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32"/>
  </p:notesMasterIdLst>
  <p:handoutMasterIdLst>
    <p:handoutMasterId r:id="rId233"/>
  </p:handoutMasterIdLst>
  <p:sldIdLst>
    <p:sldId id="399" r:id="rId2"/>
    <p:sldId id="1304" r:id="rId3"/>
    <p:sldId id="1349" r:id="rId4"/>
    <p:sldId id="1704" r:id="rId5"/>
    <p:sldId id="721" r:id="rId6"/>
    <p:sldId id="722" r:id="rId7"/>
    <p:sldId id="258" r:id="rId8"/>
    <p:sldId id="3460" r:id="rId9"/>
    <p:sldId id="729" r:id="rId10"/>
    <p:sldId id="406" r:id="rId11"/>
    <p:sldId id="407" r:id="rId12"/>
    <p:sldId id="723" r:id="rId13"/>
    <p:sldId id="1322" r:id="rId14"/>
    <p:sldId id="1346" r:id="rId15"/>
    <p:sldId id="1348" r:id="rId16"/>
    <p:sldId id="3463" r:id="rId17"/>
    <p:sldId id="412" r:id="rId18"/>
    <p:sldId id="415" r:id="rId19"/>
    <p:sldId id="437" r:id="rId20"/>
    <p:sldId id="438" r:id="rId21"/>
    <p:sldId id="648" r:id="rId22"/>
    <p:sldId id="692" r:id="rId23"/>
    <p:sldId id="1325" r:id="rId24"/>
    <p:sldId id="637" r:id="rId25"/>
    <p:sldId id="638" r:id="rId26"/>
    <p:sldId id="448" r:id="rId27"/>
    <p:sldId id="449" r:id="rId28"/>
    <p:sldId id="450" r:id="rId29"/>
    <p:sldId id="451" r:id="rId30"/>
    <p:sldId id="3461" r:id="rId31"/>
    <p:sldId id="453" r:id="rId32"/>
    <p:sldId id="662" r:id="rId33"/>
    <p:sldId id="629" r:id="rId34"/>
    <p:sldId id="641" r:id="rId35"/>
    <p:sldId id="643" r:id="rId36"/>
    <p:sldId id="1306" r:id="rId37"/>
    <p:sldId id="460" r:id="rId38"/>
    <p:sldId id="631" r:id="rId39"/>
    <p:sldId id="661" r:id="rId40"/>
    <p:sldId id="726" r:id="rId41"/>
    <p:sldId id="660" r:id="rId42"/>
    <p:sldId id="725" r:id="rId43"/>
    <p:sldId id="468" r:id="rId44"/>
    <p:sldId id="469" r:id="rId45"/>
    <p:sldId id="3462" r:id="rId46"/>
    <p:sldId id="472" r:id="rId47"/>
    <p:sldId id="724" r:id="rId48"/>
    <p:sldId id="1316" r:id="rId49"/>
    <p:sldId id="471" r:id="rId50"/>
    <p:sldId id="1317" r:id="rId51"/>
    <p:sldId id="474" r:id="rId52"/>
    <p:sldId id="475" r:id="rId53"/>
    <p:sldId id="476" r:id="rId54"/>
    <p:sldId id="1707" r:id="rId55"/>
    <p:sldId id="477" r:id="rId56"/>
    <p:sldId id="1323" r:id="rId57"/>
    <p:sldId id="478" r:id="rId58"/>
    <p:sldId id="479" r:id="rId59"/>
    <p:sldId id="480" r:id="rId60"/>
    <p:sldId id="481" r:id="rId61"/>
    <p:sldId id="1324" r:id="rId62"/>
    <p:sldId id="727" r:id="rId63"/>
    <p:sldId id="728" r:id="rId64"/>
    <p:sldId id="482" r:id="rId65"/>
    <p:sldId id="483" r:id="rId66"/>
    <p:sldId id="657" r:id="rId67"/>
    <p:sldId id="658" r:id="rId68"/>
    <p:sldId id="488" r:id="rId69"/>
    <p:sldId id="490" r:id="rId70"/>
    <p:sldId id="491" r:id="rId71"/>
    <p:sldId id="663" r:id="rId72"/>
    <p:sldId id="485" r:id="rId73"/>
    <p:sldId id="487" r:id="rId74"/>
    <p:sldId id="492" r:id="rId75"/>
    <p:sldId id="712" r:id="rId76"/>
    <p:sldId id="713" r:id="rId77"/>
    <p:sldId id="634" r:id="rId78"/>
    <p:sldId id="649" r:id="rId79"/>
    <p:sldId id="639" r:id="rId80"/>
    <p:sldId id="635" r:id="rId81"/>
    <p:sldId id="494" r:id="rId82"/>
    <p:sldId id="495" r:id="rId83"/>
    <p:sldId id="496" r:id="rId84"/>
    <p:sldId id="644" r:id="rId85"/>
    <p:sldId id="497" r:id="rId86"/>
    <p:sldId id="645" r:id="rId87"/>
    <p:sldId id="646" r:id="rId88"/>
    <p:sldId id="647" r:id="rId89"/>
    <p:sldId id="502" r:id="rId90"/>
    <p:sldId id="503" r:id="rId91"/>
    <p:sldId id="504" r:id="rId92"/>
    <p:sldId id="505" r:id="rId93"/>
    <p:sldId id="405" r:id="rId94"/>
    <p:sldId id="3459" r:id="rId95"/>
    <p:sldId id="560" r:id="rId96"/>
    <p:sldId id="561" r:id="rId97"/>
    <p:sldId id="562" r:id="rId98"/>
    <p:sldId id="563" r:id="rId99"/>
    <p:sldId id="564" r:id="rId100"/>
    <p:sldId id="565" r:id="rId101"/>
    <p:sldId id="566" r:id="rId102"/>
    <p:sldId id="567" r:id="rId103"/>
    <p:sldId id="568" r:id="rId104"/>
    <p:sldId id="603" r:id="rId105"/>
    <p:sldId id="653" r:id="rId106"/>
    <p:sldId id="574" r:id="rId107"/>
    <p:sldId id="576" r:id="rId108"/>
    <p:sldId id="573" r:id="rId109"/>
    <p:sldId id="575" r:id="rId110"/>
    <p:sldId id="507" r:id="rId111"/>
    <p:sldId id="508" r:id="rId112"/>
    <p:sldId id="664" r:id="rId113"/>
    <p:sldId id="670" r:id="rId114"/>
    <p:sldId id="674" r:id="rId115"/>
    <p:sldId id="1330" r:id="rId116"/>
    <p:sldId id="1331" r:id="rId117"/>
    <p:sldId id="675" r:id="rId118"/>
    <p:sldId id="1328" r:id="rId119"/>
    <p:sldId id="716" r:id="rId120"/>
    <p:sldId id="1329" r:id="rId121"/>
    <p:sldId id="665" r:id="rId122"/>
    <p:sldId id="709" r:id="rId123"/>
    <p:sldId id="666" r:id="rId124"/>
    <p:sldId id="708" r:id="rId125"/>
    <p:sldId id="673" r:id="rId126"/>
    <p:sldId id="680" r:id="rId127"/>
    <p:sldId id="1332" r:id="rId128"/>
    <p:sldId id="1334" r:id="rId129"/>
    <p:sldId id="1333" r:id="rId130"/>
    <p:sldId id="682" r:id="rId131"/>
    <p:sldId id="696" r:id="rId132"/>
    <p:sldId id="697" r:id="rId133"/>
    <p:sldId id="1335" r:id="rId134"/>
    <p:sldId id="698" r:id="rId135"/>
    <p:sldId id="699" r:id="rId136"/>
    <p:sldId id="700" r:id="rId137"/>
    <p:sldId id="531" r:id="rId138"/>
    <p:sldId id="532" r:id="rId139"/>
    <p:sldId id="533" r:id="rId140"/>
    <p:sldId id="686" r:id="rId141"/>
    <p:sldId id="687" r:id="rId142"/>
    <p:sldId id="702" r:id="rId143"/>
    <p:sldId id="701" r:id="rId144"/>
    <p:sldId id="688" r:id="rId145"/>
    <p:sldId id="537" r:id="rId146"/>
    <p:sldId id="539" r:id="rId147"/>
    <p:sldId id="3464" r:id="rId148"/>
    <p:sldId id="540" r:id="rId149"/>
    <p:sldId id="544" r:id="rId150"/>
    <p:sldId id="1312" r:id="rId151"/>
    <p:sldId id="545" r:id="rId152"/>
    <p:sldId id="1311" r:id="rId153"/>
    <p:sldId id="689" r:id="rId154"/>
    <p:sldId id="546" r:id="rId155"/>
    <p:sldId id="547" r:id="rId156"/>
    <p:sldId id="690" r:id="rId157"/>
    <p:sldId id="548" r:id="rId158"/>
    <p:sldId id="551" r:id="rId159"/>
    <p:sldId id="549" r:id="rId160"/>
    <p:sldId id="552" r:id="rId161"/>
    <p:sldId id="719" r:id="rId162"/>
    <p:sldId id="720" r:id="rId163"/>
    <p:sldId id="570" r:id="rId164"/>
    <p:sldId id="569" r:id="rId165"/>
    <p:sldId id="572" r:id="rId166"/>
    <p:sldId id="718" r:id="rId167"/>
    <p:sldId id="553" r:id="rId168"/>
    <p:sldId id="1313" r:id="rId169"/>
    <p:sldId id="703" r:id="rId170"/>
    <p:sldId id="554" r:id="rId171"/>
    <p:sldId id="580" r:id="rId172"/>
    <p:sldId id="585" r:id="rId173"/>
    <p:sldId id="586" r:id="rId174"/>
    <p:sldId id="581" r:id="rId175"/>
    <p:sldId id="587" r:id="rId176"/>
    <p:sldId id="582" r:id="rId177"/>
    <p:sldId id="583" r:id="rId178"/>
    <p:sldId id="584" r:id="rId179"/>
    <p:sldId id="593" r:id="rId180"/>
    <p:sldId id="591" r:id="rId181"/>
    <p:sldId id="592" r:id="rId182"/>
    <p:sldId id="594" r:id="rId183"/>
    <p:sldId id="652" r:id="rId184"/>
    <p:sldId id="656" r:id="rId185"/>
    <p:sldId id="1327" r:id="rId186"/>
    <p:sldId id="1326" r:id="rId187"/>
    <p:sldId id="577" r:id="rId188"/>
    <p:sldId id="578" r:id="rId189"/>
    <p:sldId id="1314" r:id="rId190"/>
    <p:sldId id="1315" r:id="rId191"/>
    <p:sldId id="1308" r:id="rId192"/>
    <p:sldId id="1309" r:id="rId193"/>
    <p:sldId id="1310" r:id="rId194"/>
    <p:sldId id="1705" r:id="rId195"/>
    <p:sldId id="1706" r:id="rId196"/>
    <p:sldId id="1318" r:id="rId197"/>
    <p:sldId id="1319" r:id="rId198"/>
    <p:sldId id="1320" r:id="rId199"/>
    <p:sldId id="600" r:id="rId200"/>
    <p:sldId id="596" r:id="rId201"/>
    <p:sldId id="601" r:id="rId202"/>
    <p:sldId id="604" r:id="rId203"/>
    <p:sldId id="598" r:id="rId204"/>
    <p:sldId id="605" r:id="rId205"/>
    <p:sldId id="1343" r:id="rId206"/>
    <p:sldId id="1797" r:id="rId207"/>
    <p:sldId id="615" r:id="rId208"/>
    <p:sldId id="612" r:id="rId209"/>
    <p:sldId id="613" r:id="rId210"/>
    <p:sldId id="557" r:id="rId211"/>
    <p:sldId id="558" r:id="rId212"/>
    <p:sldId id="559" r:id="rId213"/>
    <p:sldId id="1336" r:id="rId214"/>
    <p:sldId id="1337" r:id="rId215"/>
    <p:sldId id="1338" r:id="rId216"/>
    <p:sldId id="1339" r:id="rId217"/>
    <p:sldId id="1799" r:id="rId218"/>
    <p:sldId id="1347" r:id="rId219"/>
    <p:sldId id="606" r:id="rId220"/>
    <p:sldId id="1341" r:id="rId221"/>
    <p:sldId id="1342" r:id="rId222"/>
    <p:sldId id="616" r:id="rId223"/>
    <p:sldId id="624" r:id="rId224"/>
    <p:sldId id="1344" r:id="rId225"/>
    <p:sldId id="625" r:id="rId226"/>
    <p:sldId id="626" r:id="rId227"/>
    <p:sldId id="1345" r:id="rId228"/>
    <p:sldId id="627" r:id="rId229"/>
    <p:sldId id="717" r:id="rId230"/>
    <p:sldId id="313" r:id="rId2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D48245-58A3-8340-839E-6F1D9F4C37E6}">
          <p14:sldIdLst>
            <p14:sldId id="399"/>
            <p14:sldId id="1304"/>
            <p14:sldId id="1349"/>
            <p14:sldId id="1704"/>
            <p14:sldId id="721"/>
            <p14:sldId id="722"/>
          </p14:sldIdLst>
        </p14:section>
        <p14:section name="FortiGate/ FortiWiFi" id="{D12976F8-B940-2C4C-876A-09DC5BA5CF46}">
          <p14:sldIdLst>
            <p14:sldId id="258"/>
            <p14:sldId id="3460"/>
            <p14:sldId id="729"/>
            <p14:sldId id="406"/>
            <p14:sldId id="407"/>
            <p14:sldId id="723"/>
            <p14:sldId id="1322"/>
            <p14:sldId id="1346"/>
            <p14:sldId id="1348"/>
            <p14:sldId id="3463"/>
            <p14:sldId id="412"/>
            <p14:sldId id="415"/>
            <p14:sldId id="437"/>
            <p14:sldId id="438"/>
            <p14:sldId id="648"/>
            <p14:sldId id="692"/>
            <p14:sldId id="1325"/>
            <p14:sldId id="637"/>
            <p14:sldId id="638"/>
            <p14:sldId id="448"/>
            <p14:sldId id="449"/>
            <p14:sldId id="450"/>
            <p14:sldId id="451"/>
            <p14:sldId id="3461"/>
            <p14:sldId id="453"/>
            <p14:sldId id="662"/>
            <p14:sldId id="629"/>
            <p14:sldId id="641"/>
            <p14:sldId id="643"/>
            <p14:sldId id="1306"/>
            <p14:sldId id="460"/>
            <p14:sldId id="631"/>
            <p14:sldId id="661"/>
            <p14:sldId id="726"/>
            <p14:sldId id="660"/>
            <p14:sldId id="725"/>
            <p14:sldId id="468"/>
            <p14:sldId id="469"/>
            <p14:sldId id="3462"/>
            <p14:sldId id="472"/>
            <p14:sldId id="724"/>
            <p14:sldId id="1316"/>
            <p14:sldId id="471"/>
            <p14:sldId id="1317"/>
            <p14:sldId id="474"/>
            <p14:sldId id="475"/>
            <p14:sldId id="476"/>
            <p14:sldId id="1707"/>
            <p14:sldId id="477"/>
            <p14:sldId id="1323"/>
            <p14:sldId id="478"/>
            <p14:sldId id="479"/>
            <p14:sldId id="480"/>
            <p14:sldId id="481"/>
            <p14:sldId id="1324"/>
            <p14:sldId id="727"/>
            <p14:sldId id="728"/>
            <p14:sldId id="482"/>
            <p14:sldId id="483"/>
            <p14:sldId id="657"/>
            <p14:sldId id="658"/>
            <p14:sldId id="488"/>
            <p14:sldId id="490"/>
            <p14:sldId id="491"/>
            <p14:sldId id="663"/>
            <p14:sldId id="485"/>
            <p14:sldId id="487"/>
            <p14:sldId id="492"/>
            <p14:sldId id="712"/>
            <p14:sldId id="713"/>
            <p14:sldId id="634"/>
            <p14:sldId id="649"/>
            <p14:sldId id="639"/>
            <p14:sldId id="635"/>
            <p14:sldId id="494"/>
            <p14:sldId id="495"/>
            <p14:sldId id="496"/>
            <p14:sldId id="644"/>
            <p14:sldId id="497"/>
            <p14:sldId id="645"/>
            <p14:sldId id="646"/>
            <p14:sldId id="647"/>
            <p14:sldId id="502"/>
            <p14:sldId id="503"/>
          </p14:sldIdLst>
        </p14:section>
        <p14:section name="FortiOS" id="{96FB4D72-EA8A-0242-A7DC-819EF2780430}">
          <p14:sldIdLst>
            <p14:sldId id="504"/>
            <p14:sldId id="505"/>
            <p14:sldId id="405"/>
            <p14:sldId id="3459"/>
          </p14:sldIdLst>
        </p14:section>
        <p14:section name="FortiAnalyzer" id="{E35D143D-468C-0241-9C2E-ABFCA7DB7A7B}">
          <p14:sldIdLst>
            <p14:sldId id="560"/>
            <p14:sldId id="561"/>
            <p14:sldId id="562"/>
            <p14:sldId id="563"/>
            <p14:sldId id="564"/>
          </p14:sldIdLst>
        </p14:section>
        <p14:section name="FortiManager" id="{553A8205-9C4C-344B-AFC0-B43F07F9151C}">
          <p14:sldIdLst>
            <p14:sldId id="565"/>
            <p14:sldId id="566"/>
            <p14:sldId id="567"/>
            <p14:sldId id="568"/>
          </p14:sldIdLst>
        </p14:section>
        <p14:section name="FortiSIEM" id="{BE40E595-E632-AA43-9E4F-FB72D29C5B8B}">
          <p14:sldIdLst>
            <p14:sldId id="603"/>
            <p14:sldId id="653"/>
          </p14:sldIdLst>
        </p14:section>
        <p14:section name="FortiAuthenticator" id="{4A5496E1-A748-F446-84CD-6C9B56FE0EB0}">
          <p14:sldIdLst>
            <p14:sldId id="574"/>
            <p14:sldId id="576"/>
            <p14:sldId id="573"/>
            <p14:sldId id="575"/>
          </p14:sldIdLst>
        </p14:section>
        <p14:section name="FortiAP" id="{495E8B24-1EF9-FA41-82C0-BF19D45E2DDE}">
          <p14:sldIdLst>
            <p14:sldId id="507"/>
            <p14:sldId id="508"/>
            <p14:sldId id="664"/>
            <p14:sldId id="670"/>
            <p14:sldId id="674"/>
            <p14:sldId id="1330"/>
            <p14:sldId id="1331"/>
            <p14:sldId id="675"/>
            <p14:sldId id="1328"/>
            <p14:sldId id="716"/>
            <p14:sldId id="1329"/>
            <p14:sldId id="665"/>
            <p14:sldId id="709"/>
            <p14:sldId id="666"/>
            <p14:sldId id="708"/>
            <p14:sldId id="673"/>
            <p14:sldId id="680"/>
            <p14:sldId id="1332"/>
            <p14:sldId id="1334"/>
            <p14:sldId id="1333"/>
            <p14:sldId id="682"/>
            <p14:sldId id="696"/>
            <p14:sldId id="697"/>
            <p14:sldId id="1335"/>
            <p14:sldId id="698"/>
            <p14:sldId id="699"/>
            <p14:sldId id="700"/>
          </p14:sldIdLst>
        </p14:section>
        <p14:section name="FortiSwitch" id="{13D2229D-F7C9-084C-BEF5-782AFFC3E139}">
          <p14:sldIdLst>
            <p14:sldId id="531"/>
            <p14:sldId id="532"/>
            <p14:sldId id="533"/>
            <p14:sldId id="686"/>
            <p14:sldId id="687"/>
            <p14:sldId id="702"/>
            <p14:sldId id="701"/>
            <p14:sldId id="688"/>
            <p14:sldId id="537"/>
            <p14:sldId id="539"/>
            <p14:sldId id="3464"/>
            <p14:sldId id="540"/>
            <p14:sldId id="544"/>
            <p14:sldId id="1312"/>
            <p14:sldId id="545"/>
            <p14:sldId id="1311"/>
            <p14:sldId id="689"/>
            <p14:sldId id="546"/>
            <p14:sldId id="547"/>
            <p14:sldId id="690"/>
            <p14:sldId id="548"/>
            <p14:sldId id="551"/>
            <p14:sldId id="549"/>
          </p14:sldIdLst>
        </p14:section>
        <p14:section name="FortiNAC" id="{C8C3ED61-1946-B34E-979B-4FBC37AFF052}">
          <p14:sldIdLst>
            <p14:sldId id="552"/>
            <p14:sldId id="719"/>
            <p14:sldId id="720"/>
          </p14:sldIdLst>
        </p14:section>
        <p14:section name="FortiSandbox" id="{B8BC3A7F-289A-F748-BD84-9CD801BEA0BF}">
          <p14:sldIdLst>
            <p14:sldId id="570"/>
            <p14:sldId id="569"/>
            <p14:sldId id="572"/>
          </p14:sldIdLst>
        </p14:section>
        <p14:section name="FortiClient" id="{6059E246-B0EC-3F49-8B67-B0A9DF540161}">
          <p14:sldIdLst>
            <p14:sldId id="718"/>
            <p14:sldId id="553"/>
            <p14:sldId id="1313"/>
            <p14:sldId id="703"/>
            <p14:sldId id="554"/>
          </p14:sldIdLst>
        </p14:section>
        <p14:section name="FortiMail" id="{F1D0DB6C-E537-4B4C-A6C2-7B3D6582D518}">
          <p14:sldIdLst>
            <p14:sldId id="580"/>
            <p14:sldId id="585"/>
            <p14:sldId id="586"/>
            <p14:sldId id="581"/>
          </p14:sldIdLst>
        </p14:section>
        <p14:section name="FortiWeb" id="{09D5724F-6A1D-0448-9CDF-BA01ABA5C1DA}">
          <p14:sldIdLst>
            <p14:sldId id="587"/>
            <p14:sldId id="582"/>
            <p14:sldId id="583"/>
            <p14:sldId id="584"/>
          </p14:sldIdLst>
        </p14:section>
        <p14:section name="FortiADC" id="{A0187EE2-B9EA-9C4F-AD6B-228BB5EA9375}">
          <p14:sldIdLst>
            <p14:sldId id="593"/>
            <p14:sldId id="591"/>
            <p14:sldId id="592"/>
            <p14:sldId id="594"/>
          </p14:sldIdLst>
        </p14:section>
        <p14:section name="FortiCASB" id="{195B0398-4231-4E4B-B621-91282F059A1E}">
          <p14:sldIdLst>
            <p14:sldId id="652"/>
            <p14:sldId id="656"/>
          </p14:sldIdLst>
        </p14:section>
        <p14:section name="FortiCWP" id="{5E8B5626-69E2-6B4C-98B7-35F1F5F69850}">
          <p14:sldIdLst>
            <p14:sldId id="1327"/>
            <p14:sldId id="1326"/>
          </p14:sldIdLst>
        </p14:section>
        <p14:section name="FortiDDoS" id="{685CD1DA-EC40-E64F-A641-3284A2AA6E84}">
          <p14:sldIdLst>
            <p14:sldId id="577"/>
            <p14:sldId id="578"/>
            <p14:sldId id="1314"/>
            <p14:sldId id="1315"/>
          </p14:sldIdLst>
        </p14:section>
        <p14:section name="FortiDeceptor" id="{635209A3-2C0D-CC4C-AD8A-374B67929BA6}">
          <p14:sldIdLst>
            <p14:sldId id="1308"/>
            <p14:sldId id="1309"/>
            <p14:sldId id="1310"/>
          </p14:sldIdLst>
        </p14:section>
        <p14:section name="FortiEDR" id="{0C926161-254B-0A4B-94DA-34DF7BB59B87}">
          <p14:sldIdLst>
            <p14:sldId id="1705"/>
            <p14:sldId id="1706"/>
          </p14:sldIdLst>
        </p14:section>
        <p14:section name="FortiIsolator" id="{4997214C-4052-AE4B-BA07-F7E6FE01CC36}">
          <p14:sldIdLst>
            <p14:sldId id="1318"/>
            <p14:sldId id="1319"/>
            <p14:sldId id="1320"/>
          </p14:sldIdLst>
        </p14:section>
        <p14:section name="FortiProxy" id="{4D241063-211B-2148-ADBC-CCD6CE01E1F4}">
          <p14:sldIdLst>
            <p14:sldId id="600"/>
            <p14:sldId id="596"/>
            <p14:sldId id="601"/>
          </p14:sldIdLst>
        </p14:section>
        <p14:section name="FortiRecorder &amp; FortiCamera" id="{F0157824-EE29-C54F-9084-F1CC01F43D65}">
          <p14:sldIdLst>
            <p14:sldId id="604"/>
            <p14:sldId id="598"/>
            <p14:sldId id="605"/>
            <p14:sldId id="1343"/>
            <p14:sldId id="1797"/>
          </p14:sldIdLst>
        </p14:section>
        <p14:section name="FortiTester" id="{8AA86AF7-63B2-8641-8F26-3075884FA581}">
          <p14:sldIdLst>
            <p14:sldId id="615"/>
            <p14:sldId id="612"/>
            <p14:sldId id="613"/>
          </p14:sldIdLst>
        </p14:section>
        <p14:section name="FortiToken" id="{4B94A557-8F39-1746-9B0F-35CF63E05ACE}">
          <p14:sldIdLst>
            <p14:sldId id="557"/>
            <p14:sldId id="558"/>
            <p14:sldId id="559"/>
          </p14:sldIdLst>
        </p14:section>
        <p14:section name="FortiVoice &amp; FortiFone" id="{C384E2EC-25FF-1D49-BFCA-D64AA0FDBBCF}">
          <p14:sldIdLst>
            <p14:sldId id="1336"/>
            <p14:sldId id="1337"/>
            <p14:sldId id="1338"/>
            <p14:sldId id="1339"/>
            <p14:sldId id="1799"/>
            <p14:sldId id="1347"/>
            <p14:sldId id="606"/>
            <p14:sldId id="1341"/>
            <p14:sldId id="1342"/>
          </p14:sldIdLst>
        </p14:section>
        <p14:section name="FortiWLC" id="{917C8B8C-9953-6940-AF65-CD406FA2E5C2}">
          <p14:sldIdLst>
            <p14:sldId id="616"/>
            <p14:sldId id="624"/>
            <p14:sldId id="1344"/>
          </p14:sldIdLst>
        </p14:section>
        <p14:section name="FortiWLM" id="{E3E49621-7499-4C43-B48C-C03A0B4A41AB}">
          <p14:sldIdLst>
            <p14:sldId id="625"/>
            <p14:sldId id="626"/>
            <p14:sldId id="1345"/>
          </p14:sldIdLst>
        </p14:section>
        <p14:section name="Other Information" id="{FAF35D56-DA61-374E-8722-8552DC879C92}">
          <p14:sldIdLst>
            <p14:sldId id="627"/>
            <p14:sldId id="717"/>
            <p14:sldId id="313"/>
          </p14:sldIdLst>
        </p14:section>
      </p14:sectionLst>
    </p:ext>
    <p:ext uri="{EFAFB233-063F-42B5-8137-9DF3F51BA10A}">
      <p15:sldGuideLst xmlns:p15="http://schemas.microsoft.com/office/powerpoint/2012/main">
        <p15:guide id="1" pos="6144" userDrawn="1">
          <p15:clr>
            <a:srgbClr val="A4A3A4"/>
          </p15:clr>
        </p15:guide>
        <p15:guide id="2" orient="horz" pos="23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BEE"/>
    <a:srgbClr val="7E94A8"/>
    <a:srgbClr val="E4E4E4"/>
    <a:srgbClr val="000000"/>
    <a:srgbClr val="778692"/>
    <a:srgbClr val="253746"/>
    <a:srgbClr val="76CAE6"/>
    <a:srgbClr val="E2E2E2"/>
    <a:srgbClr val="007B71"/>
    <a:srgbClr val="EB8D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77444-35EA-34B3-8206-3A3C43E5B5D5}" v="1" dt="2021-05-06T12:58:13.270"/>
  </p1510:revLst>
</p1510:revInfo>
</file>

<file path=ppt/tableStyles.xml><?xml version="1.0" encoding="utf-8"?>
<a:tblStyleLst xmlns:a="http://schemas.openxmlformats.org/drawingml/2006/main" def="{5C22544A-7EE6-4342-B048-85BDC9FD1C3A}">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7" autoAdjust="0"/>
    <p:restoredTop sz="90110" autoAdjust="0"/>
  </p:normalViewPr>
  <p:slideViewPr>
    <p:cSldViewPr snapToGrid="0" snapToObjects="1">
      <p:cViewPr>
        <p:scale>
          <a:sx n="70" d="100"/>
          <a:sy n="70" d="100"/>
        </p:scale>
        <p:origin x="1224" y="221"/>
      </p:cViewPr>
      <p:guideLst>
        <p:guide pos="6144"/>
        <p:guide orient="horz" pos="2376"/>
      </p:guideLst>
    </p:cSldViewPr>
  </p:slideViewPr>
  <p:outlineViewPr>
    <p:cViewPr>
      <p:scale>
        <a:sx n="33" d="100"/>
        <a:sy n="33" d="100"/>
      </p:scale>
      <p:origin x="0" y="-22995"/>
    </p:cViewPr>
  </p:outlineViewPr>
  <p:notesTextViewPr>
    <p:cViewPr>
      <p:scale>
        <a:sx n="1" d="1"/>
        <a:sy n="1" d="1"/>
      </p:scale>
      <p:origin x="0" y="0"/>
    </p:cViewPr>
  </p:notesTextViewPr>
  <p:sorterViewPr>
    <p:cViewPr>
      <p:scale>
        <a:sx n="100" d="100"/>
        <a:sy n="100" d="100"/>
      </p:scale>
      <p:origin x="0" y="-9704"/>
    </p:cViewPr>
  </p:sorterViewPr>
  <p:notesViewPr>
    <p:cSldViewPr snapToGrid="0" snapToObjects="1" showGuides="1">
      <p:cViewPr varScale="1">
        <p:scale>
          <a:sx n="83" d="100"/>
          <a:sy n="83" d="100"/>
        </p:scale>
        <p:origin x="3855" y="6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heme" Target="theme/theme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handoutMaster" Target="handoutMasters/handout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C88CBCE6-D012-459A-8356-3376743445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FB3FDE6D-C288-4D24-911F-557A79D21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CE7084-7924-4ACD-A491-71C8902220B5}" type="datetimeFigureOut">
              <a:rPr lang="en-US" smtClean="0"/>
              <a:t>7/29/2021</a:t>
            </a:fld>
            <a:endParaRPr lang="en-US"/>
          </a:p>
        </p:txBody>
      </p:sp>
      <p:sp>
        <p:nvSpPr>
          <p:cNvPr id="4" name="Footer Placeholder 3">
            <a:extLst>
              <a:ext uri="{FF2B5EF4-FFF2-40B4-BE49-F238E27FC236}">
                <a16:creationId xmlns="" xmlns:a16="http://schemas.microsoft.com/office/drawing/2014/main" id="{E2B32F02-4414-4D44-BA0C-8A566EB196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1C792BF4-EA57-4414-91AE-50E93C683D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D2A3A1-6D19-40A9-AA3D-2D0A14E43CD4}" type="slidenum">
              <a:rPr lang="en-US" smtClean="0"/>
              <a:t>‹#›</a:t>
            </a:fld>
            <a:endParaRPr lang="en-US"/>
          </a:p>
        </p:txBody>
      </p:sp>
    </p:spTree>
    <p:extLst>
      <p:ext uri="{BB962C8B-B14F-4D97-AF65-F5344CB8AC3E}">
        <p14:creationId xmlns:p14="http://schemas.microsoft.com/office/powerpoint/2010/main" val="91109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69229-4DCC-4D4F-99E9-1378CDE5E56A}" type="datetimeFigureOut">
              <a:rPr lang="en-US" smtClean="0"/>
              <a:t>7/29/2021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5BCC9-2D58-BC45-8057-F0927490CD17}" type="slidenum">
              <a:rPr lang="en-US" smtClean="0"/>
              <a:t>‹#›</a:t>
            </a:fld>
            <a:endParaRPr lang="en-US"/>
          </a:p>
        </p:txBody>
      </p:sp>
    </p:spTree>
    <p:extLst>
      <p:ext uri="{BB962C8B-B14F-4D97-AF65-F5344CB8AC3E}">
        <p14:creationId xmlns:p14="http://schemas.microsoft.com/office/powerpoint/2010/main" val="270872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1</a:t>
            </a:fld>
            <a:endParaRPr lang="en-US" dirty="0"/>
          </a:p>
        </p:txBody>
      </p:sp>
    </p:spTree>
    <p:extLst>
      <p:ext uri="{BB962C8B-B14F-4D97-AF65-F5344CB8AC3E}">
        <p14:creationId xmlns:p14="http://schemas.microsoft.com/office/powerpoint/2010/main" val="265111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B9A40-6220-4BC3-9B28-DCE01F117DD8}" type="slidenum">
              <a:rPr lang="en-US" smtClean="0"/>
              <a:t>2</a:t>
            </a:fld>
            <a:endParaRPr lang="en-US" dirty="0"/>
          </a:p>
        </p:txBody>
      </p:sp>
    </p:spTree>
    <p:extLst>
      <p:ext uri="{BB962C8B-B14F-4D97-AF65-F5344CB8AC3E}">
        <p14:creationId xmlns:p14="http://schemas.microsoft.com/office/powerpoint/2010/main" val="20770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other platforms built from acquired products that offer lose integration Fortinet’s security fabric offers the broadest portfolio of products mostly organically built from the ground up,  offering the best integration available, enabling communication between and across, devices, networks and applications across a single management console. </a:t>
            </a:r>
          </a:p>
          <a:p>
            <a:endParaRPr lang="en-US" dirty="0"/>
          </a:p>
          <a:p>
            <a:r>
              <a:rPr lang="en-US" dirty="0"/>
              <a:t>All of the products are available in multiple form factors including cloud, VM and others.</a:t>
            </a:r>
          </a:p>
          <a:p>
            <a:endParaRPr lang="en-US" dirty="0"/>
          </a:p>
          <a:p>
            <a:r>
              <a:rPr lang="en-US" dirty="0"/>
              <a:t>Every product can be standalone but is more powerful as part of the Fabric Platform</a:t>
            </a:r>
            <a:r>
              <a:rPr lang="en-US" dirty="0">
                <a:solidFill>
                  <a:srgbClr val="FF0000"/>
                </a:solidFill>
              </a:rPr>
              <a:t>.</a:t>
            </a:r>
          </a:p>
        </p:txBody>
      </p:sp>
      <p:sp>
        <p:nvSpPr>
          <p:cNvPr id="4" name="Slide Number Placeholder 3"/>
          <p:cNvSpPr>
            <a:spLocks noGrp="1"/>
          </p:cNvSpPr>
          <p:nvPr>
            <p:ph type="sldNum" sz="quarter" idx="5"/>
          </p:nvPr>
        </p:nvSpPr>
        <p:spPr/>
        <p:txBody>
          <a:bodyPr/>
          <a:lstStyle/>
          <a:p>
            <a:fld id="{6BA5BCC9-2D58-BC45-8057-F0927490CD17}" type="slidenum">
              <a:rPr lang="en-US" smtClean="0"/>
              <a:t>3</a:t>
            </a:fld>
            <a:endParaRPr lang="en-US" dirty="0"/>
          </a:p>
        </p:txBody>
      </p:sp>
    </p:spTree>
    <p:extLst>
      <p:ext uri="{BB962C8B-B14F-4D97-AF65-F5344CB8AC3E}">
        <p14:creationId xmlns:p14="http://schemas.microsoft.com/office/powerpoint/2010/main" val="3321125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4</a:t>
            </a:fld>
            <a:endParaRPr lang="en-US"/>
          </a:p>
        </p:txBody>
      </p:sp>
    </p:spTree>
    <p:extLst>
      <p:ext uri="{BB962C8B-B14F-4D97-AF65-F5344CB8AC3E}">
        <p14:creationId xmlns:p14="http://schemas.microsoft.com/office/powerpoint/2010/main" val="360282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2B9A40-6220-4BC3-9B28-DCE01F117DD8}" type="slidenum">
              <a:rPr lang="en-US" smtClean="0"/>
              <a:t>5</a:t>
            </a:fld>
            <a:endParaRPr lang="en-US"/>
          </a:p>
        </p:txBody>
      </p:sp>
    </p:spTree>
    <p:extLst>
      <p:ext uri="{BB962C8B-B14F-4D97-AF65-F5344CB8AC3E}">
        <p14:creationId xmlns:p14="http://schemas.microsoft.com/office/powerpoint/2010/main" val="3208624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t>8</a:t>
            </a:fld>
            <a:endParaRPr lang="en-US"/>
          </a:p>
        </p:txBody>
      </p:sp>
    </p:spTree>
    <p:extLst>
      <p:ext uri="{BB962C8B-B14F-4D97-AF65-F5344CB8AC3E}">
        <p14:creationId xmlns:p14="http://schemas.microsoft.com/office/powerpoint/2010/main" val="3833400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709614" y="4449764"/>
            <a:ext cx="5683223" cy="4216549"/>
          </a:xfrm>
          <a:prstGeom prst="rect">
            <a:avLst/>
          </a:prstGeom>
        </p:spPr>
        <p:txBody>
          <a:bodyPr lIns="88591" tIns="88591" rIns="88591" bIns="88591" anchor="ctr" anchorCtr="0">
            <a:noAutofit/>
          </a:bodyPr>
          <a:lstStyle/>
          <a:p>
            <a:endParaRPr/>
          </a:p>
        </p:txBody>
      </p:sp>
      <p:sp>
        <p:nvSpPr>
          <p:cNvPr id="439" name="Shape 439"/>
          <p:cNvSpPr>
            <a:spLocks noGrp="1" noRot="1" noChangeAspect="1"/>
          </p:cNvSpPr>
          <p:nvPr>
            <p:ph type="sldImg" idx="2"/>
          </p:nvPr>
        </p:nvSpPr>
        <p:spPr>
          <a:xfrm>
            <a:off x="430213" y="703263"/>
            <a:ext cx="6243637" cy="35131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5115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2B9A40-6220-4BC3-9B28-DCE01F117DD8}" type="slidenum">
              <a:rPr lang="en-US" smtClean="0"/>
              <a:t>179</a:t>
            </a:fld>
            <a:endParaRPr lang="en-US"/>
          </a:p>
        </p:txBody>
      </p:sp>
    </p:spTree>
    <p:extLst>
      <p:ext uri="{BB962C8B-B14F-4D97-AF65-F5344CB8AC3E}">
        <p14:creationId xmlns:p14="http://schemas.microsoft.com/office/powerpoint/2010/main" val="60122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E1EE-0039-4797-B978-F453418260D1}" type="slidenum">
              <a:rPr lang="en-US" smtClean="0"/>
              <a:pPr/>
              <a:t>230</a:t>
            </a:fld>
            <a:endParaRPr lang="en-US"/>
          </a:p>
        </p:txBody>
      </p:sp>
    </p:spTree>
    <p:extLst>
      <p:ext uri="{BB962C8B-B14F-4D97-AF65-F5344CB8AC3E}">
        <p14:creationId xmlns:p14="http://schemas.microsoft.com/office/powerpoint/2010/main" val="2894020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 xmlns:a16="http://schemas.microsoft.com/office/drawing/2014/main" id="{09222DD7-2549-9144-AE15-4BEE2C8297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22251"/>
            <a:ext cx="12217400" cy="6902502"/>
          </a:xfrm>
          <a:prstGeom prst="rect">
            <a:avLst/>
          </a:prstGeom>
        </p:spPr>
      </p:pic>
      <p:sp>
        <p:nvSpPr>
          <p:cNvPr id="2" name="Title 1">
            <a:extLst>
              <a:ext uri="{FF2B5EF4-FFF2-40B4-BE49-F238E27FC236}">
                <a16:creationId xmlns="" xmlns:a16="http://schemas.microsoft.com/office/drawing/2014/main" id="{434DF215-05E9-C34F-BE5C-C015F18DBE2D}"/>
              </a:ext>
            </a:extLst>
          </p:cNvPr>
          <p:cNvSpPr>
            <a:spLocks noGrp="1"/>
          </p:cNvSpPr>
          <p:nvPr>
            <p:ph type="ctrTitle" hasCustomPrompt="1"/>
          </p:nvPr>
        </p:nvSpPr>
        <p:spPr>
          <a:xfrm>
            <a:off x="2980982" y="2697616"/>
            <a:ext cx="8337506" cy="1534889"/>
          </a:xfrm>
          <a:prstGeom prst="rect">
            <a:avLst/>
          </a:prstGeom>
        </p:spPr>
        <p:txBody>
          <a:bodyPr anchor="b" anchorCtr="0">
            <a:noAutofit/>
          </a:bodyPr>
          <a:lstStyle>
            <a:lvl1pPr algn="l">
              <a:defRPr sz="4700" b="1" spc="-150">
                <a:solidFill>
                  <a:schemeClr val="bg1"/>
                </a:solidFill>
              </a:defRPr>
            </a:lvl1pPr>
          </a:lstStyle>
          <a:p>
            <a:r>
              <a:rPr lang="en-US" dirty="0"/>
              <a:t>Presentation Title</a:t>
            </a:r>
          </a:p>
        </p:txBody>
      </p:sp>
      <p:sp>
        <p:nvSpPr>
          <p:cNvPr id="3" name="Subtitle 2">
            <a:extLst>
              <a:ext uri="{FF2B5EF4-FFF2-40B4-BE49-F238E27FC236}">
                <a16:creationId xmlns="" xmlns:a16="http://schemas.microsoft.com/office/drawing/2014/main" id="{85DC2342-CB09-EB43-9AE5-CFFC37C99113}"/>
              </a:ext>
            </a:extLst>
          </p:cNvPr>
          <p:cNvSpPr>
            <a:spLocks noGrp="1"/>
          </p:cNvSpPr>
          <p:nvPr>
            <p:ph type="subTitle" idx="1" hasCustomPrompt="1"/>
          </p:nvPr>
        </p:nvSpPr>
        <p:spPr>
          <a:xfrm>
            <a:off x="2980982" y="4372539"/>
            <a:ext cx="7596188" cy="830122"/>
          </a:xfrm>
          <a:prstGeom prst="rect">
            <a:avLst/>
          </a:prstGeom>
        </p:spPr>
        <p:txBody>
          <a:bodyPr wrap="square">
            <a:noAutofit/>
          </a:bodyPr>
          <a:lstStyle>
            <a:lvl1pPr marL="0" indent="0" algn="l">
              <a:buNone/>
              <a:defRPr sz="26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9" name="Graphic 8">
            <a:extLst>
              <a:ext uri="{FF2B5EF4-FFF2-40B4-BE49-F238E27FC236}">
                <a16:creationId xmlns="" xmlns:a16="http://schemas.microsoft.com/office/drawing/2014/main" id="{8438AAA4-4886-154D-84C5-EF7C0D32128C}"/>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411164" y="1709640"/>
            <a:ext cx="2409273" cy="278968"/>
          </a:xfrm>
          <a:prstGeom prst="rect">
            <a:avLst/>
          </a:prstGeom>
        </p:spPr>
      </p:pic>
    </p:spTree>
    <p:extLst>
      <p:ext uri="{BB962C8B-B14F-4D97-AF65-F5344CB8AC3E}">
        <p14:creationId xmlns:p14="http://schemas.microsoft.com/office/powerpoint/2010/main" val="3505076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9"/>
            <a:ext cx="10972801" cy="610472"/>
          </a:xfrm>
          <a:prstGeom prst="rect">
            <a:avLst/>
          </a:prstGeom>
        </p:spPr>
        <p:txBody>
          <a:bodyPr vert="horz"/>
          <a:lstStyle>
            <a:lvl1pPr>
              <a:defRPr b="0" i="0"/>
            </a:lvl1pPr>
          </a:lstStyle>
          <a:p>
            <a:r>
              <a:rPr lang="en-US"/>
              <a:t>Click to edit Master title style</a:t>
            </a:r>
            <a:endParaRPr lang="en-US" dirty="0"/>
          </a:p>
        </p:txBody>
      </p:sp>
    </p:spTree>
    <p:extLst>
      <p:ext uri="{BB962C8B-B14F-4D97-AF65-F5344CB8AC3E}">
        <p14:creationId xmlns:p14="http://schemas.microsoft.com/office/powerpoint/2010/main" val="178312143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D015EDB0-12BD-884B-A5B2-10CF97BE4004}"/>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55" b="6008"/>
          <a:stretch/>
        </p:blipFill>
        <p:spPr>
          <a:xfrm>
            <a:off x="0" y="0"/>
            <a:ext cx="12200555" cy="6858000"/>
          </a:xfrm>
          <a:prstGeom prst="rect">
            <a:avLst/>
          </a:prstGeom>
        </p:spPr>
      </p:pic>
      <p:sp>
        <p:nvSpPr>
          <p:cNvPr id="7" name="Title 1">
            <a:extLst>
              <a:ext uri="{FF2B5EF4-FFF2-40B4-BE49-F238E27FC236}">
                <a16:creationId xmlns="" xmlns:a16="http://schemas.microsoft.com/office/drawing/2014/main" id="{780388A0-2695-2A48-802A-F42B89DA2C91}"/>
              </a:ext>
            </a:extLst>
          </p:cNvPr>
          <p:cNvSpPr>
            <a:spLocks noGrp="1"/>
          </p:cNvSpPr>
          <p:nvPr>
            <p:ph type="ctrTitle" hasCustomPrompt="1"/>
          </p:nvPr>
        </p:nvSpPr>
        <p:spPr>
          <a:xfrm>
            <a:off x="2980982" y="2057400"/>
            <a:ext cx="8337506" cy="1534889"/>
          </a:xfrm>
          <a:prstGeom prst="rect">
            <a:avLst/>
          </a:prstGeom>
        </p:spPr>
        <p:txBody>
          <a:bodyPr anchor="b" anchorCtr="0">
            <a:noAutofit/>
          </a:bodyPr>
          <a:lstStyle>
            <a:lvl1pPr algn="l">
              <a:defRPr sz="4700" b="1" spc="-150">
                <a:solidFill>
                  <a:srgbClr val="000000"/>
                </a:solidFill>
              </a:defRPr>
            </a:lvl1pPr>
          </a:lstStyle>
          <a:p>
            <a:r>
              <a:rPr lang="en-US" dirty="0"/>
              <a:t>Section Header 3</a:t>
            </a:r>
          </a:p>
        </p:txBody>
      </p:sp>
      <p:sp>
        <p:nvSpPr>
          <p:cNvPr id="8" name="Subtitle 2">
            <a:extLst>
              <a:ext uri="{FF2B5EF4-FFF2-40B4-BE49-F238E27FC236}">
                <a16:creationId xmlns="" xmlns:a16="http://schemas.microsoft.com/office/drawing/2014/main" id="{59FE708A-B440-0C47-A0B7-79CFDABE87FE}"/>
              </a:ext>
            </a:extLst>
          </p:cNvPr>
          <p:cNvSpPr>
            <a:spLocks noGrp="1"/>
          </p:cNvSpPr>
          <p:nvPr>
            <p:ph type="subTitle" idx="1" hasCustomPrompt="1"/>
          </p:nvPr>
        </p:nvSpPr>
        <p:spPr>
          <a:xfrm>
            <a:off x="2980982" y="3732323"/>
            <a:ext cx="7596188" cy="830122"/>
          </a:xfrm>
          <a:prstGeom prst="rect">
            <a:avLst/>
          </a:prstGeom>
        </p:spPr>
        <p:txBody>
          <a:bodyPr wrap="square">
            <a:noAutofit/>
          </a:bodyPr>
          <a:lstStyle>
            <a:lvl1pPr marL="0" indent="0" algn="l">
              <a:buNone/>
              <a:defRPr sz="2600" spc="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spTree>
    <p:extLst>
      <p:ext uri="{BB962C8B-B14F-4D97-AF65-F5344CB8AC3E}">
        <p14:creationId xmlns:p14="http://schemas.microsoft.com/office/powerpoint/2010/main" val="941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7FDFB098-D5B8-3348-81E1-2C22D849DED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982" y="-117"/>
            <a:ext cx="12176086" cy="6861201"/>
          </a:xfrm>
          <a:prstGeom prst="rect">
            <a:avLst/>
          </a:prstGeom>
        </p:spPr>
      </p:pic>
      <p:sp>
        <p:nvSpPr>
          <p:cNvPr id="7" name="TextBox 6">
            <a:extLst>
              <a:ext uri="{FF2B5EF4-FFF2-40B4-BE49-F238E27FC236}">
                <a16:creationId xmlns="" xmlns:a16="http://schemas.microsoft.com/office/drawing/2014/main" id="{C5CDFE36-06E2-7F4A-9243-C2FDD8A1A34D}"/>
              </a:ext>
            </a:extLst>
          </p:cNvPr>
          <p:cNvSpPr txBox="1"/>
          <p:nvPr userDrawn="1"/>
        </p:nvSpPr>
        <p:spPr>
          <a:xfrm>
            <a:off x="8232579" y="6346178"/>
            <a:ext cx="2270321" cy="244682"/>
          </a:xfrm>
          <a:prstGeom prst="rect">
            <a:avLst/>
          </a:prstGeom>
          <a:noFill/>
        </p:spPr>
        <p:txBody>
          <a:bodyPr wrap="square" rtlCol="0">
            <a:spAutoFit/>
          </a:bodyPr>
          <a:lstStyle/>
          <a:p>
            <a:pPr algn="l" defTabSz="457189">
              <a:lnSpc>
                <a:spcPct val="90000"/>
              </a:lnSpc>
              <a:spcBef>
                <a:spcPts val="300"/>
              </a:spcBef>
            </a:pPr>
            <a:r>
              <a:rPr lang="en-US" sz="1050">
                <a:solidFill>
                  <a:schemeClr val="bg1">
                    <a:lumMod val="65000"/>
                  </a:schemeClr>
                </a:solidFill>
                <a:cs typeface="Arial" panose="020B0604020202020204" pitchFamily="34" charset="0"/>
              </a:rPr>
              <a:t>© Fortinet Inc. All Rights Reserved.</a:t>
            </a:r>
          </a:p>
        </p:txBody>
      </p:sp>
      <p:sp>
        <p:nvSpPr>
          <p:cNvPr id="3" name="Content Placeholder 2">
            <a:extLst>
              <a:ext uri="{FF2B5EF4-FFF2-40B4-BE49-F238E27FC236}">
                <a16:creationId xmlns="" xmlns:a16="http://schemas.microsoft.com/office/drawing/2014/main" id="{F67141C5-CA5A-D043-831B-6BAF84ED2D87}"/>
              </a:ext>
            </a:extLst>
          </p:cNvPr>
          <p:cNvSpPr>
            <a:spLocks noGrp="1"/>
          </p:cNvSpPr>
          <p:nvPr>
            <p:ph sz="half" idx="1" hasCustomPrompt="1"/>
          </p:nvPr>
        </p:nvSpPr>
        <p:spPr>
          <a:xfrm>
            <a:off x="626728" y="1700784"/>
            <a:ext cx="10841372" cy="4351338"/>
          </a:xfrm>
          <a:prstGeom prst="rect">
            <a:avLst/>
          </a:prstGeom>
        </p:spPr>
        <p:txBody>
          <a:bodyPr>
            <a:noAutofit/>
          </a:bodyPr>
          <a:lstStyle>
            <a:lvl1pPr>
              <a:lnSpc>
                <a:spcPct val="90000"/>
              </a:lnSpc>
              <a:spcBef>
                <a:spcPts val="1400"/>
              </a:spcBef>
              <a:defRPr sz="2200">
                <a:solidFill>
                  <a:schemeClr val="tx1"/>
                </a:solidFill>
              </a:defRPr>
            </a:lvl1pPr>
            <a:lvl2pPr>
              <a:lnSpc>
                <a:spcPct val="90000"/>
              </a:lnSpc>
              <a:spcBef>
                <a:spcPts val="900"/>
              </a:spcBef>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itle 1">
            <a:extLst>
              <a:ext uri="{FF2B5EF4-FFF2-40B4-BE49-F238E27FC236}">
                <a16:creationId xmlns="" xmlns:a16="http://schemas.microsoft.com/office/drawing/2014/main" id="{0F084496-630B-B247-8F21-A2A5A8508BCF}"/>
              </a:ext>
            </a:extLst>
          </p:cNvPr>
          <p:cNvSpPr>
            <a:spLocks noGrp="1"/>
          </p:cNvSpPr>
          <p:nvPr>
            <p:ph type="title" hasCustomPrompt="1"/>
          </p:nvPr>
        </p:nvSpPr>
        <p:spPr>
          <a:xfrm>
            <a:off x="630936" y="-117"/>
            <a:ext cx="10837164" cy="1325563"/>
          </a:xfrm>
          <a:prstGeom prst="rect">
            <a:avLst/>
          </a:prstGeom>
        </p:spPr>
        <p:txBody>
          <a:bodyPr anchor="ctr" anchorCtr="0">
            <a:noAutofit/>
          </a:bodyPr>
          <a:lstStyle>
            <a:lvl1pPr>
              <a:defRPr sz="4000" b="1" spc="-150">
                <a:solidFill>
                  <a:schemeClr val="tx1"/>
                </a:solidFill>
              </a:defRPr>
            </a:lvl1pPr>
          </a:lstStyle>
          <a:p>
            <a:r>
              <a:rPr lang="en-US" dirty="0"/>
              <a:t>Slide Title</a:t>
            </a:r>
          </a:p>
        </p:txBody>
      </p:sp>
      <p:pic>
        <p:nvPicPr>
          <p:cNvPr id="11" name="Graphic 10">
            <a:extLst>
              <a:ext uri="{FF2B5EF4-FFF2-40B4-BE49-F238E27FC236}">
                <a16:creationId xmlns="" xmlns:a16="http://schemas.microsoft.com/office/drawing/2014/main" id="{71854D4E-4749-994D-8616-008D20D6523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11298" y="6406716"/>
            <a:ext cx="1165127" cy="128355"/>
          </a:xfrm>
          <a:prstGeom prst="rect">
            <a:avLst/>
          </a:prstGeom>
        </p:spPr>
      </p:pic>
      <p:sp>
        <p:nvSpPr>
          <p:cNvPr id="12" name="Slide Number Placeholder 5">
            <a:extLst>
              <a:ext uri="{FF2B5EF4-FFF2-40B4-BE49-F238E27FC236}">
                <a16:creationId xmlns="" xmlns:a16="http://schemas.microsoft.com/office/drawing/2014/main" id="{D858134F-CB55-9B45-994C-E66FABAF5F41}"/>
              </a:ext>
            </a:extLst>
          </p:cNvPr>
          <p:cNvSpPr>
            <a:spLocks noGrp="1"/>
          </p:cNvSpPr>
          <p:nvPr>
            <p:ph type="sldNum" sz="quarter" idx="12"/>
          </p:nvPr>
        </p:nvSpPr>
        <p:spPr>
          <a:xfrm>
            <a:off x="11137006" y="6306213"/>
            <a:ext cx="408214" cy="229525"/>
          </a:xfrm>
          <a:prstGeom prst="rect">
            <a:avLst/>
          </a:prstGeom>
        </p:spPr>
        <p:txBody>
          <a:bodyPr/>
          <a:lstStyle>
            <a:lvl1pPr algn="r">
              <a:defRPr sz="1200">
                <a:solidFill>
                  <a:schemeClr val="accent6"/>
                </a:solidFill>
              </a:defRPr>
            </a:lvl1pPr>
          </a:lstStyle>
          <a:p>
            <a:fld id="{A5B1FFF2-01DA-7E47-96DE-3A9C2731591A}" type="slidenum">
              <a:rPr lang="en-US" smtClean="0"/>
              <a:pPr/>
              <a:t>‹#›</a:t>
            </a:fld>
            <a:endParaRPr lang="en-US"/>
          </a:p>
        </p:txBody>
      </p:sp>
    </p:spTree>
    <p:extLst>
      <p:ext uri="{BB962C8B-B14F-4D97-AF65-F5344CB8AC3E}">
        <p14:creationId xmlns:p14="http://schemas.microsoft.com/office/powerpoint/2010/main" val="3858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No Bullets">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D3F3C381-2868-4F45-B5C7-2770BDBC58E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982" y="-117"/>
            <a:ext cx="12176086" cy="6861201"/>
          </a:xfrm>
          <a:prstGeom prst="rect">
            <a:avLst/>
          </a:prstGeom>
        </p:spPr>
      </p:pic>
      <p:sp>
        <p:nvSpPr>
          <p:cNvPr id="2" name="Title 1">
            <a:extLst>
              <a:ext uri="{FF2B5EF4-FFF2-40B4-BE49-F238E27FC236}">
                <a16:creationId xmlns="" xmlns:a16="http://schemas.microsoft.com/office/drawing/2014/main" id="{717004F4-7F0F-1D44-AFEF-27CBF6DF7FF1}"/>
              </a:ext>
            </a:extLst>
          </p:cNvPr>
          <p:cNvSpPr>
            <a:spLocks noGrp="1"/>
          </p:cNvSpPr>
          <p:nvPr>
            <p:ph type="title" hasCustomPrompt="1"/>
          </p:nvPr>
        </p:nvSpPr>
        <p:spPr>
          <a:xfrm>
            <a:off x="632418" y="-117"/>
            <a:ext cx="10835682" cy="1325563"/>
          </a:xfrm>
          <a:prstGeom prst="rect">
            <a:avLst/>
          </a:prstGeom>
        </p:spPr>
        <p:txBody>
          <a:bodyPr anchor="ctr" anchorCtr="0">
            <a:noAutofit/>
          </a:bodyPr>
          <a:lstStyle>
            <a:lvl1pPr>
              <a:defRPr sz="4000" b="1" spc="-150">
                <a:solidFill>
                  <a:schemeClr val="tx1"/>
                </a:solidFill>
              </a:defRPr>
            </a:lvl1pPr>
          </a:lstStyle>
          <a:p>
            <a:r>
              <a:rPr lang="en-US" dirty="0"/>
              <a:t>Slide Title</a:t>
            </a:r>
          </a:p>
        </p:txBody>
      </p:sp>
      <p:sp>
        <p:nvSpPr>
          <p:cNvPr id="8" name="Text Placeholder 3">
            <a:extLst>
              <a:ext uri="{FF2B5EF4-FFF2-40B4-BE49-F238E27FC236}">
                <a16:creationId xmlns="" xmlns:a16="http://schemas.microsoft.com/office/drawing/2014/main" id="{694A426B-0D0E-49BD-B9AF-389607EB3C96}"/>
              </a:ext>
            </a:extLst>
          </p:cNvPr>
          <p:cNvSpPr>
            <a:spLocks noGrp="1"/>
          </p:cNvSpPr>
          <p:nvPr>
            <p:ph type="body" sz="quarter" idx="14" hasCustomPrompt="1"/>
          </p:nvPr>
        </p:nvSpPr>
        <p:spPr>
          <a:xfrm>
            <a:off x="636807" y="1696243"/>
            <a:ext cx="10831293" cy="4383087"/>
          </a:xfrm>
          <a:prstGeom prst="rect">
            <a:avLst/>
          </a:prstGeom>
        </p:spPr>
        <p:txBody>
          <a:bodyPr/>
          <a:lstStyle>
            <a:lvl1pPr marL="0" indent="0">
              <a:spcBef>
                <a:spcPts val="1200"/>
              </a:spcBef>
              <a:spcAft>
                <a:spcPts val="1000"/>
              </a:spcAft>
              <a:buNone/>
              <a:defRPr sz="2100"/>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9" name="TextBox 8">
            <a:extLst>
              <a:ext uri="{FF2B5EF4-FFF2-40B4-BE49-F238E27FC236}">
                <a16:creationId xmlns="" xmlns:a16="http://schemas.microsoft.com/office/drawing/2014/main" id="{DC113CAD-FA1E-DB40-8232-2CA6E2C6F481}"/>
              </a:ext>
            </a:extLst>
          </p:cNvPr>
          <p:cNvSpPr txBox="1"/>
          <p:nvPr userDrawn="1"/>
        </p:nvSpPr>
        <p:spPr>
          <a:xfrm>
            <a:off x="8232579" y="6346178"/>
            <a:ext cx="2270321" cy="244682"/>
          </a:xfrm>
          <a:prstGeom prst="rect">
            <a:avLst/>
          </a:prstGeom>
          <a:noFill/>
        </p:spPr>
        <p:txBody>
          <a:bodyPr wrap="square" rtlCol="0">
            <a:spAutoFit/>
          </a:bodyPr>
          <a:lstStyle/>
          <a:p>
            <a:pPr algn="l" defTabSz="457189">
              <a:lnSpc>
                <a:spcPct val="90000"/>
              </a:lnSpc>
              <a:spcBef>
                <a:spcPts val="300"/>
              </a:spcBef>
            </a:pPr>
            <a:r>
              <a:rPr lang="en-US" sz="1050">
                <a:solidFill>
                  <a:schemeClr val="bg1">
                    <a:lumMod val="65000"/>
                  </a:schemeClr>
                </a:solidFill>
                <a:cs typeface="Arial" panose="020B0604020202020204" pitchFamily="34" charset="0"/>
              </a:rPr>
              <a:t>© Fortinet Inc. All Rights Reserved.</a:t>
            </a:r>
          </a:p>
        </p:txBody>
      </p:sp>
      <p:pic>
        <p:nvPicPr>
          <p:cNvPr id="10" name="Graphic 9">
            <a:extLst>
              <a:ext uri="{FF2B5EF4-FFF2-40B4-BE49-F238E27FC236}">
                <a16:creationId xmlns="" xmlns:a16="http://schemas.microsoft.com/office/drawing/2014/main" id="{1C22542E-377E-3F43-9CE6-0790220200A8}"/>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11298" y="6406716"/>
            <a:ext cx="1165127" cy="128355"/>
          </a:xfrm>
          <a:prstGeom prst="rect">
            <a:avLst/>
          </a:prstGeom>
        </p:spPr>
      </p:pic>
      <p:sp>
        <p:nvSpPr>
          <p:cNvPr id="14" name="Slide Number Placeholder 5">
            <a:extLst>
              <a:ext uri="{FF2B5EF4-FFF2-40B4-BE49-F238E27FC236}">
                <a16:creationId xmlns="" xmlns:a16="http://schemas.microsoft.com/office/drawing/2014/main" id="{F00E6384-DC39-A54E-B8E2-18FF82E37A55}"/>
              </a:ext>
            </a:extLst>
          </p:cNvPr>
          <p:cNvSpPr>
            <a:spLocks noGrp="1"/>
          </p:cNvSpPr>
          <p:nvPr>
            <p:ph type="sldNum" sz="quarter" idx="12"/>
          </p:nvPr>
        </p:nvSpPr>
        <p:spPr>
          <a:xfrm>
            <a:off x="11137006" y="6306213"/>
            <a:ext cx="408214" cy="229525"/>
          </a:xfrm>
          <a:prstGeom prst="rect">
            <a:avLst/>
          </a:prstGeom>
        </p:spPr>
        <p:txBody>
          <a:bodyPr/>
          <a:lstStyle>
            <a:lvl1pPr algn="r">
              <a:defRPr sz="1200">
                <a:solidFill>
                  <a:schemeClr val="accent6"/>
                </a:solidFill>
              </a:defRPr>
            </a:lvl1pPr>
          </a:lstStyle>
          <a:p>
            <a:fld id="{A5B1FFF2-01DA-7E47-96DE-3A9C2731591A}" type="slidenum">
              <a:rPr lang="en-US" smtClean="0"/>
              <a:pPr/>
              <a:t>‹#›</a:t>
            </a:fld>
            <a:endParaRPr lang="en-US"/>
          </a:p>
        </p:txBody>
      </p:sp>
    </p:spTree>
    <p:extLst>
      <p:ext uri="{BB962C8B-B14F-4D97-AF65-F5344CB8AC3E}">
        <p14:creationId xmlns:p14="http://schemas.microsoft.com/office/powerpoint/2010/main" val="14776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Bullets_subtitl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D3F3C381-2868-4F45-B5C7-2770BDBC58E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982" y="-117"/>
            <a:ext cx="12176086" cy="6861201"/>
          </a:xfrm>
          <a:prstGeom prst="rect">
            <a:avLst/>
          </a:prstGeom>
        </p:spPr>
      </p:pic>
      <p:sp>
        <p:nvSpPr>
          <p:cNvPr id="2" name="Title 1">
            <a:extLst>
              <a:ext uri="{FF2B5EF4-FFF2-40B4-BE49-F238E27FC236}">
                <a16:creationId xmlns="" xmlns:a16="http://schemas.microsoft.com/office/drawing/2014/main" id="{717004F4-7F0F-1D44-AFEF-27CBF6DF7FF1}"/>
              </a:ext>
            </a:extLst>
          </p:cNvPr>
          <p:cNvSpPr>
            <a:spLocks noGrp="1"/>
          </p:cNvSpPr>
          <p:nvPr>
            <p:ph type="title" hasCustomPrompt="1"/>
          </p:nvPr>
        </p:nvSpPr>
        <p:spPr>
          <a:xfrm>
            <a:off x="632418" y="-117"/>
            <a:ext cx="10835682" cy="1325563"/>
          </a:xfrm>
          <a:prstGeom prst="rect">
            <a:avLst/>
          </a:prstGeom>
        </p:spPr>
        <p:txBody>
          <a:bodyPr anchor="ctr" anchorCtr="0">
            <a:noAutofit/>
          </a:bodyPr>
          <a:lstStyle>
            <a:lvl1pPr>
              <a:defRPr sz="4000" b="1" spc="-150">
                <a:solidFill>
                  <a:schemeClr val="tx1"/>
                </a:solidFill>
              </a:defRPr>
            </a:lvl1pPr>
          </a:lstStyle>
          <a:p>
            <a:r>
              <a:rPr lang="en-US" dirty="0"/>
              <a:t>Slide Title</a:t>
            </a:r>
          </a:p>
        </p:txBody>
      </p:sp>
      <p:sp>
        <p:nvSpPr>
          <p:cNvPr id="8" name="Text Placeholder 3">
            <a:extLst>
              <a:ext uri="{FF2B5EF4-FFF2-40B4-BE49-F238E27FC236}">
                <a16:creationId xmlns="" xmlns:a16="http://schemas.microsoft.com/office/drawing/2014/main" id="{694A426B-0D0E-49BD-B9AF-389607EB3C96}"/>
              </a:ext>
            </a:extLst>
          </p:cNvPr>
          <p:cNvSpPr>
            <a:spLocks noGrp="1"/>
          </p:cNvSpPr>
          <p:nvPr>
            <p:ph type="body" sz="quarter" idx="14" hasCustomPrompt="1"/>
          </p:nvPr>
        </p:nvSpPr>
        <p:spPr>
          <a:xfrm>
            <a:off x="636807" y="1696243"/>
            <a:ext cx="10831293" cy="4383087"/>
          </a:xfrm>
          <a:prstGeom prst="rect">
            <a:avLst/>
          </a:prstGeom>
        </p:spPr>
        <p:txBody>
          <a:bodyPr/>
          <a:lstStyle>
            <a:lvl1pPr marL="0" indent="0">
              <a:spcBef>
                <a:spcPts val="1200"/>
              </a:spcBef>
              <a:spcAft>
                <a:spcPts val="1000"/>
              </a:spcAft>
              <a:buNone/>
              <a:defRPr sz="2100"/>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9" name="TextBox 8">
            <a:extLst>
              <a:ext uri="{FF2B5EF4-FFF2-40B4-BE49-F238E27FC236}">
                <a16:creationId xmlns="" xmlns:a16="http://schemas.microsoft.com/office/drawing/2014/main" id="{DC113CAD-FA1E-DB40-8232-2CA6E2C6F481}"/>
              </a:ext>
            </a:extLst>
          </p:cNvPr>
          <p:cNvSpPr txBox="1"/>
          <p:nvPr userDrawn="1"/>
        </p:nvSpPr>
        <p:spPr>
          <a:xfrm>
            <a:off x="8232579" y="6346178"/>
            <a:ext cx="2270321" cy="244682"/>
          </a:xfrm>
          <a:prstGeom prst="rect">
            <a:avLst/>
          </a:prstGeom>
          <a:noFill/>
        </p:spPr>
        <p:txBody>
          <a:bodyPr wrap="square" rtlCol="0">
            <a:spAutoFit/>
          </a:bodyPr>
          <a:lstStyle/>
          <a:p>
            <a:pPr algn="l" defTabSz="457189">
              <a:lnSpc>
                <a:spcPct val="90000"/>
              </a:lnSpc>
              <a:spcBef>
                <a:spcPts val="300"/>
              </a:spcBef>
            </a:pPr>
            <a:r>
              <a:rPr lang="en-US" sz="1050">
                <a:solidFill>
                  <a:schemeClr val="bg1">
                    <a:lumMod val="65000"/>
                  </a:schemeClr>
                </a:solidFill>
                <a:cs typeface="Arial" panose="020B0604020202020204" pitchFamily="34" charset="0"/>
              </a:rPr>
              <a:t>© Fortinet Inc. All Rights Reserved.</a:t>
            </a:r>
          </a:p>
        </p:txBody>
      </p:sp>
      <p:sp>
        <p:nvSpPr>
          <p:cNvPr id="4" name="Text Placeholder 3">
            <a:extLst>
              <a:ext uri="{FF2B5EF4-FFF2-40B4-BE49-F238E27FC236}">
                <a16:creationId xmlns="" xmlns:a16="http://schemas.microsoft.com/office/drawing/2014/main" id="{72504765-0C04-224A-8370-C6C06F9BA4D4}"/>
              </a:ext>
            </a:extLst>
          </p:cNvPr>
          <p:cNvSpPr>
            <a:spLocks noGrp="1"/>
          </p:cNvSpPr>
          <p:nvPr>
            <p:ph type="body" sz="quarter" idx="15"/>
          </p:nvPr>
        </p:nvSpPr>
        <p:spPr>
          <a:xfrm>
            <a:off x="627062" y="955497"/>
            <a:ext cx="8120063" cy="413335"/>
          </a:xfrm>
          <a:prstGeom prst="rect">
            <a:avLst/>
          </a:prstGeom>
        </p:spPr>
        <p:txBody>
          <a:bodyPr anchor="t"/>
          <a:lstStyle>
            <a:lvl1pPr marL="0" indent="0">
              <a:buNone/>
              <a:defRPr sz="26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pic>
        <p:nvPicPr>
          <p:cNvPr id="10" name="Graphic 9">
            <a:extLst>
              <a:ext uri="{FF2B5EF4-FFF2-40B4-BE49-F238E27FC236}">
                <a16:creationId xmlns="" xmlns:a16="http://schemas.microsoft.com/office/drawing/2014/main" id="{7EBE863E-33F5-D147-B1C9-E60FEBE3D795}"/>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11298" y="6406716"/>
            <a:ext cx="1165127" cy="128355"/>
          </a:xfrm>
          <a:prstGeom prst="rect">
            <a:avLst/>
          </a:prstGeom>
        </p:spPr>
      </p:pic>
      <p:sp>
        <p:nvSpPr>
          <p:cNvPr id="12" name="Slide Number Placeholder 5">
            <a:extLst>
              <a:ext uri="{FF2B5EF4-FFF2-40B4-BE49-F238E27FC236}">
                <a16:creationId xmlns="" xmlns:a16="http://schemas.microsoft.com/office/drawing/2014/main" id="{CDE7A178-FA73-7748-A734-425ADD391ED4}"/>
              </a:ext>
            </a:extLst>
          </p:cNvPr>
          <p:cNvSpPr>
            <a:spLocks noGrp="1"/>
          </p:cNvSpPr>
          <p:nvPr>
            <p:ph type="sldNum" sz="quarter" idx="12"/>
          </p:nvPr>
        </p:nvSpPr>
        <p:spPr>
          <a:xfrm>
            <a:off x="11137006" y="6306213"/>
            <a:ext cx="408214" cy="229525"/>
          </a:xfrm>
          <a:prstGeom prst="rect">
            <a:avLst/>
          </a:prstGeom>
        </p:spPr>
        <p:txBody>
          <a:bodyPr/>
          <a:lstStyle>
            <a:lvl1pPr algn="r">
              <a:defRPr sz="1200">
                <a:solidFill>
                  <a:schemeClr val="accent6"/>
                </a:solidFill>
              </a:defRPr>
            </a:lvl1pPr>
          </a:lstStyle>
          <a:p>
            <a:fld id="{A5B1FFF2-01DA-7E47-96DE-3A9C2731591A}" type="slidenum">
              <a:rPr lang="en-US" smtClean="0"/>
              <a:pPr/>
              <a:t>‹#›</a:t>
            </a:fld>
            <a:endParaRPr lang="en-US"/>
          </a:p>
        </p:txBody>
      </p:sp>
    </p:spTree>
    <p:extLst>
      <p:ext uri="{BB962C8B-B14F-4D97-AF65-F5344CB8AC3E}">
        <p14:creationId xmlns:p14="http://schemas.microsoft.com/office/powerpoint/2010/main" val="419862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6FC8A285-6B3D-A04D-AE9B-6ED45612135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982" y="-117"/>
            <a:ext cx="12176086" cy="6861201"/>
          </a:xfrm>
          <a:prstGeom prst="rect">
            <a:avLst/>
          </a:prstGeom>
        </p:spPr>
      </p:pic>
      <p:sp>
        <p:nvSpPr>
          <p:cNvPr id="7" name="TextBox 6">
            <a:extLst>
              <a:ext uri="{FF2B5EF4-FFF2-40B4-BE49-F238E27FC236}">
                <a16:creationId xmlns="" xmlns:a16="http://schemas.microsoft.com/office/drawing/2014/main" id="{C67DA9D8-3152-9441-89E5-41CB4DB8D9ED}"/>
              </a:ext>
            </a:extLst>
          </p:cNvPr>
          <p:cNvSpPr txBox="1"/>
          <p:nvPr userDrawn="1"/>
        </p:nvSpPr>
        <p:spPr>
          <a:xfrm>
            <a:off x="8232579" y="6346178"/>
            <a:ext cx="2270321" cy="244682"/>
          </a:xfrm>
          <a:prstGeom prst="rect">
            <a:avLst/>
          </a:prstGeom>
          <a:noFill/>
        </p:spPr>
        <p:txBody>
          <a:bodyPr wrap="square" rtlCol="0">
            <a:spAutoFit/>
          </a:bodyPr>
          <a:lstStyle/>
          <a:p>
            <a:pPr algn="l" defTabSz="457189">
              <a:lnSpc>
                <a:spcPct val="90000"/>
              </a:lnSpc>
              <a:spcBef>
                <a:spcPts val="300"/>
              </a:spcBef>
            </a:pPr>
            <a:r>
              <a:rPr lang="en-US" sz="1050">
                <a:solidFill>
                  <a:schemeClr val="bg1">
                    <a:lumMod val="65000"/>
                  </a:schemeClr>
                </a:solidFill>
                <a:cs typeface="Arial" panose="020B0604020202020204" pitchFamily="34" charset="0"/>
              </a:rPr>
              <a:t>© Fortinet Inc. All Rights Reserved.</a:t>
            </a:r>
          </a:p>
        </p:txBody>
      </p:sp>
      <p:sp>
        <p:nvSpPr>
          <p:cNvPr id="4" name="Title 1">
            <a:extLst>
              <a:ext uri="{FF2B5EF4-FFF2-40B4-BE49-F238E27FC236}">
                <a16:creationId xmlns="" xmlns:a16="http://schemas.microsoft.com/office/drawing/2014/main" id="{D143BA7E-31D4-D24E-B920-E10BB9287D62}"/>
              </a:ext>
            </a:extLst>
          </p:cNvPr>
          <p:cNvSpPr>
            <a:spLocks noGrp="1"/>
          </p:cNvSpPr>
          <p:nvPr>
            <p:ph type="title" hasCustomPrompt="1"/>
          </p:nvPr>
        </p:nvSpPr>
        <p:spPr>
          <a:xfrm>
            <a:off x="632418" y="-117"/>
            <a:ext cx="10835682" cy="1325563"/>
          </a:xfrm>
          <a:prstGeom prst="rect">
            <a:avLst/>
          </a:prstGeom>
        </p:spPr>
        <p:txBody>
          <a:bodyPr anchor="ctr" anchorCtr="0">
            <a:noAutofit/>
          </a:bodyPr>
          <a:lstStyle>
            <a:lvl1pPr>
              <a:defRPr sz="4000" b="1" spc="-150">
                <a:solidFill>
                  <a:schemeClr val="tx1"/>
                </a:solidFill>
              </a:defRPr>
            </a:lvl1pPr>
          </a:lstStyle>
          <a:p>
            <a:r>
              <a:rPr lang="en-US" dirty="0"/>
              <a:t>Slide Title</a:t>
            </a:r>
          </a:p>
        </p:txBody>
      </p:sp>
      <p:pic>
        <p:nvPicPr>
          <p:cNvPr id="8" name="Graphic 7">
            <a:extLst>
              <a:ext uri="{FF2B5EF4-FFF2-40B4-BE49-F238E27FC236}">
                <a16:creationId xmlns="" xmlns:a16="http://schemas.microsoft.com/office/drawing/2014/main" id="{4CD290F7-6AB1-BD4A-9635-F03E023488A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11298" y="6406716"/>
            <a:ext cx="1165127" cy="128355"/>
          </a:xfrm>
          <a:prstGeom prst="rect">
            <a:avLst/>
          </a:prstGeom>
        </p:spPr>
      </p:pic>
      <p:sp>
        <p:nvSpPr>
          <p:cNvPr id="9" name="Slide Number Placeholder 5">
            <a:extLst>
              <a:ext uri="{FF2B5EF4-FFF2-40B4-BE49-F238E27FC236}">
                <a16:creationId xmlns="" xmlns:a16="http://schemas.microsoft.com/office/drawing/2014/main" id="{4CBE87C6-9E3E-9348-9C00-02F5341D81E2}"/>
              </a:ext>
            </a:extLst>
          </p:cNvPr>
          <p:cNvSpPr>
            <a:spLocks noGrp="1"/>
          </p:cNvSpPr>
          <p:nvPr>
            <p:ph type="sldNum" sz="quarter" idx="12"/>
          </p:nvPr>
        </p:nvSpPr>
        <p:spPr>
          <a:xfrm>
            <a:off x="11137006" y="6306213"/>
            <a:ext cx="408214" cy="229525"/>
          </a:xfrm>
          <a:prstGeom prst="rect">
            <a:avLst/>
          </a:prstGeom>
        </p:spPr>
        <p:txBody>
          <a:bodyPr/>
          <a:lstStyle>
            <a:lvl1pPr algn="r">
              <a:defRPr sz="1200">
                <a:solidFill>
                  <a:schemeClr val="accent6"/>
                </a:solidFill>
              </a:defRPr>
            </a:lvl1pPr>
          </a:lstStyle>
          <a:p>
            <a:fld id="{A5B1FFF2-01DA-7E47-96DE-3A9C2731591A}" type="slidenum">
              <a:rPr lang="en-US" smtClean="0"/>
              <a:pPr/>
              <a:t>‹#›</a:t>
            </a:fld>
            <a:endParaRPr lang="en-US"/>
          </a:p>
        </p:txBody>
      </p:sp>
    </p:spTree>
    <p:extLst>
      <p:ext uri="{BB962C8B-B14F-4D97-AF65-F5344CB8AC3E}">
        <p14:creationId xmlns:p14="http://schemas.microsoft.com/office/powerpoint/2010/main" val="240321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063F94B4-130D-DE4B-9EFD-1C90BBE05046}"/>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rcRect/>
          <a:stretch/>
        </p:blipFill>
        <p:spPr>
          <a:xfrm>
            <a:off x="-25680" y="3970575"/>
            <a:ext cx="12217680" cy="2887425"/>
          </a:xfrm>
          <a:prstGeom prst="rect">
            <a:avLst/>
          </a:prstGeom>
        </p:spPr>
      </p:pic>
      <p:sp>
        <p:nvSpPr>
          <p:cNvPr id="7" name="TextBox 6">
            <a:extLst>
              <a:ext uri="{FF2B5EF4-FFF2-40B4-BE49-F238E27FC236}">
                <a16:creationId xmlns="" xmlns:a16="http://schemas.microsoft.com/office/drawing/2014/main" id="{C67DA9D8-3152-9441-89E5-41CB4DB8D9ED}"/>
              </a:ext>
            </a:extLst>
          </p:cNvPr>
          <p:cNvSpPr txBox="1"/>
          <p:nvPr userDrawn="1"/>
        </p:nvSpPr>
        <p:spPr>
          <a:xfrm>
            <a:off x="8232579" y="6346178"/>
            <a:ext cx="2270321" cy="244682"/>
          </a:xfrm>
          <a:prstGeom prst="rect">
            <a:avLst/>
          </a:prstGeom>
          <a:noFill/>
        </p:spPr>
        <p:txBody>
          <a:bodyPr wrap="square" rtlCol="0">
            <a:spAutoFit/>
          </a:bodyPr>
          <a:lstStyle/>
          <a:p>
            <a:pPr algn="l" defTabSz="457189">
              <a:lnSpc>
                <a:spcPct val="90000"/>
              </a:lnSpc>
              <a:spcBef>
                <a:spcPts val="300"/>
              </a:spcBef>
            </a:pPr>
            <a:r>
              <a:rPr lang="en-US" sz="1050">
                <a:solidFill>
                  <a:schemeClr val="bg1">
                    <a:lumMod val="65000"/>
                  </a:schemeClr>
                </a:solidFill>
                <a:cs typeface="Arial" panose="020B0604020202020204" pitchFamily="34" charset="0"/>
              </a:rPr>
              <a:t>© Fortinet Inc. All Rights Reserved.</a:t>
            </a:r>
          </a:p>
        </p:txBody>
      </p:sp>
      <p:sp>
        <p:nvSpPr>
          <p:cNvPr id="4" name="Title 1">
            <a:extLst>
              <a:ext uri="{FF2B5EF4-FFF2-40B4-BE49-F238E27FC236}">
                <a16:creationId xmlns="" xmlns:a16="http://schemas.microsoft.com/office/drawing/2014/main" id="{D143BA7E-31D4-D24E-B920-E10BB9287D62}"/>
              </a:ext>
            </a:extLst>
          </p:cNvPr>
          <p:cNvSpPr>
            <a:spLocks noGrp="1"/>
          </p:cNvSpPr>
          <p:nvPr>
            <p:ph type="title" hasCustomPrompt="1"/>
          </p:nvPr>
        </p:nvSpPr>
        <p:spPr>
          <a:xfrm>
            <a:off x="632418" y="-117"/>
            <a:ext cx="10835682" cy="1325563"/>
          </a:xfrm>
          <a:prstGeom prst="rect">
            <a:avLst/>
          </a:prstGeom>
        </p:spPr>
        <p:txBody>
          <a:bodyPr anchor="ctr" anchorCtr="0">
            <a:noAutofit/>
          </a:bodyPr>
          <a:lstStyle>
            <a:lvl1pPr>
              <a:defRPr sz="4000" b="1" spc="-150">
                <a:solidFill>
                  <a:schemeClr val="tx1"/>
                </a:solidFill>
              </a:defRPr>
            </a:lvl1pPr>
          </a:lstStyle>
          <a:p>
            <a:r>
              <a:rPr lang="en-US" dirty="0"/>
              <a:t>Slide Title</a:t>
            </a:r>
          </a:p>
        </p:txBody>
      </p:sp>
      <p:pic>
        <p:nvPicPr>
          <p:cNvPr id="8" name="Graphic 7">
            <a:extLst>
              <a:ext uri="{FF2B5EF4-FFF2-40B4-BE49-F238E27FC236}">
                <a16:creationId xmlns="" xmlns:a16="http://schemas.microsoft.com/office/drawing/2014/main" id="{4CD290F7-6AB1-BD4A-9635-F03E023488A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11298" y="6406716"/>
            <a:ext cx="1165127" cy="128355"/>
          </a:xfrm>
          <a:prstGeom prst="rect">
            <a:avLst/>
          </a:prstGeom>
        </p:spPr>
      </p:pic>
      <p:cxnSp>
        <p:nvCxnSpPr>
          <p:cNvPr id="10" name="Straight Connector 9">
            <a:extLst>
              <a:ext uri="{FF2B5EF4-FFF2-40B4-BE49-F238E27FC236}">
                <a16:creationId xmlns="" xmlns:a16="http://schemas.microsoft.com/office/drawing/2014/main" id="{CF032DE6-2A13-B94C-B06D-5631B96EF1C9}"/>
              </a:ext>
            </a:extLst>
          </p:cNvPr>
          <p:cNvCxnSpPr/>
          <p:nvPr userDrawn="1"/>
        </p:nvCxnSpPr>
        <p:spPr>
          <a:xfrm>
            <a:off x="1" y="3970575"/>
            <a:ext cx="12192000" cy="0"/>
          </a:xfrm>
          <a:prstGeom prst="line">
            <a:avLst/>
          </a:prstGeom>
          <a:ln w="57150"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420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_subtitl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6FC8A285-6B3D-A04D-AE9B-6ED45612135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982" y="-117"/>
            <a:ext cx="12176086" cy="6861201"/>
          </a:xfrm>
          <a:prstGeom prst="rect">
            <a:avLst/>
          </a:prstGeom>
        </p:spPr>
      </p:pic>
      <p:sp>
        <p:nvSpPr>
          <p:cNvPr id="7" name="TextBox 6">
            <a:extLst>
              <a:ext uri="{FF2B5EF4-FFF2-40B4-BE49-F238E27FC236}">
                <a16:creationId xmlns="" xmlns:a16="http://schemas.microsoft.com/office/drawing/2014/main" id="{C67DA9D8-3152-9441-89E5-41CB4DB8D9ED}"/>
              </a:ext>
            </a:extLst>
          </p:cNvPr>
          <p:cNvSpPr txBox="1"/>
          <p:nvPr userDrawn="1"/>
        </p:nvSpPr>
        <p:spPr>
          <a:xfrm>
            <a:off x="8232579" y="6346178"/>
            <a:ext cx="2270321" cy="244682"/>
          </a:xfrm>
          <a:prstGeom prst="rect">
            <a:avLst/>
          </a:prstGeom>
          <a:noFill/>
        </p:spPr>
        <p:txBody>
          <a:bodyPr wrap="square" rtlCol="0">
            <a:spAutoFit/>
          </a:bodyPr>
          <a:lstStyle/>
          <a:p>
            <a:pPr algn="l" defTabSz="457189">
              <a:lnSpc>
                <a:spcPct val="90000"/>
              </a:lnSpc>
              <a:spcBef>
                <a:spcPts val="300"/>
              </a:spcBef>
            </a:pPr>
            <a:r>
              <a:rPr lang="en-US" sz="1050">
                <a:solidFill>
                  <a:schemeClr val="bg1">
                    <a:lumMod val="65000"/>
                  </a:schemeClr>
                </a:solidFill>
                <a:cs typeface="Arial" panose="020B0604020202020204" pitchFamily="34" charset="0"/>
              </a:rPr>
              <a:t>© Fortinet Inc. All Rights Reserved.</a:t>
            </a:r>
          </a:p>
        </p:txBody>
      </p:sp>
      <p:sp>
        <p:nvSpPr>
          <p:cNvPr id="4" name="Title 1">
            <a:extLst>
              <a:ext uri="{FF2B5EF4-FFF2-40B4-BE49-F238E27FC236}">
                <a16:creationId xmlns="" xmlns:a16="http://schemas.microsoft.com/office/drawing/2014/main" id="{D143BA7E-31D4-D24E-B920-E10BB9287D62}"/>
              </a:ext>
            </a:extLst>
          </p:cNvPr>
          <p:cNvSpPr>
            <a:spLocks noGrp="1"/>
          </p:cNvSpPr>
          <p:nvPr>
            <p:ph type="title" hasCustomPrompt="1"/>
          </p:nvPr>
        </p:nvSpPr>
        <p:spPr>
          <a:xfrm>
            <a:off x="632418" y="-117"/>
            <a:ext cx="10835682" cy="1325563"/>
          </a:xfrm>
          <a:prstGeom prst="rect">
            <a:avLst/>
          </a:prstGeom>
        </p:spPr>
        <p:txBody>
          <a:bodyPr anchor="ctr" anchorCtr="0">
            <a:noAutofit/>
          </a:bodyPr>
          <a:lstStyle>
            <a:lvl1pPr>
              <a:defRPr sz="4000" b="1" spc="-150">
                <a:solidFill>
                  <a:schemeClr val="tx1"/>
                </a:solidFill>
              </a:defRPr>
            </a:lvl1pPr>
          </a:lstStyle>
          <a:p>
            <a:r>
              <a:rPr lang="en-US" dirty="0"/>
              <a:t>Slide Title</a:t>
            </a:r>
          </a:p>
        </p:txBody>
      </p:sp>
      <p:sp>
        <p:nvSpPr>
          <p:cNvPr id="8" name="Text Placeholder 3">
            <a:extLst>
              <a:ext uri="{FF2B5EF4-FFF2-40B4-BE49-F238E27FC236}">
                <a16:creationId xmlns="" xmlns:a16="http://schemas.microsoft.com/office/drawing/2014/main" id="{6F6208BA-FB87-4941-B4F3-EC2C05692FD6}"/>
              </a:ext>
            </a:extLst>
          </p:cNvPr>
          <p:cNvSpPr>
            <a:spLocks noGrp="1"/>
          </p:cNvSpPr>
          <p:nvPr>
            <p:ph type="body" sz="quarter" idx="15"/>
          </p:nvPr>
        </p:nvSpPr>
        <p:spPr>
          <a:xfrm>
            <a:off x="627062" y="955497"/>
            <a:ext cx="8120063" cy="413335"/>
          </a:xfrm>
          <a:prstGeom prst="rect">
            <a:avLst/>
          </a:prstGeom>
        </p:spPr>
        <p:txBody>
          <a:bodyPr anchor="t"/>
          <a:lstStyle>
            <a:lvl1pPr marL="0" indent="0">
              <a:buNone/>
              <a:defRPr sz="26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pic>
        <p:nvPicPr>
          <p:cNvPr id="9" name="Graphic 8">
            <a:extLst>
              <a:ext uri="{FF2B5EF4-FFF2-40B4-BE49-F238E27FC236}">
                <a16:creationId xmlns="" xmlns:a16="http://schemas.microsoft.com/office/drawing/2014/main" id="{8705C7A6-7F6B-8645-9B47-02886924272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11298" y="6406716"/>
            <a:ext cx="1165127" cy="128355"/>
          </a:xfrm>
          <a:prstGeom prst="rect">
            <a:avLst/>
          </a:prstGeom>
        </p:spPr>
      </p:pic>
      <p:sp>
        <p:nvSpPr>
          <p:cNvPr id="10" name="Slide Number Placeholder 5">
            <a:extLst>
              <a:ext uri="{FF2B5EF4-FFF2-40B4-BE49-F238E27FC236}">
                <a16:creationId xmlns="" xmlns:a16="http://schemas.microsoft.com/office/drawing/2014/main" id="{C678C30B-BF39-6541-B7F2-827451066661}"/>
              </a:ext>
            </a:extLst>
          </p:cNvPr>
          <p:cNvSpPr>
            <a:spLocks noGrp="1"/>
          </p:cNvSpPr>
          <p:nvPr>
            <p:ph type="sldNum" sz="quarter" idx="12"/>
          </p:nvPr>
        </p:nvSpPr>
        <p:spPr>
          <a:xfrm>
            <a:off x="11137006" y="6306213"/>
            <a:ext cx="408214" cy="229525"/>
          </a:xfrm>
          <a:prstGeom prst="rect">
            <a:avLst/>
          </a:prstGeom>
        </p:spPr>
        <p:txBody>
          <a:bodyPr/>
          <a:lstStyle>
            <a:lvl1pPr algn="r">
              <a:defRPr sz="1200">
                <a:solidFill>
                  <a:schemeClr val="accent6"/>
                </a:solidFill>
              </a:defRPr>
            </a:lvl1pPr>
          </a:lstStyle>
          <a:p>
            <a:fld id="{A5B1FFF2-01DA-7E47-96DE-3A9C2731591A}" type="slidenum">
              <a:rPr lang="en-US" smtClean="0"/>
              <a:pPr/>
              <a:t>‹#›</a:t>
            </a:fld>
            <a:endParaRPr lang="en-US"/>
          </a:p>
        </p:txBody>
      </p:sp>
    </p:spTree>
    <p:extLst>
      <p:ext uri="{BB962C8B-B14F-4D97-AF65-F5344CB8AC3E}">
        <p14:creationId xmlns:p14="http://schemas.microsoft.com/office/powerpoint/2010/main" val="3893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C31A937D-E71B-B941-BB2E-D5F1D9BD0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94128"/>
          </a:xfrm>
          <a:prstGeom prst="rect">
            <a:avLst/>
          </a:prstGeom>
        </p:spPr>
      </p:pic>
      <p:pic>
        <p:nvPicPr>
          <p:cNvPr id="3" name="Graphic 2">
            <a:extLst>
              <a:ext uri="{FF2B5EF4-FFF2-40B4-BE49-F238E27FC236}">
                <a16:creationId xmlns="" xmlns:a16="http://schemas.microsoft.com/office/drawing/2014/main" id="{BEC13352-F49D-5341-9E69-A260B967964C}"/>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3486150" y="3001108"/>
            <a:ext cx="3619500" cy="419100"/>
          </a:xfrm>
          <a:prstGeom prst="rect">
            <a:avLst/>
          </a:prstGeom>
        </p:spPr>
      </p:pic>
    </p:spTree>
    <p:extLst>
      <p:ext uri="{BB962C8B-B14F-4D97-AF65-F5344CB8AC3E}">
        <p14:creationId xmlns:p14="http://schemas.microsoft.com/office/powerpoint/2010/main" val="6238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409675"/>
      </p:ext>
    </p:extLst>
  </p:cSld>
  <p:clrMap bg1="lt1" tx1="dk1" bg2="lt2" tx2="dk2" accent1="accent1" accent2="accent2" accent3="accent3" accent4="accent4" accent5="accent5" accent6="accent6" hlink="hlink" folHlink="folHlink"/>
  <p:sldLayoutIdLst>
    <p:sldLayoutId id="2147483649" r:id="rId1"/>
    <p:sldLayoutId id="2147483721" r:id="rId2"/>
    <p:sldLayoutId id="2147483726" r:id="rId3"/>
    <p:sldLayoutId id="2147483658" r:id="rId4"/>
    <p:sldLayoutId id="2147483727" r:id="rId5"/>
    <p:sldLayoutId id="2147483703" r:id="rId6"/>
    <p:sldLayoutId id="2147483738" r:id="rId7"/>
    <p:sldLayoutId id="2147483732" r:id="rId8"/>
    <p:sldLayoutId id="2147483718" r:id="rId9"/>
    <p:sldLayoutId id="2147483734"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orient="horz" pos="2160" userDrawn="1">
          <p15:clr>
            <a:srgbClr val="5ACBF0"/>
          </p15:clr>
        </p15:guide>
        <p15:guide id="3" pos="456" userDrawn="1">
          <p15:clr>
            <a:srgbClr val="5ACBF0"/>
          </p15:clr>
        </p15:guide>
        <p15:guide id="4" pos="7224" userDrawn="1">
          <p15:clr>
            <a:srgbClr val="5ACBF0"/>
          </p15:clr>
        </p15:guide>
        <p15:guide id="5" orient="horz" pos="840" userDrawn="1">
          <p15:clr>
            <a:srgbClr val="5ACBF0"/>
          </p15:clr>
        </p15:guide>
        <p15:guide id="6" orient="horz" pos="1864" userDrawn="1">
          <p15:clr>
            <a:srgbClr val="5ACBF0"/>
          </p15:clr>
        </p15:guide>
        <p15:guide id="7" orient="horz" pos="2886" userDrawn="1">
          <p15:clr>
            <a:srgbClr val="5ACBF0"/>
          </p15:clr>
        </p15:guide>
        <p15:guide id="8" orient="horz" pos="3893" userDrawn="1">
          <p15:clr>
            <a:srgbClr val="5ACBF0"/>
          </p15:clr>
        </p15:guide>
        <p15:guide id="9" pos="1498" userDrawn="1">
          <p15:clr>
            <a:srgbClr val="5ACBF0"/>
          </p15:clr>
        </p15:guide>
        <p15:guide id="10" pos="1600" userDrawn="1">
          <p15:clr>
            <a:srgbClr val="5ACBF0"/>
          </p15:clr>
        </p15:guide>
        <p15:guide id="11" pos="2644" userDrawn="1">
          <p15:clr>
            <a:srgbClr val="5ACBF0"/>
          </p15:clr>
        </p15:guide>
        <p15:guide id="12" pos="2747" userDrawn="1">
          <p15:clr>
            <a:srgbClr val="5ACBF0"/>
          </p15:clr>
        </p15:guide>
        <p15:guide id="13" pos="3792" userDrawn="1">
          <p15:clr>
            <a:srgbClr val="5ACBF0"/>
          </p15:clr>
        </p15:guide>
        <p15:guide id="14" pos="3888" userDrawn="1">
          <p15:clr>
            <a:srgbClr val="5ACBF0"/>
          </p15:clr>
        </p15:guide>
        <p15:guide id="15" pos="4934" userDrawn="1">
          <p15:clr>
            <a:srgbClr val="5ACBF0"/>
          </p15:clr>
        </p15:guide>
        <p15:guide id="16" pos="5034" userDrawn="1">
          <p15:clr>
            <a:srgbClr val="5ACBF0"/>
          </p15:clr>
        </p15:guide>
        <p15:guide id="17" pos="6081" userDrawn="1">
          <p15:clr>
            <a:srgbClr val="5ACBF0"/>
          </p15:clr>
        </p15:guide>
        <p15:guide id="18" pos="6183"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6.png"/><Relationship Id="rId3" Type="http://schemas.openxmlformats.org/officeDocument/2006/relationships/image" Target="../media/image113.png"/><Relationship Id="rId7" Type="http://schemas.openxmlformats.org/officeDocument/2006/relationships/image" Target="../media/image131.png"/><Relationship Id="rId12" Type="http://schemas.openxmlformats.org/officeDocument/2006/relationships/image" Target="../media/image135.png"/><Relationship Id="rId2" Type="http://schemas.openxmlformats.org/officeDocument/2006/relationships/image" Target="../media/image127.png"/><Relationship Id="rId1" Type="http://schemas.openxmlformats.org/officeDocument/2006/relationships/slideLayout" Target="../slideLayouts/slideLayout6.xml"/><Relationship Id="rId6" Type="http://schemas.openxmlformats.org/officeDocument/2006/relationships/image" Target="../media/image130.png"/><Relationship Id="rId11" Type="http://schemas.openxmlformats.org/officeDocument/2006/relationships/image" Target="../media/image134.emf"/><Relationship Id="rId5" Type="http://schemas.openxmlformats.org/officeDocument/2006/relationships/image" Target="../media/image129.png"/><Relationship Id="rId10" Type="http://schemas.openxmlformats.org/officeDocument/2006/relationships/image" Target="../media/image133.png"/><Relationship Id="rId4" Type="http://schemas.openxmlformats.org/officeDocument/2006/relationships/image" Target="../media/image128.png"/><Relationship Id="rId9" Type="http://schemas.openxmlformats.org/officeDocument/2006/relationships/image" Target="../media/image132.emf"/></Relationships>
</file>

<file path=ppt/slides/_rels/slide100.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311.png"/><Relationship Id="rId13" Type="http://schemas.openxmlformats.org/officeDocument/2006/relationships/image" Target="../media/image39.emf"/><Relationship Id="rId3" Type="http://schemas.openxmlformats.org/officeDocument/2006/relationships/image" Target="../media/image309.png"/><Relationship Id="rId7" Type="http://schemas.openxmlformats.org/officeDocument/2006/relationships/image" Target="../media/image338.svg"/><Relationship Id="rId12" Type="http://schemas.openxmlformats.org/officeDocument/2006/relationships/image" Target="../media/image43.emf"/><Relationship Id="rId2" Type="http://schemas.openxmlformats.org/officeDocument/2006/relationships/image" Target="../media/image308.png"/><Relationship Id="rId1" Type="http://schemas.openxmlformats.org/officeDocument/2006/relationships/slideLayout" Target="../slideLayouts/slideLayout6.xml"/><Relationship Id="rId6" Type="http://schemas.openxmlformats.org/officeDocument/2006/relationships/image" Target="../media/image306.png"/><Relationship Id="rId11" Type="http://schemas.openxmlformats.org/officeDocument/2006/relationships/image" Target="../media/image335.svg"/><Relationship Id="rId5" Type="http://schemas.openxmlformats.org/officeDocument/2006/relationships/image" Target="../media/image344.svg"/><Relationship Id="rId15" Type="http://schemas.openxmlformats.org/officeDocument/2006/relationships/image" Target="../media/image40.emf"/><Relationship Id="rId10" Type="http://schemas.openxmlformats.org/officeDocument/2006/relationships/image" Target="../media/image304.png"/><Relationship Id="rId4" Type="http://schemas.openxmlformats.org/officeDocument/2006/relationships/image" Target="../media/image310.png"/><Relationship Id="rId9" Type="http://schemas.openxmlformats.org/officeDocument/2006/relationships/image" Target="../media/image346.svg"/><Relationship Id="rId14" Type="http://schemas.openxmlformats.org/officeDocument/2006/relationships/image" Target="../media/image41.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312.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346.svg"/><Relationship Id="rId13" Type="http://schemas.openxmlformats.org/officeDocument/2006/relationships/image" Target="../media/image315.png"/><Relationship Id="rId3" Type="http://schemas.openxmlformats.org/officeDocument/2006/relationships/image" Target="../media/image310.png"/><Relationship Id="rId7" Type="http://schemas.openxmlformats.org/officeDocument/2006/relationships/image" Target="../media/image311.png"/><Relationship Id="rId12" Type="http://schemas.openxmlformats.org/officeDocument/2006/relationships/image" Target="../media/image338.svg"/><Relationship Id="rId17" Type="http://schemas.openxmlformats.org/officeDocument/2006/relationships/image" Target="../media/image40.emf"/><Relationship Id="rId2" Type="http://schemas.openxmlformats.org/officeDocument/2006/relationships/image" Target="../media/image312.emf"/><Relationship Id="rId16" Type="http://schemas.openxmlformats.org/officeDocument/2006/relationships/image" Target="../media/image39.emf"/><Relationship Id="rId1" Type="http://schemas.openxmlformats.org/officeDocument/2006/relationships/slideLayout" Target="../slideLayouts/slideLayout6.xml"/><Relationship Id="rId6" Type="http://schemas.openxmlformats.org/officeDocument/2006/relationships/image" Target="../media/image349.svg"/><Relationship Id="rId11" Type="http://schemas.openxmlformats.org/officeDocument/2006/relationships/image" Target="../media/image306.png"/><Relationship Id="rId5" Type="http://schemas.openxmlformats.org/officeDocument/2006/relationships/image" Target="../media/image313.png"/><Relationship Id="rId15" Type="http://schemas.openxmlformats.org/officeDocument/2006/relationships/image" Target="../media/image43.emf"/><Relationship Id="rId10" Type="http://schemas.openxmlformats.org/officeDocument/2006/relationships/image" Target="../media/image351.svg"/><Relationship Id="rId4" Type="http://schemas.openxmlformats.org/officeDocument/2006/relationships/image" Target="../media/image344.svg"/><Relationship Id="rId9" Type="http://schemas.openxmlformats.org/officeDocument/2006/relationships/image" Target="../media/image314.png"/><Relationship Id="rId14" Type="http://schemas.openxmlformats.org/officeDocument/2006/relationships/image" Target="../media/image316.png"/></Relationships>
</file>

<file path=ppt/slides/_rels/slide106.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324.png"/><Relationship Id="rId13" Type="http://schemas.openxmlformats.org/officeDocument/2006/relationships/image" Target="../media/image329.png"/><Relationship Id="rId18" Type="http://schemas.openxmlformats.org/officeDocument/2006/relationships/image" Target="../media/image370.svg"/><Relationship Id="rId26" Type="http://schemas.openxmlformats.org/officeDocument/2006/relationships/image" Target="../media/image39.emf"/><Relationship Id="rId3" Type="http://schemas.openxmlformats.org/officeDocument/2006/relationships/image" Target="../media/image319.png"/><Relationship Id="rId21" Type="http://schemas.openxmlformats.org/officeDocument/2006/relationships/image" Target="../media/image333.png"/><Relationship Id="rId7" Type="http://schemas.openxmlformats.org/officeDocument/2006/relationships/image" Target="../media/image323.png"/><Relationship Id="rId12" Type="http://schemas.openxmlformats.org/officeDocument/2006/relationships/image" Target="../media/image328.png"/><Relationship Id="rId17" Type="http://schemas.openxmlformats.org/officeDocument/2006/relationships/image" Target="../media/image331.png"/><Relationship Id="rId25" Type="http://schemas.openxmlformats.org/officeDocument/2006/relationships/image" Target="../media/image43.emf"/><Relationship Id="rId2" Type="http://schemas.openxmlformats.org/officeDocument/2006/relationships/image" Target="../media/image318.png"/><Relationship Id="rId16" Type="http://schemas.openxmlformats.org/officeDocument/2006/relationships/image" Target="../media/image368.svg"/><Relationship Id="rId20" Type="http://schemas.openxmlformats.org/officeDocument/2006/relationships/image" Target="../media/image372.svg"/><Relationship Id="rId1" Type="http://schemas.openxmlformats.org/officeDocument/2006/relationships/slideLayout" Target="../slideLayouts/slideLayout6.xml"/><Relationship Id="rId6" Type="http://schemas.openxmlformats.org/officeDocument/2006/relationships/image" Target="../media/image322.png"/><Relationship Id="rId11" Type="http://schemas.openxmlformats.org/officeDocument/2006/relationships/image" Target="../media/image327.png"/><Relationship Id="rId24" Type="http://schemas.openxmlformats.org/officeDocument/2006/relationships/image" Target="../media/image376.svg"/><Relationship Id="rId5" Type="http://schemas.openxmlformats.org/officeDocument/2006/relationships/image" Target="../media/image321.png"/><Relationship Id="rId15" Type="http://schemas.openxmlformats.org/officeDocument/2006/relationships/image" Target="../media/image330.png"/><Relationship Id="rId23" Type="http://schemas.openxmlformats.org/officeDocument/2006/relationships/image" Target="../media/image334.png"/><Relationship Id="rId10" Type="http://schemas.openxmlformats.org/officeDocument/2006/relationships/image" Target="../media/image326.jpeg"/><Relationship Id="rId19" Type="http://schemas.openxmlformats.org/officeDocument/2006/relationships/image" Target="../media/image332.png"/><Relationship Id="rId4" Type="http://schemas.openxmlformats.org/officeDocument/2006/relationships/image" Target="../media/image320.png"/><Relationship Id="rId9" Type="http://schemas.openxmlformats.org/officeDocument/2006/relationships/image" Target="../media/image325.png"/><Relationship Id="rId14" Type="http://schemas.openxmlformats.org/officeDocument/2006/relationships/image" Target="../media/image317.png"/><Relationship Id="rId22" Type="http://schemas.openxmlformats.org/officeDocument/2006/relationships/image" Target="../media/image374.svg"/><Relationship Id="rId27" Type="http://schemas.openxmlformats.org/officeDocument/2006/relationships/image" Target="../media/image40.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37.emf"/><Relationship Id="rId2" Type="http://schemas.openxmlformats.org/officeDocument/2006/relationships/image" Target="../media/image336.emf"/><Relationship Id="rId1" Type="http://schemas.openxmlformats.org/officeDocument/2006/relationships/slideLayout" Target="../slideLayouts/slideLayout6.xml"/><Relationship Id="rId4" Type="http://schemas.openxmlformats.org/officeDocument/2006/relationships/image" Target="../media/image338.emf"/></Relationships>
</file>

<file path=ppt/slides/_rels/slide112.xml.rels><?xml version="1.0" encoding="UTF-8" standalone="yes"?>
<Relationships xmlns="http://schemas.openxmlformats.org/package/2006/relationships"><Relationship Id="rId2" Type="http://schemas.openxmlformats.org/officeDocument/2006/relationships/image" Target="../media/image339.em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42.png"/></Relationships>
</file>

<file path=ppt/slides/_rels/slide114.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44.emf"/></Relationships>
</file>

<file path=ppt/slides/_rels/slide115.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48.png"/></Relationships>
</file>

<file path=ppt/slides/_rels/slide118.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50.png"/></Relationships>
</file>

<file path=ppt/slides/_rels/slide119.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339.emf"/><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53.png"/></Relationships>
</file>

<file path=ppt/slides/_rels/slide123.xml.rels><?xml version="1.0" encoding="UTF-8" standalone="yes"?>
<Relationships xmlns="http://schemas.openxmlformats.org/package/2006/relationships"><Relationship Id="rId2" Type="http://schemas.openxmlformats.org/officeDocument/2006/relationships/image" Target="../media/image339.emf"/><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53.png"/></Relationships>
</file>

<file path=ppt/slides/_rels/slide125.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55.png"/></Relationships>
</file>

<file path=ppt/slides/_rels/slide126.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48.png"/></Relationships>
</file>

<file path=ppt/slides/_rels/slide127.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57.png"/></Relationships>
</file>

<file path=ppt/slides/_rels/slide128.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4.tiff"/><Relationship Id="rId3" Type="http://schemas.openxmlformats.org/officeDocument/2006/relationships/image" Target="../media/image138.png"/><Relationship Id="rId7" Type="http://schemas.openxmlformats.org/officeDocument/2006/relationships/image" Target="../media/image141.png"/><Relationship Id="rId12" Type="http://schemas.openxmlformats.org/officeDocument/2006/relationships/image" Target="../media/image132.emf"/><Relationship Id="rId17" Type="http://schemas.openxmlformats.org/officeDocument/2006/relationships/image" Target="../media/image174.svg"/><Relationship Id="rId2" Type="http://schemas.openxmlformats.org/officeDocument/2006/relationships/image" Target="../media/image137.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0.png"/><Relationship Id="rId11" Type="http://schemas.microsoft.com/office/2007/relationships/hdphoto" Target="../media/hdphoto3.wdp"/><Relationship Id="rId5" Type="http://schemas.openxmlformats.org/officeDocument/2006/relationships/image" Target="../media/image140.png"/><Relationship Id="rId15" Type="http://schemas.openxmlformats.org/officeDocument/2006/relationships/image" Target="../media/image172.svg"/><Relationship Id="rId10" Type="http://schemas.openxmlformats.org/officeDocument/2006/relationships/image" Target="../media/image131.png"/><Relationship Id="rId4" Type="http://schemas.openxmlformats.org/officeDocument/2006/relationships/image" Target="../media/image139.png"/><Relationship Id="rId9" Type="http://schemas.openxmlformats.org/officeDocument/2006/relationships/image" Target="../media/image143.png"/><Relationship Id="rId14" Type="http://schemas.openxmlformats.org/officeDocument/2006/relationships/image" Target="../media/image14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360.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360.emf"/><Relationship Id="rId3" Type="http://schemas.openxmlformats.org/officeDocument/2006/relationships/image" Target="../media/image361.png"/><Relationship Id="rId7" Type="http://schemas.openxmlformats.org/officeDocument/2006/relationships/image" Target="../media/image43.emf"/><Relationship Id="rId2" Type="http://schemas.openxmlformats.org/officeDocument/2006/relationships/image" Target="../media/image127.png"/><Relationship Id="rId1" Type="http://schemas.openxmlformats.org/officeDocument/2006/relationships/slideLayout" Target="../slideLayouts/slideLayout6.xml"/><Relationship Id="rId6" Type="http://schemas.openxmlformats.org/officeDocument/2006/relationships/image" Target="../media/image364.png"/><Relationship Id="rId5" Type="http://schemas.openxmlformats.org/officeDocument/2006/relationships/image" Target="../media/image363.png"/><Relationship Id="rId4" Type="http://schemas.openxmlformats.org/officeDocument/2006/relationships/image" Target="../media/image362.png"/></Relationships>
</file>

<file path=ppt/slides/_rels/slide139.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5.png"/><Relationship Id="rId3" Type="http://schemas.openxmlformats.org/officeDocument/2006/relationships/image" Target="../media/image148.emf"/><Relationship Id="rId7" Type="http://schemas.openxmlformats.org/officeDocument/2006/relationships/image" Target="../media/image142.png"/><Relationship Id="rId12" Type="http://schemas.openxmlformats.org/officeDocument/2006/relationships/image" Target="../media/image144.tiff"/><Relationship Id="rId17" Type="http://schemas.openxmlformats.org/officeDocument/2006/relationships/image" Target="../media/image149.png"/><Relationship Id="rId2" Type="http://schemas.openxmlformats.org/officeDocument/2006/relationships/image" Target="../media/image147.emf"/><Relationship Id="rId16" Type="http://schemas.openxmlformats.org/officeDocument/2006/relationships/image" Target="../media/image174.sv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32.emf"/><Relationship Id="rId5" Type="http://schemas.openxmlformats.org/officeDocument/2006/relationships/image" Target="../media/image130.png"/><Relationship Id="rId15" Type="http://schemas.openxmlformats.org/officeDocument/2006/relationships/image" Target="../media/image146.png"/><Relationship Id="rId10" Type="http://schemas.microsoft.com/office/2007/relationships/hdphoto" Target="../media/hdphoto3.wdp"/><Relationship Id="rId4" Type="http://schemas.openxmlformats.org/officeDocument/2006/relationships/image" Target="../media/image137.png"/><Relationship Id="rId9" Type="http://schemas.openxmlformats.org/officeDocument/2006/relationships/image" Target="../media/image131.png"/><Relationship Id="rId14" Type="http://schemas.openxmlformats.org/officeDocument/2006/relationships/image" Target="../media/image172.svg"/></Relationships>
</file>

<file path=ppt/slides/_rels/slide140.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369.png"/><Relationship Id="rId5" Type="http://schemas.openxmlformats.org/officeDocument/2006/relationships/image" Target="../media/image368.png"/><Relationship Id="rId4" Type="http://schemas.openxmlformats.org/officeDocument/2006/relationships/image" Target="../media/image367.png"/></Relationships>
</file>

<file path=ppt/slides/_rels/slide141.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67.png"/></Relationships>
</file>

<file path=ppt/slides/_rels/slide142.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375.png"/><Relationship Id="rId5" Type="http://schemas.openxmlformats.org/officeDocument/2006/relationships/image" Target="../media/image374.jpeg"/><Relationship Id="rId4" Type="http://schemas.openxmlformats.org/officeDocument/2006/relationships/image" Target="../media/image373.jpeg"/></Relationships>
</file>

<file path=ppt/slides/_rels/slide143.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377.jpeg"/><Relationship Id="rId4" Type="http://schemas.openxmlformats.org/officeDocument/2006/relationships/image" Target="../media/image376.png"/></Relationships>
</file>

<file path=ppt/slides/_rels/slide144.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367.png"/><Relationship Id="rId4" Type="http://schemas.openxmlformats.org/officeDocument/2006/relationships/image" Target="../media/image379.jpeg"/></Relationships>
</file>

<file path=ppt/slides/_rels/slide145.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382.png"/><Relationship Id="rId5" Type="http://schemas.openxmlformats.org/officeDocument/2006/relationships/image" Target="../media/image381.png"/><Relationship Id="rId4" Type="http://schemas.openxmlformats.org/officeDocument/2006/relationships/image" Target="../media/image380.png"/></Relationships>
</file>

<file path=ppt/slides/_rels/slide146.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385.png"/><Relationship Id="rId5" Type="http://schemas.openxmlformats.org/officeDocument/2006/relationships/image" Target="../media/image384.png"/><Relationship Id="rId4" Type="http://schemas.openxmlformats.org/officeDocument/2006/relationships/image" Target="../media/image383.png"/></Relationships>
</file>

<file path=ppt/slides/_rels/slide147.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388.png"/><Relationship Id="rId5" Type="http://schemas.openxmlformats.org/officeDocument/2006/relationships/image" Target="../media/image387.png"/><Relationship Id="rId4" Type="http://schemas.openxmlformats.org/officeDocument/2006/relationships/image" Target="../media/image386.png"/></Relationships>
</file>

<file path=ppt/slides/_rels/slide148.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390.png"/><Relationship Id="rId4" Type="http://schemas.openxmlformats.org/officeDocument/2006/relationships/image" Target="../media/image389.png"/></Relationships>
</file>

<file path=ppt/slides/_rels/slide149.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392.png"/><Relationship Id="rId4" Type="http://schemas.openxmlformats.org/officeDocument/2006/relationships/image" Target="../media/image391.png"/></Relationships>
</file>

<file path=ppt/slides/_rels/slide1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72.svg"/><Relationship Id="rId18" Type="http://schemas.openxmlformats.org/officeDocument/2006/relationships/image" Target="../media/image153.png"/><Relationship Id="rId3" Type="http://schemas.openxmlformats.org/officeDocument/2006/relationships/image" Target="../media/image137.png"/><Relationship Id="rId7" Type="http://schemas.openxmlformats.org/officeDocument/2006/relationships/image" Target="../media/image143.png"/><Relationship Id="rId12" Type="http://schemas.openxmlformats.org/officeDocument/2006/relationships/image" Target="../media/image145.png"/><Relationship Id="rId17" Type="http://schemas.openxmlformats.org/officeDocument/2006/relationships/image" Target="../media/image152.emf"/><Relationship Id="rId2" Type="http://schemas.openxmlformats.org/officeDocument/2006/relationships/image" Target="../media/image150.emf"/><Relationship Id="rId16"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32.emf"/><Relationship Id="rId5" Type="http://schemas.openxmlformats.org/officeDocument/2006/relationships/image" Target="../media/image141.png"/><Relationship Id="rId15" Type="http://schemas.openxmlformats.org/officeDocument/2006/relationships/image" Target="../media/image174.svg"/><Relationship Id="rId10" Type="http://schemas.microsoft.com/office/2007/relationships/hdphoto" Target="../media/hdphoto3.wdp"/><Relationship Id="rId4" Type="http://schemas.openxmlformats.org/officeDocument/2006/relationships/image" Target="../media/image144.tiff"/><Relationship Id="rId9" Type="http://schemas.openxmlformats.org/officeDocument/2006/relationships/image" Target="../media/image131.png"/><Relationship Id="rId14" Type="http://schemas.openxmlformats.org/officeDocument/2006/relationships/image" Target="../media/image146.png"/></Relationships>
</file>

<file path=ppt/slides/_rels/slide15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393.png"/></Relationships>
</file>

<file path=ppt/slides/_rels/slide15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394.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15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39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4.svg"/><Relationship Id="rId18"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31.png"/><Relationship Id="rId12" Type="http://schemas.openxmlformats.org/officeDocument/2006/relationships/image" Target="../media/image146.png"/><Relationship Id="rId17" Type="http://schemas.openxmlformats.org/officeDocument/2006/relationships/image" Target="../media/image137.png"/><Relationship Id="rId2" Type="http://schemas.openxmlformats.org/officeDocument/2006/relationships/image" Target="../media/image144.tiff"/><Relationship Id="rId16"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72.svg"/><Relationship Id="rId5" Type="http://schemas.openxmlformats.org/officeDocument/2006/relationships/image" Target="../media/image143.png"/><Relationship Id="rId15" Type="http://schemas.openxmlformats.org/officeDocument/2006/relationships/image" Target="../media/image154.emf"/><Relationship Id="rId10" Type="http://schemas.openxmlformats.org/officeDocument/2006/relationships/image" Target="../media/image145.png"/><Relationship Id="rId19" Type="http://schemas.openxmlformats.org/officeDocument/2006/relationships/image" Target="../media/image149.png"/><Relationship Id="rId4" Type="http://schemas.openxmlformats.org/officeDocument/2006/relationships/image" Target="../media/image142.png"/><Relationship Id="rId9" Type="http://schemas.openxmlformats.org/officeDocument/2006/relationships/image" Target="../media/image132.emf"/><Relationship Id="rId14" Type="http://schemas.openxmlformats.org/officeDocument/2006/relationships/image" Target="../media/image150.emf"/></Relationships>
</file>

<file path=ppt/slides/_rels/slide160.xml.rels><?xml version="1.0" encoding="UTF-8" standalone="yes"?>
<Relationships xmlns="http://schemas.openxmlformats.org/package/2006/relationships"><Relationship Id="rId2" Type="http://schemas.openxmlformats.org/officeDocument/2006/relationships/image" Target="../media/image396.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image" Target="../media/image402.png"/><Relationship Id="rId13" Type="http://schemas.openxmlformats.org/officeDocument/2006/relationships/image" Target="../media/image376.svg"/><Relationship Id="rId18" Type="http://schemas.openxmlformats.org/officeDocument/2006/relationships/image" Target="../media/image314.png"/><Relationship Id="rId3" Type="http://schemas.openxmlformats.org/officeDocument/2006/relationships/image" Target="../media/image397.png"/><Relationship Id="rId21" Type="http://schemas.openxmlformats.org/officeDocument/2006/relationships/image" Target="../media/image453.svg"/><Relationship Id="rId7" Type="http://schemas.openxmlformats.org/officeDocument/2006/relationships/image" Target="../media/image401.emf"/><Relationship Id="rId12" Type="http://schemas.openxmlformats.org/officeDocument/2006/relationships/image" Target="../media/image334.png"/><Relationship Id="rId17" Type="http://schemas.openxmlformats.org/officeDocument/2006/relationships/image" Target="../media/image451.svg"/><Relationship Id="rId2" Type="http://schemas.openxmlformats.org/officeDocument/2006/relationships/image" Target="../media/image396.emf"/><Relationship Id="rId16" Type="http://schemas.openxmlformats.org/officeDocument/2006/relationships/image" Target="../media/image406.png"/><Relationship Id="rId20" Type="http://schemas.openxmlformats.org/officeDocument/2006/relationships/image" Target="../media/image407.png"/><Relationship Id="rId1" Type="http://schemas.openxmlformats.org/officeDocument/2006/relationships/slideLayout" Target="../slideLayouts/slideLayout6.xml"/><Relationship Id="rId6" Type="http://schemas.openxmlformats.org/officeDocument/2006/relationships/image" Target="../media/image400.png"/><Relationship Id="rId11" Type="http://schemas.openxmlformats.org/officeDocument/2006/relationships/image" Target="../media/image447.svg"/><Relationship Id="rId5" Type="http://schemas.openxmlformats.org/officeDocument/2006/relationships/image" Target="../media/image399.emf"/><Relationship Id="rId15" Type="http://schemas.openxmlformats.org/officeDocument/2006/relationships/image" Target="../media/image449.svg"/><Relationship Id="rId23" Type="http://schemas.openxmlformats.org/officeDocument/2006/relationships/image" Target="../media/image39.emf"/><Relationship Id="rId10" Type="http://schemas.openxmlformats.org/officeDocument/2006/relationships/image" Target="../media/image404.png"/><Relationship Id="rId19" Type="http://schemas.openxmlformats.org/officeDocument/2006/relationships/image" Target="../media/image351.svg"/><Relationship Id="rId4" Type="http://schemas.openxmlformats.org/officeDocument/2006/relationships/image" Target="../media/image398.emf"/><Relationship Id="rId9" Type="http://schemas.openxmlformats.org/officeDocument/2006/relationships/image" Target="../media/image403.jpeg"/><Relationship Id="rId14" Type="http://schemas.openxmlformats.org/officeDocument/2006/relationships/image" Target="../media/image405.png"/><Relationship Id="rId22" Type="http://schemas.openxmlformats.org/officeDocument/2006/relationships/image" Target="../media/image43.e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8" Type="http://schemas.openxmlformats.org/officeDocument/2006/relationships/image" Target="../media/image461.svg"/><Relationship Id="rId13" Type="http://schemas.openxmlformats.org/officeDocument/2006/relationships/image" Target="../media/image331.png"/><Relationship Id="rId18" Type="http://schemas.openxmlformats.org/officeDocument/2006/relationships/image" Target="../media/image41.emf"/><Relationship Id="rId3" Type="http://schemas.openxmlformats.org/officeDocument/2006/relationships/image" Target="../media/image410.png"/><Relationship Id="rId7" Type="http://schemas.openxmlformats.org/officeDocument/2006/relationships/image" Target="../media/image412.png"/><Relationship Id="rId12" Type="http://schemas.openxmlformats.org/officeDocument/2006/relationships/image" Target="../media/image465.svg"/><Relationship Id="rId17" Type="http://schemas.openxmlformats.org/officeDocument/2006/relationships/image" Target="../media/image39.emf"/><Relationship Id="rId2" Type="http://schemas.openxmlformats.org/officeDocument/2006/relationships/image" Target="../media/image409.png"/><Relationship Id="rId16" Type="http://schemas.openxmlformats.org/officeDocument/2006/relationships/image" Target="../media/image43.emf"/><Relationship Id="rId1" Type="http://schemas.openxmlformats.org/officeDocument/2006/relationships/slideLayout" Target="../slideLayouts/slideLayout6.xml"/><Relationship Id="rId6" Type="http://schemas.openxmlformats.org/officeDocument/2006/relationships/image" Target="../media/image459.svg"/><Relationship Id="rId11" Type="http://schemas.openxmlformats.org/officeDocument/2006/relationships/image" Target="../media/image414.png"/><Relationship Id="rId5" Type="http://schemas.openxmlformats.org/officeDocument/2006/relationships/image" Target="../media/image411.png"/><Relationship Id="rId15" Type="http://schemas.openxmlformats.org/officeDocument/2006/relationships/image" Target="../media/image415.png"/><Relationship Id="rId10" Type="http://schemas.openxmlformats.org/officeDocument/2006/relationships/image" Target="../media/image463.svg"/><Relationship Id="rId19" Type="http://schemas.openxmlformats.org/officeDocument/2006/relationships/image" Target="../media/image40.emf"/><Relationship Id="rId4" Type="http://schemas.openxmlformats.org/officeDocument/2006/relationships/image" Target="../media/image457.svg"/><Relationship Id="rId9" Type="http://schemas.openxmlformats.org/officeDocument/2006/relationships/image" Target="../media/image413.png"/><Relationship Id="rId14" Type="http://schemas.openxmlformats.org/officeDocument/2006/relationships/image" Target="../media/image370.sv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41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8" Type="http://schemas.openxmlformats.org/officeDocument/2006/relationships/image" Target="../media/image422.png"/><Relationship Id="rId13" Type="http://schemas.openxmlformats.org/officeDocument/2006/relationships/image" Target="../media/image338.svg"/><Relationship Id="rId3" Type="http://schemas.openxmlformats.org/officeDocument/2006/relationships/image" Target="../media/image418.png"/><Relationship Id="rId7" Type="http://schemas.openxmlformats.org/officeDocument/2006/relationships/image" Target="../media/image473.svg"/><Relationship Id="rId12" Type="http://schemas.openxmlformats.org/officeDocument/2006/relationships/image" Target="../media/image306.png"/><Relationship Id="rId2" Type="http://schemas.openxmlformats.org/officeDocument/2006/relationships/image" Target="../media/image417.png"/><Relationship Id="rId1" Type="http://schemas.openxmlformats.org/officeDocument/2006/relationships/slideLayout" Target="../slideLayouts/slideLayout6.xml"/><Relationship Id="rId6" Type="http://schemas.openxmlformats.org/officeDocument/2006/relationships/image" Target="../media/image421.png"/><Relationship Id="rId11" Type="http://schemas.openxmlformats.org/officeDocument/2006/relationships/image" Target="../media/image477.svg"/><Relationship Id="rId5" Type="http://schemas.openxmlformats.org/officeDocument/2006/relationships/image" Target="../media/image420.png"/><Relationship Id="rId15" Type="http://schemas.openxmlformats.org/officeDocument/2006/relationships/image" Target="../media/image374.svg"/><Relationship Id="rId10" Type="http://schemas.openxmlformats.org/officeDocument/2006/relationships/image" Target="../media/image423.png"/><Relationship Id="rId4" Type="http://schemas.openxmlformats.org/officeDocument/2006/relationships/image" Target="../media/image419.png"/><Relationship Id="rId9" Type="http://schemas.openxmlformats.org/officeDocument/2006/relationships/image" Target="../media/image475.svg"/><Relationship Id="rId14" Type="http://schemas.openxmlformats.org/officeDocument/2006/relationships/image" Target="../media/image33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32.emf"/><Relationship Id="rId3" Type="http://schemas.openxmlformats.org/officeDocument/2006/relationships/image" Target="../media/image156.png"/><Relationship Id="rId7" Type="http://schemas.openxmlformats.org/officeDocument/2006/relationships/image" Target="../media/image141.png"/><Relationship Id="rId12" Type="http://schemas.microsoft.com/office/2007/relationships/hdphoto" Target="../media/hdphoto3.wdp"/><Relationship Id="rId17" Type="http://schemas.openxmlformats.org/officeDocument/2006/relationships/image" Target="../media/image174.svg"/><Relationship Id="rId2" Type="http://schemas.openxmlformats.org/officeDocument/2006/relationships/image" Target="../media/image155.emf"/><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4.tiff"/><Relationship Id="rId11" Type="http://schemas.openxmlformats.org/officeDocument/2006/relationships/image" Target="../media/image131.png"/><Relationship Id="rId5" Type="http://schemas.openxmlformats.org/officeDocument/2006/relationships/image" Target="../media/image140.png"/><Relationship Id="rId15" Type="http://schemas.openxmlformats.org/officeDocument/2006/relationships/image" Target="../media/image172.svg"/><Relationship Id="rId10" Type="http://schemas.openxmlformats.org/officeDocument/2006/relationships/image" Target="../media/image130.png"/><Relationship Id="rId4" Type="http://schemas.openxmlformats.org/officeDocument/2006/relationships/image" Target="../media/image137.png"/><Relationship Id="rId9" Type="http://schemas.openxmlformats.org/officeDocument/2006/relationships/image" Target="../media/image143.png"/><Relationship Id="rId14" Type="http://schemas.openxmlformats.org/officeDocument/2006/relationships/image" Target="../media/image145.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42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image" Target="../media/image431.png"/><Relationship Id="rId13" Type="http://schemas.openxmlformats.org/officeDocument/2006/relationships/image" Target="../media/image436.png"/><Relationship Id="rId18" Type="http://schemas.openxmlformats.org/officeDocument/2006/relationships/image" Target="../media/image438.png"/><Relationship Id="rId26" Type="http://schemas.openxmlformats.org/officeDocument/2006/relationships/image" Target="../media/image441.png"/><Relationship Id="rId3" Type="http://schemas.openxmlformats.org/officeDocument/2006/relationships/image" Target="../media/image426.png"/><Relationship Id="rId21" Type="http://schemas.openxmlformats.org/officeDocument/2006/relationships/image" Target="../media/image496.svg"/><Relationship Id="rId7" Type="http://schemas.openxmlformats.org/officeDocument/2006/relationships/image" Target="../media/image430.png"/><Relationship Id="rId12" Type="http://schemas.openxmlformats.org/officeDocument/2006/relationships/image" Target="../media/image435.png"/><Relationship Id="rId17" Type="http://schemas.openxmlformats.org/officeDocument/2006/relationships/image" Target="../media/image492.svg"/><Relationship Id="rId25" Type="http://schemas.openxmlformats.org/officeDocument/2006/relationships/image" Target="../media/image498.svg"/><Relationship Id="rId2" Type="http://schemas.openxmlformats.org/officeDocument/2006/relationships/image" Target="../media/image425.png"/><Relationship Id="rId16" Type="http://schemas.openxmlformats.org/officeDocument/2006/relationships/image" Target="../media/image437.png"/><Relationship Id="rId20" Type="http://schemas.openxmlformats.org/officeDocument/2006/relationships/image" Target="../media/image439.png"/><Relationship Id="rId29" Type="http://schemas.openxmlformats.org/officeDocument/2006/relationships/image" Target="../media/image41.emf"/><Relationship Id="rId1" Type="http://schemas.openxmlformats.org/officeDocument/2006/relationships/slideLayout" Target="../slideLayouts/slideLayout6.xml"/><Relationship Id="rId6" Type="http://schemas.openxmlformats.org/officeDocument/2006/relationships/image" Target="../media/image429.jpeg"/><Relationship Id="rId11" Type="http://schemas.openxmlformats.org/officeDocument/2006/relationships/image" Target="../media/image434.png"/><Relationship Id="rId24" Type="http://schemas.openxmlformats.org/officeDocument/2006/relationships/image" Target="../media/image440.png"/><Relationship Id="rId5" Type="http://schemas.openxmlformats.org/officeDocument/2006/relationships/image" Target="../media/image428.jpeg"/><Relationship Id="rId15" Type="http://schemas.openxmlformats.org/officeDocument/2006/relationships/image" Target="../media/image424.png"/><Relationship Id="rId23" Type="http://schemas.openxmlformats.org/officeDocument/2006/relationships/image" Target="../media/image374.svg"/><Relationship Id="rId28" Type="http://schemas.openxmlformats.org/officeDocument/2006/relationships/image" Target="../media/image39.emf"/><Relationship Id="rId10" Type="http://schemas.openxmlformats.org/officeDocument/2006/relationships/image" Target="../media/image433.png"/><Relationship Id="rId19" Type="http://schemas.openxmlformats.org/officeDocument/2006/relationships/image" Target="../media/image494.svg"/><Relationship Id="rId4" Type="http://schemas.openxmlformats.org/officeDocument/2006/relationships/image" Target="../media/image427.jpeg"/><Relationship Id="rId9" Type="http://schemas.openxmlformats.org/officeDocument/2006/relationships/image" Target="../media/image432.png"/><Relationship Id="rId14" Type="http://schemas.openxmlformats.org/officeDocument/2006/relationships/image" Target="../media/image329.png"/><Relationship Id="rId22" Type="http://schemas.openxmlformats.org/officeDocument/2006/relationships/image" Target="../media/image333.png"/><Relationship Id="rId27" Type="http://schemas.openxmlformats.org/officeDocument/2006/relationships/image" Target="../media/image43.emf"/><Relationship Id="rId30" Type="http://schemas.openxmlformats.org/officeDocument/2006/relationships/image" Target="../media/image40.e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44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8" Type="http://schemas.openxmlformats.org/officeDocument/2006/relationships/image" Target="../media/image335.svg"/><Relationship Id="rId13" Type="http://schemas.openxmlformats.org/officeDocument/2006/relationships/image" Target="../media/image440.png"/><Relationship Id="rId18" Type="http://schemas.openxmlformats.org/officeDocument/2006/relationships/image" Target="../media/image41.emf"/><Relationship Id="rId3" Type="http://schemas.openxmlformats.org/officeDocument/2006/relationships/image" Target="../media/image411.png"/><Relationship Id="rId7" Type="http://schemas.openxmlformats.org/officeDocument/2006/relationships/image" Target="../media/image304.png"/><Relationship Id="rId12" Type="http://schemas.openxmlformats.org/officeDocument/2006/relationships/image" Target="../media/image504.svg"/><Relationship Id="rId17" Type="http://schemas.openxmlformats.org/officeDocument/2006/relationships/image" Target="../media/image39.emf"/><Relationship Id="rId2" Type="http://schemas.openxmlformats.org/officeDocument/2006/relationships/image" Target="../media/image442.png"/><Relationship Id="rId16" Type="http://schemas.openxmlformats.org/officeDocument/2006/relationships/image" Target="../media/image43.emf"/><Relationship Id="rId20" Type="http://schemas.openxmlformats.org/officeDocument/2006/relationships/image" Target="../media/image446.emf"/><Relationship Id="rId1" Type="http://schemas.openxmlformats.org/officeDocument/2006/relationships/slideLayout" Target="../slideLayouts/slideLayout6.xml"/><Relationship Id="rId6" Type="http://schemas.openxmlformats.org/officeDocument/2006/relationships/image" Target="../media/image502.svg"/><Relationship Id="rId11" Type="http://schemas.openxmlformats.org/officeDocument/2006/relationships/image" Target="../media/image444.png"/><Relationship Id="rId5" Type="http://schemas.openxmlformats.org/officeDocument/2006/relationships/image" Target="../media/image443.png"/><Relationship Id="rId15" Type="http://schemas.openxmlformats.org/officeDocument/2006/relationships/image" Target="../media/image445.png"/><Relationship Id="rId10" Type="http://schemas.openxmlformats.org/officeDocument/2006/relationships/image" Target="../media/image340.svg"/><Relationship Id="rId19" Type="http://schemas.openxmlformats.org/officeDocument/2006/relationships/image" Target="../media/image40.emf"/><Relationship Id="rId4" Type="http://schemas.openxmlformats.org/officeDocument/2006/relationships/image" Target="../media/image459.svg"/><Relationship Id="rId9" Type="http://schemas.openxmlformats.org/officeDocument/2006/relationships/image" Target="../media/image307.png"/><Relationship Id="rId14" Type="http://schemas.openxmlformats.org/officeDocument/2006/relationships/image" Target="../media/image498.sv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1.png"/><Relationship Id="rId13" Type="http://schemas.microsoft.com/office/2007/relationships/hdphoto" Target="../media/hdphoto3.wdp"/><Relationship Id="rId18" Type="http://schemas.openxmlformats.org/officeDocument/2006/relationships/image" Target="../media/image174.svg"/><Relationship Id="rId3" Type="http://schemas.openxmlformats.org/officeDocument/2006/relationships/image" Target="../media/image156.png"/><Relationship Id="rId7" Type="http://schemas.openxmlformats.org/officeDocument/2006/relationships/image" Target="../media/image144.tiff"/><Relationship Id="rId12" Type="http://schemas.openxmlformats.org/officeDocument/2006/relationships/image" Target="../media/image131.png"/><Relationship Id="rId17" Type="http://schemas.openxmlformats.org/officeDocument/2006/relationships/image" Target="../media/image146.png"/><Relationship Id="rId2" Type="http://schemas.openxmlformats.org/officeDocument/2006/relationships/image" Target="../media/image155.emf"/><Relationship Id="rId16"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30.png"/><Relationship Id="rId5" Type="http://schemas.openxmlformats.org/officeDocument/2006/relationships/image" Target="../media/image140.png"/><Relationship Id="rId15" Type="http://schemas.openxmlformats.org/officeDocument/2006/relationships/image" Target="../media/image145.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32.emf"/></Relationships>
</file>

<file path=ppt/slides/_rels/slide180.xml.rels><?xml version="1.0" encoding="UTF-8" standalone="yes"?>
<Relationships xmlns="http://schemas.openxmlformats.org/package/2006/relationships"><Relationship Id="rId8" Type="http://schemas.openxmlformats.org/officeDocument/2006/relationships/image" Target="../media/image453.png"/><Relationship Id="rId13" Type="http://schemas.openxmlformats.org/officeDocument/2006/relationships/image" Target="../media/image458.png"/><Relationship Id="rId18" Type="http://schemas.openxmlformats.org/officeDocument/2006/relationships/image" Target="../media/image465.svg"/><Relationship Id="rId26" Type="http://schemas.openxmlformats.org/officeDocument/2006/relationships/image" Target="../media/image525.svg"/><Relationship Id="rId3" Type="http://schemas.openxmlformats.org/officeDocument/2006/relationships/image" Target="../media/image448.png"/><Relationship Id="rId21" Type="http://schemas.openxmlformats.org/officeDocument/2006/relationships/image" Target="../media/image412.png"/><Relationship Id="rId7" Type="http://schemas.openxmlformats.org/officeDocument/2006/relationships/image" Target="../media/image452.png"/><Relationship Id="rId12" Type="http://schemas.openxmlformats.org/officeDocument/2006/relationships/image" Target="../media/image457.png"/><Relationship Id="rId17" Type="http://schemas.openxmlformats.org/officeDocument/2006/relationships/image" Target="../media/image414.png"/><Relationship Id="rId25" Type="http://schemas.openxmlformats.org/officeDocument/2006/relationships/image" Target="../media/image462.png"/><Relationship Id="rId2" Type="http://schemas.openxmlformats.org/officeDocument/2006/relationships/image" Target="../media/image425.png"/><Relationship Id="rId16" Type="http://schemas.openxmlformats.org/officeDocument/2006/relationships/image" Target="../media/image447.png"/><Relationship Id="rId20" Type="http://schemas.openxmlformats.org/officeDocument/2006/relationships/image" Target="../media/image521.svg"/><Relationship Id="rId29" Type="http://schemas.openxmlformats.org/officeDocument/2006/relationships/image" Target="../media/image43.emf"/><Relationship Id="rId1" Type="http://schemas.openxmlformats.org/officeDocument/2006/relationships/slideLayout" Target="../slideLayouts/slideLayout6.xml"/><Relationship Id="rId6" Type="http://schemas.openxmlformats.org/officeDocument/2006/relationships/image" Target="../media/image451.png"/><Relationship Id="rId11" Type="http://schemas.openxmlformats.org/officeDocument/2006/relationships/image" Target="../media/image456.png"/><Relationship Id="rId24" Type="http://schemas.openxmlformats.org/officeDocument/2006/relationships/image" Target="../media/image523.svg"/><Relationship Id="rId5" Type="http://schemas.openxmlformats.org/officeDocument/2006/relationships/image" Target="../media/image450.png"/><Relationship Id="rId15" Type="http://schemas.openxmlformats.org/officeDocument/2006/relationships/image" Target="../media/image430.png"/><Relationship Id="rId23" Type="http://schemas.openxmlformats.org/officeDocument/2006/relationships/image" Target="../media/image461.png"/><Relationship Id="rId28" Type="http://schemas.openxmlformats.org/officeDocument/2006/relationships/image" Target="../media/image335.svg"/><Relationship Id="rId10" Type="http://schemas.openxmlformats.org/officeDocument/2006/relationships/image" Target="../media/image455.jpeg"/><Relationship Id="rId19" Type="http://schemas.openxmlformats.org/officeDocument/2006/relationships/image" Target="../media/image460.png"/><Relationship Id="rId31" Type="http://schemas.openxmlformats.org/officeDocument/2006/relationships/image" Target="../media/image40.emf"/><Relationship Id="rId4" Type="http://schemas.openxmlformats.org/officeDocument/2006/relationships/image" Target="../media/image449.png"/><Relationship Id="rId9" Type="http://schemas.openxmlformats.org/officeDocument/2006/relationships/image" Target="../media/image454.jpeg"/><Relationship Id="rId14" Type="http://schemas.openxmlformats.org/officeDocument/2006/relationships/image" Target="../media/image459.jpeg"/><Relationship Id="rId22" Type="http://schemas.openxmlformats.org/officeDocument/2006/relationships/image" Target="../media/image461.svg"/><Relationship Id="rId27" Type="http://schemas.openxmlformats.org/officeDocument/2006/relationships/image" Target="../media/image304.png"/><Relationship Id="rId30" Type="http://schemas.openxmlformats.org/officeDocument/2006/relationships/image" Target="../media/image39.emf"/></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463.em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image" Target="../media/image412.png"/><Relationship Id="rId13" Type="http://schemas.openxmlformats.org/officeDocument/2006/relationships/image" Target="../media/image340.svg"/><Relationship Id="rId3" Type="http://schemas.openxmlformats.org/officeDocument/2006/relationships/image" Target="../media/image463.emf"/><Relationship Id="rId7" Type="http://schemas.openxmlformats.org/officeDocument/2006/relationships/image" Target="../media/image459.svg"/><Relationship Id="rId12" Type="http://schemas.openxmlformats.org/officeDocument/2006/relationships/image" Target="../media/image307.png"/><Relationship Id="rId2" Type="http://schemas.openxmlformats.org/officeDocument/2006/relationships/image" Target="../media/image464.png"/><Relationship Id="rId16" Type="http://schemas.openxmlformats.org/officeDocument/2006/relationships/image" Target="../media/image41.emf"/><Relationship Id="rId1" Type="http://schemas.openxmlformats.org/officeDocument/2006/relationships/slideLayout" Target="../slideLayouts/slideLayout6.xml"/><Relationship Id="rId6" Type="http://schemas.openxmlformats.org/officeDocument/2006/relationships/image" Target="../media/image411.png"/><Relationship Id="rId11" Type="http://schemas.openxmlformats.org/officeDocument/2006/relationships/image" Target="../media/image331.svg"/><Relationship Id="rId5" Type="http://schemas.openxmlformats.org/officeDocument/2006/relationships/image" Target="../media/image465.svg"/><Relationship Id="rId15" Type="http://schemas.openxmlformats.org/officeDocument/2006/relationships/image" Target="../media/image335.svg"/><Relationship Id="rId10" Type="http://schemas.openxmlformats.org/officeDocument/2006/relationships/image" Target="../media/image302.png"/><Relationship Id="rId4" Type="http://schemas.openxmlformats.org/officeDocument/2006/relationships/image" Target="../media/image414.png"/><Relationship Id="rId9" Type="http://schemas.openxmlformats.org/officeDocument/2006/relationships/image" Target="../media/image461.svg"/><Relationship Id="rId14" Type="http://schemas.openxmlformats.org/officeDocument/2006/relationships/image" Target="../media/image304.png"/></Relationships>
</file>

<file path=ppt/slides/_rels/slide185.xml.rels><?xml version="1.0" encoding="UTF-8" standalone="yes"?>
<Relationships xmlns="http://schemas.openxmlformats.org/package/2006/relationships"><Relationship Id="rId2" Type="http://schemas.openxmlformats.org/officeDocument/2006/relationships/image" Target="../media/image465.em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370.svg"/><Relationship Id="rId3" Type="http://schemas.openxmlformats.org/officeDocument/2006/relationships/image" Target="../media/image465.svg"/><Relationship Id="rId7" Type="http://schemas.openxmlformats.org/officeDocument/2006/relationships/image" Target="../media/image340.svg"/><Relationship Id="rId12" Type="http://schemas.openxmlformats.org/officeDocument/2006/relationships/image" Target="../media/image331.png"/><Relationship Id="rId2" Type="http://schemas.openxmlformats.org/officeDocument/2006/relationships/image" Target="../media/image414.png"/><Relationship Id="rId16" Type="http://schemas.openxmlformats.org/officeDocument/2006/relationships/image" Target="../media/image467.png"/><Relationship Id="rId1" Type="http://schemas.openxmlformats.org/officeDocument/2006/relationships/slideLayout" Target="../slideLayouts/slideLayout6.xml"/><Relationship Id="rId6" Type="http://schemas.openxmlformats.org/officeDocument/2006/relationships/image" Target="../media/image307.png"/><Relationship Id="rId11" Type="http://schemas.openxmlformats.org/officeDocument/2006/relationships/image" Target="../media/image475.svg"/><Relationship Id="rId5" Type="http://schemas.openxmlformats.org/officeDocument/2006/relationships/image" Target="../media/image331.svg"/><Relationship Id="rId15" Type="http://schemas.openxmlformats.org/officeDocument/2006/relationships/image" Target="../media/image530.svg"/><Relationship Id="rId10" Type="http://schemas.openxmlformats.org/officeDocument/2006/relationships/image" Target="../media/image422.png"/><Relationship Id="rId4" Type="http://schemas.openxmlformats.org/officeDocument/2006/relationships/image" Target="../media/image302.png"/><Relationship Id="rId9" Type="http://schemas.openxmlformats.org/officeDocument/2006/relationships/image" Target="../media/image465.emf"/><Relationship Id="rId14" Type="http://schemas.openxmlformats.org/officeDocument/2006/relationships/image" Target="../media/image466.png"/></Relationships>
</file>

<file path=ppt/slides/_rels/slide187.xml.rels><?xml version="1.0" encoding="UTF-8" standalone="yes"?>
<Relationships xmlns="http://schemas.openxmlformats.org/package/2006/relationships"><Relationship Id="rId2" Type="http://schemas.openxmlformats.org/officeDocument/2006/relationships/image" Target="../media/image46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8" Type="http://schemas.openxmlformats.org/officeDocument/2006/relationships/image" Target="../media/image468.png"/><Relationship Id="rId13" Type="http://schemas.openxmlformats.org/officeDocument/2006/relationships/image" Target="../media/image302.png"/><Relationship Id="rId18" Type="http://schemas.openxmlformats.org/officeDocument/2006/relationships/image" Target="../media/image525.svg"/><Relationship Id="rId3" Type="http://schemas.openxmlformats.org/officeDocument/2006/relationships/image" Target="../media/image470.png"/><Relationship Id="rId21" Type="http://schemas.openxmlformats.org/officeDocument/2006/relationships/image" Target="../media/image43.emf"/><Relationship Id="rId7" Type="http://schemas.openxmlformats.org/officeDocument/2006/relationships/image" Target="../media/image329.png"/><Relationship Id="rId12" Type="http://schemas.openxmlformats.org/officeDocument/2006/relationships/image" Target="../media/image540.svg"/><Relationship Id="rId17" Type="http://schemas.openxmlformats.org/officeDocument/2006/relationships/image" Target="../media/image462.png"/><Relationship Id="rId2" Type="http://schemas.openxmlformats.org/officeDocument/2006/relationships/image" Target="../media/image469.png"/><Relationship Id="rId16" Type="http://schemas.openxmlformats.org/officeDocument/2006/relationships/image" Target="../media/image541.svg"/><Relationship Id="rId20" Type="http://schemas.openxmlformats.org/officeDocument/2006/relationships/image" Target="../media/image338.svg"/><Relationship Id="rId1" Type="http://schemas.openxmlformats.org/officeDocument/2006/relationships/slideLayout" Target="../slideLayouts/slideLayout6.xml"/><Relationship Id="rId6" Type="http://schemas.openxmlformats.org/officeDocument/2006/relationships/image" Target="../media/image472.png"/><Relationship Id="rId11" Type="http://schemas.openxmlformats.org/officeDocument/2006/relationships/image" Target="../media/image474.png"/><Relationship Id="rId5" Type="http://schemas.openxmlformats.org/officeDocument/2006/relationships/image" Target="../media/image471.png"/><Relationship Id="rId15" Type="http://schemas.openxmlformats.org/officeDocument/2006/relationships/image" Target="../media/image466.png"/><Relationship Id="rId10" Type="http://schemas.openxmlformats.org/officeDocument/2006/relationships/image" Target="../media/image538.svg"/><Relationship Id="rId19" Type="http://schemas.openxmlformats.org/officeDocument/2006/relationships/image" Target="../media/image306.png"/><Relationship Id="rId4" Type="http://schemas.openxmlformats.org/officeDocument/2006/relationships/image" Target="../media/image425.png"/><Relationship Id="rId9" Type="http://schemas.openxmlformats.org/officeDocument/2006/relationships/image" Target="../media/image473.png"/><Relationship Id="rId14" Type="http://schemas.openxmlformats.org/officeDocument/2006/relationships/image" Target="../media/image331.sv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72.svg"/><Relationship Id="rId18" Type="http://schemas.openxmlformats.org/officeDocument/2006/relationships/image" Target="../media/image143.png"/><Relationship Id="rId3" Type="http://schemas.openxmlformats.org/officeDocument/2006/relationships/image" Target="../media/image137.png"/><Relationship Id="rId7" Type="http://schemas.openxmlformats.org/officeDocument/2006/relationships/image" Target="../media/image144.tiff"/><Relationship Id="rId12" Type="http://schemas.openxmlformats.org/officeDocument/2006/relationships/image" Target="../media/image145.png"/><Relationship Id="rId17" Type="http://schemas.openxmlformats.org/officeDocument/2006/relationships/image" Target="../media/image142.png"/><Relationship Id="rId2" Type="http://schemas.openxmlformats.org/officeDocument/2006/relationships/image" Target="../media/image158.png"/><Relationship Id="rId16"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60.emf"/><Relationship Id="rId11" Type="http://schemas.openxmlformats.org/officeDocument/2006/relationships/image" Target="../media/image132.emf"/><Relationship Id="rId5" Type="http://schemas.openxmlformats.org/officeDocument/2006/relationships/image" Target="../media/image159.emf"/><Relationship Id="rId15" Type="http://schemas.openxmlformats.org/officeDocument/2006/relationships/image" Target="../media/image174.svg"/><Relationship Id="rId10" Type="http://schemas.microsoft.com/office/2007/relationships/hdphoto" Target="../media/hdphoto3.wdp"/><Relationship Id="rId4" Type="http://schemas.openxmlformats.org/officeDocument/2006/relationships/image" Target="../media/image151.png"/><Relationship Id="rId9" Type="http://schemas.openxmlformats.org/officeDocument/2006/relationships/image" Target="../media/image131.png"/><Relationship Id="rId14" Type="http://schemas.openxmlformats.org/officeDocument/2006/relationships/image" Target="../media/image146.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475.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8" Type="http://schemas.openxmlformats.org/officeDocument/2006/relationships/image" Target="../media/image351.svg"/><Relationship Id="rId3" Type="http://schemas.openxmlformats.org/officeDocument/2006/relationships/image" Target="../media/image411.png"/><Relationship Id="rId7" Type="http://schemas.openxmlformats.org/officeDocument/2006/relationships/image" Target="../media/image314.png"/><Relationship Id="rId2" Type="http://schemas.openxmlformats.org/officeDocument/2006/relationships/image" Target="../media/image475.emf"/><Relationship Id="rId1" Type="http://schemas.openxmlformats.org/officeDocument/2006/relationships/slideLayout" Target="../slideLayouts/slideLayout6.xml"/><Relationship Id="rId6" Type="http://schemas.openxmlformats.org/officeDocument/2006/relationships/image" Target="../media/image463.svg"/><Relationship Id="rId11" Type="http://schemas.openxmlformats.org/officeDocument/2006/relationships/image" Target="../media/image39.emf"/><Relationship Id="rId5" Type="http://schemas.openxmlformats.org/officeDocument/2006/relationships/image" Target="../media/image413.png"/><Relationship Id="rId10" Type="http://schemas.openxmlformats.org/officeDocument/2006/relationships/image" Target="../media/image43.emf"/><Relationship Id="rId4" Type="http://schemas.openxmlformats.org/officeDocument/2006/relationships/image" Target="../media/image459.svg"/><Relationship Id="rId9" Type="http://schemas.openxmlformats.org/officeDocument/2006/relationships/image" Target="../media/image476.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475.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8" Type="http://schemas.openxmlformats.org/officeDocument/2006/relationships/image" Target="../media/image473.svg"/><Relationship Id="rId13" Type="http://schemas.openxmlformats.org/officeDocument/2006/relationships/image" Target="../media/image438.png"/><Relationship Id="rId3" Type="http://schemas.openxmlformats.org/officeDocument/2006/relationships/image" Target="../media/image422.png"/><Relationship Id="rId7" Type="http://schemas.openxmlformats.org/officeDocument/2006/relationships/image" Target="../media/image421.png"/><Relationship Id="rId12" Type="http://schemas.openxmlformats.org/officeDocument/2006/relationships/image" Target="../media/image547.svg"/><Relationship Id="rId2" Type="http://schemas.openxmlformats.org/officeDocument/2006/relationships/image" Target="../media/image475.emf"/><Relationship Id="rId1" Type="http://schemas.openxmlformats.org/officeDocument/2006/relationships/slideLayout" Target="../slideLayouts/slideLayout6.xml"/><Relationship Id="rId6" Type="http://schemas.openxmlformats.org/officeDocument/2006/relationships/image" Target="../media/image545.svg"/><Relationship Id="rId11" Type="http://schemas.openxmlformats.org/officeDocument/2006/relationships/image" Target="../media/image478.png"/><Relationship Id="rId5" Type="http://schemas.openxmlformats.org/officeDocument/2006/relationships/image" Target="../media/image477.png"/><Relationship Id="rId15" Type="http://schemas.openxmlformats.org/officeDocument/2006/relationships/image" Target="../media/image479.png"/><Relationship Id="rId10" Type="http://schemas.openxmlformats.org/officeDocument/2006/relationships/image" Target="../media/image477.svg"/><Relationship Id="rId4" Type="http://schemas.openxmlformats.org/officeDocument/2006/relationships/image" Target="../media/image475.svg"/><Relationship Id="rId9" Type="http://schemas.openxmlformats.org/officeDocument/2006/relationships/image" Target="../media/image423.png"/><Relationship Id="rId14" Type="http://schemas.openxmlformats.org/officeDocument/2006/relationships/image" Target="../media/image494.svg"/></Relationships>
</file>

<file path=ppt/slides/_rels/slide196.xml.rels><?xml version="1.0" encoding="UTF-8" standalone="yes"?>
<Relationships xmlns="http://schemas.openxmlformats.org/package/2006/relationships"><Relationship Id="rId2" Type="http://schemas.openxmlformats.org/officeDocument/2006/relationships/image" Target="../media/image480.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8" Type="http://schemas.openxmlformats.org/officeDocument/2006/relationships/image" Target="../media/image333.svg"/><Relationship Id="rId13" Type="http://schemas.openxmlformats.org/officeDocument/2006/relationships/image" Target="../media/image481.png"/><Relationship Id="rId3" Type="http://schemas.openxmlformats.org/officeDocument/2006/relationships/image" Target="../media/image421.png"/><Relationship Id="rId7" Type="http://schemas.openxmlformats.org/officeDocument/2006/relationships/image" Target="../media/image303.png"/><Relationship Id="rId12" Type="http://schemas.openxmlformats.org/officeDocument/2006/relationships/image" Target="../media/image335.svg"/><Relationship Id="rId2" Type="http://schemas.openxmlformats.org/officeDocument/2006/relationships/image" Target="../media/image480.emf"/><Relationship Id="rId1" Type="http://schemas.openxmlformats.org/officeDocument/2006/relationships/slideLayout" Target="../slideLayouts/slideLayout6.xml"/><Relationship Id="rId6" Type="http://schemas.openxmlformats.org/officeDocument/2006/relationships/image" Target="../media/image475.svg"/><Relationship Id="rId11" Type="http://schemas.openxmlformats.org/officeDocument/2006/relationships/image" Target="../media/image304.png"/><Relationship Id="rId5" Type="http://schemas.openxmlformats.org/officeDocument/2006/relationships/image" Target="../media/image422.png"/><Relationship Id="rId15" Type="http://schemas.openxmlformats.org/officeDocument/2006/relationships/image" Target="../media/image39.emf"/><Relationship Id="rId10" Type="http://schemas.openxmlformats.org/officeDocument/2006/relationships/image" Target="../media/image338.svg"/><Relationship Id="rId4" Type="http://schemas.openxmlformats.org/officeDocument/2006/relationships/image" Target="../media/image473.svg"/><Relationship Id="rId9" Type="http://schemas.openxmlformats.org/officeDocument/2006/relationships/image" Target="../media/image306.png"/><Relationship Id="rId14" Type="http://schemas.openxmlformats.org/officeDocument/2006/relationships/image" Target="../media/image43.emf"/></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48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0.svg"/><Relationship Id="rId3" Type="http://schemas.openxmlformats.org/officeDocument/2006/relationships/image" Target="../media/image8.png"/><Relationship Id="rId7" Type="http://schemas.openxmlformats.org/officeDocument/2006/relationships/image" Target="../media/image24.sv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6.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44.tiff"/><Relationship Id="rId13" Type="http://schemas.openxmlformats.org/officeDocument/2006/relationships/image" Target="../media/image131.png"/><Relationship Id="rId18" Type="http://schemas.openxmlformats.org/officeDocument/2006/relationships/image" Target="../media/image146.png"/><Relationship Id="rId3" Type="http://schemas.openxmlformats.org/officeDocument/2006/relationships/image" Target="../media/image137.png"/><Relationship Id="rId7" Type="http://schemas.openxmlformats.org/officeDocument/2006/relationships/image" Target="../media/image162.png"/><Relationship Id="rId12" Type="http://schemas.openxmlformats.org/officeDocument/2006/relationships/image" Target="../media/image130.png"/><Relationship Id="rId17" Type="http://schemas.openxmlformats.org/officeDocument/2006/relationships/image" Target="../media/image172.svg"/><Relationship Id="rId2" Type="http://schemas.openxmlformats.org/officeDocument/2006/relationships/image" Target="../media/image158.png"/><Relationship Id="rId16"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61.png"/><Relationship Id="rId11" Type="http://schemas.openxmlformats.org/officeDocument/2006/relationships/image" Target="../media/image143.png"/><Relationship Id="rId5" Type="http://schemas.openxmlformats.org/officeDocument/2006/relationships/image" Target="../media/image159.emf"/><Relationship Id="rId15" Type="http://schemas.openxmlformats.org/officeDocument/2006/relationships/image" Target="../media/image132.emf"/><Relationship Id="rId10" Type="http://schemas.openxmlformats.org/officeDocument/2006/relationships/image" Target="../media/image142.png"/><Relationship Id="rId19" Type="http://schemas.openxmlformats.org/officeDocument/2006/relationships/image" Target="../media/image174.svg"/><Relationship Id="rId4" Type="http://schemas.openxmlformats.org/officeDocument/2006/relationships/image" Target="../media/image151.png"/><Relationship Id="rId9" Type="http://schemas.openxmlformats.org/officeDocument/2006/relationships/image" Target="../media/image141.png"/><Relationship Id="rId14" Type="http://schemas.microsoft.com/office/2007/relationships/hdphoto" Target="../media/hdphoto3.wdp"/></Relationships>
</file>

<file path=ppt/slides/_rels/slide200.xml.rels><?xml version="1.0" encoding="UTF-8" standalone="yes"?>
<Relationships xmlns="http://schemas.openxmlformats.org/package/2006/relationships"><Relationship Id="rId8" Type="http://schemas.openxmlformats.org/officeDocument/2006/relationships/image" Target="../media/image376.svg"/><Relationship Id="rId13" Type="http://schemas.openxmlformats.org/officeDocument/2006/relationships/image" Target="../media/image485.png"/><Relationship Id="rId18" Type="http://schemas.openxmlformats.org/officeDocument/2006/relationships/image" Target="../media/image490.png"/><Relationship Id="rId3" Type="http://schemas.openxmlformats.org/officeDocument/2006/relationships/image" Target="../media/image440.png"/><Relationship Id="rId21" Type="http://schemas.openxmlformats.org/officeDocument/2006/relationships/image" Target="../media/image43.emf"/><Relationship Id="rId7" Type="http://schemas.openxmlformats.org/officeDocument/2006/relationships/image" Target="../media/image334.png"/><Relationship Id="rId12" Type="http://schemas.openxmlformats.org/officeDocument/2006/relationships/image" Target="../media/image484.png"/><Relationship Id="rId17" Type="http://schemas.openxmlformats.org/officeDocument/2006/relationships/image" Target="../media/image489.png"/><Relationship Id="rId2" Type="http://schemas.openxmlformats.org/officeDocument/2006/relationships/image" Target="../media/image483.png"/><Relationship Id="rId16" Type="http://schemas.openxmlformats.org/officeDocument/2006/relationships/image" Target="../media/image488.png"/><Relationship Id="rId20" Type="http://schemas.openxmlformats.org/officeDocument/2006/relationships/image" Target="../media/image492.png"/><Relationship Id="rId1" Type="http://schemas.openxmlformats.org/officeDocument/2006/relationships/slideLayout" Target="../slideLayouts/slideLayout6.xml"/><Relationship Id="rId6" Type="http://schemas.openxmlformats.org/officeDocument/2006/relationships/image" Target="../media/image525.svg"/><Relationship Id="rId11" Type="http://schemas.openxmlformats.org/officeDocument/2006/relationships/image" Target="../media/image482.emf"/><Relationship Id="rId5" Type="http://schemas.openxmlformats.org/officeDocument/2006/relationships/image" Target="../media/image462.png"/><Relationship Id="rId15" Type="http://schemas.openxmlformats.org/officeDocument/2006/relationships/image" Target="../media/image487.png"/><Relationship Id="rId23" Type="http://schemas.openxmlformats.org/officeDocument/2006/relationships/image" Target="../media/image40.emf"/><Relationship Id="rId10" Type="http://schemas.openxmlformats.org/officeDocument/2006/relationships/image" Target="../media/image351.svg"/><Relationship Id="rId19" Type="http://schemas.openxmlformats.org/officeDocument/2006/relationships/image" Target="../media/image491.png"/><Relationship Id="rId4" Type="http://schemas.openxmlformats.org/officeDocument/2006/relationships/image" Target="../media/image498.svg"/><Relationship Id="rId9" Type="http://schemas.openxmlformats.org/officeDocument/2006/relationships/image" Target="../media/image314.png"/><Relationship Id="rId14" Type="http://schemas.openxmlformats.org/officeDocument/2006/relationships/image" Target="../media/image486.emf"/><Relationship Id="rId22" Type="http://schemas.openxmlformats.org/officeDocument/2006/relationships/image" Target="../media/image39.emf"/></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8" Type="http://schemas.openxmlformats.org/officeDocument/2006/relationships/image" Target="../media/image414.png"/><Relationship Id="rId13" Type="http://schemas.openxmlformats.org/officeDocument/2006/relationships/image" Target="../media/image331.svg"/><Relationship Id="rId18" Type="http://schemas.openxmlformats.org/officeDocument/2006/relationships/image" Target="../media/image40.emf"/><Relationship Id="rId3" Type="http://schemas.openxmlformats.org/officeDocument/2006/relationships/image" Target="../media/image494.png"/><Relationship Id="rId7" Type="http://schemas.openxmlformats.org/officeDocument/2006/relationships/image" Target="../media/image338.svg"/><Relationship Id="rId12" Type="http://schemas.openxmlformats.org/officeDocument/2006/relationships/image" Target="../media/image302.png"/><Relationship Id="rId17" Type="http://schemas.openxmlformats.org/officeDocument/2006/relationships/image" Target="../media/image39.emf"/><Relationship Id="rId2" Type="http://schemas.openxmlformats.org/officeDocument/2006/relationships/image" Target="../media/image493.png"/><Relationship Id="rId16" Type="http://schemas.openxmlformats.org/officeDocument/2006/relationships/image" Target="../media/image43.emf"/><Relationship Id="rId1" Type="http://schemas.openxmlformats.org/officeDocument/2006/relationships/slideLayout" Target="../slideLayouts/slideLayout6.xml"/><Relationship Id="rId6" Type="http://schemas.openxmlformats.org/officeDocument/2006/relationships/image" Target="../media/image306.png"/><Relationship Id="rId11" Type="http://schemas.openxmlformats.org/officeDocument/2006/relationships/image" Target="../media/image346.svg"/><Relationship Id="rId5" Type="http://schemas.openxmlformats.org/officeDocument/2006/relationships/image" Target="../media/image523.svg"/><Relationship Id="rId15" Type="http://schemas.openxmlformats.org/officeDocument/2006/relationships/image" Target="../media/image459.svg"/><Relationship Id="rId10" Type="http://schemas.openxmlformats.org/officeDocument/2006/relationships/image" Target="../media/image311.png"/><Relationship Id="rId4" Type="http://schemas.openxmlformats.org/officeDocument/2006/relationships/image" Target="../media/image461.png"/><Relationship Id="rId9" Type="http://schemas.openxmlformats.org/officeDocument/2006/relationships/image" Target="../media/image465.svg"/><Relationship Id="rId14" Type="http://schemas.openxmlformats.org/officeDocument/2006/relationships/image" Target="../media/image411.png"/></Relationships>
</file>

<file path=ppt/slides/_rels/slide204.xml.rels><?xml version="1.0" encoding="UTF-8" standalone="yes"?>
<Relationships xmlns="http://schemas.openxmlformats.org/package/2006/relationships"><Relationship Id="rId8" Type="http://schemas.openxmlformats.org/officeDocument/2006/relationships/image" Target="../media/image499.emf"/><Relationship Id="rId3" Type="http://schemas.openxmlformats.org/officeDocument/2006/relationships/image" Target="../media/image496.png"/><Relationship Id="rId7" Type="http://schemas.openxmlformats.org/officeDocument/2006/relationships/image" Target="../media/image498.png"/><Relationship Id="rId2" Type="http://schemas.openxmlformats.org/officeDocument/2006/relationships/image" Target="../media/image495.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497.png"/><Relationship Id="rId4" Type="http://schemas.microsoft.com/office/2007/relationships/hdphoto" Target="../media/hdphoto7.wdp"/></Relationships>
</file>

<file path=ppt/slides/_rels/slide205.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500.png"/><Relationship Id="rId1" Type="http://schemas.openxmlformats.org/officeDocument/2006/relationships/slideLayout" Target="../slideLayouts/slideLayout6.xml"/><Relationship Id="rId5" Type="http://schemas.openxmlformats.org/officeDocument/2006/relationships/image" Target="../media/image503.png"/><Relationship Id="rId4" Type="http://schemas.openxmlformats.org/officeDocument/2006/relationships/image" Target="../media/image502.png"/></Relationships>
</file>

<file path=ppt/slides/_rels/slide206.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image" Target="../media/image504.png"/><Relationship Id="rId1" Type="http://schemas.openxmlformats.org/officeDocument/2006/relationships/slideLayout" Target="../slideLayouts/slideLayout6.xml"/><Relationship Id="rId4" Type="http://schemas.openxmlformats.org/officeDocument/2006/relationships/image" Target="../media/image506.png"/></Relationships>
</file>

<file path=ppt/slides/_rels/slide207.xml.rels><?xml version="1.0" encoding="UTF-8" standalone="yes"?>
<Relationships xmlns="http://schemas.openxmlformats.org/package/2006/relationships"><Relationship Id="rId2" Type="http://schemas.openxmlformats.org/officeDocument/2006/relationships/image" Target="../media/image507.em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8" Type="http://schemas.openxmlformats.org/officeDocument/2006/relationships/image" Target="../media/image511.png"/><Relationship Id="rId13" Type="http://schemas.openxmlformats.org/officeDocument/2006/relationships/image" Target="../media/image498.svg"/><Relationship Id="rId3" Type="http://schemas.openxmlformats.org/officeDocument/2006/relationships/image" Target="../media/image509.png"/><Relationship Id="rId7" Type="http://schemas.openxmlformats.org/officeDocument/2006/relationships/image" Target="../media/image580.svg"/><Relationship Id="rId12" Type="http://schemas.openxmlformats.org/officeDocument/2006/relationships/image" Target="../media/image440.png"/><Relationship Id="rId17" Type="http://schemas.openxmlformats.org/officeDocument/2006/relationships/image" Target="../media/image39.emf"/><Relationship Id="rId2" Type="http://schemas.openxmlformats.org/officeDocument/2006/relationships/image" Target="../media/image508.png"/><Relationship Id="rId16" Type="http://schemas.openxmlformats.org/officeDocument/2006/relationships/image" Target="../media/image43.emf"/><Relationship Id="rId1" Type="http://schemas.openxmlformats.org/officeDocument/2006/relationships/slideLayout" Target="../slideLayouts/slideLayout6.xml"/><Relationship Id="rId6" Type="http://schemas.openxmlformats.org/officeDocument/2006/relationships/image" Target="../media/image510.png"/><Relationship Id="rId11" Type="http://schemas.openxmlformats.org/officeDocument/2006/relationships/image" Target="../media/image584.svg"/><Relationship Id="rId5" Type="http://schemas.openxmlformats.org/officeDocument/2006/relationships/image" Target="../media/image525.svg"/><Relationship Id="rId15" Type="http://schemas.openxmlformats.org/officeDocument/2006/relationships/image" Target="../media/image465.svg"/><Relationship Id="rId10" Type="http://schemas.openxmlformats.org/officeDocument/2006/relationships/image" Target="../media/image512.png"/><Relationship Id="rId4" Type="http://schemas.openxmlformats.org/officeDocument/2006/relationships/image" Target="../media/image462.png"/><Relationship Id="rId9" Type="http://schemas.openxmlformats.org/officeDocument/2006/relationships/image" Target="../media/image582.svg"/><Relationship Id="rId14" Type="http://schemas.openxmlformats.org/officeDocument/2006/relationships/image" Target="../media/image414.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41.png"/><Relationship Id="rId13" Type="http://schemas.microsoft.com/office/2007/relationships/hdphoto" Target="../media/hdphoto3.wdp"/><Relationship Id="rId18" Type="http://schemas.openxmlformats.org/officeDocument/2006/relationships/image" Target="../media/image174.svg"/><Relationship Id="rId3" Type="http://schemas.openxmlformats.org/officeDocument/2006/relationships/image" Target="../media/image158.png"/><Relationship Id="rId7" Type="http://schemas.openxmlformats.org/officeDocument/2006/relationships/image" Target="../media/image144.tiff"/><Relationship Id="rId12" Type="http://schemas.openxmlformats.org/officeDocument/2006/relationships/image" Target="../media/image131.png"/><Relationship Id="rId17" Type="http://schemas.openxmlformats.org/officeDocument/2006/relationships/image" Target="../media/image146.png"/><Relationship Id="rId2" Type="http://schemas.openxmlformats.org/officeDocument/2006/relationships/image" Target="../media/image163.png"/><Relationship Id="rId16"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65.png"/><Relationship Id="rId11" Type="http://schemas.openxmlformats.org/officeDocument/2006/relationships/image" Target="../media/image130.png"/><Relationship Id="rId5" Type="http://schemas.openxmlformats.org/officeDocument/2006/relationships/image" Target="../media/image164.png"/><Relationship Id="rId15" Type="http://schemas.openxmlformats.org/officeDocument/2006/relationships/image" Target="../media/image145.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32.emf"/></Relationships>
</file>

<file path=ppt/slides/_rels/slide210.xml.rels><?xml version="1.0" encoding="UTF-8" standalone="yes"?>
<Relationships xmlns="http://schemas.openxmlformats.org/package/2006/relationships"><Relationship Id="rId2" Type="http://schemas.openxmlformats.org/officeDocument/2006/relationships/image" Target="../media/image51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8" Type="http://schemas.openxmlformats.org/officeDocument/2006/relationships/image" Target="../media/image349.svg"/><Relationship Id="rId3" Type="http://schemas.openxmlformats.org/officeDocument/2006/relationships/image" Target="../media/image514.png"/><Relationship Id="rId7" Type="http://schemas.openxmlformats.org/officeDocument/2006/relationships/image" Target="../media/image313.png"/><Relationship Id="rId2" Type="http://schemas.openxmlformats.org/officeDocument/2006/relationships/image" Target="../media/image513.png"/><Relationship Id="rId1" Type="http://schemas.openxmlformats.org/officeDocument/2006/relationships/slideLayout" Target="../slideLayouts/slideLayout6.xml"/><Relationship Id="rId6" Type="http://schemas.openxmlformats.org/officeDocument/2006/relationships/image" Target="../media/image545.svg"/><Relationship Id="rId11" Type="http://schemas.openxmlformats.org/officeDocument/2006/relationships/image" Target="../media/image515.tiff"/><Relationship Id="rId5" Type="http://schemas.openxmlformats.org/officeDocument/2006/relationships/image" Target="../media/image477.png"/><Relationship Id="rId10" Type="http://schemas.openxmlformats.org/officeDocument/2006/relationships/image" Target="../media/image459.svg"/><Relationship Id="rId4" Type="http://schemas.openxmlformats.org/officeDocument/2006/relationships/image" Target="../media/image587.svg"/><Relationship Id="rId9" Type="http://schemas.openxmlformats.org/officeDocument/2006/relationships/image" Target="../media/image411.png"/></Relationships>
</file>

<file path=ppt/slides/_rels/slide212.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516.tiff"/><Relationship Id="rId7" Type="http://schemas.openxmlformats.org/officeDocument/2006/relationships/image" Target="../media/image545.svg"/><Relationship Id="rId2" Type="http://schemas.openxmlformats.org/officeDocument/2006/relationships/image" Target="../media/image513.png"/><Relationship Id="rId1" Type="http://schemas.openxmlformats.org/officeDocument/2006/relationships/slideLayout" Target="../slideLayouts/slideLayout6.xml"/><Relationship Id="rId6" Type="http://schemas.openxmlformats.org/officeDocument/2006/relationships/image" Target="../media/image477.png"/><Relationship Id="rId5" Type="http://schemas.openxmlformats.org/officeDocument/2006/relationships/image" Target="../media/image587.svg"/><Relationship Id="rId4" Type="http://schemas.openxmlformats.org/officeDocument/2006/relationships/image" Target="../media/image514.png"/><Relationship Id="rId9" Type="http://schemas.openxmlformats.org/officeDocument/2006/relationships/image" Target="../media/image349.svg"/></Relationships>
</file>

<file path=ppt/slides/_rels/slide213.xml.rels><?xml version="1.0" encoding="UTF-8" standalone="yes"?>
<Relationships xmlns="http://schemas.openxmlformats.org/package/2006/relationships"><Relationship Id="rId2" Type="http://schemas.openxmlformats.org/officeDocument/2006/relationships/image" Target="../media/image517.e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8" Type="http://schemas.openxmlformats.org/officeDocument/2006/relationships/image" Target="../media/image331.svg"/><Relationship Id="rId13" Type="http://schemas.openxmlformats.org/officeDocument/2006/relationships/image" Target="../media/image518.png"/><Relationship Id="rId18" Type="http://schemas.openxmlformats.org/officeDocument/2006/relationships/image" Target="../media/image39.emf"/><Relationship Id="rId3" Type="http://schemas.openxmlformats.org/officeDocument/2006/relationships/image" Target="../media/image414.png"/><Relationship Id="rId7" Type="http://schemas.openxmlformats.org/officeDocument/2006/relationships/image" Target="../media/image302.png"/><Relationship Id="rId12" Type="http://schemas.openxmlformats.org/officeDocument/2006/relationships/image" Target="../media/image370.svg"/><Relationship Id="rId17" Type="http://schemas.openxmlformats.org/officeDocument/2006/relationships/image" Target="../media/image43.emf"/><Relationship Id="rId2" Type="http://schemas.openxmlformats.org/officeDocument/2006/relationships/image" Target="../media/image517.emf"/><Relationship Id="rId16" Type="http://schemas.openxmlformats.org/officeDocument/2006/relationships/image" Target="../media/image41.emf"/><Relationship Id="rId1" Type="http://schemas.openxmlformats.org/officeDocument/2006/relationships/slideLayout" Target="../slideLayouts/slideLayout6.xml"/><Relationship Id="rId6" Type="http://schemas.openxmlformats.org/officeDocument/2006/relationships/image" Target="../media/image338.svg"/><Relationship Id="rId11" Type="http://schemas.openxmlformats.org/officeDocument/2006/relationships/image" Target="../media/image331.png"/><Relationship Id="rId5" Type="http://schemas.openxmlformats.org/officeDocument/2006/relationships/image" Target="../media/image306.png"/><Relationship Id="rId15" Type="http://schemas.openxmlformats.org/officeDocument/2006/relationships/image" Target="../media/image519.png"/><Relationship Id="rId10" Type="http://schemas.openxmlformats.org/officeDocument/2006/relationships/image" Target="../media/image463.svg"/><Relationship Id="rId4" Type="http://schemas.openxmlformats.org/officeDocument/2006/relationships/image" Target="../media/image465.svg"/><Relationship Id="rId9" Type="http://schemas.openxmlformats.org/officeDocument/2006/relationships/image" Target="../media/image413.png"/><Relationship Id="rId14" Type="http://schemas.openxmlformats.org/officeDocument/2006/relationships/image" Target="../media/image592.svg"/></Relationships>
</file>

<file path=ppt/slides/_rels/slide215.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image" Target="../media/image520.png"/><Relationship Id="rId1" Type="http://schemas.openxmlformats.org/officeDocument/2006/relationships/slideLayout" Target="../slideLayouts/slideLayout6.xml"/><Relationship Id="rId6" Type="http://schemas.openxmlformats.org/officeDocument/2006/relationships/image" Target="../media/image524.png"/><Relationship Id="rId5" Type="http://schemas.openxmlformats.org/officeDocument/2006/relationships/image" Target="../media/image523.png"/><Relationship Id="rId4" Type="http://schemas.openxmlformats.org/officeDocument/2006/relationships/image" Target="../media/image522.png"/></Relationships>
</file>

<file path=ppt/slides/_rels/slide216.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image" Target="../media/image525.png"/><Relationship Id="rId1" Type="http://schemas.openxmlformats.org/officeDocument/2006/relationships/slideLayout" Target="../slideLayouts/slideLayout6.xml"/><Relationship Id="rId5" Type="http://schemas.openxmlformats.org/officeDocument/2006/relationships/image" Target="../media/image528.png"/><Relationship Id="rId4" Type="http://schemas.openxmlformats.org/officeDocument/2006/relationships/image" Target="../media/image527.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9.png"/><Relationship Id="rId1" Type="http://schemas.openxmlformats.org/officeDocument/2006/relationships/slideLayout" Target="../slideLayouts/slideLayout6.xml"/><Relationship Id="rId4" Type="http://schemas.openxmlformats.org/officeDocument/2006/relationships/image" Target="../media/image531.png"/></Relationships>
</file>

<file path=ppt/slides/_rels/slide219.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image" Target="../media/image532.png"/><Relationship Id="rId1" Type="http://schemas.openxmlformats.org/officeDocument/2006/relationships/slideLayout" Target="../slideLayouts/slideLayout6.xml"/><Relationship Id="rId4" Type="http://schemas.openxmlformats.org/officeDocument/2006/relationships/image" Target="../media/image534.png"/></Relationships>
</file>

<file path=ppt/slides/_rels/slide22.xml.rels><?xml version="1.0" encoding="UTF-8" standalone="yes"?>
<Relationships xmlns="http://schemas.openxmlformats.org/package/2006/relationships"><Relationship Id="rId8" Type="http://schemas.openxmlformats.org/officeDocument/2006/relationships/image" Target="../media/image141.png"/><Relationship Id="rId13" Type="http://schemas.microsoft.com/office/2007/relationships/hdphoto" Target="../media/hdphoto3.wdp"/><Relationship Id="rId18" Type="http://schemas.openxmlformats.org/officeDocument/2006/relationships/image" Target="../media/image174.svg"/><Relationship Id="rId3" Type="http://schemas.openxmlformats.org/officeDocument/2006/relationships/image" Target="../media/image158.png"/><Relationship Id="rId7" Type="http://schemas.openxmlformats.org/officeDocument/2006/relationships/image" Target="../media/image144.tiff"/><Relationship Id="rId12" Type="http://schemas.openxmlformats.org/officeDocument/2006/relationships/image" Target="../media/image131.png"/><Relationship Id="rId17" Type="http://schemas.openxmlformats.org/officeDocument/2006/relationships/image" Target="../media/image146.png"/><Relationship Id="rId2" Type="http://schemas.openxmlformats.org/officeDocument/2006/relationships/image" Target="../media/image166.png"/><Relationship Id="rId16"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30.png"/><Relationship Id="rId5" Type="http://schemas.openxmlformats.org/officeDocument/2006/relationships/image" Target="../media/image167.emf"/><Relationship Id="rId15" Type="http://schemas.openxmlformats.org/officeDocument/2006/relationships/image" Target="../media/image145.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32.emf"/></Relationships>
</file>

<file path=ppt/slides/_rels/slide220.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image" Target="../media/image535.pn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538.png"/><Relationship Id="rId2" Type="http://schemas.openxmlformats.org/officeDocument/2006/relationships/image" Target="../media/image537.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539.emf"/><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8" Type="http://schemas.openxmlformats.org/officeDocument/2006/relationships/image" Target="../media/image306.png"/><Relationship Id="rId13" Type="http://schemas.openxmlformats.org/officeDocument/2006/relationships/image" Target="../media/image346.svg"/><Relationship Id="rId3" Type="http://schemas.openxmlformats.org/officeDocument/2006/relationships/image" Target="../media/image540.png"/><Relationship Id="rId7" Type="http://schemas.openxmlformats.org/officeDocument/2006/relationships/image" Target="../media/image475.svg"/><Relationship Id="rId12" Type="http://schemas.openxmlformats.org/officeDocument/2006/relationships/image" Target="../media/image311.png"/><Relationship Id="rId17" Type="http://schemas.openxmlformats.org/officeDocument/2006/relationships/image" Target="../media/image39.emf"/><Relationship Id="rId2" Type="http://schemas.openxmlformats.org/officeDocument/2006/relationships/image" Target="../media/image539.emf"/><Relationship Id="rId16" Type="http://schemas.openxmlformats.org/officeDocument/2006/relationships/image" Target="../media/image43.emf"/><Relationship Id="rId1" Type="http://schemas.openxmlformats.org/officeDocument/2006/relationships/slideLayout" Target="../slideLayouts/slideLayout6.xml"/><Relationship Id="rId6" Type="http://schemas.openxmlformats.org/officeDocument/2006/relationships/image" Target="../media/image422.png"/><Relationship Id="rId11" Type="http://schemas.openxmlformats.org/officeDocument/2006/relationships/image" Target="../media/image463.svg"/><Relationship Id="rId5" Type="http://schemas.openxmlformats.org/officeDocument/2006/relationships/image" Target="../media/image457.svg"/><Relationship Id="rId15" Type="http://schemas.openxmlformats.org/officeDocument/2006/relationships/image" Target="../media/image340.svg"/><Relationship Id="rId10" Type="http://schemas.openxmlformats.org/officeDocument/2006/relationships/image" Target="../media/image413.png"/><Relationship Id="rId4" Type="http://schemas.openxmlformats.org/officeDocument/2006/relationships/image" Target="../media/image410.png"/><Relationship Id="rId9" Type="http://schemas.openxmlformats.org/officeDocument/2006/relationships/image" Target="../media/image338.svg"/><Relationship Id="rId14" Type="http://schemas.openxmlformats.org/officeDocument/2006/relationships/image" Target="../media/image307.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541.emf"/><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540.png"/><Relationship Id="rId7" Type="http://schemas.openxmlformats.org/officeDocument/2006/relationships/image" Target="../media/image473.svg"/><Relationship Id="rId2" Type="http://schemas.openxmlformats.org/officeDocument/2006/relationships/image" Target="../media/image541.emf"/><Relationship Id="rId1" Type="http://schemas.openxmlformats.org/officeDocument/2006/relationships/slideLayout" Target="../slideLayouts/slideLayout6.xml"/><Relationship Id="rId6" Type="http://schemas.openxmlformats.org/officeDocument/2006/relationships/image" Target="../media/image421.png"/><Relationship Id="rId11" Type="http://schemas.openxmlformats.org/officeDocument/2006/relationships/image" Target="../media/image39.emf"/><Relationship Id="rId5" Type="http://schemas.openxmlformats.org/officeDocument/2006/relationships/image" Target="../media/image331.svg"/><Relationship Id="rId10" Type="http://schemas.openxmlformats.org/officeDocument/2006/relationships/image" Target="../media/image43.emf"/><Relationship Id="rId4" Type="http://schemas.openxmlformats.org/officeDocument/2006/relationships/image" Target="../media/image302.png"/><Relationship Id="rId9" Type="http://schemas.openxmlformats.org/officeDocument/2006/relationships/image" Target="../media/image349.sv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42.png"/><Relationship Id="rId13" Type="http://schemas.microsoft.com/office/2007/relationships/hdphoto" Target="../media/hdphoto3.wdp"/><Relationship Id="rId18" Type="http://schemas.openxmlformats.org/officeDocument/2006/relationships/image" Target="../media/image174.sv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31.png"/><Relationship Id="rId17" Type="http://schemas.openxmlformats.org/officeDocument/2006/relationships/image" Target="../media/image146.png"/><Relationship Id="rId2" Type="http://schemas.openxmlformats.org/officeDocument/2006/relationships/image" Target="../media/image153.png"/><Relationship Id="rId16"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44.tiff"/><Relationship Id="rId11" Type="http://schemas.openxmlformats.org/officeDocument/2006/relationships/image" Target="../media/image130.png"/><Relationship Id="rId5" Type="http://schemas.openxmlformats.org/officeDocument/2006/relationships/image" Target="../media/image169.emf"/><Relationship Id="rId15" Type="http://schemas.openxmlformats.org/officeDocument/2006/relationships/image" Target="../media/image145.png"/><Relationship Id="rId10" Type="http://schemas.openxmlformats.org/officeDocument/2006/relationships/image" Target="../media/image162.png"/><Relationship Id="rId19" Type="http://schemas.openxmlformats.org/officeDocument/2006/relationships/image" Target="../media/image151.png"/><Relationship Id="rId4" Type="http://schemas.openxmlformats.org/officeDocument/2006/relationships/image" Target="../media/image168.emf"/><Relationship Id="rId9" Type="http://schemas.openxmlformats.org/officeDocument/2006/relationships/image" Target="../media/image143.png"/><Relationship Id="rId14" Type="http://schemas.openxmlformats.org/officeDocument/2006/relationships/image" Target="../media/image132.emf"/></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141.png"/><Relationship Id="rId13" Type="http://schemas.microsoft.com/office/2007/relationships/hdphoto" Target="../media/hdphoto3.wdp"/><Relationship Id="rId18" Type="http://schemas.openxmlformats.org/officeDocument/2006/relationships/image" Target="../media/image174.svg"/><Relationship Id="rId3" Type="http://schemas.openxmlformats.org/officeDocument/2006/relationships/image" Target="../media/image171.png"/><Relationship Id="rId7" Type="http://schemas.openxmlformats.org/officeDocument/2006/relationships/image" Target="../media/image144.tiff"/><Relationship Id="rId12" Type="http://schemas.openxmlformats.org/officeDocument/2006/relationships/image" Target="../media/image131.png"/><Relationship Id="rId17" Type="http://schemas.openxmlformats.org/officeDocument/2006/relationships/image" Target="../media/image146.png"/><Relationship Id="rId2" Type="http://schemas.openxmlformats.org/officeDocument/2006/relationships/image" Target="../media/image170.png"/><Relationship Id="rId16"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30.png"/><Relationship Id="rId5" Type="http://schemas.openxmlformats.org/officeDocument/2006/relationships/image" Target="../media/image137.png"/><Relationship Id="rId15" Type="http://schemas.openxmlformats.org/officeDocument/2006/relationships/image" Target="../media/image145.png"/><Relationship Id="rId10" Type="http://schemas.openxmlformats.org/officeDocument/2006/relationships/image" Target="../media/image143.png"/><Relationship Id="rId4" Type="http://schemas.openxmlformats.org/officeDocument/2006/relationships/image" Target="../media/image158.png"/><Relationship Id="rId9" Type="http://schemas.openxmlformats.org/officeDocument/2006/relationships/image" Target="../media/image142.png"/><Relationship Id="rId14" Type="http://schemas.openxmlformats.org/officeDocument/2006/relationships/image" Target="../media/image132.emf"/></Relationships>
</file>

<file path=ppt/slides/_rels/slide25.xml.rels><?xml version="1.0" encoding="UTF-8" standalone="yes"?>
<Relationships xmlns="http://schemas.openxmlformats.org/package/2006/relationships"><Relationship Id="rId8" Type="http://schemas.openxmlformats.org/officeDocument/2006/relationships/image" Target="../media/image144.tiff"/><Relationship Id="rId13" Type="http://schemas.openxmlformats.org/officeDocument/2006/relationships/image" Target="../media/image131.png"/><Relationship Id="rId18" Type="http://schemas.openxmlformats.org/officeDocument/2006/relationships/image" Target="../media/image146.png"/><Relationship Id="rId3" Type="http://schemas.openxmlformats.org/officeDocument/2006/relationships/image" Target="../media/image137.png"/><Relationship Id="rId7" Type="http://schemas.openxmlformats.org/officeDocument/2006/relationships/image" Target="../media/image165.png"/><Relationship Id="rId12" Type="http://schemas.openxmlformats.org/officeDocument/2006/relationships/image" Target="../media/image130.png"/><Relationship Id="rId17" Type="http://schemas.openxmlformats.org/officeDocument/2006/relationships/image" Target="../media/image172.svg"/><Relationship Id="rId2" Type="http://schemas.openxmlformats.org/officeDocument/2006/relationships/image" Target="../media/image158.png"/><Relationship Id="rId16"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73.jpeg"/><Relationship Id="rId11" Type="http://schemas.openxmlformats.org/officeDocument/2006/relationships/image" Target="../media/image143.png"/><Relationship Id="rId5" Type="http://schemas.openxmlformats.org/officeDocument/2006/relationships/image" Target="../media/image172.png"/><Relationship Id="rId15" Type="http://schemas.openxmlformats.org/officeDocument/2006/relationships/image" Target="../media/image132.emf"/><Relationship Id="rId10" Type="http://schemas.openxmlformats.org/officeDocument/2006/relationships/image" Target="../media/image142.png"/><Relationship Id="rId19" Type="http://schemas.openxmlformats.org/officeDocument/2006/relationships/image" Target="../media/image174.svg"/><Relationship Id="rId4" Type="http://schemas.openxmlformats.org/officeDocument/2006/relationships/image" Target="../media/image162.png"/><Relationship Id="rId9" Type="http://schemas.openxmlformats.org/officeDocument/2006/relationships/image" Target="../media/image141.png"/><Relationship Id="rId1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32.emf"/><Relationship Id="rId3" Type="http://schemas.openxmlformats.org/officeDocument/2006/relationships/image" Target="../media/image175.png"/><Relationship Id="rId7" Type="http://schemas.openxmlformats.org/officeDocument/2006/relationships/image" Target="../media/image141.png"/><Relationship Id="rId12" Type="http://schemas.microsoft.com/office/2007/relationships/hdphoto" Target="../media/hdphoto3.wdp"/><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44.tiff"/><Relationship Id="rId11" Type="http://schemas.openxmlformats.org/officeDocument/2006/relationships/image" Target="../media/image131.png"/><Relationship Id="rId5" Type="http://schemas.openxmlformats.org/officeDocument/2006/relationships/image" Target="../media/image177.png"/><Relationship Id="rId15" Type="http://schemas.openxmlformats.org/officeDocument/2006/relationships/image" Target="../media/image172.svg"/><Relationship Id="rId10" Type="http://schemas.openxmlformats.org/officeDocument/2006/relationships/image" Target="../media/image130.png"/><Relationship Id="rId4" Type="http://schemas.openxmlformats.org/officeDocument/2006/relationships/image" Target="../media/image176.png"/><Relationship Id="rId9" Type="http://schemas.openxmlformats.org/officeDocument/2006/relationships/image" Target="../media/image143.png"/><Relationship Id="rId14" Type="http://schemas.openxmlformats.org/officeDocument/2006/relationships/image" Target="../media/image145.png"/></Relationships>
</file>

<file path=ppt/slides/_rels/slide27.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5.png"/><Relationship Id="rId3" Type="http://schemas.openxmlformats.org/officeDocument/2006/relationships/image" Target="../media/image176.png"/><Relationship Id="rId7" Type="http://schemas.openxmlformats.org/officeDocument/2006/relationships/image" Target="../media/image142.png"/><Relationship Id="rId12" Type="http://schemas.openxmlformats.org/officeDocument/2006/relationships/image" Target="../media/image132.emf"/><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41.png"/><Relationship Id="rId11" Type="http://schemas.microsoft.com/office/2007/relationships/hdphoto" Target="../media/hdphoto3.wdp"/><Relationship Id="rId5" Type="http://schemas.openxmlformats.org/officeDocument/2006/relationships/image" Target="../media/image144.tiff"/><Relationship Id="rId10" Type="http://schemas.openxmlformats.org/officeDocument/2006/relationships/image" Target="../media/image131.png"/><Relationship Id="rId4" Type="http://schemas.openxmlformats.org/officeDocument/2006/relationships/image" Target="../media/image177.png"/><Relationship Id="rId9" Type="http://schemas.openxmlformats.org/officeDocument/2006/relationships/image" Target="../media/image130.png"/><Relationship Id="rId14" Type="http://schemas.openxmlformats.org/officeDocument/2006/relationships/image" Target="../media/image172.svg"/></Relationships>
</file>

<file path=ppt/slides/_rels/slide28.xml.rels><?xml version="1.0" encoding="UTF-8" standalone="yes"?>
<Relationships xmlns="http://schemas.openxmlformats.org/package/2006/relationships"><Relationship Id="rId8" Type="http://schemas.openxmlformats.org/officeDocument/2006/relationships/image" Target="../media/image141.png"/><Relationship Id="rId13" Type="http://schemas.microsoft.com/office/2007/relationships/hdphoto" Target="../media/hdphoto3.wdp"/><Relationship Id="rId3" Type="http://schemas.openxmlformats.org/officeDocument/2006/relationships/image" Target="../media/image180.png"/><Relationship Id="rId7" Type="http://schemas.openxmlformats.org/officeDocument/2006/relationships/image" Target="../media/image144.tiff"/><Relationship Id="rId12" Type="http://schemas.openxmlformats.org/officeDocument/2006/relationships/image" Target="../media/image131.png"/><Relationship Id="rId2" Type="http://schemas.openxmlformats.org/officeDocument/2006/relationships/image" Target="../media/image179.png"/><Relationship Id="rId16"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30.png"/><Relationship Id="rId5" Type="http://schemas.openxmlformats.org/officeDocument/2006/relationships/image" Target="../media/image181.png"/><Relationship Id="rId15" Type="http://schemas.openxmlformats.org/officeDocument/2006/relationships/image" Target="../media/image145.png"/><Relationship Id="rId10" Type="http://schemas.openxmlformats.org/officeDocument/2006/relationships/image" Target="../media/image143.png"/><Relationship Id="rId4" Type="http://schemas.openxmlformats.org/officeDocument/2006/relationships/image" Target="../media/image176.png"/><Relationship Id="rId9" Type="http://schemas.openxmlformats.org/officeDocument/2006/relationships/image" Target="../media/image142.png"/><Relationship Id="rId14" Type="http://schemas.openxmlformats.org/officeDocument/2006/relationships/image" Target="../media/image132.emf"/></Relationships>
</file>

<file path=ppt/slides/_rels/slide2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41.png"/><Relationship Id="rId3" Type="http://schemas.openxmlformats.org/officeDocument/2006/relationships/image" Target="../media/image183.png"/><Relationship Id="rId7" Type="http://schemas.openxmlformats.org/officeDocument/2006/relationships/image" Target="../media/image130.png"/><Relationship Id="rId12" Type="http://schemas.openxmlformats.org/officeDocument/2006/relationships/image" Target="../media/image172.sv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44.tiff"/><Relationship Id="rId11" Type="http://schemas.openxmlformats.org/officeDocument/2006/relationships/image" Target="../media/image145.png"/><Relationship Id="rId5" Type="http://schemas.openxmlformats.org/officeDocument/2006/relationships/image" Target="../media/image177.png"/><Relationship Id="rId15" Type="http://schemas.openxmlformats.org/officeDocument/2006/relationships/image" Target="../media/image143.png"/><Relationship Id="rId10" Type="http://schemas.openxmlformats.org/officeDocument/2006/relationships/image" Target="../media/image132.emf"/><Relationship Id="rId4" Type="http://schemas.openxmlformats.org/officeDocument/2006/relationships/image" Target="../media/image176.png"/><Relationship Id="rId9" Type="http://schemas.microsoft.com/office/2007/relationships/hdphoto" Target="../media/hdphoto3.wdp"/><Relationship Id="rId14" Type="http://schemas.openxmlformats.org/officeDocument/2006/relationships/image" Target="../media/image142.png"/></Relationships>
</file>

<file path=ppt/slides/_rels/slide3.xml.rels><?xml version="1.0" encoding="UTF-8" standalone="yes"?>
<Relationships xmlns="http://schemas.openxmlformats.org/package/2006/relationships"><Relationship Id="rId13" Type="http://schemas.openxmlformats.org/officeDocument/2006/relationships/image" Target="../media/image16.emf"/><Relationship Id="rId18" Type="http://schemas.openxmlformats.org/officeDocument/2006/relationships/image" Target="../media/image20.emf"/><Relationship Id="rId26" Type="http://schemas.openxmlformats.org/officeDocument/2006/relationships/image" Target="../media/image26.emf"/><Relationship Id="rId39" Type="http://schemas.openxmlformats.org/officeDocument/2006/relationships/image" Target="../media/image38.png"/><Relationship Id="rId21" Type="http://schemas.openxmlformats.org/officeDocument/2006/relationships/image" Target="../media/image22.emf"/><Relationship Id="rId34" Type="http://schemas.openxmlformats.org/officeDocument/2006/relationships/image" Target="../media/image33.emf"/><Relationship Id="rId42" Type="http://schemas.openxmlformats.org/officeDocument/2006/relationships/image" Target="../media/image40.emf"/><Relationship Id="rId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19.png"/><Relationship Id="rId29" Type="http://schemas.openxmlformats.org/officeDocument/2006/relationships/image" Target="../media/image29.emf"/><Relationship Id="rId1" Type="http://schemas.openxmlformats.org/officeDocument/2006/relationships/slideLayout" Target="../slideLayouts/slideLayout8.xml"/><Relationship Id="rId6" Type="http://schemas.openxmlformats.org/officeDocument/2006/relationships/image" Target="../media/image24.svg"/><Relationship Id="rId11" Type="http://schemas.openxmlformats.org/officeDocument/2006/relationships/image" Target="../media/image15.png"/><Relationship Id="rId24" Type="http://schemas.openxmlformats.org/officeDocument/2006/relationships/image" Target="../media/image25.png"/><Relationship Id="rId32" Type="http://schemas.openxmlformats.org/officeDocument/2006/relationships/image" Target="../media/image31.emf"/><Relationship Id="rId37" Type="http://schemas.openxmlformats.org/officeDocument/2006/relationships/image" Target="../media/image36.png"/><Relationship Id="rId40" Type="http://schemas.openxmlformats.org/officeDocument/2006/relationships/image" Target="../media/image61.svg"/><Relationship Id="rId45" Type="http://schemas.openxmlformats.org/officeDocument/2006/relationships/image" Target="../media/image43.emf"/><Relationship Id="rId5" Type="http://schemas.openxmlformats.org/officeDocument/2006/relationships/image" Target="../media/image10.png"/><Relationship Id="rId15" Type="http://schemas.openxmlformats.org/officeDocument/2006/relationships/image" Target="../media/image18.emf"/><Relationship Id="rId23" Type="http://schemas.openxmlformats.org/officeDocument/2006/relationships/image" Target="../media/image24.emf"/><Relationship Id="rId28" Type="http://schemas.openxmlformats.org/officeDocument/2006/relationships/image" Target="../media/image28.emf"/><Relationship Id="rId36"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21.png"/><Relationship Id="rId31" Type="http://schemas.openxmlformats.org/officeDocument/2006/relationships/image" Target="../media/image52.svg"/><Relationship Id="rId44" Type="http://schemas.openxmlformats.org/officeDocument/2006/relationships/image" Target="../media/image42.emf"/><Relationship Id="rId4" Type="http://schemas.openxmlformats.org/officeDocument/2006/relationships/image" Target="../media/image22.svg"/><Relationship Id="rId9" Type="http://schemas.openxmlformats.org/officeDocument/2006/relationships/image" Target="../media/image13.png"/><Relationship Id="rId14" Type="http://schemas.openxmlformats.org/officeDocument/2006/relationships/image" Target="../media/image17.emf"/><Relationship Id="rId22" Type="http://schemas.openxmlformats.org/officeDocument/2006/relationships/image" Target="../media/image23.emf"/><Relationship Id="rId27" Type="http://schemas.openxmlformats.org/officeDocument/2006/relationships/image" Target="../media/image27.emf"/><Relationship Id="rId30" Type="http://schemas.openxmlformats.org/officeDocument/2006/relationships/image" Target="../media/image30.png"/><Relationship Id="rId35" Type="http://schemas.openxmlformats.org/officeDocument/2006/relationships/image" Target="../media/image34.emf"/><Relationship Id="rId43" Type="http://schemas.openxmlformats.org/officeDocument/2006/relationships/image" Target="../media/image41.emf"/><Relationship Id="rId8" Type="http://schemas.openxmlformats.org/officeDocument/2006/relationships/image" Target="../media/image26.svg"/><Relationship Id="rId3" Type="http://schemas.openxmlformats.org/officeDocument/2006/relationships/image" Target="../media/image9.png"/><Relationship Id="rId12" Type="http://schemas.openxmlformats.org/officeDocument/2006/relationships/image" Target="../media/image33.svg"/><Relationship Id="rId17" Type="http://schemas.openxmlformats.org/officeDocument/2006/relationships/image" Target="../media/image38.svg"/><Relationship Id="rId25" Type="http://schemas.openxmlformats.org/officeDocument/2006/relationships/image" Target="../media/image46.svg"/><Relationship Id="rId33" Type="http://schemas.openxmlformats.org/officeDocument/2006/relationships/image" Target="../media/image32.png"/><Relationship Id="rId38" Type="http://schemas.openxmlformats.org/officeDocument/2006/relationships/image" Target="../media/image37.png"/><Relationship Id="rId20" Type="http://schemas.openxmlformats.org/officeDocument/2006/relationships/image" Target="../media/image41.svg"/><Relationship Id="rId41" Type="http://schemas.openxmlformats.org/officeDocument/2006/relationships/image" Target="../media/image39.emf"/></Relationships>
</file>

<file path=ppt/slides/_rels/slide30.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85.jpeg"/><Relationship Id="rId3" Type="http://schemas.openxmlformats.org/officeDocument/2006/relationships/image" Target="../media/image113.png"/><Relationship Id="rId7" Type="http://schemas.openxmlformats.org/officeDocument/2006/relationships/image" Target="../media/image132.emf"/><Relationship Id="rId12" Type="http://schemas.openxmlformats.org/officeDocument/2006/relationships/image" Target="../media/image184.png"/><Relationship Id="rId17" Type="http://schemas.openxmlformats.org/officeDocument/2006/relationships/image" Target="../media/image189.png"/><Relationship Id="rId2" Type="http://schemas.openxmlformats.org/officeDocument/2006/relationships/image" Target="../media/image127.png"/><Relationship Id="rId16" Type="http://schemas.openxmlformats.org/officeDocument/2006/relationships/image" Target="../media/image188.png"/><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136.png"/><Relationship Id="rId5" Type="http://schemas.openxmlformats.org/officeDocument/2006/relationships/image" Target="../media/image131.png"/><Relationship Id="rId15" Type="http://schemas.openxmlformats.org/officeDocument/2006/relationships/image" Target="../media/image187.png"/><Relationship Id="rId10" Type="http://schemas.openxmlformats.org/officeDocument/2006/relationships/image" Target="../media/image135.png"/><Relationship Id="rId4" Type="http://schemas.openxmlformats.org/officeDocument/2006/relationships/image" Target="../media/image130.png"/><Relationship Id="rId9" Type="http://schemas.openxmlformats.org/officeDocument/2006/relationships/image" Target="../media/image134.emf"/><Relationship Id="rId14" Type="http://schemas.openxmlformats.org/officeDocument/2006/relationships/image" Target="../media/image18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31.png"/><Relationship Id="rId18" Type="http://schemas.openxmlformats.org/officeDocument/2006/relationships/image" Target="../media/image146.png"/><Relationship Id="rId3" Type="http://schemas.openxmlformats.org/officeDocument/2006/relationships/image" Target="../media/image191.png"/><Relationship Id="rId7" Type="http://schemas.openxmlformats.org/officeDocument/2006/relationships/image" Target="../media/image158.png"/><Relationship Id="rId12" Type="http://schemas.openxmlformats.org/officeDocument/2006/relationships/image" Target="../media/image130.png"/><Relationship Id="rId17" Type="http://schemas.openxmlformats.org/officeDocument/2006/relationships/image" Target="../media/image172.svg"/><Relationship Id="rId2" Type="http://schemas.openxmlformats.org/officeDocument/2006/relationships/image" Target="../media/image190.png"/><Relationship Id="rId16"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94.png"/><Relationship Id="rId11" Type="http://schemas.openxmlformats.org/officeDocument/2006/relationships/image" Target="../media/image144.tiff"/><Relationship Id="rId5" Type="http://schemas.openxmlformats.org/officeDocument/2006/relationships/image" Target="../media/image193.png"/><Relationship Id="rId15" Type="http://schemas.openxmlformats.org/officeDocument/2006/relationships/image" Target="../media/image132.emf"/><Relationship Id="rId10" Type="http://schemas.openxmlformats.org/officeDocument/2006/relationships/image" Target="../media/image143.png"/><Relationship Id="rId19" Type="http://schemas.openxmlformats.org/officeDocument/2006/relationships/image" Target="../media/image174.svg"/><Relationship Id="rId4" Type="http://schemas.openxmlformats.org/officeDocument/2006/relationships/image" Target="../media/image192.png"/><Relationship Id="rId9" Type="http://schemas.openxmlformats.org/officeDocument/2006/relationships/image" Target="../media/image142.pn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image" Target="../media/image141.png"/><Relationship Id="rId13" Type="http://schemas.microsoft.com/office/2007/relationships/hdphoto" Target="../media/hdphoto3.wdp"/><Relationship Id="rId18" Type="http://schemas.openxmlformats.org/officeDocument/2006/relationships/image" Target="../media/image174.svg"/><Relationship Id="rId3" Type="http://schemas.openxmlformats.org/officeDocument/2006/relationships/image" Target="../media/image191.png"/><Relationship Id="rId7" Type="http://schemas.openxmlformats.org/officeDocument/2006/relationships/image" Target="../media/image144.tiff"/><Relationship Id="rId12" Type="http://schemas.openxmlformats.org/officeDocument/2006/relationships/image" Target="../media/image131.png"/><Relationship Id="rId17" Type="http://schemas.openxmlformats.org/officeDocument/2006/relationships/image" Target="../media/image146.png"/><Relationship Id="rId2" Type="http://schemas.openxmlformats.org/officeDocument/2006/relationships/image" Target="../media/image195.png"/><Relationship Id="rId16"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30.png"/><Relationship Id="rId5" Type="http://schemas.openxmlformats.org/officeDocument/2006/relationships/image" Target="../media/image194.png"/><Relationship Id="rId15" Type="http://schemas.openxmlformats.org/officeDocument/2006/relationships/image" Target="../media/image145.png"/><Relationship Id="rId10" Type="http://schemas.openxmlformats.org/officeDocument/2006/relationships/image" Target="../media/image143.png"/><Relationship Id="rId4" Type="http://schemas.openxmlformats.org/officeDocument/2006/relationships/image" Target="../media/image192.png"/><Relationship Id="rId9" Type="http://schemas.openxmlformats.org/officeDocument/2006/relationships/image" Target="../media/image142.png"/><Relationship Id="rId14" Type="http://schemas.openxmlformats.org/officeDocument/2006/relationships/image" Target="../media/image132.emf"/></Relationships>
</file>

<file path=ppt/slides/_rels/slide35.xml.rels><?xml version="1.0" encoding="UTF-8" standalone="yes"?>
<Relationships xmlns="http://schemas.openxmlformats.org/package/2006/relationships"><Relationship Id="rId8" Type="http://schemas.openxmlformats.org/officeDocument/2006/relationships/image" Target="../media/image144.tiff"/><Relationship Id="rId13" Type="http://schemas.openxmlformats.org/officeDocument/2006/relationships/image" Target="../media/image131.png"/><Relationship Id="rId18" Type="http://schemas.openxmlformats.org/officeDocument/2006/relationships/image" Target="../media/image146.png"/><Relationship Id="rId3" Type="http://schemas.openxmlformats.org/officeDocument/2006/relationships/image" Target="../media/image191.png"/><Relationship Id="rId7" Type="http://schemas.openxmlformats.org/officeDocument/2006/relationships/image" Target="../media/image165.png"/><Relationship Id="rId12" Type="http://schemas.openxmlformats.org/officeDocument/2006/relationships/image" Target="../media/image130.png"/><Relationship Id="rId17" Type="http://schemas.openxmlformats.org/officeDocument/2006/relationships/image" Target="../media/image172.svg"/><Relationship Id="rId2" Type="http://schemas.openxmlformats.org/officeDocument/2006/relationships/image" Target="../media/image196.jpeg"/><Relationship Id="rId16"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143.png"/><Relationship Id="rId5" Type="http://schemas.openxmlformats.org/officeDocument/2006/relationships/image" Target="../media/image158.png"/><Relationship Id="rId15" Type="http://schemas.openxmlformats.org/officeDocument/2006/relationships/image" Target="../media/image132.emf"/><Relationship Id="rId10" Type="http://schemas.openxmlformats.org/officeDocument/2006/relationships/image" Target="../media/image142.png"/><Relationship Id="rId19" Type="http://schemas.openxmlformats.org/officeDocument/2006/relationships/image" Target="../media/image174.svg"/><Relationship Id="rId4" Type="http://schemas.openxmlformats.org/officeDocument/2006/relationships/image" Target="../media/image192.png"/><Relationship Id="rId9" Type="http://schemas.openxmlformats.org/officeDocument/2006/relationships/image" Target="../media/image141.png"/><Relationship Id="rId14" Type="http://schemas.microsoft.com/office/2007/relationships/hdphoto" Target="../media/hdphoto3.wdp"/></Relationships>
</file>

<file path=ppt/slides/_rels/slide36.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131.png"/><Relationship Id="rId18" Type="http://schemas.openxmlformats.org/officeDocument/2006/relationships/image" Target="../media/image146.png"/><Relationship Id="rId3" Type="http://schemas.openxmlformats.org/officeDocument/2006/relationships/image" Target="../media/image192.png"/><Relationship Id="rId7" Type="http://schemas.openxmlformats.org/officeDocument/2006/relationships/image" Target="../media/image153.png"/><Relationship Id="rId12" Type="http://schemas.openxmlformats.org/officeDocument/2006/relationships/image" Target="../media/image130.png"/><Relationship Id="rId17" Type="http://schemas.openxmlformats.org/officeDocument/2006/relationships/image" Target="../media/image172.svg"/><Relationship Id="rId2" Type="http://schemas.openxmlformats.org/officeDocument/2006/relationships/image" Target="../media/image198.png"/><Relationship Id="rId16"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4.tiff"/><Relationship Id="rId11" Type="http://schemas.openxmlformats.org/officeDocument/2006/relationships/image" Target="../media/image143.png"/><Relationship Id="rId5" Type="http://schemas.openxmlformats.org/officeDocument/2006/relationships/image" Target="../media/image199.png"/><Relationship Id="rId15" Type="http://schemas.openxmlformats.org/officeDocument/2006/relationships/image" Target="../media/image132.emf"/><Relationship Id="rId10" Type="http://schemas.openxmlformats.org/officeDocument/2006/relationships/image" Target="../media/image142.png"/><Relationship Id="rId19" Type="http://schemas.openxmlformats.org/officeDocument/2006/relationships/image" Target="../media/image174.svg"/><Relationship Id="rId4" Type="http://schemas.openxmlformats.org/officeDocument/2006/relationships/image" Target="../media/image193.png"/><Relationship Id="rId9" Type="http://schemas.openxmlformats.org/officeDocument/2006/relationships/image" Target="../media/image141.pn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144.tiff"/><Relationship Id="rId18" Type="http://schemas.openxmlformats.org/officeDocument/2006/relationships/image" Target="../media/image172.svg"/><Relationship Id="rId3" Type="http://schemas.openxmlformats.org/officeDocument/2006/relationships/image" Target="../media/image202.png"/><Relationship Id="rId7" Type="http://schemas.openxmlformats.org/officeDocument/2006/relationships/image" Target="../media/image204.png"/><Relationship Id="rId12" Type="http://schemas.openxmlformats.org/officeDocument/2006/relationships/image" Target="../media/image132.emf"/><Relationship Id="rId17" Type="http://schemas.openxmlformats.org/officeDocument/2006/relationships/image" Target="../media/image145.png"/><Relationship Id="rId2" Type="http://schemas.openxmlformats.org/officeDocument/2006/relationships/image" Target="../media/image201.png"/><Relationship Id="rId16"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92.png"/><Relationship Id="rId11" Type="http://schemas.microsoft.com/office/2007/relationships/hdphoto" Target="../media/hdphoto3.wdp"/><Relationship Id="rId5" Type="http://schemas.openxmlformats.org/officeDocument/2006/relationships/image" Target="../media/image191.png"/><Relationship Id="rId15" Type="http://schemas.openxmlformats.org/officeDocument/2006/relationships/image" Target="../media/image142.png"/><Relationship Id="rId10" Type="http://schemas.openxmlformats.org/officeDocument/2006/relationships/image" Target="../media/image131.png"/><Relationship Id="rId4" Type="http://schemas.openxmlformats.org/officeDocument/2006/relationships/image" Target="../media/image203.png"/><Relationship Id="rId9" Type="http://schemas.openxmlformats.org/officeDocument/2006/relationships/image" Target="../media/image130.png"/><Relationship Id="rId14" Type="http://schemas.openxmlformats.org/officeDocument/2006/relationships/image" Target="../media/image141.png"/></Relationships>
</file>

<file path=ppt/slides/_rels/slide38.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130.png"/><Relationship Id="rId18" Type="http://schemas.openxmlformats.org/officeDocument/2006/relationships/image" Target="../media/image172.svg"/><Relationship Id="rId3" Type="http://schemas.openxmlformats.org/officeDocument/2006/relationships/image" Target="../media/image207.emf"/><Relationship Id="rId7" Type="http://schemas.openxmlformats.org/officeDocument/2006/relationships/image" Target="../media/image208.png"/><Relationship Id="rId12" Type="http://schemas.openxmlformats.org/officeDocument/2006/relationships/image" Target="../media/image143.png"/><Relationship Id="rId17" Type="http://schemas.openxmlformats.org/officeDocument/2006/relationships/image" Target="../media/image145.png"/><Relationship Id="rId2" Type="http://schemas.openxmlformats.org/officeDocument/2006/relationships/image" Target="../media/image206.jpeg"/><Relationship Id="rId16" Type="http://schemas.openxmlformats.org/officeDocument/2006/relationships/image" Target="../media/image132.emf"/><Relationship Id="rId20" Type="http://schemas.openxmlformats.org/officeDocument/2006/relationships/image" Target="../media/image174.svg"/><Relationship Id="rId1" Type="http://schemas.openxmlformats.org/officeDocument/2006/relationships/slideLayout" Target="../slideLayouts/slideLayout7.xml"/><Relationship Id="rId6" Type="http://schemas.openxmlformats.org/officeDocument/2006/relationships/image" Target="../media/image193.png"/><Relationship Id="rId11" Type="http://schemas.openxmlformats.org/officeDocument/2006/relationships/image" Target="../media/image142.png"/><Relationship Id="rId5" Type="http://schemas.openxmlformats.org/officeDocument/2006/relationships/image" Target="../media/image192.png"/><Relationship Id="rId15" Type="http://schemas.microsoft.com/office/2007/relationships/hdphoto" Target="../media/hdphoto3.wdp"/><Relationship Id="rId10" Type="http://schemas.openxmlformats.org/officeDocument/2006/relationships/image" Target="../media/image141.png"/><Relationship Id="rId19" Type="http://schemas.openxmlformats.org/officeDocument/2006/relationships/image" Target="../media/image146.png"/><Relationship Id="rId4" Type="http://schemas.openxmlformats.org/officeDocument/2006/relationships/image" Target="../media/image191.png"/><Relationship Id="rId9" Type="http://schemas.openxmlformats.org/officeDocument/2006/relationships/image" Target="../media/image144.tiff"/><Relationship Id="rId14" Type="http://schemas.openxmlformats.org/officeDocument/2006/relationships/image" Target="../media/image131.png"/></Relationships>
</file>

<file path=ppt/slides/_rels/slide39.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30.png"/><Relationship Id="rId18" Type="http://schemas.openxmlformats.org/officeDocument/2006/relationships/image" Target="../media/image172.svg"/><Relationship Id="rId3" Type="http://schemas.openxmlformats.org/officeDocument/2006/relationships/image" Target="../media/image192.png"/><Relationship Id="rId7" Type="http://schemas.openxmlformats.org/officeDocument/2006/relationships/image" Target="../media/image214.png"/><Relationship Id="rId12" Type="http://schemas.openxmlformats.org/officeDocument/2006/relationships/image" Target="../media/image143.png"/><Relationship Id="rId17" Type="http://schemas.openxmlformats.org/officeDocument/2006/relationships/image" Target="../media/image145.png"/><Relationship Id="rId2" Type="http://schemas.openxmlformats.org/officeDocument/2006/relationships/image" Target="../media/image210.png"/><Relationship Id="rId16" Type="http://schemas.openxmlformats.org/officeDocument/2006/relationships/image" Target="../media/image132.emf"/><Relationship Id="rId20" Type="http://schemas.openxmlformats.org/officeDocument/2006/relationships/image" Target="../media/image174.svg"/><Relationship Id="rId1" Type="http://schemas.openxmlformats.org/officeDocument/2006/relationships/slideLayout" Target="../slideLayouts/slideLayout7.xml"/><Relationship Id="rId6" Type="http://schemas.openxmlformats.org/officeDocument/2006/relationships/image" Target="../media/image213.png"/><Relationship Id="rId11" Type="http://schemas.openxmlformats.org/officeDocument/2006/relationships/image" Target="../media/image142.png"/><Relationship Id="rId5" Type="http://schemas.openxmlformats.org/officeDocument/2006/relationships/image" Target="../media/image212.png"/><Relationship Id="rId15" Type="http://schemas.microsoft.com/office/2007/relationships/hdphoto" Target="../media/hdphoto3.wdp"/><Relationship Id="rId10" Type="http://schemas.openxmlformats.org/officeDocument/2006/relationships/image" Target="../media/image141.png"/><Relationship Id="rId19" Type="http://schemas.openxmlformats.org/officeDocument/2006/relationships/image" Target="../media/image146.png"/><Relationship Id="rId4" Type="http://schemas.openxmlformats.org/officeDocument/2006/relationships/image" Target="../media/image211.jpeg"/><Relationship Id="rId9" Type="http://schemas.openxmlformats.org/officeDocument/2006/relationships/image" Target="../media/image144.tiff"/><Relationship Id="rId14" Type="http://schemas.openxmlformats.org/officeDocument/2006/relationships/image" Target="../media/image131.png"/></Relationships>
</file>

<file path=ppt/slides/_rels/slide4.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18" Type="http://schemas.openxmlformats.org/officeDocument/2006/relationships/image" Target="../media/image58.emf"/><Relationship Id="rId26" Type="http://schemas.openxmlformats.org/officeDocument/2006/relationships/image" Target="../media/image65.emf"/><Relationship Id="rId3" Type="http://schemas.openxmlformats.org/officeDocument/2006/relationships/image" Target="../media/image44.emf"/><Relationship Id="rId21" Type="http://schemas.openxmlformats.org/officeDocument/2006/relationships/image" Target="../media/image61.png"/><Relationship Id="rId7" Type="http://schemas.openxmlformats.org/officeDocument/2006/relationships/image" Target="../media/image47.emf"/><Relationship Id="rId12" Type="http://schemas.openxmlformats.org/officeDocument/2006/relationships/image" Target="../media/image52.emf"/><Relationship Id="rId17" Type="http://schemas.openxmlformats.org/officeDocument/2006/relationships/image" Target="../media/image57.emf"/><Relationship Id="rId25" Type="http://schemas.openxmlformats.org/officeDocument/2006/relationships/image" Target="../media/image64.emf"/><Relationship Id="rId2" Type="http://schemas.openxmlformats.org/officeDocument/2006/relationships/notesSlide" Target="../notesSlides/notesSlide4.xml"/><Relationship Id="rId16" Type="http://schemas.openxmlformats.org/officeDocument/2006/relationships/image" Target="../media/image56.emf"/><Relationship Id="rId20" Type="http://schemas.openxmlformats.org/officeDocument/2006/relationships/image" Target="../media/image60.png"/><Relationship Id="rId29"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70.svg"/><Relationship Id="rId11" Type="http://schemas.openxmlformats.org/officeDocument/2006/relationships/image" Target="../media/image51.emf"/><Relationship Id="rId24" Type="http://schemas.openxmlformats.org/officeDocument/2006/relationships/image" Target="../media/image63.emf"/><Relationship Id="rId32" Type="http://schemas.openxmlformats.org/officeDocument/2006/relationships/image" Target="../media/image40.emf"/><Relationship Id="rId5" Type="http://schemas.openxmlformats.org/officeDocument/2006/relationships/image" Target="../media/image46.png"/><Relationship Id="rId15" Type="http://schemas.openxmlformats.org/officeDocument/2006/relationships/image" Target="../media/image55.emf"/><Relationship Id="rId23" Type="http://schemas.openxmlformats.org/officeDocument/2006/relationships/image" Target="../media/image87.svg"/><Relationship Id="rId28" Type="http://schemas.openxmlformats.org/officeDocument/2006/relationships/image" Target="../media/image67.emf"/><Relationship Id="rId10" Type="http://schemas.openxmlformats.org/officeDocument/2006/relationships/image" Target="../media/image50.emf"/><Relationship Id="rId19" Type="http://schemas.openxmlformats.org/officeDocument/2006/relationships/image" Target="../media/image59.emf"/><Relationship Id="rId31" Type="http://schemas.openxmlformats.org/officeDocument/2006/relationships/image" Target="../media/image69.emf"/><Relationship Id="rId4" Type="http://schemas.openxmlformats.org/officeDocument/2006/relationships/image" Target="../media/image45.emf"/><Relationship Id="rId9" Type="http://schemas.openxmlformats.org/officeDocument/2006/relationships/image" Target="../media/image49.emf"/><Relationship Id="rId14" Type="http://schemas.openxmlformats.org/officeDocument/2006/relationships/image" Target="../media/image54.emf"/><Relationship Id="rId22" Type="http://schemas.openxmlformats.org/officeDocument/2006/relationships/image" Target="../media/image62.png"/><Relationship Id="rId27" Type="http://schemas.openxmlformats.org/officeDocument/2006/relationships/image" Target="../media/image66.emf"/><Relationship Id="rId30" Type="http://schemas.openxmlformats.org/officeDocument/2006/relationships/image" Target="../media/image94.svg"/></Relationships>
</file>

<file path=ppt/slides/_rels/slide40.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30.png"/><Relationship Id="rId18" Type="http://schemas.openxmlformats.org/officeDocument/2006/relationships/image" Target="../media/image172.svg"/><Relationship Id="rId3" Type="http://schemas.openxmlformats.org/officeDocument/2006/relationships/image" Target="../media/image192.png"/><Relationship Id="rId21" Type="http://schemas.openxmlformats.org/officeDocument/2006/relationships/image" Target="../media/image216.png"/><Relationship Id="rId7" Type="http://schemas.openxmlformats.org/officeDocument/2006/relationships/image" Target="../media/image214.png"/><Relationship Id="rId12" Type="http://schemas.openxmlformats.org/officeDocument/2006/relationships/image" Target="../media/image143.png"/><Relationship Id="rId17" Type="http://schemas.openxmlformats.org/officeDocument/2006/relationships/image" Target="../media/image145.png"/><Relationship Id="rId2" Type="http://schemas.openxmlformats.org/officeDocument/2006/relationships/image" Target="../media/image215.png"/><Relationship Id="rId16" Type="http://schemas.openxmlformats.org/officeDocument/2006/relationships/image" Target="../media/image132.emf"/><Relationship Id="rId20" Type="http://schemas.openxmlformats.org/officeDocument/2006/relationships/image" Target="../media/image174.svg"/><Relationship Id="rId1" Type="http://schemas.openxmlformats.org/officeDocument/2006/relationships/slideLayout" Target="../slideLayouts/slideLayout7.xml"/><Relationship Id="rId6" Type="http://schemas.openxmlformats.org/officeDocument/2006/relationships/image" Target="../media/image213.png"/><Relationship Id="rId11" Type="http://schemas.openxmlformats.org/officeDocument/2006/relationships/image" Target="../media/image142.png"/><Relationship Id="rId5" Type="http://schemas.openxmlformats.org/officeDocument/2006/relationships/image" Target="../media/image212.png"/><Relationship Id="rId15" Type="http://schemas.microsoft.com/office/2007/relationships/hdphoto" Target="../media/hdphoto3.wdp"/><Relationship Id="rId10" Type="http://schemas.openxmlformats.org/officeDocument/2006/relationships/image" Target="../media/image141.png"/><Relationship Id="rId19" Type="http://schemas.openxmlformats.org/officeDocument/2006/relationships/image" Target="../media/image146.png"/><Relationship Id="rId4" Type="http://schemas.openxmlformats.org/officeDocument/2006/relationships/image" Target="../media/image211.jpeg"/><Relationship Id="rId9" Type="http://schemas.openxmlformats.org/officeDocument/2006/relationships/image" Target="../media/image144.tiff"/><Relationship Id="rId14" Type="http://schemas.openxmlformats.org/officeDocument/2006/relationships/image" Target="../media/image131.png"/></Relationships>
</file>

<file path=ppt/slides/_rels/slide41.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143.png"/><Relationship Id="rId18" Type="http://schemas.openxmlformats.org/officeDocument/2006/relationships/image" Target="../media/image145.png"/><Relationship Id="rId3" Type="http://schemas.openxmlformats.org/officeDocument/2006/relationships/image" Target="../media/image214.png"/><Relationship Id="rId21" Type="http://schemas.openxmlformats.org/officeDocument/2006/relationships/image" Target="../media/image174.svg"/><Relationship Id="rId7" Type="http://schemas.openxmlformats.org/officeDocument/2006/relationships/image" Target="../media/image218.png"/><Relationship Id="rId12" Type="http://schemas.openxmlformats.org/officeDocument/2006/relationships/image" Target="../media/image142.png"/><Relationship Id="rId17" Type="http://schemas.openxmlformats.org/officeDocument/2006/relationships/image" Target="../media/image132.emf"/><Relationship Id="rId2" Type="http://schemas.openxmlformats.org/officeDocument/2006/relationships/image" Target="../media/image217.png"/><Relationship Id="rId16" Type="http://schemas.microsoft.com/office/2007/relationships/hdphoto" Target="../media/hdphoto3.wdp"/><Relationship Id="rId20"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141.png"/><Relationship Id="rId5" Type="http://schemas.openxmlformats.org/officeDocument/2006/relationships/image" Target="../media/image211.jpeg"/><Relationship Id="rId15" Type="http://schemas.openxmlformats.org/officeDocument/2006/relationships/image" Target="../media/image131.png"/><Relationship Id="rId10" Type="http://schemas.openxmlformats.org/officeDocument/2006/relationships/image" Target="../media/image144.tiff"/><Relationship Id="rId19" Type="http://schemas.openxmlformats.org/officeDocument/2006/relationships/image" Target="../media/image172.svg"/><Relationship Id="rId4" Type="http://schemas.openxmlformats.org/officeDocument/2006/relationships/image" Target="../media/image192.png"/><Relationship Id="rId9" Type="http://schemas.openxmlformats.org/officeDocument/2006/relationships/image" Target="../media/image193.png"/><Relationship Id="rId14" Type="http://schemas.openxmlformats.org/officeDocument/2006/relationships/image" Target="../media/image130.png"/></Relationships>
</file>

<file path=ppt/slides/_rels/slide42.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143.png"/><Relationship Id="rId18" Type="http://schemas.openxmlformats.org/officeDocument/2006/relationships/image" Target="../media/image145.png"/><Relationship Id="rId3" Type="http://schemas.openxmlformats.org/officeDocument/2006/relationships/image" Target="../media/image214.png"/><Relationship Id="rId21" Type="http://schemas.openxmlformats.org/officeDocument/2006/relationships/image" Target="../media/image174.svg"/><Relationship Id="rId7" Type="http://schemas.openxmlformats.org/officeDocument/2006/relationships/image" Target="../media/image218.png"/><Relationship Id="rId12" Type="http://schemas.openxmlformats.org/officeDocument/2006/relationships/image" Target="../media/image142.png"/><Relationship Id="rId17" Type="http://schemas.openxmlformats.org/officeDocument/2006/relationships/image" Target="../media/image132.emf"/><Relationship Id="rId2" Type="http://schemas.openxmlformats.org/officeDocument/2006/relationships/image" Target="../media/image219.png"/><Relationship Id="rId16" Type="http://schemas.microsoft.com/office/2007/relationships/hdphoto" Target="../media/hdphoto3.wdp"/><Relationship Id="rId20"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141.png"/><Relationship Id="rId5" Type="http://schemas.openxmlformats.org/officeDocument/2006/relationships/image" Target="../media/image211.jpeg"/><Relationship Id="rId15" Type="http://schemas.openxmlformats.org/officeDocument/2006/relationships/image" Target="../media/image131.png"/><Relationship Id="rId10" Type="http://schemas.openxmlformats.org/officeDocument/2006/relationships/image" Target="../media/image144.tiff"/><Relationship Id="rId19" Type="http://schemas.openxmlformats.org/officeDocument/2006/relationships/image" Target="../media/image172.svg"/><Relationship Id="rId4" Type="http://schemas.openxmlformats.org/officeDocument/2006/relationships/image" Target="../media/image192.png"/><Relationship Id="rId9" Type="http://schemas.openxmlformats.org/officeDocument/2006/relationships/image" Target="../media/image193.png"/><Relationship Id="rId14" Type="http://schemas.openxmlformats.org/officeDocument/2006/relationships/image" Target="../media/image130.png"/></Relationships>
</file>

<file path=ppt/slides/_rels/slide43.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142.png"/><Relationship Id="rId18" Type="http://schemas.openxmlformats.org/officeDocument/2006/relationships/image" Target="../media/image132.emf"/><Relationship Id="rId3" Type="http://schemas.openxmlformats.org/officeDocument/2006/relationships/image" Target="../media/image192.png"/><Relationship Id="rId21" Type="http://schemas.openxmlformats.org/officeDocument/2006/relationships/image" Target="../media/image146.png"/><Relationship Id="rId7" Type="http://schemas.openxmlformats.org/officeDocument/2006/relationships/image" Target="../media/image221.png"/><Relationship Id="rId12" Type="http://schemas.openxmlformats.org/officeDocument/2006/relationships/image" Target="../media/image141.png"/><Relationship Id="rId17" Type="http://schemas.microsoft.com/office/2007/relationships/hdphoto" Target="../media/hdphoto3.wdp"/><Relationship Id="rId2" Type="http://schemas.openxmlformats.org/officeDocument/2006/relationships/image" Target="../media/image220.png"/><Relationship Id="rId16" Type="http://schemas.openxmlformats.org/officeDocument/2006/relationships/image" Target="../media/image131.pn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144.tiff"/><Relationship Id="rId5" Type="http://schemas.openxmlformats.org/officeDocument/2006/relationships/image" Target="../media/image218.png"/><Relationship Id="rId15" Type="http://schemas.openxmlformats.org/officeDocument/2006/relationships/image" Target="../media/image130.png"/><Relationship Id="rId10" Type="http://schemas.openxmlformats.org/officeDocument/2006/relationships/image" Target="../media/image213.png"/><Relationship Id="rId19" Type="http://schemas.openxmlformats.org/officeDocument/2006/relationships/image" Target="../media/image145.png"/><Relationship Id="rId4" Type="http://schemas.openxmlformats.org/officeDocument/2006/relationships/image" Target="../media/image203.png"/><Relationship Id="rId9" Type="http://schemas.openxmlformats.org/officeDocument/2006/relationships/image" Target="../media/image223.png"/><Relationship Id="rId14" Type="http://schemas.openxmlformats.org/officeDocument/2006/relationships/image" Target="../media/image143.png"/><Relationship Id="rId22" Type="http://schemas.openxmlformats.org/officeDocument/2006/relationships/image" Target="../media/image174.svg"/></Relationships>
</file>

<file path=ppt/slides/_rels/slide44.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image" Target="../media/image143.png"/><Relationship Id="rId18" Type="http://schemas.openxmlformats.org/officeDocument/2006/relationships/image" Target="../media/image145.png"/><Relationship Id="rId3" Type="http://schemas.openxmlformats.org/officeDocument/2006/relationships/image" Target="../media/image192.png"/><Relationship Id="rId21" Type="http://schemas.openxmlformats.org/officeDocument/2006/relationships/image" Target="../media/image174.svg"/><Relationship Id="rId7" Type="http://schemas.openxmlformats.org/officeDocument/2006/relationships/image" Target="../media/image212.png"/><Relationship Id="rId12" Type="http://schemas.openxmlformats.org/officeDocument/2006/relationships/image" Target="../media/image142.png"/><Relationship Id="rId17" Type="http://schemas.openxmlformats.org/officeDocument/2006/relationships/image" Target="../media/image132.emf"/><Relationship Id="rId2" Type="http://schemas.openxmlformats.org/officeDocument/2006/relationships/image" Target="../media/image224.png"/><Relationship Id="rId16" Type="http://schemas.microsoft.com/office/2007/relationships/hdphoto" Target="../media/hdphoto3.wdp"/><Relationship Id="rId20"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200.png"/><Relationship Id="rId11" Type="http://schemas.openxmlformats.org/officeDocument/2006/relationships/image" Target="../media/image141.png"/><Relationship Id="rId5" Type="http://schemas.openxmlformats.org/officeDocument/2006/relationships/image" Target="../media/image218.png"/><Relationship Id="rId15" Type="http://schemas.openxmlformats.org/officeDocument/2006/relationships/image" Target="../media/image131.png"/><Relationship Id="rId10" Type="http://schemas.openxmlformats.org/officeDocument/2006/relationships/image" Target="../media/image144.tiff"/><Relationship Id="rId19" Type="http://schemas.openxmlformats.org/officeDocument/2006/relationships/image" Target="../media/image172.svg"/><Relationship Id="rId4" Type="http://schemas.openxmlformats.org/officeDocument/2006/relationships/image" Target="../media/image203.png"/><Relationship Id="rId9" Type="http://schemas.openxmlformats.org/officeDocument/2006/relationships/image" Target="../media/image226.png"/><Relationship Id="rId14" Type="http://schemas.openxmlformats.org/officeDocument/2006/relationships/image" Target="../media/image130.png"/></Relationships>
</file>

<file path=ppt/slides/_rels/slide45.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227.png"/><Relationship Id="rId3" Type="http://schemas.openxmlformats.org/officeDocument/2006/relationships/image" Target="../media/image113.png"/><Relationship Id="rId7" Type="http://schemas.openxmlformats.org/officeDocument/2006/relationships/image" Target="../media/image132.emf"/><Relationship Id="rId12" Type="http://schemas.openxmlformats.org/officeDocument/2006/relationships/image" Target="../media/image189.png"/><Relationship Id="rId2" Type="http://schemas.openxmlformats.org/officeDocument/2006/relationships/image" Target="../media/image127.png"/><Relationship Id="rId16" Type="http://schemas.openxmlformats.org/officeDocument/2006/relationships/image" Target="../media/image230.png"/><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184.png"/><Relationship Id="rId5" Type="http://schemas.openxmlformats.org/officeDocument/2006/relationships/image" Target="../media/image131.png"/><Relationship Id="rId15" Type="http://schemas.openxmlformats.org/officeDocument/2006/relationships/image" Target="../media/image229.png"/><Relationship Id="rId10" Type="http://schemas.openxmlformats.org/officeDocument/2006/relationships/image" Target="../media/image135.png"/><Relationship Id="rId4" Type="http://schemas.openxmlformats.org/officeDocument/2006/relationships/image" Target="../media/image130.png"/><Relationship Id="rId9" Type="http://schemas.openxmlformats.org/officeDocument/2006/relationships/image" Target="../media/image134.emf"/><Relationship Id="rId14" Type="http://schemas.openxmlformats.org/officeDocument/2006/relationships/image" Target="../media/image2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image" Target="../media/image144.tiff"/><Relationship Id="rId18" Type="http://schemas.openxmlformats.org/officeDocument/2006/relationships/image" Target="../media/image145.png"/><Relationship Id="rId3" Type="http://schemas.openxmlformats.org/officeDocument/2006/relationships/image" Target="../media/image232.png"/><Relationship Id="rId21" Type="http://schemas.openxmlformats.org/officeDocument/2006/relationships/image" Target="../media/image174.svg"/><Relationship Id="rId7" Type="http://schemas.openxmlformats.org/officeDocument/2006/relationships/image" Target="../media/image212.png"/><Relationship Id="rId12" Type="http://schemas.openxmlformats.org/officeDocument/2006/relationships/image" Target="../media/image226.png"/><Relationship Id="rId17" Type="http://schemas.openxmlformats.org/officeDocument/2006/relationships/image" Target="../media/image132.emf"/><Relationship Id="rId2" Type="http://schemas.openxmlformats.org/officeDocument/2006/relationships/image" Target="../media/image231.png"/><Relationship Id="rId16" Type="http://schemas.microsoft.com/office/2007/relationships/hdphoto" Target="../media/hdphoto3.wdp"/><Relationship Id="rId20"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143.png"/><Relationship Id="rId5" Type="http://schemas.openxmlformats.org/officeDocument/2006/relationships/image" Target="../media/image200.png"/><Relationship Id="rId15" Type="http://schemas.openxmlformats.org/officeDocument/2006/relationships/image" Target="../media/image131.png"/><Relationship Id="rId10" Type="http://schemas.openxmlformats.org/officeDocument/2006/relationships/image" Target="../media/image142.png"/><Relationship Id="rId19" Type="http://schemas.openxmlformats.org/officeDocument/2006/relationships/image" Target="../media/image172.svg"/><Relationship Id="rId4" Type="http://schemas.openxmlformats.org/officeDocument/2006/relationships/image" Target="../media/image218.png"/><Relationship Id="rId9" Type="http://schemas.openxmlformats.org/officeDocument/2006/relationships/image" Target="../media/image141.png"/><Relationship Id="rId14" Type="http://schemas.openxmlformats.org/officeDocument/2006/relationships/image" Target="../media/image130.png"/></Relationships>
</file>

<file path=ppt/slides/_rels/slide5.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4.png"/><Relationship Id="rId26" Type="http://schemas.openxmlformats.org/officeDocument/2006/relationships/image" Target="../media/image92.tiff"/><Relationship Id="rId39" Type="http://schemas.openxmlformats.org/officeDocument/2006/relationships/image" Target="../media/image105.png"/><Relationship Id="rId21" Type="http://schemas.openxmlformats.org/officeDocument/2006/relationships/image" Target="../media/image87.png"/><Relationship Id="rId34" Type="http://schemas.openxmlformats.org/officeDocument/2006/relationships/image" Target="../media/image100.emf"/><Relationship Id="rId42" Type="http://schemas.openxmlformats.org/officeDocument/2006/relationships/image" Target="../media/image108.png"/><Relationship Id="rId7" Type="http://schemas.openxmlformats.org/officeDocument/2006/relationships/image" Target="../media/image74.png"/><Relationship Id="rId2" Type="http://schemas.openxmlformats.org/officeDocument/2006/relationships/notesSlide" Target="../notesSlides/notesSlide5.xml"/><Relationship Id="rId16" Type="http://schemas.openxmlformats.org/officeDocument/2006/relationships/image" Target="../media/image59.emf"/><Relationship Id="rId29" Type="http://schemas.openxmlformats.org/officeDocument/2006/relationships/image" Target="../media/image95.tiff"/><Relationship Id="rId1" Type="http://schemas.openxmlformats.org/officeDocument/2006/relationships/slideLayout" Target="../slideLayouts/slideLayout10.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103.emf"/><Relationship Id="rId40" Type="http://schemas.openxmlformats.org/officeDocument/2006/relationships/image" Target="../media/image106.png"/><Relationship Id="rId45" Type="http://schemas.openxmlformats.org/officeDocument/2006/relationships/image" Target="../media/image111.png"/><Relationship Id="rId5" Type="http://schemas.openxmlformats.org/officeDocument/2006/relationships/image" Target="../media/image72.png"/><Relationship Id="rId15" Type="http://schemas.openxmlformats.org/officeDocument/2006/relationships/image" Target="../media/image82.emf"/><Relationship Id="rId23" Type="http://schemas.openxmlformats.org/officeDocument/2006/relationships/image" Target="../media/image89.png"/><Relationship Id="rId28" Type="http://schemas.openxmlformats.org/officeDocument/2006/relationships/image" Target="../media/image94.tiff"/><Relationship Id="rId36" Type="http://schemas.openxmlformats.org/officeDocument/2006/relationships/image" Target="../media/image102.png"/><Relationship Id="rId10" Type="http://schemas.openxmlformats.org/officeDocument/2006/relationships/image" Target="../media/image77.png"/><Relationship Id="rId19" Type="http://schemas.openxmlformats.org/officeDocument/2006/relationships/image" Target="../media/image85.png"/><Relationship Id="rId31" Type="http://schemas.openxmlformats.org/officeDocument/2006/relationships/image" Target="../media/image97.png"/><Relationship Id="rId44" Type="http://schemas.openxmlformats.org/officeDocument/2006/relationships/image" Target="../media/image110.emf"/><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8.png"/><Relationship Id="rId27" Type="http://schemas.openxmlformats.org/officeDocument/2006/relationships/image" Target="../media/image93.tiff"/><Relationship Id="rId30" Type="http://schemas.openxmlformats.org/officeDocument/2006/relationships/image" Target="../media/image96.png"/><Relationship Id="rId35" Type="http://schemas.openxmlformats.org/officeDocument/2006/relationships/image" Target="../media/image101.png"/><Relationship Id="rId43" Type="http://schemas.openxmlformats.org/officeDocument/2006/relationships/image" Target="../media/image109.png"/><Relationship Id="rId8" Type="http://schemas.openxmlformats.org/officeDocument/2006/relationships/image" Target="../media/image75.png"/><Relationship Id="rId3" Type="http://schemas.openxmlformats.org/officeDocument/2006/relationships/image" Target="../media/image70.png"/><Relationship Id="rId12" Type="http://schemas.openxmlformats.org/officeDocument/2006/relationships/image" Target="../media/image79.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104.emf"/><Relationship Id="rId46" Type="http://schemas.openxmlformats.org/officeDocument/2006/relationships/image" Target="../media/image112.png"/><Relationship Id="rId20" Type="http://schemas.openxmlformats.org/officeDocument/2006/relationships/image" Target="../media/image86.png"/><Relationship Id="rId41" Type="http://schemas.openxmlformats.org/officeDocument/2006/relationships/image" Target="../media/image107.emf"/></Relationships>
</file>

<file path=ppt/slides/_rels/slide50.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132.emf"/><Relationship Id="rId18" Type="http://schemas.openxmlformats.org/officeDocument/2006/relationships/image" Target="../media/image216.png"/><Relationship Id="rId3" Type="http://schemas.openxmlformats.org/officeDocument/2006/relationships/image" Target="../media/image234.png"/><Relationship Id="rId7" Type="http://schemas.openxmlformats.org/officeDocument/2006/relationships/image" Target="../media/image144.tiff"/><Relationship Id="rId12" Type="http://schemas.microsoft.com/office/2007/relationships/hdphoto" Target="../media/hdphoto3.wdp"/><Relationship Id="rId17" Type="http://schemas.openxmlformats.org/officeDocument/2006/relationships/image" Target="../media/image174.svg"/><Relationship Id="rId2" Type="http://schemas.openxmlformats.org/officeDocument/2006/relationships/image" Target="../media/image233.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31.png"/><Relationship Id="rId5" Type="http://schemas.openxmlformats.org/officeDocument/2006/relationships/image" Target="../media/image142.png"/><Relationship Id="rId15" Type="http://schemas.openxmlformats.org/officeDocument/2006/relationships/image" Target="../media/image172.svg"/><Relationship Id="rId10" Type="http://schemas.openxmlformats.org/officeDocument/2006/relationships/image" Target="../media/image130.png"/><Relationship Id="rId4" Type="http://schemas.openxmlformats.org/officeDocument/2006/relationships/image" Target="../media/image141.png"/><Relationship Id="rId9" Type="http://schemas.openxmlformats.org/officeDocument/2006/relationships/image" Target="../media/image236.png"/><Relationship Id="rId14" Type="http://schemas.openxmlformats.org/officeDocument/2006/relationships/image" Target="../media/image145.png"/></Relationships>
</file>

<file path=ppt/slides/_rels/slide51.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130.png"/><Relationship Id="rId18" Type="http://schemas.openxmlformats.org/officeDocument/2006/relationships/image" Target="../media/image172.svg"/><Relationship Id="rId3" Type="http://schemas.openxmlformats.org/officeDocument/2006/relationships/image" Target="../media/image232.png"/><Relationship Id="rId7" Type="http://schemas.openxmlformats.org/officeDocument/2006/relationships/image" Target="../media/image212.png"/><Relationship Id="rId12" Type="http://schemas.openxmlformats.org/officeDocument/2006/relationships/image" Target="../media/image143.png"/><Relationship Id="rId17" Type="http://schemas.openxmlformats.org/officeDocument/2006/relationships/image" Target="../media/image145.png"/><Relationship Id="rId2" Type="http://schemas.openxmlformats.org/officeDocument/2006/relationships/image" Target="../media/image237.png"/><Relationship Id="rId16" Type="http://schemas.openxmlformats.org/officeDocument/2006/relationships/image" Target="../media/image132.emf"/><Relationship Id="rId20" Type="http://schemas.openxmlformats.org/officeDocument/2006/relationships/image" Target="../media/image174.sv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142.png"/><Relationship Id="rId5" Type="http://schemas.openxmlformats.org/officeDocument/2006/relationships/image" Target="../media/image200.png"/><Relationship Id="rId15" Type="http://schemas.microsoft.com/office/2007/relationships/hdphoto" Target="../media/hdphoto3.wdp"/><Relationship Id="rId10" Type="http://schemas.openxmlformats.org/officeDocument/2006/relationships/image" Target="../media/image141.png"/><Relationship Id="rId19" Type="http://schemas.openxmlformats.org/officeDocument/2006/relationships/image" Target="../media/image146.png"/><Relationship Id="rId4" Type="http://schemas.openxmlformats.org/officeDocument/2006/relationships/image" Target="../media/image218.png"/><Relationship Id="rId9" Type="http://schemas.openxmlformats.org/officeDocument/2006/relationships/image" Target="../media/image144.tiff"/><Relationship Id="rId14" Type="http://schemas.openxmlformats.org/officeDocument/2006/relationships/image" Target="../media/image131.png"/></Relationships>
</file>

<file path=ppt/slides/_rels/slide52.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30.png"/><Relationship Id="rId18" Type="http://schemas.openxmlformats.org/officeDocument/2006/relationships/image" Target="../media/image172.svg"/><Relationship Id="rId3" Type="http://schemas.openxmlformats.org/officeDocument/2006/relationships/image" Target="../media/image232.png"/><Relationship Id="rId7" Type="http://schemas.openxmlformats.org/officeDocument/2006/relationships/image" Target="../media/image212.png"/><Relationship Id="rId12" Type="http://schemas.openxmlformats.org/officeDocument/2006/relationships/image" Target="../media/image143.png"/><Relationship Id="rId17" Type="http://schemas.openxmlformats.org/officeDocument/2006/relationships/image" Target="../media/image145.png"/><Relationship Id="rId2" Type="http://schemas.openxmlformats.org/officeDocument/2006/relationships/image" Target="../media/image239.png"/><Relationship Id="rId16" Type="http://schemas.openxmlformats.org/officeDocument/2006/relationships/image" Target="../media/image132.emf"/><Relationship Id="rId20" Type="http://schemas.openxmlformats.org/officeDocument/2006/relationships/image" Target="../media/image174.sv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142.png"/><Relationship Id="rId5" Type="http://schemas.openxmlformats.org/officeDocument/2006/relationships/image" Target="../media/image200.png"/><Relationship Id="rId15" Type="http://schemas.microsoft.com/office/2007/relationships/hdphoto" Target="../media/hdphoto3.wdp"/><Relationship Id="rId10" Type="http://schemas.openxmlformats.org/officeDocument/2006/relationships/image" Target="../media/image141.png"/><Relationship Id="rId19" Type="http://schemas.openxmlformats.org/officeDocument/2006/relationships/image" Target="../media/image146.png"/><Relationship Id="rId4" Type="http://schemas.openxmlformats.org/officeDocument/2006/relationships/image" Target="../media/image218.png"/><Relationship Id="rId9" Type="http://schemas.openxmlformats.org/officeDocument/2006/relationships/image" Target="../media/image144.tiff"/><Relationship Id="rId14" Type="http://schemas.openxmlformats.org/officeDocument/2006/relationships/image" Target="../media/image131.png"/></Relationships>
</file>

<file path=ppt/slides/_rels/slide53.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43.png"/><Relationship Id="rId18" Type="http://schemas.openxmlformats.org/officeDocument/2006/relationships/image" Target="../media/image145.png"/><Relationship Id="rId3" Type="http://schemas.openxmlformats.org/officeDocument/2006/relationships/image" Target="../media/image232.png"/><Relationship Id="rId21" Type="http://schemas.openxmlformats.org/officeDocument/2006/relationships/image" Target="../media/image174.svg"/><Relationship Id="rId7" Type="http://schemas.openxmlformats.org/officeDocument/2006/relationships/image" Target="../media/image212.png"/><Relationship Id="rId12" Type="http://schemas.openxmlformats.org/officeDocument/2006/relationships/image" Target="../media/image142.png"/><Relationship Id="rId17" Type="http://schemas.openxmlformats.org/officeDocument/2006/relationships/image" Target="../media/image132.emf"/><Relationship Id="rId2" Type="http://schemas.openxmlformats.org/officeDocument/2006/relationships/image" Target="../media/image239.png"/><Relationship Id="rId16" Type="http://schemas.microsoft.com/office/2007/relationships/hdphoto" Target="../media/hdphoto3.wdp"/><Relationship Id="rId20"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141.png"/><Relationship Id="rId5" Type="http://schemas.openxmlformats.org/officeDocument/2006/relationships/image" Target="../media/image200.png"/><Relationship Id="rId15" Type="http://schemas.openxmlformats.org/officeDocument/2006/relationships/image" Target="../media/image131.png"/><Relationship Id="rId10" Type="http://schemas.openxmlformats.org/officeDocument/2006/relationships/image" Target="../media/image144.tiff"/><Relationship Id="rId19" Type="http://schemas.openxmlformats.org/officeDocument/2006/relationships/image" Target="../media/image172.svg"/><Relationship Id="rId4" Type="http://schemas.openxmlformats.org/officeDocument/2006/relationships/image" Target="../media/image218.png"/><Relationship Id="rId9" Type="http://schemas.openxmlformats.org/officeDocument/2006/relationships/image" Target="../media/image240.png"/><Relationship Id="rId14" Type="http://schemas.openxmlformats.org/officeDocument/2006/relationships/image" Target="../media/image130.png"/></Relationships>
</file>

<file path=ppt/slides/_rels/slide5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4.svg"/><Relationship Id="rId3" Type="http://schemas.openxmlformats.org/officeDocument/2006/relationships/image" Target="../media/image142.png"/><Relationship Id="rId7" Type="http://schemas.openxmlformats.org/officeDocument/2006/relationships/image" Target="../media/image131.png"/><Relationship Id="rId12" Type="http://schemas.openxmlformats.org/officeDocument/2006/relationships/image" Target="../media/image146.png"/><Relationship Id="rId17" Type="http://schemas.openxmlformats.org/officeDocument/2006/relationships/image" Target="../media/image244.emf"/><Relationship Id="rId2" Type="http://schemas.openxmlformats.org/officeDocument/2006/relationships/image" Target="../media/image141.png"/><Relationship Id="rId16" Type="http://schemas.openxmlformats.org/officeDocument/2006/relationships/image" Target="../media/image243.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72.svg"/><Relationship Id="rId5" Type="http://schemas.openxmlformats.org/officeDocument/2006/relationships/image" Target="../media/image144.tiff"/><Relationship Id="rId15" Type="http://schemas.openxmlformats.org/officeDocument/2006/relationships/image" Target="../media/image242.emf"/><Relationship Id="rId10" Type="http://schemas.openxmlformats.org/officeDocument/2006/relationships/image" Target="../media/image145.png"/><Relationship Id="rId4" Type="http://schemas.openxmlformats.org/officeDocument/2006/relationships/image" Target="../media/image143.png"/><Relationship Id="rId9" Type="http://schemas.openxmlformats.org/officeDocument/2006/relationships/image" Target="../media/image132.emf"/><Relationship Id="rId14" Type="http://schemas.openxmlformats.org/officeDocument/2006/relationships/image" Target="../media/image241.emf"/></Relationships>
</file>

<file path=ppt/slides/_rels/slide55.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142.png"/><Relationship Id="rId18" Type="http://schemas.openxmlformats.org/officeDocument/2006/relationships/image" Target="../media/image132.emf"/><Relationship Id="rId3" Type="http://schemas.openxmlformats.org/officeDocument/2006/relationships/image" Target="../media/image246.jpeg"/><Relationship Id="rId21" Type="http://schemas.openxmlformats.org/officeDocument/2006/relationships/image" Target="../media/image146.png"/><Relationship Id="rId7" Type="http://schemas.openxmlformats.org/officeDocument/2006/relationships/image" Target="../media/image212.png"/><Relationship Id="rId12" Type="http://schemas.openxmlformats.org/officeDocument/2006/relationships/image" Target="../media/image141.png"/><Relationship Id="rId17" Type="http://schemas.microsoft.com/office/2007/relationships/hdphoto" Target="../media/hdphoto3.wdp"/><Relationship Id="rId2" Type="http://schemas.openxmlformats.org/officeDocument/2006/relationships/image" Target="../media/image245.png"/><Relationship Id="rId16" Type="http://schemas.openxmlformats.org/officeDocument/2006/relationships/image" Target="../media/image131.pn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200.png"/><Relationship Id="rId11" Type="http://schemas.openxmlformats.org/officeDocument/2006/relationships/image" Target="../media/image144.tiff"/><Relationship Id="rId5" Type="http://schemas.openxmlformats.org/officeDocument/2006/relationships/image" Target="../media/image218.png"/><Relationship Id="rId15" Type="http://schemas.openxmlformats.org/officeDocument/2006/relationships/image" Target="../media/image130.png"/><Relationship Id="rId10" Type="http://schemas.openxmlformats.org/officeDocument/2006/relationships/image" Target="../media/image226.png"/><Relationship Id="rId19" Type="http://schemas.openxmlformats.org/officeDocument/2006/relationships/image" Target="../media/image145.png"/><Relationship Id="rId4" Type="http://schemas.openxmlformats.org/officeDocument/2006/relationships/image" Target="../media/image232.png"/><Relationship Id="rId9" Type="http://schemas.openxmlformats.org/officeDocument/2006/relationships/image" Target="../media/image193.png"/><Relationship Id="rId14" Type="http://schemas.openxmlformats.org/officeDocument/2006/relationships/image" Target="../media/image143.png"/><Relationship Id="rId22" Type="http://schemas.openxmlformats.org/officeDocument/2006/relationships/image" Target="../media/image174.svg"/></Relationships>
</file>

<file path=ppt/slides/_rels/slide56.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132.emf"/><Relationship Id="rId3" Type="http://schemas.openxmlformats.org/officeDocument/2006/relationships/image" Target="../media/image248.png"/><Relationship Id="rId7" Type="http://schemas.openxmlformats.org/officeDocument/2006/relationships/image" Target="../media/image144.tiff"/><Relationship Id="rId12" Type="http://schemas.microsoft.com/office/2007/relationships/hdphoto" Target="../media/hdphoto3.wdp"/><Relationship Id="rId17" Type="http://schemas.openxmlformats.org/officeDocument/2006/relationships/image" Target="../media/image174.svg"/><Relationship Id="rId2" Type="http://schemas.openxmlformats.org/officeDocument/2006/relationships/image" Target="../media/image247.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31.png"/><Relationship Id="rId5" Type="http://schemas.openxmlformats.org/officeDocument/2006/relationships/image" Target="../media/image142.png"/><Relationship Id="rId15" Type="http://schemas.openxmlformats.org/officeDocument/2006/relationships/image" Target="../media/image172.svg"/><Relationship Id="rId10" Type="http://schemas.openxmlformats.org/officeDocument/2006/relationships/image" Target="../media/image130.png"/><Relationship Id="rId4" Type="http://schemas.openxmlformats.org/officeDocument/2006/relationships/image" Target="../media/image141.png"/><Relationship Id="rId9" Type="http://schemas.openxmlformats.org/officeDocument/2006/relationships/image" Target="../media/image243.png"/><Relationship Id="rId14" Type="http://schemas.openxmlformats.org/officeDocument/2006/relationships/image" Target="../media/image145.png"/></Relationships>
</file>

<file path=ppt/slides/_rels/slide57.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141.png"/><Relationship Id="rId18" Type="http://schemas.microsoft.com/office/2007/relationships/hdphoto" Target="../media/hdphoto3.wdp"/><Relationship Id="rId3" Type="http://schemas.openxmlformats.org/officeDocument/2006/relationships/image" Target="../media/image249.png"/><Relationship Id="rId21" Type="http://schemas.openxmlformats.org/officeDocument/2006/relationships/image" Target="../media/image172.svg"/><Relationship Id="rId7" Type="http://schemas.openxmlformats.org/officeDocument/2006/relationships/image" Target="../media/image200.png"/><Relationship Id="rId12" Type="http://schemas.openxmlformats.org/officeDocument/2006/relationships/image" Target="../media/image144.tiff"/><Relationship Id="rId17" Type="http://schemas.openxmlformats.org/officeDocument/2006/relationships/image" Target="../media/image131.png"/><Relationship Id="rId2" Type="http://schemas.openxmlformats.org/officeDocument/2006/relationships/image" Target="../media/image211.jpeg"/><Relationship Id="rId16" Type="http://schemas.openxmlformats.org/officeDocument/2006/relationships/image" Target="../media/image130.png"/><Relationship Id="rId20"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218.png"/><Relationship Id="rId11" Type="http://schemas.openxmlformats.org/officeDocument/2006/relationships/image" Target="../media/image226.png"/><Relationship Id="rId5" Type="http://schemas.openxmlformats.org/officeDocument/2006/relationships/image" Target="../media/image232.png"/><Relationship Id="rId15" Type="http://schemas.openxmlformats.org/officeDocument/2006/relationships/image" Target="../media/image143.png"/><Relationship Id="rId23" Type="http://schemas.openxmlformats.org/officeDocument/2006/relationships/image" Target="../media/image174.svg"/><Relationship Id="rId10" Type="http://schemas.openxmlformats.org/officeDocument/2006/relationships/image" Target="../media/image223.png"/><Relationship Id="rId19" Type="http://schemas.openxmlformats.org/officeDocument/2006/relationships/image" Target="../media/image132.emf"/><Relationship Id="rId4" Type="http://schemas.openxmlformats.org/officeDocument/2006/relationships/image" Target="../media/image246.jpeg"/><Relationship Id="rId9" Type="http://schemas.openxmlformats.org/officeDocument/2006/relationships/image" Target="../media/image193.png"/><Relationship Id="rId14" Type="http://schemas.openxmlformats.org/officeDocument/2006/relationships/image" Target="../media/image142.png"/><Relationship Id="rId22" Type="http://schemas.openxmlformats.org/officeDocument/2006/relationships/image" Target="../media/image146.png"/></Relationships>
</file>

<file path=ppt/slides/_rels/slide58.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142.png"/><Relationship Id="rId18" Type="http://schemas.openxmlformats.org/officeDocument/2006/relationships/image" Target="../media/image132.emf"/><Relationship Id="rId3" Type="http://schemas.openxmlformats.org/officeDocument/2006/relationships/image" Target="../media/image251.png"/><Relationship Id="rId21" Type="http://schemas.openxmlformats.org/officeDocument/2006/relationships/image" Target="../media/image146.png"/><Relationship Id="rId7" Type="http://schemas.openxmlformats.org/officeDocument/2006/relationships/image" Target="../media/image203.png"/><Relationship Id="rId12" Type="http://schemas.openxmlformats.org/officeDocument/2006/relationships/image" Target="../media/image141.png"/><Relationship Id="rId17" Type="http://schemas.microsoft.com/office/2007/relationships/hdphoto" Target="../media/hdphoto3.wdp"/><Relationship Id="rId2" Type="http://schemas.openxmlformats.org/officeDocument/2006/relationships/image" Target="../media/image250.png"/><Relationship Id="rId16" Type="http://schemas.openxmlformats.org/officeDocument/2006/relationships/image" Target="../media/image131.pn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218.png"/><Relationship Id="rId11" Type="http://schemas.openxmlformats.org/officeDocument/2006/relationships/image" Target="../media/image144.tiff"/><Relationship Id="rId5" Type="http://schemas.openxmlformats.org/officeDocument/2006/relationships/image" Target="../media/image232.png"/><Relationship Id="rId15" Type="http://schemas.openxmlformats.org/officeDocument/2006/relationships/image" Target="../media/image130.png"/><Relationship Id="rId10" Type="http://schemas.openxmlformats.org/officeDocument/2006/relationships/image" Target="../media/image193.png"/><Relationship Id="rId19" Type="http://schemas.openxmlformats.org/officeDocument/2006/relationships/image" Target="../media/image145.png"/><Relationship Id="rId4" Type="http://schemas.openxmlformats.org/officeDocument/2006/relationships/image" Target="../media/image200.png"/><Relationship Id="rId9" Type="http://schemas.openxmlformats.org/officeDocument/2006/relationships/image" Target="../media/image212.png"/><Relationship Id="rId14" Type="http://schemas.openxmlformats.org/officeDocument/2006/relationships/image" Target="../media/image143.png"/><Relationship Id="rId22" Type="http://schemas.openxmlformats.org/officeDocument/2006/relationships/image" Target="../media/image174.svg"/></Relationships>
</file>

<file path=ppt/slides/_rels/slide59.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142.png"/><Relationship Id="rId18" Type="http://schemas.openxmlformats.org/officeDocument/2006/relationships/image" Target="../media/image132.emf"/><Relationship Id="rId3" Type="http://schemas.openxmlformats.org/officeDocument/2006/relationships/image" Target="../media/image251.png"/><Relationship Id="rId21" Type="http://schemas.openxmlformats.org/officeDocument/2006/relationships/image" Target="../media/image146.png"/><Relationship Id="rId7" Type="http://schemas.openxmlformats.org/officeDocument/2006/relationships/image" Target="../media/image212.png"/><Relationship Id="rId12" Type="http://schemas.openxmlformats.org/officeDocument/2006/relationships/image" Target="../media/image141.png"/><Relationship Id="rId17" Type="http://schemas.microsoft.com/office/2007/relationships/hdphoto" Target="../media/hdphoto3.wdp"/><Relationship Id="rId2" Type="http://schemas.openxmlformats.org/officeDocument/2006/relationships/image" Target="../media/image253.png"/><Relationship Id="rId16" Type="http://schemas.openxmlformats.org/officeDocument/2006/relationships/image" Target="../media/image131.pn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144.tiff"/><Relationship Id="rId5" Type="http://schemas.openxmlformats.org/officeDocument/2006/relationships/image" Target="../media/image218.png"/><Relationship Id="rId15" Type="http://schemas.openxmlformats.org/officeDocument/2006/relationships/image" Target="../media/image130.png"/><Relationship Id="rId10" Type="http://schemas.openxmlformats.org/officeDocument/2006/relationships/image" Target="../media/image193.png"/><Relationship Id="rId19" Type="http://schemas.openxmlformats.org/officeDocument/2006/relationships/image" Target="../media/image145.png"/><Relationship Id="rId4" Type="http://schemas.openxmlformats.org/officeDocument/2006/relationships/image" Target="../media/image232.png"/><Relationship Id="rId9" Type="http://schemas.openxmlformats.org/officeDocument/2006/relationships/image" Target="../media/image252.png"/><Relationship Id="rId14" Type="http://schemas.openxmlformats.org/officeDocument/2006/relationships/image" Target="../media/image143.png"/><Relationship Id="rId22" Type="http://schemas.openxmlformats.org/officeDocument/2006/relationships/image" Target="../media/image174.svg"/></Relationships>
</file>

<file path=ppt/slides/_rels/slide6.xml.rels><?xml version="1.0" encoding="UTF-8" standalone="yes"?>
<Relationships xmlns="http://schemas.openxmlformats.org/package/2006/relationships"><Relationship Id="rId8" Type="http://schemas.openxmlformats.org/officeDocument/2006/relationships/slide" Target="slide137.xml"/><Relationship Id="rId13" Type="http://schemas.openxmlformats.org/officeDocument/2006/relationships/slide" Target="slide175.xml"/><Relationship Id="rId18" Type="http://schemas.openxmlformats.org/officeDocument/2006/relationships/slide" Target="slide195.xml"/><Relationship Id="rId26" Type="http://schemas.openxmlformats.org/officeDocument/2006/relationships/slide" Target="slide225.xml"/><Relationship Id="rId3" Type="http://schemas.openxmlformats.org/officeDocument/2006/relationships/slide" Target="slide95.xml"/><Relationship Id="rId21" Type="http://schemas.openxmlformats.org/officeDocument/2006/relationships/slide" Target="slide202.xml"/><Relationship Id="rId7" Type="http://schemas.openxmlformats.org/officeDocument/2006/relationships/slide" Target="slide110.xml"/><Relationship Id="rId12" Type="http://schemas.openxmlformats.org/officeDocument/2006/relationships/slide" Target="slide171.xml"/><Relationship Id="rId17" Type="http://schemas.openxmlformats.org/officeDocument/2006/relationships/slide" Target="slide191.xml"/><Relationship Id="rId25" Type="http://schemas.openxmlformats.org/officeDocument/2006/relationships/slide" Target="slide222.xml"/><Relationship Id="rId2" Type="http://schemas.openxmlformats.org/officeDocument/2006/relationships/slide" Target="slide7.xml"/><Relationship Id="rId16" Type="http://schemas.openxmlformats.org/officeDocument/2006/relationships/slide" Target="slide187.xml"/><Relationship Id="rId20" Type="http://schemas.openxmlformats.org/officeDocument/2006/relationships/slide" Target="slide199.xml"/><Relationship Id="rId1" Type="http://schemas.openxmlformats.org/officeDocument/2006/relationships/slideLayout" Target="../slideLayouts/slideLayout6.xml"/><Relationship Id="rId6" Type="http://schemas.openxmlformats.org/officeDocument/2006/relationships/slide" Target="slide106.xml"/><Relationship Id="rId11" Type="http://schemas.openxmlformats.org/officeDocument/2006/relationships/slide" Target="slide166.xml"/><Relationship Id="rId24" Type="http://schemas.openxmlformats.org/officeDocument/2006/relationships/slide" Target="slide213.xml"/><Relationship Id="rId5" Type="http://schemas.openxmlformats.org/officeDocument/2006/relationships/slide" Target="slide104.xml"/><Relationship Id="rId15" Type="http://schemas.openxmlformats.org/officeDocument/2006/relationships/slide" Target="slide183.xml"/><Relationship Id="rId23" Type="http://schemas.openxmlformats.org/officeDocument/2006/relationships/slide" Target="slide210.xml"/><Relationship Id="rId10" Type="http://schemas.openxmlformats.org/officeDocument/2006/relationships/slide" Target="slide163.xml"/><Relationship Id="rId19" Type="http://schemas.openxmlformats.org/officeDocument/2006/relationships/slide" Target="slide196.xml"/><Relationship Id="rId4" Type="http://schemas.openxmlformats.org/officeDocument/2006/relationships/slide" Target="slide100.xml"/><Relationship Id="rId9" Type="http://schemas.openxmlformats.org/officeDocument/2006/relationships/slide" Target="slide160.xml"/><Relationship Id="rId14" Type="http://schemas.openxmlformats.org/officeDocument/2006/relationships/slide" Target="slide179.xml"/><Relationship Id="rId22" Type="http://schemas.openxmlformats.org/officeDocument/2006/relationships/slide" Target="slide207.xml"/></Relationships>
</file>

<file path=ppt/slides/_rels/slide60.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142.png"/><Relationship Id="rId18" Type="http://schemas.openxmlformats.org/officeDocument/2006/relationships/image" Target="../media/image132.emf"/><Relationship Id="rId3" Type="http://schemas.openxmlformats.org/officeDocument/2006/relationships/image" Target="../media/image251.png"/><Relationship Id="rId21" Type="http://schemas.openxmlformats.org/officeDocument/2006/relationships/image" Target="../media/image146.png"/><Relationship Id="rId7" Type="http://schemas.openxmlformats.org/officeDocument/2006/relationships/image" Target="../media/image212.png"/><Relationship Id="rId12" Type="http://schemas.openxmlformats.org/officeDocument/2006/relationships/image" Target="../media/image141.png"/><Relationship Id="rId17" Type="http://schemas.microsoft.com/office/2007/relationships/hdphoto" Target="../media/hdphoto3.wdp"/><Relationship Id="rId2" Type="http://schemas.openxmlformats.org/officeDocument/2006/relationships/image" Target="../media/image254.png"/><Relationship Id="rId16" Type="http://schemas.openxmlformats.org/officeDocument/2006/relationships/image" Target="../media/image131.pn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144.tiff"/><Relationship Id="rId5" Type="http://schemas.openxmlformats.org/officeDocument/2006/relationships/image" Target="../media/image218.png"/><Relationship Id="rId15" Type="http://schemas.openxmlformats.org/officeDocument/2006/relationships/image" Target="../media/image130.png"/><Relationship Id="rId10" Type="http://schemas.openxmlformats.org/officeDocument/2006/relationships/image" Target="../media/image236.png"/><Relationship Id="rId19" Type="http://schemas.openxmlformats.org/officeDocument/2006/relationships/image" Target="../media/image145.png"/><Relationship Id="rId4" Type="http://schemas.openxmlformats.org/officeDocument/2006/relationships/image" Target="../media/image232.png"/><Relationship Id="rId9" Type="http://schemas.openxmlformats.org/officeDocument/2006/relationships/image" Target="../media/image252.png"/><Relationship Id="rId14" Type="http://schemas.openxmlformats.org/officeDocument/2006/relationships/image" Target="../media/image143.png"/><Relationship Id="rId22" Type="http://schemas.openxmlformats.org/officeDocument/2006/relationships/image" Target="../media/image174.svg"/></Relationships>
</file>

<file path=ppt/slides/_rels/slide61.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132.emf"/><Relationship Id="rId3" Type="http://schemas.openxmlformats.org/officeDocument/2006/relationships/image" Target="../media/image256.png"/><Relationship Id="rId7" Type="http://schemas.openxmlformats.org/officeDocument/2006/relationships/image" Target="../media/image144.tiff"/><Relationship Id="rId12" Type="http://schemas.microsoft.com/office/2007/relationships/hdphoto" Target="../media/hdphoto3.wdp"/><Relationship Id="rId17" Type="http://schemas.openxmlformats.org/officeDocument/2006/relationships/image" Target="../media/image174.svg"/><Relationship Id="rId2" Type="http://schemas.openxmlformats.org/officeDocument/2006/relationships/image" Target="../media/image255.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31.png"/><Relationship Id="rId5" Type="http://schemas.openxmlformats.org/officeDocument/2006/relationships/image" Target="../media/image142.png"/><Relationship Id="rId15" Type="http://schemas.openxmlformats.org/officeDocument/2006/relationships/image" Target="../media/image172.svg"/><Relationship Id="rId10" Type="http://schemas.openxmlformats.org/officeDocument/2006/relationships/image" Target="../media/image130.png"/><Relationship Id="rId4" Type="http://schemas.openxmlformats.org/officeDocument/2006/relationships/image" Target="../media/image141.png"/><Relationship Id="rId9" Type="http://schemas.openxmlformats.org/officeDocument/2006/relationships/image" Target="../media/image243.png"/><Relationship Id="rId14" Type="http://schemas.openxmlformats.org/officeDocument/2006/relationships/image" Target="../media/image145.png"/></Relationships>
</file>

<file path=ppt/slides/_rels/slide6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32.emf"/><Relationship Id="rId3" Type="http://schemas.openxmlformats.org/officeDocument/2006/relationships/image" Target="../media/image258.png"/><Relationship Id="rId7" Type="http://schemas.openxmlformats.org/officeDocument/2006/relationships/image" Target="../media/image142.png"/><Relationship Id="rId12" Type="http://schemas.microsoft.com/office/2007/relationships/hdphoto" Target="../media/hdphoto3.wdp"/><Relationship Id="rId17" Type="http://schemas.openxmlformats.org/officeDocument/2006/relationships/image" Target="../media/image174.svg"/><Relationship Id="rId2" Type="http://schemas.openxmlformats.org/officeDocument/2006/relationships/image" Target="../media/image257.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31.png"/><Relationship Id="rId5" Type="http://schemas.openxmlformats.org/officeDocument/2006/relationships/image" Target="../media/image144.tiff"/><Relationship Id="rId15" Type="http://schemas.openxmlformats.org/officeDocument/2006/relationships/image" Target="../media/image172.svg"/><Relationship Id="rId10" Type="http://schemas.openxmlformats.org/officeDocument/2006/relationships/image" Target="../media/image130.png"/><Relationship Id="rId4" Type="http://schemas.openxmlformats.org/officeDocument/2006/relationships/image" Target="../media/image259.png"/><Relationship Id="rId9" Type="http://schemas.openxmlformats.org/officeDocument/2006/relationships/image" Target="../media/image216.png"/><Relationship Id="rId14" Type="http://schemas.openxmlformats.org/officeDocument/2006/relationships/image" Target="../media/image145.png"/></Relationships>
</file>

<file path=ppt/slides/_rels/slide63.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5.png"/><Relationship Id="rId3" Type="http://schemas.openxmlformats.org/officeDocument/2006/relationships/image" Target="../media/image261.png"/><Relationship Id="rId7" Type="http://schemas.openxmlformats.org/officeDocument/2006/relationships/image" Target="../media/image142.png"/><Relationship Id="rId12" Type="http://schemas.openxmlformats.org/officeDocument/2006/relationships/image" Target="../media/image132.emf"/><Relationship Id="rId17" Type="http://schemas.openxmlformats.org/officeDocument/2006/relationships/image" Target="../media/image216.png"/><Relationship Id="rId2" Type="http://schemas.openxmlformats.org/officeDocument/2006/relationships/image" Target="../media/image260.png"/><Relationship Id="rId16" Type="http://schemas.openxmlformats.org/officeDocument/2006/relationships/image" Target="../media/image174.svg"/><Relationship Id="rId1" Type="http://schemas.openxmlformats.org/officeDocument/2006/relationships/slideLayout" Target="../slideLayouts/slideLayout7.xml"/><Relationship Id="rId6" Type="http://schemas.openxmlformats.org/officeDocument/2006/relationships/image" Target="../media/image141.png"/><Relationship Id="rId11" Type="http://schemas.microsoft.com/office/2007/relationships/hdphoto" Target="../media/hdphoto3.wdp"/><Relationship Id="rId5" Type="http://schemas.openxmlformats.org/officeDocument/2006/relationships/image" Target="../media/image144.tiff"/><Relationship Id="rId15" Type="http://schemas.openxmlformats.org/officeDocument/2006/relationships/image" Target="../media/image146.png"/><Relationship Id="rId10" Type="http://schemas.openxmlformats.org/officeDocument/2006/relationships/image" Target="../media/image131.png"/><Relationship Id="rId4" Type="http://schemas.openxmlformats.org/officeDocument/2006/relationships/image" Target="../media/image259.png"/><Relationship Id="rId9" Type="http://schemas.openxmlformats.org/officeDocument/2006/relationships/image" Target="../media/image130.png"/><Relationship Id="rId14" Type="http://schemas.openxmlformats.org/officeDocument/2006/relationships/image" Target="../media/image172.svg"/></Relationships>
</file>

<file path=ppt/slides/_rels/slide64.xml.rels><?xml version="1.0" encoding="UTF-8" standalone="yes"?>
<Relationships xmlns="http://schemas.openxmlformats.org/package/2006/relationships"><Relationship Id="rId8" Type="http://schemas.openxmlformats.org/officeDocument/2006/relationships/image" Target="../media/image264.png"/><Relationship Id="rId13" Type="http://schemas.openxmlformats.org/officeDocument/2006/relationships/image" Target="../media/image141.png"/><Relationship Id="rId18" Type="http://schemas.microsoft.com/office/2007/relationships/hdphoto" Target="../media/hdphoto3.wdp"/><Relationship Id="rId3" Type="http://schemas.openxmlformats.org/officeDocument/2006/relationships/image" Target="../media/image200.png"/><Relationship Id="rId21" Type="http://schemas.openxmlformats.org/officeDocument/2006/relationships/image" Target="../media/image172.svg"/><Relationship Id="rId7" Type="http://schemas.openxmlformats.org/officeDocument/2006/relationships/image" Target="../media/image252.png"/><Relationship Id="rId12" Type="http://schemas.openxmlformats.org/officeDocument/2006/relationships/image" Target="../media/image144.tiff"/><Relationship Id="rId17" Type="http://schemas.openxmlformats.org/officeDocument/2006/relationships/image" Target="../media/image131.png"/><Relationship Id="rId2" Type="http://schemas.openxmlformats.org/officeDocument/2006/relationships/image" Target="../media/image262.png"/><Relationship Id="rId16" Type="http://schemas.openxmlformats.org/officeDocument/2006/relationships/image" Target="../media/image130.png"/><Relationship Id="rId20"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263.png"/><Relationship Id="rId11" Type="http://schemas.openxmlformats.org/officeDocument/2006/relationships/image" Target="../media/image266.png"/><Relationship Id="rId5" Type="http://schemas.openxmlformats.org/officeDocument/2006/relationships/image" Target="../media/image203.png"/><Relationship Id="rId15" Type="http://schemas.openxmlformats.org/officeDocument/2006/relationships/image" Target="../media/image143.png"/><Relationship Id="rId23" Type="http://schemas.openxmlformats.org/officeDocument/2006/relationships/image" Target="../media/image174.svg"/><Relationship Id="rId10" Type="http://schemas.openxmlformats.org/officeDocument/2006/relationships/image" Target="../media/image265.png"/><Relationship Id="rId19" Type="http://schemas.openxmlformats.org/officeDocument/2006/relationships/image" Target="../media/image132.emf"/><Relationship Id="rId4" Type="http://schemas.openxmlformats.org/officeDocument/2006/relationships/image" Target="../media/image216.png"/><Relationship Id="rId9" Type="http://schemas.openxmlformats.org/officeDocument/2006/relationships/image" Target="../media/image212.png"/><Relationship Id="rId14" Type="http://schemas.openxmlformats.org/officeDocument/2006/relationships/image" Target="../media/image142.png"/><Relationship Id="rId22" Type="http://schemas.openxmlformats.org/officeDocument/2006/relationships/image" Target="../media/image146.png"/></Relationships>
</file>

<file path=ppt/slides/_rels/slide65.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141.png"/><Relationship Id="rId18" Type="http://schemas.microsoft.com/office/2007/relationships/hdphoto" Target="../media/hdphoto3.wdp"/><Relationship Id="rId3" Type="http://schemas.openxmlformats.org/officeDocument/2006/relationships/image" Target="../media/image200.png"/><Relationship Id="rId21" Type="http://schemas.openxmlformats.org/officeDocument/2006/relationships/image" Target="../media/image172.svg"/><Relationship Id="rId7" Type="http://schemas.openxmlformats.org/officeDocument/2006/relationships/image" Target="../media/image252.png"/><Relationship Id="rId12" Type="http://schemas.openxmlformats.org/officeDocument/2006/relationships/image" Target="../media/image144.tiff"/><Relationship Id="rId17" Type="http://schemas.openxmlformats.org/officeDocument/2006/relationships/image" Target="../media/image131.png"/><Relationship Id="rId2" Type="http://schemas.openxmlformats.org/officeDocument/2006/relationships/image" Target="../media/image267.png"/><Relationship Id="rId16" Type="http://schemas.openxmlformats.org/officeDocument/2006/relationships/image" Target="../media/image130.png"/><Relationship Id="rId20"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263.png"/><Relationship Id="rId11" Type="http://schemas.openxmlformats.org/officeDocument/2006/relationships/image" Target="../media/image268.png"/><Relationship Id="rId5" Type="http://schemas.openxmlformats.org/officeDocument/2006/relationships/image" Target="../media/image203.png"/><Relationship Id="rId15" Type="http://schemas.openxmlformats.org/officeDocument/2006/relationships/image" Target="../media/image143.png"/><Relationship Id="rId23" Type="http://schemas.openxmlformats.org/officeDocument/2006/relationships/image" Target="../media/image174.svg"/><Relationship Id="rId10" Type="http://schemas.openxmlformats.org/officeDocument/2006/relationships/image" Target="../media/image264.png"/><Relationship Id="rId19" Type="http://schemas.openxmlformats.org/officeDocument/2006/relationships/image" Target="../media/image132.emf"/><Relationship Id="rId4" Type="http://schemas.openxmlformats.org/officeDocument/2006/relationships/image" Target="../media/image216.png"/><Relationship Id="rId9" Type="http://schemas.openxmlformats.org/officeDocument/2006/relationships/image" Target="../media/image236.png"/><Relationship Id="rId14" Type="http://schemas.openxmlformats.org/officeDocument/2006/relationships/image" Target="../media/image142.png"/><Relationship Id="rId22" Type="http://schemas.openxmlformats.org/officeDocument/2006/relationships/image" Target="../media/image146.png"/></Relationships>
</file>

<file path=ppt/slides/_rels/slide66.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32.emf"/><Relationship Id="rId3" Type="http://schemas.openxmlformats.org/officeDocument/2006/relationships/image" Target="../media/image270.png"/><Relationship Id="rId7" Type="http://schemas.openxmlformats.org/officeDocument/2006/relationships/image" Target="../media/image141.png"/><Relationship Id="rId12" Type="http://schemas.microsoft.com/office/2007/relationships/hdphoto" Target="../media/hdphoto3.wdp"/><Relationship Id="rId17" Type="http://schemas.openxmlformats.org/officeDocument/2006/relationships/image" Target="../media/image174.svg"/><Relationship Id="rId2" Type="http://schemas.openxmlformats.org/officeDocument/2006/relationships/image" Target="../media/image269.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4.tiff"/><Relationship Id="rId11" Type="http://schemas.openxmlformats.org/officeDocument/2006/relationships/image" Target="../media/image131.png"/><Relationship Id="rId5" Type="http://schemas.openxmlformats.org/officeDocument/2006/relationships/image" Target="../media/image216.png"/><Relationship Id="rId15" Type="http://schemas.openxmlformats.org/officeDocument/2006/relationships/image" Target="../media/image172.svg"/><Relationship Id="rId10" Type="http://schemas.openxmlformats.org/officeDocument/2006/relationships/image" Target="../media/image130.png"/><Relationship Id="rId4" Type="http://schemas.openxmlformats.org/officeDocument/2006/relationships/image" Target="../media/image200.png"/><Relationship Id="rId9" Type="http://schemas.openxmlformats.org/officeDocument/2006/relationships/image" Target="../media/image143.png"/><Relationship Id="rId14" Type="http://schemas.openxmlformats.org/officeDocument/2006/relationships/image" Target="../media/image145.png"/></Relationships>
</file>

<file path=ppt/slides/_rels/slide67.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32.emf"/><Relationship Id="rId3" Type="http://schemas.openxmlformats.org/officeDocument/2006/relationships/image" Target="../media/image270.png"/><Relationship Id="rId7" Type="http://schemas.openxmlformats.org/officeDocument/2006/relationships/image" Target="../media/image141.png"/><Relationship Id="rId12" Type="http://schemas.microsoft.com/office/2007/relationships/hdphoto" Target="../media/hdphoto3.wdp"/><Relationship Id="rId17" Type="http://schemas.openxmlformats.org/officeDocument/2006/relationships/image" Target="../media/image174.svg"/><Relationship Id="rId2" Type="http://schemas.openxmlformats.org/officeDocument/2006/relationships/image" Target="../media/image271.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44.tiff"/><Relationship Id="rId11" Type="http://schemas.openxmlformats.org/officeDocument/2006/relationships/image" Target="../media/image131.png"/><Relationship Id="rId5" Type="http://schemas.openxmlformats.org/officeDocument/2006/relationships/image" Target="../media/image216.png"/><Relationship Id="rId15" Type="http://schemas.openxmlformats.org/officeDocument/2006/relationships/image" Target="../media/image172.svg"/><Relationship Id="rId10" Type="http://schemas.openxmlformats.org/officeDocument/2006/relationships/image" Target="../media/image130.png"/><Relationship Id="rId4" Type="http://schemas.openxmlformats.org/officeDocument/2006/relationships/image" Target="../media/image200.png"/><Relationship Id="rId9" Type="http://schemas.openxmlformats.org/officeDocument/2006/relationships/image" Target="../media/image143.png"/><Relationship Id="rId14" Type="http://schemas.openxmlformats.org/officeDocument/2006/relationships/image" Target="../media/image145.png"/></Relationships>
</file>

<file path=ppt/slides/_rels/slide6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127.png"/><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6.xml"/><Relationship Id="rId4" Type="http://schemas.openxmlformats.org/officeDocument/2006/relationships/image" Target="../media/image275.png"/></Relationships>
</file>

<file path=ppt/slides/_rels/slide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144.tiff"/><Relationship Id="rId18" Type="http://schemas.openxmlformats.org/officeDocument/2006/relationships/image" Target="../media/image172.svg"/><Relationship Id="rId3" Type="http://schemas.openxmlformats.org/officeDocument/2006/relationships/image" Target="../media/image203.png"/><Relationship Id="rId7" Type="http://schemas.openxmlformats.org/officeDocument/2006/relationships/image" Target="../media/image277.png"/><Relationship Id="rId12" Type="http://schemas.openxmlformats.org/officeDocument/2006/relationships/image" Target="../media/image132.emf"/><Relationship Id="rId17" Type="http://schemas.openxmlformats.org/officeDocument/2006/relationships/image" Target="../media/image145.png"/><Relationship Id="rId2" Type="http://schemas.openxmlformats.org/officeDocument/2006/relationships/image" Target="../media/image276.png"/><Relationship Id="rId16"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264.png"/><Relationship Id="rId11" Type="http://schemas.microsoft.com/office/2007/relationships/hdphoto" Target="../media/hdphoto3.wdp"/><Relationship Id="rId5" Type="http://schemas.openxmlformats.org/officeDocument/2006/relationships/image" Target="../media/image252.png"/><Relationship Id="rId15" Type="http://schemas.openxmlformats.org/officeDocument/2006/relationships/image" Target="../media/image142.png"/><Relationship Id="rId10" Type="http://schemas.openxmlformats.org/officeDocument/2006/relationships/image" Target="../media/image131.png"/><Relationship Id="rId4" Type="http://schemas.openxmlformats.org/officeDocument/2006/relationships/image" Target="../media/image212.png"/><Relationship Id="rId9" Type="http://schemas.openxmlformats.org/officeDocument/2006/relationships/image" Target="../media/image130.png"/><Relationship Id="rId14" Type="http://schemas.openxmlformats.org/officeDocument/2006/relationships/image" Target="../media/image141.png"/></Relationships>
</file>

<file path=ppt/slides/_rels/slide7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44.tiff"/><Relationship Id="rId18" Type="http://schemas.openxmlformats.org/officeDocument/2006/relationships/image" Target="../media/image172.svg"/><Relationship Id="rId3" Type="http://schemas.openxmlformats.org/officeDocument/2006/relationships/image" Target="../media/image212.png"/><Relationship Id="rId7" Type="http://schemas.openxmlformats.org/officeDocument/2006/relationships/image" Target="../media/image130.png"/><Relationship Id="rId12" Type="http://schemas.openxmlformats.org/officeDocument/2006/relationships/image" Target="../media/image193.png"/><Relationship Id="rId17" Type="http://schemas.openxmlformats.org/officeDocument/2006/relationships/image" Target="../media/image145.png"/><Relationship Id="rId2" Type="http://schemas.openxmlformats.org/officeDocument/2006/relationships/image" Target="../media/image276.png"/><Relationship Id="rId16"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278.png"/><Relationship Id="rId11" Type="http://schemas.openxmlformats.org/officeDocument/2006/relationships/image" Target="../media/image211.jpeg"/><Relationship Id="rId5" Type="http://schemas.openxmlformats.org/officeDocument/2006/relationships/image" Target="../media/image264.png"/><Relationship Id="rId15" Type="http://schemas.openxmlformats.org/officeDocument/2006/relationships/image" Target="../media/image142.png"/><Relationship Id="rId10" Type="http://schemas.openxmlformats.org/officeDocument/2006/relationships/image" Target="../media/image132.emf"/><Relationship Id="rId4" Type="http://schemas.openxmlformats.org/officeDocument/2006/relationships/image" Target="../media/image252.png"/><Relationship Id="rId9" Type="http://schemas.microsoft.com/office/2007/relationships/hdphoto" Target="../media/hdphoto3.wdp"/><Relationship Id="rId14" Type="http://schemas.openxmlformats.org/officeDocument/2006/relationships/image" Target="../media/image141.png"/></Relationships>
</file>

<file path=ppt/slides/_rels/slide7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42.png"/><Relationship Id="rId3" Type="http://schemas.openxmlformats.org/officeDocument/2006/relationships/image" Target="../media/image252.png"/><Relationship Id="rId7" Type="http://schemas.openxmlformats.org/officeDocument/2006/relationships/image" Target="../media/image130.png"/><Relationship Id="rId12" Type="http://schemas.openxmlformats.org/officeDocument/2006/relationships/image" Target="../media/image141.png"/><Relationship Id="rId2" Type="http://schemas.openxmlformats.org/officeDocument/2006/relationships/image" Target="../media/image279.png"/><Relationship Id="rId16"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144.tiff"/><Relationship Id="rId5" Type="http://schemas.openxmlformats.org/officeDocument/2006/relationships/image" Target="../media/image264.png"/><Relationship Id="rId15" Type="http://schemas.openxmlformats.org/officeDocument/2006/relationships/image" Target="../media/image145.png"/><Relationship Id="rId10" Type="http://schemas.openxmlformats.org/officeDocument/2006/relationships/image" Target="../media/image132.emf"/><Relationship Id="rId4" Type="http://schemas.openxmlformats.org/officeDocument/2006/relationships/image" Target="../media/image278.png"/><Relationship Id="rId9" Type="http://schemas.microsoft.com/office/2007/relationships/hdphoto" Target="../media/hdphoto3.wdp"/><Relationship Id="rId14" Type="http://schemas.openxmlformats.org/officeDocument/2006/relationships/image" Target="../media/image143.png"/></Relationships>
</file>

<file path=ppt/slides/_rels/slide7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72.svg"/><Relationship Id="rId3" Type="http://schemas.openxmlformats.org/officeDocument/2006/relationships/image" Target="../media/image283.png"/><Relationship Id="rId7" Type="http://schemas.openxmlformats.org/officeDocument/2006/relationships/image" Target="../media/image143.png"/><Relationship Id="rId12" Type="http://schemas.openxmlformats.org/officeDocument/2006/relationships/image" Target="../media/image145.png"/><Relationship Id="rId2" Type="http://schemas.openxmlformats.org/officeDocument/2006/relationships/image" Target="../media/image282.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32.emf"/><Relationship Id="rId5" Type="http://schemas.openxmlformats.org/officeDocument/2006/relationships/image" Target="../media/image141.png"/><Relationship Id="rId15" Type="http://schemas.openxmlformats.org/officeDocument/2006/relationships/image" Target="../media/image174.svg"/><Relationship Id="rId10" Type="http://schemas.microsoft.com/office/2007/relationships/hdphoto" Target="../media/hdphoto3.wdp"/><Relationship Id="rId4" Type="http://schemas.openxmlformats.org/officeDocument/2006/relationships/image" Target="../media/image144.tiff"/><Relationship Id="rId9" Type="http://schemas.openxmlformats.org/officeDocument/2006/relationships/image" Target="../media/image131.png"/><Relationship Id="rId14" Type="http://schemas.openxmlformats.org/officeDocument/2006/relationships/image" Target="../media/image146.png"/></Relationships>
</file>

<file path=ppt/slides/_rels/slide7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72.svg"/><Relationship Id="rId3" Type="http://schemas.openxmlformats.org/officeDocument/2006/relationships/image" Target="../media/image283.png"/><Relationship Id="rId7" Type="http://schemas.openxmlformats.org/officeDocument/2006/relationships/image" Target="../media/image143.png"/><Relationship Id="rId12" Type="http://schemas.openxmlformats.org/officeDocument/2006/relationships/image" Target="../media/image145.png"/><Relationship Id="rId2" Type="http://schemas.openxmlformats.org/officeDocument/2006/relationships/image" Target="../media/image282.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32.emf"/><Relationship Id="rId5" Type="http://schemas.openxmlformats.org/officeDocument/2006/relationships/image" Target="../media/image141.png"/><Relationship Id="rId15" Type="http://schemas.openxmlformats.org/officeDocument/2006/relationships/image" Target="../media/image174.svg"/><Relationship Id="rId10" Type="http://schemas.microsoft.com/office/2007/relationships/hdphoto" Target="../media/hdphoto3.wdp"/><Relationship Id="rId4" Type="http://schemas.openxmlformats.org/officeDocument/2006/relationships/image" Target="../media/image144.tiff"/><Relationship Id="rId9" Type="http://schemas.openxmlformats.org/officeDocument/2006/relationships/image" Target="../media/image131.png"/><Relationship Id="rId14" Type="http://schemas.openxmlformats.org/officeDocument/2006/relationships/image" Target="../media/image146.png"/></Relationships>
</file>

<file path=ppt/slides/_rels/slide77.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141.png"/><Relationship Id="rId18" Type="http://schemas.microsoft.com/office/2007/relationships/hdphoto" Target="../media/hdphoto3.wdp"/><Relationship Id="rId3" Type="http://schemas.openxmlformats.org/officeDocument/2006/relationships/image" Target="../media/image209.png"/><Relationship Id="rId21" Type="http://schemas.openxmlformats.org/officeDocument/2006/relationships/image" Target="../media/image172.svg"/><Relationship Id="rId7" Type="http://schemas.openxmlformats.org/officeDocument/2006/relationships/image" Target="../media/image285.png"/><Relationship Id="rId12" Type="http://schemas.openxmlformats.org/officeDocument/2006/relationships/image" Target="../media/image144.tiff"/><Relationship Id="rId17" Type="http://schemas.openxmlformats.org/officeDocument/2006/relationships/image" Target="../media/image131.png"/><Relationship Id="rId2" Type="http://schemas.openxmlformats.org/officeDocument/2006/relationships/image" Target="../media/image268.png"/><Relationship Id="rId16" Type="http://schemas.openxmlformats.org/officeDocument/2006/relationships/image" Target="../media/image130.png"/><Relationship Id="rId20"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284.png"/><Relationship Id="rId11" Type="http://schemas.openxmlformats.org/officeDocument/2006/relationships/image" Target="../media/image288.png"/><Relationship Id="rId5" Type="http://schemas.openxmlformats.org/officeDocument/2006/relationships/image" Target="../media/image264.png"/><Relationship Id="rId15" Type="http://schemas.openxmlformats.org/officeDocument/2006/relationships/image" Target="../media/image143.png"/><Relationship Id="rId23" Type="http://schemas.openxmlformats.org/officeDocument/2006/relationships/image" Target="../media/image174.svg"/><Relationship Id="rId10" Type="http://schemas.openxmlformats.org/officeDocument/2006/relationships/image" Target="../media/image287.png"/><Relationship Id="rId19" Type="http://schemas.openxmlformats.org/officeDocument/2006/relationships/image" Target="../media/image132.emf"/><Relationship Id="rId4" Type="http://schemas.openxmlformats.org/officeDocument/2006/relationships/image" Target="../media/image218.png"/><Relationship Id="rId9" Type="http://schemas.openxmlformats.org/officeDocument/2006/relationships/image" Target="../media/image286.png"/><Relationship Id="rId14" Type="http://schemas.openxmlformats.org/officeDocument/2006/relationships/image" Target="../media/image142.png"/><Relationship Id="rId22" Type="http://schemas.openxmlformats.org/officeDocument/2006/relationships/image" Target="../media/image146.png"/></Relationships>
</file>

<file path=ppt/slides/_rels/slide78.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143.png"/><Relationship Id="rId18" Type="http://schemas.openxmlformats.org/officeDocument/2006/relationships/image" Target="../media/image145.png"/><Relationship Id="rId3" Type="http://schemas.openxmlformats.org/officeDocument/2006/relationships/image" Target="../media/image268.png"/><Relationship Id="rId21" Type="http://schemas.openxmlformats.org/officeDocument/2006/relationships/image" Target="../media/image174.svg"/><Relationship Id="rId7" Type="http://schemas.openxmlformats.org/officeDocument/2006/relationships/image" Target="../media/image284.png"/><Relationship Id="rId12" Type="http://schemas.openxmlformats.org/officeDocument/2006/relationships/image" Target="../media/image142.png"/><Relationship Id="rId17" Type="http://schemas.openxmlformats.org/officeDocument/2006/relationships/image" Target="../media/image132.emf"/><Relationship Id="rId2" Type="http://schemas.openxmlformats.org/officeDocument/2006/relationships/image" Target="../media/image286.png"/><Relationship Id="rId16" Type="http://schemas.microsoft.com/office/2007/relationships/hdphoto" Target="../media/hdphoto3.wdp"/><Relationship Id="rId20"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264.png"/><Relationship Id="rId11" Type="http://schemas.openxmlformats.org/officeDocument/2006/relationships/image" Target="../media/image141.png"/><Relationship Id="rId5" Type="http://schemas.openxmlformats.org/officeDocument/2006/relationships/image" Target="../media/image218.png"/><Relationship Id="rId15" Type="http://schemas.openxmlformats.org/officeDocument/2006/relationships/image" Target="../media/image131.png"/><Relationship Id="rId10" Type="http://schemas.openxmlformats.org/officeDocument/2006/relationships/image" Target="../media/image144.tiff"/><Relationship Id="rId19" Type="http://schemas.openxmlformats.org/officeDocument/2006/relationships/image" Target="../media/image172.svg"/><Relationship Id="rId4" Type="http://schemas.openxmlformats.org/officeDocument/2006/relationships/image" Target="../media/image209.png"/><Relationship Id="rId9" Type="http://schemas.openxmlformats.org/officeDocument/2006/relationships/image" Target="../media/image212.png"/><Relationship Id="rId14" Type="http://schemas.openxmlformats.org/officeDocument/2006/relationships/image" Target="../media/image130.png"/></Relationships>
</file>

<file path=ppt/slides/_rels/slide79.xml.rels><?xml version="1.0" encoding="UTF-8" standalone="yes"?>
<Relationships xmlns="http://schemas.openxmlformats.org/package/2006/relationships"><Relationship Id="rId8" Type="http://schemas.openxmlformats.org/officeDocument/2006/relationships/image" Target="../media/image289.png"/><Relationship Id="rId13" Type="http://schemas.openxmlformats.org/officeDocument/2006/relationships/image" Target="../media/image142.png"/><Relationship Id="rId18" Type="http://schemas.openxmlformats.org/officeDocument/2006/relationships/image" Target="../media/image132.emf"/><Relationship Id="rId3" Type="http://schemas.openxmlformats.org/officeDocument/2006/relationships/image" Target="../media/image209.png"/><Relationship Id="rId21" Type="http://schemas.openxmlformats.org/officeDocument/2006/relationships/image" Target="../media/image146.png"/><Relationship Id="rId7" Type="http://schemas.openxmlformats.org/officeDocument/2006/relationships/image" Target="../media/image212.png"/><Relationship Id="rId12" Type="http://schemas.openxmlformats.org/officeDocument/2006/relationships/image" Target="../media/image141.png"/><Relationship Id="rId17" Type="http://schemas.microsoft.com/office/2007/relationships/hdphoto" Target="../media/hdphoto3.wdp"/><Relationship Id="rId2" Type="http://schemas.openxmlformats.org/officeDocument/2006/relationships/image" Target="../media/image268.png"/><Relationship Id="rId16" Type="http://schemas.openxmlformats.org/officeDocument/2006/relationships/image" Target="../media/image131.pn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284.png"/><Relationship Id="rId11" Type="http://schemas.openxmlformats.org/officeDocument/2006/relationships/image" Target="../media/image144.tiff"/><Relationship Id="rId5" Type="http://schemas.openxmlformats.org/officeDocument/2006/relationships/image" Target="../media/image264.png"/><Relationship Id="rId15" Type="http://schemas.openxmlformats.org/officeDocument/2006/relationships/image" Target="../media/image130.png"/><Relationship Id="rId10" Type="http://schemas.openxmlformats.org/officeDocument/2006/relationships/image" Target="../media/image291.png"/><Relationship Id="rId19" Type="http://schemas.openxmlformats.org/officeDocument/2006/relationships/image" Target="../media/image145.png"/><Relationship Id="rId4" Type="http://schemas.openxmlformats.org/officeDocument/2006/relationships/image" Target="../media/image218.png"/><Relationship Id="rId9" Type="http://schemas.openxmlformats.org/officeDocument/2006/relationships/image" Target="../media/image290.png"/><Relationship Id="rId14" Type="http://schemas.openxmlformats.org/officeDocument/2006/relationships/image" Target="../media/image143.png"/><Relationship Id="rId22" Type="http://schemas.openxmlformats.org/officeDocument/2006/relationships/image" Target="../media/image17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56.emf"/><Relationship Id="rId4" Type="http://schemas.openxmlformats.org/officeDocument/2006/relationships/image" Target="../media/image292.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hyperlink" Target="http://www.worldstandards.eu/electricity/plug-voltage-by-country/" TargetMode="External"/><Relationship Id="rId13" Type="http://schemas.microsoft.com/office/2007/relationships/hdphoto" Target="../media/hdphoto6.wdp"/><Relationship Id="rId3" Type="http://schemas.openxmlformats.org/officeDocument/2006/relationships/image" Target="../media/image294.jpeg"/><Relationship Id="rId7" Type="http://schemas.openxmlformats.org/officeDocument/2006/relationships/hyperlink" Target="http://en.wikipedia.org/wiki/AC_power_plugs_and_sockets" TargetMode="External"/><Relationship Id="rId12" Type="http://schemas.openxmlformats.org/officeDocument/2006/relationships/image" Target="../media/image299.png"/><Relationship Id="rId2" Type="http://schemas.openxmlformats.org/officeDocument/2006/relationships/image" Target="../media/image293.png"/><Relationship Id="rId1" Type="http://schemas.openxmlformats.org/officeDocument/2006/relationships/slideLayout" Target="../slideLayouts/slideLayout6.xml"/><Relationship Id="rId6" Type="http://schemas.openxmlformats.org/officeDocument/2006/relationships/image" Target="../media/image296.png"/><Relationship Id="rId11" Type="http://schemas.microsoft.com/office/2007/relationships/hdphoto" Target="../media/hdphoto5.wdp"/><Relationship Id="rId5" Type="http://schemas.openxmlformats.org/officeDocument/2006/relationships/image" Target="../media/image295.png"/><Relationship Id="rId10" Type="http://schemas.openxmlformats.org/officeDocument/2006/relationships/image" Target="../media/image298.png"/><Relationship Id="rId4" Type="http://schemas.microsoft.com/office/2007/relationships/hdphoto" Target="../media/hdphoto4.wdp"/><Relationship Id="rId9" Type="http://schemas.openxmlformats.org/officeDocument/2006/relationships/image" Target="../media/image297.png"/></Relationships>
</file>

<file path=ppt/slides/_rels/slide9.xml.rels><?xml version="1.0" encoding="UTF-8" standalone="yes"?>
<Relationships xmlns="http://schemas.openxmlformats.org/package/2006/relationships"><Relationship Id="rId8" Type="http://schemas.openxmlformats.org/officeDocument/2006/relationships/image" Target="../media/image119.emf"/><Relationship Id="rId13" Type="http://schemas.openxmlformats.org/officeDocument/2006/relationships/image" Target="../media/image124.png"/><Relationship Id="rId3" Type="http://schemas.openxmlformats.org/officeDocument/2006/relationships/image" Target="../media/image114.emf"/><Relationship Id="rId7" Type="http://schemas.openxmlformats.org/officeDocument/2006/relationships/image" Target="../media/image118.emf"/><Relationship Id="rId12" Type="http://schemas.openxmlformats.org/officeDocument/2006/relationships/image" Target="../media/image123.png"/><Relationship Id="rId2" Type="http://schemas.openxmlformats.org/officeDocument/2006/relationships/image" Target="../media/image16.emf"/><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117.emf"/><Relationship Id="rId11" Type="http://schemas.openxmlformats.org/officeDocument/2006/relationships/image" Target="../media/image122.emf"/><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emf"/><Relationship Id="rId4" Type="http://schemas.openxmlformats.org/officeDocument/2006/relationships/image" Target="../media/image115.emf"/><Relationship Id="rId9" Type="http://schemas.openxmlformats.org/officeDocument/2006/relationships/image" Target="../media/image120.emf"/><Relationship Id="rId14" Type="http://schemas.openxmlformats.org/officeDocument/2006/relationships/image" Target="../media/image12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335.svg"/><Relationship Id="rId13" Type="http://schemas.openxmlformats.org/officeDocument/2006/relationships/image" Target="../media/image340.svg"/><Relationship Id="rId3" Type="http://schemas.openxmlformats.org/officeDocument/2006/relationships/image" Target="../media/image302.png"/><Relationship Id="rId7" Type="http://schemas.openxmlformats.org/officeDocument/2006/relationships/image" Target="../media/image304.png"/><Relationship Id="rId12" Type="http://schemas.openxmlformats.org/officeDocument/2006/relationships/image" Target="../media/image307.png"/><Relationship Id="rId17" Type="http://schemas.openxmlformats.org/officeDocument/2006/relationships/image" Target="../media/image40.emf"/><Relationship Id="rId2" Type="http://schemas.openxmlformats.org/officeDocument/2006/relationships/image" Target="../media/image301.png"/><Relationship Id="rId16" Type="http://schemas.openxmlformats.org/officeDocument/2006/relationships/image" Target="../media/image41.emf"/><Relationship Id="rId1" Type="http://schemas.openxmlformats.org/officeDocument/2006/relationships/slideLayout" Target="../slideLayouts/slideLayout6.xml"/><Relationship Id="rId6" Type="http://schemas.openxmlformats.org/officeDocument/2006/relationships/image" Target="../media/image333.svg"/><Relationship Id="rId11" Type="http://schemas.openxmlformats.org/officeDocument/2006/relationships/image" Target="../media/image338.svg"/><Relationship Id="rId5" Type="http://schemas.openxmlformats.org/officeDocument/2006/relationships/image" Target="../media/image303.png"/><Relationship Id="rId15" Type="http://schemas.openxmlformats.org/officeDocument/2006/relationships/image" Target="../media/image39.emf"/><Relationship Id="rId10" Type="http://schemas.openxmlformats.org/officeDocument/2006/relationships/image" Target="../media/image306.png"/><Relationship Id="rId4" Type="http://schemas.openxmlformats.org/officeDocument/2006/relationships/image" Target="../media/image331.svg"/><Relationship Id="rId9" Type="http://schemas.openxmlformats.org/officeDocument/2006/relationships/image" Target="../media/image305.png"/><Relationship Id="rId14" Type="http://schemas.openxmlformats.org/officeDocument/2006/relationships/image" Target="../media/image43.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Fortinet Product Quick Guide</a:t>
            </a:r>
            <a:endParaRPr lang="en-US" dirty="0"/>
          </a:p>
        </p:txBody>
      </p:sp>
      <p:sp>
        <p:nvSpPr>
          <p:cNvPr id="3" name="Subtitle 2"/>
          <p:cNvSpPr>
            <a:spLocks noGrp="1"/>
          </p:cNvSpPr>
          <p:nvPr>
            <p:ph type="subTitle" idx="1"/>
          </p:nvPr>
        </p:nvSpPr>
        <p:spPr/>
        <p:txBody>
          <a:bodyPr wrap="square" lIns="91440" tIns="45720" rIns="91440" bIns="45720" anchor="t">
            <a:noAutofit/>
          </a:bodyPr>
          <a:lstStyle/>
          <a:p>
            <a:r>
              <a:rPr lang="en-US" dirty="0" smtClean="0"/>
              <a:t>2020</a:t>
            </a:r>
            <a:endParaRPr lang="en-US" dirty="0"/>
          </a:p>
        </p:txBody>
      </p:sp>
    </p:spTree>
    <p:extLst>
      <p:ext uri="{BB962C8B-B14F-4D97-AF65-F5344CB8AC3E}">
        <p14:creationId xmlns:p14="http://schemas.microsoft.com/office/powerpoint/2010/main" val="203110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 xmlns:a16="http://schemas.microsoft.com/office/drawing/2014/main" id="{05700943-1E65-A24A-8EFA-488DEC7BCB84}"/>
              </a:ext>
            </a:extLst>
          </p:cNvPr>
          <p:cNvSpPr/>
          <p:nvPr/>
        </p:nvSpPr>
        <p:spPr>
          <a:xfrm>
            <a:off x="8952633" y="2204814"/>
            <a:ext cx="2685366" cy="4002633"/>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9" name="Rectangle 18"/>
          <p:cNvSpPr/>
          <p:nvPr/>
        </p:nvSpPr>
        <p:spPr>
          <a:xfrm>
            <a:off x="3815530" y="2742942"/>
            <a:ext cx="4638743" cy="1877411"/>
          </a:xfrm>
          <a:prstGeom prst="rect">
            <a:avLst/>
          </a:prstGeom>
        </p:spPr>
        <p:txBody>
          <a:bodyPr wrap="square" lIns="121893" tIns="60947" rIns="121893" bIns="60947">
            <a:spAutoFit/>
          </a:bodyPr>
          <a:lstStyle/>
          <a:p>
            <a:pPr marL="380917" indent="-380917">
              <a:buSzPct val="100000"/>
              <a:buBlip>
                <a:blip r:embed="rId2"/>
              </a:buBlip>
            </a:pPr>
            <a:r>
              <a:rPr lang="en-US" sz="2400" b="1" dirty="0">
                <a:ea typeface="Helvetica 55 Roman" charset="0"/>
                <a:cs typeface="Arial Narrow"/>
              </a:rPr>
              <a:t>FG- 80E Series</a:t>
            </a:r>
          </a:p>
          <a:p>
            <a:pPr marL="380917" indent="-380917">
              <a:buSzPct val="100000"/>
              <a:buBlip>
                <a:blip r:embed="rId2"/>
              </a:buBlip>
            </a:pPr>
            <a:r>
              <a:rPr lang="en-US" sz="2400" b="1" dirty="0">
                <a:ea typeface="Helvetica 55 Roman" charset="0"/>
                <a:cs typeface="Arial Narrow"/>
              </a:rPr>
              <a:t>FG/FWF- 60E/60F Series</a:t>
            </a:r>
          </a:p>
          <a:p>
            <a:pPr marL="380917" indent="-380917">
              <a:buSzPct val="100000"/>
              <a:buBlip>
                <a:blip r:embed="rId2"/>
              </a:buBlip>
            </a:pPr>
            <a:r>
              <a:rPr lang="en-US" sz="2400" b="1" dirty="0">
                <a:ea typeface="Helvetica 55 Roman" charset="0"/>
                <a:cs typeface="Arial Narrow"/>
              </a:rPr>
              <a:t>FG/FWF- 40F Series</a:t>
            </a:r>
          </a:p>
          <a:p>
            <a:pPr marL="380917" indent="-380917">
              <a:buSzPct val="100000"/>
              <a:buBlip>
                <a:blip r:embed="rId2"/>
              </a:buBlip>
            </a:pPr>
            <a:r>
              <a:rPr lang="en-US" sz="2400" b="1" dirty="0">
                <a:ea typeface="Helvetica 55 Roman" charset="0"/>
                <a:cs typeface="Arial Narrow"/>
              </a:rPr>
              <a:t>FG/FWF- 30E/50E Series</a:t>
            </a:r>
          </a:p>
          <a:p>
            <a:pPr marL="380917" indent="-380917">
              <a:buSzPct val="100000"/>
              <a:buBlip>
                <a:blip r:embed="rId2"/>
              </a:buBlip>
            </a:pPr>
            <a:endParaRPr lang="en-US" b="1" dirty="0">
              <a:ea typeface="Helvetica 55 Roman" charset="0"/>
              <a:cs typeface="Arial Narrow"/>
            </a:endParaRPr>
          </a:p>
        </p:txBody>
      </p:sp>
      <p:grpSp>
        <p:nvGrpSpPr>
          <p:cNvPr id="6" name="Group 5"/>
          <p:cNvGrpSpPr/>
          <p:nvPr/>
        </p:nvGrpSpPr>
        <p:grpSpPr>
          <a:xfrm>
            <a:off x="599104" y="1200000"/>
            <a:ext cx="11038895" cy="846744"/>
            <a:chOff x="448252" y="1080000"/>
            <a:chExt cx="8281328" cy="635058"/>
          </a:xfrm>
        </p:grpSpPr>
        <p:sp>
          <p:nvSpPr>
            <p:cNvPr id="5" name="Rectangle 4"/>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Feature-rich Security Appliances For Small/Home Offices &amp; Small Branch Offices</a:t>
              </a:r>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498" y="1107213"/>
              <a:ext cx="585216" cy="585216"/>
            </a:xfrm>
            <a:prstGeom prst="rect">
              <a:avLst/>
            </a:prstGeom>
            <a:solidFill>
              <a:srgbClr val="414F52"/>
            </a:solidFill>
          </p:spPr>
        </p:pic>
      </p:grpSp>
      <p:pic>
        <p:nvPicPr>
          <p:cNvPr id="9" name="Picture 8" descr="FortiGate60E_FrontTop_small-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488" y="3136574"/>
            <a:ext cx="2605635" cy="1737542"/>
          </a:xfrm>
          <a:prstGeom prst="rect">
            <a:avLst/>
          </a:prstGeom>
        </p:spPr>
      </p:pic>
      <p:pic>
        <p:nvPicPr>
          <p:cNvPr id="16" name="Picture 15" descr="FortiWiFi60E_FrontTop_smal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9845" y="1928348"/>
            <a:ext cx="3541638" cy="2361705"/>
          </a:xfrm>
          <a:prstGeom prst="rect">
            <a:avLst/>
          </a:prstGeom>
        </p:spPr>
      </p:pic>
      <p:sp>
        <p:nvSpPr>
          <p:cNvPr id="12" name="Title 11"/>
          <p:cNvSpPr>
            <a:spLocks noGrp="1"/>
          </p:cNvSpPr>
          <p:nvPr>
            <p:ph type="title"/>
          </p:nvPr>
        </p:nvSpPr>
        <p:spPr/>
        <p:txBody>
          <a:bodyPr/>
          <a:lstStyle/>
          <a:p>
            <a:r>
              <a:rPr lang="en-US" dirty="0"/>
              <a:t>FortiGate Entry Level Series - Overview</a:t>
            </a:r>
          </a:p>
        </p:txBody>
      </p:sp>
      <p:pic>
        <p:nvPicPr>
          <p:cNvPr id="36" name="Picture 35" descr="Firewall-Sym-Dk.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9104" y="5023816"/>
            <a:ext cx="585196" cy="480000"/>
          </a:xfrm>
          <a:prstGeom prst="rect">
            <a:avLst/>
          </a:prstGeom>
        </p:spPr>
      </p:pic>
      <p:pic>
        <p:nvPicPr>
          <p:cNvPr id="37" name="Picture 36" descr="NGFW_sym.png"/>
          <p:cNvPicPr>
            <a:picLocks noChangeAspect="1"/>
          </p:cNvPicPr>
          <p:nvPr/>
        </p:nvPicPr>
        <p:blipFill>
          <a:blip r:embed="rId7" cstate="print">
            <a:extLst>
              <a:ext uri="{BEBA8EAE-BF5A-486C-A8C5-ECC9F3942E4B}">
                <a14:imgProps xmlns:a14="http://schemas.microsoft.com/office/drawing/2010/main">
                  <a14:imgLayer r:embed="rId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730308" y="5016884"/>
            <a:ext cx="588597" cy="480000"/>
          </a:xfrm>
          <a:prstGeom prst="rect">
            <a:avLst/>
          </a:prstGeom>
        </p:spPr>
      </p:pic>
      <p:pic>
        <p:nvPicPr>
          <p:cNvPr id="40" name="Picture 39" descr="Threat Protection icon.eps"/>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9912" y="5727448"/>
            <a:ext cx="608158" cy="480000"/>
          </a:xfrm>
          <a:prstGeom prst="rect">
            <a:avLst/>
          </a:prstGeom>
        </p:spPr>
      </p:pic>
      <p:pic>
        <p:nvPicPr>
          <p:cNvPr id="41" name="Picture 40" descr="UTM_sym.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24880" y="5720515"/>
            <a:ext cx="554268" cy="460800"/>
          </a:xfrm>
          <a:prstGeom prst="rect">
            <a:avLst/>
          </a:prstGeom>
        </p:spPr>
      </p:pic>
      <p:sp>
        <p:nvSpPr>
          <p:cNvPr id="45" name="TextBox 44"/>
          <p:cNvSpPr txBox="1"/>
          <p:nvPr/>
        </p:nvSpPr>
        <p:spPr>
          <a:xfrm>
            <a:off x="1215635" y="4937253"/>
            <a:ext cx="3371977" cy="1708138"/>
          </a:xfrm>
          <a:prstGeom prst="rect">
            <a:avLst/>
          </a:prstGeom>
          <a:noFill/>
        </p:spPr>
        <p:txBody>
          <a:bodyPr wrap="square" lIns="121899" tIns="60949" rIns="121899" bIns="60949" rtlCol="0">
            <a:spAutoFit/>
          </a:bodyPr>
          <a:lstStyle/>
          <a:p>
            <a:r>
              <a:rPr lang="en-US" sz="2400" b="1" dirty="0">
                <a:solidFill>
                  <a:srgbClr val="000000"/>
                </a:solidFill>
              </a:rPr>
              <a:t>950 Mbps </a:t>
            </a:r>
            <a:r>
              <a:rPr lang="mr-IN" sz="2400" b="1" dirty="0">
                <a:solidFill>
                  <a:srgbClr val="000000"/>
                </a:solidFill>
              </a:rPr>
              <a:t>–</a:t>
            </a:r>
            <a:r>
              <a:rPr lang="en-US" sz="2400" b="1" dirty="0">
                <a:solidFill>
                  <a:srgbClr val="000000"/>
                </a:solidFill>
              </a:rPr>
              <a:t> 10 Gbps</a:t>
            </a:r>
          </a:p>
          <a:p>
            <a:r>
              <a:rPr lang="en-US" sz="1100" dirty="0">
                <a:solidFill>
                  <a:srgbClr val="7F7F7F"/>
                </a:solidFill>
              </a:rPr>
              <a:t>Firewall throughput</a:t>
            </a:r>
          </a:p>
          <a:p>
            <a:endParaRPr lang="en-US" sz="1100" dirty="0">
              <a:solidFill>
                <a:srgbClr val="7F7F7F"/>
              </a:solidFill>
            </a:endParaRPr>
          </a:p>
          <a:p>
            <a:r>
              <a:rPr lang="en-US" sz="2400" b="1" dirty="0">
                <a:solidFill>
                  <a:srgbClr val="000000"/>
                </a:solidFill>
              </a:rPr>
              <a:t>300 Mbps </a:t>
            </a:r>
            <a:r>
              <a:rPr lang="mr-IN" sz="2400" b="1" dirty="0">
                <a:solidFill>
                  <a:srgbClr val="000000"/>
                </a:solidFill>
              </a:rPr>
              <a:t>–</a:t>
            </a:r>
            <a:r>
              <a:rPr lang="en-US" sz="2400" b="1" dirty="0">
                <a:solidFill>
                  <a:srgbClr val="000000"/>
                </a:solidFill>
              </a:rPr>
              <a:t> 1.4 Gbps</a:t>
            </a:r>
          </a:p>
          <a:p>
            <a:r>
              <a:rPr lang="en-US" sz="1100" dirty="0">
                <a:solidFill>
                  <a:srgbClr val="7F7F7F"/>
                </a:solidFill>
              </a:rPr>
              <a:t>IPS Throughput</a:t>
            </a:r>
          </a:p>
          <a:p>
            <a:endParaRPr lang="en-US" sz="1100" dirty="0">
              <a:solidFill>
                <a:srgbClr val="7F7F7F"/>
              </a:solidFill>
            </a:endParaRPr>
          </a:p>
          <a:p>
            <a:endParaRPr lang="en-US" sz="1100" dirty="0">
              <a:solidFill>
                <a:srgbClr val="7F7F7F"/>
              </a:solidFill>
            </a:endParaRPr>
          </a:p>
        </p:txBody>
      </p:sp>
      <p:pic>
        <p:nvPicPr>
          <p:cNvPr id="29" name="Picture 79"/>
          <p:cNvPicPr>
            <a:picLocks noChangeAspect="1"/>
          </p:cNvPicPr>
          <p:nvPr/>
        </p:nvPicPr>
        <p:blipFill rotWithShape="1">
          <a:blip r:embed="rId11" cstate="print">
            <a:extLst>
              <a:ext uri="{28A0092B-C50C-407E-A947-70E740481C1C}">
                <a14:useLocalDpi xmlns:a14="http://schemas.microsoft.com/office/drawing/2010/main"/>
              </a:ext>
            </a:extLst>
          </a:blip>
          <a:srcRect l="1" t="1" r="52400" b="54156"/>
          <a:stretch/>
        </p:blipFill>
        <p:spPr bwMode="auto">
          <a:xfrm>
            <a:off x="9074837" y="5048617"/>
            <a:ext cx="617078" cy="52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9691915" y="5023816"/>
            <a:ext cx="1892974" cy="1031051"/>
          </a:xfrm>
          <a:prstGeom prst="rect">
            <a:avLst/>
          </a:prstGeom>
          <a:noFill/>
        </p:spPr>
        <p:txBody>
          <a:bodyPr wrap="square">
            <a:spAutoFit/>
          </a:bodyPr>
          <a:lstStyle/>
          <a:p>
            <a:r>
              <a:rPr lang="en-US" sz="1400" b="1" dirty="0"/>
              <a:t>GE RJ45 | GE RJ45 </a:t>
            </a:r>
            <a:r>
              <a:rPr lang="en-US" sz="1400" b="1" dirty="0" err="1"/>
              <a:t>PoE</a:t>
            </a:r>
            <a:r>
              <a:rPr lang="en-US" sz="1400" b="1" dirty="0"/>
              <a:t>/+ | GE SFP </a:t>
            </a:r>
          </a:p>
          <a:p>
            <a:r>
              <a:rPr lang="en-US" sz="1100" dirty="0">
                <a:solidFill>
                  <a:srgbClr val="7F7F7F"/>
                </a:solidFill>
              </a:rPr>
              <a:t>Variants: </a:t>
            </a:r>
            <a:r>
              <a:rPr lang="en-US" sz="1100" dirty="0" err="1">
                <a:solidFill>
                  <a:srgbClr val="7F7F7F"/>
                </a:solidFill>
              </a:rPr>
              <a:t>WiFi</a:t>
            </a:r>
            <a:r>
              <a:rPr lang="en-US" sz="1100" dirty="0">
                <a:solidFill>
                  <a:srgbClr val="7F7F7F"/>
                </a:solidFill>
              </a:rPr>
              <a:t> | In-built 3G4G | In-built DSL | Ruggedized</a:t>
            </a:r>
          </a:p>
        </p:txBody>
      </p:sp>
      <p:sp>
        <p:nvSpPr>
          <p:cNvPr id="20" name="Rectangle 19">
            <a:extLst>
              <a:ext uri="{FF2B5EF4-FFF2-40B4-BE49-F238E27FC236}">
                <a16:creationId xmlns="" xmlns:a16="http://schemas.microsoft.com/office/drawing/2014/main" id="{AA6B4E8D-7A9B-B34A-AF5F-9F006B961C09}"/>
              </a:ext>
            </a:extLst>
          </p:cNvPr>
          <p:cNvSpPr/>
          <p:nvPr/>
        </p:nvSpPr>
        <p:spPr>
          <a:xfrm>
            <a:off x="9691915" y="2968269"/>
            <a:ext cx="782587" cy="307777"/>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NGFW </a:t>
            </a:r>
          </a:p>
        </p:txBody>
      </p:sp>
      <p:sp>
        <p:nvSpPr>
          <p:cNvPr id="21" name="Rectangle 20">
            <a:extLst>
              <a:ext uri="{FF2B5EF4-FFF2-40B4-BE49-F238E27FC236}">
                <a16:creationId xmlns="" xmlns:a16="http://schemas.microsoft.com/office/drawing/2014/main" id="{0C32FFAE-89A8-CF4B-BA5A-351338610D13}"/>
              </a:ext>
            </a:extLst>
          </p:cNvPr>
          <p:cNvSpPr/>
          <p:nvPr/>
        </p:nvSpPr>
        <p:spPr>
          <a:xfrm>
            <a:off x="5538097" y="4958136"/>
            <a:ext cx="3320394" cy="1338828"/>
          </a:xfrm>
          <a:prstGeom prst="rect">
            <a:avLst/>
          </a:prstGeom>
        </p:spPr>
        <p:txBody>
          <a:bodyPr wrap="square">
            <a:spAutoFit/>
          </a:bodyPr>
          <a:lstStyle/>
          <a:p>
            <a:pPr lvl="0"/>
            <a:r>
              <a:rPr lang="en-US" sz="2400" b="1" dirty="0">
                <a:solidFill>
                  <a:srgbClr val="000000"/>
                </a:solidFill>
              </a:rPr>
              <a:t>200 Mbps - 1 Gbps</a:t>
            </a:r>
          </a:p>
          <a:p>
            <a:pPr lvl="0"/>
            <a:r>
              <a:rPr lang="en-US" sz="1100" dirty="0">
                <a:solidFill>
                  <a:srgbClr val="7F7F7F"/>
                </a:solidFill>
              </a:rPr>
              <a:t>NGFW Throughput</a:t>
            </a:r>
          </a:p>
          <a:p>
            <a:pPr lvl="0"/>
            <a:endParaRPr lang="en-US" sz="1100" dirty="0">
              <a:solidFill>
                <a:srgbClr val="7F7F7F"/>
              </a:solidFill>
            </a:endParaRPr>
          </a:p>
          <a:p>
            <a:pPr lvl="0"/>
            <a:r>
              <a:rPr lang="en-US" sz="2400" b="1" dirty="0">
                <a:solidFill>
                  <a:srgbClr val="000000"/>
                </a:solidFill>
              </a:rPr>
              <a:t>150 Mbps - 700 Mbps</a:t>
            </a:r>
          </a:p>
          <a:p>
            <a:pPr lvl="0"/>
            <a:r>
              <a:rPr lang="en-US" sz="1100" dirty="0">
                <a:solidFill>
                  <a:srgbClr val="7F7F7F"/>
                </a:solidFill>
              </a:rPr>
              <a:t>Threat Protection Throughput</a:t>
            </a:r>
          </a:p>
        </p:txBody>
      </p:sp>
      <p:cxnSp>
        <p:nvCxnSpPr>
          <p:cNvPr id="34" name="Straight Connector 33">
            <a:extLst>
              <a:ext uri="{FF2B5EF4-FFF2-40B4-BE49-F238E27FC236}">
                <a16:creationId xmlns="" xmlns:a16="http://schemas.microsoft.com/office/drawing/2014/main" id="{59C9A699-895B-D840-9572-F3996C1B6EE3}"/>
              </a:ext>
            </a:extLst>
          </p:cNvPr>
          <p:cNvCxnSpPr>
            <a:cxnSpLocks/>
          </p:cNvCxnSpPr>
          <p:nvPr/>
        </p:nvCxnSpPr>
        <p:spPr>
          <a:xfrm flipH="1">
            <a:off x="599105" y="4843984"/>
            <a:ext cx="11038894" cy="0"/>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pic>
        <p:nvPicPr>
          <p:cNvPr id="43" name="Picture 42">
            <a:extLst>
              <a:ext uri="{FF2B5EF4-FFF2-40B4-BE49-F238E27FC236}">
                <a16:creationId xmlns="" xmlns:a16="http://schemas.microsoft.com/office/drawing/2014/main" id="{8F247945-6D62-1C4E-97DB-6755C5DD0722}"/>
              </a:ext>
            </a:extLst>
          </p:cNvPr>
          <p:cNvPicPr>
            <a:picLocks noChangeAspect="1"/>
          </p:cNvPicPr>
          <p:nvPr/>
        </p:nvPicPr>
        <p:blipFill>
          <a:blip r:embed="rId12"/>
          <a:stretch>
            <a:fillRect/>
          </a:stretch>
        </p:blipFill>
        <p:spPr>
          <a:xfrm>
            <a:off x="9096457" y="2834544"/>
            <a:ext cx="575229" cy="575229"/>
          </a:xfrm>
          <a:prstGeom prst="rect">
            <a:avLst/>
          </a:prstGeom>
        </p:spPr>
      </p:pic>
      <p:pic>
        <p:nvPicPr>
          <p:cNvPr id="46" name="Picture 45">
            <a:extLst>
              <a:ext uri="{FF2B5EF4-FFF2-40B4-BE49-F238E27FC236}">
                <a16:creationId xmlns="" xmlns:a16="http://schemas.microsoft.com/office/drawing/2014/main" id="{44149E7F-418F-AE4D-BF69-D2B34725D6B0}"/>
              </a:ext>
            </a:extLst>
          </p:cNvPr>
          <p:cNvPicPr>
            <a:picLocks noChangeAspect="1"/>
          </p:cNvPicPr>
          <p:nvPr/>
        </p:nvPicPr>
        <p:blipFill>
          <a:blip r:embed="rId13"/>
          <a:stretch>
            <a:fillRect/>
          </a:stretch>
        </p:blipFill>
        <p:spPr>
          <a:xfrm>
            <a:off x="9096457" y="3563832"/>
            <a:ext cx="575229" cy="575229"/>
          </a:xfrm>
          <a:prstGeom prst="rect">
            <a:avLst/>
          </a:prstGeom>
        </p:spPr>
      </p:pic>
      <p:sp>
        <p:nvSpPr>
          <p:cNvPr id="48" name="Rectangle 47">
            <a:extLst>
              <a:ext uri="{FF2B5EF4-FFF2-40B4-BE49-F238E27FC236}">
                <a16:creationId xmlns="" xmlns:a16="http://schemas.microsoft.com/office/drawing/2014/main" id="{D556F664-DCAF-F54D-88A0-9C3BBECB694B}"/>
              </a:ext>
            </a:extLst>
          </p:cNvPr>
          <p:cNvSpPr/>
          <p:nvPr/>
        </p:nvSpPr>
        <p:spPr>
          <a:xfrm>
            <a:off x="9691915" y="3705173"/>
            <a:ext cx="1611082" cy="307777"/>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Secure SD-WAN </a:t>
            </a:r>
          </a:p>
        </p:txBody>
      </p:sp>
    </p:spTree>
    <p:extLst>
      <p:ext uri="{BB962C8B-B14F-4D97-AF65-F5344CB8AC3E}">
        <p14:creationId xmlns:p14="http://schemas.microsoft.com/office/powerpoint/2010/main" val="39252967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err="1"/>
              <a:t>FortiManager</a:t>
            </a: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301300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FortiManager</a:t>
            </a:r>
          </a:p>
        </p:txBody>
      </p:sp>
      <p:grpSp>
        <p:nvGrpSpPr>
          <p:cNvPr id="12" name="Group 11"/>
          <p:cNvGrpSpPr/>
          <p:nvPr/>
        </p:nvGrpSpPr>
        <p:grpSpPr>
          <a:xfrm>
            <a:off x="599104" y="1200000"/>
            <a:ext cx="11038895" cy="846744"/>
            <a:chOff x="448252" y="900000"/>
            <a:chExt cx="8281328" cy="635058"/>
          </a:xfrm>
        </p:grpSpPr>
        <p:sp>
          <p:nvSpPr>
            <p:cNvPr id="13" name="Rectangle 12"/>
            <p:cNvSpPr/>
            <p:nvPr/>
          </p:nvSpPr>
          <p:spPr bwMode="invGray">
            <a:xfrm>
              <a:off x="448252" y="90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Tools that effectively manage any size Fortinet security infrastructure, from a few to thousands of appliances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1471" y="925883"/>
              <a:ext cx="585216" cy="585216"/>
            </a:xfrm>
            <a:prstGeom prst="rect">
              <a:avLst/>
            </a:prstGeom>
          </p:spPr>
        </p:pic>
      </p:grpSp>
      <p:graphicFrame>
        <p:nvGraphicFramePr>
          <p:cNvPr id="15" name="Content Placeholder 4">
            <a:extLst>
              <a:ext uri="{FF2B5EF4-FFF2-40B4-BE49-F238E27FC236}">
                <a16:creationId xmlns="" xmlns:a16="http://schemas.microsoft.com/office/drawing/2014/main" id="{0EADAA25-FB39-3142-8EDA-1508654C6C9E}"/>
              </a:ext>
            </a:extLst>
          </p:cNvPr>
          <p:cNvGraphicFramePr>
            <a:graphicFrameLocks/>
          </p:cNvGraphicFramePr>
          <p:nvPr>
            <p:extLst>
              <p:ext uri="{D42A27DB-BD31-4B8C-83A1-F6EECF244321}">
                <p14:modId xmlns:p14="http://schemas.microsoft.com/office/powerpoint/2010/main" val="1728340223"/>
              </p:ext>
            </p:extLst>
          </p:nvPr>
        </p:nvGraphicFramePr>
        <p:xfrm>
          <a:off x="614962" y="2189280"/>
          <a:ext cx="4596082" cy="338016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Easy centralized configuration, policy-based provisioning, update management, and end to-end network monitoring </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Segregate management of large deployments with ADOMs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Single-pane-of-glass manages more than firewalls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Script and automation support with JSON/XML APIs with external systems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209382639"/>
                  </a:ext>
                </a:extLst>
              </a:tr>
            </a:tbl>
          </a:graphicData>
        </a:graphic>
      </p:graphicFrame>
      <p:pic>
        <p:nvPicPr>
          <p:cNvPr id="2" name="Picture 1">
            <a:extLst>
              <a:ext uri="{FF2B5EF4-FFF2-40B4-BE49-F238E27FC236}">
                <a16:creationId xmlns="" xmlns:a16="http://schemas.microsoft.com/office/drawing/2014/main" id="{74E0DF76-0882-DB45-B00E-5DE73AFECBB0}"/>
              </a:ext>
            </a:extLst>
          </p:cNvPr>
          <p:cNvPicPr>
            <a:picLocks noChangeAspect="1"/>
          </p:cNvPicPr>
          <p:nvPr/>
        </p:nvPicPr>
        <p:blipFill>
          <a:blip r:embed="rId3"/>
          <a:stretch>
            <a:fillRect/>
          </a:stretch>
        </p:blipFill>
        <p:spPr>
          <a:xfrm>
            <a:off x="5791201" y="2428597"/>
            <a:ext cx="5483627" cy="3735224"/>
          </a:xfrm>
          <a:prstGeom prst="rect">
            <a:avLst/>
          </a:prstGeom>
        </p:spPr>
      </p:pic>
      <p:pic>
        <p:nvPicPr>
          <p:cNvPr id="17" name="Graphic 16">
            <a:extLst>
              <a:ext uri="{FF2B5EF4-FFF2-40B4-BE49-F238E27FC236}">
                <a16:creationId xmlns="" xmlns:a16="http://schemas.microsoft.com/office/drawing/2014/main" id="{7CD55234-E51C-7846-933F-87F4D79F3ED9}"/>
              </a:ext>
            </a:extLst>
          </p:cNvPr>
          <p:cNvPicPr>
            <a:picLocks noChangeAspect="1"/>
          </p:cNvPicPr>
          <p:nvPr/>
        </p:nvPicPr>
        <p:blipFill>
          <a:blip r:embed="rId4">
            <a:duotone>
              <a:prstClr val="black"/>
              <a:schemeClr val="accent5">
                <a:tint val="45000"/>
                <a:satMod val="400000"/>
              </a:schemeClr>
            </a:duotone>
            <a:extLst>
              <a:ext uri="{96DAC541-7B7A-43D3-8B79-37D633B846F1}">
                <asvg:svgBlip xmlns="" xmlns:asvg="http://schemas.microsoft.com/office/drawing/2016/SVG/main" r:embed="rId5"/>
              </a:ext>
            </a:extLst>
          </a:blip>
          <a:stretch>
            <a:fillRect/>
          </a:stretch>
        </p:blipFill>
        <p:spPr>
          <a:xfrm>
            <a:off x="750022" y="2461528"/>
            <a:ext cx="508000" cy="508000"/>
          </a:xfrm>
          <a:prstGeom prst="rect">
            <a:avLst/>
          </a:prstGeom>
        </p:spPr>
      </p:pic>
      <p:pic>
        <p:nvPicPr>
          <p:cNvPr id="19" name="Graphic 18">
            <a:extLst>
              <a:ext uri="{FF2B5EF4-FFF2-40B4-BE49-F238E27FC236}">
                <a16:creationId xmlns="" xmlns:a16="http://schemas.microsoft.com/office/drawing/2014/main" id="{EDCF28B4-B313-EB47-B44A-7BAF406821E7}"/>
              </a:ext>
            </a:extLst>
          </p:cNvPr>
          <p:cNvPicPr>
            <a:picLocks noChangeAspect="1"/>
          </p:cNvPicPr>
          <p:nvPr/>
        </p:nvPicPr>
        <p:blipFill>
          <a:blip r:embed="rId6">
            <a:duotone>
              <a:prstClr val="black"/>
              <a:schemeClr val="accent5">
                <a:tint val="45000"/>
                <a:satMod val="400000"/>
              </a:schemeClr>
            </a:duotone>
            <a:extLst>
              <a:ext uri="{96DAC541-7B7A-43D3-8B79-37D633B846F1}">
                <asvg:svgBlip xmlns="" xmlns:asvg="http://schemas.microsoft.com/office/drawing/2016/SVG/main" r:embed="rId7"/>
              </a:ext>
            </a:extLst>
          </a:blip>
          <a:stretch>
            <a:fillRect/>
          </a:stretch>
        </p:blipFill>
        <p:spPr>
          <a:xfrm>
            <a:off x="750022" y="3429000"/>
            <a:ext cx="508000" cy="508000"/>
          </a:xfrm>
          <a:prstGeom prst="rect">
            <a:avLst/>
          </a:prstGeom>
        </p:spPr>
      </p:pic>
      <p:pic>
        <p:nvPicPr>
          <p:cNvPr id="21" name="Graphic 20">
            <a:extLst>
              <a:ext uri="{FF2B5EF4-FFF2-40B4-BE49-F238E27FC236}">
                <a16:creationId xmlns="" xmlns:a16="http://schemas.microsoft.com/office/drawing/2014/main" id="{D6930543-A9EF-7F4A-8675-5D3C0854B040}"/>
              </a:ext>
            </a:extLst>
          </p:cNvPr>
          <p:cNvPicPr>
            <a:picLocks noChangeAspect="1"/>
          </p:cNvPicPr>
          <p:nvPr/>
        </p:nvPicPr>
        <p:blipFill>
          <a:blip r:embed="rId8">
            <a:duotone>
              <a:prstClr val="black"/>
              <a:schemeClr val="accent5">
                <a:tint val="45000"/>
                <a:satMod val="400000"/>
              </a:schemeClr>
            </a:duotone>
            <a:extLst>
              <a:ext uri="{96DAC541-7B7A-43D3-8B79-37D633B846F1}">
                <asvg:svgBlip xmlns="" xmlns:asvg="http://schemas.microsoft.com/office/drawing/2016/SVG/main" r:embed="rId9"/>
              </a:ext>
            </a:extLst>
          </a:blip>
          <a:stretch>
            <a:fillRect/>
          </a:stretch>
        </p:blipFill>
        <p:spPr>
          <a:xfrm>
            <a:off x="750022" y="4876800"/>
            <a:ext cx="508000" cy="508000"/>
          </a:xfrm>
          <a:prstGeom prst="rect">
            <a:avLst/>
          </a:prstGeom>
        </p:spPr>
      </p:pic>
      <p:pic>
        <p:nvPicPr>
          <p:cNvPr id="23" name="Graphic 22">
            <a:extLst>
              <a:ext uri="{FF2B5EF4-FFF2-40B4-BE49-F238E27FC236}">
                <a16:creationId xmlns="" xmlns:a16="http://schemas.microsoft.com/office/drawing/2014/main" id="{CEBBA7A5-EF2F-8B40-A453-4BC0E18A65AF}"/>
              </a:ext>
            </a:extLst>
          </p:cNvPr>
          <p:cNvPicPr>
            <a:picLocks noChangeAspect="1"/>
          </p:cNvPicPr>
          <p:nvPr/>
        </p:nvPicPr>
        <p:blipFill>
          <a:blip r:embed="rId10">
            <a:duotone>
              <a:prstClr val="black"/>
              <a:schemeClr val="accent5">
                <a:tint val="45000"/>
                <a:satMod val="400000"/>
              </a:schemeClr>
            </a:duotone>
            <a:extLst>
              <a:ext uri="{96DAC541-7B7A-43D3-8B79-37D633B846F1}">
                <asvg:svgBlip xmlns="" xmlns:asvg="http://schemas.microsoft.com/office/drawing/2016/SVG/main" r:embed="rId11"/>
              </a:ext>
            </a:extLst>
          </a:blip>
          <a:stretch>
            <a:fillRect/>
          </a:stretch>
        </p:blipFill>
        <p:spPr>
          <a:xfrm>
            <a:off x="750022" y="4092983"/>
            <a:ext cx="508000" cy="508000"/>
          </a:xfrm>
          <a:prstGeom prst="rect">
            <a:avLst/>
          </a:prstGeom>
        </p:spPr>
      </p:pic>
      <p:sp>
        <p:nvSpPr>
          <p:cNvPr id="28" name="Rectangle 1">
            <a:extLst>
              <a:ext uri="{FF2B5EF4-FFF2-40B4-BE49-F238E27FC236}">
                <a16:creationId xmlns="" xmlns:a16="http://schemas.microsoft.com/office/drawing/2014/main" id="{395F94CF-C555-2A48-B148-B2EEF673FA83}"/>
              </a:ext>
            </a:extLst>
          </p:cNvPr>
          <p:cNvSpPr>
            <a:spLocks noChangeArrowheads="1"/>
          </p:cNvSpPr>
          <p:nvPr/>
        </p:nvSpPr>
        <p:spPr bwMode="auto">
          <a:xfrm>
            <a:off x="8534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29" name="Rectangle 1">
            <a:extLst>
              <a:ext uri="{FF2B5EF4-FFF2-40B4-BE49-F238E27FC236}">
                <a16:creationId xmlns="" xmlns:a16="http://schemas.microsoft.com/office/drawing/2014/main" id="{C0E3D1F9-BB2D-B947-B743-F2E2F381B76C}"/>
              </a:ext>
            </a:extLst>
          </p:cNvPr>
          <p:cNvSpPr>
            <a:spLocks noChangeArrowheads="1"/>
          </p:cNvSpPr>
          <p:nvPr/>
        </p:nvSpPr>
        <p:spPr bwMode="auto">
          <a:xfrm>
            <a:off x="9359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30" name="Rectangle 1">
            <a:extLst>
              <a:ext uri="{FF2B5EF4-FFF2-40B4-BE49-F238E27FC236}">
                <a16:creationId xmlns="" xmlns:a16="http://schemas.microsoft.com/office/drawing/2014/main" id="{1439C484-41D8-2345-81D2-133E45DCAA1B}"/>
              </a:ext>
            </a:extLst>
          </p:cNvPr>
          <p:cNvSpPr>
            <a:spLocks noChangeArrowheads="1"/>
          </p:cNvSpPr>
          <p:nvPr/>
        </p:nvSpPr>
        <p:spPr bwMode="auto">
          <a:xfrm>
            <a:off x="10099937" y="800639"/>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Hosted</a:t>
            </a:r>
          </a:p>
        </p:txBody>
      </p:sp>
      <p:sp>
        <p:nvSpPr>
          <p:cNvPr id="31" name="Rectangle 1">
            <a:extLst>
              <a:ext uri="{FF2B5EF4-FFF2-40B4-BE49-F238E27FC236}">
                <a16:creationId xmlns="" xmlns:a16="http://schemas.microsoft.com/office/drawing/2014/main" id="{ECA96C97-B984-4347-83B2-A6EE0EB495C2}"/>
              </a:ext>
            </a:extLst>
          </p:cNvPr>
          <p:cNvSpPr>
            <a:spLocks noChangeArrowheads="1"/>
          </p:cNvSpPr>
          <p:nvPr/>
        </p:nvSpPr>
        <p:spPr bwMode="auto">
          <a:xfrm>
            <a:off x="108873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32" name="Picture 31">
            <a:extLst>
              <a:ext uri="{FF2B5EF4-FFF2-40B4-BE49-F238E27FC236}">
                <a16:creationId xmlns="" xmlns:a16="http://schemas.microsoft.com/office/drawing/2014/main" id="{D51DA48E-1D60-3B48-A631-8357E052AC17}"/>
              </a:ext>
            </a:extLst>
          </p:cNvPr>
          <p:cNvPicPr>
            <a:picLocks noChangeAspect="1"/>
          </p:cNvPicPr>
          <p:nvPr/>
        </p:nvPicPr>
        <p:blipFill>
          <a:blip r:embed="rId12">
            <a:duotone>
              <a:schemeClr val="accent5">
                <a:shade val="45000"/>
                <a:satMod val="135000"/>
              </a:schemeClr>
              <a:prstClr val="white"/>
            </a:duotone>
            <a:lum bright="20000"/>
          </a:blip>
          <a:stretch>
            <a:fillRect/>
          </a:stretch>
        </p:blipFill>
        <p:spPr>
          <a:xfrm>
            <a:off x="8736105" y="417338"/>
            <a:ext cx="536531" cy="253479"/>
          </a:xfrm>
          <a:prstGeom prst="rect">
            <a:avLst/>
          </a:prstGeom>
        </p:spPr>
      </p:pic>
      <p:pic>
        <p:nvPicPr>
          <p:cNvPr id="33" name="Picture 32">
            <a:extLst>
              <a:ext uri="{FF2B5EF4-FFF2-40B4-BE49-F238E27FC236}">
                <a16:creationId xmlns="" xmlns:a16="http://schemas.microsoft.com/office/drawing/2014/main" id="{C4EDE533-B3B6-044D-82CD-C325A5205AC1}"/>
              </a:ext>
            </a:extLst>
          </p:cNvPr>
          <p:cNvPicPr>
            <a:picLocks noChangeAspect="1"/>
          </p:cNvPicPr>
          <p:nvPr/>
        </p:nvPicPr>
        <p:blipFill>
          <a:blip r:embed="rId13">
            <a:duotone>
              <a:schemeClr val="accent5">
                <a:shade val="45000"/>
                <a:satMod val="135000"/>
              </a:schemeClr>
              <a:prstClr val="white"/>
            </a:duotone>
            <a:lum bright="20000"/>
          </a:blip>
          <a:stretch>
            <a:fillRect/>
          </a:stretch>
        </p:blipFill>
        <p:spPr>
          <a:xfrm>
            <a:off x="9628259" y="345571"/>
            <a:ext cx="397013" cy="397013"/>
          </a:xfrm>
          <a:prstGeom prst="rect">
            <a:avLst/>
          </a:prstGeom>
        </p:spPr>
      </p:pic>
      <p:pic>
        <p:nvPicPr>
          <p:cNvPr id="34" name="Picture 33">
            <a:extLst>
              <a:ext uri="{FF2B5EF4-FFF2-40B4-BE49-F238E27FC236}">
                <a16:creationId xmlns="" xmlns:a16="http://schemas.microsoft.com/office/drawing/2014/main" id="{8C91089A-246E-854B-BBD9-5847F367F948}"/>
              </a:ext>
            </a:extLst>
          </p:cNvPr>
          <p:cNvPicPr>
            <a:picLocks noChangeAspect="1"/>
          </p:cNvPicPr>
          <p:nvPr/>
        </p:nvPicPr>
        <p:blipFill>
          <a:blip r:embed="rId14">
            <a:duotone>
              <a:schemeClr val="accent5">
                <a:shade val="45000"/>
                <a:satMod val="135000"/>
              </a:schemeClr>
              <a:prstClr val="white"/>
            </a:duotone>
            <a:lum bright="20000"/>
          </a:blip>
          <a:stretch>
            <a:fillRect/>
          </a:stretch>
        </p:blipFill>
        <p:spPr>
          <a:xfrm>
            <a:off x="10311892" y="340625"/>
            <a:ext cx="511411" cy="406905"/>
          </a:xfrm>
          <a:prstGeom prst="rect">
            <a:avLst/>
          </a:prstGeom>
        </p:spPr>
      </p:pic>
      <p:pic>
        <p:nvPicPr>
          <p:cNvPr id="35" name="Picture 34">
            <a:extLst>
              <a:ext uri="{FF2B5EF4-FFF2-40B4-BE49-F238E27FC236}">
                <a16:creationId xmlns="" xmlns:a16="http://schemas.microsoft.com/office/drawing/2014/main" id="{E0FB1820-0DCC-E24D-91A0-37BA7AC591C0}"/>
              </a:ext>
            </a:extLst>
          </p:cNvPr>
          <p:cNvPicPr>
            <a:picLocks noChangeAspect="1"/>
          </p:cNvPicPr>
          <p:nvPr/>
        </p:nvPicPr>
        <p:blipFill>
          <a:blip r:embed="rId15">
            <a:duotone>
              <a:schemeClr val="accent5">
                <a:shade val="45000"/>
                <a:satMod val="135000"/>
              </a:schemeClr>
              <a:prstClr val="white"/>
            </a:duotone>
            <a:lum bright="20000"/>
          </a:blip>
          <a:stretch>
            <a:fillRect/>
          </a:stretch>
        </p:blipFill>
        <p:spPr>
          <a:xfrm>
            <a:off x="11063103" y="376777"/>
            <a:ext cx="541957" cy="334600"/>
          </a:xfrm>
          <a:prstGeom prst="rect">
            <a:avLst/>
          </a:prstGeom>
        </p:spPr>
      </p:pic>
    </p:spTree>
    <p:extLst>
      <p:ext uri="{BB962C8B-B14F-4D97-AF65-F5344CB8AC3E}">
        <p14:creationId xmlns:p14="http://schemas.microsoft.com/office/powerpoint/2010/main" val="138316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FortiManager Series</a:t>
            </a:r>
          </a:p>
        </p:txBody>
      </p:sp>
      <p:graphicFrame>
        <p:nvGraphicFramePr>
          <p:cNvPr id="3" name="Group 51"/>
          <p:cNvGraphicFramePr>
            <a:graphicFrameLocks noGrp="1"/>
          </p:cNvGraphicFramePr>
          <p:nvPr>
            <p:extLst>
              <p:ext uri="{D42A27DB-BD31-4B8C-83A1-F6EECF244321}">
                <p14:modId xmlns:p14="http://schemas.microsoft.com/office/powerpoint/2010/main" val="3883654197"/>
              </p:ext>
            </p:extLst>
          </p:nvPr>
        </p:nvGraphicFramePr>
        <p:xfrm>
          <a:off x="337499" y="1440001"/>
          <a:ext cx="11516992" cy="2581227"/>
        </p:xfrm>
        <a:graphic>
          <a:graphicData uri="http://schemas.openxmlformats.org/drawingml/2006/table">
            <a:tbl>
              <a:tblPr firstRow="1" firstCol="1" bandRow="1">
                <a:tableStyleId>{46F890A9-2807-4EBB-B81D-B2AA78EC7F39}</a:tableStyleId>
              </a:tblPr>
              <a:tblGrid>
                <a:gridCol w="1867636">
                  <a:extLst>
                    <a:ext uri="{9D8B030D-6E8A-4147-A177-3AD203B41FA5}">
                      <a16:colId xmlns="" xmlns:a16="http://schemas.microsoft.com/office/drawing/2014/main" val="20000"/>
                    </a:ext>
                  </a:extLst>
                </a:gridCol>
                <a:gridCol w="1608226">
                  <a:extLst>
                    <a:ext uri="{9D8B030D-6E8A-4147-A177-3AD203B41FA5}">
                      <a16:colId xmlns="" xmlns:a16="http://schemas.microsoft.com/office/drawing/2014/main" val="20001"/>
                    </a:ext>
                  </a:extLst>
                </a:gridCol>
                <a:gridCol w="1608226">
                  <a:extLst>
                    <a:ext uri="{9D8B030D-6E8A-4147-A177-3AD203B41FA5}">
                      <a16:colId xmlns="" xmlns:a16="http://schemas.microsoft.com/office/drawing/2014/main" val="20002"/>
                    </a:ext>
                  </a:extLst>
                </a:gridCol>
                <a:gridCol w="1608226">
                  <a:extLst>
                    <a:ext uri="{9D8B030D-6E8A-4147-A177-3AD203B41FA5}">
                      <a16:colId xmlns="" xmlns:a16="http://schemas.microsoft.com/office/drawing/2014/main" val="20003"/>
                    </a:ext>
                  </a:extLst>
                </a:gridCol>
                <a:gridCol w="1608226">
                  <a:extLst>
                    <a:ext uri="{9D8B030D-6E8A-4147-A177-3AD203B41FA5}">
                      <a16:colId xmlns="" xmlns:a16="http://schemas.microsoft.com/office/drawing/2014/main" val="20004"/>
                    </a:ext>
                  </a:extLst>
                </a:gridCol>
                <a:gridCol w="1608226">
                  <a:extLst>
                    <a:ext uri="{9D8B030D-6E8A-4147-A177-3AD203B41FA5}">
                      <a16:colId xmlns="" xmlns:a16="http://schemas.microsoft.com/office/drawing/2014/main" val="3478181853"/>
                    </a:ext>
                  </a:extLst>
                </a:gridCol>
                <a:gridCol w="1608226">
                  <a:extLst>
                    <a:ext uri="{9D8B030D-6E8A-4147-A177-3AD203B41FA5}">
                      <a16:colId xmlns="" xmlns:a16="http://schemas.microsoft.com/office/drawing/2014/main" val="3117279556"/>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FMG-200D</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FMG-300F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FMG-1000F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FMG-2000E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FMG-3000F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FMG-3700F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Max. Devices/VDOMs</a:t>
                      </a:r>
                      <a:r>
                        <a:rPr lang="en-US" sz="1300" baseline="30000"/>
                        <a:t>1</a:t>
                      </a:r>
                      <a:endParaRPr lang="en-US" sz="1300" b="1" baseline="30000">
                        <a:solidFill>
                          <a:srgbClr val="FFFFFF"/>
                        </a:solidFill>
                        <a:latin typeface="Arial"/>
                        <a:cs typeface="Arial"/>
                      </a:endParaRPr>
                    </a:p>
                  </a:txBody>
                  <a:tcPr marL="121888" marR="121888" anchor="ctr"/>
                </a:tc>
                <a:tc>
                  <a:txBody>
                    <a:bodyPr/>
                    <a:lstStyle/>
                    <a:p>
                      <a:pPr algn="ctr"/>
                      <a:r>
                        <a:rPr lang="en-US" sz="1300"/>
                        <a:t>30</a:t>
                      </a:r>
                      <a:endParaRPr lang="en-US" sz="1300">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algn="ctr"/>
                      <a:r>
                        <a:rPr lang="en-US" sz="1300"/>
                        <a:t>1,000</a:t>
                      </a:r>
                      <a:endParaRPr lang="en-US" sz="1300">
                        <a:latin typeface="Arial"/>
                        <a:cs typeface="Arial"/>
                      </a:endParaRPr>
                    </a:p>
                  </a:txBody>
                  <a:tcPr marL="121888" marR="121888" anchor="ctr"/>
                </a:tc>
                <a:tc>
                  <a:txBody>
                    <a:bodyPr/>
                    <a:lstStyle/>
                    <a:p>
                      <a:pPr algn="ctr"/>
                      <a:r>
                        <a:rPr lang="en-US" sz="1300"/>
                        <a:t>1,200</a:t>
                      </a:r>
                      <a:endParaRPr lang="en-US" sz="1300">
                        <a:latin typeface="Arial"/>
                        <a:cs typeface="Arial"/>
                      </a:endParaRPr>
                    </a:p>
                  </a:txBody>
                  <a:tcPr marL="121888" marR="121888" anchor="ctr"/>
                </a:tc>
                <a:tc>
                  <a:txBody>
                    <a:bodyPr/>
                    <a:lstStyle/>
                    <a:p>
                      <a:pPr algn="ctr"/>
                      <a:r>
                        <a:rPr lang="en-US" sz="1300"/>
                        <a:t>4,000+</a:t>
                      </a:r>
                      <a:endParaRPr lang="en-US" sz="1300">
                        <a:latin typeface="Arial"/>
                        <a:cs typeface="Arial"/>
                      </a:endParaRPr>
                    </a:p>
                  </a:txBody>
                  <a:tcPr marL="121888" marR="121888" anchor="ctr"/>
                </a:tc>
                <a:tc>
                  <a:txBody>
                    <a:bodyPr/>
                    <a:lstStyle/>
                    <a:p>
                      <a:pPr algn="ctr"/>
                      <a:r>
                        <a:rPr lang="en-US" sz="1300"/>
                        <a:t>10,000+</a:t>
                      </a:r>
                      <a:endParaRPr lang="en-US" sz="1300">
                        <a:latin typeface="Arial"/>
                        <a:cs typeface="Arial"/>
                      </a:endParaRPr>
                    </a:p>
                  </a:txBody>
                  <a:tcPr marL="121888" marR="121888" anchor="ctr"/>
                </a:tc>
                <a:extLst>
                  <a:ext uri="{0D108BD9-81ED-4DB2-BD59-A6C34878D82A}">
                    <a16:rowId xmlns="" xmlns:a16="http://schemas.microsoft.com/office/drawing/2014/main" val="10001"/>
                  </a:ext>
                </a:extLst>
              </a:tr>
              <a:tr h="487680">
                <a:tc>
                  <a:txBody>
                    <a:bodyPr/>
                    <a:lstStyle/>
                    <a:p>
                      <a:r>
                        <a:rPr lang="en-US" sz="1300" b="1">
                          <a:solidFill>
                            <a:schemeClr val="tx1"/>
                          </a:solidFill>
                          <a:latin typeface="+mn-lt"/>
                          <a:cs typeface="Arial"/>
                        </a:rPr>
                        <a:t>Sustained Log Rates</a:t>
                      </a:r>
                    </a:p>
                  </a:txBody>
                  <a:tcPr marL="121888" marR="121888" anchor="ctr"/>
                </a:tc>
                <a:tc>
                  <a:txBody>
                    <a:bodyPr/>
                    <a:lstStyle/>
                    <a:p>
                      <a:pPr algn="ctr"/>
                      <a:r>
                        <a:rPr lang="en-US" sz="1300">
                          <a:latin typeface="Arial"/>
                          <a:cs typeface="Arial"/>
                        </a:rPr>
                        <a:t>50</a:t>
                      </a:r>
                    </a:p>
                  </a:txBody>
                  <a:tcPr marL="121888" marR="121888" anchor="ctr"/>
                </a:tc>
                <a:tc>
                  <a:txBody>
                    <a:bodyPr/>
                    <a:lstStyle/>
                    <a:p>
                      <a:pPr algn="ctr"/>
                      <a:r>
                        <a:rPr lang="en-US" sz="1300">
                          <a:latin typeface="Arial"/>
                          <a:cs typeface="Arial"/>
                        </a:rPr>
                        <a:t>50</a:t>
                      </a:r>
                    </a:p>
                  </a:txBody>
                  <a:tcPr marL="121888" marR="121888" anchor="ctr"/>
                </a:tc>
                <a:tc>
                  <a:txBody>
                    <a:bodyPr/>
                    <a:lstStyle/>
                    <a:p>
                      <a:pPr algn="ctr"/>
                      <a:r>
                        <a:rPr lang="en-US" sz="1300">
                          <a:latin typeface="Arial"/>
                          <a:cs typeface="Arial"/>
                        </a:rPr>
                        <a:t>50</a:t>
                      </a:r>
                    </a:p>
                  </a:txBody>
                  <a:tcPr marL="121888" marR="121888" anchor="ctr"/>
                </a:tc>
                <a:tc>
                  <a:txBody>
                    <a:bodyPr/>
                    <a:lstStyle/>
                    <a:p>
                      <a:pPr algn="ctr"/>
                      <a:r>
                        <a:rPr lang="en-US" sz="1300">
                          <a:latin typeface="+mn-lt"/>
                          <a:cs typeface="Arial"/>
                        </a:rPr>
                        <a:t>50</a:t>
                      </a: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a:latin typeface="+mn-lt"/>
                          <a:cs typeface="Arial"/>
                        </a:rPr>
                        <a:t>150</a:t>
                      </a:r>
                    </a:p>
                  </a:txBody>
                  <a:tcPr marL="121888" marR="121888" anchor="ctr"/>
                </a:tc>
                <a:tc>
                  <a:txBody>
                    <a:bodyPr/>
                    <a:lstStyle/>
                    <a:p>
                      <a:pPr algn="ctr"/>
                      <a:r>
                        <a:rPr lang="en-US" sz="1300">
                          <a:latin typeface="+mn-lt"/>
                          <a:cs typeface="Arial"/>
                        </a:rPr>
                        <a:t>150</a:t>
                      </a:r>
                    </a:p>
                  </a:txBody>
                  <a:tcPr marL="121888" marR="121888" anchor="ctr"/>
                </a:tc>
                <a:extLst>
                  <a:ext uri="{0D108BD9-81ED-4DB2-BD59-A6C34878D82A}">
                    <a16:rowId xmlns="" xmlns:a16="http://schemas.microsoft.com/office/drawing/2014/main" val="955433647"/>
                  </a:ext>
                </a:extLst>
              </a:tr>
              <a:tr h="487680">
                <a:tc>
                  <a:txBody>
                    <a:bodyPr/>
                    <a:lstStyle/>
                    <a:p>
                      <a:r>
                        <a:rPr lang="en-US" sz="1300" b="1">
                          <a:solidFill>
                            <a:schemeClr val="tx1"/>
                          </a:solidFill>
                          <a:latin typeface="+mn-lt"/>
                          <a:cs typeface="Arial"/>
                        </a:rPr>
                        <a:t>GB/Day </a:t>
                      </a:r>
                    </a:p>
                  </a:txBody>
                  <a:tcPr marL="121888" marR="121888" anchor="ctr"/>
                </a:tc>
                <a:tc>
                  <a:txBody>
                    <a:bodyPr/>
                    <a:lstStyle/>
                    <a:p>
                      <a:pPr algn="ctr"/>
                      <a:r>
                        <a:rPr lang="en-US" sz="1300">
                          <a:latin typeface="Arial"/>
                          <a:cs typeface="Arial"/>
                        </a:rPr>
                        <a:t>2</a:t>
                      </a:r>
                    </a:p>
                  </a:txBody>
                  <a:tcPr marL="121888" marR="121888" anchor="ctr"/>
                </a:tc>
                <a:tc>
                  <a:txBody>
                    <a:bodyPr/>
                    <a:lstStyle/>
                    <a:p>
                      <a:pPr algn="ctr"/>
                      <a:r>
                        <a:rPr lang="en-US" sz="1300">
                          <a:latin typeface="Arial"/>
                          <a:cs typeface="Arial"/>
                        </a:rPr>
                        <a:t>2</a:t>
                      </a:r>
                    </a:p>
                  </a:txBody>
                  <a:tcPr marL="121888" marR="121888" anchor="ctr"/>
                </a:tc>
                <a:tc>
                  <a:txBody>
                    <a:bodyPr/>
                    <a:lstStyle/>
                    <a:p>
                      <a:pPr algn="ctr"/>
                      <a:r>
                        <a:rPr lang="en-US" sz="1300">
                          <a:latin typeface="Arial"/>
                          <a:cs typeface="Arial"/>
                        </a:rPr>
                        <a:t>2</a:t>
                      </a:r>
                    </a:p>
                  </a:txBody>
                  <a:tcPr marL="121888" marR="121888" anchor="ctr"/>
                </a:tc>
                <a:tc>
                  <a:txBody>
                    <a:bodyPr/>
                    <a:lstStyle/>
                    <a:p>
                      <a:pPr algn="ctr"/>
                      <a:r>
                        <a:rPr lang="en-US" sz="1300">
                          <a:latin typeface="+mn-lt"/>
                          <a:cs typeface="Arial"/>
                        </a:rPr>
                        <a:t>2</a:t>
                      </a: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a:latin typeface="+mn-lt"/>
                          <a:cs typeface="Arial"/>
                        </a:rPr>
                        <a:t>10</a:t>
                      </a:r>
                    </a:p>
                  </a:txBody>
                  <a:tcPr marL="121888" marR="121888" anchor="ctr"/>
                </a:tc>
                <a:tc>
                  <a:txBody>
                    <a:bodyPr/>
                    <a:lstStyle/>
                    <a:p>
                      <a:pPr algn="ctr"/>
                      <a:r>
                        <a:rPr lang="en-US" sz="1300">
                          <a:latin typeface="+mn-lt"/>
                          <a:cs typeface="Arial"/>
                        </a:rPr>
                        <a:t>10</a:t>
                      </a:r>
                    </a:p>
                  </a:txBody>
                  <a:tcPr marL="121888" marR="121888" anchor="ctr"/>
                </a:tc>
                <a:extLst>
                  <a:ext uri="{0D108BD9-81ED-4DB2-BD59-A6C34878D82A}">
                    <a16:rowId xmlns="" xmlns:a16="http://schemas.microsoft.com/office/drawing/2014/main" val="3933408617"/>
                  </a:ext>
                </a:extLst>
              </a:tr>
              <a:tr h="487680">
                <a:tc>
                  <a:txBody>
                    <a:bodyPr/>
                    <a:lstStyle/>
                    <a:p>
                      <a:r>
                        <a:rPr lang="en-US" sz="1300"/>
                        <a:t>Interfaces</a:t>
                      </a:r>
                      <a:endParaRPr lang="en-US" sz="1300" b="1">
                        <a:solidFill>
                          <a:srgbClr val="FFFFFF"/>
                        </a:solidFill>
                        <a:latin typeface="Arial"/>
                        <a:cs typeface="Arial"/>
                      </a:endParaRPr>
                    </a:p>
                  </a:txBody>
                  <a:tcPr marL="121888" marR="121888" anchor="ctr"/>
                </a:tc>
                <a:tc>
                  <a:txBody>
                    <a:bodyPr/>
                    <a:lstStyle/>
                    <a:p>
                      <a:pPr algn="ctr"/>
                      <a:r>
                        <a:rPr lang="en-US" sz="1300"/>
                        <a:t>4x GE RJ45</a:t>
                      </a:r>
                      <a:endParaRPr lang="en-US" sz="1300">
                        <a:latin typeface="Arial"/>
                        <a:cs typeface="Arial"/>
                      </a:endParaRPr>
                    </a:p>
                  </a:txBody>
                  <a:tcPr marL="121888" marR="121888" anchor="ctr"/>
                </a:tc>
                <a:tc>
                  <a:txBody>
                    <a:bodyPr/>
                    <a:lstStyle/>
                    <a:p>
                      <a:pPr algn="ctr"/>
                      <a:r>
                        <a:rPr lang="en-US" sz="1300"/>
                        <a:t>4x GE RJ45, 2x GE SFP</a:t>
                      </a:r>
                      <a:endParaRPr lang="en-US" sz="1300">
                        <a:latin typeface="Arial"/>
                        <a:cs typeface="Arial"/>
                      </a:endParaRPr>
                    </a:p>
                  </a:txBody>
                  <a:tcPr marL="121888" marR="121888" anchor="ctr"/>
                </a:tc>
                <a:tc>
                  <a:txBody>
                    <a:bodyPr/>
                    <a:lstStyle/>
                    <a:p>
                      <a:pPr algn="ctr"/>
                      <a:r>
                        <a:rPr lang="en-US" sz="1300"/>
                        <a:t>4x GE RJ45, </a:t>
                      </a:r>
                      <a:r>
                        <a:rPr lang="en-US" sz="1300" baseline="0"/>
                        <a:t>2x SFP+</a:t>
                      </a:r>
                      <a:endParaRPr lang="en-US" sz="1300">
                        <a:latin typeface="Arial"/>
                        <a:cs typeface="Arial"/>
                      </a:endParaRPr>
                    </a:p>
                  </a:txBody>
                  <a:tcPr marL="121888" marR="121888" anchor="ctr"/>
                </a:tc>
                <a:tc>
                  <a:txBody>
                    <a:bodyPr/>
                    <a:lstStyle/>
                    <a:p>
                      <a:pPr algn="ctr"/>
                      <a:r>
                        <a:rPr lang="en-US" sz="1300"/>
                        <a:t>4x GE RJ45</a:t>
                      </a:r>
                      <a:r>
                        <a:rPr lang="en-US" sz="1300" baseline="0"/>
                        <a:t>, 2x SFP+</a:t>
                      </a:r>
                      <a:endParaRPr lang="en-US" sz="1300">
                        <a:latin typeface="+mn-lt"/>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a:t>4x GE RJ45</a:t>
                      </a:r>
                      <a:r>
                        <a:rPr lang="en-US" sz="1300" baseline="0"/>
                        <a:t>, 2x 10GE SFP+</a:t>
                      </a:r>
                      <a:endParaRPr lang="en-US" sz="1300">
                        <a:latin typeface="+mn-lt"/>
                        <a:cs typeface="Arial"/>
                      </a:endParaRPr>
                    </a:p>
                  </a:txBody>
                  <a:tcPr marL="121888" marR="121888" anchor="ctr"/>
                </a:tc>
                <a:tc>
                  <a:txBody>
                    <a:bodyPr/>
                    <a:lstStyle/>
                    <a:p>
                      <a:pPr algn="ctr"/>
                      <a:r>
                        <a:rPr lang="en-US" sz="1300"/>
                        <a:t>2x GE RJ45</a:t>
                      </a:r>
                      <a:r>
                        <a:rPr lang="en-US" sz="1300" baseline="0"/>
                        <a:t>, 2x 10 GE SFP+</a:t>
                      </a:r>
                      <a:endParaRPr lang="en-US" sz="1300">
                        <a:latin typeface="+mn-lt"/>
                        <a:cs typeface="Arial"/>
                      </a:endParaRPr>
                    </a:p>
                  </a:txBody>
                  <a:tcPr marL="121888" marR="121888" anchor="ctr"/>
                </a:tc>
                <a:extLst>
                  <a:ext uri="{0D108BD9-81ED-4DB2-BD59-A6C34878D82A}">
                    <a16:rowId xmlns="" xmlns:a16="http://schemas.microsoft.com/office/drawing/2014/main" val="10003"/>
                  </a:ext>
                </a:extLst>
              </a:tr>
              <a:tr h="329339">
                <a:tc>
                  <a:txBody>
                    <a:bodyPr/>
                    <a:lstStyle/>
                    <a:p>
                      <a:r>
                        <a:rPr lang="en-US" sz="1300"/>
                        <a:t>Storage capacity</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1x 1TB</a:t>
                      </a:r>
                      <a:endParaRPr lang="en-US" sz="1300" baseline="0">
                        <a:latin typeface="Arial"/>
                        <a:cs typeface="Arial"/>
                      </a:endParaRPr>
                    </a:p>
                  </a:txBody>
                  <a:tcPr marL="121888" marR="121888" anchor="ctr"/>
                </a:tc>
                <a:tc>
                  <a:txBody>
                    <a:bodyPr/>
                    <a:lstStyle/>
                    <a:p>
                      <a:pPr algn="ctr"/>
                      <a:r>
                        <a:rPr lang="en-US" sz="1300"/>
                        <a:t>4x 4</a:t>
                      </a:r>
                      <a:r>
                        <a:rPr lang="en-US" sz="1300" baseline="0"/>
                        <a:t>TB</a:t>
                      </a:r>
                      <a:endParaRPr lang="en-US" sz="1300" baseline="0">
                        <a:latin typeface="Arial"/>
                        <a:cs typeface="Arial"/>
                      </a:endParaRPr>
                    </a:p>
                  </a:txBody>
                  <a:tcPr marL="121888" marR="121888" anchor="ctr"/>
                </a:tc>
                <a:tc>
                  <a:txBody>
                    <a:bodyPr/>
                    <a:lstStyle/>
                    <a:p>
                      <a:pPr algn="ctr"/>
                      <a:r>
                        <a:rPr lang="en-US" sz="1300"/>
                        <a:t>8x 4</a:t>
                      </a:r>
                      <a:r>
                        <a:rPr lang="en-US" sz="1300" baseline="0"/>
                        <a:t>TB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12x 3TB</a:t>
                      </a:r>
                      <a:endParaRPr lang="en-US" sz="1300" baseline="0">
                        <a:latin typeface="Arial"/>
                        <a:cs typeface="Arial"/>
                      </a:endParaRPr>
                    </a:p>
                  </a:txBody>
                  <a:tcPr marL="121888" marR="121888" anchor="ctr"/>
                </a:tc>
                <a:tc>
                  <a:txBody>
                    <a:bodyPr/>
                    <a:lstStyle/>
                    <a:p>
                      <a:pPr algn="ctr"/>
                      <a:r>
                        <a:rPr lang="en-US" sz="1300" baseline="0"/>
                        <a:t>16x 3TB</a:t>
                      </a:r>
                      <a:endParaRPr lang="en-US" sz="1300" baseline="0">
                        <a:latin typeface="Arial"/>
                        <a:cs typeface="Arial"/>
                      </a:endParaRPr>
                    </a:p>
                  </a:txBody>
                  <a:tcPr marL="121888" marR="121888" anchor="ctr"/>
                </a:tc>
                <a:tc>
                  <a:txBody>
                    <a:bodyPr/>
                    <a:lstStyle/>
                    <a:p>
                      <a:pPr algn="ctr"/>
                      <a:r>
                        <a:rPr lang="en-US" sz="1300" dirty="0"/>
                        <a:t>60x 4</a:t>
                      </a:r>
                      <a:r>
                        <a:rPr lang="en-US" sz="1300" baseline="0" dirty="0"/>
                        <a:t>TB</a:t>
                      </a:r>
                      <a:endParaRPr lang="en-US" sz="1300" baseline="0" dirty="0">
                        <a:latin typeface="Arial"/>
                        <a:cs typeface="Arial"/>
                      </a:endParaRPr>
                    </a:p>
                  </a:txBody>
                  <a:tcPr marL="121888" marR="121888" anchor="ctr"/>
                </a:tc>
                <a:extLst>
                  <a:ext uri="{0D108BD9-81ED-4DB2-BD59-A6C34878D82A}">
                    <a16:rowId xmlns="" xmlns:a16="http://schemas.microsoft.com/office/drawing/2014/main" val="10004"/>
                  </a:ext>
                </a:extLst>
              </a:tr>
            </a:tbl>
          </a:graphicData>
        </a:graphic>
      </p:graphicFrame>
      <p:sp>
        <p:nvSpPr>
          <p:cNvPr id="5" name="TextBox 4">
            <a:extLst>
              <a:ext uri="{FF2B5EF4-FFF2-40B4-BE49-F238E27FC236}">
                <a16:creationId xmlns="" xmlns:a16="http://schemas.microsoft.com/office/drawing/2014/main" id="{99A22013-6E8C-F540-8EBB-1F815C5FCBFF}"/>
              </a:ext>
            </a:extLst>
          </p:cNvPr>
          <p:cNvSpPr txBox="1"/>
          <p:nvPr/>
        </p:nvSpPr>
        <p:spPr>
          <a:xfrm>
            <a:off x="457200" y="5867400"/>
            <a:ext cx="9448800" cy="261610"/>
          </a:xfrm>
          <a:prstGeom prst="rect">
            <a:avLst/>
          </a:prstGeom>
          <a:noFill/>
        </p:spPr>
        <p:txBody>
          <a:bodyPr wrap="square" rtlCol="0">
            <a:spAutoFit/>
          </a:bodyPr>
          <a:lstStyle/>
          <a:p>
            <a:r>
              <a:rPr lang="en-US" sz="1100"/>
              <a:t>1 Each Virtual Domain (VDOM) operating on a physical or virtual device counts as one (1) licensed network device </a:t>
            </a:r>
          </a:p>
        </p:txBody>
      </p:sp>
    </p:spTree>
    <p:extLst>
      <p:ext uri="{BB962C8B-B14F-4D97-AF65-F5344CB8AC3E}">
        <p14:creationId xmlns:p14="http://schemas.microsoft.com/office/powerpoint/2010/main" val="379852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FortiManager-VM Series</a:t>
            </a:r>
          </a:p>
        </p:txBody>
      </p:sp>
      <p:graphicFrame>
        <p:nvGraphicFramePr>
          <p:cNvPr id="3" name="Group 51"/>
          <p:cNvGraphicFramePr>
            <a:graphicFrameLocks noGrp="1"/>
          </p:cNvGraphicFramePr>
          <p:nvPr>
            <p:extLst>
              <p:ext uri="{D42A27DB-BD31-4B8C-83A1-F6EECF244321}">
                <p14:modId xmlns:p14="http://schemas.microsoft.com/office/powerpoint/2010/main" val="2109263971"/>
              </p:ext>
            </p:extLst>
          </p:nvPr>
        </p:nvGraphicFramePr>
        <p:xfrm>
          <a:off x="337505" y="1440000"/>
          <a:ext cx="11130597" cy="2817678"/>
        </p:xfrm>
        <a:graphic>
          <a:graphicData uri="http://schemas.openxmlformats.org/drawingml/2006/table">
            <a:tbl>
              <a:tblPr firstRow="1" firstCol="1" bandRow="1">
                <a:tableStyleId>{46F890A9-2807-4EBB-B81D-B2AA78EC7F39}</a:tableStyleId>
              </a:tblPr>
              <a:tblGrid>
                <a:gridCol w="2183387">
                  <a:extLst>
                    <a:ext uri="{9D8B030D-6E8A-4147-A177-3AD203B41FA5}">
                      <a16:colId xmlns="" xmlns:a16="http://schemas.microsoft.com/office/drawing/2014/main" val="20000"/>
                    </a:ext>
                  </a:extLst>
                </a:gridCol>
                <a:gridCol w="1789442">
                  <a:extLst>
                    <a:ext uri="{9D8B030D-6E8A-4147-A177-3AD203B41FA5}">
                      <a16:colId xmlns="" xmlns:a16="http://schemas.microsoft.com/office/drawing/2014/main" val="20001"/>
                    </a:ext>
                  </a:extLst>
                </a:gridCol>
                <a:gridCol w="1789442">
                  <a:extLst>
                    <a:ext uri="{9D8B030D-6E8A-4147-A177-3AD203B41FA5}">
                      <a16:colId xmlns="" xmlns:a16="http://schemas.microsoft.com/office/drawing/2014/main" val="20002"/>
                    </a:ext>
                  </a:extLst>
                </a:gridCol>
                <a:gridCol w="1789442">
                  <a:extLst>
                    <a:ext uri="{9D8B030D-6E8A-4147-A177-3AD203B41FA5}">
                      <a16:colId xmlns="" xmlns:a16="http://schemas.microsoft.com/office/drawing/2014/main" val="20003"/>
                    </a:ext>
                  </a:extLst>
                </a:gridCol>
                <a:gridCol w="1789442">
                  <a:extLst>
                    <a:ext uri="{9D8B030D-6E8A-4147-A177-3AD203B41FA5}">
                      <a16:colId xmlns="" xmlns:a16="http://schemas.microsoft.com/office/drawing/2014/main" val="20004"/>
                    </a:ext>
                  </a:extLst>
                </a:gridCol>
                <a:gridCol w="1789442">
                  <a:extLst>
                    <a:ext uri="{9D8B030D-6E8A-4147-A177-3AD203B41FA5}">
                      <a16:colId xmlns="" xmlns:a16="http://schemas.microsoft.com/office/drawing/2014/main" val="20005"/>
                    </a:ext>
                  </a:extLst>
                </a:gridCol>
              </a:tblGrid>
              <a:tr h="329339">
                <a:tc>
                  <a:txBody>
                    <a:bodyPr/>
                    <a:lstStyle/>
                    <a:p>
                      <a:endParaRPr lang="en-US" sz="1300">
                        <a:latin typeface="Arial"/>
                        <a:cs typeface="Arial"/>
                      </a:endParaRPr>
                    </a:p>
                  </a:txBody>
                  <a:tcPr marL="121888" marR="121888" anchor="ctr"/>
                </a:tc>
                <a:tc>
                  <a:txBody>
                    <a:bodyPr/>
                    <a:lstStyle/>
                    <a:p>
                      <a:pPr algn="ctr"/>
                      <a:r>
                        <a:rPr lang="en-US" sz="1300">
                          <a:latin typeface="Arial"/>
                          <a:cs typeface="Arial"/>
                        </a:rPr>
                        <a:t>FMG-VM-BASE</a:t>
                      </a:r>
                    </a:p>
                  </a:txBody>
                  <a:tcPr marL="121888" marR="121888" anchor="ctr"/>
                </a:tc>
                <a:tc>
                  <a:txBody>
                    <a:bodyPr/>
                    <a:lstStyle/>
                    <a:p>
                      <a:pPr algn="ctr"/>
                      <a:r>
                        <a:rPr lang="en-US" sz="1300">
                          <a:latin typeface="Arial"/>
                          <a:cs typeface="Arial"/>
                        </a:rPr>
                        <a:t>FMG-VM-10-UG</a:t>
                      </a:r>
                    </a:p>
                  </a:txBody>
                  <a:tcPr marL="121888" marR="121888" anchor="ctr"/>
                </a:tc>
                <a:tc>
                  <a:txBody>
                    <a:bodyPr/>
                    <a:lstStyle/>
                    <a:p>
                      <a:pPr algn="ctr"/>
                      <a:r>
                        <a:rPr lang="en-US" sz="1300">
                          <a:latin typeface="Arial"/>
                          <a:cs typeface="Arial"/>
                        </a:rPr>
                        <a:t>FMG-VM-100-UG</a:t>
                      </a:r>
                    </a:p>
                  </a:txBody>
                  <a:tcPr marL="121888" marR="121888" anchor="ctr"/>
                </a:tc>
                <a:tc>
                  <a:txBody>
                    <a:bodyPr/>
                    <a:lstStyle/>
                    <a:p>
                      <a:pPr algn="ctr"/>
                      <a:r>
                        <a:rPr lang="en-US" sz="1300">
                          <a:latin typeface="Arial"/>
                          <a:cs typeface="Arial"/>
                        </a:rPr>
                        <a:t>FMG-VM-1000-UG</a:t>
                      </a:r>
                    </a:p>
                  </a:txBody>
                  <a:tcPr marL="121888" marR="121888" anchor="ctr"/>
                </a:tc>
                <a:tc>
                  <a:txBody>
                    <a:bodyPr/>
                    <a:lstStyle/>
                    <a:p>
                      <a:pPr algn="ctr"/>
                      <a:r>
                        <a:rPr lang="en-US" sz="1300">
                          <a:latin typeface="Arial"/>
                          <a:cs typeface="Arial"/>
                        </a:rPr>
                        <a:t>FMG-VM-5000-UG</a:t>
                      </a:r>
                    </a:p>
                  </a:txBody>
                  <a:tcPr marL="121888" marR="121888" anchor="ctr"/>
                </a:tc>
                <a:extLst>
                  <a:ext uri="{0D108BD9-81ED-4DB2-BD59-A6C34878D82A}">
                    <a16:rowId xmlns="" xmlns:a16="http://schemas.microsoft.com/office/drawing/2014/main" val="2538836172"/>
                  </a:ext>
                </a:extLst>
              </a:tr>
              <a:tr h="497840">
                <a:tc>
                  <a:txBody>
                    <a:bodyPr/>
                    <a:lstStyle/>
                    <a:p>
                      <a:r>
                        <a:rPr lang="en-US" sz="1300"/>
                        <a:t>Max.</a:t>
                      </a:r>
                      <a:r>
                        <a:rPr lang="en-US" sz="1300" baseline="0"/>
                        <a:t> Devices/VDOMs</a:t>
                      </a:r>
                      <a:r>
                        <a:rPr lang="en-US" sz="1300" baseline="30000"/>
                        <a:t>1</a:t>
                      </a:r>
                      <a:endParaRPr lang="en-US" sz="1300" b="1">
                        <a:solidFill>
                          <a:srgbClr val="FFFFFF"/>
                        </a:solidFill>
                        <a:latin typeface="Arial"/>
                        <a:cs typeface="Arial"/>
                      </a:endParaRPr>
                    </a:p>
                  </a:txBody>
                  <a:tcPr marL="121888" marR="121888" anchor="ctr"/>
                </a:tc>
                <a:tc>
                  <a:txBody>
                    <a:bodyPr/>
                    <a:lstStyle/>
                    <a:p>
                      <a:pPr algn="ctr"/>
                      <a:r>
                        <a:rPr lang="en-US" sz="1300"/>
                        <a:t>10</a:t>
                      </a:r>
                      <a:endParaRPr lang="en-US" sz="1300">
                        <a:latin typeface="Arial"/>
                        <a:cs typeface="Arial"/>
                      </a:endParaRPr>
                    </a:p>
                  </a:txBody>
                  <a:tcPr marL="121888" marR="121888" anchor="ctr"/>
                </a:tc>
                <a:tc>
                  <a:txBody>
                    <a:bodyPr/>
                    <a:lstStyle/>
                    <a:p>
                      <a:pPr algn="ctr"/>
                      <a:r>
                        <a:rPr lang="en-US" sz="1300"/>
                        <a:t>+10</a:t>
                      </a:r>
                      <a:endParaRPr lang="en-US" sz="1300">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algn="ctr"/>
                      <a:r>
                        <a:rPr lang="en-US" sz="1300"/>
                        <a:t>+1,000</a:t>
                      </a:r>
                      <a:endParaRPr lang="en-US" sz="1300">
                        <a:latin typeface="Arial"/>
                        <a:cs typeface="Arial"/>
                      </a:endParaRPr>
                    </a:p>
                  </a:txBody>
                  <a:tcPr marL="121888" marR="121888" anchor="ctr"/>
                </a:tc>
                <a:tc>
                  <a:txBody>
                    <a:bodyPr/>
                    <a:lstStyle/>
                    <a:p>
                      <a:pPr algn="ctr"/>
                      <a:r>
                        <a:rPr lang="en-US" sz="1300"/>
                        <a:t>+5,000</a:t>
                      </a:r>
                      <a:endParaRPr lang="en-US" sz="1300">
                        <a:latin typeface="Arial"/>
                        <a:cs typeface="Arial"/>
                      </a:endParaRPr>
                    </a:p>
                  </a:txBody>
                  <a:tcPr marL="121888" marR="121888" anchor="ctr"/>
                </a:tc>
                <a:extLst>
                  <a:ext uri="{0D108BD9-81ED-4DB2-BD59-A6C34878D82A}">
                    <a16:rowId xmlns="" xmlns:a16="http://schemas.microsoft.com/office/drawing/2014/main" val="10001"/>
                  </a:ext>
                </a:extLst>
              </a:tr>
              <a:tr h="487680">
                <a:tc>
                  <a:txBody>
                    <a:bodyPr/>
                    <a:lstStyle/>
                    <a:p>
                      <a:r>
                        <a:rPr lang="en-US" sz="1300"/>
                        <a:t>Storage Capacity</a:t>
                      </a:r>
                      <a:endParaRPr lang="en-US" sz="1300" b="1">
                        <a:solidFill>
                          <a:srgbClr val="FFFFFF"/>
                        </a:solidFill>
                        <a:latin typeface="Arial"/>
                        <a:cs typeface="Arial"/>
                      </a:endParaRPr>
                    </a:p>
                  </a:txBody>
                  <a:tcPr marL="121888" marR="121888" anchor="ctr"/>
                </a:tc>
                <a:tc>
                  <a:txBody>
                    <a:bodyPr/>
                    <a:lstStyle/>
                    <a:p>
                      <a:pPr algn="ctr"/>
                      <a:r>
                        <a:rPr lang="en-US" sz="1300"/>
                        <a:t>100 GB</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200 GB</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 TB</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 TB</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8 TB</a:t>
                      </a:r>
                      <a:endParaRPr lang="en-US" sz="1300">
                        <a:latin typeface="Arial"/>
                        <a:cs typeface="Arial"/>
                      </a:endParaRPr>
                    </a:p>
                  </a:txBody>
                  <a:tcPr marL="121888" marR="121888" anchor="ctr"/>
                </a:tc>
                <a:extLst>
                  <a:ext uri="{0D108BD9-81ED-4DB2-BD59-A6C34878D82A}">
                    <a16:rowId xmlns="" xmlns:a16="http://schemas.microsoft.com/office/drawing/2014/main" val="10003"/>
                  </a:ext>
                </a:extLst>
              </a:tr>
              <a:tr h="329339">
                <a:tc>
                  <a:txBody>
                    <a:bodyPr/>
                    <a:lstStyle/>
                    <a:p>
                      <a:r>
                        <a:rPr lang="en-US" sz="1300"/>
                        <a:t>GB Logs/day</a:t>
                      </a:r>
                      <a:endParaRPr lang="en-US" sz="1300" b="1">
                        <a:solidFill>
                          <a:srgbClr val="FFFFFF"/>
                        </a:solidFill>
                        <a:latin typeface="Arial"/>
                        <a:cs typeface="Arial"/>
                      </a:endParaRPr>
                    </a:p>
                  </a:txBody>
                  <a:tcPr marL="121888" marR="121888" anchor="ctr"/>
                </a:tc>
                <a:tc>
                  <a:txBody>
                    <a:bodyPr/>
                    <a:lstStyle/>
                    <a:p>
                      <a:pPr algn="ctr"/>
                      <a:r>
                        <a:rPr lang="en-US" sz="1300"/>
                        <a:t>1</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5</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10</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25</a:t>
                      </a:r>
                      <a:endParaRPr lang="en-US" sz="1300">
                        <a:latin typeface="Arial"/>
                        <a:cs typeface="Arial"/>
                      </a:endParaRPr>
                    </a:p>
                  </a:txBody>
                  <a:tcPr marL="121888" marR="121888" anchor="ctr"/>
                </a:tc>
                <a:extLst>
                  <a:ext uri="{0D108BD9-81ED-4DB2-BD59-A6C34878D82A}">
                    <a16:rowId xmlns="" xmlns:a16="http://schemas.microsoft.com/office/drawing/2014/main" val="10004"/>
                  </a:ext>
                </a:extLst>
              </a:tr>
              <a:tr h="275451">
                <a:tc>
                  <a:txBody>
                    <a:bodyPr/>
                    <a:lstStyle/>
                    <a:p>
                      <a:r>
                        <a:rPr lang="en-US" sz="1300"/>
                        <a:t>Max. Virtual NICs</a:t>
                      </a:r>
                    </a:p>
                    <a:p>
                      <a:r>
                        <a:rPr lang="en-US" sz="1300"/>
                        <a:t>(Min/Max)</a:t>
                      </a:r>
                      <a:endParaRPr lang="en-US" sz="1300" b="1">
                        <a:solidFill>
                          <a:srgbClr val="FFFFFF"/>
                        </a:solidFill>
                        <a:latin typeface="Arial"/>
                        <a:cs typeface="Arial"/>
                      </a:endParaRPr>
                    </a:p>
                  </a:txBody>
                  <a:tcPr marL="121888" marR="121888" anchor="ctr"/>
                </a:tc>
                <a:tc gridSpan="5">
                  <a:txBody>
                    <a:bodyPr/>
                    <a:lstStyle/>
                    <a:p>
                      <a:pPr algn="ctr"/>
                      <a:r>
                        <a:rPr lang="en-US" sz="1300"/>
                        <a:t>1</a:t>
                      </a:r>
                      <a:r>
                        <a:rPr lang="en-US" sz="1300" baseline="0"/>
                        <a:t> / 4</a:t>
                      </a:r>
                      <a:endParaRPr lang="en-US" sz="1300">
                        <a:latin typeface="Arial"/>
                        <a:cs typeface="Arial"/>
                      </a:endParaRPr>
                    </a:p>
                  </a:txBody>
                  <a:tcPr marL="121888" marR="121888" anchor="ct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extLst>
                  <a:ext uri="{0D108BD9-81ED-4DB2-BD59-A6C34878D82A}">
                    <a16:rowId xmlns="" xmlns:a16="http://schemas.microsoft.com/office/drawing/2014/main" val="10005"/>
                  </a:ext>
                </a:extLst>
              </a:tr>
              <a:tr h="685800">
                <a:tc>
                  <a:txBody>
                    <a:bodyPr/>
                    <a:lstStyle/>
                    <a:p>
                      <a:r>
                        <a:rPr lang="en-US" sz="1300"/>
                        <a:t>Storage capacity </a:t>
                      </a:r>
                    </a:p>
                    <a:p>
                      <a:r>
                        <a:rPr lang="en-US" sz="1300"/>
                        <a:t>(Min/Max)</a:t>
                      </a:r>
                      <a:endParaRPr lang="en-US" sz="1300" b="1">
                        <a:solidFill>
                          <a:srgbClr val="FFFFFF"/>
                        </a:solidFill>
                        <a:latin typeface="Arial"/>
                        <a:cs typeface="Arial"/>
                      </a:endParaRPr>
                    </a:p>
                  </a:txBody>
                  <a:tcPr marL="121888" marR="121888"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dirty="0"/>
                        <a:t>100 GB / 16 TB</a:t>
                      </a:r>
                      <a:endParaRPr lang="en-US" sz="1300" baseline="0" dirty="0">
                        <a:latin typeface="Arial"/>
                        <a:cs typeface="Arial"/>
                      </a:endParaRPr>
                    </a:p>
                  </a:txBody>
                  <a:tcPr marL="121888" marR="121888" anchor="ctr"/>
                </a:tc>
                <a:tc hMerge="1">
                  <a:txBody>
                    <a:bodyPr/>
                    <a:lstStyle/>
                    <a:p>
                      <a:pPr algn="ctr"/>
                      <a:endParaRPr lang="en-US" sz="1500" dirty="0">
                        <a:latin typeface="Arial"/>
                        <a:cs typeface="Arial"/>
                      </a:endParaRPr>
                    </a:p>
                  </a:txBody>
                  <a:tcPr/>
                </a:tc>
                <a:tc hMerge="1">
                  <a:txBody>
                    <a:bodyPr/>
                    <a:lstStyle/>
                    <a:p>
                      <a:pPr algn="ctr"/>
                      <a:endParaRPr lang="en-US" sz="1500" dirty="0">
                        <a:latin typeface="Arial"/>
                        <a:cs typeface="Arial"/>
                      </a:endParaRPr>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latin typeface="+mn-lt"/>
                        <a:cs typeface="Arial"/>
                      </a:endParaRPr>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latin typeface="+mn-lt"/>
                        <a:cs typeface="Arial"/>
                      </a:endParaRPr>
                    </a:p>
                  </a:txBody>
                  <a:tcPr/>
                </a:tc>
                <a:extLst>
                  <a:ext uri="{0D108BD9-81ED-4DB2-BD59-A6C34878D82A}">
                    <a16:rowId xmlns="" xmlns:a16="http://schemas.microsoft.com/office/drawing/2014/main" val="10006"/>
                  </a:ext>
                </a:extLst>
              </a:tr>
            </a:tbl>
          </a:graphicData>
        </a:graphic>
      </p:graphicFrame>
      <p:sp>
        <p:nvSpPr>
          <p:cNvPr id="4" name="TextBox 3">
            <a:extLst>
              <a:ext uri="{FF2B5EF4-FFF2-40B4-BE49-F238E27FC236}">
                <a16:creationId xmlns="" xmlns:a16="http://schemas.microsoft.com/office/drawing/2014/main" id="{4F22BBD6-0705-9641-B52B-C52251FBB2AC}"/>
              </a:ext>
            </a:extLst>
          </p:cNvPr>
          <p:cNvSpPr txBox="1"/>
          <p:nvPr/>
        </p:nvSpPr>
        <p:spPr>
          <a:xfrm>
            <a:off x="457200" y="5867400"/>
            <a:ext cx="9448800" cy="261610"/>
          </a:xfrm>
          <a:prstGeom prst="rect">
            <a:avLst/>
          </a:prstGeom>
          <a:noFill/>
        </p:spPr>
        <p:txBody>
          <a:bodyPr wrap="square" rtlCol="0">
            <a:spAutoFit/>
          </a:bodyPr>
          <a:lstStyle/>
          <a:p>
            <a:r>
              <a:rPr lang="en-US" sz="1100"/>
              <a:t>1 Each Virtual Domain (VDOM) operating on a physical or virtual device counts as one (1) licensed network device </a:t>
            </a:r>
          </a:p>
        </p:txBody>
      </p:sp>
    </p:spTree>
    <p:extLst>
      <p:ext uri="{BB962C8B-B14F-4D97-AF65-F5344CB8AC3E}">
        <p14:creationId xmlns:p14="http://schemas.microsoft.com/office/powerpoint/2010/main" val="383477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FortiSIEM</a:t>
            </a:r>
          </a:p>
        </p:txBody>
      </p:sp>
      <p:pic>
        <p:nvPicPr>
          <p:cNvPr id="6" name="Picture 2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94182" y="2898000"/>
            <a:ext cx="586800" cy="586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44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FortiSIEM</a:t>
            </a:r>
          </a:p>
        </p:txBody>
      </p:sp>
      <p:sp>
        <p:nvSpPr>
          <p:cNvPr id="3" name="Rectangle 2"/>
          <p:cNvSpPr/>
          <p:nvPr/>
        </p:nvSpPr>
        <p:spPr bwMode="invGray">
          <a:xfrm>
            <a:off x="601433" y="1200000"/>
            <a:ext cx="11038895" cy="844800"/>
          </a:xfrm>
          <a:prstGeom prst="rect">
            <a:avLst/>
          </a:prstGeom>
          <a:solidFill>
            <a:srgbClr val="414F52"/>
          </a:solidFill>
          <a:ln w="28575">
            <a:noFill/>
            <a:round/>
            <a:headEnd/>
            <a:tailEnd/>
          </a:ln>
        </p:spPr>
        <p:txBody>
          <a:bodyPr wrap="square" lIns="121893" tIns="60947" rIns="121893" bIns="60947" rtlCol="0" anchor="ctr"/>
          <a:lstStyle/>
          <a:p>
            <a:pPr marL="1218936" lvl="4" defTabSz="457073"/>
            <a:r>
              <a:rPr lang="en-US" sz="2400" b="1">
                <a:solidFill>
                  <a:schemeClr val="bg1"/>
                </a:solidFill>
                <a:cs typeface="Arial Narrow"/>
              </a:rPr>
              <a:t>Unified event correlation and risk management for modern networks </a:t>
            </a:r>
          </a:p>
        </p:txBody>
      </p:sp>
      <p:pic>
        <p:nvPicPr>
          <p:cNvPr id="11" name="Picture 2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2714" y="1255376"/>
            <a:ext cx="730611" cy="7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Content Placeholder 4">
            <a:extLst>
              <a:ext uri="{FF2B5EF4-FFF2-40B4-BE49-F238E27FC236}">
                <a16:creationId xmlns="" xmlns:a16="http://schemas.microsoft.com/office/drawing/2014/main" id="{A4005BE8-850E-8D48-9AF6-5458448B13E4}"/>
              </a:ext>
            </a:extLst>
          </p:cNvPr>
          <p:cNvGraphicFramePr>
            <a:graphicFrameLocks/>
          </p:cNvGraphicFramePr>
          <p:nvPr>
            <p:extLst>
              <p:ext uri="{D42A27DB-BD31-4B8C-83A1-F6EECF244321}">
                <p14:modId xmlns:p14="http://schemas.microsoft.com/office/powerpoint/2010/main" val="2280951455"/>
              </p:ext>
            </p:extLst>
          </p:nvPr>
        </p:nvGraphicFramePr>
        <p:xfrm>
          <a:off x="614962" y="2189280"/>
          <a:ext cx="4596082" cy="346320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Asset Self-Discovery</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Rapid Integrations and Scalability</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Automated Workflow with Remediation Library</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Single Pane of Glass to quickly remediate service issues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209382639"/>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Multi-tenancy for role-based access to a unified platform</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90175263"/>
                  </a:ext>
                </a:extLst>
              </a:tr>
            </a:tbl>
          </a:graphicData>
        </a:graphic>
      </p:graphicFrame>
      <p:pic>
        <p:nvPicPr>
          <p:cNvPr id="8" name="Graphic 7">
            <a:extLst>
              <a:ext uri="{FF2B5EF4-FFF2-40B4-BE49-F238E27FC236}">
                <a16:creationId xmlns="" xmlns:a16="http://schemas.microsoft.com/office/drawing/2014/main" id="{7D56C5F3-7AEA-0F41-9C73-BB1D0F269BFD}"/>
              </a:ext>
            </a:extLst>
          </p:cNvPr>
          <p:cNvPicPr>
            <a:picLocks noChangeAspect="1"/>
          </p:cNvPicPr>
          <p:nvPr/>
        </p:nvPicPr>
        <p:blipFill>
          <a:blip r:embed="rId3">
            <a:duotone>
              <a:prstClr val="black"/>
              <a:schemeClr val="accent5">
                <a:tint val="45000"/>
                <a:satMod val="400000"/>
              </a:schemeClr>
            </a:duotone>
            <a:extLst>
              <a:ext uri="{96DAC541-7B7A-43D3-8B79-37D633B846F1}">
                <asvg:svgBlip xmlns="" xmlns:asvg="http://schemas.microsoft.com/office/drawing/2016/SVG/main" r:embed="rId4"/>
              </a:ext>
            </a:extLst>
          </a:blip>
          <a:stretch>
            <a:fillRect/>
          </a:stretch>
        </p:blipFill>
        <p:spPr>
          <a:xfrm>
            <a:off x="750022" y="2286000"/>
            <a:ext cx="508000" cy="508000"/>
          </a:xfrm>
          <a:prstGeom prst="rect">
            <a:avLst/>
          </a:prstGeom>
        </p:spPr>
      </p:pic>
      <p:pic>
        <p:nvPicPr>
          <p:cNvPr id="5" name="Graphic 4">
            <a:extLst>
              <a:ext uri="{FF2B5EF4-FFF2-40B4-BE49-F238E27FC236}">
                <a16:creationId xmlns="" xmlns:a16="http://schemas.microsoft.com/office/drawing/2014/main" id="{B440A9CC-DBFF-844B-A11A-D4636610AD24}"/>
              </a:ext>
            </a:extLst>
          </p:cNvPr>
          <p:cNvPicPr>
            <a:picLocks noChangeAspect="1"/>
          </p:cNvPicPr>
          <p:nvPr/>
        </p:nvPicPr>
        <p:blipFill>
          <a:blip r:embed="rId5">
            <a:duotone>
              <a:prstClr val="black"/>
              <a:schemeClr val="accent5">
                <a:tint val="45000"/>
                <a:satMod val="400000"/>
              </a:schemeClr>
            </a:duotone>
            <a:extLst>
              <a:ext uri="{96DAC541-7B7A-43D3-8B79-37D633B846F1}">
                <asvg:svgBlip xmlns="" xmlns:asvg="http://schemas.microsoft.com/office/drawing/2016/SVG/main" r:embed="rId6"/>
              </a:ext>
            </a:extLst>
          </a:blip>
          <a:stretch>
            <a:fillRect/>
          </a:stretch>
        </p:blipFill>
        <p:spPr>
          <a:xfrm>
            <a:off x="750022" y="2981035"/>
            <a:ext cx="508000" cy="508000"/>
          </a:xfrm>
          <a:prstGeom prst="rect">
            <a:avLst/>
          </a:prstGeom>
        </p:spPr>
      </p:pic>
      <p:pic>
        <p:nvPicPr>
          <p:cNvPr id="12" name="Graphic 11">
            <a:extLst>
              <a:ext uri="{FF2B5EF4-FFF2-40B4-BE49-F238E27FC236}">
                <a16:creationId xmlns="" xmlns:a16="http://schemas.microsoft.com/office/drawing/2014/main" id="{69E37AA2-405E-E243-9866-434DC586D6A3}"/>
              </a:ext>
            </a:extLst>
          </p:cNvPr>
          <p:cNvPicPr>
            <a:picLocks noChangeAspect="1"/>
          </p:cNvPicPr>
          <p:nvPr/>
        </p:nvPicPr>
        <p:blipFill>
          <a:blip r:embed="rId7">
            <a:duotone>
              <a:prstClr val="black"/>
              <a:schemeClr val="accent5">
                <a:tint val="45000"/>
                <a:satMod val="400000"/>
              </a:schemeClr>
            </a:duotone>
            <a:extLst>
              <a:ext uri="{96DAC541-7B7A-43D3-8B79-37D633B846F1}">
                <asvg:svgBlip xmlns="" xmlns:asvg="http://schemas.microsoft.com/office/drawing/2016/SVG/main" r:embed="rId8"/>
              </a:ext>
            </a:extLst>
          </a:blip>
          <a:stretch>
            <a:fillRect/>
          </a:stretch>
        </p:blipFill>
        <p:spPr>
          <a:xfrm>
            <a:off x="750022" y="4368800"/>
            <a:ext cx="508000" cy="508000"/>
          </a:xfrm>
          <a:prstGeom prst="rect">
            <a:avLst/>
          </a:prstGeom>
        </p:spPr>
      </p:pic>
      <p:pic>
        <p:nvPicPr>
          <p:cNvPr id="16" name="Graphic 15">
            <a:extLst>
              <a:ext uri="{FF2B5EF4-FFF2-40B4-BE49-F238E27FC236}">
                <a16:creationId xmlns="" xmlns:a16="http://schemas.microsoft.com/office/drawing/2014/main" id="{49C2CA11-E86E-9249-B215-828588D6CCC0}"/>
              </a:ext>
            </a:extLst>
          </p:cNvPr>
          <p:cNvPicPr>
            <a:picLocks noChangeAspect="1"/>
          </p:cNvPicPr>
          <p:nvPr/>
        </p:nvPicPr>
        <p:blipFill>
          <a:blip r:embed="rId9">
            <a:duotone>
              <a:prstClr val="black"/>
              <a:schemeClr val="accent5">
                <a:tint val="45000"/>
                <a:satMod val="400000"/>
              </a:schemeClr>
            </a:duotone>
            <a:extLst>
              <a:ext uri="{96DAC541-7B7A-43D3-8B79-37D633B846F1}">
                <asvg:svgBlip xmlns="" xmlns:asvg="http://schemas.microsoft.com/office/drawing/2016/SVG/main" r:embed="rId10"/>
              </a:ext>
            </a:extLst>
          </a:blip>
          <a:stretch>
            <a:fillRect/>
          </a:stretch>
        </p:blipFill>
        <p:spPr>
          <a:xfrm>
            <a:off x="743952" y="3658754"/>
            <a:ext cx="508000" cy="508000"/>
          </a:xfrm>
          <a:prstGeom prst="rect">
            <a:avLst/>
          </a:prstGeom>
        </p:spPr>
      </p:pic>
      <p:pic>
        <p:nvPicPr>
          <p:cNvPr id="18" name="Graphic 17">
            <a:extLst>
              <a:ext uri="{FF2B5EF4-FFF2-40B4-BE49-F238E27FC236}">
                <a16:creationId xmlns="" xmlns:a16="http://schemas.microsoft.com/office/drawing/2014/main" id="{DBDD096A-B244-DD4C-9DC5-FD9E2DB21351}"/>
              </a:ext>
            </a:extLst>
          </p:cNvPr>
          <p:cNvPicPr>
            <a:picLocks noChangeAspect="1"/>
          </p:cNvPicPr>
          <p:nvPr/>
        </p:nvPicPr>
        <p:blipFill>
          <a:blip r:embed="rId11">
            <a:duotone>
              <a:prstClr val="black"/>
              <a:schemeClr val="accent5">
                <a:tint val="45000"/>
                <a:satMod val="400000"/>
              </a:schemeClr>
            </a:duotone>
            <a:extLst>
              <a:ext uri="{96DAC541-7B7A-43D3-8B79-37D633B846F1}">
                <asvg:svgBlip xmlns="" xmlns:asvg="http://schemas.microsoft.com/office/drawing/2016/SVG/main" r:embed="rId12"/>
              </a:ext>
            </a:extLst>
          </a:blip>
          <a:stretch>
            <a:fillRect/>
          </a:stretch>
        </p:blipFill>
        <p:spPr>
          <a:xfrm>
            <a:off x="743952" y="5054421"/>
            <a:ext cx="508000" cy="508000"/>
          </a:xfrm>
          <a:prstGeom prst="rect">
            <a:avLst/>
          </a:prstGeom>
        </p:spPr>
      </p:pic>
      <p:grpSp>
        <p:nvGrpSpPr>
          <p:cNvPr id="20" name="Group 19">
            <a:extLst>
              <a:ext uri="{FF2B5EF4-FFF2-40B4-BE49-F238E27FC236}">
                <a16:creationId xmlns="" xmlns:a16="http://schemas.microsoft.com/office/drawing/2014/main" id="{DB4E28E5-0320-0046-B992-25616FA8E4CA}"/>
              </a:ext>
            </a:extLst>
          </p:cNvPr>
          <p:cNvGrpSpPr/>
          <p:nvPr/>
        </p:nvGrpSpPr>
        <p:grpSpPr>
          <a:xfrm>
            <a:off x="5562601" y="2598870"/>
            <a:ext cx="6266705" cy="3135768"/>
            <a:chOff x="1110418" y="2336800"/>
            <a:chExt cx="6678918" cy="3293533"/>
          </a:xfrm>
        </p:grpSpPr>
        <p:grpSp>
          <p:nvGrpSpPr>
            <p:cNvPr id="21" name="Group 20">
              <a:extLst>
                <a:ext uri="{FF2B5EF4-FFF2-40B4-BE49-F238E27FC236}">
                  <a16:creationId xmlns="" xmlns:a16="http://schemas.microsoft.com/office/drawing/2014/main" id="{2C67AB1A-038E-7949-A33A-38AF825E7169}"/>
                </a:ext>
              </a:extLst>
            </p:cNvPr>
            <p:cNvGrpSpPr/>
            <p:nvPr/>
          </p:nvGrpSpPr>
          <p:grpSpPr>
            <a:xfrm>
              <a:off x="2167467" y="2463799"/>
              <a:ext cx="4504266" cy="2777067"/>
              <a:chOff x="2167467" y="2489200"/>
              <a:chExt cx="4504266" cy="2777067"/>
            </a:xfrm>
          </p:grpSpPr>
          <p:pic>
            <p:nvPicPr>
              <p:cNvPr id="23" name="Picture 22">
                <a:extLst>
                  <a:ext uri="{FF2B5EF4-FFF2-40B4-BE49-F238E27FC236}">
                    <a16:creationId xmlns="" xmlns:a16="http://schemas.microsoft.com/office/drawing/2014/main" id="{29E9CD02-51CD-FE47-8B53-0633B6A1B31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250545" y="2712780"/>
                <a:ext cx="4377267" cy="2324228"/>
              </a:xfrm>
              <a:prstGeom prst="rect">
                <a:avLst/>
              </a:prstGeom>
            </p:spPr>
          </p:pic>
          <p:sp>
            <p:nvSpPr>
              <p:cNvPr id="24" name="Rectangle 23">
                <a:extLst>
                  <a:ext uri="{FF2B5EF4-FFF2-40B4-BE49-F238E27FC236}">
                    <a16:creationId xmlns="" xmlns:a16="http://schemas.microsoft.com/office/drawing/2014/main" id="{084394F5-8C4E-A24A-A8BD-45AAF122DDE8}"/>
                  </a:ext>
                </a:extLst>
              </p:cNvPr>
              <p:cNvSpPr/>
              <p:nvPr/>
            </p:nvSpPr>
            <p:spPr bwMode="invGray">
              <a:xfrm>
                <a:off x="2167467" y="2489200"/>
                <a:ext cx="4504266" cy="237067"/>
              </a:xfrm>
              <a:prstGeom prst="rect">
                <a:avLst/>
              </a:prstGeom>
              <a:solidFill>
                <a:schemeClr val="tx1"/>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 xmlns:a16="http://schemas.microsoft.com/office/drawing/2014/main" id="{95BE10F6-6492-3740-8A41-BAAD9E6C2CE5}"/>
                  </a:ext>
                </a:extLst>
              </p:cNvPr>
              <p:cNvSpPr/>
              <p:nvPr/>
            </p:nvSpPr>
            <p:spPr bwMode="invGray">
              <a:xfrm>
                <a:off x="2167467" y="5029200"/>
                <a:ext cx="4504266" cy="237067"/>
              </a:xfrm>
              <a:prstGeom prst="rect">
                <a:avLst/>
              </a:prstGeom>
              <a:solidFill>
                <a:schemeClr val="tx1"/>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2" name="Picture 21" descr="macbook.png">
              <a:extLst>
                <a:ext uri="{FF2B5EF4-FFF2-40B4-BE49-F238E27FC236}">
                  <a16:creationId xmlns="" xmlns:a16="http://schemas.microsoft.com/office/drawing/2014/main" id="{C13B1B9C-162C-B143-8ED8-6C6701D9349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10418" y="2336800"/>
              <a:ext cx="6678918" cy="3293533"/>
            </a:xfrm>
            <a:prstGeom prst="rect">
              <a:avLst/>
            </a:prstGeom>
          </p:spPr>
        </p:pic>
      </p:grpSp>
      <p:sp>
        <p:nvSpPr>
          <p:cNvPr id="38" name="Rectangle 1">
            <a:extLst>
              <a:ext uri="{FF2B5EF4-FFF2-40B4-BE49-F238E27FC236}">
                <a16:creationId xmlns="" xmlns:a16="http://schemas.microsoft.com/office/drawing/2014/main" id="{CE53974A-57FB-4042-AA7F-1A511FAC1EEF}"/>
              </a:ext>
            </a:extLst>
          </p:cNvPr>
          <p:cNvSpPr>
            <a:spLocks noChangeArrowheads="1"/>
          </p:cNvSpPr>
          <p:nvPr/>
        </p:nvSpPr>
        <p:spPr bwMode="auto">
          <a:xfrm>
            <a:off x="9296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39" name="Rectangle 1">
            <a:extLst>
              <a:ext uri="{FF2B5EF4-FFF2-40B4-BE49-F238E27FC236}">
                <a16:creationId xmlns="" xmlns:a16="http://schemas.microsoft.com/office/drawing/2014/main" id="{1EC5AAF9-9E11-C744-B6B7-CD4AB1057911}"/>
              </a:ext>
            </a:extLst>
          </p:cNvPr>
          <p:cNvSpPr>
            <a:spLocks noChangeArrowheads="1"/>
          </p:cNvSpPr>
          <p:nvPr/>
        </p:nvSpPr>
        <p:spPr bwMode="auto">
          <a:xfrm>
            <a:off x="10121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41" name="Rectangle 1">
            <a:extLst>
              <a:ext uri="{FF2B5EF4-FFF2-40B4-BE49-F238E27FC236}">
                <a16:creationId xmlns="" xmlns:a16="http://schemas.microsoft.com/office/drawing/2014/main" id="{93EC2CE7-C266-814F-B568-27321A97461F}"/>
              </a:ext>
            </a:extLst>
          </p:cNvPr>
          <p:cNvSpPr>
            <a:spLocks noChangeArrowheads="1"/>
          </p:cNvSpPr>
          <p:nvPr/>
        </p:nvSpPr>
        <p:spPr bwMode="auto">
          <a:xfrm>
            <a:off x="108873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42" name="Picture 41">
            <a:extLst>
              <a:ext uri="{FF2B5EF4-FFF2-40B4-BE49-F238E27FC236}">
                <a16:creationId xmlns="" xmlns:a16="http://schemas.microsoft.com/office/drawing/2014/main" id="{0D97E7FA-52B1-8646-AED1-FC68420DB28C}"/>
              </a:ext>
            </a:extLst>
          </p:cNvPr>
          <p:cNvPicPr>
            <a:picLocks noChangeAspect="1"/>
          </p:cNvPicPr>
          <p:nvPr/>
        </p:nvPicPr>
        <p:blipFill>
          <a:blip r:embed="rId15">
            <a:duotone>
              <a:schemeClr val="accent5">
                <a:shade val="45000"/>
                <a:satMod val="135000"/>
              </a:schemeClr>
              <a:prstClr val="white"/>
            </a:duotone>
            <a:lum bright="20000"/>
          </a:blip>
          <a:stretch>
            <a:fillRect/>
          </a:stretch>
        </p:blipFill>
        <p:spPr>
          <a:xfrm>
            <a:off x="9498105" y="417338"/>
            <a:ext cx="536531" cy="253479"/>
          </a:xfrm>
          <a:prstGeom prst="rect">
            <a:avLst/>
          </a:prstGeom>
        </p:spPr>
      </p:pic>
      <p:pic>
        <p:nvPicPr>
          <p:cNvPr id="43" name="Picture 42">
            <a:extLst>
              <a:ext uri="{FF2B5EF4-FFF2-40B4-BE49-F238E27FC236}">
                <a16:creationId xmlns="" xmlns:a16="http://schemas.microsoft.com/office/drawing/2014/main" id="{33E6E68C-41F4-BD4F-B09A-C4CA9DE31F61}"/>
              </a:ext>
            </a:extLst>
          </p:cNvPr>
          <p:cNvPicPr>
            <a:picLocks noChangeAspect="1"/>
          </p:cNvPicPr>
          <p:nvPr/>
        </p:nvPicPr>
        <p:blipFill>
          <a:blip r:embed="rId16">
            <a:duotone>
              <a:schemeClr val="accent5">
                <a:shade val="45000"/>
                <a:satMod val="135000"/>
              </a:schemeClr>
              <a:prstClr val="white"/>
            </a:duotone>
            <a:lum bright="20000"/>
          </a:blip>
          <a:stretch>
            <a:fillRect/>
          </a:stretch>
        </p:blipFill>
        <p:spPr>
          <a:xfrm>
            <a:off x="10390259" y="345571"/>
            <a:ext cx="397013" cy="397013"/>
          </a:xfrm>
          <a:prstGeom prst="rect">
            <a:avLst/>
          </a:prstGeom>
        </p:spPr>
      </p:pic>
      <p:pic>
        <p:nvPicPr>
          <p:cNvPr id="45" name="Picture 44">
            <a:extLst>
              <a:ext uri="{FF2B5EF4-FFF2-40B4-BE49-F238E27FC236}">
                <a16:creationId xmlns="" xmlns:a16="http://schemas.microsoft.com/office/drawing/2014/main" id="{F433924F-E76B-1341-B55F-E39B3D48BEB7}"/>
              </a:ext>
            </a:extLst>
          </p:cNvPr>
          <p:cNvPicPr>
            <a:picLocks noChangeAspect="1"/>
          </p:cNvPicPr>
          <p:nvPr/>
        </p:nvPicPr>
        <p:blipFill>
          <a:blip r:embed="rId17">
            <a:duotone>
              <a:schemeClr val="accent5">
                <a:shade val="45000"/>
                <a:satMod val="135000"/>
              </a:schemeClr>
              <a:prstClr val="white"/>
            </a:duotone>
            <a:lum bright="20000"/>
          </a:blip>
          <a:stretch>
            <a:fillRect/>
          </a:stretch>
        </p:blipFill>
        <p:spPr>
          <a:xfrm>
            <a:off x="11063103" y="376777"/>
            <a:ext cx="541957" cy="334600"/>
          </a:xfrm>
          <a:prstGeom prst="rect">
            <a:avLst/>
          </a:prstGeom>
        </p:spPr>
      </p:pic>
    </p:spTree>
    <p:extLst>
      <p:ext uri="{BB962C8B-B14F-4D97-AF65-F5344CB8AC3E}">
        <p14:creationId xmlns:p14="http://schemas.microsoft.com/office/powerpoint/2010/main" val="371735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FortiAuthenticator</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7266"/>
            <a:ext cx="586647" cy="586800"/>
          </a:xfrm>
          <a:prstGeom prst="rect">
            <a:avLst/>
          </a:prstGeom>
        </p:spPr>
      </p:pic>
    </p:spTree>
    <p:extLst>
      <p:ext uri="{BB962C8B-B14F-4D97-AF65-F5344CB8AC3E}">
        <p14:creationId xmlns:p14="http://schemas.microsoft.com/office/powerpoint/2010/main" val="85926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FortiAuthenticator </a:t>
            </a:r>
          </a:p>
        </p:txBody>
      </p:sp>
      <p:grpSp>
        <p:nvGrpSpPr>
          <p:cNvPr id="4" name="Group 3"/>
          <p:cNvGrpSpPr/>
          <p:nvPr/>
        </p:nvGrpSpPr>
        <p:grpSpPr>
          <a:xfrm>
            <a:off x="6028692" y="2667779"/>
            <a:ext cx="5823477" cy="3109402"/>
            <a:chOff x="3969304" y="1800039"/>
            <a:chExt cx="5523540" cy="2948484"/>
          </a:xfrm>
        </p:grpSpPr>
        <p:sp>
          <p:nvSpPr>
            <p:cNvPr id="5" name="Freeform 4"/>
            <p:cNvSpPr/>
            <p:nvPr/>
          </p:nvSpPr>
          <p:spPr bwMode="auto">
            <a:xfrm rot="17703980">
              <a:off x="7148459" y="2078479"/>
              <a:ext cx="88667" cy="884378"/>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rgbClr val="000000"/>
                  </a:gs>
                  <a:gs pos="39999">
                    <a:srgbClr val="0A128C"/>
                  </a:gs>
                  <a:gs pos="70000">
                    <a:srgbClr val="181CC7"/>
                  </a:gs>
                  <a:gs pos="88000">
                    <a:srgbClr val="7005D4"/>
                  </a:gs>
                  <a:gs pos="100000">
                    <a:srgbClr val="8C3D91"/>
                  </a:gs>
                </a:gsLst>
                <a:lin ang="0" scaled="0"/>
                <a:tileRect/>
              </a:gradFill>
              <a:prstDash val="solid"/>
              <a:round/>
              <a:headEnd type="none" w="med" len="med"/>
              <a:tailEnd type="stealth" w="lg" len="lg"/>
            </a:ln>
            <a:effectLst/>
          </p:spPr>
          <p:txBody>
            <a:bodyPr/>
            <a:lstStyle/>
            <a:p>
              <a:pPr>
                <a:defRPr/>
              </a:pPr>
              <a:endParaRPr lang="en-GB">
                <a:latin typeface="Arial" pitchFamily="-65" charset="0"/>
                <a:ea typeface="ＭＳ Ｐゴシック" charset="-128"/>
                <a:cs typeface="ＭＳ Ｐゴシック" charset="-128"/>
              </a:endParaRPr>
            </a:p>
          </p:txBody>
        </p:sp>
        <p:pic>
          <p:nvPicPr>
            <p:cNvPr id="6" name="Picture 24" descr="User-Green-Male_Lt-s.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61430" y="2241762"/>
              <a:ext cx="523875" cy="431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Laptop-Wireless_L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9568" y="2402496"/>
              <a:ext cx="928687" cy="541735"/>
            </a:xfrm>
            <a:prstGeom prst="rect">
              <a:avLst/>
            </a:prstGeom>
            <a:effectLst>
              <a:outerShdw blurRad="50800" dist="25400" dir="5400000">
                <a:srgbClr val="000000">
                  <a:alpha val="30000"/>
                </a:srgbClr>
              </a:outerShdw>
            </a:effectLst>
          </p:spPr>
        </p:pic>
        <p:pic>
          <p:nvPicPr>
            <p:cNvPr id="8" name="Picture 63" descr="2U_Lt-s.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98304" y="2520367"/>
              <a:ext cx="1066800" cy="556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reeform 8"/>
            <p:cNvSpPr/>
            <p:nvPr/>
          </p:nvSpPr>
          <p:spPr bwMode="auto">
            <a:xfrm flipH="1">
              <a:off x="6540834" y="2520667"/>
              <a:ext cx="154235" cy="663284"/>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rgbClr val="000000"/>
                  </a:gs>
                  <a:gs pos="39999">
                    <a:srgbClr val="0A128C"/>
                  </a:gs>
                  <a:gs pos="70000">
                    <a:srgbClr val="181CC7"/>
                  </a:gs>
                  <a:gs pos="88000">
                    <a:srgbClr val="7005D4"/>
                  </a:gs>
                  <a:gs pos="100000">
                    <a:srgbClr val="8C3D91"/>
                  </a:gs>
                </a:gsLst>
                <a:lin ang="0" scaled="0"/>
                <a:tileRect/>
              </a:gradFill>
              <a:prstDash val="solid"/>
              <a:round/>
              <a:headEnd type="none" w="med" len="med"/>
              <a:tailEnd type="stealth" w="lg" len="lg"/>
            </a:ln>
            <a:effectLst/>
          </p:spPr>
          <p:txBody>
            <a:bodyPr/>
            <a:lstStyle/>
            <a:p>
              <a:pPr>
                <a:defRPr/>
              </a:pPr>
              <a:endParaRPr lang="en-GB">
                <a:latin typeface="Arial" pitchFamily="-65" charset="0"/>
                <a:ea typeface="ＭＳ Ｐゴシック" charset="-128"/>
                <a:cs typeface="ＭＳ Ｐゴシック" charset="-128"/>
              </a:endParaRPr>
            </a:p>
          </p:txBody>
        </p:sp>
        <p:sp>
          <p:nvSpPr>
            <p:cNvPr id="10" name="Freeform 9"/>
            <p:cNvSpPr/>
            <p:nvPr/>
          </p:nvSpPr>
          <p:spPr bwMode="auto">
            <a:xfrm rot="1102773">
              <a:off x="5026454" y="3045220"/>
              <a:ext cx="648745" cy="500937"/>
            </a:xfrm>
            <a:custGeom>
              <a:avLst/>
              <a:gdLst>
                <a:gd name="connsiteX0" fmla="*/ 0 w 1097280"/>
                <a:gd name="connsiteY0" fmla="*/ 0 h 388620"/>
                <a:gd name="connsiteX1" fmla="*/ 674370 w 1097280"/>
                <a:gd name="connsiteY1" fmla="*/ 91440 h 388620"/>
                <a:gd name="connsiteX2" fmla="*/ 1097280 w 1097280"/>
                <a:gd name="connsiteY2" fmla="*/ 388620 h 388620"/>
              </a:gdLst>
              <a:ahLst/>
              <a:cxnLst>
                <a:cxn ang="0">
                  <a:pos x="connsiteX0" y="connsiteY0"/>
                </a:cxn>
                <a:cxn ang="0">
                  <a:pos x="connsiteX1" y="connsiteY1"/>
                </a:cxn>
                <a:cxn ang="0">
                  <a:pos x="connsiteX2" y="connsiteY2"/>
                </a:cxn>
              </a:cxnLst>
              <a:rect l="l" t="t" r="r" b="b"/>
              <a:pathLst>
                <a:path w="1097280" h="388620">
                  <a:moveTo>
                    <a:pt x="0" y="0"/>
                  </a:moveTo>
                  <a:cubicBezTo>
                    <a:pt x="245745" y="13335"/>
                    <a:pt x="491490" y="26670"/>
                    <a:pt x="674370" y="91440"/>
                  </a:cubicBezTo>
                  <a:cubicBezTo>
                    <a:pt x="857250" y="156210"/>
                    <a:pt x="977265" y="272415"/>
                    <a:pt x="1097280" y="388620"/>
                  </a:cubicBezTo>
                </a:path>
              </a:pathLst>
            </a:custGeom>
            <a:noFill/>
            <a:ln w="57150" cap="flat" cmpd="sng" algn="ctr">
              <a:gradFill flip="none" rotWithShape="1">
                <a:gsLst>
                  <a:gs pos="0">
                    <a:srgbClr val="000000"/>
                  </a:gs>
                  <a:gs pos="39999">
                    <a:srgbClr val="0A128C"/>
                  </a:gs>
                  <a:gs pos="70000">
                    <a:srgbClr val="181CC7"/>
                  </a:gs>
                  <a:gs pos="88000">
                    <a:srgbClr val="7005D4"/>
                  </a:gs>
                  <a:gs pos="100000">
                    <a:srgbClr val="8C3D91"/>
                  </a:gs>
                </a:gsLst>
                <a:lin ang="0" scaled="0"/>
                <a:tileRect/>
              </a:gradFill>
              <a:prstDash val="solid"/>
              <a:round/>
              <a:headEnd type="none" w="med" len="med"/>
              <a:tailEnd type="stealth" w="lg" len="lg"/>
            </a:ln>
            <a:effectLst/>
          </p:spPr>
          <p:txBody>
            <a:bodyPr/>
            <a:lstStyle/>
            <a:p>
              <a:pPr>
                <a:defRPr/>
              </a:pPr>
              <a:endParaRPr lang="en-GB">
                <a:latin typeface="Arial" pitchFamily="-65" charset="0"/>
                <a:ea typeface="ＭＳ Ｐゴシック" charset="-128"/>
                <a:cs typeface="ＭＳ Ｐゴシック" charset="-128"/>
              </a:endParaRPr>
            </a:p>
          </p:txBody>
        </p:sp>
        <p:pic>
          <p:nvPicPr>
            <p:cNvPr id="11" name="Picture 10" descr="Modem_R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1105" y="2691818"/>
              <a:ext cx="677863" cy="600075"/>
            </a:xfrm>
            <a:prstGeom prst="rect">
              <a:avLst/>
            </a:prstGeom>
            <a:effectLst>
              <a:outerShdw blurRad="50800" dist="25400" dir="5400000">
                <a:srgbClr val="000000">
                  <a:alpha val="30000"/>
                </a:srgbClr>
              </a:outerShdw>
            </a:effectLst>
          </p:spPr>
        </p:pic>
        <p:pic>
          <p:nvPicPr>
            <p:cNvPr id="12" name="Picture 11" descr="Router_L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31505" y="3206167"/>
              <a:ext cx="779463" cy="403622"/>
            </a:xfrm>
            <a:prstGeom prst="rect">
              <a:avLst/>
            </a:prstGeom>
            <a:effectLst>
              <a:outerShdw blurRad="50800" dist="25400" dir="5400000">
                <a:srgbClr val="000000">
                  <a:alpha val="30000"/>
                </a:srgbClr>
              </a:outerShdw>
            </a:effectLst>
          </p:spPr>
        </p:pic>
        <p:pic>
          <p:nvPicPr>
            <p:cNvPr id="13" name="Picture 35" descr="Firewall-Typical_Lt.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264704" y="3606217"/>
              <a:ext cx="407988"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 descr="Server_Lt.png"/>
            <p:cNvPicPr>
              <a:picLocks noChangeAspect="1"/>
            </p:cNvPicPr>
            <p:nvPr/>
          </p:nvPicPr>
          <p:blipFill>
            <a:blip r:embed="rId8"/>
            <a:stretch>
              <a:fillRect/>
            </a:stretch>
          </p:blipFill>
          <p:spPr>
            <a:xfrm>
              <a:off x="5874304" y="3377617"/>
              <a:ext cx="533400" cy="519113"/>
            </a:xfrm>
            <a:prstGeom prst="rect">
              <a:avLst/>
            </a:prstGeom>
            <a:effectLst>
              <a:outerShdw blurRad="50800" dist="25400" dir="5400000">
                <a:srgbClr val="000000">
                  <a:alpha val="30000"/>
                </a:srgbClr>
              </a:outerShdw>
            </a:effectLst>
          </p:spPr>
        </p:pic>
        <p:sp>
          <p:nvSpPr>
            <p:cNvPr id="15" name="Right Arrow 14"/>
            <p:cNvSpPr/>
            <p:nvPr/>
          </p:nvSpPr>
          <p:spPr bwMode="auto">
            <a:xfrm rot="3372343">
              <a:off x="7258502" y="3005073"/>
              <a:ext cx="491771" cy="1335266"/>
            </a:xfrm>
            <a:prstGeom prst="rightArrow">
              <a:avLst/>
            </a:prstGeom>
            <a:gradFill flip="none" rotWithShape="1">
              <a:gsLst>
                <a:gs pos="0">
                  <a:srgbClr val="8488C4"/>
                </a:gs>
                <a:gs pos="0">
                  <a:srgbClr val="8488C4"/>
                </a:gs>
                <a:gs pos="53000">
                  <a:srgbClr val="D4DEFF"/>
                </a:gs>
                <a:gs pos="53000">
                  <a:srgbClr val="D4DEFF"/>
                </a:gs>
                <a:gs pos="83000">
                  <a:srgbClr val="D4DEFF"/>
                </a:gs>
                <a:gs pos="100000">
                  <a:srgbClr val="96AB94"/>
                </a:gs>
              </a:gsLst>
              <a:lin ang="5400000" scaled="0"/>
              <a:tileRect/>
            </a:gradFill>
            <a:ln w="9525" cap="flat" cmpd="sng" algn="ctr">
              <a:noFill/>
              <a:prstDash val="solid"/>
              <a:round/>
              <a:headEnd type="none" w="med" len="med"/>
              <a:tailEnd type="none" w="med" len="med"/>
            </a:ln>
            <a:effectLst/>
            <a:scene3d>
              <a:camera prst="isometricRightUp"/>
              <a:lightRig rig="threePt" dir="t"/>
            </a:scene3d>
          </p:spPr>
          <p:txBody>
            <a:bodyPr lIns="0" tIns="0" rIns="0" bIns="0" anchor="ctr"/>
            <a:lstStyle/>
            <a:p>
              <a:pPr algn="ctr" eaLnBrk="0" hangingPunct="0">
                <a:spcBef>
                  <a:spcPct val="20000"/>
                </a:spcBef>
                <a:buClr>
                  <a:schemeClr val="accent1"/>
                </a:buClr>
                <a:buSzPct val="90000"/>
                <a:buFont typeface="Wingdings" charset="2"/>
                <a:buNone/>
                <a:defRPr/>
              </a:pPr>
              <a:endParaRPr lang="en-GB" sz="2700">
                <a:solidFill>
                  <a:schemeClr val="accent2"/>
                </a:solidFill>
                <a:ea typeface="ＭＳ Ｐゴシック" pitchFamily="-65" charset="-128"/>
                <a:cs typeface="ＭＳ Ｐゴシック" pitchFamily="-65" charset="-128"/>
              </a:endParaRP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045505" y="2452502"/>
              <a:ext cx="1146175"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 descr="Server_Lt.png"/>
            <p:cNvPicPr>
              <a:picLocks noChangeAspect="1"/>
            </p:cNvPicPr>
            <p:nvPr/>
          </p:nvPicPr>
          <p:blipFill>
            <a:blip r:embed="rId8"/>
            <a:stretch>
              <a:fillRect/>
            </a:stretch>
          </p:blipFill>
          <p:spPr>
            <a:xfrm>
              <a:off x="6571217" y="3893158"/>
              <a:ext cx="533400" cy="517922"/>
            </a:xfrm>
            <a:prstGeom prst="rect">
              <a:avLst/>
            </a:prstGeom>
            <a:effectLst>
              <a:outerShdw blurRad="50800" dist="25400" dir="5400000">
                <a:srgbClr val="000000">
                  <a:alpha val="30000"/>
                </a:srgbClr>
              </a:outerShdw>
            </a:effectLst>
          </p:spPr>
        </p:pic>
        <p:sp>
          <p:nvSpPr>
            <p:cNvPr id="18" name="Freeform 17"/>
            <p:cNvSpPr/>
            <p:nvPr/>
          </p:nvSpPr>
          <p:spPr bwMode="auto">
            <a:xfrm rot="11861005" flipV="1">
              <a:off x="7084518" y="3850624"/>
              <a:ext cx="854012" cy="450656"/>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rgbClr val="000000"/>
                  </a:gs>
                  <a:gs pos="39999">
                    <a:srgbClr val="0A128C"/>
                  </a:gs>
                  <a:gs pos="70000">
                    <a:srgbClr val="181CC7"/>
                  </a:gs>
                  <a:gs pos="88000">
                    <a:srgbClr val="7005D4"/>
                  </a:gs>
                  <a:gs pos="100000">
                    <a:srgbClr val="8C3D91"/>
                  </a:gs>
                </a:gsLst>
                <a:lin ang="0" scaled="0"/>
                <a:tileRect/>
              </a:gradFill>
              <a:prstDash val="solid"/>
              <a:round/>
              <a:headEnd type="none" w="med" len="med"/>
              <a:tailEnd type="stealth" w="lg" len="lg"/>
            </a:ln>
            <a:effectLst/>
          </p:spPr>
          <p:txBody>
            <a:bodyPr/>
            <a:lstStyle/>
            <a:p>
              <a:pPr>
                <a:defRPr/>
              </a:pPr>
              <a:endParaRPr lang="en-GB">
                <a:latin typeface="Arial" pitchFamily="-65" charset="0"/>
                <a:ea typeface="ＭＳ Ｐゴシック" charset="-128"/>
                <a:cs typeface="ＭＳ Ｐゴシック" charset="-128"/>
              </a:endParaRPr>
            </a:p>
          </p:txBody>
        </p:sp>
        <p:pic>
          <p:nvPicPr>
            <p:cNvPr id="19" name="Picture 3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47580" y="2346537"/>
              <a:ext cx="581025" cy="391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38"/>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376205" y="3657414"/>
              <a:ext cx="581025" cy="391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34"/>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17230" y="1800039"/>
              <a:ext cx="581025" cy="391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descr="Modem_R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63242" y="2000064"/>
              <a:ext cx="677862" cy="600075"/>
            </a:xfrm>
            <a:prstGeom prst="rect">
              <a:avLst/>
            </a:prstGeom>
            <a:effectLst>
              <a:outerShdw blurRad="50800" dist="25400" dir="5400000">
                <a:srgbClr val="000000">
                  <a:alpha val="30000"/>
                </a:srgbClr>
              </a:outerShdw>
            </a:effectLst>
          </p:spPr>
        </p:pic>
        <p:sp>
          <p:nvSpPr>
            <p:cNvPr id="23" name="Text Box 28"/>
            <p:cNvSpPr txBox="1">
              <a:spLocks noChangeArrowheads="1"/>
            </p:cNvSpPr>
            <p:nvPr/>
          </p:nvSpPr>
          <p:spPr bwMode="auto">
            <a:xfrm>
              <a:off x="5965982" y="4281565"/>
              <a:ext cx="1229842" cy="46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300">
                  <a:cs typeface="HelveticaNeue Condensed" charset="0"/>
                </a:rPr>
                <a:t>LDAP</a:t>
              </a:r>
              <a:br>
                <a:rPr lang="en-GB" sz="1300">
                  <a:cs typeface="HelveticaNeue Condensed" charset="0"/>
                </a:rPr>
              </a:br>
              <a:r>
                <a:rPr lang="en-GB" sz="1300">
                  <a:cs typeface="HelveticaNeue Condensed" charset="0"/>
                </a:rPr>
                <a:t>User Database</a:t>
              </a:r>
            </a:p>
          </p:txBody>
        </p:sp>
        <p:sp>
          <p:nvSpPr>
            <p:cNvPr id="24" name="TextBox 23"/>
            <p:cNvSpPr txBox="1"/>
            <p:nvPr/>
          </p:nvSpPr>
          <p:spPr bwMode="auto">
            <a:xfrm>
              <a:off x="8068230" y="3428814"/>
              <a:ext cx="972598" cy="277256"/>
            </a:xfrm>
            <a:prstGeom prst="rect">
              <a:avLst/>
            </a:prstGeom>
            <a:noFill/>
          </p:spPr>
          <p:txBody>
            <a:bodyPr wrap="none">
              <a:spAutoFit/>
            </a:bodyPr>
            <a:lstStyle/>
            <a:p>
              <a:pPr>
                <a:defRPr/>
              </a:pPr>
              <a:r>
                <a:rPr lang="en-US" sz="1300" i="1">
                  <a:solidFill>
                    <a:schemeClr val="tx1">
                      <a:lumMod val="65000"/>
                      <a:lumOff val="35000"/>
                    </a:schemeClr>
                  </a:solidFill>
                  <a:latin typeface="Arial" pitchFamily="-65" charset="0"/>
                  <a:ea typeface="ＭＳ Ｐゴシック" pitchFamily="-65" charset="-128"/>
                  <a:cs typeface="ＭＳ Ｐゴシック" pitchFamily="-65" charset="-128"/>
                </a:rPr>
                <a:t>Issuing CA</a:t>
              </a:r>
            </a:p>
          </p:txBody>
        </p:sp>
        <p:sp>
          <p:nvSpPr>
            <p:cNvPr id="25" name="TextBox 24"/>
            <p:cNvSpPr txBox="1"/>
            <p:nvPr/>
          </p:nvSpPr>
          <p:spPr bwMode="auto">
            <a:xfrm>
              <a:off x="4220130" y="3142678"/>
              <a:ext cx="1228137" cy="335626"/>
            </a:xfrm>
            <a:prstGeom prst="rect">
              <a:avLst/>
            </a:prstGeom>
            <a:noFill/>
          </p:spPr>
          <p:txBody>
            <a:bodyPr wrap="none">
              <a:spAutoFit/>
            </a:bodyPr>
            <a:lstStyle/>
            <a:p>
              <a:pPr>
                <a:defRPr/>
              </a:pPr>
              <a:r>
                <a:rPr lang="en-US" sz="1700" b="1">
                  <a:solidFill>
                    <a:srgbClr val="36424A"/>
                  </a:solidFill>
                  <a:latin typeface="Arial" pitchFamily="-65" charset="0"/>
                  <a:ea typeface="ＭＳ Ｐゴシック" pitchFamily="-65" charset="-128"/>
                  <a:cs typeface="ＭＳ Ｐゴシック" pitchFamily="-65" charset="-128"/>
                </a:rPr>
                <a:t>FortiToken</a:t>
              </a:r>
            </a:p>
          </p:txBody>
        </p:sp>
        <p:sp>
          <p:nvSpPr>
            <p:cNvPr id="26" name="TextBox 25"/>
            <p:cNvSpPr txBox="1"/>
            <p:nvPr/>
          </p:nvSpPr>
          <p:spPr bwMode="auto">
            <a:xfrm>
              <a:off x="7505324" y="4261601"/>
              <a:ext cx="1987520" cy="335626"/>
            </a:xfrm>
            <a:prstGeom prst="rect">
              <a:avLst/>
            </a:prstGeom>
            <a:noFill/>
          </p:spPr>
          <p:txBody>
            <a:bodyPr wrap="none">
              <a:spAutoFit/>
            </a:bodyPr>
            <a:lstStyle/>
            <a:p>
              <a:pPr>
                <a:defRPr/>
              </a:pPr>
              <a:r>
                <a:rPr lang="en-US" sz="1700" b="1" dirty="0">
                  <a:solidFill>
                    <a:srgbClr val="36424A"/>
                  </a:solidFill>
                  <a:latin typeface="Arial" pitchFamily="-65" charset="0"/>
                  <a:ea typeface="ＭＳ Ｐゴシック" pitchFamily="-65" charset="-128"/>
                  <a:cs typeface="ＭＳ Ｐゴシック" pitchFamily="-65" charset="-128"/>
                </a:rPr>
                <a:t>FortiAuthenticator</a:t>
              </a:r>
            </a:p>
          </p:txBody>
        </p:sp>
        <p:grpSp>
          <p:nvGrpSpPr>
            <p:cNvPr id="27" name="Group 65"/>
            <p:cNvGrpSpPr>
              <a:grpSpLocks/>
            </p:cNvGrpSpPr>
            <p:nvPr/>
          </p:nvGrpSpPr>
          <p:grpSpPr bwMode="auto">
            <a:xfrm>
              <a:off x="7703104" y="3740758"/>
              <a:ext cx="1066800" cy="556022"/>
              <a:chOff x="7980814" y="4559438"/>
              <a:chExt cx="1066800" cy="741363"/>
            </a:xfrm>
          </p:grpSpPr>
          <p:pic>
            <p:nvPicPr>
              <p:cNvPr id="31" name="Picture 63" descr="2U_Lt-s.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80814" y="4559438"/>
                <a:ext cx="106680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 descr="C:\Users\cwindsor\Desktop\FortiAuthenticator.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218200" y="4606093"/>
                <a:ext cx="601058" cy="441803"/>
              </a:xfrm>
              <a:prstGeom prst="rect">
                <a:avLst/>
              </a:prstGeom>
              <a:noFill/>
              <a:scene3d>
                <a:camera prst="isometricBottomDown"/>
                <a:lightRig rig="threePt" dir="t"/>
              </a:scene3d>
            </p:spPr>
          </p:pic>
        </p:grpSp>
        <p:pic>
          <p:nvPicPr>
            <p:cNvPr id="28" name="Picture 27" descr="MobilePhone_Lt.png"/>
            <p:cNvPicPr>
              <a:picLocks noChangeAspect="1"/>
            </p:cNvPicPr>
            <p:nvPr/>
          </p:nvPicPr>
          <p:blipFill>
            <a:blip r:embed="rId12"/>
            <a:stretch>
              <a:fillRect/>
            </a:stretch>
          </p:blipFill>
          <p:spPr>
            <a:xfrm>
              <a:off x="3969304" y="2597758"/>
              <a:ext cx="369888" cy="576263"/>
            </a:xfrm>
            <a:prstGeom prst="rect">
              <a:avLst/>
            </a:prstGeom>
            <a:effectLst>
              <a:outerShdw blurRad="50800" dist="38100" dir="5400000">
                <a:srgbClr val="000000">
                  <a:alpha val="43000"/>
                </a:srgbClr>
              </a:outerShdw>
            </a:effectLst>
          </p:spPr>
        </p:pic>
        <p:pic>
          <p:nvPicPr>
            <p:cNvPr id="29" name="Picture 28" descr="Fortinet_Grid-Icon_PMS485.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47836" y="4317222"/>
              <a:ext cx="213020" cy="113977"/>
            </a:xfrm>
            <a:prstGeom prst="rect">
              <a:avLst/>
            </a:prstGeom>
          </p:spPr>
        </p:pic>
        <p:pic>
          <p:nvPicPr>
            <p:cNvPr id="30" name="Picture 29" descr="Fortinet_Grid-Icon_PMS485.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065307" y="3203370"/>
              <a:ext cx="213020" cy="113977"/>
            </a:xfrm>
            <a:prstGeom prst="rect">
              <a:avLst/>
            </a:prstGeom>
          </p:spPr>
        </p:pic>
      </p:grpSp>
      <p:grpSp>
        <p:nvGrpSpPr>
          <p:cNvPr id="33" name="Group 32"/>
          <p:cNvGrpSpPr/>
          <p:nvPr/>
        </p:nvGrpSpPr>
        <p:grpSpPr>
          <a:xfrm>
            <a:off x="599104" y="1200000"/>
            <a:ext cx="11038895" cy="846744"/>
            <a:chOff x="448252" y="1080000"/>
            <a:chExt cx="8281328" cy="635058"/>
          </a:xfrm>
        </p:grpSpPr>
        <p:sp>
          <p:nvSpPr>
            <p:cNvPr id="34" name="Rectangle 33"/>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Identity Management, User Access Control and multi-factor identification</a:t>
              </a:r>
            </a:p>
          </p:txBody>
        </p:sp>
        <p:pic>
          <p:nvPicPr>
            <p:cNvPr id="35" name="Picture 3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48103" y="1096721"/>
              <a:ext cx="585216" cy="585216"/>
            </a:xfrm>
            <a:prstGeom prst="rect">
              <a:avLst/>
            </a:prstGeom>
          </p:spPr>
        </p:pic>
      </p:grpSp>
      <p:graphicFrame>
        <p:nvGraphicFramePr>
          <p:cNvPr id="36" name="Content Placeholder 4">
            <a:extLst>
              <a:ext uri="{FF2B5EF4-FFF2-40B4-BE49-F238E27FC236}">
                <a16:creationId xmlns="" xmlns:a16="http://schemas.microsoft.com/office/drawing/2014/main" id="{50465416-2A72-FB42-9E2A-AD5B4EFCC4C0}"/>
              </a:ext>
            </a:extLst>
          </p:cNvPr>
          <p:cNvGraphicFramePr>
            <a:graphicFrameLocks/>
          </p:cNvGraphicFramePr>
          <p:nvPr>
            <p:extLst>
              <p:ext uri="{D42A27DB-BD31-4B8C-83A1-F6EECF244321}">
                <p14:modId xmlns:p14="http://schemas.microsoft.com/office/powerpoint/2010/main" val="2687954954"/>
              </p:ext>
            </p:extLst>
          </p:nvPr>
        </p:nvGraphicFramePr>
        <p:xfrm>
          <a:off x="614962" y="2189280"/>
          <a:ext cx="4596082" cy="382896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Transparently identify network users and enforce identity-driven policy on a Fortinet-enabled enterprise network</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Seamless secure two-factor/OTP authentication across the organization in conjunction with FortiToken</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Certificate management for enterprise wireless and VPN deployment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Guest management for wired and wireless network security</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209382639"/>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Single Sign On capabilities for both internal and cloud networks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90175263"/>
                  </a:ext>
                </a:extLst>
              </a:tr>
            </a:tbl>
          </a:graphicData>
        </a:graphic>
      </p:graphicFrame>
      <p:pic>
        <p:nvPicPr>
          <p:cNvPr id="40" name="Graphic 39">
            <a:extLst>
              <a:ext uri="{FF2B5EF4-FFF2-40B4-BE49-F238E27FC236}">
                <a16:creationId xmlns="" xmlns:a16="http://schemas.microsoft.com/office/drawing/2014/main" id="{AD97318B-FDF3-0447-B27E-6B92F600D5D6}"/>
              </a:ext>
            </a:extLst>
          </p:cNvPr>
          <p:cNvPicPr>
            <a:picLocks noChangeAspect="1"/>
          </p:cNvPicPr>
          <p:nvPr/>
        </p:nvPicPr>
        <p:blipFill>
          <a:blip r:embed="rId15">
            <a:duotone>
              <a:prstClr val="black"/>
              <a:schemeClr val="accent5">
                <a:tint val="45000"/>
                <a:satMod val="400000"/>
              </a:schemeClr>
            </a:duotone>
            <a:extLst>
              <a:ext uri="{96DAC541-7B7A-43D3-8B79-37D633B846F1}">
                <asvg:svgBlip xmlns="" xmlns:asvg="http://schemas.microsoft.com/office/drawing/2016/SVG/main" r:embed="rId16"/>
              </a:ext>
            </a:extLst>
          </a:blip>
          <a:stretch>
            <a:fillRect/>
          </a:stretch>
        </p:blipFill>
        <p:spPr>
          <a:xfrm>
            <a:off x="750022" y="2387600"/>
            <a:ext cx="508000" cy="508000"/>
          </a:xfrm>
          <a:prstGeom prst="rect">
            <a:avLst/>
          </a:prstGeom>
        </p:spPr>
      </p:pic>
      <p:pic>
        <p:nvPicPr>
          <p:cNvPr id="44" name="Graphic 43">
            <a:extLst>
              <a:ext uri="{FF2B5EF4-FFF2-40B4-BE49-F238E27FC236}">
                <a16:creationId xmlns="" xmlns:a16="http://schemas.microsoft.com/office/drawing/2014/main" id="{727F060A-429F-CE43-A294-F25FE6A86528}"/>
              </a:ext>
            </a:extLst>
          </p:cNvPr>
          <p:cNvPicPr>
            <a:picLocks noChangeAspect="1"/>
          </p:cNvPicPr>
          <p:nvPr/>
        </p:nvPicPr>
        <p:blipFill>
          <a:blip r:embed="rId17">
            <a:duotone>
              <a:prstClr val="black"/>
              <a:schemeClr val="accent5">
                <a:tint val="45000"/>
                <a:satMod val="400000"/>
              </a:schemeClr>
            </a:duotone>
            <a:extLst>
              <a:ext uri="{96DAC541-7B7A-43D3-8B79-37D633B846F1}">
                <asvg:svgBlip xmlns="" xmlns:asvg="http://schemas.microsoft.com/office/drawing/2016/SVG/main" r:embed="rId18"/>
              </a:ext>
            </a:extLst>
          </a:blip>
          <a:stretch>
            <a:fillRect/>
          </a:stretch>
        </p:blipFill>
        <p:spPr>
          <a:xfrm>
            <a:off x="752019" y="3251864"/>
            <a:ext cx="508000" cy="508000"/>
          </a:xfrm>
          <a:prstGeom prst="rect">
            <a:avLst/>
          </a:prstGeom>
        </p:spPr>
      </p:pic>
      <p:pic>
        <p:nvPicPr>
          <p:cNvPr id="46" name="Graphic 45">
            <a:extLst>
              <a:ext uri="{FF2B5EF4-FFF2-40B4-BE49-F238E27FC236}">
                <a16:creationId xmlns="" xmlns:a16="http://schemas.microsoft.com/office/drawing/2014/main" id="{3D74DDBF-660E-B149-AADC-609900CDF762}"/>
              </a:ext>
            </a:extLst>
          </p:cNvPr>
          <p:cNvPicPr>
            <a:picLocks noChangeAspect="1"/>
          </p:cNvPicPr>
          <p:nvPr/>
        </p:nvPicPr>
        <p:blipFill>
          <a:blip r:embed="rId19">
            <a:duotone>
              <a:prstClr val="black"/>
              <a:schemeClr val="accent5">
                <a:tint val="45000"/>
                <a:satMod val="400000"/>
              </a:schemeClr>
            </a:duotone>
            <a:extLst>
              <a:ext uri="{96DAC541-7B7A-43D3-8B79-37D633B846F1}">
                <asvg:svgBlip xmlns="" xmlns:asvg="http://schemas.microsoft.com/office/drawing/2016/SVG/main" r:embed="rId20"/>
              </a:ext>
            </a:extLst>
          </a:blip>
          <a:stretch>
            <a:fillRect/>
          </a:stretch>
        </p:blipFill>
        <p:spPr>
          <a:xfrm>
            <a:off x="750022" y="4062069"/>
            <a:ext cx="508000" cy="508000"/>
          </a:xfrm>
          <a:prstGeom prst="rect">
            <a:avLst/>
          </a:prstGeom>
        </p:spPr>
      </p:pic>
      <p:pic>
        <p:nvPicPr>
          <p:cNvPr id="48" name="Graphic 47">
            <a:extLst>
              <a:ext uri="{FF2B5EF4-FFF2-40B4-BE49-F238E27FC236}">
                <a16:creationId xmlns="" xmlns:a16="http://schemas.microsoft.com/office/drawing/2014/main" id="{665C9672-D514-E449-9457-1AA59FCD2F98}"/>
              </a:ext>
            </a:extLst>
          </p:cNvPr>
          <p:cNvPicPr>
            <a:picLocks noChangeAspect="1"/>
          </p:cNvPicPr>
          <p:nvPr/>
        </p:nvPicPr>
        <p:blipFill>
          <a:blip r:embed="rId21">
            <a:duotone>
              <a:prstClr val="black"/>
              <a:schemeClr val="accent5">
                <a:tint val="45000"/>
                <a:satMod val="400000"/>
              </a:schemeClr>
            </a:duotone>
            <a:extLst>
              <a:ext uri="{96DAC541-7B7A-43D3-8B79-37D633B846F1}">
                <asvg:svgBlip xmlns="" xmlns:asvg="http://schemas.microsoft.com/office/drawing/2016/SVG/main" r:embed="rId22"/>
              </a:ext>
            </a:extLst>
          </a:blip>
          <a:stretch>
            <a:fillRect/>
          </a:stretch>
        </p:blipFill>
        <p:spPr>
          <a:xfrm>
            <a:off x="750022" y="4746853"/>
            <a:ext cx="508000" cy="508000"/>
          </a:xfrm>
          <a:prstGeom prst="rect">
            <a:avLst/>
          </a:prstGeom>
        </p:spPr>
      </p:pic>
      <p:pic>
        <p:nvPicPr>
          <p:cNvPr id="50" name="Graphic 49">
            <a:extLst>
              <a:ext uri="{FF2B5EF4-FFF2-40B4-BE49-F238E27FC236}">
                <a16:creationId xmlns="" xmlns:a16="http://schemas.microsoft.com/office/drawing/2014/main" id="{C709DA09-9C2A-DD47-BE32-D7BB68F321F5}"/>
              </a:ext>
            </a:extLst>
          </p:cNvPr>
          <p:cNvPicPr>
            <a:picLocks noChangeAspect="1"/>
          </p:cNvPicPr>
          <p:nvPr/>
        </p:nvPicPr>
        <p:blipFill>
          <a:blip r:embed="rId23">
            <a:duotone>
              <a:prstClr val="black"/>
              <a:schemeClr val="accent5">
                <a:tint val="45000"/>
                <a:satMod val="400000"/>
              </a:schemeClr>
            </a:duotone>
            <a:extLst>
              <a:ext uri="{96DAC541-7B7A-43D3-8B79-37D633B846F1}">
                <asvg:svgBlip xmlns="" xmlns:asvg="http://schemas.microsoft.com/office/drawing/2016/SVG/main" r:embed="rId24"/>
              </a:ext>
            </a:extLst>
          </a:blip>
          <a:stretch>
            <a:fillRect/>
          </a:stretch>
        </p:blipFill>
        <p:spPr>
          <a:xfrm>
            <a:off x="732203" y="5476536"/>
            <a:ext cx="508000" cy="508000"/>
          </a:xfrm>
          <a:prstGeom prst="rect">
            <a:avLst/>
          </a:prstGeom>
        </p:spPr>
      </p:pic>
      <p:sp>
        <p:nvSpPr>
          <p:cNvPr id="51" name="Rectangle 1">
            <a:extLst>
              <a:ext uri="{FF2B5EF4-FFF2-40B4-BE49-F238E27FC236}">
                <a16:creationId xmlns="" xmlns:a16="http://schemas.microsoft.com/office/drawing/2014/main" id="{297A8A3F-FD3D-1241-B4CC-672E2D505139}"/>
              </a:ext>
            </a:extLst>
          </p:cNvPr>
          <p:cNvSpPr>
            <a:spLocks noChangeArrowheads="1"/>
          </p:cNvSpPr>
          <p:nvPr/>
        </p:nvSpPr>
        <p:spPr bwMode="auto">
          <a:xfrm>
            <a:off x="9296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53" name="Rectangle 1">
            <a:extLst>
              <a:ext uri="{FF2B5EF4-FFF2-40B4-BE49-F238E27FC236}">
                <a16:creationId xmlns="" xmlns:a16="http://schemas.microsoft.com/office/drawing/2014/main" id="{6C5E2D67-B17D-7B42-8D50-5A4F3CAE2DB1}"/>
              </a:ext>
            </a:extLst>
          </p:cNvPr>
          <p:cNvSpPr>
            <a:spLocks noChangeArrowheads="1"/>
          </p:cNvSpPr>
          <p:nvPr/>
        </p:nvSpPr>
        <p:spPr bwMode="auto">
          <a:xfrm>
            <a:off x="10121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54" name="Rectangle 1">
            <a:extLst>
              <a:ext uri="{FF2B5EF4-FFF2-40B4-BE49-F238E27FC236}">
                <a16:creationId xmlns="" xmlns:a16="http://schemas.microsoft.com/office/drawing/2014/main" id="{4C14EB76-14E0-2849-97ED-1C190B2E8EBE}"/>
              </a:ext>
            </a:extLst>
          </p:cNvPr>
          <p:cNvSpPr>
            <a:spLocks noChangeArrowheads="1"/>
          </p:cNvSpPr>
          <p:nvPr/>
        </p:nvSpPr>
        <p:spPr bwMode="auto">
          <a:xfrm>
            <a:off x="108873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55" name="Picture 54">
            <a:extLst>
              <a:ext uri="{FF2B5EF4-FFF2-40B4-BE49-F238E27FC236}">
                <a16:creationId xmlns="" xmlns:a16="http://schemas.microsoft.com/office/drawing/2014/main" id="{7BBEE125-6485-F941-9DFC-2A73F9C6E675}"/>
              </a:ext>
            </a:extLst>
          </p:cNvPr>
          <p:cNvPicPr>
            <a:picLocks noChangeAspect="1"/>
          </p:cNvPicPr>
          <p:nvPr/>
        </p:nvPicPr>
        <p:blipFill>
          <a:blip r:embed="rId25">
            <a:duotone>
              <a:schemeClr val="accent5">
                <a:shade val="45000"/>
                <a:satMod val="135000"/>
              </a:schemeClr>
              <a:prstClr val="white"/>
            </a:duotone>
            <a:lum bright="20000"/>
          </a:blip>
          <a:stretch>
            <a:fillRect/>
          </a:stretch>
        </p:blipFill>
        <p:spPr>
          <a:xfrm>
            <a:off x="9498105" y="417338"/>
            <a:ext cx="536531" cy="253479"/>
          </a:xfrm>
          <a:prstGeom prst="rect">
            <a:avLst/>
          </a:prstGeom>
        </p:spPr>
      </p:pic>
      <p:pic>
        <p:nvPicPr>
          <p:cNvPr id="56" name="Picture 55">
            <a:extLst>
              <a:ext uri="{FF2B5EF4-FFF2-40B4-BE49-F238E27FC236}">
                <a16:creationId xmlns="" xmlns:a16="http://schemas.microsoft.com/office/drawing/2014/main" id="{BD00601C-6403-0E46-9C9E-B30023528281}"/>
              </a:ext>
            </a:extLst>
          </p:cNvPr>
          <p:cNvPicPr>
            <a:picLocks noChangeAspect="1"/>
          </p:cNvPicPr>
          <p:nvPr/>
        </p:nvPicPr>
        <p:blipFill>
          <a:blip r:embed="rId26">
            <a:duotone>
              <a:schemeClr val="accent5">
                <a:shade val="45000"/>
                <a:satMod val="135000"/>
              </a:schemeClr>
              <a:prstClr val="white"/>
            </a:duotone>
            <a:lum bright="20000"/>
          </a:blip>
          <a:stretch>
            <a:fillRect/>
          </a:stretch>
        </p:blipFill>
        <p:spPr>
          <a:xfrm>
            <a:off x="10390259" y="345571"/>
            <a:ext cx="397013" cy="397013"/>
          </a:xfrm>
          <a:prstGeom prst="rect">
            <a:avLst/>
          </a:prstGeom>
        </p:spPr>
      </p:pic>
      <p:pic>
        <p:nvPicPr>
          <p:cNvPr id="57" name="Picture 56">
            <a:extLst>
              <a:ext uri="{FF2B5EF4-FFF2-40B4-BE49-F238E27FC236}">
                <a16:creationId xmlns="" xmlns:a16="http://schemas.microsoft.com/office/drawing/2014/main" id="{A06CAFE0-2862-1145-B21F-1F4A22AF2C98}"/>
              </a:ext>
            </a:extLst>
          </p:cNvPr>
          <p:cNvPicPr>
            <a:picLocks noChangeAspect="1"/>
          </p:cNvPicPr>
          <p:nvPr/>
        </p:nvPicPr>
        <p:blipFill>
          <a:blip r:embed="rId27">
            <a:duotone>
              <a:schemeClr val="accent5">
                <a:shade val="45000"/>
                <a:satMod val="135000"/>
              </a:schemeClr>
              <a:prstClr val="white"/>
            </a:duotone>
            <a:lum bright="20000"/>
          </a:blip>
          <a:stretch>
            <a:fillRect/>
          </a:stretch>
        </p:blipFill>
        <p:spPr>
          <a:xfrm>
            <a:off x="11063103" y="376777"/>
            <a:ext cx="541957" cy="334600"/>
          </a:xfrm>
          <a:prstGeom prst="rect">
            <a:avLst/>
          </a:prstGeom>
        </p:spPr>
      </p:pic>
    </p:spTree>
    <p:extLst>
      <p:ext uri="{BB962C8B-B14F-4D97-AF65-F5344CB8AC3E}">
        <p14:creationId xmlns:p14="http://schemas.microsoft.com/office/powerpoint/2010/main" val="40870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FortiAuthenticator Series</a:t>
            </a:r>
          </a:p>
        </p:txBody>
      </p:sp>
      <p:graphicFrame>
        <p:nvGraphicFramePr>
          <p:cNvPr id="3" name="Group 51"/>
          <p:cNvGraphicFramePr>
            <a:graphicFrameLocks noGrp="1"/>
          </p:cNvGraphicFramePr>
          <p:nvPr>
            <p:extLst>
              <p:ext uri="{D42A27DB-BD31-4B8C-83A1-F6EECF244321}">
                <p14:modId xmlns:p14="http://schemas.microsoft.com/office/powerpoint/2010/main" val="1945143173"/>
              </p:ext>
            </p:extLst>
          </p:nvPr>
        </p:nvGraphicFramePr>
        <p:xfrm>
          <a:off x="337504" y="1440000"/>
          <a:ext cx="11517003" cy="3262722"/>
        </p:xfrm>
        <a:graphic>
          <a:graphicData uri="http://schemas.openxmlformats.org/drawingml/2006/table">
            <a:tbl>
              <a:tblPr firstRow="1" firstCol="1" bandRow="1">
                <a:tableStyleId>{46F890A9-2807-4EBB-B81D-B2AA78EC7F39}</a:tableStyleId>
              </a:tblPr>
              <a:tblGrid>
                <a:gridCol w="2181648">
                  <a:extLst>
                    <a:ext uri="{9D8B030D-6E8A-4147-A177-3AD203B41FA5}">
                      <a16:colId xmlns="" xmlns:a16="http://schemas.microsoft.com/office/drawing/2014/main" val="20000"/>
                    </a:ext>
                  </a:extLst>
                </a:gridCol>
                <a:gridCol w="1867071">
                  <a:extLst>
                    <a:ext uri="{9D8B030D-6E8A-4147-A177-3AD203B41FA5}">
                      <a16:colId xmlns="" xmlns:a16="http://schemas.microsoft.com/office/drawing/2014/main" val="20001"/>
                    </a:ext>
                  </a:extLst>
                </a:gridCol>
                <a:gridCol w="1867071">
                  <a:extLst>
                    <a:ext uri="{9D8B030D-6E8A-4147-A177-3AD203B41FA5}">
                      <a16:colId xmlns="" xmlns:a16="http://schemas.microsoft.com/office/drawing/2014/main" val="20002"/>
                    </a:ext>
                  </a:extLst>
                </a:gridCol>
                <a:gridCol w="1867071">
                  <a:extLst>
                    <a:ext uri="{9D8B030D-6E8A-4147-A177-3AD203B41FA5}">
                      <a16:colId xmlns="" xmlns:a16="http://schemas.microsoft.com/office/drawing/2014/main" val="20003"/>
                    </a:ext>
                  </a:extLst>
                </a:gridCol>
                <a:gridCol w="1867071">
                  <a:extLst>
                    <a:ext uri="{9D8B030D-6E8A-4147-A177-3AD203B41FA5}">
                      <a16:colId xmlns="" xmlns:a16="http://schemas.microsoft.com/office/drawing/2014/main" val="20004"/>
                    </a:ext>
                  </a:extLst>
                </a:gridCol>
                <a:gridCol w="1867071">
                  <a:extLst>
                    <a:ext uri="{9D8B030D-6E8A-4147-A177-3AD203B41FA5}">
                      <a16:colId xmlns="" xmlns:a16="http://schemas.microsoft.com/office/drawing/2014/main" val="20005"/>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FAC-200E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FAC-400E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kern="1200" cap="none" spc="0" normalizeH="0" baseline="0" noProof="0">
                          <a:ln>
                            <a:noFill/>
                          </a:ln>
                          <a:effectLst/>
                          <a:uLnTx/>
                          <a:uFillTx/>
                        </a:rPr>
                        <a:t>FAC-1000D</a:t>
                      </a:r>
                      <a:endParaRPr kumimoji="0" lang="en-US" sz="1300" b="1" i="0" u="none" strike="noStrike" kern="1200" cap="none" spc="0" normalizeH="0" baseline="0" noProof="0">
                        <a:ln>
                          <a:noFill/>
                        </a:ln>
                        <a:solidFill>
                          <a:srgbClr val="FFFFFF"/>
                        </a:solidFill>
                        <a:effectLst/>
                        <a:uLnTx/>
                        <a:uFillTx/>
                        <a:latin typeface="Arial"/>
                        <a:ea typeface="+mn-ea"/>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kern="1200" cap="none" spc="0" normalizeH="0" baseline="0" noProof="0">
                          <a:ln>
                            <a:noFill/>
                          </a:ln>
                          <a:effectLst/>
                          <a:uLnTx/>
                          <a:uFillTx/>
                        </a:rPr>
                        <a:t>FAC-2000E</a:t>
                      </a:r>
                      <a:endParaRPr kumimoji="0" lang="en-US" sz="1300" b="1" i="0" u="none" strike="noStrike" kern="1200" cap="none" spc="0" normalizeH="0" baseline="0" noProof="0">
                        <a:ln>
                          <a:noFill/>
                        </a:ln>
                        <a:solidFill>
                          <a:srgbClr val="FFFFFF"/>
                        </a:solidFill>
                        <a:effectLst/>
                        <a:uLnTx/>
                        <a:uFillTx/>
                        <a:latin typeface="+mn-lt"/>
                        <a:ea typeface="+mn-ea"/>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kern="1200" cap="none" spc="0" normalizeH="0" baseline="0" noProof="0">
                          <a:ln>
                            <a:noFill/>
                          </a:ln>
                          <a:effectLst/>
                          <a:uLnTx/>
                          <a:uFillTx/>
                        </a:rPr>
                        <a:t>FAC-3000E</a:t>
                      </a:r>
                      <a:endParaRPr kumimoji="0" lang="en-US" sz="1300" b="1" i="0" u="none" strike="noStrike" kern="1200" cap="none" spc="0" normalizeH="0" baseline="0" noProof="0">
                        <a:ln>
                          <a:noFill/>
                        </a:ln>
                        <a:solidFill>
                          <a:srgbClr val="FFFFFF"/>
                        </a:solidFill>
                        <a:effectLst/>
                        <a:uLnTx/>
                        <a:uFillTx/>
                        <a:latin typeface="Arial"/>
                        <a:ea typeface="+mn-ea"/>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Max. Local + Remote Users </a:t>
                      </a:r>
                      <a:endParaRPr lang="en-US" sz="1300" b="1">
                        <a:solidFill>
                          <a:srgbClr val="FFFFFF"/>
                        </a:solidFill>
                        <a:latin typeface="Arial"/>
                        <a:cs typeface="Arial"/>
                      </a:endParaRPr>
                    </a:p>
                  </a:txBody>
                  <a:tcPr marL="121888" marR="121888" anchor="ctr"/>
                </a:tc>
                <a:tc>
                  <a:txBody>
                    <a:bodyPr/>
                    <a:lstStyle/>
                    <a:p>
                      <a:pPr algn="ctr"/>
                      <a:r>
                        <a:rPr lang="en-US" sz="1300"/>
                        <a:t>500</a:t>
                      </a:r>
                      <a:endParaRPr lang="en-US" sz="1300">
                        <a:latin typeface="Arial"/>
                        <a:cs typeface="Arial"/>
                      </a:endParaRPr>
                    </a:p>
                  </a:txBody>
                  <a:tcPr marL="121888" marR="121888" anchor="ctr"/>
                </a:tc>
                <a:tc>
                  <a:txBody>
                    <a:bodyPr/>
                    <a:lstStyle/>
                    <a:p>
                      <a:pPr algn="ctr"/>
                      <a:r>
                        <a:rPr lang="en-US" sz="1300"/>
                        <a:t>2,000</a:t>
                      </a:r>
                      <a:endParaRPr lang="en-US" sz="1300">
                        <a:latin typeface="Arial"/>
                        <a:cs typeface="Arial"/>
                      </a:endParaRPr>
                    </a:p>
                  </a:txBody>
                  <a:tcPr marL="121888" marR="121888" anchor="ctr"/>
                </a:tc>
                <a:tc>
                  <a:txBody>
                    <a:bodyPr/>
                    <a:lstStyle/>
                    <a:p>
                      <a:pPr algn="ctr"/>
                      <a:r>
                        <a:rPr lang="en-US" sz="1300"/>
                        <a:t>10,000</a:t>
                      </a:r>
                      <a:endParaRPr lang="en-US" sz="1300">
                        <a:latin typeface="Arial"/>
                        <a:cs typeface="Arial"/>
                      </a:endParaRPr>
                    </a:p>
                  </a:txBody>
                  <a:tcPr marL="121888" marR="121888" anchor="ctr"/>
                </a:tc>
                <a:tc>
                  <a:txBody>
                    <a:bodyPr/>
                    <a:lstStyle/>
                    <a:p>
                      <a:pPr algn="ctr"/>
                      <a:r>
                        <a:rPr lang="en-US" sz="1300"/>
                        <a:t>20,000</a:t>
                      </a:r>
                      <a:endParaRPr lang="en-US" sz="1300">
                        <a:latin typeface="Arial"/>
                        <a:cs typeface="Arial"/>
                      </a:endParaRPr>
                    </a:p>
                  </a:txBody>
                  <a:tcPr marL="121888" marR="121888" anchor="ctr"/>
                </a:tc>
                <a:tc>
                  <a:txBody>
                    <a:bodyPr/>
                    <a:lstStyle/>
                    <a:p>
                      <a:pPr algn="ctr"/>
                      <a:r>
                        <a:rPr lang="en-US" sz="1300"/>
                        <a:t>40,000</a:t>
                      </a:r>
                      <a:endParaRPr lang="en-US" sz="1300">
                        <a:latin typeface="Arial"/>
                        <a:cs typeface="Arial"/>
                      </a:endParaRPr>
                    </a:p>
                  </a:txBody>
                  <a:tcPr marL="121888" marR="121888" anchor="ctr"/>
                </a:tc>
                <a:extLst>
                  <a:ext uri="{0D108BD9-81ED-4DB2-BD59-A6C34878D82A}">
                    <a16:rowId xmlns="" xmlns:a16="http://schemas.microsoft.com/office/drawing/2014/main" val="10001"/>
                  </a:ext>
                </a:extLst>
              </a:tr>
              <a:tr h="329339">
                <a:tc>
                  <a:txBody>
                    <a:bodyPr/>
                    <a:lstStyle/>
                    <a:p>
                      <a:r>
                        <a:rPr lang="en-US" sz="1300"/>
                        <a:t>Max. FortiTokens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1,000</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4,000</a:t>
                      </a:r>
                      <a:endParaRPr lang="en-US" sz="1300">
                        <a:latin typeface="Arial"/>
                        <a:cs typeface="Arial"/>
                      </a:endParaRPr>
                    </a:p>
                  </a:txBody>
                  <a:tcPr marL="121888" marR="121888" anchor="ctr"/>
                </a:tc>
                <a:tc>
                  <a:txBody>
                    <a:bodyPr/>
                    <a:lstStyle/>
                    <a:p>
                      <a:pPr algn="ctr"/>
                      <a:r>
                        <a:rPr lang="en-US" sz="1300"/>
                        <a:t>20,000</a:t>
                      </a:r>
                      <a:endParaRPr lang="en-US" sz="13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40,000</a:t>
                      </a:r>
                      <a:endParaRPr lang="en-US" sz="1300">
                        <a:latin typeface="+mn-lt"/>
                        <a:cs typeface="Arial"/>
                      </a:endParaRPr>
                    </a:p>
                  </a:txBody>
                  <a:tcPr marL="121888" marR="121888" anchor="ctr"/>
                </a:tc>
                <a:tc>
                  <a:txBody>
                    <a:bodyPr/>
                    <a:lstStyle/>
                    <a:p>
                      <a:pPr algn="ctr"/>
                      <a:r>
                        <a:rPr lang="en-US" sz="1300"/>
                        <a:t>80,000</a:t>
                      </a:r>
                      <a:endParaRPr lang="en-US" sz="1300">
                        <a:latin typeface="Arial"/>
                        <a:cs typeface="Arial"/>
                      </a:endParaRPr>
                    </a:p>
                  </a:txBody>
                  <a:tcPr marL="121888" marR="121888" anchor="ctr"/>
                </a:tc>
                <a:extLst>
                  <a:ext uri="{0D108BD9-81ED-4DB2-BD59-A6C34878D82A}">
                    <a16:rowId xmlns="" xmlns:a16="http://schemas.microsoft.com/office/drawing/2014/main" val="10002"/>
                  </a:ext>
                </a:extLst>
              </a:tr>
              <a:tr h="329339">
                <a:tc>
                  <a:txBody>
                    <a:bodyPr/>
                    <a:lstStyle/>
                    <a:p>
                      <a:r>
                        <a:rPr lang="en-US" sz="1300"/>
                        <a:t>Max. NAS Devices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166</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666</a:t>
                      </a:r>
                      <a:endParaRPr lang="en-US" sz="1300" baseline="0">
                        <a:latin typeface="Arial"/>
                        <a:cs typeface="Arial"/>
                      </a:endParaRPr>
                    </a:p>
                  </a:txBody>
                  <a:tcPr marL="121888" marR="121888" anchor="ctr"/>
                </a:tc>
                <a:tc>
                  <a:txBody>
                    <a:bodyPr/>
                    <a:lstStyle/>
                    <a:p>
                      <a:pPr algn="ctr"/>
                      <a:r>
                        <a:rPr lang="en-US" sz="1300"/>
                        <a:t>3,333</a:t>
                      </a:r>
                      <a:endParaRPr lang="en-US" sz="1300">
                        <a:latin typeface="Arial"/>
                        <a:cs typeface="Arial"/>
                      </a:endParaRPr>
                    </a:p>
                  </a:txBody>
                  <a:tcPr marL="121888" marR="121888" anchor="ctr"/>
                </a:tc>
                <a:tc>
                  <a:txBody>
                    <a:bodyPr/>
                    <a:lstStyle/>
                    <a:p>
                      <a:pPr algn="ctr"/>
                      <a:r>
                        <a:rPr lang="en-US" sz="1300"/>
                        <a:t>6,666</a:t>
                      </a:r>
                      <a:endParaRPr lang="en-US" sz="1300">
                        <a:latin typeface="Arial"/>
                        <a:cs typeface="Arial"/>
                      </a:endParaRPr>
                    </a:p>
                  </a:txBody>
                  <a:tcPr marL="121888" marR="121888" anchor="ctr"/>
                </a:tc>
                <a:tc>
                  <a:txBody>
                    <a:bodyPr/>
                    <a:lstStyle/>
                    <a:p>
                      <a:pPr algn="ctr"/>
                      <a:r>
                        <a:rPr lang="en-US" sz="1300"/>
                        <a:t>26,666</a:t>
                      </a:r>
                      <a:endParaRPr lang="en-US" sz="1300">
                        <a:latin typeface="Arial"/>
                        <a:cs typeface="Arial"/>
                      </a:endParaRPr>
                    </a:p>
                  </a:txBody>
                  <a:tcPr marL="121888" marR="121888" anchor="ctr"/>
                </a:tc>
                <a:extLst>
                  <a:ext uri="{0D108BD9-81ED-4DB2-BD59-A6C34878D82A}">
                    <a16:rowId xmlns="" xmlns:a16="http://schemas.microsoft.com/office/drawing/2014/main" val="10003"/>
                  </a:ext>
                </a:extLst>
              </a:tr>
              <a:tr h="329339">
                <a:tc>
                  <a:txBody>
                    <a:bodyPr/>
                    <a:lstStyle/>
                    <a:p>
                      <a:r>
                        <a:rPr lang="en-US" sz="1300"/>
                        <a:t>Max. User Groups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25</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50</a:t>
                      </a:r>
                      <a:endParaRPr lang="en-US" sz="1300" baseline="0">
                        <a:latin typeface="Arial"/>
                        <a:cs typeface="Arial"/>
                      </a:endParaRPr>
                    </a:p>
                  </a:txBody>
                  <a:tcPr marL="121888" marR="121888" anchor="ctr"/>
                </a:tc>
                <a:tc>
                  <a:txBody>
                    <a:bodyPr/>
                    <a:lstStyle/>
                    <a:p>
                      <a:pPr algn="ctr"/>
                      <a:r>
                        <a:rPr lang="en-US" sz="1300"/>
                        <a:t>2,000</a:t>
                      </a:r>
                      <a:endParaRPr lang="en-US" sz="1300">
                        <a:latin typeface="Arial"/>
                        <a:cs typeface="Arial"/>
                      </a:endParaRPr>
                    </a:p>
                  </a:txBody>
                  <a:tcPr marL="121888" marR="121888" anchor="ctr"/>
                </a:tc>
                <a:tc>
                  <a:txBody>
                    <a:bodyPr/>
                    <a:lstStyle/>
                    <a:p>
                      <a:pPr algn="ctr"/>
                      <a:r>
                        <a:rPr lang="en-US" sz="1300"/>
                        <a:t>2,000</a:t>
                      </a:r>
                      <a:endParaRPr lang="en-US" sz="1300">
                        <a:latin typeface="Arial"/>
                        <a:cs typeface="Arial"/>
                      </a:endParaRPr>
                    </a:p>
                  </a:txBody>
                  <a:tcPr marL="121888" marR="121888" anchor="ctr"/>
                </a:tc>
                <a:tc>
                  <a:txBody>
                    <a:bodyPr/>
                    <a:lstStyle/>
                    <a:p>
                      <a:pPr algn="ctr"/>
                      <a:r>
                        <a:rPr lang="en-US" sz="1300"/>
                        <a:t>4,000</a:t>
                      </a:r>
                      <a:endParaRPr lang="en-US" sz="1300">
                        <a:latin typeface="Arial"/>
                        <a:cs typeface="Arial"/>
                      </a:endParaRPr>
                    </a:p>
                  </a:txBody>
                  <a:tcPr marL="121888" marR="121888" anchor="ctr"/>
                </a:tc>
                <a:extLst>
                  <a:ext uri="{0D108BD9-81ED-4DB2-BD59-A6C34878D82A}">
                    <a16:rowId xmlns="" xmlns:a16="http://schemas.microsoft.com/office/drawing/2014/main" val="10004"/>
                  </a:ext>
                </a:extLst>
              </a:tr>
              <a:tr h="329339">
                <a:tc>
                  <a:txBody>
                    <a:bodyPr/>
                    <a:lstStyle/>
                    <a:p>
                      <a:r>
                        <a:rPr lang="en-US" sz="1300"/>
                        <a:t>Max. CA Certificates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10</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10</a:t>
                      </a:r>
                      <a:endParaRPr lang="en-US" sz="1300" baseline="0">
                        <a:latin typeface="Arial"/>
                        <a:cs typeface="Arial"/>
                      </a:endParaRPr>
                    </a:p>
                  </a:txBody>
                  <a:tcPr marL="121888" marR="121888" anchor="ctr"/>
                </a:tc>
                <a:tc>
                  <a:txBody>
                    <a:bodyPr/>
                    <a:lstStyle/>
                    <a:p>
                      <a:pPr algn="ctr"/>
                      <a:r>
                        <a:rPr lang="en-US" sz="1300"/>
                        <a:t>50</a:t>
                      </a:r>
                      <a:endParaRPr lang="en-US" sz="1300">
                        <a:latin typeface="Arial"/>
                        <a:cs typeface="Arial"/>
                      </a:endParaRPr>
                    </a:p>
                  </a:txBody>
                  <a:tcPr marL="121888" marR="121888" anchor="ctr"/>
                </a:tc>
                <a:tc>
                  <a:txBody>
                    <a:bodyPr/>
                    <a:lstStyle/>
                    <a:p>
                      <a:pPr algn="ctr"/>
                      <a:r>
                        <a:rPr lang="en-US" sz="1300"/>
                        <a:t>50</a:t>
                      </a:r>
                      <a:endParaRPr lang="en-US" sz="1300">
                        <a:latin typeface="Arial"/>
                        <a:cs typeface="Arial"/>
                      </a:endParaRPr>
                    </a:p>
                  </a:txBody>
                  <a:tcPr marL="121888" marR="121888" anchor="ctr"/>
                </a:tc>
                <a:tc>
                  <a:txBody>
                    <a:bodyPr/>
                    <a:lstStyle/>
                    <a:p>
                      <a:pPr algn="ctr"/>
                      <a:r>
                        <a:rPr lang="en-US" sz="1300"/>
                        <a:t>50</a:t>
                      </a:r>
                      <a:endParaRPr lang="en-US" sz="1300">
                        <a:latin typeface="Arial"/>
                        <a:cs typeface="Arial"/>
                      </a:endParaRPr>
                    </a:p>
                  </a:txBody>
                  <a:tcPr marL="121888" marR="121888" anchor="ctr"/>
                </a:tc>
                <a:extLst>
                  <a:ext uri="{0D108BD9-81ED-4DB2-BD59-A6C34878D82A}">
                    <a16:rowId xmlns="" xmlns:a16="http://schemas.microsoft.com/office/drawing/2014/main" val="10005"/>
                  </a:ext>
                </a:extLst>
              </a:tr>
              <a:tr h="329339">
                <a:tc>
                  <a:txBody>
                    <a:bodyPr/>
                    <a:lstStyle/>
                    <a:p>
                      <a:r>
                        <a:rPr lang="en-US" sz="1300"/>
                        <a:t>Max.</a:t>
                      </a:r>
                      <a:r>
                        <a:rPr lang="en-US" sz="1300" baseline="0"/>
                        <a:t> User Certificates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2,500</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10,000</a:t>
                      </a:r>
                      <a:endParaRPr lang="en-US" sz="1300" baseline="0">
                        <a:latin typeface="Arial"/>
                        <a:cs typeface="Arial"/>
                      </a:endParaRPr>
                    </a:p>
                  </a:txBody>
                  <a:tcPr marL="121888" marR="121888" anchor="ctr"/>
                </a:tc>
                <a:tc>
                  <a:txBody>
                    <a:bodyPr/>
                    <a:lstStyle/>
                    <a:p>
                      <a:pPr algn="ctr"/>
                      <a:r>
                        <a:rPr lang="en-US" sz="1300"/>
                        <a:t>50,000</a:t>
                      </a:r>
                      <a:endParaRPr lang="en-US" sz="13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50,000</a:t>
                      </a:r>
                      <a:endParaRPr lang="en-US" sz="1300">
                        <a:latin typeface="+mn-lt"/>
                        <a:cs typeface="Arial"/>
                      </a:endParaRPr>
                    </a:p>
                  </a:txBody>
                  <a:tcPr marL="121888" marR="121888" anchor="ctr"/>
                </a:tc>
                <a:tc>
                  <a:txBody>
                    <a:bodyPr/>
                    <a:lstStyle/>
                    <a:p>
                      <a:pPr algn="ctr"/>
                      <a:r>
                        <a:rPr lang="en-US" sz="1300"/>
                        <a:t>50,000</a:t>
                      </a:r>
                      <a:endParaRPr lang="en-US" sz="1300">
                        <a:latin typeface="Arial"/>
                        <a:cs typeface="Arial"/>
                      </a:endParaRPr>
                    </a:p>
                  </a:txBody>
                  <a:tcPr marL="121888" marR="121888" anchor="ctr"/>
                </a:tc>
                <a:extLst>
                  <a:ext uri="{0D108BD9-81ED-4DB2-BD59-A6C34878D82A}">
                    <a16:rowId xmlns="" xmlns:a16="http://schemas.microsoft.com/office/drawing/2014/main" val="10006"/>
                  </a:ext>
                </a:extLst>
              </a:tr>
              <a:tr h="497840">
                <a:tc>
                  <a:txBody>
                    <a:bodyPr/>
                    <a:lstStyle/>
                    <a:p>
                      <a:r>
                        <a:rPr lang="en-US" sz="1300"/>
                        <a:t>Interfaces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4x GE RJ45 Gbps</a:t>
                      </a:r>
                      <a:endParaRPr lang="en-US" sz="1300" baseline="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4x GE RJ45</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4x GE RJ45 Gbps</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4x GE RJ45 Gbps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2x GE SFP</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4x GE RJ45 Gbps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2x GE SFP</a:t>
                      </a:r>
                      <a:endParaRPr lang="en-US" sz="1300" baseline="0">
                        <a:latin typeface="+mn-lt"/>
                        <a:cs typeface="Arial"/>
                      </a:endParaRPr>
                    </a:p>
                  </a:txBody>
                  <a:tcPr marL="121888" marR="121888" anchor="ctr"/>
                </a:tc>
                <a:extLst>
                  <a:ext uri="{0D108BD9-81ED-4DB2-BD59-A6C34878D82A}">
                    <a16:rowId xmlns="" xmlns:a16="http://schemas.microsoft.com/office/drawing/2014/main" val="10007"/>
                  </a:ext>
                </a:extLst>
              </a:tr>
              <a:tr h="329339">
                <a:tc>
                  <a:txBody>
                    <a:bodyPr/>
                    <a:lstStyle/>
                    <a:p>
                      <a:r>
                        <a:rPr lang="en-US" sz="1300"/>
                        <a:t>Storage Capacity</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300" baseline="0"/>
                        <a:t>1 x 1 TB</a:t>
                      </a:r>
                      <a:endParaRPr lang="en-US" sz="1300" baseline="0">
                        <a:latin typeface="+mn-lt"/>
                        <a:cs typeface="Aria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fr-FR" sz="1300" baseline="0"/>
                        <a:t>2 x 1 TB</a:t>
                      </a:r>
                      <a:endParaRPr lang="en-US" sz="1300" baseline="0">
                        <a:latin typeface="+mn-lt"/>
                        <a:cs typeface="Arial"/>
                      </a:endParaRPr>
                    </a:p>
                  </a:txBody>
                  <a:tcPr marL="121888" marR="121888" anchor="ctr"/>
                </a:tc>
                <a:tc>
                  <a:txBody>
                    <a:bodyPr/>
                    <a:lstStyle/>
                    <a:p>
                      <a:pPr algn="ctr"/>
                      <a:r>
                        <a:rPr lang="fr-FR" sz="1300"/>
                        <a:t>2 x 2 TB</a:t>
                      </a:r>
                      <a:endParaRPr lang="en-US" sz="1300">
                        <a:latin typeface="Arial"/>
                        <a:cs typeface="Arial"/>
                      </a:endParaRPr>
                    </a:p>
                  </a:txBody>
                  <a:tcPr marL="121888" marR="121888" anchor="ctr"/>
                </a:tc>
                <a:tc>
                  <a:txBody>
                    <a:bodyPr/>
                    <a:lstStyle/>
                    <a:p>
                      <a:pPr algn="ctr"/>
                      <a:r>
                        <a:rPr lang="en-US" sz="1300"/>
                        <a:t>2 x</a:t>
                      </a:r>
                      <a:r>
                        <a:rPr lang="en-US" sz="1300" baseline="0"/>
                        <a:t> 2 TB</a:t>
                      </a:r>
                      <a:endParaRPr lang="en-US" sz="1300">
                        <a:latin typeface="Arial"/>
                        <a:cs typeface="Arial"/>
                      </a:endParaRPr>
                    </a:p>
                  </a:txBody>
                  <a:tcPr marL="121888" marR="121888" anchor="ctr"/>
                </a:tc>
                <a:tc>
                  <a:txBody>
                    <a:bodyPr/>
                    <a:lstStyle/>
                    <a:p>
                      <a:pPr algn="ctr"/>
                      <a:r>
                        <a:rPr lang="fr-FR" sz="1300" dirty="0"/>
                        <a:t>2 x 2 TB</a:t>
                      </a:r>
                      <a:endParaRPr lang="en-US" sz="1300" dirty="0">
                        <a:latin typeface="Arial"/>
                        <a:cs typeface="Arial"/>
                      </a:endParaRPr>
                    </a:p>
                  </a:txBody>
                  <a:tcPr marL="121888" marR="121888"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27522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FortiAuthenticator-VM Series</a:t>
            </a:r>
          </a:p>
        </p:txBody>
      </p:sp>
      <p:graphicFrame>
        <p:nvGraphicFramePr>
          <p:cNvPr id="3" name="Group 51"/>
          <p:cNvGraphicFramePr>
            <a:graphicFrameLocks noGrp="1"/>
          </p:cNvGraphicFramePr>
          <p:nvPr>
            <p:extLst>
              <p:ext uri="{D42A27DB-BD31-4B8C-83A1-F6EECF244321}">
                <p14:modId xmlns:p14="http://schemas.microsoft.com/office/powerpoint/2010/main" val="3352299675"/>
              </p:ext>
            </p:extLst>
          </p:nvPr>
        </p:nvGraphicFramePr>
        <p:xfrm>
          <a:off x="337502" y="1440002"/>
          <a:ext cx="11516999" cy="3886701"/>
        </p:xfrm>
        <a:graphic>
          <a:graphicData uri="http://schemas.openxmlformats.org/drawingml/2006/table">
            <a:tbl>
              <a:tblPr firstRow="1" firstCol="1" bandRow="1">
                <a:tableStyleId>{46F890A9-2807-4EBB-B81D-B2AA78EC7F39}</a:tableStyleId>
              </a:tblPr>
              <a:tblGrid>
                <a:gridCol w="2685854">
                  <a:extLst>
                    <a:ext uri="{9D8B030D-6E8A-4147-A177-3AD203B41FA5}">
                      <a16:colId xmlns="" xmlns:a16="http://schemas.microsoft.com/office/drawing/2014/main" val="20000"/>
                    </a:ext>
                  </a:extLst>
                </a:gridCol>
                <a:gridCol w="1766229">
                  <a:extLst>
                    <a:ext uri="{9D8B030D-6E8A-4147-A177-3AD203B41FA5}">
                      <a16:colId xmlns="" xmlns:a16="http://schemas.microsoft.com/office/drawing/2014/main" val="20001"/>
                    </a:ext>
                  </a:extLst>
                </a:gridCol>
                <a:gridCol w="1766229">
                  <a:extLst>
                    <a:ext uri="{9D8B030D-6E8A-4147-A177-3AD203B41FA5}">
                      <a16:colId xmlns="" xmlns:a16="http://schemas.microsoft.com/office/drawing/2014/main" val="20002"/>
                    </a:ext>
                  </a:extLst>
                </a:gridCol>
                <a:gridCol w="1766229">
                  <a:extLst>
                    <a:ext uri="{9D8B030D-6E8A-4147-A177-3AD203B41FA5}">
                      <a16:colId xmlns="" xmlns:a16="http://schemas.microsoft.com/office/drawing/2014/main" val="20003"/>
                    </a:ext>
                  </a:extLst>
                </a:gridCol>
                <a:gridCol w="1766229">
                  <a:extLst>
                    <a:ext uri="{9D8B030D-6E8A-4147-A177-3AD203B41FA5}">
                      <a16:colId xmlns="" xmlns:a16="http://schemas.microsoft.com/office/drawing/2014/main" val="20004"/>
                    </a:ext>
                  </a:extLst>
                </a:gridCol>
                <a:gridCol w="1766229">
                  <a:extLst>
                    <a:ext uri="{9D8B030D-6E8A-4147-A177-3AD203B41FA5}">
                      <a16:colId xmlns="" xmlns:a16="http://schemas.microsoft.com/office/drawing/2014/main" val="20005"/>
                    </a:ext>
                  </a:extLst>
                </a:gridCol>
              </a:tblGrid>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FAC-VM Base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FAC-VM-100-UG</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FAC-VM-1000-UG</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FAC-VM-10000-UG</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FAC-VM-100000-UG</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Max. Local Users</a:t>
                      </a:r>
                      <a:endParaRPr lang="en-US" sz="1300" b="1">
                        <a:solidFill>
                          <a:srgbClr val="FFFFFF"/>
                        </a:solidFill>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algn="ctr"/>
                      <a:r>
                        <a:rPr lang="en-US" sz="1300"/>
                        <a:t>+1,000</a:t>
                      </a:r>
                      <a:endParaRPr lang="en-US" sz="1300">
                        <a:latin typeface="Arial"/>
                        <a:cs typeface="Arial"/>
                      </a:endParaRPr>
                    </a:p>
                  </a:txBody>
                  <a:tcPr marL="121888" marR="121888" anchor="ctr"/>
                </a:tc>
                <a:tc>
                  <a:txBody>
                    <a:bodyPr/>
                    <a:lstStyle/>
                    <a:p>
                      <a:pPr algn="ctr"/>
                      <a:r>
                        <a:rPr lang="en-US" sz="1300"/>
                        <a:t>+10,000</a:t>
                      </a:r>
                      <a:endParaRPr lang="en-US" sz="1300">
                        <a:latin typeface="Arial"/>
                        <a:cs typeface="Arial"/>
                      </a:endParaRPr>
                    </a:p>
                  </a:txBody>
                  <a:tcPr marL="121888" marR="121888" anchor="ctr"/>
                </a:tc>
                <a:tc>
                  <a:txBody>
                    <a:bodyPr/>
                    <a:lstStyle/>
                    <a:p>
                      <a:pPr algn="ctr"/>
                      <a:r>
                        <a:rPr lang="en-US" sz="1300"/>
                        <a:t>+100,000</a:t>
                      </a:r>
                      <a:endParaRPr lang="en-US" sz="1300">
                        <a:latin typeface="Arial"/>
                        <a:cs typeface="Arial"/>
                      </a:endParaRPr>
                    </a:p>
                  </a:txBody>
                  <a:tcPr marL="121888" marR="121888"/>
                </a:tc>
                <a:extLst>
                  <a:ext uri="{0D108BD9-81ED-4DB2-BD59-A6C34878D82A}">
                    <a16:rowId xmlns="" xmlns:a16="http://schemas.microsoft.com/office/drawing/2014/main" val="10001"/>
                  </a:ext>
                </a:extLst>
              </a:tr>
              <a:tr h="329339">
                <a:tc>
                  <a:txBody>
                    <a:bodyPr/>
                    <a:lstStyle/>
                    <a:p>
                      <a:r>
                        <a:rPr lang="en-US" sz="1300"/>
                        <a:t>Max. Remote Users</a:t>
                      </a:r>
                      <a:endParaRPr lang="en-US" sz="1300" b="1">
                        <a:solidFill>
                          <a:srgbClr val="FFFFFF"/>
                        </a:solidFill>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algn="ctr"/>
                      <a:r>
                        <a:rPr lang="en-US" sz="1300"/>
                        <a:t>+1,000</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+10,000</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+100,000</a:t>
                      </a:r>
                      <a:endParaRPr lang="en-US" sz="1300">
                        <a:latin typeface="Arial"/>
                        <a:cs typeface="Arial"/>
                      </a:endParaRPr>
                    </a:p>
                  </a:txBody>
                  <a:tcPr marL="121888" marR="121888"/>
                </a:tc>
                <a:extLst>
                  <a:ext uri="{0D108BD9-81ED-4DB2-BD59-A6C34878D82A}">
                    <a16:rowId xmlns="" xmlns:a16="http://schemas.microsoft.com/office/drawing/2014/main" val="10002"/>
                  </a:ext>
                </a:extLst>
              </a:tr>
              <a:tr h="329339">
                <a:tc>
                  <a:txBody>
                    <a:bodyPr/>
                    <a:lstStyle/>
                    <a:p>
                      <a:r>
                        <a:rPr lang="en-US" sz="1300"/>
                        <a:t>Max. FortiTokens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200</a:t>
                      </a:r>
                      <a:endParaRPr lang="en-US" sz="1300">
                        <a:latin typeface="Arial"/>
                        <a:cs typeface="Arial"/>
                      </a:endParaRPr>
                    </a:p>
                  </a:txBody>
                  <a:tcPr marL="121888" marR="121888" anchor="ctr"/>
                </a:tc>
                <a:tc>
                  <a:txBody>
                    <a:bodyPr/>
                    <a:lstStyle/>
                    <a:p>
                      <a:pPr algn="ctr"/>
                      <a:r>
                        <a:rPr lang="en-US" sz="1300"/>
                        <a:t>+200</a:t>
                      </a:r>
                      <a:endParaRPr lang="en-US" sz="1300">
                        <a:latin typeface="Arial"/>
                        <a:cs typeface="Arial"/>
                      </a:endParaRPr>
                    </a:p>
                  </a:txBody>
                  <a:tcPr marL="121888" marR="121888" anchor="ctr"/>
                </a:tc>
                <a:tc>
                  <a:txBody>
                    <a:bodyPr/>
                    <a:lstStyle/>
                    <a:p>
                      <a:pPr algn="ctr"/>
                      <a:r>
                        <a:rPr lang="en-US" sz="1300"/>
                        <a:t>+2,000</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+20,000</a:t>
                      </a:r>
                      <a:endParaRPr lang="en-US" sz="1300">
                        <a:latin typeface="Arial"/>
                        <a:cs typeface="Arial"/>
                      </a:endParaRPr>
                    </a:p>
                  </a:txBody>
                  <a:tcPr marL="121888" marR="121888" anchor="ctr"/>
                </a:tc>
                <a:tc>
                  <a:txBody>
                    <a:bodyPr/>
                    <a:lstStyle/>
                    <a:p>
                      <a:pPr algn="ctr"/>
                      <a:r>
                        <a:rPr lang="en-US" sz="1300"/>
                        <a:t>+200,000</a:t>
                      </a:r>
                      <a:endParaRPr lang="en-US" sz="1300">
                        <a:latin typeface="Arial"/>
                        <a:cs typeface="Arial"/>
                      </a:endParaRPr>
                    </a:p>
                  </a:txBody>
                  <a:tcPr marL="121888" marR="121888"/>
                </a:tc>
                <a:extLst>
                  <a:ext uri="{0D108BD9-81ED-4DB2-BD59-A6C34878D82A}">
                    <a16:rowId xmlns="" xmlns:a16="http://schemas.microsoft.com/office/drawing/2014/main" val="10003"/>
                  </a:ext>
                </a:extLst>
              </a:tr>
              <a:tr h="329339">
                <a:tc>
                  <a:txBody>
                    <a:bodyPr/>
                    <a:lstStyle/>
                    <a:p>
                      <a:r>
                        <a:rPr lang="en-US" sz="1300"/>
                        <a:t>Max. NAS Devices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33</a:t>
                      </a:r>
                      <a:endParaRPr lang="en-US" sz="1300" baseline="0">
                        <a:latin typeface="Arial"/>
                        <a:cs typeface="Arial"/>
                      </a:endParaRPr>
                    </a:p>
                  </a:txBody>
                  <a:tcPr marL="121888" marR="121888" anchor="ctr"/>
                </a:tc>
                <a:tc>
                  <a:txBody>
                    <a:bodyPr/>
                    <a:lstStyle/>
                    <a:p>
                      <a:pPr algn="ctr"/>
                      <a:r>
                        <a:rPr lang="en-US" sz="1300"/>
                        <a:t>+33</a:t>
                      </a:r>
                      <a:endParaRPr lang="en-US" sz="1300">
                        <a:latin typeface="Arial"/>
                        <a:cs typeface="Arial"/>
                      </a:endParaRPr>
                    </a:p>
                  </a:txBody>
                  <a:tcPr marL="121888" marR="121888" anchor="ctr"/>
                </a:tc>
                <a:tc>
                  <a:txBody>
                    <a:bodyPr/>
                    <a:lstStyle/>
                    <a:p>
                      <a:pPr algn="ctr"/>
                      <a:r>
                        <a:rPr lang="en-US" sz="1300"/>
                        <a:t>+333</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+3,333</a:t>
                      </a:r>
                      <a:endParaRPr lang="en-US" sz="1300">
                        <a:latin typeface="Arial"/>
                        <a:cs typeface="Arial"/>
                      </a:endParaRPr>
                    </a:p>
                  </a:txBody>
                  <a:tcPr marL="121888" marR="121888" anchor="ctr"/>
                </a:tc>
                <a:tc>
                  <a:txBody>
                    <a:bodyPr/>
                    <a:lstStyle/>
                    <a:p>
                      <a:pPr algn="ctr"/>
                      <a:r>
                        <a:rPr lang="en-US" sz="1300"/>
                        <a:t>+33,333</a:t>
                      </a:r>
                      <a:endParaRPr lang="en-US" sz="1300">
                        <a:latin typeface="Arial"/>
                        <a:cs typeface="Arial"/>
                      </a:endParaRPr>
                    </a:p>
                  </a:txBody>
                  <a:tcPr marL="121888" marR="121888"/>
                </a:tc>
                <a:extLst>
                  <a:ext uri="{0D108BD9-81ED-4DB2-BD59-A6C34878D82A}">
                    <a16:rowId xmlns="" xmlns:a16="http://schemas.microsoft.com/office/drawing/2014/main" val="10004"/>
                  </a:ext>
                </a:extLst>
              </a:tr>
              <a:tr h="329339">
                <a:tc>
                  <a:txBody>
                    <a:bodyPr/>
                    <a:lstStyle/>
                    <a:p>
                      <a:r>
                        <a:rPr lang="en-US" sz="1300"/>
                        <a:t>Max. User Groups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10</a:t>
                      </a:r>
                      <a:endParaRPr lang="en-US" sz="1300" baseline="0">
                        <a:latin typeface="Arial"/>
                        <a:cs typeface="Arial"/>
                      </a:endParaRPr>
                    </a:p>
                  </a:txBody>
                  <a:tcPr marL="121888" marR="121888" anchor="ctr"/>
                </a:tc>
                <a:tc>
                  <a:txBody>
                    <a:bodyPr/>
                    <a:lstStyle/>
                    <a:p>
                      <a:pPr algn="ctr"/>
                      <a:r>
                        <a:rPr lang="en-US" sz="1300"/>
                        <a:t>+10</a:t>
                      </a:r>
                      <a:endParaRPr lang="en-US" sz="1300">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+1,000</a:t>
                      </a:r>
                      <a:endParaRPr lang="en-US" sz="1300">
                        <a:latin typeface="Arial"/>
                        <a:cs typeface="Arial"/>
                      </a:endParaRPr>
                    </a:p>
                  </a:txBody>
                  <a:tcPr marL="121888" marR="121888" anchor="ctr"/>
                </a:tc>
                <a:tc>
                  <a:txBody>
                    <a:bodyPr/>
                    <a:lstStyle/>
                    <a:p>
                      <a:pPr algn="ctr"/>
                      <a:r>
                        <a:rPr lang="en-US" sz="1300"/>
                        <a:t>10,000</a:t>
                      </a:r>
                      <a:endParaRPr lang="en-US" sz="1300">
                        <a:latin typeface="Arial"/>
                        <a:cs typeface="Arial"/>
                      </a:endParaRPr>
                    </a:p>
                  </a:txBody>
                  <a:tcPr marL="121888" marR="121888"/>
                </a:tc>
                <a:extLst>
                  <a:ext uri="{0D108BD9-81ED-4DB2-BD59-A6C34878D82A}">
                    <a16:rowId xmlns="" xmlns:a16="http://schemas.microsoft.com/office/drawing/2014/main" val="10005"/>
                  </a:ext>
                </a:extLst>
              </a:tr>
              <a:tr h="329339">
                <a:tc>
                  <a:txBody>
                    <a:bodyPr/>
                    <a:lstStyle/>
                    <a:p>
                      <a:r>
                        <a:rPr lang="en-US" sz="1300"/>
                        <a:t>Max. CA Certificates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a:t>
                      </a:r>
                      <a:endParaRPr lang="en-US" sz="1300" baseline="0">
                        <a:latin typeface="Arial"/>
                        <a:cs typeface="Arial"/>
                      </a:endParaRPr>
                    </a:p>
                  </a:txBody>
                  <a:tcPr marL="121888" marR="121888" anchor="ctr"/>
                </a:tc>
                <a:tc>
                  <a:txBody>
                    <a:bodyPr/>
                    <a:lstStyle/>
                    <a:p>
                      <a:pPr algn="ctr"/>
                      <a:r>
                        <a:rPr lang="en-US" sz="1300"/>
                        <a:t>+5</a:t>
                      </a:r>
                      <a:endParaRPr lang="en-US" sz="1300">
                        <a:latin typeface="Arial"/>
                        <a:cs typeface="Arial"/>
                      </a:endParaRPr>
                    </a:p>
                  </a:txBody>
                  <a:tcPr marL="121888" marR="121888" anchor="ctr"/>
                </a:tc>
                <a:tc>
                  <a:txBody>
                    <a:bodyPr/>
                    <a:lstStyle/>
                    <a:p>
                      <a:pPr algn="ctr"/>
                      <a:r>
                        <a:rPr lang="en-US" sz="1300"/>
                        <a:t>+50</a:t>
                      </a:r>
                      <a:endParaRPr lang="en-US" sz="1300">
                        <a:latin typeface="Arial"/>
                        <a:cs typeface="Arial"/>
                      </a:endParaRPr>
                    </a:p>
                  </a:txBody>
                  <a:tcPr marL="121888" marR="121888" anchor="ctr"/>
                </a:tc>
                <a:tc>
                  <a:txBody>
                    <a:bodyPr/>
                    <a:lstStyle/>
                    <a:p>
                      <a:pPr algn="ctr"/>
                      <a:r>
                        <a:rPr lang="en-US" sz="1300"/>
                        <a:t>+500</a:t>
                      </a:r>
                      <a:endParaRPr lang="en-US" sz="1300">
                        <a:latin typeface="Arial"/>
                        <a:cs typeface="Arial"/>
                      </a:endParaRPr>
                    </a:p>
                  </a:txBody>
                  <a:tcPr marL="121888" marR="121888" anchor="ctr"/>
                </a:tc>
                <a:tc>
                  <a:txBody>
                    <a:bodyPr/>
                    <a:lstStyle/>
                    <a:p>
                      <a:pPr algn="ctr"/>
                      <a:r>
                        <a:rPr lang="en-US" sz="1300"/>
                        <a:t>+500</a:t>
                      </a:r>
                      <a:endParaRPr lang="en-US" sz="1300">
                        <a:latin typeface="Arial"/>
                        <a:cs typeface="Arial"/>
                      </a:endParaRPr>
                    </a:p>
                  </a:txBody>
                  <a:tcPr marL="121888" marR="121888"/>
                </a:tc>
                <a:extLst>
                  <a:ext uri="{0D108BD9-81ED-4DB2-BD59-A6C34878D82A}">
                    <a16:rowId xmlns="" xmlns:a16="http://schemas.microsoft.com/office/drawing/2014/main" val="10006"/>
                  </a:ext>
                </a:extLst>
              </a:tr>
              <a:tr h="497840">
                <a:tc>
                  <a:txBody>
                    <a:bodyPr/>
                    <a:lstStyle/>
                    <a:p>
                      <a:r>
                        <a:rPr lang="en-US" sz="1300"/>
                        <a:t>Max.</a:t>
                      </a:r>
                      <a:r>
                        <a:rPr lang="en-US" sz="1300" baseline="0"/>
                        <a:t> User Certificates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100</a:t>
                      </a:r>
                      <a:endParaRPr lang="en-US" sz="1300" baseline="0">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algn="ctr"/>
                      <a:r>
                        <a:rPr lang="en-US" sz="1300"/>
                        <a:t>+1,000</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+10,000</a:t>
                      </a:r>
                    </a:p>
                    <a:p>
                      <a:pPr algn="ctr"/>
                      <a:endParaRPr lang="en-US" sz="1300">
                        <a:latin typeface="Arial"/>
                        <a:cs typeface="Arial"/>
                      </a:endParaRPr>
                    </a:p>
                  </a:txBody>
                  <a:tcPr marL="121888" marR="121888" anchor="ctr"/>
                </a:tc>
                <a:tc>
                  <a:txBody>
                    <a:bodyPr/>
                    <a:lstStyle/>
                    <a:p>
                      <a:pPr algn="ctr"/>
                      <a:r>
                        <a:rPr lang="en-US" sz="1300"/>
                        <a:t>+100,000</a:t>
                      </a:r>
                      <a:endParaRPr lang="en-US" sz="1300">
                        <a:latin typeface="Arial"/>
                        <a:cs typeface="Arial"/>
                      </a:endParaRPr>
                    </a:p>
                  </a:txBody>
                  <a:tcPr marL="121888" marR="121888"/>
                </a:tc>
                <a:extLst>
                  <a:ext uri="{0D108BD9-81ED-4DB2-BD59-A6C34878D82A}">
                    <a16:rowId xmlns="" xmlns:a16="http://schemas.microsoft.com/office/drawing/2014/main" val="10007"/>
                  </a:ext>
                </a:extLst>
              </a:tr>
              <a:tr h="329339">
                <a:tc>
                  <a:txBody>
                    <a:bodyPr/>
                    <a:lstStyle/>
                    <a:p>
                      <a:r>
                        <a:rPr lang="en-US" sz="1300"/>
                        <a:t>Interfaces (Min/Max)</a:t>
                      </a:r>
                      <a:endParaRPr lang="en-US" sz="1300" b="1">
                        <a:solidFill>
                          <a:srgbClr val="FFFFFF"/>
                        </a:solidFill>
                        <a:latin typeface="Arial"/>
                        <a:cs typeface="Arial"/>
                      </a:endParaRPr>
                    </a:p>
                  </a:txBody>
                  <a:tcPr marL="121888" marR="121888"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 / 4</a:t>
                      </a:r>
                      <a:endParaRPr lang="en-US" sz="1300" baseline="0">
                        <a:latin typeface="Arial"/>
                        <a:cs typeface="Arial"/>
                      </a:endParaRPr>
                    </a:p>
                  </a:txBody>
                  <a:tcPr marL="121888" marR="121888"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baseline="0" dirty="0"/>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baseline="0" dirty="0"/>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baseline="0" dirty="0"/>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baseline="0" dirty="0"/>
                    </a:p>
                  </a:txBody>
                  <a:tcPr/>
                </a:tc>
                <a:extLst>
                  <a:ext uri="{0D108BD9-81ED-4DB2-BD59-A6C34878D82A}">
                    <a16:rowId xmlns="" xmlns:a16="http://schemas.microsoft.com/office/drawing/2014/main" val="10008"/>
                  </a:ext>
                </a:extLst>
              </a:tr>
              <a:tr h="129218">
                <a:tc>
                  <a:txBody>
                    <a:bodyPr/>
                    <a:lstStyle/>
                    <a:p>
                      <a:r>
                        <a:rPr lang="en-US" sz="1300"/>
                        <a:t>Virtual CPUs (Max)</a:t>
                      </a:r>
                      <a:endParaRPr lang="en-US" sz="1300" b="1">
                        <a:solidFill>
                          <a:schemeClr val="tx1"/>
                        </a:solidFill>
                        <a:latin typeface="+mn-lt"/>
                        <a:cs typeface="Arial"/>
                      </a:endParaRPr>
                    </a:p>
                  </a:txBody>
                  <a:tcPr marL="121888" marR="121888"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64</a:t>
                      </a:r>
                      <a:endParaRPr lang="en-US" sz="1300" baseline="0">
                        <a:latin typeface="Arial"/>
                        <a:cs typeface="Arial"/>
                      </a:endParaRPr>
                    </a:p>
                  </a:txBody>
                  <a:tcPr marL="121888" marR="12188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772825074"/>
                  </a:ext>
                </a:extLst>
              </a:tr>
              <a:tr h="220658">
                <a:tc>
                  <a:txBody>
                    <a:bodyPr/>
                    <a:lstStyle/>
                    <a:p>
                      <a:r>
                        <a:rPr lang="en-US" sz="1300"/>
                        <a:t>Storage Capacity (Min Max)</a:t>
                      </a:r>
                      <a:endParaRPr lang="en-US" sz="1300" b="1">
                        <a:solidFill>
                          <a:srgbClr val="FFFFFF"/>
                        </a:solidFill>
                        <a:latin typeface="Arial"/>
                        <a:cs typeface="Arial"/>
                      </a:endParaRPr>
                    </a:p>
                  </a:txBody>
                  <a:tcPr marL="121888" marR="121888"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300" baseline="0" dirty="0"/>
                        <a:t>60 GB / 16 TB</a:t>
                      </a:r>
                      <a:endParaRPr lang="en-US" sz="1300" baseline="0" dirty="0">
                        <a:latin typeface="Arial"/>
                        <a:cs typeface="Arial"/>
                      </a:endParaRPr>
                    </a:p>
                  </a:txBody>
                  <a:tcPr marL="121888" marR="121888" anchor="ctr"/>
                </a:tc>
                <a:tc hMerge="1">
                  <a:txBody>
                    <a:bodyPr/>
                    <a:lstStyle/>
                    <a:p>
                      <a:pPr algn="ctr"/>
                      <a:endParaRPr lang="en-US" sz="1500" dirty="0">
                        <a:latin typeface="Arial"/>
                        <a:cs typeface="Arial"/>
                      </a:endParaRPr>
                    </a:p>
                  </a:txBody>
                  <a:tcPr/>
                </a:tc>
                <a:tc hMerge="1">
                  <a:txBody>
                    <a:bodyPr/>
                    <a:lstStyle/>
                    <a:p>
                      <a:pPr algn="ctr"/>
                      <a:endParaRPr lang="en-US" sz="1500" dirty="0">
                        <a:latin typeface="Arial"/>
                        <a:cs typeface="Arial"/>
                      </a:endParaRPr>
                    </a:p>
                  </a:txBody>
                  <a:tcPr/>
                </a:tc>
                <a:tc hMerge="1">
                  <a:txBody>
                    <a:bodyPr/>
                    <a:lstStyle/>
                    <a:p>
                      <a:pPr algn="ctr"/>
                      <a:endParaRPr lang="en-US" sz="1500" dirty="0">
                        <a:latin typeface="Arial"/>
                        <a:cs typeface="Arial"/>
                      </a:endParaRPr>
                    </a:p>
                  </a:txBody>
                  <a:tcPr/>
                </a:tc>
                <a:tc hMerge="1">
                  <a:txBody>
                    <a:bodyPr/>
                    <a:lstStyle/>
                    <a:p>
                      <a:pPr algn="ctr"/>
                      <a:endParaRPr lang="en-US" sz="1500" dirty="0">
                        <a:latin typeface="Arial"/>
                        <a:cs typeface="Arial"/>
                      </a:endParaRPr>
                    </a:p>
                  </a:txBody>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298919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748041372"/>
              </p:ext>
            </p:extLst>
          </p:nvPr>
        </p:nvGraphicFramePr>
        <p:xfrm>
          <a:off x="319071" y="1200002"/>
          <a:ext cx="11516405" cy="4570329"/>
        </p:xfrm>
        <a:graphic>
          <a:graphicData uri="http://schemas.openxmlformats.org/drawingml/2006/table">
            <a:tbl>
              <a:tblPr firstRow="1" firstCol="1" bandRow="1">
                <a:tableStyleId>{46F890A9-2807-4EBB-B81D-B2AA78EC7F39}</a:tableStyleId>
              </a:tblPr>
              <a:tblGrid>
                <a:gridCol w="1794401">
                  <a:extLst>
                    <a:ext uri="{9D8B030D-6E8A-4147-A177-3AD203B41FA5}">
                      <a16:colId xmlns="" xmlns:a16="http://schemas.microsoft.com/office/drawing/2014/main" val="20000"/>
                    </a:ext>
                  </a:extLst>
                </a:gridCol>
                <a:gridCol w="1620334">
                  <a:extLst>
                    <a:ext uri="{9D8B030D-6E8A-4147-A177-3AD203B41FA5}">
                      <a16:colId xmlns="" xmlns:a16="http://schemas.microsoft.com/office/drawing/2014/main" val="20001"/>
                    </a:ext>
                  </a:extLst>
                </a:gridCol>
                <a:gridCol w="1620334">
                  <a:extLst>
                    <a:ext uri="{9D8B030D-6E8A-4147-A177-3AD203B41FA5}">
                      <a16:colId xmlns="" xmlns:a16="http://schemas.microsoft.com/office/drawing/2014/main" val="3483634343"/>
                    </a:ext>
                  </a:extLst>
                </a:gridCol>
                <a:gridCol w="1620334">
                  <a:extLst>
                    <a:ext uri="{9D8B030D-6E8A-4147-A177-3AD203B41FA5}">
                      <a16:colId xmlns="" xmlns:a16="http://schemas.microsoft.com/office/drawing/2014/main" val="20002"/>
                    </a:ext>
                  </a:extLst>
                </a:gridCol>
                <a:gridCol w="1620334">
                  <a:extLst>
                    <a:ext uri="{9D8B030D-6E8A-4147-A177-3AD203B41FA5}">
                      <a16:colId xmlns="" xmlns:a16="http://schemas.microsoft.com/office/drawing/2014/main" val="20003"/>
                    </a:ext>
                  </a:extLst>
                </a:gridCol>
                <a:gridCol w="1620334">
                  <a:extLst>
                    <a:ext uri="{9D8B030D-6E8A-4147-A177-3AD203B41FA5}">
                      <a16:colId xmlns="" xmlns:a16="http://schemas.microsoft.com/office/drawing/2014/main" val="1052842823"/>
                    </a:ext>
                  </a:extLst>
                </a:gridCol>
                <a:gridCol w="1620334">
                  <a:extLst>
                    <a:ext uri="{9D8B030D-6E8A-4147-A177-3AD203B41FA5}">
                      <a16:colId xmlns="" xmlns:a16="http://schemas.microsoft.com/office/drawing/2014/main" val="20005"/>
                    </a:ext>
                  </a:extLst>
                </a:gridCol>
              </a:tblGrid>
              <a:tr h="368723">
                <a:tc>
                  <a:txBody>
                    <a:bodyPr/>
                    <a:lstStyle/>
                    <a:p>
                      <a:endParaRPr lang="en-US" sz="1500"/>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FG-30E</a:t>
                      </a: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FG-40F</a:t>
                      </a: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FG-50E</a:t>
                      </a: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300"/>
                        <a:t>FG-60E</a:t>
                      </a: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300"/>
                        <a:t>FG-60F</a:t>
                      </a:r>
                    </a:p>
                  </a:txBody>
                  <a:tcPr marL="121888" marR="121888" anchor="ctr"/>
                </a:tc>
                <a:tc>
                  <a:txBody>
                    <a:bodyPr/>
                    <a:lstStyle/>
                    <a:p>
                      <a:pPr algn="ctr"/>
                      <a:r>
                        <a:rPr lang="en-US" sz="1300"/>
                        <a:t>FG-80E</a:t>
                      </a:r>
                    </a:p>
                  </a:txBody>
                  <a:tcPr marL="121888" marR="121888" anchor="ctr"/>
                </a:tc>
                <a:extLst>
                  <a:ext uri="{0D108BD9-81ED-4DB2-BD59-A6C34878D82A}">
                    <a16:rowId xmlns="" xmlns:a16="http://schemas.microsoft.com/office/drawing/2014/main" val="10000"/>
                  </a:ext>
                </a:extLst>
              </a:tr>
              <a:tr h="51849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a:t>(1518/512/64 byte</a:t>
                      </a:r>
                      <a:r>
                        <a:rPr lang="en-US" sz="1200" b="1" baseline="0"/>
                        <a:t> </a:t>
                      </a:r>
                      <a:r>
                        <a:rPr lang="en-US" sz="1200" b="1"/>
                        <a:t>UDP)</a:t>
                      </a:r>
                      <a:endParaRPr lang="en-US" sz="1200" b="1">
                        <a:solidFill>
                          <a:schemeClr val="tx1"/>
                        </a:solidFill>
                      </a:endParaRPr>
                    </a:p>
                  </a:txBody>
                  <a:tcPr marL="121888" marR="121888" anchor="ctr"/>
                </a:tc>
                <a:tc>
                  <a:txBody>
                    <a:bodyPr/>
                    <a:lstStyle/>
                    <a:p>
                      <a:pPr algn="ctr"/>
                      <a:r>
                        <a:rPr lang="en-US" sz="1200"/>
                        <a:t>950 Mbps</a:t>
                      </a:r>
                      <a:endParaRPr lang="en-US" sz="1200" b="0" i="0">
                        <a:solidFill>
                          <a:srgbClr val="000000"/>
                        </a:solidFill>
                        <a:latin typeface="+mn-lt"/>
                      </a:endParaRPr>
                    </a:p>
                  </a:txBody>
                  <a:tcPr marL="121888" marR="121888"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5 / 5 / 5 Gbps</a:t>
                      </a:r>
                    </a:p>
                  </a:txBody>
                  <a:tcPr marL="121888" marR="121888" anchor="ctr" horzOverflow="overflow"/>
                </a:tc>
                <a:tc>
                  <a:txBody>
                    <a:bodyPr/>
                    <a:lstStyle/>
                    <a:p>
                      <a:pPr algn="ctr"/>
                      <a:r>
                        <a:rPr lang="en-US" sz="1200"/>
                        <a:t>2.5 Gbps</a:t>
                      </a:r>
                      <a:endParaRPr lang="en-US" sz="1200" b="0" i="0">
                        <a:solidFill>
                          <a:srgbClr val="000000"/>
                        </a:solidFill>
                        <a:latin typeface="+mn-lt"/>
                      </a:endParaRPr>
                    </a:p>
                  </a:txBody>
                  <a:tcPr marL="121888" marR="121888"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3 / 3 / 3 Gbps</a:t>
                      </a:r>
                      <a:endParaRPr kumimoji="0" lang="en-US" sz="1200" b="0" i="0" u="none" strike="noStrike" kern="1200" cap="none" spc="0" normalizeH="0" baseline="0" noProof="0">
                        <a:ln>
                          <a:noFill/>
                        </a:ln>
                        <a:solidFill>
                          <a:srgbClr val="000000"/>
                        </a:solidFill>
                        <a:effectLst/>
                        <a:uLnTx/>
                        <a:uFillTx/>
                        <a:latin typeface="+mn-lt"/>
                        <a:ea typeface="+mn-ea"/>
                        <a:cs typeface="+mn-cs"/>
                      </a:endParaRPr>
                    </a:p>
                  </a:txBody>
                  <a:tcPr marL="121888" marR="121888"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10 / 10 / 6 Gbps</a:t>
                      </a:r>
                    </a:p>
                  </a:txBody>
                  <a:tcPr marL="121888" marR="121888"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4 /4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Gbps</a:t>
                      </a:r>
                      <a:endParaRPr kumimoji="0" lang="en-US" sz="1200" b="0" i="0" u="none" strike="noStrike" kern="1200" cap="none" spc="0" normalizeH="0" baseline="0" noProof="0">
                        <a:ln>
                          <a:noFill/>
                        </a:ln>
                        <a:solidFill>
                          <a:srgbClr val="000000"/>
                        </a:solidFill>
                        <a:effectLst/>
                        <a:uLnTx/>
                        <a:uFillTx/>
                        <a:latin typeface="+mn-lt"/>
                        <a:ea typeface="+mn-ea"/>
                        <a:cs typeface="+mn-cs"/>
                      </a:endParaRPr>
                    </a:p>
                  </a:txBody>
                  <a:tcPr marL="121888" marR="121888" anchor="ctr" horzOverflow="overflow"/>
                </a:tc>
                <a:extLst>
                  <a:ext uri="{0D108BD9-81ED-4DB2-BD59-A6C34878D82A}">
                    <a16:rowId xmlns="" xmlns:a16="http://schemas.microsoft.com/office/drawing/2014/main" val="10001"/>
                  </a:ext>
                </a:extLst>
              </a:tr>
              <a:tr h="364325">
                <a:tc>
                  <a:txBody>
                    <a:bodyPr/>
                    <a:lstStyle/>
                    <a:p>
                      <a:r>
                        <a:rPr lang="en-US" sz="1200" b="1"/>
                        <a:t>Concurrent Sessions</a:t>
                      </a:r>
                      <a:endParaRPr lang="en-US" sz="1200" b="1">
                        <a:solidFill>
                          <a:schemeClr val="tx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900,000</a:t>
                      </a:r>
                      <a:endParaRPr lang="en-US" sz="1200" b="0" i="0">
                        <a:solidFill>
                          <a:srgbClr val="00000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a:solidFill>
                            <a:srgbClr val="000000"/>
                          </a:solidFill>
                          <a:latin typeface="+mn-lt"/>
                        </a:rPr>
                        <a:t>700,000</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1.8 Mil</a:t>
                      </a:r>
                      <a:endParaRPr lang="en-US" sz="1200" b="0" i="0">
                        <a:solidFill>
                          <a:srgbClr val="000000"/>
                        </a:solidFill>
                        <a:latin typeface="+mn-lt"/>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a:t>1.3 Mil</a:t>
                      </a:r>
                      <a:endParaRPr lang="en-US" sz="1200" b="0" i="0">
                        <a:solidFill>
                          <a:srgbClr val="000000"/>
                        </a:solidFill>
                        <a:latin typeface="+mn-lt"/>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b="0" i="0">
                          <a:solidFill>
                            <a:srgbClr val="000000"/>
                          </a:solidFill>
                          <a:latin typeface="+mn-lt"/>
                        </a:rPr>
                        <a:t>700,000</a:t>
                      </a:r>
                    </a:p>
                  </a:txBody>
                  <a:tcPr marL="121888" marR="121888" anchor="ctr"/>
                </a:tc>
                <a:tc>
                  <a:txBody>
                    <a:bodyPr/>
                    <a:lstStyle/>
                    <a:p>
                      <a:pPr algn="ctr"/>
                      <a:r>
                        <a:rPr lang="en-US" sz="1200"/>
                        <a:t>1.3 Mil</a:t>
                      </a:r>
                      <a:endParaRPr lang="en-US" sz="1200">
                        <a:solidFill>
                          <a:srgbClr val="000000"/>
                        </a:solidFill>
                      </a:endParaRPr>
                    </a:p>
                  </a:txBody>
                  <a:tcPr marL="121888" marR="121888" anchor="ctr"/>
                </a:tc>
                <a:extLst>
                  <a:ext uri="{0D108BD9-81ED-4DB2-BD59-A6C34878D82A}">
                    <a16:rowId xmlns="" xmlns:a16="http://schemas.microsoft.com/office/drawing/2014/main" val="10002"/>
                  </a:ext>
                </a:extLst>
              </a:tr>
              <a:tr h="315734">
                <a:tc>
                  <a:txBody>
                    <a:bodyPr/>
                    <a:lstStyle/>
                    <a:p>
                      <a:r>
                        <a:rPr lang="en-US" sz="1200" b="1"/>
                        <a:t>New Sessions/Sec</a:t>
                      </a:r>
                      <a:endParaRPr lang="en-US" sz="1200" b="1">
                        <a:solidFill>
                          <a:schemeClr val="tx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15,000</a:t>
                      </a:r>
                      <a:endParaRPr lang="en-US" sz="1200" b="0" i="0">
                        <a:solidFill>
                          <a:srgbClr val="00000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000000"/>
                          </a:solidFill>
                        </a:rPr>
                        <a:t>35,000</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21,000</a:t>
                      </a:r>
                      <a:endParaRPr lang="en-US" sz="1200" b="0" i="0">
                        <a:solidFill>
                          <a:srgbClr val="000000"/>
                        </a:solidFill>
                        <a:latin typeface="+mn-lt"/>
                      </a:endParaRPr>
                    </a:p>
                  </a:txBody>
                  <a:tcPr marL="121888" marR="121888" anchor="ctr"/>
                </a:tc>
                <a:tc>
                  <a:txBody>
                    <a:bodyPr/>
                    <a:lstStyle/>
                    <a:p>
                      <a:pPr algn="ctr"/>
                      <a:r>
                        <a:rPr lang="en-US" sz="1200"/>
                        <a:t>30,000</a:t>
                      </a:r>
                      <a:endParaRPr lang="en-US" sz="1200">
                        <a:solidFill>
                          <a:srgbClr val="000000"/>
                        </a:solidFill>
                      </a:endParaRPr>
                    </a:p>
                  </a:txBody>
                  <a:tcPr marL="121888" marR="121888" anchor="ctr"/>
                </a:tc>
                <a:tc>
                  <a:txBody>
                    <a:bodyPr/>
                    <a:lstStyle/>
                    <a:p>
                      <a:pPr algn="ctr"/>
                      <a:r>
                        <a:rPr lang="en-US" sz="1200">
                          <a:solidFill>
                            <a:srgbClr val="000000"/>
                          </a:solidFill>
                        </a:rPr>
                        <a:t>35,000</a:t>
                      </a:r>
                    </a:p>
                  </a:txBody>
                  <a:tcPr marL="121888" marR="121888" anchor="ctr"/>
                </a:tc>
                <a:tc>
                  <a:txBody>
                    <a:bodyPr/>
                    <a:lstStyle/>
                    <a:p>
                      <a:pPr algn="ctr"/>
                      <a:r>
                        <a:rPr lang="en-US" sz="1200"/>
                        <a:t>30,000</a:t>
                      </a:r>
                      <a:endParaRPr lang="en-US" sz="1200">
                        <a:solidFill>
                          <a:srgbClr val="000000"/>
                        </a:solidFill>
                      </a:endParaRPr>
                    </a:p>
                  </a:txBody>
                  <a:tcPr marL="121888" marR="121888" anchor="ctr"/>
                </a:tc>
                <a:extLst>
                  <a:ext uri="{0D108BD9-81ED-4DB2-BD59-A6C34878D82A}">
                    <a16:rowId xmlns="" xmlns:a16="http://schemas.microsoft.com/office/drawing/2014/main" val="10003"/>
                  </a:ext>
                </a:extLst>
              </a:tr>
              <a:tr h="222969">
                <a:tc>
                  <a:txBody>
                    <a:bodyPr/>
                    <a:lstStyle/>
                    <a:p>
                      <a:r>
                        <a:rPr lang="en-US" sz="1200" b="1"/>
                        <a:t>IPSec VPN</a:t>
                      </a:r>
                      <a:endParaRPr lang="en-US" sz="1200" b="1">
                        <a:solidFill>
                          <a:schemeClr val="tx1"/>
                        </a:solidFill>
                      </a:endParaRPr>
                    </a:p>
                  </a:txBody>
                  <a:tcPr marL="121888" marR="121888" anchor="ctr"/>
                </a:tc>
                <a:tc>
                  <a:txBody>
                    <a:bodyPr/>
                    <a:lstStyle/>
                    <a:p>
                      <a:pPr algn="ctr"/>
                      <a:r>
                        <a:rPr lang="en-US" sz="1200"/>
                        <a:t>75 Mbps</a:t>
                      </a:r>
                      <a:endParaRPr lang="en-US" sz="1200" b="0" i="0">
                        <a:solidFill>
                          <a:srgbClr val="000000"/>
                        </a:solidFill>
                        <a:latin typeface="+mn-lt"/>
                      </a:endParaRPr>
                    </a:p>
                  </a:txBody>
                  <a:tcPr marL="121888" marR="121888" anchor="ctr"/>
                </a:tc>
                <a:tc>
                  <a:txBody>
                    <a:bodyPr/>
                    <a:lstStyle/>
                    <a:p>
                      <a:pPr algn="ctr"/>
                      <a:r>
                        <a:rPr lang="en-US" sz="1200" b="0" i="0">
                          <a:solidFill>
                            <a:srgbClr val="000000"/>
                          </a:solidFill>
                          <a:latin typeface="+mn-lt"/>
                        </a:rPr>
                        <a:t>4.4 Gbps </a:t>
                      </a:r>
                    </a:p>
                  </a:txBody>
                  <a:tcPr marL="121888" marR="121888" anchor="ctr"/>
                </a:tc>
                <a:tc>
                  <a:txBody>
                    <a:bodyPr/>
                    <a:lstStyle/>
                    <a:p>
                      <a:pPr algn="ctr"/>
                      <a:r>
                        <a:rPr lang="en-US" sz="1200"/>
                        <a:t>90 Mbps</a:t>
                      </a:r>
                      <a:endParaRPr lang="en-US" sz="1200" b="0" i="0">
                        <a:solidFill>
                          <a:srgbClr val="000000"/>
                        </a:solidFill>
                        <a:latin typeface="+mn-lt"/>
                      </a:endParaRPr>
                    </a:p>
                  </a:txBody>
                  <a:tcPr marL="121888" marR="121888" anchor="ctr"/>
                </a:tc>
                <a:tc>
                  <a:txBody>
                    <a:bodyPr/>
                    <a:lstStyle/>
                    <a:p>
                      <a:pPr algn="ctr"/>
                      <a:r>
                        <a:rPr lang="en-US" sz="1200"/>
                        <a:t>2</a:t>
                      </a:r>
                      <a:r>
                        <a:rPr lang="en-US" sz="1200" baseline="0"/>
                        <a:t> Gbps</a:t>
                      </a:r>
                      <a:endParaRPr lang="en-US" sz="1200">
                        <a:solidFill>
                          <a:srgbClr val="000000"/>
                        </a:solidFill>
                      </a:endParaRPr>
                    </a:p>
                  </a:txBody>
                  <a:tcPr marL="121888" marR="121888" anchor="ctr"/>
                </a:tc>
                <a:tc>
                  <a:txBody>
                    <a:bodyPr/>
                    <a:lstStyle/>
                    <a:p>
                      <a:pPr algn="ctr"/>
                      <a:r>
                        <a:rPr lang="en-US" sz="1200">
                          <a:solidFill>
                            <a:srgbClr val="000000"/>
                          </a:solidFill>
                        </a:rPr>
                        <a:t>6.5 Gbps</a:t>
                      </a:r>
                    </a:p>
                  </a:txBody>
                  <a:tcPr marL="121888" marR="121888" anchor="ctr"/>
                </a:tc>
                <a:tc>
                  <a:txBody>
                    <a:bodyPr/>
                    <a:lstStyle/>
                    <a:p>
                      <a:pPr algn="ctr"/>
                      <a:r>
                        <a:rPr lang="en-US" sz="1200"/>
                        <a:t>2.5 Gbps</a:t>
                      </a:r>
                      <a:endParaRPr lang="en-US" sz="1200">
                        <a:solidFill>
                          <a:srgbClr val="000000"/>
                        </a:solidFill>
                      </a:endParaRPr>
                    </a:p>
                  </a:txBody>
                  <a:tcPr marL="121888" marR="121888" anchor="ctr"/>
                </a:tc>
                <a:extLst>
                  <a:ext uri="{0D108BD9-81ED-4DB2-BD59-A6C34878D82A}">
                    <a16:rowId xmlns="" xmlns:a16="http://schemas.microsoft.com/office/drawing/2014/main" val="10004"/>
                  </a:ext>
                </a:extLst>
              </a:tr>
              <a:tr h="3211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IPS (</a:t>
                      </a:r>
                      <a:r>
                        <a:rPr lang="en-US" sz="1200" b="1" err="1"/>
                        <a:t>Ent</a:t>
                      </a:r>
                      <a:r>
                        <a:rPr lang="en-US" sz="1200" b="1"/>
                        <a:t>. Mix)</a:t>
                      </a:r>
                      <a:endParaRPr lang="en-US" sz="1200" b="1">
                        <a:solidFill>
                          <a:schemeClr val="tx1"/>
                        </a:solidFill>
                      </a:endParaRPr>
                    </a:p>
                  </a:txBody>
                  <a:tcPr marL="121888" marR="121888" anchor="ctr"/>
                </a:tc>
                <a:tc>
                  <a:txBody>
                    <a:bodyPr/>
                    <a:lstStyle/>
                    <a:p>
                      <a:pPr algn="ctr"/>
                      <a:r>
                        <a:rPr lang="en-US" sz="1200"/>
                        <a:t>300 Mbps</a:t>
                      </a:r>
                    </a:p>
                  </a:txBody>
                  <a:tcPr marL="121888" marR="121888" anchor="ctr"/>
                </a:tc>
                <a:tc>
                  <a:txBody>
                    <a:bodyPr/>
                    <a:lstStyle/>
                    <a:p>
                      <a:pPr algn="ctr"/>
                      <a:r>
                        <a:rPr lang="en-US" sz="1200"/>
                        <a:t>1 Gbps </a:t>
                      </a:r>
                    </a:p>
                  </a:txBody>
                  <a:tcPr marL="121888" marR="121888" anchor="ctr"/>
                </a:tc>
                <a:tc>
                  <a:txBody>
                    <a:bodyPr/>
                    <a:lstStyle/>
                    <a:p>
                      <a:pPr algn="ctr"/>
                      <a:r>
                        <a:rPr lang="en-US" sz="1200"/>
                        <a:t>350 Mbps</a:t>
                      </a:r>
                    </a:p>
                  </a:txBody>
                  <a:tcPr marL="121888" marR="121888" anchor="ctr"/>
                </a:tc>
                <a:tc>
                  <a:txBody>
                    <a:bodyPr/>
                    <a:lstStyle/>
                    <a:p>
                      <a:pPr algn="ctr"/>
                      <a:r>
                        <a:rPr lang="en-US" sz="1200"/>
                        <a:t>400 Mbps</a:t>
                      </a:r>
                    </a:p>
                  </a:txBody>
                  <a:tcPr marL="121888" marR="121888" anchor="ctr"/>
                </a:tc>
                <a:tc>
                  <a:txBody>
                    <a:bodyPr/>
                    <a:lstStyle/>
                    <a:p>
                      <a:pPr algn="ctr"/>
                      <a:r>
                        <a:rPr lang="en-US" sz="1200"/>
                        <a:t>1.4 Gbps</a:t>
                      </a:r>
                    </a:p>
                  </a:txBody>
                  <a:tcPr marL="121888" marR="121888" anchor="ctr"/>
                </a:tc>
                <a:tc>
                  <a:txBody>
                    <a:bodyPr/>
                    <a:lstStyle/>
                    <a:p>
                      <a:pPr algn="ctr"/>
                      <a:r>
                        <a:rPr lang="en-US" sz="1200"/>
                        <a:t>450 Mbps</a:t>
                      </a:r>
                    </a:p>
                  </a:txBody>
                  <a:tcPr marL="121888" marR="121888" anchor="ctr"/>
                </a:tc>
                <a:extLst>
                  <a:ext uri="{0D108BD9-81ED-4DB2-BD59-A6C34878D82A}">
                    <a16:rowId xmlns="" xmlns:a16="http://schemas.microsoft.com/office/drawing/2014/main" val="10005"/>
                  </a:ext>
                </a:extLst>
              </a:tr>
              <a:tr h="274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NGFW (</a:t>
                      </a:r>
                      <a:r>
                        <a:rPr lang="en-US" sz="1200" b="1" err="1"/>
                        <a:t>Ent</a:t>
                      </a:r>
                      <a:r>
                        <a:rPr lang="en-US" sz="1200" b="1"/>
                        <a:t>.</a:t>
                      </a:r>
                      <a:r>
                        <a:rPr lang="en-US" sz="1200" b="1" baseline="0"/>
                        <a:t> </a:t>
                      </a:r>
                      <a:r>
                        <a:rPr lang="en-US" sz="1200" b="1"/>
                        <a:t>Mix)</a:t>
                      </a:r>
                      <a:endParaRPr lang="en-US" sz="1200" b="1">
                        <a:solidFill>
                          <a:schemeClr val="tx1"/>
                        </a:solidFill>
                      </a:endParaRPr>
                    </a:p>
                  </a:txBody>
                  <a:tcPr marL="121888" marR="121888" anchor="ctr"/>
                </a:tc>
                <a:tc>
                  <a:txBody>
                    <a:bodyPr/>
                    <a:lstStyle/>
                    <a:p>
                      <a:pPr algn="ctr"/>
                      <a:r>
                        <a:rPr lang="en-US" sz="1200"/>
                        <a:t>200 Mbps</a:t>
                      </a:r>
                    </a:p>
                  </a:txBody>
                  <a:tcPr marL="121888" marR="121888" anchor="ctr"/>
                </a:tc>
                <a:tc>
                  <a:txBody>
                    <a:bodyPr/>
                    <a:lstStyle/>
                    <a:p>
                      <a:pPr algn="ctr"/>
                      <a:r>
                        <a:rPr lang="en-US" sz="1200"/>
                        <a:t>800 Mbps </a:t>
                      </a:r>
                    </a:p>
                  </a:txBody>
                  <a:tcPr marL="121888" marR="121888" anchor="ctr"/>
                </a:tc>
                <a:tc>
                  <a:txBody>
                    <a:bodyPr/>
                    <a:lstStyle/>
                    <a:p>
                      <a:pPr algn="ctr"/>
                      <a:r>
                        <a:rPr lang="en-US" sz="1200"/>
                        <a:t>220 Mbps</a:t>
                      </a:r>
                    </a:p>
                  </a:txBody>
                  <a:tcPr marL="121888" marR="121888" anchor="ctr"/>
                </a:tc>
                <a:tc>
                  <a:txBody>
                    <a:bodyPr/>
                    <a:lstStyle/>
                    <a:p>
                      <a:pPr algn="ctr"/>
                      <a:r>
                        <a:rPr lang="en-US" sz="1200"/>
                        <a:t>250 Mbps</a:t>
                      </a:r>
                    </a:p>
                  </a:txBody>
                  <a:tcPr marL="121888" marR="121888" anchor="ctr"/>
                </a:tc>
                <a:tc>
                  <a:txBody>
                    <a:bodyPr/>
                    <a:lstStyle/>
                    <a:p>
                      <a:pPr algn="ctr"/>
                      <a:r>
                        <a:rPr lang="en-US" sz="1200"/>
                        <a:t>1 Gbps</a:t>
                      </a:r>
                    </a:p>
                  </a:txBody>
                  <a:tcPr marL="121888" marR="121888" anchor="ctr"/>
                </a:tc>
                <a:tc>
                  <a:txBody>
                    <a:bodyPr/>
                    <a:lstStyle/>
                    <a:p>
                      <a:pPr algn="ctr"/>
                      <a:r>
                        <a:rPr lang="en-US" sz="1200"/>
                        <a:t>360 Mbps</a:t>
                      </a:r>
                    </a:p>
                  </a:txBody>
                  <a:tcPr marL="121888" marR="121888" anchor="ctr"/>
                </a:tc>
                <a:extLst>
                  <a:ext uri="{0D108BD9-81ED-4DB2-BD59-A6C34878D82A}">
                    <a16:rowId xmlns="" xmlns:a16="http://schemas.microsoft.com/office/drawing/2014/main" val="10006"/>
                  </a:ext>
                </a:extLst>
              </a:tr>
              <a:tr h="20131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Threat Protection (</a:t>
                      </a:r>
                      <a:r>
                        <a:rPr lang="en-US" sz="1200" b="1" err="1"/>
                        <a:t>Ent</a:t>
                      </a:r>
                      <a:r>
                        <a:rPr lang="en-US" sz="1200" b="1"/>
                        <a:t>. Mix)</a:t>
                      </a:r>
                      <a:endParaRPr lang="en-US" sz="1200" b="1">
                        <a:solidFill>
                          <a:schemeClr val="tx1"/>
                        </a:solidFil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a:t>150Mbps</a:t>
                      </a:r>
                      <a:endParaRPr lang="en-US" sz="1200" i="0">
                        <a:solidFill>
                          <a:srgbClr val="000000"/>
                        </a:solidFil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i="0">
                          <a:solidFill>
                            <a:srgbClr val="000000"/>
                          </a:solidFill>
                        </a:rPr>
                        <a:t>600 Mbps </a:t>
                      </a: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a:t>160</a:t>
                      </a:r>
                      <a:r>
                        <a:rPr lang="en-US" sz="1200" baseline="0"/>
                        <a:t> Mbps</a:t>
                      </a:r>
                      <a:endParaRPr lang="en-US" sz="1200" i="0">
                        <a:solidFill>
                          <a:srgbClr val="000000"/>
                        </a:solidFil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a:t>180 Mbps</a:t>
                      </a:r>
                      <a:endParaRPr lang="en-US" sz="1200">
                        <a:solidFill>
                          <a:srgbClr val="000000"/>
                        </a:solidFil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a:solidFill>
                            <a:srgbClr val="000000"/>
                          </a:solidFill>
                        </a:rPr>
                        <a:t>700 Mbps</a:t>
                      </a:r>
                    </a:p>
                  </a:txBody>
                  <a:tcPr marL="121888" marR="121888" anchor="ctr"/>
                </a:tc>
                <a:tc>
                  <a:txBody>
                    <a:bodyPr/>
                    <a:lstStyle/>
                    <a:p>
                      <a:pPr algn="ctr"/>
                      <a:r>
                        <a:rPr lang="en-US" sz="1200"/>
                        <a:t>250 Mbps</a:t>
                      </a:r>
                      <a:endParaRPr lang="en-US" sz="1200">
                        <a:solidFill>
                          <a:srgbClr val="000000"/>
                        </a:solidFill>
                      </a:endParaRPr>
                    </a:p>
                  </a:txBody>
                  <a:tcPr marL="121888" marR="121888" anchor="ctr"/>
                </a:tc>
                <a:extLst>
                  <a:ext uri="{0D108BD9-81ED-4DB2-BD59-A6C34878D82A}">
                    <a16:rowId xmlns="" xmlns:a16="http://schemas.microsoft.com/office/drawing/2014/main" val="10007"/>
                  </a:ext>
                </a:extLst>
              </a:tr>
              <a:tr h="640080">
                <a:tc>
                  <a:txBody>
                    <a:bodyPr/>
                    <a:lstStyle/>
                    <a:p>
                      <a:r>
                        <a:rPr lang="en-US" sz="1200" b="1"/>
                        <a:t>Interfaces</a:t>
                      </a:r>
                      <a:endParaRPr lang="en-US" sz="1200" b="1">
                        <a:solidFill>
                          <a:schemeClr val="tx1"/>
                        </a:solidFil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a:t>5</a:t>
                      </a:r>
                      <a:r>
                        <a:rPr lang="en-US" sz="1200" baseline="0"/>
                        <a:t> x GE RJ45</a:t>
                      </a:r>
                      <a:endParaRPr lang="en-US" sz="1200" i="0">
                        <a:solidFill>
                          <a:srgbClr val="000000"/>
                        </a:solidFill>
                      </a:endParaRPr>
                    </a:p>
                  </a:txBody>
                  <a:tcPr marL="121888" marR="121888"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t>5</a:t>
                      </a:r>
                      <a:r>
                        <a:rPr lang="en-US" sz="1200" baseline="0"/>
                        <a:t> x GE RJ45</a:t>
                      </a:r>
                      <a:endParaRPr lang="en-US" sz="1200" i="0">
                        <a:solidFill>
                          <a:srgbClr val="000000"/>
                        </a:solidFil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aseline="0"/>
                        <a:t>7 x GE RJ45</a:t>
                      </a:r>
                      <a:endParaRPr lang="en-US" sz="1200" i="0">
                        <a:solidFill>
                          <a:srgbClr val="000000"/>
                        </a:solidFil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a:t>10 x GE RJ45</a:t>
                      </a:r>
                      <a:endParaRPr lang="en-US" sz="1200">
                        <a:solidFill>
                          <a:srgbClr val="000000"/>
                        </a:solidFill>
                      </a:endParaRPr>
                    </a:p>
                  </a:txBody>
                  <a:tcPr marL="121888" marR="121888" anchor="ctr"/>
                </a:tc>
                <a:tc>
                  <a:txBody>
                    <a:bodyPr/>
                    <a:lstStyle/>
                    <a:p>
                      <a:pPr marL="0" marR="0" lvl="0" indent="0" algn="ctr" defTabSz="685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10 x GE RJ45</a:t>
                      </a:r>
                      <a:endParaRPr kumimoji="0" lang="en-US" sz="1200" b="0" i="0" u="none" strike="noStrike" kern="1200" cap="none" spc="0" normalizeH="0" baseline="0" noProof="0">
                        <a:ln>
                          <a:noFill/>
                        </a:ln>
                        <a:solidFill>
                          <a:srgbClr val="000000"/>
                        </a:solidFill>
                        <a:effectLst/>
                        <a:uLnTx/>
                        <a:uFillTx/>
                        <a:latin typeface="+mn-lt"/>
                        <a:ea typeface="+mn-ea"/>
                        <a:cs typeface="+mn-cs"/>
                      </a:endParaRPr>
                    </a:p>
                  </a:txBody>
                  <a:tcPr marL="121888" marR="121888" anchor="ctr"/>
                </a:tc>
                <a:tc>
                  <a:txBody>
                    <a:bodyPr/>
                    <a:lstStyle/>
                    <a:p>
                      <a:pPr algn="ctr"/>
                      <a:r>
                        <a:rPr lang="en-US" sz="1200"/>
                        <a:t>14 x GE RJ45</a:t>
                      </a:r>
                    </a:p>
                    <a:p>
                      <a:pPr algn="ctr"/>
                      <a:r>
                        <a:rPr lang="en-US" sz="1200"/>
                        <a:t>2x Shared Media Pairs</a:t>
                      </a:r>
                      <a:endParaRPr lang="en-US" sz="1200">
                        <a:solidFill>
                          <a:srgbClr val="000000"/>
                        </a:solidFill>
                      </a:endParaRPr>
                    </a:p>
                  </a:txBody>
                  <a:tcPr marL="121888" marR="121888" anchor="ctr"/>
                </a:tc>
                <a:extLst>
                  <a:ext uri="{0D108BD9-81ED-4DB2-BD59-A6C34878D82A}">
                    <a16:rowId xmlns="" xmlns:a16="http://schemas.microsoft.com/office/drawing/2014/main" val="10008"/>
                  </a:ext>
                </a:extLst>
              </a:tr>
              <a:tr h="274320">
                <a:tc>
                  <a:txBody>
                    <a:bodyPr/>
                    <a:lstStyle/>
                    <a:p>
                      <a:r>
                        <a:rPr lang="en-US" sz="1200" b="1"/>
                        <a:t>Storage</a:t>
                      </a:r>
                      <a:endParaRPr lang="en-US" sz="1200" b="1">
                        <a:solidFill>
                          <a:schemeClr val="tx1"/>
                        </a:solidFill>
                      </a:endParaRPr>
                    </a:p>
                  </a:txBody>
                  <a:tcPr marL="121888" marR="121888" anchor="ctr"/>
                </a:tc>
                <a:tc>
                  <a:txBody>
                    <a:bodyPr/>
                    <a:lstStyle/>
                    <a:p>
                      <a:pPr algn="ctr"/>
                      <a:r>
                        <a:rPr lang="en-US" sz="1200"/>
                        <a:t>-</a:t>
                      </a:r>
                      <a:endParaRPr lang="en-US" sz="1200">
                        <a:solidFill>
                          <a:srgbClr val="000000"/>
                        </a:solidFil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a:t>
                      </a:r>
                      <a:endParaRPr lang="en-US" sz="1200">
                        <a:solidFill>
                          <a:srgbClr val="000000"/>
                        </a:solidFill>
                      </a:endParaRPr>
                    </a:p>
                  </a:txBody>
                  <a:tcPr marL="121888" marR="121888" anchor="ctr"/>
                </a:tc>
                <a:tc>
                  <a:txBody>
                    <a:bodyPr/>
                    <a:lstStyle/>
                    <a:p>
                      <a:pPr algn="ctr"/>
                      <a:r>
                        <a:rPr lang="en-US" sz="1200" dirty="0"/>
                        <a:t>32 GB (51E)</a:t>
                      </a:r>
                    </a:p>
                  </a:txBody>
                  <a:tcPr marL="121888" marR="121888" anchor="ctr"/>
                </a:tc>
                <a:tc>
                  <a:txBody>
                    <a:bodyPr/>
                    <a:lstStyle/>
                    <a:p>
                      <a:pPr algn="ctr"/>
                      <a:r>
                        <a:rPr lang="en-US" sz="1200"/>
                        <a:t>128 GB (61E)</a:t>
                      </a:r>
                      <a:endParaRPr lang="en-US" sz="1200">
                        <a:solidFill>
                          <a:srgbClr val="000000"/>
                        </a:solidFil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128 GB (61F)</a:t>
                      </a:r>
                      <a:endParaRPr lang="en-US" sz="1200">
                        <a:solidFill>
                          <a:srgbClr val="000000"/>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128</a:t>
                      </a:r>
                      <a:r>
                        <a:rPr lang="en-US" sz="1200" baseline="0"/>
                        <a:t> </a:t>
                      </a:r>
                      <a:r>
                        <a:rPr lang="en-US" sz="1200"/>
                        <a:t>GB (81E)</a:t>
                      </a:r>
                      <a:endParaRPr lang="en-US" sz="1200" b="0" i="0">
                        <a:solidFill>
                          <a:srgbClr val="000000"/>
                        </a:solidFill>
                        <a:latin typeface="+mn-lt"/>
                      </a:endParaRPr>
                    </a:p>
                  </a:txBody>
                  <a:tcPr marL="121888" marR="121888" anchor="ctr"/>
                </a:tc>
                <a:extLst>
                  <a:ext uri="{0D108BD9-81ED-4DB2-BD59-A6C34878D82A}">
                    <a16:rowId xmlns="" xmlns:a16="http://schemas.microsoft.com/office/drawing/2014/main" val="10009"/>
                  </a:ext>
                </a:extLst>
              </a:tr>
              <a:tr h="640080">
                <a:tc>
                  <a:txBody>
                    <a:bodyPr/>
                    <a:lstStyle/>
                    <a:p>
                      <a:r>
                        <a:rPr lang="en-US" sz="1200" b="1"/>
                        <a:t>Variants</a:t>
                      </a:r>
                      <a:endParaRPr lang="en-US" sz="1200" b="1">
                        <a:solidFill>
                          <a:schemeClr val="tx1"/>
                        </a:solidFill>
                      </a:endParaRPr>
                    </a:p>
                  </a:txBody>
                  <a:tcPr marL="121888" marR="121888" anchor="ctr"/>
                </a:tc>
                <a:tc>
                  <a:txBody>
                    <a:bodyPr/>
                    <a:lstStyle/>
                    <a:p>
                      <a:pPr algn="ctr"/>
                      <a:r>
                        <a:rPr lang="en-US" sz="1200" err="1"/>
                        <a:t>WiFi</a:t>
                      </a:r>
                      <a:endParaRPr lang="en-US" sz="1200" i="0">
                        <a:solidFill>
                          <a:srgbClr val="000000"/>
                        </a:solidFill>
                      </a:endParaRPr>
                    </a:p>
                  </a:txBody>
                  <a:tcPr marL="121888" marR="121888" anchor="ctr"/>
                </a:tc>
                <a:tc>
                  <a:txBody>
                    <a:bodyPr/>
                    <a:lstStyle/>
                    <a:p>
                      <a:pPr algn="ctr"/>
                      <a:r>
                        <a:rPr lang="en-US" sz="1200" dirty="0" err="1"/>
                        <a:t>WiFi</a:t>
                      </a:r>
                      <a:r>
                        <a:rPr lang="en-US" sz="1200" dirty="0"/>
                        <a:t>, 3G4G</a:t>
                      </a:r>
                      <a:endParaRPr lang="en-US" sz="1200" i="0" dirty="0">
                        <a:solidFill>
                          <a:srgbClr val="000000"/>
                        </a:solidFill>
                      </a:endParaRPr>
                    </a:p>
                  </a:txBody>
                  <a:tcPr marL="121888" marR="121888" anchor="ctr"/>
                </a:tc>
                <a:tc>
                  <a:txBody>
                    <a:bodyPr/>
                    <a:lstStyle/>
                    <a:p>
                      <a:pPr algn="ctr"/>
                      <a:r>
                        <a:rPr lang="en-US" sz="1200" err="1"/>
                        <a:t>WiFi</a:t>
                      </a:r>
                      <a:endParaRPr lang="en-US" sz="1200" i="0">
                        <a:solidFill>
                          <a:srgbClr val="000000"/>
                        </a:solidFill>
                      </a:endParaRPr>
                    </a:p>
                  </a:txBody>
                  <a:tcPr marL="121888" marR="121888" anchor="ctr"/>
                </a:tc>
                <a:tc>
                  <a:txBody>
                    <a:bodyPr/>
                    <a:lstStyle/>
                    <a:p>
                      <a:pPr algn="ctr"/>
                      <a:r>
                        <a:rPr lang="en-US" sz="1200" err="1"/>
                        <a:t>WiFi</a:t>
                      </a:r>
                      <a:r>
                        <a:rPr lang="en-US" sz="1200"/>
                        <a:t>, </a:t>
                      </a:r>
                      <a:r>
                        <a:rPr lang="en-US" sz="1200" err="1"/>
                        <a:t>PoE</a:t>
                      </a:r>
                      <a:endParaRPr lang="en-US" sz="1200" i="0">
                        <a:solidFill>
                          <a:srgbClr val="000000"/>
                        </a:solidFill>
                      </a:endParaRPr>
                    </a:p>
                  </a:txBody>
                  <a:tcPr marL="121888" marR="121888" anchor="ctr"/>
                </a:tc>
                <a:tc>
                  <a:txBody>
                    <a:bodyPr/>
                    <a:lstStyle/>
                    <a:p>
                      <a:pPr algn="ctr"/>
                      <a:r>
                        <a:rPr lang="en-US" sz="1200" err="1"/>
                        <a:t>WiFi</a:t>
                      </a:r>
                      <a:endParaRPr lang="en-US" sz="1200" i="0">
                        <a:solidFill>
                          <a:srgbClr val="000000"/>
                        </a:solidFill>
                      </a:endParaRPr>
                    </a:p>
                  </a:txBody>
                  <a:tcPr marL="121888" marR="121888" anchor="ctr"/>
                </a:tc>
                <a:tc>
                  <a:txBody>
                    <a:bodyPr/>
                    <a:lstStyle/>
                    <a:p>
                      <a:pPr algn="ctr"/>
                      <a:r>
                        <a:rPr lang="en-US" sz="1200" dirty="0" err="1"/>
                        <a:t>PoE</a:t>
                      </a:r>
                      <a:endParaRPr lang="en-US" sz="1200" dirty="0">
                        <a:solidFill>
                          <a:srgbClr val="000000"/>
                        </a:solidFill>
                      </a:endParaRPr>
                    </a:p>
                  </a:txBody>
                  <a:tcPr marL="121888" marR="121888" anchor="ctr"/>
                </a:tc>
                <a:extLst>
                  <a:ext uri="{0D108BD9-81ED-4DB2-BD59-A6C34878D82A}">
                    <a16:rowId xmlns="" xmlns:a16="http://schemas.microsoft.com/office/drawing/2014/main" val="10010"/>
                  </a:ext>
                </a:extLst>
              </a:tr>
            </a:tbl>
          </a:graphicData>
        </a:graphic>
      </p:graphicFrame>
      <p:sp>
        <p:nvSpPr>
          <p:cNvPr id="2" name="Title 1"/>
          <p:cNvSpPr>
            <a:spLocks noGrp="1"/>
          </p:cNvSpPr>
          <p:nvPr>
            <p:ph type="title"/>
          </p:nvPr>
        </p:nvSpPr>
        <p:spPr/>
        <p:txBody>
          <a:bodyPr/>
          <a:lstStyle/>
          <a:p>
            <a:r>
              <a:rPr lang="en-US"/>
              <a:t>FortiGate Entry Level Series: Comparison</a:t>
            </a:r>
          </a:p>
        </p:txBody>
      </p:sp>
    </p:spTree>
    <p:extLst>
      <p:ext uri="{BB962C8B-B14F-4D97-AF65-F5344CB8AC3E}">
        <p14:creationId xmlns:p14="http://schemas.microsoft.com/office/powerpoint/2010/main" val="54426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FortiAP</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65325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bwMode="invGray">
          <a:xfrm>
            <a:off x="598488" y="1370012"/>
            <a:ext cx="3505201" cy="4778376"/>
          </a:xfrm>
          <a:prstGeom prst="rect">
            <a:avLst/>
          </a:prstGeom>
          <a:solidFill>
            <a:srgbClr val="E3E3E3">
              <a:alpha val="70000"/>
            </a:srgbClr>
          </a:solidFill>
          <a:ln w="6350">
            <a:gradFill flip="none" rotWithShape="1">
              <a:gsLst>
                <a:gs pos="48000">
                  <a:schemeClr val="bg1">
                    <a:alpha val="0"/>
                  </a:schemeClr>
                </a:gs>
                <a:gs pos="100000">
                  <a:prstClr val="white">
                    <a:alpha val="20000"/>
                  </a:prstClr>
                </a:gs>
              </a:gsLst>
              <a:lin ang="16200000" scaled="0"/>
              <a:tileRect/>
            </a:gradFill>
            <a:round/>
            <a:headEnd/>
            <a:tailEnd/>
          </a:ln>
        </p:spPr>
        <p:txBody>
          <a:bodyPr wrap="square" rtlCol="0" anchor="ctr"/>
          <a:lstStyle/>
          <a:p>
            <a:pPr algn="ctr" defTabSz="257194">
              <a:lnSpc>
                <a:spcPts val="1600"/>
              </a:lnSpc>
            </a:pPr>
            <a:r>
              <a:rPr lang="en-US" sz="1500"/>
              <a:t> </a:t>
            </a:r>
          </a:p>
        </p:txBody>
      </p:sp>
      <p:sp>
        <p:nvSpPr>
          <p:cNvPr id="107" name="Rectangle 106"/>
          <p:cNvSpPr/>
          <p:nvPr/>
        </p:nvSpPr>
        <p:spPr bwMode="invGray">
          <a:xfrm>
            <a:off x="4384786" y="1370012"/>
            <a:ext cx="3494281" cy="4778376"/>
          </a:xfrm>
          <a:prstGeom prst="rect">
            <a:avLst/>
          </a:prstGeom>
          <a:solidFill>
            <a:srgbClr val="E3E3E3">
              <a:alpha val="70000"/>
            </a:srgbClr>
          </a:solidFill>
          <a:ln w="6350">
            <a:gradFill flip="none" rotWithShape="1">
              <a:gsLst>
                <a:gs pos="48000">
                  <a:schemeClr val="bg1">
                    <a:alpha val="0"/>
                  </a:schemeClr>
                </a:gs>
                <a:gs pos="100000">
                  <a:prstClr val="white">
                    <a:alpha val="20000"/>
                  </a:prstClr>
                </a:gs>
              </a:gsLst>
              <a:lin ang="16200000" scaled="0"/>
              <a:tileRect/>
            </a:gradFill>
            <a:round/>
            <a:headEnd/>
            <a:tailEnd/>
          </a:ln>
        </p:spPr>
        <p:txBody>
          <a:bodyPr wrap="square" rtlCol="0" anchor="ctr"/>
          <a:lstStyle/>
          <a:p>
            <a:pPr algn="ctr" defTabSz="257194">
              <a:lnSpc>
                <a:spcPts val="1600"/>
              </a:lnSpc>
            </a:pPr>
            <a:r>
              <a:rPr lang="en-US" sz="1500"/>
              <a:t> </a:t>
            </a:r>
          </a:p>
        </p:txBody>
      </p:sp>
      <p:sp>
        <p:nvSpPr>
          <p:cNvPr id="108" name="Rectangle 107"/>
          <p:cNvSpPr/>
          <p:nvPr/>
        </p:nvSpPr>
        <p:spPr bwMode="invGray">
          <a:xfrm>
            <a:off x="8153400" y="1370012"/>
            <a:ext cx="3505200" cy="4778376"/>
          </a:xfrm>
          <a:prstGeom prst="rect">
            <a:avLst/>
          </a:prstGeom>
          <a:solidFill>
            <a:srgbClr val="E3E3E3">
              <a:alpha val="70000"/>
            </a:srgbClr>
          </a:solidFill>
          <a:ln w="6350">
            <a:gradFill flip="none" rotWithShape="1">
              <a:gsLst>
                <a:gs pos="48000">
                  <a:schemeClr val="bg1">
                    <a:alpha val="0"/>
                  </a:schemeClr>
                </a:gs>
                <a:gs pos="100000">
                  <a:prstClr val="white">
                    <a:alpha val="20000"/>
                  </a:prstClr>
                </a:gs>
              </a:gsLst>
              <a:lin ang="16200000" scaled="0"/>
              <a:tileRect/>
            </a:gradFill>
            <a:round/>
            <a:headEnd/>
            <a:tailEnd/>
          </a:ln>
        </p:spPr>
        <p:txBody>
          <a:bodyPr wrap="square" rtlCol="0" anchor="ctr"/>
          <a:lstStyle/>
          <a:p>
            <a:pPr algn="ctr" defTabSz="257194">
              <a:lnSpc>
                <a:spcPts val="1600"/>
              </a:lnSpc>
            </a:pPr>
            <a:r>
              <a:rPr lang="en-US" sz="1500"/>
              <a:t> </a:t>
            </a:r>
          </a:p>
        </p:txBody>
      </p:sp>
      <p:sp>
        <p:nvSpPr>
          <p:cNvPr id="4" name="Title 3"/>
          <p:cNvSpPr>
            <a:spLocks noGrp="1"/>
          </p:cNvSpPr>
          <p:nvPr>
            <p:ph type="title"/>
          </p:nvPr>
        </p:nvSpPr>
        <p:spPr/>
        <p:txBody>
          <a:bodyPr/>
          <a:lstStyle/>
          <a:p>
            <a:r>
              <a:rPr lang="en-US"/>
              <a:t>FortiAP Family Positioning</a:t>
            </a:r>
          </a:p>
        </p:txBody>
      </p:sp>
      <p:sp>
        <p:nvSpPr>
          <p:cNvPr id="6" name="Text Placeholder 3"/>
          <p:cNvSpPr txBox="1">
            <a:spLocks/>
          </p:cNvSpPr>
          <p:nvPr/>
        </p:nvSpPr>
        <p:spPr>
          <a:xfrm>
            <a:off x="1066800" y="1474571"/>
            <a:ext cx="2547938" cy="1074188"/>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a:solidFill>
                  <a:schemeClr val="accent6"/>
                </a:solidFill>
              </a:rPr>
              <a:t>FAP-U</a:t>
            </a:r>
            <a:r>
              <a:rPr lang="en-US"/>
              <a:t/>
            </a:r>
            <a:br>
              <a:rPr lang="en-US"/>
            </a:br>
            <a:r>
              <a:rPr lang="en-US" sz="1800"/>
              <a:t>Universal</a:t>
            </a:r>
            <a:endParaRPr lang="en-US"/>
          </a:p>
        </p:txBody>
      </p:sp>
      <p:sp>
        <p:nvSpPr>
          <p:cNvPr id="7" name="Text Placeholder 5"/>
          <p:cNvSpPr txBox="1">
            <a:spLocks/>
          </p:cNvSpPr>
          <p:nvPr/>
        </p:nvSpPr>
        <p:spPr>
          <a:xfrm>
            <a:off x="4919662" y="1474571"/>
            <a:ext cx="2547938" cy="1074188"/>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a:solidFill>
                  <a:schemeClr val="accent2"/>
                </a:solidFill>
              </a:rPr>
              <a:t>FAP</a:t>
            </a:r>
            <a:endParaRPr lang="en-US" b="1"/>
          </a:p>
        </p:txBody>
      </p:sp>
      <p:sp>
        <p:nvSpPr>
          <p:cNvPr id="8" name="Text Placeholder 6"/>
          <p:cNvSpPr txBox="1">
            <a:spLocks/>
          </p:cNvSpPr>
          <p:nvPr/>
        </p:nvSpPr>
        <p:spPr>
          <a:xfrm>
            <a:off x="8653462" y="1474571"/>
            <a:ext cx="2547938" cy="1074188"/>
          </a:xfrm>
          <a:prstGeom prst="rect">
            <a:avLst/>
          </a:prstGeom>
        </p:spPr>
        <p:txBody>
          <a:bodyPr/>
          <a:lstStyle>
            <a:lvl1pPr marL="234910" indent="-234910" algn="l" defTabSz="914240" rtl="0" eaLnBrk="1" latinLnBrk="0" hangingPunct="1">
              <a:lnSpc>
                <a:spcPct val="100000"/>
              </a:lnSpc>
              <a:spcBef>
                <a:spcPts val="900"/>
              </a:spcBef>
              <a:buClr>
                <a:schemeClr val="accent6"/>
              </a:buClr>
              <a:buFont typeface="Wingdings" panose="05000000000000000000" pitchFamily="2" charset="2"/>
              <a:buChar char="§"/>
              <a:defRPr lang="en-US" sz="2800" kern="1200" dirty="0">
                <a:solidFill>
                  <a:schemeClr val="tx1"/>
                </a:solidFill>
                <a:latin typeface="+mn-lt"/>
                <a:ea typeface="+mn-ea"/>
                <a:cs typeface="+mn-cs"/>
              </a:defRPr>
            </a:lvl1pPr>
            <a:lvl2pPr marL="615843" indent="-256073" algn="l" defTabSz="914240" rtl="0" eaLnBrk="1" latinLnBrk="0" hangingPunct="1">
              <a:lnSpc>
                <a:spcPct val="100000"/>
              </a:lnSpc>
              <a:spcBef>
                <a:spcPts val="400"/>
              </a:spcBef>
              <a:buClr>
                <a:schemeClr val="accent6"/>
              </a:buClr>
              <a:buFont typeface="Arial" panose="020B0604020202020204" pitchFamily="34" charset="0"/>
              <a:buChar char="»"/>
              <a:defRPr lang="en-US" sz="2400" kern="1200" dirty="0">
                <a:solidFill>
                  <a:schemeClr val="tx1"/>
                </a:solidFill>
                <a:latin typeface="+mn-lt"/>
                <a:ea typeface="+mn-ea"/>
                <a:cs typeface="+mn-cs"/>
              </a:defRPr>
            </a:lvl2pPr>
            <a:lvl3pPr marL="984078" indent="-241258" algn="l" defTabSz="914240" rtl="0" eaLnBrk="1" latinLnBrk="0" hangingPunct="1">
              <a:lnSpc>
                <a:spcPct val="100000"/>
              </a:lnSpc>
              <a:spcBef>
                <a:spcPts val="400"/>
              </a:spcBef>
              <a:buClr>
                <a:schemeClr val="accent6"/>
              </a:buClr>
              <a:buFont typeface="Wingdings" panose="05000000000000000000" pitchFamily="2" charset="2"/>
              <a:buChar char="§"/>
              <a:defRPr lang="en-US" sz="2000" kern="1200" dirty="0">
                <a:solidFill>
                  <a:schemeClr val="tx1"/>
                </a:solidFill>
                <a:latin typeface="+mn-lt"/>
                <a:ea typeface="+mn-ea"/>
                <a:cs typeface="+mn-cs"/>
              </a:defRPr>
            </a:lvl3pPr>
            <a:lvl4pPr marL="1367127" indent="-256073" algn="l" defTabSz="914240" rtl="0" eaLnBrk="1" latinLnBrk="0" hangingPunct="1">
              <a:lnSpc>
                <a:spcPct val="100000"/>
              </a:lnSpc>
              <a:spcBef>
                <a:spcPts val="400"/>
              </a:spcBef>
              <a:buClr>
                <a:schemeClr val="accent6"/>
              </a:buClr>
              <a:buFont typeface="Arial" panose="020B0604020202020204" pitchFamily="34" charset="0"/>
              <a:buChar char="»"/>
              <a:defRPr lang="en-US" sz="1800" kern="1200" dirty="0">
                <a:solidFill>
                  <a:schemeClr val="tx1"/>
                </a:solidFill>
                <a:latin typeface="+mn-lt"/>
                <a:ea typeface="+mn-ea"/>
                <a:cs typeface="+mn-cs"/>
              </a:defRPr>
            </a:lvl4pPr>
            <a:lvl5pPr marL="1673991" indent="-243375" algn="l" defTabSz="914240" rtl="0" eaLnBrk="1" latinLnBrk="0" hangingPunct="1">
              <a:lnSpc>
                <a:spcPct val="100000"/>
              </a:lnSpc>
              <a:spcBef>
                <a:spcPts val="400"/>
              </a:spcBef>
              <a:buClr>
                <a:schemeClr val="accent6"/>
              </a:buClr>
              <a:buFont typeface="Wingdings" panose="05000000000000000000" pitchFamily="2" charset="2"/>
              <a:buChar char="§"/>
              <a:defRPr lang="en-US" sz="1600" kern="1200" dirty="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a:solidFill>
                  <a:srgbClr val="00B050"/>
                </a:solidFill>
              </a:rPr>
              <a:t>FAP-S</a:t>
            </a:r>
            <a:r>
              <a:rPr lang="en-US"/>
              <a:t/>
            </a:r>
            <a:br>
              <a:rPr lang="en-US"/>
            </a:br>
            <a:r>
              <a:rPr lang="en-US" sz="1800"/>
              <a:t>Smart</a:t>
            </a:r>
            <a:endParaRPr lang="en-US"/>
          </a:p>
        </p:txBody>
      </p:sp>
      <p:pic>
        <p:nvPicPr>
          <p:cNvPr id="10" name="Picture 317"/>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15000" y="2493883"/>
            <a:ext cx="930272" cy="930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2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57824" y="2493883"/>
            <a:ext cx="930272" cy="930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1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70578" y="2493883"/>
            <a:ext cx="930272" cy="930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Placeholder 3"/>
          <p:cNvSpPr txBox="1">
            <a:spLocks/>
          </p:cNvSpPr>
          <p:nvPr/>
        </p:nvSpPr>
        <p:spPr>
          <a:xfrm>
            <a:off x="1934242" y="3978501"/>
            <a:ext cx="1570959" cy="301881"/>
          </a:xfrm>
          <a:prstGeom prst="rect">
            <a:avLst/>
          </a:prstGeom>
        </p:spPr>
        <p:txBody>
          <a:bodyPr vert="horz" lIns="91436" tIns="45719" rIns="91436" bIns="45719"/>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cap="none" spc="-71">
                <a:solidFill>
                  <a:schemeClr val="accent6"/>
                </a:solidFill>
              </a:rPr>
              <a:t>Controller</a:t>
            </a:r>
            <a:endParaRPr lang="en-US" cap="none" spc="-71">
              <a:solidFill>
                <a:schemeClr val="accent6"/>
              </a:solidFill>
            </a:endParaRPr>
          </a:p>
        </p:txBody>
      </p:sp>
      <p:cxnSp>
        <p:nvCxnSpPr>
          <p:cNvPr id="15" name="Straight Connector 14"/>
          <p:cNvCxnSpPr>
            <a:cxnSpLocks/>
          </p:cNvCxnSpPr>
          <p:nvPr/>
        </p:nvCxnSpPr>
        <p:spPr>
          <a:xfrm>
            <a:off x="673290" y="4571365"/>
            <a:ext cx="328911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673290" y="5358765"/>
            <a:ext cx="328911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3"/>
          <p:cNvSpPr txBox="1">
            <a:spLocks/>
          </p:cNvSpPr>
          <p:nvPr/>
        </p:nvSpPr>
        <p:spPr>
          <a:xfrm>
            <a:off x="1934242" y="4757274"/>
            <a:ext cx="1570959" cy="301881"/>
          </a:xfrm>
          <a:prstGeom prst="rect">
            <a:avLst/>
          </a:prstGeom>
        </p:spPr>
        <p:txBody>
          <a:bodyPr vert="horz" lIns="91436" tIns="45719" rIns="91436" bIns="45719"/>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cap="none" spc="-71">
                <a:solidFill>
                  <a:schemeClr val="accent6"/>
                </a:solidFill>
              </a:rPr>
              <a:t>Integrated</a:t>
            </a:r>
            <a:endParaRPr lang="en-US" cap="none" spc="-71">
              <a:solidFill>
                <a:schemeClr val="accent6"/>
              </a:solidFill>
            </a:endParaRPr>
          </a:p>
        </p:txBody>
      </p:sp>
      <p:grpSp>
        <p:nvGrpSpPr>
          <p:cNvPr id="18" name="Group 17"/>
          <p:cNvGrpSpPr/>
          <p:nvPr/>
        </p:nvGrpSpPr>
        <p:grpSpPr>
          <a:xfrm>
            <a:off x="1013441" y="4692516"/>
            <a:ext cx="752176" cy="551362"/>
            <a:chOff x="1296988" y="1028700"/>
            <a:chExt cx="7504112" cy="5500688"/>
          </a:xfrm>
          <a:solidFill>
            <a:schemeClr val="accent6"/>
          </a:solidFill>
        </p:grpSpPr>
        <p:sp>
          <p:nvSpPr>
            <p:cNvPr id="19" name="Freeform 1"/>
            <p:cNvSpPr>
              <a:spLocks noChangeArrowheads="1"/>
            </p:cNvSpPr>
            <p:nvPr/>
          </p:nvSpPr>
          <p:spPr bwMode="auto">
            <a:xfrm>
              <a:off x="3906838" y="1028700"/>
              <a:ext cx="4894262" cy="5500688"/>
            </a:xfrm>
            <a:custGeom>
              <a:avLst/>
              <a:gdLst>
                <a:gd name="T0" fmla="*/ 13124 w 13594"/>
                <a:gd name="T1" fmla="*/ 6375 h 15281"/>
                <a:gd name="T2" fmla="*/ 13124 w 13594"/>
                <a:gd name="T3" fmla="*/ 6375 h 15281"/>
                <a:gd name="T4" fmla="*/ 12062 w 13594"/>
                <a:gd name="T5" fmla="*/ 6375 h 15281"/>
                <a:gd name="T6" fmla="*/ 11155 w 13594"/>
                <a:gd name="T7" fmla="*/ 4218 h 15281"/>
                <a:gd name="T8" fmla="*/ 11937 w 13594"/>
                <a:gd name="T9" fmla="*/ 3468 h 15281"/>
                <a:gd name="T10" fmla="*/ 11937 w 13594"/>
                <a:gd name="T11" fmla="*/ 2812 h 15281"/>
                <a:gd name="T12" fmla="*/ 10780 w 13594"/>
                <a:gd name="T13" fmla="*/ 1656 h 15281"/>
                <a:gd name="T14" fmla="*/ 10124 w 13594"/>
                <a:gd name="T15" fmla="*/ 1656 h 15281"/>
                <a:gd name="T16" fmla="*/ 9343 w 13594"/>
                <a:gd name="T17" fmla="*/ 2437 h 15281"/>
                <a:gd name="T18" fmla="*/ 7218 w 13594"/>
                <a:gd name="T19" fmla="*/ 1531 h 15281"/>
                <a:gd name="T20" fmla="*/ 7218 w 13594"/>
                <a:gd name="T21" fmla="*/ 468 h 15281"/>
                <a:gd name="T22" fmla="*/ 6749 w 13594"/>
                <a:gd name="T23" fmla="*/ 0 h 15281"/>
                <a:gd name="T24" fmla="*/ 5124 w 13594"/>
                <a:gd name="T25" fmla="*/ 0 h 15281"/>
                <a:gd name="T26" fmla="*/ 4655 w 13594"/>
                <a:gd name="T27" fmla="*/ 468 h 15281"/>
                <a:gd name="T28" fmla="*/ 4655 w 13594"/>
                <a:gd name="T29" fmla="*/ 1531 h 15281"/>
                <a:gd name="T30" fmla="*/ 2531 w 13594"/>
                <a:gd name="T31" fmla="*/ 2437 h 15281"/>
                <a:gd name="T32" fmla="*/ 1750 w 13594"/>
                <a:gd name="T33" fmla="*/ 1656 h 15281"/>
                <a:gd name="T34" fmla="*/ 1094 w 13594"/>
                <a:gd name="T35" fmla="*/ 1656 h 15281"/>
                <a:gd name="T36" fmla="*/ 0 w 13594"/>
                <a:gd name="T37" fmla="*/ 2781 h 15281"/>
                <a:gd name="T38" fmla="*/ 2344 w 13594"/>
                <a:gd name="T39" fmla="*/ 5125 h 15281"/>
                <a:gd name="T40" fmla="*/ 5937 w 13594"/>
                <a:gd name="T41" fmla="*/ 3250 h 15281"/>
                <a:gd name="T42" fmla="*/ 10312 w 13594"/>
                <a:gd name="T43" fmla="*/ 7655 h 15281"/>
                <a:gd name="T44" fmla="*/ 5937 w 13594"/>
                <a:gd name="T45" fmla="*/ 12030 h 15281"/>
                <a:gd name="T46" fmla="*/ 2344 w 13594"/>
                <a:gd name="T47" fmla="*/ 10155 h 15281"/>
                <a:gd name="T48" fmla="*/ 0 w 13594"/>
                <a:gd name="T49" fmla="*/ 12530 h 15281"/>
                <a:gd name="T50" fmla="*/ 1094 w 13594"/>
                <a:gd name="T51" fmla="*/ 13624 h 15281"/>
                <a:gd name="T52" fmla="*/ 1750 w 13594"/>
                <a:gd name="T53" fmla="*/ 13624 h 15281"/>
                <a:gd name="T54" fmla="*/ 2500 w 13594"/>
                <a:gd name="T55" fmla="*/ 12874 h 15281"/>
                <a:gd name="T56" fmla="*/ 4655 w 13594"/>
                <a:gd name="T57" fmla="*/ 13749 h 15281"/>
                <a:gd name="T58" fmla="*/ 4655 w 13594"/>
                <a:gd name="T59" fmla="*/ 14842 h 15281"/>
                <a:gd name="T60" fmla="*/ 5124 w 13594"/>
                <a:gd name="T61" fmla="*/ 15280 h 15281"/>
                <a:gd name="T62" fmla="*/ 6749 w 13594"/>
                <a:gd name="T63" fmla="*/ 15280 h 15281"/>
                <a:gd name="T64" fmla="*/ 7218 w 13594"/>
                <a:gd name="T65" fmla="*/ 14842 h 15281"/>
                <a:gd name="T66" fmla="*/ 7218 w 13594"/>
                <a:gd name="T67" fmla="*/ 13749 h 15281"/>
                <a:gd name="T68" fmla="*/ 9343 w 13594"/>
                <a:gd name="T69" fmla="*/ 12874 h 15281"/>
                <a:gd name="T70" fmla="*/ 10124 w 13594"/>
                <a:gd name="T71" fmla="*/ 13624 h 15281"/>
                <a:gd name="T72" fmla="*/ 10780 w 13594"/>
                <a:gd name="T73" fmla="*/ 13624 h 15281"/>
                <a:gd name="T74" fmla="*/ 11937 w 13594"/>
                <a:gd name="T75" fmla="*/ 12467 h 15281"/>
                <a:gd name="T76" fmla="*/ 11937 w 13594"/>
                <a:gd name="T77" fmla="*/ 11811 h 15281"/>
                <a:gd name="T78" fmla="*/ 11155 w 13594"/>
                <a:gd name="T79" fmla="*/ 11061 h 15281"/>
                <a:gd name="T80" fmla="*/ 12062 w 13594"/>
                <a:gd name="T81" fmla="*/ 8905 h 15281"/>
                <a:gd name="T82" fmla="*/ 13124 w 13594"/>
                <a:gd name="T83" fmla="*/ 8905 h 15281"/>
                <a:gd name="T84" fmla="*/ 13593 w 13594"/>
                <a:gd name="T85" fmla="*/ 8467 h 15281"/>
                <a:gd name="T86" fmla="*/ 13593 w 13594"/>
                <a:gd name="T87" fmla="*/ 6812 h 15281"/>
                <a:gd name="T88" fmla="*/ 13124 w 13594"/>
                <a:gd name="T89" fmla="*/ 6375 h 15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594" h="15281">
                  <a:moveTo>
                    <a:pt x="13124" y="6375"/>
                  </a:moveTo>
                  <a:lnTo>
                    <a:pt x="13124" y="6375"/>
                  </a:lnTo>
                  <a:cubicBezTo>
                    <a:pt x="12062" y="6375"/>
                    <a:pt x="12062" y="6375"/>
                    <a:pt x="12062" y="6375"/>
                  </a:cubicBezTo>
                  <a:cubicBezTo>
                    <a:pt x="11874" y="5593"/>
                    <a:pt x="11593" y="4875"/>
                    <a:pt x="11155" y="4218"/>
                  </a:cubicBezTo>
                  <a:cubicBezTo>
                    <a:pt x="11937" y="3468"/>
                    <a:pt x="11937" y="3468"/>
                    <a:pt x="11937" y="3468"/>
                  </a:cubicBezTo>
                  <a:cubicBezTo>
                    <a:pt x="12093" y="3281"/>
                    <a:pt x="12093" y="2999"/>
                    <a:pt x="11937" y="2812"/>
                  </a:cubicBezTo>
                  <a:cubicBezTo>
                    <a:pt x="10780" y="1656"/>
                    <a:pt x="10780" y="1656"/>
                    <a:pt x="10780" y="1656"/>
                  </a:cubicBezTo>
                  <a:cubicBezTo>
                    <a:pt x="10593" y="1468"/>
                    <a:pt x="10312" y="1468"/>
                    <a:pt x="10124" y="1656"/>
                  </a:cubicBezTo>
                  <a:cubicBezTo>
                    <a:pt x="9343" y="2437"/>
                    <a:pt x="9343" y="2437"/>
                    <a:pt x="9343" y="2437"/>
                  </a:cubicBezTo>
                  <a:cubicBezTo>
                    <a:pt x="8718" y="2000"/>
                    <a:pt x="7999" y="1687"/>
                    <a:pt x="7218" y="1531"/>
                  </a:cubicBezTo>
                  <a:cubicBezTo>
                    <a:pt x="7218" y="468"/>
                    <a:pt x="7218" y="468"/>
                    <a:pt x="7218" y="468"/>
                  </a:cubicBezTo>
                  <a:cubicBezTo>
                    <a:pt x="7218" y="187"/>
                    <a:pt x="6999" y="0"/>
                    <a:pt x="6749" y="0"/>
                  </a:cubicBezTo>
                  <a:cubicBezTo>
                    <a:pt x="5124" y="0"/>
                    <a:pt x="5124" y="0"/>
                    <a:pt x="5124" y="0"/>
                  </a:cubicBezTo>
                  <a:cubicBezTo>
                    <a:pt x="4874" y="0"/>
                    <a:pt x="4655" y="187"/>
                    <a:pt x="4655" y="468"/>
                  </a:cubicBezTo>
                  <a:cubicBezTo>
                    <a:pt x="4655" y="1531"/>
                    <a:pt x="4655" y="1531"/>
                    <a:pt x="4655" y="1531"/>
                  </a:cubicBezTo>
                  <a:cubicBezTo>
                    <a:pt x="3874" y="1687"/>
                    <a:pt x="3156" y="2000"/>
                    <a:pt x="2531" y="2437"/>
                  </a:cubicBezTo>
                  <a:cubicBezTo>
                    <a:pt x="1750" y="1656"/>
                    <a:pt x="1750" y="1656"/>
                    <a:pt x="1750" y="1656"/>
                  </a:cubicBezTo>
                  <a:cubicBezTo>
                    <a:pt x="1563" y="1468"/>
                    <a:pt x="1281" y="1468"/>
                    <a:pt x="1094" y="1656"/>
                  </a:cubicBezTo>
                  <a:cubicBezTo>
                    <a:pt x="0" y="2781"/>
                    <a:pt x="0" y="2781"/>
                    <a:pt x="0" y="2781"/>
                  </a:cubicBezTo>
                  <a:cubicBezTo>
                    <a:pt x="781" y="3562"/>
                    <a:pt x="1563" y="4343"/>
                    <a:pt x="2344" y="5125"/>
                  </a:cubicBezTo>
                  <a:cubicBezTo>
                    <a:pt x="3125" y="4000"/>
                    <a:pt x="4437" y="3250"/>
                    <a:pt x="5937" y="3250"/>
                  </a:cubicBezTo>
                  <a:cubicBezTo>
                    <a:pt x="8374" y="3250"/>
                    <a:pt x="10312" y="5218"/>
                    <a:pt x="10312" y="7655"/>
                  </a:cubicBezTo>
                  <a:cubicBezTo>
                    <a:pt x="10312" y="10061"/>
                    <a:pt x="8374" y="12030"/>
                    <a:pt x="5937" y="12030"/>
                  </a:cubicBezTo>
                  <a:cubicBezTo>
                    <a:pt x="4437" y="12030"/>
                    <a:pt x="3125" y="11311"/>
                    <a:pt x="2344" y="10155"/>
                  </a:cubicBezTo>
                  <a:cubicBezTo>
                    <a:pt x="1563" y="10967"/>
                    <a:pt x="781" y="11749"/>
                    <a:pt x="0" y="12530"/>
                  </a:cubicBezTo>
                  <a:cubicBezTo>
                    <a:pt x="1094" y="13624"/>
                    <a:pt x="1094" y="13624"/>
                    <a:pt x="1094" y="13624"/>
                  </a:cubicBezTo>
                  <a:cubicBezTo>
                    <a:pt x="1281" y="13811"/>
                    <a:pt x="1563" y="13811"/>
                    <a:pt x="1750" y="13624"/>
                  </a:cubicBezTo>
                  <a:cubicBezTo>
                    <a:pt x="2500" y="12874"/>
                    <a:pt x="2500" y="12874"/>
                    <a:pt x="2500" y="12874"/>
                  </a:cubicBezTo>
                  <a:cubicBezTo>
                    <a:pt x="3156" y="13280"/>
                    <a:pt x="3874" y="13592"/>
                    <a:pt x="4655" y="13749"/>
                  </a:cubicBezTo>
                  <a:cubicBezTo>
                    <a:pt x="4655" y="14842"/>
                    <a:pt x="4655" y="14842"/>
                    <a:pt x="4655" y="14842"/>
                  </a:cubicBezTo>
                  <a:cubicBezTo>
                    <a:pt x="4655" y="15092"/>
                    <a:pt x="4874" y="15280"/>
                    <a:pt x="5124" y="15280"/>
                  </a:cubicBezTo>
                  <a:cubicBezTo>
                    <a:pt x="6749" y="15280"/>
                    <a:pt x="6749" y="15280"/>
                    <a:pt x="6749" y="15280"/>
                  </a:cubicBezTo>
                  <a:cubicBezTo>
                    <a:pt x="6999" y="15280"/>
                    <a:pt x="7218" y="15092"/>
                    <a:pt x="7218" y="14842"/>
                  </a:cubicBezTo>
                  <a:cubicBezTo>
                    <a:pt x="7218" y="13749"/>
                    <a:pt x="7218" y="13749"/>
                    <a:pt x="7218" y="13749"/>
                  </a:cubicBezTo>
                  <a:cubicBezTo>
                    <a:pt x="7999" y="13592"/>
                    <a:pt x="8718" y="13280"/>
                    <a:pt x="9343" y="12874"/>
                  </a:cubicBezTo>
                  <a:cubicBezTo>
                    <a:pt x="10124" y="13624"/>
                    <a:pt x="10124" y="13624"/>
                    <a:pt x="10124" y="13624"/>
                  </a:cubicBezTo>
                  <a:cubicBezTo>
                    <a:pt x="10312" y="13811"/>
                    <a:pt x="10593" y="13811"/>
                    <a:pt x="10780" y="13624"/>
                  </a:cubicBezTo>
                  <a:cubicBezTo>
                    <a:pt x="11937" y="12467"/>
                    <a:pt x="11937" y="12467"/>
                    <a:pt x="11937" y="12467"/>
                  </a:cubicBezTo>
                  <a:cubicBezTo>
                    <a:pt x="12093" y="12280"/>
                    <a:pt x="12093" y="11999"/>
                    <a:pt x="11937" y="11811"/>
                  </a:cubicBezTo>
                  <a:cubicBezTo>
                    <a:pt x="11155" y="11061"/>
                    <a:pt x="11155" y="11061"/>
                    <a:pt x="11155" y="11061"/>
                  </a:cubicBezTo>
                  <a:cubicBezTo>
                    <a:pt x="11593" y="10436"/>
                    <a:pt x="11874" y="9686"/>
                    <a:pt x="12062" y="8905"/>
                  </a:cubicBezTo>
                  <a:cubicBezTo>
                    <a:pt x="13124" y="8905"/>
                    <a:pt x="13124" y="8905"/>
                    <a:pt x="13124" y="8905"/>
                  </a:cubicBezTo>
                  <a:cubicBezTo>
                    <a:pt x="13374" y="8905"/>
                    <a:pt x="13593" y="8717"/>
                    <a:pt x="13593" y="8467"/>
                  </a:cubicBezTo>
                  <a:cubicBezTo>
                    <a:pt x="13593" y="6812"/>
                    <a:pt x="13593" y="6812"/>
                    <a:pt x="13593" y="6812"/>
                  </a:cubicBezTo>
                  <a:cubicBezTo>
                    <a:pt x="13593" y="6562"/>
                    <a:pt x="13374" y="6375"/>
                    <a:pt x="13124" y="637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2"/>
            <p:cNvSpPr>
              <a:spLocks noChangeArrowheads="1"/>
            </p:cNvSpPr>
            <p:nvPr/>
          </p:nvSpPr>
          <p:spPr bwMode="auto">
            <a:xfrm>
              <a:off x="1296988" y="2411413"/>
              <a:ext cx="3757612" cy="2744787"/>
            </a:xfrm>
            <a:custGeom>
              <a:avLst/>
              <a:gdLst>
                <a:gd name="T0" fmla="*/ 6625 w 10438"/>
                <a:gd name="T1" fmla="*/ 0 h 7625"/>
                <a:gd name="T2" fmla="*/ 6625 w 10438"/>
                <a:gd name="T3" fmla="*/ 0 h 7625"/>
                <a:gd name="T4" fmla="*/ 5594 w 10438"/>
                <a:gd name="T5" fmla="*/ 1032 h 7625"/>
                <a:gd name="T6" fmla="*/ 7594 w 10438"/>
                <a:gd name="T7" fmla="*/ 3063 h 7625"/>
                <a:gd name="T8" fmla="*/ 125 w 10438"/>
                <a:gd name="T9" fmla="*/ 3063 h 7625"/>
                <a:gd name="T10" fmla="*/ 0 w 10438"/>
                <a:gd name="T11" fmla="*/ 3157 h 7625"/>
                <a:gd name="T12" fmla="*/ 0 w 10438"/>
                <a:gd name="T13" fmla="*/ 4437 h 7625"/>
                <a:gd name="T14" fmla="*/ 125 w 10438"/>
                <a:gd name="T15" fmla="*/ 4562 h 7625"/>
                <a:gd name="T16" fmla="*/ 7594 w 10438"/>
                <a:gd name="T17" fmla="*/ 4562 h 7625"/>
                <a:gd name="T18" fmla="*/ 5594 w 10438"/>
                <a:gd name="T19" fmla="*/ 6562 h 7625"/>
                <a:gd name="T20" fmla="*/ 6625 w 10438"/>
                <a:gd name="T21" fmla="*/ 7624 h 7625"/>
                <a:gd name="T22" fmla="*/ 10437 w 10438"/>
                <a:gd name="T23" fmla="*/ 3812 h 7625"/>
                <a:gd name="T24" fmla="*/ 6625 w 10438"/>
                <a:gd name="T25" fmla="*/ 0 h 7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38" h="7625">
                  <a:moveTo>
                    <a:pt x="6625" y="0"/>
                  </a:moveTo>
                  <a:lnTo>
                    <a:pt x="6625" y="0"/>
                  </a:lnTo>
                  <a:cubicBezTo>
                    <a:pt x="5594" y="1032"/>
                    <a:pt x="5594" y="1032"/>
                    <a:pt x="5594" y="1032"/>
                  </a:cubicBezTo>
                  <a:cubicBezTo>
                    <a:pt x="7594" y="3063"/>
                    <a:pt x="7594" y="3063"/>
                    <a:pt x="7594" y="3063"/>
                  </a:cubicBezTo>
                  <a:cubicBezTo>
                    <a:pt x="125" y="3063"/>
                    <a:pt x="125" y="3063"/>
                    <a:pt x="125" y="3063"/>
                  </a:cubicBezTo>
                  <a:cubicBezTo>
                    <a:pt x="63" y="3063"/>
                    <a:pt x="0" y="3094"/>
                    <a:pt x="0" y="3157"/>
                  </a:cubicBezTo>
                  <a:cubicBezTo>
                    <a:pt x="0" y="4437"/>
                    <a:pt x="0" y="4437"/>
                    <a:pt x="0" y="4437"/>
                  </a:cubicBezTo>
                  <a:cubicBezTo>
                    <a:pt x="0" y="4499"/>
                    <a:pt x="63" y="4562"/>
                    <a:pt x="125" y="4562"/>
                  </a:cubicBezTo>
                  <a:cubicBezTo>
                    <a:pt x="7594" y="4562"/>
                    <a:pt x="7594" y="4562"/>
                    <a:pt x="7594" y="4562"/>
                  </a:cubicBezTo>
                  <a:cubicBezTo>
                    <a:pt x="5594" y="6562"/>
                    <a:pt x="5594" y="6562"/>
                    <a:pt x="5594" y="6562"/>
                  </a:cubicBezTo>
                  <a:cubicBezTo>
                    <a:pt x="6625" y="7624"/>
                    <a:pt x="6625" y="7624"/>
                    <a:pt x="6625" y="7624"/>
                  </a:cubicBezTo>
                  <a:cubicBezTo>
                    <a:pt x="7906" y="6343"/>
                    <a:pt x="9156" y="5062"/>
                    <a:pt x="10437" y="3812"/>
                  </a:cubicBezTo>
                  <a:cubicBezTo>
                    <a:pt x="9156" y="2532"/>
                    <a:pt x="7906" y="1250"/>
                    <a:pt x="66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21" name="Text Placeholder 3"/>
          <p:cNvSpPr txBox="1">
            <a:spLocks/>
          </p:cNvSpPr>
          <p:nvPr/>
        </p:nvSpPr>
        <p:spPr>
          <a:xfrm>
            <a:off x="1934242" y="5553609"/>
            <a:ext cx="1570959" cy="668465"/>
          </a:xfrm>
          <a:prstGeom prst="rect">
            <a:avLst/>
          </a:prstGeom>
        </p:spPr>
        <p:txBody>
          <a:bodyPr vert="horz" lIns="91436" tIns="45719" rIns="91436" bIns="45719" anchor="t"/>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cap="none" spc="-71">
                <a:solidFill>
                  <a:schemeClr val="accent6"/>
                </a:solidFill>
              </a:rPr>
              <a:t>Cloud</a:t>
            </a:r>
            <a:endParaRPr lang="en-US" b="0" cap="none" spc="-71">
              <a:solidFill>
                <a:schemeClr val="accent6"/>
              </a:solidFill>
            </a:endParaRPr>
          </a:p>
        </p:txBody>
      </p:sp>
      <p:cxnSp>
        <p:nvCxnSpPr>
          <p:cNvPr id="22" name="Straight Connector 21"/>
          <p:cNvCxnSpPr>
            <a:cxnSpLocks/>
          </p:cNvCxnSpPr>
          <p:nvPr/>
        </p:nvCxnSpPr>
        <p:spPr>
          <a:xfrm>
            <a:off x="673290" y="3783965"/>
            <a:ext cx="328911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1026095" y="5511160"/>
            <a:ext cx="729416" cy="428422"/>
            <a:chOff x="1924050" y="1736725"/>
            <a:chExt cx="6951663" cy="4083050"/>
          </a:xfrm>
          <a:solidFill>
            <a:schemeClr val="accent6"/>
          </a:solidFill>
        </p:grpSpPr>
        <p:sp>
          <p:nvSpPr>
            <p:cNvPr id="24" name="Freeform 1"/>
            <p:cNvSpPr>
              <a:spLocks noChangeArrowheads="1"/>
            </p:cNvSpPr>
            <p:nvPr/>
          </p:nvSpPr>
          <p:spPr bwMode="auto">
            <a:xfrm>
              <a:off x="1924050" y="1736725"/>
              <a:ext cx="6951663" cy="4083050"/>
            </a:xfrm>
            <a:custGeom>
              <a:avLst/>
              <a:gdLst>
                <a:gd name="T0" fmla="*/ 15311 w 19312"/>
                <a:gd name="T1" fmla="*/ 3344 h 11344"/>
                <a:gd name="T2" fmla="*/ 15311 w 19312"/>
                <a:gd name="T3" fmla="*/ 3344 h 11344"/>
                <a:gd name="T4" fmla="*/ 14811 w 19312"/>
                <a:gd name="T5" fmla="*/ 3375 h 11344"/>
                <a:gd name="T6" fmla="*/ 11311 w 19312"/>
                <a:gd name="T7" fmla="*/ 1344 h 11344"/>
                <a:gd name="T8" fmla="*/ 10124 w 19312"/>
                <a:gd name="T9" fmla="*/ 1531 h 11344"/>
                <a:gd name="T10" fmla="*/ 7312 w 19312"/>
                <a:gd name="T11" fmla="*/ 0 h 11344"/>
                <a:gd name="T12" fmla="*/ 4000 w 19312"/>
                <a:gd name="T13" fmla="*/ 3344 h 11344"/>
                <a:gd name="T14" fmla="*/ 0 w 19312"/>
                <a:gd name="T15" fmla="*/ 7343 h 11344"/>
                <a:gd name="T16" fmla="*/ 4000 w 19312"/>
                <a:gd name="T17" fmla="*/ 11343 h 11344"/>
                <a:gd name="T18" fmla="*/ 4062 w 19312"/>
                <a:gd name="T19" fmla="*/ 11343 h 11344"/>
                <a:gd name="T20" fmla="*/ 4062 w 19312"/>
                <a:gd name="T21" fmla="*/ 11343 h 11344"/>
                <a:gd name="T22" fmla="*/ 15311 w 19312"/>
                <a:gd name="T23" fmla="*/ 11343 h 11344"/>
                <a:gd name="T24" fmla="*/ 19311 w 19312"/>
                <a:gd name="T25" fmla="*/ 7343 h 11344"/>
                <a:gd name="T26" fmla="*/ 15311 w 19312"/>
                <a:gd name="T27" fmla="*/ 3344 h 11344"/>
                <a:gd name="T28" fmla="*/ 15311 w 19312"/>
                <a:gd name="T29" fmla="*/ 10530 h 11344"/>
                <a:gd name="T30" fmla="*/ 15311 w 19312"/>
                <a:gd name="T31" fmla="*/ 10530 h 11344"/>
                <a:gd name="T32" fmla="*/ 4875 w 19312"/>
                <a:gd name="T33" fmla="*/ 10530 h 11344"/>
                <a:gd name="T34" fmla="*/ 4875 w 19312"/>
                <a:gd name="T35" fmla="*/ 10499 h 11344"/>
                <a:gd name="T36" fmla="*/ 4062 w 19312"/>
                <a:gd name="T37" fmla="*/ 10530 h 11344"/>
                <a:gd name="T38" fmla="*/ 4031 w 19312"/>
                <a:gd name="T39" fmla="*/ 10530 h 11344"/>
                <a:gd name="T40" fmla="*/ 4000 w 19312"/>
                <a:gd name="T41" fmla="*/ 10530 h 11344"/>
                <a:gd name="T42" fmla="*/ 812 w 19312"/>
                <a:gd name="T43" fmla="*/ 7343 h 11344"/>
                <a:gd name="T44" fmla="*/ 4000 w 19312"/>
                <a:gd name="T45" fmla="*/ 4156 h 11344"/>
                <a:gd name="T46" fmla="*/ 4812 w 19312"/>
                <a:gd name="T47" fmla="*/ 4156 h 11344"/>
                <a:gd name="T48" fmla="*/ 4812 w 19312"/>
                <a:gd name="T49" fmla="*/ 3344 h 11344"/>
                <a:gd name="T50" fmla="*/ 7312 w 19312"/>
                <a:gd name="T51" fmla="*/ 812 h 11344"/>
                <a:gd name="T52" fmla="*/ 9437 w 19312"/>
                <a:gd name="T53" fmla="*/ 1969 h 11344"/>
                <a:gd name="T54" fmla="*/ 9780 w 19312"/>
                <a:gd name="T55" fmla="*/ 2469 h 11344"/>
                <a:gd name="T56" fmla="*/ 10374 w 19312"/>
                <a:gd name="T57" fmla="*/ 2281 h 11344"/>
                <a:gd name="T58" fmla="*/ 11311 w 19312"/>
                <a:gd name="T59" fmla="*/ 2156 h 11344"/>
                <a:gd name="T60" fmla="*/ 14093 w 19312"/>
                <a:gd name="T61" fmla="*/ 3781 h 11344"/>
                <a:gd name="T62" fmla="*/ 14374 w 19312"/>
                <a:gd name="T63" fmla="*/ 4250 h 11344"/>
                <a:gd name="T64" fmla="*/ 14905 w 19312"/>
                <a:gd name="T65" fmla="*/ 4156 h 11344"/>
                <a:gd name="T66" fmla="*/ 15311 w 19312"/>
                <a:gd name="T67" fmla="*/ 4156 h 11344"/>
                <a:gd name="T68" fmla="*/ 18499 w 19312"/>
                <a:gd name="T69" fmla="*/ 7343 h 11344"/>
                <a:gd name="T70" fmla="*/ 15311 w 19312"/>
                <a:gd name="T71" fmla="*/ 10530 h 1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12" h="11344">
                  <a:moveTo>
                    <a:pt x="15311" y="3344"/>
                  </a:moveTo>
                  <a:lnTo>
                    <a:pt x="15311" y="3344"/>
                  </a:lnTo>
                  <a:cubicBezTo>
                    <a:pt x="15155" y="3344"/>
                    <a:pt x="14968" y="3344"/>
                    <a:pt x="14811" y="3375"/>
                  </a:cubicBezTo>
                  <a:cubicBezTo>
                    <a:pt x="14124" y="2156"/>
                    <a:pt x="12811" y="1344"/>
                    <a:pt x="11311" y="1344"/>
                  </a:cubicBezTo>
                  <a:cubicBezTo>
                    <a:pt x="10905" y="1344"/>
                    <a:pt x="10499" y="1406"/>
                    <a:pt x="10124" y="1531"/>
                  </a:cubicBezTo>
                  <a:cubicBezTo>
                    <a:pt x="9531" y="594"/>
                    <a:pt x="8500" y="0"/>
                    <a:pt x="7312" y="0"/>
                  </a:cubicBezTo>
                  <a:cubicBezTo>
                    <a:pt x="5469" y="0"/>
                    <a:pt x="4000" y="1500"/>
                    <a:pt x="4000" y="3344"/>
                  </a:cubicBezTo>
                  <a:cubicBezTo>
                    <a:pt x="1781" y="3344"/>
                    <a:pt x="0" y="5125"/>
                    <a:pt x="0" y="7343"/>
                  </a:cubicBezTo>
                  <a:cubicBezTo>
                    <a:pt x="0" y="9530"/>
                    <a:pt x="1781" y="11343"/>
                    <a:pt x="4000" y="11343"/>
                  </a:cubicBezTo>
                  <a:cubicBezTo>
                    <a:pt x="4031" y="11343"/>
                    <a:pt x="4062" y="11343"/>
                    <a:pt x="4062" y="11343"/>
                  </a:cubicBezTo>
                  <a:lnTo>
                    <a:pt x="4062" y="11343"/>
                  </a:lnTo>
                  <a:cubicBezTo>
                    <a:pt x="15311" y="11343"/>
                    <a:pt x="15311" y="11343"/>
                    <a:pt x="15311" y="11343"/>
                  </a:cubicBezTo>
                  <a:cubicBezTo>
                    <a:pt x="17530" y="11343"/>
                    <a:pt x="19311" y="9530"/>
                    <a:pt x="19311" y="7343"/>
                  </a:cubicBezTo>
                  <a:cubicBezTo>
                    <a:pt x="19311" y="5125"/>
                    <a:pt x="17530" y="3344"/>
                    <a:pt x="15311" y="3344"/>
                  </a:cubicBezTo>
                  <a:close/>
                  <a:moveTo>
                    <a:pt x="15311" y="10530"/>
                  </a:moveTo>
                  <a:lnTo>
                    <a:pt x="15311" y="10530"/>
                  </a:lnTo>
                  <a:cubicBezTo>
                    <a:pt x="4875" y="10530"/>
                    <a:pt x="4875" y="10530"/>
                    <a:pt x="4875" y="10530"/>
                  </a:cubicBezTo>
                  <a:cubicBezTo>
                    <a:pt x="4875" y="10499"/>
                    <a:pt x="4875" y="10499"/>
                    <a:pt x="4875" y="10499"/>
                  </a:cubicBezTo>
                  <a:cubicBezTo>
                    <a:pt x="4062" y="10530"/>
                    <a:pt x="4062" y="10530"/>
                    <a:pt x="4062" y="10530"/>
                  </a:cubicBezTo>
                  <a:cubicBezTo>
                    <a:pt x="4031" y="10530"/>
                    <a:pt x="4031" y="10530"/>
                    <a:pt x="4031" y="10530"/>
                  </a:cubicBezTo>
                  <a:cubicBezTo>
                    <a:pt x="4000" y="10530"/>
                    <a:pt x="4000" y="10530"/>
                    <a:pt x="4000" y="10530"/>
                  </a:cubicBezTo>
                  <a:cubicBezTo>
                    <a:pt x="2219" y="10530"/>
                    <a:pt x="812" y="9093"/>
                    <a:pt x="812" y="7343"/>
                  </a:cubicBezTo>
                  <a:cubicBezTo>
                    <a:pt x="812" y="5562"/>
                    <a:pt x="2219" y="4156"/>
                    <a:pt x="4000" y="4156"/>
                  </a:cubicBezTo>
                  <a:cubicBezTo>
                    <a:pt x="4812" y="4156"/>
                    <a:pt x="4812" y="4156"/>
                    <a:pt x="4812" y="4156"/>
                  </a:cubicBezTo>
                  <a:cubicBezTo>
                    <a:pt x="4812" y="3344"/>
                    <a:pt x="4812" y="3344"/>
                    <a:pt x="4812" y="3344"/>
                  </a:cubicBezTo>
                  <a:cubicBezTo>
                    <a:pt x="4812" y="1937"/>
                    <a:pt x="5937" y="812"/>
                    <a:pt x="7312" y="812"/>
                  </a:cubicBezTo>
                  <a:cubicBezTo>
                    <a:pt x="8187" y="812"/>
                    <a:pt x="8969" y="1250"/>
                    <a:pt x="9437" y="1969"/>
                  </a:cubicBezTo>
                  <a:cubicBezTo>
                    <a:pt x="9780" y="2469"/>
                    <a:pt x="9780" y="2469"/>
                    <a:pt x="9780" y="2469"/>
                  </a:cubicBezTo>
                  <a:cubicBezTo>
                    <a:pt x="10374" y="2281"/>
                    <a:pt x="10374" y="2281"/>
                    <a:pt x="10374" y="2281"/>
                  </a:cubicBezTo>
                  <a:cubicBezTo>
                    <a:pt x="10655" y="2187"/>
                    <a:pt x="10999" y="2156"/>
                    <a:pt x="11311" y="2156"/>
                  </a:cubicBezTo>
                  <a:cubicBezTo>
                    <a:pt x="12468" y="2156"/>
                    <a:pt x="13530" y="2750"/>
                    <a:pt x="14093" y="3781"/>
                  </a:cubicBezTo>
                  <a:cubicBezTo>
                    <a:pt x="14374" y="4250"/>
                    <a:pt x="14374" y="4250"/>
                    <a:pt x="14374" y="4250"/>
                  </a:cubicBezTo>
                  <a:cubicBezTo>
                    <a:pt x="14905" y="4156"/>
                    <a:pt x="14905" y="4156"/>
                    <a:pt x="14905" y="4156"/>
                  </a:cubicBezTo>
                  <a:cubicBezTo>
                    <a:pt x="15061" y="4156"/>
                    <a:pt x="15186" y="4156"/>
                    <a:pt x="15311" y="4156"/>
                  </a:cubicBezTo>
                  <a:cubicBezTo>
                    <a:pt x="17093" y="4156"/>
                    <a:pt x="18499" y="5562"/>
                    <a:pt x="18499" y="7343"/>
                  </a:cubicBezTo>
                  <a:cubicBezTo>
                    <a:pt x="18499" y="9093"/>
                    <a:pt x="17093" y="10530"/>
                    <a:pt x="15311" y="1053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2317750" y="2141538"/>
              <a:ext cx="6164263" cy="3273425"/>
            </a:xfrm>
            <a:custGeom>
              <a:avLst/>
              <a:gdLst>
                <a:gd name="T0" fmla="*/ 14217 w 17125"/>
                <a:gd name="T1" fmla="*/ 3312 h 9094"/>
                <a:gd name="T2" fmla="*/ 14217 w 17125"/>
                <a:gd name="T3" fmla="*/ 3312 h 9094"/>
                <a:gd name="T4" fmla="*/ 13842 w 17125"/>
                <a:gd name="T5" fmla="*/ 3344 h 9094"/>
                <a:gd name="T6" fmla="*/ 13124 w 17125"/>
                <a:gd name="T7" fmla="*/ 3437 h 9094"/>
                <a:gd name="T8" fmla="*/ 12749 w 17125"/>
                <a:gd name="T9" fmla="*/ 2781 h 9094"/>
                <a:gd name="T10" fmla="*/ 10217 w 17125"/>
                <a:gd name="T11" fmla="*/ 1312 h 9094"/>
                <a:gd name="T12" fmla="*/ 9342 w 17125"/>
                <a:gd name="T13" fmla="*/ 1437 h 9094"/>
                <a:gd name="T14" fmla="*/ 8562 w 17125"/>
                <a:gd name="T15" fmla="*/ 1719 h 9094"/>
                <a:gd name="T16" fmla="*/ 8093 w 17125"/>
                <a:gd name="T17" fmla="*/ 1000 h 9094"/>
                <a:gd name="T18" fmla="*/ 6218 w 17125"/>
                <a:gd name="T19" fmla="*/ 0 h 9094"/>
                <a:gd name="T20" fmla="*/ 4000 w 17125"/>
                <a:gd name="T21" fmla="*/ 2219 h 9094"/>
                <a:gd name="T22" fmla="*/ 4000 w 17125"/>
                <a:gd name="T23" fmla="*/ 3312 h 9094"/>
                <a:gd name="T24" fmla="*/ 2906 w 17125"/>
                <a:gd name="T25" fmla="*/ 3312 h 9094"/>
                <a:gd name="T26" fmla="*/ 0 w 17125"/>
                <a:gd name="T27" fmla="*/ 6218 h 9094"/>
                <a:gd name="T28" fmla="*/ 2906 w 17125"/>
                <a:gd name="T29" fmla="*/ 9093 h 9094"/>
                <a:gd name="T30" fmla="*/ 2968 w 17125"/>
                <a:gd name="T31" fmla="*/ 9093 h 9094"/>
                <a:gd name="T32" fmla="*/ 4093 w 17125"/>
                <a:gd name="T33" fmla="*/ 9061 h 9094"/>
                <a:gd name="T34" fmla="*/ 4093 w 17125"/>
                <a:gd name="T35" fmla="*/ 9093 h 9094"/>
                <a:gd name="T36" fmla="*/ 14217 w 17125"/>
                <a:gd name="T37" fmla="*/ 9093 h 9094"/>
                <a:gd name="T38" fmla="*/ 17124 w 17125"/>
                <a:gd name="T39" fmla="*/ 6218 h 9094"/>
                <a:gd name="T40" fmla="*/ 14217 w 17125"/>
                <a:gd name="T41" fmla="*/ 3312 h 9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25" h="9094">
                  <a:moveTo>
                    <a:pt x="14217" y="3312"/>
                  </a:moveTo>
                  <a:lnTo>
                    <a:pt x="14217" y="3312"/>
                  </a:lnTo>
                  <a:cubicBezTo>
                    <a:pt x="14092" y="3312"/>
                    <a:pt x="13967" y="3312"/>
                    <a:pt x="13842" y="3344"/>
                  </a:cubicBezTo>
                  <a:cubicBezTo>
                    <a:pt x="13124" y="3437"/>
                    <a:pt x="13124" y="3437"/>
                    <a:pt x="13124" y="3437"/>
                  </a:cubicBezTo>
                  <a:cubicBezTo>
                    <a:pt x="12749" y="2781"/>
                    <a:pt x="12749" y="2781"/>
                    <a:pt x="12749" y="2781"/>
                  </a:cubicBezTo>
                  <a:cubicBezTo>
                    <a:pt x="12217" y="1875"/>
                    <a:pt x="11280" y="1312"/>
                    <a:pt x="10217" y="1312"/>
                  </a:cubicBezTo>
                  <a:cubicBezTo>
                    <a:pt x="9936" y="1312"/>
                    <a:pt x="9624" y="1375"/>
                    <a:pt x="9342" y="1437"/>
                  </a:cubicBezTo>
                  <a:cubicBezTo>
                    <a:pt x="8562" y="1719"/>
                    <a:pt x="8562" y="1719"/>
                    <a:pt x="8562" y="1719"/>
                  </a:cubicBezTo>
                  <a:cubicBezTo>
                    <a:pt x="8093" y="1000"/>
                    <a:pt x="8093" y="1000"/>
                    <a:pt x="8093" y="1000"/>
                  </a:cubicBezTo>
                  <a:cubicBezTo>
                    <a:pt x="7687" y="375"/>
                    <a:pt x="7000" y="0"/>
                    <a:pt x="6218" y="0"/>
                  </a:cubicBezTo>
                  <a:cubicBezTo>
                    <a:pt x="5000" y="0"/>
                    <a:pt x="4000" y="969"/>
                    <a:pt x="4000" y="2219"/>
                  </a:cubicBezTo>
                  <a:cubicBezTo>
                    <a:pt x="4000" y="3312"/>
                    <a:pt x="4000" y="3312"/>
                    <a:pt x="4000" y="3312"/>
                  </a:cubicBezTo>
                  <a:cubicBezTo>
                    <a:pt x="2906" y="3312"/>
                    <a:pt x="2906" y="3312"/>
                    <a:pt x="2906" y="3312"/>
                  </a:cubicBezTo>
                  <a:cubicBezTo>
                    <a:pt x="1312" y="3312"/>
                    <a:pt x="0" y="4624"/>
                    <a:pt x="0" y="6218"/>
                  </a:cubicBezTo>
                  <a:cubicBezTo>
                    <a:pt x="0" y="7811"/>
                    <a:pt x="1312" y="9093"/>
                    <a:pt x="2906" y="9093"/>
                  </a:cubicBezTo>
                  <a:cubicBezTo>
                    <a:pt x="2968" y="9093"/>
                    <a:pt x="2968" y="9093"/>
                    <a:pt x="2968" y="9093"/>
                  </a:cubicBezTo>
                  <a:cubicBezTo>
                    <a:pt x="4093" y="9061"/>
                    <a:pt x="4093" y="9061"/>
                    <a:pt x="4093" y="9061"/>
                  </a:cubicBezTo>
                  <a:cubicBezTo>
                    <a:pt x="4093" y="9093"/>
                    <a:pt x="4093" y="9093"/>
                    <a:pt x="4093" y="9093"/>
                  </a:cubicBezTo>
                  <a:cubicBezTo>
                    <a:pt x="14217" y="9093"/>
                    <a:pt x="14217" y="9093"/>
                    <a:pt x="14217" y="9093"/>
                  </a:cubicBezTo>
                  <a:cubicBezTo>
                    <a:pt x="15811" y="9093"/>
                    <a:pt x="17124" y="7811"/>
                    <a:pt x="17124" y="6218"/>
                  </a:cubicBezTo>
                  <a:cubicBezTo>
                    <a:pt x="17124" y="4624"/>
                    <a:pt x="15811" y="3312"/>
                    <a:pt x="14217" y="331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26" name="Group 25"/>
          <p:cNvGrpSpPr/>
          <p:nvPr/>
        </p:nvGrpSpPr>
        <p:grpSpPr>
          <a:xfrm>
            <a:off x="1180410" y="3931337"/>
            <a:ext cx="495222" cy="494384"/>
            <a:chOff x="1647825" y="33338"/>
            <a:chExt cx="7504113" cy="7491412"/>
          </a:xfrm>
          <a:solidFill>
            <a:schemeClr val="accent6"/>
          </a:solidFill>
        </p:grpSpPr>
        <p:sp>
          <p:nvSpPr>
            <p:cNvPr id="27" name="Freeform 1"/>
            <p:cNvSpPr>
              <a:spLocks noChangeArrowheads="1"/>
            </p:cNvSpPr>
            <p:nvPr/>
          </p:nvSpPr>
          <p:spPr bwMode="auto">
            <a:xfrm>
              <a:off x="2581275" y="33338"/>
              <a:ext cx="4578350" cy="1271587"/>
            </a:xfrm>
            <a:custGeom>
              <a:avLst/>
              <a:gdLst>
                <a:gd name="T0" fmla="*/ 4156 w 12719"/>
                <a:gd name="T1" fmla="*/ 3031 h 3532"/>
                <a:gd name="T2" fmla="*/ 4156 w 12719"/>
                <a:gd name="T3" fmla="*/ 3031 h 3532"/>
                <a:gd name="T4" fmla="*/ 6031 w 12719"/>
                <a:gd name="T5" fmla="*/ 1812 h 3532"/>
                <a:gd name="T6" fmla="*/ 7469 w 12719"/>
                <a:gd name="T7" fmla="*/ 2406 h 3532"/>
                <a:gd name="T8" fmla="*/ 12718 w 12719"/>
                <a:gd name="T9" fmla="*/ 1219 h 3532"/>
                <a:gd name="T10" fmla="*/ 7812 w 12719"/>
                <a:gd name="T11" fmla="*/ 0 h 3532"/>
                <a:gd name="T12" fmla="*/ 0 w 12719"/>
                <a:gd name="T13" fmla="*/ 3531 h 3532"/>
                <a:gd name="T14" fmla="*/ 4156 w 12719"/>
                <a:gd name="T15" fmla="*/ 3031 h 35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19" h="3532">
                  <a:moveTo>
                    <a:pt x="4156" y="3031"/>
                  </a:moveTo>
                  <a:lnTo>
                    <a:pt x="4156" y="3031"/>
                  </a:lnTo>
                  <a:cubicBezTo>
                    <a:pt x="4469" y="2312"/>
                    <a:pt x="5187" y="1812"/>
                    <a:pt x="6031" y="1812"/>
                  </a:cubicBezTo>
                  <a:cubicBezTo>
                    <a:pt x="6594" y="1812"/>
                    <a:pt x="7094" y="2031"/>
                    <a:pt x="7469" y="2406"/>
                  </a:cubicBezTo>
                  <a:cubicBezTo>
                    <a:pt x="9155" y="1562"/>
                    <a:pt x="10968" y="1156"/>
                    <a:pt x="12718" y="1219"/>
                  </a:cubicBezTo>
                  <a:cubicBezTo>
                    <a:pt x="11280" y="437"/>
                    <a:pt x="9593" y="0"/>
                    <a:pt x="7812" y="0"/>
                  </a:cubicBezTo>
                  <a:cubicBezTo>
                    <a:pt x="4719" y="0"/>
                    <a:pt x="1906" y="1375"/>
                    <a:pt x="0" y="3531"/>
                  </a:cubicBezTo>
                  <a:cubicBezTo>
                    <a:pt x="1312" y="3062"/>
                    <a:pt x="2719" y="2906"/>
                    <a:pt x="4156" y="3031"/>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
            <p:cNvSpPr>
              <a:spLocks noChangeArrowheads="1"/>
            </p:cNvSpPr>
            <p:nvPr/>
          </p:nvSpPr>
          <p:spPr bwMode="auto">
            <a:xfrm>
              <a:off x="1647825" y="2935288"/>
              <a:ext cx="2755900" cy="4454525"/>
            </a:xfrm>
            <a:custGeom>
              <a:avLst/>
              <a:gdLst>
                <a:gd name="T0" fmla="*/ 6188 w 7657"/>
                <a:gd name="T1" fmla="*/ 10999 h 12375"/>
                <a:gd name="T2" fmla="*/ 6188 w 7657"/>
                <a:gd name="T3" fmla="*/ 10999 h 12375"/>
                <a:gd name="T4" fmla="*/ 4063 w 7657"/>
                <a:gd name="T5" fmla="*/ 6968 h 12375"/>
                <a:gd name="T6" fmla="*/ 2594 w 7657"/>
                <a:gd name="T7" fmla="*/ 4999 h 12375"/>
                <a:gd name="T8" fmla="*/ 2906 w 7657"/>
                <a:gd name="T9" fmla="*/ 3906 h 12375"/>
                <a:gd name="T10" fmla="*/ 281 w 7657"/>
                <a:gd name="T11" fmla="*/ 0 h 12375"/>
                <a:gd name="T12" fmla="*/ 0 w 7657"/>
                <a:gd name="T13" fmla="*/ 2344 h 12375"/>
                <a:gd name="T14" fmla="*/ 7656 w 7657"/>
                <a:gd name="T15" fmla="*/ 12374 h 12375"/>
                <a:gd name="T16" fmla="*/ 6188 w 7657"/>
                <a:gd name="T17" fmla="*/ 10999 h 1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7" h="12375">
                  <a:moveTo>
                    <a:pt x="6188" y="10999"/>
                  </a:moveTo>
                  <a:lnTo>
                    <a:pt x="6188" y="10999"/>
                  </a:lnTo>
                  <a:cubicBezTo>
                    <a:pt x="5188" y="9843"/>
                    <a:pt x="4469" y="8468"/>
                    <a:pt x="4063" y="6968"/>
                  </a:cubicBezTo>
                  <a:cubicBezTo>
                    <a:pt x="3219" y="6718"/>
                    <a:pt x="2594" y="5906"/>
                    <a:pt x="2594" y="4999"/>
                  </a:cubicBezTo>
                  <a:cubicBezTo>
                    <a:pt x="2594" y="4593"/>
                    <a:pt x="2719" y="4218"/>
                    <a:pt x="2906" y="3906"/>
                  </a:cubicBezTo>
                  <a:cubicBezTo>
                    <a:pt x="1750" y="2749"/>
                    <a:pt x="844" y="1407"/>
                    <a:pt x="281" y="0"/>
                  </a:cubicBezTo>
                  <a:cubicBezTo>
                    <a:pt x="94" y="750"/>
                    <a:pt x="0" y="1532"/>
                    <a:pt x="0" y="2344"/>
                  </a:cubicBezTo>
                  <a:cubicBezTo>
                    <a:pt x="0" y="7124"/>
                    <a:pt x="3250" y="11156"/>
                    <a:pt x="7656" y="12374"/>
                  </a:cubicBezTo>
                  <a:cubicBezTo>
                    <a:pt x="7125" y="11968"/>
                    <a:pt x="6625" y="11531"/>
                    <a:pt x="6188" y="1099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3"/>
            <p:cNvSpPr>
              <a:spLocks noChangeArrowheads="1"/>
            </p:cNvSpPr>
            <p:nvPr/>
          </p:nvSpPr>
          <p:spPr bwMode="auto">
            <a:xfrm>
              <a:off x="3357563" y="1844675"/>
              <a:ext cx="4016375" cy="3713163"/>
            </a:xfrm>
            <a:custGeom>
              <a:avLst/>
              <a:gdLst>
                <a:gd name="T0" fmla="*/ 5625 w 11156"/>
                <a:gd name="T1" fmla="*/ 0 h 10313"/>
                <a:gd name="T2" fmla="*/ 5625 w 11156"/>
                <a:gd name="T3" fmla="*/ 0 h 10313"/>
                <a:gd name="T4" fmla="*/ 3875 w 11156"/>
                <a:gd name="T5" fmla="*/ 938 h 10313"/>
                <a:gd name="T6" fmla="*/ 2594 w 11156"/>
                <a:gd name="T7" fmla="*/ 500 h 10313"/>
                <a:gd name="T8" fmla="*/ 0 w 11156"/>
                <a:gd name="T9" fmla="*/ 5937 h 10313"/>
                <a:gd name="T10" fmla="*/ 2031 w 11156"/>
                <a:gd name="T11" fmla="*/ 8030 h 10313"/>
                <a:gd name="T12" fmla="*/ 1938 w 11156"/>
                <a:gd name="T13" fmla="*/ 8624 h 10313"/>
                <a:gd name="T14" fmla="*/ 3844 w 11156"/>
                <a:gd name="T15" fmla="*/ 9468 h 10313"/>
                <a:gd name="T16" fmla="*/ 8937 w 11156"/>
                <a:gd name="T17" fmla="*/ 10249 h 10313"/>
                <a:gd name="T18" fmla="*/ 8937 w 11156"/>
                <a:gd name="T19" fmla="*/ 10093 h 10313"/>
                <a:gd name="T20" fmla="*/ 11030 w 11156"/>
                <a:gd name="T21" fmla="*/ 8030 h 10313"/>
                <a:gd name="T22" fmla="*/ 11155 w 11156"/>
                <a:gd name="T23" fmla="*/ 8030 h 10313"/>
                <a:gd name="T24" fmla="*/ 8655 w 11156"/>
                <a:gd name="T25" fmla="*/ 2406 h 10313"/>
                <a:gd name="T26" fmla="*/ 5625 w 11156"/>
                <a:gd name="T27" fmla="*/ 0 h 10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56" h="10313">
                  <a:moveTo>
                    <a:pt x="5625" y="0"/>
                  </a:moveTo>
                  <a:lnTo>
                    <a:pt x="5625" y="0"/>
                  </a:lnTo>
                  <a:cubicBezTo>
                    <a:pt x="5250" y="562"/>
                    <a:pt x="4625" y="938"/>
                    <a:pt x="3875" y="938"/>
                  </a:cubicBezTo>
                  <a:cubicBezTo>
                    <a:pt x="3406" y="938"/>
                    <a:pt x="2969" y="781"/>
                    <a:pt x="2594" y="500"/>
                  </a:cubicBezTo>
                  <a:cubicBezTo>
                    <a:pt x="1188" y="2031"/>
                    <a:pt x="281" y="3938"/>
                    <a:pt x="0" y="5937"/>
                  </a:cubicBezTo>
                  <a:cubicBezTo>
                    <a:pt x="1125" y="5968"/>
                    <a:pt x="2031" y="6874"/>
                    <a:pt x="2031" y="8030"/>
                  </a:cubicBezTo>
                  <a:cubicBezTo>
                    <a:pt x="2031" y="8218"/>
                    <a:pt x="2000" y="8437"/>
                    <a:pt x="1938" y="8624"/>
                  </a:cubicBezTo>
                  <a:cubicBezTo>
                    <a:pt x="2531" y="8937"/>
                    <a:pt x="3188" y="9218"/>
                    <a:pt x="3844" y="9468"/>
                  </a:cubicBezTo>
                  <a:cubicBezTo>
                    <a:pt x="5563" y="10062"/>
                    <a:pt x="7312" y="10312"/>
                    <a:pt x="8937" y="10249"/>
                  </a:cubicBezTo>
                  <a:cubicBezTo>
                    <a:pt x="8937" y="10187"/>
                    <a:pt x="8937" y="10155"/>
                    <a:pt x="8937" y="10093"/>
                  </a:cubicBezTo>
                  <a:cubicBezTo>
                    <a:pt x="8937" y="8937"/>
                    <a:pt x="9874" y="8030"/>
                    <a:pt x="11030" y="8030"/>
                  </a:cubicBezTo>
                  <a:cubicBezTo>
                    <a:pt x="11062" y="8030"/>
                    <a:pt x="11093" y="8030"/>
                    <a:pt x="11155" y="8030"/>
                  </a:cubicBezTo>
                  <a:cubicBezTo>
                    <a:pt x="10905" y="5999"/>
                    <a:pt x="10062" y="4031"/>
                    <a:pt x="8655" y="2406"/>
                  </a:cubicBezTo>
                  <a:cubicBezTo>
                    <a:pt x="7780" y="1406"/>
                    <a:pt x="6749" y="594"/>
                    <a:pt x="56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4"/>
            <p:cNvSpPr>
              <a:spLocks noChangeArrowheads="1"/>
            </p:cNvSpPr>
            <p:nvPr/>
          </p:nvSpPr>
          <p:spPr bwMode="auto">
            <a:xfrm>
              <a:off x="5449888" y="708025"/>
              <a:ext cx="3702050" cy="4500563"/>
            </a:xfrm>
            <a:custGeom>
              <a:avLst/>
              <a:gdLst>
                <a:gd name="T0" fmla="*/ 6375 w 10282"/>
                <a:gd name="T1" fmla="*/ 406 h 12500"/>
                <a:gd name="T2" fmla="*/ 6375 w 10282"/>
                <a:gd name="T3" fmla="*/ 406 h 12500"/>
                <a:gd name="T4" fmla="*/ 0 w 10282"/>
                <a:gd name="T5" fmla="*/ 1250 h 12500"/>
                <a:gd name="T6" fmla="*/ 156 w 10282"/>
                <a:gd name="T7" fmla="*/ 2031 h 12500"/>
                <a:gd name="T8" fmla="*/ 125 w 10282"/>
                <a:gd name="T9" fmla="*/ 2312 h 12500"/>
                <a:gd name="T10" fmla="*/ 3531 w 10282"/>
                <a:gd name="T11" fmla="*/ 4969 h 12500"/>
                <a:gd name="T12" fmla="*/ 6250 w 10282"/>
                <a:gd name="T13" fmla="*/ 11468 h 12500"/>
                <a:gd name="T14" fmla="*/ 7156 w 10282"/>
                <a:gd name="T15" fmla="*/ 12499 h 12500"/>
                <a:gd name="T16" fmla="*/ 10062 w 10282"/>
                <a:gd name="T17" fmla="*/ 10530 h 12500"/>
                <a:gd name="T18" fmla="*/ 10281 w 10282"/>
                <a:gd name="T19" fmla="*/ 8531 h 12500"/>
                <a:gd name="T20" fmla="*/ 6375 w 10282"/>
                <a:gd name="T21" fmla="*/ 406 h 1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82" h="12500">
                  <a:moveTo>
                    <a:pt x="6375" y="406"/>
                  </a:moveTo>
                  <a:lnTo>
                    <a:pt x="6375" y="406"/>
                  </a:lnTo>
                  <a:cubicBezTo>
                    <a:pt x="4281" y="0"/>
                    <a:pt x="2031" y="281"/>
                    <a:pt x="0" y="1250"/>
                  </a:cubicBezTo>
                  <a:cubicBezTo>
                    <a:pt x="93" y="1500"/>
                    <a:pt x="156" y="1750"/>
                    <a:pt x="156" y="2031"/>
                  </a:cubicBezTo>
                  <a:cubicBezTo>
                    <a:pt x="156" y="2125"/>
                    <a:pt x="156" y="2219"/>
                    <a:pt x="125" y="2312"/>
                  </a:cubicBezTo>
                  <a:cubicBezTo>
                    <a:pt x="1375" y="2969"/>
                    <a:pt x="2531" y="3844"/>
                    <a:pt x="3531" y="4969"/>
                  </a:cubicBezTo>
                  <a:cubicBezTo>
                    <a:pt x="5125" y="6844"/>
                    <a:pt x="6093" y="9093"/>
                    <a:pt x="6250" y="11468"/>
                  </a:cubicBezTo>
                  <a:cubicBezTo>
                    <a:pt x="6656" y="11686"/>
                    <a:pt x="7000" y="12061"/>
                    <a:pt x="7156" y="12499"/>
                  </a:cubicBezTo>
                  <a:cubicBezTo>
                    <a:pt x="8281" y="12030"/>
                    <a:pt x="9281" y="11374"/>
                    <a:pt x="10062" y="10530"/>
                  </a:cubicBezTo>
                  <a:cubicBezTo>
                    <a:pt x="10187" y="9874"/>
                    <a:pt x="10281" y="9218"/>
                    <a:pt x="10281" y="8531"/>
                  </a:cubicBezTo>
                  <a:cubicBezTo>
                    <a:pt x="10281" y="5250"/>
                    <a:pt x="8750" y="2312"/>
                    <a:pt x="6375" y="40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5"/>
            <p:cNvSpPr>
              <a:spLocks noChangeArrowheads="1"/>
            </p:cNvSpPr>
            <p:nvPr/>
          </p:nvSpPr>
          <p:spPr bwMode="auto">
            <a:xfrm>
              <a:off x="7104063" y="5060950"/>
              <a:ext cx="1822450" cy="2058988"/>
            </a:xfrm>
            <a:custGeom>
              <a:avLst/>
              <a:gdLst>
                <a:gd name="T0" fmla="*/ 1250 w 5064"/>
                <a:gd name="T1" fmla="*/ 3156 h 5719"/>
                <a:gd name="T2" fmla="*/ 1250 w 5064"/>
                <a:gd name="T3" fmla="*/ 3156 h 5719"/>
                <a:gd name="T4" fmla="*/ 0 w 5064"/>
                <a:gd name="T5" fmla="*/ 5718 h 5719"/>
                <a:gd name="T6" fmla="*/ 5063 w 5064"/>
                <a:gd name="T7" fmla="*/ 0 h 5719"/>
                <a:gd name="T8" fmla="*/ 2688 w 5064"/>
                <a:gd name="T9" fmla="*/ 1312 h 5719"/>
                <a:gd name="T10" fmla="*/ 1250 w 5064"/>
                <a:gd name="T11" fmla="*/ 3156 h 5719"/>
              </a:gdLst>
              <a:ahLst/>
              <a:cxnLst>
                <a:cxn ang="0">
                  <a:pos x="T0" y="T1"/>
                </a:cxn>
                <a:cxn ang="0">
                  <a:pos x="T2" y="T3"/>
                </a:cxn>
                <a:cxn ang="0">
                  <a:pos x="T4" y="T5"/>
                </a:cxn>
                <a:cxn ang="0">
                  <a:pos x="T6" y="T7"/>
                </a:cxn>
                <a:cxn ang="0">
                  <a:pos x="T8" y="T9"/>
                </a:cxn>
                <a:cxn ang="0">
                  <a:pos x="T10" y="T11"/>
                </a:cxn>
              </a:cxnLst>
              <a:rect l="0" t="0" r="r" b="b"/>
              <a:pathLst>
                <a:path w="5064" h="5719">
                  <a:moveTo>
                    <a:pt x="1250" y="3156"/>
                  </a:moveTo>
                  <a:lnTo>
                    <a:pt x="1250" y="3156"/>
                  </a:lnTo>
                  <a:cubicBezTo>
                    <a:pt x="969" y="4062"/>
                    <a:pt x="563" y="4937"/>
                    <a:pt x="0" y="5718"/>
                  </a:cubicBezTo>
                  <a:cubicBezTo>
                    <a:pt x="2344" y="4500"/>
                    <a:pt x="4157" y="2468"/>
                    <a:pt x="5063" y="0"/>
                  </a:cubicBezTo>
                  <a:cubicBezTo>
                    <a:pt x="4344" y="531"/>
                    <a:pt x="3563" y="968"/>
                    <a:pt x="2688" y="1312"/>
                  </a:cubicBezTo>
                  <a:cubicBezTo>
                    <a:pt x="2625" y="2187"/>
                    <a:pt x="2032" y="2906"/>
                    <a:pt x="1250" y="315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6"/>
            <p:cNvSpPr>
              <a:spLocks noChangeArrowheads="1"/>
            </p:cNvSpPr>
            <p:nvPr/>
          </p:nvSpPr>
          <p:spPr bwMode="auto">
            <a:xfrm>
              <a:off x="3448050" y="5229225"/>
              <a:ext cx="3757613" cy="2295525"/>
            </a:xfrm>
            <a:custGeom>
              <a:avLst/>
              <a:gdLst>
                <a:gd name="T0" fmla="*/ 8968 w 10438"/>
                <a:gd name="T1" fmla="*/ 1719 h 6376"/>
                <a:gd name="T2" fmla="*/ 8968 w 10438"/>
                <a:gd name="T3" fmla="*/ 1719 h 6376"/>
                <a:gd name="T4" fmla="*/ 3313 w 10438"/>
                <a:gd name="T5" fmla="*/ 907 h 6376"/>
                <a:gd name="T6" fmla="*/ 1250 w 10438"/>
                <a:gd name="T7" fmla="*/ 0 h 6376"/>
                <a:gd name="T8" fmla="*/ 0 w 10438"/>
                <a:gd name="T9" fmla="*/ 657 h 6376"/>
                <a:gd name="T10" fmla="*/ 1875 w 10438"/>
                <a:gd name="T11" fmla="*/ 4063 h 6376"/>
                <a:gd name="T12" fmla="*/ 5000 w 10438"/>
                <a:gd name="T13" fmla="*/ 6375 h 6376"/>
                <a:gd name="T14" fmla="*/ 5406 w 10438"/>
                <a:gd name="T15" fmla="*/ 6375 h 6376"/>
                <a:gd name="T16" fmla="*/ 8437 w 10438"/>
                <a:gd name="T17" fmla="*/ 5938 h 6376"/>
                <a:gd name="T18" fmla="*/ 10437 w 10438"/>
                <a:gd name="T19" fmla="*/ 2750 h 6376"/>
                <a:gd name="T20" fmla="*/ 8968 w 10438"/>
                <a:gd name="T21" fmla="*/ 1719 h 6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38" h="6376">
                  <a:moveTo>
                    <a:pt x="8968" y="1719"/>
                  </a:moveTo>
                  <a:lnTo>
                    <a:pt x="8968" y="1719"/>
                  </a:lnTo>
                  <a:cubicBezTo>
                    <a:pt x="7124" y="1813"/>
                    <a:pt x="5219" y="1563"/>
                    <a:pt x="3313" y="907"/>
                  </a:cubicBezTo>
                  <a:cubicBezTo>
                    <a:pt x="2594" y="657"/>
                    <a:pt x="1906" y="344"/>
                    <a:pt x="1250" y="0"/>
                  </a:cubicBezTo>
                  <a:cubicBezTo>
                    <a:pt x="938" y="344"/>
                    <a:pt x="500" y="594"/>
                    <a:pt x="0" y="657"/>
                  </a:cubicBezTo>
                  <a:cubicBezTo>
                    <a:pt x="375" y="1907"/>
                    <a:pt x="1000" y="3063"/>
                    <a:pt x="1875" y="4063"/>
                  </a:cubicBezTo>
                  <a:cubicBezTo>
                    <a:pt x="2750" y="5063"/>
                    <a:pt x="3813" y="5844"/>
                    <a:pt x="5000" y="6375"/>
                  </a:cubicBezTo>
                  <a:cubicBezTo>
                    <a:pt x="5125" y="6375"/>
                    <a:pt x="5281" y="6375"/>
                    <a:pt x="5406" y="6375"/>
                  </a:cubicBezTo>
                  <a:cubicBezTo>
                    <a:pt x="6468" y="6375"/>
                    <a:pt x="7468" y="6219"/>
                    <a:pt x="8437" y="5938"/>
                  </a:cubicBezTo>
                  <a:cubicBezTo>
                    <a:pt x="9343" y="5032"/>
                    <a:pt x="10030" y="3938"/>
                    <a:pt x="10437" y="2750"/>
                  </a:cubicBezTo>
                  <a:cubicBezTo>
                    <a:pt x="9812" y="2657"/>
                    <a:pt x="9249" y="2250"/>
                    <a:pt x="8968" y="171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7"/>
            <p:cNvSpPr>
              <a:spLocks noChangeArrowheads="1"/>
            </p:cNvSpPr>
            <p:nvPr/>
          </p:nvSpPr>
          <p:spPr bwMode="auto">
            <a:xfrm>
              <a:off x="1906588" y="1393825"/>
              <a:ext cx="2182812" cy="2711450"/>
            </a:xfrm>
            <a:custGeom>
              <a:avLst/>
              <a:gdLst>
                <a:gd name="T0" fmla="*/ 3094 w 6063"/>
                <a:gd name="T1" fmla="*/ 7374 h 7531"/>
                <a:gd name="T2" fmla="*/ 3094 w 6063"/>
                <a:gd name="T3" fmla="*/ 7374 h 7531"/>
                <a:gd name="T4" fmla="*/ 6062 w 6063"/>
                <a:gd name="T5" fmla="*/ 1063 h 7531"/>
                <a:gd name="T6" fmla="*/ 5844 w 6063"/>
                <a:gd name="T7" fmla="*/ 125 h 7531"/>
                <a:gd name="T8" fmla="*/ 781 w 6063"/>
                <a:gd name="T9" fmla="*/ 1219 h 7531"/>
                <a:gd name="T10" fmla="*/ 0 w 6063"/>
                <a:gd name="T11" fmla="*/ 2813 h 7531"/>
                <a:gd name="T12" fmla="*/ 2812 w 6063"/>
                <a:gd name="T13" fmla="*/ 7530 h 7531"/>
                <a:gd name="T14" fmla="*/ 3094 w 6063"/>
                <a:gd name="T15" fmla="*/ 7374 h 7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63" h="7531">
                  <a:moveTo>
                    <a:pt x="3094" y="7374"/>
                  </a:moveTo>
                  <a:lnTo>
                    <a:pt x="3094" y="7374"/>
                  </a:lnTo>
                  <a:cubicBezTo>
                    <a:pt x="3375" y="5031"/>
                    <a:pt x="4406" y="2813"/>
                    <a:pt x="6062" y="1063"/>
                  </a:cubicBezTo>
                  <a:cubicBezTo>
                    <a:pt x="5906" y="781"/>
                    <a:pt x="5844" y="469"/>
                    <a:pt x="5844" y="125"/>
                  </a:cubicBezTo>
                  <a:cubicBezTo>
                    <a:pt x="4062" y="0"/>
                    <a:pt x="2312" y="344"/>
                    <a:pt x="781" y="1219"/>
                  </a:cubicBezTo>
                  <a:cubicBezTo>
                    <a:pt x="500" y="1719"/>
                    <a:pt x="219" y="2250"/>
                    <a:pt x="0" y="2813"/>
                  </a:cubicBezTo>
                  <a:cubicBezTo>
                    <a:pt x="437" y="4531"/>
                    <a:pt x="1406" y="6156"/>
                    <a:pt x="2812" y="7530"/>
                  </a:cubicBezTo>
                  <a:cubicBezTo>
                    <a:pt x="2906" y="7468"/>
                    <a:pt x="3000" y="7437"/>
                    <a:pt x="3094" y="737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8"/>
            <p:cNvSpPr>
              <a:spLocks noChangeArrowheads="1"/>
            </p:cNvSpPr>
            <p:nvPr/>
          </p:nvSpPr>
          <p:spPr bwMode="auto">
            <a:xfrm>
              <a:off x="4224338" y="909638"/>
              <a:ext cx="1057275" cy="1057275"/>
            </a:xfrm>
            <a:custGeom>
              <a:avLst/>
              <a:gdLst>
                <a:gd name="T0" fmla="*/ 1469 w 2939"/>
                <a:gd name="T1" fmla="*/ 2938 h 2939"/>
                <a:gd name="T2" fmla="*/ 1469 w 2939"/>
                <a:gd name="T3" fmla="*/ 2938 h 2939"/>
                <a:gd name="T4" fmla="*/ 2938 w 2939"/>
                <a:gd name="T5" fmla="*/ 1469 h 2939"/>
                <a:gd name="T6" fmla="*/ 1469 w 2939"/>
                <a:gd name="T7" fmla="*/ 0 h 2939"/>
                <a:gd name="T8" fmla="*/ 0 w 2939"/>
                <a:gd name="T9" fmla="*/ 1469 h 2939"/>
                <a:gd name="T10" fmla="*/ 1469 w 2939"/>
                <a:gd name="T11" fmla="*/ 2938 h 2939"/>
              </a:gdLst>
              <a:ahLst/>
              <a:cxnLst>
                <a:cxn ang="0">
                  <a:pos x="T0" y="T1"/>
                </a:cxn>
                <a:cxn ang="0">
                  <a:pos x="T2" y="T3"/>
                </a:cxn>
                <a:cxn ang="0">
                  <a:pos x="T4" y="T5"/>
                </a:cxn>
                <a:cxn ang="0">
                  <a:pos x="T6" y="T7"/>
                </a:cxn>
                <a:cxn ang="0">
                  <a:pos x="T8" y="T9"/>
                </a:cxn>
                <a:cxn ang="0">
                  <a:pos x="T10" y="T11"/>
                </a:cxn>
              </a:cxnLst>
              <a:rect l="0" t="0" r="r" b="b"/>
              <a:pathLst>
                <a:path w="2939" h="2939">
                  <a:moveTo>
                    <a:pt x="1469" y="2938"/>
                  </a:moveTo>
                  <a:lnTo>
                    <a:pt x="1469" y="2938"/>
                  </a:lnTo>
                  <a:cubicBezTo>
                    <a:pt x="2282" y="2938"/>
                    <a:pt x="2938" y="2282"/>
                    <a:pt x="2938" y="1469"/>
                  </a:cubicBezTo>
                  <a:cubicBezTo>
                    <a:pt x="2938" y="657"/>
                    <a:pt x="2282" y="0"/>
                    <a:pt x="1469" y="0"/>
                  </a:cubicBezTo>
                  <a:cubicBezTo>
                    <a:pt x="657" y="0"/>
                    <a:pt x="0" y="657"/>
                    <a:pt x="0" y="1469"/>
                  </a:cubicBezTo>
                  <a:cubicBezTo>
                    <a:pt x="0" y="2282"/>
                    <a:pt x="657" y="2938"/>
                    <a:pt x="1469" y="2938"/>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9"/>
            <p:cNvSpPr>
              <a:spLocks noChangeArrowheads="1"/>
            </p:cNvSpPr>
            <p:nvPr/>
          </p:nvSpPr>
          <p:spPr bwMode="auto">
            <a:xfrm>
              <a:off x="2795588" y="4206875"/>
              <a:ext cx="1057275" cy="1057275"/>
            </a:xfrm>
            <a:custGeom>
              <a:avLst/>
              <a:gdLst>
                <a:gd name="T0" fmla="*/ 0 w 2938"/>
                <a:gd name="T1" fmla="*/ 1468 h 2938"/>
                <a:gd name="T2" fmla="*/ 0 w 2938"/>
                <a:gd name="T3" fmla="*/ 1468 h 2938"/>
                <a:gd name="T4" fmla="*/ 1468 w 2938"/>
                <a:gd name="T5" fmla="*/ 2937 h 2938"/>
                <a:gd name="T6" fmla="*/ 2937 w 2938"/>
                <a:gd name="T7" fmla="*/ 1468 h 2938"/>
                <a:gd name="T8" fmla="*/ 1468 w 2938"/>
                <a:gd name="T9" fmla="*/ 0 h 2938"/>
                <a:gd name="T10" fmla="*/ 0 w 2938"/>
                <a:gd name="T11" fmla="*/ 1468 h 2938"/>
              </a:gdLst>
              <a:ahLst/>
              <a:cxnLst>
                <a:cxn ang="0">
                  <a:pos x="T0" y="T1"/>
                </a:cxn>
                <a:cxn ang="0">
                  <a:pos x="T2" y="T3"/>
                </a:cxn>
                <a:cxn ang="0">
                  <a:pos x="T4" y="T5"/>
                </a:cxn>
                <a:cxn ang="0">
                  <a:pos x="T6" y="T7"/>
                </a:cxn>
                <a:cxn ang="0">
                  <a:pos x="T8" y="T9"/>
                </a:cxn>
                <a:cxn ang="0">
                  <a:pos x="T10" y="T11"/>
                </a:cxn>
              </a:cxnLst>
              <a:rect l="0" t="0" r="r" b="b"/>
              <a:pathLst>
                <a:path w="2938" h="2938">
                  <a:moveTo>
                    <a:pt x="0" y="1468"/>
                  </a:moveTo>
                  <a:lnTo>
                    <a:pt x="0" y="1468"/>
                  </a:lnTo>
                  <a:cubicBezTo>
                    <a:pt x="0" y="2281"/>
                    <a:pt x="656" y="2937"/>
                    <a:pt x="1468" y="2937"/>
                  </a:cubicBezTo>
                  <a:cubicBezTo>
                    <a:pt x="2281" y="2937"/>
                    <a:pt x="2937" y="2281"/>
                    <a:pt x="2937" y="1468"/>
                  </a:cubicBezTo>
                  <a:cubicBezTo>
                    <a:pt x="2937" y="656"/>
                    <a:pt x="2281" y="0"/>
                    <a:pt x="1468" y="0"/>
                  </a:cubicBezTo>
                  <a:cubicBezTo>
                    <a:pt x="656" y="0"/>
                    <a:pt x="0" y="656"/>
                    <a:pt x="0" y="1468"/>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10"/>
            <p:cNvSpPr>
              <a:spLocks noChangeArrowheads="1"/>
            </p:cNvSpPr>
            <p:nvPr/>
          </p:nvSpPr>
          <p:spPr bwMode="auto">
            <a:xfrm>
              <a:off x="6799263" y="4948238"/>
              <a:ext cx="1057275" cy="1057275"/>
            </a:xfrm>
            <a:custGeom>
              <a:avLst/>
              <a:gdLst>
                <a:gd name="T0" fmla="*/ 0 w 2938"/>
                <a:gd name="T1" fmla="*/ 1469 h 2939"/>
                <a:gd name="T2" fmla="*/ 0 w 2938"/>
                <a:gd name="T3" fmla="*/ 1469 h 2939"/>
                <a:gd name="T4" fmla="*/ 1468 w 2938"/>
                <a:gd name="T5" fmla="*/ 2938 h 2939"/>
                <a:gd name="T6" fmla="*/ 2937 w 2938"/>
                <a:gd name="T7" fmla="*/ 1469 h 2939"/>
                <a:gd name="T8" fmla="*/ 1468 w 2938"/>
                <a:gd name="T9" fmla="*/ 0 h 2939"/>
                <a:gd name="T10" fmla="*/ 0 w 2938"/>
                <a:gd name="T11" fmla="*/ 1469 h 2939"/>
              </a:gdLst>
              <a:ahLst/>
              <a:cxnLst>
                <a:cxn ang="0">
                  <a:pos x="T0" y="T1"/>
                </a:cxn>
                <a:cxn ang="0">
                  <a:pos x="T2" y="T3"/>
                </a:cxn>
                <a:cxn ang="0">
                  <a:pos x="T4" y="T5"/>
                </a:cxn>
                <a:cxn ang="0">
                  <a:pos x="T6" y="T7"/>
                </a:cxn>
                <a:cxn ang="0">
                  <a:pos x="T8" y="T9"/>
                </a:cxn>
                <a:cxn ang="0">
                  <a:pos x="T10" y="T11"/>
                </a:cxn>
              </a:cxnLst>
              <a:rect l="0" t="0" r="r" b="b"/>
              <a:pathLst>
                <a:path w="2938" h="2939">
                  <a:moveTo>
                    <a:pt x="0" y="1469"/>
                  </a:moveTo>
                  <a:lnTo>
                    <a:pt x="0" y="1469"/>
                  </a:lnTo>
                  <a:cubicBezTo>
                    <a:pt x="0" y="2281"/>
                    <a:pt x="656" y="2938"/>
                    <a:pt x="1468" y="2938"/>
                  </a:cubicBezTo>
                  <a:cubicBezTo>
                    <a:pt x="2281" y="2938"/>
                    <a:pt x="2937" y="2281"/>
                    <a:pt x="2937" y="1469"/>
                  </a:cubicBezTo>
                  <a:cubicBezTo>
                    <a:pt x="2937" y="656"/>
                    <a:pt x="2281" y="0"/>
                    <a:pt x="1468" y="0"/>
                  </a:cubicBezTo>
                  <a:cubicBezTo>
                    <a:pt x="656" y="0"/>
                    <a:pt x="0" y="656"/>
                    <a:pt x="0" y="146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7" name="Text Placeholder 3"/>
          <p:cNvSpPr txBox="1">
            <a:spLocks/>
          </p:cNvSpPr>
          <p:nvPr/>
        </p:nvSpPr>
        <p:spPr>
          <a:xfrm>
            <a:off x="5668042" y="3978501"/>
            <a:ext cx="1570959" cy="301881"/>
          </a:xfrm>
          <a:prstGeom prst="rect">
            <a:avLst/>
          </a:prstGeom>
        </p:spPr>
        <p:txBody>
          <a:bodyPr vert="horz" lIns="91436" tIns="45719" rIns="91436" bIns="45719"/>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cap="none" spc="-71">
                <a:solidFill>
                  <a:srgbClr val="A6A6A6"/>
                </a:solidFill>
              </a:rPr>
              <a:t>Controller</a:t>
            </a:r>
            <a:endParaRPr lang="en-US" cap="none" spc="-71">
              <a:solidFill>
                <a:srgbClr val="A6A6A6"/>
              </a:solidFill>
            </a:endParaRPr>
          </a:p>
        </p:txBody>
      </p:sp>
      <p:cxnSp>
        <p:nvCxnSpPr>
          <p:cNvPr id="38" name="Straight Connector 37"/>
          <p:cNvCxnSpPr>
            <a:cxnSpLocks/>
          </p:cNvCxnSpPr>
          <p:nvPr/>
        </p:nvCxnSpPr>
        <p:spPr>
          <a:xfrm>
            <a:off x="4438760" y="4571365"/>
            <a:ext cx="333364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cxnSpLocks/>
          </p:cNvCxnSpPr>
          <p:nvPr/>
        </p:nvCxnSpPr>
        <p:spPr>
          <a:xfrm>
            <a:off x="4438760" y="5358765"/>
            <a:ext cx="333364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0" name="Text Placeholder 3"/>
          <p:cNvSpPr txBox="1">
            <a:spLocks/>
          </p:cNvSpPr>
          <p:nvPr/>
        </p:nvSpPr>
        <p:spPr>
          <a:xfrm>
            <a:off x="5668042" y="4757274"/>
            <a:ext cx="1570959" cy="301881"/>
          </a:xfrm>
          <a:prstGeom prst="rect">
            <a:avLst/>
          </a:prstGeom>
        </p:spPr>
        <p:txBody>
          <a:bodyPr vert="horz" lIns="91436" tIns="45719" rIns="91436" bIns="45719"/>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cap="none" spc="-71">
                <a:solidFill>
                  <a:schemeClr val="accent2"/>
                </a:solidFill>
              </a:rPr>
              <a:t>Integrated</a:t>
            </a:r>
            <a:endParaRPr lang="en-US" cap="none" spc="-71">
              <a:solidFill>
                <a:schemeClr val="accent2"/>
              </a:solidFill>
            </a:endParaRPr>
          </a:p>
        </p:txBody>
      </p:sp>
      <p:grpSp>
        <p:nvGrpSpPr>
          <p:cNvPr id="41" name="Group 40"/>
          <p:cNvGrpSpPr/>
          <p:nvPr/>
        </p:nvGrpSpPr>
        <p:grpSpPr>
          <a:xfrm>
            <a:off x="4747241" y="4692516"/>
            <a:ext cx="752176" cy="551362"/>
            <a:chOff x="1296988" y="1028700"/>
            <a:chExt cx="7504112" cy="5500688"/>
          </a:xfrm>
          <a:solidFill>
            <a:schemeClr val="accent2"/>
          </a:solidFill>
        </p:grpSpPr>
        <p:sp>
          <p:nvSpPr>
            <p:cNvPr id="42" name="Freeform 1"/>
            <p:cNvSpPr>
              <a:spLocks noChangeArrowheads="1"/>
            </p:cNvSpPr>
            <p:nvPr/>
          </p:nvSpPr>
          <p:spPr bwMode="auto">
            <a:xfrm>
              <a:off x="3906838" y="1028700"/>
              <a:ext cx="4894262" cy="5500688"/>
            </a:xfrm>
            <a:custGeom>
              <a:avLst/>
              <a:gdLst>
                <a:gd name="T0" fmla="*/ 13124 w 13594"/>
                <a:gd name="T1" fmla="*/ 6375 h 15281"/>
                <a:gd name="T2" fmla="*/ 13124 w 13594"/>
                <a:gd name="T3" fmla="*/ 6375 h 15281"/>
                <a:gd name="T4" fmla="*/ 12062 w 13594"/>
                <a:gd name="T5" fmla="*/ 6375 h 15281"/>
                <a:gd name="T6" fmla="*/ 11155 w 13594"/>
                <a:gd name="T7" fmla="*/ 4218 h 15281"/>
                <a:gd name="T8" fmla="*/ 11937 w 13594"/>
                <a:gd name="T9" fmla="*/ 3468 h 15281"/>
                <a:gd name="T10" fmla="*/ 11937 w 13594"/>
                <a:gd name="T11" fmla="*/ 2812 h 15281"/>
                <a:gd name="T12" fmla="*/ 10780 w 13594"/>
                <a:gd name="T13" fmla="*/ 1656 h 15281"/>
                <a:gd name="T14" fmla="*/ 10124 w 13594"/>
                <a:gd name="T15" fmla="*/ 1656 h 15281"/>
                <a:gd name="T16" fmla="*/ 9343 w 13594"/>
                <a:gd name="T17" fmla="*/ 2437 h 15281"/>
                <a:gd name="T18" fmla="*/ 7218 w 13594"/>
                <a:gd name="T19" fmla="*/ 1531 h 15281"/>
                <a:gd name="T20" fmla="*/ 7218 w 13594"/>
                <a:gd name="T21" fmla="*/ 468 h 15281"/>
                <a:gd name="T22" fmla="*/ 6749 w 13594"/>
                <a:gd name="T23" fmla="*/ 0 h 15281"/>
                <a:gd name="T24" fmla="*/ 5124 w 13594"/>
                <a:gd name="T25" fmla="*/ 0 h 15281"/>
                <a:gd name="T26" fmla="*/ 4655 w 13594"/>
                <a:gd name="T27" fmla="*/ 468 h 15281"/>
                <a:gd name="T28" fmla="*/ 4655 w 13594"/>
                <a:gd name="T29" fmla="*/ 1531 h 15281"/>
                <a:gd name="T30" fmla="*/ 2531 w 13594"/>
                <a:gd name="T31" fmla="*/ 2437 h 15281"/>
                <a:gd name="T32" fmla="*/ 1750 w 13594"/>
                <a:gd name="T33" fmla="*/ 1656 h 15281"/>
                <a:gd name="T34" fmla="*/ 1094 w 13594"/>
                <a:gd name="T35" fmla="*/ 1656 h 15281"/>
                <a:gd name="T36" fmla="*/ 0 w 13594"/>
                <a:gd name="T37" fmla="*/ 2781 h 15281"/>
                <a:gd name="T38" fmla="*/ 2344 w 13594"/>
                <a:gd name="T39" fmla="*/ 5125 h 15281"/>
                <a:gd name="T40" fmla="*/ 5937 w 13594"/>
                <a:gd name="T41" fmla="*/ 3250 h 15281"/>
                <a:gd name="T42" fmla="*/ 10312 w 13594"/>
                <a:gd name="T43" fmla="*/ 7655 h 15281"/>
                <a:gd name="T44" fmla="*/ 5937 w 13594"/>
                <a:gd name="T45" fmla="*/ 12030 h 15281"/>
                <a:gd name="T46" fmla="*/ 2344 w 13594"/>
                <a:gd name="T47" fmla="*/ 10155 h 15281"/>
                <a:gd name="T48" fmla="*/ 0 w 13594"/>
                <a:gd name="T49" fmla="*/ 12530 h 15281"/>
                <a:gd name="T50" fmla="*/ 1094 w 13594"/>
                <a:gd name="T51" fmla="*/ 13624 h 15281"/>
                <a:gd name="T52" fmla="*/ 1750 w 13594"/>
                <a:gd name="T53" fmla="*/ 13624 h 15281"/>
                <a:gd name="T54" fmla="*/ 2500 w 13594"/>
                <a:gd name="T55" fmla="*/ 12874 h 15281"/>
                <a:gd name="T56" fmla="*/ 4655 w 13594"/>
                <a:gd name="T57" fmla="*/ 13749 h 15281"/>
                <a:gd name="T58" fmla="*/ 4655 w 13594"/>
                <a:gd name="T59" fmla="*/ 14842 h 15281"/>
                <a:gd name="T60" fmla="*/ 5124 w 13594"/>
                <a:gd name="T61" fmla="*/ 15280 h 15281"/>
                <a:gd name="T62" fmla="*/ 6749 w 13594"/>
                <a:gd name="T63" fmla="*/ 15280 h 15281"/>
                <a:gd name="T64" fmla="*/ 7218 w 13594"/>
                <a:gd name="T65" fmla="*/ 14842 h 15281"/>
                <a:gd name="T66" fmla="*/ 7218 w 13594"/>
                <a:gd name="T67" fmla="*/ 13749 h 15281"/>
                <a:gd name="T68" fmla="*/ 9343 w 13594"/>
                <a:gd name="T69" fmla="*/ 12874 h 15281"/>
                <a:gd name="T70" fmla="*/ 10124 w 13594"/>
                <a:gd name="T71" fmla="*/ 13624 h 15281"/>
                <a:gd name="T72" fmla="*/ 10780 w 13594"/>
                <a:gd name="T73" fmla="*/ 13624 h 15281"/>
                <a:gd name="T74" fmla="*/ 11937 w 13594"/>
                <a:gd name="T75" fmla="*/ 12467 h 15281"/>
                <a:gd name="T76" fmla="*/ 11937 w 13594"/>
                <a:gd name="T77" fmla="*/ 11811 h 15281"/>
                <a:gd name="T78" fmla="*/ 11155 w 13594"/>
                <a:gd name="T79" fmla="*/ 11061 h 15281"/>
                <a:gd name="T80" fmla="*/ 12062 w 13594"/>
                <a:gd name="T81" fmla="*/ 8905 h 15281"/>
                <a:gd name="T82" fmla="*/ 13124 w 13594"/>
                <a:gd name="T83" fmla="*/ 8905 h 15281"/>
                <a:gd name="T84" fmla="*/ 13593 w 13594"/>
                <a:gd name="T85" fmla="*/ 8467 h 15281"/>
                <a:gd name="T86" fmla="*/ 13593 w 13594"/>
                <a:gd name="T87" fmla="*/ 6812 h 15281"/>
                <a:gd name="T88" fmla="*/ 13124 w 13594"/>
                <a:gd name="T89" fmla="*/ 6375 h 15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594" h="15281">
                  <a:moveTo>
                    <a:pt x="13124" y="6375"/>
                  </a:moveTo>
                  <a:lnTo>
                    <a:pt x="13124" y="6375"/>
                  </a:lnTo>
                  <a:cubicBezTo>
                    <a:pt x="12062" y="6375"/>
                    <a:pt x="12062" y="6375"/>
                    <a:pt x="12062" y="6375"/>
                  </a:cubicBezTo>
                  <a:cubicBezTo>
                    <a:pt x="11874" y="5593"/>
                    <a:pt x="11593" y="4875"/>
                    <a:pt x="11155" y="4218"/>
                  </a:cubicBezTo>
                  <a:cubicBezTo>
                    <a:pt x="11937" y="3468"/>
                    <a:pt x="11937" y="3468"/>
                    <a:pt x="11937" y="3468"/>
                  </a:cubicBezTo>
                  <a:cubicBezTo>
                    <a:pt x="12093" y="3281"/>
                    <a:pt x="12093" y="2999"/>
                    <a:pt x="11937" y="2812"/>
                  </a:cubicBezTo>
                  <a:cubicBezTo>
                    <a:pt x="10780" y="1656"/>
                    <a:pt x="10780" y="1656"/>
                    <a:pt x="10780" y="1656"/>
                  </a:cubicBezTo>
                  <a:cubicBezTo>
                    <a:pt x="10593" y="1468"/>
                    <a:pt x="10312" y="1468"/>
                    <a:pt x="10124" y="1656"/>
                  </a:cubicBezTo>
                  <a:cubicBezTo>
                    <a:pt x="9343" y="2437"/>
                    <a:pt x="9343" y="2437"/>
                    <a:pt x="9343" y="2437"/>
                  </a:cubicBezTo>
                  <a:cubicBezTo>
                    <a:pt x="8718" y="2000"/>
                    <a:pt x="7999" y="1687"/>
                    <a:pt x="7218" y="1531"/>
                  </a:cubicBezTo>
                  <a:cubicBezTo>
                    <a:pt x="7218" y="468"/>
                    <a:pt x="7218" y="468"/>
                    <a:pt x="7218" y="468"/>
                  </a:cubicBezTo>
                  <a:cubicBezTo>
                    <a:pt x="7218" y="187"/>
                    <a:pt x="6999" y="0"/>
                    <a:pt x="6749" y="0"/>
                  </a:cubicBezTo>
                  <a:cubicBezTo>
                    <a:pt x="5124" y="0"/>
                    <a:pt x="5124" y="0"/>
                    <a:pt x="5124" y="0"/>
                  </a:cubicBezTo>
                  <a:cubicBezTo>
                    <a:pt x="4874" y="0"/>
                    <a:pt x="4655" y="187"/>
                    <a:pt x="4655" y="468"/>
                  </a:cubicBezTo>
                  <a:cubicBezTo>
                    <a:pt x="4655" y="1531"/>
                    <a:pt x="4655" y="1531"/>
                    <a:pt x="4655" y="1531"/>
                  </a:cubicBezTo>
                  <a:cubicBezTo>
                    <a:pt x="3874" y="1687"/>
                    <a:pt x="3156" y="2000"/>
                    <a:pt x="2531" y="2437"/>
                  </a:cubicBezTo>
                  <a:cubicBezTo>
                    <a:pt x="1750" y="1656"/>
                    <a:pt x="1750" y="1656"/>
                    <a:pt x="1750" y="1656"/>
                  </a:cubicBezTo>
                  <a:cubicBezTo>
                    <a:pt x="1563" y="1468"/>
                    <a:pt x="1281" y="1468"/>
                    <a:pt x="1094" y="1656"/>
                  </a:cubicBezTo>
                  <a:cubicBezTo>
                    <a:pt x="0" y="2781"/>
                    <a:pt x="0" y="2781"/>
                    <a:pt x="0" y="2781"/>
                  </a:cubicBezTo>
                  <a:cubicBezTo>
                    <a:pt x="781" y="3562"/>
                    <a:pt x="1563" y="4343"/>
                    <a:pt x="2344" y="5125"/>
                  </a:cubicBezTo>
                  <a:cubicBezTo>
                    <a:pt x="3125" y="4000"/>
                    <a:pt x="4437" y="3250"/>
                    <a:pt x="5937" y="3250"/>
                  </a:cubicBezTo>
                  <a:cubicBezTo>
                    <a:pt x="8374" y="3250"/>
                    <a:pt x="10312" y="5218"/>
                    <a:pt x="10312" y="7655"/>
                  </a:cubicBezTo>
                  <a:cubicBezTo>
                    <a:pt x="10312" y="10061"/>
                    <a:pt x="8374" y="12030"/>
                    <a:pt x="5937" y="12030"/>
                  </a:cubicBezTo>
                  <a:cubicBezTo>
                    <a:pt x="4437" y="12030"/>
                    <a:pt x="3125" y="11311"/>
                    <a:pt x="2344" y="10155"/>
                  </a:cubicBezTo>
                  <a:cubicBezTo>
                    <a:pt x="1563" y="10967"/>
                    <a:pt x="781" y="11749"/>
                    <a:pt x="0" y="12530"/>
                  </a:cubicBezTo>
                  <a:cubicBezTo>
                    <a:pt x="1094" y="13624"/>
                    <a:pt x="1094" y="13624"/>
                    <a:pt x="1094" y="13624"/>
                  </a:cubicBezTo>
                  <a:cubicBezTo>
                    <a:pt x="1281" y="13811"/>
                    <a:pt x="1563" y="13811"/>
                    <a:pt x="1750" y="13624"/>
                  </a:cubicBezTo>
                  <a:cubicBezTo>
                    <a:pt x="2500" y="12874"/>
                    <a:pt x="2500" y="12874"/>
                    <a:pt x="2500" y="12874"/>
                  </a:cubicBezTo>
                  <a:cubicBezTo>
                    <a:pt x="3156" y="13280"/>
                    <a:pt x="3874" y="13592"/>
                    <a:pt x="4655" y="13749"/>
                  </a:cubicBezTo>
                  <a:cubicBezTo>
                    <a:pt x="4655" y="14842"/>
                    <a:pt x="4655" y="14842"/>
                    <a:pt x="4655" y="14842"/>
                  </a:cubicBezTo>
                  <a:cubicBezTo>
                    <a:pt x="4655" y="15092"/>
                    <a:pt x="4874" y="15280"/>
                    <a:pt x="5124" y="15280"/>
                  </a:cubicBezTo>
                  <a:cubicBezTo>
                    <a:pt x="6749" y="15280"/>
                    <a:pt x="6749" y="15280"/>
                    <a:pt x="6749" y="15280"/>
                  </a:cubicBezTo>
                  <a:cubicBezTo>
                    <a:pt x="6999" y="15280"/>
                    <a:pt x="7218" y="15092"/>
                    <a:pt x="7218" y="14842"/>
                  </a:cubicBezTo>
                  <a:cubicBezTo>
                    <a:pt x="7218" y="13749"/>
                    <a:pt x="7218" y="13749"/>
                    <a:pt x="7218" y="13749"/>
                  </a:cubicBezTo>
                  <a:cubicBezTo>
                    <a:pt x="7999" y="13592"/>
                    <a:pt x="8718" y="13280"/>
                    <a:pt x="9343" y="12874"/>
                  </a:cubicBezTo>
                  <a:cubicBezTo>
                    <a:pt x="10124" y="13624"/>
                    <a:pt x="10124" y="13624"/>
                    <a:pt x="10124" y="13624"/>
                  </a:cubicBezTo>
                  <a:cubicBezTo>
                    <a:pt x="10312" y="13811"/>
                    <a:pt x="10593" y="13811"/>
                    <a:pt x="10780" y="13624"/>
                  </a:cubicBezTo>
                  <a:cubicBezTo>
                    <a:pt x="11937" y="12467"/>
                    <a:pt x="11937" y="12467"/>
                    <a:pt x="11937" y="12467"/>
                  </a:cubicBezTo>
                  <a:cubicBezTo>
                    <a:pt x="12093" y="12280"/>
                    <a:pt x="12093" y="11999"/>
                    <a:pt x="11937" y="11811"/>
                  </a:cubicBezTo>
                  <a:cubicBezTo>
                    <a:pt x="11155" y="11061"/>
                    <a:pt x="11155" y="11061"/>
                    <a:pt x="11155" y="11061"/>
                  </a:cubicBezTo>
                  <a:cubicBezTo>
                    <a:pt x="11593" y="10436"/>
                    <a:pt x="11874" y="9686"/>
                    <a:pt x="12062" y="8905"/>
                  </a:cubicBezTo>
                  <a:cubicBezTo>
                    <a:pt x="13124" y="8905"/>
                    <a:pt x="13124" y="8905"/>
                    <a:pt x="13124" y="8905"/>
                  </a:cubicBezTo>
                  <a:cubicBezTo>
                    <a:pt x="13374" y="8905"/>
                    <a:pt x="13593" y="8717"/>
                    <a:pt x="13593" y="8467"/>
                  </a:cubicBezTo>
                  <a:cubicBezTo>
                    <a:pt x="13593" y="6812"/>
                    <a:pt x="13593" y="6812"/>
                    <a:pt x="13593" y="6812"/>
                  </a:cubicBezTo>
                  <a:cubicBezTo>
                    <a:pt x="13593" y="6562"/>
                    <a:pt x="13374" y="6375"/>
                    <a:pt x="13124" y="637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2"/>
            <p:cNvSpPr>
              <a:spLocks noChangeArrowheads="1"/>
            </p:cNvSpPr>
            <p:nvPr/>
          </p:nvSpPr>
          <p:spPr bwMode="auto">
            <a:xfrm>
              <a:off x="1296988" y="2411413"/>
              <a:ext cx="3757612" cy="2744787"/>
            </a:xfrm>
            <a:custGeom>
              <a:avLst/>
              <a:gdLst>
                <a:gd name="T0" fmla="*/ 6625 w 10438"/>
                <a:gd name="T1" fmla="*/ 0 h 7625"/>
                <a:gd name="T2" fmla="*/ 6625 w 10438"/>
                <a:gd name="T3" fmla="*/ 0 h 7625"/>
                <a:gd name="T4" fmla="*/ 5594 w 10438"/>
                <a:gd name="T5" fmla="*/ 1032 h 7625"/>
                <a:gd name="T6" fmla="*/ 7594 w 10438"/>
                <a:gd name="T7" fmla="*/ 3063 h 7625"/>
                <a:gd name="T8" fmla="*/ 125 w 10438"/>
                <a:gd name="T9" fmla="*/ 3063 h 7625"/>
                <a:gd name="T10" fmla="*/ 0 w 10438"/>
                <a:gd name="T11" fmla="*/ 3157 h 7625"/>
                <a:gd name="T12" fmla="*/ 0 w 10438"/>
                <a:gd name="T13" fmla="*/ 4437 h 7625"/>
                <a:gd name="T14" fmla="*/ 125 w 10438"/>
                <a:gd name="T15" fmla="*/ 4562 h 7625"/>
                <a:gd name="T16" fmla="*/ 7594 w 10438"/>
                <a:gd name="T17" fmla="*/ 4562 h 7625"/>
                <a:gd name="T18" fmla="*/ 5594 w 10438"/>
                <a:gd name="T19" fmla="*/ 6562 h 7625"/>
                <a:gd name="T20" fmla="*/ 6625 w 10438"/>
                <a:gd name="T21" fmla="*/ 7624 h 7625"/>
                <a:gd name="T22" fmla="*/ 10437 w 10438"/>
                <a:gd name="T23" fmla="*/ 3812 h 7625"/>
                <a:gd name="T24" fmla="*/ 6625 w 10438"/>
                <a:gd name="T25" fmla="*/ 0 h 7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38" h="7625">
                  <a:moveTo>
                    <a:pt x="6625" y="0"/>
                  </a:moveTo>
                  <a:lnTo>
                    <a:pt x="6625" y="0"/>
                  </a:lnTo>
                  <a:cubicBezTo>
                    <a:pt x="5594" y="1032"/>
                    <a:pt x="5594" y="1032"/>
                    <a:pt x="5594" y="1032"/>
                  </a:cubicBezTo>
                  <a:cubicBezTo>
                    <a:pt x="7594" y="3063"/>
                    <a:pt x="7594" y="3063"/>
                    <a:pt x="7594" y="3063"/>
                  </a:cubicBezTo>
                  <a:cubicBezTo>
                    <a:pt x="125" y="3063"/>
                    <a:pt x="125" y="3063"/>
                    <a:pt x="125" y="3063"/>
                  </a:cubicBezTo>
                  <a:cubicBezTo>
                    <a:pt x="63" y="3063"/>
                    <a:pt x="0" y="3094"/>
                    <a:pt x="0" y="3157"/>
                  </a:cubicBezTo>
                  <a:cubicBezTo>
                    <a:pt x="0" y="4437"/>
                    <a:pt x="0" y="4437"/>
                    <a:pt x="0" y="4437"/>
                  </a:cubicBezTo>
                  <a:cubicBezTo>
                    <a:pt x="0" y="4499"/>
                    <a:pt x="63" y="4562"/>
                    <a:pt x="125" y="4562"/>
                  </a:cubicBezTo>
                  <a:cubicBezTo>
                    <a:pt x="7594" y="4562"/>
                    <a:pt x="7594" y="4562"/>
                    <a:pt x="7594" y="4562"/>
                  </a:cubicBezTo>
                  <a:cubicBezTo>
                    <a:pt x="5594" y="6562"/>
                    <a:pt x="5594" y="6562"/>
                    <a:pt x="5594" y="6562"/>
                  </a:cubicBezTo>
                  <a:cubicBezTo>
                    <a:pt x="6625" y="7624"/>
                    <a:pt x="6625" y="7624"/>
                    <a:pt x="6625" y="7624"/>
                  </a:cubicBezTo>
                  <a:cubicBezTo>
                    <a:pt x="7906" y="6343"/>
                    <a:pt x="9156" y="5062"/>
                    <a:pt x="10437" y="3812"/>
                  </a:cubicBezTo>
                  <a:cubicBezTo>
                    <a:pt x="9156" y="2532"/>
                    <a:pt x="7906" y="1250"/>
                    <a:pt x="66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4" name="Text Placeholder 3"/>
          <p:cNvSpPr txBox="1">
            <a:spLocks/>
          </p:cNvSpPr>
          <p:nvPr/>
        </p:nvSpPr>
        <p:spPr>
          <a:xfrm>
            <a:off x="5668042" y="5551097"/>
            <a:ext cx="1474621" cy="557023"/>
          </a:xfrm>
          <a:prstGeom prst="rect">
            <a:avLst/>
          </a:prstGeom>
        </p:spPr>
        <p:txBody>
          <a:bodyPr vert="horz" lIns="91436" tIns="45719" rIns="91436" bIns="45719" anchor="t"/>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cap="none" spc="-71">
                <a:solidFill>
                  <a:schemeClr val="accent2"/>
                </a:solidFill>
              </a:rPr>
              <a:t>Cloud</a:t>
            </a:r>
            <a:endParaRPr lang="en-US" b="0" cap="none" spc="-71">
              <a:solidFill>
                <a:schemeClr val="accent2"/>
              </a:solidFill>
            </a:endParaRPr>
          </a:p>
        </p:txBody>
      </p:sp>
      <p:cxnSp>
        <p:nvCxnSpPr>
          <p:cNvPr id="45" name="Straight Connector 44"/>
          <p:cNvCxnSpPr>
            <a:cxnSpLocks/>
          </p:cNvCxnSpPr>
          <p:nvPr/>
        </p:nvCxnSpPr>
        <p:spPr>
          <a:xfrm>
            <a:off x="4438760" y="3783965"/>
            <a:ext cx="333364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4759895" y="5511160"/>
            <a:ext cx="729416" cy="428422"/>
            <a:chOff x="1924050" y="1736725"/>
            <a:chExt cx="6951663" cy="4083050"/>
          </a:xfrm>
          <a:solidFill>
            <a:schemeClr val="accent2"/>
          </a:solidFill>
        </p:grpSpPr>
        <p:sp>
          <p:nvSpPr>
            <p:cNvPr id="47" name="Freeform 1"/>
            <p:cNvSpPr>
              <a:spLocks noChangeArrowheads="1"/>
            </p:cNvSpPr>
            <p:nvPr/>
          </p:nvSpPr>
          <p:spPr bwMode="auto">
            <a:xfrm>
              <a:off x="1924050" y="1736725"/>
              <a:ext cx="6951663" cy="4083050"/>
            </a:xfrm>
            <a:custGeom>
              <a:avLst/>
              <a:gdLst>
                <a:gd name="T0" fmla="*/ 15311 w 19312"/>
                <a:gd name="T1" fmla="*/ 3344 h 11344"/>
                <a:gd name="T2" fmla="*/ 15311 w 19312"/>
                <a:gd name="T3" fmla="*/ 3344 h 11344"/>
                <a:gd name="T4" fmla="*/ 14811 w 19312"/>
                <a:gd name="T5" fmla="*/ 3375 h 11344"/>
                <a:gd name="T6" fmla="*/ 11311 w 19312"/>
                <a:gd name="T7" fmla="*/ 1344 h 11344"/>
                <a:gd name="T8" fmla="*/ 10124 w 19312"/>
                <a:gd name="T9" fmla="*/ 1531 h 11344"/>
                <a:gd name="T10" fmla="*/ 7312 w 19312"/>
                <a:gd name="T11" fmla="*/ 0 h 11344"/>
                <a:gd name="T12" fmla="*/ 4000 w 19312"/>
                <a:gd name="T13" fmla="*/ 3344 h 11344"/>
                <a:gd name="T14" fmla="*/ 0 w 19312"/>
                <a:gd name="T15" fmla="*/ 7343 h 11344"/>
                <a:gd name="T16" fmla="*/ 4000 w 19312"/>
                <a:gd name="T17" fmla="*/ 11343 h 11344"/>
                <a:gd name="T18" fmla="*/ 4062 w 19312"/>
                <a:gd name="T19" fmla="*/ 11343 h 11344"/>
                <a:gd name="T20" fmla="*/ 4062 w 19312"/>
                <a:gd name="T21" fmla="*/ 11343 h 11344"/>
                <a:gd name="T22" fmla="*/ 15311 w 19312"/>
                <a:gd name="T23" fmla="*/ 11343 h 11344"/>
                <a:gd name="T24" fmla="*/ 19311 w 19312"/>
                <a:gd name="T25" fmla="*/ 7343 h 11344"/>
                <a:gd name="T26" fmla="*/ 15311 w 19312"/>
                <a:gd name="T27" fmla="*/ 3344 h 11344"/>
                <a:gd name="T28" fmla="*/ 15311 w 19312"/>
                <a:gd name="T29" fmla="*/ 10530 h 11344"/>
                <a:gd name="T30" fmla="*/ 15311 w 19312"/>
                <a:gd name="T31" fmla="*/ 10530 h 11344"/>
                <a:gd name="T32" fmla="*/ 4875 w 19312"/>
                <a:gd name="T33" fmla="*/ 10530 h 11344"/>
                <a:gd name="T34" fmla="*/ 4875 w 19312"/>
                <a:gd name="T35" fmla="*/ 10499 h 11344"/>
                <a:gd name="T36" fmla="*/ 4062 w 19312"/>
                <a:gd name="T37" fmla="*/ 10530 h 11344"/>
                <a:gd name="T38" fmla="*/ 4031 w 19312"/>
                <a:gd name="T39" fmla="*/ 10530 h 11344"/>
                <a:gd name="T40" fmla="*/ 4000 w 19312"/>
                <a:gd name="T41" fmla="*/ 10530 h 11344"/>
                <a:gd name="T42" fmla="*/ 812 w 19312"/>
                <a:gd name="T43" fmla="*/ 7343 h 11344"/>
                <a:gd name="T44" fmla="*/ 4000 w 19312"/>
                <a:gd name="T45" fmla="*/ 4156 h 11344"/>
                <a:gd name="T46" fmla="*/ 4812 w 19312"/>
                <a:gd name="T47" fmla="*/ 4156 h 11344"/>
                <a:gd name="T48" fmla="*/ 4812 w 19312"/>
                <a:gd name="T49" fmla="*/ 3344 h 11344"/>
                <a:gd name="T50" fmla="*/ 7312 w 19312"/>
                <a:gd name="T51" fmla="*/ 812 h 11344"/>
                <a:gd name="T52" fmla="*/ 9437 w 19312"/>
                <a:gd name="T53" fmla="*/ 1969 h 11344"/>
                <a:gd name="T54" fmla="*/ 9780 w 19312"/>
                <a:gd name="T55" fmla="*/ 2469 h 11344"/>
                <a:gd name="T56" fmla="*/ 10374 w 19312"/>
                <a:gd name="T57" fmla="*/ 2281 h 11344"/>
                <a:gd name="T58" fmla="*/ 11311 w 19312"/>
                <a:gd name="T59" fmla="*/ 2156 h 11344"/>
                <a:gd name="T60" fmla="*/ 14093 w 19312"/>
                <a:gd name="T61" fmla="*/ 3781 h 11344"/>
                <a:gd name="T62" fmla="*/ 14374 w 19312"/>
                <a:gd name="T63" fmla="*/ 4250 h 11344"/>
                <a:gd name="T64" fmla="*/ 14905 w 19312"/>
                <a:gd name="T65" fmla="*/ 4156 h 11344"/>
                <a:gd name="T66" fmla="*/ 15311 w 19312"/>
                <a:gd name="T67" fmla="*/ 4156 h 11344"/>
                <a:gd name="T68" fmla="*/ 18499 w 19312"/>
                <a:gd name="T69" fmla="*/ 7343 h 11344"/>
                <a:gd name="T70" fmla="*/ 15311 w 19312"/>
                <a:gd name="T71" fmla="*/ 10530 h 1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12" h="11344">
                  <a:moveTo>
                    <a:pt x="15311" y="3344"/>
                  </a:moveTo>
                  <a:lnTo>
                    <a:pt x="15311" y="3344"/>
                  </a:lnTo>
                  <a:cubicBezTo>
                    <a:pt x="15155" y="3344"/>
                    <a:pt x="14968" y="3344"/>
                    <a:pt x="14811" y="3375"/>
                  </a:cubicBezTo>
                  <a:cubicBezTo>
                    <a:pt x="14124" y="2156"/>
                    <a:pt x="12811" y="1344"/>
                    <a:pt x="11311" y="1344"/>
                  </a:cubicBezTo>
                  <a:cubicBezTo>
                    <a:pt x="10905" y="1344"/>
                    <a:pt x="10499" y="1406"/>
                    <a:pt x="10124" y="1531"/>
                  </a:cubicBezTo>
                  <a:cubicBezTo>
                    <a:pt x="9531" y="594"/>
                    <a:pt x="8500" y="0"/>
                    <a:pt x="7312" y="0"/>
                  </a:cubicBezTo>
                  <a:cubicBezTo>
                    <a:pt x="5469" y="0"/>
                    <a:pt x="4000" y="1500"/>
                    <a:pt x="4000" y="3344"/>
                  </a:cubicBezTo>
                  <a:cubicBezTo>
                    <a:pt x="1781" y="3344"/>
                    <a:pt x="0" y="5125"/>
                    <a:pt x="0" y="7343"/>
                  </a:cubicBezTo>
                  <a:cubicBezTo>
                    <a:pt x="0" y="9530"/>
                    <a:pt x="1781" y="11343"/>
                    <a:pt x="4000" y="11343"/>
                  </a:cubicBezTo>
                  <a:cubicBezTo>
                    <a:pt x="4031" y="11343"/>
                    <a:pt x="4062" y="11343"/>
                    <a:pt x="4062" y="11343"/>
                  </a:cubicBezTo>
                  <a:lnTo>
                    <a:pt x="4062" y="11343"/>
                  </a:lnTo>
                  <a:cubicBezTo>
                    <a:pt x="15311" y="11343"/>
                    <a:pt x="15311" y="11343"/>
                    <a:pt x="15311" y="11343"/>
                  </a:cubicBezTo>
                  <a:cubicBezTo>
                    <a:pt x="17530" y="11343"/>
                    <a:pt x="19311" y="9530"/>
                    <a:pt x="19311" y="7343"/>
                  </a:cubicBezTo>
                  <a:cubicBezTo>
                    <a:pt x="19311" y="5125"/>
                    <a:pt x="17530" y="3344"/>
                    <a:pt x="15311" y="3344"/>
                  </a:cubicBezTo>
                  <a:close/>
                  <a:moveTo>
                    <a:pt x="15311" y="10530"/>
                  </a:moveTo>
                  <a:lnTo>
                    <a:pt x="15311" y="10530"/>
                  </a:lnTo>
                  <a:cubicBezTo>
                    <a:pt x="4875" y="10530"/>
                    <a:pt x="4875" y="10530"/>
                    <a:pt x="4875" y="10530"/>
                  </a:cubicBezTo>
                  <a:cubicBezTo>
                    <a:pt x="4875" y="10499"/>
                    <a:pt x="4875" y="10499"/>
                    <a:pt x="4875" y="10499"/>
                  </a:cubicBezTo>
                  <a:cubicBezTo>
                    <a:pt x="4062" y="10530"/>
                    <a:pt x="4062" y="10530"/>
                    <a:pt x="4062" y="10530"/>
                  </a:cubicBezTo>
                  <a:cubicBezTo>
                    <a:pt x="4031" y="10530"/>
                    <a:pt x="4031" y="10530"/>
                    <a:pt x="4031" y="10530"/>
                  </a:cubicBezTo>
                  <a:cubicBezTo>
                    <a:pt x="4000" y="10530"/>
                    <a:pt x="4000" y="10530"/>
                    <a:pt x="4000" y="10530"/>
                  </a:cubicBezTo>
                  <a:cubicBezTo>
                    <a:pt x="2219" y="10530"/>
                    <a:pt x="812" y="9093"/>
                    <a:pt x="812" y="7343"/>
                  </a:cubicBezTo>
                  <a:cubicBezTo>
                    <a:pt x="812" y="5562"/>
                    <a:pt x="2219" y="4156"/>
                    <a:pt x="4000" y="4156"/>
                  </a:cubicBezTo>
                  <a:cubicBezTo>
                    <a:pt x="4812" y="4156"/>
                    <a:pt x="4812" y="4156"/>
                    <a:pt x="4812" y="4156"/>
                  </a:cubicBezTo>
                  <a:cubicBezTo>
                    <a:pt x="4812" y="3344"/>
                    <a:pt x="4812" y="3344"/>
                    <a:pt x="4812" y="3344"/>
                  </a:cubicBezTo>
                  <a:cubicBezTo>
                    <a:pt x="4812" y="1937"/>
                    <a:pt x="5937" y="812"/>
                    <a:pt x="7312" y="812"/>
                  </a:cubicBezTo>
                  <a:cubicBezTo>
                    <a:pt x="8187" y="812"/>
                    <a:pt x="8969" y="1250"/>
                    <a:pt x="9437" y="1969"/>
                  </a:cubicBezTo>
                  <a:cubicBezTo>
                    <a:pt x="9780" y="2469"/>
                    <a:pt x="9780" y="2469"/>
                    <a:pt x="9780" y="2469"/>
                  </a:cubicBezTo>
                  <a:cubicBezTo>
                    <a:pt x="10374" y="2281"/>
                    <a:pt x="10374" y="2281"/>
                    <a:pt x="10374" y="2281"/>
                  </a:cubicBezTo>
                  <a:cubicBezTo>
                    <a:pt x="10655" y="2187"/>
                    <a:pt x="10999" y="2156"/>
                    <a:pt x="11311" y="2156"/>
                  </a:cubicBezTo>
                  <a:cubicBezTo>
                    <a:pt x="12468" y="2156"/>
                    <a:pt x="13530" y="2750"/>
                    <a:pt x="14093" y="3781"/>
                  </a:cubicBezTo>
                  <a:cubicBezTo>
                    <a:pt x="14374" y="4250"/>
                    <a:pt x="14374" y="4250"/>
                    <a:pt x="14374" y="4250"/>
                  </a:cubicBezTo>
                  <a:cubicBezTo>
                    <a:pt x="14905" y="4156"/>
                    <a:pt x="14905" y="4156"/>
                    <a:pt x="14905" y="4156"/>
                  </a:cubicBezTo>
                  <a:cubicBezTo>
                    <a:pt x="15061" y="4156"/>
                    <a:pt x="15186" y="4156"/>
                    <a:pt x="15311" y="4156"/>
                  </a:cubicBezTo>
                  <a:cubicBezTo>
                    <a:pt x="17093" y="4156"/>
                    <a:pt x="18499" y="5562"/>
                    <a:pt x="18499" y="7343"/>
                  </a:cubicBezTo>
                  <a:cubicBezTo>
                    <a:pt x="18499" y="9093"/>
                    <a:pt x="17093" y="10530"/>
                    <a:pt x="15311" y="1053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2"/>
            <p:cNvSpPr>
              <a:spLocks noChangeArrowheads="1"/>
            </p:cNvSpPr>
            <p:nvPr/>
          </p:nvSpPr>
          <p:spPr bwMode="auto">
            <a:xfrm>
              <a:off x="2317750" y="2141538"/>
              <a:ext cx="6164263" cy="3273425"/>
            </a:xfrm>
            <a:custGeom>
              <a:avLst/>
              <a:gdLst>
                <a:gd name="T0" fmla="*/ 14217 w 17125"/>
                <a:gd name="T1" fmla="*/ 3312 h 9094"/>
                <a:gd name="T2" fmla="*/ 14217 w 17125"/>
                <a:gd name="T3" fmla="*/ 3312 h 9094"/>
                <a:gd name="T4" fmla="*/ 13842 w 17125"/>
                <a:gd name="T5" fmla="*/ 3344 h 9094"/>
                <a:gd name="T6" fmla="*/ 13124 w 17125"/>
                <a:gd name="T7" fmla="*/ 3437 h 9094"/>
                <a:gd name="T8" fmla="*/ 12749 w 17125"/>
                <a:gd name="T9" fmla="*/ 2781 h 9094"/>
                <a:gd name="T10" fmla="*/ 10217 w 17125"/>
                <a:gd name="T11" fmla="*/ 1312 h 9094"/>
                <a:gd name="T12" fmla="*/ 9342 w 17125"/>
                <a:gd name="T13" fmla="*/ 1437 h 9094"/>
                <a:gd name="T14" fmla="*/ 8562 w 17125"/>
                <a:gd name="T15" fmla="*/ 1719 h 9094"/>
                <a:gd name="T16" fmla="*/ 8093 w 17125"/>
                <a:gd name="T17" fmla="*/ 1000 h 9094"/>
                <a:gd name="T18" fmla="*/ 6218 w 17125"/>
                <a:gd name="T19" fmla="*/ 0 h 9094"/>
                <a:gd name="T20" fmla="*/ 4000 w 17125"/>
                <a:gd name="T21" fmla="*/ 2219 h 9094"/>
                <a:gd name="T22" fmla="*/ 4000 w 17125"/>
                <a:gd name="T23" fmla="*/ 3312 h 9094"/>
                <a:gd name="T24" fmla="*/ 2906 w 17125"/>
                <a:gd name="T25" fmla="*/ 3312 h 9094"/>
                <a:gd name="T26" fmla="*/ 0 w 17125"/>
                <a:gd name="T27" fmla="*/ 6218 h 9094"/>
                <a:gd name="T28" fmla="*/ 2906 w 17125"/>
                <a:gd name="T29" fmla="*/ 9093 h 9094"/>
                <a:gd name="T30" fmla="*/ 2968 w 17125"/>
                <a:gd name="T31" fmla="*/ 9093 h 9094"/>
                <a:gd name="T32" fmla="*/ 4093 w 17125"/>
                <a:gd name="T33" fmla="*/ 9061 h 9094"/>
                <a:gd name="T34" fmla="*/ 4093 w 17125"/>
                <a:gd name="T35" fmla="*/ 9093 h 9094"/>
                <a:gd name="T36" fmla="*/ 14217 w 17125"/>
                <a:gd name="T37" fmla="*/ 9093 h 9094"/>
                <a:gd name="T38" fmla="*/ 17124 w 17125"/>
                <a:gd name="T39" fmla="*/ 6218 h 9094"/>
                <a:gd name="T40" fmla="*/ 14217 w 17125"/>
                <a:gd name="T41" fmla="*/ 3312 h 9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25" h="9094">
                  <a:moveTo>
                    <a:pt x="14217" y="3312"/>
                  </a:moveTo>
                  <a:lnTo>
                    <a:pt x="14217" y="3312"/>
                  </a:lnTo>
                  <a:cubicBezTo>
                    <a:pt x="14092" y="3312"/>
                    <a:pt x="13967" y="3312"/>
                    <a:pt x="13842" y="3344"/>
                  </a:cubicBezTo>
                  <a:cubicBezTo>
                    <a:pt x="13124" y="3437"/>
                    <a:pt x="13124" y="3437"/>
                    <a:pt x="13124" y="3437"/>
                  </a:cubicBezTo>
                  <a:cubicBezTo>
                    <a:pt x="12749" y="2781"/>
                    <a:pt x="12749" y="2781"/>
                    <a:pt x="12749" y="2781"/>
                  </a:cubicBezTo>
                  <a:cubicBezTo>
                    <a:pt x="12217" y="1875"/>
                    <a:pt x="11280" y="1312"/>
                    <a:pt x="10217" y="1312"/>
                  </a:cubicBezTo>
                  <a:cubicBezTo>
                    <a:pt x="9936" y="1312"/>
                    <a:pt x="9624" y="1375"/>
                    <a:pt x="9342" y="1437"/>
                  </a:cubicBezTo>
                  <a:cubicBezTo>
                    <a:pt x="8562" y="1719"/>
                    <a:pt x="8562" y="1719"/>
                    <a:pt x="8562" y="1719"/>
                  </a:cubicBezTo>
                  <a:cubicBezTo>
                    <a:pt x="8093" y="1000"/>
                    <a:pt x="8093" y="1000"/>
                    <a:pt x="8093" y="1000"/>
                  </a:cubicBezTo>
                  <a:cubicBezTo>
                    <a:pt x="7687" y="375"/>
                    <a:pt x="7000" y="0"/>
                    <a:pt x="6218" y="0"/>
                  </a:cubicBezTo>
                  <a:cubicBezTo>
                    <a:pt x="5000" y="0"/>
                    <a:pt x="4000" y="969"/>
                    <a:pt x="4000" y="2219"/>
                  </a:cubicBezTo>
                  <a:cubicBezTo>
                    <a:pt x="4000" y="3312"/>
                    <a:pt x="4000" y="3312"/>
                    <a:pt x="4000" y="3312"/>
                  </a:cubicBezTo>
                  <a:cubicBezTo>
                    <a:pt x="2906" y="3312"/>
                    <a:pt x="2906" y="3312"/>
                    <a:pt x="2906" y="3312"/>
                  </a:cubicBezTo>
                  <a:cubicBezTo>
                    <a:pt x="1312" y="3312"/>
                    <a:pt x="0" y="4624"/>
                    <a:pt x="0" y="6218"/>
                  </a:cubicBezTo>
                  <a:cubicBezTo>
                    <a:pt x="0" y="7811"/>
                    <a:pt x="1312" y="9093"/>
                    <a:pt x="2906" y="9093"/>
                  </a:cubicBezTo>
                  <a:cubicBezTo>
                    <a:pt x="2968" y="9093"/>
                    <a:pt x="2968" y="9093"/>
                    <a:pt x="2968" y="9093"/>
                  </a:cubicBezTo>
                  <a:cubicBezTo>
                    <a:pt x="4093" y="9061"/>
                    <a:pt x="4093" y="9061"/>
                    <a:pt x="4093" y="9061"/>
                  </a:cubicBezTo>
                  <a:cubicBezTo>
                    <a:pt x="4093" y="9093"/>
                    <a:pt x="4093" y="9093"/>
                    <a:pt x="4093" y="9093"/>
                  </a:cubicBezTo>
                  <a:cubicBezTo>
                    <a:pt x="14217" y="9093"/>
                    <a:pt x="14217" y="9093"/>
                    <a:pt x="14217" y="9093"/>
                  </a:cubicBezTo>
                  <a:cubicBezTo>
                    <a:pt x="15811" y="9093"/>
                    <a:pt x="17124" y="7811"/>
                    <a:pt x="17124" y="6218"/>
                  </a:cubicBezTo>
                  <a:cubicBezTo>
                    <a:pt x="17124" y="4624"/>
                    <a:pt x="15811" y="3312"/>
                    <a:pt x="14217" y="331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49" name="Group 48"/>
          <p:cNvGrpSpPr/>
          <p:nvPr/>
        </p:nvGrpSpPr>
        <p:grpSpPr>
          <a:xfrm>
            <a:off x="4914210" y="3931337"/>
            <a:ext cx="495222" cy="494384"/>
            <a:chOff x="1647825" y="33338"/>
            <a:chExt cx="7504113" cy="7491412"/>
          </a:xfrm>
          <a:solidFill>
            <a:schemeClr val="bg1">
              <a:lumMod val="65000"/>
            </a:schemeClr>
          </a:solidFill>
        </p:grpSpPr>
        <p:sp>
          <p:nvSpPr>
            <p:cNvPr id="50" name="Freeform 1"/>
            <p:cNvSpPr>
              <a:spLocks noChangeArrowheads="1"/>
            </p:cNvSpPr>
            <p:nvPr/>
          </p:nvSpPr>
          <p:spPr bwMode="auto">
            <a:xfrm>
              <a:off x="2581275" y="33338"/>
              <a:ext cx="4578350" cy="1271587"/>
            </a:xfrm>
            <a:custGeom>
              <a:avLst/>
              <a:gdLst>
                <a:gd name="T0" fmla="*/ 4156 w 12719"/>
                <a:gd name="T1" fmla="*/ 3031 h 3532"/>
                <a:gd name="T2" fmla="*/ 4156 w 12719"/>
                <a:gd name="T3" fmla="*/ 3031 h 3532"/>
                <a:gd name="T4" fmla="*/ 6031 w 12719"/>
                <a:gd name="T5" fmla="*/ 1812 h 3532"/>
                <a:gd name="T6" fmla="*/ 7469 w 12719"/>
                <a:gd name="T7" fmla="*/ 2406 h 3532"/>
                <a:gd name="T8" fmla="*/ 12718 w 12719"/>
                <a:gd name="T9" fmla="*/ 1219 h 3532"/>
                <a:gd name="T10" fmla="*/ 7812 w 12719"/>
                <a:gd name="T11" fmla="*/ 0 h 3532"/>
                <a:gd name="T12" fmla="*/ 0 w 12719"/>
                <a:gd name="T13" fmla="*/ 3531 h 3532"/>
                <a:gd name="T14" fmla="*/ 4156 w 12719"/>
                <a:gd name="T15" fmla="*/ 3031 h 35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19" h="3532">
                  <a:moveTo>
                    <a:pt x="4156" y="3031"/>
                  </a:moveTo>
                  <a:lnTo>
                    <a:pt x="4156" y="3031"/>
                  </a:lnTo>
                  <a:cubicBezTo>
                    <a:pt x="4469" y="2312"/>
                    <a:pt x="5187" y="1812"/>
                    <a:pt x="6031" y="1812"/>
                  </a:cubicBezTo>
                  <a:cubicBezTo>
                    <a:pt x="6594" y="1812"/>
                    <a:pt x="7094" y="2031"/>
                    <a:pt x="7469" y="2406"/>
                  </a:cubicBezTo>
                  <a:cubicBezTo>
                    <a:pt x="9155" y="1562"/>
                    <a:pt x="10968" y="1156"/>
                    <a:pt x="12718" y="1219"/>
                  </a:cubicBezTo>
                  <a:cubicBezTo>
                    <a:pt x="11280" y="437"/>
                    <a:pt x="9593" y="0"/>
                    <a:pt x="7812" y="0"/>
                  </a:cubicBezTo>
                  <a:cubicBezTo>
                    <a:pt x="4719" y="0"/>
                    <a:pt x="1906" y="1375"/>
                    <a:pt x="0" y="3531"/>
                  </a:cubicBezTo>
                  <a:cubicBezTo>
                    <a:pt x="1312" y="3062"/>
                    <a:pt x="2719" y="2906"/>
                    <a:pt x="4156" y="3031"/>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2"/>
            <p:cNvSpPr>
              <a:spLocks noChangeArrowheads="1"/>
            </p:cNvSpPr>
            <p:nvPr/>
          </p:nvSpPr>
          <p:spPr bwMode="auto">
            <a:xfrm>
              <a:off x="1647825" y="2935288"/>
              <a:ext cx="2755900" cy="4454525"/>
            </a:xfrm>
            <a:custGeom>
              <a:avLst/>
              <a:gdLst>
                <a:gd name="T0" fmla="*/ 6188 w 7657"/>
                <a:gd name="T1" fmla="*/ 10999 h 12375"/>
                <a:gd name="T2" fmla="*/ 6188 w 7657"/>
                <a:gd name="T3" fmla="*/ 10999 h 12375"/>
                <a:gd name="T4" fmla="*/ 4063 w 7657"/>
                <a:gd name="T5" fmla="*/ 6968 h 12375"/>
                <a:gd name="T6" fmla="*/ 2594 w 7657"/>
                <a:gd name="T7" fmla="*/ 4999 h 12375"/>
                <a:gd name="T8" fmla="*/ 2906 w 7657"/>
                <a:gd name="T9" fmla="*/ 3906 h 12375"/>
                <a:gd name="T10" fmla="*/ 281 w 7657"/>
                <a:gd name="T11" fmla="*/ 0 h 12375"/>
                <a:gd name="T12" fmla="*/ 0 w 7657"/>
                <a:gd name="T13" fmla="*/ 2344 h 12375"/>
                <a:gd name="T14" fmla="*/ 7656 w 7657"/>
                <a:gd name="T15" fmla="*/ 12374 h 12375"/>
                <a:gd name="T16" fmla="*/ 6188 w 7657"/>
                <a:gd name="T17" fmla="*/ 10999 h 1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7" h="12375">
                  <a:moveTo>
                    <a:pt x="6188" y="10999"/>
                  </a:moveTo>
                  <a:lnTo>
                    <a:pt x="6188" y="10999"/>
                  </a:lnTo>
                  <a:cubicBezTo>
                    <a:pt x="5188" y="9843"/>
                    <a:pt x="4469" y="8468"/>
                    <a:pt x="4063" y="6968"/>
                  </a:cubicBezTo>
                  <a:cubicBezTo>
                    <a:pt x="3219" y="6718"/>
                    <a:pt x="2594" y="5906"/>
                    <a:pt x="2594" y="4999"/>
                  </a:cubicBezTo>
                  <a:cubicBezTo>
                    <a:pt x="2594" y="4593"/>
                    <a:pt x="2719" y="4218"/>
                    <a:pt x="2906" y="3906"/>
                  </a:cubicBezTo>
                  <a:cubicBezTo>
                    <a:pt x="1750" y="2749"/>
                    <a:pt x="844" y="1407"/>
                    <a:pt x="281" y="0"/>
                  </a:cubicBezTo>
                  <a:cubicBezTo>
                    <a:pt x="94" y="750"/>
                    <a:pt x="0" y="1532"/>
                    <a:pt x="0" y="2344"/>
                  </a:cubicBezTo>
                  <a:cubicBezTo>
                    <a:pt x="0" y="7124"/>
                    <a:pt x="3250" y="11156"/>
                    <a:pt x="7656" y="12374"/>
                  </a:cubicBezTo>
                  <a:cubicBezTo>
                    <a:pt x="7125" y="11968"/>
                    <a:pt x="6625" y="11531"/>
                    <a:pt x="6188" y="1099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3"/>
            <p:cNvSpPr>
              <a:spLocks noChangeArrowheads="1"/>
            </p:cNvSpPr>
            <p:nvPr/>
          </p:nvSpPr>
          <p:spPr bwMode="auto">
            <a:xfrm>
              <a:off x="3357563" y="1844675"/>
              <a:ext cx="4016375" cy="3713163"/>
            </a:xfrm>
            <a:custGeom>
              <a:avLst/>
              <a:gdLst>
                <a:gd name="T0" fmla="*/ 5625 w 11156"/>
                <a:gd name="T1" fmla="*/ 0 h 10313"/>
                <a:gd name="T2" fmla="*/ 5625 w 11156"/>
                <a:gd name="T3" fmla="*/ 0 h 10313"/>
                <a:gd name="T4" fmla="*/ 3875 w 11156"/>
                <a:gd name="T5" fmla="*/ 938 h 10313"/>
                <a:gd name="T6" fmla="*/ 2594 w 11156"/>
                <a:gd name="T7" fmla="*/ 500 h 10313"/>
                <a:gd name="T8" fmla="*/ 0 w 11156"/>
                <a:gd name="T9" fmla="*/ 5937 h 10313"/>
                <a:gd name="T10" fmla="*/ 2031 w 11156"/>
                <a:gd name="T11" fmla="*/ 8030 h 10313"/>
                <a:gd name="T12" fmla="*/ 1938 w 11156"/>
                <a:gd name="T13" fmla="*/ 8624 h 10313"/>
                <a:gd name="T14" fmla="*/ 3844 w 11156"/>
                <a:gd name="T15" fmla="*/ 9468 h 10313"/>
                <a:gd name="T16" fmla="*/ 8937 w 11156"/>
                <a:gd name="T17" fmla="*/ 10249 h 10313"/>
                <a:gd name="T18" fmla="*/ 8937 w 11156"/>
                <a:gd name="T19" fmla="*/ 10093 h 10313"/>
                <a:gd name="T20" fmla="*/ 11030 w 11156"/>
                <a:gd name="T21" fmla="*/ 8030 h 10313"/>
                <a:gd name="T22" fmla="*/ 11155 w 11156"/>
                <a:gd name="T23" fmla="*/ 8030 h 10313"/>
                <a:gd name="T24" fmla="*/ 8655 w 11156"/>
                <a:gd name="T25" fmla="*/ 2406 h 10313"/>
                <a:gd name="T26" fmla="*/ 5625 w 11156"/>
                <a:gd name="T27" fmla="*/ 0 h 10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56" h="10313">
                  <a:moveTo>
                    <a:pt x="5625" y="0"/>
                  </a:moveTo>
                  <a:lnTo>
                    <a:pt x="5625" y="0"/>
                  </a:lnTo>
                  <a:cubicBezTo>
                    <a:pt x="5250" y="562"/>
                    <a:pt x="4625" y="938"/>
                    <a:pt x="3875" y="938"/>
                  </a:cubicBezTo>
                  <a:cubicBezTo>
                    <a:pt x="3406" y="938"/>
                    <a:pt x="2969" y="781"/>
                    <a:pt x="2594" y="500"/>
                  </a:cubicBezTo>
                  <a:cubicBezTo>
                    <a:pt x="1188" y="2031"/>
                    <a:pt x="281" y="3938"/>
                    <a:pt x="0" y="5937"/>
                  </a:cubicBezTo>
                  <a:cubicBezTo>
                    <a:pt x="1125" y="5968"/>
                    <a:pt x="2031" y="6874"/>
                    <a:pt x="2031" y="8030"/>
                  </a:cubicBezTo>
                  <a:cubicBezTo>
                    <a:pt x="2031" y="8218"/>
                    <a:pt x="2000" y="8437"/>
                    <a:pt x="1938" y="8624"/>
                  </a:cubicBezTo>
                  <a:cubicBezTo>
                    <a:pt x="2531" y="8937"/>
                    <a:pt x="3188" y="9218"/>
                    <a:pt x="3844" y="9468"/>
                  </a:cubicBezTo>
                  <a:cubicBezTo>
                    <a:pt x="5563" y="10062"/>
                    <a:pt x="7312" y="10312"/>
                    <a:pt x="8937" y="10249"/>
                  </a:cubicBezTo>
                  <a:cubicBezTo>
                    <a:pt x="8937" y="10187"/>
                    <a:pt x="8937" y="10155"/>
                    <a:pt x="8937" y="10093"/>
                  </a:cubicBezTo>
                  <a:cubicBezTo>
                    <a:pt x="8937" y="8937"/>
                    <a:pt x="9874" y="8030"/>
                    <a:pt x="11030" y="8030"/>
                  </a:cubicBezTo>
                  <a:cubicBezTo>
                    <a:pt x="11062" y="8030"/>
                    <a:pt x="11093" y="8030"/>
                    <a:pt x="11155" y="8030"/>
                  </a:cubicBezTo>
                  <a:cubicBezTo>
                    <a:pt x="10905" y="5999"/>
                    <a:pt x="10062" y="4031"/>
                    <a:pt x="8655" y="2406"/>
                  </a:cubicBezTo>
                  <a:cubicBezTo>
                    <a:pt x="7780" y="1406"/>
                    <a:pt x="6749" y="594"/>
                    <a:pt x="56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4"/>
            <p:cNvSpPr>
              <a:spLocks noChangeArrowheads="1"/>
            </p:cNvSpPr>
            <p:nvPr/>
          </p:nvSpPr>
          <p:spPr bwMode="auto">
            <a:xfrm>
              <a:off x="5449888" y="708025"/>
              <a:ext cx="3702050" cy="4500563"/>
            </a:xfrm>
            <a:custGeom>
              <a:avLst/>
              <a:gdLst>
                <a:gd name="T0" fmla="*/ 6375 w 10282"/>
                <a:gd name="T1" fmla="*/ 406 h 12500"/>
                <a:gd name="T2" fmla="*/ 6375 w 10282"/>
                <a:gd name="T3" fmla="*/ 406 h 12500"/>
                <a:gd name="T4" fmla="*/ 0 w 10282"/>
                <a:gd name="T5" fmla="*/ 1250 h 12500"/>
                <a:gd name="T6" fmla="*/ 156 w 10282"/>
                <a:gd name="T7" fmla="*/ 2031 h 12500"/>
                <a:gd name="T8" fmla="*/ 125 w 10282"/>
                <a:gd name="T9" fmla="*/ 2312 h 12500"/>
                <a:gd name="T10" fmla="*/ 3531 w 10282"/>
                <a:gd name="T11" fmla="*/ 4969 h 12500"/>
                <a:gd name="T12" fmla="*/ 6250 w 10282"/>
                <a:gd name="T13" fmla="*/ 11468 h 12500"/>
                <a:gd name="T14" fmla="*/ 7156 w 10282"/>
                <a:gd name="T15" fmla="*/ 12499 h 12500"/>
                <a:gd name="T16" fmla="*/ 10062 w 10282"/>
                <a:gd name="T17" fmla="*/ 10530 h 12500"/>
                <a:gd name="T18" fmla="*/ 10281 w 10282"/>
                <a:gd name="T19" fmla="*/ 8531 h 12500"/>
                <a:gd name="T20" fmla="*/ 6375 w 10282"/>
                <a:gd name="T21" fmla="*/ 406 h 1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82" h="12500">
                  <a:moveTo>
                    <a:pt x="6375" y="406"/>
                  </a:moveTo>
                  <a:lnTo>
                    <a:pt x="6375" y="406"/>
                  </a:lnTo>
                  <a:cubicBezTo>
                    <a:pt x="4281" y="0"/>
                    <a:pt x="2031" y="281"/>
                    <a:pt x="0" y="1250"/>
                  </a:cubicBezTo>
                  <a:cubicBezTo>
                    <a:pt x="93" y="1500"/>
                    <a:pt x="156" y="1750"/>
                    <a:pt x="156" y="2031"/>
                  </a:cubicBezTo>
                  <a:cubicBezTo>
                    <a:pt x="156" y="2125"/>
                    <a:pt x="156" y="2219"/>
                    <a:pt x="125" y="2312"/>
                  </a:cubicBezTo>
                  <a:cubicBezTo>
                    <a:pt x="1375" y="2969"/>
                    <a:pt x="2531" y="3844"/>
                    <a:pt x="3531" y="4969"/>
                  </a:cubicBezTo>
                  <a:cubicBezTo>
                    <a:pt x="5125" y="6844"/>
                    <a:pt x="6093" y="9093"/>
                    <a:pt x="6250" y="11468"/>
                  </a:cubicBezTo>
                  <a:cubicBezTo>
                    <a:pt x="6656" y="11686"/>
                    <a:pt x="7000" y="12061"/>
                    <a:pt x="7156" y="12499"/>
                  </a:cubicBezTo>
                  <a:cubicBezTo>
                    <a:pt x="8281" y="12030"/>
                    <a:pt x="9281" y="11374"/>
                    <a:pt x="10062" y="10530"/>
                  </a:cubicBezTo>
                  <a:cubicBezTo>
                    <a:pt x="10187" y="9874"/>
                    <a:pt x="10281" y="9218"/>
                    <a:pt x="10281" y="8531"/>
                  </a:cubicBezTo>
                  <a:cubicBezTo>
                    <a:pt x="10281" y="5250"/>
                    <a:pt x="8750" y="2312"/>
                    <a:pt x="6375" y="40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5"/>
            <p:cNvSpPr>
              <a:spLocks noChangeArrowheads="1"/>
            </p:cNvSpPr>
            <p:nvPr/>
          </p:nvSpPr>
          <p:spPr bwMode="auto">
            <a:xfrm>
              <a:off x="7104063" y="5060950"/>
              <a:ext cx="1822450" cy="2058988"/>
            </a:xfrm>
            <a:custGeom>
              <a:avLst/>
              <a:gdLst>
                <a:gd name="T0" fmla="*/ 1250 w 5064"/>
                <a:gd name="T1" fmla="*/ 3156 h 5719"/>
                <a:gd name="T2" fmla="*/ 1250 w 5064"/>
                <a:gd name="T3" fmla="*/ 3156 h 5719"/>
                <a:gd name="T4" fmla="*/ 0 w 5064"/>
                <a:gd name="T5" fmla="*/ 5718 h 5719"/>
                <a:gd name="T6" fmla="*/ 5063 w 5064"/>
                <a:gd name="T7" fmla="*/ 0 h 5719"/>
                <a:gd name="T8" fmla="*/ 2688 w 5064"/>
                <a:gd name="T9" fmla="*/ 1312 h 5719"/>
                <a:gd name="T10" fmla="*/ 1250 w 5064"/>
                <a:gd name="T11" fmla="*/ 3156 h 5719"/>
              </a:gdLst>
              <a:ahLst/>
              <a:cxnLst>
                <a:cxn ang="0">
                  <a:pos x="T0" y="T1"/>
                </a:cxn>
                <a:cxn ang="0">
                  <a:pos x="T2" y="T3"/>
                </a:cxn>
                <a:cxn ang="0">
                  <a:pos x="T4" y="T5"/>
                </a:cxn>
                <a:cxn ang="0">
                  <a:pos x="T6" y="T7"/>
                </a:cxn>
                <a:cxn ang="0">
                  <a:pos x="T8" y="T9"/>
                </a:cxn>
                <a:cxn ang="0">
                  <a:pos x="T10" y="T11"/>
                </a:cxn>
              </a:cxnLst>
              <a:rect l="0" t="0" r="r" b="b"/>
              <a:pathLst>
                <a:path w="5064" h="5719">
                  <a:moveTo>
                    <a:pt x="1250" y="3156"/>
                  </a:moveTo>
                  <a:lnTo>
                    <a:pt x="1250" y="3156"/>
                  </a:lnTo>
                  <a:cubicBezTo>
                    <a:pt x="969" y="4062"/>
                    <a:pt x="563" y="4937"/>
                    <a:pt x="0" y="5718"/>
                  </a:cubicBezTo>
                  <a:cubicBezTo>
                    <a:pt x="2344" y="4500"/>
                    <a:pt x="4157" y="2468"/>
                    <a:pt x="5063" y="0"/>
                  </a:cubicBezTo>
                  <a:cubicBezTo>
                    <a:pt x="4344" y="531"/>
                    <a:pt x="3563" y="968"/>
                    <a:pt x="2688" y="1312"/>
                  </a:cubicBezTo>
                  <a:cubicBezTo>
                    <a:pt x="2625" y="2187"/>
                    <a:pt x="2032" y="2906"/>
                    <a:pt x="1250" y="315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6"/>
            <p:cNvSpPr>
              <a:spLocks noChangeArrowheads="1"/>
            </p:cNvSpPr>
            <p:nvPr/>
          </p:nvSpPr>
          <p:spPr bwMode="auto">
            <a:xfrm>
              <a:off x="3448050" y="5229225"/>
              <a:ext cx="3757613" cy="2295525"/>
            </a:xfrm>
            <a:custGeom>
              <a:avLst/>
              <a:gdLst>
                <a:gd name="T0" fmla="*/ 8968 w 10438"/>
                <a:gd name="T1" fmla="*/ 1719 h 6376"/>
                <a:gd name="T2" fmla="*/ 8968 w 10438"/>
                <a:gd name="T3" fmla="*/ 1719 h 6376"/>
                <a:gd name="T4" fmla="*/ 3313 w 10438"/>
                <a:gd name="T5" fmla="*/ 907 h 6376"/>
                <a:gd name="T6" fmla="*/ 1250 w 10438"/>
                <a:gd name="T7" fmla="*/ 0 h 6376"/>
                <a:gd name="T8" fmla="*/ 0 w 10438"/>
                <a:gd name="T9" fmla="*/ 657 h 6376"/>
                <a:gd name="T10" fmla="*/ 1875 w 10438"/>
                <a:gd name="T11" fmla="*/ 4063 h 6376"/>
                <a:gd name="T12" fmla="*/ 5000 w 10438"/>
                <a:gd name="T13" fmla="*/ 6375 h 6376"/>
                <a:gd name="T14" fmla="*/ 5406 w 10438"/>
                <a:gd name="T15" fmla="*/ 6375 h 6376"/>
                <a:gd name="T16" fmla="*/ 8437 w 10438"/>
                <a:gd name="T17" fmla="*/ 5938 h 6376"/>
                <a:gd name="T18" fmla="*/ 10437 w 10438"/>
                <a:gd name="T19" fmla="*/ 2750 h 6376"/>
                <a:gd name="T20" fmla="*/ 8968 w 10438"/>
                <a:gd name="T21" fmla="*/ 1719 h 6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38" h="6376">
                  <a:moveTo>
                    <a:pt x="8968" y="1719"/>
                  </a:moveTo>
                  <a:lnTo>
                    <a:pt x="8968" y="1719"/>
                  </a:lnTo>
                  <a:cubicBezTo>
                    <a:pt x="7124" y="1813"/>
                    <a:pt x="5219" y="1563"/>
                    <a:pt x="3313" y="907"/>
                  </a:cubicBezTo>
                  <a:cubicBezTo>
                    <a:pt x="2594" y="657"/>
                    <a:pt x="1906" y="344"/>
                    <a:pt x="1250" y="0"/>
                  </a:cubicBezTo>
                  <a:cubicBezTo>
                    <a:pt x="938" y="344"/>
                    <a:pt x="500" y="594"/>
                    <a:pt x="0" y="657"/>
                  </a:cubicBezTo>
                  <a:cubicBezTo>
                    <a:pt x="375" y="1907"/>
                    <a:pt x="1000" y="3063"/>
                    <a:pt x="1875" y="4063"/>
                  </a:cubicBezTo>
                  <a:cubicBezTo>
                    <a:pt x="2750" y="5063"/>
                    <a:pt x="3813" y="5844"/>
                    <a:pt x="5000" y="6375"/>
                  </a:cubicBezTo>
                  <a:cubicBezTo>
                    <a:pt x="5125" y="6375"/>
                    <a:pt x="5281" y="6375"/>
                    <a:pt x="5406" y="6375"/>
                  </a:cubicBezTo>
                  <a:cubicBezTo>
                    <a:pt x="6468" y="6375"/>
                    <a:pt x="7468" y="6219"/>
                    <a:pt x="8437" y="5938"/>
                  </a:cubicBezTo>
                  <a:cubicBezTo>
                    <a:pt x="9343" y="5032"/>
                    <a:pt x="10030" y="3938"/>
                    <a:pt x="10437" y="2750"/>
                  </a:cubicBezTo>
                  <a:cubicBezTo>
                    <a:pt x="9812" y="2657"/>
                    <a:pt x="9249" y="2250"/>
                    <a:pt x="8968" y="171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7"/>
            <p:cNvSpPr>
              <a:spLocks noChangeArrowheads="1"/>
            </p:cNvSpPr>
            <p:nvPr/>
          </p:nvSpPr>
          <p:spPr bwMode="auto">
            <a:xfrm>
              <a:off x="1906588" y="1393825"/>
              <a:ext cx="2182812" cy="2711450"/>
            </a:xfrm>
            <a:custGeom>
              <a:avLst/>
              <a:gdLst>
                <a:gd name="T0" fmla="*/ 3094 w 6063"/>
                <a:gd name="T1" fmla="*/ 7374 h 7531"/>
                <a:gd name="T2" fmla="*/ 3094 w 6063"/>
                <a:gd name="T3" fmla="*/ 7374 h 7531"/>
                <a:gd name="T4" fmla="*/ 6062 w 6063"/>
                <a:gd name="T5" fmla="*/ 1063 h 7531"/>
                <a:gd name="T6" fmla="*/ 5844 w 6063"/>
                <a:gd name="T7" fmla="*/ 125 h 7531"/>
                <a:gd name="T8" fmla="*/ 781 w 6063"/>
                <a:gd name="T9" fmla="*/ 1219 h 7531"/>
                <a:gd name="T10" fmla="*/ 0 w 6063"/>
                <a:gd name="T11" fmla="*/ 2813 h 7531"/>
                <a:gd name="T12" fmla="*/ 2812 w 6063"/>
                <a:gd name="T13" fmla="*/ 7530 h 7531"/>
                <a:gd name="T14" fmla="*/ 3094 w 6063"/>
                <a:gd name="T15" fmla="*/ 7374 h 7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63" h="7531">
                  <a:moveTo>
                    <a:pt x="3094" y="7374"/>
                  </a:moveTo>
                  <a:lnTo>
                    <a:pt x="3094" y="7374"/>
                  </a:lnTo>
                  <a:cubicBezTo>
                    <a:pt x="3375" y="5031"/>
                    <a:pt x="4406" y="2813"/>
                    <a:pt x="6062" y="1063"/>
                  </a:cubicBezTo>
                  <a:cubicBezTo>
                    <a:pt x="5906" y="781"/>
                    <a:pt x="5844" y="469"/>
                    <a:pt x="5844" y="125"/>
                  </a:cubicBezTo>
                  <a:cubicBezTo>
                    <a:pt x="4062" y="0"/>
                    <a:pt x="2312" y="344"/>
                    <a:pt x="781" y="1219"/>
                  </a:cubicBezTo>
                  <a:cubicBezTo>
                    <a:pt x="500" y="1719"/>
                    <a:pt x="219" y="2250"/>
                    <a:pt x="0" y="2813"/>
                  </a:cubicBezTo>
                  <a:cubicBezTo>
                    <a:pt x="437" y="4531"/>
                    <a:pt x="1406" y="6156"/>
                    <a:pt x="2812" y="7530"/>
                  </a:cubicBezTo>
                  <a:cubicBezTo>
                    <a:pt x="2906" y="7468"/>
                    <a:pt x="3000" y="7437"/>
                    <a:pt x="3094" y="737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8"/>
            <p:cNvSpPr>
              <a:spLocks noChangeArrowheads="1"/>
            </p:cNvSpPr>
            <p:nvPr/>
          </p:nvSpPr>
          <p:spPr bwMode="auto">
            <a:xfrm>
              <a:off x="4224338" y="909638"/>
              <a:ext cx="1057275" cy="1057275"/>
            </a:xfrm>
            <a:custGeom>
              <a:avLst/>
              <a:gdLst>
                <a:gd name="T0" fmla="*/ 1469 w 2939"/>
                <a:gd name="T1" fmla="*/ 2938 h 2939"/>
                <a:gd name="T2" fmla="*/ 1469 w 2939"/>
                <a:gd name="T3" fmla="*/ 2938 h 2939"/>
                <a:gd name="T4" fmla="*/ 2938 w 2939"/>
                <a:gd name="T5" fmla="*/ 1469 h 2939"/>
                <a:gd name="T6" fmla="*/ 1469 w 2939"/>
                <a:gd name="T7" fmla="*/ 0 h 2939"/>
                <a:gd name="T8" fmla="*/ 0 w 2939"/>
                <a:gd name="T9" fmla="*/ 1469 h 2939"/>
                <a:gd name="T10" fmla="*/ 1469 w 2939"/>
                <a:gd name="T11" fmla="*/ 2938 h 2939"/>
              </a:gdLst>
              <a:ahLst/>
              <a:cxnLst>
                <a:cxn ang="0">
                  <a:pos x="T0" y="T1"/>
                </a:cxn>
                <a:cxn ang="0">
                  <a:pos x="T2" y="T3"/>
                </a:cxn>
                <a:cxn ang="0">
                  <a:pos x="T4" y="T5"/>
                </a:cxn>
                <a:cxn ang="0">
                  <a:pos x="T6" y="T7"/>
                </a:cxn>
                <a:cxn ang="0">
                  <a:pos x="T8" y="T9"/>
                </a:cxn>
                <a:cxn ang="0">
                  <a:pos x="T10" y="T11"/>
                </a:cxn>
              </a:cxnLst>
              <a:rect l="0" t="0" r="r" b="b"/>
              <a:pathLst>
                <a:path w="2939" h="2939">
                  <a:moveTo>
                    <a:pt x="1469" y="2938"/>
                  </a:moveTo>
                  <a:lnTo>
                    <a:pt x="1469" y="2938"/>
                  </a:lnTo>
                  <a:cubicBezTo>
                    <a:pt x="2282" y="2938"/>
                    <a:pt x="2938" y="2282"/>
                    <a:pt x="2938" y="1469"/>
                  </a:cubicBezTo>
                  <a:cubicBezTo>
                    <a:pt x="2938" y="657"/>
                    <a:pt x="2282" y="0"/>
                    <a:pt x="1469" y="0"/>
                  </a:cubicBezTo>
                  <a:cubicBezTo>
                    <a:pt x="657" y="0"/>
                    <a:pt x="0" y="657"/>
                    <a:pt x="0" y="1469"/>
                  </a:cubicBezTo>
                  <a:cubicBezTo>
                    <a:pt x="0" y="2282"/>
                    <a:pt x="657" y="2938"/>
                    <a:pt x="1469" y="2938"/>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9"/>
            <p:cNvSpPr>
              <a:spLocks noChangeArrowheads="1"/>
            </p:cNvSpPr>
            <p:nvPr/>
          </p:nvSpPr>
          <p:spPr bwMode="auto">
            <a:xfrm>
              <a:off x="2795588" y="4206875"/>
              <a:ext cx="1057275" cy="1057275"/>
            </a:xfrm>
            <a:custGeom>
              <a:avLst/>
              <a:gdLst>
                <a:gd name="T0" fmla="*/ 0 w 2938"/>
                <a:gd name="T1" fmla="*/ 1468 h 2938"/>
                <a:gd name="T2" fmla="*/ 0 w 2938"/>
                <a:gd name="T3" fmla="*/ 1468 h 2938"/>
                <a:gd name="T4" fmla="*/ 1468 w 2938"/>
                <a:gd name="T5" fmla="*/ 2937 h 2938"/>
                <a:gd name="T6" fmla="*/ 2937 w 2938"/>
                <a:gd name="T7" fmla="*/ 1468 h 2938"/>
                <a:gd name="T8" fmla="*/ 1468 w 2938"/>
                <a:gd name="T9" fmla="*/ 0 h 2938"/>
                <a:gd name="T10" fmla="*/ 0 w 2938"/>
                <a:gd name="T11" fmla="*/ 1468 h 2938"/>
              </a:gdLst>
              <a:ahLst/>
              <a:cxnLst>
                <a:cxn ang="0">
                  <a:pos x="T0" y="T1"/>
                </a:cxn>
                <a:cxn ang="0">
                  <a:pos x="T2" y="T3"/>
                </a:cxn>
                <a:cxn ang="0">
                  <a:pos x="T4" y="T5"/>
                </a:cxn>
                <a:cxn ang="0">
                  <a:pos x="T6" y="T7"/>
                </a:cxn>
                <a:cxn ang="0">
                  <a:pos x="T8" y="T9"/>
                </a:cxn>
                <a:cxn ang="0">
                  <a:pos x="T10" y="T11"/>
                </a:cxn>
              </a:cxnLst>
              <a:rect l="0" t="0" r="r" b="b"/>
              <a:pathLst>
                <a:path w="2938" h="2938">
                  <a:moveTo>
                    <a:pt x="0" y="1468"/>
                  </a:moveTo>
                  <a:lnTo>
                    <a:pt x="0" y="1468"/>
                  </a:lnTo>
                  <a:cubicBezTo>
                    <a:pt x="0" y="2281"/>
                    <a:pt x="656" y="2937"/>
                    <a:pt x="1468" y="2937"/>
                  </a:cubicBezTo>
                  <a:cubicBezTo>
                    <a:pt x="2281" y="2937"/>
                    <a:pt x="2937" y="2281"/>
                    <a:pt x="2937" y="1468"/>
                  </a:cubicBezTo>
                  <a:cubicBezTo>
                    <a:pt x="2937" y="656"/>
                    <a:pt x="2281" y="0"/>
                    <a:pt x="1468" y="0"/>
                  </a:cubicBezTo>
                  <a:cubicBezTo>
                    <a:pt x="656" y="0"/>
                    <a:pt x="0" y="656"/>
                    <a:pt x="0" y="1468"/>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10"/>
            <p:cNvSpPr>
              <a:spLocks noChangeArrowheads="1"/>
            </p:cNvSpPr>
            <p:nvPr/>
          </p:nvSpPr>
          <p:spPr bwMode="auto">
            <a:xfrm>
              <a:off x="6799263" y="4948238"/>
              <a:ext cx="1057275" cy="1057275"/>
            </a:xfrm>
            <a:custGeom>
              <a:avLst/>
              <a:gdLst>
                <a:gd name="T0" fmla="*/ 0 w 2938"/>
                <a:gd name="T1" fmla="*/ 1469 h 2939"/>
                <a:gd name="T2" fmla="*/ 0 w 2938"/>
                <a:gd name="T3" fmla="*/ 1469 h 2939"/>
                <a:gd name="T4" fmla="*/ 1468 w 2938"/>
                <a:gd name="T5" fmla="*/ 2938 h 2939"/>
                <a:gd name="T6" fmla="*/ 2937 w 2938"/>
                <a:gd name="T7" fmla="*/ 1469 h 2939"/>
                <a:gd name="T8" fmla="*/ 1468 w 2938"/>
                <a:gd name="T9" fmla="*/ 0 h 2939"/>
                <a:gd name="T10" fmla="*/ 0 w 2938"/>
                <a:gd name="T11" fmla="*/ 1469 h 2939"/>
              </a:gdLst>
              <a:ahLst/>
              <a:cxnLst>
                <a:cxn ang="0">
                  <a:pos x="T0" y="T1"/>
                </a:cxn>
                <a:cxn ang="0">
                  <a:pos x="T2" y="T3"/>
                </a:cxn>
                <a:cxn ang="0">
                  <a:pos x="T4" y="T5"/>
                </a:cxn>
                <a:cxn ang="0">
                  <a:pos x="T6" y="T7"/>
                </a:cxn>
                <a:cxn ang="0">
                  <a:pos x="T8" y="T9"/>
                </a:cxn>
                <a:cxn ang="0">
                  <a:pos x="T10" y="T11"/>
                </a:cxn>
              </a:cxnLst>
              <a:rect l="0" t="0" r="r" b="b"/>
              <a:pathLst>
                <a:path w="2938" h="2939">
                  <a:moveTo>
                    <a:pt x="0" y="1469"/>
                  </a:moveTo>
                  <a:lnTo>
                    <a:pt x="0" y="1469"/>
                  </a:lnTo>
                  <a:cubicBezTo>
                    <a:pt x="0" y="2281"/>
                    <a:pt x="656" y="2938"/>
                    <a:pt x="1468" y="2938"/>
                  </a:cubicBezTo>
                  <a:cubicBezTo>
                    <a:pt x="2281" y="2938"/>
                    <a:pt x="2937" y="2281"/>
                    <a:pt x="2937" y="1469"/>
                  </a:cubicBezTo>
                  <a:cubicBezTo>
                    <a:pt x="2937" y="656"/>
                    <a:pt x="2281" y="0"/>
                    <a:pt x="1468" y="0"/>
                  </a:cubicBezTo>
                  <a:cubicBezTo>
                    <a:pt x="656" y="0"/>
                    <a:pt x="0" y="656"/>
                    <a:pt x="0" y="146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60" name="Text Placeholder 3"/>
          <p:cNvSpPr txBox="1">
            <a:spLocks/>
          </p:cNvSpPr>
          <p:nvPr/>
        </p:nvSpPr>
        <p:spPr>
          <a:xfrm>
            <a:off x="9401842" y="3978501"/>
            <a:ext cx="1570959" cy="301881"/>
          </a:xfrm>
          <a:prstGeom prst="rect">
            <a:avLst/>
          </a:prstGeom>
        </p:spPr>
        <p:txBody>
          <a:bodyPr vert="horz" lIns="91436" tIns="45719" rIns="91436" bIns="45719"/>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cap="none" spc="-71">
                <a:solidFill>
                  <a:srgbClr val="A6A6A6"/>
                </a:solidFill>
              </a:rPr>
              <a:t>Controller</a:t>
            </a:r>
            <a:endParaRPr lang="en-US" cap="none" spc="-71">
              <a:solidFill>
                <a:srgbClr val="A6A6A6"/>
              </a:solidFill>
            </a:endParaRPr>
          </a:p>
        </p:txBody>
      </p:sp>
      <p:cxnSp>
        <p:nvCxnSpPr>
          <p:cNvPr id="61" name="Straight Connector 60"/>
          <p:cNvCxnSpPr>
            <a:cxnSpLocks/>
          </p:cNvCxnSpPr>
          <p:nvPr/>
        </p:nvCxnSpPr>
        <p:spPr>
          <a:xfrm>
            <a:off x="8207474" y="4571365"/>
            <a:ext cx="3374926"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cxnSpLocks/>
          </p:cNvCxnSpPr>
          <p:nvPr/>
        </p:nvCxnSpPr>
        <p:spPr>
          <a:xfrm>
            <a:off x="8207474" y="5358765"/>
            <a:ext cx="3374926"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3" name="Text Placeholder 3"/>
          <p:cNvSpPr txBox="1">
            <a:spLocks/>
          </p:cNvSpPr>
          <p:nvPr/>
        </p:nvSpPr>
        <p:spPr>
          <a:xfrm>
            <a:off x="9401842" y="4757274"/>
            <a:ext cx="1570959" cy="301881"/>
          </a:xfrm>
          <a:prstGeom prst="rect">
            <a:avLst/>
          </a:prstGeom>
        </p:spPr>
        <p:txBody>
          <a:bodyPr vert="horz" lIns="91436" tIns="45719" rIns="91436" bIns="45719"/>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cap="none" spc="-71">
                <a:solidFill>
                  <a:srgbClr val="00B050"/>
                </a:solidFill>
              </a:rPr>
              <a:t>Integrated</a:t>
            </a:r>
            <a:endParaRPr lang="en-US" cap="none" spc="-71">
              <a:solidFill>
                <a:srgbClr val="00B050"/>
              </a:solidFill>
            </a:endParaRPr>
          </a:p>
        </p:txBody>
      </p:sp>
      <p:grpSp>
        <p:nvGrpSpPr>
          <p:cNvPr id="64" name="Group 63"/>
          <p:cNvGrpSpPr/>
          <p:nvPr/>
        </p:nvGrpSpPr>
        <p:grpSpPr>
          <a:xfrm>
            <a:off x="8481041" y="4692516"/>
            <a:ext cx="752176" cy="551362"/>
            <a:chOff x="1296988" y="1028700"/>
            <a:chExt cx="7504112" cy="5500688"/>
          </a:xfrm>
          <a:solidFill>
            <a:srgbClr val="00B050"/>
          </a:solidFill>
        </p:grpSpPr>
        <p:sp>
          <p:nvSpPr>
            <p:cNvPr id="65" name="Freeform 1"/>
            <p:cNvSpPr>
              <a:spLocks noChangeArrowheads="1"/>
            </p:cNvSpPr>
            <p:nvPr/>
          </p:nvSpPr>
          <p:spPr bwMode="auto">
            <a:xfrm>
              <a:off x="3906838" y="1028700"/>
              <a:ext cx="4894262" cy="5500688"/>
            </a:xfrm>
            <a:custGeom>
              <a:avLst/>
              <a:gdLst>
                <a:gd name="T0" fmla="*/ 13124 w 13594"/>
                <a:gd name="T1" fmla="*/ 6375 h 15281"/>
                <a:gd name="T2" fmla="*/ 13124 w 13594"/>
                <a:gd name="T3" fmla="*/ 6375 h 15281"/>
                <a:gd name="T4" fmla="*/ 12062 w 13594"/>
                <a:gd name="T5" fmla="*/ 6375 h 15281"/>
                <a:gd name="T6" fmla="*/ 11155 w 13594"/>
                <a:gd name="T7" fmla="*/ 4218 h 15281"/>
                <a:gd name="T8" fmla="*/ 11937 w 13594"/>
                <a:gd name="T9" fmla="*/ 3468 h 15281"/>
                <a:gd name="T10" fmla="*/ 11937 w 13594"/>
                <a:gd name="T11" fmla="*/ 2812 h 15281"/>
                <a:gd name="T12" fmla="*/ 10780 w 13594"/>
                <a:gd name="T13" fmla="*/ 1656 h 15281"/>
                <a:gd name="T14" fmla="*/ 10124 w 13594"/>
                <a:gd name="T15" fmla="*/ 1656 h 15281"/>
                <a:gd name="T16" fmla="*/ 9343 w 13594"/>
                <a:gd name="T17" fmla="*/ 2437 h 15281"/>
                <a:gd name="T18" fmla="*/ 7218 w 13594"/>
                <a:gd name="T19" fmla="*/ 1531 h 15281"/>
                <a:gd name="T20" fmla="*/ 7218 w 13594"/>
                <a:gd name="T21" fmla="*/ 468 h 15281"/>
                <a:gd name="T22" fmla="*/ 6749 w 13594"/>
                <a:gd name="T23" fmla="*/ 0 h 15281"/>
                <a:gd name="T24" fmla="*/ 5124 w 13594"/>
                <a:gd name="T25" fmla="*/ 0 h 15281"/>
                <a:gd name="T26" fmla="*/ 4655 w 13594"/>
                <a:gd name="T27" fmla="*/ 468 h 15281"/>
                <a:gd name="T28" fmla="*/ 4655 w 13594"/>
                <a:gd name="T29" fmla="*/ 1531 h 15281"/>
                <a:gd name="T30" fmla="*/ 2531 w 13594"/>
                <a:gd name="T31" fmla="*/ 2437 h 15281"/>
                <a:gd name="T32" fmla="*/ 1750 w 13594"/>
                <a:gd name="T33" fmla="*/ 1656 h 15281"/>
                <a:gd name="T34" fmla="*/ 1094 w 13594"/>
                <a:gd name="T35" fmla="*/ 1656 h 15281"/>
                <a:gd name="T36" fmla="*/ 0 w 13594"/>
                <a:gd name="T37" fmla="*/ 2781 h 15281"/>
                <a:gd name="T38" fmla="*/ 2344 w 13594"/>
                <a:gd name="T39" fmla="*/ 5125 h 15281"/>
                <a:gd name="T40" fmla="*/ 5937 w 13594"/>
                <a:gd name="T41" fmla="*/ 3250 h 15281"/>
                <a:gd name="T42" fmla="*/ 10312 w 13594"/>
                <a:gd name="T43" fmla="*/ 7655 h 15281"/>
                <a:gd name="T44" fmla="*/ 5937 w 13594"/>
                <a:gd name="T45" fmla="*/ 12030 h 15281"/>
                <a:gd name="T46" fmla="*/ 2344 w 13594"/>
                <a:gd name="T47" fmla="*/ 10155 h 15281"/>
                <a:gd name="T48" fmla="*/ 0 w 13594"/>
                <a:gd name="T49" fmla="*/ 12530 h 15281"/>
                <a:gd name="T50" fmla="*/ 1094 w 13594"/>
                <a:gd name="T51" fmla="*/ 13624 h 15281"/>
                <a:gd name="T52" fmla="*/ 1750 w 13594"/>
                <a:gd name="T53" fmla="*/ 13624 h 15281"/>
                <a:gd name="T54" fmla="*/ 2500 w 13594"/>
                <a:gd name="T55" fmla="*/ 12874 h 15281"/>
                <a:gd name="T56" fmla="*/ 4655 w 13594"/>
                <a:gd name="T57" fmla="*/ 13749 h 15281"/>
                <a:gd name="T58" fmla="*/ 4655 w 13594"/>
                <a:gd name="T59" fmla="*/ 14842 h 15281"/>
                <a:gd name="T60" fmla="*/ 5124 w 13594"/>
                <a:gd name="T61" fmla="*/ 15280 h 15281"/>
                <a:gd name="T62" fmla="*/ 6749 w 13594"/>
                <a:gd name="T63" fmla="*/ 15280 h 15281"/>
                <a:gd name="T64" fmla="*/ 7218 w 13594"/>
                <a:gd name="T65" fmla="*/ 14842 h 15281"/>
                <a:gd name="T66" fmla="*/ 7218 w 13594"/>
                <a:gd name="T67" fmla="*/ 13749 h 15281"/>
                <a:gd name="T68" fmla="*/ 9343 w 13594"/>
                <a:gd name="T69" fmla="*/ 12874 h 15281"/>
                <a:gd name="T70" fmla="*/ 10124 w 13594"/>
                <a:gd name="T71" fmla="*/ 13624 h 15281"/>
                <a:gd name="T72" fmla="*/ 10780 w 13594"/>
                <a:gd name="T73" fmla="*/ 13624 h 15281"/>
                <a:gd name="T74" fmla="*/ 11937 w 13594"/>
                <a:gd name="T75" fmla="*/ 12467 h 15281"/>
                <a:gd name="T76" fmla="*/ 11937 w 13594"/>
                <a:gd name="T77" fmla="*/ 11811 h 15281"/>
                <a:gd name="T78" fmla="*/ 11155 w 13594"/>
                <a:gd name="T79" fmla="*/ 11061 h 15281"/>
                <a:gd name="T80" fmla="*/ 12062 w 13594"/>
                <a:gd name="T81" fmla="*/ 8905 h 15281"/>
                <a:gd name="T82" fmla="*/ 13124 w 13594"/>
                <a:gd name="T83" fmla="*/ 8905 h 15281"/>
                <a:gd name="T84" fmla="*/ 13593 w 13594"/>
                <a:gd name="T85" fmla="*/ 8467 h 15281"/>
                <a:gd name="T86" fmla="*/ 13593 w 13594"/>
                <a:gd name="T87" fmla="*/ 6812 h 15281"/>
                <a:gd name="T88" fmla="*/ 13124 w 13594"/>
                <a:gd name="T89" fmla="*/ 6375 h 15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594" h="15281">
                  <a:moveTo>
                    <a:pt x="13124" y="6375"/>
                  </a:moveTo>
                  <a:lnTo>
                    <a:pt x="13124" y="6375"/>
                  </a:lnTo>
                  <a:cubicBezTo>
                    <a:pt x="12062" y="6375"/>
                    <a:pt x="12062" y="6375"/>
                    <a:pt x="12062" y="6375"/>
                  </a:cubicBezTo>
                  <a:cubicBezTo>
                    <a:pt x="11874" y="5593"/>
                    <a:pt x="11593" y="4875"/>
                    <a:pt x="11155" y="4218"/>
                  </a:cubicBezTo>
                  <a:cubicBezTo>
                    <a:pt x="11937" y="3468"/>
                    <a:pt x="11937" y="3468"/>
                    <a:pt x="11937" y="3468"/>
                  </a:cubicBezTo>
                  <a:cubicBezTo>
                    <a:pt x="12093" y="3281"/>
                    <a:pt x="12093" y="2999"/>
                    <a:pt x="11937" y="2812"/>
                  </a:cubicBezTo>
                  <a:cubicBezTo>
                    <a:pt x="10780" y="1656"/>
                    <a:pt x="10780" y="1656"/>
                    <a:pt x="10780" y="1656"/>
                  </a:cubicBezTo>
                  <a:cubicBezTo>
                    <a:pt x="10593" y="1468"/>
                    <a:pt x="10312" y="1468"/>
                    <a:pt x="10124" y="1656"/>
                  </a:cubicBezTo>
                  <a:cubicBezTo>
                    <a:pt x="9343" y="2437"/>
                    <a:pt x="9343" y="2437"/>
                    <a:pt x="9343" y="2437"/>
                  </a:cubicBezTo>
                  <a:cubicBezTo>
                    <a:pt x="8718" y="2000"/>
                    <a:pt x="7999" y="1687"/>
                    <a:pt x="7218" y="1531"/>
                  </a:cubicBezTo>
                  <a:cubicBezTo>
                    <a:pt x="7218" y="468"/>
                    <a:pt x="7218" y="468"/>
                    <a:pt x="7218" y="468"/>
                  </a:cubicBezTo>
                  <a:cubicBezTo>
                    <a:pt x="7218" y="187"/>
                    <a:pt x="6999" y="0"/>
                    <a:pt x="6749" y="0"/>
                  </a:cubicBezTo>
                  <a:cubicBezTo>
                    <a:pt x="5124" y="0"/>
                    <a:pt x="5124" y="0"/>
                    <a:pt x="5124" y="0"/>
                  </a:cubicBezTo>
                  <a:cubicBezTo>
                    <a:pt x="4874" y="0"/>
                    <a:pt x="4655" y="187"/>
                    <a:pt x="4655" y="468"/>
                  </a:cubicBezTo>
                  <a:cubicBezTo>
                    <a:pt x="4655" y="1531"/>
                    <a:pt x="4655" y="1531"/>
                    <a:pt x="4655" y="1531"/>
                  </a:cubicBezTo>
                  <a:cubicBezTo>
                    <a:pt x="3874" y="1687"/>
                    <a:pt x="3156" y="2000"/>
                    <a:pt x="2531" y="2437"/>
                  </a:cubicBezTo>
                  <a:cubicBezTo>
                    <a:pt x="1750" y="1656"/>
                    <a:pt x="1750" y="1656"/>
                    <a:pt x="1750" y="1656"/>
                  </a:cubicBezTo>
                  <a:cubicBezTo>
                    <a:pt x="1563" y="1468"/>
                    <a:pt x="1281" y="1468"/>
                    <a:pt x="1094" y="1656"/>
                  </a:cubicBezTo>
                  <a:cubicBezTo>
                    <a:pt x="0" y="2781"/>
                    <a:pt x="0" y="2781"/>
                    <a:pt x="0" y="2781"/>
                  </a:cubicBezTo>
                  <a:cubicBezTo>
                    <a:pt x="781" y="3562"/>
                    <a:pt x="1563" y="4343"/>
                    <a:pt x="2344" y="5125"/>
                  </a:cubicBezTo>
                  <a:cubicBezTo>
                    <a:pt x="3125" y="4000"/>
                    <a:pt x="4437" y="3250"/>
                    <a:pt x="5937" y="3250"/>
                  </a:cubicBezTo>
                  <a:cubicBezTo>
                    <a:pt x="8374" y="3250"/>
                    <a:pt x="10312" y="5218"/>
                    <a:pt x="10312" y="7655"/>
                  </a:cubicBezTo>
                  <a:cubicBezTo>
                    <a:pt x="10312" y="10061"/>
                    <a:pt x="8374" y="12030"/>
                    <a:pt x="5937" y="12030"/>
                  </a:cubicBezTo>
                  <a:cubicBezTo>
                    <a:pt x="4437" y="12030"/>
                    <a:pt x="3125" y="11311"/>
                    <a:pt x="2344" y="10155"/>
                  </a:cubicBezTo>
                  <a:cubicBezTo>
                    <a:pt x="1563" y="10967"/>
                    <a:pt x="781" y="11749"/>
                    <a:pt x="0" y="12530"/>
                  </a:cubicBezTo>
                  <a:cubicBezTo>
                    <a:pt x="1094" y="13624"/>
                    <a:pt x="1094" y="13624"/>
                    <a:pt x="1094" y="13624"/>
                  </a:cubicBezTo>
                  <a:cubicBezTo>
                    <a:pt x="1281" y="13811"/>
                    <a:pt x="1563" y="13811"/>
                    <a:pt x="1750" y="13624"/>
                  </a:cubicBezTo>
                  <a:cubicBezTo>
                    <a:pt x="2500" y="12874"/>
                    <a:pt x="2500" y="12874"/>
                    <a:pt x="2500" y="12874"/>
                  </a:cubicBezTo>
                  <a:cubicBezTo>
                    <a:pt x="3156" y="13280"/>
                    <a:pt x="3874" y="13592"/>
                    <a:pt x="4655" y="13749"/>
                  </a:cubicBezTo>
                  <a:cubicBezTo>
                    <a:pt x="4655" y="14842"/>
                    <a:pt x="4655" y="14842"/>
                    <a:pt x="4655" y="14842"/>
                  </a:cubicBezTo>
                  <a:cubicBezTo>
                    <a:pt x="4655" y="15092"/>
                    <a:pt x="4874" y="15280"/>
                    <a:pt x="5124" y="15280"/>
                  </a:cubicBezTo>
                  <a:cubicBezTo>
                    <a:pt x="6749" y="15280"/>
                    <a:pt x="6749" y="15280"/>
                    <a:pt x="6749" y="15280"/>
                  </a:cubicBezTo>
                  <a:cubicBezTo>
                    <a:pt x="6999" y="15280"/>
                    <a:pt x="7218" y="15092"/>
                    <a:pt x="7218" y="14842"/>
                  </a:cubicBezTo>
                  <a:cubicBezTo>
                    <a:pt x="7218" y="13749"/>
                    <a:pt x="7218" y="13749"/>
                    <a:pt x="7218" y="13749"/>
                  </a:cubicBezTo>
                  <a:cubicBezTo>
                    <a:pt x="7999" y="13592"/>
                    <a:pt x="8718" y="13280"/>
                    <a:pt x="9343" y="12874"/>
                  </a:cubicBezTo>
                  <a:cubicBezTo>
                    <a:pt x="10124" y="13624"/>
                    <a:pt x="10124" y="13624"/>
                    <a:pt x="10124" y="13624"/>
                  </a:cubicBezTo>
                  <a:cubicBezTo>
                    <a:pt x="10312" y="13811"/>
                    <a:pt x="10593" y="13811"/>
                    <a:pt x="10780" y="13624"/>
                  </a:cubicBezTo>
                  <a:cubicBezTo>
                    <a:pt x="11937" y="12467"/>
                    <a:pt x="11937" y="12467"/>
                    <a:pt x="11937" y="12467"/>
                  </a:cubicBezTo>
                  <a:cubicBezTo>
                    <a:pt x="12093" y="12280"/>
                    <a:pt x="12093" y="11999"/>
                    <a:pt x="11937" y="11811"/>
                  </a:cubicBezTo>
                  <a:cubicBezTo>
                    <a:pt x="11155" y="11061"/>
                    <a:pt x="11155" y="11061"/>
                    <a:pt x="11155" y="11061"/>
                  </a:cubicBezTo>
                  <a:cubicBezTo>
                    <a:pt x="11593" y="10436"/>
                    <a:pt x="11874" y="9686"/>
                    <a:pt x="12062" y="8905"/>
                  </a:cubicBezTo>
                  <a:cubicBezTo>
                    <a:pt x="13124" y="8905"/>
                    <a:pt x="13124" y="8905"/>
                    <a:pt x="13124" y="8905"/>
                  </a:cubicBezTo>
                  <a:cubicBezTo>
                    <a:pt x="13374" y="8905"/>
                    <a:pt x="13593" y="8717"/>
                    <a:pt x="13593" y="8467"/>
                  </a:cubicBezTo>
                  <a:cubicBezTo>
                    <a:pt x="13593" y="6812"/>
                    <a:pt x="13593" y="6812"/>
                    <a:pt x="13593" y="6812"/>
                  </a:cubicBezTo>
                  <a:cubicBezTo>
                    <a:pt x="13593" y="6562"/>
                    <a:pt x="13374" y="6375"/>
                    <a:pt x="13124" y="637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2"/>
            <p:cNvSpPr>
              <a:spLocks noChangeArrowheads="1"/>
            </p:cNvSpPr>
            <p:nvPr/>
          </p:nvSpPr>
          <p:spPr bwMode="auto">
            <a:xfrm>
              <a:off x="1296988" y="2411413"/>
              <a:ext cx="3757612" cy="2744787"/>
            </a:xfrm>
            <a:custGeom>
              <a:avLst/>
              <a:gdLst>
                <a:gd name="T0" fmla="*/ 6625 w 10438"/>
                <a:gd name="T1" fmla="*/ 0 h 7625"/>
                <a:gd name="T2" fmla="*/ 6625 w 10438"/>
                <a:gd name="T3" fmla="*/ 0 h 7625"/>
                <a:gd name="T4" fmla="*/ 5594 w 10438"/>
                <a:gd name="T5" fmla="*/ 1032 h 7625"/>
                <a:gd name="T6" fmla="*/ 7594 w 10438"/>
                <a:gd name="T7" fmla="*/ 3063 h 7625"/>
                <a:gd name="T8" fmla="*/ 125 w 10438"/>
                <a:gd name="T9" fmla="*/ 3063 h 7625"/>
                <a:gd name="T10" fmla="*/ 0 w 10438"/>
                <a:gd name="T11" fmla="*/ 3157 h 7625"/>
                <a:gd name="T12" fmla="*/ 0 w 10438"/>
                <a:gd name="T13" fmla="*/ 4437 h 7625"/>
                <a:gd name="T14" fmla="*/ 125 w 10438"/>
                <a:gd name="T15" fmla="*/ 4562 h 7625"/>
                <a:gd name="T16" fmla="*/ 7594 w 10438"/>
                <a:gd name="T17" fmla="*/ 4562 h 7625"/>
                <a:gd name="T18" fmla="*/ 5594 w 10438"/>
                <a:gd name="T19" fmla="*/ 6562 h 7625"/>
                <a:gd name="T20" fmla="*/ 6625 w 10438"/>
                <a:gd name="T21" fmla="*/ 7624 h 7625"/>
                <a:gd name="T22" fmla="*/ 10437 w 10438"/>
                <a:gd name="T23" fmla="*/ 3812 h 7625"/>
                <a:gd name="T24" fmla="*/ 6625 w 10438"/>
                <a:gd name="T25" fmla="*/ 0 h 7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38" h="7625">
                  <a:moveTo>
                    <a:pt x="6625" y="0"/>
                  </a:moveTo>
                  <a:lnTo>
                    <a:pt x="6625" y="0"/>
                  </a:lnTo>
                  <a:cubicBezTo>
                    <a:pt x="5594" y="1032"/>
                    <a:pt x="5594" y="1032"/>
                    <a:pt x="5594" y="1032"/>
                  </a:cubicBezTo>
                  <a:cubicBezTo>
                    <a:pt x="7594" y="3063"/>
                    <a:pt x="7594" y="3063"/>
                    <a:pt x="7594" y="3063"/>
                  </a:cubicBezTo>
                  <a:cubicBezTo>
                    <a:pt x="125" y="3063"/>
                    <a:pt x="125" y="3063"/>
                    <a:pt x="125" y="3063"/>
                  </a:cubicBezTo>
                  <a:cubicBezTo>
                    <a:pt x="63" y="3063"/>
                    <a:pt x="0" y="3094"/>
                    <a:pt x="0" y="3157"/>
                  </a:cubicBezTo>
                  <a:cubicBezTo>
                    <a:pt x="0" y="4437"/>
                    <a:pt x="0" y="4437"/>
                    <a:pt x="0" y="4437"/>
                  </a:cubicBezTo>
                  <a:cubicBezTo>
                    <a:pt x="0" y="4499"/>
                    <a:pt x="63" y="4562"/>
                    <a:pt x="125" y="4562"/>
                  </a:cubicBezTo>
                  <a:cubicBezTo>
                    <a:pt x="7594" y="4562"/>
                    <a:pt x="7594" y="4562"/>
                    <a:pt x="7594" y="4562"/>
                  </a:cubicBezTo>
                  <a:cubicBezTo>
                    <a:pt x="5594" y="6562"/>
                    <a:pt x="5594" y="6562"/>
                    <a:pt x="5594" y="6562"/>
                  </a:cubicBezTo>
                  <a:cubicBezTo>
                    <a:pt x="6625" y="7624"/>
                    <a:pt x="6625" y="7624"/>
                    <a:pt x="6625" y="7624"/>
                  </a:cubicBezTo>
                  <a:cubicBezTo>
                    <a:pt x="7906" y="6343"/>
                    <a:pt x="9156" y="5062"/>
                    <a:pt x="10437" y="3812"/>
                  </a:cubicBezTo>
                  <a:cubicBezTo>
                    <a:pt x="9156" y="2532"/>
                    <a:pt x="7906" y="1250"/>
                    <a:pt x="66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cxnSp>
        <p:nvCxnSpPr>
          <p:cNvPr id="67" name="Straight Connector 66"/>
          <p:cNvCxnSpPr>
            <a:cxnSpLocks/>
          </p:cNvCxnSpPr>
          <p:nvPr/>
        </p:nvCxnSpPr>
        <p:spPr>
          <a:xfrm>
            <a:off x="8207474" y="3783965"/>
            <a:ext cx="3374926"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8493695" y="5511160"/>
            <a:ext cx="729416" cy="428422"/>
            <a:chOff x="1924050" y="1736725"/>
            <a:chExt cx="6951663" cy="4083050"/>
          </a:xfrm>
          <a:solidFill>
            <a:srgbClr val="00B050"/>
          </a:solidFill>
        </p:grpSpPr>
        <p:sp>
          <p:nvSpPr>
            <p:cNvPr id="69" name="Freeform 1"/>
            <p:cNvSpPr>
              <a:spLocks noChangeArrowheads="1"/>
            </p:cNvSpPr>
            <p:nvPr/>
          </p:nvSpPr>
          <p:spPr bwMode="auto">
            <a:xfrm>
              <a:off x="1924050" y="1736725"/>
              <a:ext cx="6951663" cy="4083050"/>
            </a:xfrm>
            <a:custGeom>
              <a:avLst/>
              <a:gdLst>
                <a:gd name="T0" fmla="*/ 15311 w 19312"/>
                <a:gd name="T1" fmla="*/ 3344 h 11344"/>
                <a:gd name="T2" fmla="*/ 15311 w 19312"/>
                <a:gd name="T3" fmla="*/ 3344 h 11344"/>
                <a:gd name="T4" fmla="*/ 14811 w 19312"/>
                <a:gd name="T5" fmla="*/ 3375 h 11344"/>
                <a:gd name="T6" fmla="*/ 11311 w 19312"/>
                <a:gd name="T7" fmla="*/ 1344 h 11344"/>
                <a:gd name="T8" fmla="*/ 10124 w 19312"/>
                <a:gd name="T9" fmla="*/ 1531 h 11344"/>
                <a:gd name="T10" fmla="*/ 7312 w 19312"/>
                <a:gd name="T11" fmla="*/ 0 h 11344"/>
                <a:gd name="T12" fmla="*/ 4000 w 19312"/>
                <a:gd name="T13" fmla="*/ 3344 h 11344"/>
                <a:gd name="T14" fmla="*/ 0 w 19312"/>
                <a:gd name="T15" fmla="*/ 7343 h 11344"/>
                <a:gd name="T16" fmla="*/ 4000 w 19312"/>
                <a:gd name="T17" fmla="*/ 11343 h 11344"/>
                <a:gd name="T18" fmla="*/ 4062 w 19312"/>
                <a:gd name="T19" fmla="*/ 11343 h 11344"/>
                <a:gd name="T20" fmla="*/ 4062 w 19312"/>
                <a:gd name="T21" fmla="*/ 11343 h 11344"/>
                <a:gd name="T22" fmla="*/ 15311 w 19312"/>
                <a:gd name="T23" fmla="*/ 11343 h 11344"/>
                <a:gd name="T24" fmla="*/ 19311 w 19312"/>
                <a:gd name="T25" fmla="*/ 7343 h 11344"/>
                <a:gd name="T26" fmla="*/ 15311 w 19312"/>
                <a:gd name="T27" fmla="*/ 3344 h 11344"/>
                <a:gd name="T28" fmla="*/ 15311 w 19312"/>
                <a:gd name="T29" fmla="*/ 10530 h 11344"/>
                <a:gd name="T30" fmla="*/ 15311 w 19312"/>
                <a:gd name="T31" fmla="*/ 10530 h 11344"/>
                <a:gd name="T32" fmla="*/ 4875 w 19312"/>
                <a:gd name="T33" fmla="*/ 10530 h 11344"/>
                <a:gd name="T34" fmla="*/ 4875 w 19312"/>
                <a:gd name="T35" fmla="*/ 10499 h 11344"/>
                <a:gd name="T36" fmla="*/ 4062 w 19312"/>
                <a:gd name="T37" fmla="*/ 10530 h 11344"/>
                <a:gd name="T38" fmla="*/ 4031 w 19312"/>
                <a:gd name="T39" fmla="*/ 10530 h 11344"/>
                <a:gd name="T40" fmla="*/ 4000 w 19312"/>
                <a:gd name="T41" fmla="*/ 10530 h 11344"/>
                <a:gd name="T42" fmla="*/ 812 w 19312"/>
                <a:gd name="T43" fmla="*/ 7343 h 11344"/>
                <a:gd name="T44" fmla="*/ 4000 w 19312"/>
                <a:gd name="T45" fmla="*/ 4156 h 11344"/>
                <a:gd name="T46" fmla="*/ 4812 w 19312"/>
                <a:gd name="T47" fmla="*/ 4156 h 11344"/>
                <a:gd name="T48" fmla="*/ 4812 w 19312"/>
                <a:gd name="T49" fmla="*/ 3344 h 11344"/>
                <a:gd name="T50" fmla="*/ 7312 w 19312"/>
                <a:gd name="T51" fmla="*/ 812 h 11344"/>
                <a:gd name="T52" fmla="*/ 9437 w 19312"/>
                <a:gd name="T53" fmla="*/ 1969 h 11344"/>
                <a:gd name="T54" fmla="*/ 9780 w 19312"/>
                <a:gd name="T55" fmla="*/ 2469 h 11344"/>
                <a:gd name="T56" fmla="*/ 10374 w 19312"/>
                <a:gd name="T57" fmla="*/ 2281 h 11344"/>
                <a:gd name="T58" fmla="*/ 11311 w 19312"/>
                <a:gd name="T59" fmla="*/ 2156 h 11344"/>
                <a:gd name="T60" fmla="*/ 14093 w 19312"/>
                <a:gd name="T61" fmla="*/ 3781 h 11344"/>
                <a:gd name="T62" fmla="*/ 14374 w 19312"/>
                <a:gd name="T63" fmla="*/ 4250 h 11344"/>
                <a:gd name="T64" fmla="*/ 14905 w 19312"/>
                <a:gd name="T65" fmla="*/ 4156 h 11344"/>
                <a:gd name="T66" fmla="*/ 15311 w 19312"/>
                <a:gd name="T67" fmla="*/ 4156 h 11344"/>
                <a:gd name="T68" fmla="*/ 18499 w 19312"/>
                <a:gd name="T69" fmla="*/ 7343 h 11344"/>
                <a:gd name="T70" fmla="*/ 15311 w 19312"/>
                <a:gd name="T71" fmla="*/ 10530 h 1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12" h="11344">
                  <a:moveTo>
                    <a:pt x="15311" y="3344"/>
                  </a:moveTo>
                  <a:lnTo>
                    <a:pt x="15311" y="3344"/>
                  </a:lnTo>
                  <a:cubicBezTo>
                    <a:pt x="15155" y="3344"/>
                    <a:pt x="14968" y="3344"/>
                    <a:pt x="14811" y="3375"/>
                  </a:cubicBezTo>
                  <a:cubicBezTo>
                    <a:pt x="14124" y="2156"/>
                    <a:pt x="12811" y="1344"/>
                    <a:pt x="11311" y="1344"/>
                  </a:cubicBezTo>
                  <a:cubicBezTo>
                    <a:pt x="10905" y="1344"/>
                    <a:pt x="10499" y="1406"/>
                    <a:pt x="10124" y="1531"/>
                  </a:cubicBezTo>
                  <a:cubicBezTo>
                    <a:pt x="9531" y="594"/>
                    <a:pt x="8500" y="0"/>
                    <a:pt x="7312" y="0"/>
                  </a:cubicBezTo>
                  <a:cubicBezTo>
                    <a:pt x="5469" y="0"/>
                    <a:pt x="4000" y="1500"/>
                    <a:pt x="4000" y="3344"/>
                  </a:cubicBezTo>
                  <a:cubicBezTo>
                    <a:pt x="1781" y="3344"/>
                    <a:pt x="0" y="5125"/>
                    <a:pt x="0" y="7343"/>
                  </a:cubicBezTo>
                  <a:cubicBezTo>
                    <a:pt x="0" y="9530"/>
                    <a:pt x="1781" y="11343"/>
                    <a:pt x="4000" y="11343"/>
                  </a:cubicBezTo>
                  <a:cubicBezTo>
                    <a:pt x="4031" y="11343"/>
                    <a:pt x="4062" y="11343"/>
                    <a:pt x="4062" y="11343"/>
                  </a:cubicBezTo>
                  <a:lnTo>
                    <a:pt x="4062" y="11343"/>
                  </a:lnTo>
                  <a:cubicBezTo>
                    <a:pt x="15311" y="11343"/>
                    <a:pt x="15311" y="11343"/>
                    <a:pt x="15311" y="11343"/>
                  </a:cubicBezTo>
                  <a:cubicBezTo>
                    <a:pt x="17530" y="11343"/>
                    <a:pt x="19311" y="9530"/>
                    <a:pt x="19311" y="7343"/>
                  </a:cubicBezTo>
                  <a:cubicBezTo>
                    <a:pt x="19311" y="5125"/>
                    <a:pt x="17530" y="3344"/>
                    <a:pt x="15311" y="3344"/>
                  </a:cubicBezTo>
                  <a:close/>
                  <a:moveTo>
                    <a:pt x="15311" y="10530"/>
                  </a:moveTo>
                  <a:lnTo>
                    <a:pt x="15311" y="10530"/>
                  </a:lnTo>
                  <a:cubicBezTo>
                    <a:pt x="4875" y="10530"/>
                    <a:pt x="4875" y="10530"/>
                    <a:pt x="4875" y="10530"/>
                  </a:cubicBezTo>
                  <a:cubicBezTo>
                    <a:pt x="4875" y="10499"/>
                    <a:pt x="4875" y="10499"/>
                    <a:pt x="4875" y="10499"/>
                  </a:cubicBezTo>
                  <a:cubicBezTo>
                    <a:pt x="4062" y="10530"/>
                    <a:pt x="4062" y="10530"/>
                    <a:pt x="4062" y="10530"/>
                  </a:cubicBezTo>
                  <a:cubicBezTo>
                    <a:pt x="4031" y="10530"/>
                    <a:pt x="4031" y="10530"/>
                    <a:pt x="4031" y="10530"/>
                  </a:cubicBezTo>
                  <a:cubicBezTo>
                    <a:pt x="4000" y="10530"/>
                    <a:pt x="4000" y="10530"/>
                    <a:pt x="4000" y="10530"/>
                  </a:cubicBezTo>
                  <a:cubicBezTo>
                    <a:pt x="2219" y="10530"/>
                    <a:pt x="812" y="9093"/>
                    <a:pt x="812" y="7343"/>
                  </a:cubicBezTo>
                  <a:cubicBezTo>
                    <a:pt x="812" y="5562"/>
                    <a:pt x="2219" y="4156"/>
                    <a:pt x="4000" y="4156"/>
                  </a:cubicBezTo>
                  <a:cubicBezTo>
                    <a:pt x="4812" y="4156"/>
                    <a:pt x="4812" y="4156"/>
                    <a:pt x="4812" y="4156"/>
                  </a:cubicBezTo>
                  <a:cubicBezTo>
                    <a:pt x="4812" y="3344"/>
                    <a:pt x="4812" y="3344"/>
                    <a:pt x="4812" y="3344"/>
                  </a:cubicBezTo>
                  <a:cubicBezTo>
                    <a:pt x="4812" y="1937"/>
                    <a:pt x="5937" y="812"/>
                    <a:pt x="7312" y="812"/>
                  </a:cubicBezTo>
                  <a:cubicBezTo>
                    <a:pt x="8187" y="812"/>
                    <a:pt x="8969" y="1250"/>
                    <a:pt x="9437" y="1969"/>
                  </a:cubicBezTo>
                  <a:cubicBezTo>
                    <a:pt x="9780" y="2469"/>
                    <a:pt x="9780" y="2469"/>
                    <a:pt x="9780" y="2469"/>
                  </a:cubicBezTo>
                  <a:cubicBezTo>
                    <a:pt x="10374" y="2281"/>
                    <a:pt x="10374" y="2281"/>
                    <a:pt x="10374" y="2281"/>
                  </a:cubicBezTo>
                  <a:cubicBezTo>
                    <a:pt x="10655" y="2187"/>
                    <a:pt x="10999" y="2156"/>
                    <a:pt x="11311" y="2156"/>
                  </a:cubicBezTo>
                  <a:cubicBezTo>
                    <a:pt x="12468" y="2156"/>
                    <a:pt x="13530" y="2750"/>
                    <a:pt x="14093" y="3781"/>
                  </a:cubicBezTo>
                  <a:cubicBezTo>
                    <a:pt x="14374" y="4250"/>
                    <a:pt x="14374" y="4250"/>
                    <a:pt x="14374" y="4250"/>
                  </a:cubicBezTo>
                  <a:cubicBezTo>
                    <a:pt x="14905" y="4156"/>
                    <a:pt x="14905" y="4156"/>
                    <a:pt x="14905" y="4156"/>
                  </a:cubicBezTo>
                  <a:cubicBezTo>
                    <a:pt x="15061" y="4156"/>
                    <a:pt x="15186" y="4156"/>
                    <a:pt x="15311" y="4156"/>
                  </a:cubicBezTo>
                  <a:cubicBezTo>
                    <a:pt x="17093" y="4156"/>
                    <a:pt x="18499" y="5562"/>
                    <a:pt x="18499" y="7343"/>
                  </a:cubicBezTo>
                  <a:cubicBezTo>
                    <a:pt x="18499" y="9093"/>
                    <a:pt x="17093" y="10530"/>
                    <a:pt x="15311" y="1053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2"/>
            <p:cNvSpPr>
              <a:spLocks noChangeArrowheads="1"/>
            </p:cNvSpPr>
            <p:nvPr/>
          </p:nvSpPr>
          <p:spPr bwMode="auto">
            <a:xfrm>
              <a:off x="2317750" y="2141538"/>
              <a:ext cx="6164263" cy="3273425"/>
            </a:xfrm>
            <a:custGeom>
              <a:avLst/>
              <a:gdLst>
                <a:gd name="T0" fmla="*/ 14217 w 17125"/>
                <a:gd name="T1" fmla="*/ 3312 h 9094"/>
                <a:gd name="T2" fmla="*/ 14217 w 17125"/>
                <a:gd name="T3" fmla="*/ 3312 h 9094"/>
                <a:gd name="T4" fmla="*/ 13842 w 17125"/>
                <a:gd name="T5" fmla="*/ 3344 h 9094"/>
                <a:gd name="T6" fmla="*/ 13124 w 17125"/>
                <a:gd name="T7" fmla="*/ 3437 h 9094"/>
                <a:gd name="T8" fmla="*/ 12749 w 17125"/>
                <a:gd name="T9" fmla="*/ 2781 h 9094"/>
                <a:gd name="T10" fmla="*/ 10217 w 17125"/>
                <a:gd name="T11" fmla="*/ 1312 h 9094"/>
                <a:gd name="T12" fmla="*/ 9342 w 17125"/>
                <a:gd name="T13" fmla="*/ 1437 h 9094"/>
                <a:gd name="T14" fmla="*/ 8562 w 17125"/>
                <a:gd name="T15" fmla="*/ 1719 h 9094"/>
                <a:gd name="T16" fmla="*/ 8093 w 17125"/>
                <a:gd name="T17" fmla="*/ 1000 h 9094"/>
                <a:gd name="T18" fmla="*/ 6218 w 17125"/>
                <a:gd name="T19" fmla="*/ 0 h 9094"/>
                <a:gd name="T20" fmla="*/ 4000 w 17125"/>
                <a:gd name="T21" fmla="*/ 2219 h 9094"/>
                <a:gd name="T22" fmla="*/ 4000 w 17125"/>
                <a:gd name="T23" fmla="*/ 3312 h 9094"/>
                <a:gd name="T24" fmla="*/ 2906 w 17125"/>
                <a:gd name="T25" fmla="*/ 3312 h 9094"/>
                <a:gd name="T26" fmla="*/ 0 w 17125"/>
                <a:gd name="T27" fmla="*/ 6218 h 9094"/>
                <a:gd name="T28" fmla="*/ 2906 w 17125"/>
                <a:gd name="T29" fmla="*/ 9093 h 9094"/>
                <a:gd name="T30" fmla="*/ 2968 w 17125"/>
                <a:gd name="T31" fmla="*/ 9093 h 9094"/>
                <a:gd name="T32" fmla="*/ 4093 w 17125"/>
                <a:gd name="T33" fmla="*/ 9061 h 9094"/>
                <a:gd name="T34" fmla="*/ 4093 w 17125"/>
                <a:gd name="T35" fmla="*/ 9093 h 9094"/>
                <a:gd name="T36" fmla="*/ 14217 w 17125"/>
                <a:gd name="T37" fmla="*/ 9093 h 9094"/>
                <a:gd name="T38" fmla="*/ 17124 w 17125"/>
                <a:gd name="T39" fmla="*/ 6218 h 9094"/>
                <a:gd name="T40" fmla="*/ 14217 w 17125"/>
                <a:gd name="T41" fmla="*/ 3312 h 9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25" h="9094">
                  <a:moveTo>
                    <a:pt x="14217" y="3312"/>
                  </a:moveTo>
                  <a:lnTo>
                    <a:pt x="14217" y="3312"/>
                  </a:lnTo>
                  <a:cubicBezTo>
                    <a:pt x="14092" y="3312"/>
                    <a:pt x="13967" y="3312"/>
                    <a:pt x="13842" y="3344"/>
                  </a:cubicBezTo>
                  <a:cubicBezTo>
                    <a:pt x="13124" y="3437"/>
                    <a:pt x="13124" y="3437"/>
                    <a:pt x="13124" y="3437"/>
                  </a:cubicBezTo>
                  <a:cubicBezTo>
                    <a:pt x="12749" y="2781"/>
                    <a:pt x="12749" y="2781"/>
                    <a:pt x="12749" y="2781"/>
                  </a:cubicBezTo>
                  <a:cubicBezTo>
                    <a:pt x="12217" y="1875"/>
                    <a:pt x="11280" y="1312"/>
                    <a:pt x="10217" y="1312"/>
                  </a:cubicBezTo>
                  <a:cubicBezTo>
                    <a:pt x="9936" y="1312"/>
                    <a:pt x="9624" y="1375"/>
                    <a:pt x="9342" y="1437"/>
                  </a:cubicBezTo>
                  <a:cubicBezTo>
                    <a:pt x="8562" y="1719"/>
                    <a:pt x="8562" y="1719"/>
                    <a:pt x="8562" y="1719"/>
                  </a:cubicBezTo>
                  <a:cubicBezTo>
                    <a:pt x="8093" y="1000"/>
                    <a:pt x="8093" y="1000"/>
                    <a:pt x="8093" y="1000"/>
                  </a:cubicBezTo>
                  <a:cubicBezTo>
                    <a:pt x="7687" y="375"/>
                    <a:pt x="7000" y="0"/>
                    <a:pt x="6218" y="0"/>
                  </a:cubicBezTo>
                  <a:cubicBezTo>
                    <a:pt x="5000" y="0"/>
                    <a:pt x="4000" y="969"/>
                    <a:pt x="4000" y="2219"/>
                  </a:cubicBezTo>
                  <a:cubicBezTo>
                    <a:pt x="4000" y="3312"/>
                    <a:pt x="4000" y="3312"/>
                    <a:pt x="4000" y="3312"/>
                  </a:cubicBezTo>
                  <a:cubicBezTo>
                    <a:pt x="2906" y="3312"/>
                    <a:pt x="2906" y="3312"/>
                    <a:pt x="2906" y="3312"/>
                  </a:cubicBezTo>
                  <a:cubicBezTo>
                    <a:pt x="1312" y="3312"/>
                    <a:pt x="0" y="4624"/>
                    <a:pt x="0" y="6218"/>
                  </a:cubicBezTo>
                  <a:cubicBezTo>
                    <a:pt x="0" y="7811"/>
                    <a:pt x="1312" y="9093"/>
                    <a:pt x="2906" y="9093"/>
                  </a:cubicBezTo>
                  <a:cubicBezTo>
                    <a:pt x="2968" y="9093"/>
                    <a:pt x="2968" y="9093"/>
                    <a:pt x="2968" y="9093"/>
                  </a:cubicBezTo>
                  <a:cubicBezTo>
                    <a:pt x="4093" y="9061"/>
                    <a:pt x="4093" y="9061"/>
                    <a:pt x="4093" y="9061"/>
                  </a:cubicBezTo>
                  <a:cubicBezTo>
                    <a:pt x="4093" y="9093"/>
                    <a:pt x="4093" y="9093"/>
                    <a:pt x="4093" y="9093"/>
                  </a:cubicBezTo>
                  <a:cubicBezTo>
                    <a:pt x="14217" y="9093"/>
                    <a:pt x="14217" y="9093"/>
                    <a:pt x="14217" y="9093"/>
                  </a:cubicBezTo>
                  <a:cubicBezTo>
                    <a:pt x="15811" y="9093"/>
                    <a:pt x="17124" y="7811"/>
                    <a:pt x="17124" y="6218"/>
                  </a:cubicBezTo>
                  <a:cubicBezTo>
                    <a:pt x="17124" y="4624"/>
                    <a:pt x="15811" y="3312"/>
                    <a:pt x="14217" y="331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1" name="Group 70"/>
          <p:cNvGrpSpPr/>
          <p:nvPr/>
        </p:nvGrpSpPr>
        <p:grpSpPr>
          <a:xfrm>
            <a:off x="8648010" y="3931337"/>
            <a:ext cx="495222" cy="494384"/>
            <a:chOff x="1647825" y="33338"/>
            <a:chExt cx="7504113" cy="7491412"/>
          </a:xfrm>
          <a:solidFill>
            <a:srgbClr val="A6A6A6"/>
          </a:solidFill>
        </p:grpSpPr>
        <p:sp>
          <p:nvSpPr>
            <p:cNvPr id="72" name="Freeform 1"/>
            <p:cNvSpPr>
              <a:spLocks noChangeArrowheads="1"/>
            </p:cNvSpPr>
            <p:nvPr/>
          </p:nvSpPr>
          <p:spPr bwMode="auto">
            <a:xfrm>
              <a:off x="2581275" y="33338"/>
              <a:ext cx="4578350" cy="1271587"/>
            </a:xfrm>
            <a:custGeom>
              <a:avLst/>
              <a:gdLst>
                <a:gd name="T0" fmla="*/ 4156 w 12719"/>
                <a:gd name="T1" fmla="*/ 3031 h 3532"/>
                <a:gd name="T2" fmla="*/ 4156 w 12719"/>
                <a:gd name="T3" fmla="*/ 3031 h 3532"/>
                <a:gd name="T4" fmla="*/ 6031 w 12719"/>
                <a:gd name="T5" fmla="*/ 1812 h 3532"/>
                <a:gd name="T6" fmla="*/ 7469 w 12719"/>
                <a:gd name="T7" fmla="*/ 2406 h 3532"/>
                <a:gd name="T8" fmla="*/ 12718 w 12719"/>
                <a:gd name="T9" fmla="*/ 1219 h 3532"/>
                <a:gd name="T10" fmla="*/ 7812 w 12719"/>
                <a:gd name="T11" fmla="*/ 0 h 3532"/>
                <a:gd name="T12" fmla="*/ 0 w 12719"/>
                <a:gd name="T13" fmla="*/ 3531 h 3532"/>
                <a:gd name="T14" fmla="*/ 4156 w 12719"/>
                <a:gd name="T15" fmla="*/ 3031 h 35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19" h="3532">
                  <a:moveTo>
                    <a:pt x="4156" y="3031"/>
                  </a:moveTo>
                  <a:lnTo>
                    <a:pt x="4156" y="3031"/>
                  </a:lnTo>
                  <a:cubicBezTo>
                    <a:pt x="4469" y="2312"/>
                    <a:pt x="5187" y="1812"/>
                    <a:pt x="6031" y="1812"/>
                  </a:cubicBezTo>
                  <a:cubicBezTo>
                    <a:pt x="6594" y="1812"/>
                    <a:pt x="7094" y="2031"/>
                    <a:pt x="7469" y="2406"/>
                  </a:cubicBezTo>
                  <a:cubicBezTo>
                    <a:pt x="9155" y="1562"/>
                    <a:pt x="10968" y="1156"/>
                    <a:pt x="12718" y="1219"/>
                  </a:cubicBezTo>
                  <a:cubicBezTo>
                    <a:pt x="11280" y="437"/>
                    <a:pt x="9593" y="0"/>
                    <a:pt x="7812" y="0"/>
                  </a:cubicBezTo>
                  <a:cubicBezTo>
                    <a:pt x="4719" y="0"/>
                    <a:pt x="1906" y="1375"/>
                    <a:pt x="0" y="3531"/>
                  </a:cubicBezTo>
                  <a:cubicBezTo>
                    <a:pt x="1312" y="3062"/>
                    <a:pt x="2719" y="2906"/>
                    <a:pt x="4156" y="3031"/>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2"/>
            <p:cNvSpPr>
              <a:spLocks noChangeArrowheads="1"/>
            </p:cNvSpPr>
            <p:nvPr/>
          </p:nvSpPr>
          <p:spPr bwMode="auto">
            <a:xfrm>
              <a:off x="1647825" y="2935288"/>
              <a:ext cx="2755900" cy="4454525"/>
            </a:xfrm>
            <a:custGeom>
              <a:avLst/>
              <a:gdLst>
                <a:gd name="T0" fmla="*/ 6188 w 7657"/>
                <a:gd name="T1" fmla="*/ 10999 h 12375"/>
                <a:gd name="T2" fmla="*/ 6188 w 7657"/>
                <a:gd name="T3" fmla="*/ 10999 h 12375"/>
                <a:gd name="T4" fmla="*/ 4063 w 7657"/>
                <a:gd name="T5" fmla="*/ 6968 h 12375"/>
                <a:gd name="T6" fmla="*/ 2594 w 7657"/>
                <a:gd name="T7" fmla="*/ 4999 h 12375"/>
                <a:gd name="T8" fmla="*/ 2906 w 7657"/>
                <a:gd name="T9" fmla="*/ 3906 h 12375"/>
                <a:gd name="T10" fmla="*/ 281 w 7657"/>
                <a:gd name="T11" fmla="*/ 0 h 12375"/>
                <a:gd name="T12" fmla="*/ 0 w 7657"/>
                <a:gd name="T13" fmla="*/ 2344 h 12375"/>
                <a:gd name="T14" fmla="*/ 7656 w 7657"/>
                <a:gd name="T15" fmla="*/ 12374 h 12375"/>
                <a:gd name="T16" fmla="*/ 6188 w 7657"/>
                <a:gd name="T17" fmla="*/ 10999 h 1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7" h="12375">
                  <a:moveTo>
                    <a:pt x="6188" y="10999"/>
                  </a:moveTo>
                  <a:lnTo>
                    <a:pt x="6188" y="10999"/>
                  </a:lnTo>
                  <a:cubicBezTo>
                    <a:pt x="5188" y="9843"/>
                    <a:pt x="4469" y="8468"/>
                    <a:pt x="4063" y="6968"/>
                  </a:cubicBezTo>
                  <a:cubicBezTo>
                    <a:pt x="3219" y="6718"/>
                    <a:pt x="2594" y="5906"/>
                    <a:pt x="2594" y="4999"/>
                  </a:cubicBezTo>
                  <a:cubicBezTo>
                    <a:pt x="2594" y="4593"/>
                    <a:pt x="2719" y="4218"/>
                    <a:pt x="2906" y="3906"/>
                  </a:cubicBezTo>
                  <a:cubicBezTo>
                    <a:pt x="1750" y="2749"/>
                    <a:pt x="844" y="1407"/>
                    <a:pt x="281" y="0"/>
                  </a:cubicBezTo>
                  <a:cubicBezTo>
                    <a:pt x="94" y="750"/>
                    <a:pt x="0" y="1532"/>
                    <a:pt x="0" y="2344"/>
                  </a:cubicBezTo>
                  <a:cubicBezTo>
                    <a:pt x="0" y="7124"/>
                    <a:pt x="3250" y="11156"/>
                    <a:pt x="7656" y="12374"/>
                  </a:cubicBezTo>
                  <a:cubicBezTo>
                    <a:pt x="7125" y="11968"/>
                    <a:pt x="6625" y="11531"/>
                    <a:pt x="6188" y="1099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3"/>
            <p:cNvSpPr>
              <a:spLocks noChangeArrowheads="1"/>
            </p:cNvSpPr>
            <p:nvPr/>
          </p:nvSpPr>
          <p:spPr bwMode="auto">
            <a:xfrm>
              <a:off x="3357563" y="1844675"/>
              <a:ext cx="4016375" cy="3713163"/>
            </a:xfrm>
            <a:custGeom>
              <a:avLst/>
              <a:gdLst>
                <a:gd name="T0" fmla="*/ 5625 w 11156"/>
                <a:gd name="T1" fmla="*/ 0 h 10313"/>
                <a:gd name="T2" fmla="*/ 5625 w 11156"/>
                <a:gd name="T3" fmla="*/ 0 h 10313"/>
                <a:gd name="T4" fmla="*/ 3875 w 11156"/>
                <a:gd name="T5" fmla="*/ 938 h 10313"/>
                <a:gd name="T6" fmla="*/ 2594 w 11156"/>
                <a:gd name="T7" fmla="*/ 500 h 10313"/>
                <a:gd name="T8" fmla="*/ 0 w 11156"/>
                <a:gd name="T9" fmla="*/ 5937 h 10313"/>
                <a:gd name="T10" fmla="*/ 2031 w 11156"/>
                <a:gd name="T11" fmla="*/ 8030 h 10313"/>
                <a:gd name="T12" fmla="*/ 1938 w 11156"/>
                <a:gd name="T13" fmla="*/ 8624 h 10313"/>
                <a:gd name="T14" fmla="*/ 3844 w 11156"/>
                <a:gd name="T15" fmla="*/ 9468 h 10313"/>
                <a:gd name="T16" fmla="*/ 8937 w 11156"/>
                <a:gd name="T17" fmla="*/ 10249 h 10313"/>
                <a:gd name="T18" fmla="*/ 8937 w 11156"/>
                <a:gd name="T19" fmla="*/ 10093 h 10313"/>
                <a:gd name="T20" fmla="*/ 11030 w 11156"/>
                <a:gd name="T21" fmla="*/ 8030 h 10313"/>
                <a:gd name="T22" fmla="*/ 11155 w 11156"/>
                <a:gd name="T23" fmla="*/ 8030 h 10313"/>
                <a:gd name="T24" fmla="*/ 8655 w 11156"/>
                <a:gd name="T25" fmla="*/ 2406 h 10313"/>
                <a:gd name="T26" fmla="*/ 5625 w 11156"/>
                <a:gd name="T27" fmla="*/ 0 h 10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56" h="10313">
                  <a:moveTo>
                    <a:pt x="5625" y="0"/>
                  </a:moveTo>
                  <a:lnTo>
                    <a:pt x="5625" y="0"/>
                  </a:lnTo>
                  <a:cubicBezTo>
                    <a:pt x="5250" y="562"/>
                    <a:pt x="4625" y="938"/>
                    <a:pt x="3875" y="938"/>
                  </a:cubicBezTo>
                  <a:cubicBezTo>
                    <a:pt x="3406" y="938"/>
                    <a:pt x="2969" y="781"/>
                    <a:pt x="2594" y="500"/>
                  </a:cubicBezTo>
                  <a:cubicBezTo>
                    <a:pt x="1188" y="2031"/>
                    <a:pt x="281" y="3938"/>
                    <a:pt x="0" y="5937"/>
                  </a:cubicBezTo>
                  <a:cubicBezTo>
                    <a:pt x="1125" y="5968"/>
                    <a:pt x="2031" y="6874"/>
                    <a:pt x="2031" y="8030"/>
                  </a:cubicBezTo>
                  <a:cubicBezTo>
                    <a:pt x="2031" y="8218"/>
                    <a:pt x="2000" y="8437"/>
                    <a:pt x="1938" y="8624"/>
                  </a:cubicBezTo>
                  <a:cubicBezTo>
                    <a:pt x="2531" y="8937"/>
                    <a:pt x="3188" y="9218"/>
                    <a:pt x="3844" y="9468"/>
                  </a:cubicBezTo>
                  <a:cubicBezTo>
                    <a:pt x="5563" y="10062"/>
                    <a:pt x="7312" y="10312"/>
                    <a:pt x="8937" y="10249"/>
                  </a:cubicBezTo>
                  <a:cubicBezTo>
                    <a:pt x="8937" y="10187"/>
                    <a:pt x="8937" y="10155"/>
                    <a:pt x="8937" y="10093"/>
                  </a:cubicBezTo>
                  <a:cubicBezTo>
                    <a:pt x="8937" y="8937"/>
                    <a:pt x="9874" y="8030"/>
                    <a:pt x="11030" y="8030"/>
                  </a:cubicBezTo>
                  <a:cubicBezTo>
                    <a:pt x="11062" y="8030"/>
                    <a:pt x="11093" y="8030"/>
                    <a:pt x="11155" y="8030"/>
                  </a:cubicBezTo>
                  <a:cubicBezTo>
                    <a:pt x="10905" y="5999"/>
                    <a:pt x="10062" y="4031"/>
                    <a:pt x="8655" y="2406"/>
                  </a:cubicBezTo>
                  <a:cubicBezTo>
                    <a:pt x="7780" y="1406"/>
                    <a:pt x="6749" y="594"/>
                    <a:pt x="56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4"/>
            <p:cNvSpPr>
              <a:spLocks noChangeArrowheads="1"/>
            </p:cNvSpPr>
            <p:nvPr/>
          </p:nvSpPr>
          <p:spPr bwMode="auto">
            <a:xfrm>
              <a:off x="5449888" y="708025"/>
              <a:ext cx="3702050" cy="4500563"/>
            </a:xfrm>
            <a:custGeom>
              <a:avLst/>
              <a:gdLst>
                <a:gd name="T0" fmla="*/ 6375 w 10282"/>
                <a:gd name="T1" fmla="*/ 406 h 12500"/>
                <a:gd name="T2" fmla="*/ 6375 w 10282"/>
                <a:gd name="T3" fmla="*/ 406 h 12500"/>
                <a:gd name="T4" fmla="*/ 0 w 10282"/>
                <a:gd name="T5" fmla="*/ 1250 h 12500"/>
                <a:gd name="T6" fmla="*/ 156 w 10282"/>
                <a:gd name="T7" fmla="*/ 2031 h 12500"/>
                <a:gd name="T8" fmla="*/ 125 w 10282"/>
                <a:gd name="T9" fmla="*/ 2312 h 12500"/>
                <a:gd name="T10" fmla="*/ 3531 w 10282"/>
                <a:gd name="T11" fmla="*/ 4969 h 12500"/>
                <a:gd name="T12" fmla="*/ 6250 w 10282"/>
                <a:gd name="T13" fmla="*/ 11468 h 12500"/>
                <a:gd name="T14" fmla="*/ 7156 w 10282"/>
                <a:gd name="T15" fmla="*/ 12499 h 12500"/>
                <a:gd name="T16" fmla="*/ 10062 w 10282"/>
                <a:gd name="T17" fmla="*/ 10530 h 12500"/>
                <a:gd name="T18" fmla="*/ 10281 w 10282"/>
                <a:gd name="T19" fmla="*/ 8531 h 12500"/>
                <a:gd name="T20" fmla="*/ 6375 w 10282"/>
                <a:gd name="T21" fmla="*/ 406 h 1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82" h="12500">
                  <a:moveTo>
                    <a:pt x="6375" y="406"/>
                  </a:moveTo>
                  <a:lnTo>
                    <a:pt x="6375" y="406"/>
                  </a:lnTo>
                  <a:cubicBezTo>
                    <a:pt x="4281" y="0"/>
                    <a:pt x="2031" y="281"/>
                    <a:pt x="0" y="1250"/>
                  </a:cubicBezTo>
                  <a:cubicBezTo>
                    <a:pt x="93" y="1500"/>
                    <a:pt x="156" y="1750"/>
                    <a:pt x="156" y="2031"/>
                  </a:cubicBezTo>
                  <a:cubicBezTo>
                    <a:pt x="156" y="2125"/>
                    <a:pt x="156" y="2219"/>
                    <a:pt x="125" y="2312"/>
                  </a:cubicBezTo>
                  <a:cubicBezTo>
                    <a:pt x="1375" y="2969"/>
                    <a:pt x="2531" y="3844"/>
                    <a:pt x="3531" y="4969"/>
                  </a:cubicBezTo>
                  <a:cubicBezTo>
                    <a:pt x="5125" y="6844"/>
                    <a:pt x="6093" y="9093"/>
                    <a:pt x="6250" y="11468"/>
                  </a:cubicBezTo>
                  <a:cubicBezTo>
                    <a:pt x="6656" y="11686"/>
                    <a:pt x="7000" y="12061"/>
                    <a:pt x="7156" y="12499"/>
                  </a:cubicBezTo>
                  <a:cubicBezTo>
                    <a:pt x="8281" y="12030"/>
                    <a:pt x="9281" y="11374"/>
                    <a:pt x="10062" y="10530"/>
                  </a:cubicBezTo>
                  <a:cubicBezTo>
                    <a:pt x="10187" y="9874"/>
                    <a:pt x="10281" y="9218"/>
                    <a:pt x="10281" y="8531"/>
                  </a:cubicBezTo>
                  <a:cubicBezTo>
                    <a:pt x="10281" y="5250"/>
                    <a:pt x="8750" y="2312"/>
                    <a:pt x="6375" y="40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5"/>
            <p:cNvSpPr>
              <a:spLocks noChangeArrowheads="1"/>
            </p:cNvSpPr>
            <p:nvPr/>
          </p:nvSpPr>
          <p:spPr bwMode="auto">
            <a:xfrm>
              <a:off x="7104063" y="5060950"/>
              <a:ext cx="1822450" cy="2058988"/>
            </a:xfrm>
            <a:custGeom>
              <a:avLst/>
              <a:gdLst>
                <a:gd name="T0" fmla="*/ 1250 w 5064"/>
                <a:gd name="T1" fmla="*/ 3156 h 5719"/>
                <a:gd name="T2" fmla="*/ 1250 w 5064"/>
                <a:gd name="T3" fmla="*/ 3156 h 5719"/>
                <a:gd name="T4" fmla="*/ 0 w 5064"/>
                <a:gd name="T5" fmla="*/ 5718 h 5719"/>
                <a:gd name="T6" fmla="*/ 5063 w 5064"/>
                <a:gd name="T7" fmla="*/ 0 h 5719"/>
                <a:gd name="T8" fmla="*/ 2688 w 5064"/>
                <a:gd name="T9" fmla="*/ 1312 h 5719"/>
                <a:gd name="T10" fmla="*/ 1250 w 5064"/>
                <a:gd name="T11" fmla="*/ 3156 h 5719"/>
              </a:gdLst>
              <a:ahLst/>
              <a:cxnLst>
                <a:cxn ang="0">
                  <a:pos x="T0" y="T1"/>
                </a:cxn>
                <a:cxn ang="0">
                  <a:pos x="T2" y="T3"/>
                </a:cxn>
                <a:cxn ang="0">
                  <a:pos x="T4" y="T5"/>
                </a:cxn>
                <a:cxn ang="0">
                  <a:pos x="T6" y="T7"/>
                </a:cxn>
                <a:cxn ang="0">
                  <a:pos x="T8" y="T9"/>
                </a:cxn>
                <a:cxn ang="0">
                  <a:pos x="T10" y="T11"/>
                </a:cxn>
              </a:cxnLst>
              <a:rect l="0" t="0" r="r" b="b"/>
              <a:pathLst>
                <a:path w="5064" h="5719">
                  <a:moveTo>
                    <a:pt x="1250" y="3156"/>
                  </a:moveTo>
                  <a:lnTo>
                    <a:pt x="1250" y="3156"/>
                  </a:lnTo>
                  <a:cubicBezTo>
                    <a:pt x="969" y="4062"/>
                    <a:pt x="563" y="4937"/>
                    <a:pt x="0" y="5718"/>
                  </a:cubicBezTo>
                  <a:cubicBezTo>
                    <a:pt x="2344" y="4500"/>
                    <a:pt x="4157" y="2468"/>
                    <a:pt x="5063" y="0"/>
                  </a:cubicBezTo>
                  <a:cubicBezTo>
                    <a:pt x="4344" y="531"/>
                    <a:pt x="3563" y="968"/>
                    <a:pt x="2688" y="1312"/>
                  </a:cubicBezTo>
                  <a:cubicBezTo>
                    <a:pt x="2625" y="2187"/>
                    <a:pt x="2032" y="2906"/>
                    <a:pt x="1250" y="315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6"/>
            <p:cNvSpPr>
              <a:spLocks noChangeArrowheads="1"/>
            </p:cNvSpPr>
            <p:nvPr/>
          </p:nvSpPr>
          <p:spPr bwMode="auto">
            <a:xfrm>
              <a:off x="3448050" y="5229225"/>
              <a:ext cx="3757613" cy="2295525"/>
            </a:xfrm>
            <a:custGeom>
              <a:avLst/>
              <a:gdLst>
                <a:gd name="T0" fmla="*/ 8968 w 10438"/>
                <a:gd name="T1" fmla="*/ 1719 h 6376"/>
                <a:gd name="T2" fmla="*/ 8968 w 10438"/>
                <a:gd name="T3" fmla="*/ 1719 h 6376"/>
                <a:gd name="T4" fmla="*/ 3313 w 10438"/>
                <a:gd name="T5" fmla="*/ 907 h 6376"/>
                <a:gd name="T6" fmla="*/ 1250 w 10438"/>
                <a:gd name="T7" fmla="*/ 0 h 6376"/>
                <a:gd name="T8" fmla="*/ 0 w 10438"/>
                <a:gd name="T9" fmla="*/ 657 h 6376"/>
                <a:gd name="T10" fmla="*/ 1875 w 10438"/>
                <a:gd name="T11" fmla="*/ 4063 h 6376"/>
                <a:gd name="T12" fmla="*/ 5000 w 10438"/>
                <a:gd name="T13" fmla="*/ 6375 h 6376"/>
                <a:gd name="T14" fmla="*/ 5406 w 10438"/>
                <a:gd name="T15" fmla="*/ 6375 h 6376"/>
                <a:gd name="T16" fmla="*/ 8437 w 10438"/>
                <a:gd name="T17" fmla="*/ 5938 h 6376"/>
                <a:gd name="T18" fmla="*/ 10437 w 10438"/>
                <a:gd name="T19" fmla="*/ 2750 h 6376"/>
                <a:gd name="T20" fmla="*/ 8968 w 10438"/>
                <a:gd name="T21" fmla="*/ 1719 h 6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38" h="6376">
                  <a:moveTo>
                    <a:pt x="8968" y="1719"/>
                  </a:moveTo>
                  <a:lnTo>
                    <a:pt x="8968" y="1719"/>
                  </a:lnTo>
                  <a:cubicBezTo>
                    <a:pt x="7124" y="1813"/>
                    <a:pt x="5219" y="1563"/>
                    <a:pt x="3313" y="907"/>
                  </a:cubicBezTo>
                  <a:cubicBezTo>
                    <a:pt x="2594" y="657"/>
                    <a:pt x="1906" y="344"/>
                    <a:pt x="1250" y="0"/>
                  </a:cubicBezTo>
                  <a:cubicBezTo>
                    <a:pt x="938" y="344"/>
                    <a:pt x="500" y="594"/>
                    <a:pt x="0" y="657"/>
                  </a:cubicBezTo>
                  <a:cubicBezTo>
                    <a:pt x="375" y="1907"/>
                    <a:pt x="1000" y="3063"/>
                    <a:pt x="1875" y="4063"/>
                  </a:cubicBezTo>
                  <a:cubicBezTo>
                    <a:pt x="2750" y="5063"/>
                    <a:pt x="3813" y="5844"/>
                    <a:pt x="5000" y="6375"/>
                  </a:cubicBezTo>
                  <a:cubicBezTo>
                    <a:pt x="5125" y="6375"/>
                    <a:pt x="5281" y="6375"/>
                    <a:pt x="5406" y="6375"/>
                  </a:cubicBezTo>
                  <a:cubicBezTo>
                    <a:pt x="6468" y="6375"/>
                    <a:pt x="7468" y="6219"/>
                    <a:pt x="8437" y="5938"/>
                  </a:cubicBezTo>
                  <a:cubicBezTo>
                    <a:pt x="9343" y="5032"/>
                    <a:pt x="10030" y="3938"/>
                    <a:pt x="10437" y="2750"/>
                  </a:cubicBezTo>
                  <a:cubicBezTo>
                    <a:pt x="9812" y="2657"/>
                    <a:pt x="9249" y="2250"/>
                    <a:pt x="8968" y="171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
            <p:cNvSpPr>
              <a:spLocks noChangeArrowheads="1"/>
            </p:cNvSpPr>
            <p:nvPr/>
          </p:nvSpPr>
          <p:spPr bwMode="auto">
            <a:xfrm>
              <a:off x="1906588" y="1393825"/>
              <a:ext cx="2182812" cy="2711450"/>
            </a:xfrm>
            <a:custGeom>
              <a:avLst/>
              <a:gdLst>
                <a:gd name="T0" fmla="*/ 3094 w 6063"/>
                <a:gd name="T1" fmla="*/ 7374 h 7531"/>
                <a:gd name="T2" fmla="*/ 3094 w 6063"/>
                <a:gd name="T3" fmla="*/ 7374 h 7531"/>
                <a:gd name="T4" fmla="*/ 6062 w 6063"/>
                <a:gd name="T5" fmla="*/ 1063 h 7531"/>
                <a:gd name="T6" fmla="*/ 5844 w 6063"/>
                <a:gd name="T7" fmla="*/ 125 h 7531"/>
                <a:gd name="T8" fmla="*/ 781 w 6063"/>
                <a:gd name="T9" fmla="*/ 1219 h 7531"/>
                <a:gd name="T10" fmla="*/ 0 w 6063"/>
                <a:gd name="T11" fmla="*/ 2813 h 7531"/>
                <a:gd name="T12" fmla="*/ 2812 w 6063"/>
                <a:gd name="T13" fmla="*/ 7530 h 7531"/>
                <a:gd name="T14" fmla="*/ 3094 w 6063"/>
                <a:gd name="T15" fmla="*/ 7374 h 7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63" h="7531">
                  <a:moveTo>
                    <a:pt x="3094" y="7374"/>
                  </a:moveTo>
                  <a:lnTo>
                    <a:pt x="3094" y="7374"/>
                  </a:lnTo>
                  <a:cubicBezTo>
                    <a:pt x="3375" y="5031"/>
                    <a:pt x="4406" y="2813"/>
                    <a:pt x="6062" y="1063"/>
                  </a:cubicBezTo>
                  <a:cubicBezTo>
                    <a:pt x="5906" y="781"/>
                    <a:pt x="5844" y="469"/>
                    <a:pt x="5844" y="125"/>
                  </a:cubicBezTo>
                  <a:cubicBezTo>
                    <a:pt x="4062" y="0"/>
                    <a:pt x="2312" y="344"/>
                    <a:pt x="781" y="1219"/>
                  </a:cubicBezTo>
                  <a:cubicBezTo>
                    <a:pt x="500" y="1719"/>
                    <a:pt x="219" y="2250"/>
                    <a:pt x="0" y="2813"/>
                  </a:cubicBezTo>
                  <a:cubicBezTo>
                    <a:pt x="437" y="4531"/>
                    <a:pt x="1406" y="6156"/>
                    <a:pt x="2812" y="7530"/>
                  </a:cubicBezTo>
                  <a:cubicBezTo>
                    <a:pt x="2906" y="7468"/>
                    <a:pt x="3000" y="7437"/>
                    <a:pt x="3094" y="737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 name="Freeform 8"/>
            <p:cNvSpPr>
              <a:spLocks noChangeArrowheads="1"/>
            </p:cNvSpPr>
            <p:nvPr/>
          </p:nvSpPr>
          <p:spPr bwMode="auto">
            <a:xfrm>
              <a:off x="4224338" y="909638"/>
              <a:ext cx="1057275" cy="1057275"/>
            </a:xfrm>
            <a:custGeom>
              <a:avLst/>
              <a:gdLst>
                <a:gd name="T0" fmla="*/ 1469 w 2939"/>
                <a:gd name="T1" fmla="*/ 2938 h 2939"/>
                <a:gd name="T2" fmla="*/ 1469 w 2939"/>
                <a:gd name="T3" fmla="*/ 2938 h 2939"/>
                <a:gd name="T4" fmla="*/ 2938 w 2939"/>
                <a:gd name="T5" fmla="*/ 1469 h 2939"/>
                <a:gd name="T6" fmla="*/ 1469 w 2939"/>
                <a:gd name="T7" fmla="*/ 0 h 2939"/>
                <a:gd name="T8" fmla="*/ 0 w 2939"/>
                <a:gd name="T9" fmla="*/ 1469 h 2939"/>
                <a:gd name="T10" fmla="*/ 1469 w 2939"/>
                <a:gd name="T11" fmla="*/ 2938 h 2939"/>
              </a:gdLst>
              <a:ahLst/>
              <a:cxnLst>
                <a:cxn ang="0">
                  <a:pos x="T0" y="T1"/>
                </a:cxn>
                <a:cxn ang="0">
                  <a:pos x="T2" y="T3"/>
                </a:cxn>
                <a:cxn ang="0">
                  <a:pos x="T4" y="T5"/>
                </a:cxn>
                <a:cxn ang="0">
                  <a:pos x="T6" y="T7"/>
                </a:cxn>
                <a:cxn ang="0">
                  <a:pos x="T8" y="T9"/>
                </a:cxn>
                <a:cxn ang="0">
                  <a:pos x="T10" y="T11"/>
                </a:cxn>
              </a:cxnLst>
              <a:rect l="0" t="0" r="r" b="b"/>
              <a:pathLst>
                <a:path w="2939" h="2939">
                  <a:moveTo>
                    <a:pt x="1469" y="2938"/>
                  </a:moveTo>
                  <a:lnTo>
                    <a:pt x="1469" y="2938"/>
                  </a:lnTo>
                  <a:cubicBezTo>
                    <a:pt x="2282" y="2938"/>
                    <a:pt x="2938" y="2282"/>
                    <a:pt x="2938" y="1469"/>
                  </a:cubicBezTo>
                  <a:cubicBezTo>
                    <a:pt x="2938" y="657"/>
                    <a:pt x="2282" y="0"/>
                    <a:pt x="1469" y="0"/>
                  </a:cubicBezTo>
                  <a:cubicBezTo>
                    <a:pt x="657" y="0"/>
                    <a:pt x="0" y="657"/>
                    <a:pt x="0" y="1469"/>
                  </a:cubicBezTo>
                  <a:cubicBezTo>
                    <a:pt x="0" y="2282"/>
                    <a:pt x="657" y="2938"/>
                    <a:pt x="1469" y="2938"/>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 name="Freeform 9"/>
            <p:cNvSpPr>
              <a:spLocks noChangeArrowheads="1"/>
            </p:cNvSpPr>
            <p:nvPr/>
          </p:nvSpPr>
          <p:spPr bwMode="auto">
            <a:xfrm>
              <a:off x="2795588" y="4206875"/>
              <a:ext cx="1057275" cy="1057275"/>
            </a:xfrm>
            <a:custGeom>
              <a:avLst/>
              <a:gdLst>
                <a:gd name="T0" fmla="*/ 0 w 2938"/>
                <a:gd name="T1" fmla="*/ 1468 h 2938"/>
                <a:gd name="T2" fmla="*/ 0 w 2938"/>
                <a:gd name="T3" fmla="*/ 1468 h 2938"/>
                <a:gd name="T4" fmla="*/ 1468 w 2938"/>
                <a:gd name="T5" fmla="*/ 2937 h 2938"/>
                <a:gd name="T6" fmla="*/ 2937 w 2938"/>
                <a:gd name="T7" fmla="*/ 1468 h 2938"/>
                <a:gd name="T8" fmla="*/ 1468 w 2938"/>
                <a:gd name="T9" fmla="*/ 0 h 2938"/>
                <a:gd name="T10" fmla="*/ 0 w 2938"/>
                <a:gd name="T11" fmla="*/ 1468 h 2938"/>
              </a:gdLst>
              <a:ahLst/>
              <a:cxnLst>
                <a:cxn ang="0">
                  <a:pos x="T0" y="T1"/>
                </a:cxn>
                <a:cxn ang="0">
                  <a:pos x="T2" y="T3"/>
                </a:cxn>
                <a:cxn ang="0">
                  <a:pos x="T4" y="T5"/>
                </a:cxn>
                <a:cxn ang="0">
                  <a:pos x="T6" y="T7"/>
                </a:cxn>
                <a:cxn ang="0">
                  <a:pos x="T8" y="T9"/>
                </a:cxn>
                <a:cxn ang="0">
                  <a:pos x="T10" y="T11"/>
                </a:cxn>
              </a:cxnLst>
              <a:rect l="0" t="0" r="r" b="b"/>
              <a:pathLst>
                <a:path w="2938" h="2938">
                  <a:moveTo>
                    <a:pt x="0" y="1468"/>
                  </a:moveTo>
                  <a:lnTo>
                    <a:pt x="0" y="1468"/>
                  </a:lnTo>
                  <a:cubicBezTo>
                    <a:pt x="0" y="2281"/>
                    <a:pt x="656" y="2937"/>
                    <a:pt x="1468" y="2937"/>
                  </a:cubicBezTo>
                  <a:cubicBezTo>
                    <a:pt x="2281" y="2937"/>
                    <a:pt x="2937" y="2281"/>
                    <a:pt x="2937" y="1468"/>
                  </a:cubicBezTo>
                  <a:cubicBezTo>
                    <a:pt x="2937" y="656"/>
                    <a:pt x="2281" y="0"/>
                    <a:pt x="1468" y="0"/>
                  </a:cubicBezTo>
                  <a:cubicBezTo>
                    <a:pt x="656" y="0"/>
                    <a:pt x="0" y="656"/>
                    <a:pt x="0" y="1468"/>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 name="Freeform 10"/>
            <p:cNvSpPr>
              <a:spLocks noChangeArrowheads="1"/>
            </p:cNvSpPr>
            <p:nvPr/>
          </p:nvSpPr>
          <p:spPr bwMode="auto">
            <a:xfrm>
              <a:off x="6799263" y="4948238"/>
              <a:ext cx="1057275" cy="1057275"/>
            </a:xfrm>
            <a:custGeom>
              <a:avLst/>
              <a:gdLst>
                <a:gd name="T0" fmla="*/ 0 w 2938"/>
                <a:gd name="T1" fmla="*/ 1469 h 2939"/>
                <a:gd name="T2" fmla="*/ 0 w 2938"/>
                <a:gd name="T3" fmla="*/ 1469 h 2939"/>
                <a:gd name="T4" fmla="*/ 1468 w 2938"/>
                <a:gd name="T5" fmla="*/ 2938 h 2939"/>
                <a:gd name="T6" fmla="*/ 2937 w 2938"/>
                <a:gd name="T7" fmla="*/ 1469 h 2939"/>
                <a:gd name="T8" fmla="*/ 1468 w 2938"/>
                <a:gd name="T9" fmla="*/ 0 h 2939"/>
                <a:gd name="T10" fmla="*/ 0 w 2938"/>
                <a:gd name="T11" fmla="*/ 1469 h 2939"/>
              </a:gdLst>
              <a:ahLst/>
              <a:cxnLst>
                <a:cxn ang="0">
                  <a:pos x="T0" y="T1"/>
                </a:cxn>
                <a:cxn ang="0">
                  <a:pos x="T2" y="T3"/>
                </a:cxn>
                <a:cxn ang="0">
                  <a:pos x="T4" y="T5"/>
                </a:cxn>
                <a:cxn ang="0">
                  <a:pos x="T6" y="T7"/>
                </a:cxn>
                <a:cxn ang="0">
                  <a:pos x="T8" y="T9"/>
                </a:cxn>
                <a:cxn ang="0">
                  <a:pos x="T10" y="T11"/>
                </a:cxn>
              </a:cxnLst>
              <a:rect l="0" t="0" r="r" b="b"/>
              <a:pathLst>
                <a:path w="2938" h="2939">
                  <a:moveTo>
                    <a:pt x="0" y="1469"/>
                  </a:moveTo>
                  <a:lnTo>
                    <a:pt x="0" y="1469"/>
                  </a:lnTo>
                  <a:cubicBezTo>
                    <a:pt x="0" y="2281"/>
                    <a:pt x="656" y="2938"/>
                    <a:pt x="1468" y="2938"/>
                  </a:cubicBezTo>
                  <a:cubicBezTo>
                    <a:pt x="2281" y="2938"/>
                    <a:pt x="2937" y="2281"/>
                    <a:pt x="2937" y="1469"/>
                  </a:cubicBezTo>
                  <a:cubicBezTo>
                    <a:pt x="2937" y="656"/>
                    <a:pt x="2281" y="0"/>
                    <a:pt x="1468" y="0"/>
                  </a:cubicBezTo>
                  <a:cubicBezTo>
                    <a:pt x="656" y="0"/>
                    <a:pt x="0" y="656"/>
                    <a:pt x="0" y="146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04" name="Text Placeholder 3"/>
          <p:cNvSpPr txBox="1">
            <a:spLocks/>
          </p:cNvSpPr>
          <p:nvPr/>
        </p:nvSpPr>
        <p:spPr>
          <a:xfrm>
            <a:off x="9404065" y="5551097"/>
            <a:ext cx="1474621" cy="557023"/>
          </a:xfrm>
          <a:prstGeom prst="rect">
            <a:avLst/>
          </a:prstGeom>
        </p:spPr>
        <p:txBody>
          <a:bodyPr vert="horz" lIns="91436" tIns="45719" rIns="91436" bIns="45719" anchor="t"/>
          <a:lstStyle>
            <a:lvl1pPr marL="0" indent="0" algn="l" defTabSz="914240" rtl="0" eaLnBrk="1" latinLnBrk="0" hangingPunct="1">
              <a:lnSpc>
                <a:spcPct val="100000"/>
              </a:lnSpc>
              <a:spcBef>
                <a:spcPts val="900"/>
              </a:spcBef>
              <a:buClr>
                <a:srgbClr val="FF0000"/>
              </a:buClr>
              <a:buFontTx/>
              <a:buNone/>
              <a:defRPr sz="1600" b="1" i="0" kern="1200" cap="all" spc="-50">
                <a:solidFill>
                  <a:schemeClr val="tx1"/>
                </a:solidFill>
                <a:latin typeface="+mn-lt"/>
                <a:ea typeface="+mn-ea"/>
                <a:cs typeface="+mn-cs"/>
              </a:defRPr>
            </a:lvl1pPr>
            <a:lvl2pPr marL="35977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2pPr>
            <a:lvl3pPr marL="742820"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3pPr>
            <a:lvl4pPr marL="1111054"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4pPr>
            <a:lvl5pPr marL="1430616" indent="0" algn="l" defTabSz="914240" rtl="0" eaLnBrk="1" latinLnBrk="0" hangingPunct="1">
              <a:lnSpc>
                <a:spcPct val="100000"/>
              </a:lnSpc>
              <a:spcBef>
                <a:spcPts val="400"/>
              </a:spcBef>
              <a:buClr>
                <a:srgbClr val="FF0000"/>
              </a:buClr>
              <a:buFontTx/>
              <a:buNone/>
              <a:defRPr sz="1600" b="1" i="0" kern="1200" cap="all" spc="-5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0" indent="-228560" algn="l" defTabSz="9142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cap="none" spc="-71">
                <a:solidFill>
                  <a:srgbClr val="00B050"/>
                </a:solidFill>
              </a:rPr>
              <a:t>Cloud</a:t>
            </a:r>
            <a:endParaRPr lang="en-US" b="0" cap="none" spc="-71">
              <a:solidFill>
                <a:srgbClr val="00B050"/>
              </a:solidFill>
            </a:endParaRPr>
          </a:p>
        </p:txBody>
      </p:sp>
    </p:spTree>
    <p:extLst>
      <p:ext uri="{BB962C8B-B14F-4D97-AF65-F5344CB8AC3E}">
        <p14:creationId xmlns:p14="http://schemas.microsoft.com/office/powerpoint/2010/main" val="98184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Family</a:t>
            </a:r>
          </a:p>
        </p:txBody>
      </p:sp>
      <p:graphicFrame>
        <p:nvGraphicFramePr>
          <p:cNvPr id="3" name="Content Placeholder 5"/>
          <p:cNvGraphicFramePr>
            <a:graphicFrameLocks/>
          </p:cNvGraphicFramePr>
          <p:nvPr>
            <p:extLst>
              <p:ext uri="{D42A27DB-BD31-4B8C-83A1-F6EECF244321}">
                <p14:modId xmlns:p14="http://schemas.microsoft.com/office/powerpoint/2010/main" val="2550285952"/>
              </p:ext>
            </p:extLst>
          </p:nvPr>
        </p:nvGraphicFramePr>
        <p:xfrm>
          <a:off x="321988" y="1281602"/>
          <a:ext cx="11680958" cy="4941358"/>
        </p:xfrm>
        <a:graphic>
          <a:graphicData uri="http://schemas.openxmlformats.org/drawingml/2006/table">
            <a:tbl>
              <a:tblPr firstCol="1" lastRow="1">
                <a:tableStyleId>{073A0DAA-6AF3-43AB-8588-CEC1D06C72B9}</a:tableStyleId>
              </a:tblPr>
              <a:tblGrid>
                <a:gridCol w="2263262">
                  <a:extLst>
                    <a:ext uri="{9D8B030D-6E8A-4147-A177-3AD203B41FA5}">
                      <a16:colId xmlns="" xmlns:a16="http://schemas.microsoft.com/office/drawing/2014/main" val="20000"/>
                    </a:ext>
                  </a:extLst>
                </a:gridCol>
                <a:gridCol w="691350">
                  <a:extLst>
                    <a:ext uri="{9D8B030D-6E8A-4147-A177-3AD203B41FA5}">
                      <a16:colId xmlns="" xmlns:a16="http://schemas.microsoft.com/office/drawing/2014/main" val="20001"/>
                    </a:ext>
                  </a:extLst>
                </a:gridCol>
                <a:gridCol w="2908782">
                  <a:extLst>
                    <a:ext uri="{9D8B030D-6E8A-4147-A177-3AD203B41FA5}">
                      <a16:colId xmlns="" xmlns:a16="http://schemas.microsoft.com/office/drawing/2014/main" val="20002"/>
                    </a:ext>
                  </a:extLst>
                </a:gridCol>
                <a:gridCol w="2908782">
                  <a:extLst>
                    <a:ext uri="{9D8B030D-6E8A-4147-A177-3AD203B41FA5}">
                      <a16:colId xmlns="" xmlns:a16="http://schemas.microsoft.com/office/drawing/2014/main" val="20003"/>
                    </a:ext>
                  </a:extLst>
                </a:gridCol>
                <a:gridCol w="2908782">
                  <a:extLst>
                    <a:ext uri="{9D8B030D-6E8A-4147-A177-3AD203B41FA5}">
                      <a16:colId xmlns="" xmlns:a16="http://schemas.microsoft.com/office/drawing/2014/main" val="20004"/>
                    </a:ext>
                  </a:extLst>
                </a:gridCol>
              </a:tblGrid>
              <a:tr h="113054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a:t>4x4:4</a:t>
                      </a:r>
                    </a:p>
                  </a:txBody>
                  <a:tcPr marL="0" marR="0" marT="0" marB="0" anchor="ctr">
                    <a:solidFill>
                      <a:schemeClr val="accent5">
                        <a:lumMod val="75000"/>
                      </a:schemeClr>
                    </a:solidFill>
                  </a:tcPr>
                </a:tc>
                <a:tc rowSpan="2">
                  <a:txBody>
                    <a:bodyPr/>
                    <a:lstStyle/>
                    <a:p>
                      <a:pPr algn="ctr"/>
                      <a:r>
                        <a:rPr lang="en-US" sz="1300">
                          <a:solidFill>
                            <a:schemeClr val="bg1"/>
                          </a:solidFill>
                        </a:rPr>
                        <a:t>Dual Radio</a:t>
                      </a:r>
                    </a:p>
                  </a:txBody>
                  <a:tcPr marL="0" marR="0" marT="0" marB="0" vert="vert270" anchor="ctr">
                    <a:solidFill>
                      <a:schemeClr val="accent5">
                        <a:lumMod val="60000"/>
                        <a:lumOff val="40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extLst>
                  <a:ext uri="{0D108BD9-81ED-4DB2-BD59-A6C34878D82A}">
                    <a16:rowId xmlns="" xmlns:a16="http://schemas.microsoft.com/office/drawing/2014/main" val="10000"/>
                  </a:ext>
                </a:extLst>
              </a:tr>
              <a:tr h="1130547">
                <a:tc>
                  <a:txBody>
                    <a:bodyPr/>
                    <a:lstStyle/>
                    <a:p>
                      <a:pPr algn="ctr"/>
                      <a:r>
                        <a:rPr lang="en-US" sz="1800"/>
                        <a:t>3x3:3</a:t>
                      </a:r>
                    </a:p>
                  </a:txBody>
                  <a:tcPr marL="0" marR="0" marT="0" marB="0" anchor="ctr">
                    <a:solidFill>
                      <a:schemeClr val="accent5">
                        <a:lumMod val="75000"/>
                      </a:schemeClr>
                    </a:solidFill>
                  </a:tcPr>
                </a:tc>
                <a:tc vMerge="1">
                  <a:txBody>
                    <a:bodyPr/>
                    <a:lstStyle/>
                    <a:p>
                      <a:pPr algn="ctr"/>
                      <a:endParaRPr lang="en-US" sz="1300" dirty="0">
                        <a:solidFill>
                          <a:schemeClr val="bg1"/>
                        </a:solidFill>
                      </a:endParaRPr>
                    </a:p>
                  </a:txBody>
                  <a:tcPr marL="0" marR="0" marT="0" marB="0" vert="vert270" anchor="ctr">
                    <a:solidFill>
                      <a:schemeClr val="accent3">
                        <a:lumMod val="60000"/>
                        <a:lumOff val="40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extLst>
                  <a:ext uri="{0D108BD9-81ED-4DB2-BD59-A6C34878D82A}">
                    <a16:rowId xmlns="" xmlns:a16="http://schemas.microsoft.com/office/drawing/2014/main" val="10001"/>
                  </a:ext>
                </a:extLst>
              </a:tr>
              <a:tr h="1130547">
                <a:tc rowSpan="2">
                  <a:txBody>
                    <a:bodyPr/>
                    <a:lstStyle/>
                    <a:p>
                      <a:pPr algn="ctr"/>
                      <a:r>
                        <a:rPr lang="en-US" sz="1800"/>
                        <a:t>2x2:2</a:t>
                      </a:r>
                    </a:p>
                  </a:txBody>
                  <a:tcPr marL="0" marR="0" marT="0" marB="0"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bg1"/>
                          </a:solidFill>
                        </a:rPr>
                        <a:t>Triple </a:t>
                      </a:r>
                      <a:br>
                        <a:rPr lang="en-US" sz="1300">
                          <a:solidFill>
                            <a:schemeClr val="bg1"/>
                          </a:solidFill>
                        </a:rPr>
                      </a:br>
                      <a:r>
                        <a:rPr lang="en-US" sz="1300">
                          <a:solidFill>
                            <a:schemeClr val="bg1"/>
                          </a:solidFill>
                        </a:rPr>
                        <a:t>Radio</a:t>
                      </a:r>
                    </a:p>
                  </a:txBody>
                  <a:tcPr marL="0" marR="0" marT="0" marB="0" vert="vert270" anchor="ctr">
                    <a:solidFill>
                      <a:schemeClr val="accent5">
                        <a:lumMod val="60000"/>
                        <a:lumOff val="40000"/>
                      </a:schemeClr>
                    </a:solidFill>
                  </a:tcPr>
                </a:tc>
                <a:tc>
                  <a:txBody>
                    <a:bodyPr/>
                    <a:lstStyle/>
                    <a:p>
                      <a:endParaRPr lang="en-US"/>
                    </a:p>
                  </a:txBody>
                  <a:tcPr marL="0" marR="0" marT="0" marB="0" anchor="ctr">
                    <a:solidFill>
                      <a:schemeClr val="bg1">
                        <a:lumMod val="85000"/>
                      </a:schemeClr>
                    </a:solidFill>
                  </a:tcPr>
                </a:tc>
                <a:tc>
                  <a:txBody>
                    <a:bodyPr/>
                    <a:lstStyle/>
                    <a:p>
                      <a:endParaRPr lang="en-US"/>
                    </a:p>
                  </a:txBody>
                  <a:tcPr marL="0" marR="0" marT="0" marB="0" anchor="ctr">
                    <a:solidFill>
                      <a:schemeClr val="bg1">
                        <a:lumMod val="85000"/>
                      </a:schemeClr>
                    </a:solidFill>
                  </a:tcPr>
                </a:tc>
                <a:tc>
                  <a:txBody>
                    <a:bodyPr/>
                    <a:lstStyle/>
                    <a:p>
                      <a:endParaRPr lang="en-US"/>
                    </a:p>
                  </a:txBody>
                  <a:tcPr marL="0" marR="0" marT="0" marB="0" anchor="ctr">
                    <a:solidFill>
                      <a:schemeClr val="bg1">
                        <a:lumMod val="85000"/>
                      </a:schemeClr>
                    </a:solidFill>
                  </a:tcPr>
                </a:tc>
                <a:extLst>
                  <a:ext uri="{0D108BD9-81ED-4DB2-BD59-A6C34878D82A}">
                    <a16:rowId xmlns="" xmlns:a16="http://schemas.microsoft.com/office/drawing/2014/main" val="10002"/>
                  </a:ext>
                </a:extLst>
              </a:tr>
              <a:tr h="1130547">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bg1"/>
                          </a:solidFill>
                        </a:rPr>
                        <a:t>Dual </a:t>
                      </a:r>
                      <a:br>
                        <a:rPr lang="en-US" sz="1300">
                          <a:solidFill>
                            <a:schemeClr val="bg1"/>
                          </a:solidFill>
                        </a:rPr>
                      </a:br>
                      <a:r>
                        <a:rPr lang="en-US" sz="1300">
                          <a:solidFill>
                            <a:schemeClr val="bg1"/>
                          </a:solidFill>
                        </a:rPr>
                        <a:t>Radio</a:t>
                      </a:r>
                    </a:p>
                  </a:txBody>
                  <a:tcPr marL="0" marR="0" marT="0" marB="0" vert="vert270" anchor="ctr">
                    <a:solidFill>
                      <a:schemeClr val="accent5">
                        <a:lumMod val="60000"/>
                        <a:lumOff val="40000"/>
                      </a:schemeClr>
                    </a:solidFill>
                  </a:tcPr>
                </a:tc>
                <a:tc>
                  <a:txBody>
                    <a:bodyPr/>
                    <a:lstStyle/>
                    <a:p>
                      <a:endParaRPr lang="en-US"/>
                    </a:p>
                  </a:txBody>
                  <a:tcPr marL="0" marR="0" marT="0" marB="0" anchor="ctr">
                    <a:solidFill>
                      <a:schemeClr val="bg1">
                        <a:lumMod val="85000"/>
                      </a:schemeClr>
                    </a:solidFill>
                  </a:tcPr>
                </a:tc>
                <a:tc>
                  <a:txBody>
                    <a:bodyPr/>
                    <a:lstStyle/>
                    <a:p>
                      <a:endParaRPr lang="en-US"/>
                    </a:p>
                  </a:txBody>
                  <a:tcPr marL="0" marR="0" marT="0" marB="0" anchor="ctr">
                    <a:solidFill>
                      <a:schemeClr val="bg1">
                        <a:lumMod val="85000"/>
                      </a:schemeClr>
                    </a:solidFill>
                  </a:tcPr>
                </a:tc>
                <a:tc>
                  <a:txBody>
                    <a:bodyPr/>
                    <a:lstStyle/>
                    <a:p>
                      <a:endParaRPr lang="en-US"/>
                    </a:p>
                  </a:txBody>
                  <a:tcPr marL="0" marR="0" marT="0" marB="0" anchor="ctr">
                    <a:solidFill>
                      <a:schemeClr val="bg1">
                        <a:lumMod val="85000"/>
                      </a:schemeClr>
                    </a:solidFill>
                  </a:tcPr>
                </a:tc>
                <a:extLst>
                  <a:ext uri="{0D108BD9-81ED-4DB2-BD59-A6C34878D82A}">
                    <a16:rowId xmlns="" xmlns:a16="http://schemas.microsoft.com/office/drawing/2014/main" val="981012190"/>
                  </a:ext>
                </a:extLst>
              </a:tr>
              <a:tr h="419170">
                <a:tc gridSpan="2">
                  <a:txBody>
                    <a:bodyPr/>
                    <a:lstStyle/>
                    <a:p>
                      <a:pPr algn="ctr"/>
                      <a:endParaRPr lang="en-US" sz="1300">
                        <a:solidFill>
                          <a:schemeClr val="tx1">
                            <a:lumMod val="50000"/>
                            <a:lumOff val="50000"/>
                          </a:schemeClr>
                        </a:solidFill>
                      </a:endParaRPr>
                    </a:p>
                  </a:txBody>
                  <a:tcPr marL="0" marR="0" marT="0" marB="0" anchor="ctr">
                    <a:solidFill>
                      <a:schemeClr val="accent5">
                        <a:lumMod val="75000"/>
                      </a:schemeClr>
                    </a:solidFill>
                  </a:tcPr>
                </a:tc>
                <a:tc hMerge="1">
                  <a:txBody>
                    <a:bodyPr/>
                    <a:lstStyle/>
                    <a:p>
                      <a:pPr algn="ctr"/>
                      <a:endParaRPr lang="en-US" dirty="0"/>
                    </a:p>
                  </a:txBody>
                  <a:tcPr anchor="ctr">
                    <a:lnT w="12700" cap="flat" cmpd="sng" algn="ctr">
                      <a:solidFill>
                        <a:schemeClr val="bg1"/>
                      </a:solidFill>
                      <a:prstDash val="solid"/>
                      <a:round/>
                      <a:headEnd type="none" w="med" len="med"/>
                      <a:tailEnd type="none" w="med" len="med"/>
                    </a:lnT>
                    <a:cell3D prstMaterial="dkEdge">
                      <a:bevel w="77470" h="12700" prst="softRound"/>
                      <a:lightRig rig="flood" dir="t"/>
                    </a:cell3D>
                    <a:solidFill>
                      <a:srgbClr val="008C82"/>
                    </a:solidFill>
                  </a:tcPr>
                </a:tc>
                <a:tc>
                  <a:txBody>
                    <a:bodyPr/>
                    <a:lstStyle/>
                    <a:p>
                      <a:pPr algn="ctr"/>
                      <a:r>
                        <a:rPr lang="en-US" sz="1800" b="1">
                          <a:solidFill>
                            <a:schemeClr val="bg1"/>
                          </a:solidFill>
                        </a:rPr>
                        <a:t>Wall Plate</a:t>
                      </a:r>
                    </a:p>
                  </a:txBody>
                  <a:tcPr marL="0" marR="0" marT="0" marB="0" anchor="ctr">
                    <a:solidFill>
                      <a:srgbClr val="3C3C3C"/>
                    </a:solidFill>
                  </a:tcPr>
                </a:tc>
                <a:tc>
                  <a:txBody>
                    <a:bodyPr/>
                    <a:lstStyle/>
                    <a:p>
                      <a:pPr algn="ctr"/>
                      <a:r>
                        <a:rPr lang="en-US" sz="1800"/>
                        <a:t>Outdoor</a:t>
                      </a:r>
                      <a:endParaRPr lang="en-US" sz="1800" b="1">
                        <a:solidFill>
                          <a:schemeClr val="tx1">
                            <a:lumMod val="50000"/>
                            <a:lumOff val="50000"/>
                          </a:schemeClr>
                        </a:solidFill>
                      </a:endParaRPr>
                    </a:p>
                  </a:txBody>
                  <a:tcPr marL="0" marR="0" marT="0" marB="0" anchor="ctr">
                    <a:solidFill>
                      <a:srgbClr val="3C3C3C"/>
                    </a:solidFill>
                  </a:tcPr>
                </a:tc>
                <a:tc>
                  <a:txBody>
                    <a:bodyPr/>
                    <a:lstStyle/>
                    <a:p>
                      <a:pPr algn="ctr"/>
                      <a:r>
                        <a:rPr lang="en-US" sz="1800" dirty="0"/>
                        <a:t>Indoor</a:t>
                      </a:r>
                      <a:endParaRPr lang="en-US" sz="1800" b="1" dirty="0">
                        <a:solidFill>
                          <a:schemeClr val="tx1">
                            <a:lumMod val="50000"/>
                            <a:lumOff val="50000"/>
                          </a:schemeClr>
                        </a:solidFill>
                      </a:endParaRPr>
                    </a:p>
                  </a:txBody>
                  <a:tcPr marL="0" marR="0" marT="0" marB="0" anchor="ctr">
                    <a:solidFill>
                      <a:srgbClr val="3C3C3C"/>
                    </a:solidFill>
                  </a:tcPr>
                </a:tc>
                <a:extLst>
                  <a:ext uri="{0D108BD9-81ED-4DB2-BD59-A6C34878D82A}">
                    <a16:rowId xmlns="" xmlns:a16="http://schemas.microsoft.com/office/drawing/2014/main" val="10006"/>
                  </a:ext>
                </a:extLst>
              </a:tr>
            </a:tbl>
          </a:graphicData>
        </a:graphic>
      </p:graphicFrame>
      <p:sp>
        <p:nvSpPr>
          <p:cNvPr id="21" name="TextBox 20"/>
          <p:cNvSpPr txBox="1"/>
          <p:nvPr/>
        </p:nvSpPr>
        <p:spPr>
          <a:xfrm>
            <a:off x="10649699" y="2617671"/>
            <a:ext cx="1415339" cy="338528"/>
          </a:xfrm>
          <a:prstGeom prst="rect">
            <a:avLst/>
          </a:prstGeom>
          <a:noFill/>
          <a:effectLst/>
        </p:spPr>
        <p:txBody>
          <a:bodyPr wrap="square" lIns="121893" tIns="60947" rIns="121893" bIns="60947" rtlCol="0">
            <a:spAutoFit/>
          </a:bodyPr>
          <a:lstStyle/>
          <a:p>
            <a:r>
              <a:rPr lang="en-US" sz="1400" b="1">
                <a:solidFill>
                  <a:srgbClr val="0B0B0B"/>
                </a:solidFill>
              </a:rPr>
              <a:t>FAP-321E</a:t>
            </a:r>
          </a:p>
        </p:txBody>
      </p:sp>
      <p:sp>
        <p:nvSpPr>
          <p:cNvPr id="37" name="TextBox 36"/>
          <p:cNvSpPr txBox="1"/>
          <p:nvPr/>
        </p:nvSpPr>
        <p:spPr>
          <a:xfrm>
            <a:off x="10634756" y="2968009"/>
            <a:ext cx="1430530" cy="338528"/>
          </a:xfrm>
          <a:prstGeom prst="rect">
            <a:avLst/>
          </a:prstGeom>
          <a:noFill/>
          <a:effectLst/>
        </p:spPr>
        <p:txBody>
          <a:bodyPr wrap="none" lIns="121893" tIns="60947" rIns="121893" bIns="60947" rtlCol="0">
            <a:spAutoFit/>
          </a:bodyPr>
          <a:lstStyle/>
          <a:p>
            <a:r>
              <a:rPr lang="en-US" sz="1400" b="1">
                <a:solidFill>
                  <a:srgbClr val="0B0B0B"/>
                </a:solidFill>
              </a:rPr>
              <a:t>FAP-320/321C</a:t>
            </a:r>
          </a:p>
        </p:txBody>
      </p:sp>
      <p:sp>
        <p:nvSpPr>
          <p:cNvPr id="52" name="TextBox 51"/>
          <p:cNvSpPr txBox="1"/>
          <p:nvPr/>
        </p:nvSpPr>
        <p:spPr>
          <a:xfrm>
            <a:off x="10653473" y="5022736"/>
            <a:ext cx="1423848" cy="338528"/>
          </a:xfrm>
          <a:prstGeom prst="rect">
            <a:avLst/>
          </a:prstGeom>
          <a:noFill/>
          <a:effectLst/>
        </p:spPr>
        <p:txBody>
          <a:bodyPr wrap="none" lIns="121893" tIns="60947" rIns="121893" bIns="60947" rtlCol="0">
            <a:spAutoFit/>
          </a:bodyPr>
          <a:lstStyle/>
          <a:p>
            <a:r>
              <a:rPr lang="en-US" sz="1400" b="1">
                <a:solidFill>
                  <a:srgbClr val="0B0B0B"/>
                </a:solidFill>
              </a:rPr>
              <a:t>FAP-221/223E</a:t>
            </a:r>
          </a:p>
        </p:txBody>
      </p:sp>
      <p:pic>
        <p:nvPicPr>
          <p:cNvPr id="53"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498050" y="5111971"/>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162717" y="5111971"/>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Rounded Rectangle 54"/>
          <p:cNvSpPr/>
          <p:nvPr/>
        </p:nvSpPr>
        <p:spPr bwMode="auto">
          <a:xfrm>
            <a:off x="9540463" y="5099454"/>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
        <p:nvSpPr>
          <p:cNvPr id="57" name="TextBox 56"/>
          <p:cNvSpPr txBox="1"/>
          <p:nvPr/>
        </p:nvSpPr>
        <p:spPr>
          <a:xfrm>
            <a:off x="10641190" y="1718208"/>
            <a:ext cx="1423848" cy="338528"/>
          </a:xfrm>
          <a:prstGeom prst="rect">
            <a:avLst/>
          </a:prstGeom>
          <a:noFill/>
          <a:effectLst/>
        </p:spPr>
        <p:txBody>
          <a:bodyPr wrap="none" lIns="121893" tIns="60947" rIns="121893" bIns="60947" rtlCol="0">
            <a:spAutoFit/>
          </a:bodyPr>
          <a:lstStyle/>
          <a:p>
            <a:r>
              <a:rPr lang="en-US" sz="1400" b="1">
                <a:solidFill>
                  <a:srgbClr val="0B0B0B"/>
                </a:solidFill>
              </a:rPr>
              <a:t>FAP-421/423E</a:t>
            </a:r>
          </a:p>
        </p:txBody>
      </p:sp>
      <p:pic>
        <p:nvPicPr>
          <p:cNvPr id="58"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485767" y="1810019"/>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150434" y="1807443"/>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 name="Rounded Rectangle 59"/>
          <p:cNvSpPr/>
          <p:nvPr/>
        </p:nvSpPr>
        <p:spPr bwMode="auto">
          <a:xfrm>
            <a:off x="9528180" y="1794926"/>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
        <p:nvSpPr>
          <p:cNvPr id="65" name="TextBox 64"/>
          <p:cNvSpPr txBox="1"/>
          <p:nvPr/>
        </p:nvSpPr>
        <p:spPr>
          <a:xfrm>
            <a:off x="7628762" y="4793503"/>
            <a:ext cx="1073060" cy="338528"/>
          </a:xfrm>
          <a:prstGeom prst="rect">
            <a:avLst/>
          </a:prstGeom>
          <a:noFill/>
        </p:spPr>
        <p:txBody>
          <a:bodyPr wrap="none" lIns="121893" tIns="60947" rIns="121893" bIns="60947" rtlCol="0">
            <a:spAutoFit/>
          </a:bodyPr>
          <a:lstStyle/>
          <a:p>
            <a:r>
              <a:rPr lang="en-US" sz="1400" b="1">
                <a:solidFill>
                  <a:srgbClr val="0B0B0B"/>
                </a:solidFill>
              </a:rPr>
              <a:t>FAP-224E</a:t>
            </a:r>
          </a:p>
        </p:txBody>
      </p:sp>
      <p:pic>
        <p:nvPicPr>
          <p:cNvPr id="66"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6880027" y="4882738"/>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 name="TextBox 78">
            <a:extLst>
              <a:ext uri="{FF2B5EF4-FFF2-40B4-BE49-F238E27FC236}">
                <a16:creationId xmlns="" xmlns:a16="http://schemas.microsoft.com/office/drawing/2014/main" id="{4D1824A3-6B44-DF41-A30C-46031EF61423}"/>
              </a:ext>
            </a:extLst>
          </p:cNvPr>
          <p:cNvSpPr txBox="1"/>
          <p:nvPr/>
        </p:nvSpPr>
        <p:spPr>
          <a:xfrm>
            <a:off x="4780025" y="5001319"/>
            <a:ext cx="1204074" cy="338528"/>
          </a:xfrm>
          <a:prstGeom prst="rect">
            <a:avLst/>
          </a:prstGeom>
          <a:noFill/>
        </p:spPr>
        <p:txBody>
          <a:bodyPr wrap="none" lIns="121893" tIns="60947" rIns="121893" bIns="60947" rtlCol="0">
            <a:spAutoFit/>
          </a:bodyPr>
          <a:lstStyle/>
          <a:p>
            <a:r>
              <a:rPr lang="en-US" sz="1400" b="1">
                <a:solidFill>
                  <a:srgbClr val="0B0B0B"/>
                </a:solidFill>
              </a:rPr>
              <a:t>FAP-C24JE</a:t>
            </a:r>
          </a:p>
        </p:txBody>
      </p:sp>
      <p:pic>
        <p:nvPicPr>
          <p:cNvPr id="80" name="Picture 251">
            <a:extLst>
              <a:ext uri="{FF2B5EF4-FFF2-40B4-BE49-F238E27FC236}">
                <a16:creationId xmlns="" xmlns:a16="http://schemas.microsoft.com/office/drawing/2014/main" id="{9D7A1E83-FD66-3049-A13A-8D776EF3E5E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3950609" y="5115196"/>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ounded Rectangle 25">
            <a:extLst>
              <a:ext uri="{FF2B5EF4-FFF2-40B4-BE49-F238E27FC236}">
                <a16:creationId xmlns="" xmlns:a16="http://schemas.microsoft.com/office/drawing/2014/main" id="{9DFDA7EC-9602-8746-807C-29BE4BC2AB88}"/>
              </a:ext>
            </a:extLst>
          </p:cNvPr>
          <p:cNvSpPr/>
          <p:nvPr/>
        </p:nvSpPr>
        <p:spPr bwMode="auto">
          <a:xfrm>
            <a:off x="6625387" y="4860647"/>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
        <p:nvSpPr>
          <p:cNvPr id="27" name="TextBox 26">
            <a:extLst>
              <a:ext uri="{FF2B5EF4-FFF2-40B4-BE49-F238E27FC236}">
                <a16:creationId xmlns="" xmlns:a16="http://schemas.microsoft.com/office/drawing/2014/main" id="{3A0CC79D-ED50-D541-A70E-36181B9875A2}"/>
              </a:ext>
            </a:extLst>
          </p:cNvPr>
          <p:cNvSpPr txBox="1"/>
          <p:nvPr/>
        </p:nvSpPr>
        <p:spPr>
          <a:xfrm>
            <a:off x="7633555" y="5215418"/>
            <a:ext cx="1073060" cy="338528"/>
          </a:xfrm>
          <a:prstGeom prst="rect">
            <a:avLst/>
          </a:prstGeom>
          <a:noFill/>
        </p:spPr>
        <p:txBody>
          <a:bodyPr wrap="none" lIns="121893" tIns="60947" rIns="121893" bIns="60947" rtlCol="0">
            <a:spAutoFit/>
          </a:bodyPr>
          <a:lstStyle/>
          <a:p>
            <a:r>
              <a:rPr lang="en-US" sz="1400" b="1">
                <a:solidFill>
                  <a:srgbClr val="0B0B0B"/>
                </a:solidFill>
              </a:rPr>
              <a:t>FAP-222E</a:t>
            </a:r>
          </a:p>
        </p:txBody>
      </p:sp>
      <p:pic>
        <p:nvPicPr>
          <p:cNvPr id="28" name="Picture 251">
            <a:extLst>
              <a:ext uri="{FF2B5EF4-FFF2-40B4-BE49-F238E27FC236}">
                <a16:creationId xmlns="" xmlns:a16="http://schemas.microsoft.com/office/drawing/2014/main" id="{97F1F5FB-3110-ED47-A270-417DFFCE620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6884820" y="5304653"/>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Rounded Rectangle 28">
            <a:extLst>
              <a:ext uri="{FF2B5EF4-FFF2-40B4-BE49-F238E27FC236}">
                <a16:creationId xmlns="" xmlns:a16="http://schemas.microsoft.com/office/drawing/2014/main" id="{164D3AE4-1D5C-FC4C-B4F3-ABDEAFA8D7CE}"/>
              </a:ext>
            </a:extLst>
          </p:cNvPr>
          <p:cNvSpPr/>
          <p:nvPr/>
        </p:nvSpPr>
        <p:spPr bwMode="auto">
          <a:xfrm>
            <a:off x="6630180" y="5282562"/>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
        <p:nvSpPr>
          <p:cNvPr id="31" name="TextBox 30">
            <a:extLst>
              <a:ext uri="{FF2B5EF4-FFF2-40B4-BE49-F238E27FC236}">
                <a16:creationId xmlns="" xmlns:a16="http://schemas.microsoft.com/office/drawing/2014/main" id="{1F571D8E-EBFA-8440-A2BE-02279AB00C05}"/>
              </a:ext>
            </a:extLst>
          </p:cNvPr>
          <p:cNvSpPr txBox="1"/>
          <p:nvPr/>
        </p:nvSpPr>
        <p:spPr>
          <a:xfrm>
            <a:off x="10638959" y="3931539"/>
            <a:ext cx="1073060" cy="338528"/>
          </a:xfrm>
          <a:prstGeom prst="rect">
            <a:avLst/>
          </a:prstGeom>
          <a:noFill/>
          <a:effectLst/>
        </p:spPr>
        <p:txBody>
          <a:bodyPr wrap="none" lIns="121893" tIns="60947" rIns="121893" bIns="60947" rtlCol="0">
            <a:spAutoFit/>
          </a:bodyPr>
          <a:lstStyle/>
          <a:p>
            <a:r>
              <a:rPr lang="en-US" sz="1400" b="1">
                <a:solidFill>
                  <a:srgbClr val="0B0B0B"/>
                </a:solidFill>
              </a:rPr>
              <a:t>FAP-231E</a:t>
            </a:r>
          </a:p>
        </p:txBody>
      </p:sp>
      <p:pic>
        <p:nvPicPr>
          <p:cNvPr id="32" name="Picture 251">
            <a:extLst>
              <a:ext uri="{FF2B5EF4-FFF2-40B4-BE49-F238E27FC236}">
                <a16:creationId xmlns="" xmlns:a16="http://schemas.microsoft.com/office/drawing/2014/main" id="{D9BE077C-7DA4-4E4B-B0DA-DBC9D917986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483536" y="4020774"/>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ounded Rectangle 32">
            <a:extLst>
              <a:ext uri="{FF2B5EF4-FFF2-40B4-BE49-F238E27FC236}">
                <a16:creationId xmlns="" xmlns:a16="http://schemas.microsoft.com/office/drawing/2014/main" id="{A0B56A85-E470-1846-A713-E9C0A399B847}"/>
              </a:ext>
            </a:extLst>
          </p:cNvPr>
          <p:cNvSpPr/>
          <p:nvPr/>
        </p:nvSpPr>
        <p:spPr bwMode="auto">
          <a:xfrm>
            <a:off x="9525949" y="4008257"/>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pic>
        <p:nvPicPr>
          <p:cNvPr id="36" name="Picture 251">
            <a:extLst>
              <a:ext uri="{FF2B5EF4-FFF2-40B4-BE49-F238E27FC236}">
                <a16:creationId xmlns="" xmlns:a16="http://schemas.microsoft.com/office/drawing/2014/main" id="{794BC980-3E5A-BC42-A2CB-7BE12425CAC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483536" y="3000540"/>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251">
            <a:extLst>
              <a:ext uri="{FF2B5EF4-FFF2-40B4-BE49-F238E27FC236}">
                <a16:creationId xmlns="" xmlns:a16="http://schemas.microsoft.com/office/drawing/2014/main" id="{7EAEF436-6A3F-4341-8A2A-10163AAC6C0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148203" y="2997964"/>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144000" y="2668703"/>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Rounded Rectangle 34">
            <a:extLst>
              <a:ext uri="{FF2B5EF4-FFF2-40B4-BE49-F238E27FC236}">
                <a16:creationId xmlns="" xmlns:a16="http://schemas.microsoft.com/office/drawing/2014/main" id="{C77368A5-6015-9841-A5F0-84FD6398EEFF}"/>
              </a:ext>
            </a:extLst>
          </p:cNvPr>
          <p:cNvSpPr/>
          <p:nvPr/>
        </p:nvSpPr>
        <p:spPr bwMode="auto">
          <a:xfrm>
            <a:off x="9540463" y="2674476"/>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
        <p:nvSpPr>
          <p:cNvPr id="39" name="Rounded Rectangle 38">
            <a:extLst>
              <a:ext uri="{FF2B5EF4-FFF2-40B4-BE49-F238E27FC236}">
                <a16:creationId xmlns="" xmlns:a16="http://schemas.microsoft.com/office/drawing/2014/main" id="{0BC7797C-E2DC-904D-B515-756470E5FCF2}"/>
              </a:ext>
            </a:extLst>
          </p:cNvPr>
          <p:cNvSpPr/>
          <p:nvPr/>
        </p:nvSpPr>
        <p:spPr bwMode="auto">
          <a:xfrm>
            <a:off x="9540463" y="3020234"/>
            <a:ext cx="1044280" cy="178150"/>
          </a:xfrm>
          <a:prstGeom prst="roundRect">
            <a:avLst>
              <a:gd name="adj" fmla="val 50000"/>
            </a:avLst>
          </a:prstGeom>
          <a:solidFill>
            <a:schemeClr val="accent2">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a:t>
            </a:r>
          </a:p>
        </p:txBody>
      </p:sp>
      <p:sp>
        <p:nvSpPr>
          <p:cNvPr id="40" name="Rounded Rectangle 39">
            <a:extLst>
              <a:ext uri="{FF2B5EF4-FFF2-40B4-BE49-F238E27FC236}">
                <a16:creationId xmlns="" xmlns:a16="http://schemas.microsoft.com/office/drawing/2014/main" id="{1E016C13-627A-3243-966D-ECCACC21FA10}"/>
              </a:ext>
            </a:extLst>
          </p:cNvPr>
          <p:cNvSpPr/>
          <p:nvPr/>
        </p:nvSpPr>
        <p:spPr bwMode="auto">
          <a:xfrm>
            <a:off x="3735745" y="5081508"/>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Tree>
    <p:extLst>
      <p:ext uri="{BB962C8B-B14F-4D97-AF65-F5344CB8AC3E}">
        <p14:creationId xmlns:p14="http://schemas.microsoft.com/office/powerpoint/2010/main" val="364828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320/321C</a:t>
            </a:r>
          </a:p>
        </p:txBody>
      </p:sp>
      <p:pic>
        <p:nvPicPr>
          <p:cNvPr id="3" name="Picture 2"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graphicFrame>
        <p:nvGraphicFramePr>
          <p:cNvPr id="4" name="Content Placeholder 4"/>
          <p:cNvGraphicFramePr>
            <a:graphicFrameLocks/>
          </p:cNvGraphicFramePr>
          <p:nvPr>
            <p:extLst>
              <p:ext uri="{D42A27DB-BD31-4B8C-83A1-F6EECF244321}">
                <p14:modId xmlns:p14="http://schemas.microsoft.com/office/powerpoint/2010/main" val="1950909269"/>
              </p:ext>
            </p:extLst>
          </p:nvPr>
        </p:nvGraphicFramePr>
        <p:xfrm>
          <a:off x="1590" y="1311489"/>
          <a:ext cx="12188824" cy="4998504"/>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FAP-320C</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FAP-321C</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131313"/>
                          </a:solidFill>
                          <a:effectLst/>
                          <a:latin typeface="+mn-lt"/>
                        </a:rPr>
                        <a:t>High density</a:t>
                      </a:r>
                      <a:r>
                        <a:rPr kumimoji="0" lang="en-GB" sz="1200" b="0" i="0" u="none" strike="noStrike" cap="none" normalizeH="0" baseline="0">
                          <a:ln>
                            <a:noFill/>
                          </a:ln>
                          <a:solidFill>
                            <a:schemeClr val="dk1"/>
                          </a:solidFill>
                          <a:effectLst/>
                          <a:latin typeface="+mn-lt"/>
                        </a:rPr>
                        <a:t>, streaming app, resilience</a:t>
                      </a:r>
                      <a:endParaRPr kumimoji="0" lang="en-GB" sz="1200" b="0" i="0" u="none" strike="noStrike" cap="none" normalizeH="0" baseline="0">
                        <a:ln>
                          <a:noFill/>
                        </a:ln>
                        <a:solidFill>
                          <a:srgbClr val="131313"/>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normalizeH="0" baseline="0">
                          <a:ln>
                            <a:noFill/>
                          </a:ln>
                          <a:solidFill>
                            <a:schemeClr val="dk1"/>
                          </a:solidFill>
                          <a:effectLst/>
                          <a:latin typeface="+mn-lt"/>
                          <a:ea typeface="+mn-ea"/>
                          <a:cs typeface="+mn-cs"/>
                        </a:rPr>
                        <a:t>Medium density </a:t>
                      </a:r>
                      <a:r>
                        <a:rPr kumimoji="0" lang="en-GB" sz="1200" u="none" strike="noStrike" kern="1200" cap="none" normalizeH="0" baseline="0">
                          <a:ln>
                            <a:noFill/>
                          </a:ln>
                          <a:solidFill>
                            <a:schemeClr val="dk1"/>
                          </a:solidFill>
                          <a:effectLst/>
                          <a:latin typeface="+mn-lt"/>
                          <a:ea typeface="+mn-ea"/>
                          <a:cs typeface="+mn-cs"/>
                        </a:rPr>
                        <a:t>without resilience</a:t>
                      </a: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a:ln>
                            <a:noFill/>
                          </a:ln>
                          <a:effectLst/>
                        </a:rPr>
                        <a:t>6 internal</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a:ln>
                            <a:noFill/>
                          </a:ln>
                          <a:effectLst/>
                        </a:rPr>
                        <a:t>6 internal</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3x3</a:t>
                      </a:r>
                      <a:endParaRPr lang="en-US" sz="1200" b="0" i="0">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3x3</a:t>
                      </a:r>
                      <a:endParaRPr lang="en-US" sz="1200" b="0" i="0">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2.4 GHz b/g/n</a:t>
                      </a:r>
                      <a:endParaRPr kumimoji="0" lang="en-US" sz="1200" b="0" i="0" u="none" strike="noStrike" cap="none" normalizeH="0" baseline="0">
                        <a:ln>
                          <a:noFill/>
                        </a:ln>
                        <a:effectLst/>
                        <a:latin typeface="+mn-lt"/>
                      </a:endParaRPr>
                    </a:p>
                    <a:p>
                      <a:pPr algn="ctr"/>
                      <a:r>
                        <a:rPr kumimoji="0" lang="en-US" sz="1200" b="0" i="0" u="none" strike="noStrike" cap="none" normalizeH="0" baseline="0">
                          <a:ln>
                            <a:noFill/>
                          </a:ln>
                          <a:effectLst/>
                          <a:latin typeface="+mn-lt"/>
                        </a:rPr>
                        <a:t>(450 Mbps)</a:t>
                      </a:r>
                      <a:endParaRPr kumimoji="0" lang="en-US" sz="1200" u="none" strike="noStrike" cap="none" normalizeH="0" baseline="0">
                        <a:ln>
                          <a:noFill/>
                        </a:ln>
                        <a:effectLs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b="0" u="none" strike="noStrike" cap="none" normalizeH="0" baseline="0">
                          <a:ln>
                            <a:noFill/>
                          </a:ln>
                          <a:solidFill>
                            <a:srgbClr val="000000"/>
                          </a:solidFill>
                          <a:effectLst/>
                        </a:rPr>
                        <a:t>2.4 GHz b/g/n</a:t>
                      </a:r>
                      <a:endParaRPr kumimoji="0" lang="en-US" sz="1200" b="0" i="0" u="none" strike="noStrike" cap="none" normalizeH="0" baseline="0">
                        <a:ln>
                          <a:noFill/>
                        </a:ln>
                        <a:solidFill>
                          <a:srgbClr val="000000"/>
                        </a:solidFill>
                        <a:effectLst/>
                        <a:latin typeface="+mn-lt"/>
                      </a:endParaRPr>
                    </a:p>
                    <a:p>
                      <a:pPr algn="ctr"/>
                      <a:r>
                        <a:rPr kumimoji="0" lang="en-US" sz="1200" b="0" i="0" u="none" strike="noStrike" cap="none" normalizeH="0" baseline="0">
                          <a:ln>
                            <a:noFill/>
                          </a:ln>
                          <a:solidFill>
                            <a:srgbClr val="000000"/>
                          </a:solidFill>
                          <a:effectLst/>
                          <a:latin typeface="+mn-lt"/>
                        </a:rPr>
                        <a:t>(450 Mbps)</a:t>
                      </a:r>
                      <a:endParaRPr kumimoji="0" lang="en-US" sz="1200" b="0" u="none" strike="noStrike" cap="none" normalizeH="0" baseline="0">
                        <a:ln>
                          <a:noFill/>
                        </a:ln>
                        <a:solidFill>
                          <a:srgbClr val="000000"/>
                        </a:solidFill>
                        <a:effectLs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(1300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(1300 Mbps)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802.3af</a:t>
                      </a:r>
                      <a:endParaRPr lang="en-US" sz="1200" b="0" i="0">
                        <a:latin typeface="+mn-lt"/>
                      </a:endParaRPr>
                    </a:p>
                  </a:txBody>
                  <a:tcPr marL="121888" marR="121888"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802.3af</a:t>
                      </a:r>
                      <a:endParaRPr lang="en-US" sz="1200" b="0" i="0">
                        <a:latin typeface="+mn-lt"/>
                      </a:endParaRPr>
                    </a:p>
                  </a:txBody>
                  <a:tcPr marL="121888" marR="121888" anchor="ctr">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cxnSp>
        <p:nvCxnSpPr>
          <p:cNvPr id="5" name="Straight Connector 4"/>
          <p:cNvCxnSpPr/>
          <p:nvPr/>
        </p:nvCxnSpPr>
        <p:spPr>
          <a:xfrm>
            <a:off x="7135350"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7" name="Rectangle 47"/>
          <p:cNvSpPr>
            <a:spLocks noChangeArrowheads="1"/>
          </p:cNvSpPr>
          <p:nvPr/>
        </p:nvSpPr>
        <p:spPr bwMode="auto">
          <a:xfrm>
            <a:off x="2669496" y="3360002"/>
            <a:ext cx="4142680"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a:p>
            <a:pPr defTabSz="1218959">
              <a:spcBef>
                <a:spcPct val="20000"/>
              </a:spcBef>
              <a:buClr>
                <a:schemeClr val="accent6"/>
              </a:buClr>
            </a:pPr>
            <a:endParaRPr lang="en-US" sz="1300"/>
          </a:p>
        </p:txBody>
      </p:sp>
      <p:sp>
        <p:nvSpPr>
          <p:cNvPr id="8" name="Rectangle 47"/>
          <p:cNvSpPr>
            <a:spLocks noChangeArrowheads="1"/>
          </p:cNvSpPr>
          <p:nvPr/>
        </p:nvSpPr>
        <p:spPr bwMode="auto">
          <a:xfrm>
            <a:off x="7503205" y="3360002"/>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1109" y="3086400"/>
            <a:ext cx="495375" cy="729600"/>
          </a:xfrm>
          <a:prstGeom prst="rect">
            <a:avLst/>
          </a:prstGeom>
        </p:spPr>
      </p:pic>
      <p:sp>
        <p:nvSpPr>
          <p:cNvPr id="12"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endParaRPr lang="en-US" sz="2000" b="0">
              <a:solidFill>
                <a:schemeClr val="accent2"/>
              </a:solidFill>
            </a:endParaRPr>
          </a:p>
          <a:p>
            <a:r>
              <a:rPr lang="en-US" sz="2000" b="0"/>
              <a:t>Indoor | 802.11ac | Dual Radio | 3x3</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9546" y="1858763"/>
            <a:ext cx="1603888" cy="107729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0524" y="2029845"/>
            <a:ext cx="1789683" cy="895075"/>
          </a:xfrm>
          <a:prstGeom prst="rect">
            <a:avLst/>
          </a:prstGeom>
        </p:spPr>
      </p:pic>
    </p:spTree>
    <p:extLst>
      <p:ext uri="{BB962C8B-B14F-4D97-AF65-F5344CB8AC3E}">
        <p14:creationId xmlns:p14="http://schemas.microsoft.com/office/powerpoint/2010/main" val="34530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221/223E</a:t>
            </a:r>
          </a:p>
        </p:txBody>
      </p:sp>
      <p:pic>
        <p:nvPicPr>
          <p:cNvPr id="3" name="Picture 2"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graphicFrame>
        <p:nvGraphicFramePr>
          <p:cNvPr id="4" name="Content Placeholder 4"/>
          <p:cNvGraphicFramePr>
            <a:graphicFrameLocks/>
          </p:cNvGraphicFramePr>
          <p:nvPr>
            <p:extLst>
              <p:ext uri="{D42A27DB-BD31-4B8C-83A1-F6EECF244321}">
                <p14:modId xmlns:p14="http://schemas.microsoft.com/office/powerpoint/2010/main" val="3391567508"/>
              </p:ext>
            </p:extLst>
          </p:nvPr>
        </p:nvGraphicFramePr>
        <p:xfrm>
          <a:off x="1590" y="1311490"/>
          <a:ext cx="12188824" cy="4996797"/>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FAP-221E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FAP-223E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Medium density indoor</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Medium density indoor</a:t>
                      </a: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4 internal </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4 External</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2x2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2x2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(300 Mbps)</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(300 Mbps)</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5GHz a/b/g/n/ac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(867 Mbps)</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5GHz a/b/g/n/ac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(867 Mbps)</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802.3af</a:t>
                      </a:r>
                      <a:endParaRPr lang="en-US" sz="1200" b="0" i="0">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802.3af</a:t>
                      </a:r>
                      <a:endParaRPr lang="en-US" sz="12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cxnSp>
        <p:nvCxnSpPr>
          <p:cNvPr id="5" name="Straight Connector 4"/>
          <p:cNvCxnSpPr/>
          <p:nvPr/>
        </p:nvCxnSpPr>
        <p:spPr>
          <a:xfrm>
            <a:off x="7135350"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7" name="Rectangle 47"/>
          <p:cNvSpPr>
            <a:spLocks noChangeArrowheads="1"/>
          </p:cNvSpPr>
          <p:nvPr/>
        </p:nvSpPr>
        <p:spPr bwMode="auto">
          <a:xfrm>
            <a:off x="2669496" y="3360002"/>
            <a:ext cx="4142680"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 x GE RJ45 Interface</a:t>
            </a:r>
          </a:p>
          <a:p>
            <a:pPr defTabSz="1218959">
              <a:spcBef>
                <a:spcPct val="20000"/>
              </a:spcBef>
              <a:buClr>
                <a:schemeClr val="accent6"/>
              </a:buClr>
            </a:pPr>
            <a:endParaRPr lang="en-US" sz="1300"/>
          </a:p>
        </p:txBody>
      </p:sp>
      <p:sp>
        <p:nvSpPr>
          <p:cNvPr id="8" name="Rectangle 47"/>
          <p:cNvSpPr>
            <a:spLocks noChangeArrowheads="1"/>
          </p:cNvSpPr>
          <p:nvPr/>
        </p:nvSpPr>
        <p:spPr bwMode="auto">
          <a:xfrm>
            <a:off x="7503205" y="3360002"/>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 x GE RJ45 Interface</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19084" y="2024033"/>
            <a:ext cx="2162962" cy="1081763"/>
          </a:xfrm>
          <a:prstGeom prst="rect">
            <a:avLst/>
          </a:prstGeom>
        </p:spPr>
      </p:pic>
      <p:pic>
        <p:nvPicPr>
          <p:cNvPr id="10" name="Picture 9"/>
          <p:cNvPicPr>
            <a:picLocks noChangeAspect="1"/>
          </p:cNvPicPr>
          <p:nvPr/>
        </p:nvPicPr>
        <p:blipFill>
          <a:blip r:embed="rId4"/>
          <a:stretch>
            <a:fillRect/>
          </a:stretch>
        </p:blipFill>
        <p:spPr>
          <a:xfrm>
            <a:off x="8152031" y="1192061"/>
            <a:ext cx="2431087" cy="2175749"/>
          </a:xfrm>
          <a:prstGeom prst="rect">
            <a:avLst/>
          </a:prstGeom>
        </p:spPr>
      </p:pic>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1109" y="3086400"/>
            <a:ext cx="495375" cy="729600"/>
          </a:xfrm>
          <a:prstGeom prst="rect">
            <a:avLst/>
          </a:prstGeom>
        </p:spPr>
      </p:pic>
      <p:sp>
        <p:nvSpPr>
          <p:cNvPr id="12"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endParaRPr lang="en-US" sz="2000" b="0">
              <a:solidFill>
                <a:schemeClr val="accent2"/>
              </a:solidFill>
            </a:endParaRPr>
          </a:p>
          <a:p>
            <a:r>
              <a:rPr lang="en-US" sz="2000" b="0"/>
              <a:t>Indoor | 802.11ac W2 | Dual Radio | 2x2</a:t>
            </a:r>
          </a:p>
        </p:txBody>
      </p:sp>
    </p:spTree>
    <p:extLst>
      <p:ext uri="{BB962C8B-B14F-4D97-AF65-F5344CB8AC3E}">
        <p14:creationId xmlns:p14="http://schemas.microsoft.com/office/powerpoint/2010/main" val="174419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321E</a:t>
            </a:r>
          </a:p>
        </p:txBody>
      </p:sp>
      <p:graphicFrame>
        <p:nvGraphicFramePr>
          <p:cNvPr id="3" name="Content Placeholder 4"/>
          <p:cNvGraphicFramePr>
            <a:graphicFrameLocks/>
          </p:cNvGraphicFramePr>
          <p:nvPr/>
        </p:nvGraphicFramePr>
        <p:xfrm>
          <a:off x="1590" y="1311489"/>
          <a:ext cx="12188824" cy="4991718"/>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Medium density indoor</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GB" sz="1200" u="none" strike="noStrike" cap="none" normalizeH="0" baseline="0">
                          <a:ln>
                            <a:noFill/>
                          </a:ln>
                          <a:effectLst/>
                        </a:rPr>
                        <a:t>6 Internal (RP-SMA) + 1 BLE internal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3 x 3 (Radio 1), 2 x 2 (Radio 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2.4 GHz b/g/n</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effectLst/>
                          <a:latin typeface="+mn-lt"/>
                        </a:rPr>
                        <a:t>(450 Mbps)</a:t>
                      </a:r>
                      <a:endParaRPr kumimoji="0" lang="en-US" sz="1200" u="none" strike="noStrike" cap="none" normalizeH="0" baseline="0">
                        <a:ln>
                          <a:noFill/>
                        </a:ln>
                        <a:effectLs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(1,300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802.3af/at</a:t>
                      </a:r>
                      <a:endParaRPr lang="en-US" sz="1200">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1x GE RJ45</a:t>
            </a:r>
          </a:p>
          <a:p>
            <a:pPr marL="457297" indent="-457297" defTabSz="1218959">
              <a:spcBef>
                <a:spcPct val="20000"/>
              </a:spcBef>
              <a:buClr>
                <a:schemeClr val="accent6"/>
              </a:buClr>
              <a:buFont typeface="+mj-ea"/>
              <a:buAutoNum type="circleNumDbPlain"/>
            </a:pPr>
            <a:r>
              <a:rPr lang="en-US" sz="1300"/>
              <a:t>1x RS-232 RJ45 Serial Port </a:t>
            </a:r>
          </a:p>
          <a:p>
            <a:pPr marL="457297" indent="-457297" defTabSz="1218959">
              <a:spcBef>
                <a:spcPct val="20000"/>
              </a:spcBef>
              <a:buClr>
                <a:schemeClr val="accent6"/>
              </a:buClr>
              <a:buFont typeface="+mj-ea"/>
              <a:buAutoNum type="circleNumDbPlain"/>
            </a:pPr>
            <a:endParaRPr lang="en-US" sz="1300"/>
          </a:p>
        </p:txBody>
      </p:sp>
      <p:cxnSp>
        <p:nvCxnSpPr>
          <p:cNvPr id="7" name="Straight Connector 6"/>
          <p:cNvCxnSpPr/>
          <p:nvPr/>
        </p:nvCxnSpPr>
        <p:spPr>
          <a:xfrm>
            <a:off x="7546473" y="1548193"/>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endParaRPr lang="en-US" sz="2000" b="0">
              <a:solidFill>
                <a:schemeClr val="accent2"/>
              </a:solidFill>
            </a:endParaRPr>
          </a:p>
          <a:p>
            <a:r>
              <a:rPr lang="en-US" sz="2000" b="0"/>
              <a:t>Indoor | 802.11ac W2 | Dual Radio | 3x3</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pic>
        <p:nvPicPr>
          <p:cNvPr id="4" name="Picture 3">
            <a:extLst>
              <a:ext uri="{FF2B5EF4-FFF2-40B4-BE49-F238E27FC236}">
                <a16:creationId xmlns="" xmlns:a16="http://schemas.microsoft.com/office/drawing/2014/main" id="{5F370E58-576B-C241-93D9-6B61206DEC03}"/>
              </a:ext>
            </a:extLst>
          </p:cNvPr>
          <p:cNvPicPr>
            <a:picLocks noChangeAspect="1"/>
          </p:cNvPicPr>
          <p:nvPr/>
        </p:nvPicPr>
        <p:blipFill>
          <a:blip r:embed="rId3"/>
          <a:stretch>
            <a:fillRect/>
          </a:stretch>
        </p:blipFill>
        <p:spPr>
          <a:xfrm>
            <a:off x="2705672" y="1775976"/>
            <a:ext cx="2413000" cy="1358900"/>
          </a:xfrm>
          <a:prstGeom prst="rect">
            <a:avLst/>
          </a:prstGeom>
        </p:spPr>
      </p:pic>
    </p:spTree>
    <p:extLst>
      <p:ext uri="{BB962C8B-B14F-4D97-AF65-F5344CB8AC3E}">
        <p14:creationId xmlns:p14="http://schemas.microsoft.com/office/powerpoint/2010/main" val="120334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231E</a:t>
            </a:r>
          </a:p>
        </p:txBody>
      </p:sp>
      <p:graphicFrame>
        <p:nvGraphicFramePr>
          <p:cNvPr id="3" name="Content Placeholder 4"/>
          <p:cNvGraphicFramePr>
            <a:graphicFrameLocks/>
          </p:cNvGraphicFramePr>
          <p:nvPr>
            <p:extLst>
              <p:ext uri="{D42A27DB-BD31-4B8C-83A1-F6EECF244321}">
                <p14:modId xmlns:p14="http://schemas.microsoft.com/office/powerpoint/2010/main" val="1693885810"/>
              </p:ext>
            </p:extLst>
          </p:nvPr>
        </p:nvGraphicFramePr>
        <p:xfrm>
          <a:off x="1590" y="1311490"/>
          <a:ext cx="12188824" cy="4996291"/>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51201">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67571">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68478">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Medium density indoor</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6847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GB" sz="1200" u="none" strike="noStrike" cap="none" normalizeH="0" baseline="0">
                          <a:ln>
                            <a:noFill/>
                          </a:ln>
                          <a:effectLst/>
                        </a:rPr>
                        <a:t>6 Internal + 1 BLE internal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68478">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2 x 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01517">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2.4/5.0 GHz (high band) a/b/g/n/ac  </a:t>
                      </a:r>
                      <a:r>
                        <a:rPr kumimoji="0" lang="en-US" sz="1200" b="0" i="0" u="none" strike="noStrike" cap="none" normalizeH="0" baseline="0">
                          <a:ln>
                            <a:noFill/>
                          </a:ln>
                          <a:effectLst/>
                          <a:latin typeface="+mn-lt"/>
                        </a:rPr>
                        <a:t>(867 Mbps)</a:t>
                      </a:r>
                      <a:endParaRPr kumimoji="0" lang="en-US" sz="1200" u="none" strike="noStrike" cap="none" normalizeH="0" baseline="0">
                        <a:ln>
                          <a:noFill/>
                        </a:ln>
                        <a:effectLs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01517">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5GHz a/n/ac  (867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01517">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3</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2.4/5.0 GHz  b/g/n (400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85163968"/>
                  </a:ext>
                </a:extLst>
              </a:tr>
              <a:tr h="266967">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802.3af/at</a:t>
                      </a:r>
                      <a:endParaRPr lang="en-US" sz="1200">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a:t>
            </a:r>
          </a:p>
          <a:p>
            <a:pPr marL="457297" indent="-457297" defTabSz="1218959">
              <a:spcBef>
                <a:spcPct val="20000"/>
              </a:spcBef>
              <a:buClr>
                <a:schemeClr val="accent6"/>
              </a:buClr>
              <a:buFont typeface="+mj-ea"/>
              <a:buAutoNum type="circleNumDbPlain"/>
            </a:pPr>
            <a:r>
              <a:rPr lang="en-US" sz="1300"/>
              <a:t>1x RS-232 RJ45 Serial Port </a:t>
            </a:r>
          </a:p>
          <a:p>
            <a:pPr marL="457297" indent="-457297" defTabSz="1218959">
              <a:spcBef>
                <a:spcPct val="20000"/>
              </a:spcBef>
              <a:buClr>
                <a:schemeClr val="accent6"/>
              </a:buClr>
              <a:buFont typeface="+mj-ea"/>
              <a:buAutoNum type="circleNumDbPlain"/>
            </a:pPr>
            <a:endParaRPr lang="en-US" sz="1300"/>
          </a:p>
        </p:txBody>
      </p:sp>
      <p:cxnSp>
        <p:nvCxnSpPr>
          <p:cNvPr id="7" name="Straight Connector 6"/>
          <p:cNvCxnSpPr/>
          <p:nvPr/>
        </p:nvCxnSpPr>
        <p:spPr>
          <a:xfrm>
            <a:off x="7546473" y="1548193"/>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endParaRPr lang="en-US" sz="2000" b="0">
              <a:solidFill>
                <a:schemeClr val="accent2"/>
              </a:solidFill>
            </a:endParaRPr>
          </a:p>
          <a:p>
            <a:r>
              <a:rPr lang="en-US" sz="2000" b="0"/>
              <a:t>Indoor | 802.11ac W2 | Triple Radio | 2x2</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pic>
        <p:nvPicPr>
          <p:cNvPr id="5" name="Picture 4">
            <a:extLst>
              <a:ext uri="{FF2B5EF4-FFF2-40B4-BE49-F238E27FC236}">
                <a16:creationId xmlns="" xmlns:a16="http://schemas.microsoft.com/office/drawing/2014/main" id="{1C598743-40A4-A142-A99A-581B23C41361}"/>
              </a:ext>
            </a:extLst>
          </p:cNvPr>
          <p:cNvPicPr>
            <a:picLocks noChangeAspect="1"/>
          </p:cNvPicPr>
          <p:nvPr/>
        </p:nvPicPr>
        <p:blipFill>
          <a:blip r:embed="rId3"/>
          <a:stretch>
            <a:fillRect/>
          </a:stretch>
        </p:blipFill>
        <p:spPr>
          <a:xfrm>
            <a:off x="2313065" y="1777359"/>
            <a:ext cx="3383472" cy="1613415"/>
          </a:xfrm>
          <a:prstGeom prst="rect">
            <a:avLst/>
          </a:prstGeom>
        </p:spPr>
      </p:pic>
    </p:spTree>
    <p:extLst>
      <p:ext uri="{BB962C8B-B14F-4D97-AF65-F5344CB8AC3E}">
        <p14:creationId xmlns:p14="http://schemas.microsoft.com/office/powerpoint/2010/main" val="192481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421/423E</a:t>
            </a:r>
          </a:p>
        </p:txBody>
      </p:sp>
      <p:pic>
        <p:nvPicPr>
          <p:cNvPr id="3" name="Picture 2"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graphicFrame>
        <p:nvGraphicFramePr>
          <p:cNvPr id="4" name="Content Placeholder 4"/>
          <p:cNvGraphicFramePr>
            <a:graphicFrameLocks/>
          </p:cNvGraphicFramePr>
          <p:nvPr>
            <p:extLst>
              <p:ext uri="{D42A27DB-BD31-4B8C-83A1-F6EECF244321}">
                <p14:modId xmlns:p14="http://schemas.microsoft.com/office/powerpoint/2010/main" val="1750635463"/>
              </p:ext>
            </p:extLst>
          </p:nvPr>
        </p:nvGraphicFramePr>
        <p:xfrm>
          <a:off x="1590" y="1311490"/>
          <a:ext cx="12188824" cy="4996797"/>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FAP-421E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FAP-423E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High density, high performance indoor</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High density, high performance indoor</a:t>
                      </a: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8 internal </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8 External</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4x4</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4x4</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(600 Mbps)</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(600 Mbps)</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5GHz a/b/g/n/ac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(1733 Mbps)</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5GHz a/b/g/n/ac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(1733 Mbps)</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802.3at</a:t>
                      </a:r>
                      <a:endParaRPr lang="en-US" sz="1200" b="0" i="0">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802.3at</a:t>
                      </a:r>
                      <a:endParaRPr lang="en-US" sz="12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cxnSp>
        <p:nvCxnSpPr>
          <p:cNvPr id="5" name="Straight Connector 4"/>
          <p:cNvCxnSpPr/>
          <p:nvPr/>
        </p:nvCxnSpPr>
        <p:spPr>
          <a:xfrm>
            <a:off x="7135350"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7" name="Rectangle 47"/>
          <p:cNvSpPr>
            <a:spLocks noChangeArrowheads="1"/>
          </p:cNvSpPr>
          <p:nvPr/>
        </p:nvSpPr>
        <p:spPr bwMode="auto">
          <a:xfrm>
            <a:off x="2669496" y="3360002"/>
            <a:ext cx="4142680"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a:p>
            <a:pPr marL="457297" indent="-457297" defTabSz="1218959">
              <a:spcBef>
                <a:spcPct val="20000"/>
              </a:spcBef>
              <a:buClr>
                <a:schemeClr val="accent6"/>
              </a:buClr>
              <a:buFont typeface="+mj-ea"/>
              <a:buAutoNum type="circleNumDbPlain"/>
            </a:pPr>
            <a:r>
              <a:rPr lang="en-US" sz="1300"/>
              <a:t>1x RS-232 RJ45 Serial Port </a:t>
            </a:r>
          </a:p>
          <a:p>
            <a:pPr marL="457297" indent="-457297" defTabSz="1218959">
              <a:spcBef>
                <a:spcPct val="20000"/>
              </a:spcBef>
              <a:buClr>
                <a:schemeClr val="accent6"/>
              </a:buClr>
              <a:buFont typeface="+mj-ea"/>
              <a:buAutoNum type="circleNumDbPlain"/>
            </a:pPr>
            <a:endParaRPr lang="en-US" sz="1300"/>
          </a:p>
          <a:p>
            <a:pPr defTabSz="1218959">
              <a:spcBef>
                <a:spcPct val="20000"/>
              </a:spcBef>
              <a:buClr>
                <a:schemeClr val="accent6"/>
              </a:buClr>
            </a:pPr>
            <a:endParaRPr lang="en-US" sz="1300"/>
          </a:p>
        </p:txBody>
      </p:sp>
      <p:sp>
        <p:nvSpPr>
          <p:cNvPr id="8" name="Rectangle 47"/>
          <p:cNvSpPr>
            <a:spLocks noChangeArrowheads="1"/>
          </p:cNvSpPr>
          <p:nvPr/>
        </p:nvSpPr>
        <p:spPr bwMode="auto">
          <a:xfrm>
            <a:off x="7503205" y="3360002"/>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a:p>
            <a:pPr marL="457297" indent="-457297" defTabSz="1218959">
              <a:spcBef>
                <a:spcPct val="20000"/>
              </a:spcBef>
              <a:buClr>
                <a:schemeClr val="accent6"/>
              </a:buClr>
              <a:buFont typeface="+mj-ea"/>
              <a:buAutoNum type="circleNumDbPlain"/>
            </a:pPr>
            <a:r>
              <a:rPr lang="en-US" sz="1300"/>
              <a:t>1x RS-232 RJ45 Serial Port </a:t>
            </a:r>
          </a:p>
          <a:p>
            <a:pPr marL="457297" indent="-457297" defTabSz="1218959">
              <a:spcBef>
                <a:spcPct val="20000"/>
              </a:spcBef>
              <a:buClr>
                <a:schemeClr val="accent6"/>
              </a:buClr>
              <a:buFont typeface="+mj-ea"/>
              <a:buAutoNum type="circleNumDbPlain"/>
            </a:pPr>
            <a:endParaRPr lang="en-US" sz="1300"/>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1109" y="3086400"/>
            <a:ext cx="495375" cy="729600"/>
          </a:xfrm>
          <a:prstGeom prst="rect">
            <a:avLst/>
          </a:prstGeom>
        </p:spPr>
      </p:pic>
      <p:sp>
        <p:nvSpPr>
          <p:cNvPr id="12"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endParaRPr lang="en-US" sz="2000" b="0">
              <a:solidFill>
                <a:schemeClr val="accent2"/>
              </a:solidFill>
            </a:endParaRPr>
          </a:p>
          <a:p>
            <a:r>
              <a:rPr lang="en-US" sz="2000" b="0"/>
              <a:t>Indoor | 802.11ac W2 | Dual Radio | 4x4</a:t>
            </a:r>
          </a:p>
        </p:txBody>
      </p:sp>
      <p:pic>
        <p:nvPicPr>
          <p:cNvPr id="14" name="Picture 13" descr="FortiAP-S421E_Smal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4886" y="1305385"/>
            <a:ext cx="2639017" cy="2416900"/>
          </a:xfrm>
          <a:prstGeom prst="rect">
            <a:avLst/>
          </a:prstGeom>
        </p:spPr>
      </p:pic>
      <p:pic>
        <p:nvPicPr>
          <p:cNvPr id="15" name="Picture 14" descr="FortiAP-S423E_Sma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592" y="1384202"/>
            <a:ext cx="2398140" cy="2030425"/>
          </a:xfrm>
          <a:prstGeom prst="rect">
            <a:avLst/>
          </a:prstGeom>
        </p:spPr>
      </p:pic>
    </p:spTree>
    <p:extLst>
      <p:ext uri="{BB962C8B-B14F-4D97-AF65-F5344CB8AC3E}">
        <p14:creationId xmlns:p14="http://schemas.microsoft.com/office/powerpoint/2010/main" val="18682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222/224E</a:t>
            </a:r>
          </a:p>
        </p:txBody>
      </p:sp>
      <p:pic>
        <p:nvPicPr>
          <p:cNvPr id="3" name="Picture 2"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graphicFrame>
        <p:nvGraphicFramePr>
          <p:cNvPr id="4" name="Content Placeholder 4"/>
          <p:cNvGraphicFramePr>
            <a:graphicFrameLocks/>
          </p:cNvGraphicFramePr>
          <p:nvPr>
            <p:extLst>
              <p:ext uri="{D42A27DB-BD31-4B8C-83A1-F6EECF244321}">
                <p14:modId xmlns:p14="http://schemas.microsoft.com/office/powerpoint/2010/main" val="4023260229"/>
              </p:ext>
            </p:extLst>
          </p:nvPr>
        </p:nvGraphicFramePr>
        <p:xfrm>
          <a:off x="1590" y="1311490"/>
          <a:ext cx="12188824" cy="4996797"/>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FAP-222E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FAP-224E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a:latin typeface="+mn-lt"/>
                        </a:rPr>
                        <a:t>High density Outdoor, </a:t>
                      </a:r>
                      <a:r>
                        <a:rPr kumimoji="0" lang="de-DE" sz="1200" b="0" u="none" strike="noStrike" cap="none" normalizeH="0" baseline="0">
                          <a:ln>
                            <a:noFill/>
                          </a:ln>
                          <a:solidFill>
                            <a:srgbClr val="000000"/>
                          </a:solidFill>
                          <a:effectLst/>
                        </a:rPr>
                        <a:t>IP67 </a:t>
                      </a:r>
                      <a:r>
                        <a:rPr kumimoji="0" lang="de-DE" sz="1200" b="0" u="none" strike="noStrike" cap="none" normalizeH="0" baseline="0" err="1">
                          <a:ln>
                            <a:noFill/>
                          </a:ln>
                          <a:solidFill>
                            <a:srgbClr val="000000"/>
                          </a:solidFill>
                          <a:effectLst/>
                        </a:rPr>
                        <a:t>rated</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a:latin typeface="+mn-lt"/>
                        </a:rPr>
                        <a:t>High density Outdoor, </a:t>
                      </a:r>
                      <a:r>
                        <a:rPr kumimoji="0" lang="de-DE" sz="1200" b="0" u="none" strike="noStrike" cap="none" normalizeH="0" baseline="0">
                          <a:ln>
                            <a:noFill/>
                          </a:ln>
                          <a:solidFill>
                            <a:srgbClr val="000000"/>
                          </a:solidFill>
                          <a:effectLst/>
                        </a:rPr>
                        <a:t>IP67 </a:t>
                      </a:r>
                      <a:r>
                        <a:rPr kumimoji="0" lang="de-DE" sz="1200" b="0" u="none" strike="noStrike" cap="none" normalizeH="0" baseline="0" err="1">
                          <a:ln>
                            <a:noFill/>
                          </a:ln>
                          <a:solidFill>
                            <a:srgbClr val="000000"/>
                          </a:solidFill>
                          <a:effectLst/>
                        </a:rPr>
                        <a:t>rated</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4 External </a:t>
                      </a:r>
                      <a:r>
                        <a:rPr kumimoji="0" lang="en-GB" sz="1200" b="0" u="none" strike="noStrike" cap="none" normalizeH="0" baseline="0">
                          <a:ln>
                            <a:noFill/>
                          </a:ln>
                          <a:solidFill>
                            <a:srgbClr val="000000"/>
                          </a:solidFill>
                          <a:effectLst/>
                        </a:rPr>
                        <a:t>(N-Type) + 1 BT/BLE External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4 Internal+ 1 BT/BLE Internal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2 x 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2 x 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(400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(400 Mbps)</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(867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(867 Mbps)</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802.3af/at</a:t>
                      </a:r>
                      <a:endParaRPr lang="en-US" sz="1200">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802.3af/at</a:t>
                      </a:r>
                      <a:endParaRPr lang="en-US" sz="12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cxnSp>
        <p:nvCxnSpPr>
          <p:cNvPr id="5" name="Straight Connector 4"/>
          <p:cNvCxnSpPr/>
          <p:nvPr/>
        </p:nvCxnSpPr>
        <p:spPr>
          <a:xfrm>
            <a:off x="7135350"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7" name="Rectangle 47"/>
          <p:cNvSpPr>
            <a:spLocks noChangeArrowheads="1"/>
          </p:cNvSpPr>
          <p:nvPr/>
        </p:nvSpPr>
        <p:spPr bwMode="auto">
          <a:xfrm>
            <a:off x="2669496" y="3360002"/>
            <a:ext cx="4142680"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 x GE RJ45 Interface</a:t>
            </a:r>
          </a:p>
          <a:p>
            <a:pPr defTabSz="1218959">
              <a:spcBef>
                <a:spcPct val="20000"/>
              </a:spcBef>
              <a:buClr>
                <a:schemeClr val="accent6"/>
              </a:buClr>
            </a:pPr>
            <a:endParaRPr lang="en-US" sz="1300"/>
          </a:p>
        </p:txBody>
      </p:sp>
      <p:sp>
        <p:nvSpPr>
          <p:cNvPr id="8" name="Rectangle 47"/>
          <p:cNvSpPr>
            <a:spLocks noChangeArrowheads="1"/>
          </p:cNvSpPr>
          <p:nvPr/>
        </p:nvSpPr>
        <p:spPr bwMode="auto">
          <a:xfrm>
            <a:off x="7503205" y="3360002"/>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 x GE RJ45 Interface</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1109" y="3086400"/>
            <a:ext cx="495375" cy="729600"/>
          </a:xfrm>
          <a:prstGeom prst="rect">
            <a:avLst/>
          </a:prstGeom>
        </p:spPr>
      </p:pic>
      <p:sp>
        <p:nvSpPr>
          <p:cNvPr id="12"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endParaRPr lang="en-US" sz="2000" b="0">
              <a:solidFill>
                <a:schemeClr val="accent2"/>
              </a:solidFill>
            </a:endParaRPr>
          </a:p>
          <a:p>
            <a:r>
              <a:rPr lang="en-US" sz="2000" b="0"/>
              <a:t>Outdoor | 802.11ac W2 | Dual Radio | 2x2</a:t>
            </a:r>
          </a:p>
        </p:txBody>
      </p:sp>
      <p:pic>
        <p:nvPicPr>
          <p:cNvPr id="13" name="Picture 12">
            <a:extLst>
              <a:ext uri="{FF2B5EF4-FFF2-40B4-BE49-F238E27FC236}">
                <a16:creationId xmlns="" xmlns:a16="http://schemas.microsoft.com/office/drawing/2014/main" id="{F05DD746-E45D-E744-AA3D-402118F21373}"/>
              </a:ext>
            </a:extLst>
          </p:cNvPr>
          <p:cNvPicPr>
            <a:picLocks noChangeAspect="1"/>
          </p:cNvPicPr>
          <p:nvPr/>
        </p:nvPicPr>
        <p:blipFill>
          <a:blip r:embed="rId3"/>
          <a:stretch>
            <a:fillRect/>
          </a:stretch>
        </p:blipFill>
        <p:spPr>
          <a:xfrm>
            <a:off x="2853215" y="1102850"/>
            <a:ext cx="3894441" cy="2596294"/>
          </a:xfrm>
          <a:prstGeom prst="rect">
            <a:avLst/>
          </a:prstGeom>
        </p:spPr>
      </p:pic>
      <p:pic>
        <p:nvPicPr>
          <p:cNvPr id="10" name="Picture 9">
            <a:extLst>
              <a:ext uri="{FF2B5EF4-FFF2-40B4-BE49-F238E27FC236}">
                <a16:creationId xmlns="" xmlns:a16="http://schemas.microsoft.com/office/drawing/2014/main" id="{ABAC1387-C773-CD43-83ED-31C0DC684CFC}"/>
              </a:ext>
            </a:extLst>
          </p:cNvPr>
          <p:cNvPicPr>
            <a:picLocks noChangeAspect="1"/>
          </p:cNvPicPr>
          <p:nvPr/>
        </p:nvPicPr>
        <p:blipFill>
          <a:blip r:embed="rId4"/>
          <a:stretch>
            <a:fillRect/>
          </a:stretch>
        </p:blipFill>
        <p:spPr>
          <a:xfrm>
            <a:off x="8378218" y="1788914"/>
            <a:ext cx="2103035" cy="1402023"/>
          </a:xfrm>
          <a:prstGeom prst="rect">
            <a:avLst/>
          </a:prstGeom>
        </p:spPr>
      </p:pic>
    </p:spTree>
    <p:extLst>
      <p:ext uri="{BB962C8B-B14F-4D97-AF65-F5344CB8AC3E}">
        <p14:creationId xmlns:p14="http://schemas.microsoft.com/office/powerpoint/2010/main" val="141626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C24JE</a:t>
            </a:r>
          </a:p>
        </p:txBody>
      </p:sp>
      <p:graphicFrame>
        <p:nvGraphicFramePr>
          <p:cNvPr id="3" name="Content Placeholder 4"/>
          <p:cNvGraphicFramePr>
            <a:graphicFrameLocks/>
          </p:cNvGraphicFramePr>
          <p:nvPr>
            <p:extLst>
              <p:ext uri="{D42A27DB-BD31-4B8C-83A1-F6EECF244321}">
                <p14:modId xmlns:p14="http://schemas.microsoft.com/office/powerpoint/2010/main" val="2742642492"/>
              </p:ext>
            </p:extLst>
          </p:nvPr>
        </p:nvGraphicFramePr>
        <p:xfrm>
          <a:off x="1590" y="1311489"/>
          <a:ext cx="12188824" cy="4991718"/>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Indoor Wall Plate AP for hotel and dorm rooms </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GB" sz="1200" u="none" strike="noStrike" cap="none" normalizeH="0" baseline="0">
                          <a:ln>
                            <a:noFill/>
                          </a:ln>
                          <a:effectLst/>
                        </a:rPr>
                        <a:t>4 Internal</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2 x 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2.4 GHz b/g/n</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effectLst/>
                          <a:latin typeface="+mn-lt"/>
                        </a:rPr>
                        <a:t>(300 Mbps)</a:t>
                      </a:r>
                      <a:endParaRPr kumimoji="0" lang="en-US" sz="1200" u="none" strike="noStrike" cap="none" normalizeH="0" baseline="0">
                        <a:ln>
                          <a:noFill/>
                        </a:ln>
                        <a:effectLs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(867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802.3af</a:t>
                      </a:r>
                      <a:endParaRPr lang="en-US" sz="1200">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1x GE WAN/POE Uplink </a:t>
            </a:r>
          </a:p>
          <a:p>
            <a:pPr marL="457297" indent="-457297" defTabSz="1218959">
              <a:spcBef>
                <a:spcPct val="20000"/>
              </a:spcBef>
              <a:buClr>
                <a:schemeClr val="accent6"/>
              </a:buClr>
              <a:buFont typeface="+mj-ea"/>
              <a:buAutoNum type="circleNumDbPlain"/>
            </a:pPr>
            <a:r>
              <a:rPr lang="en-US" sz="1300"/>
              <a:t>2x RJ45 GE, 1x RJ45 GE POE-PS</a:t>
            </a:r>
          </a:p>
          <a:p>
            <a:pPr marL="457297" indent="-457297" defTabSz="1218959">
              <a:spcBef>
                <a:spcPct val="20000"/>
              </a:spcBef>
              <a:buClr>
                <a:schemeClr val="accent6"/>
              </a:buClr>
              <a:buFont typeface="+mj-ea"/>
              <a:buAutoNum type="circleNumDbPlain"/>
            </a:pPr>
            <a:r>
              <a:rPr lang="en-US" sz="1300"/>
              <a:t>1x RJ45 pass-thru </a:t>
            </a:r>
          </a:p>
        </p:txBody>
      </p:sp>
      <p:cxnSp>
        <p:nvCxnSpPr>
          <p:cNvPr id="7" name="Straight Connector 6"/>
          <p:cNvCxnSpPr/>
          <p:nvPr/>
        </p:nvCxnSpPr>
        <p:spPr>
          <a:xfrm>
            <a:off x="7546473" y="1548193"/>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endParaRPr lang="en-US" sz="2000" b="0">
              <a:solidFill>
                <a:schemeClr val="accent2"/>
              </a:solidFill>
            </a:endParaRPr>
          </a:p>
          <a:p>
            <a:r>
              <a:rPr lang="en-US" sz="2000" b="0"/>
              <a:t>Wall Plate | 802.11n/ac W2 | 2x2</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pic>
        <p:nvPicPr>
          <p:cNvPr id="12" name="Picture 11" descr="FAP-C24JE_FrontTop.png">
            <a:extLst>
              <a:ext uri="{FF2B5EF4-FFF2-40B4-BE49-F238E27FC236}">
                <a16:creationId xmlns="" xmlns:a16="http://schemas.microsoft.com/office/drawing/2014/main" id="{DCFBF8F9-BB6C-BD41-8551-E95A532B9B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73123" y="1230133"/>
            <a:ext cx="3525536" cy="2124050"/>
          </a:xfrm>
          <a:prstGeom prst="rect">
            <a:avLst/>
          </a:prstGeom>
        </p:spPr>
      </p:pic>
    </p:spTree>
    <p:extLst>
      <p:ext uri="{BB962C8B-B14F-4D97-AF65-F5344CB8AC3E}">
        <p14:creationId xmlns:p14="http://schemas.microsoft.com/office/powerpoint/2010/main" val="291435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1"/>
          <p:cNvGraphicFramePr>
            <a:graphicFrameLocks noGrp="1"/>
          </p:cNvGraphicFramePr>
          <p:nvPr>
            <p:extLst>
              <p:ext uri="{D42A27DB-BD31-4B8C-83A1-F6EECF244321}">
                <p14:modId xmlns:p14="http://schemas.microsoft.com/office/powerpoint/2010/main" val="2438380893"/>
              </p:ext>
            </p:extLst>
          </p:nvPr>
        </p:nvGraphicFramePr>
        <p:xfrm>
          <a:off x="337501" y="1200002"/>
          <a:ext cx="11517000" cy="3794653"/>
        </p:xfrm>
        <a:graphic>
          <a:graphicData uri="http://schemas.openxmlformats.org/drawingml/2006/table">
            <a:tbl>
              <a:tblPr firstRow="1" bandRow="1">
                <a:tableStyleId>{46F890A9-2807-4EBB-B81D-B2AA78EC7F39}</a:tableStyleId>
              </a:tblPr>
              <a:tblGrid>
                <a:gridCol w="1741840">
                  <a:extLst>
                    <a:ext uri="{9D8B030D-6E8A-4147-A177-3AD203B41FA5}">
                      <a16:colId xmlns="" xmlns:a16="http://schemas.microsoft.com/office/drawing/2014/main" val="20000"/>
                    </a:ext>
                  </a:extLst>
                </a:gridCol>
                <a:gridCol w="1955032">
                  <a:extLst>
                    <a:ext uri="{9D8B030D-6E8A-4147-A177-3AD203B41FA5}">
                      <a16:colId xmlns="" xmlns:a16="http://schemas.microsoft.com/office/drawing/2014/main" val="20001"/>
                    </a:ext>
                  </a:extLst>
                </a:gridCol>
                <a:gridCol w="1955032">
                  <a:extLst>
                    <a:ext uri="{9D8B030D-6E8A-4147-A177-3AD203B41FA5}">
                      <a16:colId xmlns="" xmlns:a16="http://schemas.microsoft.com/office/drawing/2014/main" val="3352449646"/>
                    </a:ext>
                  </a:extLst>
                </a:gridCol>
                <a:gridCol w="1955032">
                  <a:extLst>
                    <a:ext uri="{9D8B030D-6E8A-4147-A177-3AD203B41FA5}">
                      <a16:colId xmlns="" xmlns:a16="http://schemas.microsoft.com/office/drawing/2014/main" val="20002"/>
                    </a:ext>
                  </a:extLst>
                </a:gridCol>
                <a:gridCol w="1955032">
                  <a:extLst>
                    <a:ext uri="{9D8B030D-6E8A-4147-A177-3AD203B41FA5}">
                      <a16:colId xmlns="" xmlns:a16="http://schemas.microsoft.com/office/drawing/2014/main" val="20003"/>
                    </a:ext>
                  </a:extLst>
                </a:gridCol>
                <a:gridCol w="1955032">
                  <a:extLst>
                    <a:ext uri="{9D8B030D-6E8A-4147-A177-3AD203B41FA5}">
                      <a16:colId xmlns="" xmlns:a16="http://schemas.microsoft.com/office/drawing/2014/main" val="2333087755"/>
                    </a:ext>
                  </a:extLst>
                </a:gridCol>
              </a:tblGrid>
              <a:tr h="44603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FWF30E</a:t>
                      </a:r>
                      <a:endParaRPr kumimoji="0" lang="en-US" sz="1300" b="1" i="0" u="none" strike="noStrike" cap="none" normalizeH="0" baseline="0">
                        <a:ln>
                          <a:noFill/>
                        </a:ln>
                        <a:solidFill>
                          <a:srgbClr val="FFFFFF"/>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FWF40F</a:t>
                      </a:r>
                      <a:endParaRPr kumimoji="0" lang="en-US" sz="1300" b="1" i="0" u="none" strike="noStrike" cap="none" normalizeH="0" baseline="0">
                        <a:ln>
                          <a:noFill/>
                        </a:ln>
                        <a:solidFill>
                          <a:srgbClr val="FFFFFF"/>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FWF50E</a:t>
                      </a:r>
                      <a:endParaRPr kumimoji="0" lang="en-US" sz="1300" b="1" i="0" u="none" strike="noStrike" cap="none" normalizeH="0" baseline="0">
                        <a:ln>
                          <a:noFill/>
                        </a:ln>
                        <a:solidFill>
                          <a:srgbClr val="FFFFFF"/>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FWF60/61E</a:t>
                      </a:r>
                      <a:endParaRPr kumimoji="0" lang="en-US" sz="1300" b="1" i="0" u="none" strike="noStrike" cap="none" normalizeH="0" baseline="0">
                        <a:ln>
                          <a:noFill/>
                        </a:ln>
                        <a:solidFill>
                          <a:srgbClr val="FFFFFF"/>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FWF60/61F</a:t>
                      </a:r>
                      <a:endParaRPr kumimoji="0" lang="en-US" sz="1300" b="1" i="0" u="none" strike="noStrike" cap="none" normalizeH="0" baseline="0">
                        <a:ln>
                          <a:noFill/>
                        </a:ln>
                        <a:solidFill>
                          <a:srgbClr val="FFFFFF"/>
                        </a:solidFill>
                        <a:effectLst/>
                        <a:latin typeface="Arial" charset="0"/>
                      </a:endParaRPr>
                    </a:p>
                  </a:txBody>
                  <a:tcPr marL="116086" marR="116086" marT="48984" marB="48984" anchor="ctr" horzOverflow="overflow"/>
                </a:tc>
                <a:extLst>
                  <a:ext uri="{0D108BD9-81ED-4DB2-BD59-A6C34878D82A}">
                    <a16:rowId xmlns="" xmlns:a16="http://schemas.microsoft.com/office/drawing/2014/main" val="10000"/>
                  </a:ext>
                </a:extLst>
              </a:tr>
              <a:tr h="3293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noProof="0">
                          <a:ln>
                            <a:noFill/>
                          </a:ln>
                          <a:effectLst/>
                        </a:rPr>
                        <a:t>Thick AP</a:t>
                      </a:r>
                      <a:endParaRPr kumimoji="0" lang="en-US" sz="1200" b="1" i="0" u="none" strike="noStrike" cap="none" normalizeH="0" baseline="0" noProof="0">
                        <a:ln>
                          <a:noFill/>
                        </a:ln>
                        <a:solidFill>
                          <a:srgbClr val="FFFFFF"/>
                        </a:solidFill>
                        <a:effectLst/>
                        <a:latin typeface="Arial" charset="0"/>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extLst>
                  <a:ext uri="{0D108BD9-81ED-4DB2-BD59-A6C34878D82A}">
                    <a16:rowId xmlns="" xmlns:a16="http://schemas.microsoft.com/office/drawing/2014/main" val="10001"/>
                  </a:ext>
                </a:extLst>
              </a:tr>
              <a:tr h="3293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noProof="0">
                          <a:ln>
                            <a:noFill/>
                          </a:ln>
                          <a:effectLst/>
                        </a:rPr>
                        <a:t>Wireless Controller</a:t>
                      </a:r>
                      <a:endParaRPr kumimoji="0" lang="en-US" sz="1200" b="1" i="0" u="none" strike="noStrike" cap="none" normalizeH="0" baseline="0" noProof="0">
                        <a:ln>
                          <a:noFill/>
                        </a:ln>
                        <a:solidFill>
                          <a:srgbClr val="FFFFFF"/>
                        </a:solidFill>
                        <a:effectLst/>
                        <a:latin typeface="Arial" charset="0"/>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ym typeface="Zapf Dingbats"/>
                        </a:rPr>
                        <a:t>●</a:t>
                      </a:r>
                      <a:endParaRPr lang="en-US" sz="1200" b="0" i="0">
                        <a:solidFill>
                          <a:srgbClr val="637F7F"/>
                        </a:solidFill>
                        <a:latin typeface="+mn-lt"/>
                      </a:endParaRPr>
                    </a:p>
                  </a:txBody>
                  <a:tcPr marL="116086" marR="116086" marT="48984" marB="48984" anchor="ctr" horzOverflow="overflow"/>
                </a:tc>
                <a:extLst>
                  <a:ext uri="{0D108BD9-81ED-4DB2-BD59-A6C34878D82A}">
                    <a16:rowId xmlns="" xmlns:a16="http://schemas.microsoft.com/office/drawing/2014/main" val="10002"/>
                  </a:ext>
                </a:extLst>
              </a:tr>
              <a:tr h="46372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u="none" strike="noStrike" cap="none" normalizeH="0" baseline="0" noProof="0">
                          <a:ln>
                            <a:noFill/>
                          </a:ln>
                          <a:effectLst/>
                        </a:rPr>
                        <a:t># of </a:t>
                      </a:r>
                      <a:r>
                        <a:rPr kumimoji="0" lang="en-US" sz="1200" b="1" u="none" strike="noStrike" cap="none" normalizeH="0" baseline="0" noProof="0" err="1">
                          <a:ln>
                            <a:noFill/>
                          </a:ln>
                          <a:effectLst/>
                        </a:rPr>
                        <a:t>WiFi</a:t>
                      </a:r>
                      <a:r>
                        <a:rPr kumimoji="0" lang="en-US" sz="1200" b="1" u="none" strike="noStrike" cap="none" normalizeH="0" baseline="0" noProof="0">
                          <a:ln>
                            <a:noFill/>
                          </a:ln>
                          <a:effectLst/>
                        </a:rPr>
                        <a:t> radios</a:t>
                      </a:r>
                      <a:endParaRPr kumimoji="0" lang="en-US" sz="1200" b="1" i="0" u="none" strike="noStrike" cap="none" normalizeH="0" baseline="0" noProof="0">
                        <a:ln>
                          <a:noFill/>
                        </a:ln>
                        <a:solidFill>
                          <a:srgbClr val="FFFFFF"/>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1</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1</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1</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1</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1</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extLst>
                  <a:ext uri="{0D108BD9-81ED-4DB2-BD59-A6C34878D82A}">
                    <a16:rowId xmlns="" xmlns:a16="http://schemas.microsoft.com/office/drawing/2014/main" val="10003"/>
                  </a:ext>
                </a:extLst>
              </a:tr>
              <a:tr h="3293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noProof="0">
                          <a:ln>
                            <a:noFill/>
                          </a:ln>
                          <a:effectLst/>
                        </a:rPr>
                        <a:t>Supported Std</a:t>
                      </a:r>
                      <a:endParaRPr kumimoji="0" lang="en-US" sz="1200" b="1" i="0" u="none" strike="noStrike" cap="none" normalizeH="0" baseline="0" noProof="0">
                        <a:ln>
                          <a:noFill/>
                        </a:ln>
                        <a:solidFill>
                          <a:srgbClr val="FFFFFF"/>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a/b/g/n</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a/b/g/n/ac</a:t>
                      </a:r>
                      <a:r>
                        <a:rPr kumimoji="0" lang="en-US" sz="1200" b="0" i="0" u="none" strike="noStrike" cap="none" normalizeH="0" baseline="0">
                          <a:ln>
                            <a:noFill/>
                          </a:ln>
                          <a:solidFill>
                            <a:schemeClr val="tx1"/>
                          </a:solidFill>
                          <a:effectLst/>
                          <a:latin typeface="Arial" charset="0"/>
                        </a:rPr>
                        <a:t> W2</a:t>
                      </a: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a/b/g/n</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a/b/g/n/ac</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a/b/g/n/ac</a:t>
                      </a:r>
                      <a:r>
                        <a:rPr kumimoji="0" lang="en-US" sz="1200" b="0" i="0" u="none" strike="noStrike" cap="none" normalizeH="0" baseline="0">
                          <a:ln>
                            <a:noFill/>
                          </a:ln>
                          <a:solidFill>
                            <a:schemeClr val="tx1"/>
                          </a:solidFill>
                          <a:effectLst/>
                          <a:latin typeface="Arial" charset="0"/>
                        </a:rPr>
                        <a:t> W2</a:t>
                      </a:r>
                    </a:p>
                  </a:txBody>
                  <a:tcPr marL="116086" marR="116086" marT="48984" marB="48984" anchor="ctr" horzOverflow="overflow"/>
                </a:tc>
                <a:extLst>
                  <a:ext uri="{0D108BD9-81ED-4DB2-BD59-A6C34878D82A}">
                    <a16:rowId xmlns="" xmlns:a16="http://schemas.microsoft.com/office/drawing/2014/main" val="10004"/>
                  </a:ext>
                </a:extLst>
              </a:tr>
              <a:tr h="3293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noProof="0">
                          <a:ln>
                            <a:noFill/>
                          </a:ln>
                          <a:effectLst/>
                        </a:rPr>
                        <a:t>802.11n</a:t>
                      </a:r>
                      <a:endParaRPr kumimoji="0" lang="en-US" sz="1200" b="1" i="0" u="none" strike="noStrike" cap="none" normalizeH="0" baseline="0" noProof="0">
                        <a:ln>
                          <a:noFill/>
                        </a:ln>
                        <a:solidFill>
                          <a:srgbClr val="FFFFFF"/>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2x2 MIMO</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rPr>
                        <a:t>3x3 MIMO</a:t>
                      </a:r>
                      <a:endParaRPr kumimoji="0" lang="en-US" sz="1200" b="0" i="0" u="none" strike="noStrike" cap="none" normalizeH="0" baseline="0" dirty="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2x2 MIMO</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2x2 MIMO</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rPr>
                        <a:t>3x3 MIMO</a:t>
                      </a:r>
                      <a:endParaRPr kumimoji="0" lang="en-US" sz="1200" b="0" i="0" u="none" strike="noStrike" cap="none" normalizeH="0" baseline="0" dirty="0">
                        <a:ln>
                          <a:noFill/>
                        </a:ln>
                        <a:solidFill>
                          <a:schemeClr val="tx1"/>
                        </a:solidFill>
                        <a:effectLst/>
                        <a:latin typeface="Arial" charset="0"/>
                      </a:endParaRPr>
                    </a:p>
                  </a:txBody>
                  <a:tcPr marL="116086" marR="116086" marT="48984" marB="48984" anchor="ctr" horzOverflow="overflow"/>
                </a:tc>
                <a:extLst>
                  <a:ext uri="{0D108BD9-81ED-4DB2-BD59-A6C34878D82A}">
                    <a16:rowId xmlns="" xmlns:a16="http://schemas.microsoft.com/office/drawing/2014/main" val="10005"/>
                  </a:ext>
                </a:extLst>
              </a:tr>
              <a:tr h="646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noProof="0">
                          <a:ln>
                            <a:noFill/>
                          </a:ln>
                          <a:effectLst/>
                        </a:rPr>
                        <a:t>Max wireless association rate total</a:t>
                      </a:r>
                      <a:endParaRPr kumimoji="0" lang="en-US" sz="1200" b="1" i="0" u="none" strike="noStrike" cap="none" normalizeH="0" baseline="0" noProof="0">
                        <a:ln>
                          <a:noFill/>
                        </a:ln>
                        <a:solidFill>
                          <a:srgbClr val="FFFFFF"/>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300 Mbps</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kern="1200" cap="none" spc="0" normalizeH="0" baseline="0" noProof="0" dirty="0">
                          <a:ln>
                            <a:noFill/>
                          </a:ln>
                          <a:effectLst/>
                          <a:uLnTx/>
                          <a:uFillTx/>
                        </a:rPr>
                        <a:t>1,300 Mbps</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300 Mbps</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kern="1200" cap="none" spc="0" normalizeH="0" baseline="0" noProof="0">
                          <a:ln>
                            <a:noFill/>
                          </a:ln>
                          <a:effectLst/>
                          <a:uLnTx/>
                          <a:uFillTx/>
                        </a:rPr>
                        <a:t>867 Mbps</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kern="1200" cap="none" spc="0" normalizeH="0" baseline="0" noProof="0" dirty="0">
                          <a:ln>
                            <a:noFill/>
                          </a:ln>
                          <a:effectLst/>
                          <a:uLnTx/>
                          <a:uFillTx/>
                        </a:rPr>
                        <a:t>1,300 Mbps</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txBody>
                  <a:tcPr marL="116086" marR="116086" marT="48984" marB="48984" anchor="ctr" horzOverflow="overflow"/>
                </a:tc>
                <a:extLst>
                  <a:ext uri="{0D108BD9-81ED-4DB2-BD59-A6C34878D82A}">
                    <a16:rowId xmlns="" xmlns:a16="http://schemas.microsoft.com/office/drawing/2014/main" val="10006"/>
                  </a:ext>
                </a:extLst>
              </a:tr>
              <a:tr h="46372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u="none" strike="noStrike" cap="none" normalizeH="0" baseline="0" noProof="0">
                          <a:ln>
                            <a:noFill/>
                          </a:ln>
                          <a:effectLst/>
                        </a:rPr>
                        <a:t>SSID’s (incl. reserved)</a:t>
                      </a:r>
                      <a:endParaRPr kumimoji="0" lang="en-US" sz="1200" b="1" i="0" u="none" strike="noStrike" cap="none" normalizeH="0" baseline="0" noProof="0">
                        <a:ln>
                          <a:noFill/>
                        </a:ln>
                        <a:solidFill>
                          <a:srgbClr val="FFFFFF"/>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8</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8</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8</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8</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8</a:t>
                      </a:r>
                      <a:endParaRPr kumimoji="0" lang="en-US" sz="1200" b="0" i="0" u="none" strike="noStrike" cap="none" normalizeH="0" baseline="0">
                        <a:ln>
                          <a:noFill/>
                        </a:ln>
                        <a:solidFill>
                          <a:schemeClr val="tx1"/>
                        </a:solidFill>
                        <a:effectLst/>
                        <a:latin typeface="Arial" charset="0"/>
                      </a:endParaRPr>
                    </a:p>
                  </a:txBody>
                  <a:tcPr marL="116086" marR="116086" marT="48984" marB="48984" anchor="ctr" horzOverflow="overflow"/>
                </a:tc>
                <a:extLst>
                  <a:ext uri="{0D108BD9-81ED-4DB2-BD59-A6C34878D82A}">
                    <a16:rowId xmlns="" xmlns:a16="http://schemas.microsoft.com/office/drawing/2014/main" val="10007"/>
                  </a:ext>
                </a:extLst>
              </a:tr>
              <a:tr h="457200">
                <a:tc>
                  <a:txBody>
                    <a:bodyPr/>
                    <a:lstStyle/>
                    <a:p>
                      <a:r>
                        <a:rPr lang="en-US" sz="1200" b="1" noProof="0"/>
                        <a:t>Max AP (Total/ Tunnel)</a:t>
                      </a:r>
                      <a:endParaRPr lang="en-US" sz="1200" b="1" noProof="0">
                        <a:solidFill>
                          <a:srgbClr val="FFFFFF"/>
                        </a:solidFill>
                      </a:endParaRPr>
                    </a:p>
                  </a:txBody>
                  <a:tcPr marL="121888" marR="121888" anchor="ctr"/>
                </a:tc>
                <a:tc>
                  <a:txBody>
                    <a:bodyPr/>
                    <a:lstStyle/>
                    <a:p>
                      <a:pPr algn="ctr"/>
                      <a:r>
                        <a:rPr lang="en-US" sz="1200"/>
                        <a:t>2 /</a:t>
                      </a:r>
                      <a:r>
                        <a:rPr lang="en-US" sz="1200" baseline="0"/>
                        <a:t> 2 </a:t>
                      </a:r>
                      <a:endParaRPr lang="en-US" sz="1200">
                        <a:solidFill>
                          <a:schemeClr val="tx1"/>
                        </a:solidFil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16 / 8</a:t>
                      </a:r>
                      <a:endParaRPr lang="en-US" sz="1200" dirty="0">
                        <a:solidFill>
                          <a:schemeClr val="tx1"/>
                        </a:solidFill>
                      </a:endParaRPr>
                    </a:p>
                  </a:txBody>
                  <a:tcPr marL="121888" marR="121888" anchor="ctr"/>
                </a:tc>
                <a:tc>
                  <a:txBody>
                    <a:bodyPr/>
                    <a:lstStyle/>
                    <a:p>
                      <a:pPr algn="ctr"/>
                      <a:r>
                        <a:rPr lang="en-US" sz="1200" dirty="0"/>
                        <a:t>10</a:t>
                      </a:r>
                      <a:r>
                        <a:rPr lang="en-US" sz="1200" baseline="0" dirty="0"/>
                        <a:t> / 5</a:t>
                      </a:r>
                      <a:endParaRPr lang="en-US" sz="1200" dirty="0">
                        <a:solidFill>
                          <a:schemeClr val="tx1"/>
                        </a:solidFil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a:t>30 / 10</a:t>
                      </a:r>
                      <a:endParaRPr lang="en-US" sz="1200">
                        <a:solidFill>
                          <a:schemeClr val="tx1"/>
                        </a:solidFill>
                      </a:endParaRPr>
                    </a:p>
                  </a:txBody>
                  <a:tcPr marL="121888" marR="121888" anchor="ctr"/>
                </a:tc>
                <a:tc>
                  <a:txBody>
                    <a:bodyPr/>
                    <a:lstStyle/>
                    <a:p>
                      <a:pPr marL="0" marR="0" lvl="0" indent="0" algn="ctr" defTabSz="685742" rtl="0" eaLnBrk="1" fontAlgn="auto" latinLnBrk="0" hangingPunct="1">
                        <a:lnSpc>
                          <a:spcPct val="100000"/>
                        </a:lnSpc>
                        <a:spcBef>
                          <a:spcPts val="0"/>
                        </a:spcBef>
                        <a:spcAft>
                          <a:spcPts val="0"/>
                        </a:spcAft>
                        <a:buClrTx/>
                        <a:buSzTx/>
                        <a:buFontTx/>
                        <a:buNone/>
                        <a:tabLst/>
                        <a:defRPr/>
                      </a:pPr>
                      <a:r>
                        <a:rPr lang="en-US" sz="1200" dirty="0"/>
                        <a:t>64 / 32</a:t>
                      </a:r>
                      <a:endParaRPr lang="en-US" sz="1200" dirty="0">
                        <a:solidFill>
                          <a:schemeClr val="tx1"/>
                        </a:solidFill>
                      </a:endParaRPr>
                    </a:p>
                  </a:txBody>
                  <a:tcPr marL="121888" marR="121888" anchor="ctr"/>
                </a:tc>
                <a:extLst>
                  <a:ext uri="{0D108BD9-81ED-4DB2-BD59-A6C34878D82A}">
                    <a16:rowId xmlns="" xmlns:a16="http://schemas.microsoft.com/office/drawing/2014/main" val="10008"/>
                  </a:ext>
                </a:extLst>
              </a:tr>
            </a:tbl>
          </a:graphicData>
        </a:graphic>
      </p:graphicFrame>
      <p:sp>
        <p:nvSpPr>
          <p:cNvPr id="2" name="Title 1"/>
          <p:cNvSpPr>
            <a:spLocks noGrp="1"/>
          </p:cNvSpPr>
          <p:nvPr>
            <p:ph type="title"/>
          </p:nvPr>
        </p:nvSpPr>
        <p:spPr/>
        <p:txBody>
          <a:bodyPr/>
          <a:lstStyle/>
          <a:p>
            <a:r>
              <a:rPr lang="en-US"/>
              <a:t>FortiGate Entry Level Series: Comparison</a:t>
            </a:r>
          </a:p>
        </p:txBody>
      </p:sp>
    </p:spTree>
    <p:extLst>
      <p:ext uri="{BB962C8B-B14F-4D97-AF65-F5344CB8AC3E}">
        <p14:creationId xmlns:p14="http://schemas.microsoft.com/office/powerpoint/2010/main" val="30979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321E</a:t>
            </a:r>
          </a:p>
        </p:txBody>
      </p:sp>
      <p:graphicFrame>
        <p:nvGraphicFramePr>
          <p:cNvPr id="3" name="Content Placeholder 4"/>
          <p:cNvGraphicFramePr>
            <a:graphicFrameLocks/>
          </p:cNvGraphicFramePr>
          <p:nvPr>
            <p:extLst>
              <p:ext uri="{D42A27DB-BD31-4B8C-83A1-F6EECF244321}">
                <p14:modId xmlns:p14="http://schemas.microsoft.com/office/powerpoint/2010/main" val="1713561418"/>
              </p:ext>
            </p:extLst>
          </p:nvPr>
        </p:nvGraphicFramePr>
        <p:xfrm>
          <a:off x="1590" y="1311489"/>
          <a:ext cx="12188824" cy="4991718"/>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Medium density indoor</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GB" sz="1200" u="none" strike="noStrike" cap="none" normalizeH="0" baseline="0">
                          <a:ln>
                            <a:noFill/>
                          </a:ln>
                          <a:effectLst/>
                        </a:rPr>
                        <a:t>6 Internal (RP-SMA) + 1 BLE internal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3 x 3 (Radio 1), 2 x 2 (Radio 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2.4 GHz b/g/n</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effectLst/>
                          <a:latin typeface="+mn-lt"/>
                        </a:rPr>
                        <a:t>(450 Mbps)</a:t>
                      </a:r>
                      <a:endParaRPr kumimoji="0" lang="en-US" sz="1200" u="none" strike="noStrike" cap="none" normalizeH="0" baseline="0">
                        <a:ln>
                          <a:noFill/>
                        </a:ln>
                        <a:effectLs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(1,300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802.3af/at</a:t>
                      </a:r>
                      <a:endParaRPr lang="en-US" sz="1200">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1x GE RJ45</a:t>
            </a:r>
          </a:p>
          <a:p>
            <a:pPr marL="457297" indent="-457297" defTabSz="1218959">
              <a:spcBef>
                <a:spcPct val="20000"/>
              </a:spcBef>
              <a:buClr>
                <a:schemeClr val="accent6"/>
              </a:buClr>
              <a:buFont typeface="+mj-ea"/>
              <a:buAutoNum type="circleNumDbPlain"/>
            </a:pPr>
            <a:r>
              <a:rPr lang="en-US" sz="1300"/>
              <a:t>1x RS-232 RJ45 Serial Port </a:t>
            </a:r>
          </a:p>
          <a:p>
            <a:pPr marL="457297" indent="-457297" defTabSz="1218959">
              <a:spcBef>
                <a:spcPct val="20000"/>
              </a:spcBef>
              <a:buClr>
                <a:schemeClr val="accent6"/>
              </a:buClr>
              <a:buFont typeface="+mj-ea"/>
              <a:buAutoNum type="circleNumDbPlain"/>
            </a:pPr>
            <a:endParaRPr lang="en-US" sz="1300"/>
          </a:p>
        </p:txBody>
      </p:sp>
      <p:cxnSp>
        <p:nvCxnSpPr>
          <p:cNvPr id="7" name="Straight Connector 6"/>
          <p:cNvCxnSpPr/>
          <p:nvPr/>
        </p:nvCxnSpPr>
        <p:spPr>
          <a:xfrm>
            <a:off x="7546473" y="1548193"/>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endParaRPr lang="en-US" sz="2000" b="0">
              <a:solidFill>
                <a:schemeClr val="accent2"/>
              </a:solidFill>
            </a:endParaRPr>
          </a:p>
          <a:p>
            <a:r>
              <a:rPr lang="en-US" sz="2000" b="0"/>
              <a:t>Indoor | 802.11n/ac W2 | 3x3</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pic>
        <p:nvPicPr>
          <p:cNvPr id="4" name="Picture 3">
            <a:extLst>
              <a:ext uri="{FF2B5EF4-FFF2-40B4-BE49-F238E27FC236}">
                <a16:creationId xmlns="" xmlns:a16="http://schemas.microsoft.com/office/drawing/2014/main" id="{5F370E58-576B-C241-93D9-6B61206DEC03}"/>
              </a:ext>
            </a:extLst>
          </p:cNvPr>
          <p:cNvPicPr>
            <a:picLocks noChangeAspect="1"/>
          </p:cNvPicPr>
          <p:nvPr/>
        </p:nvPicPr>
        <p:blipFill>
          <a:blip r:embed="rId3"/>
          <a:stretch>
            <a:fillRect/>
          </a:stretch>
        </p:blipFill>
        <p:spPr>
          <a:xfrm>
            <a:off x="2705672" y="1775976"/>
            <a:ext cx="2413000" cy="1358900"/>
          </a:xfrm>
          <a:prstGeom prst="rect">
            <a:avLst/>
          </a:prstGeom>
        </p:spPr>
      </p:pic>
    </p:spTree>
    <p:extLst>
      <p:ext uri="{BB962C8B-B14F-4D97-AF65-F5344CB8AC3E}">
        <p14:creationId xmlns:p14="http://schemas.microsoft.com/office/powerpoint/2010/main" val="187884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Family Overview</a:t>
            </a:r>
          </a:p>
        </p:txBody>
      </p:sp>
      <p:graphicFrame>
        <p:nvGraphicFramePr>
          <p:cNvPr id="3" name="Content Placeholder 5"/>
          <p:cNvGraphicFramePr>
            <a:graphicFrameLocks/>
          </p:cNvGraphicFramePr>
          <p:nvPr>
            <p:extLst>
              <p:ext uri="{D42A27DB-BD31-4B8C-83A1-F6EECF244321}">
                <p14:modId xmlns:p14="http://schemas.microsoft.com/office/powerpoint/2010/main" val="2358958840"/>
              </p:ext>
            </p:extLst>
          </p:nvPr>
        </p:nvGraphicFramePr>
        <p:xfrm>
          <a:off x="323366" y="1280160"/>
          <a:ext cx="11680960" cy="4942795"/>
        </p:xfrm>
        <a:graphic>
          <a:graphicData uri="http://schemas.openxmlformats.org/drawingml/2006/table">
            <a:tbl>
              <a:tblPr firstCol="1" lastRow="1">
                <a:tableStyleId>{073A0DAA-6AF3-43AB-8588-CEC1D06C72B9}</a:tableStyleId>
              </a:tblPr>
              <a:tblGrid>
                <a:gridCol w="2263262">
                  <a:extLst>
                    <a:ext uri="{9D8B030D-6E8A-4147-A177-3AD203B41FA5}">
                      <a16:colId xmlns="" xmlns:a16="http://schemas.microsoft.com/office/drawing/2014/main" val="20000"/>
                    </a:ext>
                  </a:extLst>
                </a:gridCol>
                <a:gridCol w="671579">
                  <a:extLst>
                    <a:ext uri="{9D8B030D-6E8A-4147-A177-3AD203B41FA5}">
                      <a16:colId xmlns="" xmlns:a16="http://schemas.microsoft.com/office/drawing/2014/main" val="20001"/>
                    </a:ext>
                  </a:extLst>
                </a:gridCol>
                <a:gridCol w="2915373">
                  <a:extLst>
                    <a:ext uri="{9D8B030D-6E8A-4147-A177-3AD203B41FA5}">
                      <a16:colId xmlns="" xmlns:a16="http://schemas.microsoft.com/office/drawing/2014/main" val="20003"/>
                    </a:ext>
                  </a:extLst>
                </a:gridCol>
                <a:gridCol w="2915373">
                  <a:extLst>
                    <a:ext uri="{9D8B030D-6E8A-4147-A177-3AD203B41FA5}">
                      <a16:colId xmlns="" xmlns:a16="http://schemas.microsoft.com/office/drawing/2014/main" val="20004"/>
                    </a:ext>
                  </a:extLst>
                </a:gridCol>
                <a:gridCol w="2915373">
                  <a:extLst>
                    <a:ext uri="{9D8B030D-6E8A-4147-A177-3AD203B41FA5}">
                      <a16:colId xmlns="" xmlns:a16="http://schemas.microsoft.com/office/drawing/2014/main" val="20005"/>
                    </a:ext>
                  </a:extLst>
                </a:gridCol>
              </a:tblGrid>
              <a:tr h="905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4x4:4</a:t>
                      </a:r>
                    </a:p>
                  </a:txBody>
                  <a:tcPr marL="0" marR="0" marT="0" marB="0" anchor="ctr">
                    <a:solidFill>
                      <a:schemeClr val="accent5">
                        <a:lumMod val="75000"/>
                      </a:schemeClr>
                    </a:solidFill>
                  </a:tcPr>
                </a:tc>
                <a:tc rowSpan="4">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1600">
                        <a:solidFill>
                          <a:schemeClr val="bg1"/>
                        </a:solidFill>
                      </a:endParaRPr>
                    </a:p>
                  </a:txBody>
                  <a:tcPr marL="0" marR="0" marT="0" marB="0" vert="vert270" anchor="ctr">
                    <a:solidFill>
                      <a:schemeClr val="accent5">
                        <a:lumMod val="60000"/>
                        <a:lumOff val="40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extLst>
                  <a:ext uri="{0D108BD9-81ED-4DB2-BD59-A6C34878D82A}">
                    <a16:rowId xmlns="" xmlns:a16="http://schemas.microsoft.com/office/drawing/2014/main" val="10000"/>
                  </a:ext>
                </a:extLst>
              </a:tr>
              <a:tr h="905012">
                <a:tc rowSpan="3">
                  <a:txBody>
                    <a:bodyPr/>
                    <a:lstStyle/>
                    <a:p>
                      <a:pPr algn="ctr"/>
                      <a:r>
                        <a:rPr lang="en-US" sz="1800"/>
                        <a:t>3x3:3</a:t>
                      </a:r>
                    </a:p>
                  </a:txBody>
                  <a:tcPr marL="0" marR="0" marT="0" marB="0" anchor="ctr">
                    <a:solidFill>
                      <a:schemeClr val="accent5">
                        <a:lumMod val="75000"/>
                      </a:schemeClr>
                    </a:solidFill>
                  </a:tcPr>
                </a:tc>
                <a:tc vMerge="1">
                  <a:txBody>
                    <a:bodyPr/>
                    <a:lstStyle/>
                    <a:p>
                      <a:pPr algn="ctr"/>
                      <a:endParaRPr lang="en-US" sz="1200" dirty="0">
                        <a:solidFill>
                          <a:schemeClr val="bg1"/>
                        </a:solidFill>
                      </a:endParaRPr>
                    </a:p>
                  </a:txBody>
                  <a:tcPr marL="0" marR="0" marT="0" marB="0" vert="vert270" anchor="ctr">
                    <a:solidFill>
                      <a:schemeClr val="accent4"/>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extLst>
                  <a:ext uri="{0D108BD9-81ED-4DB2-BD59-A6C34878D82A}">
                    <a16:rowId xmlns="" xmlns:a16="http://schemas.microsoft.com/office/drawing/2014/main" val="10001"/>
                  </a:ext>
                </a:extLst>
              </a:tr>
              <a:tr h="905012">
                <a:tc vMerge="1">
                  <a:txBody>
                    <a:bodyPr/>
                    <a:lstStyle/>
                    <a:p>
                      <a:endParaRPr lang="en-US"/>
                    </a:p>
                  </a:txBody>
                  <a:tcPr/>
                </a:tc>
                <a:tc vMerge="1">
                  <a:txBody>
                    <a:bodyPr/>
                    <a:lstStyle/>
                    <a:p>
                      <a:pPr algn="ctr"/>
                      <a:endParaRPr lang="en-US" sz="1200" dirty="0">
                        <a:solidFill>
                          <a:schemeClr val="bg1"/>
                        </a:solidFill>
                      </a:endParaRPr>
                    </a:p>
                  </a:txBody>
                  <a:tcPr marL="0" marR="0" marT="0" marB="0" vert="vert270" anchor="ctr">
                    <a:solidFill>
                      <a:schemeClr val="accent4"/>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extLst>
                  <a:ext uri="{0D108BD9-81ED-4DB2-BD59-A6C34878D82A}">
                    <a16:rowId xmlns="" xmlns:a16="http://schemas.microsoft.com/office/drawing/2014/main" val="10002"/>
                  </a:ext>
                </a:extLst>
              </a:tr>
              <a:tr h="905012">
                <a:tc vMerge="1">
                  <a:txBody>
                    <a:bodyPr/>
                    <a:lstStyle/>
                    <a:p>
                      <a:pPr algn="ctr"/>
                      <a:endParaRPr lang="en-US" dirty="0">
                        <a:solidFill>
                          <a:schemeClr val="tx1">
                            <a:lumMod val="50000"/>
                            <a:lumOff val="50000"/>
                          </a:schemeClr>
                        </a:solidFill>
                      </a:endParaRPr>
                    </a:p>
                  </a:txBody>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a:txBody>
                  <a:tcPr marL="0" marR="0" marT="0" marB="0" vert="vert270" anchor="ctr">
                    <a:solidFill>
                      <a:schemeClr val="accent5">
                        <a:lumMod val="60000"/>
                        <a:lumOff val="40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ffectLst>
                          <a:glow rad="63500">
                            <a:schemeClr val="accent1">
                              <a:satMod val="175000"/>
                              <a:alpha val="40000"/>
                            </a:schemeClr>
                          </a:glow>
                        </a:effectLst>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extLst>
                  <a:ext uri="{0D108BD9-81ED-4DB2-BD59-A6C34878D82A}">
                    <a16:rowId xmlns="" xmlns:a16="http://schemas.microsoft.com/office/drawing/2014/main" val="10003"/>
                  </a:ext>
                </a:extLst>
              </a:tr>
              <a:tr h="905012">
                <a:tc>
                  <a:txBody>
                    <a:bodyPr/>
                    <a:lstStyle/>
                    <a:p>
                      <a:pPr algn="ctr"/>
                      <a:r>
                        <a:rPr lang="en-US" sz="1800"/>
                        <a:t>2x2:2</a:t>
                      </a:r>
                    </a:p>
                  </a:txBody>
                  <a:tcPr marL="0" marR="0" marT="0" marB="0" anchor="ctr">
                    <a:solidFill>
                      <a:schemeClr val="accent5">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solidFill>
                            <a:schemeClr val="bg1"/>
                          </a:solidFill>
                        </a:rPr>
                        <a:t>Dual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solidFill>
                            <a:schemeClr val="bg1"/>
                          </a:solidFill>
                        </a:rPr>
                        <a:t>Radio</a:t>
                      </a:r>
                    </a:p>
                  </a:txBody>
                  <a:tcPr marL="0" marR="0" marT="0" marB="0" vert="vert270" anchor="ctr">
                    <a:solidFill>
                      <a:schemeClr val="accent5">
                        <a:lumMod val="60000"/>
                        <a:lumOff val="40000"/>
                      </a:schemeClr>
                    </a:solidFill>
                  </a:tcPr>
                </a:tc>
                <a:tc>
                  <a:txBody>
                    <a:bodyPr/>
                    <a:lstStyle/>
                    <a:p>
                      <a:endParaRPr lang="en-US" sz="1300"/>
                    </a:p>
                  </a:txBody>
                  <a:tcPr marL="0" marR="0" marT="0" marB="0" anchor="b">
                    <a:solidFill>
                      <a:schemeClr val="bg1">
                        <a:lumMod val="85000"/>
                      </a:schemeClr>
                    </a:solidFill>
                  </a:tcPr>
                </a:tc>
                <a:tc>
                  <a:txBody>
                    <a:bodyPr/>
                    <a:lstStyle/>
                    <a:p>
                      <a:endParaRPr lang="en-US" sz="1300"/>
                    </a:p>
                  </a:txBody>
                  <a:tcPr marL="0" marR="0" marT="0" marB="0" anchor="ctr">
                    <a:solidFill>
                      <a:schemeClr val="bg1">
                        <a:lumMod val="85000"/>
                      </a:schemeClr>
                    </a:solidFill>
                  </a:tcPr>
                </a:tc>
                <a:tc>
                  <a:txBody>
                    <a:bodyPr/>
                    <a:lstStyle/>
                    <a:p>
                      <a:endParaRPr lang="en-US" sz="1300"/>
                    </a:p>
                  </a:txBody>
                  <a:tcPr marL="0" marR="0" marT="0" marB="0" anchor="ctr">
                    <a:solidFill>
                      <a:schemeClr val="bg1">
                        <a:lumMod val="85000"/>
                      </a:schemeClr>
                    </a:solidFill>
                  </a:tcPr>
                </a:tc>
                <a:extLst>
                  <a:ext uri="{0D108BD9-81ED-4DB2-BD59-A6C34878D82A}">
                    <a16:rowId xmlns="" xmlns:a16="http://schemas.microsoft.com/office/drawing/2014/main" val="10004"/>
                  </a:ext>
                </a:extLst>
              </a:tr>
              <a:tr h="417735">
                <a:tc gridSpan="2">
                  <a:txBody>
                    <a:bodyPr/>
                    <a:lstStyle/>
                    <a:p>
                      <a:pPr algn="ctr"/>
                      <a:endParaRPr lang="en-US" sz="1600">
                        <a:solidFill>
                          <a:schemeClr val="tx1">
                            <a:lumMod val="50000"/>
                            <a:lumOff val="50000"/>
                          </a:schemeClr>
                        </a:solidFill>
                      </a:endParaRPr>
                    </a:p>
                  </a:txBody>
                  <a:tcPr marL="0" marR="0" marT="0" marB="0" anchor="ctr">
                    <a:solidFill>
                      <a:schemeClr val="accent5">
                        <a:lumMod val="75000"/>
                      </a:schemeClr>
                    </a:solidFill>
                  </a:tcPr>
                </a:tc>
                <a:tc hMerge="1">
                  <a:txBody>
                    <a:bodyPr/>
                    <a:lstStyle/>
                    <a:p>
                      <a:pPr algn="ctr"/>
                      <a:endParaRPr lang="en-US" dirty="0"/>
                    </a:p>
                  </a:txBody>
                  <a:tcPr anchor="ctr">
                    <a:lnT w="12700" cap="flat" cmpd="sng" algn="ctr">
                      <a:solidFill>
                        <a:schemeClr val="bg1"/>
                      </a:solidFill>
                      <a:prstDash val="solid"/>
                      <a:round/>
                      <a:headEnd type="none" w="med" len="med"/>
                      <a:tailEnd type="none" w="med" len="med"/>
                    </a:lnT>
                    <a:cell3D prstMaterial="dkEdge">
                      <a:bevel w="77470" h="12700" prst="softRound"/>
                      <a:lightRig rig="flood" dir="t"/>
                    </a:cell3D>
                    <a:solidFill>
                      <a:srgbClr val="008C82"/>
                    </a:solidFill>
                  </a:tcPr>
                </a:tc>
                <a:tc>
                  <a:txBody>
                    <a:bodyPr/>
                    <a:lstStyle/>
                    <a:p>
                      <a:pPr algn="ctr"/>
                      <a:r>
                        <a:rPr lang="en-US" sz="1800" b="1">
                          <a:solidFill>
                            <a:schemeClr val="bg1"/>
                          </a:solidFill>
                        </a:rPr>
                        <a:t>Wall Plate</a:t>
                      </a:r>
                    </a:p>
                  </a:txBody>
                  <a:tcPr marL="0" marR="0" marT="0" marB="0" anchor="ctr">
                    <a:solidFill>
                      <a:srgbClr val="3C3C3C"/>
                    </a:solidFill>
                  </a:tcPr>
                </a:tc>
                <a:tc>
                  <a:txBody>
                    <a:bodyPr/>
                    <a:lstStyle/>
                    <a:p>
                      <a:pPr algn="ctr"/>
                      <a:r>
                        <a:rPr lang="en-US" sz="1800"/>
                        <a:t>Outdoor</a:t>
                      </a:r>
                      <a:endParaRPr lang="en-US" sz="1800" b="1">
                        <a:solidFill>
                          <a:schemeClr val="tx1">
                            <a:lumMod val="50000"/>
                            <a:lumOff val="50000"/>
                          </a:schemeClr>
                        </a:solidFill>
                      </a:endParaRPr>
                    </a:p>
                  </a:txBody>
                  <a:tcPr marL="0" marR="0" marT="0" marB="0" anchor="ctr">
                    <a:solidFill>
                      <a:srgbClr val="3C3C3C"/>
                    </a:solidFill>
                  </a:tcPr>
                </a:tc>
                <a:tc>
                  <a:txBody>
                    <a:bodyPr/>
                    <a:lstStyle/>
                    <a:p>
                      <a:pPr algn="ctr"/>
                      <a:r>
                        <a:rPr lang="en-US" sz="1800" dirty="0"/>
                        <a:t>Indoor</a:t>
                      </a:r>
                      <a:endParaRPr lang="en-US" sz="1800" b="1" dirty="0">
                        <a:solidFill>
                          <a:schemeClr val="tx1">
                            <a:lumMod val="50000"/>
                            <a:lumOff val="50000"/>
                          </a:schemeClr>
                        </a:solidFill>
                      </a:endParaRPr>
                    </a:p>
                  </a:txBody>
                  <a:tcPr marL="0" marR="0" marT="0" marB="0" anchor="ctr">
                    <a:solidFill>
                      <a:srgbClr val="3C3C3C"/>
                    </a:solidFill>
                  </a:tcPr>
                </a:tc>
                <a:extLst>
                  <a:ext uri="{0D108BD9-81ED-4DB2-BD59-A6C34878D82A}">
                    <a16:rowId xmlns="" xmlns:a16="http://schemas.microsoft.com/office/drawing/2014/main" val="10005"/>
                  </a:ext>
                </a:extLst>
              </a:tr>
            </a:tbl>
          </a:graphicData>
        </a:graphic>
      </p:graphicFrame>
      <p:sp>
        <p:nvSpPr>
          <p:cNvPr id="41"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5"/>
              </a:solidFill>
            </a:endParaRPr>
          </a:p>
          <a:p>
            <a:endParaRPr lang="en-US" sz="2000" b="0">
              <a:solidFill>
                <a:schemeClr val="accent5"/>
              </a:solidFill>
            </a:endParaRPr>
          </a:p>
          <a:p>
            <a:r>
              <a:rPr lang="en-US" sz="2000" b="0"/>
              <a:t>S-Series</a:t>
            </a:r>
          </a:p>
        </p:txBody>
      </p:sp>
      <p:sp>
        <p:nvSpPr>
          <p:cNvPr id="32" name="TextBox 31"/>
          <p:cNvSpPr txBox="1"/>
          <p:nvPr/>
        </p:nvSpPr>
        <p:spPr>
          <a:xfrm>
            <a:off x="10548119" y="5116916"/>
            <a:ext cx="1543597" cy="338528"/>
          </a:xfrm>
          <a:prstGeom prst="rect">
            <a:avLst/>
          </a:prstGeom>
          <a:noFill/>
          <a:effectLst/>
        </p:spPr>
        <p:txBody>
          <a:bodyPr wrap="none" lIns="121893" tIns="60947" rIns="121893" bIns="60947" rtlCol="0">
            <a:spAutoFit/>
          </a:bodyPr>
          <a:lstStyle/>
          <a:p>
            <a:r>
              <a:rPr lang="en-US" sz="1400" b="1">
                <a:solidFill>
                  <a:srgbClr val="0B0B0B"/>
                </a:solidFill>
              </a:rPr>
              <a:t>FAP-S221/223E</a:t>
            </a:r>
          </a:p>
        </p:txBody>
      </p:sp>
      <p:pic>
        <p:nvPicPr>
          <p:cNvPr id="52"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392695" y="5208727"/>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057362" y="5206151"/>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Rounded Rectangle 53"/>
          <p:cNvSpPr/>
          <p:nvPr/>
        </p:nvSpPr>
        <p:spPr bwMode="auto">
          <a:xfrm>
            <a:off x="9435108" y="5193634"/>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Tree>
    <p:extLst>
      <p:ext uri="{BB962C8B-B14F-4D97-AF65-F5344CB8AC3E}">
        <p14:creationId xmlns:p14="http://schemas.microsoft.com/office/powerpoint/2010/main" val="177080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p:cNvGraphicFramePr>
          <p:nvPr/>
        </p:nvGraphicFramePr>
        <p:xfrm>
          <a:off x="1590" y="1311490"/>
          <a:ext cx="12188824" cy="4996797"/>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FAP-S221E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FAP-S223E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Medium density indoor with Security</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Medium density indoor with Security</a:t>
                      </a: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4 Internal  + Bluetooth</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4 External + Bluetooth</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2x2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2x2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latin typeface="+mn-lt"/>
                          <a:cs typeface="Arial"/>
                        </a:rPr>
                        <a:t>2.4 GHz b/g/n </a:t>
                      </a:r>
                      <a:r>
                        <a:rPr kumimoji="0" lang="en-US" sz="1200" b="0" i="0" u="none" strike="noStrike" cap="none" normalizeH="0" baseline="0">
                          <a:ln>
                            <a:noFill/>
                          </a:ln>
                          <a:solidFill>
                            <a:srgbClr val="000000"/>
                          </a:solidFill>
                          <a:effectLst/>
                          <a:latin typeface="+mn-lt"/>
                          <a:cs typeface="Arial"/>
                        </a:rPr>
                        <a:t>(300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latin typeface="+mn-lt"/>
                          <a:cs typeface="Arial"/>
                        </a:rPr>
                        <a:t>2.4 GHz b/g/n </a:t>
                      </a:r>
                      <a:r>
                        <a:rPr kumimoji="0" lang="en-US" sz="1200" b="0" i="0" u="none" strike="noStrike" cap="none" normalizeH="0" baseline="0">
                          <a:ln>
                            <a:noFill/>
                          </a:ln>
                          <a:solidFill>
                            <a:srgbClr val="000000"/>
                          </a:solidFill>
                          <a:effectLst/>
                          <a:latin typeface="+mn-lt"/>
                          <a:cs typeface="Arial"/>
                        </a:rPr>
                        <a:t>(300 Mbps)</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i-FI" sz="1200" b="0" u="none" strike="noStrike" cap="none" normalizeH="0" baseline="0">
                          <a:ln>
                            <a:noFill/>
                          </a:ln>
                          <a:solidFill>
                            <a:srgbClr val="000000"/>
                          </a:solidFill>
                          <a:effectLst/>
                        </a:rPr>
                        <a:t>5 </a:t>
                      </a:r>
                      <a:r>
                        <a:rPr kumimoji="0" lang="fi-FI" sz="1200" b="0" u="none" strike="noStrike" cap="none" normalizeH="0" baseline="0" err="1">
                          <a:ln>
                            <a:noFill/>
                          </a:ln>
                          <a:solidFill>
                            <a:srgbClr val="000000"/>
                          </a:solidFill>
                          <a:effectLst/>
                        </a:rPr>
                        <a:t>GHz</a:t>
                      </a:r>
                      <a:r>
                        <a:rPr kumimoji="0" lang="fi-FI" sz="1200" b="0" u="none" strike="noStrike" cap="none" normalizeH="0" baseline="0">
                          <a:ln>
                            <a:noFill/>
                          </a:ln>
                          <a:solidFill>
                            <a:srgbClr val="000000"/>
                          </a:solidFill>
                          <a:effectLst/>
                        </a:rPr>
                        <a:t> </a:t>
                      </a:r>
                      <a:r>
                        <a:rPr kumimoji="0" lang="fi-FI" sz="1200" b="0" u="none" strike="noStrike" cap="none" normalizeH="0" baseline="0" err="1">
                          <a:ln>
                            <a:noFill/>
                          </a:ln>
                          <a:solidFill>
                            <a:srgbClr val="000000"/>
                          </a:solidFill>
                          <a:effectLst/>
                        </a:rPr>
                        <a:t>a/n/ac</a:t>
                      </a:r>
                      <a:r>
                        <a:rPr kumimoji="0" lang="fi-FI" sz="1200" b="0" u="none" strike="noStrike" cap="none" normalizeH="0" baseline="0">
                          <a:ln>
                            <a:noFill/>
                          </a:ln>
                          <a:solidFill>
                            <a:srgbClr val="000000"/>
                          </a:solidFill>
                          <a:effectLst/>
                        </a:rPr>
                        <a:t> (867 </a:t>
                      </a:r>
                      <a:r>
                        <a:rPr kumimoji="0" lang="fi-FI" sz="1200" b="0" u="none" strike="noStrike" cap="none" normalizeH="0" baseline="0" err="1">
                          <a:ln>
                            <a:noFill/>
                          </a:ln>
                          <a:solidFill>
                            <a:srgbClr val="000000"/>
                          </a:solidFill>
                          <a:effectLst/>
                        </a:rPr>
                        <a:t>Mbps</a:t>
                      </a:r>
                      <a:r>
                        <a:rPr kumimoji="0" lang="fi-FI" sz="1200" b="0" u="none" strike="noStrike" cap="none" normalizeH="0" baseline="0">
                          <a:ln>
                            <a:noFill/>
                          </a:ln>
                          <a:solidFill>
                            <a:srgbClr val="000000"/>
                          </a:solidFill>
                          <a:effectLst/>
                        </a:rPr>
                        <a:t>)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i-FI" sz="1200" b="0" u="none" strike="noStrike" cap="none" normalizeH="0" baseline="0">
                          <a:ln>
                            <a:noFill/>
                          </a:ln>
                          <a:solidFill>
                            <a:srgbClr val="000000"/>
                          </a:solidFill>
                          <a:effectLst/>
                        </a:rPr>
                        <a:t>5 </a:t>
                      </a:r>
                      <a:r>
                        <a:rPr kumimoji="0" lang="fi-FI" sz="1200" b="0" u="none" strike="noStrike" cap="none" normalizeH="0" baseline="0" err="1">
                          <a:ln>
                            <a:noFill/>
                          </a:ln>
                          <a:solidFill>
                            <a:srgbClr val="000000"/>
                          </a:solidFill>
                          <a:effectLst/>
                        </a:rPr>
                        <a:t>GHz</a:t>
                      </a:r>
                      <a:r>
                        <a:rPr kumimoji="0" lang="fi-FI" sz="1200" b="0" u="none" strike="noStrike" cap="none" normalizeH="0" baseline="0">
                          <a:ln>
                            <a:noFill/>
                          </a:ln>
                          <a:solidFill>
                            <a:srgbClr val="000000"/>
                          </a:solidFill>
                          <a:effectLst/>
                        </a:rPr>
                        <a:t> </a:t>
                      </a:r>
                      <a:r>
                        <a:rPr kumimoji="0" lang="fi-FI" sz="1200" b="0" u="none" strike="noStrike" cap="none" normalizeH="0" baseline="0" err="1">
                          <a:ln>
                            <a:noFill/>
                          </a:ln>
                          <a:solidFill>
                            <a:srgbClr val="000000"/>
                          </a:solidFill>
                          <a:effectLst/>
                        </a:rPr>
                        <a:t>a/n/ac</a:t>
                      </a:r>
                      <a:r>
                        <a:rPr kumimoji="0" lang="fi-FI" sz="1200" b="0" u="none" strike="noStrike" cap="none" normalizeH="0" baseline="0">
                          <a:ln>
                            <a:noFill/>
                          </a:ln>
                          <a:solidFill>
                            <a:srgbClr val="000000"/>
                          </a:solidFill>
                          <a:effectLst/>
                        </a:rPr>
                        <a:t> (867 </a:t>
                      </a:r>
                      <a:r>
                        <a:rPr kumimoji="0" lang="fi-FI" sz="1200" b="0" u="none" strike="noStrike" cap="none" normalizeH="0" baseline="0" err="1">
                          <a:ln>
                            <a:noFill/>
                          </a:ln>
                          <a:solidFill>
                            <a:srgbClr val="000000"/>
                          </a:solidFill>
                          <a:effectLst/>
                        </a:rPr>
                        <a:t>Mbps</a:t>
                      </a:r>
                      <a:r>
                        <a:rPr kumimoji="0" lang="fi-FI" sz="1200" b="0" u="none" strike="noStrike" cap="none" normalizeH="0" baseline="0">
                          <a:ln>
                            <a:noFill/>
                          </a:ln>
                          <a:solidFill>
                            <a:srgbClr val="000000"/>
                          </a:solidFill>
                          <a:effectLst/>
                        </a:rPr>
                        <a:t>)</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802.3af</a:t>
                      </a:r>
                      <a:endParaRPr lang="en-US" sz="1200" b="0" i="0">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802.3af</a:t>
                      </a:r>
                      <a:endParaRPr lang="en-US" sz="12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
        <p:nvSpPr>
          <p:cNvPr id="3" name="Title 2"/>
          <p:cNvSpPr>
            <a:spLocks noGrp="1"/>
          </p:cNvSpPr>
          <p:nvPr>
            <p:ph type="title"/>
          </p:nvPr>
        </p:nvSpPr>
        <p:spPr/>
        <p:txBody>
          <a:bodyPr/>
          <a:lstStyle/>
          <a:p>
            <a:r>
              <a:rPr lang="en-US"/>
              <a:t>FortiAP S221/223E </a:t>
            </a:r>
          </a:p>
        </p:txBody>
      </p:sp>
      <p:pic>
        <p:nvPicPr>
          <p:cNvPr id="6" name="Picture 5"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cxnSp>
        <p:nvCxnSpPr>
          <p:cNvPr id="8" name="Straight Connector 7"/>
          <p:cNvCxnSpPr/>
          <p:nvPr/>
        </p:nvCxnSpPr>
        <p:spPr>
          <a:xfrm>
            <a:off x="7135350"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0" name="Rectangle 47"/>
          <p:cNvSpPr>
            <a:spLocks noChangeArrowheads="1"/>
          </p:cNvSpPr>
          <p:nvPr/>
        </p:nvSpPr>
        <p:spPr bwMode="auto">
          <a:xfrm>
            <a:off x="2669496" y="3360002"/>
            <a:ext cx="4142680"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a:p>
            <a:pPr defTabSz="1218959">
              <a:spcBef>
                <a:spcPct val="20000"/>
              </a:spcBef>
              <a:buClr>
                <a:schemeClr val="accent6"/>
              </a:buClr>
            </a:pPr>
            <a:endParaRPr lang="en-US" sz="1300"/>
          </a:p>
        </p:txBody>
      </p:sp>
      <p:sp>
        <p:nvSpPr>
          <p:cNvPr id="11" name="Rectangle 47"/>
          <p:cNvSpPr>
            <a:spLocks noChangeArrowheads="1"/>
          </p:cNvSpPr>
          <p:nvPr/>
        </p:nvSpPr>
        <p:spPr bwMode="auto">
          <a:xfrm>
            <a:off x="7503205" y="3360002"/>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p:txBody>
      </p:sp>
      <p:pic>
        <p:nvPicPr>
          <p:cNvPr id="12" name="Picture 11"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1109" y="3086400"/>
            <a:ext cx="495375" cy="729600"/>
          </a:xfrm>
          <a:prstGeom prst="rect">
            <a:avLst/>
          </a:prstGeom>
        </p:spPr>
      </p:pic>
      <p:sp>
        <p:nvSpPr>
          <p:cNvPr id="13"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5"/>
              </a:solidFill>
            </a:endParaRPr>
          </a:p>
          <a:p>
            <a:endParaRPr lang="en-US" sz="2000" b="0">
              <a:solidFill>
                <a:schemeClr val="accent5"/>
              </a:solidFill>
            </a:endParaRPr>
          </a:p>
          <a:p>
            <a:r>
              <a:rPr lang="en-US" sz="2000" b="0">
                <a:solidFill>
                  <a:schemeClr val="accent5"/>
                </a:solidFill>
              </a:rPr>
              <a:t>Indoor | 802.11ac W2 | Dual Radio | 2x2</a:t>
            </a:r>
          </a:p>
        </p:txBody>
      </p:sp>
      <p:pic>
        <p:nvPicPr>
          <p:cNvPr id="15" name="Picture 14">
            <a:extLst>
              <a:ext uri="{FF2B5EF4-FFF2-40B4-BE49-F238E27FC236}">
                <a16:creationId xmlns="" xmlns:a16="http://schemas.microsoft.com/office/drawing/2014/main" id="{27B25CAE-DC2C-A443-A93A-BD6BB6F5F7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6868" y="1382970"/>
            <a:ext cx="3228717" cy="2151699"/>
          </a:xfrm>
          <a:prstGeom prst="rect">
            <a:avLst/>
          </a:prstGeom>
        </p:spPr>
      </p:pic>
      <p:pic>
        <p:nvPicPr>
          <p:cNvPr id="17" name="Picture 16">
            <a:extLst>
              <a:ext uri="{FF2B5EF4-FFF2-40B4-BE49-F238E27FC236}">
                <a16:creationId xmlns="" xmlns:a16="http://schemas.microsoft.com/office/drawing/2014/main" id="{E78C5C2A-1ECA-D943-A98D-65654C5482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18320" y="405827"/>
            <a:ext cx="5130583" cy="2954175"/>
          </a:xfrm>
          <a:prstGeom prst="rect">
            <a:avLst/>
          </a:prstGeom>
        </p:spPr>
      </p:pic>
    </p:spTree>
    <p:extLst>
      <p:ext uri="{BB962C8B-B14F-4D97-AF65-F5344CB8AC3E}">
        <p14:creationId xmlns:p14="http://schemas.microsoft.com/office/powerpoint/2010/main" val="199731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Family Overview</a:t>
            </a:r>
          </a:p>
        </p:txBody>
      </p:sp>
      <p:graphicFrame>
        <p:nvGraphicFramePr>
          <p:cNvPr id="3" name="Content Placeholder 5"/>
          <p:cNvGraphicFramePr>
            <a:graphicFrameLocks/>
          </p:cNvGraphicFramePr>
          <p:nvPr>
            <p:extLst>
              <p:ext uri="{D42A27DB-BD31-4B8C-83A1-F6EECF244321}">
                <p14:modId xmlns:p14="http://schemas.microsoft.com/office/powerpoint/2010/main" val="1625625155"/>
              </p:ext>
            </p:extLst>
          </p:nvPr>
        </p:nvGraphicFramePr>
        <p:xfrm>
          <a:off x="323366" y="1280160"/>
          <a:ext cx="11680961" cy="4942803"/>
        </p:xfrm>
        <a:graphic>
          <a:graphicData uri="http://schemas.openxmlformats.org/drawingml/2006/table">
            <a:tbl>
              <a:tblPr firstCol="1" lastRow="1">
                <a:tableStyleId>{073A0DAA-6AF3-43AB-8588-CEC1D06C72B9}</a:tableStyleId>
              </a:tblPr>
              <a:tblGrid>
                <a:gridCol w="2263262">
                  <a:extLst>
                    <a:ext uri="{9D8B030D-6E8A-4147-A177-3AD203B41FA5}">
                      <a16:colId xmlns="" xmlns:a16="http://schemas.microsoft.com/office/drawing/2014/main" val="20000"/>
                    </a:ext>
                  </a:extLst>
                </a:gridCol>
                <a:gridCol w="628686">
                  <a:extLst>
                    <a:ext uri="{9D8B030D-6E8A-4147-A177-3AD203B41FA5}">
                      <a16:colId xmlns="" xmlns:a16="http://schemas.microsoft.com/office/drawing/2014/main" val="20001"/>
                    </a:ext>
                  </a:extLst>
                </a:gridCol>
                <a:gridCol w="628686">
                  <a:extLst>
                    <a:ext uri="{9D8B030D-6E8A-4147-A177-3AD203B41FA5}">
                      <a16:colId xmlns="" xmlns:a16="http://schemas.microsoft.com/office/drawing/2014/main" val="20002"/>
                    </a:ext>
                  </a:extLst>
                </a:gridCol>
                <a:gridCol w="2720109">
                  <a:extLst>
                    <a:ext uri="{9D8B030D-6E8A-4147-A177-3AD203B41FA5}">
                      <a16:colId xmlns="" xmlns:a16="http://schemas.microsoft.com/office/drawing/2014/main" val="20003"/>
                    </a:ext>
                  </a:extLst>
                </a:gridCol>
                <a:gridCol w="2503692">
                  <a:extLst>
                    <a:ext uri="{9D8B030D-6E8A-4147-A177-3AD203B41FA5}">
                      <a16:colId xmlns="" xmlns:a16="http://schemas.microsoft.com/office/drawing/2014/main" val="20004"/>
                    </a:ext>
                  </a:extLst>
                </a:gridCol>
                <a:gridCol w="2936526">
                  <a:extLst>
                    <a:ext uri="{9D8B030D-6E8A-4147-A177-3AD203B41FA5}">
                      <a16:colId xmlns="" xmlns:a16="http://schemas.microsoft.com/office/drawing/2014/main" val="20005"/>
                    </a:ext>
                  </a:extLst>
                </a:gridCol>
              </a:tblGrid>
              <a:tr h="1131267">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4x4:4</a:t>
                      </a:r>
                    </a:p>
                  </a:txBody>
                  <a:tcPr marL="0" marR="0" marT="0" marB="0" anchor="ctr">
                    <a:solidFill>
                      <a:schemeClr val="accent5">
                        <a:lumMod val="7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solidFill>
                            <a:schemeClr val="bg1"/>
                          </a:solidFill>
                        </a:rPr>
                        <a:t>Triple Radio</a:t>
                      </a:r>
                    </a:p>
                  </a:txBody>
                  <a:tcPr marL="0" marR="0" marT="0" marB="0" vert="vert270" anchor="ctr">
                    <a:solidFill>
                      <a:schemeClr val="accent5">
                        <a:lumMod val="60000"/>
                        <a:lumOff val="40000"/>
                      </a:schemeClr>
                    </a:solidFill>
                  </a:tcPr>
                </a:tc>
                <a:tc rowSpan="3">
                  <a:txBody>
                    <a:bodyPr/>
                    <a:lstStyle/>
                    <a:p>
                      <a:pPr algn="ctr"/>
                      <a:r>
                        <a:rPr lang="en-US" sz="1300">
                          <a:solidFill>
                            <a:schemeClr val="bg1"/>
                          </a:solidFill>
                        </a:rPr>
                        <a:t>Resiliency</a:t>
                      </a:r>
                    </a:p>
                  </a:txBody>
                  <a:tcPr marL="0" marR="0" marT="0" marB="0" vert="vert270" anchor="ctr">
                    <a:solidFill>
                      <a:schemeClr val="accent5">
                        <a:lumMod val="60000"/>
                        <a:lumOff val="40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extLst>
                  <a:ext uri="{0D108BD9-81ED-4DB2-BD59-A6C34878D82A}">
                    <a16:rowId xmlns="" xmlns:a16="http://schemas.microsoft.com/office/drawing/2014/main" val="10000"/>
                  </a:ext>
                </a:extLst>
              </a:tr>
              <a:tr h="1131267">
                <a:tc vMerge="1">
                  <a:txBody>
                    <a:bodyPr/>
                    <a:lstStyle/>
                    <a:p>
                      <a:endParaRPr lang="en-US"/>
                    </a:p>
                  </a:txBody>
                  <a:tcPr/>
                </a:tc>
                <a:tc rowSpan="3">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solidFill>
                            <a:schemeClr val="bg1"/>
                          </a:solidFill>
                        </a:rPr>
                        <a:t>Dual Radio</a:t>
                      </a:r>
                    </a:p>
                  </a:txBody>
                  <a:tcPr marL="0" marR="0" marT="0" marB="0" vert="vert270" anchor="ctr">
                    <a:solidFill>
                      <a:schemeClr val="accent5">
                        <a:lumMod val="60000"/>
                        <a:lumOff val="40000"/>
                      </a:schemeClr>
                    </a:solidFill>
                  </a:tcPr>
                </a:tc>
                <a:tc vMerge="1">
                  <a:txBody>
                    <a:bodyPr/>
                    <a:lstStyle/>
                    <a:p>
                      <a:endParaRPr lang="en-US"/>
                    </a:p>
                  </a:txBody>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extLst>
                  <a:ext uri="{0D108BD9-81ED-4DB2-BD59-A6C34878D82A}">
                    <a16:rowId xmlns="" xmlns:a16="http://schemas.microsoft.com/office/drawing/2014/main" val="1447288850"/>
                  </a:ext>
                </a:extLst>
              </a:tr>
              <a:tr h="1131267">
                <a:tc>
                  <a:txBody>
                    <a:bodyPr/>
                    <a:lstStyle/>
                    <a:p>
                      <a:pPr algn="ctr"/>
                      <a:r>
                        <a:rPr lang="en-US" sz="1800"/>
                        <a:t>3x3:3</a:t>
                      </a:r>
                    </a:p>
                  </a:txBody>
                  <a:tcPr marL="0" marR="0" marT="0" marB="0" anchor="ctr">
                    <a:solidFill>
                      <a:schemeClr val="accent5">
                        <a:lumMod val="75000"/>
                      </a:schemeClr>
                    </a:solidFill>
                  </a:tcPr>
                </a:tc>
                <a:tc v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a:txBody>
                  <a:tcPr marL="0" marR="0" marT="0" marB="0" vert="vert270" anchor="ctr">
                    <a:solidFill>
                      <a:schemeClr val="accent5">
                        <a:lumMod val="60000"/>
                        <a:lumOff val="40000"/>
                      </a:schemeClr>
                    </a:solidFill>
                  </a:tcPr>
                </a:tc>
                <a:tc vMerge="1">
                  <a:txBody>
                    <a:bodyPr/>
                    <a:lstStyle/>
                    <a:p>
                      <a:pPr algn="ctr"/>
                      <a:endParaRPr lang="en-US" sz="1600" dirty="0">
                        <a:solidFill>
                          <a:schemeClr val="bg1"/>
                        </a:solidFill>
                      </a:endParaRPr>
                    </a:p>
                  </a:txBody>
                  <a:tcPr marL="0" marR="0" marT="0" marB="0" vert="vert270" anchor="ctr">
                    <a:solidFill>
                      <a:schemeClr val="accent3">
                        <a:lumMod val="60000"/>
                        <a:lumOff val="40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solidFill>
                      <a:schemeClr val="bg1">
                        <a:lumMod val="85000"/>
                      </a:schemeClr>
                    </a:solidFill>
                  </a:tcPr>
                </a:tc>
                <a:extLst>
                  <a:ext uri="{0D108BD9-81ED-4DB2-BD59-A6C34878D82A}">
                    <a16:rowId xmlns="" xmlns:a16="http://schemas.microsoft.com/office/drawing/2014/main" val="10001"/>
                  </a:ext>
                </a:extLst>
              </a:tr>
              <a:tr h="1131267">
                <a:tc>
                  <a:txBody>
                    <a:bodyPr/>
                    <a:lstStyle/>
                    <a:p>
                      <a:pPr algn="ctr"/>
                      <a:r>
                        <a:rPr lang="en-US" sz="1800"/>
                        <a:t>2x2:2</a:t>
                      </a:r>
                    </a:p>
                  </a:txBody>
                  <a:tcPr marL="0" marR="0" marT="0" marB="0" anchor="ctr">
                    <a:solidFill>
                      <a:schemeClr val="accent5">
                        <a:lumMod val="75000"/>
                      </a:schemeClr>
                    </a:solidFill>
                  </a:tcPr>
                </a:tc>
                <a:tc v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a:txBody>
                  <a:tcPr marL="0" marR="0" marT="0" marB="0" vert="vert270" anchor="ctr">
                    <a:solidFill>
                      <a:schemeClr val="accent5">
                        <a:lumMod val="60000"/>
                        <a:lumOff val="40000"/>
                      </a:schemeClr>
                    </a:solidFill>
                  </a:tcPr>
                </a:tc>
                <a:tc>
                  <a:txBody>
                    <a:bodyPr/>
                    <a:lstStyle/>
                    <a:p>
                      <a:pPr algn="ctr"/>
                      <a:endParaRPr lang="en-US" sz="1300">
                        <a:solidFill>
                          <a:schemeClr val="bg1"/>
                        </a:solidFill>
                      </a:endParaRPr>
                    </a:p>
                  </a:txBody>
                  <a:tcPr marL="0" marR="0" marT="0" marB="0" vert="vert270" anchor="ctr">
                    <a:solidFill>
                      <a:schemeClr val="accent5">
                        <a:lumMod val="60000"/>
                        <a:lumOff val="40000"/>
                      </a:schemeClr>
                    </a:solidFill>
                  </a:tcPr>
                </a:tc>
                <a:tc>
                  <a:txBody>
                    <a:bodyPr/>
                    <a:lstStyle/>
                    <a:p>
                      <a:endParaRPr lang="en-US" sz="1300"/>
                    </a:p>
                  </a:txBody>
                  <a:tcPr marL="0" marR="0" marT="0" marB="0" anchor="b">
                    <a:solidFill>
                      <a:schemeClr val="bg1">
                        <a:lumMod val="85000"/>
                      </a:schemeClr>
                    </a:solidFill>
                  </a:tcPr>
                </a:tc>
                <a:tc>
                  <a:txBody>
                    <a:bodyPr/>
                    <a:lstStyle/>
                    <a:p>
                      <a:endParaRPr lang="en-US" sz="1300"/>
                    </a:p>
                  </a:txBody>
                  <a:tcPr marL="0" marR="0" marT="0" marB="0" anchor="ctr">
                    <a:solidFill>
                      <a:schemeClr val="bg1">
                        <a:lumMod val="85000"/>
                      </a:schemeClr>
                    </a:solidFill>
                  </a:tcPr>
                </a:tc>
                <a:tc>
                  <a:txBody>
                    <a:bodyPr/>
                    <a:lstStyle/>
                    <a:p>
                      <a:endParaRPr lang="en-US" sz="1300"/>
                    </a:p>
                  </a:txBody>
                  <a:tcPr marL="0" marR="0" marT="0" marB="0" anchor="ctr">
                    <a:solidFill>
                      <a:schemeClr val="bg1">
                        <a:lumMod val="85000"/>
                      </a:schemeClr>
                    </a:solidFill>
                  </a:tcPr>
                </a:tc>
                <a:extLst>
                  <a:ext uri="{0D108BD9-81ED-4DB2-BD59-A6C34878D82A}">
                    <a16:rowId xmlns="" xmlns:a16="http://schemas.microsoft.com/office/drawing/2014/main" val="10002"/>
                  </a:ext>
                </a:extLst>
              </a:tr>
              <a:tr h="417735">
                <a:tc gridSpan="3">
                  <a:txBody>
                    <a:bodyPr/>
                    <a:lstStyle/>
                    <a:p>
                      <a:pPr algn="ctr"/>
                      <a:endParaRPr lang="en-US" sz="1600">
                        <a:solidFill>
                          <a:schemeClr val="tx1">
                            <a:lumMod val="50000"/>
                            <a:lumOff val="50000"/>
                          </a:schemeClr>
                        </a:solidFill>
                      </a:endParaRPr>
                    </a:p>
                  </a:txBody>
                  <a:tcPr marL="0" marR="0" marT="0" marB="0" anchor="ctr">
                    <a:solidFill>
                      <a:schemeClr val="accent5">
                        <a:lumMod val="75000"/>
                      </a:schemeClr>
                    </a:solidFill>
                  </a:tcPr>
                </a:tc>
                <a:tc hMerge="1">
                  <a:txBody>
                    <a:bodyPr/>
                    <a:lstStyle/>
                    <a:p>
                      <a:pPr algn="ctr"/>
                      <a:endParaRPr lang="en-US" dirty="0"/>
                    </a:p>
                  </a:txBody>
                  <a:tcPr anchor="ctr">
                    <a:lnT w="12700" cap="flat" cmpd="sng" algn="ctr">
                      <a:solidFill>
                        <a:schemeClr val="bg1"/>
                      </a:solidFill>
                      <a:prstDash val="solid"/>
                      <a:round/>
                      <a:headEnd type="none" w="med" len="med"/>
                      <a:tailEnd type="none" w="med" len="med"/>
                    </a:lnT>
                    <a:cell3D prstMaterial="dkEdge">
                      <a:bevel w="77470" h="12700" prst="softRound"/>
                      <a:lightRig rig="flood" dir="t"/>
                    </a:cell3D>
                    <a:solidFill>
                      <a:srgbClr val="008C82"/>
                    </a:solidFill>
                  </a:tcPr>
                </a:tc>
                <a:tc hMerge="1">
                  <a:txBody>
                    <a:bodyPr/>
                    <a:lstStyle/>
                    <a:p>
                      <a:endParaRPr lang="en-US"/>
                    </a:p>
                  </a:txBody>
                  <a:tcPr/>
                </a:tc>
                <a:tc>
                  <a:txBody>
                    <a:bodyPr/>
                    <a:lstStyle/>
                    <a:p>
                      <a:pPr algn="ctr"/>
                      <a:r>
                        <a:rPr lang="en-US" sz="1800"/>
                        <a:t>Wall Plate</a:t>
                      </a:r>
                      <a:endParaRPr lang="en-US" sz="1800" b="1">
                        <a:solidFill>
                          <a:schemeClr val="tx1">
                            <a:lumMod val="50000"/>
                            <a:lumOff val="50000"/>
                          </a:schemeClr>
                        </a:solidFill>
                      </a:endParaRPr>
                    </a:p>
                  </a:txBody>
                  <a:tcPr marL="0" marR="0" marT="0" marB="0" anchor="ctr">
                    <a:solidFill>
                      <a:srgbClr val="3C3C3C"/>
                    </a:solidFill>
                  </a:tcPr>
                </a:tc>
                <a:tc>
                  <a:txBody>
                    <a:bodyPr/>
                    <a:lstStyle/>
                    <a:p>
                      <a:pPr algn="ctr"/>
                      <a:r>
                        <a:rPr lang="en-US" sz="1800"/>
                        <a:t>Outdoor</a:t>
                      </a:r>
                      <a:endParaRPr lang="en-US" sz="1800" b="1">
                        <a:solidFill>
                          <a:schemeClr val="tx1">
                            <a:lumMod val="50000"/>
                            <a:lumOff val="50000"/>
                          </a:schemeClr>
                        </a:solidFill>
                      </a:endParaRPr>
                    </a:p>
                  </a:txBody>
                  <a:tcPr marL="0" marR="0" marT="0" marB="0" anchor="ctr">
                    <a:solidFill>
                      <a:srgbClr val="3C3C3C"/>
                    </a:solidFill>
                  </a:tcPr>
                </a:tc>
                <a:tc>
                  <a:txBody>
                    <a:bodyPr/>
                    <a:lstStyle/>
                    <a:p>
                      <a:pPr algn="ctr"/>
                      <a:r>
                        <a:rPr lang="en-US" sz="1800" dirty="0"/>
                        <a:t>Indoor</a:t>
                      </a:r>
                      <a:endParaRPr lang="en-US" sz="1800" b="1" dirty="0">
                        <a:solidFill>
                          <a:schemeClr val="tx1">
                            <a:lumMod val="50000"/>
                            <a:lumOff val="50000"/>
                          </a:schemeClr>
                        </a:solidFill>
                      </a:endParaRPr>
                    </a:p>
                  </a:txBody>
                  <a:tcPr marL="0" marR="0" marT="0" marB="0" anchor="ctr">
                    <a:solidFill>
                      <a:srgbClr val="3C3C3C"/>
                    </a:solidFill>
                  </a:tcPr>
                </a:tc>
                <a:extLst>
                  <a:ext uri="{0D108BD9-81ED-4DB2-BD59-A6C34878D82A}">
                    <a16:rowId xmlns="" xmlns:a16="http://schemas.microsoft.com/office/drawing/2014/main" val="10003"/>
                  </a:ext>
                </a:extLst>
              </a:tr>
            </a:tbl>
          </a:graphicData>
        </a:graphic>
      </p:graphicFrame>
      <p:sp>
        <p:nvSpPr>
          <p:cNvPr id="28" name="TextBox 27"/>
          <p:cNvSpPr txBox="1"/>
          <p:nvPr/>
        </p:nvSpPr>
        <p:spPr>
          <a:xfrm>
            <a:off x="10244172" y="4112749"/>
            <a:ext cx="1673253" cy="338528"/>
          </a:xfrm>
          <a:prstGeom prst="rect">
            <a:avLst/>
          </a:prstGeom>
          <a:noFill/>
          <a:effectLst/>
        </p:spPr>
        <p:txBody>
          <a:bodyPr wrap="none" lIns="121893" tIns="60947" rIns="121893" bIns="60947" rtlCol="0">
            <a:spAutoFit/>
          </a:bodyPr>
          <a:lstStyle/>
          <a:p>
            <a:r>
              <a:rPr lang="en-US" sz="1400" b="1">
                <a:solidFill>
                  <a:srgbClr val="0B0B0B"/>
                </a:solidFill>
              </a:rPr>
              <a:t>FAP-U321/323EV</a:t>
            </a:r>
          </a:p>
        </p:txBody>
      </p:sp>
      <p:pic>
        <p:nvPicPr>
          <p:cNvPr id="29"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503911" y="3854993"/>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168578" y="3852417"/>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Rounded Rectangle 30"/>
          <p:cNvSpPr/>
          <p:nvPr/>
        </p:nvSpPr>
        <p:spPr bwMode="auto">
          <a:xfrm>
            <a:off x="9546324" y="3839900"/>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
        <p:nvSpPr>
          <p:cNvPr id="37" name="TextBox 36"/>
          <p:cNvSpPr txBox="1"/>
          <p:nvPr/>
        </p:nvSpPr>
        <p:spPr>
          <a:xfrm>
            <a:off x="10284311" y="3016651"/>
            <a:ext cx="1673253" cy="338528"/>
          </a:xfrm>
          <a:prstGeom prst="rect">
            <a:avLst/>
          </a:prstGeom>
          <a:noFill/>
          <a:effectLst/>
        </p:spPr>
        <p:txBody>
          <a:bodyPr wrap="none" lIns="121893" tIns="60947" rIns="121893" bIns="60947" rtlCol="0">
            <a:spAutoFit/>
          </a:bodyPr>
          <a:lstStyle/>
          <a:p>
            <a:r>
              <a:rPr lang="en-US" sz="1400" b="1">
                <a:solidFill>
                  <a:srgbClr val="0B0B0B"/>
                </a:solidFill>
              </a:rPr>
              <a:t>FAP-U421/423EV</a:t>
            </a:r>
          </a:p>
        </p:txBody>
      </p:sp>
      <p:pic>
        <p:nvPicPr>
          <p:cNvPr id="38"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544050" y="2758895"/>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25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208717" y="2756319"/>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ounded Rectangle 39"/>
          <p:cNvSpPr/>
          <p:nvPr/>
        </p:nvSpPr>
        <p:spPr bwMode="auto">
          <a:xfrm>
            <a:off x="9586463" y="2743802"/>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
        <p:nvSpPr>
          <p:cNvPr id="20"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6"/>
              </a:solidFill>
            </a:endParaRPr>
          </a:p>
          <a:p>
            <a:endParaRPr lang="en-US" sz="2000" b="0">
              <a:solidFill>
                <a:schemeClr val="accent6"/>
              </a:solidFill>
            </a:endParaRPr>
          </a:p>
          <a:p>
            <a:r>
              <a:rPr lang="en-US" sz="2000" b="0"/>
              <a:t>U-Series</a:t>
            </a:r>
          </a:p>
        </p:txBody>
      </p:sp>
      <p:sp>
        <p:nvSpPr>
          <p:cNvPr id="13" name="TextBox 12">
            <a:extLst>
              <a:ext uri="{FF2B5EF4-FFF2-40B4-BE49-F238E27FC236}">
                <a16:creationId xmlns="" xmlns:a16="http://schemas.microsoft.com/office/drawing/2014/main" id="{099E746A-4012-DC42-B95C-BBBE6050E19F}"/>
              </a:ext>
            </a:extLst>
          </p:cNvPr>
          <p:cNvSpPr txBox="1"/>
          <p:nvPr/>
        </p:nvSpPr>
        <p:spPr>
          <a:xfrm>
            <a:off x="10286584" y="5304588"/>
            <a:ext cx="1670980" cy="338528"/>
          </a:xfrm>
          <a:prstGeom prst="rect">
            <a:avLst/>
          </a:prstGeom>
          <a:noFill/>
          <a:effectLst/>
        </p:spPr>
        <p:txBody>
          <a:bodyPr wrap="none" lIns="121893" tIns="60947" rIns="121893" bIns="60947" rtlCol="0">
            <a:spAutoFit/>
          </a:bodyPr>
          <a:lstStyle/>
          <a:p>
            <a:r>
              <a:rPr lang="en-US" sz="1400" b="1">
                <a:solidFill>
                  <a:srgbClr val="0B0B0B"/>
                </a:solidFill>
              </a:rPr>
              <a:t>FAP-U221/223EV</a:t>
            </a:r>
          </a:p>
        </p:txBody>
      </p:sp>
      <p:pic>
        <p:nvPicPr>
          <p:cNvPr id="14" name="Picture 251">
            <a:extLst>
              <a:ext uri="{FF2B5EF4-FFF2-40B4-BE49-F238E27FC236}">
                <a16:creationId xmlns="" xmlns:a16="http://schemas.microsoft.com/office/drawing/2014/main" id="{EC602D84-5647-F14D-9D2F-0805288542D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546324" y="5046832"/>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51">
            <a:extLst>
              <a:ext uri="{FF2B5EF4-FFF2-40B4-BE49-F238E27FC236}">
                <a16:creationId xmlns="" xmlns:a16="http://schemas.microsoft.com/office/drawing/2014/main" id="{BD877974-3B52-774C-9774-D3A9D5101C4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210991" y="5044256"/>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ounded Rectangle 15">
            <a:extLst>
              <a:ext uri="{FF2B5EF4-FFF2-40B4-BE49-F238E27FC236}">
                <a16:creationId xmlns="" xmlns:a16="http://schemas.microsoft.com/office/drawing/2014/main" id="{3F04096E-FA20-1E4B-88A3-32C98AD140E5}"/>
              </a:ext>
            </a:extLst>
          </p:cNvPr>
          <p:cNvSpPr/>
          <p:nvPr/>
        </p:nvSpPr>
        <p:spPr bwMode="auto">
          <a:xfrm>
            <a:off x="9588737" y="5031739"/>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pic>
        <p:nvPicPr>
          <p:cNvPr id="17" name="Picture 251">
            <a:extLst>
              <a:ext uri="{FF2B5EF4-FFF2-40B4-BE49-F238E27FC236}">
                <a16:creationId xmlns="" xmlns:a16="http://schemas.microsoft.com/office/drawing/2014/main" id="{DACFCDD6-3546-7349-8B94-6DB33D6636F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6670608" y="2762785"/>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 xmlns:a16="http://schemas.microsoft.com/office/drawing/2014/main" id="{7F2F897E-50EB-B646-AA70-F42311598796}"/>
              </a:ext>
            </a:extLst>
          </p:cNvPr>
          <p:cNvSpPr/>
          <p:nvPr/>
        </p:nvSpPr>
        <p:spPr bwMode="auto">
          <a:xfrm>
            <a:off x="7048354" y="2750268"/>
            <a:ext cx="1044280" cy="178150"/>
          </a:xfrm>
          <a:prstGeom prst="roundRect">
            <a:avLst>
              <a:gd name="adj" fmla="val 50000"/>
            </a:avLst>
          </a:prstGeom>
          <a:solidFill>
            <a:srgbClr val="66006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W2 </a:t>
            </a:r>
          </a:p>
        </p:txBody>
      </p:sp>
      <p:sp>
        <p:nvSpPr>
          <p:cNvPr id="19" name="TextBox 18">
            <a:extLst>
              <a:ext uri="{FF2B5EF4-FFF2-40B4-BE49-F238E27FC236}">
                <a16:creationId xmlns="" xmlns:a16="http://schemas.microsoft.com/office/drawing/2014/main" id="{1E014A1E-806F-1743-BAA1-CF823EC9DDBD}"/>
              </a:ext>
            </a:extLst>
          </p:cNvPr>
          <p:cNvSpPr txBox="1"/>
          <p:nvPr/>
        </p:nvSpPr>
        <p:spPr>
          <a:xfrm>
            <a:off x="7451272" y="3016651"/>
            <a:ext cx="1323128" cy="338528"/>
          </a:xfrm>
          <a:prstGeom prst="rect">
            <a:avLst/>
          </a:prstGeom>
          <a:noFill/>
          <a:effectLst/>
        </p:spPr>
        <p:txBody>
          <a:bodyPr wrap="none" lIns="121893" tIns="60947" rIns="121893" bIns="60947" rtlCol="0">
            <a:spAutoFit/>
          </a:bodyPr>
          <a:lstStyle/>
          <a:p>
            <a:r>
              <a:rPr lang="en-US" sz="1400" b="1">
                <a:solidFill>
                  <a:srgbClr val="0B0B0B"/>
                </a:solidFill>
              </a:rPr>
              <a:t>FAP-U422EV</a:t>
            </a:r>
          </a:p>
        </p:txBody>
      </p:sp>
      <p:pic>
        <p:nvPicPr>
          <p:cNvPr id="21" name="Picture 251">
            <a:extLst>
              <a:ext uri="{FF2B5EF4-FFF2-40B4-BE49-F238E27FC236}">
                <a16:creationId xmlns="" xmlns:a16="http://schemas.microsoft.com/office/drawing/2014/main" id="{D8A4F5D5-F572-2B41-8FED-DEA3D49229C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4253079" y="5007608"/>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 xmlns:a16="http://schemas.microsoft.com/office/drawing/2014/main" id="{BFFC6192-2E0F-8D40-836E-75B8A8B10C35}"/>
              </a:ext>
            </a:extLst>
          </p:cNvPr>
          <p:cNvSpPr txBox="1"/>
          <p:nvPr/>
        </p:nvSpPr>
        <p:spPr>
          <a:xfrm>
            <a:off x="5033743" y="5261474"/>
            <a:ext cx="1323128" cy="338528"/>
          </a:xfrm>
          <a:prstGeom prst="rect">
            <a:avLst/>
          </a:prstGeom>
          <a:noFill/>
          <a:effectLst/>
        </p:spPr>
        <p:txBody>
          <a:bodyPr wrap="none" lIns="121893" tIns="60947" rIns="121893" bIns="60947" rtlCol="0">
            <a:spAutoFit/>
          </a:bodyPr>
          <a:lstStyle/>
          <a:p>
            <a:r>
              <a:rPr lang="en-US" sz="1400" b="1">
                <a:solidFill>
                  <a:srgbClr val="0B0B0B"/>
                </a:solidFill>
              </a:rPr>
              <a:t>FAP-U24JEV</a:t>
            </a:r>
          </a:p>
        </p:txBody>
      </p:sp>
      <p:sp>
        <p:nvSpPr>
          <p:cNvPr id="23" name="Rounded Rectangle 22">
            <a:extLst>
              <a:ext uri="{FF2B5EF4-FFF2-40B4-BE49-F238E27FC236}">
                <a16:creationId xmlns="" xmlns:a16="http://schemas.microsoft.com/office/drawing/2014/main" id="{0DA47DEF-34E1-5D48-9437-57B587D06965}"/>
              </a:ext>
            </a:extLst>
          </p:cNvPr>
          <p:cNvSpPr/>
          <p:nvPr/>
        </p:nvSpPr>
        <p:spPr bwMode="auto">
          <a:xfrm>
            <a:off x="4611380" y="5044256"/>
            <a:ext cx="1044280" cy="178150"/>
          </a:xfrm>
          <a:prstGeom prst="roundRect">
            <a:avLst>
              <a:gd name="adj" fmla="val 50000"/>
            </a:avLst>
          </a:prstGeom>
          <a:solidFill>
            <a:schemeClr val="accent2">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802.11ac </a:t>
            </a:r>
          </a:p>
        </p:txBody>
      </p:sp>
      <p:sp>
        <p:nvSpPr>
          <p:cNvPr id="24" name="TextBox 23">
            <a:extLst>
              <a:ext uri="{FF2B5EF4-FFF2-40B4-BE49-F238E27FC236}">
                <a16:creationId xmlns="" xmlns:a16="http://schemas.microsoft.com/office/drawing/2014/main" id="{F5F14DA2-B3BF-A946-B46E-F03698639D5A}"/>
              </a:ext>
            </a:extLst>
          </p:cNvPr>
          <p:cNvSpPr txBox="1"/>
          <p:nvPr/>
        </p:nvSpPr>
        <p:spPr>
          <a:xfrm>
            <a:off x="10289095" y="1928980"/>
            <a:ext cx="1539534" cy="338528"/>
          </a:xfrm>
          <a:prstGeom prst="rect">
            <a:avLst/>
          </a:prstGeom>
          <a:noFill/>
          <a:effectLst/>
        </p:spPr>
        <p:txBody>
          <a:bodyPr wrap="none" lIns="121893" tIns="60947" rIns="121893" bIns="60947" rtlCol="0">
            <a:spAutoFit/>
          </a:bodyPr>
          <a:lstStyle/>
          <a:p>
            <a:r>
              <a:rPr lang="en-US" sz="1400" b="1">
                <a:solidFill>
                  <a:srgbClr val="0B0B0B"/>
                </a:solidFill>
              </a:rPr>
              <a:t>FAP-U431/433F</a:t>
            </a:r>
          </a:p>
        </p:txBody>
      </p:sp>
      <p:pic>
        <p:nvPicPr>
          <p:cNvPr id="25" name="Picture 251">
            <a:extLst>
              <a:ext uri="{FF2B5EF4-FFF2-40B4-BE49-F238E27FC236}">
                <a16:creationId xmlns="" xmlns:a16="http://schemas.microsoft.com/office/drawing/2014/main" id="{2CB48629-D213-2647-B521-10619781C73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548834" y="1671224"/>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1">
            <a:extLst>
              <a:ext uri="{FF2B5EF4-FFF2-40B4-BE49-F238E27FC236}">
                <a16:creationId xmlns="" xmlns:a16="http://schemas.microsoft.com/office/drawing/2014/main" id="{A5F12768-F4EB-2843-B511-4C2F3DF818B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9213501" y="1668648"/>
            <a:ext cx="605458" cy="42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Rounded Rectangle 26">
            <a:extLst>
              <a:ext uri="{FF2B5EF4-FFF2-40B4-BE49-F238E27FC236}">
                <a16:creationId xmlns="" xmlns:a16="http://schemas.microsoft.com/office/drawing/2014/main" id="{C0DC82BA-5EF5-2947-BD3B-1134B522E5AD}"/>
              </a:ext>
            </a:extLst>
          </p:cNvPr>
          <p:cNvSpPr/>
          <p:nvPr/>
        </p:nvSpPr>
        <p:spPr bwMode="auto">
          <a:xfrm>
            <a:off x="9591247" y="1656131"/>
            <a:ext cx="1044280" cy="178150"/>
          </a:xfrm>
          <a:prstGeom prst="roundRect">
            <a:avLst>
              <a:gd name="adj" fmla="val 50000"/>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000">
                <a:solidFill>
                  <a:schemeClr val="bg1"/>
                </a:solidFill>
                <a:latin typeface="Arial" charset="0"/>
              </a:rPr>
              <a:t>802.11ax</a:t>
            </a:r>
          </a:p>
        </p:txBody>
      </p:sp>
    </p:spTree>
    <p:extLst>
      <p:ext uri="{BB962C8B-B14F-4D97-AF65-F5344CB8AC3E}">
        <p14:creationId xmlns:p14="http://schemas.microsoft.com/office/powerpoint/2010/main" val="256253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p:cNvGraphicFramePr>
          <p:nvPr>
            <p:extLst>
              <p:ext uri="{D42A27DB-BD31-4B8C-83A1-F6EECF244321}">
                <p14:modId xmlns:p14="http://schemas.microsoft.com/office/powerpoint/2010/main" val="3829032926"/>
              </p:ext>
            </p:extLst>
          </p:nvPr>
        </p:nvGraphicFramePr>
        <p:xfrm>
          <a:off x="1590" y="1311490"/>
          <a:ext cx="12188824" cy="4996797"/>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FAP-U221E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FAP-U223E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Medium density indoor with Security</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Medium density indoor with Security</a:t>
                      </a: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4 Internal  + Bluetooth</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4 External + Bluetooth</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2x2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2x2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latin typeface="+mn-lt"/>
                          <a:cs typeface="Arial"/>
                        </a:rPr>
                        <a:t>2.4 GHz b/g/n </a:t>
                      </a:r>
                      <a:r>
                        <a:rPr kumimoji="0" lang="en-US" sz="1200" b="0" i="0" u="none" strike="noStrike" cap="none" normalizeH="0" baseline="0">
                          <a:ln>
                            <a:noFill/>
                          </a:ln>
                          <a:solidFill>
                            <a:srgbClr val="000000"/>
                          </a:solidFill>
                          <a:effectLst/>
                          <a:latin typeface="+mn-lt"/>
                          <a:cs typeface="Arial"/>
                        </a:rPr>
                        <a:t>(300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latin typeface="+mn-lt"/>
                          <a:cs typeface="Arial"/>
                        </a:rPr>
                        <a:t>2.4 GHz b/g/n </a:t>
                      </a:r>
                      <a:r>
                        <a:rPr kumimoji="0" lang="en-US" sz="1200" b="0" i="0" u="none" strike="noStrike" cap="none" normalizeH="0" baseline="0">
                          <a:ln>
                            <a:noFill/>
                          </a:ln>
                          <a:solidFill>
                            <a:srgbClr val="000000"/>
                          </a:solidFill>
                          <a:effectLst/>
                          <a:latin typeface="+mn-lt"/>
                          <a:cs typeface="Arial"/>
                        </a:rPr>
                        <a:t>(300 Mbps)</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i-FI" sz="1200" b="0" u="none" strike="noStrike" cap="none" normalizeH="0" baseline="0">
                          <a:ln>
                            <a:noFill/>
                          </a:ln>
                          <a:solidFill>
                            <a:srgbClr val="000000"/>
                          </a:solidFill>
                          <a:effectLst/>
                        </a:rPr>
                        <a:t>5 </a:t>
                      </a:r>
                      <a:r>
                        <a:rPr kumimoji="0" lang="fi-FI" sz="1200" b="0" u="none" strike="noStrike" cap="none" normalizeH="0" baseline="0" err="1">
                          <a:ln>
                            <a:noFill/>
                          </a:ln>
                          <a:solidFill>
                            <a:srgbClr val="000000"/>
                          </a:solidFill>
                          <a:effectLst/>
                        </a:rPr>
                        <a:t>GHz</a:t>
                      </a:r>
                      <a:r>
                        <a:rPr kumimoji="0" lang="fi-FI" sz="1200" b="0" u="none" strike="noStrike" cap="none" normalizeH="0" baseline="0">
                          <a:ln>
                            <a:noFill/>
                          </a:ln>
                          <a:solidFill>
                            <a:srgbClr val="000000"/>
                          </a:solidFill>
                          <a:effectLst/>
                        </a:rPr>
                        <a:t> </a:t>
                      </a:r>
                      <a:r>
                        <a:rPr kumimoji="0" lang="fi-FI" sz="1200" b="0" u="none" strike="noStrike" cap="none" normalizeH="0" baseline="0" err="1">
                          <a:ln>
                            <a:noFill/>
                          </a:ln>
                          <a:solidFill>
                            <a:srgbClr val="000000"/>
                          </a:solidFill>
                          <a:effectLst/>
                        </a:rPr>
                        <a:t>a/n/ac</a:t>
                      </a:r>
                      <a:r>
                        <a:rPr kumimoji="0" lang="fi-FI" sz="1200" b="0" u="none" strike="noStrike" cap="none" normalizeH="0" baseline="0">
                          <a:ln>
                            <a:noFill/>
                          </a:ln>
                          <a:solidFill>
                            <a:srgbClr val="000000"/>
                          </a:solidFill>
                          <a:effectLst/>
                        </a:rPr>
                        <a:t> (867 </a:t>
                      </a:r>
                      <a:r>
                        <a:rPr kumimoji="0" lang="fi-FI" sz="1200" b="0" u="none" strike="noStrike" cap="none" normalizeH="0" baseline="0" err="1">
                          <a:ln>
                            <a:noFill/>
                          </a:ln>
                          <a:solidFill>
                            <a:srgbClr val="000000"/>
                          </a:solidFill>
                          <a:effectLst/>
                        </a:rPr>
                        <a:t>Mbps</a:t>
                      </a:r>
                      <a:r>
                        <a:rPr kumimoji="0" lang="fi-FI" sz="1200" b="0" u="none" strike="noStrike" cap="none" normalizeH="0" baseline="0">
                          <a:ln>
                            <a:noFill/>
                          </a:ln>
                          <a:solidFill>
                            <a:srgbClr val="000000"/>
                          </a:solidFill>
                          <a:effectLst/>
                        </a:rPr>
                        <a:t>)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i-FI" sz="1200" b="0" u="none" strike="noStrike" cap="none" normalizeH="0" baseline="0">
                          <a:ln>
                            <a:noFill/>
                          </a:ln>
                          <a:solidFill>
                            <a:srgbClr val="000000"/>
                          </a:solidFill>
                          <a:effectLst/>
                        </a:rPr>
                        <a:t>5 </a:t>
                      </a:r>
                      <a:r>
                        <a:rPr kumimoji="0" lang="fi-FI" sz="1200" b="0" u="none" strike="noStrike" cap="none" normalizeH="0" baseline="0" err="1">
                          <a:ln>
                            <a:noFill/>
                          </a:ln>
                          <a:solidFill>
                            <a:srgbClr val="000000"/>
                          </a:solidFill>
                          <a:effectLst/>
                        </a:rPr>
                        <a:t>GHz</a:t>
                      </a:r>
                      <a:r>
                        <a:rPr kumimoji="0" lang="fi-FI" sz="1200" b="0" u="none" strike="noStrike" cap="none" normalizeH="0" baseline="0">
                          <a:ln>
                            <a:noFill/>
                          </a:ln>
                          <a:solidFill>
                            <a:srgbClr val="000000"/>
                          </a:solidFill>
                          <a:effectLst/>
                        </a:rPr>
                        <a:t> </a:t>
                      </a:r>
                      <a:r>
                        <a:rPr kumimoji="0" lang="fi-FI" sz="1200" b="0" u="none" strike="noStrike" cap="none" normalizeH="0" baseline="0" err="1">
                          <a:ln>
                            <a:noFill/>
                          </a:ln>
                          <a:solidFill>
                            <a:srgbClr val="000000"/>
                          </a:solidFill>
                          <a:effectLst/>
                        </a:rPr>
                        <a:t>a/n/ac</a:t>
                      </a:r>
                      <a:r>
                        <a:rPr kumimoji="0" lang="fi-FI" sz="1200" b="0" u="none" strike="noStrike" cap="none" normalizeH="0" baseline="0">
                          <a:ln>
                            <a:noFill/>
                          </a:ln>
                          <a:solidFill>
                            <a:srgbClr val="000000"/>
                          </a:solidFill>
                          <a:effectLst/>
                        </a:rPr>
                        <a:t> (867 </a:t>
                      </a:r>
                      <a:r>
                        <a:rPr kumimoji="0" lang="fi-FI" sz="1200" b="0" u="none" strike="noStrike" cap="none" normalizeH="0" baseline="0" err="1">
                          <a:ln>
                            <a:noFill/>
                          </a:ln>
                          <a:solidFill>
                            <a:srgbClr val="000000"/>
                          </a:solidFill>
                          <a:effectLst/>
                        </a:rPr>
                        <a:t>Mbps</a:t>
                      </a:r>
                      <a:r>
                        <a:rPr kumimoji="0" lang="fi-FI" sz="1200" b="0" u="none" strike="noStrike" cap="none" normalizeH="0" baseline="0">
                          <a:ln>
                            <a:noFill/>
                          </a:ln>
                          <a:solidFill>
                            <a:srgbClr val="000000"/>
                          </a:solidFill>
                          <a:effectLst/>
                        </a:rPr>
                        <a:t>)</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802.3af/at</a:t>
                      </a:r>
                      <a:endParaRPr lang="en-US" sz="1200" b="0" i="0">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802.3af/at</a:t>
                      </a:r>
                      <a:endParaRPr lang="en-US" sz="12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
        <p:nvSpPr>
          <p:cNvPr id="3" name="Title 2"/>
          <p:cNvSpPr>
            <a:spLocks noGrp="1"/>
          </p:cNvSpPr>
          <p:nvPr>
            <p:ph type="title"/>
          </p:nvPr>
        </p:nvSpPr>
        <p:spPr/>
        <p:txBody>
          <a:bodyPr/>
          <a:lstStyle/>
          <a:p>
            <a:r>
              <a:rPr lang="en-US"/>
              <a:t>FortiAP U221/223EV </a:t>
            </a:r>
          </a:p>
        </p:txBody>
      </p:sp>
      <p:pic>
        <p:nvPicPr>
          <p:cNvPr id="6" name="Picture 5"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cxnSp>
        <p:nvCxnSpPr>
          <p:cNvPr id="8" name="Straight Connector 7"/>
          <p:cNvCxnSpPr/>
          <p:nvPr/>
        </p:nvCxnSpPr>
        <p:spPr>
          <a:xfrm>
            <a:off x="7135350"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525838"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10" name="Rectangle 47"/>
          <p:cNvSpPr>
            <a:spLocks noChangeArrowheads="1"/>
          </p:cNvSpPr>
          <p:nvPr/>
        </p:nvSpPr>
        <p:spPr bwMode="auto">
          <a:xfrm>
            <a:off x="2669496" y="3360002"/>
            <a:ext cx="4142680"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 x GE RJ45 Interface</a:t>
            </a:r>
          </a:p>
          <a:p>
            <a:pPr defTabSz="1218959">
              <a:spcBef>
                <a:spcPct val="20000"/>
              </a:spcBef>
              <a:buClr>
                <a:schemeClr val="accent6"/>
              </a:buClr>
            </a:pPr>
            <a:endParaRPr lang="en-US" sz="1300"/>
          </a:p>
        </p:txBody>
      </p:sp>
      <p:sp>
        <p:nvSpPr>
          <p:cNvPr id="11" name="Rectangle 47"/>
          <p:cNvSpPr>
            <a:spLocks noChangeArrowheads="1"/>
          </p:cNvSpPr>
          <p:nvPr/>
        </p:nvSpPr>
        <p:spPr bwMode="auto">
          <a:xfrm>
            <a:off x="7503205" y="3360002"/>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 x GE RJ45 Interface</a:t>
            </a:r>
          </a:p>
        </p:txBody>
      </p:sp>
      <p:pic>
        <p:nvPicPr>
          <p:cNvPr id="12" name="Picture 11"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1109" y="3086400"/>
            <a:ext cx="495375" cy="729600"/>
          </a:xfrm>
          <a:prstGeom prst="rect">
            <a:avLst/>
          </a:prstGeom>
        </p:spPr>
      </p:pic>
      <p:sp>
        <p:nvSpPr>
          <p:cNvPr id="13"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6"/>
              </a:solidFill>
            </a:endParaRPr>
          </a:p>
          <a:p>
            <a:endParaRPr lang="en-US" sz="2000" b="0">
              <a:solidFill>
                <a:schemeClr val="accent6"/>
              </a:solidFill>
            </a:endParaRPr>
          </a:p>
          <a:p>
            <a:r>
              <a:rPr lang="en-US" sz="2000" b="0"/>
              <a:t>Indoor | 802.11ac W2 | Dual Radio | 2x2</a:t>
            </a:r>
          </a:p>
        </p:txBody>
      </p:sp>
      <p:pic>
        <p:nvPicPr>
          <p:cNvPr id="15" name="Picture 14">
            <a:extLst>
              <a:ext uri="{FF2B5EF4-FFF2-40B4-BE49-F238E27FC236}">
                <a16:creationId xmlns="" xmlns:a16="http://schemas.microsoft.com/office/drawing/2014/main" id="{27B25CAE-DC2C-A443-A93A-BD6BB6F5F7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9917" y="1534086"/>
            <a:ext cx="3228717" cy="2151699"/>
          </a:xfrm>
          <a:prstGeom prst="rect">
            <a:avLst/>
          </a:prstGeom>
        </p:spPr>
      </p:pic>
      <p:pic>
        <p:nvPicPr>
          <p:cNvPr id="17" name="Picture 16">
            <a:extLst>
              <a:ext uri="{FF2B5EF4-FFF2-40B4-BE49-F238E27FC236}">
                <a16:creationId xmlns="" xmlns:a16="http://schemas.microsoft.com/office/drawing/2014/main" id="{E78C5C2A-1ECA-D943-A98D-65654C5482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4790" y="405827"/>
            <a:ext cx="5130583" cy="2954175"/>
          </a:xfrm>
          <a:prstGeom prst="rect">
            <a:avLst/>
          </a:prstGeom>
        </p:spPr>
      </p:pic>
    </p:spTree>
    <p:extLst>
      <p:ext uri="{BB962C8B-B14F-4D97-AF65-F5344CB8AC3E}">
        <p14:creationId xmlns:p14="http://schemas.microsoft.com/office/powerpoint/2010/main" val="71732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FortiAP U321/323EV</a:t>
            </a:r>
          </a:p>
        </p:txBody>
      </p:sp>
      <p:graphicFrame>
        <p:nvGraphicFramePr>
          <p:cNvPr id="5" name="Content Placeholder 4"/>
          <p:cNvGraphicFramePr>
            <a:graphicFrameLocks/>
          </p:cNvGraphicFramePr>
          <p:nvPr>
            <p:extLst>
              <p:ext uri="{D42A27DB-BD31-4B8C-83A1-F6EECF244321}">
                <p14:modId xmlns:p14="http://schemas.microsoft.com/office/powerpoint/2010/main" val="3802361950"/>
              </p:ext>
            </p:extLst>
          </p:nvPr>
        </p:nvGraphicFramePr>
        <p:xfrm>
          <a:off x="1590" y="1311490"/>
          <a:ext cx="12188824" cy="4996797"/>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FAP-U321EV</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FAP-U323EV</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High density and performance </a:t>
                      </a:r>
                      <a:r>
                        <a:rPr lang="en-US" sz="1200" b="0"/>
                        <a:t>Indoor AP</a:t>
                      </a:r>
                      <a:r>
                        <a:rPr kumimoji="0" lang="en-GB" sz="1200" b="0" i="0" u="none" strike="noStrike" cap="none" normalizeH="0" baseline="0">
                          <a:ln>
                            <a:noFill/>
                          </a:ln>
                          <a:solidFill>
                            <a:srgbClr val="000000"/>
                          </a:solidFill>
                          <a:effectLst/>
                          <a:latin typeface="+mn-lt"/>
                        </a:rPr>
                        <a:t> </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High density and performance </a:t>
                      </a:r>
                      <a:r>
                        <a:rPr lang="en-US" sz="1200" b="0"/>
                        <a:t>Indoor AP</a:t>
                      </a:r>
                      <a:r>
                        <a:rPr kumimoji="0" lang="en-GB" sz="1200" b="0" i="0" u="none" strike="noStrike" cap="none" normalizeH="0" baseline="0">
                          <a:ln>
                            <a:noFill/>
                          </a:ln>
                          <a:solidFill>
                            <a:srgbClr val="000000"/>
                          </a:solidFill>
                          <a:effectLst/>
                          <a:latin typeface="+mn-lt"/>
                        </a:rPr>
                        <a:t> </a:t>
                      </a: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6 Internal + 1 Bluetooth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1200" u="none" strike="noStrike" cap="none" normalizeH="0" baseline="0">
                          <a:ln>
                            <a:noFill/>
                          </a:ln>
                          <a:effectLst/>
                        </a:rPr>
                        <a:t>6 External+ 1 Bluetooth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3x3</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3x3</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2.4 GHz b/g/n</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effectLst/>
                          <a:latin typeface="+mn-lt"/>
                        </a:rPr>
                        <a:t>(450 Mbps)</a:t>
                      </a:r>
                      <a:endParaRPr kumimoji="0" lang="en-US" sz="1200" u="none" strike="noStrike" cap="none" normalizeH="0" baseline="0">
                        <a:ln>
                          <a:noFill/>
                        </a:ln>
                        <a:effectLs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2.4 GHz b/g/n</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effectLst/>
                          <a:latin typeface="+mn-lt"/>
                        </a:rPr>
                        <a:t>(450 Mbps)</a:t>
                      </a:r>
                      <a:r>
                        <a:rPr kumimoji="0" lang="fi-FI" sz="1200" b="0" u="none" strike="noStrike" cap="none" normalizeH="0" baseline="0">
                          <a:ln>
                            <a:noFill/>
                          </a:ln>
                          <a:solidFill>
                            <a:srgbClr val="000000"/>
                          </a:solidFill>
                          <a:effectLst/>
                          <a:latin typeface="+mn-lt"/>
                          <a:cs typeface="Arial"/>
                        </a:rPr>
                        <a:t>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1200" b="0" u="none" strike="noStrike" cap="none" normalizeH="0" baseline="0">
                          <a:ln>
                            <a:noFill/>
                          </a:ln>
                          <a:solidFill>
                            <a:srgbClr val="000000"/>
                          </a:solidFill>
                          <a:effectLst/>
                          <a:latin typeface="+mn-lt"/>
                          <a:cs typeface="Arial"/>
                        </a:rPr>
                        <a:t>5GHz </a:t>
                      </a:r>
                      <a:r>
                        <a:rPr kumimoji="0" lang="fi-FI" sz="1200" b="0" u="none" strike="noStrike" cap="none" normalizeH="0" baseline="0" err="1">
                          <a:ln>
                            <a:noFill/>
                          </a:ln>
                          <a:solidFill>
                            <a:srgbClr val="000000"/>
                          </a:solidFill>
                          <a:effectLst/>
                          <a:latin typeface="+mn-lt"/>
                          <a:cs typeface="Arial"/>
                        </a:rPr>
                        <a:t>a/n/ac</a:t>
                      </a:r>
                      <a:r>
                        <a:rPr kumimoji="0" lang="fi-FI" sz="1200" b="0" u="none" strike="noStrike" cap="none" normalizeH="0" baseline="0">
                          <a:ln>
                            <a:noFill/>
                          </a:ln>
                          <a:solidFill>
                            <a:srgbClr val="000000"/>
                          </a:solidFill>
                          <a:effectLst/>
                          <a:latin typeface="+mn-lt"/>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1200" b="0" u="none" strike="noStrike" cap="none" normalizeH="0" baseline="0">
                          <a:ln>
                            <a:noFill/>
                          </a:ln>
                          <a:solidFill>
                            <a:srgbClr val="000000"/>
                          </a:solidFill>
                          <a:effectLst/>
                          <a:latin typeface="+mn-lt"/>
                          <a:cs typeface="Arial"/>
                        </a:rPr>
                        <a:t>(</a:t>
                      </a:r>
                      <a:r>
                        <a:rPr kumimoji="0" lang="en-US" sz="1200" b="0" i="0" u="none" strike="noStrike" cap="none" normalizeH="0" baseline="0">
                          <a:ln>
                            <a:noFill/>
                          </a:ln>
                          <a:effectLst/>
                          <a:latin typeface="+mn-lt"/>
                        </a:rPr>
                        <a:t>2340 </a:t>
                      </a:r>
                      <a:r>
                        <a:rPr kumimoji="0" lang="fi-FI" sz="1200" b="0" u="none" strike="noStrike" cap="none" normalizeH="0" baseline="0" err="1">
                          <a:ln>
                            <a:noFill/>
                          </a:ln>
                          <a:solidFill>
                            <a:srgbClr val="000000"/>
                          </a:solidFill>
                          <a:effectLst/>
                          <a:latin typeface="+mn-lt"/>
                          <a:cs typeface="Arial"/>
                        </a:rPr>
                        <a:t>Mbps</a:t>
                      </a:r>
                      <a:r>
                        <a:rPr kumimoji="0" lang="fi-FI" sz="1200" b="0" u="none" strike="noStrike" cap="none" normalizeH="0" baseline="0">
                          <a:ln>
                            <a:noFill/>
                          </a:ln>
                          <a:solidFill>
                            <a:srgbClr val="000000"/>
                          </a:solidFill>
                          <a:effectLst/>
                          <a:latin typeface="+mn-lt"/>
                          <a:cs typeface="Arial"/>
                        </a:rPr>
                        <a:t>)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1200" b="0" u="none" strike="noStrike" cap="none" normalizeH="0" baseline="0">
                          <a:ln>
                            <a:noFill/>
                          </a:ln>
                          <a:solidFill>
                            <a:srgbClr val="000000"/>
                          </a:solidFill>
                          <a:effectLst/>
                          <a:latin typeface="+mn-lt"/>
                          <a:cs typeface="Arial"/>
                        </a:rPr>
                        <a:t>5GHz </a:t>
                      </a:r>
                      <a:r>
                        <a:rPr kumimoji="0" lang="fi-FI" sz="1200" b="0" u="none" strike="noStrike" cap="none" normalizeH="0" baseline="0" err="1">
                          <a:ln>
                            <a:noFill/>
                          </a:ln>
                          <a:solidFill>
                            <a:srgbClr val="000000"/>
                          </a:solidFill>
                          <a:effectLst/>
                          <a:latin typeface="+mn-lt"/>
                          <a:cs typeface="Arial"/>
                        </a:rPr>
                        <a:t>a/n/ac</a:t>
                      </a:r>
                      <a:r>
                        <a:rPr kumimoji="0" lang="fi-FI" sz="1200" b="0" u="none" strike="noStrike" cap="none" normalizeH="0" baseline="0">
                          <a:ln>
                            <a:noFill/>
                          </a:ln>
                          <a:solidFill>
                            <a:srgbClr val="000000"/>
                          </a:solidFill>
                          <a:effectLst/>
                          <a:latin typeface="+mn-lt"/>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1200" b="0" u="none" strike="noStrike" cap="none" normalizeH="0" baseline="0">
                          <a:ln>
                            <a:noFill/>
                          </a:ln>
                          <a:solidFill>
                            <a:srgbClr val="000000"/>
                          </a:solidFill>
                          <a:effectLst/>
                          <a:latin typeface="+mn-lt"/>
                          <a:cs typeface="Arial"/>
                        </a:rPr>
                        <a:t>(</a:t>
                      </a:r>
                      <a:r>
                        <a:rPr kumimoji="0" lang="en-US" sz="1200" b="0" i="0" u="none" strike="noStrike" cap="none" normalizeH="0" baseline="0">
                          <a:ln>
                            <a:noFill/>
                          </a:ln>
                          <a:effectLst/>
                          <a:latin typeface="+mn-lt"/>
                        </a:rPr>
                        <a:t>2340 </a:t>
                      </a:r>
                      <a:r>
                        <a:rPr kumimoji="0" lang="fi-FI" sz="1200" b="0" u="none" strike="noStrike" cap="none" normalizeH="0" baseline="0" err="1">
                          <a:ln>
                            <a:noFill/>
                          </a:ln>
                          <a:solidFill>
                            <a:srgbClr val="000000"/>
                          </a:solidFill>
                          <a:effectLst/>
                          <a:latin typeface="+mn-lt"/>
                          <a:cs typeface="Arial"/>
                        </a:rPr>
                        <a:t>Mbps</a:t>
                      </a:r>
                      <a:r>
                        <a:rPr kumimoji="0" lang="fi-FI" sz="1200" b="0" u="none" strike="noStrike" cap="none" normalizeH="0" baseline="0">
                          <a:ln>
                            <a:noFill/>
                          </a:ln>
                          <a:solidFill>
                            <a:srgbClr val="000000"/>
                          </a:solidFill>
                          <a:effectLst/>
                          <a:latin typeface="+mn-lt"/>
                          <a:cs typeface="Arial"/>
                        </a:rPr>
                        <a:t>)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802.3at/</a:t>
                      </a:r>
                      <a:r>
                        <a:rPr kumimoji="0" lang="en-US" sz="1200" u="none" strike="noStrike" cap="none" normalizeH="0" baseline="0" err="1">
                          <a:ln>
                            <a:noFill/>
                          </a:ln>
                          <a:effectLst/>
                        </a:rPr>
                        <a:t>af</a:t>
                      </a:r>
                      <a:endParaRPr lang="en-US" sz="1200" b="0" i="0">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802.3at/</a:t>
                      </a:r>
                      <a:r>
                        <a:rPr kumimoji="0" lang="en-US" sz="1200" u="none" strike="noStrike" cap="none" normalizeH="0" baseline="0" err="1">
                          <a:ln>
                            <a:noFill/>
                          </a:ln>
                          <a:effectLst/>
                        </a:rPr>
                        <a:t>af</a:t>
                      </a:r>
                      <a:endParaRPr lang="en-US" sz="12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pic>
        <p:nvPicPr>
          <p:cNvPr id="6" name="Picture 5"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cxnSp>
        <p:nvCxnSpPr>
          <p:cNvPr id="7" name="Straight Connector 6"/>
          <p:cNvCxnSpPr/>
          <p:nvPr/>
        </p:nvCxnSpPr>
        <p:spPr>
          <a:xfrm>
            <a:off x="7135350"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525838"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 name="Rectangle 47"/>
          <p:cNvSpPr>
            <a:spLocks noChangeArrowheads="1"/>
          </p:cNvSpPr>
          <p:nvPr/>
        </p:nvSpPr>
        <p:spPr bwMode="auto">
          <a:xfrm>
            <a:off x="2669496" y="3360002"/>
            <a:ext cx="4142680"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a:p>
            <a:pPr defTabSz="1218959">
              <a:spcBef>
                <a:spcPct val="20000"/>
              </a:spcBef>
              <a:buClr>
                <a:schemeClr val="accent6"/>
              </a:buClr>
            </a:pPr>
            <a:endParaRPr lang="en-US" sz="1300"/>
          </a:p>
        </p:txBody>
      </p:sp>
      <p:sp>
        <p:nvSpPr>
          <p:cNvPr id="10" name="Rectangle 47"/>
          <p:cNvSpPr>
            <a:spLocks noChangeArrowheads="1"/>
          </p:cNvSpPr>
          <p:nvPr/>
        </p:nvSpPr>
        <p:spPr bwMode="auto">
          <a:xfrm>
            <a:off x="7503205" y="3360002"/>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1109" y="3086400"/>
            <a:ext cx="495375" cy="729600"/>
          </a:xfrm>
          <a:prstGeom prst="rect">
            <a:avLst/>
          </a:prstGeom>
        </p:spPr>
      </p:pic>
      <p:sp>
        <p:nvSpPr>
          <p:cNvPr id="13"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6"/>
              </a:solidFill>
            </a:endParaRPr>
          </a:p>
          <a:p>
            <a:endParaRPr lang="en-US" sz="2000" b="0">
              <a:solidFill>
                <a:schemeClr val="accent6"/>
              </a:solidFill>
            </a:endParaRPr>
          </a:p>
          <a:p>
            <a:r>
              <a:rPr lang="en-US" sz="2000" b="0"/>
              <a:t>Indoor | 802.11ac W2 | Dual Radio | 3x3</a:t>
            </a:r>
          </a:p>
        </p:txBody>
      </p:sp>
      <p:pic>
        <p:nvPicPr>
          <p:cNvPr id="4" name="Picture 3" descr="FAP-U321EV_FrontTop.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64290" y="1464567"/>
            <a:ext cx="2558867" cy="1653256"/>
          </a:xfrm>
          <a:prstGeom prst="rect">
            <a:avLst/>
          </a:prstGeom>
        </p:spPr>
      </p:pic>
      <p:pic>
        <p:nvPicPr>
          <p:cNvPr id="14" name="Picture 13" descr="FAP-U323EV_FrontTop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04734" y="273720"/>
            <a:ext cx="3428888" cy="2923306"/>
          </a:xfrm>
          <a:prstGeom prst="rect">
            <a:avLst/>
          </a:prstGeom>
        </p:spPr>
      </p:pic>
    </p:spTree>
    <p:extLst>
      <p:ext uri="{BB962C8B-B14F-4D97-AF65-F5344CB8AC3E}">
        <p14:creationId xmlns:p14="http://schemas.microsoft.com/office/powerpoint/2010/main" val="20504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FortiAP U421/423EV</a:t>
            </a:r>
          </a:p>
        </p:txBody>
      </p:sp>
      <p:graphicFrame>
        <p:nvGraphicFramePr>
          <p:cNvPr id="5" name="Content Placeholder 4"/>
          <p:cNvGraphicFramePr>
            <a:graphicFrameLocks/>
          </p:cNvGraphicFramePr>
          <p:nvPr>
            <p:extLst>
              <p:ext uri="{D42A27DB-BD31-4B8C-83A1-F6EECF244321}">
                <p14:modId xmlns:p14="http://schemas.microsoft.com/office/powerpoint/2010/main" val="1445817864"/>
              </p:ext>
            </p:extLst>
          </p:nvPr>
        </p:nvGraphicFramePr>
        <p:xfrm>
          <a:off x="1590" y="1311490"/>
          <a:ext cx="12188824" cy="4996797"/>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FAP-U321EV</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FAP-U323EV</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High density, high performance indoor</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High density, high performance indoor</a:t>
                      </a: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a:ln>
                            <a:noFill/>
                          </a:ln>
                          <a:effectLst/>
                        </a:rPr>
                        <a:t>8 internal + 1 Bluetooth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a:ln>
                            <a:noFill/>
                          </a:ln>
                          <a:effectLst/>
                        </a:rPr>
                        <a:t>8 External + 1 Bluetooth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4x4</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4x4</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(800 Mbps)</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(800 Mbps)</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5GHz a/b/g/n/ac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(3460 Mbps)</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5GHz a/b/g/n/ac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(3460 Mbps)</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802.3at</a:t>
                      </a:r>
                      <a:endParaRPr lang="en-US" sz="1200" b="0" i="0">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802.3at</a:t>
                      </a:r>
                      <a:endParaRPr lang="en-US" sz="12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pic>
        <p:nvPicPr>
          <p:cNvPr id="6" name="Picture 5"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cxnSp>
        <p:nvCxnSpPr>
          <p:cNvPr id="7" name="Straight Connector 6"/>
          <p:cNvCxnSpPr/>
          <p:nvPr/>
        </p:nvCxnSpPr>
        <p:spPr>
          <a:xfrm>
            <a:off x="7135350"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525838"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 name="Rectangle 47"/>
          <p:cNvSpPr>
            <a:spLocks noChangeArrowheads="1"/>
          </p:cNvSpPr>
          <p:nvPr/>
        </p:nvSpPr>
        <p:spPr bwMode="auto">
          <a:xfrm>
            <a:off x="2669496" y="3360002"/>
            <a:ext cx="4142680"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a:p>
            <a:pPr defTabSz="1218959">
              <a:spcBef>
                <a:spcPct val="20000"/>
              </a:spcBef>
              <a:buClr>
                <a:schemeClr val="accent6"/>
              </a:buClr>
            </a:pPr>
            <a:endParaRPr lang="en-US" sz="1300"/>
          </a:p>
        </p:txBody>
      </p:sp>
      <p:sp>
        <p:nvSpPr>
          <p:cNvPr id="10" name="Rectangle 47"/>
          <p:cNvSpPr>
            <a:spLocks noChangeArrowheads="1"/>
          </p:cNvSpPr>
          <p:nvPr/>
        </p:nvSpPr>
        <p:spPr bwMode="auto">
          <a:xfrm>
            <a:off x="7503205" y="3360002"/>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Interface</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1109" y="3086400"/>
            <a:ext cx="495375" cy="729600"/>
          </a:xfrm>
          <a:prstGeom prst="rect">
            <a:avLst/>
          </a:prstGeom>
        </p:spPr>
      </p:pic>
      <p:sp>
        <p:nvSpPr>
          <p:cNvPr id="13"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6"/>
              </a:solidFill>
            </a:endParaRPr>
          </a:p>
          <a:p>
            <a:endParaRPr lang="en-US" sz="2000" b="0">
              <a:solidFill>
                <a:schemeClr val="accent6"/>
              </a:solidFill>
            </a:endParaRPr>
          </a:p>
          <a:p>
            <a:r>
              <a:rPr lang="en-US" sz="2000" b="0"/>
              <a:t>Indoor | 802.11ac W2 | Dual Radio | 4x4</a:t>
            </a:r>
          </a:p>
        </p:txBody>
      </p:sp>
      <p:pic>
        <p:nvPicPr>
          <p:cNvPr id="15" name="Picture 14" descr="FortiAP-S421E_Smal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4886" y="1305385"/>
            <a:ext cx="2639017" cy="2416900"/>
          </a:xfrm>
          <a:prstGeom prst="rect">
            <a:avLst/>
          </a:prstGeom>
        </p:spPr>
      </p:pic>
      <p:pic>
        <p:nvPicPr>
          <p:cNvPr id="16" name="Picture 15" descr="FortiAP-S423E_Sma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592" y="1384202"/>
            <a:ext cx="2398140" cy="2030425"/>
          </a:xfrm>
          <a:prstGeom prst="rect">
            <a:avLst/>
          </a:prstGeom>
        </p:spPr>
      </p:pic>
    </p:spTree>
    <p:extLst>
      <p:ext uri="{BB962C8B-B14F-4D97-AF65-F5344CB8AC3E}">
        <p14:creationId xmlns:p14="http://schemas.microsoft.com/office/powerpoint/2010/main" val="148720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FortiAP U431/433F</a:t>
            </a:r>
          </a:p>
        </p:txBody>
      </p:sp>
      <p:graphicFrame>
        <p:nvGraphicFramePr>
          <p:cNvPr id="5" name="Content Placeholder 4"/>
          <p:cNvGraphicFramePr>
            <a:graphicFrameLocks/>
          </p:cNvGraphicFramePr>
          <p:nvPr>
            <p:extLst>
              <p:ext uri="{D42A27DB-BD31-4B8C-83A1-F6EECF244321}">
                <p14:modId xmlns:p14="http://schemas.microsoft.com/office/powerpoint/2010/main" val="1072590698"/>
              </p:ext>
            </p:extLst>
          </p:nvPr>
        </p:nvGraphicFramePr>
        <p:xfrm>
          <a:off x="1590" y="1311490"/>
          <a:ext cx="12188824" cy="503270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951">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5311">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FAP-U431F</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FAP-U433F</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64308">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High density, high performance indoor</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High density, high performance indoor</a:t>
                      </a: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643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a:ln>
                            <a:noFill/>
                          </a:ln>
                          <a:effectLst/>
                        </a:rPr>
                        <a:t>10 internal + 1 BT/BLE Internal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a:ln>
                            <a:noFill/>
                          </a:ln>
                          <a:effectLst/>
                        </a:rPr>
                        <a:t>10 External (RP-SMA) + 1 BT/BLE Internal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64308">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4x4</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4x4</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965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5 GHz a/n/ac/ax </a:t>
                      </a:r>
                      <a:r>
                        <a:rPr kumimoji="0" lang="en-US" sz="1200" b="0" i="0" u="none" strike="noStrike" cap="none" normalizeH="0" baseline="0">
                          <a:ln>
                            <a:noFill/>
                          </a:ln>
                          <a:solidFill>
                            <a:srgbClr val="000000"/>
                          </a:solidFill>
                          <a:effectLst/>
                          <a:latin typeface="+mn-lt"/>
                        </a:rPr>
                        <a:t>(4,804 Mbps)</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a:ln>
                            <a:noFill/>
                          </a:ln>
                          <a:solidFill>
                            <a:srgbClr val="000000"/>
                          </a:solidFill>
                          <a:effectLst/>
                        </a:rPr>
                        <a:t>5 GHz a/n/ac/ax </a:t>
                      </a:r>
                      <a:r>
                        <a:rPr kumimoji="0" lang="en-US" sz="1200" b="0" i="0" u="none" strike="noStrike" cap="none" normalizeH="0" baseline="0">
                          <a:ln>
                            <a:noFill/>
                          </a:ln>
                          <a:solidFill>
                            <a:srgbClr val="000000"/>
                          </a:solidFill>
                          <a:effectLst/>
                          <a:latin typeface="+mn-lt"/>
                        </a:rPr>
                        <a:t>(4,804 Mbps)</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965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2.4/5 GHz a/b/g/n/ac/ax </a:t>
                      </a:r>
                      <a:r>
                        <a:rPr kumimoji="0" lang="en-US" sz="1200" b="0" i="0" u="none" strike="noStrike" cap="none" normalizeH="0" baseline="0">
                          <a:ln>
                            <a:noFill/>
                          </a:ln>
                          <a:solidFill>
                            <a:srgbClr val="000000"/>
                          </a:solidFill>
                          <a:effectLst/>
                          <a:latin typeface="+mn-lt"/>
                        </a:rPr>
                        <a:t>(4,804 Mbps)</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a:ln>
                            <a:noFill/>
                          </a:ln>
                          <a:solidFill>
                            <a:srgbClr val="000000"/>
                          </a:solidFill>
                          <a:effectLst/>
                        </a:rPr>
                        <a:t>2.4/5 GHz a/b/g/n/ac/ax </a:t>
                      </a:r>
                      <a:r>
                        <a:rPr kumimoji="0" lang="en-US" sz="1200" b="0" i="0" u="none" strike="noStrike" cap="none" normalizeH="0" baseline="0">
                          <a:ln>
                            <a:noFill/>
                          </a:ln>
                          <a:solidFill>
                            <a:srgbClr val="000000"/>
                          </a:solidFill>
                          <a:effectLst/>
                          <a:latin typeface="+mn-lt"/>
                        </a:rPr>
                        <a:t>(4,804 Mbps)</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965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3</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1200" b="0" i="0">
                          <a:solidFill>
                            <a:srgbClr val="000000"/>
                          </a:solidFill>
                          <a:latin typeface="+mn-lt"/>
                        </a:rPr>
                        <a:t>2.4/5 GHz b/g/n/ac (300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200" b="0" i="0">
                          <a:solidFill>
                            <a:srgbClr val="000000"/>
                          </a:solidFill>
                          <a:latin typeface="+mn-lt"/>
                        </a:rPr>
                        <a:t>2.4/5 GHz b/g/n/ac (300 Mbps)</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546374564"/>
                  </a:ext>
                </a:extLst>
              </a:tr>
              <a:tr h="332276">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802.3af/at</a:t>
                      </a:r>
                      <a:endParaRPr lang="en-US" sz="1200" b="0" i="0">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1200" u="none" strike="noStrike" cap="none" normalizeH="0" baseline="0">
                          <a:ln>
                            <a:noFill/>
                          </a:ln>
                          <a:effectLst/>
                        </a:rPr>
                        <a:t>802.3af/at</a:t>
                      </a:r>
                      <a:endParaRPr lang="en-US" sz="12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pic>
        <p:nvPicPr>
          <p:cNvPr id="6" name="Picture 5"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cxnSp>
        <p:nvCxnSpPr>
          <p:cNvPr id="7" name="Straight Connector 6"/>
          <p:cNvCxnSpPr/>
          <p:nvPr/>
        </p:nvCxnSpPr>
        <p:spPr>
          <a:xfrm>
            <a:off x="7135350"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525838" y="1571665"/>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 name="Rectangle 47"/>
          <p:cNvSpPr>
            <a:spLocks noChangeArrowheads="1"/>
          </p:cNvSpPr>
          <p:nvPr/>
        </p:nvSpPr>
        <p:spPr bwMode="auto">
          <a:xfrm>
            <a:off x="2669496" y="3360002"/>
            <a:ext cx="4142680"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 x 2.5GE RJ45 Interface</a:t>
            </a:r>
          </a:p>
          <a:p>
            <a:pPr marL="457297" indent="-457297" defTabSz="1218959">
              <a:spcBef>
                <a:spcPct val="20000"/>
              </a:spcBef>
              <a:buClr>
                <a:schemeClr val="accent6"/>
              </a:buClr>
              <a:buFont typeface="+mj-ea"/>
              <a:buAutoNum type="circleNumDbPlain"/>
            </a:pPr>
            <a:r>
              <a:rPr lang="en-US" sz="1300"/>
              <a:t>1 x GE RJ45 Interface</a:t>
            </a:r>
          </a:p>
          <a:p>
            <a:pPr defTabSz="1218959">
              <a:spcBef>
                <a:spcPct val="20000"/>
              </a:spcBef>
              <a:buClr>
                <a:schemeClr val="accent6"/>
              </a:buClr>
            </a:pPr>
            <a:endParaRPr lang="en-US" sz="1300"/>
          </a:p>
        </p:txBody>
      </p:sp>
      <p:sp>
        <p:nvSpPr>
          <p:cNvPr id="10" name="Rectangle 47"/>
          <p:cNvSpPr>
            <a:spLocks noChangeArrowheads="1"/>
          </p:cNvSpPr>
          <p:nvPr/>
        </p:nvSpPr>
        <p:spPr bwMode="auto">
          <a:xfrm>
            <a:off x="7503205" y="3360002"/>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 x 2.5GE RJ45 Interface</a:t>
            </a:r>
          </a:p>
          <a:p>
            <a:pPr marL="457297" indent="-457297" defTabSz="1218959">
              <a:spcBef>
                <a:spcPct val="20000"/>
              </a:spcBef>
              <a:buClr>
                <a:schemeClr val="accent6"/>
              </a:buClr>
              <a:buFont typeface="+mj-ea"/>
              <a:buAutoNum type="circleNumDbPlain"/>
            </a:pPr>
            <a:r>
              <a:rPr lang="en-US" sz="1300"/>
              <a:t>1 x GE RJ45 Interface</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1109" y="3086400"/>
            <a:ext cx="495375" cy="729600"/>
          </a:xfrm>
          <a:prstGeom prst="rect">
            <a:avLst/>
          </a:prstGeom>
        </p:spPr>
      </p:pic>
      <p:sp>
        <p:nvSpPr>
          <p:cNvPr id="13"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6"/>
              </a:solidFill>
            </a:endParaRPr>
          </a:p>
          <a:p>
            <a:endParaRPr lang="en-US" sz="2000" b="0">
              <a:solidFill>
                <a:schemeClr val="accent6"/>
              </a:solidFill>
            </a:endParaRPr>
          </a:p>
          <a:p>
            <a:r>
              <a:rPr lang="en-US" sz="2000" b="0"/>
              <a:t>Indoor | 802.11ax | Triple Radio | 4x4</a:t>
            </a:r>
          </a:p>
        </p:txBody>
      </p:sp>
      <p:pic>
        <p:nvPicPr>
          <p:cNvPr id="4" name="Picture 3">
            <a:extLst>
              <a:ext uri="{FF2B5EF4-FFF2-40B4-BE49-F238E27FC236}">
                <a16:creationId xmlns="" xmlns:a16="http://schemas.microsoft.com/office/drawing/2014/main" id="{9636CA8B-C3E4-D048-9077-C8937DC689E7}"/>
              </a:ext>
            </a:extLst>
          </p:cNvPr>
          <p:cNvPicPr>
            <a:picLocks noChangeAspect="1"/>
          </p:cNvPicPr>
          <p:nvPr/>
        </p:nvPicPr>
        <p:blipFill rotWithShape="1">
          <a:blip r:embed="rId3"/>
          <a:srcRect l="23836" t="35848" r="21280" b="25359"/>
          <a:stretch/>
        </p:blipFill>
        <p:spPr>
          <a:xfrm>
            <a:off x="3588240" y="1959811"/>
            <a:ext cx="1929692" cy="909292"/>
          </a:xfrm>
          <a:prstGeom prst="rect">
            <a:avLst/>
          </a:prstGeom>
        </p:spPr>
      </p:pic>
      <p:pic>
        <p:nvPicPr>
          <p:cNvPr id="14" name="Picture 13">
            <a:extLst>
              <a:ext uri="{FF2B5EF4-FFF2-40B4-BE49-F238E27FC236}">
                <a16:creationId xmlns="" xmlns:a16="http://schemas.microsoft.com/office/drawing/2014/main" id="{1D979111-7FE2-6549-8C44-2D94640B2773}"/>
              </a:ext>
            </a:extLst>
          </p:cNvPr>
          <p:cNvPicPr>
            <a:picLocks noChangeAspect="1"/>
          </p:cNvPicPr>
          <p:nvPr/>
        </p:nvPicPr>
        <p:blipFill>
          <a:blip r:embed="rId4"/>
          <a:stretch>
            <a:fillRect/>
          </a:stretch>
        </p:blipFill>
        <p:spPr>
          <a:xfrm>
            <a:off x="7443004" y="1137070"/>
            <a:ext cx="3424146" cy="2282764"/>
          </a:xfrm>
          <a:prstGeom prst="rect">
            <a:avLst/>
          </a:prstGeom>
        </p:spPr>
      </p:pic>
    </p:spTree>
    <p:extLst>
      <p:ext uri="{BB962C8B-B14F-4D97-AF65-F5344CB8AC3E}">
        <p14:creationId xmlns:p14="http://schemas.microsoft.com/office/powerpoint/2010/main" val="40083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U422EV</a:t>
            </a:r>
          </a:p>
        </p:txBody>
      </p:sp>
      <p:graphicFrame>
        <p:nvGraphicFramePr>
          <p:cNvPr id="3" name="Content Placeholder 4"/>
          <p:cNvGraphicFramePr>
            <a:graphicFrameLocks/>
          </p:cNvGraphicFramePr>
          <p:nvPr>
            <p:extLst>
              <p:ext uri="{D42A27DB-BD31-4B8C-83A1-F6EECF244321}">
                <p14:modId xmlns:p14="http://schemas.microsoft.com/office/powerpoint/2010/main" val="3465262011"/>
              </p:ext>
            </p:extLst>
          </p:nvPr>
        </p:nvGraphicFramePr>
        <p:xfrm>
          <a:off x="1590" y="1311489"/>
          <a:ext cx="12188824" cy="4991718"/>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High Performance Outdoor</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GB" sz="1200" u="none" strike="noStrike" cap="none" normalizeH="0" baseline="0">
                          <a:ln>
                            <a:noFill/>
                          </a:ln>
                          <a:effectLst/>
                        </a:rPr>
                        <a:t>8 External (Type N) + 1 BT/BLE Internal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4 x 4</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2.4 GHz b/g/n</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effectLst/>
                          <a:latin typeface="+mn-lt"/>
                        </a:rPr>
                        <a:t>(600 Mbps)</a:t>
                      </a:r>
                      <a:endParaRPr kumimoji="0" lang="en-US" sz="1200" u="none" strike="noStrike" cap="none" normalizeH="0" baseline="0">
                        <a:ln>
                          <a:noFill/>
                        </a:ln>
                        <a:effectLs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(3,466 Mbps)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effectLst/>
                        </a:rPr>
                        <a:t>802.3at/Proprietary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a:t>
            </a:r>
          </a:p>
          <a:p>
            <a:pPr marL="457297" indent="-457297" defTabSz="1218959">
              <a:spcBef>
                <a:spcPct val="20000"/>
              </a:spcBef>
              <a:buClr>
                <a:schemeClr val="accent6"/>
              </a:buClr>
              <a:buFont typeface="+mj-ea"/>
              <a:buAutoNum type="circleNumDbPlain"/>
            </a:pPr>
            <a:r>
              <a:rPr lang="en-US" sz="1300"/>
              <a:t>1x RS-232 RJ45 Serial Port </a:t>
            </a:r>
          </a:p>
          <a:p>
            <a:pPr marL="457297" indent="-457297" defTabSz="1218959">
              <a:spcBef>
                <a:spcPct val="20000"/>
              </a:spcBef>
              <a:buClr>
                <a:schemeClr val="accent6"/>
              </a:buClr>
              <a:buFont typeface="+mj-ea"/>
              <a:buAutoNum type="circleNumDbPlain"/>
            </a:pPr>
            <a:endParaRPr lang="en-US" sz="1300"/>
          </a:p>
        </p:txBody>
      </p:sp>
      <p:cxnSp>
        <p:nvCxnSpPr>
          <p:cNvPr id="7" name="Straight Connector 6"/>
          <p:cNvCxnSpPr/>
          <p:nvPr/>
        </p:nvCxnSpPr>
        <p:spPr>
          <a:xfrm>
            <a:off x="7546473" y="1548193"/>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607470" y="463351"/>
            <a:ext cx="10835325" cy="639499"/>
          </a:xfrm>
          <a:prstGeom prst="rect">
            <a:avLst/>
          </a:prstGeom>
        </p:spPr>
        <p:txBody>
          <a:bodyPr vert="horz" lIns="121899" tIns="60949" rIns="121899" bIns="60949" rtlCol="0" anchor="b" anchorCtr="0">
            <a:normAutofit/>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r>
              <a:rPr lang="en-US" sz="1500" b="0"/>
              <a:t>Outdoor | 802.11n/ac W2 | 4x4</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pic>
        <p:nvPicPr>
          <p:cNvPr id="8" name="Picture 7">
            <a:extLst>
              <a:ext uri="{FF2B5EF4-FFF2-40B4-BE49-F238E27FC236}">
                <a16:creationId xmlns="" xmlns:a16="http://schemas.microsoft.com/office/drawing/2014/main" id="{D39DF42F-79BC-D241-A9FC-3393832A03F2}"/>
              </a:ext>
            </a:extLst>
          </p:cNvPr>
          <p:cNvPicPr>
            <a:picLocks noChangeAspect="1"/>
          </p:cNvPicPr>
          <p:nvPr/>
        </p:nvPicPr>
        <p:blipFill>
          <a:blip r:embed="rId3"/>
          <a:stretch>
            <a:fillRect/>
          </a:stretch>
        </p:blipFill>
        <p:spPr>
          <a:xfrm>
            <a:off x="2188633" y="1788914"/>
            <a:ext cx="3479800" cy="1447800"/>
          </a:xfrm>
          <a:prstGeom prst="rect">
            <a:avLst/>
          </a:prstGeom>
        </p:spPr>
      </p:pic>
    </p:spTree>
    <p:extLst>
      <p:ext uri="{BB962C8B-B14F-4D97-AF65-F5344CB8AC3E}">
        <p14:creationId xmlns:p14="http://schemas.microsoft.com/office/powerpoint/2010/main" val="27091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a:t>
            </a:r>
            <a:r>
              <a:rPr lang="en-SG"/>
              <a:t>U24JEV </a:t>
            </a:r>
            <a:endParaRPr lang="en-US"/>
          </a:p>
        </p:txBody>
      </p:sp>
      <p:graphicFrame>
        <p:nvGraphicFramePr>
          <p:cNvPr id="3" name="Content Placeholder 4"/>
          <p:cNvGraphicFramePr>
            <a:graphicFrameLocks/>
          </p:cNvGraphicFramePr>
          <p:nvPr>
            <p:extLst>
              <p:ext uri="{D42A27DB-BD31-4B8C-83A1-F6EECF244321}">
                <p14:modId xmlns:p14="http://schemas.microsoft.com/office/powerpoint/2010/main" val="3660185703"/>
              </p:ext>
            </p:extLst>
          </p:nvPr>
        </p:nvGraphicFramePr>
        <p:xfrm>
          <a:off x="1590" y="1311489"/>
          <a:ext cx="12188824" cy="4991718"/>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i="0" u="none" strike="noStrike" cap="none" normalizeH="0" baseline="0">
                          <a:ln>
                            <a:noFill/>
                          </a:ln>
                          <a:solidFill>
                            <a:srgbClr val="000000"/>
                          </a:solidFill>
                          <a:effectLst/>
                          <a:latin typeface="+mn-lt"/>
                        </a:rPr>
                        <a:t>Target Environment</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effectLst/>
                          <a:latin typeface="+mn-lt"/>
                        </a:rPr>
                        <a:t>Indoor Wall Plate AP for hotel and dorm rooms </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Number of Antenna</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GB" sz="1200" u="none" strike="noStrike" cap="none" normalizeH="0" baseline="0">
                          <a:ln>
                            <a:noFill/>
                          </a:ln>
                          <a:effectLst/>
                        </a:rPr>
                        <a:t>2 Internal + 1 BLE Internal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300" b="1" u="none" strike="noStrike" cap="none" normalizeH="0" baseline="0">
                          <a:ln>
                            <a:noFill/>
                          </a:ln>
                          <a:solidFill>
                            <a:srgbClr val="000000"/>
                          </a:solidFill>
                          <a:effectLst/>
                        </a:rPr>
                        <a:t>Rx / Tx</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200">
                          <a:solidFill>
                            <a:srgbClr val="000000"/>
                          </a:solidFill>
                        </a:rPr>
                        <a:t>2 x 2</a:t>
                      </a:r>
                      <a:endParaRPr kumimoji="0" lang="en-GB"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5175">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1</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2.4/5 GHz </a:t>
                      </a:r>
                      <a:r>
                        <a:rPr kumimoji="0" lang="en-US" sz="1200" b="0" u="none" strike="noStrike" cap="none" normalizeH="0" baseline="0">
                          <a:ln>
                            <a:noFill/>
                          </a:ln>
                          <a:solidFill>
                            <a:srgbClr val="000000"/>
                          </a:solidFill>
                          <a:effectLst/>
                        </a:rPr>
                        <a:t> a/b/g/n/ac</a:t>
                      </a:r>
                      <a:endParaRPr kumimoji="0" lang="en-US" sz="1200" u="none" strike="noStrike" cap="none" normalizeH="0" baseline="0">
                        <a:ln>
                          <a:noFill/>
                        </a:ln>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effectLst/>
                          <a:latin typeface="+mn-lt"/>
                        </a:rPr>
                        <a:t>(867 Mbps)</a:t>
                      </a:r>
                      <a:endParaRPr kumimoji="0" lang="en-US" sz="1200" u="none" strike="noStrike" cap="none" normalizeH="0" baseline="0">
                        <a:ln>
                          <a:noFill/>
                        </a:ln>
                        <a:effectLs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6588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1" i="0">
                          <a:solidFill>
                            <a:srgbClr val="000000"/>
                          </a:solidFill>
                          <a:latin typeface="+mn-lt"/>
                        </a:rPr>
                        <a:t>Radio 2</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u="none" strike="noStrike" cap="none" normalizeH="0" baseline="0" noProof="0">
                          <a:ln>
                            <a:noFill/>
                          </a:ln>
                          <a:solidFill>
                            <a:schemeClr val="tx1"/>
                          </a:solidFill>
                          <a:effectLst/>
                        </a:rPr>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chemeClr val="tx1"/>
                          </a:solidFill>
                          <a:latin typeface="+mn-lt"/>
                          <a:cs typeface="Arial"/>
                        </a:rPr>
                        <a:t>PoE</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ctr"/>
                      <a:r>
                        <a:rPr kumimoji="0" lang="en-US" sz="1200" u="none" strike="noStrike" cap="none" normalizeH="0" baseline="0">
                          <a:ln>
                            <a:noFill/>
                          </a:ln>
                          <a:effectLst/>
                        </a:rPr>
                        <a:t>802.3af/at</a:t>
                      </a:r>
                      <a:endParaRPr lang="en-US" sz="1200">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4x GE RJ45 (</a:t>
            </a:r>
            <a:r>
              <a:rPr lang="en-US" sz="1300" err="1"/>
              <a:t>inc.</a:t>
            </a:r>
            <a:r>
              <a:rPr lang="en-US" sz="1300"/>
              <a:t> (1x 802.3at </a:t>
            </a:r>
            <a:r>
              <a:rPr lang="en-US" sz="1300" err="1"/>
              <a:t>PoE</a:t>
            </a:r>
            <a:r>
              <a:rPr lang="en-US" sz="1300"/>
              <a:t> PD)</a:t>
            </a:r>
          </a:p>
          <a:p>
            <a:pPr marL="457297" indent="-457297" defTabSz="1218959">
              <a:spcBef>
                <a:spcPct val="20000"/>
              </a:spcBef>
              <a:buClr>
                <a:schemeClr val="accent6"/>
              </a:buClr>
              <a:buFont typeface="+mj-ea"/>
              <a:buAutoNum type="circleNumDbPlain"/>
            </a:pPr>
            <a:r>
              <a:rPr lang="en-US" sz="1300"/>
              <a:t>1x RJ45 GE 802.3af </a:t>
            </a:r>
            <a:r>
              <a:rPr lang="en-US" sz="1300" err="1"/>
              <a:t>PoE</a:t>
            </a:r>
            <a:r>
              <a:rPr lang="en-US" sz="1300"/>
              <a:t> PSE</a:t>
            </a:r>
          </a:p>
          <a:p>
            <a:pPr marL="457297" indent="-457297" defTabSz="1218959">
              <a:spcBef>
                <a:spcPct val="20000"/>
              </a:spcBef>
              <a:buClr>
                <a:schemeClr val="accent6"/>
              </a:buClr>
              <a:buFont typeface="+mj-ea"/>
              <a:buAutoNum type="circleNumDbPlain"/>
            </a:pPr>
            <a:r>
              <a:rPr lang="en-US" sz="1300"/>
              <a:t>1x RJ45 pass-thru </a:t>
            </a:r>
          </a:p>
        </p:txBody>
      </p:sp>
      <p:cxnSp>
        <p:nvCxnSpPr>
          <p:cNvPr id="7" name="Straight Connector 6"/>
          <p:cNvCxnSpPr/>
          <p:nvPr/>
        </p:nvCxnSpPr>
        <p:spPr>
          <a:xfrm>
            <a:off x="7546473" y="1548193"/>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chemeClr val="accent2"/>
              </a:solidFill>
            </a:endParaRPr>
          </a:p>
          <a:p>
            <a:endParaRPr lang="en-US" sz="2000" b="0">
              <a:solidFill>
                <a:schemeClr val="accent2"/>
              </a:solidFill>
            </a:endParaRPr>
          </a:p>
          <a:p>
            <a:r>
              <a:rPr lang="en-US" sz="2000" b="0"/>
              <a:t>Wall Plate | 802.11n/ac | 2x2</a:t>
            </a:r>
          </a:p>
        </p:txBody>
      </p:sp>
      <p:pic>
        <p:nvPicPr>
          <p:cNvPr id="11" name="Picture 10" descr="Feature-icons-v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8146" y="3086400"/>
            <a:ext cx="495375" cy="729600"/>
          </a:xfrm>
          <a:prstGeom prst="rect">
            <a:avLst/>
          </a:prstGeom>
        </p:spPr>
      </p:pic>
      <p:pic>
        <p:nvPicPr>
          <p:cNvPr id="13" name="Picture 12">
            <a:extLst>
              <a:ext uri="{FF2B5EF4-FFF2-40B4-BE49-F238E27FC236}">
                <a16:creationId xmlns="" xmlns:a16="http://schemas.microsoft.com/office/drawing/2014/main" id="{2A4FAF5F-B724-0B42-9718-7F9B7D2C563A}"/>
              </a:ext>
            </a:extLst>
          </p:cNvPr>
          <p:cNvPicPr>
            <a:picLocks noChangeAspect="1"/>
          </p:cNvPicPr>
          <p:nvPr/>
        </p:nvPicPr>
        <p:blipFill>
          <a:blip r:embed="rId3"/>
          <a:stretch>
            <a:fillRect/>
          </a:stretch>
        </p:blipFill>
        <p:spPr>
          <a:xfrm>
            <a:off x="1249608" y="719517"/>
            <a:ext cx="5084817" cy="3389878"/>
          </a:xfrm>
          <a:prstGeom prst="rect">
            <a:avLst/>
          </a:prstGeom>
        </p:spPr>
      </p:pic>
    </p:spTree>
    <p:extLst>
      <p:ext uri="{BB962C8B-B14F-4D97-AF65-F5344CB8AC3E}">
        <p14:creationId xmlns:p14="http://schemas.microsoft.com/office/powerpoint/2010/main" val="323044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FortiGate/FortiWiFi 30E</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6039" y="3062788"/>
            <a:ext cx="496216" cy="729600"/>
          </a:xfrm>
          <a:prstGeom prst="rect">
            <a:avLst/>
          </a:prstGeom>
        </p:spPr>
      </p:pic>
      <p:sp>
        <p:nvSpPr>
          <p:cNvPr id="5"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1 x GE RJ45 WAN Port</a:t>
            </a:r>
          </a:p>
          <a:p>
            <a:pPr marL="457297" indent="-457297" defTabSz="1218959">
              <a:spcBef>
                <a:spcPct val="20000"/>
              </a:spcBef>
              <a:buClr>
                <a:schemeClr val="accent6"/>
              </a:buClr>
              <a:buFont typeface="+mj-ea"/>
              <a:buAutoNum type="circleNumDbPlain"/>
            </a:pPr>
            <a:r>
              <a:rPr lang="en-US" sz="1300" b="1"/>
              <a:t>4 x GE RJ45 Ports</a:t>
            </a:r>
          </a:p>
          <a:p>
            <a:pPr marL="457297" indent="-457297" defTabSz="1218959">
              <a:spcBef>
                <a:spcPct val="20000"/>
              </a:spcBef>
              <a:buClr>
                <a:schemeClr val="accent6"/>
              </a:buClr>
              <a:buFont typeface="+mj-ea"/>
              <a:buAutoNum type="circleNumDbPlain"/>
            </a:pPr>
            <a:r>
              <a:rPr lang="en-US" sz="1300" b="1"/>
              <a:t>WiFi Variant: 802.11a/b/g/n</a:t>
            </a:r>
          </a:p>
          <a:p>
            <a:pPr defTabSz="1218959">
              <a:spcBef>
                <a:spcPct val="20000"/>
              </a:spcBef>
              <a:buClr>
                <a:schemeClr val="accent6"/>
              </a:buClr>
            </a:pPr>
            <a:endParaRPr lang="en-US" sz="1300" b="1"/>
          </a:p>
          <a:p>
            <a:pPr defTabSz="1218959">
              <a:spcBef>
                <a:spcPct val="20000"/>
              </a:spcBef>
              <a:buClr>
                <a:schemeClr val="accent6"/>
              </a:buClr>
            </a:pPr>
            <a:endParaRPr lang="en-US" sz="1300"/>
          </a:p>
        </p:txBody>
      </p:sp>
      <p:grpSp>
        <p:nvGrpSpPr>
          <p:cNvPr id="6" name="Group 5"/>
          <p:cNvGrpSpPr/>
          <p:nvPr/>
        </p:nvGrpSpPr>
        <p:grpSpPr>
          <a:xfrm>
            <a:off x="1581977" y="1666887"/>
            <a:ext cx="4558813" cy="1725484"/>
            <a:chOff x="1167254" y="1161143"/>
            <a:chExt cx="3420000" cy="1294113"/>
          </a:xfrm>
        </p:grpSpPr>
        <p:pic>
          <p:nvPicPr>
            <p:cNvPr id="7" name="Picture 6" descr="FWF-30E+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254" y="1891787"/>
              <a:ext cx="3420000" cy="563469"/>
            </a:xfrm>
            <a:prstGeom prst="rect">
              <a:avLst/>
            </a:prstGeom>
          </p:spPr>
        </p:pic>
        <p:pic>
          <p:nvPicPr>
            <p:cNvPr id="8" name="Picture 7" descr="FG-30E+Fro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7254" y="1161143"/>
              <a:ext cx="3420000" cy="563468"/>
            </a:xfrm>
            <a:prstGeom prst="rect">
              <a:avLst/>
            </a:prstGeom>
          </p:spPr>
        </p:pic>
      </p:grpSp>
      <p:sp>
        <p:nvSpPr>
          <p:cNvPr id="9" name="Oval 8"/>
          <p:cNvSpPr/>
          <p:nvPr/>
        </p:nvSpPr>
        <p:spPr bwMode="auto">
          <a:xfrm>
            <a:off x="4038048" y="328751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0" name="Oval 9"/>
          <p:cNvSpPr/>
          <p:nvPr/>
        </p:nvSpPr>
        <p:spPr bwMode="auto">
          <a:xfrm>
            <a:off x="4850367" y="328751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11" name="Straight Connector 10"/>
          <p:cNvCxnSpPr/>
          <p:nvPr/>
        </p:nvCxnSpPr>
        <p:spPr bwMode="auto">
          <a:xfrm>
            <a:off x="8335108"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12" name="Picture 11" descr="WiFi-a-b-g-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28723" y="3062788"/>
            <a:ext cx="495399" cy="729600"/>
          </a:xfrm>
          <a:prstGeom prst="rect">
            <a:avLst/>
          </a:prstGeom>
        </p:spPr>
      </p:pic>
      <p:sp>
        <p:nvSpPr>
          <p:cNvPr id="13" name="Oval 12"/>
          <p:cNvSpPr/>
          <p:nvPr/>
        </p:nvSpPr>
        <p:spPr bwMode="auto">
          <a:xfrm>
            <a:off x="5929646" y="273008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14" name="Picture 13" descr="Firewall-Sym-Dk.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15" name="TextBox 14"/>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950 Mbps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0.9 Million</a:t>
            </a:r>
          </a:p>
          <a:p>
            <a:r>
              <a:rPr lang="en-US" sz="1100">
                <a:solidFill>
                  <a:srgbClr val="7F7F7F"/>
                </a:solidFill>
              </a:rPr>
              <a:t>Concurrent Sessions</a:t>
            </a:r>
          </a:p>
          <a:p>
            <a:endParaRPr lang="en-US" sz="1100">
              <a:solidFill>
                <a:srgbClr val="7F7F7F"/>
              </a:solidFill>
            </a:endParaRPr>
          </a:p>
          <a:p>
            <a:r>
              <a:rPr lang="en-US" sz="2400" b="1"/>
              <a:t>125 Mbps</a:t>
            </a:r>
          </a:p>
          <a:p>
            <a:r>
              <a:rPr lang="en-US" sz="1100">
                <a:solidFill>
                  <a:srgbClr val="7F7F7F"/>
                </a:solidFill>
              </a:rPr>
              <a:t>SSL Inspection Throughput</a:t>
            </a:r>
          </a:p>
          <a:p>
            <a:endParaRPr lang="en-US" sz="1100">
              <a:solidFill>
                <a:srgbClr val="7F7F7F"/>
              </a:solidFill>
            </a:endParaRPr>
          </a:p>
        </p:txBody>
      </p:sp>
      <p:cxnSp>
        <p:nvCxnSpPr>
          <p:cNvPr id="16" name="Straight Connector 15"/>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grpSp>
        <p:nvGrpSpPr>
          <p:cNvPr id="30" name="Group 29">
            <a:extLst>
              <a:ext uri="{FF2B5EF4-FFF2-40B4-BE49-F238E27FC236}">
                <a16:creationId xmlns="" xmlns:a16="http://schemas.microsoft.com/office/drawing/2014/main" id="{4BB6B5B7-D58C-0C4B-9355-F3FA3F2A576F}"/>
              </a:ext>
            </a:extLst>
          </p:cNvPr>
          <p:cNvGrpSpPr/>
          <p:nvPr/>
        </p:nvGrpSpPr>
        <p:grpSpPr>
          <a:xfrm>
            <a:off x="7812000" y="5417256"/>
            <a:ext cx="2852214" cy="671119"/>
            <a:chOff x="8936872" y="5417256"/>
            <a:chExt cx="2852214" cy="671119"/>
          </a:xfrm>
        </p:grpSpPr>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6" name="Rounded Rectangle 25"/>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sp>
          <p:nvSpPr>
            <p:cNvPr id="27" name="Rounded Rectangle 26"/>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dirty="0">
                  <a:solidFill>
                    <a:schemeClr val="bg1"/>
                  </a:solidFill>
                </a:rPr>
                <a:t>2</a:t>
              </a:r>
            </a:p>
          </p:txBody>
        </p:sp>
        <p:sp>
          <p:nvSpPr>
            <p:cNvPr id="31" name="Rounded Rectangle 3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grpSp>
      <p:sp>
        <p:nvSpPr>
          <p:cNvPr id="32" name="TextBox 31"/>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300 Mbps</a:t>
            </a:r>
          </a:p>
          <a:p>
            <a:r>
              <a:rPr lang="en-US" sz="1100">
                <a:solidFill>
                  <a:srgbClr val="7F7F7F"/>
                </a:solidFill>
              </a:rPr>
              <a:t>IPS Throughput</a:t>
            </a:r>
          </a:p>
          <a:p>
            <a:endParaRPr lang="en-US" sz="1100">
              <a:solidFill>
                <a:srgbClr val="7F7F7F"/>
              </a:solidFill>
            </a:endParaRPr>
          </a:p>
          <a:p>
            <a:r>
              <a:rPr lang="en-US" sz="2400" b="1">
                <a:solidFill>
                  <a:srgbClr val="000000"/>
                </a:solidFill>
              </a:rPr>
              <a:t>200 Mbps</a:t>
            </a:r>
          </a:p>
          <a:p>
            <a:r>
              <a:rPr lang="en-US" sz="1100">
                <a:solidFill>
                  <a:srgbClr val="7F7F7F"/>
                </a:solidFill>
              </a:rPr>
              <a:t>NGFW Throughput</a:t>
            </a:r>
          </a:p>
          <a:p>
            <a:endParaRPr lang="en-US" sz="1100">
              <a:solidFill>
                <a:srgbClr val="7F7F7F"/>
              </a:solidFill>
            </a:endParaRPr>
          </a:p>
          <a:p>
            <a:r>
              <a:rPr lang="en-US" sz="2400" b="1">
                <a:solidFill>
                  <a:srgbClr val="000000"/>
                </a:solidFill>
              </a:rPr>
              <a:t>150 Mbps</a:t>
            </a:r>
          </a:p>
          <a:p>
            <a:r>
              <a:rPr lang="en-US" sz="1100">
                <a:solidFill>
                  <a:srgbClr val="7F7F7F"/>
                </a:solidFill>
              </a:rPr>
              <a:t>Threat Protection Throughput</a:t>
            </a:r>
          </a:p>
          <a:p>
            <a:endParaRPr lang="en-US" sz="1100">
              <a:solidFill>
                <a:srgbClr val="7F7F7F"/>
              </a:solidFill>
            </a:endParaRPr>
          </a:p>
        </p:txBody>
      </p:sp>
      <p:pic>
        <p:nvPicPr>
          <p:cNvPr id="33" name="Picture 32" descr="NGFW_sym.png"/>
          <p:cNvPicPr>
            <a:picLocks noChangeAspect="1"/>
          </p:cNvPicPr>
          <p:nvPr/>
        </p:nvPicPr>
        <p:blipFill>
          <a:blip r:embed="rId10" cstate="print">
            <a:extLst>
              <a:ext uri="{BEBA8EAE-BF5A-486C-A8C5-ECC9F3942E4B}">
                <a14:imgProps xmlns:a14="http://schemas.microsoft.com/office/drawing/2010/main">
                  <a14:imgLayer r:embed="rId1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34" name="Picture 33" descr="Threat Protection icon.eps"/>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36" name="Picture 35">
            <a:extLst>
              <a:ext uri="{FF2B5EF4-FFF2-40B4-BE49-F238E27FC236}">
                <a16:creationId xmlns="" xmlns:a16="http://schemas.microsoft.com/office/drawing/2014/main" id="{5B664A88-7A00-BD43-B5E1-10B177B56678}"/>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pic>
        <p:nvPicPr>
          <p:cNvPr id="42" name="Graphic 41">
            <a:extLst>
              <a:ext uri="{FF2B5EF4-FFF2-40B4-BE49-F238E27FC236}">
                <a16:creationId xmlns="" xmlns:a16="http://schemas.microsoft.com/office/drawing/2014/main" id="{78ED874F-BD0C-B24E-AAD9-69C0F52A9F85}"/>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322417" y="5580139"/>
            <a:ext cx="558697" cy="558697"/>
          </a:xfrm>
          <a:prstGeom prst="rect">
            <a:avLst/>
          </a:prstGeom>
        </p:spPr>
      </p:pic>
      <p:sp>
        <p:nvSpPr>
          <p:cNvPr id="2" name="Rectangle 1">
            <a:extLst>
              <a:ext uri="{FF2B5EF4-FFF2-40B4-BE49-F238E27FC236}">
                <a16:creationId xmlns="" xmlns:a16="http://schemas.microsoft.com/office/drawing/2014/main" id="{E907899F-46F6-354F-AEFE-183BBF0BF2FC}"/>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15,000</a:t>
            </a:r>
          </a:p>
          <a:p>
            <a:pPr lvl="0" algn="r"/>
            <a:r>
              <a:rPr lang="en-US" sz="1100">
                <a:solidFill>
                  <a:srgbClr val="7F7F7F"/>
                </a:solidFill>
              </a:rPr>
              <a:t>New Sessions/Sec</a:t>
            </a:r>
          </a:p>
        </p:txBody>
      </p:sp>
      <p:pic>
        <p:nvPicPr>
          <p:cNvPr id="39" name="Graphic 38">
            <a:extLst>
              <a:ext uri="{FF2B5EF4-FFF2-40B4-BE49-F238E27FC236}">
                <a16:creationId xmlns="" xmlns:a16="http://schemas.microsoft.com/office/drawing/2014/main" id="{471B56BA-895A-FB44-9D21-3E2EF54E1E88}"/>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1943" y="5580139"/>
            <a:ext cx="555965" cy="555965"/>
          </a:xfrm>
          <a:prstGeom prst="rect">
            <a:avLst/>
          </a:prstGeom>
        </p:spPr>
      </p:pic>
    </p:spTree>
    <p:extLst>
      <p:ext uri="{BB962C8B-B14F-4D97-AF65-F5344CB8AC3E}">
        <p14:creationId xmlns:p14="http://schemas.microsoft.com/office/powerpoint/2010/main" val="28820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Hardware Overview – FortiAP U-Series</a:t>
            </a:r>
          </a:p>
        </p:txBody>
      </p:sp>
      <p:sp>
        <p:nvSpPr>
          <p:cNvPr id="5" name="Title 1"/>
          <p:cNvSpPr txBox="1">
            <a:spLocks/>
          </p:cNvSpPr>
          <p:nvPr/>
        </p:nvSpPr>
        <p:spPr>
          <a:xfrm>
            <a:off x="607470" y="463351"/>
            <a:ext cx="10835325" cy="639499"/>
          </a:xfrm>
          <a:prstGeom prst="rect">
            <a:avLst/>
          </a:prstGeom>
        </p:spPr>
        <p:txBody>
          <a:bodyPr vert="horz" lIns="121899" tIns="60949" rIns="121899" bIns="60949" rtlCol="0" anchor="b" anchorCtr="0">
            <a:normAutofit fontScale="70000" lnSpcReduction="20000"/>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endParaRPr lang="en-US" sz="2000" b="0">
              <a:solidFill>
                <a:srgbClr val="A12D2D"/>
              </a:solidFill>
            </a:endParaRPr>
          </a:p>
          <a:p>
            <a:endParaRPr lang="en-US" sz="2000" b="0">
              <a:solidFill>
                <a:srgbClr val="A12D2D"/>
              </a:solidFill>
            </a:endParaRPr>
          </a:p>
          <a:p>
            <a:r>
              <a:rPr lang="en-US" sz="2000" b="0"/>
              <a:t>Indoor</a:t>
            </a:r>
          </a:p>
        </p:txBody>
      </p:sp>
      <p:graphicFrame>
        <p:nvGraphicFramePr>
          <p:cNvPr id="6" name="Table 5"/>
          <p:cNvGraphicFramePr>
            <a:graphicFrameLocks noGrp="1"/>
          </p:cNvGraphicFramePr>
          <p:nvPr>
            <p:extLst>
              <p:ext uri="{D42A27DB-BD31-4B8C-83A1-F6EECF244321}">
                <p14:modId xmlns:p14="http://schemas.microsoft.com/office/powerpoint/2010/main" val="1568327658"/>
              </p:ext>
            </p:extLst>
          </p:nvPr>
        </p:nvGraphicFramePr>
        <p:xfrm>
          <a:off x="337502" y="1200003"/>
          <a:ext cx="11516998" cy="3261607"/>
        </p:xfrm>
        <a:graphic>
          <a:graphicData uri="http://schemas.openxmlformats.org/drawingml/2006/table">
            <a:tbl>
              <a:tblPr firstRow="1" firstCol="1" bandRow="1">
                <a:tableStyleId>{46F890A9-2807-4EBB-B81D-B2AA78EC7F39}</a:tableStyleId>
              </a:tblPr>
              <a:tblGrid>
                <a:gridCol w="1700575">
                  <a:extLst>
                    <a:ext uri="{9D8B030D-6E8A-4147-A177-3AD203B41FA5}">
                      <a16:colId xmlns="" xmlns:a16="http://schemas.microsoft.com/office/drawing/2014/main" val="20000"/>
                    </a:ext>
                  </a:extLst>
                </a:gridCol>
                <a:gridCol w="3272141">
                  <a:extLst>
                    <a:ext uri="{9D8B030D-6E8A-4147-A177-3AD203B41FA5}">
                      <a16:colId xmlns="" xmlns:a16="http://schemas.microsoft.com/office/drawing/2014/main" val="20001"/>
                    </a:ext>
                  </a:extLst>
                </a:gridCol>
                <a:gridCol w="3272141">
                  <a:extLst>
                    <a:ext uri="{9D8B030D-6E8A-4147-A177-3AD203B41FA5}">
                      <a16:colId xmlns="" xmlns:a16="http://schemas.microsoft.com/office/drawing/2014/main" val="267224172"/>
                    </a:ext>
                  </a:extLst>
                </a:gridCol>
                <a:gridCol w="3272141">
                  <a:extLst>
                    <a:ext uri="{9D8B030D-6E8A-4147-A177-3AD203B41FA5}">
                      <a16:colId xmlns="" xmlns:a16="http://schemas.microsoft.com/office/drawing/2014/main" val="20002"/>
                    </a:ext>
                  </a:extLst>
                </a:gridCol>
              </a:tblGrid>
              <a:tr h="370840">
                <a:tc>
                  <a:txBody>
                    <a:bodyPr/>
                    <a:lstStyle/>
                    <a:p>
                      <a:endParaRPr lang="en-US" sz="1100"/>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FAP-U321/323EV</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FAP-U321/323EV</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FAP-U421/423EV</a:t>
                      </a:r>
                    </a:p>
                  </a:txBody>
                  <a:tcPr marL="121888" marR="121888" anchor="ctr"/>
                </a:tc>
                <a:extLst>
                  <a:ext uri="{0D108BD9-81ED-4DB2-BD59-A6C34878D82A}">
                    <a16:rowId xmlns="" xmlns:a16="http://schemas.microsoft.com/office/drawing/2014/main" val="10000"/>
                  </a:ext>
                </a:extLst>
              </a:tr>
              <a:tr h="370840">
                <a:tc>
                  <a:txBody>
                    <a:bodyPr/>
                    <a:lstStyle/>
                    <a:p>
                      <a:r>
                        <a:rPr lang="en-US" sz="1200" noProof="0"/>
                        <a:t>Form Factor</a:t>
                      </a:r>
                      <a:endParaRPr lang="en-US" sz="1200" b="1" noProof="0">
                        <a:solidFill>
                          <a:srgbClr val="FFFFFF"/>
                        </a:solidFill>
                        <a:latin typeface="Arial"/>
                        <a:cs typeface="Arial"/>
                      </a:endParaRPr>
                    </a:p>
                  </a:txBody>
                  <a:tcPr marL="121888" marR="121888" anchor="ctr"/>
                </a:tc>
                <a:tc>
                  <a:txBody>
                    <a:bodyPr/>
                    <a:lstStyle/>
                    <a:p>
                      <a:pPr algn="ctr"/>
                      <a:r>
                        <a:rPr lang="en-US" sz="1200"/>
                        <a:t>Indoor, rectangular</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Indoor, rectangular</a:t>
                      </a:r>
                      <a:endParaRPr kumimoji="0" lang="en-US" sz="1200" b="0" u="none" strike="noStrike" cap="none" normalizeH="0" baseline="0" noProof="0">
                        <a:ln>
                          <a:noFill/>
                        </a:ln>
                        <a:solidFill>
                          <a:srgbClr val="000000"/>
                        </a:solidFill>
                        <a:effectLst/>
                        <a:latin typeface="+mn-lt"/>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Indoor, rectangular</a:t>
                      </a:r>
                      <a:endParaRPr kumimoji="0" lang="en-US" sz="1200" b="0" u="none" strike="noStrike" cap="none" normalizeH="0" baseline="0" noProof="0">
                        <a:ln>
                          <a:noFill/>
                        </a:ln>
                        <a:solidFill>
                          <a:srgbClr val="000000"/>
                        </a:solidFill>
                        <a:effectLst/>
                        <a:latin typeface="+mn-lt"/>
                        <a:cs typeface="Arial"/>
                      </a:endParaRPr>
                    </a:p>
                  </a:txBody>
                  <a:tcPr marL="121888" marR="121888" anchor="ctr"/>
                </a:tc>
                <a:extLst>
                  <a:ext uri="{0D108BD9-81ED-4DB2-BD59-A6C34878D82A}">
                    <a16:rowId xmlns="" xmlns:a16="http://schemas.microsoft.com/office/drawing/2014/main" val="10001"/>
                  </a:ext>
                </a:extLst>
              </a:tr>
              <a:tr h="299967">
                <a:tc>
                  <a:txBody>
                    <a:bodyPr/>
                    <a:lstStyle/>
                    <a:p>
                      <a:r>
                        <a:rPr lang="en-US" sz="1200" noProof="0"/>
                        <a:t>Rx / Tx</a:t>
                      </a:r>
                      <a:endParaRPr lang="en-US" sz="1200" b="1" noProof="0">
                        <a:solidFill>
                          <a:srgbClr val="FFFFFF"/>
                        </a:solidFill>
                        <a:latin typeface="Arial"/>
                        <a:cs typeface="Arial"/>
                      </a:endParaRPr>
                    </a:p>
                  </a:txBody>
                  <a:tcPr marL="121888" marR="121888" anchor="ctr"/>
                </a:tc>
                <a:tc>
                  <a:txBody>
                    <a:bodyPr/>
                    <a:lstStyle/>
                    <a:p>
                      <a:pPr algn="ctr"/>
                      <a:r>
                        <a:rPr lang="en-US" sz="1200"/>
                        <a:t>2x2</a:t>
                      </a:r>
                    </a:p>
                  </a:txBody>
                  <a:tcPr marL="121888" marR="121888" anchor="ctr"/>
                </a:tc>
                <a:tc>
                  <a:txBody>
                    <a:bodyPr/>
                    <a:lstStyle/>
                    <a:p>
                      <a:pPr algn="ctr"/>
                      <a:r>
                        <a:rPr lang="en-US" sz="1200" noProof="0"/>
                        <a:t>3x3</a:t>
                      </a:r>
                      <a:endParaRPr lang="en-US" sz="1200" b="0" i="0" noProof="0">
                        <a:solidFill>
                          <a:srgbClr val="000000"/>
                        </a:solidFill>
                        <a:latin typeface="Arial"/>
                        <a:cs typeface="Arial"/>
                      </a:endParaRPr>
                    </a:p>
                  </a:txBody>
                  <a:tcPr marL="121888" marR="121888" anchor="ctr"/>
                </a:tc>
                <a:tc>
                  <a:txBody>
                    <a:bodyPr/>
                    <a:lstStyle/>
                    <a:p>
                      <a:pPr algn="ctr"/>
                      <a:r>
                        <a:rPr lang="en-US" sz="1200" noProof="0"/>
                        <a:t>4x4</a:t>
                      </a:r>
                      <a:endParaRPr lang="en-US" sz="1200" b="0" i="0" noProof="0">
                        <a:solidFill>
                          <a:srgbClr val="000000"/>
                        </a:solidFill>
                        <a:latin typeface="Arial"/>
                        <a:cs typeface="Arial"/>
                      </a:endParaRPr>
                    </a:p>
                  </a:txBody>
                  <a:tcPr marL="121888" marR="121888" anchor="ctr"/>
                </a:tc>
                <a:extLst>
                  <a:ext uri="{0D108BD9-81ED-4DB2-BD59-A6C34878D82A}">
                    <a16:rowId xmlns="" xmlns:a16="http://schemas.microsoft.com/office/drawing/2014/main" val="10002"/>
                  </a:ext>
                </a:extLst>
              </a:tr>
              <a:tr h="594360">
                <a:tc>
                  <a:txBody>
                    <a:bodyPr/>
                    <a:lstStyle/>
                    <a:p>
                      <a:r>
                        <a:rPr lang="en-US" sz="1200" noProof="0"/>
                        <a:t>Radio 1</a:t>
                      </a:r>
                      <a:endParaRPr lang="en-US" sz="1200" b="1" noProof="0">
                        <a:solidFill>
                          <a:srgbClr val="FFFFFF"/>
                        </a:solidFill>
                        <a:latin typeface="Arial"/>
                        <a:cs typeface="Aria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noProof="0">
                          <a:ln>
                            <a:noFill/>
                          </a:ln>
                          <a:effectLst/>
                        </a:rPr>
                        <a:t>5GHz a/n/ac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noProof="0">
                          <a:ln>
                            <a:noFill/>
                          </a:ln>
                          <a:effectLst/>
                        </a:rPr>
                        <a:t>(867 Mbps)</a:t>
                      </a:r>
                      <a:endParaRPr kumimoji="0" lang="en-US" sz="1200" b="0" u="none" strike="noStrike" cap="none" normalizeH="0" baseline="0" noProof="0">
                        <a:ln>
                          <a:noFill/>
                        </a:ln>
                        <a:solidFill>
                          <a:srgbClr val="000000"/>
                        </a:solidFill>
                        <a:effectLst/>
                        <a:latin typeface="+mn-lt"/>
                        <a:cs typeface="Aria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noProof="0">
                          <a:ln>
                            <a:noFill/>
                          </a:ln>
                          <a:effectLst/>
                        </a:rPr>
                        <a:t>5GHz a/n/ac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noProof="0">
                          <a:ln>
                            <a:noFill/>
                          </a:ln>
                          <a:effectLst/>
                        </a:rPr>
                        <a:t>(2340Mbps) </a:t>
                      </a:r>
                      <a:endParaRPr kumimoji="0" lang="en-US" sz="1200" b="0" u="none" strike="noStrike" cap="none" normalizeH="0" baseline="0" noProof="0">
                        <a:ln>
                          <a:noFill/>
                        </a:ln>
                        <a:solidFill>
                          <a:srgbClr val="000000"/>
                        </a:solidFill>
                        <a:effectLst/>
                        <a:latin typeface="Arial"/>
                        <a:cs typeface="Aria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noProof="0">
                          <a:ln>
                            <a:noFill/>
                          </a:ln>
                          <a:effectLst/>
                        </a:rPr>
                        <a:t>5GHz a/n/ac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noProof="0">
                          <a:ln>
                            <a:noFill/>
                          </a:ln>
                          <a:effectLst/>
                        </a:rPr>
                        <a:t>(3460 Mbps)</a:t>
                      </a:r>
                      <a:endParaRPr kumimoji="0" lang="en-US" sz="1200" b="0" u="none" strike="noStrike" cap="none" normalizeH="0" baseline="0" noProof="0">
                        <a:ln>
                          <a:noFill/>
                        </a:ln>
                        <a:solidFill>
                          <a:srgbClr val="000000"/>
                        </a:solidFill>
                        <a:effectLst/>
                        <a:latin typeface="Arial"/>
                        <a:cs typeface="Arial"/>
                      </a:endParaRPr>
                    </a:p>
                  </a:txBody>
                  <a:tcPr marL="121888" marR="121888" anchor="ctr"/>
                </a:tc>
                <a:extLst>
                  <a:ext uri="{0D108BD9-81ED-4DB2-BD59-A6C34878D82A}">
                    <a16:rowId xmlns="" xmlns:a16="http://schemas.microsoft.com/office/drawing/2014/main" val="10003"/>
                  </a:ext>
                </a:extLst>
              </a:tr>
              <a:tr h="457200">
                <a:tc>
                  <a:txBody>
                    <a:bodyPr/>
                    <a:lstStyle/>
                    <a:p>
                      <a:r>
                        <a:rPr lang="en-US" sz="1200" noProof="0"/>
                        <a:t>Radio 2</a:t>
                      </a:r>
                      <a:endParaRPr lang="en-US" sz="1200" b="1" noProof="0">
                        <a:solidFill>
                          <a:srgbClr val="FFFFFF"/>
                        </a:solidFill>
                        <a:latin typeface="Arial"/>
                        <a:cs typeface="Arial"/>
                      </a:endParaRPr>
                    </a:p>
                  </a:txBody>
                  <a:tcPr marL="121888" marR="121888" anchor="ctr"/>
                </a:tc>
                <a:tc>
                  <a:txBody>
                    <a:bodyPr/>
                    <a:lstStyle/>
                    <a:p>
                      <a:pPr algn="ctr"/>
                      <a:r>
                        <a:rPr kumimoji="0" lang="en-US" sz="1200" u="none" strike="noStrike" cap="none" normalizeH="0" baseline="0" noProof="0">
                          <a:ln>
                            <a:noFill/>
                          </a:ln>
                          <a:effectLst/>
                        </a:rPr>
                        <a:t>2.4 GHz b/g/n</a:t>
                      </a:r>
                    </a:p>
                    <a:p>
                      <a:pPr algn="ctr"/>
                      <a:r>
                        <a:rPr kumimoji="0" lang="en-US" sz="1200" u="none" strike="noStrike" cap="none" normalizeH="0" baseline="0" noProof="0">
                          <a:ln>
                            <a:noFill/>
                          </a:ln>
                          <a:effectLst/>
                        </a:rPr>
                        <a:t>(300 Mbps)</a:t>
                      </a:r>
                      <a:endParaRPr kumimoji="0" lang="en-US" sz="1200" b="0" u="none" strike="noStrike" cap="none" normalizeH="0" baseline="0" noProof="0">
                        <a:ln>
                          <a:noFill/>
                        </a:ln>
                        <a:solidFill>
                          <a:srgbClr val="000000"/>
                        </a:solidFill>
                        <a:effectLst/>
                        <a:latin typeface="+mn-lt"/>
                        <a:cs typeface="Arial"/>
                      </a:endParaRPr>
                    </a:p>
                  </a:txBody>
                  <a:tcPr marL="121888" marR="121888" anchor="ctr"/>
                </a:tc>
                <a:tc>
                  <a:txBody>
                    <a:bodyPr/>
                    <a:lstStyle/>
                    <a:p>
                      <a:pPr algn="ctr"/>
                      <a:r>
                        <a:rPr kumimoji="0" lang="en-US" sz="1200" u="none" strike="noStrike" cap="none" normalizeH="0" baseline="0" noProof="0">
                          <a:ln>
                            <a:noFill/>
                          </a:ln>
                          <a:effectLst/>
                        </a:rPr>
                        <a:t>2.4 GHz b/g/n</a:t>
                      </a:r>
                    </a:p>
                    <a:p>
                      <a:pPr algn="ctr"/>
                      <a:r>
                        <a:rPr kumimoji="0" lang="en-US" sz="1200" u="none" strike="noStrike" cap="none" normalizeH="0" baseline="0" noProof="0">
                          <a:ln>
                            <a:noFill/>
                          </a:ln>
                          <a:effectLst/>
                        </a:rPr>
                        <a:t>(450 Mbps)</a:t>
                      </a:r>
                      <a:endParaRPr kumimoji="0" lang="en-US" sz="1200" b="0" u="none" strike="noStrike" cap="none" normalizeH="0" baseline="0" noProof="0">
                        <a:ln>
                          <a:noFill/>
                        </a:ln>
                        <a:solidFill>
                          <a:srgbClr val="000000"/>
                        </a:solidFill>
                        <a:effectLst/>
                        <a:latin typeface="Arial"/>
                        <a:cs typeface="Arial"/>
                      </a:endParaRPr>
                    </a:p>
                  </a:txBody>
                  <a:tcPr marL="121888" marR="121888" anchor="ctr"/>
                </a:tc>
                <a:tc>
                  <a:txBody>
                    <a:bodyPr/>
                    <a:lstStyle/>
                    <a:p>
                      <a:pPr algn="ctr"/>
                      <a:r>
                        <a:rPr kumimoji="0" lang="en-US" sz="1200" u="none" strike="noStrike" cap="none" normalizeH="0" baseline="0" noProof="0">
                          <a:ln>
                            <a:noFill/>
                          </a:ln>
                          <a:effectLst/>
                        </a:rPr>
                        <a:t>2.4 GHz b/g/n</a:t>
                      </a:r>
                    </a:p>
                    <a:p>
                      <a:pPr algn="ctr"/>
                      <a:r>
                        <a:rPr kumimoji="0" lang="en-US" sz="1200" u="none" strike="noStrike" cap="none" normalizeH="0" baseline="0" noProof="0">
                          <a:ln>
                            <a:noFill/>
                          </a:ln>
                          <a:effectLst/>
                        </a:rPr>
                        <a:t>(800 Mbps)</a:t>
                      </a:r>
                      <a:endParaRPr kumimoji="0" lang="en-US" sz="1200" b="0" u="none" strike="noStrike" cap="none" normalizeH="0" baseline="0" noProof="0">
                        <a:ln>
                          <a:noFill/>
                        </a:ln>
                        <a:solidFill>
                          <a:srgbClr val="000000"/>
                        </a:solidFill>
                        <a:effectLst/>
                        <a:latin typeface="Arial"/>
                        <a:cs typeface="Arial"/>
                      </a:endParaRPr>
                    </a:p>
                  </a:txBody>
                  <a:tcPr marL="121888" marR="121888" anchor="ctr"/>
                </a:tc>
                <a:extLst>
                  <a:ext uri="{0D108BD9-81ED-4DB2-BD59-A6C34878D82A}">
                    <a16:rowId xmlns="" xmlns:a16="http://schemas.microsoft.com/office/drawing/2014/main" val="10004"/>
                  </a:ext>
                </a:extLst>
              </a:tr>
              <a:tr h="370840">
                <a:tc>
                  <a:txBody>
                    <a:bodyPr/>
                    <a:lstStyle/>
                    <a:p>
                      <a:r>
                        <a:rPr lang="en-US" sz="1200" noProof="0"/>
                        <a:t>PoE</a:t>
                      </a:r>
                      <a:endParaRPr lang="en-US" sz="1200" b="1" noProof="0">
                        <a:solidFill>
                          <a:srgbClr val="FFFFFF"/>
                        </a:solidFill>
                        <a:latin typeface="Arial"/>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802.3af/at</a:t>
                      </a:r>
                      <a:endParaRPr lang="en-US" sz="1200" b="0" i="0" noProof="0">
                        <a:solidFill>
                          <a:srgbClr val="000000"/>
                        </a:solidFill>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802.3af/at</a:t>
                      </a:r>
                      <a:endParaRPr lang="en-US" sz="1200" b="0" i="0" noProof="0">
                        <a:solidFill>
                          <a:srgbClr val="000000"/>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802.3af/at</a:t>
                      </a:r>
                      <a:endParaRPr lang="en-US" sz="1200" b="0" i="0" noProof="0">
                        <a:solidFill>
                          <a:srgbClr val="000000"/>
                        </a:solidFill>
                        <a:latin typeface="Arial"/>
                        <a:cs typeface="Arial"/>
                      </a:endParaRPr>
                    </a:p>
                  </a:txBody>
                  <a:tcPr marL="121888" marR="121888" anchor="ctr"/>
                </a:tc>
                <a:extLst>
                  <a:ext uri="{0D108BD9-81ED-4DB2-BD59-A6C34878D82A}">
                    <a16:rowId xmlns="" xmlns:a16="http://schemas.microsoft.com/office/drawing/2014/main" val="10005"/>
                  </a:ext>
                </a:extLst>
              </a:tr>
              <a:tr h="426720">
                <a:tc>
                  <a:txBody>
                    <a:bodyPr/>
                    <a:lstStyle/>
                    <a:p>
                      <a:r>
                        <a:rPr lang="en-US" sz="1200" noProof="0"/>
                        <a:t>Antennas</a:t>
                      </a:r>
                      <a:endParaRPr lang="en-US" sz="1200" b="1" noProof="0">
                        <a:solidFill>
                          <a:srgbClr val="FFFFFF"/>
                        </a:solidFill>
                        <a:latin typeface="Arial"/>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4 internal / external + BT</a:t>
                      </a:r>
                      <a:endParaRPr kumimoji="0" lang="en-US" sz="1200" b="0" i="0" u="none" strike="noStrike" cap="none" normalizeH="0" baseline="0" noProof="0">
                        <a:ln>
                          <a:noFill/>
                        </a:ln>
                        <a:solidFill>
                          <a:srgbClr val="000000"/>
                        </a:solidFill>
                        <a:effectLst/>
                        <a:latin typeface="+mn-lt"/>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6 internal / external + BT</a:t>
                      </a:r>
                      <a:endParaRPr kumimoji="0" lang="en-US" sz="1200" b="0" i="0" u="none" strike="noStrike" cap="none" normalizeH="0" baseline="0" noProof="0">
                        <a:ln>
                          <a:noFill/>
                        </a:ln>
                        <a:solidFill>
                          <a:srgbClr val="000000"/>
                        </a:solidFill>
                        <a:effectLst/>
                        <a:latin typeface="Arial"/>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8 internal / external + BT</a:t>
                      </a:r>
                      <a:endParaRPr kumimoji="0" lang="en-US" sz="1200" b="0" i="0" u="none" strike="noStrike" cap="none" normalizeH="0" baseline="0" noProof="0">
                        <a:ln>
                          <a:noFill/>
                        </a:ln>
                        <a:solidFill>
                          <a:srgbClr val="000000"/>
                        </a:solidFill>
                        <a:effectLst/>
                        <a:latin typeface="Arial"/>
                        <a:cs typeface="Arial"/>
                      </a:endParaRPr>
                    </a:p>
                  </a:txBody>
                  <a:tcPr marL="121888" marR="121888" anchor="ctr"/>
                </a:tc>
                <a:extLst>
                  <a:ext uri="{0D108BD9-81ED-4DB2-BD59-A6C34878D82A}">
                    <a16:rowId xmlns="" xmlns:a16="http://schemas.microsoft.com/office/drawing/2014/main" val="10006"/>
                  </a:ext>
                </a:extLst>
              </a:tr>
              <a:tr h="370840">
                <a:tc>
                  <a:txBody>
                    <a:bodyPr/>
                    <a:lstStyle/>
                    <a:p>
                      <a:r>
                        <a:rPr lang="en-US" sz="1200" noProof="0"/>
                        <a:t>Ethernet Interfaces</a:t>
                      </a:r>
                      <a:endParaRPr lang="en-US" sz="1200" b="1" noProof="0">
                        <a:solidFill>
                          <a:srgbClr val="FFFFFF"/>
                        </a:solidFill>
                        <a:latin typeface="Arial"/>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1 x GE RJ45</a:t>
                      </a:r>
                      <a:endParaRPr kumimoji="0" lang="en-US" sz="1200" b="0" i="0" u="none" strike="noStrike" cap="none" normalizeH="0" baseline="0" noProof="0">
                        <a:ln>
                          <a:noFill/>
                        </a:ln>
                        <a:solidFill>
                          <a:srgbClr val="000000"/>
                        </a:solidFill>
                        <a:effectLst/>
                        <a:latin typeface="+mn-lt"/>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a:ln>
                            <a:noFill/>
                          </a:ln>
                          <a:effectLst/>
                        </a:rPr>
                        <a:t>2 x GE RJ45</a:t>
                      </a:r>
                      <a:endParaRPr kumimoji="0" lang="en-US" sz="1200" b="0" i="0" u="none" strike="noStrike" cap="none" normalizeH="0" baseline="0" noProof="0">
                        <a:ln>
                          <a:noFill/>
                        </a:ln>
                        <a:solidFill>
                          <a:srgbClr val="000000"/>
                        </a:solidFill>
                        <a:effectLst/>
                        <a:latin typeface="Arial"/>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noProof="0" dirty="0">
                          <a:ln>
                            <a:noFill/>
                          </a:ln>
                          <a:effectLst/>
                        </a:rPr>
                        <a:t>2 x GE RJ45</a:t>
                      </a:r>
                      <a:endParaRPr kumimoji="0" lang="en-US" sz="1200" b="0" i="0" u="none" strike="noStrike" cap="none" normalizeH="0" baseline="0" noProof="0" dirty="0">
                        <a:ln>
                          <a:noFill/>
                        </a:ln>
                        <a:solidFill>
                          <a:srgbClr val="000000"/>
                        </a:solidFill>
                        <a:effectLst/>
                        <a:latin typeface="Arial"/>
                        <a:cs typeface="Arial"/>
                      </a:endParaRPr>
                    </a:p>
                  </a:txBody>
                  <a:tcPr marL="121888" marR="121888"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1607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Power Adaptors</a:t>
            </a:r>
          </a:p>
        </p:txBody>
      </p:sp>
      <p:graphicFrame>
        <p:nvGraphicFramePr>
          <p:cNvPr id="3" name="Table 2"/>
          <p:cNvGraphicFramePr>
            <a:graphicFrameLocks noGrp="1"/>
          </p:cNvGraphicFramePr>
          <p:nvPr>
            <p:extLst>
              <p:ext uri="{D42A27DB-BD31-4B8C-83A1-F6EECF244321}">
                <p14:modId xmlns:p14="http://schemas.microsoft.com/office/powerpoint/2010/main" val="3202053352"/>
              </p:ext>
            </p:extLst>
          </p:nvPr>
        </p:nvGraphicFramePr>
        <p:xfrm>
          <a:off x="407880" y="1200000"/>
          <a:ext cx="11304920" cy="4770520"/>
        </p:xfrm>
        <a:graphic>
          <a:graphicData uri="http://schemas.openxmlformats.org/drawingml/2006/table">
            <a:tbl>
              <a:tblPr firstRow="1" firstCol="1" bandRow="1">
                <a:tableStyleId>{46F890A9-2807-4EBB-B81D-B2AA78EC7F39}</a:tableStyleId>
              </a:tblPr>
              <a:tblGrid>
                <a:gridCol w="1612412">
                  <a:extLst>
                    <a:ext uri="{9D8B030D-6E8A-4147-A177-3AD203B41FA5}">
                      <a16:colId xmlns="" xmlns:a16="http://schemas.microsoft.com/office/drawing/2014/main" val="20000"/>
                    </a:ext>
                  </a:extLst>
                </a:gridCol>
                <a:gridCol w="1797107">
                  <a:extLst>
                    <a:ext uri="{9D8B030D-6E8A-4147-A177-3AD203B41FA5}">
                      <a16:colId xmlns="" xmlns:a16="http://schemas.microsoft.com/office/drawing/2014/main" val="20001"/>
                    </a:ext>
                  </a:extLst>
                </a:gridCol>
                <a:gridCol w="2104100">
                  <a:extLst>
                    <a:ext uri="{9D8B030D-6E8A-4147-A177-3AD203B41FA5}">
                      <a16:colId xmlns="" xmlns:a16="http://schemas.microsoft.com/office/drawing/2014/main" val="20002"/>
                    </a:ext>
                  </a:extLst>
                </a:gridCol>
                <a:gridCol w="3452413">
                  <a:extLst>
                    <a:ext uri="{9D8B030D-6E8A-4147-A177-3AD203B41FA5}">
                      <a16:colId xmlns="" xmlns:a16="http://schemas.microsoft.com/office/drawing/2014/main" val="20003"/>
                    </a:ext>
                  </a:extLst>
                </a:gridCol>
                <a:gridCol w="1169444">
                  <a:extLst>
                    <a:ext uri="{9D8B030D-6E8A-4147-A177-3AD203B41FA5}">
                      <a16:colId xmlns="" xmlns:a16="http://schemas.microsoft.com/office/drawing/2014/main" val="20004"/>
                    </a:ext>
                  </a:extLst>
                </a:gridCol>
                <a:gridCol w="1169444">
                  <a:extLst>
                    <a:ext uri="{9D8B030D-6E8A-4147-A177-3AD203B41FA5}">
                      <a16:colId xmlns="" xmlns:a16="http://schemas.microsoft.com/office/drawing/2014/main" val="20005"/>
                    </a:ext>
                  </a:extLst>
                </a:gridCol>
              </a:tblGrid>
              <a:tr h="550400">
                <a:tc>
                  <a:txBody>
                    <a:bodyPr/>
                    <a:lstStyle/>
                    <a:p>
                      <a:endParaRPr lang="en-US" sz="1500"/>
                    </a:p>
                  </a:txBody>
                  <a:tcPr marL="143963" marR="143963" marT="72000" marB="72000" anchor="ctr"/>
                </a:tc>
                <a:tc>
                  <a:txBody>
                    <a:bodyPr/>
                    <a:lstStyle/>
                    <a:p>
                      <a:pPr algn="ctr"/>
                      <a:r>
                        <a:rPr lang="en-US" sz="1300"/>
                        <a:t>Power Supply Type</a:t>
                      </a:r>
                    </a:p>
                  </a:txBody>
                  <a:tcPr marL="143963" marR="143963" marT="72000" marB="72000" anchor="ctr"/>
                </a:tc>
                <a:tc>
                  <a:txBody>
                    <a:bodyPr/>
                    <a:lstStyle/>
                    <a:p>
                      <a:pPr algn="ctr"/>
                      <a:r>
                        <a:rPr lang="en-US" sz="1300"/>
                        <a:t>Power supply shipped with unit</a:t>
                      </a:r>
                    </a:p>
                  </a:txBody>
                  <a:tcPr marL="143963" marR="143963" marT="72000" marB="72000" anchor="ctr"/>
                </a:tc>
                <a:tc>
                  <a:txBody>
                    <a:bodyPr/>
                    <a:lstStyle/>
                    <a:p>
                      <a:pPr algn="ctr"/>
                      <a:r>
                        <a:rPr lang="en-US" sz="1300"/>
                        <a:t>(Spare) Power supply order SKU</a:t>
                      </a:r>
                    </a:p>
                  </a:txBody>
                  <a:tcPr marL="143963" marR="143963" marT="72000" marB="72000" anchor="ctr"/>
                </a:tc>
                <a:tc>
                  <a:txBody>
                    <a:bodyPr/>
                    <a:lstStyle/>
                    <a:p>
                      <a:pPr algn="ctr"/>
                      <a:r>
                        <a:rPr lang="en-US" sz="1300"/>
                        <a:t>GPI-115</a:t>
                      </a:r>
                      <a:r>
                        <a:rPr lang="en-US" sz="1300" baseline="0"/>
                        <a:t> Support</a:t>
                      </a:r>
                      <a:endParaRPr lang="en-US" sz="1300"/>
                    </a:p>
                  </a:txBody>
                  <a:tcPr marL="143963" marR="143963" marT="72000" marB="72000" anchor="ctr"/>
                </a:tc>
                <a:tc>
                  <a:txBody>
                    <a:bodyPr/>
                    <a:lstStyle/>
                    <a:p>
                      <a:pPr algn="ctr"/>
                      <a:r>
                        <a:rPr lang="en-US" sz="1300"/>
                        <a:t>GPI-130</a:t>
                      </a:r>
                    </a:p>
                    <a:p>
                      <a:pPr algn="ctr"/>
                      <a:r>
                        <a:rPr lang="en-US" sz="1300" baseline="0"/>
                        <a:t>Support</a:t>
                      </a:r>
                      <a:endParaRPr lang="en-US" sz="1300"/>
                    </a:p>
                  </a:txBody>
                  <a:tcPr marL="143963" marR="143963" marT="72000" marB="72000" anchor="ctr"/>
                </a:tc>
                <a:extLst>
                  <a:ext uri="{0D108BD9-81ED-4DB2-BD59-A6C34878D82A}">
                    <a16:rowId xmlns="" xmlns:a16="http://schemas.microsoft.com/office/drawing/2014/main" val="10000"/>
                  </a:ext>
                </a:extLst>
              </a:tr>
              <a:tr h="479280">
                <a:tc>
                  <a:txBody>
                    <a:bodyPr/>
                    <a:lstStyle/>
                    <a:p>
                      <a:pPr algn="l" fontAlgn="ctr"/>
                      <a:r>
                        <a:rPr lang="x-none" sz="1200" u="none" strike="noStrike">
                          <a:effectLst/>
                        </a:rPr>
                        <a:t>FAP-11C</a:t>
                      </a:r>
                      <a:endParaRPr lang="x-none" sz="1200" b="1"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AC</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r>
                        <a:rPr lang="en-US" sz="1200" u="none" strike="noStrike" baseline="0">
                          <a:effectLst/>
                          <a:sym typeface="Zapf Dingbats"/>
                        </a:rPr>
                        <a:t> </a:t>
                      </a:r>
                      <a:r>
                        <a:rPr lang="x-none" sz="1200" u="none" strike="noStrike">
                          <a:effectLst/>
                        </a:rPr>
                        <a:t> </a:t>
                      </a:r>
                      <a:r>
                        <a:rPr lang="en-US" sz="1200" u="none" strike="noStrike">
                          <a:effectLst/>
                        </a:rPr>
                        <a:t>(</a:t>
                      </a:r>
                      <a:r>
                        <a:rPr lang="x-none" sz="1200" u="none" strike="noStrike">
                          <a:effectLst/>
                        </a:rPr>
                        <a:t>Integrated power supply</a:t>
                      </a: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N/A</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01"/>
                  </a:ext>
                </a:extLst>
              </a:tr>
              <a:tr h="370840">
                <a:tc>
                  <a:txBody>
                    <a:bodyPr/>
                    <a:lstStyle/>
                    <a:p>
                      <a:pPr algn="l" fontAlgn="ctr"/>
                      <a:r>
                        <a:rPr lang="x-none" sz="1200" u="none" strike="noStrike">
                          <a:effectLst/>
                        </a:rPr>
                        <a:t>FAP-14C</a:t>
                      </a:r>
                      <a:endParaRPr lang="x-none" sz="1200" b="1"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AC</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x-none" sz="1200" u="none" strike="noStrike">
                          <a:effectLst/>
                        </a:rPr>
                        <a:t>SP-FAP14C-PA-XX</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02"/>
                  </a:ext>
                </a:extLst>
              </a:tr>
              <a:tr h="370840">
                <a:tc>
                  <a:txBody>
                    <a:bodyPr/>
                    <a:lstStyle/>
                    <a:p>
                      <a:pPr algn="l" fontAlgn="ctr"/>
                      <a:r>
                        <a:rPr lang="x-none" sz="1200" u="none" strike="noStrike">
                          <a:effectLst/>
                        </a:rPr>
                        <a:t>FAP-21D</a:t>
                      </a:r>
                      <a:endParaRPr lang="x-none" sz="1200" b="1"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AC</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r>
                        <a:rPr lang="en-US" sz="1200" u="none" strike="noStrike" baseline="0">
                          <a:effectLst/>
                          <a:sym typeface="Zapf Dingbats"/>
                        </a:rPr>
                        <a:t> (</a:t>
                      </a:r>
                      <a:r>
                        <a:rPr lang="x-none" sz="1200" u="none" strike="noStrike">
                          <a:effectLst/>
                        </a:rPr>
                        <a:t>USB powered</a:t>
                      </a: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N/A</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03"/>
                  </a:ext>
                </a:extLst>
              </a:tr>
              <a:tr h="370840">
                <a:tc>
                  <a:txBody>
                    <a:bodyPr/>
                    <a:lstStyle/>
                    <a:p>
                      <a:pPr algn="l" fontAlgn="ctr"/>
                      <a:r>
                        <a:rPr lang="x-none" sz="1200" u="none" strike="noStrike">
                          <a:effectLst/>
                        </a:rPr>
                        <a:t>FAP-24D</a:t>
                      </a:r>
                      <a:endParaRPr lang="x-none" sz="1200" b="1"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PoE 802.3af</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SP-FG20C-PA-XX</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sym typeface="Zapf Dingbats"/>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04"/>
                  </a:ext>
                </a:extLst>
              </a:tr>
              <a:tr h="479280">
                <a:tc>
                  <a:txBody>
                    <a:bodyPr/>
                    <a:lstStyle/>
                    <a:p>
                      <a:pPr algn="l" fontAlgn="ctr"/>
                      <a:r>
                        <a:rPr lang="x-none" sz="1200" u="none" strike="noStrike">
                          <a:effectLst/>
                        </a:rPr>
                        <a:t>FAP-25D</a:t>
                      </a:r>
                      <a:endParaRPr lang="x-none" sz="1200" b="1"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AC</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r>
                        <a:rPr lang="en-US" sz="1200" u="none" strike="noStrike" baseline="0">
                          <a:effectLst/>
                          <a:sym typeface="Zapf Dingbats"/>
                        </a:rPr>
                        <a:t> (</a:t>
                      </a:r>
                      <a:r>
                        <a:rPr lang="x-none" sz="1200" u="none" strike="noStrike">
                          <a:effectLst/>
                        </a:rPr>
                        <a:t>Integrated power supply</a:t>
                      </a: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N/A</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05"/>
                  </a:ext>
                </a:extLst>
              </a:tr>
              <a:tr h="370840">
                <a:tc>
                  <a:txBody>
                    <a:bodyPr/>
                    <a:lstStyle/>
                    <a:p>
                      <a:pPr algn="l" fontAlgn="ctr"/>
                      <a:r>
                        <a:rPr lang="x-none" sz="1200" u="none" strike="noStrike">
                          <a:effectLst/>
                        </a:rPr>
                        <a:t>FAP-28C</a:t>
                      </a:r>
                      <a:endParaRPr lang="x-none" sz="1200" b="1"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AC</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x-none" sz="1200" u="none" strike="noStrike">
                          <a:effectLst/>
                        </a:rPr>
                        <a:t>SP-FG20C-PA-XX</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06"/>
                  </a:ext>
                </a:extLst>
              </a:tr>
              <a:tr h="509760">
                <a:tc>
                  <a:txBody>
                    <a:bodyPr/>
                    <a:lstStyle/>
                    <a:p>
                      <a:pPr algn="l" fontAlgn="ctr"/>
                      <a:r>
                        <a:rPr lang="x-none" sz="1200" u="none" strike="noStrike">
                          <a:effectLst/>
                        </a:rPr>
                        <a:t>FAP-112B</a:t>
                      </a:r>
                      <a:endParaRPr lang="x-none" sz="1200" b="1" i="0" u="none" strike="noStrike">
                        <a:solidFill>
                          <a:srgbClr val="FFFFFF"/>
                        </a:solidFill>
                        <a:effectLst/>
                        <a:latin typeface="Arial"/>
                        <a:cs typeface="Arial"/>
                      </a:endParaRPr>
                    </a:p>
                  </a:txBody>
                  <a:tcPr marL="143963" marR="143963" marT="72000" marB="72000" anchor="ctr"/>
                </a:tc>
                <a:tc>
                  <a:txBody>
                    <a:bodyPr/>
                    <a:lstStyle/>
                    <a:p>
                      <a:pPr algn="ctr" fontAlgn="ctr"/>
                      <a:r>
                        <a:rPr lang="x-none" sz="1200" u="none" strike="noStrike">
                          <a:effectLst/>
                        </a:rPr>
                        <a:t>PoE Proprietary</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200" u="none" strike="noStrike">
                          <a:effectLst/>
                        </a:rPr>
                        <a:t>SP-FAP112B-PA</a:t>
                      </a:r>
                      <a:r>
                        <a:rPr lang="en-US" sz="1200" u="none" strike="noStrike">
                          <a:effectLst/>
                        </a:rPr>
                        <a:t> </a:t>
                      </a:r>
                      <a:r>
                        <a:rPr lang="x-none" sz="1200" u="none" strike="noStrike">
                          <a:effectLst/>
                        </a:rPr>
                        <a:t>(includes PoE injector) + SP-ADAPTORPLUG-01-XX</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07"/>
                  </a:ext>
                </a:extLst>
              </a:tr>
              <a:tr h="509760">
                <a:tc>
                  <a:txBody>
                    <a:bodyPr/>
                    <a:lstStyle/>
                    <a:p>
                      <a:pPr algn="l" fontAlgn="ctr"/>
                      <a:r>
                        <a:rPr lang="x-none" sz="1200" u="none" strike="noStrike">
                          <a:effectLst/>
                        </a:rPr>
                        <a:t>FAP-112D</a:t>
                      </a:r>
                      <a:endParaRPr lang="x-none" sz="1200" b="1"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rPr>
                        <a:t>PoE Proprietary</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x-none" sz="1200" u="none" strike="noStrike">
                          <a:effectLst/>
                        </a:rPr>
                        <a:t>SP-FAP222B-PA (includes PoE injector) + SP-ADAPTORPLUG-01-XX</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08"/>
                  </a:ext>
                </a:extLst>
              </a:tr>
              <a:tr h="326880">
                <a:tc>
                  <a:txBody>
                    <a:bodyPr/>
                    <a:lstStyle/>
                    <a:p>
                      <a:pPr algn="l" fontAlgn="ctr"/>
                      <a:r>
                        <a:rPr lang="x-none" sz="1200" u="none" strike="noStrike">
                          <a:effectLst/>
                        </a:rPr>
                        <a:t>FAP-210B</a:t>
                      </a:r>
                      <a:endParaRPr lang="x-none" sz="1200" b="1" i="0" u="none" strike="noStrike">
                        <a:solidFill>
                          <a:srgbClr val="FFFFFF"/>
                        </a:solidFill>
                        <a:effectLst/>
                        <a:latin typeface="Arial"/>
                        <a:cs typeface="Arial"/>
                      </a:endParaRPr>
                    </a:p>
                  </a:txBody>
                  <a:tcPr marL="143963" marR="143963" marT="72000" marB="72000" anchor="ctr"/>
                </a:tc>
                <a:tc>
                  <a:txBody>
                    <a:bodyPr/>
                    <a:lstStyle/>
                    <a:p>
                      <a:pPr algn="ctr" fontAlgn="ctr"/>
                      <a:r>
                        <a:rPr lang="x-none" sz="1200" u="none" strike="noStrike">
                          <a:effectLst/>
                        </a:rPr>
                        <a:t>PoE 802.3af</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x-none" sz="1200" u="none" strike="noStrike">
                          <a:effectLst/>
                        </a:rPr>
                        <a:t>SP-FAP220B-PA-XX</a:t>
                      </a:r>
                      <a:endParaRPr lang="x-none" sz="1200" b="0" i="0" u="none" strike="noStrike">
                        <a:solidFill>
                          <a:srgbClr val="000000"/>
                        </a:solidFill>
                        <a:effectLst/>
                        <a:latin typeface="Arial"/>
                        <a:cs typeface="Arial"/>
                      </a:endParaRPr>
                    </a:p>
                  </a:txBody>
                  <a:tcPr marL="143963" marR="143963" marT="72000" marB="72000" anchor="ctr"/>
                </a:tc>
                <a:tc>
                  <a:txBody>
                    <a:bodyPr/>
                    <a:lstStyle/>
                    <a:p>
                      <a:pPr algn="ctr" fontAlgn="ct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09"/>
                  </a:ext>
                </a:extLst>
              </a:tr>
              <a:tr h="370840">
                <a:tc>
                  <a:txBody>
                    <a:bodyPr/>
                    <a:lstStyle/>
                    <a:p>
                      <a:pPr algn="l" fontAlgn="ctr"/>
                      <a:r>
                        <a:rPr lang="x-none" sz="1200" u="none" strike="noStrike">
                          <a:effectLst/>
                        </a:rPr>
                        <a:t>FAP-220B</a:t>
                      </a:r>
                      <a:endParaRPr lang="x-none" sz="1200" b="1" i="0" u="none" strike="noStrike">
                        <a:solidFill>
                          <a:srgbClr val="FFFFFF"/>
                        </a:solidFill>
                        <a:effectLst/>
                        <a:latin typeface="Arial"/>
                        <a:cs typeface="Arial"/>
                      </a:endParaRPr>
                    </a:p>
                  </a:txBody>
                  <a:tcPr marL="143963" marR="143963" marT="72000" marB="72000" anchor="ctr"/>
                </a:tc>
                <a:tc>
                  <a:txBody>
                    <a:bodyPr/>
                    <a:lstStyle/>
                    <a:p>
                      <a:pPr algn="ctr" fontAlgn="ctr"/>
                      <a:r>
                        <a:rPr lang="x-none" sz="1200" u="none" strike="noStrike">
                          <a:effectLst/>
                        </a:rPr>
                        <a:t>PoE 802.3af</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x-none" sz="1200" u="none" strike="noStrike">
                          <a:effectLst/>
                        </a:rPr>
                        <a:t>SP-FAP220B-PA-XX</a:t>
                      </a:r>
                      <a:endParaRPr lang="x-none" sz="1200" b="0" i="0" u="none" strike="noStrike">
                        <a:solidFill>
                          <a:srgbClr val="000000"/>
                        </a:solidFill>
                        <a:effectLst/>
                        <a:latin typeface="Arial"/>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en-US" sz="1200" u="none" strike="noStrike" dirty="0">
                          <a:effectLst/>
                        </a:rPr>
                        <a:t>-</a:t>
                      </a:r>
                      <a:endParaRPr lang="x-none" sz="1200" b="0" i="0" u="none" strike="noStrike" dirty="0">
                        <a:solidFill>
                          <a:srgbClr val="000000"/>
                        </a:solidFill>
                        <a:effectLst/>
                        <a:latin typeface="Arial"/>
                        <a:cs typeface="Arial"/>
                      </a:endParaRPr>
                    </a:p>
                  </a:txBody>
                  <a:tcPr marL="143963" marR="143963" marT="72000" marB="72000" anchor="ct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97754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Power Adaptors</a:t>
            </a:r>
          </a:p>
        </p:txBody>
      </p:sp>
      <p:graphicFrame>
        <p:nvGraphicFramePr>
          <p:cNvPr id="3" name="Table 2"/>
          <p:cNvGraphicFramePr>
            <a:graphicFrameLocks noGrp="1"/>
          </p:cNvGraphicFramePr>
          <p:nvPr>
            <p:extLst>
              <p:ext uri="{D42A27DB-BD31-4B8C-83A1-F6EECF244321}">
                <p14:modId xmlns:p14="http://schemas.microsoft.com/office/powerpoint/2010/main" val="1343097695"/>
              </p:ext>
            </p:extLst>
          </p:nvPr>
        </p:nvGraphicFramePr>
        <p:xfrm>
          <a:off x="407881" y="1200001"/>
          <a:ext cx="11304921" cy="4743829"/>
        </p:xfrm>
        <a:graphic>
          <a:graphicData uri="http://schemas.openxmlformats.org/drawingml/2006/table">
            <a:tbl>
              <a:tblPr firstRow="1" firstCol="1" bandRow="1">
                <a:tableStyleId>{46F890A9-2807-4EBB-B81D-B2AA78EC7F39}</a:tableStyleId>
              </a:tblPr>
              <a:tblGrid>
                <a:gridCol w="1614694">
                  <a:extLst>
                    <a:ext uri="{9D8B030D-6E8A-4147-A177-3AD203B41FA5}">
                      <a16:colId xmlns="" xmlns:a16="http://schemas.microsoft.com/office/drawing/2014/main" val="20000"/>
                    </a:ext>
                  </a:extLst>
                </a:gridCol>
                <a:gridCol w="1799650">
                  <a:extLst>
                    <a:ext uri="{9D8B030D-6E8A-4147-A177-3AD203B41FA5}">
                      <a16:colId xmlns="" xmlns:a16="http://schemas.microsoft.com/office/drawing/2014/main" val="20001"/>
                    </a:ext>
                  </a:extLst>
                </a:gridCol>
                <a:gridCol w="2107078">
                  <a:extLst>
                    <a:ext uri="{9D8B030D-6E8A-4147-A177-3AD203B41FA5}">
                      <a16:colId xmlns="" xmlns:a16="http://schemas.microsoft.com/office/drawing/2014/main" val="20002"/>
                    </a:ext>
                  </a:extLst>
                </a:gridCol>
                <a:gridCol w="3473297">
                  <a:extLst>
                    <a:ext uri="{9D8B030D-6E8A-4147-A177-3AD203B41FA5}">
                      <a16:colId xmlns="" xmlns:a16="http://schemas.microsoft.com/office/drawing/2014/main" val="20003"/>
                    </a:ext>
                  </a:extLst>
                </a:gridCol>
                <a:gridCol w="1155101">
                  <a:extLst>
                    <a:ext uri="{9D8B030D-6E8A-4147-A177-3AD203B41FA5}">
                      <a16:colId xmlns="" xmlns:a16="http://schemas.microsoft.com/office/drawing/2014/main" val="20004"/>
                    </a:ext>
                  </a:extLst>
                </a:gridCol>
                <a:gridCol w="1155101">
                  <a:extLst>
                    <a:ext uri="{9D8B030D-6E8A-4147-A177-3AD203B41FA5}">
                      <a16:colId xmlns="" xmlns:a16="http://schemas.microsoft.com/office/drawing/2014/main" val="20005"/>
                    </a:ext>
                  </a:extLst>
                </a:gridCol>
              </a:tblGrid>
              <a:tr h="550400">
                <a:tc>
                  <a:txBody>
                    <a:bodyPr/>
                    <a:lstStyle/>
                    <a:p>
                      <a:endParaRPr lang="en-US" sz="1300"/>
                    </a:p>
                  </a:txBody>
                  <a:tcPr marL="143963" marR="143963" marT="72000" marB="72000" anchor="ctr"/>
                </a:tc>
                <a:tc>
                  <a:txBody>
                    <a:bodyPr/>
                    <a:lstStyle/>
                    <a:p>
                      <a:pPr algn="ctr"/>
                      <a:r>
                        <a:rPr lang="en-US" sz="1300"/>
                        <a:t>Power Supply Type</a:t>
                      </a:r>
                    </a:p>
                  </a:txBody>
                  <a:tcPr marL="143963" marR="143963" marT="72000" marB="72000" anchor="ctr"/>
                </a:tc>
                <a:tc>
                  <a:txBody>
                    <a:bodyPr/>
                    <a:lstStyle/>
                    <a:p>
                      <a:pPr algn="ctr"/>
                      <a:r>
                        <a:rPr lang="en-US" sz="1300"/>
                        <a:t>Power supply shipped with unit</a:t>
                      </a:r>
                    </a:p>
                  </a:txBody>
                  <a:tcPr marL="143963" marR="143963" marT="72000" marB="72000" anchor="ctr"/>
                </a:tc>
                <a:tc>
                  <a:txBody>
                    <a:bodyPr/>
                    <a:lstStyle/>
                    <a:p>
                      <a:pPr algn="ctr"/>
                      <a:r>
                        <a:rPr lang="en-US" sz="1300"/>
                        <a:t>(Spare) Power supply order SKU</a:t>
                      </a:r>
                    </a:p>
                  </a:txBody>
                  <a:tcPr marL="143963" marR="143963" marT="72000" marB="72000" anchor="ctr"/>
                </a:tc>
                <a:tc>
                  <a:txBody>
                    <a:bodyPr/>
                    <a:lstStyle/>
                    <a:p>
                      <a:pPr algn="ctr"/>
                      <a:r>
                        <a:rPr lang="en-US" sz="1300"/>
                        <a:t>GPI-115</a:t>
                      </a:r>
                      <a:r>
                        <a:rPr lang="en-US" sz="1300" baseline="0"/>
                        <a:t> Support</a:t>
                      </a:r>
                      <a:endParaRPr lang="en-US" sz="1300"/>
                    </a:p>
                  </a:txBody>
                  <a:tcPr marL="143963" marR="143963" marT="72000" marB="72000" anchor="ctr"/>
                </a:tc>
                <a:tc>
                  <a:txBody>
                    <a:bodyPr/>
                    <a:lstStyle/>
                    <a:p>
                      <a:pPr algn="ctr"/>
                      <a:r>
                        <a:rPr lang="en-US" sz="1300"/>
                        <a:t>GPI-130</a:t>
                      </a:r>
                    </a:p>
                    <a:p>
                      <a:pPr algn="ctr"/>
                      <a:r>
                        <a:rPr lang="en-US" sz="1300" baseline="0"/>
                        <a:t>Support</a:t>
                      </a:r>
                      <a:endParaRPr lang="en-US" sz="1300"/>
                    </a:p>
                  </a:txBody>
                  <a:tcPr marL="143963" marR="143963" marT="72000" marB="72000" anchor="ctr"/>
                </a:tc>
                <a:extLst>
                  <a:ext uri="{0D108BD9-81ED-4DB2-BD59-A6C34878D82A}">
                    <a16:rowId xmlns="" xmlns:a16="http://schemas.microsoft.com/office/drawing/2014/main" val="10000"/>
                  </a:ext>
                </a:extLst>
              </a:tr>
              <a:tr h="358371">
                <a:tc>
                  <a:txBody>
                    <a:bodyPr/>
                    <a:lstStyle/>
                    <a:p>
                      <a:pPr algn="l" fontAlgn="ctr"/>
                      <a:r>
                        <a:rPr lang="x-none" sz="1200" u="none" strike="noStrike">
                          <a:effectLst/>
                        </a:rPr>
                        <a:t>FAP-221B/223B</a:t>
                      </a:r>
                      <a:endParaRPr lang="x-none" sz="1200" b="1" i="0" u="none" strike="noStrike">
                        <a:solidFill>
                          <a:srgbClr val="000000"/>
                        </a:solidFill>
                        <a:effectLst/>
                        <a:latin typeface="Arial"/>
                      </a:endParaRPr>
                    </a:p>
                  </a:txBody>
                  <a:tcPr marL="143963" marR="143963" marT="72000" marB="72000" anchor="ctr"/>
                </a:tc>
                <a:tc>
                  <a:txBody>
                    <a:bodyPr/>
                    <a:lstStyle/>
                    <a:p>
                      <a:pPr algn="ctr" fontAlgn="ctr"/>
                      <a:r>
                        <a:rPr lang="x-none" sz="1200" u="none" strike="noStrike">
                          <a:effectLst/>
                        </a:rPr>
                        <a:t>PoE 802.3af</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x-none" sz="1200" u="none" strike="noStrike">
                          <a:effectLst/>
                        </a:rPr>
                        <a:t>SP-FAP221B-PA + </a:t>
                      </a:r>
                      <a:endParaRPr lang="en-US" sz="1200" u="none" strike="noStrike">
                        <a:effectLst/>
                      </a:endParaRPr>
                    </a:p>
                    <a:p>
                      <a:pPr algn="ctr" fontAlgn="ctr"/>
                      <a:r>
                        <a:rPr lang="x-none" sz="1200" u="none" strike="noStrike">
                          <a:effectLst/>
                        </a:rPr>
                        <a:t>SP-ADAPTORPLUG-01-XX</a:t>
                      </a:r>
                      <a:endParaRPr lang="x-none" sz="1200" b="0" i="0" u="none" strike="noStrike">
                        <a:solidFill>
                          <a:srgbClr val="000000"/>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extLst>
                  <a:ext uri="{0D108BD9-81ED-4DB2-BD59-A6C34878D82A}">
                    <a16:rowId xmlns="" xmlns:a16="http://schemas.microsoft.com/office/drawing/2014/main" val="10001"/>
                  </a:ext>
                </a:extLst>
              </a:tr>
              <a:tr h="291933">
                <a:tc>
                  <a:txBody>
                    <a:bodyPr/>
                    <a:lstStyle/>
                    <a:p>
                      <a:pPr algn="l" fontAlgn="ctr"/>
                      <a:r>
                        <a:rPr lang="x-none" sz="1200" u="none" strike="noStrike">
                          <a:effectLst/>
                        </a:rPr>
                        <a:t>FAP-221C/223C</a:t>
                      </a:r>
                      <a:endParaRPr lang="x-none" sz="1200" b="1" i="0" u="none" strike="noStrike">
                        <a:solidFill>
                          <a:srgbClr val="000000"/>
                        </a:solidFill>
                        <a:effectLst/>
                        <a:latin typeface="Arial"/>
                      </a:endParaRPr>
                    </a:p>
                  </a:txBody>
                  <a:tcPr marL="143963" marR="143963" marT="72000" marB="72000" anchor="ctr"/>
                </a:tc>
                <a:tc>
                  <a:txBody>
                    <a:bodyPr/>
                    <a:lstStyle/>
                    <a:p>
                      <a:pPr algn="ctr" fontAlgn="ctr"/>
                      <a:r>
                        <a:rPr lang="x-none" sz="1200" u="none" strike="noStrike">
                          <a:effectLst/>
                        </a:rPr>
                        <a:t>PoE 802.3af</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x-none" sz="1200" u="none" strike="noStrike">
                          <a:effectLst/>
                        </a:rPr>
                        <a:t>SP-FG20C-PA-XX</a:t>
                      </a:r>
                      <a:endParaRPr lang="x-none" sz="1200" b="0" i="0" u="none" strike="noStrike">
                        <a:solidFill>
                          <a:srgbClr val="000000"/>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extLst>
                  <a:ext uri="{0D108BD9-81ED-4DB2-BD59-A6C34878D82A}">
                    <a16:rowId xmlns="" xmlns:a16="http://schemas.microsoft.com/office/drawing/2014/main" val="10002"/>
                  </a:ext>
                </a:extLst>
              </a:tr>
              <a:tr h="240631">
                <a:tc>
                  <a:txBody>
                    <a:bodyPr/>
                    <a:lstStyle/>
                    <a:p>
                      <a:pPr algn="l" fontAlgn="ctr"/>
                      <a:r>
                        <a:rPr lang="en-US" sz="1200" u="none" strike="noStrike">
                          <a:effectLst/>
                        </a:rPr>
                        <a:t>FAP-221E/223E</a:t>
                      </a:r>
                      <a:endParaRPr lang="x-none" sz="1200" b="1"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rPr>
                        <a:t>PoE 802.3af</a:t>
                      </a:r>
                      <a:endParaRPr lang="x-none" sz="1200" b="0" i="0" u="none" strike="noStrike">
                        <a:solidFill>
                          <a:schemeClr val="tx1"/>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a:t>SP-FAP200-PA</a:t>
                      </a:r>
                      <a:r>
                        <a:rPr lang="en-US" sz="1200" u="none" strike="noStrike">
                          <a:effectLst/>
                        </a:rPr>
                        <a:t>-XX</a:t>
                      </a:r>
                      <a:endParaRPr lang="en-US" sz="1200">
                        <a:solidFill>
                          <a:schemeClr val="tx1"/>
                        </a:solidFil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3"/>
                  </a:ext>
                </a:extLst>
              </a:tr>
              <a:tr h="509760">
                <a:tc>
                  <a:txBody>
                    <a:bodyPr/>
                    <a:lstStyle/>
                    <a:p>
                      <a:pPr algn="l" fontAlgn="ctr"/>
                      <a:r>
                        <a:rPr lang="x-none" sz="1200" u="none" strike="noStrike">
                          <a:effectLst/>
                        </a:rPr>
                        <a:t>FAP-222B/222C</a:t>
                      </a:r>
                      <a:endParaRPr lang="x-none" sz="1200" b="1" i="0" u="none" strike="noStrike">
                        <a:solidFill>
                          <a:schemeClr val="tx1"/>
                        </a:solidFill>
                        <a:effectLst/>
                        <a:latin typeface="Arial"/>
                      </a:endParaRPr>
                    </a:p>
                  </a:txBody>
                  <a:tcPr marL="143963" marR="143963" marT="72000" marB="72000" anchor="ctr"/>
                </a:tc>
                <a:tc>
                  <a:txBody>
                    <a:bodyPr/>
                    <a:lstStyle/>
                    <a:p>
                      <a:pPr algn="ctr" fontAlgn="ctr"/>
                      <a:r>
                        <a:rPr lang="x-none" sz="1200" u="none" strike="noStrike">
                          <a:effectLst/>
                        </a:rPr>
                        <a:t>PoE 802.3at/POE Proprietary</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r>
                        <a:rPr lang="x-none" sz="1200" u="none" strike="noStrike">
                          <a:effectLst/>
                        </a:rPr>
                        <a:t>SP-FAP222B-PA (includes PoE injector) + SP-ADAPTORPLUG-01-XX</a:t>
                      </a:r>
                      <a:endParaRPr lang="x-none" sz="1200" b="0" i="0" u="none" strike="noStrike">
                        <a:solidFill>
                          <a:schemeClr val="tx1"/>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4"/>
                  </a:ext>
                </a:extLst>
              </a:tr>
              <a:tr h="332029">
                <a:tc>
                  <a:txBody>
                    <a:bodyPr/>
                    <a:lstStyle/>
                    <a:p>
                      <a:pPr algn="l" fontAlgn="ctr"/>
                      <a:r>
                        <a:rPr lang="en-US" sz="1200" u="none" strike="noStrike">
                          <a:effectLst/>
                        </a:rPr>
                        <a:t>FAP-222E</a:t>
                      </a:r>
                      <a:endParaRPr lang="x-none" sz="1200" b="1" i="0" u="none" strike="noStrike">
                        <a:solidFill>
                          <a:schemeClr val="tx1"/>
                        </a:solidFill>
                        <a:effectLst/>
                        <a:latin typeface="Arial"/>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a:effectLst/>
                        </a:rPr>
                        <a:t>PoE 802.3a</a:t>
                      </a:r>
                      <a:r>
                        <a:rPr lang="en-US" altLang="zh-TW" sz="1200" u="none" strike="noStrike">
                          <a:effectLst/>
                        </a:rPr>
                        <a:t>t</a:t>
                      </a:r>
                      <a:endParaRPr lang="x-none" altLang="zh-TW" sz="1200" b="0"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r>
                        <a:rPr lang="en-US" sz="1200" u="none" strike="noStrike" baseline="0">
                          <a:effectLst/>
                          <a:sym typeface="Zapf Dingbats"/>
                        </a:rPr>
                        <a:t> </a:t>
                      </a:r>
                      <a:endParaRPr lang="x-none" sz="1200" b="0" i="0" u="none" strike="noStrike">
                        <a:solidFill>
                          <a:schemeClr val="tx1"/>
                        </a:solidFill>
                        <a:effectLst/>
                        <a:latin typeface="+mn-lt"/>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a:effectLst/>
                        </a:rPr>
                        <a:t>TBC</a:t>
                      </a:r>
                      <a:endParaRPr lang="x-none" altLang="zh-TW" sz="1200" b="0" i="0" u="none" strike="noStrike">
                        <a:solidFill>
                          <a:schemeClr val="tx1"/>
                        </a:solidFill>
                        <a:effectLst/>
                        <a:latin typeface="+mn-lt"/>
                      </a:endParaRPr>
                    </a:p>
                  </a:txBody>
                  <a:tcPr marL="143963" marR="143963" marT="72000" marB="72000" anchor="ctr"/>
                </a:tc>
                <a:tc>
                  <a:txBody>
                    <a:bodyPr/>
                    <a:lstStyle/>
                    <a:p>
                      <a:pPr algn="ctr" fontAlgn="ctr"/>
                      <a:r>
                        <a:rPr lang="en-US" altLang="zh-TW" sz="1200" u="none" strike="noStrike">
                          <a:effectLst/>
                        </a:rPr>
                        <a:t>-</a:t>
                      </a:r>
                      <a:endParaRPr lang="x-none" altLang="zh-TW" sz="1200" b="0"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a:effectLst/>
                          <a:sym typeface="Zapf Dingbats"/>
                        </a:rPr>
                        <a:t>✔</a:t>
                      </a:r>
                      <a:endParaRPr lang="x-none" altLang="zh-TW" sz="1200" b="0" i="0" u="none" strike="noStrike">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3278875745"/>
                  </a:ext>
                </a:extLst>
              </a:tr>
              <a:tr h="332029">
                <a:tc>
                  <a:txBody>
                    <a:bodyPr/>
                    <a:lstStyle/>
                    <a:p>
                      <a:pPr algn="l" fontAlgn="ctr"/>
                      <a:r>
                        <a:rPr lang="x-none" sz="1200" u="none" strike="noStrike">
                          <a:effectLst/>
                        </a:rPr>
                        <a:t>FAP-224D</a:t>
                      </a:r>
                      <a:endParaRPr lang="x-none" sz="1200" b="1" i="0" u="none" strike="noStrike">
                        <a:solidFill>
                          <a:schemeClr val="tx1"/>
                        </a:solidFill>
                        <a:effectLst/>
                        <a:latin typeface="Arial"/>
                      </a:endParaRPr>
                    </a:p>
                  </a:txBody>
                  <a:tcPr marL="143963" marR="143963" marT="72000" marB="72000" anchor="ctr"/>
                </a:tc>
                <a:tc>
                  <a:txBody>
                    <a:bodyPr/>
                    <a:lstStyle/>
                    <a:p>
                      <a:pPr algn="ctr" fontAlgn="ctr"/>
                      <a:r>
                        <a:rPr lang="x-none" sz="1200" u="none" strike="noStrike">
                          <a:effectLst/>
                        </a:rPr>
                        <a:t>PoE 802.3af</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r>
                        <a:rPr lang="x-none" sz="1200" u="none" strike="noStrike">
                          <a:effectLst/>
                        </a:rPr>
                        <a:t>SP-FAP221B-PA + </a:t>
                      </a:r>
                      <a:endParaRPr lang="en-US" sz="1200" u="none" strike="noStrike">
                        <a:effectLst/>
                      </a:endParaRPr>
                    </a:p>
                    <a:p>
                      <a:pPr algn="ctr" fontAlgn="ctr"/>
                      <a:r>
                        <a:rPr lang="x-none" sz="1200" u="none" strike="noStrike">
                          <a:effectLst/>
                        </a:rPr>
                        <a:t>SP-ADAPTORPLUG-01-XX</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6"/>
                  </a:ext>
                </a:extLst>
              </a:tr>
              <a:tr h="218255">
                <a:tc>
                  <a:txBody>
                    <a:bodyPr/>
                    <a:lstStyle/>
                    <a:p>
                      <a:pPr algn="l" fontAlgn="ctr"/>
                      <a:r>
                        <a:rPr lang="en-US" sz="1200" u="none" strike="noStrike">
                          <a:effectLst/>
                        </a:rPr>
                        <a:t>FAP-224E</a:t>
                      </a:r>
                      <a:endParaRPr lang="x-none" sz="1200" b="1" i="0" u="none" strike="noStrike">
                        <a:solidFill>
                          <a:schemeClr val="tx1"/>
                        </a:solidFill>
                        <a:effectLst/>
                        <a:latin typeface="Arial"/>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rPr>
                        <a:t>PoE 802.3a</a:t>
                      </a:r>
                      <a:r>
                        <a:rPr lang="en-US" sz="1200" u="none" strike="noStrike">
                          <a:effectLst/>
                        </a:rPr>
                        <a:t>t</a:t>
                      </a:r>
                      <a:endParaRPr lang="x-none" sz="1200" b="0" i="0" u="none" strike="noStrike">
                        <a:solidFill>
                          <a:schemeClr val="tx1"/>
                        </a:solidFill>
                        <a:effectLst/>
                        <a:latin typeface="+mn-lt"/>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en-US" sz="1200" u="none" strike="noStrike">
                          <a:effectLst/>
                        </a:rPr>
                        <a:t>-</a:t>
                      </a:r>
                      <a:endParaRPr lang="x-none" sz="1200" b="0" i="0" u="none" strike="noStrike">
                        <a:solidFill>
                          <a:schemeClr val="tx1"/>
                        </a:solidFill>
                        <a:effectLst/>
                        <a:latin typeface="+mn-lt"/>
                      </a:endParaRPr>
                    </a:p>
                  </a:txBody>
                  <a:tcPr marL="143963" marR="143963" marT="72000" marB="72000" anchor="ctr"/>
                </a:tc>
                <a:tc>
                  <a:txBody>
                    <a:bodyPr/>
                    <a:lstStyle/>
                    <a:p>
                      <a:pPr algn="ctr" fontAlgn="ctr"/>
                      <a:r>
                        <a:rPr lang="x-none" sz="1200" u="none" strike="noStrike">
                          <a:effectLst/>
                        </a:rPr>
                        <a:t>N/A</a:t>
                      </a:r>
                      <a:endParaRPr lang="x-none" sz="1200" b="0" i="0" u="none" strike="noStrike">
                        <a:solidFill>
                          <a:srgbClr val="000000"/>
                        </a:solidFill>
                        <a:effectLst/>
                        <a:latin typeface="+mn-lt"/>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u="none" strike="noStrike">
                          <a:effectLst/>
                        </a:rPr>
                        <a:t>-</a:t>
                      </a:r>
                      <a:endParaRPr lang="x-none" sz="1200" b="0" i="0" u="none" strike="noStrike">
                        <a:solidFill>
                          <a:schemeClr val="tx1"/>
                        </a:solidFill>
                        <a:effectLst/>
                        <a:latin typeface="+mn-lt"/>
                        <a:cs typeface="Arial"/>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a:effectLst/>
                          <a:sym typeface="Zapf Dingbats"/>
                        </a:rPr>
                        <a:t>✔</a:t>
                      </a:r>
                      <a:endParaRPr lang="x-none" altLang="zh-TW" sz="1200" b="0" i="0" u="none" strike="noStrike">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2175344020"/>
                  </a:ext>
                </a:extLst>
              </a:tr>
              <a:tr h="218255">
                <a:tc>
                  <a:txBody>
                    <a:bodyPr/>
                    <a:lstStyle/>
                    <a:p>
                      <a:pPr algn="l" fontAlgn="ctr"/>
                      <a:r>
                        <a:rPr lang="x-none" sz="1200" u="none" strike="noStrike">
                          <a:effectLst/>
                        </a:rPr>
                        <a:t>FAP-320B</a:t>
                      </a:r>
                      <a:endParaRPr lang="x-none" sz="1200" b="1" i="0" u="none" strike="noStrike">
                        <a:solidFill>
                          <a:schemeClr val="tx1"/>
                        </a:solidFill>
                        <a:effectLst/>
                        <a:latin typeface="Arial"/>
                      </a:endParaRPr>
                    </a:p>
                  </a:txBody>
                  <a:tcPr marL="143963" marR="143963" marT="72000" marB="72000" anchor="ctr"/>
                </a:tc>
                <a:tc>
                  <a:txBody>
                    <a:bodyPr/>
                    <a:lstStyle/>
                    <a:p>
                      <a:pPr algn="ctr" fontAlgn="ctr"/>
                      <a:r>
                        <a:rPr lang="x-none" sz="1200" u="none" strike="noStrike">
                          <a:effectLst/>
                        </a:rPr>
                        <a:t>PoE 802.3af</a:t>
                      </a:r>
                      <a:endParaRPr lang="x-none" sz="1200" b="0" i="0" u="none" strike="noStrike">
                        <a:solidFill>
                          <a:schemeClr val="tx1"/>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tc>
                  <a:txBody>
                    <a:bodyPr/>
                    <a:lstStyle/>
                    <a:p>
                      <a:pPr algn="ctr" fontAlgn="ctr"/>
                      <a:r>
                        <a:rPr lang="x-none" sz="1200" u="none" strike="noStrike">
                          <a:effectLst/>
                        </a:rPr>
                        <a:t>SP-FG20C-PA-XX</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8"/>
                  </a:ext>
                </a:extLst>
              </a:tr>
              <a:tr h="250825">
                <a:tc>
                  <a:txBody>
                    <a:bodyPr/>
                    <a:lstStyle/>
                    <a:p>
                      <a:pPr algn="l" fontAlgn="ctr"/>
                      <a:r>
                        <a:rPr lang="x-none" sz="1200" u="none" strike="noStrike">
                          <a:effectLst/>
                        </a:rPr>
                        <a:t>FAP-320C</a:t>
                      </a:r>
                      <a:endParaRPr lang="x-none" sz="1200" b="1" i="0" u="none" strike="noStrike">
                        <a:solidFill>
                          <a:schemeClr val="tx1"/>
                        </a:solidFill>
                        <a:effectLst/>
                        <a:latin typeface="Arial"/>
                      </a:endParaRPr>
                    </a:p>
                  </a:txBody>
                  <a:tcPr marL="143963" marR="143963" marT="72000" marB="72000" anchor="ctr"/>
                </a:tc>
                <a:tc>
                  <a:txBody>
                    <a:bodyPr/>
                    <a:lstStyle/>
                    <a:p>
                      <a:pPr algn="ctr" fontAlgn="ctr"/>
                      <a:r>
                        <a:rPr lang="x-none" sz="1200" u="none" strike="noStrike">
                          <a:effectLst/>
                        </a:rPr>
                        <a:t>PoE 802.3af</a:t>
                      </a:r>
                      <a:endParaRPr lang="x-none" sz="1200" b="0" i="0" u="none" strike="noStrike">
                        <a:solidFill>
                          <a:schemeClr val="tx1"/>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tc>
                  <a:txBody>
                    <a:bodyPr/>
                    <a:lstStyle/>
                    <a:p>
                      <a:pPr algn="ctr" fontAlgn="ctr"/>
                      <a:r>
                        <a:rPr lang="x-none" sz="1200" u="none" strike="noStrike">
                          <a:effectLst/>
                        </a:rPr>
                        <a:t>SP-FG20C-PA-XX</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9"/>
                  </a:ext>
                </a:extLst>
              </a:tr>
              <a:tr h="0">
                <a:tc>
                  <a:txBody>
                    <a:bodyPr/>
                    <a:lstStyle/>
                    <a:p>
                      <a:pPr algn="l" fontAlgn="ctr"/>
                      <a:r>
                        <a:rPr lang="x-none" sz="1200" u="none" strike="noStrike">
                          <a:effectLst/>
                        </a:rPr>
                        <a:t>FAP-321C</a:t>
                      </a:r>
                      <a:endParaRPr lang="x-none" sz="1200" b="1" i="0" u="none" strike="noStrike">
                        <a:solidFill>
                          <a:schemeClr val="tx1"/>
                        </a:solidFill>
                        <a:effectLst/>
                        <a:latin typeface="Arial"/>
                      </a:endParaRPr>
                    </a:p>
                  </a:txBody>
                  <a:tcPr marL="143963" marR="143963" marT="72000" marB="72000" anchor="ctr"/>
                </a:tc>
                <a:tc>
                  <a:txBody>
                    <a:bodyPr/>
                    <a:lstStyle/>
                    <a:p>
                      <a:pPr algn="ctr" fontAlgn="ctr"/>
                      <a:r>
                        <a:rPr lang="x-none" sz="1200" u="none" strike="noStrike">
                          <a:effectLst/>
                        </a:rPr>
                        <a:t>PoE 802.3af</a:t>
                      </a:r>
                      <a:endParaRPr lang="x-none" sz="1200" b="0" i="0" u="none" strike="noStrike">
                        <a:solidFill>
                          <a:schemeClr val="tx1"/>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tc>
                  <a:txBody>
                    <a:bodyPr/>
                    <a:lstStyle/>
                    <a:p>
                      <a:pPr algn="ctr" fontAlgn="ctr"/>
                      <a:r>
                        <a:rPr lang="x-none" sz="1200" u="none" strike="noStrike">
                          <a:effectLst/>
                        </a:rPr>
                        <a:t>SP-FG20C-PA-XX</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10"/>
                  </a:ext>
                </a:extLst>
              </a:tr>
              <a:tr h="370840">
                <a:tc>
                  <a:txBody>
                    <a:bodyPr/>
                    <a:lstStyle/>
                    <a:p>
                      <a:pPr algn="l" fontAlgn="ctr"/>
                      <a:r>
                        <a:rPr lang="en-US" sz="1200" u="none" strike="noStrike">
                          <a:effectLst/>
                        </a:rPr>
                        <a:t>FAP-421E/423E</a:t>
                      </a:r>
                      <a:endParaRPr lang="x-none" sz="1200" b="1"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rPr>
                        <a:t>PoE 802.3a</a:t>
                      </a:r>
                      <a:r>
                        <a:rPr lang="en-US" sz="1200" u="none" strike="noStrike">
                          <a:effectLst/>
                        </a:rPr>
                        <a:t>t</a:t>
                      </a:r>
                      <a:endParaRPr lang="x-none" sz="1200" b="0" i="0" u="none" strike="noStrike">
                        <a:solidFill>
                          <a:schemeClr val="tx1"/>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a:t>SP-FAP400-PA</a:t>
                      </a:r>
                      <a:r>
                        <a:rPr lang="en-US" sz="1200" u="none" strike="noStrike">
                          <a:effectLst/>
                        </a:rPr>
                        <a:t>-XX</a:t>
                      </a:r>
                      <a:endParaRPr lang="en-US" sz="1200">
                        <a:solidFill>
                          <a:schemeClr val="tx1"/>
                        </a:solidFill>
                      </a:endParaRPr>
                    </a:p>
                  </a:txBody>
                  <a:tcPr marL="143963" marR="143963" marT="72000" marB="72000" anchor="ctr"/>
                </a:tc>
                <a:tc>
                  <a:txBody>
                    <a:bodyPr/>
                    <a:lstStyle/>
                    <a:p>
                      <a:pPr algn="ctr" fontAlgn="ctr"/>
                      <a:r>
                        <a:rPr lang="en-US" altLang="zh-TW" sz="1200" u="none" strike="noStrike">
                          <a:effectLst/>
                        </a:rPr>
                        <a:t>-</a:t>
                      </a:r>
                      <a:endParaRPr lang="x-none" altLang="zh-TW" sz="1200" b="0"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dirty="0">
                          <a:effectLst/>
                          <a:sym typeface="Zapf Dingbats"/>
                        </a:rPr>
                        <a:t>✔</a:t>
                      </a:r>
                      <a:endParaRPr lang="x-none" altLang="zh-TW" sz="1200" b="0" i="0" u="none" strike="noStrike" dirty="0">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212474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Power Adaptors</a:t>
            </a:r>
          </a:p>
        </p:txBody>
      </p:sp>
      <p:graphicFrame>
        <p:nvGraphicFramePr>
          <p:cNvPr id="3" name="Table 2"/>
          <p:cNvGraphicFramePr>
            <a:graphicFrameLocks noGrp="1"/>
          </p:cNvGraphicFramePr>
          <p:nvPr>
            <p:extLst>
              <p:ext uri="{D42A27DB-BD31-4B8C-83A1-F6EECF244321}">
                <p14:modId xmlns:p14="http://schemas.microsoft.com/office/powerpoint/2010/main" val="4235979906"/>
              </p:ext>
            </p:extLst>
          </p:nvPr>
        </p:nvGraphicFramePr>
        <p:xfrm>
          <a:off x="407881" y="1200001"/>
          <a:ext cx="11304921" cy="4748978"/>
        </p:xfrm>
        <a:graphic>
          <a:graphicData uri="http://schemas.openxmlformats.org/drawingml/2006/table">
            <a:tbl>
              <a:tblPr firstRow="1" firstCol="1" bandRow="1">
                <a:tableStyleId>{46F890A9-2807-4EBB-B81D-B2AA78EC7F39}</a:tableStyleId>
              </a:tblPr>
              <a:tblGrid>
                <a:gridCol w="1614694">
                  <a:extLst>
                    <a:ext uri="{9D8B030D-6E8A-4147-A177-3AD203B41FA5}">
                      <a16:colId xmlns="" xmlns:a16="http://schemas.microsoft.com/office/drawing/2014/main" val="20000"/>
                    </a:ext>
                  </a:extLst>
                </a:gridCol>
                <a:gridCol w="1799650">
                  <a:extLst>
                    <a:ext uri="{9D8B030D-6E8A-4147-A177-3AD203B41FA5}">
                      <a16:colId xmlns="" xmlns:a16="http://schemas.microsoft.com/office/drawing/2014/main" val="20001"/>
                    </a:ext>
                  </a:extLst>
                </a:gridCol>
                <a:gridCol w="2107078">
                  <a:extLst>
                    <a:ext uri="{9D8B030D-6E8A-4147-A177-3AD203B41FA5}">
                      <a16:colId xmlns="" xmlns:a16="http://schemas.microsoft.com/office/drawing/2014/main" val="20002"/>
                    </a:ext>
                  </a:extLst>
                </a:gridCol>
                <a:gridCol w="3473297">
                  <a:extLst>
                    <a:ext uri="{9D8B030D-6E8A-4147-A177-3AD203B41FA5}">
                      <a16:colId xmlns="" xmlns:a16="http://schemas.microsoft.com/office/drawing/2014/main" val="20003"/>
                    </a:ext>
                  </a:extLst>
                </a:gridCol>
                <a:gridCol w="1155101">
                  <a:extLst>
                    <a:ext uri="{9D8B030D-6E8A-4147-A177-3AD203B41FA5}">
                      <a16:colId xmlns="" xmlns:a16="http://schemas.microsoft.com/office/drawing/2014/main" val="20004"/>
                    </a:ext>
                  </a:extLst>
                </a:gridCol>
                <a:gridCol w="1155101">
                  <a:extLst>
                    <a:ext uri="{9D8B030D-6E8A-4147-A177-3AD203B41FA5}">
                      <a16:colId xmlns="" xmlns:a16="http://schemas.microsoft.com/office/drawing/2014/main" val="20005"/>
                    </a:ext>
                  </a:extLst>
                </a:gridCol>
              </a:tblGrid>
              <a:tr h="550400">
                <a:tc>
                  <a:txBody>
                    <a:bodyPr/>
                    <a:lstStyle/>
                    <a:p>
                      <a:endParaRPr lang="en-US" sz="1300"/>
                    </a:p>
                  </a:txBody>
                  <a:tcPr marL="143963" marR="143963" marT="72000" marB="72000" anchor="ctr"/>
                </a:tc>
                <a:tc>
                  <a:txBody>
                    <a:bodyPr/>
                    <a:lstStyle/>
                    <a:p>
                      <a:pPr algn="ctr"/>
                      <a:r>
                        <a:rPr lang="en-US" sz="1300"/>
                        <a:t>Power Supply Type</a:t>
                      </a:r>
                    </a:p>
                  </a:txBody>
                  <a:tcPr marL="143963" marR="143963" marT="72000" marB="72000" anchor="ctr"/>
                </a:tc>
                <a:tc>
                  <a:txBody>
                    <a:bodyPr/>
                    <a:lstStyle/>
                    <a:p>
                      <a:pPr algn="ctr"/>
                      <a:r>
                        <a:rPr lang="en-US" sz="1300"/>
                        <a:t>Power supply shipped with unit</a:t>
                      </a:r>
                    </a:p>
                  </a:txBody>
                  <a:tcPr marL="143963" marR="143963" marT="72000" marB="72000" anchor="ctr"/>
                </a:tc>
                <a:tc>
                  <a:txBody>
                    <a:bodyPr/>
                    <a:lstStyle/>
                    <a:p>
                      <a:pPr algn="ctr"/>
                      <a:r>
                        <a:rPr lang="en-US" sz="1300"/>
                        <a:t>(Spare) Power supply order SKU</a:t>
                      </a:r>
                    </a:p>
                  </a:txBody>
                  <a:tcPr marL="143963" marR="143963" marT="72000" marB="72000" anchor="ctr"/>
                </a:tc>
                <a:tc>
                  <a:txBody>
                    <a:bodyPr/>
                    <a:lstStyle/>
                    <a:p>
                      <a:pPr algn="ctr"/>
                      <a:r>
                        <a:rPr lang="en-US" sz="1300"/>
                        <a:t>GPI-115</a:t>
                      </a:r>
                      <a:r>
                        <a:rPr lang="en-US" sz="1300" baseline="0"/>
                        <a:t> Support</a:t>
                      </a:r>
                      <a:endParaRPr lang="en-US" sz="1300"/>
                    </a:p>
                  </a:txBody>
                  <a:tcPr marL="143963" marR="143963" marT="72000" marB="72000" anchor="ctr"/>
                </a:tc>
                <a:tc>
                  <a:txBody>
                    <a:bodyPr/>
                    <a:lstStyle/>
                    <a:p>
                      <a:pPr algn="ctr"/>
                      <a:r>
                        <a:rPr lang="en-US" sz="1300"/>
                        <a:t>GPI-130</a:t>
                      </a:r>
                    </a:p>
                    <a:p>
                      <a:pPr algn="ctr"/>
                      <a:r>
                        <a:rPr lang="en-US" sz="1300" baseline="0"/>
                        <a:t>Support</a:t>
                      </a:r>
                      <a:endParaRPr lang="en-US" sz="1300"/>
                    </a:p>
                  </a:txBody>
                  <a:tcPr marL="143963" marR="143963" marT="72000" marB="72000" anchor="ctr"/>
                </a:tc>
                <a:extLst>
                  <a:ext uri="{0D108BD9-81ED-4DB2-BD59-A6C34878D82A}">
                    <a16:rowId xmlns="" xmlns:a16="http://schemas.microsoft.com/office/drawing/2014/main" val="10000"/>
                  </a:ext>
                </a:extLst>
              </a:tr>
              <a:tr h="358371">
                <a:tc>
                  <a:txBody>
                    <a:bodyPr/>
                    <a:lstStyle/>
                    <a:p>
                      <a:pPr algn="l" fontAlgn="ctr"/>
                      <a:r>
                        <a:rPr lang="x-none" sz="1200" u="none" strike="noStrike">
                          <a:effectLst/>
                        </a:rPr>
                        <a:t>FAP-</a:t>
                      </a:r>
                      <a:r>
                        <a:rPr lang="en-US" sz="1200" u="none" strike="noStrike">
                          <a:effectLst/>
                        </a:rPr>
                        <a:t>231E</a:t>
                      </a:r>
                      <a:endParaRPr lang="x-none" sz="1200" b="1" i="0" u="none" strike="noStrike">
                        <a:solidFill>
                          <a:srgbClr val="000000"/>
                        </a:solidFill>
                        <a:effectLst/>
                        <a:latin typeface="Arial"/>
                      </a:endParaRPr>
                    </a:p>
                  </a:txBody>
                  <a:tcPr marL="143963" marR="143963" marT="72000" marB="7200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SG" sz="1200" b="0" i="0" u="none" strike="noStrike">
                          <a:solidFill>
                            <a:srgbClr val="000000"/>
                          </a:solidFill>
                          <a:effectLst/>
                          <a:latin typeface="+mn-lt"/>
                        </a:rPr>
                        <a:t>802.3.af</a:t>
                      </a:r>
                    </a:p>
                    <a:p>
                      <a:pPr algn="ctr" fontAlgn="ctr"/>
                      <a:r>
                        <a:rPr lang="en-SG" sz="1200" b="0" i="0" u="none" strike="noStrike">
                          <a:solidFill>
                            <a:srgbClr val="000000"/>
                          </a:solidFill>
                          <a:effectLst/>
                          <a:latin typeface="+mn-lt"/>
                        </a:rPr>
                        <a:t>802.3.at </a:t>
                      </a: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a:t>SP-FAP200-PA</a:t>
                      </a:r>
                      <a:r>
                        <a:rPr lang="en-US" sz="1200" u="none" strike="noStrike">
                          <a:effectLst/>
                        </a:rPr>
                        <a:t>-XX</a:t>
                      </a:r>
                      <a:endParaRPr lang="en-US" sz="1200">
                        <a:solidFill>
                          <a:schemeClr val="tx1"/>
                        </a:solidFil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extLst>
                  <a:ext uri="{0D108BD9-81ED-4DB2-BD59-A6C34878D82A}">
                    <a16:rowId xmlns="" xmlns:a16="http://schemas.microsoft.com/office/drawing/2014/main" val="10001"/>
                  </a:ext>
                </a:extLst>
              </a:tr>
              <a:tr h="29193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321E</a:t>
                      </a:r>
                      <a:endParaRPr lang="x-none" sz="1200" b="1" i="0" u="none" strike="noStrike">
                        <a:solidFill>
                          <a:srgbClr val="000000"/>
                        </a:solidFill>
                        <a:effectLst/>
                        <a:latin typeface="+mn-lt"/>
                      </a:endParaRPr>
                    </a:p>
                  </a:txBody>
                  <a:tcPr marL="143963" marR="143963" marT="72000" marB="7200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SG" sz="1200" b="0" i="0" u="none" strike="noStrike">
                          <a:solidFill>
                            <a:srgbClr val="000000"/>
                          </a:solidFill>
                          <a:effectLst/>
                          <a:latin typeface="+mn-lt"/>
                        </a:rPr>
                        <a:t>802.3.af</a:t>
                      </a:r>
                    </a:p>
                    <a:p>
                      <a:pPr algn="ctr" fontAlgn="ctr"/>
                      <a:r>
                        <a:rPr lang="en-SG" sz="1200" b="0" i="0" u="none" strike="noStrike">
                          <a:solidFill>
                            <a:srgbClr val="000000"/>
                          </a:solidFill>
                          <a:effectLst/>
                          <a:latin typeface="+mn-lt"/>
                        </a:rPr>
                        <a:t>802.3.at </a:t>
                      </a:r>
                    </a:p>
                  </a:txBody>
                  <a:tcPr marL="143963" marR="143963" marT="72000" marB="72000" anchor="ctr"/>
                </a:tc>
                <a:tc>
                  <a:txBody>
                    <a:bodyPr/>
                    <a:lstStyle/>
                    <a:p>
                      <a:pPr algn="ctr" fontAlgn="ctr"/>
                      <a:r>
                        <a:rPr lang="en-US" sz="1200" b="0" i="0" u="none" strike="noStrike">
                          <a:solidFill>
                            <a:srgbClr val="000000"/>
                          </a:solidFill>
                          <a:effectLst/>
                          <a:latin typeface="Arial"/>
                        </a:rPr>
                        <a:t>-</a:t>
                      </a:r>
                      <a:endParaRPr lang="x-none" sz="1200" b="0" i="0" u="none" strike="noStrike">
                        <a:solidFill>
                          <a:srgbClr val="000000"/>
                        </a:solidFill>
                        <a:effectLst/>
                        <a:latin typeface="Arial"/>
                      </a:endParaRPr>
                    </a:p>
                  </a:txBody>
                  <a:tcPr marL="143963" marR="143963" marT="72000" marB="7200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a:t>SP-FAP200-PA</a:t>
                      </a:r>
                      <a:r>
                        <a:rPr lang="en-US" sz="1200" u="none" strike="noStrike">
                          <a:effectLst/>
                        </a:rPr>
                        <a:t>-XX</a:t>
                      </a:r>
                      <a:endParaRPr lang="en-US" sz="1200">
                        <a:solidFill>
                          <a:schemeClr val="tx1"/>
                        </a:solidFil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extLst>
                  <a:ext uri="{0D108BD9-81ED-4DB2-BD59-A6C34878D82A}">
                    <a16:rowId xmlns="" xmlns:a16="http://schemas.microsoft.com/office/drawing/2014/main" val="10002"/>
                  </a:ext>
                </a:extLst>
              </a:tr>
              <a:tr h="240631">
                <a:tc>
                  <a:txBody>
                    <a:bodyPr/>
                    <a:lstStyle/>
                    <a:p>
                      <a:pPr algn="l" fontAlgn="ctr"/>
                      <a:endParaRPr lang="x-none" sz="1200" b="1"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en-US" sz="1200">
                        <a:solidFill>
                          <a:schemeClr val="tx1"/>
                        </a:solidFil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3"/>
                  </a:ext>
                </a:extLst>
              </a:tr>
              <a:tr h="509760">
                <a:tc>
                  <a:txBody>
                    <a:bodyPr/>
                    <a:lstStyle/>
                    <a:p>
                      <a:pPr algn="l" fontAlgn="ctr"/>
                      <a:endParaRPr lang="x-none" sz="1200" b="1"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4"/>
                  </a:ext>
                </a:extLst>
              </a:tr>
              <a:tr h="332029">
                <a:tc>
                  <a:txBody>
                    <a:bodyPr/>
                    <a:lstStyle/>
                    <a:p>
                      <a:pPr algn="l" fontAlgn="ctr"/>
                      <a:endParaRPr lang="x-none" sz="1200" b="1" i="0" u="none" strike="noStrike">
                        <a:solidFill>
                          <a:schemeClr val="tx1"/>
                        </a:solidFill>
                        <a:effectLst/>
                        <a:latin typeface="Arial"/>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endParaRPr lang="x-none" altLang="zh-TW" sz="1200" b="0"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x-none" altLang="zh-TW" sz="1200" b="0" i="0" u="none" strike="noStrike">
                        <a:solidFill>
                          <a:schemeClr val="tx1"/>
                        </a:solidFill>
                        <a:effectLst/>
                        <a:latin typeface="+mn-lt"/>
                      </a:endParaRPr>
                    </a:p>
                  </a:txBody>
                  <a:tcPr marL="143963" marR="143963" marT="72000" marB="72000" anchor="ctr"/>
                </a:tc>
                <a:tc>
                  <a:txBody>
                    <a:bodyPr/>
                    <a:lstStyle/>
                    <a:p>
                      <a:pPr algn="ctr" fontAlgn="ctr"/>
                      <a:endParaRPr lang="x-none" altLang="zh-TW" sz="1200" b="0"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altLang="zh-TW" sz="1200" b="0" i="0" u="none" strike="noStrike">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3278875745"/>
                  </a:ext>
                </a:extLst>
              </a:tr>
              <a:tr h="332029">
                <a:tc>
                  <a:txBody>
                    <a:bodyPr/>
                    <a:lstStyle/>
                    <a:p>
                      <a:pPr algn="l" fontAlgn="ctr"/>
                      <a:endParaRPr lang="x-none" sz="1200" b="1"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6"/>
                  </a:ext>
                </a:extLst>
              </a:tr>
              <a:tr h="218255">
                <a:tc>
                  <a:txBody>
                    <a:bodyPr/>
                    <a:lstStyle/>
                    <a:p>
                      <a:pPr algn="l" fontAlgn="ctr"/>
                      <a:endParaRPr lang="x-none" sz="1200" b="1" i="0" u="none" strike="noStrike">
                        <a:solidFill>
                          <a:schemeClr val="tx1"/>
                        </a:solidFill>
                        <a:effectLst/>
                        <a:latin typeface="Arial"/>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endParaRPr>
                    </a:p>
                  </a:txBody>
                  <a:tcPr marL="143963" marR="143963" marT="72000" marB="72000" anchor="ctr"/>
                </a:tc>
                <a:tc>
                  <a:txBody>
                    <a:bodyPr/>
                    <a:lstStyle/>
                    <a:p>
                      <a:pPr algn="ctr" fontAlgn="ctr"/>
                      <a:endParaRPr lang="x-none" sz="1200" b="0" i="0" u="none" strike="noStrike">
                        <a:solidFill>
                          <a:srgbClr val="000000"/>
                        </a:solidFill>
                        <a:effectLst/>
                        <a:latin typeface="+mn-lt"/>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cs typeface="Arial"/>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endParaRPr lang="x-none" altLang="zh-TW" sz="1200" b="0" i="0" u="none" strike="noStrike">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2175344020"/>
                  </a:ext>
                </a:extLst>
              </a:tr>
              <a:tr h="218255">
                <a:tc>
                  <a:txBody>
                    <a:bodyPr/>
                    <a:lstStyle/>
                    <a:p>
                      <a:pPr algn="l" fontAlgn="ctr"/>
                      <a:endParaRPr lang="x-none" sz="1200" b="1"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8"/>
                  </a:ext>
                </a:extLst>
              </a:tr>
              <a:tr h="250825">
                <a:tc>
                  <a:txBody>
                    <a:bodyPr/>
                    <a:lstStyle/>
                    <a:p>
                      <a:pPr algn="l" fontAlgn="ctr"/>
                      <a:endParaRPr lang="x-none" sz="1200" b="1"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09"/>
                  </a:ext>
                </a:extLst>
              </a:tr>
              <a:tr h="0">
                <a:tc>
                  <a:txBody>
                    <a:bodyPr/>
                    <a:lstStyle/>
                    <a:p>
                      <a:pPr algn="l" fontAlgn="ctr"/>
                      <a:endParaRPr lang="x-none" sz="1200" b="1"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cs typeface="Arial"/>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extLst>
                  <a:ext uri="{0D108BD9-81ED-4DB2-BD59-A6C34878D82A}">
                    <a16:rowId xmlns="" xmlns:a16="http://schemas.microsoft.com/office/drawing/2014/main" val="10010"/>
                  </a:ext>
                </a:extLst>
              </a:tr>
              <a:tr h="370840">
                <a:tc>
                  <a:txBody>
                    <a:bodyPr/>
                    <a:lstStyle/>
                    <a:p>
                      <a:pPr algn="l" fontAlgn="ctr"/>
                      <a:endParaRPr lang="x-none" sz="1200" b="1"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sz="1200" b="0" i="0" u="none" strike="noStrike">
                        <a:solidFill>
                          <a:schemeClr val="tx1"/>
                        </a:solidFill>
                        <a:effectLst/>
                        <a:latin typeface="+mn-lt"/>
                      </a:endParaRPr>
                    </a:p>
                  </a:txBody>
                  <a:tcPr marL="143963" marR="143963" marT="72000" marB="72000" anchor="ctr"/>
                </a:tc>
                <a:tc>
                  <a:txBody>
                    <a:bodyPr/>
                    <a:lstStyle/>
                    <a:p>
                      <a:pPr algn="ctr" fontAlgn="ct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en-US" sz="1200">
                        <a:solidFill>
                          <a:schemeClr val="tx1"/>
                        </a:solidFill>
                      </a:endParaRPr>
                    </a:p>
                  </a:txBody>
                  <a:tcPr marL="143963" marR="143963" marT="72000" marB="72000" anchor="ctr"/>
                </a:tc>
                <a:tc>
                  <a:txBody>
                    <a:bodyPr/>
                    <a:lstStyle/>
                    <a:p>
                      <a:pPr algn="ctr" fontAlgn="ctr"/>
                      <a:endParaRPr lang="x-none" altLang="zh-TW" sz="1200" b="0"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endParaRPr lang="x-none" altLang="zh-TW" sz="1200" b="0" i="0" u="none" strike="noStrike" dirty="0">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238713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S-Series Power Adaptors</a:t>
            </a:r>
          </a:p>
        </p:txBody>
      </p:sp>
      <p:graphicFrame>
        <p:nvGraphicFramePr>
          <p:cNvPr id="3" name="Table 2"/>
          <p:cNvGraphicFramePr>
            <a:graphicFrameLocks noGrp="1"/>
          </p:cNvGraphicFramePr>
          <p:nvPr>
            <p:extLst>
              <p:ext uri="{D42A27DB-BD31-4B8C-83A1-F6EECF244321}">
                <p14:modId xmlns:p14="http://schemas.microsoft.com/office/powerpoint/2010/main" val="366737063"/>
              </p:ext>
            </p:extLst>
          </p:nvPr>
        </p:nvGraphicFramePr>
        <p:xfrm>
          <a:off x="407880" y="1200000"/>
          <a:ext cx="11304920" cy="3805320"/>
        </p:xfrm>
        <a:graphic>
          <a:graphicData uri="http://schemas.openxmlformats.org/drawingml/2006/table">
            <a:tbl>
              <a:tblPr firstRow="1" firstCol="1" bandRow="1">
                <a:tableStyleId>{46F890A9-2807-4EBB-B81D-B2AA78EC7F39}</a:tableStyleId>
              </a:tblPr>
              <a:tblGrid>
                <a:gridCol w="1612412">
                  <a:extLst>
                    <a:ext uri="{9D8B030D-6E8A-4147-A177-3AD203B41FA5}">
                      <a16:colId xmlns="" xmlns:a16="http://schemas.microsoft.com/office/drawing/2014/main" val="20000"/>
                    </a:ext>
                  </a:extLst>
                </a:gridCol>
                <a:gridCol w="1797107">
                  <a:extLst>
                    <a:ext uri="{9D8B030D-6E8A-4147-A177-3AD203B41FA5}">
                      <a16:colId xmlns="" xmlns:a16="http://schemas.microsoft.com/office/drawing/2014/main" val="20001"/>
                    </a:ext>
                  </a:extLst>
                </a:gridCol>
                <a:gridCol w="2104100">
                  <a:extLst>
                    <a:ext uri="{9D8B030D-6E8A-4147-A177-3AD203B41FA5}">
                      <a16:colId xmlns="" xmlns:a16="http://schemas.microsoft.com/office/drawing/2014/main" val="20002"/>
                    </a:ext>
                  </a:extLst>
                </a:gridCol>
                <a:gridCol w="3452413">
                  <a:extLst>
                    <a:ext uri="{9D8B030D-6E8A-4147-A177-3AD203B41FA5}">
                      <a16:colId xmlns="" xmlns:a16="http://schemas.microsoft.com/office/drawing/2014/main" val="20003"/>
                    </a:ext>
                  </a:extLst>
                </a:gridCol>
                <a:gridCol w="1169444">
                  <a:extLst>
                    <a:ext uri="{9D8B030D-6E8A-4147-A177-3AD203B41FA5}">
                      <a16:colId xmlns="" xmlns:a16="http://schemas.microsoft.com/office/drawing/2014/main" val="20004"/>
                    </a:ext>
                  </a:extLst>
                </a:gridCol>
                <a:gridCol w="1169444">
                  <a:extLst>
                    <a:ext uri="{9D8B030D-6E8A-4147-A177-3AD203B41FA5}">
                      <a16:colId xmlns="" xmlns:a16="http://schemas.microsoft.com/office/drawing/2014/main" val="20005"/>
                    </a:ext>
                  </a:extLst>
                </a:gridCol>
              </a:tblGrid>
              <a:tr h="550400">
                <a:tc>
                  <a:txBody>
                    <a:bodyPr/>
                    <a:lstStyle/>
                    <a:p>
                      <a:endParaRPr lang="en-US" sz="1500"/>
                    </a:p>
                  </a:txBody>
                  <a:tcPr marL="143963" marR="143963" marT="72000" marB="72000" anchor="ctr"/>
                </a:tc>
                <a:tc>
                  <a:txBody>
                    <a:bodyPr/>
                    <a:lstStyle/>
                    <a:p>
                      <a:pPr algn="ctr"/>
                      <a:r>
                        <a:rPr lang="en-US" sz="1300"/>
                        <a:t>Power Supply Type</a:t>
                      </a:r>
                    </a:p>
                  </a:txBody>
                  <a:tcPr marL="143963" marR="143963" marT="72000" marB="72000" anchor="ctr"/>
                </a:tc>
                <a:tc>
                  <a:txBody>
                    <a:bodyPr/>
                    <a:lstStyle/>
                    <a:p>
                      <a:pPr algn="ctr"/>
                      <a:r>
                        <a:rPr lang="en-US" sz="1300"/>
                        <a:t>Power supply shipped with unit</a:t>
                      </a:r>
                    </a:p>
                  </a:txBody>
                  <a:tcPr marL="143963" marR="143963" marT="72000" marB="72000" anchor="ctr"/>
                </a:tc>
                <a:tc>
                  <a:txBody>
                    <a:bodyPr/>
                    <a:lstStyle/>
                    <a:p>
                      <a:pPr algn="ctr"/>
                      <a:r>
                        <a:rPr lang="en-US" sz="1300"/>
                        <a:t>(Spare) Power supply order SKU</a:t>
                      </a:r>
                    </a:p>
                  </a:txBody>
                  <a:tcPr marL="143963" marR="143963" marT="72000" marB="72000" anchor="ctr"/>
                </a:tc>
                <a:tc>
                  <a:txBody>
                    <a:bodyPr/>
                    <a:lstStyle/>
                    <a:p>
                      <a:pPr algn="ctr"/>
                      <a:r>
                        <a:rPr lang="en-US" sz="1300"/>
                        <a:t>GPI-115</a:t>
                      </a:r>
                      <a:r>
                        <a:rPr lang="en-US" sz="1300" baseline="0"/>
                        <a:t> Support</a:t>
                      </a:r>
                      <a:endParaRPr lang="en-US" sz="1300"/>
                    </a:p>
                  </a:txBody>
                  <a:tcPr marL="143963" marR="143963" marT="72000" marB="72000" anchor="ctr"/>
                </a:tc>
                <a:tc>
                  <a:txBody>
                    <a:bodyPr/>
                    <a:lstStyle/>
                    <a:p>
                      <a:pPr algn="ctr"/>
                      <a:r>
                        <a:rPr lang="en-US" sz="1300"/>
                        <a:t>GPI-130</a:t>
                      </a:r>
                    </a:p>
                    <a:p>
                      <a:pPr algn="ctr"/>
                      <a:r>
                        <a:rPr lang="en-US" sz="1300" baseline="0"/>
                        <a:t>Support</a:t>
                      </a:r>
                      <a:endParaRPr lang="en-US" sz="1300"/>
                    </a:p>
                  </a:txBody>
                  <a:tcPr marL="143963" marR="143963" marT="72000" marB="72000" anchor="ctr"/>
                </a:tc>
                <a:extLst>
                  <a:ext uri="{0D108BD9-81ED-4DB2-BD59-A6C34878D82A}">
                    <a16:rowId xmlns="" xmlns:a16="http://schemas.microsoft.com/office/drawing/2014/main" val="10000"/>
                  </a:ext>
                </a:extLst>
              </a:tr>
              <a:tr h="47928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u="none" strike="noStrike">
                          <a:effectLst/>
                        </a:rPr>
                        <a:t>FAP-S221E/223E</a:t>
                      </a:r>
                      <a:endParaRPr lang="x-none" sz="1200" b="1"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rPr>
                        <a:t>PoE 802.3af</a:t>
                      </a:r>
                      <a:endParaRPr lang="x-none" sz="1200" b="0" i="0" u="none" strike="noStrike">
                        <a:solidFill>
                          <a:srgbClr val="000000"/>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a:t>SP-FAP200-PA</a:t>
                      </a:r>
                      <a:r>
                        <a:rPr lang="en-US" sz="1200" u="none" strike="noStrike">
                          <a:effectLst/>
                        </a:rPr>
                        <a:t>-XX</a:t>
                      </a:r>
                      <a:endParaRPr lang="en-US" sz="1200"/>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extLst>
                  <a:ext uri="{0D108BD9-81ED-4DB2-BD59-A6C34878D82A}">
                    <a16:rowId xmlns="" xmlns:a16="http://schemas.microsoft.com/office/drawing/2014/main" val="10001"/>
                  </a:ext>
                </a:extLst>
              </a:tr>
              <a:tr h="47928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S311</a:t>
                      </a:r>
                      <a:r>
                        <a:rPr lang="x-none" sz="1200" u="none" strike="noStrike">
                          <a:effectLst/>
                        </a:rPr>
                        <a:t>C/</a:t>
                      </a:r>
                      <a:r>
                        <a:rPr lang="en-US" sz="1200" u="none" strike="noStrike">
                          <a:effectLst/>
                        </a:rPr>
                        <a:t>313</a:t>
                      </a:r>
                      <a:r>
                        <a:rPr lang="x-none" sz="1200" u="none" strike="noStrike">
                          <a:effectLst/>
                        </a:rPr>
                        <a:t>C</a:t>
                      </a:r>
                      <a:endParaRPr lang="x-none" sz="1200" b="1" i="0" u="none" strike="noStrike">
                        <a:solidFill>
                          <a:schemeClr val="tx1"/>
                        </a:solidFill>
                        <a:effectLst/>
                        <a:latin typeface="+mn-lt"/>
                      </a:endParaRPr>
                    </a:p>
                  </a:txBody>
                  <a:tcPr marL="143963" marR="143963" marT="72000" marB="72000" anchor="ctr"/>
                </a:tc>
                <a:tc>
                  <a:txBody>
                    <a:bodyPr/>
                    <a:lstStyle/>
                    <a:p>
                      <a:pPr algn="ctr" fontAlgn="ctr"/>
                      <a:r>
                        <a:rPr lang="x-none" sz="1200" u="none" strike="noStrike">
                          <a:effectLst/>
                        </a:rPr>
                        <a:t>PoE 802.3at</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200" u="none" strike="noStrike">
                          <a:effectLst/>
                        </a:rPr>
                        <a:t>SP-FG20C-PA-XX</a:t>
                      </a:r>
                      <a:endParaRPr lang="x-none" sz="1200" b="0" i="0" u="none" strike="noStrike">
                        <a:solidFill>
                          <a:srgbClr val="000000"/>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u="none" strike="noStrike">
                        <a:effectLst/>
                      </a:endParaRPr>
                    </a:p>
                    <a:p>
                      <a:pPr algn="ctr" fontAlgn="ctr"/>
                      <a:r>
                        <a:rPr lang="en-US" sz="1200" u="none" strike="noStrike">
                          <a:effectLst/>
                        </a:rPr>
                        <a:t>(to use USB port)</a:t>
                      </a:r>
                      <a:endParaRPr lang="x-none" sz="1200" b="0" i="0" u="none" strike="noStrike">
                        <a:solidFill>
                          <a:srgbClr val="000000"/>
                        </a:solidFill>
                        <a:effectLst/>
                        <a:latin typeface="Arial"/>
                      </a:endParaRPr>
                    </a:p>
                  </a:txBody>
                  <a:tcPr marL="143963" marR="143963" marT="72000" marB="72000" anchor="ctr"/>
                </a:tc>
                <a:extLst>
                  <a:ext uri="{0D108BD9-81ED-4DB2-BD59-A6C34878D82A}">
                    <a16:rowId xmlns="" xmlns:a16="http://schemas.microsoft.com/office/drawing/2014/main" val="10002"/>
                  </a:ext>
                </a:extLst>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S321</a:t>
                      </a:r>
                      <a:r>
                        <a:rPr lang="x-none" sz="1200" u="none" strike="noStrike">
                          <a:effectLst/>
                        </a:rPr>
                        <a:t>C/</a:t>
                      </a:r>
                      <a:r>
                        <a:rPr lang="en-US" sz="1200" u="none" strike="noStrike">
                          <a:effectLst/>
                        </a:rPr>
                        <a:t>323</a:t>
                      </a:r>
                      <a:r>
                        <a:rPr lang="x-none" sz="1200" u="none" strike="noStrike">
                          <a:effectLst/>
                        </a:rPr>
                        <a:t>C</a:t>
                      </a:r>
                      <a:endParaRPr lang="en-US" sz="1200" u="none" strike="noStrike">
                        <a:effectLst/>
                      </a:endParaRPr>
                    </a:p>
                    <a:p>
                      <a:pPr marL="0" marR="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S321</a:t>
                      </a:r>
                      <a:r>
                        <a:rPr lang="x-none" sz="1200" u="none" strike="noStrike">
                          <a:effectLst/>
                        </a:rPr>
                        <a:t>C</a:t>
                      </a:r>
                      <a:r>
                        <a:rPr lang="en-US" sz="1200" u="none" strike="noStrike">
                          <a:effectLst/>
                        </a:rPr>
                        <a:t>R</a:t>
                      </a:r>
                      <a:r>
                        <a:rPr lang="x-none" sz="1200" u="none" strike="noStrike">
                          <a:effectLst/>
                        </a:rPr>
                        <a:t>/</a:t>
                      </a:r>
                      <a:r>
                        <a:rPr lang="en-US" sz="1200" u="none" strike="noStrike">
                          <a:effectLst/>
                        </a:rPr>
                        <a:t>323</a:t>
                      </a:r>
                      <a:r>
                        <a:rPr lang="x-none" sz="1200" u="none" strike="noStrike">
                          <a:effectLst/>
                        </a:rPr>
                        <a:t>C</a:t>
                      </a:r>
                      <a:endParaRPr lang="x-none" sz="1200" b="1" i="0" u="none" strike="noStrike">
                        <a:solidFill>
                          <a:schemeClr val="tx1"/>
                        </a:solidFill>
                        <a:effectLst/>
                        <a:latin typeface="+mn-lt"/>
                      </a:endParaRPr>
                    </a:p>
                  </a:txBody>
                  <a:tcPr marL="143963" marR="143963" marT="72000" marB="72000" anchor="ctr"/>
                </a:tc>
                <a:tc>
                  <a:txBody>
                    <a:bodyPr/>
                    <a:lstStyle/>
                    <a:p>
                      <a:pPr algn="ctr" fontAlgn="ctr"/>
                      <a:r>
                        <a:rPr lang="x-none" sz="1200" u="none" strike="noStrike">
                          <a:effectLst/>
                        </a:rPr>
                        <a:t>PoE 802.3at</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1200" u="none" strike="noStrike">
                          <a:effectLst/>
                        </a:rPr>
                        <a:t>SP-FG20C-PA-XX</a:t>
                      </a:r>
                      <a:endParaRPr lang="x-none" sz="1200" b="0" i="0" u="none" strike="noStrike">
                        <a:solidFill>
                          <a:srgbClr val="000000"/>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extLst>
                  <a:ext uri="{0D108BD9-81ED-4DB2-BD59-A6C34878D82A}">
                    <a16:rowId xmlns="" xmlns:a16="http://schemas.microsoft.com/office/drawing/2014/main" val="10003"/>
                  </a:ext>
                </a:extLst>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u="none" strike="noStrike">
                          <a:effectLst/>
                        </a:rPr>
                        <a:t>FAP-S322C/S322CR</a:t>
                      </a:r>
                      <a:endParaRPr lang="x-none" sz="1200" b="1"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rPr>
                        <a:t>PoE 802.3at</a:t>
                      </a:r>
                      <a:endParaRPr lang="x-none" sz="1200" b="0"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r>
                        <a:rPr lang="en-US" sz="1200" u="none" strike="noStrike" baseline="0">
                          <a:effectLst/>
                          <a:sym typeface="Zapf Dingbats"/>
                        </a:rPr>
                        <a:t> (</a:t>
                      </a:r>
                      <a:r>
                        <a:rPr lang="x-none" sz="1200" u="none" strike="noStrike">
                          <a:effectLst/>
                        </a:rPr>
                        <a:t>PoE injector</a:t>
                      </a:r>
                      <a:r>
                        <a:rPr lang="en-US" sz="1200" u="none" strike="noStrike">
                          <a:effectLst/>
                        </a:rPr>
                        <a:t> + Power Adapter)</a:t>
                      </a:r>
                      <a:endParaRPr lang="x-none" sz="1200" b="0" i="0" u="none" strike="noStrike">
                        <a:solidFill>
                          <a:schemeClr val="tx1"/>
                        </a:solidFill>
                        <a:effectLst/>
                        <a:latin typeface="+mn-lt"/>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u="none" strike="noStrike">
                          <a:effectLst/>
                        </a:rPr>
                        <a:t>TBC</a:t>
                      </a:r>
                      <a:endParaRPr lang="x-none" sz="1200" b="0" i="0" u="none" strike="noStrike">
                        <a:solidFill>
                          <a:schemeClr val="tx1"/>
                        </a:solidFill>
                        <a:effectLst/>
                        <a:latin typeface="+mn-lt"/>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kumimoji="0" lang="en-US" altLang="zh-TW" sz="1200" u="none" strike="noStrike" kern="1200" cap="none" spc="0" normalizeH="0" baseline="0" noProof="0">
                          <a:ln>
                            <a:noFill/>
                          </a:ln>
                          <a:effectLst/>
                          <a:uLnTx/>
                          <a:uFillTx/>
                        </a:rPr>
                        <a:t>-</a:t>
                      </a:r>
                      <a:endParaRPr kumimoji="0" lang="x-none" altLang="zh-TW" sz="1200" b="0" i="0" u="none" strike="noStrike" kern="1200" cap="none" spc="0" normalizeH="0" baseline="0" noProof="0">
                        <a:ln>
                          <a:noFill/>
                        </a:ln>
                        <a:solidFill>
                          <a:schemeClr val="tx1"/>
                        </a:solidFill>
                        <a:effectLst/>
                        <a:uLnTx/>
                        <a:uFillTx/>
                        <a:latin typeface="Arial"/>
                        <a:ea typeface="微軟正黑體" panose="020B0604030504040204" pitchFamily="34" charset="-120"/>
                        <a:cs typeface="+mn-cs"/>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a:effectLst/>
                          <a:sym typeface="Zapf Dingbats"/>
                        </a:rPr>
                        <a:t>✔</a:t>
                      </a:r>
                      <a:endParaRPr lang="x-none" altLang="zh-TW" sz="1200" b="0" i="0" u="none" strike="noStrike">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10004"/>
                  </a:ext>
                </a:extLst>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u="none" strike="noStrike">
                          <a:effectLst/>
                        </a:rPr>
                        <a:t>FAP-S421E/423E</a:t>
                      </a:r>
                      <a:endParaRPr lang="x-none" sz="1200" b="1"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rPr>
                        <a:t>PoE 802.3at</a:t>
                      </a:r>
                      <a:endParaRPr lang="x-none" sz="1200" b="0" i="0" u="none" strike="noStrike">
                        <a:solidFill>
                          <a:schemeClr val="tx1"/>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a:t>SP-FAP400-PA</a:t>
                      </a:r>
                      <a:r>
                        <a:rPr lang="en-US" sz="1200" u="none" strike="noStrike">
                          <a:effectLst/>
                        </a:rPr>
                        <a:t>-XX</a:t>
                      </a:r>
                      <a:endParaRPr lang="en-US" sz="1200">
                        <a:solidFill>
                          <a:schemeClr val="tx1"/>
                        </a:solidFill>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kumimoji="0" lang="en-US" altLang="zh-TW" sz="1200" u="none" strike="noStrike" kern="1200" cap="none" spc="0" normalizeH="0" baseline="0" noProof="0">
                          <a:ln>
                            <a:noFill/>
                          </a:ln>
                          <a:effectLst/>
                          <a:uLnTx/>
                          <a:uFillTx/>
                        </a:rPr>
                        <a:t>-</a:t>
                      </a:r>
                      <a:endParaRPr kumimoji="0" lang="x-none" altLang="zh-TW" sz="1200" b="0" i="0" u="none" strike="noStrike" kern="1200" cap="none" spc="0" normalizeH="0" baseline="0" noProof="0">
                        <a:ln>
                          <a:noFill/>
                        </a:ln>
                        <a:solidFill>
                          <a:schemeClr val="tx1"/>
                        </a:solidFill>
                        <a:effectLst/>
                        <a:uLnTx/>
                        <a:uFillTx/>
                        <a:latin typeface="Arial"/>
                        <a:ea typeface="微軟正黑體" panose="020B0604030504040204" pitchFamily="34" charset="-120"/>
                        <a:cs typeface="+mn-cs"/>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a:effectLst/>
                          <a:sym typeface="Zapf Dingbats"/>
                        </a:rPr>
                        <a:t>✔</a:t>
                      </a:r>
                      <a:endParaRPr lang="x-none" altLang="zh-TW" sz="1200" b="0" i="0" u="none" strike="noStrike">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10005"/>
                  </a:ext>
                </a:extLst>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u="none" strike="noStrike">
                          <a:effectLst/>
                        </a:rPr>
                        <a:t>FAP-S422E</a:t>
                      </a:r>
                      <a:endParaRPr lang="x-none" sz="1200" b="1"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rPr>
                        <a:t>PoE 802.3at</a:t>
                      </a:r>
                      <a:endParaRPr lang="x-none" sz="1200" b="0"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r>
                        <a:rPr lang="en-US" sz="1200" u="none" strike="noStrike" baseline="0">
                          <a:effectLst/>
                        </a:rPr>
                        <a:t> (</a:t>
                      </a:r>
                      <a:r>
                        <a:rPr lang="x-none" sz="1200" u="none" strike="noStrike">
                          <a:effectLst/>
                        </a:rPr>
                        <a:t>PoE </a:t>
                      </a:r>
                      <a:r>
                        <a:rPr lang="en-US" sz="1200" u="none" strike="noStrike">
                          <a:effectLst/>
                        </a:rPr>
                        <a:t>injector + Power Adapter)</a:t>
                      </a:r>
                      <a:endParaRPr lang="x-none" sz="1200" b="0" i="0" u="none" strike="noStrike">
                        <a:solidFill>
                          <a:schemeClr val="tx1"/>
                        </a:solidFill>
                        <a:effectLst/>
                        <a:latin typeface="+mn-lt"/>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a:effectLst/>
                        </a:rPr>
                        <a:t>TBC</a:t>
                      </a:r>
                      <a:endParaRPr lang="x-none" altLang="zh-TW" sz="1200" b="0" i="0" u="none" strike="noStrike">
                        <a:solidFill>
                          <a:schemeClr val="tx1"/>
                        </a:solidFill>
                        <a:effectLst/>
                        <a:latin typeface="+mn-lt"/>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kumimoji="0" lang="en-US" altLang="zh-TW" sz="1200" u="none" strike="noStrike" kern="1200" cap="none" spc="0" normalizeH="0" baseline="0" noProof="0">
                          <a:ln>
                            <a:noFill/>
                          </a:ln>
                          <a:effectLst/>
                          <a:uLnTx/>
                          <a:uFillTx/>
                        </a:rPr>
                        <a:t>-</a:t>
                      </a:r>
                      <a:endParaRPr kumimoji="0" lang="x-none" altLang="zh-TW" sz="1200" b="0" i="0" u="none" strike="noStrike" kern="1200" cap="none" spc="0" normalizeH="0" baseline="0" noProof="0">
                        <a:ln>
                          <a:noFill/>
                        </a:ln>
                        <a:solidFill>
                          <a:schemeClr val="tx1"/>
                        </a:solidFill>
                        <a:effectLst/>
                        <a:uLnTx/>
                        <a:uFillTx/>
                        <a:latin typeface="Arial"/>
                        <a:ea typeface="微軟正黑體" panose="020B0604030504040204" pitchFamily="34" charset="-120"/>
                        <a:cs typeface="+mn-cs"/>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dirty="0">
                          <a:effectLst/>
                          <a:sym typeface="Zapf Dingbats"/>
                        </a:rPr>
                        <a:t>✔</a:t>
                      </a:r>
                      <a:endParaRPr lang="x-none" altLang="zh-TW" sz="1200" b="0" i="0" u="none" strike="noStrike" dirty="0">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1750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U-Series Power Adaptors</a:t>
            </a:r>
          </a:p>
        </p:txBody>
      </p:sp>
      <p:graphicFrame>
        <p:nvGraphicFramePr>
          <p:cNvPr id="3" name="Table 2"/>
          <p:cNvGraphicFramePr>
            <a:graphicFrameLocks noGrp="1"/>
          </p:cNvGraphicFramePr>
          <p:nvPr>
            <p:extLst>
              <p:ext uri="{D42A27DB-BD31-4B8C-83A1-F6EECF244321}">
                <p14:modId xmlns:p14="http://schemas.microsoft.com/office/powerpoint/2010/main" val="3844198406"/>
              </p:ext>
            </p:extLst>
          </p:nvPr>
        </p:nvGraphicFramePr>
        <p:xfrm>
          <a:off x="407880" y="1200000"/>
          <a:ext cx="11304920" cy="3099200"/>
        </p:xfrm>
        <a:graphic>
          <a:graphicData uri="http://schemas.openxmlformats.org/drawingml/2006/table">
            <a:tbl>
              <a:tblPr firstRow="1" firstCol="1" bandRow="1">
                <a:tableStyleId>{46F890A9-2807-4EBB-B81D-B2AA78EC7F39}</a:tableStyleId>
              </a:tblPr>
              <a:tblGrid>
                <a:gridCol w="1612412">
                  <a:extLst>
                    <a:ext uri="{9D8B030D-6E8A-4147-A177-3AD203B41FA5}">
                      <a16:colId xmlns="" xmlns:a16="http://schemas.microsoft.com/office/drawing/2014/main" val="20000"/>
                    </a:ext>
                  </a:extLst>
                </a:gridCol>
                <a:gridCol w="1797107">
                  <a:extLst>
                    <a:ext uri="{9D8B030D-6E8A-4147-A177-3AD203B41FA5}">
                      <a16:colId xmlns="" xmlns:a16="http://schemas.microsoft.com/office/drawing/2014/main" val="20001"/>
                    </a:ext>
                  </a:extLst>
                </a:gridCol>
                <a:gridCol w="2104100">
                  <a:extLst>
                    <a:ext uri="{9D8B030D-6E8A-4147-A177-3AD203B41FA5}">
                      <a16:colId xmlns="" xmlns:a16="http://schemas.microsoft.com/office/drawing/2014/main" val="20002"/>
                    </a:ext>
                  </a:extLst>
                </a:gridCol>
                <a:gridCol w="3452413">
                  <a:extLst>
                    <a:ext uri="{9D8B030D-6E8A-4147-A177-3AD203B41FA5}">
                      <a16:colId xmlns="" xmlns:a16="http://schemas.microsoft.com/office/drawing/2014/main" val="20003"/>
                    </a:ext>
                  </a:extLst>
                </a:gridCol>
                <a:gridCol w="1169444">
                  <a:extLst>
                    <a:ext uri="{9D8B030D-6E8A-4147-A177-3AD203B41FA5}">
                      <a16:colId xmlns="" xmlns:a16="http://schemas.microsoft.com/office/drawing/2014/main" val="20004"/>
                    </a:ext>
                  </a:extLst>
                </a:gridCol>
                <a:gridCol w="1169444">
                  <a:extLst>
                    <a:ext uri="{9D8B030D-6E8A-4147-A177-3AD203B41FA5}">
                      <a16:colId xmlns="" xmlns:a16="http://schemas.microsoft.com/office/drawing/2014/main" val="20005"/>
                    </a:ext>
                  </a:extLst>
                </a:gridCol>
              </a:tblGrid>
              <a:tr h="550400">
                <a:tc>
                  <a:txBody>
                    <a:bodyPr/>
                    <a:lstStyle/>
                    <a:p>
                      <a:endParaRPr lang="en-US" sz="1500"/>
                    </a:p>
                  </a:txBody>
                  <a:tcPr marL="143963" marR="143963" marT="72000" marB="72000" anchor="ctr"/>
                </a:tc>
                <a:tc>
                  <a:txBody>
                    <a:bodyPr/>
                    <a:lstStyle/>
                    <a:p>
                      <a:pPr algn="ctr"/>
                      <a:r>
                        <a:rPr lang="en-US" sz="1300"/>
                        <a:t>Power Supply Type</a:t>
                      </a:r>
                    </a:p>
                  </a:txBody>
                  <a:tcPr marL="143963" marR="143963" marT="72000" marB="72000" anchor="ctr"/>
                </a:tc>
                <a:tc>
                  <a:txBody>
                    <a:bodyPr/>
                    <a:lstStyle/>
                    <a:p>
                      <a:pPr algn="ctr"/>
                      <a:r>
                        <a:rPr lang="en-US" sz="1300"/>
                        <a:t>Power supply shipped with unit</a:t>
                      </a:r>
                    </a:p>
                  </a:txBody>
                  <a:tcPr marL="143963" marR="143963" marT="72000" marB="72000" anchor="ctr"/>
                </a:tc>
                <a:tc>
                  <a:txBody>
                    <a:bodyPr/>
                    <a:lstStyle/>
                    <a:p>
                      <a:pPr algn="ctr"/>
                      <a:r>
                        <a:rPr lang="en-US" sz="1300"/>
                        <a:t>(Spare) Power supply order SKU</a:t>
                      </a:r>
                    </a:p>
                  </a:txBody>
                  <a:tcPr marL="143963" marR="143963" marT="72000" marB="72000" anchor="ctr"/>
                </a:tc>
                <a:tc>
                  <a:txBody>
                    <a:bodyPr/>
                    <a:lstStyle/>
                    <a:p>
                      <a:pPr algn="ctr"/>
                      <a:r>
                        <a:rPr lang="en-US" sz="1300"/>
                        <a:t>GPI-115</a:t>
                      </a:r>
                      <a:r>
                        <a:rPr lang="en-US" sz="1300" baseline="0"/>
                        <a:t> Support</a:t>
                      </a:r>
                      <a:endParaRPr lang="en-US" sz="1300"/>
                    </a:p>
                  </a:txBody>
                  <a:tcPr marL="143963" marR="143963" marT="72000" marB="72000"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GPI-130</a:t>
                      </a:r>
                      <a:r>
                        <a:rPr lang="en-US" sz="1300" baseline="0"/>
                        <a:t> Support</a:t>
                      </a:r>
                      <a:endParaRPr lang="en-US" sz="1300"/>
                    </a:p>
                  </a:txBody>
                  <a:tcPr marL="143963" marR="143963" marT="72000" marB="72000" anchor="ctr"/>
                </a:tc>
                <a:extLst>
                  <a:ext uri="{0D108BD9-81ED-4DB2-BD59-A6C34878D82A}">
                    <a16:rowId xmlns="" xmlns:a16="http://schemas.microsoft.com/office/drawing/2014/main" val="10000"/>
                  </a:ext>
                </a:extLst>
              </a:tr>
              <a:tr h="4792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U221EV/223EV</a:t>
                      </a:r>
                      <a:endParaRPr lang="x-none" sz="1200" b="1" i="0" u="none" strike="noStrike">
                        <a:solidFill>
                          <a:schemeClr val="tx1"/>
                        </a:solidFill>
                        <a:effectLst/>
                        <a:latin typeface="+mn-lt"/>
                      </a:endParaRPr>
                    </a:p>
                  </a:txBody>
                  <a:tcPr marL="143963" marR="143963" marT="72000" marB="7200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x-none" sz="1200" u="none" strike="noStrike">
                          <a:effectLst/>
                        </a:rPr>
                        <a:t>PoE 802.3a</a:t>
                      </a:r>
                      <a:r>
                        <a:rPr lang="en-US" sz="1200" u="none" strike="noStrike">
                          <a:effectLst/>
                        </a:rPr>
                        <a:t>f</a:t>
                      </a:r>
                    </a:p>
                  </a:txBody>
                  <a:tcPr marL="143963" marR="143963" marT="72000" marB="7200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a:effectLst/>
                        </a:rPr>
                        <a:t>-</a:t>
                      </a:r>
                      <a:endParaRPr lang="x-none" sz="1200" b="0" i="0" u="none" strike="noStrike">
                        <a:solidFill>
                          <a:srgbClr val="000000"/>
                        </a:solidFill>
                        <a:effectLst/>
                        <a:latin typeface="+mn-lt"/>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en-US" sz="1200"/>
                        <a:t>SP-FAP200-PA</a:t>
                      </a:r>
                      <a:r>
                        <a:rPr lang="en-US" sz="1200" u="none" strike="noStrike">
                          <a:effectLst/>
                        </a:rPr>
                        <a:t>-XX</a:t>
                      </a:r>
                      <a:endParaRPr lang="en-US" sz="1200">
                        <a:solidFill>
                          <a:schemeClr val="tx1"/>
                        </a:solidFill>
                      </a:endParaRPr>
                    </a:p>
                  </a:txBody>
                  <a:tcPr marL="143963" marR="143963" marT="72000" marB="7200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chemeClr val="tx1"/>
                        </a:solidFill>
                        <a:effectLst/>
                        <a:latin typeface="+mn-lt"/>
                        <a:cs typeface="Arial"/>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en-US" sz="1200" u="none" strike="noStrike">
                          <a:effectLst/>
                        </a:rPr>
                        <a:t>-</a:t>
                      </a:r>
                      <a:endParaRPr lang="x-none" sz="1200" b="0" i="0" u="none" strike="noStrike">
                        <a:solidFill>
                          <a:schemeClr val="tx1"/>
                        </a:solidFill>
                        <a:effectLst/>
                        <a:latin typeface="+mn-lt"/>
                      </a:endParaRPr>
                    </a:p>
                  </a:txBody>
                  <a:tcPr marL="143963" marR="143963" marT="72000" marB="72000" anchor="ctr"/>
                </a:tc>
                <a:extLst>
                  <a:ext uri="{0D108BD9-81ED-4DB2-BD59-A6C34878D82A}">
                    <a16:rowId xmlns="" xmlns:a16="http://schemas.microsoft.com/office/drawing/2014/main" val="3132588807"/>
                  </a:ext>
                </a:extLst>
              </a:tr>
              <a:tr h="47928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U321EV/323EV</a:t>
                      </a:r>
                      <a:endParaRPr lang="x-none" sz="1200" b="1"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rPr>
                        <a:t>PoE 802.3a</a:t>
                      </a:r>
                      <a:r>
                        <a:rPr lang="en-US" sz="1200" u="none" strike="noStrike">
                          <a:effectLst/>
                        </a:rPr>
                        <a:t>f</a:t>
                      </a:r>
                    </a:p>
                    <a:p>
                      <a:pPr algn="ctr" fontAlgn="ctr"/>
                      <a:r>
                        <a:rPr lang="x-none" sz="1200" u="none" strike="noStrike">
                          <a:effectLst/>
                        </a:rPr>
                        <a:t>PoE 802.3at</a:t>
                      </a:r>
                      <a:endParaRPr lang="x-none" sz="1200" b="0" i="0" u="none" strike="noStrike">
                        <a:solidFill>
                          <a:schemeClr val="tx1"/>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a:t>SP-FAP200-PA</a:t>
                      </a:r>
                      <a:r>
                        <a:rPr lang="en-US" sz="1200" u="none" strike="noStrike">
                          <a:effectLst/>
                        </a:rPr>
                        <a:t>-XX</a:t>
                      </a:r>
                      <a:endParaRPr lang="en-US" sz="1200">
                        <a:solidFill>
                          <a:schemeClr val="tx1"/>
                        </a:solidFil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10002"/>
                  </a:ext>
                </a:extLst>
              </a:tr>
              <a:tr h="3708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
                      </a:r>
                      <a:br>
                        <a:rPr lang="en-US" sz="1200" u="none" strike="noStrike">
                          <a:effectLst/>
                        </a:rPr>
                      </a:br>
                      <a:r>
                        <a:rPr lang="x-none" sz="1200" u="none" strike="noStrike">
                          <a:effectLst/>
                        </a:rPr>
                        <a:t>-</a:t>
                      </a:r>
                      <a:r>
                        <a:rPr lang="en-US" sz="1200" u="none" strike="noStrike">
                          <a:effectLst/>
                        </a:rPr>
                        <a:t>U431F/433F</a:t>
                      </a:r>
                      <a:endParaRPr lang="x-none" sz="1200" b="1" i="0" u="none" strike="noStrike">
                        <a:solidFill>
                          <a:schemeClr val="tx1"/>
                        </a:solidFill>
                        <a:effectLst/>
                        <a:latin typeface="+mn-lt"/>
                      </a:endParaRPr>
                    </a:p>
                  </a:txBody>
                  <a:tcPr marL="143963" marR="143963" marT="72000" marB="7200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x-none" sz="1200" u="none" strike="noStrike">
                          <a:effectLst/>
                        </a:rPr>
                        <a:t>PoE 802.3at</a:t>
                      </a:r>
                      <a:endParaRPr lang="x-none" sz="1200" b="0" i="0" u="none" strike="noStrike">
                        <a:solidFill>
                          <a:schemeClr val="tx1"/>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mn-lt"/>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en-US" sz="1200"/>
                        <a:t>SP-FAP400-PA</a:t>
                      </a:r>
                      <a:r>
                        <a:rPr lang="en-US" sz="1200" u="none" strike="noStrike">
                          <a:effectLst/>
                        </a:rPr>
                        <a:t>-XX</a:t>
                      </a:r>
                      <a:endParaRPr lang="en-US" sz="1200">
                        <a:solidFill>
                          <a:schemeClr val="tx1"/>
                        </a:solidFill>
                      </a:endParaRPr>
                    </a:p>
                  </a:txBody>
                  <a:tcPr marL="143963" marR="143963" marT="72000" marB="7200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a:effectLst/>
                        </a:rPr>
                        <a:t>-</a:t>
                      </a:r>
                      <a:endParaRPr lang="x-none" sz="1200" b="0" i="0" u="none" strike="noStrike">
                        <a:solidFill>
                          <a:schemeClr val="tx1"/>
                        </a:solidFill>
                        <a:effectLst/>
                        <a:latin typeface="+mn-lt"/>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a:effectLst/>
                          <a:sym typeface="Zapf Dingbats"/>
                        </a:rPr>
                        <a:t>✔</a:t>
                      </a:r>
                      <a:endParaRPr lang="x-none" altLang="zh-TW" sz="1200" b="0" i="0" u="none" strike="noStrike">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3292897489"/>
                  </a:ext>
                </a:extLst>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U421EV/423EV</a:t>
                      </a:r>
                      <a:endParaRPr lang="x-none" sz="1200" b="1" i="0" u="none" strike="noStrike">
                        <a:solidFill>
                          <a:schemeClr val="tx1"/>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rPr>
                        <a:t>PoE 802.3a</a:t>
                      </a:r>
                      <a:r>
                        <a:rPr lang="en-US" sz="1200" u="none" strike="noStrike">
                          <a:effectLst/>
                        </a:rPr>
                        <a:t>f</a:t>
                      </a:r>
                    </a:p>
                    <a:p>
                      <a:pPr algn="ctr" fontAlgn="ctr"/>
                      <a:r>
                        <a:rPr lang="x-none" sz="1200" u="none" strike="noStrike">
                          <a:effectLst/>
                        </a:rPr>
                        <a:t>PoE 802.3at</a:t>
                      </a:r>
                      <a:endParaRPr lang="x-none" sz="1200" b="0" i="0" u="none" strike="noStrike">
                        <a:solidFill>
                          <a:schemeClr val="tx1"/>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a:t>SP-FAP400-PA</a:t>
                      </a:r>
                      <a:r>
                        <a:rPr lang="en-US" sz="1200" u="none" strike="noStrike">
                          <a:effectLst/>
                        </a:rPr>
                        <a:t>-XX</a:t>
                      </a:r>
                      <a:endParaRPr lang="en-US" sz="1200">
                        <a:solidFill>
                          <a:schemeClr val="tx1"/>
                        </a:solidFil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chemeClr val="tx1"/>
                        </a:solidFill>
                        <a:effectLst/>
                        <a:latin typeface="Arial"/>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a:effectLst/>
                          <a:sym typeface="Zapf Dingbats"/>
                        </a:rPr>
                        <a:t>✔</a:t>
                      </a:r>
                      <a:endParaRPr lang="x-none" altLang="zh-TW" sz="1200" b="0" i="0" u="none" strike="noStrike">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10003"/>
                  </a:ext>
                </a:extLst>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
                      </a:r>
                      <a:br>
                        <a:rPr lang="en-US" sz="1200" u="none" strike="noStrike">
                          <a:effectLst/>
                        </a:rPr>
                      </a:br>
                      <a:r>
                        <a:rPr lang="en-US" sz="1200" u="none" strike="noStrike">
                          <a:effectLst/>
                        </a:rPr>
                        <a:t>U422EV</a:t>
                      </a:r>
                      <a:endParaRPr lang="x-none" sz="1200" b="1" i="0" u="none" strike="noStrike">
                        <a:solidFill>
                          <a:schemeClr val="tx1"/>
                        </a:solidFill>
                        <a:effectLst/>
                        <a:latin typeface="+mn-lt"/>
                      </a:endParaRPr>
                    </a:p>
                  </a:txBody>
                  <a:tcPr marL="143963" marR="143963" marT="72000" marB="72000" anchor="ctr"/>
                </a:tc>
                <a:tc>
                  <a:txBody>
                    <a:bodyPr/>
                    <a:lstStyle/>
                    <a:p>
                      <a:pPr algn="ctr" fontAlgn="ctr"/>
                      <a:r>
                        <a:rPr lang="en-SG" sz="1200" b="0" i="0" u="none" strike="noStrike">
                          <a:solidFill>
                            <a:schemeClr val="tx1"/>
                          </a:solidFill>
                          <a:effectLst/>
                          <a:latin typeface="+mn-lt"/>
                        </a:rPr>
                        <a:t>Proprietary</a:t>
                      </a:r>
                    </a:p>
                    <a:p>
                      <a:pPr algn="ctr" fontAlgn="ctr"/>
                      <a:r>
                        <a:rPr lang="en-SG" sz="1200" b="0" i="0" u="none" strike="noStrike">
                          <a:solidFill>
                            <a:schemeClr val="tx1"/>
                          </a:solidFill>
                          <a:effectLst/>
                          <a:latin typeface="+mn-lt"/>
                        </a:rPr>
                        <a:t>802.3at </a:t>
                      </a:r>
                    </a:p>
                  </a:txBody>
                  <a:tcPr marL="143963" marR="143963" marT="72000" marB="72000" anchor="ctr"/>
                </a:tc>
                <a:tc>
                  <a:txBody>
                    <a:bodyPr/>
                    <a:lstStyle/>
                    <a:p>
                      <a:pPr algn="ctr" fontAlgn="ctr"/>
                      <a:r>
                        <a:rPr lang="x-none" sz="1200" u="none" strike="noStrike">
                          <a:effectLst/>
                          <a:sym typeface="Zapf Dingbats"/>
                        </a:rPr>
                        <a:t>✔</a:t>
                      </a:r>
                      <a:endParaRPr lang="en-US" sz="1200" b="0" i="0" u="none" strike="noStrike">
                        <a:solidFill>
                          <a:schemeClr val="tx1"/>
                        </a:solidFill>
                        <a:effectLst/>
                        <a:latin typeface="Arial"/>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a:solidFill>
                            <a:schemeClr val="tx1"/>
                          </a:solidFill>
                          <a:effectLst/>
                          <a:latin typeface="+mn-lt"/>
                        </a:rPr>
                        <a:t>(Proprietary </a:t>
                      </a:r>
                      <a:r>
                        <a:rPr lang="en-US" sz="1200" b="0" i="0" u="none" strike="noStrike" err="1">
                          <a:solidFill>
                            <a:schemeClr val="tx1"/>
                          </a:solidFill>
                          <a:effectLst/>
                          <a:latin typeface="+mn-lt"/>
                        </a:rPr>
                        <a:t>PoE</a:t>
                      </a:r>
                      <a:r>
                        <a:rPr lang="en-US" sz="1200" b="0" i="0" u="none" strike="noStrike">
                          <a:solidFill>
                            <a:schemeClr val="tx1"/>
                          </a:solidFill>
                          <a:effectLst/>
                          <a:latin typeface="+mn-lt"/>
                        </a:rPr>
                        <a:t> injector)</a:t>
                      </a: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a:solidFill>
                            <a:schemeClr val="tx1"/>
                          </a:solidFill>
                        </a:rPr>
                        <a:t>-</a:t>
                      </a:r>
                    </a:p>
                  </a:txBody>
                  <a:tcPr marL="143963" marR="143963" marT="72000" marB="72000" anchor="ctr"/>
                </a:tc>
                <a:tc>
                  <a:txBody>
                    <a:bodyPr/>
                    <a:lstStyle/>
                    <a:p>
                      <a:pPr algn="ctr" fontAlgn="ctr"/>
                      <a:r>
                        <a:rPr lang="en-US" sz="1200" b="0" i="0" u="none" strike="noStrike">
                          <a:solidFill>
                            <a:schemeClr val="tx1"/>
                          </a:solidFill>
                          <a:effectLst/>
                          <a:latin typeface="Arial"/>
                        </a:rPr>
                        <a:t>-</a:t>
                      </a:r>
                      <a:endParaRPr lang="x-none" sz="1200" b="0" i="0" u="none" strike="noStrike">
                        <a:solidFill>
                          <a:schemeClr val="tx1"/>
                        </a:solidFill>
                        <a:effectLst/>
                        <a:latin typeface="Arial"/>
                      </a:endParaRPr>
                    </a:p>
                  </a:txBody>
                  <a:tcPr marL="143963" marR="143963" marT="72000" marB="7200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x-none" altLang="zh-TW" sz="1200" u="none" strike="noStrike" dirty="0">
                          <a:effectLst/>
                          <a:sym typeface="Zapf Dingbats"/>
                        </a:rPr>
                        <a:t>✔</a:t>
                      </a:r>
                      <a:endParaRPr lang="x-none" altLang="zh-TW" sz="1200" b="0" i="0" u="none" strike="noStrike" dirty="0">
                        <a:solidFill>
                          <a:schemeClr val="tx1"/>
                        </a:solidFill>
                        <a:effectLst/>
                        <a:latin typeface="+mn-lt"/>
                        <a:cs typeface="Arial"/>
                      </a:endParaRPr>
                    </a:p>
                  </a:txBody>
                  <a:tcPr marL="143963" marR="143963" marT="72000" marB="72000" anchor="ctr"/>
                </a:tc>
                <a:extLst>
                  <a:ext uri="{0D108BD9-81ED-4DB2-BD59-A6C34878D82A}">
                    <a16:rowId xmlns="" xmlns:a16="http://schemas.microsoft.com/office/drawing/2014/main" val="3858733969"/>
                  </a:ext>
                </a:extLst>
              </a:tr>
            </a:tbl>
          </a:graphicData>
        </a:graphic>
      </p:graphicFrame>
    </p:spTree>
    <p:extLst>
      <p:ext uri="{BB962C8B-B14F-4D97-AF65-F5344CB8AC3E}">
        <p14:creationId xmlns:p14="http://schemas.microsoft.com/office/powerpoint/2010/main" val="82274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FortiAP C-Series Power Adaptors</a:t>
            </a:r>
          </a:p>
        </p:txBody>
      </p:sp>
      <p:graphicFrame>
        <p:nvGraphicFramePr>
          <p:cNvPr id="3" name="Table 2"/>
          <p:cNvGraphicFramePr>
            <a:graphicFrameLocks noGrp="1"/>
          </p:cNvGraphicFramePr>
          <p:nvPr>
            <p:extLst>
              <p:ext uri="{D42A27DB-BD31-4B8C-83A1-F6EECF244321}">
                <p14:modId xmlns:p14="http://schemas.microsoft.com/office/powerpoint/2010/main" val="362860885"/>
              </p:ext>
            </p:extLst>
          </p:nvPr>
        </p:nvGraphicFramePr>
        <p:xfrm>
          <a:off x="407880" y="1200000"/>
          <a:ext cx="11304920" cy="2049200"/>
        </p:xfrm>
        <a:graphic>
          <a:graphicData uri="http://schemas.openxmlformats.org/drawingml/2006/table">
            <a:tbl>
              <a:tblPr firstRow="1" firstCol="1" bandRow="1">
                <a:tableStyleId>{46F890A9-2807-4EBB-B81D-B2AA78EC7F39}</a:tableStyleId>
              </a:tblPr>
              <a:tblGrid>
                <a:gridCol w="1612412">
                  <a:extLst>
                    <a:ext uri="{9D8B030D-6E8A-4147-A177-3AD203B41FA5}">
                      <a16:colId xmlns="" xmlns:a16="http://schemas.microsoft.com/office/drawing/2014/main" val="20000"/>
                    </a:ext>
                  </a:extLst>
                </a:gridCol>
                <a:gridCol w="1797107">
                  <a:extLst>
                    <a:ext uri="{9D8B030D-6E8A-4147-A177-3AD203B41FA5}">
                      <a16:colId xmlns="" xmlns:a16="http://schemas.microsoft.com/office/drawing/2014/main" val="20001"/>
                    </a:ext>
                  </a:extLst>
                </a:gridCol>
                <a:gridCol w="2104100">
                  <a:extLst>
                    <a:ext uri="{9D8B030D-6E8A-4147-A177-3AD203B41FA5}">
                      <a16:colId xmlns="" xmlns:a16="http://schemas.microsoft.com/office/drawing/2014/main" val="20002"/>
                    </a:ext>
                  </a:extLst>
                </a:gridCol>
                <a:gridCol w="3452413">
                  <a:extLst>
                    <a:ext uri="{9D8B030D-6E8A-4147-A177-3AD203B41FA5}">
                      <a16:colId xmlns="" xmlns:a16="http://schemas.microsoft.com/office/drawing/2014/main" val="20003"/>
                    </a:ext>
                  </a:extLst>
                </a:gridCol>
                <a:gridCol w="1169444">
                  <a:extLst>
                    <a:ext uri="{9D8B030D-6E8A-4147-A177-3AD203B41FA5}">
                      <a16:colId xmlns="" xmlns:a16="http://schemas.microsoft.com/office/drawing/2014/main" val="20004"/>
                    </a:ext>
                  </a:extLst>
                </a:gridCol>
                <a:gridCol w="1169444">
                  <a:extLst>
                    <a:ext uri="{9D8B030D-6E8A-4147-A177-3AD203B41FA5}">
                      <a16:colId xmlns="" xmlns:a16="http://schemas.microsoft.com/office/drawing/2014/main" val="20005"/>
                    </a:ext>
                  </a:extLst>
                </a:gridCol>
              </a:tblGrid>
              <a:tr h="550400">
                <a:tc>
                  <a:txBody>
                    <a:bodyPr/>
                    <a:lstStyle/>
                    <a:p>
                      <a:endParaRPr lang="en-US" sz="1500"/>
                    </a:p>
                  </a:txBody>
                  <a:tcPr marL="143963" marR="143963" marT="72000" marB="72000" anchor="ctr"/>
                </a:tc>
                <a:tc>
                  <a:txBody>
                    <a:bodyPr/>
                    <a:lstStyle/>
                    <a:p>
                      <a:pPr algn="ctr"/>
                      <a:r>
                        <a:rPr lang="en-US" sz="1300"/>
                        <a:t>Power Supply Type</a:t>
                      </a:r>
                    </a:p>
                  </a:txBody>
                  <a:tcPr marL="143963" marR="143963" marT="72000" marB="72000" anchor="ctr"/>
                </a:tc>
                <a:tc>
                  <a:txBody>
                    <a:bodyPr/>
                    <a:lstStyle/>
                    <a:p>
                      <a:pPr algn="ctr"/>
                      <a:r>
                        <a:rPr lang="en-US" sz="1300"/>
                        <a:t>Power supply shipped with unit</a:t>
                      </a:r>
                    </a:p>
                  </a:txBody>
                  <a:tcPr marL="143963" marR="143963" marT="72000" marB="72000" anchor="ctr"/>
                </a:tc>
                <a:tc>
                  <a:txBody>
                    <a:bodyPr/>
                    <a:lstStyle/>
                    <a:p>
                      <a:pPr algn="ctr"/>
                      <a:r>
                        <a:rPr lang="en-US" sz="1300"/>
                        <a:t>(Spare) Power supply order SKU</a:t>
                      </a:r>
                    </a:p>
                  </a:txBody>
                  <a:tcPr marL="143963" marR="143963" marT="72000" marB="72000" anchor="ctr"/>
                </a:tc>
                <a:tc>
                  <a:txBody>
                    <a:bodyPr/>
                    <a:lstStyle/>
                    <a:p>
                      <a:pPr algn="ctr"/>
                      <a:r>
                        <a:rPr lang="en-US" sz="1300"/>
                        <a:t>GPI-115</a:t>
                      </a:r>
                      <a:r>
                        <a:rPr lang="en-US" sz="1300" baseline="0"/>
                        <a:t> Support</a:t>
                      </a:r>
                      <a:endParaRPr lang="en-US" sz="1300"/>
                    </a:p>
                  </a:txBody>
                  <a:tcPr marL="143963" marR="143963" marT="72000" marB="72000" anchor="ctr"/>
                </a:tc>
                <a:tc>
                  <a:txBody>
                    <a:bodyPr/>
                    <a:lstStyle/>
                    <a:p>
                      <a:pPr algn="ctr"/>
                      <a:r>
                        <a:rPr lang="en-US" sz="1300"/>
                        <a:t>GPI-130</a:t>
                      </a:r>
                      <a:r>
                        <a:rPr lang="en-US" sz="1300" baseline="0"/>
                        <a:t> Support</a:t>
                      </a:r>
                      <a:endParaRPr lang="en-US" sz="1300"/>
                    </a:p>
                  </a:txBody>
                  <a:tcPr marL="143963" marR="143963" marT="72000" marB="72000" anchor="ctr"/>
                </a:tc>
                <a:extLst>
                  <a:ext uri="{0D108BD9-81ED-4DB2-BD59-A6C34878D82A}">
                    <a16:rowId xmlns="" xmlns:a16="http://schemas.microsoft.com/office/drawing/2014/main" val="10000"/>
                  </a:ext>
                </a:extLst>
              </a:tr>
              <a:tr h="47928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C220C/225C</a:t>
                      </a:r>
                      <a:endParaRPr lang="x-none" sz="1200" b="1" i="0" u="none" strike="noStrike">
                        <a:solidFill>
                          <a:srgbClr val="FFFFFF"/>
                        </a:solidFill>
                        <a:effectLst/>
                        <a:latin typeface="+mn-lt"/>
                      </a:endParaRPr>
                    </a:p>
                  </a:txBody>
                  <a:tcPr marL="143963" marR="143963" marT="72000" marB="72000" anchor="ctr"/>
                </a:tc>
                <a:tc>
                  <a:txBody>
                    <a:bodyPr/>
                    <a:lstStyle/>
                    <a:p>
                      <a:pPr algn="ctr" fontAlgn="ctr"/>
                      <a:r>
                        <a:rPr lang="x-none" sz="1200" u="none" strike="noStrike">
                          <a:effectLst/>
                        </a:rPr>
                        <a:t>PoE 802.3a</a:t>
                      </a:r>
                      <a:r>
                        <a:rPr lang="en-US" sz="1200" u="none" strike="noStrike">
                          <a:effectLst/>
                        </a:rPr>
                        <a:t>f</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u="none" strike="noStrike">
                          <a:effectLst/>
                        </a:rPr>
                        <a:t>-</a:t>
                      </a:r>
                      <a:endParaRPr lang="x-none" sz="1200" b="0" i="0" u="none" strike="noStrike">
                        <a:solidFill>
                          <a:srgbClr val="000000"/>
                        </a:solidFill>
                        <a:effectLst/>
                        <a:latin typeface="+mn-lt"/>
                      </a:endParaRPr>
                    </a:p>
                  </a:txBody>
                  <a:tcPr marL="143963" marR="143963" marT="72000" marB="72000" anchor="ct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x-none" sz="1200" u="none" strike="noStrike">
                          <a:effectLst/>
                          <a:sym typeface="Zapf Dingbats"/>
                        </a:rPr>
                        <a:t>✔</a:t>
                      </a:r>
                      <a:endParaRPr lang="x-none" sz="1200" b="0" i="0" u="none" strike="noStrike">
                        <a:solidFill>
                          <a:srgbClr val="000000"/>
                        </a:solidFill>
                        <a:effectLst/>
                        <a:latin typeface="+mn-lt"/>
                        <a:cs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extLst>
                  <a:ext uri="{0D108BD9-81ED-4DB2-BD59-A6C34878D82A}">
                    <a16:rowId xmlns="" xmlns:a16="http://schemas.microsoft.com/office/drawing/2014/main" val="10001"/>
                  </a:ext>
                </a:extLst>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C23JD</a:t>
                      </a:r>
                      <a:endParaRPr lang="x-none" sz="1200" b="1" i="0" u="none" strike="noStrike">
                        <a:solidFill>
                          <a:srgbClr val="FFFFFF"/>
                        </a:solidFill>
                        <a:effectLst/>
                        <a:latin typeface="+mn-lt"/>
                      </a:endParaRPr>
                    </a:p>
                  </a:txBody>
                  <a:tcPr marL="143963" marR="143963" marT="72000" marB="72000" anchor="ctr"/>
                </a:tc>
                <a:tc>
                  <a:txBody>
                    <a:bodyPr/>
                    <a:lstStyle/>
                    <a:p>
                      <a:pPr algn="ctr" fontAlgn="ctr"/>
                      <a:r>
                        <a:rPr lang="x-none" sz="1200" u="none" strike="noStrike">
                          <a:effectLst/>
                        </a:rPr>
                        <a:t>PoE 802.3a</a:t>
                      </a:r>
                      <a:r>
                        <a:rPr lang="en-US" sz="1200" u="none" strike="noStrike">
                          <a:effectLst/>
                        </a:rPr>
                        <a:t>f </a:t>
                      </a:r>
                      <a:br>
                        <a:rPr lang="en-US" sz="1200" u="none" strike="noStrike">
                          <a:effectLst/>
                        </a:rPr>
                      </a:br>
                      <a:r>
                        <a:rPr lang="en-US" sz="1200" u="none" strike="noStrike">
                          <a:effectLst/>
                        </a:rPr>
                        <a:t>(wall Plate)</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u="none" strike="noStrike">
                          <a:effectLst/>
                        </a:rPr>
                        <a:t>-</a:t>
                      </a:r>
                      <a:endParaRPr lang="x-none" sz="1200" b="0" i="0" u="none" strike="noStrike">
                        <a:solidFill>
                          <a:srgbClr val="000000"/>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extLst>
                  <a:ext uri="{0D108BD9-81ED-4DB2-BD59-A6C34878D82A}">
                    <a16:rowId xmlns="" xmlns:a16="http://schemas.microsoft.com/office/drawing/2014/main" val="10002"/>
                  </a:ext>
                </a:extLst>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1200" u="none" strike="noStrike">
                          <a:effectLst/>
                        </a:rPr>
                        <a:t>FAP-</a:t>
                      </a:r>
                      <a:r>
                        <a:rPr lang="en-US" sz="1200" u="none" strike="noStrike">
                          <a:effectLst/>
                        </a:rPr>
                        <a:t>C24JE</a:t>
                      </a:r>
                      <a:endParaRPr lang="x-none" sz="1200" b="1" i="0" u="none" strike="noStrike">
                        <a:solidFill>
                          <a:srgbClr val="FFFFFF"/>
                        </a:solidFill>
                        <a:effectLst/>
                        <a:latin typeface="+mn-lt"/>
                      </a:endParaRPr>
                    </a:p>
                  </a:txBody>
                  <a:tcPr marL="143963" marR="143963" marT="72000" marB="72000" anchor="ctr"/>
                </a:tc>
                <a:tc>
                  <a:txBody>
                    <a:bodyPr/>
                    <a:lstStyle/>
                    <a:p>
                      <a:pPr algn="ctr" fontAlgn="ctr"/>
                      <a:r>
                        <a:rPr lang="x-none" sz="1200" u="none" strike="noStrike">
                          <a:effectLst/>
                        </a:rPr>
                        <a:t>PoE 802.3a</a:t>
                      </a:r>
                      <a:r>
                        <a:rPr lang="en-US" sz="1200" u="none" strike="noStrike">
                          <a:effectLst/>
                        </a:rPr>
                        <a:t>f </a:t>
                      </a:r>
                      <a:br>
                        <a:rPr lang="en-US" sz="1200" u="none" strike="noStrike">
                          <a:effectLst/>
                        </a:rPr>
                      </a:br>
                      <a:r>
                        <a:rPr lang="en-US" sz="1200" u="none" strike="noStrike">
                          <a:effectLst/>
                        </a:rPr>
                        <a:t>(wall Plate)</a:t>
                      </a:r>
                      <a:endParaRPr lang="x-none" sz="1200" b="0" i="0" u="none" strike="noStrike">
                        <a:solidFill>
                          <a:srgbClr val="000000"/>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u="none" strike="noStrike">
                          <a:effectLst/>
                        </a:rPr>
                        <a:t>-</a:t>
                      </a:r>
                      <a:endParaRPr lang="x-none" sz="1200" b="0" i="0" u="none" strike="noStrike">
                        <a:solidFill>
                          <a:srgbClr val="000000"/>
                        </a:solidFill>
                        <a:effectLst/>
                        <a:latin typeface="+mn-lt"/>
                      </a:endParaRPr>
                    </a:p>
                  </a:txBody>
                  <a:tcPr marL="143963" marR="143963" marT="72000" marB="72000" anchor="ctr"/>
                </a:tc>
                <a:tc>
                  <a:txBody>
                    <a:bodyPr/>
                    <a:lstStyle/>
                    <a:p>
                      <a:pPr algn="ctr" fontAlgn="ctr"/>
                      <a:r>
                        <a:rPr lang="en-US" sz="1200" u="none" strike="noStrike">
                          <a:effectLst/>
                        </a:rPr>
                        <a:t>-</a:t>
                      </a:r>
                      <a:endParaRPr lang="x-none" sz="1200" b="0" i="0" u="none" strike="noStrike">
                        <a:solidFill>
                          <a:srgbClr val="000000"/>
                        </a:solidFill>
                        <a:effectLst/>
                        <a:latin typeface="Arial"/>
                      </a:endParaRPr>
                    </a:p>
                  </a:txBody>
                  <a:tcPr marL="143963" marR="143963" marT="72000" marB="72000" anchor="ctr"/>
                </a:tc>
                <a:tc>
                  <a:txBody>
                    <a:bodyPr/>
                    <a:lstStyle/>
                    <a:p>
                      <a:pPr algn="ctr" fontAlgn="ctr"/>
                      <a:r>
                        <a:rPr lang="en-US" sz="1200" u="none" strike="noStrike" dirty="0">
                          <a:effectLst/>
                        </a:rPr>
                        <a:t>-</a:t>
                      </a:r>
                      <a:endParaRPr lang="x-none" sz="1200" b="0" i="0" u="none" strike="noStrike" dirty="0">
                        <a:solidFill>
                          <a:srgbClr val="000000"/>
                        </a:solidFill>
                        <a:effectLst/>
                        <a:latin typeface="Arial"/>
                      </a:endParaRPr>
                    </a:p>
                  </a:txBody>
                  <a:tcPr marL="143963" marR="143963" marT="72000" marB="72000"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06053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FortiSwitch</a:t>
            </a:r>
          </a:p>
        </p:txBody>
      </p:sp>
      <p:pic>
        <p:nvPicPr>
          <p:cNvPr id="7" name="Picture 208">
            <a:extLst>
              <a:ext uri="{FF2B5EF4-FFF2-40B4-BE49-F238E27FC236}">
                <a16:creationId xmlns="" xmlns:a16="http://schemas.microsoft.com/office/drawing/2014/main" id="{9A6D0FDC-3E08-3E46-A1BE-10982327A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94335" y="2898000"/>
            <a:ext cx="586800" cy="58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30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FortiSwitch</a:t>
            </a:r>
          </a:p>
        </p:txBody>
      </p:sp>
      <p:sp>
        <p:nvSpPr>
          <p:cNvPr id="5" name="Content Placeholder 9"/>
          <p:cNvSpPr txBox="1">
            <a:spLocks/>
          </p:cNvSpPr>
          <p:nvPr/>
        </p:nvSpPr>
        <p:spPr>
          <a:xfrm>
            <a:off x="6351669" y="2699434"/>
            <a:ext cx="5315682" cy="1250065"/>
          </a:xfrm>
          <a:prstGeom prst="rect">
            <a:avLst/>
          </a:prstGeom>
        </p:spPr>
        <p:txBody>
          <a:bodyPr vert="horz" wrap="square" lIns="121893" tIns="60947" rIns="121893" bIns="60947" numCol="1" anchor="t" anchorCtr="0" compatLnSpc="1">
            <a:prstTxWarp prst="textNoShape">
              <a:avLst/>
            </a:prstTxWarp>
            <a:normAutofit/>
          </a:bodyPr>
          <a:lstStyle>
            <a:lvl1pPr marL="173038" marR="0" indent="-173038" algn="l" defTabSz="914400" rtl="0" eaLnBrk="1" fontAlgn="base" latinLnBrk="0" hangingPunct="1">
              <a:lnSpc>
                <a:spcPct val="100000"/>
              </a:lnSpc>
              <a:spcBef>
                <a:spcPct val="20000"/>
              </a:spcBef>
              <a:spcAft>
                <a:spcPct val="0"/>
              </a:spcAft>
              <a:buClr>
                <a:srgbClr val="FF0000"/>
              </a:buClr>
              <a:buSzPct val="100000"/>
              <a:buFont typeface="Arial"/>
              <a:buChar char="•"/>
              <a:tabLst/>
              <a:defRPr sz="2400" b="0" i="0">
                <a:solidFill>
                  <a:srgbClr val="1B232A"/>
                </a:solidFill>
                <a:latin typeface="Arial Narrow"/>
                <a:ea typeface="+mn-ea"/>
                <a:cs typeface="Arial Narrow"/>
              </a:defRPr>
            </a:lvl1pPr>
            <a:lvl2pPr marL="463550" marR="0" indent="-176213" algn="l" defTabSz="914400" rtl="0" eaLnBrk="1" fontAlgn="base" latinLnBrk="0" hangingPunct="1">
              <a:lnSpc>
                <a:spcPct val="110000"/>
              </a:lnSpc>
              <a:spcBef>
                <a:spcPct val="20000"/>
              </a:spcBef>
              <a:spcAft>
                <a:spcPct val="0"/>
              </a:spcAft>
              <a:buClr>
                <a:srgbClr val="FF0000"/>
              </a:buClr>
              <a:buSzTx/>
              <a:buFont typeface="Lucida Grande"/>
              <a:buChar char="»"/>
              <a:tabLst/>
              <a:defRPr sz="2000" b="0" i="0">
                <a:solidFill>
                  <a:srgbClr val="1B232A"/>
                </a:solidFill>
                <a:latin typeface="Arial Narrow"/>
                <a:ea typeface="+mn-ea"/>
                <a:cs typeface="Arial Narrow"/>
              </a:defRPr>
            </a:lvl2pPr>
            <a:lvl3pPr marL="747713" marR="0" indent="-169863"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3pPr>
            <a:lvl4pPr marL="1139825" marR="0" indent="-228600" algn="l" defTabSz="914400" rtl="0" eaLnBrk="1" fontAlgn="base" latinLnBrk="0" hangingPunct="1">
              <a:lnSpc>
                <a:spcPct val="110000"/>
              </a:lnSpc>
              <a:spcBef>
                <a:spcPct val="20000"/>
              </a:spcBef>
              <a:spcAft>
                <a:spcPct val="0"/>
              </a:spcAft>
              <a:buClr>
                <a:srgbClr val="FF0000"/>
              </a:buClr>
              <a:buSzTx/>
              <a:buFont typeface="Lucida Grande"/>
              <a:buChar char="»"/>
              <a:tabLst/>
              <a:defRPr sz="1800" b="0" i="0">
                <a:solidFill>
                  <a:srgbClr val="1B232A"/>
                </a:solidFill>
                <a:latin typeface="Arial Narrow"/>
                <a:ea typeface="+mn-ea"/>
                <a:cs typeface="Arial Narrow"/>
              </a:defRPr>
            </a:lvl4pPr>
            <a:lvl5pPr marL="1492250" marR="0" indent="-228600"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5pPr>
            <a:lvl6pPr marL="19637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6pPr>
            <a:lvl7pPr marL="24209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7pPr>
            <a:lvl8pPr marL="28781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8pPr>
            <a:lvl9pPr marL="33353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9pPr>
          </a:lstStyle>
          <a:p>
            <a:pPr marL="0" indent="0">
              <a:lnSpc>
                <a:spcPct val="90000"/>
              </a:lnSpc>
              <a:buClr>
                <a:schemeClr val="accent6"/>
              </a:buClr>
              <a:buNone/>
            </a:pPr>
            <a:r>
              <a:rPr lang="en-US" sz="2100" b="1" dirty="0">
                <a:latin typeface="Arial"/>
                <a:cs typeface="Arial"/>
              </a:rPr>
              <a:t>Outstanding price, performance, and scalability to organizations with diverse operational needs.</a:t>
            </a:r>
            <a:endParaRPr lang="en-US" sz="2000" b="1" dirty="0">
              <a:latin typeface="Arial"/>
              <a:ea typeface="ＭＳ Ｐゴシック" pitchFamily="34" charset="-128"/>
              <a:cs typeface="Arial"/>
            </a:endParaRPr>
          </a:p>
          <a:p>
            <a:pPr>
              <a:lnSpc>
                <a:spcPct val="90000"/>
              </a:lnSpc>
            </a:pPr>
            <a:endParaRPr lang="en-US" sz="2000" b="1" dirty="0">
              <a:latin typeface="+mn-lt"/>
              <a:ea typeface="ＭＳ Ｐゴシック" pitchFamily="34" charset="-128"/>
            </a:endParaRPr>
          </a:p>
          <a:p>
            <a:pPr marL="0" indent="0">
              <a:lnSpc>
                <a:spcPct val="90000"/>
              </a:lnSpc>
              <a:buNone/>
            </a:pPr>
            <a:endParaRPr lang="en-US" sz="2000" dirty="0">
              <a:latin typeface="+mn-lt"/>
              <a:ea typeface="ＭＳ Ｐゴシック" pitchFamily="34" charset="-128"/>
            </a:endParaRPr>
          </a:p>
        </p:txBody>
      </p:sp>
      <p:sp>
        <p:nvSpPr>
          <p:cNvPr id="6" name="Rectangle 5"/>
          <p:cNvSpPr/>
          <p:nvPr/>
        </p:nvSpPr>
        <p:spPr>
          <a:xfrm>
            <a:off x="6773155" y="3673272"/>
            <a:ext cx="4857765" cy="2263184"/>
          </a:xfrm>
          <a:prstGeom prst="rect">
            <a:avLst/>
          </a:prstGeom>
        </p:spPr>
        <p:txBody>
          <a:bodyPr wrap="square" lIns="121893" tIns="60947" rIns="121893" bIns="60947">
            <a:spAutoFit/>
          </a:bodyPr>
          <a:lstStyle/>
          <a:p>
            <a:pPr>
              <a:lnSpc>
                <a:spcPct val="90000"/>
              </a:lnSpc>
              <a:spcBef>
                <a:spcPts val="1066"/>
              </a:spcBef>
            </a:pPr>
            <a:r>
              <a:rPr lang="en-US" sz="2100" b="1"/>
              <a:t>Primary Benefits:</a:t>
            </a:r>
          </a:p>
          <a:p>
            <a:pPr marL="380917" indent="-380917">
              <a:lnSpc>
                <a:spcPct val="90000"/>
              </a:lnSpc>
              <a:spcBef>
                <a:spcPts val="1066"/>
              </a:spcBef>
              <a:buClr>
                <a:schemeClr val="accent3"/>
              </a:buClr>
              <a:buFont typeface="Lucida Grande"/>
              <a:buChar char="✓"/>
            </a:pPr>
            <a:r>
              <a:rPr lang="en-US">
                <a:latin typeface="+mj-lt"/>
                <a:cs typeface="Arial Narrow"/>
              </a:rPr>
              <a:t>High Port Density</a:t>
            </a:r>
          </a:p>
          <a:p>
            <a:pPr marL="380917" indent="-380917">
              <a:lnSpc>
                <a:spcPct val="90000"/>
              </a:lnSpc>
              <a:spcBef>
                <a:spcPts val="1066"/>
              </a:spcBef>
              <a:buClr>
                <a:schemeClr val="accent3"/>
              </a:buClr>
              <a:buFont typeface="Lucida Grande"/>
              <a:buChar char="✓"/>
            </a:pPr>
            <a:r>
              <a:rPr lang="en-US">
                <a:latin typeface="+mj-lt"/>
                <a:cs typeface="Arial Narrow"/>
              </a:rPr>
              <a:t>Integrated Power Over Ethernet</a:t>
            </a:r>
          </a:p>
          <a:p>
            <a:pPr marL="380917" indent="-380917">
              <a:lnSpc>
                <a:spcPct val="90000"/>
              </a:lnSpc>
              <a:spcBef>
                <a:spcPts val="1066"/>
              </a:spcBef>
              <a:buClr>
                <a:schemeClr val="accent3"/>
              </a:buClr>
              <a:buFont typeface="Lucida Grande"/>
              <a:buChar char="✓"/>
            </a:pPr>
            <a:r>
              <a:rPr lang="en-US">
                <a:latin typeface="+mj-lt"/>
                <a:cs typeface="Arial Narrow"/>
              </a:rPr>
              <a:t>Connect Access Points, Peripherals, Cameras, Phones</a:t>
            </a:r>
          </a:p>
          <a:p>
            <a:pPr marL="380917" indent="-380917">
              <a:lnSpc>
                <a:spcPct val="90000"/>
              </a:lnSpc>
              <a:spcBef>
                <a:spcPts val="1066"/>
              </a:spcBef>
              <a:buClr>
                <a:schemeClr val="accent3"/>
              </a:buClr>
              <a:buFont typeface="Lucida Grande"/>
              <a:buChar char="✓"/>
            </a:pPr>
            <a:r>
              <a:rPr lang="en-US">
                <a:latin typeface="+mj-lt"/>
                <a:cs typeface="Arial Narrow"/>
              </a:rPr>
              <a:t>Create an integrated, secure network</a:t>
            </a:r>
          </a:p>
        </p:txBody>
      </p:sp>
      <p:sp>
        <p:nvSpPr>
          <p:cNvPr id="8" name="Rectangle 7"/>
          <p:cNvSpPr/>
          <p:nvPr/>
        </p:nvSpPr>
        <p:spPr bwMode="invGray">
          <a:xfrm>
            <a:off x="599104" y="1200000"/>
            <a:ext cx="11038895" cy="846744"/>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Access level Gigabit Switches with ease of use and low cost of ownership </a:t>
            </a:r>
          </a:p>
        </p:txBody>
      </p:sp>
      <p:sp>
        <p:nvSpPr>
          <p:cNvPr id="10" name="Rectangle 9"/>
          <p:cNvSpPr/>
          <p:nvPr/>
        </p:nvSpPr>
        <p:spPr>
          <a:xfrm>
            <a:off x="599102" y="2699431"/>
            <a:ext cx="2588606" cy="2964503"/>
          </a:xfrm>
          <a:prstGeom prst="rect">
            <a:avLst/>
          </a:prstGeom>
        </p:spPr>
        <p:txBody>
          <a:bodyPr wrap="square" lIns="121893" tIns="60947" rIns="121893" bIns="60947">
            <a:spAutoFit/>
          </a:bodyPr>
          <a:lstStyle/>
          <a:p>
            <a:pPr marL="380917" indent="-380917">
              <a:lnSpc>
                <a:spcPct val="150000"/>
              </a:lnSpc>
              <a:spcBef>
                <a:spcPts val="3599"/>
              </a:spcBef>
              <a:buSzPct val="100000"/>
              <a:buBlip>
                <a:blip r:embed="rId2"/>
              </a:buBlip>
            </a:pPr>
            <a:r>
              <a:rPr lang="en-US" sz="1600" b="1">
                <a:ea typeface="Helvetica 55 Roman" charset="0"/>
                <a:cs typeface="Arial Narrow"/>
              </a:rPr>
              <a:t>FSW-1xxD/E Series</a:t>
            </a:r>
          </a:p>
          <a:p>
            <a:pPr marL="380917" indent="-380917">
              <a:lnSpc>
                <a:spcPct val="150000"/>
              </a:lnSpc>
              <a:spcBef>
                <a:spcPts val="3599"/>
              </a:spcBef>
              <a:buSzPct val="100000"/>
              <a:buBlip>
                <a:blip r:embed="rId2"/>
              </a:buBlip>
            </a:pPr>
            <a:r>
              <a:rPr lang="en-US" sz="1600" b="1">
                <a:ea typeface="Helvetica 55 Roman" charset="0"/>
                <a:cs typeface="Arial Narrow"/>
              </a:rPr>
              <a:t>FSW-2xxD/E Series</a:t>
            </a:r>
          </a:p>
          <a:p>
            <a:pPr marL="380917" indent="-380917">
              <a:lnSpc>
                <a:spcPct val="150000"/>
              </a:lnSpc>
              <a:spcBef>
                <a:spcPts val="3599"/>
              </a:spcBef>
              <a:buSzPct val="100000"/>
              <a:buBlip>
                <a:blip r:embed="rId2"/>
              </a:buBlip>
            </a:pPr>
            <a:r>
              <a:rPr lang="en-US" sz="1600" b="1">
                <a:ea typeface="Helvetica 55 Roman" charset="0"/>
                <a:cs typeface="Arial Narrow"/>
              </a:rPr>
              <a:t>FSW-4xxD Series</a:t>
            </a:r>
          </a:p>
          <a:p>
            <a:pPr marL="380917" indent="-380917">
              <a:lnSpc>
                <a:spcPct val="150000"/>
              </a:lnSpc>
              <a:spcBef>
                <a:spcPts val="3599"/>
              </a:spcBef>
              <a:buSzPct val="100000"/>
              <a:buBlip>
                <a:blip r:embed="rId2"/>
              </a:buBlip>
            </a:pPr>
            <a:r>
              <a:rPr lang="en-US" sz="1600" b="1">
                <a:ea typeface="Helvetica 55 Roman" charset="0"/>
                <a:cs typeface="Arial Narrow"/>
              </a:rPr>
              <a:t>FSW-5xxD Series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2087" y="2749229"/>
            <a:ext cx="2256644" cy="418453"/>
          </a:xfrm>
          <a:prstGeom prst="rect">
            <a:avLst/>
          </a:prstGeom>
        </p:spPr>
      </p:pic>
      <p:pic>
        <p:nvPicPr>
          <p:cNvPr id="12" name="Picture 11"/>
          <p:cNvPicPr>
            <a:picLocks noChangeAspect="1"/>
          </p:cNvPicPr>
          <p:nvPr/>
        </p:nvPicPr>
        <p:blipFill>
          <a:blip r:embed="rId4"/>
          <a:stretch>
            <a:fillRect/>
          </a:stretch>
        </p:blipFill>
        <p:spPr>
          <a:xfrm>
            <a:off x="3393829" y="3506870"/>
            <a:ext cx="2324905" cy="479580"/>
          </a:xfrm>
          <a:prstGeom prst="rect">
            <a:avLst/>
          </a:prstGeom>
        </p:spPr>
      </p:pic>
      <p:pic>
        <p:nvPicPr>
          <p:cNvPr id="13" name="Picture 12"/>
          <p:cNvPicPr>
            <a:picLocks noChangeAspect="1"/>
          </p:cNvPicPr>
          <p:nvPr/>
        </p:nvPicPr>
        <p:blipFill>
          <a:blip r:embed="rId5"/>
          <a:stretch>
            <a:fillRect/>
          </a:stretch>
        </p:blipFill>
        <p:spPr>
          <a:xfrm>
            <a:off x="3462087" y="5070680"/>
            <a:ext cx="2256644" cy="60392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62087" y="4276993"/>
            <a:ext cx="2256644" cy="575373"/>
          </a:xfrm>
          <a:prstGeom prst="rect">
            <a:avLst/>
          </a:prstGeom>
        </p:spPr>
      </p:pic>
      <p:sp>
        <p:nvSpPr>
          <p:cNvPr id="15" name="Rectangle 1">
            <a:extLst>
              <a:ext uri="{FF2B5EF4-FFF2-40B4-BE49-F238E27FC236}">
                <a16:creationId xmlns="" xmlns:a16="http://schemas.microsoft.com/office/drawing/2014/main" id="{509C918B-53E3-0D4F-841F-BA4BA90CF9B1}"/>
              </a:ext>
            </a:extLst>
          </p:cNvPr>
          <p:cNvSpPr>
            <a:spLocks noChangeArrowheads="1"/>
          </p:cNvSpPr>
          <p:nvPr/>
        </p:nvSpPr>
        <p:spPr bwMode="auto">
          <a:xfrm>
            <a:off x="108077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pic>
        <p:nvPicPr>
          <p:cNvPr id="16" name="Picture 15">
            <a:extLst>
              <a:ext uri="{FF2B5EF4-FFF2-40B4-BE49-F238E27FC236}">
                <a16:creationId xmlns="" xmlns:a16="http://schemas.microsoft.com/office/drawing/2014/main" id="{6F257269-84AE-CA41-8525-865065ADB172}"/>
              </a:ext>
            </a:extLst>
          </p:cNvPr>
          <p:cNvPicPr>
            <a:picLocks noChangeAspect="1"/>
          </p:cNvPicPr>
          <p:nvPr/>
        </p:nvPicPr>
        <p:blipFill>
          <a:blip r:embed="rId7">
            <a:duotone>
              <a:schemeClr val="accent5">
                <a:shade val="45000"/>
                <a:satMod val="135000"/>
              </a:schemeClr>
              <a:prstClr val="white"/>
            </a:duotone>
            <a:lum bright="20000"/>
          </a:blip>
          <a:stretch>
            <a:fillRect/>
          </a:stretch>
        </p:blipFill>
        <p:spPr>
          <a:xfrm>
            <a:off x="11009405" y="417338"/>
            <a:ext cx="536531" cy="253479"/>
          </a:xfrm>
          <a:prstGeom prst="rect">
            <a:avLst/>
          </a:prstGeom>
        </p:spPr>
      </p:pic>
      <p:pic>
        <p:nvPicPr>
          <p:cNvPr id="18" name="Picture 208">
            <a:extLst>
              <a:ext uri="{FF2B5EF4-FFF2-40B4-BE49-F238E27FC236}">
                <a16:creationId xmlns="" xmlns:a16="http://schemas.microsoft.com/office/drawing/2014/main" id="{D5B42F62-811F-C94D-9476-15FC30761A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696565" y="1236283"/>
            <a:ext cx="780288" cy="780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22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FortiSwitch Family </a:t>
            </a:r>
          </a:p>
        </p:txBody>
      </p:sp>
      <p:graphicFrame>
        <p:nvGraphicFramePr>
          <p:cNvPr id="3" name="Content Placeholder 5"/>
          <p:cNvGraphicFramePr>
            <a:graphicFrameLocks/>
          </p:cNvGraphicFramePr>
          <p:nvPr>
            <p:extLst>
              <p:ext uri="{D42A27DB-BD31-4B8C-83A1-F6EECF244321}">
                <p14:modId xmlns:p14="http://schemas.microsoft.com/office/powerpoint/2010/main" val="1442163375"/>
              </p:ext>
            </p:extLst>
          </p:nvPr>
        </p:nvGraphicFramePr>
        <p:xfrm>
          <a:off x="256463" y="1034948"/>
          <a:ext cx="11680956" cy="5265505"/>
        </p:xfrm>
        <a:graphic>
          <a:graphicData uri="http://schemas.openxmlformats.org/drawingml/2006/table">
            <a:tbl>
              <a:tblPr firstCol="1" lastRow="1">
                <a:tableStyleId>{073A0DAA-6AF3-43AB-8588-CEC1D06C72B9}</a:tableStyleId>
              </a:tblPr>
              <a:tblGrid>
                <a:gridCol w="748580">
                  <a:extLst>
                    <a:ext uri="{9D8B030D-6E8A-4147-A177-3AD203B41FA5}">
                      <a16:colId xmlns="" xmlns:a16="http://schemas.microsoft.com/office/drawing/2014/main" val="20000"/>
                    </a:ext>
                  </a:extLst>
                </a:gridCol>
                <a:gridCol w="249526">
                  <a:extLst>
                    <a:ext uri="{9D8B030D-6E8A-4147-A177-3AD203B41FA5}">
                      <a16:colId xmlns="" xmlns:a16="http://schemas.microsoft.com/office/drawing/2014/main" val="20001"/>
                    </a:ext>
                  </a:extLst>
                </a:gridCol>
                <a:gridCol w="2136570">
                  <a:extLst>
                    <a:ext uri="{9D8B030D-6E8A-4147-A177-3AD203B41FA5}">
                      <a16:colId xmlns="" xmlns:a16="http://schemas.microsoft.com/office/drawing/2014/main" val="20002"/>
                    </a:ext>
                  </a:extLst>
                </a:gridCol>
                <a:gridCol w="2136570">
                  <a:extLst>
                    <a:ext uri="{9D8B030D-6E8A-4147-A177-3AD203B41FA5}">
                      <a16:colId xmlns="" xmlns:a16="http://schemas.microsoft.com/office/drawing/2014/main" val="20003"/>
                    </a:ext>
                  </a:extLst>
                </a:gridCol>
                <a:gridCol w="2136570">
                  <a:extLst>
                    <a:ext uri="{9D8B030D-6E8A-4147-A177-3AD203B41FA5}">
                      <a16:colId xmlns="" xmlns:a16="http://schemas.microsoft.com/office/drawing/2014/main" val="20004"/>
                    </a:ext>
                  </a:extLst>
                </a:gridCol>
                <a:gridCol w="2136570">
                  <a:extLst>
                    <a:ext uri="{9D8B030D-6E8A-4147-A177-3AD203B41FA5}">
                      <a16:colId xmlns="" xmlns:a16="http://schemas.microsoft.com/office/drawing/2014/main" val="20005"/>
                    </a:ext>
                  </a:extLst>
                </a:gridCol>
                <a:gridCol w="2136570">
                  <a:extLst>
                    <a:ext uri="{9D8B030D-6E8A-4147-A177-3AD203B41FA5}">
                      <a16:colId xmlns="" xmlns:a16="http://schemas.microsoft.com/office/drawing/2014/main" val="20006"/>
                    </a:ext>
                  </a:extLst>
                </a:gridCol>
              </a:tblGrid>
              <a:tr h="436277">
                <a:tc rowSpan="3">
                  <a:txBody>
                    <a:bodyPr/>
                    <a:lstStyle/>
                    <a:p>
                      <a:pPr algn="ctr"/>
                      <a:r>
                        <a:rPr lang="en-US" sz="1600">
                          <a:solidFill>
                            <a:srgbClr val="FFFFFF"/>
                          </a:solidFill>
                        </a:rPr>
                        <a:t>48</a:t>
                      </a:r>
                      <a:r>
                        <a:rPr lang="en-US" sz="1600" baseline="0">
                          <a:solidFill>
                            <a:srgbClr val="FFFFFF"/>
                          </a:solidFill>
                        </a:rPr>
                        <a:t> ports</a:t>
                      </a:r>
                      <a:endParaRPr lang="en-US" sz="1600">
                        <a:solidFill>
                          <a:srgbClr val="FFFFFF"/>
                        </a:solidFill>
                      </a:endParaRPr>
                    </a:p>
                  </a:txBody>
                  <a:tcPr marL="0" marR="0" marT="0" marB="0" vert="vert270" anchor="ctr">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pPr algn="ctr"/>
                      <a:endParaRPr lang="en-US" sz="1300">
                        <a:solidFill>
                          <a:srgbClr val="FFFFFF"/>
                        </a:solidFill>
                      </a:endParaRPr>
                    </a:p>
                  </a:txBody>
                  <a:tcPr marL="0" marR="0" marT="0" marB="0" vert="vert270" anchor="ctr">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pPr algn="l"/>
                      <a:endParaRPr lang="en-US" sz="1300">
                        <a:solidFill>
                          <a:schemeClr val="tx1">
                            <a:lumMod val="50000"/>
                            <a:lumOff val="50000"/>
                          </a:schemeClr>
                        </a:solidFill>
                      </a:endParaRPr>
                    </a:p>
                  </a:txBody>
                  <a:tcPr marL="0" marR="0" marT="0" marB="0" anchor="ctr">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0"/>
                  </a:ext>
                </a:extLst>
              </a:tr>
              <a:tr h="436277">
                <a:tc vMerge="1">
                  <a:txBody>
                    <a:bodyPr/>
                    <a:lstStyle/>
                    <a:p>
                      <a:endParaRPr lang="en-US"/>
                    </a:p>
                  </a:txBody>
                  <a:tcPr/>
                </a:tc>
                <a:tc>
                  <a:txBody>
                    <a:bodyPr/>
                    <a:lstStyle/>
                    <a:p>
                      <a:pPr algn="ctr"/>
                      <a:endParaRPr lang="en-US" sz="1300">
                        <a:solidFill>
                          <a:srgbClr val="FFFFFF"/>
                        </a:solidFill>
                      </a:endParaRP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1"/>
                  </a:ext>
                </a:extLst>
              </a:tr>
              <a:tr h="436277">
                <a:tc vMerge="1">
                  <a:txBody>
                    <a:bodyPr/>
                    <a:lstStyle/>
                    <a:p>
                      <a:endParaRPr lang="en-US"/>
                    </a:p>
                  </a:txBody>
                  <a:tcPr/>
                </a:tc>
                <a:tc>
                  <a:txBody>
                    <a:bodyPr/>
                    <a:lstStyle/>
                    <a:p>
                      <a:pPr algn="ctr"/>
                      <a:endParaRPr lang="en-US" sz="1300">
                        <a:solidFill>
                          <a:srgbClr val="FFFFFF"/>
                        </a:solidFill>
                      </a:endParaRP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2"/>
                  </a:ext>
                </a:extLst>
              </a:tr>
              <a:tr h="436277">
                <a:tc>
                  <a:txBody>
                    <a:bodyPr/>
                    <a:lstStyle/>
                    <a:p>
                      <a:pPr algn="ctr"/>
                      <a:r>
                        <a:rPr lang="en-US" sz="1600">
                          <a:solidFill>
                            <a:srgbClr val="FFFFFF"/>
                          </a:solidFill>
                        </a:rPr>
                        <a:t>32</a:t>
                      </a:r>
                    </a:p>
                    <a:p>
                      <a:pPr algn="ctr"/>
                      <a:r>
                        <a:rPr lang="en-US" sz="1000">
                          <a:solidFill>
                            <a:srgbClr val="FFFFFF"/>
                          </a:solidFill>
                        </a:rPr>
                        <a:t>ports</a:t>
                      </a:r>
                      <a:endParaRPr lang="en-US" sz="1100">
                        <a:solidFill>
                          <a:srgbClr val="FFFFFF"/>
                        </a:solidFill>
                      </a:endParaRP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endParaRPr lang="en-US"/>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3"/>
                  </a:ext>
                </a:extLst>
              </a:tr>
              <a:tr h="436277">
                <a:tc rowSpan="3">
                  <a:txBody>
                    <a:bodyPr/>
                    <a:lstStyle/>
                    <a:p>
                      <a:pPr algn="ctr"/>
                      <a:r>
                        <a:rPr lang="en-US" sz="1600">
                          <a:solidFill>
                            <a:srgbClr val="FFFFFF"/>
                          </a:solidFill>
                        </a:rPr>
                        <a:t>24 ports</a:t>
                      </a: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endParaRPr lang="en-US"/>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4"/>
                  </a:ext>
                </a:extLst>
              </a:tr>
              <a:tr h="436277">
                <a:tc vMerge="1">
                  <a:txBody>
                    <a:bodyPr/>
                    <a:lstStyle/>
                    <a:p>
                      <a:endParaRPr lang="en-US"/>
                    </a:p>
                  </a:txBody>
                  <a:tcPr/>
                </a:tc>
                <a:tc>
                  <a:txBody>
                    <a:bodyPr/>
                    <a:lstStyle/>
                    <a:p>
                      <a:pPr algn="ctr"/>
                      <a:endParaRPr lang="en-US" sz="1300">
                        <a:solidFill>
                          <a:srgbClr val="FFFFFF"/>
                        </a:solidFill>
                      </a:endParaRP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5"/>
                  </a:ext>
                </a:extLst>
              </a:tr>
              <a:tr h="436277">
                <a:tc vMerge="1">
                  <a:txBody>
                    <a:bodyPr/>
                    <a:lstStyle/>
                    <a:p>
                      <a:endParaRPr lang="en-US"/>
                    </a:p>
                  </a:txBody>
                  <a:tcPr/>
                </a:tc>
                <a:tc>
                  <a:txBody>
                    <a:bodyPr/>
                    <a:lstStyle/>
                    <a:p>
                      <a:pPr algn="ctr"/>
                      <a:endParaRPr lang="en-US" sz="1300">
                        <a:solidFill>
                          <a:srgbClr val="FFFFFF"/>
                        </a:solidFill>
                      </a:endParaRP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6"/>
                  </a:ext>
                </a:extLst>
              </a:tr>
              <a:tr h="436277">
                <a:tc rowSpan="3">
                  <a:txBody>
                    <a:bodyPr/>
                    <a:lstStyle/>
                    <a:p>
                      <a:pPr algn="ctr"/>
                      <a:r>
                        <a:rPr lang="en-US" sz="1600">
                          <a:solidFill>
                            <a:srgbClr val="FFFFFF"/>
                          </a:solidFill>
                        </a:rPr>
                        <a:t>8 ports</a:t>
                      </a: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pPr algn="ctr"/>
                      <a:endParaRPr lang="en-US" sz="1300">
                        <a:solidFill>
                          <a:srgbClr val="FFFFFF"/>
                        </a:solidFill>
                      </a:endParaRP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7"/>
                  </a:ext>
                </a:extLst>
              </a:tr>
              <a:tr h="436277">
                <a:tc vMerge="1">
                  <a:txBody>
                    <a:bodyPr/>
                    <a:lstStyle/>
                    <a:p>
                      <a:endParaRPr lang="en-US"/>
                    </a:p>
                  </a:txBody>
                  <a:tcPr/>
                </a:tc>
                <a:tc>
                  <a:txBody>
                    <a:bodyPr/>
                    <a:lstStyle/>
                    <a:p>
                      <a:pPr algn="ctr"/>
                      <a:endParaRPr lang="en-US" sz="1300">
                        <a:solidFill>
                          <a:srgbClr val="FFFFFF"/>
                        </a:solidFill>
                      </a:endParaRP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8"/>
                  </a:ext>
                </a:extLst>
              </a:tr>
              <a:tr h="436277">
                <a:tc vMerge="1">
                  <a:txBody>
                    <a:bodyPr/>
                    <a:lstStyle/>
                    <a:p>
                      <a:endParaRPr lang="en-US"/>
                    </a:p>
                  </a:txBody>
                  <a:tcPr/>
                </a:tc>
                <a:tc>
                  <a:txBody>
                    <a:bodyPr/>
                    <a:lstStyle/>
                    <a:p>
                      <a:pPr algn="ctr"/>
                      <a:endParaRPr lang="en-US" sz="1300">
                        <a:solidFill>
                          <a:srgbClr val="FFFFFF"/>
                        </a:solidFill>
                      </a:endParaRPr>
                    </a:p>
                  </a:txBody>
                  <a:tcPr marL="0" marR="0" marT="0" marB="0" vert="vert27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9"/>
                  </a:ext>
                </a:extLst>
              </a:tr>
              <a:tr h="372256">
                <a:tc gridSpan="2">
                  <a:txBody>
                    <a:bodyPr/>
                    <a:lstStyle/>
                    <a:p>
                      <a:pPr algn="ctr"/>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a:ea typeface="+mn-ea"/>
                          <a:cs typeface="Arial"/>
                        </a:rPr>
                        <a:t>100 Series</a:t>
                      </a: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200 Series</a:t>
                      </a: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400 Series</a:t>
                      </a: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500 Series</a:t>
                      </a: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1000/3000 Series</a:t>
                      </a: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0010"/>
                  </a:ext>
                </a:extLst>
              </a:tr>
              <a:tr h="530479">
                <a:tc gridSpan="2">
                  <a:txBody>
                    <a:bodyPr/>
                    <a:lstStyle/>
                    <a:p>
                      <a:pPr algn="ctr"/>
                      <a:endParaRPr lang="en-US" sz="130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solidFill>
                      <a:schemeClr val="accent5">
                        <a:lumMod val="7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a:rPr>
                        <a:t>+ 2x GE SFP uplink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a:rPr>
                        <a:t>(except FS-124E/-POE/-FPOE)</a:t>
                      </a:r>
                    </a:p>
                  </a:txBody>
                  <a:tcPr marL="0" marR="0" marT="0" marB="0" anchor="ctr">
                    <a:lnT w="12700" cap="flat" cmpd="sng" algn="ctr">
                      <a:solidFill>
                        <a:srgbClr val="FFFFFF"/>
                      </a:solidFill>
                      <a:prstDash val="solid"/>
                      <a:round/>
                      <a:headEnd type="none" w="med" len="med"/>
                      <a:tailEnd type="none" w="med" len="med"/>
                    </a:lnT>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Arial"/>
                        </a:rPr>
                        <a:t>+ 4x GE SFP uplink</a:t>
                      </a:r>
                    </a:p>
                  </a:txBody>
                  <a:tcPr marL="0" marR="0" marT="0" marB="0" anchor="ctr">
                    <a:lnT w="12700" cap="flat" cmpd="sng" algn="ctr">
                      <a:solidFill>
                        <a:srgbClr val="FFFFFF"/>
                      </a:solidFill>
                      <a:prstDash val="solid"/>
                      <a:round/>
                      <a:headEnd type="none" w="med" len="med"/>
                      <a:tailEnd type="none" w="med" len="med"/>
                    </a:lnT>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 </a:t>
                      </a:r>
                      <a:r>
                        <a:rPr lang="de-DE" sz="1200" b="0" kern="1200">
                          <a:solidFill>
                            <a:schemeClr val="lt1"/>
                          </a:solidFill>
                          <a:effectLst/>
                          <a:latin typeface="+mn-lt"/>
                          <a:ea typeface="+mn-ea"/>
                          <a:cs typeface="+mn-cs"/>
                        </a:rPr>
                        <a:t>2x10 GE SFP+ uplink</a:t>
                      </a:r>
                      <a:endParaRPr lang="de-DE" sz="1200" b="0"/>
                    </a:p>
                  </a:txBody>
                  <a:tcPr marL="0" marR="0" marT="0" marB="0" anchor="ctr">
                    <a:lnT w="12700" cap="flat" cmpd="sng" algn="ctr">
                      <a:solidFill>
                        <a:srgbClr val="FFFFFF"/>
                      </a:solidFill>
                      <a:prstDash val="solid"/>
                      <a:round/>
                      <a:headEnd type="none" w="med" len="med"/>
                      <a:tailEnd type="none" w="med" len="med"/>
                    </a:lnT>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n-lt"/>
                          <a:ea typeface="+mn-ea"/>
                          <a:cs typeface="Arial"/>
                        </a:rPr>
                        <a:t>+ 4x 10 GE SFP+ and </a:t>
                      </a:r>
                      <a:br>
                        <a:rPr kumimoji="0" lang="en-US" sz="1200" b="0" i="0" u="none" strike="noStrike" kern="1200" cap="none" spc="0" normalizeH="0" baseline="0" noProof="0">
                          <a:ln>
                            <a:noFill/>
                          </a:ln>
                          <a:solidFill>
                            <a:srgbClr val="FFFFFF"/>
                          </a:solidFill>
                          <a:effectLst/>
                          <a:uLnTx/>
                          <a:uFillTx/>
                          <a:latin typeface="+mn-lt"/>
                          <a:ea typeface="+mn-ea"/>
                          <a:cs typeface="Arial"/>
                        </a:rPr>
                      </a:br>
                      <a:r>
                        <a:rPr kumimoji="0" lang="en-US" sz="1200" b="0" i="0" u="none" strike="noStrike" kern="1200" cap="none" spc="0" normalizeH="0" baseline="0" noProof="0">
                          <a:ln>
                            <a:noFill/>
                          </a:ln>
                          <a:solidFill>
                            <a:srgbClr val="FFFFFF"/>
                          </a:solidFill>
                          <a:effectLst/>
                          <a:uLnTx/>
                          <a:uFillTx/>
                          <a:latin typeface="+mn-lt"/>
                          <a:ea typeface="+mn-ea"/>
                          <a:cs typeface="Arial"/>
                        </a:rPr>
                        <a:t>2x 40 GE stacking</a:t>
                      </a:r>
                    </a:p>
                  </a:txBody>
                  <a:tcPr marL="0" marR="0" marT="0" marB="0" anchor="ctr">
                    <a:lnT w="12700" cap="flat" cmpd="sng" algn="ctr">
                      <a:solidFill>
                        <a:srgbClr val="FFFFFF"/>
                      </a:solidFill>
                      <a:prstDash val="solid"/>
                      <a:round/>
                      <a:headEnd type="none" w="med" len="med"/>
                      <a:tailEnd type="none" w="med" len="med"/>
                    </a:lnT>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a:rPr>
                        <a:t>Data Center Switches</a:t>
                      </a:r>
                    </a:p>
                  </a:txBody>
                  <a:tcPr marL="0" marR="0" marT="0" marB="0" anchor="ctr">
                    <a:lnT w="12700" cap="flat" cmpd="sng" algn="ctr">
                      <a:solidFill>
                        <a:srgbClr val="FFFFFF"/>
                      </a:solidFill>
                      <a:prstDash val="solid"/>
                      <a:round/>
                      <a:headEnd type="none" w="med" len="med"/>
                      <a:tailEnd type="none" w="med" len="med"/>
                    </a:lnT>
                    <a:solidFill>
                      <a:schemeClr val="accent5">
                        <a:lumMod val="75000"/>
                      </a:schemeClr>
                    </a:solidFill>
                  </a:tcPr>
                </a:tc>
                <a:extLst>
                  <a:ext uri="{0D108BD9-81ED-4DB2-BD59-A6C34878D82A}">
                    <a16:rowId xmlns="" xmlns:a16="http://schemas.microsoft.com/office/drawing/2014/main" val="10011"/>
                  </a:ext>
                </a:extLst>
              </a:tr>
            </a:tbl>
          </a:graphicData>
        </a:graphic>
      </p:graphicFrame>
      <p:sp>
        <p:nvSpPr>
          <p:cNvPr id="8" name="TextBox 7"/>
          <p:cNvSpPr txBox="1"/>
          <p:nvPr/>
        </p:nvSpPr>
        <p:spPr>
          <a:xfrm>
            <a:off x="1843650" y="4649655"/>
            <a:ext cx="1661574"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FSW-108E-POE</a:t>
            </a:r>
          </a:p>
        </p:txBody>
      </p:sp>
      <p:pic>
        <p:nvPicPr>
          <p:cNvPr id="18"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3394" y="4533787"/>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TextBox 61"/>
          <p:cNvSpPr txBox="1"/>
          <p:nvPr/>
        </p:nvSpPr>
        <p:spPr>
          <a:xfrm>
            <a:off x="1842767" y="5086720"/>
            <a:ext cx="1552085"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FSW-108E</a:t>
            </a:r>
          </a:p>
        </p:txBody>
      </p:sp>
      <p:pic>
        <p:nvPicPr>
          <p:cNvPr id="63"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2510" y="4970852"/>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 name="TextBox 64"/>
          <p:cNvSpPr txBox="1"/>
          <p:nvPr/>
        </p:nvSpPr>
        <p:spPr>
          <a:xfrm>
            <a:off x="1842766" y="4210823"/>
            <a:ext cx="1661574"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FSW-108E-FPOE</a:t>
            </a:r>
          </a:p>
        </p:txBody>
      </p:sp>
      <p:pic>
        <p:nvPicPr>
          <p:cNvPr id="66"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2510" y="4094955"/>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TextBox 69"/>
          <p:cNvSpPr txBox="1"/>
          <p:nvPr/>
        </p:nvSpPr>
        <p:spPr>
          <a:xfrm>
            <a:off x="1853715" y="3345876"/>
            <a:ext cx="1661574"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FSW-124E-POE</a:t>
            </a:r>
          </a:p>
        </p:txBody>
      </p:sp>
      <p:pic>
        <p:nvPicPr>
          <p:cNvPr id="71"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3459" y="3230008"/>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TextBox 71"/>
          <p:cNvSpPr txBox="1"/>
          <p:nvPr/>
        </p:nvSpPr>
        <p:spPr>
          <a:xfrm>
            <a:off x="1852832" y="3782941"/>
            <a:ext cx="1552085"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FSW-124E</a:t>
            </a:r>
          </a:p>
        </p:txBody>
      </p:sp>
      <p:pic>
        <p:nvPicPr>
          <p:cNvPr id="73"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2575" y="3667073"/>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TextBox 73"/>
          <p:cNvSpPr txBox="1"/>
          <p:nvPr/>
        </p:nvSpPr>
        <p:spPr>
          <a:xfrm>
            <a:off x="1852831" y="2907044"/>
            <a:ext cx="1661574"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FSW-124E-FPOE</a:t>
            </a:r>
          </a:p>
        </p:txBody>
      </p:sp>
      <p:pic>
        <p:nvPicPr>
          <p:cNvPr id="75"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2575" y="2791176"/>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TextBox 75"/>
          <p:cNvSpPr txBox="1"/>
          <p:nvPr/>
        </p:nvSpPr>
        <p:spPr>
          <a:xfrm>
            <a:off x="3987860" y="3279299"/>
            <a:ext cx="1661574"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FSW-224E-POE</a:t>
            </a:r>
          </a:p>
        </p:txBody>
      </p:sp>
      <p:pic>
        <p:nvPicPr>
          <p:cNvPr id="77"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47604" y="3218176"/>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TextBox 77"/>
          <p:cNvSpPr txBox="1"/>
          <p:nvPr/>
        </p:nvSpPr>
        <p:spPr>
          <a:xfrm>
            <a:off x="3986977" y="3716364"/>
            <a:ext cx="1552085"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FSW-224E</a:t>
            </a:r>
          </a:p>
        </p:txBody>
      </p:sp>
      <p:pic>
        <p:nvPicPr>
          <p:cNvPr id="79"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46720" y="3655241"/>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TextBox 81"/>
          <p:cNvSpPr txBox="1"/>
          <p:nvPr/>
        </p:nvSpPr>
        <p:spPr>
          <a:xfrm>
            <a:off x="3976027" y="1548521"/>
            <a:ext cx="1661574"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FSW-248D/E-POE</a:t>
            </a:r>
          </a:p>
        </p:txBody>
      </p:sp>
      <p:pic>
        <p:nvPicPr>
          <p:cNvPr id="83"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35771" y="1476449"/>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TextBox 83"/>
          <p:cNvSpPr txBox="1"/>
          <p:nvPr/>
        </p:nvSpPr>
        <p:spPr>
          <a:xfrm>
            <a:off x="3975144" y="1985586"/>
            <a:ext cx="1552085"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FSW-248D</a:t>
            </a:r>
          </a:p>
        </p:txBody>
      </p:sp>
      <p:pic>
        <p:nvPicPr>
          <p:cNvPr id="85"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34887" y="1913514"/>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TextBox 85"/>
          <p:cNvSpPr txBox="1"/>
          <p:nvPr/>
        </p:nvSpPr>
        <p:spPr>
          <a:xfrm>
            <a:off x="3975143" y="1109689"/>
            <a:ext cx="1828460"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FSW-248E-FPOE</a:t>
            </a:r>
          </a:p>
        </p:txBody>
      </p:sp>
      <p:pic>
        <p:nvPicPr>
          <p:cNvPr id="87"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34887" y="1037617"/>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TextBox 87"/>
          <p:cNvSpPr txBox="1"/>
          <p:nvPr/>
        </p:nvSpPr>
        <p:spPr>
          <a:xfrm>
            <a:off x="6176749" y="3256515"/>
            <a:ext cx="1661574"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FSW-424D-POE</a:t>
            </a:r>
          </a:p>
        </p:txBody>
      </p:sp>
      <p:pic>
        <p:nvPicPr>
          <p:cNvPr id="89"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36493" y="3217294"/>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TextBox 89"/>
          <p:cNvSpPr txBox="1"/>
          <p:nvPr/>
        </p:nvSpPr>
        <p:spPr>
          <a:xfrm>
            <a:off x="6175866" y="3693580"/>
            <a:ext cx="1552085"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FSW-424D</a:t>
            </a:r>
          </a:p>
        </p:txBody>
      </p:sp>
      <p:pic>
        <p:nvPicPr>
          <p:cNvPr id="91"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35609" y="3654359"/>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 name="TextBox 91"/>
          <p:cNvSpPr txBox="1"/>
          <p:nvPr/>
        </p:nvSpPr>
        <p:spPr>
          <a:xfrm>
            <a:off x="6175865" y="2817683"/>
            <a:ext cx="1828460"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FSW-424D-FPOE</a:t>
            </a:r>
          </a:p>
        </p:txBody>
      </p:sp>
      <p:pic>
        <p:nvPicPr>
          <p:cNvPr id="93"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35609" y="2778462"/>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 name="TextBox 93"/>
          <p:cNvSpPr txBox="1"/>
          <p:nvPr/>
        </p:nvSpPr>
        <p:spPr>
          <a:xfrm>
            <a:off x="6164916" y="1569533"/>
            <a:ext cx="1661574" cy="307750"/>
          </a:xfrm>
          <a:prstGeom prst="rect">
            <a:avLst/>
          </a:prstGeom>
          <a:noFill/>
        </p:spPr>
        <p:txBody>
          <a:bodyPr wrap="square" lIns="121893" tIns="60947" rIns="121893" bIns="60947" rtlCol="0">
            <a:spAutoFit/>
          </a:bodyPr>
          <a:lstStyle/>
          <a:p>
            <a:pPr>
              <a:defRPr/>
            </a:pPr>
            <a:r>
              <a:rPr lang="en-US" sz="1200" b="1" dirty="0">
                <a:solidFill>
                  <a:srgbClr val="000000"/>
                </a:solidFill>
                <a:latin typeface="Arial"/>
                <a:cs typeface="Arial"/>
              </a:rPr>
              <a:t>FSW-448D/E-POE</a:t>
            </a:r>
          </a:p>
        </p:txBody>
      </p:sp>
      <p:pic>
        <p:nvPicPr>
          <p:cNvPr id="95"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24660" y="1475567"/>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 name="TextBox 95"/>
          <p:cNvSpPr txBox="1"/>
          <p:nvPr/>
        </p:nvSpPr>
        <p:spPr>
          <a:xfrm>
            <a:off x="6164033" y="1962806"/>
            <a:ext cx="1552085" cy="307750"/>
          </a:xfrm>
          <a:prstGeom prst="rect">
            <a:avLst/>
          </a:prstGeom>
          <a:noFill/>
        </p:spPr>
        <p:txBody>
          <a:bodyPr wrap="square" lIns="121893" tIns="60947" rIns="121893" bIns="60947" rtlCol="0">
            <a:spAutoFit/>
          </a:bodyPr>
          <a:lstStyle/>
          <a:p>
            <a:pPr>
              <a:defRPr/>
            </a:pPr>
            <a:r>
              <a:rPr lang="en-US" sz="1200" b="1" dirty="0">
                <a:solidFill>
                  <a:srgbClr val="000000"/>
                </a:solidFill>
                <a:latin typeface="Arial"/>
                <a:cs typeface="Arial"/>
              </a:rPr>
              <a:t>FSW-448D/E</a:t>
            </a:r>
          </a:p>
        </p:txBody>
      </p:sp>
      <p:pic>
        <p:nvPicPr>
          <p:cNvPr id="97"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23776" y="1912632"/>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 name="TextBox 97"/>
          <p:cNvSpPr txBox="1"/>
          <p:nvPr/>
        </p:nvSpPr>
        <p:spPr>
          <a:xfrm>
            <a:off x="6164032" y="1130701"/>
            <a:ext cx="1828460" cy="307750"/>
          </a:xfrm>
          <a:prstGeom prst="rect">
            <a:avLst/>
          </a:prstGeom>
          <a:noFill/>
        </p:spPr>
        <p:txBody>
          <a:bodyPr wrap="square" lIns="121893" tIns="60947" rIns="121893" bIns="60947" rtlCol="0">
            <a:spAutoFit/>
          </a:bodyPr>
          <a:lstStyle/>
          <a:p>
            <a:pPr>
              <a:defRPr/>
            </a:pPr>
            <a:r>
              <a:rPr lang="en-US" sz="1200" b="1" dirty="0">
                <a:solidFill>
                  <a:srgbClr val="000000"/>
                </a:solidFill>
                <a:latin typeface="Arial"/>
                <a:cs typeface="Arial"/>
              </a:rPr>
              <a:t>FSW-448D/E-FPOE</a:t>
            </a:r>
          </a:p>
        </p:txBody>
      </p:sp>
      <p:pic>
        <p:nvPicPr>
          <p:cNvPr id="99"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23776" y="1036735"/>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 name="TextBox 101"/>
          <p:cNvSpPr txBox="1"/>
          <p:nvPr/>
        </p:nvSpPr>
        <p:spPr>
          <a:xfrm>
            <a:off x="8288113" y="3703647"/>
            <a:ext cx="1552085"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FSW-524D</a:t>
            </a:r>
          </a:p>
        </p:txBody>
      </p:sp>
      <p:pic>
        <p:nvPicPr>
          <p:cNvPr id="103"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47856" y="3664426"/>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 name="TextBox 103"/>
          <p:cNvSpPr txBox="1"/>
          <p:nvPr/>
        </p:nvSpPr>
        <p:spPr>
          <a:xfrm>
            <a:off x="8288112" y="2827750"/>
            <a:ext cx="1828460"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FSW-524D-FPOE</a:t>
            </a:r>
          </a:p>
        </p:txBody>
      </p:sp>
      <p:pic>
        <p:nvPicPr>
          <p:cNvPr id="105"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47856" y="2788529"/>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 name="TextBox 106"/>
          <p:cNvSpPr txBox="1"/>
          <p:nvPr/>
        </p:nvSpPr>
        <p:spPr>
          <a:xfrm>
            <a:off x="8276280" y="1961920"/>
            <a:ext cx="1552085"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FSW-548D</a:t>
            </a:r>
          </a:p>
        </p:txBody>
      </p:sp>
      <p:pic>
        <p:nvPicPr>
          <p:cNvPr id="108"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36023" y="1922699"/>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 name="TextBox 108"/>
          <p:cNvSpPr txBox="1"/>
          <p:nvPr/>
        </p:nvSpPr>
        <p:spPr>
          <a:xfrm>
            <a:off x="8276279" y="1086023"/>
            <a:ext cx="1828460"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FSW-548D-FPOE</a:t>
            </a:r>
          </a:p>
        </p:txBody>
      </p:sp>
      <p:pic>
        <p:nvPicPr>
          <p:cNvPr id="110"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36023" y="1046802"/>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 name="TextBox 110"/>
          <p:cNvSpPr txBox="1"/>
          <p:nvPr/>
        </p:nvSpPr>
        <p:spPr>
          <a:xfrm>
            <a:off x="10551877" y="2323105"/>
            <a:ext cx="1552085" cy="492416"/>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FSW-3032E</a:t>
            </a:r>
          </a:p>
          <a:p>
            <a:pPr>
              <a:defRPr/>
            </a:pPr>
            <a:r>
              <a:rPr lang="en-US" sz="1200" b="1">
                <a:solidFill>
                  <a:srgbClr val="000000"/>
                </a:solidFill>
                <a:latin typeface="Arial"/>
                <a:cs typeface="Arial"/>
              </a:rPr>
              <a:t>FSW-3032D</a:t>
            </a:r>
          </a:p>
        </p:txBody>
      </p:sp>
      <p:pic>
        <p:nvPicPr>
          <p:cNvPr id="112"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012505" y="2348816"/>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 name="TextBox 112"/>
          <p:cNvSpPr txBox="1"/>
          <p:nvPr/>
        </p:nvSpPr>
        <p:spPr>
          <a:xfrm>
            <a:off x="10562826" y="1959308"/>
            <a:ext cx="1552085" cy="307750"/>
          </a:xfrm>
          <a:prstGeom prst="rect">
            <a:avLst/>
          </a:prstGeom>
          <a:noFill/>
        </p:spPr>
        <p:txBody>
          <a:bodyPr wrap="square" lIns="121893" tIns="60947" rIns="121893" bIns="60947" rtlCol="0">
            <a:spAutoFit/>
          </a:bodyPr>
          <a:lstStyle/>
          <a:p>
            <a:pPr>
              <a:defRPr/>
            </a:pPr>
            <a:r>
              <a:rPr lang="en-US" sz="1200" b="1" dirty="0">
                <a:solidFill>
                  <a:srgbClr val="000000"/>
                </a:solidFill>
                <a:cs typeface="Arial"/>
              </a:rPr>
              <a:t>FSW-1048E</a:t>
            </a:r>
          </a:p>
        </p:txBody>
      </p:sp>
      <p:pic>
        <p:nvPicPr>
          <p:cNvPr id="114"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011621" y="1909984"/>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TextBox 51"/>
          <p:cNvSpPr txBox="1"/>
          <p:nvPr/>
        </p:nvSpPr>
        <p:spPr>
          <a:xfrm>
            <a:off x="3990989" y="2852537"/>
            <a:ext cx="1661574" cy="307750"/>
          </a:xfrm>
          <a:prstGeom prst="rect">
            <a:avLst/>
          </a:prstGeom>
          <a:noFill/>
        </p:spPr>
        <p:txBody>
          <a:bodyPr wrap="square" lIns="121893" tIns="60947" rIns="121893" bIns="60947" rtlCol="0">
            <a:spAutoFit/>
          </a:bodyPr>
          <a:lstStyle/>
          <a:p>
            <a:pPr>
              <a:defRPr/>
            </a:pPr>
            <a:r>
              <a:rPr lang="en-US" sz="1200" b="1">
                <a:solidFill>
                  <a:srgbClr val="000000"/>
                </a:solidFill>
                <a:latin typeface="Arial"/>
                <a:cs typeface="Arial"/>
              </a:rPr>
              <a:t>FSW-224D-FPOE</a:t>
            </a:r>
          </a:p>
        </p:txBody>
      </p:sp>
      <p:pic>
        <p:nvPicPr>
          <p:cNvPr id="53" name="Picture 360"/>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0733" y="2791414"/>
            <a:ext cx="592348" cy="413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2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34F23323-68B9-2F4F-89EB-DDE4B9FACBFF}"/>
              </a:ext>
            </a:extLst>
          </p:cNvPr>
          <p:cNvPicPr>
            <a:picLocks noChangeAspect="1"/>
          </p:cNvPicPr>
          <p:nvPr/>
        </p:nvPicPr>
        <p:blipFill>
          <a:blip r:embed="rId2"/>
          <a:stretch>
            <a:fillRect/>
          </a:stretch>
        </p:blipFill>
        <p:spPr>
          <a:xfrm>
            <a:off x="1440610" y="1672077"/>
            <a:ext cx="4839419" cy="751463"/>
          </a:xfrm>
          <a:prstGeom prst="rect">
            <a:avLst/>
          </a:prstGeom>
        </p:spPr>
      </p:pic>
      <p:pic>
        <p:nvPicPr>
          <p:cNvPr id="45" name="Picture 44">
            <a:extLst>
              <a:ext uri="{FF2B5EF4-FFF2-40B4-BE49-F238E27FC236}">
                <a16:creationId xmlns="" xmlns:a16="http://schemas.microsoft.com/office/drawing/2014/main" id="{E48FCA6F-A99A-C54F-8132-7213C8FCAA27}"/>
              </a:ext>
            </a:extLst>
          </p:cNvPr>
          <p:cNvPicPr>
            <a:picLocks noChangeAspect="1"/>
          </p:cNvPicPr>
          <p:nvPr/>
        </p:nvPicPr>
        <p:blipFill>
          <a:blip r:embed="rId3"/>
          <a:stretch>
            <a:fillRect/>
          </a:stretch>
        </p:blipFill>
        <p:spPr>
          <a:xfrm>
            <a:off x="1356254" y="2634444"/>
            <a:ext cx="4923775" cy="764561"/>
          </a:xfrm>
          <a:prstGeom prst="rect">
            <a:avLst/>
          </a:prstGeom>
        </p:spPr>
      </p:pic>
      <p:sp>
        <p:nvSpPr>
          <p:cNvPr id="3" name="Title 2"/>
          <p:cNvSpPr>
            <a:spLocks noGrp="1"/>
          </p:cNvSpPr>
          <p:nvPr>
            <p:ph type="title"/>
          </p:nvPr>
        </p:nvSpPr>
        <p:spPr/>
        <p:txBody>
          <a:bodyPr/>
          <a:lstStyle/>
          <a:p>
            <a:r>
              <a:rPr lang="en-US"/>
              <a:t>FortiGate 30E-3G4G</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6039" y="3062788"/>
            <a:ext cx="496216" cy="729600"/>
          </a:xfrm>
          <a:prstGeom prst="rect">
            <a:avLst/>
          </a:prstGeom>
        </p:spPr>
      </p:pic>
      <p:sp>
        <p:nvSpPr>
          <p:cNvPr id="5"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1 x GE RJ45 WAN Port</a:t>
            </a:r>
          </a:p>
          <a:p>
            <a:pPr marL="457297" indent="-457297" defTabSz="1218959">
              <a:spcBef>
                <a:spcPct val="20000"/>
              </a:spcBef>
              <a:buClr>
                <a:schemeClr val="accent6"/>
              </a:buClr>
              <a:buFont typeface="+mj-ea"/>
              <a:buAutoNum type="circleNumDbPlain"/>
            </a:pPr>
            <a:r>
              <a:rPr lang="en-US" sz="1300" b="1"/>
              <a:t>4 x GE RJ45 Ports</a:t>
            </a:r>
          </a:p>
          <a:p>
            <a:pPr defTabSz="1218959">
              <a:spcBef>
                <a:spcPct val="20000"/>
              </a:spcBef>
              <a:buClr>
                <a:schemeClr val="accent6"/>
              </a:buClr>
            </a:pPr>
            <a:endParaRPr lang="en-US" sz="1300" b="1"/>
          </a:p>
          <a:p>
            <a:pPr defTabSz="1218959">
              <a:spcBef>
                <a:spcPct val="20000"/>
              </a:spcBef>
              <a:buClr>
                <a:schemeClr val="accent6"/>
              </a:buClr>
            </a:pPr>
            <a:endParaRPr lang="en-US" sz="1300" b="1"/>
          </a:p>
          <a:p>
            <a:pPr defTabSz="1218959">
              <a:spcBef>
                <a:spcPct val="20000"/>
              </a:spcBef>
              <a:buClr>
                <a:schemeClr val="accent6"/>
              </a:buClr>
            </a:pPr>
            <a:endParaRPr lang="en-US" sz="1300"/>
          </a:p>
        </p:txBody>
      </p:sp>
      <p:sp>
        <p:nvSpPr>
          <p:cNvPr id="9" name="Oval 8"/>
          <p:cNvSpPr/>
          <p:nvPr/>
        </p:nvSpPr>
        <p:spPr bwMode="auto">
          <a:xfrm>
            <a:off x="4038048" y="328751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0" name="Oval 9"/>
          <p:cNvSpPr/>
          <p:nvPr/>
        </p:nvSpPr>
        <p:spPr bwMode="auto">
          <a:xfrm>
            <a:off x="4850367" y="328751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14" name="Picture 13" descr="Firewall-Sym-Dk.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15" name="TextBox 14"/>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950 Mbps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0.9 Million</a:t>
            </a:r>
          </a:p>
          <a:p>
            <a:r>
              <a:rPr lang="en-US" sz="1100">
                <a:solidFill>
                  <a:srgbClr val="7F7F7F"/>
                </a:solidFill>
              </a:rPr>
              <a:t>Concurrent Sessions</a:t>
            </a:r>
          </a:p>
          <a:p>
            <a:endParaRPr lang="en-US" sz="1100">
              <a:solidFill>
                <a:srgbClr val="7F7F7F"/>
              </a:solidFill>
            </a:endParaRPr>
          </a:p>
          <a:p>
            <a:r>
              <a:rPr lang="en-US" sz="2400" b="1"/>
              <a:t>125 Mbps</a:t>
            </a:r>
          </a:p>
          <a:p>
            <a:r>
              <a:rPr lang="en-US" sz="1100">
                <a:solidFill>
                  <a:srgbClr val="7F7F7F"/>
                </a:solidFill>
              </a:rPr>
              <a:t>SSL Inspection Throughput</a:t>
            </a:r>
          </a:p>
          <a:p>
            <a:endParaRPr lang="en-US" sz="1100">
              <a:solidFill>
                <a:srgbClr val="7F7F7F"/>
              </a:solidFill>
            </a:endParaRPr>
          </a:p>
        </p:txBody>
      </p:sp>
      <p:cxnSp>
        <p:nvCxnSpPr>
          <p:cNvPr id="16" name="Straight Connector 15"/>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grpSp>
        <p:nvGrpSpPr>
          <p:cNvPr id="6" name="Group 5">
            <a:extLst>
              <a:ext uri="{FF2B5EF4-FFF2-40B4-BE49-F238E27FC236}">
                <a16:creationId xmlns="" xmlns:a16="http://schemas.microsoft.com/office/drawing/2014/main" id="{A44C947F-B12B-2545-A4EB-A1B7D562148F}"/>
              </a:ext>
            </a:extLst>
          </p:cNvPr>
          <p:cNvGrpSpPr/>
          <p:nvPr/>
        </p:nvGrpSpPr>
        <p:grpSpPr>
          <a:xfrm>
            <a:off x="7812000" y="5417256"/>
            <a:ext cx="2852214" cy="671119"/>
            <a:chOff x="8936872" y="5417256"/>
            <a:chExt cx="2852214" cy="671119"/>
          </a:xfrm>
        </p:grpSpPr>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6" name="Rounded Rectangle 25"/>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sp>
          <p:nvSpPr>
            <p:cNvPr id="27" name="Rounded Rectangle 26"/>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dirty="0">
                  <a:solidFill>
                    <a:schemeClr val="bg1"/>
                  </a:solidFill>
                </a:rPr>
                <a:t>2</a:t>
              </a:r>
            </a:p>
          </p:txBody>
        </p:sp>
        <p:sp>
          <p:nvSpPr>
            <p:cNvPr id="31" name="Rounded Rectangle 3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grpSp>
      <p:sp>
        <p:nvSpPr>
          <p:cNvPr id="32" name="TextBox 31"/>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300 Mbps</a:t>
            </a:r>
          </a:p>
          <a:p>
            <a:r>
              <a:rPr lang="en-US" sz="1100">
                <a:solidFill>
                  <a:srgbClr val="7F7F7F"/>
                </a:solidFill>
              </a:rPr>
              <a:t>IPS Throughput</a:t>
            </a:r>
          </a:p>
          <a:p>
            <a:endParaRPr lang="en-US" sz="1100">
              <a:solidFill>
                <a:srgbClr val="7F7F7F"/>
              </a:solidFill>
            </a:endParaRPr>
          </a:p>
          <a:p>
            <a:r>
              <a:rPr lang="en-US" sz="2400" b="1">
                <a:solidFill>
                  <a:srgbClr val="000000"/>
                </a:solidFill>
              </a:rPr>
              <a:t>200 Mbps</a:t>
            </a:r>
          </a:p>
          <a:p>
            <a:r>
              <a:rPr lang="en-US" sz="1100">
                <a:solidFill>
                  <a:srgbClr val="7F7F7F"/>
                </a:solidFill>
              </a:rPr>
              <a:t>NGFW Throughput</a:t>
            </a:r>
          </a:p>
          <a:p>
            <a:endParaRPr lang="en-US" sz="1100">
              <a:solidFill>
                <a:srgbClr val="7F7F7F"/>
              </a:solidFill>
            </a:endParaRPr>
          </a:p>
          <a:p>
            <a:r>
              <a:rPr lang="en-US" sz="2400" b="1">
                <a:solidFill>
                  <a:srgbClr val="000000"/>
                </a:solidFill>
              </a:rPr>
              <a:t>150 Mbps</a:t>
            </a:r>
          </a:p>
          <a:p>
            <a:r>
              <a:rPr lang="en-US" sz="1100">
                <a:solidFill>
                  <a:srgbClr val="7F7F7F"/>
                </a:solidFill>
              </a:rPr>
              <a:t>Threat Protection Throughput</a:t>
            </a:r>
          </a:p>
          <a:p>
            <a:endParaRPr lang="en-US" sz="1100">
              <a:solidFill>
                <a:srgbClr val="7F7F7F"/>
              </a:solidFill>
            </a:endParaRPr>
          </a:p>
        </p:txBody>
      </p:sp>
      <p:pic>
        <p:nvPicPr>
          <p:cNvPr id="33" name="Picture 32" descr="NGFW_sym.png"/>
          <p:cNvPicPr>
            <a:picLocks noChangeAspect="1"/>
          </p:cNvPicPr>
          <p:nvPr/>
        </p:nvPicPr>
        <p:blipFill>
          <a:blip r:embed="rId9" cstate="print">
            <a:extLst>
              <a:ext uri="{BEBA8EAE-BF5A-486C-A8C5-ECC9F3942E4B}">
                <a14:imgProps xmlns:a14="http://schemas.microsoft.com/office/drawing/2010/main">
                  <a14:imgLayer r:embed="rId10">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34" name="Picture 33" descr="Threat Protection icon.eps"/>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36" name="Picture 35">
            <a:extLst>
              <a:ext uri="{FF2B5EF4-FFF2-40B4-BE49-F238E27FC236}">
                <a16:creationId xmlns="" xmlns:a16="http://schemas.microsoft.com/office/drawing/2014/main" id="{5B664A88-7A00-BD43-B5E1-10B177B56678}"/>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pic>
        <p:nvPicPr>
          <p:cNvPr id="42" name="Graphic 41">
            <a:extLst>
              <a:ext uri="{FF2B5EF4-FFF2-40B4-BE49-F238E27FC236}">
                <a16:creationId xmlns="" xmlns:a16="http://schemas.microsoft.com/office/drawing/2014/main" id="{78ED874F-BD0C-B24E-AAD9-69C0F52A9F8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322417" y="5580139"/>
            <a:ext cx="558697" cy="558697"/>
          </a:xfrm>
          <a:prstGeom prst="rect">
            <a:avLst/>
          </a:prstGeom>
        </p:spPr>
      </p:pic>
      <p:sp>
        <p:nvSpPr>
          <p:cNvPr id="2" name="Rectangle 1">
            <a:extLst>
              <a:ext uri="{FF2B5EF4-FFF2-40B4-BE49-F238E27FC236}">
                <a16:creationId xmlns="" xmlns:a16="http://schemas.microsoft.com/office/drawing/2014/main" id="{E907899F-46F6-354F-AEFE-183BBF0BF2FC}"/>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15,000</a:t>
            </a:r>
          </a:p>
          <a:p>
            <a:pPr lvl="0" algn="r"/>
            <a:r>
              <a:rPr lang="en-US" sz="1100">
                <a:solidFill>
                  <a:srgbClr val="7F7F7F"/>
                </a:solidFill>
              </a:rPr>
              <a:t>New Sessions/Sec</a:t>
            </a:r>
          </a:p>
        </p:txBody>
      </p:sp>
      <p:pic>
        <p:nvPicPr>
          <p:cNvPr id="39" name="Graphic 38">
            <a:extLst>
              <a:ext uri="{FF2B5EF4-FFF2-40B4-BE49-F238E27FC236}">
                <a16:creationId xmlns="" xmlns:a16="http://schemas.microsoft.com/office/drawing/2014/main" id="{471B56BA-895A-FB44-9D21-3E2EF54E1E88}"/>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21943" y="5580139"/>
            <a:ext cx="555965" cy="555965"/>
          </a:xfrm>
          <a:prstGeom prst="rect">
            <a:avLst/>
          </a:prstGeom>
        </p:spPr>
      </p:pic>
      <p:pic>
        <p:nvPicPr>
          <p:cNvPr id="38" name="Picture 37" descr="Interface-3G4G.png">
            <a:extLst>
              <a:ext uri="{FF2B5EF4-FFF2-40B4-BE49-F238E27FC236}">
                <a16:creationId xmlns="" xmlns:a16="http://schemas.microsoft.com/office/drawing/2014/main" id="{65241C57-F717-8547-B1D9-9966169A6045}"/>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250668" y="3053113"/>
            <a:ext cx="495399" cy="729600"/>
          </a:xfrm>
          <a:prstGeom prst="rect">
            <a:avLst/>
          </a:prstGeom>
        </p:spPr>
      </p:pic>
    </p:spTree>
    <p:extLst>
      <p:ext uri="{BB962C8B-B14F-4D97-AF65-F5344CB8AC3E}">
        <p14:creationId xmlns:p14="http://schemas.microsoft.com/office/powerpoint/2010/main" val="383517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FortiSwitch 108E Series</a:t>
            </a:r>
          </a:p>
        </p:txBody>
      </p:sp>
      <p:graphicFrame>
        <p:nvGraphicFramePr>
          <p:cNvPr id="4" name="Content Placeholder 4"/>
          <p:cNvGraphicFramePr>
            <a:graphicFrameLocks/>
          </p:cNvGraphicFramePr>
          <p:nvPr>
            <p:extLst>
              <p:ext uri="{D42A27DB-BD31-4B8C-83A1-F6EECF244321}">
                <p14:modId xmlns:p14="http://schemas.microsoft.com/office/powerpoint/2010/main" val="3288210343"/>
              </p:ext>
            </p:extLst>
          </p:nvPr>
        </p:nvGraphicFramePr>
        <p:xfrm>
          <a:off x="1591" y="1190019"/>
          <a:ext cx="12188823" cy="5017646"/>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3076432">
                  <a:extLst>
                    <a:ext uri="{9D8B030D-6E8A-4147-A177-3AD203B41FA5}">
                      <a16:colId xmlns="" xmlns:a16="http://schemas.microsoft.com/office/drawing/2014/main" val="20002"/>
                    </a:ext>
                  </a:extLst>
                </a:gridCol>
                <a:gridCol w="3076433">
                  <a:extLst>
                    <a:ext uri="{9D8B030D-6E8A-4147-A177-3AD203B41FA5}">
                      <a16:colId xmlns="" xmlns:a16="http://schemas.microsoft.com/office/drawing/2014/main" val="20003"/>
                    </a:ext>
                  </a:extLst>
                </a:gridCol>
                <a:gridCol w="3076432">
                  <a:extLst>
                    <a:ext uri="{9D8B030D-6E8A-4147-A177-3AD203B41FA5}">
                      <a16:colId xmlns="" xmlns:a16="http://schemas.microsoft.com/office/drawing/2014/main" val="20004"/>
                    </a:ext>
                  </a:extLst>
                </a:gridCol>
                <a:gridCol w="435313">
                  <a:extLst>
                    <a:ext uri="{9D8B030D-6E8A-4147-A177-3AD203B41FA5}">
                      <a16:colId xmlns="" xmlns:a16="http://schemas.microsoft.com/office/drawing/2014/main" val="20005"/>
                    </a:ext>
                  </a:extLst>
                </a:gridCol>
              </a:tblGrid>
              <a:tr h="2806259">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208084">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600" b="1" i="0">
                          <a:solidFill>
                            <a:schemeClr val="bg1"/>
                          </a:solidFill>
                        </a:rPr>
                        <a:t>FS-108E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600" b="1" i="0">
                          <a:solidFill>
                            <a:schemeClr val="bg1"/>
                          </a:solidFill>
                        </a:rPr>
                        <a:t>FS-108E-POE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600" b="1" i="0">
                          <a:solidFill>
                            <a:srgbClr val="FFFFFF"/>
                          </a:solidFill>
                        </a:rPr>
                        <a:t>FS-108E-FPOE</a:t>
                      </a:r>
                      <a:endParaRPr kumimoji="0" lang="en-US" sz="1600" b="1" i="0" u="none" strike="noStrike" cap="none" normalizeH="0" baseline="0">
                        <a:ln>
                          <a:noFill/>
                        </a:ln>
                        <a:solidFill>
                          <a:srgbClr val="FFFFFF"/>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20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20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20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8K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8K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8K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88582">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4 </a:t>
                      </a:r>
                      <a:r>
                        <a:rPr kumimoji="0" lang="en-US" sz="1300" u="none" strike="noStrike" kern="1200" cap="none" normalizeH="0" baseline="0">
                          <a:ln>
                            <a:noFill/>
                          </a:ln>
                          <a:solidFill>
                            <a:srgbClr val="000000"/>
                          </a:solidFill>
                          <a:effectLst/>
                        </a:rPr>
                        <a:t>m</a:t>
                      </a:r>
                      <a:r>
                        <a:rPr lang="el-GR" sz="1300" kern="1200">
                          <a:solidFill>
                            <a:srgbClr val="000000"/>
                          </a:solidFill>
                          <a:effectLst/>
                        </a:rPr>
                        <a:t>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4 </a:t>
                      </a:r>
                      <a:r>
                        <a:rPr kumimoji="0" lang="en-US" sz="1300" u="none" strike="noStrike" kern="1200" cap="none" normalizeH="0" baseline="0">
                          <a:ln>
                            <a:noFill/>
                          </a:ln>
                          <a:solidFill>
                            <a:srgbClr val="000000"/>
                          </a:solidFill>
                          <a:effectLst/>
                        </a:rPr>
                        <a:t>m</a:t>
                      </a:r>
                      <a:r>
                        <a:rPr lang="el-GR" sz="1300" kern="1200">
                          <a:solidFill>
                            <a:srgbClr val="000000"/>
                          </a:solidFill>
                          <a:effectLst/>
                        </a:rPr>
                        <a:t>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4 </a:t>
                      </a:r>
                      <a:r>
                        <a:rPr kumimoji="0" lang="en-US" sz="1300" u="none" strike="noStrike" kern="1200" cap="none" normalizeH="0" baseline="0">
                          <a:ln>
                            <a:noFill/>
                          </a:ln>
                          <a:solidFill>
                            <a:srgbClr val="000000"/>
                          </a:solidFill>
                          <a:effectLst/>
                        </a:rPr>
                        <a:t>m</a:t>
                      </a:r>
                      <a:r>
                        <a:rPr lang="el-GR" sz="1300" kern="1200">
                          <a:solidFill>
                            <a:srgbClr val="000000"/>
                          </a:solidFill>
                          <a:effectLst/>
                        </a:rPr>
                        <a:t>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65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130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Single PS/</a:t>
                      </a:r>
                      <a:r>
                        <a:rPr lang="en-US" sz="1200" err="1">
                          <a:solidFill>
                            <a:srgbClr val="000000"/>
                          </a:solidFill>
                        </a:rPr>
                        <a:t>PoE</a:t>
                      </a:r>
                      <a:r>
                        <a:rPr lang="en-US" sz="1200">
                          <a:solidFill>
                            <a:srgbClr val="000000"/>
                          </a:solidFill>
                        </a:rPr>
                        <a:t>-PD</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a:solidFill>
                            <a:srgbClr val="000000"/>
                          </a:solidFill>
                        </a:rPr>
                        <a:t>Single PS</a:t>
                      </a:r>
                      <a:endParaRPr lang="en-US" sz="1200"/>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a:solidFill>
                            <a:srgbClr val="000000"/>
                          </a:solidFill>
                        </a:rPr>
                        <a:t>Single PS</a:t>
                      </a:r>
                      <a:endParaRPr lang="en-US" sz="1200"/>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5" name="Straight Connector 4"/>
          <p:cNvCxnSpPr/>
          <p:nvPr/>
        </p:nvCxnSpPr>
        <p:spPr>
          <a:xfrm>
            <a:off x="5599082"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3" name="Rectangle 47"/>
          <p:cNvSpPr>
            <a:spLocks noChangeArrowheads="1"/>
          </p:cNvSpPr>
          <p:nvPr/>
        </p:nvSpPr>
        <p:spPr bwMode="auto">
          <a:xfrm>
            <a:off x="2597819" y="2426519"/>
            <a:ext cx="3066251"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7x GE RJ45 Ports</a:t>
            </a:r>
          </a:p>
          <a:p>
            <a:pPr marL="457297" indent="-457297" defTabSz="1218959">
              <a:spcBef>
                <a:spcPct val="20000"/>
              </a:spcBef>
              <a:buClr>
                <a:schemeClr val="accent6"/>
              </a:buClr>
              <a:buFont typeface="+mj-ea"/>
              <a:buAutoNum type="circleNumDbPlain"/>
            </a:pPr>
            <a:r>
              <a:rPr lang="en-US" sz="1300"/>
              <a:t>1x GE POE-PD RJ45 Ports</a:t>
            </a:r>
          </a:p>
          <a:p>
            <a:pPr marL="457297" indent="-457297" defTabSz="1218959">
              <a:spcBef>
                <a:spcPct val="20000"/>
              </a:spcBef>
              <a:buClr>
                <a:schemeClr val="accent6"/>
              </a:buClr>
              <a:buFont typeface="+mj-ea"/>
              <a:buAutoNum type="circleNumDbPlain"/>
            </a:pPr>
            <a:r>
              <a:rPr lang="en-US" sz="1300"/>
              <a:t>2x GE SFP slots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7639" y="3096000"/>
            <a:ext cx="496216" cy="729600"/>
          </a:xfrm>
          <a:prstGeom prst="rect">
            <a:avLst/>
          </a:prstGeom>
        </p:spPr>
      </p:pic>
      <p:pic>
        <p:nvPicPr>
          <p:cNvPr id="2" name="Picture 1" descr="108E+Fron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9817" y="1664241"/>
            <a:ext cx="2098039" cy="342000"/>
          </a:xfrm>
          <a:prstGeom prst="rect">
            <a:avLst/>
          </a:prstGeom>
        </p:spPr>
      </p:pic>
      <p:cxnSp>
        <p:nvCxnSpPr>
          <p:cNvPr id="10" name="Straight Connector 9"/>
          <p:cNvCxnSpPr/>
          <p:nvPr/>
        </p:nvCxnSpPr>
        <p:spPr>
          <a:xfrm>
            <a:off x="5599082"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1400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7672" y="3096000"/>
            <a:ext cx="496216" cy="729600"/>
          </a:xfrm>
          <a:prstGeom prst="rect">
            <a:avLst/>
          </a:prstGeom>
        </p:spPr>
      </p:pic>
      <p:sp>
        <p:nvSpPr>
          <p:cNvPr id="15" name="Rectangle 47"/>
          <p:cNvSpPr>
            <a:spLocks noChangeArrowheads="1"/>
          </p:cNvSpPr>
          <p:nvPr/>
        </p:nvSpPr>
        <p:spPr bwMode="auto">
          <a:xfrm>
            <a:off x="5659652" y="2426519"/>
            <a:ext cx="3054358"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4x GE RJ45 Ports</a:t>
            </a:r>
          </a:p>
          <a:p>
            <a:pPr marL="457297" indent="-457297" defTabSz="1218959">
              <a:spcBef>
                <a:spcPct val="20000"/>
              </a:spcBef>
              <a:buClr>
                <a:schemeClr val="accent6"/>
              </a:buClr>
              <a:buFont typeface="+mj-ea"/>
              <a:buAutoNum type="circleNumDbPlain"/>
            </a:pPr>
            <a:r>
              <a:rPr lang="en-US" sz="1300"/>
              <a:t>4x GE RJ45 POE+ Ports</a:t>
            </a:r>
          </a:p>
          <a:p>
            <a:pPr marL="457297" indent="-457297" defTabSz="1218959">
              <a:spcBef>
                <a:spcPct val="20000"/>
              </a:spcBef>
              <a:buClr>
                <a:schemeClr val="accent6"/>
              </a:buClr>
              <a:buFont typeface="+mj-ea"/>
              <a:buAutoNum type="circleNumDbPlain"/>
            </a:pPr>
            <a:r>
              <a:rPr lang="en-US" sz="1300"/>
              <a:t>2x GE SFP slots</a:t>
            </a: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33223" y="3096000"/>
            <a:ext cx="496217" cy="729600"/>
          </a:xfrm>
          <a:prstGeom prst="rect">
            <a:avLst/>
          </a:prstGeom>
        </p:spPr>
      </p:pic>
      <p:sp>
        <p:nvSpPr>
          <p:cNvPr id="18" name="Rectangle 47"/>
          <p:cNvSpPr>
            <a:spLocks noChangeArrowheads="1"/>
          </p:cNvSpPr>
          <p:nvPr/>
        </p:nvSpPr>
        <p:spPr bwMode="auto">
          <a:xfrm>
            <a:off x="8862451" y="2446249"/>
            <a:ext cx="3154332"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8x GE RJ45 POE+ Ports</a:t>
            </a:r>
          </a:p>
          <a:p>
            <a:pPr marL="457297" indent="-457297" defTabSz="1218959">
              <a:spcBef>
                <a:spcPct val="20000"/>
              </a:spcBef>
              <a:buClr>
                <a:schemeClr val="accent6"/>
              </a:buClr>
              <a:buFont typeface="+mj-ea"/>
              <a:buAutoNum type="circleNumDbPlain"/>
            </a:pPr>
            <a:r>
              <a:rPr lang="en-US" sz="1300"/>
              <a:t>2x GE SFP slots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19471" y="3096000"/>
            <a:ext cx="496217" cy="729600"/>
          </a:xfrm>
          <a:prstGeom prst="rect">
            <a:avLst/>
          </a:prstGeom>
        </p:spPr>
      </p:pic>
      <p:pic>
        <p:nvPicPr>
          <p:cNvPr id="23" name="Picture 22" descr="108E+POE+Fron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82669" y="1664286"/>
            <a:ext cx="2880000" cy="342135"/>
          </a:xfrm>
          <a:prstGeom prst="rect">
            <a:avLst/>
          </a:prstGeom>
        </p:spPr>
      </p:pic>
      <p:pic>
        <p:nvPicPr>
          <p:cNvPr id="24" name="Picture 23" descr="108E+FPOE+Fron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26352" y="1653338"/>
            <a:ext cx="2880000" cy="342135"/>
          </a:xfrm>
          <a:prstGeom prst="rect">
            <a:avLst/>
          </a:prstGeom>
        </p:spPr>
      </p:pic>
    </p:spTree>
    <p:extLst>
      <p:ext uri="{BB962C8B-B14F-4D97-AF65-F5344CB8AC3E}">
        <p14:creationId xmlns:p14="http://schemas.microsoft.com/office/powerpoint/2010/main" val="105052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FortiSwitch 124E Series</a:t>
            </a:r>
          </a:p>
        </p:txBody>
      </p:sp>
      <p:graphicFrame>
        <p:nvGraphicFramePr>
          <p:cNvPr id="4" name="Content Placeholder 4"/>
          <p:cNvGraphicFramePr>
            <a:graphicFrameLocks/>
          </p:cNvGraphicFramePr>
          <p:nvPr>
            <p:extLst>
              <p:ext uri="{D42A27DB-BD31-4B8C-83A1-F6EECF244321}">
                <p14:modId xmlns:p14="http://schemas.microsoft.com/office/powerpoint/2010/main" val="391792427"/>
              </p:ext>
            </p:extLst>
          </p:nvPr>
        </p:nvGraphicFramePr>
        <p:xfrm>
          <a:off x="1591" y="1299509"/>
          <a:ext cx="12188823" cy="4903422"/>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3076432">
                  <a:extLst>
                    <a:ext uri="{9D8B030D-6E8A-4147-A177-3AD203B41FA5}">
                      <a16:colId xmlns="" xmlns:a16="http://schemas.microsoft.com/office/drawing/2014/main" val="20002"/>
                    </a:ext>
                  </a:extLst>
                </a:gridCol>
                <a:gridCol w="3076433">
                  <a:extLst>
                    <a:ext uri="{9D8B030D-6E8A-4147-A177-3AD203B41FA5}">
                      <a16:colId xmlns="" xmlns:a16="http://schemas.microsoft.com/office/drawing/2014/main" val="20003"/>
                    </a:ext>
                  </a:extLst>
                </a:gridCol>
                <a:gridCol w="3076432">
                  <a:extLst>
                    <a:ext uri="{9D8B030D-6E8A-4147-A177-3AD203B41FA5}">
                      <a16:colId xmlns="" xmlns:a16="http://schemas.microsoft.com/office/drawing/2014/main" val="20004"/>
                    </a:ext>
                  </a:extLst>
                </a:gridCol>
                <a:gridCol w="435313">
                  <a:extLst>
                    <a:ext uri="{9D8B030D-6E8A-4147-A177-3AD203B41FA5}">
                      <a16:colId xmlns="" xmlns:a16="http://schemas.microsoft.com/office/drawing/2014/main" val="20005"/>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208084">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600" b="1" i="0">
                          <a:solidFill>
                            <a:schemeClr val="bg1"/>
                          </a:solidFill>
                        </a:rPr>
                        <a:t>FS-124E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600" b="1" i="0">
                          <a:solidFill>
                            <a:srgbClr val="FFFFFF"/>
                          </a:solidFill>
                        </a:rPr>
                        <a:t>FS-124E-POE</a:t>
                      </a:r>
                      <a:endParaRPr kumimoji="0" lang="en-US" sz="1600" b="1" i="0" u="none" strike="noStrike" cap="none" normalizeH="0" baseline="0">
                        <a:ln>
                          <a:noFill/>
                        </a:ln>
                        <a:solidFill>
                          <a:srgbClr val="FFFFFF"/>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600" b="1" i="0">
                          <a:solidFill>
                            <a:srgbClr val="FFFFFF"/>
                          </a:solidFill>
                        </a:rPr>
                        <a:t>FS-124E-FPOE</a:t>
                      </a:r>
                      <a:endParaRPr kumimoji="0" lang="en-US" sz="1600" b="1" i="0" u="none" strike="noStrike" cap="none" normalizeH="0" baseline="0">
                        <a:ln>
                          <a:noFill/>
                        </a:ln>
                        <a:solidFill>
                          <a:srgbClr val="FFFFFF"/>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56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56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56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8K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8K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8K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4 </a:t>
                      </a:r>
                      <a:r>
                        <a:rPr kumimoji="0" lang="en-US" sz="1300" u="none" strike="noStrike" kern="1200" cap="none" normalizeH="0" baseline="0">
                          <a:ln>
                            <a:noFill/>
                          </a:ln>
                          <a:solidFill>
                            <a:srgbClr val="000000"/>
                          </a:solidFill>
                          <a:effectLst/>
                        </a:rPr>
                        <a:t>m</a:t>
                      </a:r>
                      <a:r>
                        <a:rPr lang="el-GR" sz="1300" kern="1200">
                          <a:solidFill>
                            <a:srgbClr val="000000"/>
                          </a:solidFill>
                          <a:effectLst/>
                        </a:rPr>
                        <a:t>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4 </a:t>
                      </a:r>
                      <a:r>
                        <a:rPr kumimoji="0" lang="en-US" sz="1300" u="none" strike="noStrike" kern="1200" cap="none" normalizeH="0" baseline="0">
                          <a:ln>
                            <a:noFill/>
                          </a:ln>
                          <a:solidFill>
                            <a:srgbClr val="000000"/>
                          </a:solidFill>
                          <a:effectLst/>
                        </a:rPr>
                        <a:t>m</a:t>
                      </a:r>
                      <a:r>
                        <a:rPr lang="el-GR" sz="1300" kern="1200">
                          <a:solidFill>
                            <a:srgbClr val="000000"/>
                          </a:solidFill>
                          <a:effectLst/>
                        </a:rPr>
                        <a:t>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4 </a:t>
                      </a:r>
                      <a:r>
                        <a:rPr kumimoji="0" lang="en-US" sz="1300" u="none" strike="noStrike" kern="1200" cap="none" normalizeH="0" baseline="0">
                          <a:ln>
                            <a:noFill/>
                          </a:ln>
                          <a:solidFill>
                            <a:srgbClr val="000000"/>
                          </a:solidFill>
                          <a:effectLst/>
                        </a:rPr>
                        <a:t>m</a:t>
                      </a:r>
                      <a:r>
                        <a:rPr lang="el-GR" sz="1300" kern="1200">
                          <a:solidFill>
                            <a:srgbClr val="000000"/>
                          </a:solidFill>
                          <a:effectLst/>
                        </a:rPr>
                        <a:t>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185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370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Single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Single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Single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5" name="Straight Connector 4"/>
          <p:cNvCxnSpPr/>
          <p:nvPr/>
        </p:nvCxnSpPr>
        <p:spPr>
          <a:xfrm>
            <a:off x="5599082"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3" name="Rectangle 47"/>
          <p:cNvSpPr>
            <a:spLocks noChangeArrowheads="1"/>
          </p:cNvSpPr>
          <p:nvPr/>
        </p:nvSpPr>
        <p:spPr bwMode="auto">
          <a:xfrm>
            <a:off x="2597819" y="2426519"/>
            <a:ext cx="3066251"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24 x GE RJ45 Ports</a:t>
            </a:r>
          </a:p>
          <a:p>
            <a:pPr marL="457297" indent="-457297" defTabSz="1218959">
              <a:spcBef>
                <a:spcPct val="20000"/>
              </a:spcBef>
              <a:buClr>
                <a:schemeClr val="accent6"/>
              </a:buClr>
              <a:buFont typeface="+mj-ea"/>
              <a:buAutoNum type="circleNumDbPlain"/>
            </a:pPr>
            <a:r>
              <a:rPr lang="en-US" sz="1300"/>
              <a:t>4x GE SFP slots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7639" y="3096000"/>
            <a:ext cx="496216" cy="729600"/>
          </a:xfrm>
          <a:prstGeom prst="rect">
            <a:avLst/>
          </a:prstGeom>
        </p:spPr>
      </p:pic>
      <p:pic>
        <p:nvPicPr>
          <p:cNvPr id="7" name="Picture 6" descr="124E+Front.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8643" y="1701850"/>
            <a:ext cx="2091690" cy="260604"/>
          </a:xfrm>
          <a:prstGeom prst="rect">
            <a:avLst/>
          </a:prstGeom>
        </p:spPr>
      </p:pic>
      <p:cxnSp>
        <p:nvCxnSpPr>
          <p:cNvPr id="11" name="Straight Connector 10"/>
          <p:cNvCxnSpPr/>
          <p:nvPr/>
        </p:nvCxnSpPr>
        <p:spPr>
          <a:xfrm>
            <a:off x="871400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7672" y="3096000"/>
            <a:ext cx="496216" cy="729600"/>
          </a:xfrm>
          <a:prstGeom prst="rect">
            <a:avLst/>
          </a:prstGeom>
        </p:spPr>
      </p:pic>
      <p:sp>
        <p:nvSpPr>
          <p:cNvPr id="15" name="Rectangle 47"/>
          <p:cNvSpPr>
            <a:spLocks noChangeArrowheads="1"/>
          </p:cNvSpPr>
          <p:nvPr/>
        </p:nvSpPr>
        <p:spPr bwMode="auto">
          <a:xfrm>
            <a:off x="5659652" y="2426519"/>
            <a:ext cx="3054358"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12x GE RJ45 Ports</a:t>
            </a:r>
          </a:p>
          <a:p>
            <a:pPr marL="457297" indent="-457297" defTabSz="1218959">
              <a:spcBef>
                <a:spcPct val="20000"/>
              </a:spcBef>
              <a:buClr>
                <a:schemeClr val="accent6"/>
              </a:buClr>
              <a:buFont typeface="+mj-ea"/>
              <a:buAutoNum type="circleNumDbPlain"/>
            </a:pPr>
            <a:r>
              <a:rPr lang="en-US" sz="1300"/>
              <a:t>12x GE RJ45 POE+ Ports</a:t>
            </a:r>
          </a:p>
          <a:p>
            <a:pPr marL="457297" indent="-457297" defTabSz="1218959">
              <a:spcBef>
                <a:spcPct val="20000"/>
              </a:spcBef>
              <a:buClr>
                <a:schemeClr val="accent6"/>
              </a:buClr>
              <a:buFont typeface="+mj-ea"/>
              <a:buAutoNum type="circleNumDbPlain"/>
            </a:pPr>
            <a:r>
              <a:rPr lang="en-US" sz="1300"/>
              <a:t>4x GE SFP slots</a:t>
            </a: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33223" y="3096000"/>
            <a:ext cx="496217" cy="729600"/>
          </a:xfrm>
          <a:prstGeom prst="rect">
            <a:avLst/>
          </a:prstGeom>
        </p:spPr>
      </p:pic>
      <p:sp>
        <p:nvSpPr>
          <p:cNvPr id="18" name="Rectangle 47"/>
          <p:cNvSpPr>
            <a:spLocks noChangeArrowheads="1"/>
          </p:cNvSpPr>
          <p:nvPr/>
        </p:nvSpPr>
        <p:spPr bwMode="auto">
          <a:xfrm>
            <a:off x="8862451" y="2446249"/>
            <a:ext cx="3154332"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24x GE RJ45 POE+ Ports</a:t>
            </a:r>
          </a:p>
          <a:p>
            <a:pPr marL="457297" indent="-457297" defTabSz="1218959">
              <a:spcBef>
                <a:spcPct val="20000"/>
              </a:spcBef>
              <a:buClr>
                <a:schemeClr val="accent6"/>
              </a:buClr>
              <a:buFont typeface="+mj-ea"/>
              <a:buAutoNum type="circleNumDbPlain"/>
            </a:pPr>
            <a:r>
              <a:rPr lang="en-US" sz="1300"/>
              <a:t>4x GE SFP slots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19471" y="3096000"/>
            <a:ext cx="496217" cy="729600"/>
          </a:xfrm>
          <a:prstGeom prst="rect">
            <a:avLst/>
          </a:prstGeom>
        </p:spPr>
      </p:pic>
      <p:pic>
        <p:nvPicPr>
          <p:cNvPr id="22" name="Picture 21" descr="124E+POE+Fro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96992" y="1700761"/>
            <a:ext cx="2880000" cy="262785"/>
          </a:xfrm>
          <a:prstGeom prst="rect">
            <a:avLst/>
          </a:prstGeom>
        </p:spPr>
      </p:pic>
      <p:pic>
        <p:nvPicPr>
          <p:cNvPr id="23" name="Picture 22" descr="124E+FPOE+Fron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33098" y="1700761"/>
            <a:ext cx="2880000" cy="262785"/>
          </a:xfrm>
          <a:prstGeom prst="rect">
            <a:avLst/>
          </a:prstGeom>
        </p:spPr>
      </p:pic>
    </p:spTree>
    <p:extLst>
      <p:ext uri="{BB962C8B-B14F-4D97-AF65-F5344CB8AC3E}">
        <p14:creationId xmlns:p14="http://schemas.microsoft.com/office/powerpoint/2010/main" val="251201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FortiSwitch 224D/E Series</a:t>
            </a:r>
          </a:p>
        </p:txBody>
      </p:sp>
      <p:graphicFrame>
        <p:nvGraphicFramePr>
          <p:cNvPr id="4" name="Content Placeholder 4"/>
          <p:cNvGraphicFramePr>
            <a:graphicFrameLocks/>
          </p:cNvGraphicFramePr>
          <p:nvPr>
            <p:extLst>
              <p:ext uri="{D42A27DB-BD31-4B8C-83A1-F6EECF244321}">
                <p14:modId xmlns:p14="http://schemas.microsoft.com/office/powerpoint/2010/main" val="3299866592"/>
              </p:ext>
            </p:extLst>
          </p:nvPr>
        </p:nvGraphicFramePr>
        <p:xfrm>
          <a:off x="1591" y="1299509"/>
          <a:ext cx="12188823" cy="4903422"/>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3076432">
                  <a:extLst>
                    <a:ext uri="{9D8B030D-6E8A-4147-A177-3AD203B41FA5}">
                      <a16:colId xmlns="" xmlns:a16="http://schemas.microsoft.com/office/drawing/2014/main" val="20002"/>
                    </a:ext>
                  </a:extLst>
                </a:gridCol>
                <a:gridCol w="3076433">
                  <a:extLst>
                    <a:ext uri="{9D8B030D-6E8A-4147-A177-3AD203B41FA5}">
                      <a16:colId xmlns="" xmlns:a16="http://schemas.microsoft.com/office/drawing/2014/main" val="20003"/>
                    </a:ext>
                  </a:extLst>
                </a:gridCol>
                <a:gridCol w="3076432">
                  <a:extLst>
                    <a:ext uri="{9D8B030D-6E8A-4147-A177-3AD203B41FA5}">
                      <a16:colId xmlns="" xmlns:a16="http://schemas.microsoft.com/office/drawing/2014/main" val="20004"/>
                    </a:ext>
                  </a:extLst>
                </a:gridCol>
                <a:gridCol w="435313">
                  <a:extLst>
                    <a:ext uri="{9D8B030D-6E8A-4147-A177-3AD203B41FA5}">
                      <a16:colId xmlns="" xmlns:a16="http://schemas.microsoft.com/office/drawing/2014/main" val="20005"/>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208084">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600" b="1" i="0">
                          <a:solidFill>
                            <a:schemeClr val="bg1"/>
                          </a:solidFill>
                        </a:rPr>
                        <a:t>FS-224E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600" b="1" i="0">
                          <a:solidFill>
                            <a:srgbClr val="FFFFFF"/>
                          </a:solidFill>
                        </a:rPr>
                        <a:t>FS-224E-POE</a:t>
                      </a:r>
                      <a:endParaRPr kumimoji="0" lang="en-US" sz="1600" b="1" i="0" u="none" strike="noStrike" cap="none" normalizeH="0" baseline="0">
                        <a:ln>
                          <a:noFill/>
                        </a:ln>
                        <a:solidFill>
                          <a:srgbClr val="FFFFFF"/>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600" b="1" i="0">
                          <a:solidFill>
                            <a:srgbClr val="FFFFFF"/>
                          </a:solidFill>
                        </a:rPr>
                        <a:t>FS-224D-FPOE</a:t>
                      </a:r>
                      <a:endParaRPr kumimoji="0" lang="en-US" sz="1600" b="1" i="0" u="none" strike="noStrike" cap="none" normalizeH="0" baseline="0">
                        <a:ln>
                          <a:noFill/>
                        </a:ln>
                        <a:solidFill>
                          <a:srgbClr val="FFFFFF"/>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solidFill>
                            <a:srgbClr val="000000"/>
                          </a:solidFill>
                          <a:effectLst/>
                        </a:rPr>
                        <a:t>56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solidFill>
                            <a:srgbClr val="000000"/>
                          </a:solidFill>
                          <a:effectLst/>
                        </a:rPr>
                        <a:t>56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solidFill>
                            <a:srgbClr val="000000"/>
                          </a:solidFill>
                          <a:effectLst/>
                        </a:rPr>
                        <a:t>56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N/A</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180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370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a:solidFill>
                            <a:srgbClr val="000000"/>
                          </a:solidFill>
                        </a:rPr>
                        <a:t>Single PS, Optional FRPS-740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a:solidFill>
                            <a:srgbClr val="000000"/>
                          </a:solidFill>
                        </a:rPr>
                        <a:t>Single PS, Optional FRPS-740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5" name="Straight Connector 4"/>
          <p:cNvCxnSpPr/>
          <p:nvPr/>
        </p:nvCxnSpPr>
        <p:spPr>
          <a:xfrm>
            <a:off x="5599082"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3" name="Rectangle 47"/>
          <p:cNvSpPr>
            <a:spLocks noChangeArrowheads="1"/>
          </p:cNvSpPr>
          <p:nvPr/>
        </p:nvSpPr>
        <p:spPr bwMode="auto">
          <a:xfrm>
            <a:off x="2597819" y="2426519"/>
            <a:ext cx="3066251"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24x GE RJ45 Ports</a:t>
            </a:r>
          </a:p>
          <a:p>
            <a:pPr marL="457297" indent="-457297" defTabSz="1218959">
              <a:spcBef>
                <a:spcPct val="20000"/>
              </a:spcBef>
              <a:buClr>
                <a:schemeClr val="accent6"/>
              </a:buClr>
              <a:buFont typeface="+mj-ea"/>
              <a:buAutoNum type="circleNumDbPlain"/>
            </a:pPr>
            <a:r>
              <a:rPr lang="en-US" sz="1300"/>
              <a:t>4x GE SFP Slots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7639" y="3096000"/>
            <a:ext cx="496216" cy="729600"/>
          </a:xfrm>
          <a:prstGeom prst="rect">
            <a:avLst/>
          </a:prstGeom>
        </p:spPr>
      </p:pic>
      <p:cxnSp>
        <p:nvCxnSpPr>
          <p:cNvPr id="11" name="Straight Connector 10"/>
          <p:cNvCxnSpPr/>
          <p:nvPr/>
        </p:nvCxnSpPr>
        <p:spPr>
          <a:xfrm>
            <a:off x="871400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7672" y="3096000"/>
            <a:ext cx="496216" cy="729600"/>
          </a:xfrm>
          <a:prstGeom prst="rect">
            <a:avLst/>
          </a:prstGeom>
        </p:spPr>
      </p:pic>
      <p:sp>
        <p:nvSpPr>
          <p:cNvPr id="15" name="Rectangle 47"/>
          <p:cNvSpPr>
            <a:spLocks noChangeArrowheads="1"/>
          </p:cNvSpPr>
          <p:nvPr/>
        </p:nvSpPr>
        <p:spPr bwMode="auto">
          <a:xfrm>
            <a:off x="5659652" y="2426519"/>
            <a:ext cx="3054358"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12 x GE RJ45 Ports</a:t>
            </a:r>
          </a:p>
          <a:p>
            <a:pPr marL="457297" indent="-457297" defTabSz="1218959">
              <a:spcBef>
                <a:spcPct val="20000"/>
              </a:spcBef>
              <a:buClr>
                <a:schemeClr val="accent6"/>
              </a:buClr>
              <a:buFont typeface="+mj-ea"/>
              <a:buAutoNum type="circleNumDbPlain"/>
            </a:pPr>
            <a:r>
              <a:rPr lang="en-US" sz="1300"/>
              <a:t>12 x GE RJ45 POE+ Ports</a:t>
            </a:r>
          </a:p>
          <a:p>
            <a:pPr marL="457297" indent="-457297" defTabSz="1218959">
              <a:spcBef>
                <a:spcPct val="20000"/>
              </a:spcBef>
              <a:buClr>
                <a:schemeClr val="accent6"/>
              </a:buClr>
              <a:buFont typeface="+mj-ea"/>
              <a:buAutoNum type="circleNumDbPlain"/>
            </a:pPr>
            <a:r>
              <a:rPr lang="en-US" sz="1300"/>
              <a:t>4x GE SFP slots</a:t>
            </a: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3223" y="3096000"/>
            <a:ext cx="496217" cy="729600"/>
          </a:xfrm>
          <a:prstGeom prst="rect">
            <a:avLst/>
          </a:prstGeom>
        </p:spPr>
      </p:pic>
      <p:sp>
        <p:nvSpPr>
          <p:cNvPr id="18" name="Rectangle 47"/>
          <p:cNvSpPr>
            <a:spLocks noChangeArrowheads="1"/>
          </p:cNvSpPr>
          <p:nvPr/>
        </p:nvSpPr>
        <p:spPr bwMode="auto">
          <a:xfrm>
            <a:off x="8862451" y="2446249"/>
            <a:ext cx="3154332"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24 x GE RJ45 POE/POE+ Ports</a:t>
            </a:r>
          </a:p>
          <a:p>
            <a:pPr marL="457297" indent="-457297" defTabSz="1218959">
              <a:spcBef>
                <a:spcPct val="20000"/>
              </a:spcBef>
              <a:buClr>
                <a:schemeClr val="accent6"/>
              </a:buClr>
              <a:buFont typeface="+mj-ea"/>
              <a:buAutoNum type="circleNumDbPlain"/>
            </a:pPr>
            <a:r>
              <a:rPr lang="en-US" sz="1300"/>
              <a:t>4x GE SFP slots</a:t>
            </a:r>
          </a:p>
        </p:txBody>
      </p:sp>
      <p:pic>
        <p:nvPicPr>
          <p:cNvPr id="25" name="Picture 24" descr="FS-224E+Front.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0401" y="1752600"/>
            <a:ext cx="1954309" cy="262800"/>
          </a:xfrm>
          <a:prstGeom prst="rect">
            <a:avLst/>
          </a:prstGeom>
        </p:spPr>
      </p:pic>
      <p:pic>
        <p:nvPicPr>
          <p:cNvPr id="26" name="Picture 25" descr="FS-224E-POE+Front.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09679" y="1785561"/>
            <a:ext cx="1954305" cy="262800"/>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99617" y="1746704"/>
            <a:ext cx="2880000" cy="299598"/>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1215" y="3096000"/>
            <a:ext cx="496217" cy="729600"/>
          </a:xfrm>
          <a:prstGeom prst="rect">
            <a:avLst/>
          </a:prstGeom>
        </p:spPr>
      </p:pic>
    </p:spTree>
    <p:extLst>
      <p:ext uri="{BB962C8B-B14F-4D97-AF65-F5344CB8AC3E}">
        <p14:creationId xmlns:p14="http://schemas.microsoft.com/office/powerpoint/2010/main" val="29612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FortiSwitch 248D Series</a:t>
            </a:r>
          </a:p>
        </p:txBody>
      </p:sp>
      <p:graphicFrame>
        <p:nvGraphicFramePr>
          <p:cNvPr id="4" name="Content Placeholder 4"/>
          <p:cNvGraphicFramePr>
            <a:graphicFrameLocks/>
          </p:cNvGraphicFramePr>
          <p:nvPr>
            <p:extLst>
              <p:ext uri="{D42A27DB-BD31-4B8C-83A1-F6EECF244321}">
                <p14:modId xmlns:p14="http://schemas.microsoft.com/office/powerpoint/2010/main" val="2794892719"/>
              </p:ext>
            </p:extLst>
          </p:nvPr>
        </p:nvGraphicFramePr>
        <p:xfrm>
          <a:off x="1590" y="1299508"/>
          <a:ext cx="12188824"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FS-248D</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FS-248D-POE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104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104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370 W</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Single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a:solidFill>
                            <a:srgbClr val="000000"/>
                          </a:solidFill>
                        </a:rPr>
                        <a:t>Single PS</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5" name="Straight Connector 4"/>
          <p:cNvCxnSpPr/>
          <p:nvPr/>
        </p:nvCxnSpPr>
        <p:spPr>
          <a:xfrm>
            <a:off x="7135350"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77151" y="3084782"/>
            <a:ext cx="496216" cy="729601"/>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7304" y="3090798"/>
            <a:ext cx="496217" cy="729600"/>
          </a:xfrm>
          <a:prstGeom prst="rect">
            <a:avLst/>
          </a:prstGeom>
        </p:spPr>
      </p:pic>
      <p:sp>
        <p:nvSpPr>
          <p:cNvPr id="14" name="Rectangle 47"/>
          <p:cNvSpPr>
            <a:spLocks noChangeArrowheads="1"/>
          </p:cNvSpPr>
          <p:nvPr/>
        </p:nvSpPr>
        <p:spPr bwMode="auto">
          <a:xfrm>
            <a:off x="2597819" y="2426519"/>
            <a:ext cx="3066251"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 x GE RJ45 Ports</a:t>
            </a:r>
          </a:p>
          <a:p>
            <a:pPr marL="457297" indent="-457297" defTabSz="1218959">
              <a:spcBef>
                <a:spcPct val="20000"/>
              </a:spcBef>
              <a:buClr>
                <a:schemeClr val="accent6"/>
              </a:buClr>
              <a:buFont typeface="+mj-ea"/>
              <a:buAutoNum type="circleNumDbPlain"/>
            </a:pPr>
            <a:r>
              <a:rPr lang="en-US" sz="1300"/>
              <a:t>4x GE SFP slots</a:t>
            </a:r>
          </a:p>
        </p:txBody>
      </p:sp>
      <p:pic>
        <p:nvPicPr>
          <p:cNvPr id="19" name="Picture 18" descr="FS-248D+Fro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9176" y="1571665"/>
            <a:ext cx="3837600" cy="385999"/>
          </a:xfrm>
          <a:prstGeom prst="rect">
            <a:avLst/>
          </a:prstGeom>
        </p:spPr>
      </p:pic>
      <p:sp>
        <p:nvSpPr>
          <p:cNvPr id="20" name="Rectangle 47"/>
          <p:cNvSpPr>
            <a:spLocks noChangeArrowheads="1"/>
          </p:cNvSpPr>
          <p:nvPr/>
        </p:nvSpPr>
        <p:spPr bwMode="auto">
          <a:xfrm>
            <a:off x="7315200" y="2426519"/>
            <a:ext cx="3054358"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24 x GE RJ45 Ports</a:t>
            </a:r>
          </a:p>
          <a:p>
            <a:pPr marL="457297" indent="-457297" defTabSz="1218959">
              <a:spcBef>
                <a:spcPct val="20000"/>
              </a:spcBef>
              <a:buClr>
                <a:schemeClr val="accent6"/>
              </a:buClr>
              <a:buFont typeface="+mj-ea"/>
              <a:buAutoNum type="circleNumDbPlain"/>
            </a:pPr>
            <a:r>
              <a:rPr lang="en-US" sz="1300"/>
              <a:t>24 x GE RJ45 POE Ports</a:t>
            </a:r>
          </a:p>
          <a:p>
            <a:pPr marL="457297" indent="-457297" defTabSz="1218959">
              <a:spcBef>
                <a:spcPct val="20000"/>
              </a:spcBef>
              <a:buClr>
                <a:schemeClr val="accent6"/>
              </a:buClr>
              <a:buFont typeface="+mj-ea"/>
              <a:buAutoNum type="circleNumDbPlain"/>
            </a:pPr>
            <a:r>
              <a:rPr lang="en-US" sz="1300"/>
              <a:t>2x GE SFP slots</a:t>
            </a:r>
          </a:p>
        </p:txBody>
      </p:sp>
      <p:pic>
        <p:nvPicPr>
          <p:cNvPr id="21" name="Picture 20" descr="FS-248D-POE+Front.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08754" y="1571773"/>
            <a:ext cx="3837600" cy="385891"/>
          </a:xfrm>
          <a:prstGeom prst="rect">
            <a:avLst/>
          </a:prstGeom>
        </p:spPr>
      </p:pic>
    </p:spTree>
    <p:extLst>
      <p:ext uri="{BB962C8B-B14F-4D97-AF65-F5344CB8AC3E}">
        <p14:creationId xmlns:p14="http://schemas.microsoft.com/office/powerpoint/2010/main" val="283326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FortiSwitch 248E Series</a:t>
            </a:r>
          </a:p>
        </p:txBody>
      </p:sp>
      <p:graphicFrame>
        <p:nvGraphicFramePr>
          <p:cNvPr id="4" name="Content Placeholder 4"/>
          <p:cNvGraphicFramePr>
            <a:graphicFrameLocks/>
          </p:cNvGraphicFramePr>
          <p:nvPr>
            <p:extLst>
              <p:ext uri="{D42A27DB-BD31-4B8C-83A1-F6EECF244321}">
                <p14:modId xmlns:p14="http://schemas.microsoft.com/office/powerpoint/2010/main" val="4078310376"/>
              </p:ext>
            </p:extLst>
          </p:nvPr>
        </p:nvGraphicFramePr>
        <p:xfrm>
          <a:off x="1590" y="1299508"/>
          <a:ext cx="12188824"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FS-248E-POE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FS-248E-FPOE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solidFill>
                            <a:srgbClr val="000000"/>
                          </a:solidFill>
                          <a:effectLst/>
                        </a:rPr>
                        <a:t>104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solidFill>
                            <a:srgbClr val="000000"/>
                          </a:solidFill>
                          <a:effectLst/>
                        </a:rPr>
                        <a:t>104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370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0000"/>
                          </a:solidFill>
                        </a:rPr>
                        <a:t>740 W</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a:solidFill>
                            <a:srgbClr val="000000"/>
                          </a:solidFill>
                        </a:rPr>
                        <a:t>Single PS, Optional FRPS-740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dirty="0">
                          <a:solidFill>
                            <a:srgbClr val="000000"/>
                          </a:solidFill>
                        </a:rPr>
                        <a:t>Single PS, Optional FRPS-740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5" name="Straight Connector 4"/>
          <p:cNvCxnSpPr/>
          <p:nvPr/>
        </p:nvCxnSpPr>
        <p:spPr>
          <a:xfrm>
            <a:off x="7135350"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8" name="Rectangle 47"/>
          <p:cNvSpPr>
            <a:spLocks noChangeArrowheads="1"/>
          </p:cNvSpPr>
          <p:nvPr/>
        </p:nvSpPr>
        <p:spPr bwMode="auto">
          <a:xfrm>
            <a:off x="2669496" y="2436286"/>
            <a:ext cx="4142680"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24x GE RJ45 Ports</a:t>
            </a:r>
          </a:p>
          <a:p>
            <a:pPr marL="457297" indent="-457297" defTabSz="1218959">
              <a:spcBef>
                <a:spcPct val="20000"/>
              </a:spcBef>
              <a:buClr>
                <a:schemeClr val="accent6"/>
              </a:buClr>
              <a:buFont typeface="+mj-ea"/>
              <a:buAutoNum type="circleNumDbPlain"/>
            </a:pPr>
            <a:r>
              <a:rPr lang="en-US" sz="1300"/>
              <a:t>24x GE </a:t>
            </a:r>
            <a:r>
              <a:rPr lang="en-US" sz="1300" err="1"/>
              <a:t>PoE</a:t>
            </a:r>
            <a:r>
              <a:rPr lang="en-US" sz="1300"/>
              <a:t>/</a:t>
            </a:r>
            <a:r>
              <a:rPr lang="en-US" sz="1300" err="1"/>
              <a:t>PoE</a:t>
            </a:r>
            <a:r>
              <a:rPr lang="en-US" sz="1300"/>
              <a:t>+ Ports</a:t>
            </a:r>
          </a:p>
          <a:p>
            <a:pPr marL="457297" indent="-457297" defTabSz="1218959">
              <a:spcBef>
                <a:spcPct val="20000"/>
              </a:spcBef>
              <a:buClr>
                <a:schemeClr val="accent6"/>
              </a:buClr>
              <a:buFont typeface="+mj-ea"/>
              <a:buAutoNum type="circleNumDbPlain"/>
            </a:pPr>
            <a:r>
              <a:rPr lang="en-US" sz="1300"/>
              <a:t>4x GE SFP Slots</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sp>
        <p:nvSpPr>
          <p:cNvPr id="12" name="Rectangle 47"/>
          <p:cNvSpPr>
            <a:spLocks noChangeArrowheads="1"/>
          </p:cNvSpPr>
          <p:nvPr/>
        </p:nvSpPr>
        <p:spPr bwMode="auto">
          <a:xfrm>
            <a:off x="7503205" y="2445230"/>
            <a:ext cx="3957136"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 x GE </a:t>
            </a:r>
            <a:r>
              <a:rPr lang="en-US" sz="1300" err="1"/>
              <a:t>PoE</a:t>
            </a:r>
            <a:r>
              <a:rPr lang="en-US" sz="1300"/>
              <a:t>/</a:t>
            </a:r>
            <a:r>
              <a:rPr lang="en-US" sz="1300" err="1"/>
              <a:t>PoE</a:t>
            </a:r>
            <a:r>
              <a:rPr lang="en-US" sz="1300"/>
              <a:t>+ RJ45 Ports</a:t>
            </a:r>
          </a:p>
          <a:p>
            <a:pPr marL="457297" indent="-457297" defTabSz="1218959">
              <a:spcBef>
                <a:spcPct val="20000"/>
              </a:spcBef>
              <a:buClr>
                <a:schemeClr val="accent6"/>
              </a:buClr>
              <a:buFont typeface="+mj-ea"/>
              <a:buAutoNum type="circleNumDbPlain"/>
            </a:pPr>
            <a:r>
              <a:rPr lang="en-US" sz="1300"/>
              <a:t>4x GE SFP slots</a:t>
            </a:r>
          </a:p>
        </p:txBody>
      </p:sp>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77151" y="3084782"/>
            <a:ext cx="496216" cy="729601"/>
          </a:xfrm>
          <a:prstGeom prst="rect">
            <a:avLst/>
          </a:prstGeom>
        </p:spPr>
      </p:pic>
      <p:pic>
        <p:nvPicPr>
          <p:cNvPr id="9" name="Picture 8" descr="FS-248E-POE+Front.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9188" y="1587600"/>
            <a:ext cx="3837600" cy="387450"/>
          </a:xfrm>
          <a:prstGeom prst="rect">
            <a:avLst/>
          </a:prstGeom>
        </p:spPr>
      </p:pic>
      <p:pic>
        <p:nvPicPr>
          <p:cNvPr id="11" name="Picture 10" descr="FS-248E-FPOE+Front.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3988" y="1587600"/>
            <a:ext cx="3837600" cy="38745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1678" y="3086729"/>
            <a:ext cx="496217" cy="7296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37304" y="3090798"/>
            <a:ext cx="496217" cy="729600"/>
          </a:xfrm>
          <a:prstGeom prst="rect">
            <a:avLst/>
          </a:prstGeom>
        </p:spPr>
      </p:pic>
    </p:spTree>
    <p:extLst>
      <p:ext uri="{BB962C8B-B14F-4D97-AF65-F5344CB8AC3E}">
        <p14:creationId xmlns:p14="http://schemas.microsoft.com/office/powerpoint/2010/main" val="209117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FortiSwitch 424D Series</a:t>
            </a:r>
          </a:p>
        </p:txBody>
      </p:sp>
      <p:graphicFrame>
        <p:nvGraphicFramePr>
          <p:cNvPr id="4" name="Content Placeholder 4"/>
          <p:cNvGraphicFramePr>
            <a:graphicFrameLocks/>
          </p:cNvGraphicFramePr>
          <p:nvPr>
            <p:extLst>
              <p:ext uri="{D42A27DB-BD31-4B8C-83A1-F6EECF244321}">
                <p14:modId xmlns:p14="http://schemas.microsoft.com/office/powerpoint/2010/main" val="4284459779"/>
              </p:ext>
            </p:extLst>
          </p:nvPr>
        </p:nvGraphicFramePr>
        <p:xfrm>
          <a:off x="1591" y="1299508"/>
          <a:ext cx="12188823"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3076432">
                  <a:extLst>
                    <a:ext uri="{9D8B030D-6E8A-4147-A177-3AD203B41FA5}">
                      <a16:colId xmlns="" xmlns:a16="http://schemas.microsoft.com/office/drawing/2014/main" val="20002"/>
                    </a:ext>
                  </a:extLst>
                </a:gridCol>
                <a:gridCol w="3076433">
                  <a:extLst>
                    <a:ext uri="{9D8B030D-6E8A-4147-A177-3AD203B41FA5}">
                      <a16:colId xmlns="" xmlns:a16="http://schemas.microsoft.com/office/drawing/2014/main" val="20003"/>
                    </a:ext>
                  </a:extLst>
                </a:gridCol>
                <a:gridCol w="3076432">
                  <a:extLst>
                    <a:ext uri="{9D8B030D-6E8A-4147-A177-3AD203B41FA5}">
                      <a16:colId xmlns="" xmlns:a16="http://schemas.microsoft.com/office/drawing/2014/main" val="20004"/>
                    </a:ext>
                  </a:extLst>
                </a:gridCol>
                <a:gridCol w="435313">
                  <a:extLst>
                    <a:ext uri="{9D8B030D-6E8A-4147-A177-3AD203B41FA5}">
                      <a16:colId xmlns="" xmlns:a16="http://schemas.microsoft.com/office/drawing/2014/main" val="20005"/>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600" b="1" i="0">
                          <a:solidFill>
                            <a:schemeClr val="bg1"/>
                          </a:solidFill>
                        </a:rPr>
                        <a:t>FS-424D</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FS-424D-POE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600" b="1" i="0">
                          <a:solidFill>
                            <a:schemeClr val="bg1"/>
                          </a:solidFill>
                        </a:rPr>
                        <a:t>FS-424D-FPOE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solidFill>
                            <a:srgbClr val="000000"/>
                          </a:solidFill>
                          <a:effectLst/>
                        </a:rPr>
                        <a:t>88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solidFill>
                            <a:srgbClr val="000000"/>
                          </a:solidFill>
                          <a:effectLst/>
                        </a:rPr>
                        <a:t>88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solidFill>
                            <a:srgbClr val="000000"/>
                          </a:solidFill>
                          <a:effectLst/>
                        </a:rPr>
                        <a:t>88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1160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185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370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Single PS, Optional FRPS-740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Single PS, Optional FRPS-740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5" name="Straight Connector 4"/>
          <p:cNvCxnSpPr/>
          <p:nvPr/>
        </p:nvCxnSpPr>
        <p:spPr>
          <a:xfrm>
            <a:off x="5599082"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71400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7672" y="3096000"/>
            <a:ext cx="496216" cy="729600"/>
          </a:xfrm>
          <a:prstGeom prst="rect">
            <a:avLst/>
          </a:prstGeom>
        </p:spPr>
      </p:pic>
      <p:sp>
        <p:nvSpPr>
          <p:cNvPr id="9" name="Rectangle 47"/>
          <p:cNvSpPr>
            <a:spLocks noChangeArrowheads="1"/>
          </p:cNvSpPr>
          <p:nvPr/>
        </p:nvSpPr>
        <p:spPr bwMode="auto">
          <a:xfrm>
            <a:off x="5659652" y="2426519"/>
            <a:ext cx="3054358"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24x GE RJ45 POE/POE+ Ports</a:t>
            </a:r>
          </a:p>
          <a:p>
            <a:pPr marL="457297" indent="-457297" defTabSz="1218959">
              <a:spcBef>
                <a:spcPct val="20000"/>
              </a:spcBef>
              <a:buClr>
                <a:schemeClr val="accent6"/>
              </a:buClr>
              <a:buFont typeface="+mj-ea"/>
              <a:buAutoNum type="circleNumDbPlain"/>
            </a:pPr>
            <a:r>
              <a:rPr lang="en-US" sz="1300" b="1"/>
              <a:t>2x 10GE SFP slots</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3223" y="3096000"/>
            <a:ext cx="496217" cy="729600"/>
          </a:xfrm>
          <a:prstGeom prst="rect">
            <a:avLst/>
          </a:prstGeom>
        </p:spPr>
      </p:pic>
      <p:sp>
        <p:nvSpPr>
          <p:cNvPr id="12" name="Rectangle 47"/>
          <p:cNvSpPr>
            <a:spLocks noChangeArrowheads="1"/>
          </p:cNvSpPr>
          <p:nvPr/>
        </p:nvSpPr>
        <p:spPr bwMode="auto">
          <a:xfrm>
            <a:off x="8862453" y="2446249"/>
            <a:ext cx="3002983"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24x GE RJ45 POE/POE+ Ports</a:t>
            </a:r>
          </a:p>
          <a:p>
            <a:pPr marL="457297" indent="-457297" defTabSz="1218959">
              <a:spcBef>
                <a:spcPct val="20000"/>
              </a:spcBef>
              <a:buClr>
                <a:schemeClr val="accent6"/>
              </a:buClr>
              <a:buFont typeface="+mj-ea"/>
              <a:buAutoNum type="circleNumDbPlain"/>
            </a:pPr>
            <a:r>
              <a:rPr lang="en-US" sz="1300" b="1"/>
              <a:t>2x 10GE SFP slots</a:t>
            </a:r>
          </a:p>
        </p:txBody>
      </p:sp>
      <p:sp>
        <p:nvSpPr>
          <p:cNvPr id="13" name="Rectangle 47"/>
          <p:cNvSpPr>
            <a:spLocks noChangeArrowheads="1"/>
          </p:cNvSpPr>
          <p:nvPr/>
        </p:nvSpPr>
        <p:spPr bwMode="auto">
          <a:xfrm>
            <a:off x="2597819" y="2426519"/>
            <a:ext cx="3066251"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24x GE RJ45 Ports</a:t>
            </a:r>
          </a:p>
          <a:p>
            <a:pPr marL="457297" indent="-457297" defTabSz="1218959">
              <a:spcBef>
                <a:spcPct val="20000"/>
              </a:spcBef>
              <a:buClr>
                <a:schemeClr val="accent6"/>
              </a:buClr>
              <a:buFont typeface="+mj-ea"/>
              <a:buAutoNum type="circleNumDbPlain"/>
            </a:pPr>
            <a:r>
              <a:rPr lang="en-US" sz="1300" b="1"/>
              <a:t>2x 10GE SFP+ slots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7639" y="3096000"/>
            <a:ext cx="496216" cy="7296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9471" y="3096000"/>
            <a:ext cx="496217" cy="7296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14236" y="1710677"/>
            <a:ext cx="2879250" cy="29696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00341" y="1710679"/>
            <a:ext cx="2879250" cy="29898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97816" y="1710679"/>
            <a:ext cx="2879250" cy="302348"/>
          </a:xfrm>
          <a:prstGeom prst="rect">
            <a:avLst/>
          </a:prstGeom>
        </p:spPr>
      </p:pic>
    </p:spTree>
    <p:extLst>
      <p:ext uri="{BB962C8B-B14F-4D97-AF65-F5344CB8AC3E}">
        <p14:creationId xmlns:p14="http://schemas.microsoft.com/office/powerpoint/2010/main" val="273930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FortiSwitch 448D Series</a:t>
            </a:r>
          </a:p>
        </p:txBody>
      </p:sp>
      <p:graphicFrame>
        <p:nvGraphicFramePr>
          <p:cNvPr id="4" name="Content Placeholder 4"/>
          <p:cNvGraphicFramePr>
            <a:graphicFrameLocks/>
          </p:cNvGraphicFramePr>
          <p:nvPr>
            <p:extLst>
              <p:ext uri="{D42A27DB-BD31-4B8C-83A1-F6EECF244321}">
                <p14:modId xmlns:p14="http://schemas.microsoft.com/office/powerpoint/2010/main" val="1530164656"/>
              </p:ext>
            </p:extLst>
          </p:nvPr>
        </p:nvGraphicFramePr>
        <p:xfrm>
          <a:off x="1591" y="1299508"/>
          <a:ext cx="12188823"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3076432">
                  <a:extLst>
                    <a:ext uri="{9D8B030D-6E8A-4147-A177-3AD203B41FA5}">
                      <a16:colId xmlns="" xmlns:a16="http://schemas.microsoft.com/office/drawing/2014/main" val="20002"/>
                    </a:ext>
                  </a:extLst>
                </a:gridCol>
                <a:gridCol w="3076433">
                  <a:extLst>
                    <a:ext uri="{9D8B030D-6E8A-4147-A177-3AD203B41FA5}">
                      <a16:colId xmlns="" xmlns:a16="http://schemas.microsoft.com/office/drawing/2014/main" val="20003"/>
                    </a:ext>
                  </a:extLst>
                </a:gridCol>
                <a:gridCol w="3076432">
                  <a:extLst>
                    <a:ext uri="{9D8B030D-6E8A-4147-A177-3AD203B41FA5}">
                      <a16:colId xmlns="" xmlns:a16="http://schemas.microsoft.com/office/drawing/2014/main" val="20004"/>
                    </a:ext>
                  </a:extLst>
                </a:gridCol>
                <a:gridCol w="435313">
                  <a:extLst>
                    <a:ext uri="{9D8B030D-6E8A-4147-A177-3AD203B41FA5}">
                      <a16:colId xmlns="" xmlns:a16="http://schemas.microsoft.com/office/drawing/2014/main" val="20005"/>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600" b="1" i="0">
                          <a:solidFill>
                            <a:schemeClr val="bg1"/>
                          </a:solidFill>
                        </a:rPr>
                        <a:t>FS-448D</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FS-448D-POE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600" b="1" i="0">
                          <a:solidFill>
                            <a:schemeClr val="bg1"/>
                          </a:solidFill>
                        </a:rPr>
                        <a:t>FS-448D-FPOE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solidFill>
                            <a:srgbClr val="000000"/>
                          </a:solidFill>
                          <a:effectLst/>
                        </a:rPr>
                        <a:t>176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solidFill>
                            <a:srgbClr val="000000"/>
                          </a:solidFill>
                          <a:effectLst/>
                        </a:rPr>
                        <a:t>176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a:ln>
                            <a:noFill/>
                          </a:ln>
                          <a:solidFill>
                            <a:srgbClr val="000000"/>
                          </a:solidFill>
                          <a:effectLst/>
                        </a:rPr>
                        <a:t>176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11230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185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370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Single PS, Optional FRPS-740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5" name="Straight Connector 4"/>
          <p:cNvCxnSpPr/>
          <p:nvPr/>
        </p:nvCxnSpPr>
        <p:spPr>
          <a:xfrm>
            <a:off x="5599082"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71400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7672" y="3096000"/>
            <a:ext cx="496216" cy="729600"/>
          </a:xfrm>
          <a:prstGeom prst="rect">
            <a:avLst/>
          </a:prstGeom>
        </p:spPr>
      </p:pic>
      <p:sp>
        <p:nvSpPr>
          <p:cNvPr id="9" name="Rectangle 47"/>
          <p:cNvSpPr>
            <a:spLocks noChangeArrowheads="1"/>
          </p:cNvSpPr>
          <p:nvPr/>
        </p:nvSpPr>
        <p:spPr bwMode="auto">
          <a:xfrm>
            <a:off x="5603612" y="2437303"/>
            <a:ext cx="3110399"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48x GE RJ45 POE/POE+ Ports</a:t>
            </a:r>
          </a:p>
          <a:p>
            <a:pPr marL="457297" indent="-457297" defTabSz="1218959">
              <a:spcBef>
                <a:spcPct val="20000"/>
              </a:spcBef>
              <a:buClr>
                <a:schemeClr val="accent6"/>
              </a:buClr>
              <a:buFont typeface="+mj-ea"/>
              <a:buAutoNum type="circleNumDbPlain"/>
            </a:pPr>
            <a:r>
              <a:rPr lang="en-US" sz="1300"/>
              <a:t>4x 10GE SFP slots</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3223" y="3096000"/>
            <a:ext cx="496217" cy="729600"/>
          </a:xfrm>
          <a:prstGeom prst="rect">
            <a:avLst/>
          </a:prstGeom>
        </p:spPr>
      </p:pic>
      <p:sp>
        <p:nvSpPr>
          <p:cNvPr id="12" name="Rectangle 47"/>
          <p:cNvSpPr>
            <a:spLocks noChangeArrowheads="1"/>
          </p:cNvSpPr>
          <p:nvPr/>
        </p:nvSpPr>
        <p:spPr bwMode="auto">
          <a:xfrm>
            <a:off x="8753628" y="2437305"/>
            <a:ext cx="3045305"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48x GE RJ45 POE/POE+ Ports</a:t>
            </a:r>
          </a:p>
          <a:p>
            <a:pPr marL="457297" indent="-457297" defTabSz="1218959">
              <a:spcBef>
                <a:spcPct val="20000"/>
              </a:spcBef>
              <a:buClr>
                <a:schemeClr val="accent6"/>
              </a:buClr>
              <a:buFont typeface="+mj-ea"/>
              <a:buAutoNum type="circleNumDbPlain"/>
            </a:pPr>
            <a:r>
              <a:rPr lang="en-US" sz="1300"/>
              <a:t>4x 10GE SFP slots</a:t>
            </a:r>
          </a:p>
        </p:txBody>
      </p:sp>
      <p:sp>
        <p:nvSpPr>
          <p:cNvPr id="13" name="Rectangle 47"/>
          <p:cNvSpPr>
            <a:spLocks noChangeArrowheads="1"/>
          </p:cNvSpPr>
          <p:nvPr/>
        </p:nvSpPr>
        <p:spPr bwMode="auto">
          <a:xfrm>
            <a:off x="2537361" y="2437303"/>
            <a:ext cx="3066251"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48x GE RJ45 Ports</a:t>
            </a:r>
          </a:p>
          <a:p>
            <a:pPr marL="457297" indent="-457297" defTabSz="1218959">
              <a:spcBef>
                <a:spcPct val="20000"/>
              </a:spcBef>
              <a:buClr>
                <a:schemeClr val="accent6"/>
              </a:buClr>
              <a:buFont typeface="+mj-ea"/>
              <a:buAutoNum type="circleNumDbPlain"/>
            </a:pPr>
            <a:r>
              <a:rPr lang="en-US" sz="1300"/>
              <a:t>4x 10GE SFP+ slots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7639" y="3096000"/>
            <a:ext cx="496216" cy="7296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9471" y="3096000"/>
            <a:ext cx="496217" cy="729600"/>
          </a:xfrm>
          <a:prstGeom prst="rect">
            <a:avLst/>
          </a:prstGeom>
        </p:spPr>
      </p:pic>
      <p:pic>
        <p:nvPicPr>
          <p:cNvPr id="16" name="Picture 15" descr="FS-448D+Fro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34090" y="1667003"/>
            <a:ext cx="2879250" cy="294692"/>
          </a:xfrm>
          <a:prstGeom prst="rect">
            <a:avLst/>
          </a:prstGeom>
        </p:spPr>
      </p:pic>
      <p:pic>
        <p:nvPicPr>
          <p:cNvPr id="17" name="Picture 16" descr="FS-448D-POE+Fro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00341" y="1667003"/>
            <a:ext cx="2879250" cy="294692"/>
          </a:xfrm>
          <a:prstGeom prst="rect">
            <a:avLst/>
          </a:prstGeom>
        </p:spPr>
      </p:pic>
      <p:pic>
        <p:nvPicPr>
          <p:cNvPr id="18" name="Picture 17" descr="FS-448D-FPOE+Fron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9011" y="1667005"/>
            <a:ext cx="2879250" cy="294693"/>
          </a:xfrm>
          <a:prstGeom prst="rect">
            <a:avLst/>
          </a:prstGeom>
        </p:spPr>
      </p:pic>
    </p:spTree>
    <p:extLst>
      <p:ext uri="{BB962C8B-B14F-4D97-AF65-F5344CB8AC3E}">
        <p14:creationId xmlns:p14="http://schemas.microsoft.com/office/powerpoint/2010/main" val="157181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FortiSwitch 448E Series</a:t>
            </a:r>
          </a:p>
        </p:txBody>
      </p:sp>
      <p:graphicFrame>
        <p:nvGraphicFramePr>
          <p:cNvPr id="4" name="Content Placeholder 4"/>
          <p:cNvGraphicFramePr>
            <a:graphicFrameLocks/>
          </p:cNvGraphicFramePr>
          <p:nvPr>
            <p:extLst>
              <p:ext uri="{D42A27DB-BD31-4B8C-83A1-F6EECF244321}">
                <p14:modId xmlns:p14="http://schemas.microsoft.com/office/powerpoint/2010/main" val="3786933952"/>
              </p:ext>
            </p:extLst>
          </p:nvPr>
        </p:nvGraphicFramePr>
        <p:xfrm>
          <a:off x="1591" y="1299508"/>
          <a:ext cx="12188823"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3076432">
                  <a:extLst>
                    <a:ext uri="{9D8B030D-6E8A-4147-A177-3AD203B41FA5}">
                      <a16:colId xmlns="" xmlns:a16="http://schemas.microsoft.com/office/drawing/2014/main" val="20002"/>
                    </a:ext>
                  </a:extLst>
                </a:gridCol>
                <a:gridCol w="3076433">
                  <a:extLst>
                    <a:ext uri="{9D8B030D-6E8A-4147-A177-3AD203B41FA5}">
                      <a16:colId xmlns="" xmlns:a16="http://schemas.microsoft.com/office/drawing/2014/main" val="20003"/>
                    </a:ext>
                  </a:extLst>
                </a:gridCol>
                <a:gridCol w="3076432">
                  <a:extLst>
                    <a:ext uri="{9D8B030D-6E8A-4147-A177-3AD203B41FA5}">
                      <a16:colId xmlns="" xmlns:a16="http://schemas.microsoft.com/office/drawing/2014/main" val="20004"/>
                    </a:ext>
                  </a:extLst>
                </a:gridCol>
                <a:gridCol w="435313">
                  <a:extLst>
                    <a:ext uri="{9D8B030D-6E8A-4147-A177-3AD203B41FA5}">
                      <a16:colId xmlns="" xmlns:a16="http://schemas.microsoft.com/office/drawing/2014/main" val="20005"/>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600" b="1" i="0" dirty="0">
                          <a:solidFill>
                            <a:schemeClr val="bg1"/>
                          </a:solidFill>
                        </a:rPr>
                        <a:t>FS-448E</a:t>
                      </a:r>
                      <a:endParaRPr kumimoji="0" lang="en-US" sz="1600" b="1" i="0" u="none" strike="noStrike" cap="none" normalizeH="0" baseline="0" dirty="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dirty="0">
                          <a:solidFill>
                            <a:schemeClr val="bg1"/>
                          </a:solidFill>
                        </a:rPr>
                        <a:t>FS-448E-POE</a:t>
                      </a:r>
                      <a:endParaRPr kumimoji="0" lang="en-US" sz="1600" b="1" i="0" u="none" strike="noStrike" cap="none" normalizeH="0" baseline="0" dirty="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600" b="1" i="0" dirty="0">
                          <a:solidFill>
                            <a:schemeClr val="bg1"/>
                          </a:solidFill>
                        </a:rPr>
                        <a:t>FS-448E-FPOE</a:t>
                      </a:r>
                      <a:endParaRPr kumimoji="0" lang="en-US" sz="1600" b="1" i="0" u="none" strike="noStrike" cap="none" normalizeH="0" baseline="0" dirty="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rgbClr val="000000"/>
                          </a:solidFill>
                          <a:effectLst/>
                          <a:latin typeface="+mn-lt"/>
                        </a:rPr>
                        <a:t>128 Gbps</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rgbClr val="000000"/>
                          </a:solidFill>
                          <a:effectLst/>
                          <a:latin typeface="+mn-lt"/>
                        </a:rPr>
                        <a:t>128 Gbps</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rgbClr val="000000"/>
                          </a:solidFill>
                          <a:effectLst/>
                          <a:latin typeface="+mn-lt"/>
                        </a:rPr>
                        <a:t>128 Gbps</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0000"/>
                          </a:solidFill>
                        </a:rPr>
                        <a:t>16K</a:t>
                      </a:r>
                      <a:endParaRPr lang="en-US" sz="1200" b="0" i="0" dirty="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0000"/>
                          </a:solidFill>
                        </a:rPr>
                        <a:t>16K</a:t>
                      </a:r>
                      <a:endParaRPr lang="en-US" sz="1200" b="0" i="0" dirty="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0000"/>
                          </a:solidFill>
                        </a:rPr>
                        <a:t>16K</a:t>
                      </a:r>
                      <a:endParaRPr lang="en-US" sz="1200" b="0" i="0" dirty="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solidFill>
                            <a:srgbClr val="000000"/>
                          </a:solidFill>
                          <a:effectLst/>
                        </a:rPr>
                        <a:t>&lt;1 </a:t>
                      </a:r>
                      <a:r>
                        <a:rPr lang="el-GR" sz="1300" kern="1200" dirty="0" err="1">
                          <a:solidFill>
                            <a:srgbClr val="000000"/>
                          </a:solidFill>
                          <a:effectLst/>
                        </a:rPr>
                        <a:t>μs</a:t>
                      </a:r>
                      <a:r>
                        <a:rPr lang="el-GR" sz="1300" kern="1200" dirty="0">
                          <a:solidFill>
                            <a:srgbClr val="000000"/>
                          </a:solidFill>
                          <a:effectLst/>
                        </a:rPr>
                        <a:t> </a:t>
                      </a:r>
                      <a:endParaRPr kumimoji="0" lang="en-US" sz="1300" b="0" i="0" u="none" strike="noStrike" cap="none" normalizeH="0" baseline="0" dirty="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11230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n-lt"/>
                          <a:ea typeface="MS PGothic" pitchFamily="34" charset="-128"/>
                          <a:cs typeface="MS PGothic" pitchFamily="34" charset="-128"/>
                        </a:rPr>
                        <a:t>up to 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0000"/>
                          </a:solidFill>
                        </a:rPr>
                        <a:t>421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0000"/>
                          </a:solidFill>
                        </a:rPr>
                        <a:t>772 W</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5" name="Straight Connector 4"/>
          <p:cNvCxnSpPr/>
          <p:nvPr/>
        </p:nvCxnSpPr>
        <p:spPr>
          <a:xfrm>
            <a:off x="5599082"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71400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7672" y="3096000"/>
            <a:ext cx="496216" cy="729600"/>
          </a:xfrm>
          <a:prstGeom prst="rect">
            <a:avLst/>
          </a:prstGeom>
        </p:spPr>
      </p:pic>
      <p:sp>
        <p:nvSpPr>
          <p:cNvPr id="9" name="Rectangle 47"/>
          <p:cNvSpPr>
            <a:spLocks noChangeArrowheads="1"/>
          </p:cNvSpPr>
          <p:nvPr/>
        </p:nvSpPr>
        <p:spPr bwMode="auto">
          <a:xfrm>
            <a:off x="5603612" y="2437303"/>
            <a:ext cx="3110399"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48x GE RJ45 POE/POE+ Ports</a:t>
            </a:r>
          </a:p>
          <a:p>
            <a:pPr marL="457297" indent="-457297" defTabSz="1218959">
              <a:spcBef>
                <a:spcPct val="20000"/>
              </a:spcBef>
              <a:buClr>
                <a:schemeClr val="accent6"/>
              </a:buClr>
              <a:buFont typeface="+mj-ea"/>
              <a:buAutoNum type="circleNumDbPlain"/>
            </a:pPr>
            <a:r>
              <a:rPr lang="en-US" sz="1300"/>
              <a:t>4x 10GE SFP slots</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3223" y="3096000"/>
            <a:ext cx="496217" cy="729600"/>
          </a:xfrm>
          <a:prstGeom prst="rect">
            <a:avLst/>
          </a:prstGeom>
        </p:spPr>
      </p:pic>
      <p:sp>
        <p:nvSpPr>
          <p:cNvPr id="12" name="Rectangle 47"/>
          <p:cNvSpPr>
            <a:spLocks noChangeArrowheads="1"/>
          </p:cNvSpPr>
          <p:nvPr/>
        </p:nvSpPr>
        <p:spPr bwMode="auto">
          <a:xfrm>
            <a:off x="8753628" y="2437305"/>
            <a:ext cx="3045305" cy="571595"/>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48x GE RJ45 POE/POE+ Ports</a:t>
            </a:r>
          </a:p>
          <a:p>
            <a:pPr marL="457297" indent="-457297" defTabSz="1218959">
              <a:spcBef>
                <a:spcPct val="20000"/>
              </a:spcBef>
              <a:buClr>
                <a:schemeClr val="accent6"/>
              </a:buClr>
              <a:buFont typeface="+mj-ea"/>
              <a:buAutoNum type="circleNumDbPlain"/>
            </a:pPr>
            <a:r>
              <a:rPr lang="en-US" sz="1300"/>
              <a:t>4x 10GE SFP slots</a:t>
            </a:r>
          </a:p>
        </p:txBody>
      </p:sp>
      <p:sp>
        <p:nvSpPr>
          <p:cNvPr id="13" name="Rectangle 47"/>
          <p:cNvSpPr>
            <a:spLocks noChangeArrowheads="1"/>
          </p:cNvSpPr>
          <p:nvPr/>
        </p:nvSpPr>
        <p:spPr bwMode="auto">
          <a:xfrm>
            <a:off x="2537361" y="2437303"/>
            <a:ext cx="3066251"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48x GE RJ45 Ports</a:t>
            </a:r>
          </a:p>
          <a:p>
            <a:pPr marL="457297" indent="-457297" defTabSz="1218959">
              <a:spcBef>
                <a:spcPct val="20000"/>
              </a:spcBef>
              <a:buClr>
                <a:schemeClr val="accent6"/>
              </a:buClr>
              <a:buFont typeface="+mj-ea"/>
              <a:buAutoNum type="circleNumDbPlain"/>
            </a:pPr>
            <a:r>
              <a:rPr lang="en-US" sz="1300"/>
              <a:t>4x 10GE SFP+ slots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7639" y="3096000"/>
            <a:ext cx="496216" cy="7296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9471" y="3096000"/>
            <a:ext cx="496217" cy="729600"/>
          </a:xfrm>
          <a:prstGeom prst="rect">
            <a:avLst/>
          </a:prstGeom>
        </p:spPr>
      </p:pic>
      <p:pic>
        <p:nvPicPr>
          <p:cNvPr id="16" name="Picture 15"/>
          <p:cNvPicPr>
            <a:picLocks noChangeAspect="1"/>
          </p:cNvPicPr>
          <p:nvPr/>
        </p:nvPicPr>
        <p:blipFill>
          <a:blip r:embed="rId4"/>
          <a:stretch>
            <a:fillRect/>
          </a:stretch>
        </p:blipFill>
        <p:spPr>
          <a:xfrm>
            <a:off x="2634090" y="1671664"/>
            <a:ext cx="2879250" cy="285369"/>
          </a:xfrm>
          <a:prstGeom prst="rect">
            <a:avLst/>
          </a:prstGeom>
        </p:spPr>
      </p:pic>
      <p:pic>
        <p:nvPicPr>
          <p:cNvPr id="17" name="Picture 16"/>
          <p:cNvPicPr>
            <a:picLocks noChangeAspect="1"/>
          </p:cNvPicPr>
          <p:nvPr/>
        </p:nvPicPr>
        <p:blipFill>
          <a:blip r:embed="rId5"/>
          <a:stretch>
            <a:fillRect/>
          </a:stretch>
        </p:blipFill>
        <p:spPr>
          <a:xfrm>
            <a:off x="5700341" y="1670815"/>
            <a:ext cx="2879250" cy="287068"/>
          </a:xfrm>
          <a:prstGeom prst="rect">
            <a:avLst/>
          </a:prstGeom>
        </p:spPr>
      </p:pic>
      <p:pic>
        <p:nvPicPr>
          <p:cNvPr id="18" name="Picture 17"/>
          <p:cNvPicPr>
            <a:picLocks noChangeAspect="1"/>
          </p:cNvPicPr>
          <p:nvPr/>
        </p:nvPicPr>
        <p:blipFill>
          <a:blip r:embed="rId6"/>
          <a:stretch>
            <a:fillRect/>
          </a:stretch>
        </p:blipFill>
        <p:spPr>
          <a:xfrm>
            <a:off x="8859011" y="1670817"/>
            <a:ext cx="2879250" cy="287068"/>
          </a:xfrm>
          <a:prstGeom prst="rect">
            <a:avLst/>
          </a:prstGeom>
        </p:spPr>
      </p:pic>
    </p:spTree>
    <p:extLst>
      <p:ext uri="{BB962C8B-B14F-4D97-AF65-F5344CB8AC3E}">
        <p14:creationId xmlns:p14="http://schemas.microsoft.com/office/powerpoint/2010/main" val="77768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FortiSwitch 524D Series</a:t>
            </a:r>
          </a:p>
        </p:txBody>
      </p:sp>
      <p:graphicFrame>
        <p:nvGraphicFramePr>
          <p:cNvPr id="4" name="Content Placeholder 4"/>
          <p:cNvGraphicFramePr>
            <a:graphicFrameLocks/>
          </p:cNvGraphicFramePr>
          <p:nvPr>
            <p:extLst>
              <p:ext uri="{D42A27DB-BD31-4B8C-83A1-F6EECF244321}">
                <p14:modId xmlns:p14="http://schemas.microsoft.com/office/powerpoint/2010/main" val="1691749791"/>
              </p:ext>
            </p:extLst>
          </p:nvPr>
        </p:nvGraphicFramePr>
        <p:xfrm>
          <a:off x="1590" y="1299508"/>
          <a:ext cx="12188824"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FS-524D</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lang="en-US" sz="1600" b="1" i="0">
                          <a:solidFill>
                            <a:schemeClr val="bg1"/>
                          </a:solidFill>
                        </a:rPr>
                        <a:t>FS-524D-FPOE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288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is-IS" sz="1200" u="none" strike="noStrike" cap="none" normalizeH="0" baseline="0">
                          <a:ln>
                            <a:noFill/>
                          </a:ln>
                          <a:solidFill>
                            <a:srgbClr val="000000"/>
                          </a:solidFill>
                          <a:effectLst/>
                        </a:rPr>
                        <a:t>288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96K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96K</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&lt;2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&lt;2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05008">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24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24 ports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400 W</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cs typeface="Arial"/>
                        </a:rPr>
                        <a:t>Single PS, Optional </a:t>
                      </a:r>
                      <a:r>
                        <a:rPr lang="mr-IN" sz="1200">
                          <a:solidFill>
                            <a:srgbClr val="000000"/>
                          </a:solidFill>
                          <a:latin typeface="Arial"/>
                          <a:cs typeface="Arial"/>
                        </a:rPr>
                        <a:t>FS</a:t>
                      </a:r>
                      <a:r>
                        <a:rPr lang="en-US" sz="1200">
                          <a:solidFill>
                            <a:srgbClr val="000000"/>
                          </a:solidFill>
                          <a:latin typeface="Arial"/>
                          <a:cs typeface="Arial"/>
                        </a:rPr>
                        <a:t>-P</a:t>
                      </a:r>
                      <a:r>
                        <a:rPr lang="mr-IN" sz="1200">
                          <a:solidFill>
                            <a:srgbClr val="000000"/>
                          </a:solidFill>
                          <a:latin typeface="Arial"/>
                          <a:cs typeface="Arial"/>
                        </a:rPr>
                        <a:t>SU</a:t>
                      </a:r>
                      <a:r>
                        <a:rPr lang="en-US" sz="1200">
                          <a:solidFill>
                            <a:srgbClr val="000000"/>
                          </a:solidFill>
                          <a:latin typeface="Arial"/>
                          <a:cs typeface="Arial"/>
                        </a:rPr>
                        <a:t>-</a:t>
                      </a:r>
                      <a:r>
                        <a:rPr lang="mr-IN" sz="1200">
                          <a:solidFill>
                            <a:srgbClr val="000000"/>
                          </a:solidFill>
                          <a:latin typeface="Arial"/>
                          <a:cs typeface="Arial"/>
                        </a:rPr>
                        <a:t>150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cs typeface="Arial"/>
                        </a:rPr>
                        <a:t>Single PS, Optional </a:t>
                      </a:r>
                      <a:r>
                        <a:rPr lang="mr-IN" sz="1200">
                          <a:solidFill>
                            <a:srgbClr val="000000"/>
                          </a:solidFill>
                          <a:latin typeface="Arial"/>
                          <a:cs typeface="Arial"/>
                        </a:rPr>
                        <a:t>FS</a:t>
                      </a:r>
                      <a:r>
                        <a:rPr lang="en-US" sz="1200">
                          <a:solidFill>
                            <a:srgbClr val="000000"/>
                          </a:solidFill>
                          <a:latin typeface="Arial"/>
                          <a:cs typeface="Arial"/>
                        </a:rPr>
                        <a:t>-P</a:t>
                      </a:r>
                      <a:r>
                        <a:rPr lang="mr-IN" sz="1200">
                          <a:solidFill>
                            <a:srgbClr val="000000"/>
                          </a:solidFill>
                          <a:latin typeface="Arial"/>
                          <a:cs typeface="Arial"/>
                        </a:rPr>
                        <a:t>SU</a:t>
                      </a:r>
                      <a:r>
                        <a:rPr lang="en-US" sz="1200">
                          <a:solidFill>
                            <a:srgbClr val="000000"/>
                          </a:solidFill>
                          <a:latin typeface="Arial"/>
                          <a:cs typeface="Arial"/>
                        </a:rPr>
                        <a:t>-600</a:t>
                      </a:r>
                      <a:endParaRPr lang="mr-IN" sz="1200">
                        <a:solidFill>
                          <a:srgbClr val="000000"/>
                        </a:solidFill>
                        <a:latin typeface="Arial"/>
                        <a:cs typeface="Aria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5" name="Straight Connector 4"/>
          <p:cNvCxnSpPr/>
          <p:nvPr/>
        </p:nvCxnSpPr>
        <p:spPr>
          <a:xfrm>
            <a:off x="7135350"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7" name="Rectangle 47"/>
          <p:cNvSpPr>
            <a:spLocks noChangeArrowheads="1"/>
          </p:cNvSpPr>
          <p:nvPr/>
        </p:nvSpPr>
        <p:spPr bwMode="auto">
          <a:xfrm>
            <a:off x="2669496" y="2457451"/>
            <a:ext cx="4142680"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24x GE RJ45 Ports</a:t>
            </a:r>
          </a:p>
          <a:p>
            <a:pPr marL="457297" indent="-457297" defTabSz="1218959">
              <a:spcBef>
                <a:spcPct val="20000"/>
              </a:spcBef>
              <a:buClr>
                <a:schemeClr val="accent6"/>
              </a:buClr>
              <a:buFont typeface="+mj-ea"/>
              <a:buAutoNum type="circleNumDbPlain"/>
            </a:pPr>
            <a:r>
              <a:rPr lang="en-US" sz="1300"/>
              <a:t>4x 10GE SFP+ slots</a:t>
            </a:r>
          </a:p>
          <a:p>
            <a:pPr marL="457297" indent="-457297" defTabSz="1218959">
              <a:spcBef>
                <a:spcPct val="20000"/>
              </a:spcBef>
              <a:buClr>
                <a:schemeClr val="accent6"/>
              </a:buClr>
              <a:buFont typeface="+mj-ea"/>
              <a:buAutoNum type="circleNumDbPlain"/>
            </a:pPr>
            <a:r>
              <a:rPr lang="en-US" sz="1300"/>
              <a:t>2x 40GE stacking interface</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3223" y="3096000"/>
            <a:ext cx="496217" cy="729600"/>
          </a:xfrm>
          <a:prstGeom prst="rect">
            <a:avLst/>
          </a:prstGeom>
        </p:spPr>
      </p:pic>
      <p:sp>
        <p:nvSpPr>
          <p:cNvPr id="10" name="Rectangle 47"/>
          <p:cNvSpPr>
            <a:spLocks noChangeArrowheads="1"/>
          </p:cNvSpPr>
          <p:nvPr/>
        </p:nvSpPr>
        <p:spPr bwMode="auto">
          <a:xfrm>
            <a:off x="7503205" y="2447071"/>
            <a:ext cx="3957136" cy="810708"/>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24x GE RJ45 POE/POE+ Ports</a:t>
            </a:r>
          </a:p>
          <a:p>
            <a:pPr marL="457297" indent="-457297" defTabSz="1218959">
              <a:spcBef>
                <a:spcPct val="20000"/>
              </a:spcBef>
              <a:buClr>
                <a:schemeClr val="accent6"/>
              </a:buClr>
              <a:buFont typeface="+mj-ea"/>
              <a:buAutoNum type="circleNumDbPlain"/>
            </a:pPr>
            <a:r>
              <a:rPr lang="en-US" sz="1300"/>
              <a:t>4x 10GE SFP+ slots</a:t>
            </a:r>
          </a:p>
          <a:p>
            <a:pPr marL="457297" indent="-457297" defTabSz="1218959">
              <a:spcBef>
                <a:spcPct val="20000"/>
              </a:spcBef>
              <a:buClr>
                <a:schemeClr val="accent6"/>
              </a:buClr>
              <a:buFont typeface="+mj-ea"/>
              <a:buAutoNum type="circleNumDbPlain"/>
            </a:pPr>
            <a:r>
              <a:rPr lang="en-US" sz="1300"/>
              <a:t>2x 40GE stacking interface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6776" y="3096003"/>
            <a:ext cx="496216" cy="72960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3203" y="1586068"/>
            <a:ext cx="3839000" cy="39095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69496" y="1586066"/>
            <a:ext cx="3839000" cy="396443"/>
          </a:xfrm>
          <a:prstGeom prst="rect">
            <a:avLst/>
          </a:prstGeom>
        </p:spPr>
      </p:pic>
    </p:spTree>
    <p:extLst>
      <p:ext uri="{BB962C8B-B14F-4D97-AF65-F5344CB8AC3E}">
        <p14:creationId xmlns:p14="http://schemas.microsoft.com/office/powerpoint/2010/main" val="108383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FortiSwitch 548D Series</a:t>
            </a:r>
          </a:p>
        </p:txBody>
      </p:sp>
      <p:graphicFrame>
        <p:nvGraphicFramePr>
          <p:cNvPr id="3" name="Content Placeholder 4"/>
          <p:cNvGraphicFramePr>
            <a:graphicFrameLocks/>
          </p:cNvGraphicFramePr>
          <p:nvPr>
            <p:extLst>
              <p:ext uri="{D42A27DB-BD31-4B8C-83A1-F6EECF244321}">
                <p14:modId xmlns:p14="http://schemas.microsoft.com/office/powerpoint/2010/main" val="2248318759"/>
              </p:ext>
            </p:extLst>
          </p:nvPr>
        </p:nvGraphicFramePr>
        <p:xfrm>
          <a:off x="1590" y="1299508"/>
          <a:ext cx="12188824"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4614649">
                  <a:extLst>
                    <a:ext uri="{9D8B030D-6E8A-4147-A177-3AD203B41FA5}">
                      <a16:colId xmlns="" xmlns:a16="http://schemas.microsoft.com/office/drawing/2014/main" val="20002"/>
                    </a:ext>
                  </a:extLst>
                </a:gridCol>
                <a:gridCol w="4614649">
                  <a:extLst>
                    <a:ext uri="{9D8B030D-6E8A-4147-A177-3AD203B41FA5}">
                      <a16:colId xmlns="" xmlns:a16="http://schemas.microsoft.com/office/drawing/2014/main" val="20003"/>
                    </a:ext>
                  </a:extLst>
                </a:gridCol>
                <a:gridCol w="435313">
                  <a:extLst>
                    <a:ext uri="{9D8B030D-6E8A-4147-A177-3AD203B41FA5}">
                      <a16:colId xmlns="" xmlns:a16="http://schemas.microsoft.com/office/drawing/2014/main" val="20004"/>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600" b="1" i="0">
                          <a:solidFill>
                            <a:schemeClr val="bg1"/>
                          </a:solidFill>
                        </a:rPr>
                        <a:t>FS-548D</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lang="en-US" sz="1600" b="1" i="0">
                          <a:solidFill>
                            <a:schemeClr val="bg1"/>
                          </a:solidFill>
                        </a:rPr>
                        <a:t>FS-548D-FPOE</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solidFill>
                            <a:srgbClr val="000000"/>
                          </a:solidFill>
                          <a:effectLst/>
                        </a:rPr>
                        <a:t>336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is-IS" sz="1200" u="none" strike="noStrike" cap="none" normalizeH="0" baseline="0">
                          <a:ln>
                            <a:noFill/>
                          </a:ln>
                          <a:solidFill>
                            <a:srgbClr val="000000"/>
                          </a:solidFill>
                          <a:effectLst/>
                        </a:rPr>
                        <a:t>336 </a:t>
                      </a:r>
                      <a:r>
                        <a:rPr kumimoji="0" lang="en-US" sz="1200" u="none" strike="noStrike" cap="none" normalizeH="0" baseline="0">
                          <a:ln>
                            <a:noFill/>
                          </a:ln>
                          <a:solidFill>
                            <a:srgbClr val="000000"/>
                          </a:solidFill>
                          <a:effectLst/>
                        </a:rPr>
                        <a:t>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96K</a:t>
                      </a:r>
                      <a:endParaRPr lang="en-US" sz="12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96K</a:t>
                      </a:r>
                      <a:endParaRPr lang="en-US" sz="12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&lt;2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&lt;2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mn-lt"/>
                        </a:rPr>
                        <a:t>4K</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186467">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24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mn-lt"/>
                          <a:ea typeface="MS PGothic" pitchFamily="34" charset="-128"/>
                          <a:cs typeface="MS PGothic" pitchFamily="34" charset="-128"/>
                        </a:rPr>
                        <a:t>up to 24 ports </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rPr>
                        <a:t>750 W</a:t>
                      </a: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cs typeface="Arial"/>
                        </a:rPr>
                        <a:t>Single PS, Optional </a:t>
                      </a:r>
                      <a:r>
                        <a:rPr lang="mr-IN" sz="1200">
                          <a:solidFill>
                            <a:srgbClr val="000000"/>
                          </a:solidFill>
                          <a:latin typeface="Arial"/>
                          <a:cs typeface="Arial"/>
                        </a:rPr>
                        <a:t>FS</a:t>
                      </a:r>
                      <a:r>
                        <a:rPr lang="en-US" sz="1200">
                          <a:solidFill>
                            <a:srgbClr val="000000"/>
                          </a:solidFill>
                          <a:latin typeface="Arial"/>
                          <a:cs typeface="Arial"/>
                        </a:rPr>
                        <a:t>-P</a:t>
                      </a:r>
                      <a:r>
                        <a:rPr lang="mr-IN" sz="1200">
                          <a:solidFill>
                            <a:srgbClr val="000000"/>
                          </a:solidFill>
                          <a:latin typeface="Arial"/>
                          <a:cs typeface="Arial"/>
                        </a:rPr>
                        <a:t>SU</a:t>
                      </a:r>
                      <a:r>
                        <a:rPr lang="en-US" sz="1200">
                          <a:solidFill>
                            <a:srgbClr val="000000"/>
                          </a:solidFill>
                          <a:latin typeface="Arial"/>
                          <a:cs typeface="Arial"/>
                        </a:rPr>
                        <a:t>-150</a:t>
                      </a:r>
                      <a:endParaRPr lang="mr-IN" sz="1200">
                        <a:solidFill>
                          <a:srgbClr val="000000"/>
                        </a:solidFill>
                        <a:latin typeface="Arial"/>
                        <a:cs typeface="Aria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cs typeface="Arial"/>
                        </a:rPr>
                        <a:t>Single PS, Optional </a:t>
                      </a:r>
                      <a:r>
                        <a:rPr lang="mr-IN" sz="1200">
                          <a:solidFill>
                            <a:srgbClr val="000000"/>
                          </a:solidFill>
                          <a:latin typeface="Arial"/>
                          <a:cs typeface="Arial"/>
                        </a:rPr>
                        <a:t>FS</a:t>
                      </a:r>
                      <a:r>
                        <a:rPr lang="en-US" sz="1200">
                          <a:solidFill>
                            <a:srgbClr val="000000"/>
                          </a:solidFill>
                          <a:latin typeface="Arial"/>
                          <a:cs typeface="Arial"/>
                        </a:rPr>
                        <a:t>-P</a:t>
                      </a:r>
                      <a:r>
                        <a:rPr lang="mr-IN" sz="1200">
                          <a:solidFill>
                            <a:srgbClr val="000000"/>
                          </a:solidFill>
                          <a:latin typeface="Arial"/>
                          <a:cs typeface="Arial"/>
                        </a:rPr>
                        <a:t>SU</a:t>
                      </a:r>
                      <a:r>
                        <a:rPr lang="en-US" sz="1200">
                          <a:solidFill>
                            <a:srgbClr val="000000"/>
                          </a:solidFill>
                          <a:latin typeface="Arial"/>
                          <a:cs typeface="Arial"/>
                        </a:rPr>
                        <a:t>-900</a:t>
                      </a:r>
                      <a:endParaRPr lang="mr-IN" sz="1200">
                        <a:solidFill>
                          <a:srgbClr val="000000"/>
                        </a:solidFill>
                        <a:latin typeface="Arial"/>
                        <a:cs typeface="Aria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4" name="Straight Connector 3"/>
          <p:cNvCxnSpPr/>
          <p:nvPr/>
        </p:nvCxnSpPr>
        <p:spPr>
          <a:xfrm>
            <a:off x="7135350"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525838" y="1571665"/>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6" name="Rectangle 47"/>
          <p:cNvSpPr>
            <a:spLocks noChangeArrowheads="1"/>
          </p:cNvSpPr>
          <p:nvPr/>
        </p:nvSpPr>
        <p:spPr bwMode="auto">
          <a:xfrm>
            <a:off x="2669496" y="2436286"/>
            <a:ext cx="4142680"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48x GE RJ45 Ports</a:t>
            </a:r>
          </a:p>
          <a:p>
            <a:pPr marL="457297" indent="-457297" defTabSz="1218959">
              <a:spcBef>
                <a:spcPct val="20000"/>
              </a:spcBef>
              <a:buClr>
                <a:schemeClr val="accent6"/>
              </a:buClr>
              <a:buFont typeface="+mj-ea"/>
              <a:buAutoNum type="circleNumDbPlain"/>
            </a:pPr>
            <a:r>
              <a:rPr lang="en-US" sz="1300"/>
              <a:t>4x 10GE SFP+ slots</a:t>
            </a:r>
          </a:p>
          <a:p>
            <a:pPr marL="457297" indent="-457297" defTabSz="1218959">
              <a:spcBef>
                <a:spcPct val="20000"/>
              </a:spcBef>
              <a:buClr>
                <a:schemeClr val="accent6"/>
              </a:buClr>
              <a:buFont typeface="+mj-ea"/>
              <a:buAutoNum type="circleNumDbPlain"/>
            </a:pPr>
            <a:r>
              <a:rPr lang="en-US" sz="1300"/>
              <a:t>2x 40GE stacking interface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7005" y="3096000"/>
            <a:ext cx="496216" cy="729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3223" y="3096000"/>
            <a:ext cx="496217" cy="729600"/>
          </a:xfrm>
          <a:prstGeom prst="rect">
            <a:avLst/>
          </a:prstGeom>
        </p:spPr>
      </p:pic>
      <p:sp>
        <p:nvSpPr>
          <p:cNvPr id="9" name="Rectangle 47"/>
          <p:cNvSpPr>
            <a:spLocks noChangeArrowheads="1"/>
          </p:cNvSpPr>
          <p:nvPr/>
        </p:nvSpPr>
        <p:spPr bwMode="auto">
          <a:xfrm>
            <a:off x="7503205" y="2445227"/>
            <a:ext cx="3957136" cy="773660"/>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48x GE RJ45 POE/POE+ Ports</a:t>
            </a:r>
          </a:p>
          <a:p>
            <a:pPr marL="457297" indent="-457297" defTabSz="1218959">
              <a:spcBef>
                <a:spcPct val="20000"/>
              </a:spcBef>
              <a:buClr>
                <a:schemeClr val="accent6"/>
              </a:buClr>
              <a:buFont typeface="+mj-ea"/>
              <a:buAutoNum type="circleNumDbPlain"/>
            </a:pPr>
            <a:r>
              <a:rPr lang="en-US" sz="1300"/>
              <a:t>4x 10GE SFP+ slots</a:t>
            </a:r>
          </a:p>
          <a:p>
            <a:pPr marL="457297" indent="-457297" defTabSz="1218959">
              <a:spcBef>
                <a:spcPct val="20000"/>
              </a:spcBef>
              <a:buClr>
                <a:schemeClr val="accent6"/>
              </a:buClr>
              <a:buFont typeface="+mj-ea"/>
              <a:buAutoNum type="circleNumDbPlain"/>
            </a:pPr>
            <a:r>
              <a:rPr lang="en-US" sz="1300"/>
              <a:t>2x 40GE stacking interface</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6776" y="3096003"/>
            <a:ext cx="496216" cy="72960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3203" y="1596851"/>
            <a:ext cx="3839000" cy="391836"/>
          </a:xfrm>
          <a:prstGeom prst="rect">
            <a:avLst/>
          </a:prstGeom>
        </p:spPr>
      </p:pic>
      <p:pic>
        <p:nvPicPr>
          <p:cNvPr id="12" name="Picture 11" descr="FS-548D+Fro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69496" y="1596852"/>
            <a:ext cx="3839000" cy="382591"/>
          </a:xfrm>
          <a:prstGeom prst="rect">
            <a:avLst/>
          </a:prstGeom>
        </p:spPr>
      </p:pic>
    </p:spTree>
    <p:extLst>
      <p:ext uri="{BB962C8B-B14F-4D97-AF65-F5344CB8AC3E}">
        <p14:creationId xmlns:p14="http://schemas.microsoft.com/office/powerpoint/2010/main" val="282450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 xmlns:a16="http://schemas.microsoft.com/office/drawing/2014/main" id="{55ABE692-EADE-A645-BA0A-75500C4D3EB3}"/>
              </a:ext>
            </a:extLst>
          </p:cNvPr>
          <p:cNvPicPr>
            <a:picLocks noChangeAspect="1"/>
          </p:cNvPicPr>
          <p:nvPr/>
        </p:nvPicPr>
        <p:blipFill>
          <a:blip r:embed="rId2"/>
          <a:stretch>
            <a:fillRect/>
          </a:stretch>
        </p:blipFill>
        <p:spPr>
          <a:xfrm>
            <a:off x="1574134" y="2641079"/>
            <a:ext cx="4557600" cy="817840"/>
          </a:xfrm>
          <a:prstGeom prst="rect">
            <a:avLst/>
          </a:prstGeom>
        </p:spPr>
      </p:pic>
      <p:sp>
        <p:nvSpPr>
          <p:cNvPr id="2" name="Title 1"/>
          <p:cNvSpPr>
            <a:spLocks noGrp="1"/>
          </p:cNvSpPr>
          <p:nvPr>
            <p:ph type="title"/>
          </p:nvPr>
        </p:nvSpPr>
        <p:spPr/>
        <p:txBody>
          <a:bodyPr/>
          <a:lstStyle/>
          <a:p>
            <a:r>
              <a:rPr lang="en-US"/>
              <a:t>FortiGate/FortiWiFi 40F</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91877" y="3062788"/>
            <a:ext cx="496216" cy="729600"/>
          </a:xfrm>
          <a:prstGeom prst="rect">
            <a:avLst/>
          </a:prstGeom>
        </p:spPr>
      </p:pic>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dirty="0"/>
              <a:t>1 x GE RJ45 WAN Port</a:t>
            </a:r>
          </a:p>
          <a:p>
            <a:pPr marL="457297" indent="-457297" defTabSz="1218959">
              <a:spcBef>
                <a:spcPct val="20000"/>
              </a:spcBef>
              <a:buClr>
                <a:schemeClr val="accent6"/>
              </a:buClr>
              <a:buFont typeface="+mj-ea"/>
              <a:buAutoNum type="circleNumDbPlain"/>
            </a:pPr>
            <a:r>
              <a:rPr lang="en-US" sz="1300" b="1" dirty="0"/>
              <a:t>1 x GE RJ45 FortiLink Port</a:t>
            </a:r>
          </a:p>
          <a:p>
            <a:pPr marL="457297" indent="-457297" defTabSz="1218959">
              <a:spcBef>
                <a:spcPct val="20000"/>
              </a:spcBef>
              <a:buClr>
                <a:schemeClr val="accent6"/>
              </a:buClr>
              <a:buFont typeface="+mj-ea"/>
              <a:buAutoNum type="circleNumDbPlain"/>
            </a:pPr>
            <a:r>
              <a:rPr lang="en-US" sz="1300" b="1" dirty="0"/>
              <a:t>3 x GE RJ45 Ports</a:t>
            </a:r>
          </a:p>
          <a:p>
            <a:pPr marL="457297" indent="-457297" defTabSz="1218959">
              <a:spcBef>
                <a:spcPct val="20000"/>
              </a:spcBef>
              <a:buClr>
                <a:schemeClr val="accent6"/>
              </a:buClr>
              <a:buFont typeface="+mj-ea"/>
              <a:buAutoNum type="circleNumDbPlain"/>
            </a:pPr>
            <a:r>
              <a:rPr lang="en-US" sz="1300" b="1" dirty="0" err="1">
                <a:latin typeface="Arial"/>
                <a:cs typeface="Arial"/>
              </a:rPr>
              <a:t>WiFi</a:t>
            </a:r>
            <a:r>
              <a:rPr lang="en-US" sz="1300" b="1" dirty="0">
                <a:latin typeface="Arial"/>
                <a:cs typeface="Arial"/>
              </a:rPr>
              <a:t> Variant: 802.11a/b/g/n/ac W2</a:t>
            </a:r>
            <a:endParaRPr lang="en-US" sz="1300" b="1" dirty="0"/>
          </a:p>
          <a:p>
            <a:pPr defTabSz="1218959">
              <a:spcBef>
                <a:spcPct val="20000"/>
              </a:spcBef>
              <a:buClr>
                <a:schemeClr val="accent6"/>
              </a:buClr>
            </a:pPr>
            <a:endParaRPr lang="en-US" sz="1300" dirty="0"/>
          </a:p>
          <a:p>
            <a:pPr defTabSz="1218959">
              <a:spcBef>
                <a:spcPct val="20000"/>
              </a:spcBef>
              <a:buClr>
                <a:schemeClr val="accent6"/>
              </a:buClr>
            </a:pPr>
            <a:endParaRPr lang="en-US" sz="1300" dirty="0"/>
          </a:p>
        </p:txBody>
      </p:sp>
      <p:cxnSp>
        <p:nvCxnSpPr>
          <p:cNvPr id="9" name="Straight Connector 8"/>
          <p:cNvCxnSpPr/>
          <p:nvPr/>
        </p:nvCxnSpPr>
        <p:spPr bwMode="auto">
          <a:xfrm>
            <a:off x="8770946"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sp>
        <p:nvSpPr>
          <p:cNvPr id="11" name="Oval 10"/>
          <p:cNvSpPr/>
          <p:nvPr/>
        </p:nvSpPr>
        <p:spPr bwMode="auto">
          <a:xfrm>
            <a:off x="5929646" y="273008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dirty="0">
                <a:solidFill>
                  <a:schemeClr val="bg1"/>
                </a:solidFill>
                <a:latin typeface="Arial" charset="0"/>
              </a:rPr>
              <a:t>4</a:t>
            </a:r>
          </a:p>
        </p:txBody>
      </p:sp>
      <p:cxnSp>
        <p:nvCxnSpPr>
          <p:cNvPr id="15" name="Straight Connector 14"/>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cxnSp>
        <p:nvCxnSpPr>
          <p:cNvPr id="28" name="Straight Connector 27"/>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 xmlns:a16="http://schemas.microsoft.com/office/drawing/2014/main" id="{0B26A011-6B67-524F-A7D2-17F569F15A60}"/>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0" name="Group 19">
            <a:extLst>
              <a:ext uri="{FF2B5EF4-FFF2-40B4-BE49-F238E27FC236}">
                <a16:creationId xmlns="" xmlns:a16="http://schemas.microsoft.com/office/drawing/2014/main" id="{42805C4F-B822-E445-B05F-3365A7305801}"/>
              </a:ext>
            </a:extLst>
          </p:cNvPr>
          <p:cNvGrpSpPr/>
          <p:nvPr/>
        </p:nvGrpSpPr>
        <p:grpSpPr>
          <a:xfrm>
            <a:off x="7812000" y="5417256"/>
            <a:ext cx="2852214" cy="671119"/>
            <a:chOff x="8936872" y="5417256"/>
            <a:chExt cx="2852214" cy="671119"/>
          </a:xfrm>
        </p:grpSpPr>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4" name="Rounded Rectangle 23"/>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dirty="0">
                  <a:solidFill>
                    <a:schemeClr val="bg1"/>
                  </a:solidFill>
                </a:rPr>
                <a:t>16</a:t>
              </a:r>
            </a:p>
          </p:txBody>
        </p:sp>
        <p:sp>
          <p:nvSpPr>
            <p:cNvPr id="29" name="Rounded Rectangle 28"/>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sp>
          <p:nvSpPr>
            <p:cNvPr id="35" name="Rounded Rectangle 34">
              <a:extLst>
                <a:ext uri="{FF2B5EF4-FFF2-40B4-BE49-F238E27FC236}">
                  <a16:creationId xmlns="" xmlns:a16="http://schemas.microsoft.com/office/drawing/2014/main" id="{E25982F1-97EB-2249-9CD0-E6B58671852D}"/>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2" name="Picture 41" descr="Firewall-Sym-Dk.png">
            <a:extLst>
              <a:ext uri="{FF2B5EF4-FFF2-40B4-BE49-F238E27FC236}">
                <a16:creationId xmlns="" xmlns:a16="http://schemas.microsoft.com/office/drawing/2014/main" id="{E9F4BCB2-052D-7149-A623-64991B1889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3" name="TextBox 42">
            <a:extLst>
              <a:ext uri="{FF2B5EF4-FFF2-40B4-BE49-F238E27FC236}">
                <a16:creationId xmlns="" xmlns:a16="http://schemas.microsoft.com/office/drawing/2014/main" id="{8DBF7E93-D2CE-E942-9343-BB77285AE1FF}"/>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5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700,000</a:t>
            </a:r>
          </a:p>
          <a:p>
            <a:r>
              <a:rPr lang="en-US" sz="1100">
                <a:solidFill>
                  <a:srgbClr val="7F7F7F"/>
                </a:solidFill>
              </a:rPr>
              <a:t>Concurrent Sessions</a:t>
            </a:r>
          </a:p>
          <a:p>
            <a:endParaRPr lang="en-US" sz="1100">
              <a:solidFill>
                <a:srgbClr val="7F7F7F"/>
              </a:solidFill>
            </a:endParaRPr>
          </a:p>
          <a:p>
            <a:r>
              <a:rPr lang="en-US" sz="2400" b="1"/>
              <a:t>310 Mbps</a:t>
            </a:r>
          </a:p>
          <a:p>
            <a:r>
              <a:rPr lang="en-US" sz="1100">
                <a:solidFill>
                  <a:srgbClr val="7F7F7F"/>
                </a:solidFill>
              </a:rPr>
              <a:t>SSL Inspection Throughput</a:t>
            </a:r>
          </a:p>
          <a:p>
            <a:endParaRPr lang="en-US" sz="1100">
              <a:solidFill>
                <a:srgbClr val="7F7F7F"/>
              </a:solidFill>
            </a:endParaRPr>
          </a:p>
        </p:txBody>
      </p:sp>
      <p:cxnSp>
        <p:nvCxnSpPr>
          <p:cNvPr id="44" name="Straight Connector 43">
            <a:extLst>
              <a:ext uri="{FF2B5EF4-FFF2-40B4-BE49-F238E27FC236}">
                <a16:creationId xmlns="" xmlns:a16="http://schemas.microsoft.com/office/drawing/2014/main" id="{678DDF25-A07C-364C-9831-D30B7DB7B45F}"/>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 xmlns:a16="http://schemas.microsoft.com/office/drawing/2014/main" id="{1407BEB0-B10E-A04F-8335-15E6636EB260}"/>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 Gbps</a:t>
            </a:r>
          </a:p>
          <a:p>
            <a:r>
              <a:rPr lang="en-US" sz="1100">
                <a:solidFill>
                  <a:srgbClr val="7F7F7F"/>
                </a:solidFill>
              </a:rPr>
              <a:t>IPS Throughput</a:t>
            </a:r>
          </a:p>
          <a:p>
            <a:endParaRPr lang="en-US" sz="1100">
              <a:solidFill>
                <a:srgbClr val="7F7F7F"/>
              </a:solidFill>
            </a:endParaRPr>
          </a:p>
          <a:p>
            <a:r>
              <a:rPr lang="en-US" sz="2400" b="1">
                <a:solidFill>
                  <a:srgbClr val="000000"/>
                </a:solidFill>
              </a:rPr>
              <a:t>800 Mbps</a:t>
            </a:r>
          </a:p>
          <a:p>
            <a:r>
              <a:rPr lang="en-US" sz="1100">
                <a:solidFill>
                  <a:srgbClr val="7F7F7F"/>
                </a:solidFill>
              </a:rPr>
              <a:t>NGFW Throughput</a:t>
            </a:r>
          </a:p>
          <a:p>
            <a:endParaRPr lang="en-US" sz="1100">
              <a:solidFill>
                <a:srgbClr val="7F7F7F"/>
              </a:solidFill>
            </a:endParaRPr>
          </a:p>
          <a:p>
            <a:r>
              <a:rPr lang="en-US" sz="2400" b="1">
                <a:solidFill>
                  <a:srgbClr val="000000"/>
                </a:solidFill>
              </a:rPr>
              <a:t>600 Mbps</a:t>
            </a:r>
          </a:p>
          <a:p>
            <a:r>
              <a:rPr lang="en-US" sz="1100">
                <a:solidFill>
                  <a:srgbClr val="7F7F7F"/>
                </a:solidFill>
              </a:rPr>
              <a:t>Threat Protection Throughput</a:t>
            </a:r>
          </a:p>
          <a:p>
            <a:endParaRPr lang="en-US" sz="1100">
              <a:solidFill>
                <a:srgbClr val="7F7F7F"/>
              </a:solidFill>
            </a:endParaRPr>
          </a:p>
        </p:txBody>
      </p:sp>
      <p:pic>
        <p:nvPicPr>
          <p:cNvPr id="46" name="Picture 45" descr="NGFW_sym.png">
            <a:extLst>
              <a:ext uri="{FF2B5EF4-FFF2-40B4-BE49-F238E27FC236}">
                <a16:creationId xmlns="" xmlns:a16="http://schemas.microsoft.com/office/drawing/2014/main" id="{D2B29FFD-578F-3A44-A29D-9E63BD8CC32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7" name="Picture 46" descr="Threat Protection icon.eps">
            <a:extLst>
              <a:ext uri="{FF2B5EF4-FFF2-40B4-BE49-F238E27FC236}">
                <a16:creationId xmlns="" xmlns:a16="http://schemas.microsoft.com/office/drawing/2014/main" id="{2F01916E-981D-5749-A766-64740E6EC21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8" name="Graphic 47">
            <a:extLst>
              <a:ext uri="{FF2B5EF4-FFF2-40B4-BE49-F238E27FC236}">
                <a16:creationId xmlns="" xmlns:a16="http://schemas.microsoft.com/office/drawing/2014/main" id="{11F77888-E1CC-A448-A41D-6EC37DAB014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4322417" y="5580139"/>
            <a:ext cx="558697" cy="558697"/>
          </a:xfrm>
          <a:prstGeom prst="rect">
            <a:avLst/>
          </a:prstGeom>
        </p:spPr>
      </p:pic>
      <p:sp>
        <p:nvSpPr>
          <p:cNvPr id="49" name="Rectangle 48">
            <a:extLst>
              <a:ext uri="{FF2B5EF4-FFF2-40B4-BE49-F238E27FC236}">
                <a16:creationId xmlns="" xmlns:a16="http://schemas.microsoft.com/office/drawing/2014/main" id="{86080FA7-6B38-6F4B-B802-E2DDEBA69623}"/>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35,000</a:t>
            </a:r>
          </a:p>
          <a:p>
            <a:pPr lvl="0" algn="r"/>
            <a:r>
              <a:rPr lang="en-US" sz="1100">
                <a:solidFill>
                  <a:srgbClr val="7F7F7F"/>
                </a:solidFill>
              </a:rPr>
              <a:t>New Sessions/Sec</a:t>
            </a:r>
          </a:p>
        </p:txBody>
      </p:sp>
      <p:pic>
        <p:nvPicPr>
          <p:cNvPr id="50" name="Graphic 49">
            <a:extLst>
              <a:ext uri="{FF2B5EF4-FFF2-40B4-BE49-F238E27FC236}">
                <a16:creationId xmlns="" xmlns:a16="http://schemas.microsoft.com/office/drawing/2014/main" id="{FA7B5750-3BA8-A743-9655-9809EE37EF3D}"/>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021943" y="5580139"/>
            <a:ext cx="555965" cy="555965"/>
          </a:xfrm>
          <a:prstGeom prst="rect">
            <a:avLst/>
          </a:prstGeom>
        </p:spPr>
      </p:pic>
      <p:pic>
        <p:nvPicPr>
          <p:cNvPr id="33" name="Picture 32" descr="wifi-abgnac-icon.png">
            <a:extLst>
              <a:ext uri="{FF2B5EF4-FFF2-40B4-BE49-F238E27FC236}">
                <a16:creationId xmlns="" xmlns:a16="http://schemas.microsoft.com/office/drawing/2014/main" id="{214C5683-03F3-F140-ADBC-F2307DD697D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932113" y="3062789"/>
            <a:ext cx="371103" cy="729600"/>
          </a:xfrm>
          <a:prstGeom prst="rect">
            <a:avLst/>
          </a:prstGeom>
        </p:spPr>
      </p:pic>
      <p:pic>
        <p:nvPicPr>
          <p:cNvPr id="38" name="Picture 37">
            <a:extLst>
              <a:ext uri="{FF2B5EF4-FFF2-40B4-BE49-F238E27FC236}">
                <a16:creationId xmlns="" xmlns:a16="http://schemas.microsoft.com/office/drawing/2014/main" id="{A1B8F097-72B0-E84D-9742-C073DADB60A4}"/>
              </a:ext>
            </a:extLst>
          </p:cNvPr>
          <p:cNvPicPr>
            <a:picLocks noChangeAspect="1"/>
          </p:cNvPicPr>
          <p:nvPr/>
        </p:nvPicPr>
        <p:blipFill>
          <a:blip r:embed="rId17"/>
          <a:stretch>
            <a:fillRect/>
          </a:stretch>
        </p:blipFill>
        <p:spPr>
          <a:xfrm>
            <a:off x="1577908" y="1666034"/>
            <a:ext cx="4557600" cy="773231"/>
          </a:xfrm>
          <a:prstGeom prst="rect">
            <a:avLst/>
          </a:prstGeom>
        </p:spPr>
      </p:pic>
      <p:pic>
        <p:nvPicPr>
          <p:cNvPr id="37" name="Picture 36">
            <a:extLst>
              <a:ext uri="{FF2B5EF4-FFF2-40B4-BE49-F238E27FC236}">
                <a16:creationId xmlns="" xmlns:a16="http://schemas.microsoft.com/office/drawing/2014/main" id="{132A8CBB-61D6-6843-A009-56E7DA05EE2B}"/>
              </a:ext>
            </a:extLst>
          </p:cNvPr>
          <p:cNvPicPr>
            <a:picLocks noChangeAspect="1"/>
          </p:cNvPicPr>
          <p:nvPr/>
        </p:nvPicPr>
        <p:blipFill>
          <a:blip r:embed="rId18"/>
          <a:stretch>
            <a:fillRect/>
          </a:stretch>
        </p:blipFill>
        <p:spPr>
          <a:xfrm>
            <a:off x="7812000" y="3062789"/>
            <a:ext cx="378706" cy="729600"/>
          </a:xfrm>
          <a:prstGeom prst="rect">
            <a:avLst/>
          </a:prstGeom>
        </p:spPr>
      </p:pic>
      <p:sp>
        <p:nvSpPr>
          <p:cNvPr id="36" name="Oval 35">
            <a:extLst>
              <a:ext uri="{FF2B5EF4-FFF2-40B4-BE49-F238E27FC236}">
                <a16:creationId xmlns="" xmlns:a16="http://schemas.microsoft.com/office/drawing/2014/main" id="{A6378824-EB5E-7C43-891D-4A7244A60C9E}"/>
              </a:ext>
            </a:extLst>
          </p:cNvPr>
          <p:cNvSpPr/>
          <p:nvPr/>
        </p:nvSpPr>
        <p:spPr bwMode="auto">
          <a:xfrm>
            <a:off x="4440667" y="336738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dirty="0">
                <a:solidFill>
                  <a:schemeClr val="bg1"/>
                </a:solidFill>
                <a:latin typeface="Arial" charset="0"/>
              </a:rPr>
              <a:t>1</a:t>
            </a:r>
          </a:p>
        </p:txBody>
      </p:sp>
      <p:sp>
        <p:nvSpPr>
          <p:cNvPr id="39" name="Oval 38">
            <a:extLst>
              <a:ext uri="{FF2B5EF4-FFF2-40B4-BE49-F238E27FC236}">
                <a16:creationId xmlns="" xmlns:a16="http://schemas.microsoft.com/office/drawing/2014/main" id="{F3DE8475-5C18-1840-A205-17B4C6560AE0}"/>
              </a:ext>
            </a:extLst>
          </p:cNvPr>
          <p:cNvSpPr/>
          <p:nvPr/>
        </p:nvSpPr>
        <p:spPr bwMode="auto">
          <a:xfrm>
            <a:off x="5491997" y="336738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41" name="Oval 40">
            <a:extLst>
              <a:ext uri="{FF2B5EF4-FFF2-40B4-BE49-F238E27FC236}">
                <a16:creationId xmlns="" xmlns:a16="http://schemas.microsoft.com/office/drawing/2014/main" id="{AF59100D-6461-2347-A62A-AC548A59F7BE}"/>
              </a:ext>
            </a:extLst>
          </p:cNvPr>
          <p:cNvSpPr/>
          <p:nvPr/>
        </p:nvSpPr>
        <p:spPr bwMode="auto">
          <a:xfrm>
            <a:off x="4887571" y="336738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Tree>
    <p:extLst>
      <p:ext uri="{BB962C8B-B14F-4D97-AF65-F5344CB8AC3E}">
        <p14:creationId xmlns:p14="http://schemas.microsoft.com/office/powerpoint/2010/main" val="411882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FortiSwitch 1048E</a:t>
            </a:r>
          </a:p>
        </p:txBody>
      </p:sp>
      <p:graphicFrame>
        <p:nvGraphicFramePr>
          <p:cNvPr id="3" name="Content Placeholder 4"/>
          <p:cNvGraphicFramePr>
            <a:graphicFrameLocks/>
          </p:cNvGraphicFramePr>
          <p:nvPr>
            <p:extLst>
              <p:ext uri="{D42A27DB-BD31-4B8C-83A1-F6EECF244321}">
                <p14:modId xmlns:p14="http://schemas.microsoft.com/office/powerpoint/2010/main" val="4137381580"/>
              </p:ext>
            </p:extLst>
          </p:nvPr>
        </p:nvGraphicFramePr>
        <p:xfrm>
          <a:off x="1591" y="1299509"/>
          <a:ext cx="12188823"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9229297">
                  <a:extLst>
                    <a:ext uri="{9D8B030D-6E8A-4147-A177-3AD203B41FA5}">
                      <a16:colId xmlns="" xmlns:a16="http://schemas.microsoft.com/office/drawing/2014/main" val="20002"/>
                    </a:ext>
                  </a:extLst>
                </a:gridCol>
                <a:gridCol w="435313">
                  <a:extLst>
                    <a:ext uri="{9D8B030D-6E8A-4147-A177-3AD203B41FA5}">
                      <a16:colId xmlns="" xmlns:a16="http://schemas.microsoft.com/office/drawing/2014/main" val="20003"/>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 (Duplex)</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1760 Gbps</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a:solidFill>
                            <a:srgbClr val="000000"/>
                          </a:solidFill>
                        </a:rPr>
                        <a:t>144,000</a:t>
                      </a:r>
                      <a:endParaRPr lang="en-US" sz="13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&lt;800 </a:t>
                      </a:r>
                      <a:r>
                        <a:rPr kumimoji="0" lang="en-US" sz="1300" u="none" strike="noStrike" kern="1200" cap="none" normalizeH="0" baseline="0">
                          <a:ln>
                            <a:noFill/>
                          </a:ln>
                          <a:solidFill>
                            <a:srgbClr val="000000"/>
                          </a:solidFill>
                          <a:effectLst/>
                        </a:rPr>
                        <a:t>n</a:t>
                      </a:r>
                      <a:r>
                        <a:rPr lang="el-GR" sz="1300" kern="1200">
                          <a:solidFill>
                            <a:srgbClr val="000000"/>
                          </a:solidFill>
                          <a:effectLst/>
                        </a:rPr>
                        <a:t>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rgbClr val="000000"/>
                          </a:solidFill>
                          <a:effectLst/>
                          <a:latin typeface="+mn-lt"/>
                        </a:rPr>
                        <a:t>4096</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14278">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rgbClr val="000000"/>
                          </a:solidFill>
                          <a:effectLst/>
                          <a:latin typeface="+mn-lt"/>
                          <a:ea typeface="MS PGothic" pitchFamily="34" charset="-128"/>
                          <a:cs typeface="MS PGothic" pitchFamily="34" charset="-128"/>
                        </a:rPr>
                        <a:t>up to 48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solidFill>
                            <a:srgbClr val="000000"/>
                          </a:solidFill>
                        </a:rPr>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cxnSp>
        <p:nvCxnSpPr>
          <p:cNvPr id="4" name="Straight Connector 3"/>
          <p:cNvCxnSpPr/>
          <p:nvPr/>
        </p:nvCxnSpPr>
        <p:spPr>
          <a:xfrm>
            <a:off x="7546473" y="1536211"/>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bwMode="auto">
          <a:xfrm>
            <a:off x="407882" y="2395938"/>
            <a:ext cx="142203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endParaRPr lang="en-US" sz="2700">
              <a:solidFill>
                <a:schemeClr val="accent2"/>
              </a:solidFill>
              <a:latin typeface="Arial" charset="0"/>
            </a:endParaRPr>
          </a:p>
        </p:txBody>
      </p:sp>
      <p:sp>
        <p:nvSpPr>
          <p:cNvPr id="7" name="Rectangle 6"/>
          <p:cNvSpPr/>
          <p:nvPr/>
        </p:nvSpPr>
        <p:spPr bwMode="auto">
          <a:xfrm>
            <a:off x="1424922" y="2574585"/>
            <a:ext cx="142203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endParaRPr lang="en-US" sz="2700">
              <a:solidFill>
                <a:schemeClr val="accent2"/>
              </a:solidFill>
              <a:latin typeface="Arial"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76580" y="3050806"/>
            <a:ext cx="496216" cy="7296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72796" y="3050806"/>
            <a:ext cx="495296" cy="729600"/>
          </a:xfrm>
          <a:prstGeom prst="rect">
            <a:avLst/>
          </a:prstGeom>
        </p:spPr>
      </p:pic>
      <p:sp>
        <p:nvSpPr>
          <p:cNvPr id="10" name="Rectangle 47"/>
          <p:cNvSpPr>
            <a:spLocks noChangeArrowheads="1"/>
          </p:cNvSpPr>
          <p:nvPr/>
        </p:nvSpPr>
        <p:spPr bwMode="auto">
          <a:xfrm>
            <a:off x="7822754" y="1536209"/>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4x 40/100GE QSFP28 slots</a:t>
            </a:r>
          </a:p>
          <a:p>
            <a:pPr marL="457297" indent="-457297" defTabSz="1218959">
              <a:spcBef>
                <a:spcPct val="20000"/>
              </a:spcBef>
              <a:buClr>
                <a:schemeClr val="accent6"/>
              </a:buClr>
              <a:buFont typeface="+mj-ea"/>
              <a:buAutoNum type="circleNumDbPlain"/>
            </a:pPr>
            <a:r>
              <a:rPr lang="en-US" sz="1300"/>
              <a:t>6x 40GE QSFP+ slots</a:t>
            </a:r>
          </a:p>
          <a:p>
            <a:pPr marL="457297" indent="-457297" defTabSz="1218959">
              <a:spcBef>
                <a:spcPct val="20000"/>
              </a:spcBef>
              <a:buClr>
                <a:schemeClr val="accent6"/>
              </a:buClr>
              <a:buFont typeface="+mj-ea"/>
              <a:buAutoNum type="circleNumDbPlain"/>
            </a:pPr>
            <a:r>
              <a:rPr lang="en-US" sz="1300"/>
              <a:t>48x GE/10GE SFP/SFP+ slots</a:t>
            </a:r>
          </a:p>
          <a:p>
            <a:pPr marL="457297" indent="-457297" defTabSz="1218959">
              <a:spcBef>
                <a:spcPct val="20000"/>
              </a:spcBef>
              <a:buClr>
                <a:schemeClr val="accent6"/>
              </a:buClr>
              <a:buFont typeface="+mj-ea"/>
              <a:buAutoNum type="circleNumDbPlain"/>
            </a:pPr>
            <a:r>
              <a:rPr lang="en-US" sz="1300"/>
              <a:t>1x GE RJ45 </a:t>
            </a:r>
            <a:r>
              <a:rPr lang="en-US" sz="1300" err="1"/>
              <a:t>Mgmt</a:t>
            </a:r>
            <a:r>
              <a:rPr lang="en-US" sz="1300"/>
              <a:t> port</a:t>
            </a:r>
          </a:p>
        </p:txBody>
      </p:sp>
      <p:pic>
        <p:nvPicPr>
          <p:cNvPr id="12" name="Picture 11">
            <a:extLst>
              <a:ext uri="{FF2B5EF4-FFF2-40B4-BE49-F238E27FC236}">
                <a16:creationId xmlns="" xmlns:a16="http://schemas.microsoft.com/office/drawing/2014/main" id="{3E7282D5-36BF-8647-8CF4-81B10A3B89F6}"/>
              </a:ext>
            </a:extLst>
          </p:cNvPr>
          <p:cNvPicPr>
            <a:picLocks noChangeAspect="1"/>
          </p:cNvPicPr>
          <p:nvPr/>
        </p:nvPicPr>
        <p:blipFill>
          <a:blip r:embed="rId4"/>
          <a:stretch>
            <a:fillRect/>
          </a:stretch>
        </p:blipFill>
        <p:spPr>
          <a:xfrm>
            <a:off x="1127907" y="1916038"/>
            <a:ext cx="5610610" cy="1317093"/>
          </a:xfrm>
          <a:prstGeom prst="rect">
            <a:avLst/>
          </a:prstGeom>
        </p:spPr>
      </p:pic>
    </p:spTree>
    <p:extLst>
      <p:ext uri="{BB962C8B-B14F-4D97-AF65-F5344CB8AC3E}">
        <p14:creationId xmlns:p14="http://schemas.microsoft.com/office/powerpoint/2010/main" val="239124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FortiSwitch 3032D</a:t>
            </a:r>
          </a:p>
        </p:txBody>
      </p:sp>
      <p:graphicFrame>
        <p:nvGraphicFramePr>
          <p:cNvPr id="3" name="Content Placeholder 4"/>
          <p:cNvGraphicFramePr>
            <a:graphicFrameLocks/>
          </p:cNvGraphicFramePr>
          <p:nvPr>
            <p:extLst>
              <p:ext uri="{D42A27DB-BD31-4B8C-83A1-F6EECF244321}">
                <p14:modId xmlns:p14="http://schemas.microsoft.com/office/powerpoint/2010/main" val="3412640295"/>
              </p:ext>
            </p:extLst>
          </p:nvPr>
        </p:nvGraphicFramePr>
        <p:xfrm>
          <a:off x="1591" y="1299509"/>
          <a:ext cx="12188823"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9229297">
                  <a:extLst>
                    <a:ext uri="{9D8B030D-6E8A-4147-A177-3AD203B41FA5}">
                      <a16:colId xmlns="" xmlns:a16="http://schemas.microsoft.com/office/drawing/2014/main" val="20002"/>
                    </a:ext>
                  </a:extLst>
                </a:gridCol>
                <a:gridCol w="435313">
                  <a:extLst>
                    <a:ext uri="{9D8B030D-6E8A-4147-A177-3AD203B41FA5}">
                      <a16:colId xmlns="" xmlns:a16="http://schemas.microsoft.com/office/drawing/2014/main" val="20003"/>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 (Duplex)</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2560 Gbps</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a:solidFill>
                            <a:srgbClr val="000000"/>
                          </a:solidFill>
                        </a:rPr>
                        <a:t>128,000</a:t>
                      </a:r>
                      <a:endParaRPr lang="en-US" sz="13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rgbClr val="000000"/>
                          </a:solidFill>
                          <a:effectLst/>
                          <a:latin typeface="+mn-lt"/>
                        </a:rPr>
                        <a:t>4096</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186466">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rgbClr val="000000"/>
                          </a:solidFill>
                          <a:effectLst/>
                          <a:latin typeface="+mn-lt"/>
                          <a:ea typeface="MS PGothic" pitchFamily="34" charset="-128"/>
                          <a:cs typeface="MS PGothic" pitchFamily="34" charset="-128"/>
                        </a:rPr>
                        <a:t>up to 24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solidFill>
                            <a:srgbClr val="000000"/>
                          </a:solidFill>
                        </a:rPr>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pic>
        <p:nvPicPr>
          <p:cNvPr id="4" name="Picture 3"/>
          <p:cNvPicPr>
            <a:picLocks noChangeAspect="1"/>
          </p:cNvPicPr>
          <p:nvPr/>
        </p:nvPicPr>
        <p:blipFill>
          <a:blip r:embed="rId2"/>
          <a:stretch>
            <a:fillRect/>
          </a:stretch>
        </p:blipFill>
        <p:spPr>
          <a:xfrm>
            <a:off x="980017" y="1759040"/>
            <a:ext cx="5758500" cy="1631091"/>
          </a:xfrm>
          <a:prstGeom prst="rect">
            <a:avLst/>
          </a:prstGeom>
        </p:spPr>
      </p:pic>
      <p:sp>
        <p:nvSpPr>
          <p:cNvPr id="5" name="Rectangle 4"/>
          <p:cNvSpPr/>
          <p:nvPr/>
        </p:nvSpPr>
        <p:spPr bwMode="auto">
          <a:xfrm>
            <a:off x="829224" y="2513909"/>
            <a:ext cx="1260264" cy="183444"/>
          </a:xfrm>
          <a:prstGeom prst="rect">
            <a:avLst/>
          </a:prstGeom>
          <a:solidFill>
            <a:srgbClr val="FFFF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endParaRPr lang="en-US" sz="2700">
              <a:solidFill>
                <a:schemeClr val="accent2"/>
              </a:solidFill>
              <a:latin typeface="Arial"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76580" y="3054157"/>
            <a:ext cx="496216" cy="729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72796" y="3054157"/>
            <a:ext cx="495296" cy="729600"/>
          </a:xfrm>
          <a:prstGeom prst="rect">
            <a:avLst/>
          </a:prstGeom>
        </p:spPr>
      </p:pic>
      <p:sp>
        <p:nvSpPr>
          <p:cNvPr id="8" name="Rectangle 47"/>
          <p:cNvSpPr>
            <a:spLocks noChangeArrowheads="1"/>
          </p:cNvSpPr>
          <p:nvPr/>
        </p:nvSpPr>
        <p:spPr bwMode="auto">
          <a:xfrm>
            <a:off x="7822754" y="1536209"/>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32x 40GE QSFP+ slots</a:t>
            </a:r>
          </a:p>
          <a:p>
            <a:pPr marL="457297" indent="-457297" defTabSz="1218959">
              <a:spcBef>
                <a:spcPct val="20000"/>
              </a:spcBef>
              <a:buClr>
                <a:schemeClr val="accent6"/>
              </a:buClr>
              <a:buFont typeface="+mj-ea"/>
              <a:buAutoNum type="circleNumDbPlain"/>
            </a:pPr>
            <a:r>
              <a:rPr lang="en-US" sz="1300"/>
              <a:t>1x GE RJ45 </a:t>
            </a:r>
            <a:r>
              <a:rPr lang="en-US" sz="1300" err="1"/>
              <a:t>Mgmt</a:t>
            </a:r>
            <a:r>
              <a:rPr lang="en-US" sz="1300"/>
              <a:t> port</a:t>
            </a:r>
          </a:p>
        </p:txBody>
      </p:sp>
      <p:cxnSp>
        <p:nvCxnSpPr>
          <p:cNvPr id="9" name="Straight Connector 8"/>
          <p:cNvCxnSpPr/>
          <p:nvPr/>
        </p:nvCxnSpPr>
        <p:spPr>
          <a:xfrm>
            <a:off x="7546473" y="1536211"/>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671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FortiSwitch 3032E</a:t>
            </a:r>
          </a:p>
        </p:txBody>
      </p:sp>
      <p:graphicFrame>
        <p:nvGraphicFramePr>
          <p:cNvPr id="3" name="Content Placeholder 4"/>
          <p:cNvGraphicFramePr>
            <a:graphicFrameLocks/>
          </p:cNvGraphicFramePr>
          <p:nvPr>
            <p:extLst>
              <p:ext uri="{D42A27DB-BD31-4B8C-83A1-F6EECF244321}">
                <p14:modId xmlns:p14="http://schemas.microsoft.com/office/powerpoint/2010/main" val="1472221549"/>
              </p:ext>
            </p:extLst>
          </p:nvPr>
        </p:nvGraphicFramePr>
        <p:xfrm>
          <a:off x="1591" y="1299509"/>
          <a:ext cx="12188823" cy="4903423"/>
        </p:xfrm>
        <a:graphic>
          <a:graphicData uri="http://schemas.openxmlformats.org/drawingml/2006/table">
            <a:tbl>
              <a:tblPr firstRow="1" bandRow="1">
                <a:effectLst/>
                <a:tableStyleId>{073A0DAA-6AF3-43AB-8588-CEC1D06C72B9}</a:tableStyleId>
              </a:tblPr>
              <a:tblGrid>
                <a:gridCol w="352749">
                  <a:extLst>
                    <a:ext uri="{9D8B030D-6E8A-4147-A177-3AD203B41FA5}">
                      <a16:colId xmlns="" xmlns:a16="http://schemas.microsoft.com/office/drawing/2014/main" val="20000"/>
                    </a:ext>
                  </a:extLst>
                </a:gridCol>
                <a:gridCol w="2171464">
                  <a:extLst>
                    <a:ext uri="{9D8B030D-6E8A-4147-A177-3AD203B41FA5}">
                      <a16:colId xmlns="" xmlns:a16="http://schemas.microsoft.com/office/drawing/2014/main" val="20001"/>
                    </a:ext>
                  </a:extLst>
                </a:gridCol>
                <a:gridCol w="9229297">
                  <a:extLst>
                    <a:ext uri="{9D8B030D-6E8A-4147-A177-3AD203B41FA5}">
                      <a16:colId xmlns="" xmlns:a16="http://schemas.microsoft.com/office/drawing/2014/main" val="20002"/>
                    </a:ext>
                  </a:extLst>
                </a:gridCol>
                <a:gridCol w="435313">
                  <a:extLst>
                    <a:ext uri="{9D8B030D-6E8A-4147-A177-3AD203B41FA5}">
                      <a16:colId xmlns="" xmlns:a16="http://schemas.microsoft.com/office/drawing/2014/main" val="20003"/>
                    </a:ext>
                  </a:extLst>
                </a:gridCol>
              </a:tblGrid>
              <a:tr h="2692035">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900"/>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313255">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endParaRPr lang="en-US" sz="1600"/>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23E48"/>
                    </a:solidFill>
                  </a:tcPr>
                </a:tc>
                <a:extLst>
                  <a:ext uri="{0D108BD9-81ED-4DB2-BD59-A6C34878D82A}">
                    <a16:rowId xmlns="" xmlns:a16="http://schemas.microsoft.com/office/drawing/2014/main" val="10001"/>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Switch Capacity (Duplex)</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6400 Gbps </a:t>
                      </a:r>
                    </a:p>
                  </a:txBody>
                  <a:tcPr marL="82249" marR="82249" marT="34707" marB="34707"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726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a:ln>
                            <a:noFill/>
                          </a:ln>
                          <a:solidFill>
                            <a:srgbClr val="000000"/>
                          </a:solidFill>
                          <a:effectLst/>
                          <a:uLnTx/>
                          <a:uFillTx/>
                        </a:rPr>
                        <a:t>MAC Address Storage</a:t>
                      </a:r>
                      <a:endParaRPr lang="en-US" sz="1300" b="1"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a:solidFill>
                            <a:srgbClr val="000000"/>
                          </a:solidFill>
                        </a:rPr>
                        <a:t>40,000</a:t>
                      </a:r>
                      <a:endParaRPr lang="en-US" sz="1300" b="0" i="0">
                        <a:solidFill>
                          <a:srgbClr val="000000"/>
                        </a:solidFill>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a:solidFill>
                          <a:srgbClr val="000000"/>
                        </a:solidFill>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Network Latency (64b)</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solidFill>
                            <a:srgbClr val="000000"/>
                          </a:solidFill>
                          <a:effectLst/>
                        </a:rPr>
                        <a:t>&lt;1 </a:t>
                      </a:r>
                      <a:r>
                        <a:rPr lang="el-GR" sz="1300" kern="1200">
                          <a:solidFill>
                            <a:srgbClr val="000000"/>
                          </a:solidFill>
                          <a:effectLst/>
                        </a:rPr>
                        <a:t>μs </a:t>
                      </a: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VLANs Supported</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rgbClr val="000000"/>
                          </a:solidFill>
                          <a:effectLst/>
                          <a:latin typeface="+mn-lt"/>
                        </a:rPr>
                        <a:t>4096</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300" b="0"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186466">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300" b="1" u="none" strike="noStrike" cap="none" normalizeH="0" baseline="0">
                          <a:ln>
                            <a:noFill/>
                          </a:ln>
                          <a:solidFill>
                            <a:srgbClr val="000000"/>
                          </a:solidFill>
                          <a:effectLst/>
                        </a:rPr>
                        <a:t>Max LAG Size</a:t>
                      </a:r>
                      <a:endParaRPr kumimoji="0" lang="en-US" sz="1300" b="1" i="0" u="none" strike="noStrike" cap="none" normalizeH="0" baseline="0">
                        <a:ln>
                          <a:noFill/>
                        </a:ln>
                        <a:solidFill>
                          <a:srgbClr val="000000"/>
                        </a:solidFill>
                        <a:effectLst/>
                        <a:latin typeface="+mn-lt"/>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a:ln>
                            <a:noFill/>
                          </a:ln>
                          <a:solidFill>
                            <a:srgbClr val="000000"/>
                          </a:solidFill>
                          <a:effectLst/>
                          <a:latin typeface="+mn-lt"/>
                          <a:ea typeface="MS PGothic" pitchFamily="34" charset="-128"/>
                          <a:cs typeface="MS PGothic" pitchFamily="34" charset="-128"/>
                        </a:rPr>
                        <a:t>up to 48 ports </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mn-lt"/>
                        <a:ea typeface="MS PGothic" pitchFamily="34" charset="-128"/>
                        <a:cs typeface="MS PGothic" pitchFamily="34" charset="-128"/>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PoE Power Budget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solidFill>
                            <a:srgbClr val="000000"/>
                          </a:solidFill>
                        </a:rPr>
                        <a:t>-</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72613">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300" b="1">
                        <a:solidFill>
                          <a:srgbClr val="000000"/>
                        </a:solidFill>
                      </a:endParaRP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300" b="1">
                          <a:solidFill>
                            <a:srgbClr val="000000"/>
                          </a:solidFill>
                        </a:rPr>
                        <a:t>Power Supply</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solidFill>
                            <a:srgbClr val="000000"/>
                          </a:solidFill>
                        </a:rPr>
                        <a:t>Dual Redundant PS</a:t>
                      </a:r>
                    </a:p>
                  </a:txBody>
                  <a:tcPr marL="82249" marR="82249" marT="34707" marB="34707"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300" dirty="0">
                        <a:solidFill>
                          <a:srgbClr val="000000"/>
                        </a:solidFill>
                      </a:endParaRPr>
                    </a:p>
                  </a:txBody>
                  <a:tcPr marL="82249" marR="82249" marT="34707" marB="34707"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
        <p:nvSpPr>
          <p:cNvPr id="5" name="Rectangle 4"/>
          <p:cNvSpPr/>
          <p:nvPr/>
        </p:nvSpPr>
        <p:spPr bwMode="auto">
          <a:xfrm>
            <a:off x="829224" y="2513909"/>
            <a:ext cx="1260264" cy="183444"/>
          </a:xfrm>
          <a:prstGeom prst="rect">
            <a:avLst/>
          </a:prstGeom>
          <a:solidFill>
            <a:srgbClr val="FFFF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endParaRPr lang="en-US" sz="2700">
              <a:solidFill>
                <a:schemeClr val="accent2"/>
              </a:solidFill>
              <a:latin typeface="Arial"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76580" y="3054157"/>
            <a:ext cx="496216" cy="7296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72796" y="3054157"/>
            <a:ext cx="495296" cy="729600"/>
          </a:xfrm>
          <a:prstGeom prst="rect">
            <a:avLst/>
          </a:prstGeom>
        </p:spPr>
      </p:pic>
      <p:sp>
        <p:nvSpPr>
          <p:cNvPr id="8" name="Rectangle 47"/>
          <p:cNvSpPr>
            <a:spLocks noChangeArrowheads="1"/>
          </p:cNvSpPr>
          <p:nvPr/>
        </p:nvSpPr>
        <p:spPr bwMode="auto">
          <a:xfrm>
            <a:off x="7822754" y="1536209"/>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32x 40/100GE QSFP28 slots</a:t>
            </a:r>
          </a:p>
          <a:p>
            <a:pPr marL="457297" indent="-457297" defTabSz="1218959">
              <a:spcBef>
                <a:spcPct val="20000"/>
              </a:spcBef>
              <a:buClr>
                <a:schemeClr val="accent6"/>
              </a:buClr>
              <a:buFont typeface="+mj-ea"/>
              <a:buAutoNum type="circleNumDbPlain"/>
            </a:pPr>
            <a:r>
              <a:rPr lang="en-US" sz="1300"/>
              <a:t>1x GE RJ45 </a:t>
            </a:r>
            <a:r>
              <a:rPr lang="en-US" sz="1300" err="1"/>
              <a:t>Mgmt</a:t>
            </a:r>
            <a:r>
              <a:rPr lang="en-US" sz="1300"/>
              <a:t> port</a:t>
            </a:r>
          </a:p>
        </p:txBody>
      </p:sp>
      <p:cxnSp>
        <p:nvCxnSpPr>
          <p:cNvPr id="9" name="Straight Connector 8"/>
          <p:cNvCxnSpPr/>
          <p:nvPr/>
        </p:nvCxnSpPr>
        <p:spPr>
          <a:xfrm>
            <a:off x="7546473" y="1536211"/>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 xmlns:a16="http://schemas.microsoft.com/office/drawing/2014/main" id="{3E0B4911-C62F-D846-AA3E-82BCDE9C2F92}"/>
              </a:ext>
            </a:extLst>
          </p:cNvPr>
          <p:cNvPicPr>
            <a:picLocks noChangeAspect="1"/>
          </p:cNvPicPr>
          <p:nvPr/>
        </p:nvPicPr>
        <p:blipFill>
          <a:blip r:embed="rId4"/>
          <a:stretch>
            <a:fillRect/>
          </a:stretch>
        </p:blipFill>
        <p:spPr>
          <a:xfrm>
            <a:off x="1148786" y="1996621"/>
            <a:ext cx="5542730" cy="1256902"/>
          </a:xfrm>
          <a:prstGeom prst="rect">
            <a:avLst/>
          </a:prstGeom>
        </p:spPr>
      </p:pic>
    </p:spTree>
    <p:extLst>
      <p:ext uri="{BB962C8B-B14F-4D97-AF65-F5344CB8AC3E}">
        <p14:creationId xmlns:p14="http://schemas.microsoft.com/office/powerpoint/2010/main" val="277911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2417" y="-117"/>
            <a:ext cx="11222087" cy="1325563"/>
          </a:xfrm>
        </p:spPr>
        <p:txBody>
          <a:bodyPr/>
          <a:lstStyle/>
          <a:p>
            <a:r>
              <a:rPr lang="en-US"/>
              <a:t>FortiSwitch Series – Secure Access Switches (I)</a:t>
            </a:r>
          </a:p>
        </p:txBody>
      </p:sp>
      <p:graphicFrame>
        <p:nvGraphicFramePr>
          <p:cNvPr id="4" name="Table 3"/>
          <p:cNvGraphicFramePr>
            <a:graphicFrameLocks noGrp="1"/>
          </p:cNvGraphicFramePr>
          <p:nvPr>
            <p:extLst>
              <p:ext uri="{D42A27DB-BD31-4B8C-83A1-F6EECF244321}">
                <p14:modId xmlns:p14="http://schemas.microsoft.com/office/powerpoint/2010/main" val="3408968796"/>
              </p:ext>
            </p:extLst>
          </p:nvPr>
        </p:nvGraphicFramePr>
        <p:xfrm>
          <a:off x="337504" y="1429369"/>
          <a:ext cx="11517001" cy="3068947"/>
        </p:xfrm>
        <a:graphic>
          <a:graphicData uri="http://schemas.openxmlformats.org/drawingml/2006/table">
            <a:tbl>
              <a:tblPr firstRow="1" firstCol="1" bandRow="1">
                <a:tableStyleId>{46F890A9-2807-4EBB-B81D-B2AA78EC7F39}</a:tableStyleId>
              </a:tblPr>
              <a:tblGrid>
                <a:gridCol w="2182324">
                  <a:extLst>
                    <a:ext uri="{9D8B030D-6E8A-4147-A177-3AD203B41FA5}">
                      <a16:colId xmlns="" xmlns:a16="http://schemas.microsoft.com/office/drawing/2014/main" val="20000"/>
                    </a:ext>
                  </a:extLst>
                </a:gridCol>
                <a:gridCol w="3111559">
                  <a:extLst>
                    <a:ext uri="{9D8B030D-6E8A-4147-A177-3AD203B41FA5}">
                      <a16:colId xmlns="" xmlns:a16="http://schemas.microsoft.com/office/drawing/2014/main" val="20001"/>
                    </a:ext>
                  </a:extLst>
                </a:gridCol>
                <a:gridCol w="3111559">
                  <a:extLst>
                    <a:ext uri="{9D8B030D-6E8A-4147-A177-3AD203B41FA5}">
                      <a16:colId xmlns="" xmlns:a16="http://schemas.microsoft.com/office/drawing/2014/main" val="20003"/>
                    </a:ext>
                  </a:extLst>
                </a:gridCol>
                <a:gridCol w="3111559">
                  <a:extLst>
                    <a:ext uri="{9D8B030D-6E8A-4147-A177-3AD203B41FA5}">
                      <a16:colId xmlns="" xmlns:a16="http://schemas.microsoft.com/office/drawing/2014/main" val="20004"/>
                    </a:ext>
                  </a:extLst>
                </a:gridCol>
              </a:tblGrid>
              <a:tr h="358143">
                <a:tc>
                  <a:txBody>
                    <a:bodyPr/>
                    <a:lstStyle/>
                    <a:p>
                      <a:endParaRPr lang="en-US" sz="1900"/>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FS-108E</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FS-108E-POE</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FS-108E-FPOE</a:t>
                      </a:r>
                    </a:p>
                  </a:txBody>
                  <a:tcPr marL="121888" marR="121888" marT="34291" marB="34291" anchor="ctr"/>
                </a:tc>
                <a:extLst>
                  <a:ext uri="{0D108BD9-81ED-4DB2-BD59-A6C34878D82A}">
                    <a16:rowId xmlns="" xmlns:a16="http://schemas.microsoft.com/office/drawing/2014/main" val="10000"/>
                  </a:ext>
                </a:extLst>
              </a:tr>
              <a:tr h="5412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GE Ports</a:t>
                      </a:r>
                      <a:endParaRPr lang="en-US" sz="1300" b="1">
                        <a:solidFill>
                          <a:srgbClr val="FFFFFF"/>
                        </a:solidFill>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u="none" strike="noStrike" cap="none" normalizeH="0" baseline="0">
                          <a:ln>
                            <a:noFill/>
                          </a:ln>
                          <a:effectLst/>
                        </a:rPr>
                        <a:t>7x RJ45, 1x RJ45 </a:t>
                      </a:r>
                      <a:r>
                        <a:rPr kumimoji="0" lang="en-GB" sz="1300" u="none" strike="noStrike" cap="none" normalizeH="0" baseline="0" err="1">
                          <a:ln>
                            <a:noFill/>
                          </a:ln>
                          <a:effectLst/>
                        </a:rPr>
                        <a:t>PoE</a:t>
                      </a:r>
                      <a:r>
                        <a:rPr kumimoji="0" lang="en-GB" sz="1300" u="none" strike="noStrike" cap="none" normalizeH="0" baseline="0">
                          <a:ln>
                            <a:noFill/>
                          </a:ln>
                          <a:effectLst/>
                        </a:rPr>
                        <a:t>-PD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u="none" strike="noStrike" cap="none" normalizeH="0" baseline="0">
                          <a:ln>
                            <a:noFill/>
                          </a:ln>
                          <a:effectLst/>
                        </a:rPr>
                        <a:t>2x SFP</a:t>
                      </a:r>
                      <a:endParaRPr kumimoji="0" lang="en-GB" sz="1300" b="0" i="0" u="none" strike="noStrike" cap="none" normalizeH="0" baseline="0">
                        <a:ln>
                          <a:noFill/>
                        </a:ln>
                        <a:solidFill>
                          <a:schemeClr val="tx1"/>
                        </a:solidFill>
                        <a:effectLst/>
                        <a:latin typeface="+mn-lt"/>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u="none" strike="noStrike" cap="none" normalizeH="0" baseline="0">
                          <a:ln>
                            <a:noFill/>
                          </a:ln>
                          <a:effectLst/>
                        </a:rPr>
                        <a:t>4x RJ45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u="none" strike="noStrike" cap="none" normalizeH="0" baseline="0">
                          <a:ln>
                            <a:noFill/>
                          </a:ln>
                          <a:effectLst/>
                        </a:rPr>
                        <a:t>2x SFP</a:t>
                      </a:r>
                      <a:endParaRPr kumimoji="0" lang="en-GB" sz="1300" b="0" i="0" u="none" strike="noStrike" cap="none" normalizeH="0" baseline="0">
                        <a:ln>
                          <a:noFill/>
                        </a:ln>
                        <a:solidFill>
                          <a:schemeClr val="tx1"/>
                        </a:solidFill>
                        <a:effectLst/>
                        <a:latin typeface="+mn-lt"/>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2x SFP</a:t>
                      </a:r>
                      <a:endParaRPr kumimoji="0" lang="en-GB" sz="1300" b="0" i="0" u="none" strike="noStrike" cap="none" normalizeH="0" baseline="0">
                        <a:ln>
                          <a:noFill/>
                        </a:ln>
                        <a:solidFill>
                          <a:schemeClr val="tx1"/>
                        </a:solidFill>
                        <a:effectLst/>
                        <a:latin typeface="+mn-lt"/>
                      </a:endParaRPr>
                    </a:p>
                  </a:txBody>
                  <a:tcPr marL="121888" marR="121888" marT="34291" marB="34291" anchor="ctr"/>
                </a:tc>
                <a:extLst>
                  <a:ext uri="{0D108BD9-81ED-4DB2-BD59-A6C34878D82A}">
                    <a16:rowId xmlns="" xmlns:a16="http://schemas.microsoft.com/office/drawing/2014/main" val="10001"/>
                  </a:ext>
                </a:extLst>
              </a:tr>
              <a:tr h="316928">
                <a:tc>
                  <a:txBody>
                    <a:bodyPr/>
                    <a:lstStyle/>
                    <a:p>
                      <a:r>
                        <a:rPr lang="en-US" sz="1300"/>
                        <a:t>PoE GE Ports</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2"/>
                  </a:ext>
                </a:extLst>
              </a:tr>
              <a:tr h="316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PoE/+ GE Ports</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4</a:t>
                      </a:r>
                      <a:endParaRPr lang="en-US" sz="1300" b="0" i="0">
                        <a:solidFill>
                          <a:schemeClr val="tx1"/>
                        </a:solidFill>
                        <a:latin typeface="+mn-lt"/>
                      </a:endParaRPr>
                    </a:p>
                  </a:txBody>
                  <a:tcPr marL="121888" marR="121888" marT="34291" marB="34291" anchor="ctr"/>
                </a:tc>
                <a:tc>
                  <a:txBody>
                    <a:bodyPr/>
                    <a:lstStyle/>
                    <a:p>
                      <a:pPr algn="ctr"/>
                      <a:r>
                        <a:rPr lang="en-US" sz="1300"/>
                        <a:t>8</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3"/>
                  </a:ext>
                </a:extLst>
              </a:tr>
              <a:tr h="316928">
                <a:tc>
                  <a:txBody>
                    <a:bodyPr/>
                    <a:lstStyle/>
                    <a:p>
                      <a:r>
                        <a:rPr lang="en-US" sz="1300"/>
                        <a:t>10GE SFP+ slots</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4"/>
                  </a:ext>
                </a:extLst>
              </a:tr>
              <a:tr h="372194">
                <a:tc>
                  <a:txBody>
                    <a:bodyPr/>
                    <a:lstStyle/>
                    <a:p>
                      <a:r>
                        <a:rPr lang="en-US" sz="1300"/>
                        <a:t>Shared Ports (pair)</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5"/>
                  </a:ext>
                </a:extLst>
              </a:tr>
              <a:tr h="316928">
                <a:tc>
                  <a:txBody>
                    <a:bodyPr/>
                    <a:lstStyle/>
                    <a:p>
                      <a:r>
                        <a:rPr lang="en-US" sz="1300"/>
                        <a:t>Power Budget</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65 W</a:t>
                      </a:r>
                      <a:endParaRPr lang="en-US" sz="1300" b="0" i="0">
                        <a:solidFill>
                          <a:schemeClr val="tx1"/>
                        </a:solidFill>
                        <a:latin typeface="+mn-lt"/>
                      </a:endParaRPr>
                    </a:p>
                  </a:txBody>
                  <a:tcPr marL="121888" marR="121888" marT="34291" marB="34291" anchor="ctr"/>
                </a:tc>
                <a:tc>
                  <a:txBody>
                    <a:bodyPr/>
                    <a:lstStyle/>
                    <a:p>
                      <a:pPr algn="ctr"/>
                      <a:r>
                        <a:rPr lang="en-US" sz="1300"/>
                        <a:t>130 W</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6"/>
                  </a:ext>
                </a:extLst>
              </a:tr>
              <a:tr h="529659">
                <a:tc>
                  <a:txBody>
                    <a:bodyPr/>
                    <a:lstStyle/>
                    <a:p>
                      <a:r>
                        <a:rPr lang="en-US" sz="1300"/>
                        <a:t>Power Supply</a:t>
                      </a:r>
                      <a:endParaRPr lang="en-US" sz="1300" b="1">
                        <a:solidFill>
                          <a:srgbClr val="FFFFFF"/>
                        </a:solidFill>
                      </a:endParaRPr>
                    </a:p>
                  </a:txBody>
                  <a:tcPr marL="121888" marR="121888" marT="34291" marB="34291" anchor="ctr"/>
                </a:tc>
                <a:tc>
                  <a:txBody>
                    <a:bodyPr/>
                    <a:lstStyle/>
                    <a:p>
                      <a:pPr algn="ctr"/>
                      <a:r>
                        <a:rPr lang="en-US" sz="1300"/>
                        <a:t>Single AC/</a:t>
                      </a:r>
                      <a:r>
                        <a:rPr lang="en-US" sz="1300" err="1"/>
                        <a:t>PoE</a:t>
                      </a:r>
                      <a:r>
                        <a:rPr lang="en-US" sz="1300"/>
                        <a:t>-PD</a:t>
                      </a:r>
                      <a:endParaRPr lang="en-US" sz="1300" b="0" i="0">
                        <a:latin typeface="+mn-lt"/>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Single AC</a:t>
                      </a:r>
                      <a:endParaRPr lang="en-US" sz="1300" b="0" i="0">
                        <a:latin typeface="+mn-lt"/>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dirty="0"/>
                        <a:t>Single AC</a:t>
                      </a:r>
                      <a:endParaRPr lang="en-US" sz="1300" b="0" i="0" dirty="0">
                        <a:latin typeface="+mn-lt"/>
                      </a:endParaRPr>
                    </a:p>
                  </a:txBody>
                  <a:tcPr marL="121888" marR="121888" marT="34291" marB="34291"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99787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2417" y="-117"/>
            <a:ext cx="11222089" cy="1325563"/>
          </a:xfrm>
        </p:spPr>
        <p:txBody>
          <a:bodyPr/>
          <a:lstStyle/>
          <a:p>
            <a:r>
              <a:rPr lang="en-US"/>
              <a:t>FortiSwitch Series – Secure Access Switches (II)</a:t>
            </a:r>
          </a:p>
        </p:txBody>
      </p:sp>
      <p:graphicFrame>
        <p:nvGraphicFramePr>
          <p:cNvPr id="4" name="Table 3"/>
          <p:cNvGraphicFramePr>
            <a:graphicFrameLocks noGrp="1"/>
          </p:cNvGraphicFramePr>
          <p:nvPr>
            <p:extLst>
              <p:ext uri="{D42A27DB-BD31-4B8C-83A1-F6EECF244321}">
                <p14:modId xmlns:p14="http://schemas.microsoft.com/office/powerpoint/2010/main" val="1052526558"/>
              </p:ext>
            </p:extLst>
          </p:nvPr>
        </p:nvGraphicFramePr>
        <p:xfrm>
          <a:off x="337504" y="1439999"/>
          <a:ext cx="11517003" cy="2379825"/>
        </p:xfrm>
        <a:graphic>
          <a:graphicData uri="http://schemas.openxmlformats.org/drawingml/2006/table">
            <a:tbl>
              <a:tblPr firstRow="1" firstCol="1" bandRow="1">
                <a:tableStyleId>{46F890A9-2807-4EBB-B81D-B2AA78EC7F39}</a:tableStyleId>
              </a:tblPr>
              <a:tblGrid>
                <a:gridCol w="2177097">
                  <a:extLst>
                    <a:ext uri="{9D8B030D-6E8A-4147-A177-3AD203B41FA5}">
                      <a16:colId xmlns="" xmlns:a16="http://schemas.microsoft.com/office/drawing/2014/main" val="20000"/>
                    </a:ext>
                  </a:extLst>
                </a:gridCol>
                <a:gridCol w="3113302">
                  <a:extLst>
                    <a:ext uri="{9D8B030D-6E8A-4147-A177-3AD203B41FA5}">
                      <a16:colId xmlns="" xmlns:a16="http://schemas.microsoft.com/office/drawing/2014/main" val="20001"/>
                    </a:ext>
                  </a:extLst>
                </a:gridCol>
                <a:gridCol w="3113302">
                  <a:extLst>
                    <a:ext uri="{9D8B030D-6E8A-4147-A177-3AD203B41FA5}">
                      <a16:colId xmlns="" xmlns:a16="http://schemas.microsoft.com/office/drawing/2014/main" val="20004"/>
                    </a:ext>
                  </a:extLst>
                </a:gridCol>
                <a:gridCol w="3113302">
                  <a:extLst>
                    <a:ext uri="{9D8B030D-6E8A-4147-A177-3AD203B41FA5}">
                      <a16:colId xmlns="" xmlns:a16="http://schemas.microsoft.com/office/drawing/2014/main" val="20005"/>
                    </a:ext>
                  </a:extLst>
                </a:gridCol>
              </a:tblGrid>
              <a:tr h="358143">
                <a:tc>
                  <a:txBody>
                    <a:bodyPr/>
                    <a:lstStyle/>
                    <a:p>
                      <a:endParaRPr lang="en-US" sz="1900"/>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FS-124E</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FS-124E-POE</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FS-124E-FPOE</a:t>
                      </a:r>
                    </a:p>
                  </a:txBody>
                  <a:tcPr marL="121888" marR="121888" marT="34291" marB="34291" anchor="ctr"/>
                </a:tc>
                <a:extLst>
                  <a:ext uri="{0D108BD9-81ED-4DB2-BD59-A6C34878D82A}">
                    <a16:rowId xmlns="" xmlns:a16="http://schemas.microsoft.com/office/drawing/2014/main" val="10000"/>
                  </a:ext>
                </a:extLst>
              </a:tr>
              <a:tr h="5412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GE Ports</a:t>
                      </a:r>
                      <a:endParaRPr lang="en-US" sz="1300" b="1">
                        <a:solidFill>
                          <a:srgbClr val="FFFFFF"/>
                        </a:solidFill>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u="none" strike="noStrike" cap="none" normalizeH="0" baseline="0">
                          <a:ln>
                            <a:noFill/>
                          </a:ln>
                          <a:effectLst/>
                        </a:rPr>
                        <a:t>24x RJ45,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u="none" strike="noStrike" cap="none" normalizeH="0" baseline="0">
                          <a:ln>
                            <a:noFill/>
                          </a:ln>
                          <a:effectLst/>
                        </a:rPr>
                        <a:t>4 x SFP</a:t>
                      </a:r>
                      <a:endParaRPr kumimoji="0" lang="en-GB" sz="1300" b="0" i="0" u="none" strike="noStrike" cap="none" normalizeH="0" baseline="0">
                        <a:ln>
                          <a:noFill/>
                        </a:ln>
                        <a:solidFill>
                          <a:schemeClr val="tx1"/>
                        </a:solidFill>
                        <a:effectLst/>
                        <a:latin typeface="+mn-lt"/>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u="none" strike="noStrike" cap="none" normalizeH="0" baseline="0">
                          <a:ln>
                            <a:noFill/>
                          </a:ln>
                          <a:effectLst/>
                        </a:rPr>
                        <a:t>12x RJ45,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u="none" strike="noStrike" cap="none" normalizeH="0" baseline="0">
                          <a:ln>
                            <a:noFill/>
                          </a:ln>
                          <a:effectLst/>
                        </a:rPr>
                        <a:t> 4 x SFP</a:t>
                      </a:r>
                      <a:endParaRPr kumimoji="0" lang="en-GB" sz="1300" b="0" i="0" u="none" strike="noStrike" cap="none" normalizeH="0" baseline="0">
                        <a:ln>
                          <a:noFill/>
                        </a:ln>
                        <a:solidFill>
                          <a:schemeClr val="tx1"/>
                        </a:solidFill>
                        <a:effectLst/>
                        <a:latin typeface="+mn-lt"/>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 4 x SFP</a:t>
                      </a:r>
                      <a:endParaRPr kumimoji="0" lang="en-GB" sz="1300" b="0" i="0" u="none" strike="noStrike" cap="none" normalizeH="0" baseline="0">
                        <a:ln>
                          <a:noFill/>
                        </a:ln>
                        <a:solidFill>
                          <a:schemeClr val="tx1"/>
                        </a:solidFill>
                        <a:effectLst/>
                        <a:latin typeface="+mn-lt"/>
                      </a:endParaRPr>
                    </a:p>
                  </a:txBody>
                  <a:tcPr marL="121888" marR="121888" marT="34291" marB="34291" anchor="ctr"/>
                </a:tc>
                <a:extLst>
                  <a:ext uri="{0D108BD9-81ED-4DB2-BD59-A6C34878D82A}">
                    <a16:rowId xmlns="" xmlns:a16="http://schemas.microsoft.com/office/drawing/2014/main" val="10001"/>
                  </a:ext>
                </a:extLst>
              </a:tr>
              <a:tr h="316928">
                <a:tc>
                  <a:txBody>
                    <a:bodyPr/>
                    <a:lstStyle/>
                    <a:p>
                      <a:r>
                        <a:rPr lang="en-US" sz="1300"/>
                        <a:t>PoE GE Ports</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2"/>
                  </a:ext>
                </a:extLst>
              </a:tr>
              <a:tr h="316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PoE/+ GE Ports</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12</a:t>
                      </a:r>
                      <a:endParaRPr lang="en-US" sz="1300" b="0" i="0">
                        <a:solidFill>
                          <a:schemeClr val="tx1"/>
                        </a:solidFill>
                        <a:latin typeface="+mn-lt"/>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24</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3"/>
                  </a:ext>
                </a:extLst>
              </a:tr>
              <a:tr h="316928">
                <a:tc>
                  <a:txBody>
                    <a:bodyPr/>
                    <a:lstStyle/>
                    <a:p>
                      <a:r>
                        <a:rPr lang="en-US" sz="1300"/>
                        <a:t>Power Budget</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tc>
                  <a:txBody>
                    <a:bodyPr/>
                    <a:lstStyle/>
                    <a:p>
                      <a:pPr algn="ctr"/>
                      <a:r>
                        <a:rPr lang="en-US" sz="1300"/>
                        <a:t>185 W</a:t>
                      </a:r>
                      <a:endParaRPr lang="en-US" sz="1300" b="0" i="0">
                        <a:solidFill>
                          <a:schemeClr val="tx1"/>
                        </a:solidFill>
                        <a:latin typeface="+mn-lt"/>
                      </a:endParaRPr>
                    </a:p>
                  </a:txBody>
                  <a:tcPr marL="121888" marR="121888" marT="34291" marB="34291" anchor="ctr"/>
                </a:tc>
                <a:tc>
                  <a:txBody>
                    <a:bodyPr/>
                    <a:lstStyle/>
                    <a:p>
                      <a:pPr algn="ctr"/>
                      <a:r>
                        <a:rPr lang="en-US" sz="1300"/>
                        <a:t>370 W</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4"/>
                  </a:ext>
                </a:extLst>
              </a:tr>
              <a:tr h="529659">
                <a:tc>
                  <a:txBody>
                    <a:bodyPr/>
                    <a:lstStyle/>
                    <a:p>
                      <a:r>
                        <a:rPr lang="en-US" sz="1300"/>
                        <a:t>Power Supply</a:t>
                      </a:r>
                      <a:endParaRPr lang="en-US" sz="1300" b="1">
                        <a:solidFill>
                          <a:srgbClr val="FFFFFF"/>
                        </a:solidFill>
                      </a:endParaRPr>
                    </a:p>
                  </a:txBody>
                  <a:tcPr marL="121888" marR="121888" marT="34291" marB="34291" anchor="ctr"/>
                </a:tc>
                <a:tc>
                  <a:txBody>
                    <a:bodyPr/>
                    <a:lstStyle/>
                    <a:p>
                      <a:pPr algn="ctr"/>
                      <a:r>
                        <a:rPr lang="en-US" sz="1300"/>
                        <a:t>Single</a:t>
                      </a:r>
                      <a:r>
                        <a:rPr lang="en-US" sz="1300" baseline="0"/>
                        <a:t> AC</a:t>
                      </a:r>
                      <a:endParaRPr lang="en-US" sz="1300" b="0" i="0">
                        <a:solidFill>
                          <a:schemeClr val="tx1"/>
                        </a:solidFill>
                        <a:latin typeface="+mn-lt"/>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Single</a:t>
                      </a:r>
                      <a:r>
                        <a:rPr lang="en-US" sz="1300" baseline="0"/>
                        <a:t> AC</a:t>
                      </a:r>
                      <a:endParaRPr lang="en-US" sz="1300" b="0" i="0">
                        <a:solidFill>
                          <a:schemeClr val="tx1"/>
                        </a:solidFill>
                        <a:latin typeface="+mn-lt"/>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dirty="0"/>
                        <a:t>Single</a:t>
                      </a:r>
                      <a:r>
                        <a:rPr lang="en-US" sz="1300" baseline="0" dirty="0"/>
                        <a:t> AC</a:t>
                      </a:r>
                      <a:endParaRPr lang="en-US" sz="1300" b="0" i="0" dirty="0">
                        <a:solidFill>
                          <a:schemeClr val="tx1"/>
                        </a:solidFill>
                        <a:latin typeface="+mn-lt"/>
                      </a:endParaRPr>
                    </a:p>
                  </a:txBody>
                  <a:tcPr marL="121888" marR="121888" marT="34291" marB="34291"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6864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2417" y="-117"/>
            <a:ext cx="11222085" cy="1325563"/>
          </a:xfrm>
        </p:spPr>
        <p:txBody>
          <a:bodyPr/>
          <a:lstStyle/>
          <a:p>
            <a:r>
              <a:rPr lang="en-US"/>
              <a:t>FortiSwitch Series – Secure Access Switches (III)</a:t>
            </a:r>
          </a:p>
        </p:txBody>
      </p:sp>
      <p:graphicFrame>
        <p:nvGraphicFramePr>
          <p:cNvPr id="4" name="Table 3"/>
          <p:cNvGraphicFramePr>
            <a:graphicFrameLocks noGrp="1"/>
          </p:cNvGraphicFramePr>
          <p:nvPr>
            <p:extLst>
              <p:ext uri="{D42A27DB-BD31-4B8C-83A1-F6EECF244321}">
                <p14:modId xmlns:p14="http://schemas.microsoft.com/office/powerpoint/2010/main" val="2864929294"/>
              </p:ext>
            </p:extLst>
          </p:nvPr>
        </p:nvGraphicFramePr>
        <p:xfrm>
          <a:off x="337503" y="1440000"/>
          <a:ext cx="11517000" cy="2635534"/>
        </p:xfrm>
        <a:graphic>
          <a:graphicData uri="http://schemas.openxmlformats.org/drawingml/2006/table">
            <a:tbl>
              <a:tblPr firstRow="1" firstCol="1" bandRow="1">
                <a:tableStyleId>{46F890A9-2807-4EBB-B81D-B2AA78EC7F39}</a:tableStyleId>
              </a:tblPr>
              <a:tblGrid>
                <a:gridCol w="2177097">
                  <a:extLst>
                    <a:ext uri="{9D8B030D-6E8A-4147-A177-3AD203B41FA5}">
                      <a16:colId xmlns="" xmlns:a16="http://schemas.microsoft.com/office/drawing/2014/main" val="20000"/>
                    </a:ext>
                  </a:extLst>
                </a:gridCol>
                <a:gridCol w="3113301">
                  <a:extLst>
                    <a:ext uri="{9D8B030D-6E8A-4147-A177-3AD203B41FA5}">
                      <a16:colId xmlns="" xmlns:a16="http://schemas.microsoft.com/office/drawing/2014/main" val="20001"/>
                    </a:ext>
                  </a:extLst>
                </a:gridCol>
                <a:gridCol w="3113301">
                  <a:extLst>
                    <a:ext uri="{9D8B030D-6E8A-4147-A177-3AD203B41FA5}">
                      <a16:colId xmlns="" xmlns:a16="http://schemas.microsoft.com/office/drawing/2014/main" val="20002"/>
                    </a:ext>
                  </a:extLst>
                </a:gridCol>
                <a:gridCol w="3113301">
                  <a:extLst>
                    <a:ext uri="{9D8B030D-6E8A-4147-A177-3AD203B41FA5}">
                      <a16:colId xmlns="" xmlns:a16="http://schemas.microsoft.com/office/drawing/2014/main" val="20003"/>
                    </a:ext>
                  </a:extLst>
                </a:gridCol>
              </a:tblGrid>
              <a:tr h="278812">
                <a:tc>
                  <a:txBody>
                    <a:bodyPr/>
                    <a:lstStyle/>
                    <a:p>
                      <a:endParaRPr lang="en-US" sz="1900" b="1">
                        <a:solidFill>
                          <a:srgbClr val="FFFFFF"/>
                        </a:solidFill>
                      </a:endParaRP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FS-224E</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FS-224E-POE</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FS-224D-FPOE</a:t>
                      </a:r>
                    </a:p>
                  </a:txBody>
                  <a:tcPr marL="121888" marR="121888" marT="34291" marB="34291" anchor="ctr"/>
                </a:tc>
                <a:extLst>
                  <a:ext uri="{0D108BD9-81ED-4DB2-BD59-A6C34878D82A}">
                    <a16:rowId xmlns="" xmlns:a16="http://schemas.microsoft.com/office/drawing/2014/main" val="10000"/>
                  </a:ext>
                </a:extLst>
              </a:tr>
              <a:tr h="4872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GE Ports</a:t>
                      </a:r>
                      <a:endParaRPr lang="en-US" sz="1300" b="1">
                        <a:solidFill>
                          <a:srgbClr val="FFFFFF"/>
                        </a:solidFill>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24x RJ45,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4x SFP</a:t>
                      </a:r>
                      <a:endParaRPr kumimoji="0" lang="en-GB" sz="1300" b="0" i="0" u="none" strike="noStrike" cap="none" normalizeH="0" baseline="0">
                        <a:ln>
                          <a:noFill/>
                        </a:ln>
                        <a:solidFill>
                          <a:schemeClr val="tx1"/>
                        </a:solidFill>
                        <a:effectLst/>
                        <a:latin typeface="+mn-lt"/>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12x RJ45,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4x SFP</a:t>
                      </a:r>
                      <a:endParaRPr kumimoji="0" lang="en-GB" sz="1300" b="0" i="0" u="none" strike="noStrike" cap="none" normalizeH="0" baseline="0">
                        <a:ln>
                          <a:noFill/>
                        </a:ln>
                        <a:solidFill>
                          <a:schemeClr val="tx1"/>
                        </a:solidFill>
                        <a:effectLst/>
                        <a:latin typeface="+mn-lt"/>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4x SFP</a:t>
                      </a:r>
                      <a:endParaRPr kumimoji="0" lang="en-GB" sz="1300" b="0" i="0" u="none" strike="noStrike" cap="none" normalizeH="0" baseline="0">
                        <a:ln>
                          <a:noFill/>
                        </a:ln>
                        <a:solidFill>
                          <a:schemeClr val="tx1"/>
                        </a:solidFill>
                        <a:effectLst/>
                        <a:latin typeface="+mn-lt"/>
                      </a:endParaRPr>
                    </a:p>
                  </a:txBody>
                  <a:tcPr marL="121888" marR="121888" marT="34291" marB="34291" anchor="ctr"/>
                </a:tc>
                <a:extLst>
                  <a:ext uri="{0D108BD9-81ED-4DB2-BD59-A6C34878D82A}">
                    <a16:rowId xmlns="" xmlns:a16="http://schemas.microsoft.com/office/drawing/2014/main" val="10001"/>
                  </a:ext>
                </a:extLst>
              </a:tr>
              <a:tr h="278812">
                <a:tc>
                  <a:txBody>
                    <a:bodyPr/>
                    <a:lstStyle/>
                    <a:p>
                      <a:r>
                        <a:rPr lang="en-US" sz="1300"/>
                        <a:t>PoE GE Ports</a:t>
                      </a:r>
                      <a:endParaRPr lang="en-US" sz="1300" b="1">
                        <a:solidFill>
                          <a:srgbClr val="FFFFFF"/>
                        </a:solidFill>
                      </a:endParaRPr>
                    </a:p>
                  </a:txBody>
                  <a:tcPr marL="121888" marR="121888" marT="34291" marB="34291" anchor="ctr"/>
                </a:tc>
                <a:tc>
                  <a:txBody>
                    <a:bodyPr/>
                    <a:lstStyle/>
                    <a:p>
                      <a:pPr algn="ctr"/>
                      <a:r>
                        <a:rPr lang="en-US" sz="1300"/>
                        <a:t>-</a:t>
                      </a:r>
                    </a:p>
                  </a:txBody>
                  <a:tcPr marL="121888" marR="121888" marT="34291" marB="34291" anchor="ctr"/>
                </a:tc>
                <a:tc>
                  <a:txBody>
                    <a:bodyPr/>
                    <a:lstStyle/>
                    <a:p>
                      <a:pPr algn="ctr"/>
                      <a:r>
                        <a:rPr lang="en-US" sz="1300"/>
                        <a:t>-</a:t>
                      </a: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2"/>
                  </a:ext>
                </a:extLst>
              </a:tr>
              <a:tr h="278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PoE/+ GE Ports*</a:t>
                      </a:r>
                      <a:endParaRPr lang="en-US" sz="1300" b="1">
                        <a:solidFill>
                          <a:srgbClr val="FFFFFF"/>
                        </a:solidFill>
                      </a:endParaRPr>
                    </a:p>
                  </a:txBody>
                  <a:tcPr marL="121888" marR="121888" marT="34291" marB="34291" anchor="ctr"/>
                </a:tc>
                <a:tc>
                  <a:txBody>
                    <a:bodyPr/>
                    <a:lstStyle/>
                    <a:p>
                      <a:pPr algn="ctr"/>
                      <a:r>
                        <a:rPr lang="en-US" sz="1300"/>
                        <a:t>-</a:t>
                      </a:r>
                    </a:p>
                  </a:txBody>
                  <a:tcPr marL="121888" marR="121888" marT="34291" marB="34291" anchor="ctr"/>
                </a:tc>
                <a:tc>
                  <a:txBody>
                    <a:bodyPr/>
                    <a:lstStyle/>
                    <a:p>
                      <a:pPr algn="ctr"/>
                      <a:r>
                        <a:rPr lang="en-US" sz="1300"/>
                        <a:t>12</a:t>
                      </a:r>
                    </a:p>
                  </a:txBody>
                  <a:tcPr marL="121888" marR="121888" marT="34291" marB="34291" anchor="ctr"/>
                </a:tc>
                <a:tc>
                  <a:txBody>
                    <a:bodyPr/>
                    <a:lstStyle/>
                    <a:p>
                      <a:pPr algn="ctr"/>
                      <a:r>
                        <a:rPr lang="en-US" sz="1300"/>
                        <a:t>24</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3"/>
                  </a:ext>
                </a:extLst>
              </a:tr>
              <a:tr h="476844">
                <a:tc>
                  <a:txBody>
                    <a:bodyPr/>
                    <a:lstStyle/>
                    <a:p>
                      <a:r>
                        <a:rPr lang="en-US" sz="1300"/>
                        <a:t>Shared Ports (pair)</a:t>
                      </a:r>
                      <a:endParaRPr lang="en-US" sz="1300" b="1">
                        <a:solidFill>
                          <a:srgbClr val="FFFFFF"/>
                        </a:solidFill>
                      </a:endParaRPr>
                    </a:p>
                  </a:txBody>
                  <a:tcPr marL="121888" marR="121888" marT="34291" marB="34291" anchor="ctr"/>
                </a:tc>
                <a:tc>
                  <a:txBody>
                    <a:bodyPr/>
                    <a:lstStyle/>
                    <a:p>
                      <a:pPr algn="ctr"/>
                      <a:r>
                        <a:rPr lang="en-US" sz="1300"/>
                        <a:t>-</a:t>
                      </a:r>
                    </a:p>
                  </a:txBody>
                  <a:tcPr marL="121888" marR="121888" marT="34291" marB="34291" anchor="ctr"/>
                </a:tc>
                <a:tc>
                  <a:txBody>
                    <a:bodyPr/>
                    <a:lstStyle/>
                    <a:p>
                      <a:pPr algn="ctr"/>
                      <a:r>
                        <a:rPr lang="en-US" sz="1300"/>
                        <a:t>-</a:t>
                      </a:r>
                    </a:p>
                  </a:txBody>
                  <a:tcPr marL="121888" marR="121888" marT="34291" marB="34291" anchor="ctr"/>
                </a:tc>
                <a:tc>
                  <a:txBody>
                    <a:bodyPr/>
                    <a:lstStyle/>
                    <a:p>
                      <a:pPr algn="ctr"/>
                      <a:r>
                        <a:rPr lang="en-US" sz="1300"/>
                        <a:t>-</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4"/>
                  </a:ext>
                </a:extLst>
              </a:tr>
              <a:tr h="278812">
                <a:tc>
                  <a:txBody>
                    <a:bodyPr/>
                    <a:lstStyle/>
                    <a:p>
                      <a:r>
                        <a:rPr lang="en-US" sz="1300"/>
                        <a:t>Power Budget</a:t>
                      </a:r>
                      <a:endParaRPr lang="en-US" sz="1300" b="1">
                        <a:solidFill>
                          <a:srgbClr val="FFFFFF"/>
                        </a:solidFill>
                      </a:endParaRPr>
                    </a:p>
                  </a:txBody>
                  <a:tcPr marL="121888" marR="121888" marT="34291" marB="34291" anchor="ctr"/>
                </a:tc>
                <a:tc>
                  <a:txBody>
                    <a:bodyPr/>
                    <a:lstStyle/>
                    <a:p>
                      <a:pPr algn="ctr"/>
                      <a:r>
                        <a:rPr lang="en-US" sz="1300"/>
                        <a:t>-</a:t>
                      </a:r>
                    </a:p>
                  </a:txBody>
                  <a:tcPr marL="121888" marR="121888" marT="34291" marB="34291" anchor="ctr"/>
                </a:tc>
                <a:tc>
                  <a:txBody>
                    <a:bodyPr/>
                    <a:lstStyle/>
                    <a:p>
                      <a:pPr algn="ctr"/>
                      <a:r>
                        <a:rPr lang="en-US" sz="1300"/>
                        <a:t>180 W</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370 W</a:t>
                      </a:r>
                      <a:endParaRPr lang="en-US" sz="1300" b="0" i="0">
                        <a:solidFill>
                          <a:schemeClr val="tx1"/>
                        </a:solidFill>
                        <a:latin typeface="+mn-lt"/>
                      </a:endParaRPr>
                    </a:p>
                  </a:txBody>
                  <a:tcPr marL="121888" marR="121888" marT="34291" marB="34291" anchor="ctr"/>
                </a:tc>
                <a:extLst>
                  <a:ext uri="{0D108BD9-81ED-4DB2-BD59-A6C34878D82A}">
                    <a16:rowId xmlns="" xmlns:a16="http://schemas.microsoft.com/office/drawing/2014/main" val="10005"/>
                  </a:ext>
                </a:extLst>
              </a:tr>
              <a:tr h="476844">
                <a:tc>
                  <a:txBody>
                    <a:bodyPr/>
                    <a:lstStyle/>
                    <a:p>
                      <a:r>
                        <a:rPr lang="en-US" sz="1300"/>
                        <a:t>Power Supply</a:t>
                      </a:r>
                      <a:endParaRPr lang="en-US" sz="1300" b="1">
                        <a:solidFill>
                          <a:srgbClr val="FFFFFF"/>
                        </a:solidFill>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Dual Redundant PS</a:t>
                      </a:r>
                      <a:endParaRPr lang="en-US" sz="1300">
                        <a:solidFill>
                          <a:srgbClr val="000000"/>
                        </a:solidFill>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Single</a:t>
                      </a:r>
                      <a:r>
                        <a:rPr lang="en-US" sz="1300" baseline="0"/>
                        <a:t> AC, Optional FRPS-740</a:t>
                      </a:r>
                      <a:endParaRPr lang="en-US" sz="1300" b="0" i="0">
                        <a:solidFill>
                          <a:schemeClr val="tx1"/>
                        </a:solidFill>
                        <a:latin typeface="+mn-lt"/>
                      </a:endParaRPr>
                    </a:p>
                  </a:txBody>
                  <a:tcPr marL="121888" marR="121888" marT="34291" marB="3429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dirty="0"/>
                        <a:t>Single</a:t>
                      </a:r>
                      <a:r>
                        <a:rPr lang="en-US" sz="1300" baseline="0" dirty="0"/>
                        <a:t> AC, Optional FRPS-740</a:t>
                      </a:r>
                      <a:endParaRPr lang="en-US" sz="1300" b="0" i="0" dirty="0">
                        <a:solidFill>
                          <a:schemeClr val="tx1"/>
                        </a:solidFill>
                        <a:latin typeface="+mn-lt"/>
                      </a:endParaRPr>
                    </a:p>
                  </a:txBody>
                  <a:tcPr marL="121888" marR="121888" marT="34291" marB="34291"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39349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2417" y="-117"/>
            <a:ext cx="11222087" cy="1325563"/>
          </a:xfrm>
        </p:spPr>
        <p:txBody>
          <a:bodyPr/>
          <a:lstStyle/>
          <a:p>
            <a:r>
              <a:rPr lang="en-US"/>
              <a:t>FortiSwitch Series – Secure Access Switches (IV)</a:t>
            </a:r>
          </a:p>
        </p:txBody>
      </p:sp>
      <p:graphicFrame>
        <p:nvGraphicFramePr>
          <p:cNvPr id="4" name="Table 3"/>
          <p:cNvGraphicFramePr>
            <a:graphicFrameLocks noGrp="1"/>
          </p:cNvGraphicFramePr>
          <p:nvPr>
            <p:extLst>
              <p:ext uri="{D42A27DB-BD31-4B8C-83A1-F6EECF244321}">
                <p14:modId xmlns:p14="http://schemas.microsoft.com/office/powerpoint/2010/main" val="158329402"/>
              </p:ext>
            </p:extLst>
          </p:nvPr>
        </p:nvGraphicFramePr>
        <p:xfrm>
          <a:off x="337504" y="1440001"/>
          <a:ext cx="11517001" cy="2158691"/>
        </p:xfrm>
        <a:graphic>
          <a:graphicData uri="http://schemas.openxmlformats.org/drawingml/2006/table">
            <a:tbl>
              <a:tblPr firstRow="1" firstCol="1" bandRow="1">
                <a:tableStyleId>{46F890A9-2807-4EBB-B81D-B2AA78EC7F39}</a:tableStyleId>
              </a:tblPr>
              <a:tblGrid>
                <a:gridCol w="2176241">
                  <a:extLst>
                    <a:ext uri="{9D8B030D-6E8A-4147-A177-3AD203B41FA5}">
                      <a16:colId xmlns="" xmlns:a16="http://schemas.microsoft.com/office/drawing/2014/main" val="20000"/>
                    </a:ext>
                  </a:extLst>
                </a:gridCol>
                <a:gridCol w="2335190">
                  <a:extLst>
                    <a:ext uri="{9D8B030D-6E8A-4147-A177-3AD203B41FA5}">
                      <a16:colId xmlns="" xmlns:a16="http://schemas.microsoft.com/office/drawing/2014/main" val="20001"/>
                    </a:ext>
                  </a:extLst>
                </a:gridCol>
                <a:gridCol w="2335190">
                  <a:extLst>
                    <a:ext uri="{9D8B030D-6E8A-4147-A177-3AD203B41FA5}">
                      <a16:colId xmlns="" xmlns:a16="http://schemas.microsoft.com/office/drawing/2014/main" val="20002"/>
                    </a:ext>
                  </a:extLst>
                </a:gridCol>
                <a:gridCol w="2335190">
                  <a:extLst>
                    <a:ext uri="{9D8B030D-6E8A-4147-A177-3AD203B41FA5}">
                      <a16:colId xmlns="" xmlns:a16="http://schemas.microsoft.com/office/drawing/2014/main" val="20003"/>
                    </a:ext>
                  </a:extLst>
                </a:gridCol>
                <a:gridCol w="2335190">
                  <a:extLst>
                    <a:ext uri="{9D8B030D-6E8A-4147-A177-3AD203B41FA5}">
                      <a16:colId xmlns="" xmlns:a16="http://schemas.microsoft.com/office/drawing/2014/main" val="20004"/>
                    </a:ext>
                  </a:extLst>
                </a:gridCol>
              </a:tblGrid>
              <a:tr h="358143">
                <a:tc>
                  <a:txBody>
                    <a:bodyPr/>
                    <a:lstStyle/>
                    <a:p>
                      <a:endParaRPr lang="en-US" sz="1900"/>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FS-248D</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FS-248D-POE</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FS-248E-POE</a:t>
                      </a: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FS-248E-FPOE</a:t>
                      </a:r>
                    </a:p>
                  </a:txBody>
                  <a:tcPr marL="121888" marR="121888" marT="34291" marB="34291" anchor="ctr"/>
                </a:tc>
                <a:extLst>
                  <a:ext uri="{0D108BD9-81ED-4DB2-BD59-A6C34878D82A}">
                    <a16:rowId xmlns="" xmlns:a16="http://schemas.microsoft.com/office/drawing/2014/main" val="10000"/>
                  </a:ext>
                </a:extLst>
              </a:tr>
              <a:tr h="4872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GE Ports</a:t>
                      </a:r>
                      <a:endParaRPr lang="en-US" sz="1300" b="1">
                        <a:solidFill>
                          <a:srgbClr val="FFFFFF"/>
                        </a:solidFill>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48x RJ45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4x SFP</a:t>
                      </a:r>
                      <a:endParaRPr kumimoji="0" lang="en-GB" sz="1300" b="0" i="0" u="none" strike="noStrike" cap="none" normalizeH="0" baseline="0">
                        <a:ln>
                          <a:noFill/>
                        </a:ln>
                        <a:solidFill>
                          <a:srgbClr val="000000"/>
                        </a:solidFill>
                        <a:effectLst/>
                        <a:latin typeface="+mn-lt"/>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24x RJ45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2x SFP</a:t>
                      </a:r>
                      <a:endParaRPr kumimoji="0" lang="en-GB" sz="1300" b="0" i="0" u="none" strike="noStrike" cap="none" normalizeH="0" baseline="0">
                        <a:ln>
                          <a:noFill/>
                        </a:ln>
                        <a:solidFill>
                          <a:srgbClr val="000000"/>
                        </a:solidFill>
                        <a:effectLst/>
                        <a:latin typeface="+mn-lt"/>
                      </a:endParaRPr>
                    </a:p>
                  </a:txBody>
                  <a:tcPr marL="121888" marR="121888" marT="34291" marB="34291"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24x RJ45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4x SFP</a:t>
                      </a:r>
                      <a:endParaRPr kumimoji="0" lang="en-GB" sz="1300" b="0" i="0" u="none" strike="noStrike" cap="none" normalizeH="0" baseline="0">
                        <a:ln>
                          <a:noFill/>
                        </a:ln>
                        <a:solidFill>
                          <a:srgbClr val="000000"/>
                        </a:solidFill>
                        <a:effectLst/>
                        <a:latin typeface="+mn-lt"/>
                      </a:endParaRPr>
                    </a:p>
                  </a:txBody>
                  <a:tcPr marL="121888" marR="121888" marT="34291" marB="34291"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GB" sz="1300" u="none" strike="noStrike" cap="none" normalizeH="0" baseline="0">
                          <a:ln>
                            <a:noFill/>
                          </a:ln>
                          <a:effectLst/>
                        </a:rPr>
                        <a:t>4x SFP</a:t>
                      </a:r>
                      <a:endParaRPr kumimoji="0" lang="en-GB" sz="1300" b="0" i="0" u="none" strike="noStrike" cap="none" normalizeH="0" baseline="0">
                        <a:ln>
                          <a:noFill/>
                        </a:ln>
                        <a:solidFill>
                          <a:srgbClr val="000000"/>
                        </a:solidFill>
                        <a:effectLst/>
                        <a:latin typeface="+mn-lt"/>
                      </a:endParaRPr>
                    </a:p>
                  </a:txBody>
                  <a:tcPr marL="121888" marR="121888" marT="34291" marB="34291" anchor="ctr"/>
                </a:tc>
                <a:extLst>
                  <a:ext uri="{0D108BD9-81ED-4DB2-BD59-A6C34878D82A}">
                    <a16:rowId xmlns="" xmlns:a16="http://schemas.microsoft.com/office/drawing/2014/main" val="10001"/>
                  </a:ext>
                </a:extLst>
              </a:tr>
              <a:tr h="278812">
                <a:tc>
                  <a:txBody>
                    <a:bodyPr/>
                    <a:lstStyle/>
                    <a:p>
                      <a:r>
                        <a:rPr lang="en-US" sz="1300"/>
                        <a:t>PoE GE Ports</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rgbClr val="000000"/>
                        </a:solidFill>
                        <a:latin typeface="+mn-lt"/>
                      </a:endParaRPr>
                    </a:p>
                  </a:txBody>
                  <a:tcPr marL="121888" marR="121888" marT="34291" marB="34291" anchor="ctr"/>
                </a:tc>
                <a:tc>
                  <a:txBody>
                    <a:bodyPr/>
                    <a:lstStyle/>
                    <a:p>
                      <a:pPr algn="ctr"/>
                      <a:r>
                        <a:rPr lang="en-US" sz="1300"/>
                        <a:t>24</a:t>
                      </a:r>
                      <a:endParaRPr lang="en-US" sz="1300" b="0" i="0">
                        <a:solidFill>
                          <a:srgbClr val="000000"/>
                        </a:solidFill>
                        <a:latin typeface="+mn-lt"/>
                      </a:endParaRPr>
                    </a:p>
                  </a:txBody>
                  <a:tcPr marL="121888" marR="121888" marT="34291" marB="34291" anchor="ctr"/>
                </a:tc>
                <a:tc>
                  <a:txBody>
                    <a:bodyPr/>
                    <a:lstStyle/>
                    <a:p>
                      <a:pPr algn="ctr"/>
                      <a:r>
                        <a:rPr lang="en-US" sz="1300"/>
                        <a:t>-</a:t>
                      </a: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a:t>
                      </a:r>
                    </a:p>
                  </a:txBody>
                  <a:tcPr marL="121888" marR="121888" marT="34291" marB="34291" anchor="ctr"/>
                </a:tc>
                <a:extLst>
                  <a:ext uri="{0D108BD9-81ED-4DB2-BD59-A6C34878D82A}">
                    <a16:rowId xmlns="" xmlns:a16="http://schemas.microsoft.com/office/drawing/2014/main" val="10002"/>
                  </a:ext>
                </a:extLst>
              </a:tr>
              <a:tr h="278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PoE/+ GE Ports</a:t>
                      </a:r>
                      <a:endParaRPr lang="en-US" sz="1300" b="1">
                        <a:solidFill>
                          <a:srgbClr val="FFFFFF"/>
                        </a:solidFill>
                      </a:endParaRPr>
                    </a:p>
                  </a:txBody>
                  <a:tcPr marL="121888" marR="121888" marT="34291" marB="34291" anchor="ctr"/>
                </a:tc>
                <a:tc>
                  <a:txBody>
                    <a:bodyPr/>
                    <a:lstStyle/>
                    <a:p>
                      <a:pPr algn="ctr"/>
                      <a:r>
                        <a:rPr lang="en-US" sz="1300"/>
                        <a:t>-</a:t>
                      </a:r>
                      <a:endParaRPr lang="en-US" sz="1300" b="0" i="0">
                        <a:solidFill>
                          <a:srgbClr val="000000"/>
                        </a:solidFill>
                        <a:latin typeface="+mn-lt"/>
                      </a:endParaRPr>
                    </a:p>
                  </a:txBody>
                  <a:tcPr marL="121888" marR="121888" marT="34291" marB="34291" anchor="ctr"/>
                </a:tc>
                <a:tc>
                  <a:txBody>
                    <a:bodyPr/>
                    <a:lstStyle/>
                    <a:p>
                      <a:pPr algn="ctr"/>
                      <a:r>
                        <a:rPr lang="en-US" sz="1300"/>
                        <a:t>-</a:t>
                      </a:r>
                      <a:endParaRPr lang="en-US" sz="1300" b="0" i="0">
                        <a:solidFill>
                          <a:srgbClr val="000000"/>
                        </a:solidFill>
                        <a:latin typeface="+mn-lt"/>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24</a:t>
                      </a:r>
                      <a:endParaRPr lang="en-US" sz="1300" b="0" i="0">
                        <a:solidFill>
                          <a:srgbClr val="000000"/>
                        </a:solidFill>
                        <a:latin typeface="+mn-lt"/>
                      </a:endParaRPr>
                    </a:p>
                  </a:txBody>
                  <a:tcPr marL="121888" marR="121888" marT="34291" marB="34291" anchor="ctr"/>
                </a:tc>
                <a:tc>
                  <a:txBody>
                    <a:bodyPr/>
                    <a:lstStyle/>
                    <a:p>
                      <a:pPr algn="ctr"/>
                      <a:r>
                        <a:rPr lang="en-US" sz="1300"/>
                        <a:t>48</a:t>
                      </a:r>
                    </a:p>
                  </a:txBody>
                  <a:tcPr marL="121888" marR="121888" marT="34291" marB="34291" anchor="ctr"/>
                </a:tc>
                <a:extLst>
                  <a:ext uri="{0D108BD9-81ED-4DB2-BD59-A6C34878D82A}">
                    <a16:rowId xmlns="" xmlns:a16="http://schemas.microsoft.com/office/drawing/2014/main" val="10003"/>
                  </a:ext>
                </a:extLst>
              </a:tr>
              <a:tr h="278812">
                <a:tc>
                  <a:txBody>
                    <a:bodyPr/>
                    <a:lstStyle/>
                    <a:p>
                      <a:r>
                        <a:rPr lang="en-US" sz="1300"/>
                        <a:t>Power Budget</a:t>
                      </a:r>
                      <a:endParaRPr lang="en-US" sz="1300" b="1">
                        <a:solidFill>
                          <a:srgbClr val="FFFFFF"/>
                        </a:solidFill>
                      </a:endParaRP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solidFill>
                          <a:srgbClr val="000000"/>
                        </a:solidFill>
                        <a:latin typeface="+mn-lt"/>
                      </a:endParaRPr>
                    </a:p>
                  </a:txBody>
                  <a:tcPr marL="121888" marR="121888" marT="34291" marB="3429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370 W</a:t>
                      </a:r>
                      <a:endParaRPr lang="en-US" sz="1300" b="0" i="0">
                        <a:solidFill>
                          <a:srgbClr val="000000"/>
                        </a:solidFill>
                        <a:latin typeface="+mn-lt"/>
                      </a:endParaRPr>
                    </a:p>
                  </a:txBody>
                  <a:tcPr marL="121888" marR="121888" marT="34291" marB="34291" anchor="ctr"/>
                </a:tc>
                <a:tc>
                  <a:txBody>
                    <a:bodyPr/>
                    <a:lstStyle/>
                    <a:p>
                      <a:pPr algn="ctr"/>
                      <a:r>
                        <a:rPr lang="en-US" sz="1300"/>
                        <a:t>370 W</a:t>
                      </a:r>
                    </a:p>
                  </a:txBody>
                  <a:tcPr marL="121888" marR="121888" marT="34291" marB="34291" anchor="ctr"/>
                </a:tc>
                <a:tc>
                  <a:txBody>
                    <a:bodyPr/>
                    <a:lstStyle/>
                    <a:p>
                      <a:pPr algn="ctr"/>
                      <a:r>
                        <a:rPr lang="en-US" sz="1300"/>
                        <a:t>740 W</a:t>
                      </a:r>
                    </a:p>
                  </a:txBody>
                  <a:tcPr marL="121888" marR="121888" marT="34291" marB="34291" anchor="ctr"/>
                </a:tc>
                <a:extLst>
                  <a:ext uri="{0D108BD9-81ED-4DB2-BD59-A6C34878D82A}">
                    <a16:rowId xmlns="" xmlns:a16="http://schemas.microsoft.com/office/drawing/2014/main" val="10004"/>
                  </a:ext>
                </a:extLst>
              </a:tr>
              <a:tr h="476844">
                <a:tc>
                  <a:txBody>
                    <a:bodyPr/>
                    <a:lstStyle/>
                    <a:p>
                      <a:r>
                        <a:rPr lang="en-US" sz="1300"/>
                        <a:t>Power Supply</a:t>
                      </a:r>
                      <a:endParaRPr lang="en-US" sz="1300" b="1">
                        <a:solidFill>
                          <a:srgbClr val="FFFFFF"/>
                        </a:solidFill>
                      </a:endParaRPr>
                    </a:p>
                  </a:txBody>
                  <a:tcPr marL="121888" marR="121888" marT="34291" marB="34291" anchor="ctr"/>
                </a:tc>
                <a:tc>
                  <a:txBody>
                    <a:bodyPr/>
                    <a:lstStyle/>
                    <a:p>
                      <a:pPr algn="ctr"/>
                      <a:r>
                        <a:rPr lang="en-US" sz="1300"/>
                        <a:t>Single PS</a:t>
                      </a:r>
                      <a:endParaRPr lang="en-US" sz="1300" b="0" i="0">
                        <a:solidFill>
                          <a:srgbClr val="000000"/>
                        </a:solidFill>
                        <a:latin typeface="+mn-lt"/>
                      </a:endParaRPr>
                    </a:p>
                  </a:txBody>
                  <a:tcPr marL="121888" marR="121888" marT="34291" marB="34291" anchor="ctr"/>
                </a:tc>
                <a:tc>
                  <a:txBody>
                    <a:bodyPr/>
                    <a:lstStyle/>
                    <a:p>
                      <a:pPr algn="ctr"/>
                      <a:r>
                        <a:rPr lang="en-US" sz="1300"/>
                        <a:t>Single PS</a:t>
                      </a:r>
                      <a:endParaRPr lang="en-US" sz="1300" b="0" i="0">
                        <a:solidFill>
                          <a:srgbClr val="000000"/>
                        </a:solidFill>
                        <a:latin typeface="+mn-lt"/>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Single</a:t>
                      </a:r>
                      <a:r>
                        <a:rPr lang="en-US" sz="1300" baseline="0"/>
                        <a:t> AC, Optional FRPS-740</a:t>
                      </a:r>
                      <a:endParaRPr lang="en-US" sz="1300" b="0" i="0">
                        <a:solidFill>
                          <a:schemeClr val="tx1"/>
                        </a:solidFill>
                        <a:latin typeface="+mn-lt"/>
                      </a:endParaRPr>
                    </a:p>
                  </a:txBody>
                  <a:tcPr marL="121888" marR="121888" marT="34291" marB="34291"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dirty="0"/>
                        <a:t>Single</a:t>
                      </a:r>
                      <a:r>
                        <a:rPr lang="en-US" sz="1300" baseline="0" dirty="0"/>
                        <a:t> AC, Optional FRPS-740</a:t>
                      </a:r>
                      <a:endParaRPr lang="en-US" sz="1300" b="0" i="0" dirty="0">
                        <a:solidFill>
                          <a:schemeClr val="tx1"/>
                        </a:solidFill>
                        <a:latin typeface="+mn-lt"/>
                      </a:endParaRPr>
                    </a:p>
                  </a:txBody>
                  <a:tcPr marL="121888" marR="121888" marT="34291" marB="34291"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922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2417" y="-117"/>
            <a:ext cx="11222087" cy="1325563"/>
          </a:xfrm>
        </p:spPr>
        <p:txBody>
          <a:bodyPr/>
          <a:lstStyle/>
          <a:p>
            <a:r>
              <a:rPr lang="en-US"/>
              <a:t>FortiSwitch Series – Secure Access Switches (V)</a:t>
            </a:r>
          </a:p>
        </p:txBody>
      </p:sp>
      <p:graphicFrame>
        <p:nvGraphicFramePr>
          <p:cNvPr id="4" name="Table 3"/>
          <p:cNvGraphicFramePr>
            <a:graphicFrameLocks noGrp="1"/>
          </p:cNvGraphicFramePr>
          <p:nvPr>
            <p:extLst>
              <p:ext uri="{D42A27DB-BD31-4B8C-83A1-F6EECF244321}">
                <p14:modId xmlns:p14="http://schemas.microsoft.com/office/powerpoint/2010/main" val="76179548"/>
              </p:ext>
            </p:extLst>
          </p:nvPr>
        </p:nvGraphicFramePr>
        <p:xfrm>
          <a:off x="337503" y="1440003"/>
          <a:ext cx="11517002" cy="2319876"/>
        </p:xfrm>
        <a:graphic>
          <a:graphicData uri="http://schemas.openxmlformats.org/drawingml/2006/table">
            <a:tbl>
              <a:tblPr firstRow="1" firstCol="1" bandRow="1">
                <a:tableStyleId>{46F890A9-2807-4EBB-B81D-B2AA78EC7F39}</a:tableStyleId>
              </a:tblPr>
              <a:tblGrid>
                <a:gridCol w="2169566">
                  <a:extLst>
                    <a:ext uri="{9D8B030D-6E8A-4147-A177-3AD203B41FA5}">
                      <a16:colId xmlns="" xmlns:a16="http://schemas.microsoft.com/office/drawing/2014/main" val="20000"/>
                    </a:ext>
                  </a:extLst>
                </a:gridCol>
                <a:gridCol w="1557906">
                  <a:extLst>
                    <a:ext uri="{9D8B030D-6E8A-4147-A177-3AD203B41FA5}">
                      <a16:colId xmlns="" xmlns:a16="http://schemas.microsoft.com/office/drawing/2014/main" val="20001"/>
                    </a:ext>
                  </a:extLst>
                </a:gridCol>
                <a:gridCol w="1557906">
                  <a:extLst>
                    <a:ext uri="{9D8B030D-6E8A-4147-A177-3AD203B41FA5}">
                      <a16:colId xmlns="" xmlns:a16="http://schemas.microsoft.com/office/drawing/2014/main" val="20002"/>
                    </a:ext>
                  </a:extLst>
                </a:gridCol>
                <a:gridCol w="1557906">
                  <a:extLst>
                    <a:ext uri="{9D8B030D-6E8A-4147-A177-3AD203B41FA5}">
                      <a16:colId xmlns="" xmlns:a16="http://schemas.microsoft.com/office/drawing/2014/main" val="20003"/>
                    </a:ext>
                  </a:extLst>
                </a:gridCol>
                <a:gridCol w="1557906">
                  <a:extLst>
                    <a:ext uri="{9D8B030D-6E8A-4147-A177-3AD203B41FA5}">
                      <a16:colId xmlns="" xmlns:a16="http://schemas.microsoft.com/office/drawing/2014/main" val="20004"/>
                    </a:ext>
                  </a:extLst>
                </a:gridCol>
                <a:gridCol w="1557906">
                  <a:extLst>
                    <a:ext uri="{9D8B030D-6E8A-4147-A177-3AD203B41FA5}">
                      <a16:colId xmlns="" xmlns:a16="http://schemas.microsoft.com/office/drawing/2014/main" val="20005"/>
                    </a:ext>
                  </a:extLst>
                </a:gridCol>
                <a:gridCol w="1557906">
                  <a:extLst>
                    <a:ext uri="{9D8B030D-6E8A-4147-A177-3AD203B41FA5}">
                      <a16:colId xmlns="" xmlns:a16="http://schemas.microsoft.com/office/drawing/2014/main" val="20006"/>
                    </a:ext>
                  </a:extLst>
                </a:gridCol>
              </a:tblGrid>
              <a:tr h="381000">
                <a:tc>
                  <a:txBody>
                    <a:bodyPr/>
                    <a:lstStyle/>
                    <a:p>
                      <a:endParaRPr lang="en-US" sz="1900"/>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FS-424D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FS-424D-POE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FS-424D-FPOE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FS-448D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FS-448D-POE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FS-448D-FPOE</a:t>
                      </a:r>
                    </a:p>
                  </a:txBody>
                  <a:tcPr marL="121888" marR="121888" anchor="ctr"/>
                </a:tc>
                <a:extLst>
                  <a:ext uri="{0D108BD9-81ED-4DB2-BD59-A6C34878D82A}">
                    <a16:rowId xmlns="" xmlns:a16="http://schemas.microsoft.com/office/drawing/2014/main" val="10000"/>
                  </a:ext>
                </a:extLst>
              </a:tr>
              <a:tr h="31326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GE Ports</a:t>
                      </a:r>
                      <a:endParaRPr lang="en-US" sz="1300" b="1">
                        <a:solidFill>
                          <a:srgbClr val="FFFFFF"/>
                        </a:solidFil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24</a:t>
                      </a:r>
                      <a:endParaRPr kumimoji="0" lang="en-US" sz="1300" b="0" i="0" u="none" strike="noStrike" cap="none" normalizeH="0" baseline="0">
                        <a:ln>
                          <a:noFill/>
                        </a:ln>
                        <a:solidFill>
                          <a:schemeClr val="tx1"/>
                        </a:solidFill>
                        <a:effectLst/>
                        <a:latin typeface="+mn-lt"/>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a:t>
                      </a:r>
                      <a:endParaRPr kumimoji="0" lang="en-US" sz="1300" b="0" i="0" u="none" strike="noStrike" cap="none" normalizeH="0" baseline="0">
                        <a:ln>
                          <a:noFill/>
                        </a:ln>
                        <a:solidFill>
                          <a:schemeClr val="tx1"/>
                        </a:solidFill>
                        <a:effectLst/>
                        <a:latin typeface="+mn-lt"/>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a:t>
                      </a:r>
                      <a:endParaRPr kumimoji="0" lang="en-US" sz="1300" b="0" i="0" u="none" strike="noStrike" cap="none" normalizeH="0" baseline="0">
                        <a:ln>
                          <a:noFill/>
                        </a:ln>
                        <a:solidFill>
                          <a:schemeClr val="tx1"/>
                        </a:solidFill>
                        <a:effectLst/>
                        <a:latin typeface="+mn-lt"/>
                      </a:endParaRPr>
                    </a:p>
                  </a:txBody>
                  <a:tcPr marL="121888" marR="121888" anchor="ctr"/>
                </a:tc>
                <a:tc>
                  <a:txBody>
                    <a:bodyPr/>
                    <a:lstStyle/>
                    <a:p>
                      <a:pPr algn="ctr"/>
                      <a:r>
                        <a:rPr lang="en-US" sz="1300"/>
                        <a:t>48</a:t>
                      </a:r>
                      <a:endParaRPr lang="en-US" sz="1300" b="0">
                        <a:solidFill>
                          <a:schemeClr val="tx1"/>
                        </a:solidFil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a:t>
                      </a:r>
                      <a:endParaRPr kumimoji="0" lang="en-US" sz="1300" b="0" i="0" u="none" strike="noStrike" cap="none" normalizeH="0" baseline="0">
                        <a:ln>
                          <a:noFill/>
                        </a:ln>
                        <a:solidFill>
                          <a:schemeClr val="tx1"/>
                        </a:solidFill>
                        <a:effectLst/>
                        <a:latin typeface="+mn-lt"/>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a:t>
                      </a:r>
                      <a:endParaRPr kumimoji="0" lang="en-US" sz="1300" b="0" i="0" u="none" strike="noStrike" cap="none" normalizeH="0" baseline="0">
                        <a:ln>
                          <a:noFill/>
                        </a:ln>
                        <a:solidFill>
                          <a:schemeClr val="tx1"/>
                        </a:solidFill>
                        <a:effectLst/>
                        <a:latin typeface="+mn-lt"/>
                      </a:endParaRPr>
                    </a:p>
                  </a:txBody>
                  <a:tcPr marL="121888" marR="121888" anchor="ctr"/>
                </a:tc>
                <a:extLst>
                  <a:ext uri="{0D108BD9-81ED-4DB2-BD59-A6C34878D82A}">
                    <a16:rowId xmlns="" xmlns:a16="http://schemas.microsoft.com/office/drawing/2014/main" val="10001"/>
                  </a:ext>
                </a:extLst>
              </a:tr>
              <a:tr h="3132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PoE/+ GE Ports</a:t>
                      </a:r>
                      <a:endParaRPr lang="en-US" sz="1300" b="1">
                        <a:solidFill>
                          <a:srgbClr val="FFFFFF"/>
                        </a:solidFill>
                      </a:endParaRPr>
                    </a:p>
                  </a:txBody>
                  <a:tcPr marL="121888" marR="121888" anchor="ctr"/>
                </a:tc>
                <a:tc>
                  <a:txBody>
                    <a:bodyPr/>
                    <a:lstStyle/>
                    <a:p>
                      <a:pPr algn="ctr"/>
                      <a:r>
                        <a:rPr lang="en-US" sz="1300"/>
                        <a:t>-</a:t>
                      </a:r>
                      <a:endParaRPr lang="en-US" sz="1300" b="0" i="0">
                        <a:solidFill>
                          <a:schemeClr val="tx1"/>
                        </a:solidFill>
                        <a:latin typeface="+mn-lt"/>
                      </a:endParaRPr>
                    </a:p>
                  </a:txBody>
                  <a:tcPr marL="121888" marR="121888" anchor="ctr"/>
                </a:tc>
                <a:tc>
                  <a:txBody>
                    <a:bodyPr/>
                    <a:lstStyle/>
                    <a:p>
                      <a:pPr algn="ctr"/>
                      <a:r>
                        <a:rPr lang="en-US" sz="1300"/>
                        <a:t>24</a:t>
                      </a:r>
                      <a:endParaRPr lang="en-US" sz="1300" b="0" i="0">
                        <a:solidFill>
                          <a:schemeClr val="tx1"/>
                        </a:solidFill>
                        <a:latin typeface="+mn-lt"/>
                      </a:endParaRPr>
                    </a:p>
                  </a:txBody>
                  <a:tcPr marL="121888" marR="121888" anchor="ctr"/>
                </a:tc>
                <a:tc>
                  <a:txBody>
                    <a:bodyPr/>
                    <a:lstStyle/>
                    <a:p>
                      <a:pPr algn="ctr"/>
                      <a:r>
                        <a:rPr lang="en-US" sz="1300"/>
                        <a:t>24</a:t>
                      </a:r>
                      <a:endParaRPr lang="en-US" sz="1300" b="0" i="0">
                        <a:solidFill>
                          <a:schemeClr val="tx1"/>
                        </a:solidFill>
                        <a:latin typeface="+mn-lt"/>
                      </a:endParaRPr>
                    </a:p>
                  </a:txBody>
                  <a:tcPr marL="121888" marR="121888" anchor="ctr"/>
                </a:tc>
                <a:tc>
                  <a:txBody>
                    <a:bodyPr/>
                    <a:lstStyle/>
                    <a:p>
                      <a:pPr algn="ctr"/>
                      <a:r>
                        <a:rPr lang="en-US" sz="1300"/>
                        <a:t>-</a:t>
                      </a:r>
                      <a:endParaRPr lang="en-US" sz="1300" b="0">
                        <a:solidFill>
                          <a:schemeClr val="tx1"/>
                        </a:solidFill>
                      </a:endParaRPr>
                    </a:p>
                  </a:txBody>
                  <a:tcPr marL="121888" marR="121888" anchor="ctr"/>
                </a:tc>
                <a:tc>
                  <a:txBody>
                    <a:bodyPr/>
                    <a:lstStyle/>
                    <a:p>
                      <a:pPr algn="ctr"/>
                      <a:r>
                        <a:rPr lang="en-US" sz="1300"/>
                        <a:t>48</a:t>
                      </a:r>
                      <a:endParaRPr lang="en-US" sz="1300" b="0" i="0">
                        <a:solidFill>
                          <a:schemeClr val="tx1"/>
                        </a:solidFill>
                        <a:latin typeface="+mn-lt"/>
                      </a:endParaRPr>
                    </a:p>
                  </a:txBody>
                  <a:tcPr marL="121888" marR="121888" anchor="ctr"/>
                </a:tc>
                <a:tc>
                  <a:txBody>
                    <a:bodyPr/>
                    <a:lstStyle/>
                    <a:p>
                      <a:pPr algn="ctr"/>
                      <a:r>
                        <a:rPr lang="en-US" sz="1300"/>
                        <a:t>48</a:t>
                      </a:r>
                      <a:endParaRPr lang="en-US" sz="1300" b="0" i="0">
                        <a:solidFill>
                          <a:schemeClr val="tx1"/>
                        </a:solidFill>
                        <a:latin typeface="+mn-lt"/>
                      </a:endParaRPr>
                    </a:p>
                  </a:txBody>
                  <a:tcPr marL="121888" marR="121888" anchor="ctr"/>
                </a:tc>
                <a:extLst>
                  <a:ext uri="{0D108BD9-81ED-4DB2-BD59-A6C34878D82A}">
                    <a16:rowId xmlns="" xmlns:a16="http://schemas.microsoft.com/office/drawing/2014/main" val="10002"/>
                  </a:ext>
                </a:extLst>
              </a:tr>
              <a:tr h="313269">
                <a:tc>
                  <a:txBody>
                    <a:bodyPr/>
                    <a:lstStyle/>
                    <a:p>
                      <a:r>
                        <a:rPr lang="en-US" sz="1300"/>
                        <a:t>10GE SFP+ slots</a:t>
                      </a:r>
                      <a:endParaRPr lang="en-US" sz="1300" b="1">
                        <a:solidFill>
                          <a:srgbClr val="FFFFFF"/>
                        </a:solidFill>
                      </a:endParaRPr>
                    </a:p>
                  </a:txBody>
                  <a:tcPr marL="121888" marR="121888" anchor="ctr"/>
                </a:tc>
                <a:tc>
                  <a:txBody>
                    <a:bodyPr/>
                    <a:lstStyle/>
                    <a:p>
                      <a:pPr algn="ctr"/>
                      <a:r>
                        <a:rPr lang="en-US" sz="1300"/>
                        <a:t>2</a:t>
                      </a:r>
                      <a:endParaRPr lang="en-US" sz="1300" b="0" i="0">
                        <a:solidFill>
                          <a:schemeClr val="tx1"/>
                        </a:solidFill>
                        <a:latin typeface="+mn-lt"/>
                      </a:endParaRPr>
                    </a:p>
                  </a:txBody>
                  <a:tcPr marL="121888" marR="121888" anchor="ctr"/>
                </a:tc>
                <a:tc>
                  <a:txBody>
                    <a:bodyPr/>
                    <a:lstStyle/>
                    <a:p>
                      <a:pPr algn="ctr"/>
                      <a:r>
                        <a:rPr lang="en-US" sz="1300"/>
                        <a:t>2</a:t>
                      </a:r>
                      <a:endParaRPr lang="en-US" sz="1300" b="0" i="0">
                        <a:solidFill>
                          <a:schemeClr val="tx1"/>
                        </a:solidFill>
                        <a:latin typeface="+mn-lt"/>
                      </a:endParaRPr>
                    </a:p>
                  </a:txBody>
                  <a:tcPr marL="121888" marR="121888" anchor="ctr"/>
                </a:tc>
                <a:tc>
                  <a:txBody>
                    <a:bodyPr/>
                    <a:lstStyle/>
                    <a:p>
                      <a:pPr algn="ctr"/>
                      <a:r>
                        <a:rPr lang="en-US" sz="1300"/>
                        <a:t>2</a:t>
                      </a:r>
                      <a:endParaRPr lang="en-US" sz="1300" b="0" i="0">
                        <a:solidFill>
                          <a:schemeClr val="tx1"/>
                        </a:solidFill>
                        <a:latin typeface="+mn-lt"/>
                      </a:endParaRPr>
                    </a:p>
                  </a:txBody>
                  <a:tcPr marL="121888" marR="121888" anchor="ctr"/>
                </a:tc>
                <a:tc>
                  <a:txBody>
                    <a:bodyPr/>
                    <a:lstStyle/>
                    <a:p>
                      <a:pPr algn="ctr"/>
                      <a:r>
                        <a:rPr lang="en-US" sz="1300"/>
                        <a:t>4</a:t>
                      </a:r>
                      <a:endParaRPr lang="en-US" sz="1300" b="0">
                        <a:solidFill>
                          <a:schemeClr val="tx1"/>
                        </a:solidFill>
                      </a:endParaRPr>
                    </a:p>
                  </a:txBody>
                  <a:tcPr marL="121888" marR="121888" anchor="ctr"/>
                </a:tc>
                <a:tc>
                  <a:txBody>
                    <a:bodyPr/>
                    <a:lstStyle/>
                    <a:p>
                      <a:pPr algn="ctr"/>
                      <a:r>
                        <a:rPr lang="en-US" sz="1300"/>
                        <a:t>4</a:t>
                      </a:r>
                      <a:endParaRPr lang="en-US" sz="1300" b="0" i="0">
                        <a:solidFill>
                          <a:schemeClr val="tx1"/>
                        </a:solidFill>
                        <a:latin typeface="+mn-lt"/>
                      </a:endParaRPr>
                    </a:p>
                  </a:txBody>
                  <a:tcPr marL="121888" marR="121888" anchor="ctr"/>
                </a:tc>
                <a:tc>
                  <a:txBody>
                    <a:bodyPr/>
                    <a:lstStyle/>
                    <a:p>
                      <a:pPr algn="ctr"/>
                      <a:endParaRPr lang="en-US" sz="1300" b="0" i="0">
                        <a:solidFill>
                          <a:schemeClr val="tx1"/>
                        </a:solidFill>
                        <a:latin typeface="+mn-lt"/>
                      </a:endParaRPr>
                    </a:p>
                  </a:txBody>
                  <a:tcPr marL="121888" marR="121888" anchor="ctr"/>
                </a:tc>
                <a:extLst>
                  <a:ext uri="{0D108BD9-81ED-4DB2-BD59-A6C34878D82A}">
                    <a16:rowId xmlns="" xmlns:a16="http://schemas.microsoft.com/office/drawing/2014/main" val="10003"/>
                  </a:ext>
                </a:extLst>
              </a:tr>
              <a:tr h="313269">
                <a:tc>
                  <a:txBody>
                    <a:bodyPr/>
                    <a:lstStyle/>
                    <a:p>
                      <a:r>
                        <a:rPr lang="en-US" sz="1300"/>
                        <a:t>Power Budget</a:t>
                      </a:r>
                      <a:endParaRPr lang="en-US" sz="1300" b="1">
                        <a:solidFill>
                          <a:srgbClr val="FFFFFF"/>
                        </a:solidFil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a:t>
                      </a:r>
                      <a:endParaRPr lang="en-US" sz="1300" b="0" i="0">
                        <a:solidFill>
                          <a:schemeClr val="tx1"/>
                        </a:solidFill>
                        <a:latin typeface="+mn-lt"/>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185 W</a:t>
                      </a:r>
                      <a:endParaRPr lang="en-US" sz="1300" b="0" i="0">
                        <a:solidFill>
                          <a:schemeClr val="tx1"/>
                        </a:solidFill>
                        <a:latin typeface="+mn-lt"/>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370 W</a:t>
                      </a:r>
                      <a:endParaRPr lang="en-US" sz="1300" b="0" i="0">
                        <a:solidFill>
                          <a:schemeClr val="tx1"/>
                        </a:solidFill>
                        <a:latin typeface="+mn-lt"/>
                      </a:endParaRPr>
                    </a:p>
                  </a:txBody>
                  <a:tcPr marL="121888" marR="121888" anchor="ctr"/>
                </a:tc>
                <a:tc>
                  <a:txBody>
                    <a:bodyPr/>
                    <a:lstStyle/>
                    <a:p>
                      <a:pPr algn="ctr"/>
                      <a:r>
                        <a:rPr lang="en-US" sz="1300"/>
                        <a:t>-</a:t>
                      </a:r>
                      <a:endParaRPr lang="en-US" sz="1300" b="0">
                        <a:solidFill>
                          <a:schemeClr val="tx1"/>
                        </a:solidFil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370 W</a:t>
                      </a:r>
                      <a:endParaRPr lang="en-US" sz="1300" b="0" i="0">
                        <a:solidFill>
                          <a:schemeClr val="tx1"/>
                        </a:solidFill>
                        <a:latin typeface="+mn-lt"/>
                      </a:endParaRPr>
                    </a:p>
                  </a:txBody>
                  <a:tcPr marL="121888" marR="121888" anchor="ctr"/>
                </a:tc>
                <a:tc>
                  <a:txBody>
                    <a:bodyPr/>
                    <a:lstStyle/>
                    <a:p>
                      <a:pPr algn="ctr"/>
                      <a:r>
                        <a:rPr lang="en-US" sz="1300"/>
                        <a:t>740</a:t>
                      </a:r>
                      <a:r>
                        <a:rPr lang="en-US" sz="1300" baseline="0"/>
                        <a:t> W</a:t>
                      </a:r>
                      <a:endParaRPr lang="en-US" sz="1300" b="0" i="0">
                        <a:solidFill>
                          <a:schemeClr val="tx1"/>
                        </a:solidFill>
                        <a:latin typeface="+mn-lt"/>
                      </a:endParaRPr>
                    </a:p>
                  </a:txBody>
                  <a:tcPr marL="121888" marR="121888" anchor="ctr"/>
                </a:tc>
                <a:extLst>
                  <a:ext uri="{0D108BD9-81ED-4DB2-BD59-A6C34878D82A}">
                    <a16:rowId xmlns="" xmlns:a16="http://schemas.microsoft.com/office/drawing/2014/main" val="10004"/>
                  </a:ext>
                </a:extLst>
              </a:tr>
              <a:tr h="497840">
                <a:tc>
                  <a:txBody>
                    <a:bodyPr/>
                    <a:lstStyle/>
                    <a:p>
                      <a:r>
                        <a:rPr lang="en-US" sz="1300"/>
                        <a:t>Power Supply</a:t>
                      </a:r>
                      <a:endParaRPr lang="en-US" sz="1300" b="1">
                        <a:solidFill>
                          <a:srgbClr val="FFFFFF"/>
                        </a:solidFill>
                      </a:endParaRPr>
                    </a:p>
                  </a:txBody>
                  <a:tcPr marL="121888" marR="121888" anchor="ctr"/>
                </a:tc>
                <a:tc>
                  <a:txBody>
                    <a:bodyPr/>
                    <a:lstStyle/>
                    <a:p>
                      <a:pPr algn="ctr"/>
                      <a:r>
                        <a:rPr lang="en-US" sz="1300"/>
                        <a:t>Dual Redundant</a:t>
                      </a:r>
                      <a:r>
                        <a:rPr lang="en-US" sz="1300" baseline="0"/>
                        <a:t> </a:t>
                      </a:r>
                      <a:r>
                        <a:rPr lang="en-US" sz="1300"/>
                        <a:t>AC</a:t>
                      </a:r>
                      <a:endParaRPr lang="en-US" sz="1300" b="0" i="0">
                        <a:solidFill>
                          <a:schemeClr val="tx1"/>
                        </a:solidFill>
                        <a:latin typeface="+mn-lt"/>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Single</a:t>
                      </a:r>
                      <a:r>
                        <a:rPr lang="en-US" sz="1300" baseline="0"/>
                        <a:t> AC, Optional FRPS-740</a:t>
                      </a:r>
                      <a:endParaRPr lang="en-US" sz="1300" b="0" i="0">
                        <a:solidFill>
                          <a:schemeClr val="tx1"/>
                        </a:solidFill>
                        <a:latin typeface="+mn-lt"/>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Single</a:t>
                      </a:r>
                      <a:r>
                        <a:rPr lang="en-US" sz="1300" baseline="0"/>
                        <a:t> AC, Optional FRPS-740</a:t>
                      </a:r>
                      <a:endParaRPr lang="en-US" sz="1300" b="0" i="0">
                        <a:solidFill>
                          <a:schemeClr val="tx1"/>
                        </a:solidFill>
                        <a:latin typeface="+mn-lt"/>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Dual Redundant</a:t>
                      </a:r>
                      <a:r>
                        <a:rPr lang="en-US" sz="1300" baseline="0"/>
                        <a:t> </a:t>
                      </a:r>
                      <a:r>
                        <a:rPr lang="en-US" sz="1300"/>
                        <a:t>AC</a:t>
                      </a:r>
                      <a:endParaRPr lang="en-US" sz="1300" b="0" i="0">
                        <a:solidFill>
                          <a:schemeClr val="tx1"/>
                        </a:solidFill>
                        <a:latin typeface="+mn-lt"/>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Single</a:t>
                      </a:r>
                      <a:r>
                        <a:rPr lang="en-US" sz="1300" baseline="0"/>
                        <a:t> AC, Optional FRPS-740</a:t>
                      </a:r>
                      <a:endParaRPr lang="en-US" sz="1300" b="0" i="0">
                        <a:solidFill>
                          <a:schemeClr val="tx1"/>
                        </a:solidFill>
                        <a:latin typeface="+mn-lt"/>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dirty="0"/>
                        <a:t>Dual Redundant</a:t>
                      </a:r>
                      <a:r>
                        <a:rPr lang="en-US" sz="1300" baseline="0" dirty="0"/>
                        <a:t> </a:t>
                      </a:r>
                      <a:r>
                        <a:rPr lang="en-US" sz="1300" dirty="0"/>
                        <a:t>AC</a:t>
                      </a:r>
                      <a:endParaRPr lang="en-US" sz="1300" b="0" i="0" dirty="0">
                        <a:solidFill>
                          <a:schemeClr val="tx1"/>
                        </a:solidFill>
                        <a:latin typeface="+mn-lt"/>
                      </a:endParaRPr>
                    </a:p>
                  </a:txBody>
                  <a:tcPr marL="121888" marR="121888"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5022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2418" y="-117"/>
            <a:ext cx="11222090" cy="1325563"/>
          </a:xfrm>
        </p:spPr>
        <p:txBody>
          <a:bodyPr/>
          <a:lstStyle/>
          <a:p>
            <a:r>
              <a:rPr lang="en-US"/>
              <a:t>FortiSwitch Series – Secure Access Switches (VI)</a:t>
            </a:r>
          </a:p>
        </p:txBody>
      </p:sp>
      <p:graphicFrame>
        <p:nvGraphicFramePr>
          <p:cNvPr id="4" name="Table 3"/>
          <p:cNvGraphicFramePr>
            <a:graphicFrameLocks noGrp="1"/>
          </p:cNvGraphicFramePr>
          <p:nvPr>
            <p:extLst>
              <p:ext uri="{D42A27DB-BD31-4B8C-83A1-F6EECF244321}">
                <p14:modId xmlns:p14="http://schemas.microsoft.com/office/powerpoint/2010/main" val="462505659"/>
              </p:ext>
            </p:extLst>
          </p:nvPr>
        </p:nvGraphicFramePr>
        <p:xfrm>
          <a:off x="337502" y="1440003"/>
          <a:ext cx="11517006" cy="2563105"/>
        </p:xfrm>
        <a:graphic>
          <a:graphicData uri="http://schemas.openxmlformats.org/drawingml/2006/table">
            <a:tbl>
              <a:tblPr firstRow="1" firstCol="1" bandRow="1">
                <a:tableStyleId>{46F890A9-2807-4EBB-B81D-B2AA78EC7F39}</a:tableStyleId>
              </a:tblPr>
              <a:tblGrid>
                <a:gridCol w="2195054">
                  <a:extLst>
                    <a:ext uri="{9D8B030D-6E8A-4147-A177-3AD203B41FA5}">
                      <a16:colId xmlns="" xmlns:a16="http://schemas.microsoft.com/office/drawing/2014/main" val="20000"/>
                    </a:ext>
                  </a:extLst>
                </a:gridCol>
                <a:gridCol w="2330488">
                  <a:extLst>
                    <a:ext uri="{9D8B030D-6E8A-4147-A177-3AD203B41FA5}">
                      <a16:colId xmlns="" xmlns:a16="http://schemas.microsoft.com/office/drawing/2014/main" val="20001"/>
                    </a:ext>
                  </a:extLst>
                </a:gridCol>
                <a:gridCol w="2330488">
                  <a:extLst>
                    <a:ext uri="{9D8B030D-6E8A-4147-A177-3AD203B41FA5}">
                      <a16:colId xmlns="" xmlns:a16="http://schemas.microsoft.com/office/drawing/2014/main" val="20002"/>
                    </a:ext>
                  </a:extLst>
                </a:gridCol>
                <a:gridCol w="2330488">
                  <a:extLst>
                    <a:ext uri="{9D8B030D-6E8A-4147-A177-3AD203B41FA5}">
                      <a16:colId xmlns="" xmlns:a16="http://schemas.microsoft.com/office/drawing/2014/main" val="20003"/>
                    </a:ext>
                  </a:extLst>
                </a:gridCol>
                <a:gridCol w="2330488">
                  <a:extLst>
                    <a:ext uri="{9D8B030D-6E8A-4147-A177-3AD203B41FA5}">
                      <a16:colId xmlns="" xmlns:a16="http://schemas.microsoft.com/office/drawing/2014/main" val="20004"/>
                    </a:ext>
                  </a:extLst>
                </a:gridCol>
              </a:tblGrid>
              <a:tr h="381000">
                <a:tc>
                  <a:txBody>
                    <a:bodyPr/>
                    <a:lstStyle/>
                    <a:p>
                      <a:endParaRPr lang="en-US" sz="1900"/>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FS-524D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FS-524D-FPOE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FS-548D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FS-548D-FPOE</a:t>
                      </a:r>
                    </a:p>
                  </a:txBody>
                  <a:tcPr marL="121888" marR="121888" anchor="ctr"/>
                </a:tc>
                <a:extLst>
                  <a:ext uri="{0D108BD9-81ED-4DB2-BD59-A6C34878D82A}">
                    <a16:rowId xmlns="" xmlns:a16="http://schemas.microsoft.com/office/drawing/2014/main" val="10000"/>
                  </a:ext>
                </a:extLst>
              </a:tr>
              <a:tr h="3388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GE Ports</a:t>
                      </a:r>
                      <a:endParaRPr lang="en-US" sz="1300" b="1">
                        <a:solidFill>
                          <a:srgbClr val="FFFFFF"/>
                        </a:solidFil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24</a:t>
                      </a:r>
                      <a:endParaRPr kumimoji="0" lang="en-US" sz="1300" b="0" i="0" u="none" strike="noStrike" cap="none" normalizeH="0" baseline="0">
                        <a:ln>
                          <a:noFill/>
                        </a:ln>
                        <a:solidFill>
                          <a:srgbClr val="000000"/>
                        </a:solidFill>
                        <a:effectLst/>
                        <a:latin typeface="Arial"/>
                        <a:cs typeface="Aria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a:t>
                      </a:r>
                      <a:endParaRPr kumimoji="0" lang="en-US" sz="1300" b="0" i="0" u="none" strike="noStrike" cap="none" normalizeH="0" baseline="0">
                        <a:ln>
                          <a:noFill/>
                        </a:ln>
                        <a:solidFill>
                          <a:srgbClr val="000000"/>
                        </a:solidFill>
                        <a:effectLst/>
                        <a:latin typeface="Arial"/>
                        <a:cs typeface="Aria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48</a:t>
                      </a:r>
                      <a:endParaRPr kumimoji="0" lang="en-US" sz="1300" b="0" i="0" u="none" strike="noStrike" cap="none" normalizeH="0" baseline="0">
                        <a:ln>
                          <a:noFill/>
                        </a:ln>
                        <a:solidFill>
                          <a:srgbClr val="000000"/>
                        </a:solidFill>
                        <a:effectLst/>
                        <a:latin typeface="Arial"/>
                        <a:cs typeface="Aria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a:t>
                      </a:r>
                      <a:endParaRPr kumimoji="0" lang="en-US" sz="1300" b="0" i="0" u="none" strike="noStrike" cap="none" normalizeH="0" baseline="0">
                        <a:ln>
                          <a:noFill/>
                        </a:ln>
                        <a:solidFill>
                          <a:srgbClr val="000000"/>
                        </a:solidFill>
                        <a:effectLst/>
                        <a:latin typeface="Arial"/>
                        <a:cs typeface="Arial"/>
                      </a:endParaRPr>
                    </a:p>
                  </a:txBody>
                  <a:tcPr marL="121888" marR="121888" anchor="ctr"/>
                </a:tc>
                <a:extLst>
                  <a:ext uri="{0D108BD9-81ED-4DB2-BD59-A6C34878D82A}">
                    <a16:rowId xmlns="" xmlns:a16="http://schemas.microsoft.com/office/drawing/2014/main" val="10001"/>
                  </a:ext>
                </a:extLst>
              </a:tr>
              <a:tr h="3388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PoE/+ GE Ports</a:t>
                      </a:r>
                      <a:endParaRPr lang="en-US" sz="1300" b="1">
                        <a:solidFill>
                          <a:srgbClr val="FFFFFF"/>
                        </a:solidFill>
                      </a:endParaRPr>
                    </a:p>
                  </a:txBody>
                  <a:tcPr marL="121888" marR="121888" anchor="ctr"/>
                </a:tc>
                <a:tc>
                  <a:txBody>
                    <a:bodyPr/>
                    <a:lstStyle/>
                    <a:p>
                      <a:pPr algn="ctr"/>
                      <a:r>
                        <a:rPr lang="en-US" sz="1300"/>
                        <a:t>-</a:t>
                      </a:r>
                      <a:endParaRPr lang="en-US" sz="1300" b="0" i="0">
                        <a:solidFill>
                          <a:srgbClr val="000000"/>
                        </a:solidFill>
                        <a:latin typeface="Arial"/>
                        <a:cs typeface="Arial"/>
                      </a:endParaRPr>
                    </a:p>
                  </a:txBody>
                  <a:tcPr marL="121888" marR="121888" anchor="ctr"/>
                </a:tc>
                <a:tc>
                  <a:txBody>
                    <a:bodyPr/>
                    <a:lstStyle/>
                    <a:p>
                      <a:pPr algn="ctr"/>
                      <a:r>
                        <a:rPr lang="en-US" sz="1300"/>
                        <a:t>24</a:t>
                      </a:r>
                      <a:endParaRPr lang="en-US" sz="1300" b="0" i="0">
                        <a:solidFill>
                          <a:srgbClr val="000000"/>
                        </a:solidFill>
                        <a:latin typeface="Arial"/>
                        <a:cs typeface="Arial"/>
                      </a:endParaRPr>
                    </a:p>
                  </a:txBody>
                  <a:tcPr marL="121888" marR="121888" anchor="ctr"/>
                </a:tc>
                <a:tc>
                  <a:txBody>
                    <a:bodyPr/>
                    <a:lstStyle/>
                    <a:p>
                      <a:pPr algn="ctr"/>
                      <a:r>
                        <a:rPr lang="en-US" sz="1300"/>
                        <a:t>-</a:t>
                      </a:r>
                      <a:endParaRPr lang="en-US" sz="1300" b="0" i="0">
                        <a:solidFill>
                          <a:srgbClr val="000000"/>
                        </a:solidFill>
                        <a:latin typeface="Arial"/>
                        <a:cs typeface="Arial"/>
                      </a:endParaRPr>
                    </a:p>
                  </a:txBody>
                  <a:tcPr marL="121888" marR="121888" anchor="ctr"/>
                </a:tc>
                <a:tc>
                  <a:txBody>
                    <a:bodyPr/>
                    <a:lstStyle/>
                    <a:p>
                      <a:pPr algn="ctr"/>
                      <a:r>
                        <a:rPr lang="en-US" sz="1300"/>
                        <a:t>48</a:t>
                      </a:r>
                      <a:endParaRPr lang="en-US" sz="1300" b="0" i="0">
                        <a:solidFill>
                          <a:srgbClr val="000000"/>
                        </a:solidFill>
                        <a:latin typeface="Arial"/>
                        <a:cs typeface="Arial"/>
                      </a:endParaRPr>
                    </a:p>
                  </a:txBody>
                  <a:tcPr marL="121888" marR="121888" anchor="ctr"/>
                </a:tc>
                <a:extLst>
                  <a:ext uri="{0D108BD9-81ED-4DB2-BD59-A6C34878D82A}">
                    <a16:rowId xmlns="" xmlns:a16="http://schemas.microsoft.com/office/drawing/2014/main" val="10002"/>
                  </a:ext>
                </a:extLst>
              </a:tr>
              <a:tr h="338885">
                <a:tc>
                  <a:txBody>
                    <a:bodyPr/>
                    <a:lstStyle/>
                    <a:p>
                      <a:r>
                        <a:rPr lang="en-US" sz="1300"/>
                        <a:t>10GE SFP+ slots</a:t>
                      </a:r>
                      <a:endParaRPr lang="en-US" sz="1300" b="1">
                        <a:solidFill>
                          <a:srgbClr val="FFFFFF"/>
                        </a:solidFill>
                      </a:endParaRPr>
                    </a:p>
                  </a:txBody>
                  <a:tcPr marL="121888" marR="121888" anchor="ctr"/>
                </a:tc>
                <a:tc>
                  <a:txBody>
                    <a:bodyPr/>
                    <a:lstStyle/>
                    <a:p>
                      <a:pPr algn="ctr"/>
                      <a:r>
                        <a:rPr lang="en-US" sz="1300"/>
                        <a:t>4</a:t>
                      </a:r>
                      <a:endParaRPr lang="en-US" sz="1300" b="0" i="0">
                        <a:solidFill>
                          <a:srgbClr val="000000"/>
                        </a:solidFill>
                        <a:latin typeface="Arial"/>
                        <a:cs typeface="Arial"/>
                      </a:endParaRPr>
                    </a:p>
                  </a:txBody>
                  <a:tcPr marL="121888" marR="121888" anchor="ctr"/>
                </a:tc>
                <a:tc>
                  <a:txBody>
                    <a:bodyPr/>
                    <a:lstStyle/>
                    <a:p>
                      <a:pPr algn="ctr"/>
                      <a:r>
                        <a:rPr lang="en-US" sz="1300"/>
                        <a:t>4</a:t>
                      </a:r>
                      <a:endParaRPr lang="en-US" sz="1300" b="0" i="0">
                        <a:solidFill>
                          <a:srgbClr val="000000"/>
                        </a:solidFill>
                        <a:latin typeface="Arial"/>
                        <a:cs typeface="Arial"/>
                      </a:endParaRPr>
                    </a:p>
                  </a:txBody>
                  <a:tcPr marL="121888" marR="121888" anchor="ctr"/>
                </a:tc>
                <a:tc>
                  <a:txBody>
                    <a:bodyPr/>
                    <a:lstStyle/>
                    <a:p>
                      <a:pPr algn="ctr"/>
                      <a:r>
                        <a:rPr lang="en-US" sz="1300"/>
                        <a:t>4</a:t>
                      </a:r>
                      <a:endParaRPr lang="en-US" sz="1300" b="0" i="0">
                        <a:solidFill>
                          <a:srgbClr val="000000"/>
                        </a:solidFill>
                        <a:latin typeface="Arial"/>
                        <a:cs typeface="Arial"/>
                      </a:endParaRPr>
                    </a:p>
                  </a:txBody>
                  <a:tcPr marL="121888" marR="121888" anchor="ctr"/>
                </a:tc>
                <a:tc>
                  <a:txBody>
                    <a:bodyPr/>
                    <a:lstStyle/>
                    <a:p>
                      <a:pPr algn="ctr"/>
                      <a:r>
                        <a:rPr lang="en-US" sz="1300"/>
                        <a:t>4</a:t>
                      </a:r>
                      <a:endParaRPr lang="en-US" sz="1300" b="0" i="0">
                        <a:solidFill>
                          <a:srgbClr val="000000"/>
                        </a:solidFill>
                        <a:latin typeface="Arial"/>
                        <a:cs typeface="Arial"/>
                      </a:endParaRPr>
                    </a:p>
                  </a:txBody>
                  <a:tcPr marL="121888" marR="121888" anchor="ctr"/>
                </a:tc>
                <a:extLst>
                  <a:ext uri="{0D108BD9-81ED-4DB2-BD59-A6C34878D82A}">
                    <a16:rowId xmlns="" xmlns:a16="http://schemas.microsoft.com/office/drawing/2014/main" val="10003"/>
                  </a:ext>
                </a:extLst>
              </a:tr>
              <a:tr h="338885">
                <a:tc>
                  <a:txBody>
                    <a:bodyPr/>
                    <a:lstStyle/>
                    <a:p>
                      <a:r>
                        <a:rPr lang="en-US" sz="1300"/>
                        <a:t>40GE</a:t>
                      </a:r>
                      <a:r>
                        <a:rPr lang="en-US" sz="1300" baseline="0"/>
                        <a:t> QSFP+ slots</a:t>
                      </a:r>
                      <a:endParaRPr lang="en-US" sz="1300" b="1">
                        <a:solidFill>
                          <a:srgbClr val="FFFFFF"/>
                        </a:solidFill>
                      </a:endParaRPr>
                    </a:p>
                  </a:txBody>
                  <a:tcPr marL="121888" marR="121888" anchor="ctr"/>
                </a:tc>
                <a:tc>
                  <a:txBody>
                    <a:bodyPr/>
                    <a:lstStyle/>
                    <a:p>
                      <a:pPr algn="ctr"/>
                      <a:r>
                        <a:rPr lang="en-US" sz="1300"/>
                        <a:t>2</a:t>
                      </a:r>
                      <a:endParaRPr lang="en-US" sz="1300" b="0" i="0">
                        <a:solidFill>
                          <a:srgbClr val="000000"/>
                        </a:solidFill>
                        <a:latin typeface="Arial"/>
                        <a:cs typeface="Arial"/>
                      </a:endParaRPr>
                    </a:p>
                  </a:txBody>
                  <a:tcPr marL="121888" marR="121888" anchor="ctr"/>
                </a:tc>
                <a:tc>
                  <a:txBody>
                    <a:bodyPr/>
                    <a:lstStyle/>
                    <a:p>
                      <a:pPr algn="ctr"/>
                      <a:r>
                        <a:rPr lang="en-US" sz="1300"/>
                        <a:t>2</a:t>
                      </a:r>
                      <a:endParaRPr lang="en-US" sz="1300" b="0" i="0">
                        <a:solidFill>
                          <a:srgbClr val="000000"/>
                        </a:solidFill>
                        <a:latin typeface="Arial"/>
                        <a:cs typeface="Arial"/>
                      </a:endParaRPr>
                    </a:p>
                  </a:txBody>
                  <a:tcPr marL="121888" marR="121888" anchor="ctr"/>
                </a:tc>
                <a:tc>
                  <a:txBody>
                    <a:bodyPr/>
                    <a:lstStyle/>
                    <a:p>
                      <a:pPr algn="ctr"/>
                      <a:r>
                        <a:rPr lang="en-US" sz="1300"/>
                        <a:t>2</a:t>
                      </a:r>
                      <a:endParaRPr lang="en-US" sz="1300" b="0" i="0">
                        <a:solidFill>
                          <a:srgbClr val="000000"/>
                        </a:solidFill>
                        <a:latin typeface="Arial"/>
                        <a:cs typeface="Arial"/>
                      </a:endParaRPr>
                    </a:p>
                  </a:txBody>
                  <a:tcPr marL="121888" marR="121888" anchor="ctr"/>
                </a:tc>
                <a:tc>
                  <a:txBody>
                    <a:bodyPr/>
                    <a:lstStyle/>
                    <a:p>
                      <a:pPr algn="ctr"/>
                      <a:r>
                        <a:rPr lang="en-US" sz="1300"/>
                        <a:t>2</a:t>
                      </a:r>
                      <a:endParaRPr lang="en-US" sz="1300" b="0" i="0">
                        <a:solidFill>
                          <a:srgbClr val="000000"/>
                        </a:solidFill>
                        <a:latin typeface="Arial"/>
                        <a:cs typeface="Arial"/>
                      </a:endParaRPr>
                    </a:p>
                  </a:txBody>
                  <a:tcPr marL="121888" marR="121888" anchor="ctr"/>
                </a:tc>
                <a:extLst>
                  <a:ext uri="{0D108BD9-81ED-4DB2-BD59-A6C34878D82A}">
                    <a16:rowId xmlns="" xmlns:a16="http://schemas.microsoft.com/office/drawing/2014/main" val="10004"/>
                  </a:ext>
                </a:extLst>
              </a:tr>
              <a:tr h="338885">
                <a:tc>
                  <a:txBody>
                    <a:bodyPr/>
                    <a:lstStyle/>
                    <a:p>
                      <a:r>
                        <a:rPr lang="en-US" sz="1300"/>
                        <a:t>Power Budget</a:t>
                      </a:r>
                      <a:endParaRPr lang="en-US" sz="1300" b="1">
                        <a:solidFill>
                          <a:srgbClr val="FFFFFF"/>
                        </a:solidFill>
                      </a:endParaRPr>
                    </a:p>
                  </a:txBody>
                  <a:tcPr marL="121888" marR="121888" anchor="ctr"/>
                </a:tc>
                <a:tc>
                  <a:txBody>
                    <a:bodyPr/>
                    <a:lstStyle/>
                    <a:p>
                      <a:pPr algn="ctr"/>
                      <a:r>
                        <a:rPr lang="en-US" sz="1300"/>
                        <a:t>-</a:t>
                      </a:r>
                      <a:endParaRPr lang="en-US" sz="1300" b="0" i="0">
                        <a:solidFill>
                          <a:srgbClr val="000000"/>
                        </a:solidFill>
                        <a:latin typeface="Arial"/>
                        <a:cs typeface="Arial"/>
                      </a:endParaRPr>
                    </a:p>
                  </a:txBody>
                  <a:tcPr marL="121888" marR="121888" anchor="ctr"/>
                </a:tc>
                <a:tc>
                  <a:txBody>
                    <a:bodyPr/>
                    <a:lstStyle/>
                    <a:p>
                      <a:pPr algn="ctr"/>
                      <a:r>
                        <a:rPr lang="en-US" sz="1300"/>
                        <a:t>500 W</a:t>
                      </a:r>
                      <a:endParaRPr lang="en-US" sz="1300" b="0" i="0">
                        <a:solidFill>
                          <a:srgbClr val="000000"/>
                        </a:solidFill>
                        <a:latin typeface="Arial"/>
                        <a:cs typeface="Aria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a:t>
                      </a:r>
                      <a:endParaRPr lang="en-US" sz="1300" b="0" i="0">
                        <a:solidFill>
                          <a:srgbClr val="000000"/>
                        </a:solidFill>
                        <a:latin typeface="Arial"/>
                        <a:cs typeface="Aria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750</a:t>
                      </a:r>
                      <a:r>
                        <a:rPr lang="en-US" sz="1300" baseline="0"/>
                        <a:t> W</a:t>
                      </a:r>
                      <a:endParaRPr lang="en-US" sz="1300" b="0" i="0">
                        <a:solidFill>
                          <a:srgbClr val="000000"/>
                        </a:solidFill>
                        <a:latin typeface="Arial"/>
                        <a:cs typeface="Arial"/>
                      </a:endParaRPr>
                    </a:p>
                  </a:txBody>
                  <a:tcPr marL="121888" marR="121888" anchor="ctr"/>
                </a:tc>
                <a:extLst>
                  <a:ext uri="{0D108BD9-81ED-4DB2-BD59-A6C34878D82A}">
                    <a16:rowId xmlns="" xmlns:a16="http://schemas.microsoft.com/office/drawing/2014/main" val="10005"/>
                  </a:ext>
                </a:extLst>
              </a:tr>
              <a:tr h="417804">
                <a:tc>
                  <a:txBody>
                    <a:bodyPr/>
                    <a:lstStyle/>
                    <a:p>
                      <a:r>
                        <a:rPr lang="en-US" sz="1300"/>
                        <a:t>Power Supply</a:t>
                      </a:r>
                      <a:endParaRPr lang="en-US" sz="1300" b="1">
                        <a:solidFill>
                          <a:srgbClr val="FFFFFF"/>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Single PS, Optional </a:t>
                      </a:r>
                      <a:r>
                        <a:rPr lang="mr-IN" sz="1300"/>
                        <a:t>FS</a:t>
                      </a:r>
                      <a:r>
                        <a:rPr lang="en-US" sz="1300"/>
                        <a:t>-P</a:t>
                      </a:r>
                      <a:r>
                        <a:rPr lang="mr-IN" sz="1300"/>
                        <a:t>SU</a:t>
                      </a:r>
                      <a:r>
                        <a:rPr lang="en-US" sz="1300"/>
                        <a:t>-</a:t>
                      </a:r>
                      <a:r>
                        <a:rPr lang="mr-IN" sz="1300"/>
                        <a:t>150 </a:t>
                      </a:r>
                      <a:endParaRPr lang="mr-IN" sz="1300">
                        <a:solidFill>
                          <a:srgbClr val="000000"/>
                        </a:solidFill>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Single PS, Optional </a:t>
                      </a:r>
                      <a:r>
                        <a:rPr lang="mr-IN" sz="1300"/>
                        <a:t>FS</a:t>
                      </a:r>
                      <a:r>
                        <a:rPr lang="en-US" sz="1300"/>
                        <a:t>-P</a:t>
                      </a:r>
                      <a:r>
                        <a:rPr lang="mr-IN" sz="1300"/>
                        <a:t>SU</a:t>
                      </a:r>
                      <a:r>
                        <a:rPr lang="en-US" sz="1300"/>
                        <a:t>-600</a:t>
                      </a:r>
                      <a:endParaRPr lang="mr-IN" sz="1300">
                        <a:solidFill>
                          <a:srgbClr val="000000"/>
                        </a:solidFill>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Single PS, Optional </a:t>
                      </a:r>
                      <a:r>
                        <a:rPr lang="mr-IN" sz="1300"/>
                        <a:t>FS</a:t>
                      </a:r>
                      <a:r>
                        <a:rPr lang="en-US" sz="1300"/>
                        <a:t>-P</a:t>
                      </a:r>
                      <a:r>
                        <a:rPr lang="mr-IN" sz="1300"/>
                        <a:t>SU</a:t>
                      </a:r>
                      <a:r>
                        <a:rPr lang="en-US" sz="1300"/>
                        <a:t>-150</a:t>
                      </a:r>
                      <a:endParaRPr lang="mr-IN" sz="1300">
                        <a:solidFill>
                          <a:srgbClr val="000000"/>
                        </a:solidFill>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dirty="0"/>
                        <a:t>Single PS, Optional </a:t>
                      </a:r>
                      <a:r>
                        <a:rPr lang="mr-IN" sz="1300" dirty="0"/>
                        <a:t>FS</a:t>
                      </a:r>
                      <a:r>
                        <a:rPr lang="en-US" sz="1300" dirty="0"/>
                        <a:t>-P</a:t>
                      </a:r>
                      <a:r>
                        <a:rPr lang="mr-IN" sz="1300" dirty="0"/>
                        <a:t>SU</a:t>
                      </a:r>
                      <a:r>
                        <a:rPr lang="en-US" sz="1300" dirty="0"/>
                        <a:t>-900</a:t>
                      </a:r>
                      <a:endParaRPr lang="mr-IN" sz="1300" dirty="0">
                        <a:solidFill>
                          <a:srgbClr val="000000"/>
                        </a:solidFill>
                        <a:latin typeface="Arial"/>
                        <a:cs typeface="Arial"/>
                      </a:endParaRPr>
                    </a:p>
                  </a:txBody>
                  <a:tcPr marL="121888" marR="121888"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58181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FortiSwitch Series – Data Center Switches</a:t>
            </a:r>
          </a:p>
        </p:txBody>
      </p:sp>
      <p:graphicFrame>
        <p:nvGraphicFramePr>
          <p:cNvPr id="4" name="Table 3"/>
          <p:cNvGraphicFramePr>
            <a:graphicFrameLocks noGrp="1"/>
          </p:cNvGraphicFramePr>
          <p:nvPr>
            <p:extLst>
              <p:ext uri="{D42A27DB-BD31-4B8C-83A1-F6EECF244321}">
                <p14:modId xmlns:p14="http://schemas.microsoft.com/office/powerpoint/2010/main" val="2005805883"/>
              </p:ext>
            </p:extLst>
          </p:nvPr>
        </p:nvGraphicFramePr>
        <p:xfrm>
          <a:off x="337504" y="1440001"/>
          <a:ext cx="11517005" cy="3140616"/>
        </p:xfrm>
        <a:graphic>
          <a:graphicData uri="http://schemas.openxmlformats.org/drawingml/2006/table">
            <a:tbl>
              <a:tblPr firstRow="1" firstCol="1" bandRow="1">
                <a:tableStyleId>{46F890A9-2807-4EBB-B81D-B2AA78EC7F39}</a:tableStyleId>
              </a:tblPr>
              <a:tblGrid>
                <a:gridCol w="1805435">
                  <a:extLst>
                    <a:ext uri="{9D8B030D-6E8A-4147-A177-3AD203B41FA5}">
                      <a16:colId xmlns="" xmlns:a16="http://schemas.microsoft.com/office/drawing/2014/main" val="20000"/>
                    </a:ext>
                  </a:extLst>
                </a:gridCol>
                <a:gridCol w="1942314">
                  <a:extLst>
                    <a:ext uri="{9D8B030D-6E8A-4147-A177-3AD203B41FA5}">
                      <a16:colId xmlns="" xmlns:a16="http://schemas.microsoft.com/office/drawing/2014/main" val="20001"/>
                    </a:ext>
                  </a:extLst>
                </a:gridCol>
                <a:gridCol w="1942314">
                  <a:extLst>
                    <a:ext uri="{9D8B030D-6E8A-4147-A177-3AD203B41FA5}">
                      <a16:colId xmlns="" xmlns:a16="http://schemas.microsoft.com/office/drawing/2014/main" val="20002"/>
                    </a:ext>
                  </a:extLst>
                </a:gridCol>
                <a:gridCol w="1942314">
                  <a:extLst>
                    <a:ext uri="{9D8B030D-6E8A-4147-A177-3AD203B41FA5}">
                      <a16:colId xmlns="" xmlns:a16="http://schemas.microsoft.com/office/drawing/2014/main" val="4228245179"/>
                    </a:ext>
                  </a:extLst>
                </a:gridCol>
                <a:gridCol w="1942314">
                  <a:extLst>
                    <a:ext uri="{9D8B030D-6E8A-4147-A177-3AD203B41FA5}">
                      <a16:colId xmlns="" xmlns:a16="http://schemas.microsoft.com/office/drawing/2014/main" val="20003"/>
                    </a:ext>
                  </a:extLst>
                </a:gridCol>
                <a:gridCol w="1942314">
                  <a:extLst>
                    <a:ext uri="{9D8B030D-6E8A-4147-A177-3AD203B41FA5}">
                      <a16:colId xmlns="" xmlns:a16="http://schemas.microsoft.com/office/drawing/2014/main" val="1633813415"/>
                    </a:ext>
                  </a:extLst>
                </a:gridCol>
              </a:tblGrid>
              <a:tr h="381000">
                <a:tc>
                  <a:txBody>
                    <a:bodyPr/>
                    <a:lstStyle/>
                    <a:p>
                      <a:endParaRPr lang="en-US" sz="1900"/>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FSW-1024D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FSW-1048D</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FSW-1048E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FSW-3032D</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FSW-3032E</a:t>
                      </a:r>
                    </a:p>
                  </a:txBody>
                  <a:tcPr marL="121888" marR="121888" anchor="ctr"/>
                </a:tc>
                <a:extLst>
                  <a:ext uri="{0D108BD9-81ED-4DB2-BD59-A6C34878D82A}">
                    <a16:rowId xmlns="" xmlns:a16="http://schemas.microsoft.com/office/drawing/2014/main" val="10000"/>
                  </a:ext>
                </a:extLst>
              </a:tr>
              <a:tr h="4599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GE Ports</a:t>
                      </a:r>
                      <a:endParaRPr lang="en-US" sz="1300" b="1">
                        <a:solidFill>
                          <a:schemeClr val="bg1"/>
                        </a:solidFill>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1x </a:t>
                      </a:r>
                      <a:r>
                        <a:rPr kumimoji="0" lang="en-GB" sz="1300" u="none" strike="noStrike" cap="none" normalizeH="0" baseline="0" err="1">
                          <a:ln>
                            <a:noFill/>
                          </a:ln>
                          <a:effectLst/>
                        </a:rPr>
                        <a:t>mgmt</a:t>
                      </a:r>
                      <a:endParaRPr kumimoji="0" lang="en-GB" sz="1300" b="0" i="0" u="none" strike="noStrike" cap="none" normalizeH="0" baseline="0">
                        <a:ln>
                          <a:noFill/>
                        </a:ln>
                        <a:solidFill>
                          <a:srgbClr val="131313"/>
                        </a:solidFill>
                        <a:effectLst/>
                        <a:latin typeface="+mn-lt"/>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1x </a:t>
                      </a:r>
                      <a:r>
                        <a:rPr kumimoji="0" lang="en-GB" sz="1300" u="none" strike="noStrike" cap="none" normalizeH="0" baseline="0" err="1">
                          <a:ln>
                            <a:noFill/>
                          </a:ln>
                          <a:effectLst/>
                        </a:rPr>
                        <a:t>mgmt</a:t>
                      </a:r>
                      <a:endParaRPr kumimoji="0" lang="en-GB" sz="1300" b="0" i="0" u="none" strike="noStrike" cap="none" normalizeH="0" baseline="0">
                        <a:ln>
                          <a:noFill/>
                        </a:ln>
                        <a:solidFill>
                          <a:srgbClr val="131313"/>
                        </a:solidFill>
                        <a:effectLst/>
                        <a:latin typeface="+mn-lt"/>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1x </a:t>
                      </a:r>
                      <a:r>
                        <a:rPr kumimoji="0" lang="en-GB" sz="1300" u="none" strike="noStrike" cap="none" normalizeH="0" baseline="0" err="1">
                          <a:ln>
                            <a:noFill/>
                          </a:ln>
                          <a:effectLst/>
                        </a:rPr>
                        <a:t>mgmt</a:t>
                      </a:r>
                      <a:endParaRPr kumimoji="0" lang="en-GB" sz="1300" b="0" i="0" u="none" strike="noStrike" cap="none" normalizeH="0" baseline="0">
                        <a:ln>
                          <a:noFill/>
                        </a:ln>
                        <a:solidFill>
                          <a:srgbClr val="131313"/>
                        </a:solidFill>
                        <a:effectLst/>
                        <a:latin typeface="+mn-lt"/>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1x </a:t>
                      </a:r>
                      <a:r>
                        <a:rPr kumimoji="0" lang="en-GB" sz="1300" u="none" strike="noStrike" cap="none" normalizeH="0" baseline="0" err="1">
                          <a:ln>
                            <a:noFill/>
                          </a:ln>
                          <a:effectLst/>
                        </a:rPr>
                        <a:t>mgmt</a:t>
                      </a:r>
                      <a:endParaRPr kumimoji="0" lang="en-GB" sz="1300" b="0" i="0" u="none" strike="noStrike" cap="none" normalizeH="0" baseline="0">
                        <a:ln>
                          <a:noFill/>
                        </a:ln>
                        <a:solidFill>
                          <a:srgbClr val="131313"/>
                        </a:solidFill>
                        <a:effectLst/>
                        <a:latin typeface="+mn-lt"/>
                      </a:endParaRPr>
                    </a:p>
                  </a:txBody>
                  <a:tcPr marL="121888" marR="12188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1x </a:t>
                      </a:r>
                      <a:r>
                        <a:rPr kumimoji="0" lang="en-GB" sz="1300" u="none" strike="noStrike" cap="none" normalizeH="0" baseline="0" err="1">
                          <a:ln>
                            <a:noFill/>
                          </a:ln>
                          <a:effectLst/>
                        </a:rPr>
                        <a:t>mgmt</a:t>
                      </a:r>
                      <a:endParaRPr kumimoji="0" lang="en-GB" sz="1300" b="0" i="0" u="none" strike="noStrike" cap="none" normalizeH="0" baseline="0">
                        <a:ln>
                          <a:noFill/>
                        </a:ln>
                        <a:solidFill>
                          <a:srgbClr val="131313"/>
                        </a:solidFill>
                        <a:effectLst/>
                        <a:latin typeface="+mn-lt"/>
                      </a:endParaRPr>
                    </a:p>
                  </a:txBody>
                  <a:tcPr marL="121888" marR="121888" anchor="ctr"/>
                </a:tc>
                <a:extLst>
                  <a:ext uri="{0D108BD9-81ED-4DB2-BD59-A6C34878D82A}">
                    <a16:rowId xmlns="" xmlns:a16="http://schemas.microsoft.com/office/drawing/2014/main" val="10001"/>
                  </a:ext>
                </a:extLst>
              </a:tr>
              <a:tr h="459936">
                <a:tc>
                  <a:txBody>
                    <a:bodyPr/>
                    <a:lstStyle/>
                    <a:p>
                      <a:r>
                        <a:rPr lang="en-US" sz="1300"/>
                        <a:t>PoE GE Ports</a:t>
                      </a:r>
                      <a:endParaRPr lang="en-US" sz="1300" b="1">
                        <a:solidFill>
                          <a:schemeClr val="bg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extLst>
                  <a:ext uri="{0D108BD9-81ED-4DB2-BD59-A6C34878D82A}">
                    <a16:rowId xmlns="" xmlns:a16="http://schemas.microsoft.com/office/drawing/2014/main" val="10002"/>
                  </a:ext>
                </a:extLst>
              </a:tr>
              <a:tr h="459936">
                <a:tc>
                  <a:txBody>
                    <a:bodyPr/>
                    <a:lstStyle/>
                    <a:p>
                      <a:r>
                        <a:rPr lang="en-US" sz="1300"/>
                        <a:t>10GE Ports</a:t>
                      </a:r>
                      <a:endParaRPr lang="en-US" sz="1300" b="1">
                        <a:solidFill>
                          <a:schemeClr val="bg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24 (1G/10G)</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48 (1G/10G)</a:t>
                      </a:r>
                      <a:endParaRPr lang="en-US" sz="1300" b="0" i="0">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48 (1G/10G)</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0" i="0">
                          <a:latin typeface="+mn-lt"/>
                        </a:rPr>
                        <a:t>-</a:t>
                      </a:r>
                    </a:p>
                  </a:txBody>
                  <a:tcPr marL="121888" marR="121888" anchor="ctr"/>
                </a:tc>
                <a:extLst>
                  <a:ext uri="{0D108BD9-81ED-4DB2-BD59-A6C34878D82A}">
                    <a16:rowId xmlns="" xmlns:a16="http://schemas.microsoft.com/office/drawing/2014/main" val="10003"/>
                  </a:ext>
                </a:extLst>
              </a:tr>
              <a:tr h="459936">
                <a:tc>
                  <a:txBody>
                    <a:bodyPr/>
                    <a:lstStyle/>
                    <a:p>
                      <a:r>
                        <a:rPr lang="en-US" sz="1300"/>
                        <a:t>40GE Ports</a:t>
                      </a:r>
                      <a:endParaRPr lang="en-US" sz="1300" b="1">
                        <a:solidFill>
                          <a:schemeClr val="bg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32</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0" i="0">
                          <a:latin typeface="+mn-lt"/>
                        </a:rPr>
                        <a:t>-</a:t>
                      </a:r>
                    </a:p>
                  </a:txBody>
                  <a:tcPr marL="121888" marR="121888" anchor="ctr"/>
                </a:tc>
                <a:extLst>
                  <a:ext uri="{0D108BD9-81ED-4DB2-BD59-A6C34878D82A}">
                    <a16:rowId xmlns="" xmlns:a16="http://schemas.microsoft.com/office/drawing/2014/main" val="10004"/>
                  </a:ext>
                </a:extLst>
              </a:tr>
              <a:tr h="459936">
                <a:tc>
                  <a:txBody>
                    <a:bodyPr/>
                    <a:lstStyle/>
                    <a:p>
                      <a:r>
                        <a:rPr lang="en-US" sz="1300"/>
                        <a:t>100GE Ports</a:t>
                      </a:r>
                      <a:endParaRPr lang="en-US" sz="1300" b="1">
                        <a:solidFill>
                          <a:schemeClr val="bg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 (40G/100G)</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0" i="0">
                          <a:latin typeface="+mn-lt"/>
                        </a:rPr>
                        <a:t>32 (40G/100G)</a:t>
                      </a:r>
                    </a:p>
                  </a:txBody>
                  <a:tcPr marL="121888" marR="121888" anchor="ctr"/>
                </a:tc>
                <a:extLst>
                  <a:ext uri="{0D108BD9-81ED-4DB2-BD59-A6C34878D82A}">
                    <a16:rowId xmlns="" xmlns:a16="http://schemas.microsoft.com/office/drawing/2014/main" val="10005"/>
                  </a:ext>
                </a:extLst>
              </a:tr>
              <a:tr h="459936">
                <a:tc>
                  <a:txBody>
                    <a:bodyPr/>
                    <a:lstStyle/>
                    <a:p>
                      <a:r>
                        <a:rPr lang="en-US" sz="1300"/>
                        <a:t>Power Budget</a:t>
                      </a:r>
                      <a:endParaRPr lang="en-US" sz="1300" b="1">
                        <a:solidFill>
                          <a:schemeClr val="bg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0" i="0" dirty="0">
                          <a:latin typeface="+mn-lt"/>
                        </a:rPr>
                        <a:t>-</a:t>
                      </a:r>
                    </a:p>
                  </a:txBody>
                  <a:tcPr marL="121888" marR="121888"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76912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FortiGate/FortiWiFi 40F-3G4G</a:t>
            </a:r>
          </a:p>
        </p:txBody>
      </p:sp>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dirty="0"/>
              <a:t>1 x GE RJ45 WAN Port</a:t>
            </a:r>
          </a:p>
          <a:p>
            <a:pPr marL="457297" indent="-457297" defTabSz="1218959">
              <a:spcBef>
                <a:spcPct val="20000"/>
              </a:spcBef>
              <a:buClr>
                <a:schemeClr val="accent6"/>
              </a:buClr>
              <a:buFont typeface="+mj-ea"/>
              <a:buAutoNum type="circleNumDbPlain"/>
            </a:pPr>
            <a:r>
              <a:rPr lang="en-US" sz="1300" b="1" dirty="0"/>
              <a:t>1 x GE RJ45 FortiLink Port</a:t>
            </a:r>
          </a:p>
          <a:p>
            <a:pPr marL="457297" indent="-457297" defTabSz="1218959">
              <a:spcBef>
                <a:spcPct val="20000"/>
              </a:spcBef>
              <a:buClr>
                <a:schemeClr val="accent6"/>
              </a:buClr>
              <a:buFont typeface="+mj-ea"/>
              <a:buAutoNum type="circleNumDbPlain"/>
            </a:pPr>
            <a:r>
              <a:rPr lang="en-US" sz="1300" b="1" dirty="0"/>
              <a:t>3 x GE RJ45 Ports</a:t>
            </a:r>
          </a:p>
          <a:p>
            <a:pPr marL="457297" indent="-457297" defTabSz="1218959">
              <a:spcBef>
                <a:spcPct val="20000"/>
              </a:spcBef>
              <a:buClr>
                <a:schemeClr val="accent6"/>
              </a:buClr>
              <a:buFont typeface="+mj-ea"/>
              <a:buAutoNum type="circleNumDbPlain"/>
            </a:pPr>
            <a:r>
              <a:rPr lang="en-US" sz="1300" b="1" dirty="0" err="1">
                <a:latin typeface="Arial"/>
                <a:cs typeface="Arial"/>
              </a:rPr>
              <a:t>WiFi</a:t>
            </a:r>
            <a:r>
              <a:rPr lang="en-US" sz="1300" b="1" dirty="0">
                <a:latin typeface="Arial"/>
                <a:cs typeface="Arial"/>
              </a:rPr>
              <a:t> Variant: 802.11a/b/g/n/ac W2</a:t>
            </a:r>
            <a:endParaRPr lang="en-US" sz="1300" b="1" dirty="0"/>
          </a:p>
          <a:p>
            <a:pPr defTabSz="1218959">
              <a:spcBef>
                <a:spcPct val="20000"/>
              </a:spcBef>
              <a:buClr>
                <a:schemeClr val="accent6"/>
              </a:buClr>
            </a:pPr>
            <a:endParaRPr lang="en-US" sz="1300" dirty="0"/>
          </a:p>
          <a:p>
            <a:pPr defTabSz="1218959">
              <a:spcBef>
                <a:spcPct val="20000"/>
              </a:spcBef>
              <a:buClr>
                <a:schemeClr val="accent6"/>
              </a:buClr>
            </a:pPr>
            <a:endParaRPr lang="en-US" sz="1300" dirty="0"/>
          </a:p>
        </p:txBody>
      </p:sp>
      <p:cxnSp>
        <p:nvCxnSpPr>
          <p:cNvPr id="15" name="Straight Connector 14"/>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cxnSp>
        <p:nvCxnSpPr>
          <p:cNvPr id="28" name="Straight Connector 27"/>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 xmlns:a16="http://schemas.microsoft.com/office/drawing/2014/main" id="{0B26A011-6B67-524F-A7D2-17F569F15A60}"/>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0" name="Group 19">
            <a:extLst>
              <a:ext uri="{FF2B5EF4-FFF2-40B4-BE49-F238E27FC236}">
                <a16:creationId xmlns="" xmlns:a16="http://schemas.microsoft.com/office/drawing/2014/main" id="{42805C4F-B822-E445-B05F-3365A7305801}"/>
              </a:ext>
            </a:extLst>
          </p:cNvPr>
          <p:cNvGrpSpPr/>
          <p:nvPr/>
        </p:nvGrpSpPr>
        <p:grpSpPr>
          <a:xfrm>
            <a:off x="7812000" y="5417256"/>
            <a:ext cx="2852214" cy="671119"/>
            <a:chOff x="8936872" y="5417256"/>
            <a:chExt cx="2852214" cy="671119"/>
          </a:xfrm>
        </p:grpSpPr>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4" name="Rounded Rectangle 23"/>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dirty="0">
                  <a:solidFill>
                    <a:schemeClr val="bg1"/>
                  </a:solidFill>
                </a:rPr>
                <a:t>16</a:t>
              </a:r>
            </a:p>
          </p:txBody>
        </p:sp>
        <p:sp>
          <p:nvSpPr>
            <p:cNvPr id="29" name="Rounded Rectangle 28"/>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sp>
          <p:nvSpPr>
            <p:cNvPr id="35" name="Rounded Rectangle 34">
              <a:extLst>
                <a:ext uri="{FF2B5EF4-FFF2-40B4-BE49-F238E27FC236}">
                  <a16:creationId xmlns="" xmlns:a16="http://schemas.microsoft.com/office/drawing/2014/main" id="{E25982F1-97EB-2249-9CD0-E6B58671852D}"/>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2" name="Picture 41" descr="Firewall-Sym-Dk.png">
            <a:extLst>
              <a:ext uri="{FF2B5EF4-FFF2-40B4-BE49-F238E27FC236}">
                <a16:creationId xmlns="" xmlns:a16="http://schemas.microsoft.com/office/drawing/2014/main" id="{E9F4BCB2-052D-7149-A623-64991B1889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3" name="TextBox 42">
            <a:extLst>
              <a:ext uri="{FF2B5EF4-FFF2-40B4-BE49-F238E27FC236}">
                <a16:creationId xmlns="" xmlns:a16="http://schemas.microsoft.com/office/drawing/2014/main" id="{8DBF7E93-D2CE-E942-9343-BB77285AE1FF}"/>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5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700,000</a:t>
            </a:r>
          </a:p>
          <a:p>
            <a:r>
              <a:rPr lang="en-US" sz="1100">
                <a:solidFill>
                  <a:srgbClr val="7F7F7F"/>
                </a:solidFill>
              </a:rPr>
              <a:t>Concurrent Sessions</a:t>
            </a:r>
          </a:p>
          <a:p>
            <a:endParaRPr lang="en-US" sz="1100">
              <a:solidFill>
                <a:srgbClr val="7F7F7F"/>
              </a:solidFill>
            </a:endParaRPr>
          </a:p>
          <a:p>
            <a:r>
              <a:rPr lang="en-US" sz="2400" b="1"/>
              <a:t>310 Mbps</a:t>
            </a:r>
          </a:p>
          <a:p>
            <a:r>
              <a:rPr lang="en-US" sz="1100">
                <a:solidFill>
                  <a:srgbClr val="7F7F7F"/>
                </a:solidFill>
              </a:rPr>
              <a:t>SSL Inspection Throughput</a:t>
            </a:r>
          </a:p>
          <a:p>
            <a:endParaRPr lang="en-US" sz="1100">
              <a:solidFill>
                <a:srgbClr val="7F7F7F"/>
              </a:solidFill>
            </a:endParaRPr>
          </a:p>
        </p:txBody>
      </p:sp>
      <p:cxnSp>
        <p:nvCxnSpPr>
          <p:cNvPr id="44" name="Straight Connector 43">
            <a:extLst>
              <a:ext uri="{FF2B5EF4-FFF2-40B4-BE49-F238E27FC236}">
                <a16:creationId xmlns="" xmlns:a16="http://schemas.microsoft.com/office/drawing/2014/main" id="{678DDF25-A07C-364C-9831-D30B7DB7B45F}"/>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 xmlns:a16="http://schemas.microsoft.com/office/drawing/2014/main" id="{1407BEB0-B10E-A04F-8335-15E6636EB260}"/>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 Gbps</a:t>
            </a:r>
          </a:p>
          <a:p>
            <a:r>
              <a:rPr lang="en-US" sz="1100">
                <a:solidFill>
                  <a:srgbClr val="7F7F7F"/>
                </a:solidFill>
              </a:rPr>
              <a:t>IPS Throughput</a:t>
            </a:r>
          </a:p>
          <a:p>
            <a:endParaRPr lang="en-US" sz="1100">
              <a:solidFill>
                <a:srgbClr val="7F7F7F"/>
              </a:solidFill>
            </a:endParaRPr>
          </a:p>
          <a:p>
            <a:r>
              <a:rPr lang="en-US" sz="2400" b="1">
                <a:solidFill>
                  <a:srgbClr val="000000"/>
                </a:solidFill>
              </a:rPr>
              <a:t>800 Mbps</a:t>
            </a:r>
          </a:p>
          <a:p>
            <a:r>
              <a:rPr lang="en-US" sz="1100">
                <a:solidFill>
                  <a:srgbClr val="7F7F7F"/>
                </a:solidFill>
              </a:rPr>
              <a:t>NGFW Throughput</a:t>
            </a:r>
          </a:p>
          <a:p>
            <a:endParaRPr lang="en-US" sz="1100">
              <a:solidFill>
                <a:srgbClr val="7F7F7F"/>
              </a:solidFill>
            </a:endParaRPr>
          </a:p>
          <a:p>
            <a:r>
              <a:rPr lang="en-US" sz="2400" b="1">
                <a:solidFill>
                  <a:srgbClr val="000000"/>
                </a:solidFill>
              </a:rPr>
              <a:t>600 Mbps</a:t>
            </a:r>
          </a:p>
          <a:p>
            <a:r>
              <a:rPr lang="en-US" sz="1100">
                <a:solidFill>
                  <a:srgbClr val="7F7F7F"/>
                </a:solidFill>
              </a:rPr>
              <a:t>Threat Protection Throughput</a:t>
            </a:r>
          </a:p>
          <a:p>
            <a:endParaRPr lang="en-US" sz="1100">
              <a:solidFill>
                <a:srgbClr val="7F7F7F"/>
              </a:solidFill>
            </a:endParaRPr>
          </a:p>
        </p:txBody>
      </p:sp>
      <p:pic>
        <p:nvPicPr>
          <p:cNvPr id="46" name="Picture 45" descr="NGFW_sym.png">
            <a:extLst>
              <a:ext uri="{FF2B5EF4-FFF2-40B4-BE49-F238E27FC236}">
                <a16:creationId xmlns="" xmlns:a16="http://schemas.microsoft.com/office/drawing/2014/main" id="{D2B29FFD-578F-3A44-A29D-9E63BD8CC32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7" name="Picture 46" descr="Threat Protection icon.eps">
            <a:extLst>
              <a:ext uri="{FF2B5EF4-FFF2-40B4-BE49-F238E27FC236}">
                <a16:creationId xmlns="" xmlns:a16="http://schemas.microsoft.com/office/drawing/2014/main" id="{2F01916E-981D-5749-A766-64740E6EC21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8" name="Graphic 47">
            <a:extLst>
              <a:ext uri="{FF2B5EF4-FFF2-40B4-BE49-F238E27FC236}">
                <a16:creationId xmlns="" xmlns:a16="http://schemas.microsoft.com/office/drawing/2014/main" id="{11F77888-E1CC-A448-A41D-6EC37DAB014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22417" y="5580139"/>
            <a:ext cx="558697" cy="558697"/>
          </a:xfrm>
          <a:prstGeom prst="rect">
            <a:avLst/>
          </a:prstGeom>
        </p:spPr>
      </p:pic>
      <p:sp>
        <p:nvSpPr>
          <p:cNvPr id="49" name="Rectangle 48">
            <a:extLst>
              <a:ext uri="{FF2B5EF4-FFF2-40B4-BE49-F238E27FC236}">
                <a16:creationId xmlns="" xmlns:a16="http://schemas.microsoft.com/office/drawing/2014/main" id="{86080FA7-6B38-6F4B-B802-E2DDEBA69623}"/>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35,000</a:t>
            </a:r>
          </a:p>
          <a:p>
            <a:pPr lvl="0" algn="r"/>
            <a:r>
              <a:rPr lang="en-US" sz="1100">
                <a:solidFill>
                  <a:srgbClr val="7F7F7F"/>
                </a:solidFill>
              </a:rPr>
              <a:t>New Sessions/Sec</a:t>
            </a:r>
          </a:p>
        </p:txBody>
      </p:sp>
      <p:pic>
        <p:nvPicPr>
          <p:cNvPr id="50" name="Graphic 49">
            <a:extLst>
              <a:ext uri="{FF2B5EF4-FFF2-40B4-BE49-F238E27FC236}">
                <a16:creationId xmlns="" xmlns:a16="http://schemas.microsoft.com/office/drawing/2014/main" id="{FA7B5750-3BA8-A743-9655-9809EE37EF3D}"/>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021943" y="5580139"/>
            <a:ext cx="555965" cy="555965"/>
          </a:xfrm>
          <a:prstGeom prst="rect">
            <a:avLst/>
          </a:prstGeom>
        </p:spPr>
      </p:pic>
      <p:pic>
        <p:nvPicPr>
          <p:cNvPr id="36" name="Picture 35">
            <a:extLst>
              <a:ext uri="{FF2B5EF4-FFF2-40B4-BE49-F238E27FC236}">
                <a16:creationId xmlns="" xmlns:a16="http://schemas.microsoft.com/office/drawing/2014/main" id="{9DC5A66A-3C49-6F48-9E06-0738A79D26FF}"/>
              </a:ext>
            </a:extLst>
          </p:cNvPr>
          <p:cNvPicPr>
            <a:picLocks noChangeAspect="1"/>
          </p:cNvPicPr>
          <p:nvPr/>
        </p:nvPicPr>
        <p:blipFill>
          <a:blip r:embed="rId14"/>
          <a:stretch>
            <a:fillRect/>
          </a:stretch>
        </p:blipFill>
        <p:spPr>
          <a:xfrm>
            <a:off x="1584554" y="2653761"/>
            <a:ext cx="4561200" cy="818486"/>
          </a:xfrm>
          <a:prstGeom prst="rect">
            <a:avLst/>
          </a:prstGeom>
        </p:spPr>
      </p:pic>
      <p:sp>
        <p:nvSpPr>
          <p:cNvPr id="39" name="Oval 38">
            <a:extLst>
              <a:ext uri="{FF2B5EF4-FFF2-40B4-BE49-F238E27FC236}">
                <a16:creationId xmlns="" xmlns:a16="http://schemas.microsoft.com/office/drawing/2014/main" id="{FD80D986-B917-9643-923C-E9D4D4772A4B}"/>
              </a:ext>
            </a:extLst>
          </p:cNvPr>
          <p:cNvSpPr/>
          <p:nvPr/>
        </p:nvSpPr>
        <p:spPr bwMode="auto">
          <a:xfrm>
            <a:off x="4440667" y="336738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dirty="0">
                <a:solidFill>
                  <a:schemeClr val="bg1"/>
                </a:solidFill>
                <a:latin typeface="Arial" charset="0"/>
              </a:rPr>
              <a:t>1</a:t>
            </a:r>
          </a:p>
        </p:txBody>
      </p:sp>
      <p:sp>
        <p:nvSpPr>
          <p:cNvPr id="41" name="Oval 40">
            <a:extLst>
              <a:ext uri="{FF2B5EF4-FFF2-40B4-BE49-F238E27FC236}">
                <a16:creationId xmlns="" xmlns:a16="http://schemas.microsoft.com/office/drawing/2014/main" id="{0A2D58B0-217B-1349-B42C-A9FD1DDEC426}"/>
              </a:ext>
            </a:extLst>
          </p:cNvPr>
          <p:cNvSpPr/>
          <p:nvPr/>
        </p:nvSpPr>
        <p:spPr bwMode="auto">
          <a:xfrm>
            <a:off x="5491997" y="336738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51" name="Oval 50">
            <a:extLst>
              <a:ext uri="{FF2B5EF4-FFF2-40B4-BE49-F238E27FC236}">
                <a16:creationId xmlns="" xmlns:a16="http://schemas.microsoft.com/office/drawing/2014/main" id="{A3115E50-A7AB-EC4C-B8A9-F314C62DB290}"/>
              </a:ext>
            </a:extLst>
          </p:cNvPr>
          <p:cNvSpPr/>
          <p:nvPr/>
        </p:nvSpPr>
        <p:spPr bwMode="auto">
          <a:xfrm>
            <a:off x="4887571" y="336738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52" name="Picture 51">
            <a:extLst>
              <a:ext uri="{FF2B5EF4-FFF2-40B4-BE49-F238E27FC236}">
                <a16:creationId xmlns="" xmlns:a16="http://schemas.microsoft.com/office/drawing/2014/main" id="{B76C99B5-1AC4-DC44-AF1A-B8FE0903980F}"/>
              </a:ext>
            </a:extLst>
          </p:cNvPr>
          <p:cNvPicPr>
            <a:picLocks noChangeAspect="1"/>
          </p:cNvPicPr>
          <p:nvPr/>
        </p:nvPicPr>
        <p:blipFill>
          <a:blip r:embed="rId15"/>
          <a:stretch>
            <a:fillRect/>
          </a:stretch>
        </p:blipFill>
        <p:spPr>
          <a:xfrm>
            <a:off x="1577908" y="1649340"/>
            <a:ext cx="4561200" cy="773841"/>
          </a:xfrm>
          <a:prstGeom prst="rect">
            <a:avLst/>
          </a:prstGeom>
        </p:spPr>
      </p:pic>
      <p:pic>
        <p:nvPicPr>
          <p:cNvPr id="53" name="Picture 52">
            <a:extLst>
              <a:ext uri="{FF2B5EF4-FFF2-40B4-BE49-F238E27FC236}">
                <a16:creationId xmlns="" xmlns:a16="http://schemas.microsoft.com/office/drawing/2014/main" id="{96F6513A-513D-AE4F-9F70-E4A3F8BEE992}"/>
              </a:ext>
            </a:extLst>
          </p:cNvPr>
          <p:cNvPicPr>
            <a:picLocks noChangeAspect="1"/>
          </p:cNvPicPr>
          <p:nvPr/>
        </p:nvPicPr>
        <p:blipFill>
          <a:blip r:embed="rId16"/>
          <a:stretch>
            <a:fillRect/>
          </a:stretch>
        </p:blipFill>
        <p:spPr>
          <a:xfrm>
            <a:off x="7825906" y="3062789"/>
            <a:ext cx="364800" cy="729600"/>
          </a:xfrm>
          <a:prstGeom prst="rect">
            <a:avLst/>
          </a:prstGeom>
        </p:spPr>
      </p:pic>
      <p:pic>
        <p:nvPicPr>
          <p:cNvPr id="54" name="Picture 53">
            <a:extLst>
              <a:ext uri="{FF2B5EF4-FFF2-40B4-BE49-F238E27FC236}">
                <a16:creationId xmlns="" xmlns:a16="http://schemas.microsoft.com/office/drawing/2014/main" id="{89D3B09F-DF0B-A24E-B21F-DDE16DE941A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252257" y="3062788"/>
            <a:ext cx="496216" cy="729600"/>
          </a:xfrm>
          <a:prstGeom prst="rect">
            <a:avLst/>
          </a:prstGeom>
        </p:spPr>
      </p:pic>
      <p:cxnSp>
        <p:nvCxnSpPr>
          <p:cNvPr id="55" name="Straight Connector 54">
            <a:extLst>
              <a:ext uri="{FF2B5EF4-FFF2-40B4-BE49-F238E27FC236}">
                <a16:creationId xmlns="" xmlns:a16="http://schemas.microsoft.com/office/drawing/2014/main" id="{0F136AD5-B700-EF47-99FA-DD4D81D61CF8}"/>
              </a:ext>
            </a:extLst>
          </p:cNvPr>
          <p:cNvCxnSpPr/>
          <p:nvPr/>
        </p:nvCxnSpPr>
        <p:spPr bwMode="auto">
          <a:xfrm>
            <a:off x="9258746" y="3071932"/>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56" name="Picture 55" descr="wifi-abgnac-icon.png">
            <a:extLst>
              <a:ext uri="{FF2B5EF4-FFF2-40B4-BE49-F238E27FC236}">
                <a16:creationId xmlns="" xmlns:a16="http://schemas.microsoft.com/office/drawing/2014/main" id="{9712CF3A-E857-DA46-89B5-31CB2FC8835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404518" y="3082093"/>
            <a:ext cx="371103" cy="729600"/>
          </a:xfrm>
          <a:prstGeom prst="rect">
            <a:avLst/>
          </a:prstGeom>
        </p:spPr>
      </p:pic>
      <p:pic>
        <p:nvPicPr>
          <p:cNvPr id="57" name="Picture 56" descr="Interface-3G4G.png">
            <a:extLst>
              <a:ext uri="{FF2B5EF4-FFF2-40B4-BE49-F238E27FC236}">
                <a16:creationId xmlns="" xmlns:a16="http://schemas.microsoft.com/office/drawing/2014/main" id="{2F8833B9-288F-7346-B7E2-750854BDCE2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717012" y="3062257"/>
            <a:ext cx="495399" cy="729600"/>
          </a:xfrm>
          <a:prstGeom prst="rect">
            <a:avLst/>
          </a:prstGeom>
        </p:spPr>
      </p:pic>
      <p:sp>
        <p:nvSpPr>
          <p:cNvPr id="58" name="Oval 57">
            <a:extLst>
              <a:ext uri="{FF2B5EF4-FFF2-40B4-BE49-F238E27FC236}">
                <a16:creationId xmlns="" xmlns:a16="http://schemas.microsoft.com/office/drawing/2014/main" id="{042F6E22-CEDD-854C-84DB-78305925042D}"/>
              </a:ext>
            </a:extLst>
          </p:cNvPr>
          <p:cNvSpPr/>
          <p:nvPr/>
        </p:nvSpPr>
        <p:spPr bwMode="auto">
          <a:xfrm>
            <a:off x="5929646" y="273008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dirty="0">
                <a:solidFill>
                  <a:schemeClr val="bg1"/>
                </a:solidFill>
                <a:latin typeface="Arial" charset="0"/>
              </a:rPr>
              <a:t>4</a:t>
            </a:r>
          </a:p>
        </p:txBody>
      </p:sp>
    </p:spTree>
    <p:extLst>
      <p:ext uri="{BB962C8B-B14F-4D97-AF65-F5344CB8AC3E}">
        <p14:creationId xmlns:p14="http://schemas.microsoft.com/office/powerpoint/2010/main" val="89191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err="1"/>
              <a:t>FortiNAC</a:t>
            </a:r>
            <a:endParaRPr lang="en-US"/>
          </a:p>
        </p:txBody>
      </p:sp>
      <p:pic>
        <p:nvPicPr>
          <p:cNvPr id="6" name="Picture 5" descr="FortiNAC-Dk.emf">
            <a:extLst>
              <a:ext uri="{FF2B5EF4-FFF2-40B4-BE49-F238E27FC236}">
                <a16:creationId xmlns="" xmlns:a16="http://schemas.microsoft.com/office/drawing/2014/main" id="{6E71C3A7-FDB6-7845-B5B7-D7D5409DF8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969" y="2899153"/>
            <a:ext cx="586013" cy="586800"/>
          </a:xfrm>
          <a:prstGeom prst="rect">
            <a:avLst/>
          </a:prstGeom>
        </p:spPr>
      </p:pic>
    </p:spTree>
    <p:extLst>
      <p:ext uri="{BB962C8B-B14F-4D97-AF65-F5344CB8AC3E}">
        <p14:creationId xmlns:p14="http://schemas.microsoft.com/office/powerpoint/2010/main" val="142602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Introducing </a:t>
            </a:r>
            <a:r>
              <a:rPr lang="en-US" err="1"/>
              <a:t>FortiNAC</a:t>
            </a:r>
            <a:endParaRPr lang="en-US"/>
          </a:p>
        </p:txBody>
      </p:sp>
      <p:graphicFrame>
        <p:nvGraphicFramePr>
          <p:cNvPr id="3" name="Content Placeholder 4"/>
          <p:cNvGraphicFramePr>
            <a:graphicFrameLocks/>
          </p:cNvGraphicFramePr>
          <p:nvPr>
            <p:extLst>
              <p:ext uri="{D42A27DB-BD31-4B8C-83A1-F6EECF244321}">
                <p14:modId xmlns:p14="http://schemas.microsoft.com/office/powerpoint/2010/main" val="1408340718"/>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Device identification and profiling</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Simplified guest access with self-registration</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Continuous risk assessment</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Micro-segmentation of endpoints</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Automated response to identified risks</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Orchestration of 3rd party devices</a:t>
                      </a:r>
                      <a:endParaRPr kumimoji="0" lang="en-US" sz="1600" b="0" u="none" strike="noStrike" kern="1200" cap="none" spc="0" normalizeH="0" baseline="0" noProof="0" dirty="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sp>
        <p:nvSpPr>
          <p:cNvPr id="28" name="Rectangle 27"/>
          <p:cNvSpPr/>
          <p:nvPr/>
        </p:nvSpPr>
        <p:spPr bwMode="invGray">
          <a:xfrm>
            <a:off x="599104" y="1200000"/>
            <a:ext cx="11038895" cy="846744"/>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Provides Visibility of Users and End points for Enterprise Networks and Automates Threat Response</a:t>
            </a:r>
          </a:p>
        </p:txBody>
      </p:sp>
      <p:pic>
        <p:nvPicPr>
          <p:cNvPr id="32" name="Picture 31" descr="FortiNAC-Dk.emf">
            <a:extLst>
              <a:ext uri="{FF2B5EF4-FFF2-40B4-BE49-F238E27FC236}">
                <a16:creationId xmlns="" xmlns:a16="http://schemas.microsoft.com/office/drawing/2014/main" id="{95AA44E7-4E17-6B44-BE49-721F6F8FB9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1997" y="1229130"/>
            <a:ext cx="816517" cy="817614"/>
          </a:xfrm>
          <a:prstGeom prst="rect">
            <a:avLst/>
          </a:prstGeom>
        </p:spPr>
      </p:pic>
      <p:pic>
        <p:nvPicPr>
          <p:cNvPr id="33" name="Picture 32">
            <a:extLst>
              <a:ext uri="{FF2B5EF4-FFF2-40B4-BE49-F238E27FC236}">
                <a16:creationId xmlns="" xmlns:a16="http://schemas.microsoft.com/office/drawing/2014/main" id="{921AD499-978B-914F-9139-CC0D4F8C7C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1832" y="2538154"/>
            <a:ext cx="635373" cy="635373"/>
          </a:xfrm>
          <a:prstGeom prst="rect">
            <a:avLst/>
          </a:prstGeom>
        </p:spPr>
      </p:pic>
      <p:sp>
        <p:nvSpPr>
          <p:cNvPr id="34" name="Title 2">
            <a:extLst>
              <a:ext uri="{FF2B5EF4-FFF2-40B4-BE49-F238E27FC236}">
                <a16:creationId xmlns="" xmlns:a16="http://schemas.microsoft.com/office/drawing/2014/main" id="{603FADB7-3626-0146-A832-2097320D4341}"/>
              </a:ext>
            </a:extLst>
          </p:cNvPr>
          <p:cNvSpPr txBox="1">
            <a:spLocks/>
          </p:cNvSpPr>
          <p:nvPr/>
        </p:nvSpPr>
        <p:spPr>
          <a:xfrm>
            <a:off x="6262136" y="2286000"/>
            <a:ext cx="5340116" cy="359774"/>
          </a:xfrm>
          <a:prstGeom prst="rect">
            <a:avLst/>
          </a:prstGeom>
        </p:spPr>
        <p:txBody>
          <a:bodyPr vert="horz" lIns="121899" tIns="60949" rIns="121899" bIns="60949" rtlCol="0" anchor="b" anchorCtr="0">
            <a:noAutofit/>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r>
              <a:rPr lang="en-US" sz="1400">
                <a:cs typeface="Arial" panose="020B0604020202020204" pitchFamily="34" charset="0"/>
              </a:rPr>
              <a:t>Continuous device profiling</a:t>
            </a:r>
          </a:p>
        </p:txBody>
      </p:sp>
      <p:pic>
        <p:nvPicPr>
          <p:cNvPr id="35" name="Picture 34">
            <a:extLst>
              <a:ext uri="{FF2B5EF4-FFF2-40B4-BE49-F238E27FC236}">
                <a16:creationId xmlns="" xmlns:a16="http://schemas.microsoft.com/office/drawing/2014/main" id="{CFBA8B8F-626B-514E-BD6F-B72E4161EFF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86444" y="2963402"/>
            <a:ext cx="425508" cy="35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 xmlns:a16="http://schemas.microsoft.com/office/drawing/2014/main" id="{9F0138B3-3635-3E46-9E09-B6A70C5EB8FC}"/>
              </a:ext>
            </a:extLst>
          </p:cNvPr>
          <p:cNvSpPr txBox="1"/>
          <p:nvPr/>
        </p:nvSpPr>
        <p:spPr>
          <a:xfrm>
            <a:off x="6665095" y="3304118"/>
            <a:ext cx="990652" cy="577081"/>
          </a:xfrm>
          <a:prstGeom prst="rect">
            <a:avLst/>
          </a:prstGeom>
          <a:noFill/>
        </p:spPr>
        <p:txBody>
          <a:bodyPr wrap="square" rtlCol="0">
            <a:spAutoFit/>
          </a:bodyPr>
          <a:lstStyle/>
          <a:p>
            <a:pPr algn="ctr"/>
            <a:r>
              <a:rPr lang="en-US" sz="1050"/>
              <a:t>1. Printer connected </a:t>
            </a:r>
          </a:p>
          <a:p>
            <a:pPr algn="ctr"/>
            <a:r>
              <a:rPr lang="en-US" sz="1050"/>
              <a:t>to network</a:t>
            </a:r>
          </a:p>
        </p:txBody>
      </p:sp>
      <p:sp>
        <p:nvSpPr>
          <p:cNvPr id="37" name="TextBox 36">
            <a:extLst>
              <a:ext uri="{FF2B5EF4-FFF2-40B4-BE49-F238E27FC236}">
                <a16:creationId xmlns="" xmlns:a16="http://schemas.microsoft.com/office/drawing/2014/main" id="{6DF2C40B-0180-5044-ACFD-4A27191306D2}"/>
              </a:ext>
            </a:extLst>
          </p:cNvPr>
          <p:cNvSpPr txBox="1"/>
          <p:nvPr/>
        </p:nvSpPr>
        <p:spPr>
          <a:xfrm>
            <a:off x="7669238" y="3304117"/>
            <a:ext cx="1099137" cy="738664"/>
          </a:xfrm>
          <a:prstGeom prst="rect">
            <a:avLst/>
          </a:prstGeom>
          <a:noFill/>
        </p:spPr>
        <p:txBody>
          <a:bodyPr wrap="square" rtlCol="0">
            <a:spAutoFit/>
          </a:bodyPr>
          <a:lstStyle/>
          <a:p>
            <a:pPr algn="ctr"/>
            <a:r>
              <a:rPr lang="en-US" sz="1050"/>
              <a:t>2. MAC notification trap triggers </a:t>
            </a:r>
            <a:r>
              <a:rPr lang="en-US" sz="1050" err="1"/>
              <a:t>FortiNAC</a:t>
            </a:r>
            <a:endParaRPr lang="en-US" sz="1050"/>
          </a:p>
        </p:txBody>
      </p:sp>
      <p:pic>
        <p:nvPicPr>
          <p:cNvPr id="38" name="Picture 37">
            <a:extLst>
              <a:ext uri="{FF2B5EF4-FFF2-40B4-BE49-F238E27FC236}">
                <a16:creationId xmlns="" xmlns:a16="http://schemas.microsoft.com/office/drawing/2014/main" id="{E2A65667-69F4-8741-945B-CB5DA437455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67408" y="2963401"/>
            <a:ext cx="491212" cy="35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 xmlns:a16="http://schemas.microsoft.com/office/drawing/2014/main" id="{D9485C2B-BDC0-E64D-B33A-2AC6D6A4D444}"/>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6908157" y="4896848"/>
            <a:ext cx="418208" cy="44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 xmlns:a16="http://schemas.microsoft.com/office/drawing/2014/main" id="{E916939D-849D-F94D-8047-024EF7D36E2B}"/>
              </a:ext>
            </a:extLst>
          </p:cNvPr>
          <p:cNvSpPr txBox="1"/>
          <p:nvPr/>
        </p:nvSpPr>
        <p:spPr>
          <a:xfrm>
            <a:off x="6506359" y="5409354"/>
            <a:ext cx="1083700" cy="738664"/>
          </a:xfrm>
          <a:prstGeom prst="rect">
            <a:avLst/>
          </a:prstGeom>
          <a:noFill/>
        </p:spPr>
        <p:txBody>
          <a:bodyPr wrap="square" rtlCol="0">
            <a:spAutoFit/>
          </a:bodyPr>
          <a:lstStyle/>
          <a:p>
            <a:pPr algn="ctr"/>
            <a:r>
              <a:rPr lang="en-US" sz="1050"/>
              <a:t>1. User brings</a:t>
            </a:r>
          </a:p>
          <a:p>
            <a:pPr algn="ctr"/>
            <a:r>
              <a:rPr lang="en-US" sz="1050"/>
              <a:t>infected laptop to</a:t>
            </a:r>
          </a:p>
          <a:p>
            <a:pPr algn="ctr"/>
            <a:r>
              <a:rPr lang="en-US" sz="1050"/>
              <a:t>work</a:t>
            </a:r>
          </a:p>
        </p:txBody>
      </p:sp>
      <p:grpSp>
        <p:nvGrpSpPr>
          <p:cNvPr id="41" name="Group 40">
            <a:extLst>
              <a:ext uri="{FF2B5EF4-FFF2-40B4-BE49-F238E27FC236}">
                <a16:creationId xmlns="" xmlns:a16="http://schemas.microsoft.com/office/drawing/2014/main" id="{6BA85516-3F0C-574F-9DB1-D3C1ECD77E89}"/>
              </a:ext>
            </a:extLst>
          </p:cNvPr>
          <p:cNvGrpSpPr/>
          <p:nvPr/>
        </p:nvGrpSpPr>
        <p:grpSpPr>
          <a:xfrm>
            <a:off x="8907960" y="2536908"/>
            <a:ext cx="756952" cy="745802"/>
            <a:chOff x="5491440" y="2884223"/>
            <a:chExt cx="1105843" cy="1089554"/>
          </a:xfrm>
        </p:grpSpPr>
        <p:pic>
          <p:nvPicPr>
            <p:cNvPr id="42" name="Picture 41" descr="VM-Lt-editable.emf">
              <a:extLst>
                <a:ext uri="{FF2B5EF4-FFF2-40B4-BE49-F238E27FC236}">
                  <a16:creationId xmlns="" xmlns:a16="http://schemas.microsoft.com/office/drawing/2014/main" id="{1C65E5DC-9FE4-0042-B4A5-4F56296985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91541" y="2884223"/>
              <a:ext cx="1005742" cy="1089554"/>
            </a:xfrm>
            <a:prstGeom prst="rect">
              <a:avLst/>
            </a:prstGeom>
          </p:spPr>
        </p:pic>
        <p:sp>
          <p:nvSpPr>
            <p:cNvPr id="43" name="TextBox 64">
              <a:extLst>
                <a:ext uri="{FF2B5EF4-FFF2-40B4-BE49-F238E27FC236}">
                  <a16:creationId xmlns="" xmlns:a16="http://schemas.microsoft.com/office/drawing/2014/main" id="{29F8092F-21A8-2B4D-87AC-41B07A418A5D}"/>
                </a:ext>
              </a:extLst>
            </p:cNvPr>
            <p:cNvSpPr txBox="1"/>
            <p:nvPr/>
          </p:nvSpPr>
          <p:spPr>
            <a:xfrm>
              <a:off x="5491440" y="3336886"/>
              <a:ext cx="820117" cy="494599"/>
            </a:xfrm>
            <a:prstGeom prst="rect">
              <a:avLst/>
            </a:prstGeom>
            <a:noFill/>
          </p:spPr>
          <p:txBody>
            <a:bodyPr wrap="none" rtlCol="0">
              <a:spAutoFit/>
              <a:scene3d>
                <a:camera prst="orthographicFront">
                  <a:rot lat="2347702" lon="3026488" rev="237363"/>
                </a:camera>
                <a:lightRig rig="threePt" dir="t"/>
              </a:scene3d>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en-US" sz="800"/>
                <a:t>Network</a:t>
              </a:r>
            </a:p>
            <a:p>
              <a:r>
                <a:rPr lang="en-US" sz="800"/>
                <a:t>Sentry</a:t>
              </a:r>
            </a:p>
          </p:txBody>
        </p:sp>
      </p:grpSp>
      <p:sp>
        <p:nvSpPr>
          <p:cNvPr id="44" name="TextBox 43">
            <a:extLst>
              <a:ext uri="{FF2B5EF4-FFF2-40B4-BE49-F238E27FC236}">
                <a16:creationId xmlns="" xmlns:a16="http://schemas.microsoft.com/office/drawing/2014/main" id="{8D21F9C4-C262-D449-850E-887519FBD2D4}"/>
              </a:ext>
            </a:extLst>
          </p:cNvPr>
          <p:cNvSpPr txBox="1"/>
          <p:nvPr/>
        </p:nvSpPr>
        <p:spPr>
          <a:xfrm>
            <a:off x="8768374" y="3304117"/>
            <a:ext cx="1051092" cy="738664"/>
          </a:xfrm>
          <a:prstGeom prst="rect">
            <a:avLst/>
          </a:prstGeom>
          <a:noFill/>
        </p:spPr>
        <p:txBody>
          <a:bodyPr wrap="square" rtlCol="0">
            <a:spAutoFit/>
          </a:bodyPr>
          <a:lstStyle/>
          <a:p>
            <a:pPr algn="ctr"/>
            <a:r>
              <a:rPr lang="en-US" sz="1050"/>
              <a:t>3. </a:t>
            </a:r>
            <a:r>
              <a:rPr lang="en-US" sz="1050" err="1"/>
              <a:t>FortiNAC</a:t>
            </a:r>
            <a:endParaRPr lang="en-US" sz="1050"/>
          </a:p>
          <a:p>
            <a:pPr algn="ctr"/>
            <a:r>
              <a:rPr lang="en-US" sz="1050"/>
              <a:t>Profiles device as </a:t>
            </a:r>
          </a:p>
          <a:p>
            <a:pPr algn="ctr"/>
            <a:r>
              <a:rPr lang="en-US" sz="1050"/>
              <a:t>printer</a:t>
            </a:r>
          </a:p>
        </p:txBody>
      </p:sp>
      <p:sp>
        <p:nvSpPr>
          <p:cNvPr id="45" name="TextBox 44">
            <a:extLst>
              <a:ext uri="{FF2B5EF4-FFF2-40B4-BE49-F238E27FC236}">
                <a16:creationId xmlns="" xmlns:a16="http://schemas.microsoft.com/office/drawing/2014/main" id="{675C3528-61E8-F749-AF8F-830B6F8BBF29}"/>
              </a:ext>
            </a:extLst>
          </p:cNvPr>
          <p:cNvSpPr txBox="1"/>
          <p:nvPr/>
        </p:nvSpPr>
        <p:spPr>
          <a:xfrm>
            <a:off x="7636236" y="5409355"/>
            <a:ext cx="1140025" cy="577081"/>
          </a:xfrm>
          <a:prstGeom prst="rect">
            <a:avLst/>
          </a:prstGeom>
          <a:noFill/>
        </p:spPr>
        <p:txBody>
          <a:bodyPr wrap="square" rtlCol="0">
            <a:spAutoFit/>
          </a:bodyPr>
          <a:lstStyle/>
          <a:p>
            <a:pPr algn="ctr"/>
            <a:r>
              <a:rPr lang="en-US" sz="1050"/>
              <a:t>2. FGT sends event</a:t>
            </a:r>
          </a:p>
          <a:p>
            <a:pPr algn="ctr"/>
            <a:r>
              <a:rPr lang="en-US" sz="1050"/>
              <a:t>to </a:t>
            </a:r>
            <a:r>
              <a:rPr lang="en-US" sz="1050" err="1"/>
              <a:t>FortiNAC</a:t>
            </a:r>
            <a:endParaRPr lang="en-US" sz="1050"/>
          </a:p>
        </p:txBody>
      </p:sp>
      <p:sp>
        <p:nvSpPr>
          <p:cNvPr id="49" name="TextBox 48">
            <a:extLst>
              <a:ext uri="{FF2B5EF4-FFF2-40B4-BE49-F238E27FC236}">
                <a16:creationId xmlns="" xmlns:a16="http://schemas.microsoft.com/office/drawing/2014/main" id="{F2D1DACE-8BE5-C441-8760-06083ACDAECA}"/>
              </a:ext>
            </a:extLst>
          </p:cNvPr>
          <p:cNvSpPr txBox="1"/>
          <p:nvPr/>
        </p:nvSpPr>
        <p:spPr>
          <a:xfrm>
            <a:off x="8759483" y="5409354"/>
            <a:ext cx="1186472" cy="738664"/>
          </a:xfrm>
          <a:prstGeom prst="rect">
            <a:avLst/>
          </a:prstGeom>
          <a:noFill/>
        </p:spPr>
        <p:txBody>
          <a:bodyPr wrap="square" rtlCol="0">
            <a:spAutoFit/>
          </a:bodyPr>
          <a:lstStyle/>
          <a:p>
            <a:pPr algn="ctr"/>
            <a:r>
              <a:rPr lang="en-US" sz="1050"/>
              <a:t>3. </a:t>
            </a:r>
            <a:r>
              <a:rPr lang="en-US" sz="1050" err="1"/>
              <a:t>FortiNAC</a:t>
            </a:r>
            <a:endParaRPr lang="en-US" sz="1050"/>
          </a:p>
          <a:p>
            <a:pPr algn="ctr"/>
            <a:r>
              <a:rPr lang="en-US" sz="1050"/>
              <a:t>quarantines the laptop</a:t>
            </a:r>
          </a:p>
          <a:p>
            <a:pPr algn="ctr"/>
            <a:r>
              <a:rPr lang="en-US" sz="1050"/>
              <a:t>at access layer</a:t>
            </a:r>
          </a:p>
        </p:txBody>
      </p:sp>
      <p:pic>
        <p:nvPicPr>
          <p:cNvPr id="50" name="Picture 49">
            <a:extLst>
              <a:ext uri="{FF2B5EF4-FFF2-40B4-BE49-F238E27FC236}">
                <a16:creationId xmlns="" xmlns:a16="http://schemas.microsoft.com/office/drawing/2014/main" id="{12CFA305-B62B-F645-9726-BA43086336F1}"/>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7931956" y="4998147"/>
            <a:ext cx="526665" cy="36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 xmlns:a16="http://schemas.microsoft.com/office/drawing/2014/main" id="{01407C48-1C08-5842-9138-20DB2A27F05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61288" y="4845468"/>
            <a:ext cx="456158" cy="456158"/>
          </a:xfrm>
          <a:prstGeom prst="rect">
            <a:avLst/>
          </a:prstGeom>
        </p:spPr>
      </p:pic>
      <p:sp>
        <p:nvSpPr>
          <p:cNvPr id="52" name="TextBox 51">
            <a:extLst>
              <a:ext uri="{FF2B5EF4-FFF2-40B4-BE49-F238E27FC236}">
                <a16:creationId xmlns="" xmlns:a16="http://schemas.microsoft.com/office/drawing/2014/main" id="{30AF5BAD-B50E-0746-9D40-5744DDDDB055}"/>
              </a:ext>
            </a:extLst>
          </p:cNvPr>
          <p:cNvSpPr txBox="1"/>
          <p:nvPr/>
        </p:nvSpPr>
        <p:spPr>
          <a:xfrm>
            <a:off x="9992132" y="5409354"/>
            <a:ext cx="955630" cy="738664"/>
          </a:xfrm>
          <a:prstGeom prst="rect">
            <a:avLst/>
          </a:prstGeom>
          <a:noFill/>
        </p:spPr>
        <p:txBody>
          <a:bodyPr wrap="square" rtlCol="0">
            <a:spAutoFit/>
          </a:bodyPr>
          <a:lstStyle/>
          <a:p>
            <a:pPr algn="ctr"/>
            <a:r>
              <a:rPr lang="en-US" sz="1050"/>
              <a:t>4. Virus contained</a:t>
            </a:r>
          </a:p>
          <a:p>
            <a:pPr algn="ctr"/>
            <a:r>
              <a:rPr lang="en-US" sz="1050"/>
              <a:t>at switch node</a:t>
            </a:r>
          </a:p>
        </p:txBody>
      </p:sp>
      <p:sp>
        <p:nvSpPr>
          <p:cNvPr id="53" name="TextBox 52">
            <a:extLst>
              <a:ext uri="{FF2B5EF4-FFF2-40B4-BE49-F238E27FC236}">
                <a16:creationId xmlns="" xmlns:a16="http://schemas.microsoft.com/office/drawing/2014/main" id="{289DCA79-B624-C446-B452-553AFE285184}"/>
              </a:ext>
            </a:extLst>
          </p:cNvPr>
          <p:cNvSpPr txBox="1"/>
          <p:nvPr/>
        </p:nvSpPr>
        <p:spPr>
          <a:xfrm>
            <a:off x="10107152" y="3303924"/>
            <a:ext cx="1195662" cy="1061829"/>
          </a:xfrm>
          <a:prstGeom prst="rect">
            <a:avLst/>
          </a:prstGeom>
          <a:noFill/>
        </p:spPr>
        <p:txBody>
          <a:bodyPr wrap="square" rtlCol="0">
            <a:spAutoFit/>
          </a:bodyPr>
          <a:lstStyle/>
          <a:p>
            <a:pPr algn="ctr"/>
            <a:r>
              <a:rPr lang="en-US" sz="1050"/>
              <a:t>4. </a:t>
            </a:r>
            <a:r>
              <a:rPr lang="en-US" sz="1050" err="1"/>
              <a:t>FortiNAC</a:t>
            </a:r>
            <a:endParaRPr lang="en-US" sz="1050"/>
          </a:p>
          <a:p>
            <a:pPr algn="ctr"/>
            <a:r>
              <a:rPr lang="en-US" sz="1050"/>
              <a:t>Informs Fabric to allow</a:t>
            </a:r>
          </a:p>
          <a:p>
            <a:pPr algn="ctr"/>
            <a:r>
              <a:rPr lang="en-US" sz="1050"/>
              <a:t>Printer-type access to network</a:t>
            </a:r>
          </a:p>
        </p:txBody>
      </p:sp>
      <p:pic>
        <p:nvPicPr>
          <p:cNvPr id="54" name="Picture 53">
            <a:extLst>
              <a:ext uri="{FF2B5EF4-FFF2-40B4-BE49-F238E27FC236}">
                <a16:creationId xmlns="" xmlns:a16="http://schemas.microsoft.com/office/drawing/2014/main" id="{087E8469-E61E-A847-A21F-9CBBFBC697F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81694" y="2924662"/>
            <a:ext cx="425508" cy="35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ight Arrow 54">
            <a:extLst>
              <a:ext uri="{FF2B5EF4-FFF2-40B4-BE49-F238E27FC236}">
                <a16:creationId xmlns="" xmlns:a16="http://schemas.microsoft.com/office/drawing/2014/main" id="{B039E3E4-C2C2-B84A-A2F7-FF05EEC13299}"/>
              </a:ext>
            </a:extLst>
          </p:cNvPr>
          <p:cNvSpPr/>
          <p:nvPr/>
        </p:nvSpPr>
        <p:spPr bwMode="invGray">
          <a:xfrm>
            <a:off x="7655747" y="3079774"/>
            <a:ext cx="141012" cy="106877"/>
          </a:xfrm>
          <a:prstGeom prst="rightArrow">
            <a:avLst/>
          </a:prstGeom>
          <a:solidFill>
            <a:schemeClr val="accent6"/>
          </a:solidFill>
          <a:ln w="9525">
            <a:solidFill>
              <a:schemeClr val="accent6"/>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p>
        </p:txBody>
      </p:sp>
      <p:sp>
        <p:nvSpPr>
          <p:cNvPr id="56" name="Right Arrow 55">
            <a:extLst>
              <a:ext uri="{FF2B5EF4-FFF2-40B4-BE49-F238E27FC236}">
                <a16:creationId xmlns="" xmlns:a16="http://schemas.microsoft.com/office/drawing/2014/main" id="{B89A6E16-5C0B-AC40-BEEE-BE766E52E90C}"/>
              </a:ext>
            </a:extLst>
          </p:cNvPr>
          <p:cNvSpPr/>
          <p:nvPr/>
        </p:nvSpPr>
        <p:spPr bwMode="invGray">
          <a:xfrm>
            <a:off x="8669998" y="3079774"/>
            <a:ext cx="141012" cy="106877"/>
          </a:xfrm>
          <a:prstGeom prst="rightArrow">
            <a:avLst/>
          </a:prstGeom>
          <a:solidFill>
            <a:schemeClr val="accent6"/>
          </a:solidFill>
          <a:ln w="9525">
            <a:solidFill>
              <a:schemeClr val="accent6"/>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p>
        </p:txBody>
      </p:sp>
      <p:sp>
        <p:nvSpPr>
          <p:cNvPr id="57" name="Right Arrow 56">
            <a:extLst>
              <a:ext uri="{FF2B5EF4-FFF2-40B4-BE49-F238E27FC236}">
                <a16:creationId xmlns="" xmlns:a16="http://schemas.microsoft.com/office/drawing/2014/main" id="{8816816C-506C-984D-95D8-F7399DF51AC3}"/>
              </a:ext>
            </a:extLst>
          </p:cNvPr>
          <p:cNvSpPr/>
          <p:nvPr/>
        </p:nvSpPr>
        <p:spPr bwMode="invGray">
          <a:xfrm>
            <a:off x="9876210" y="3087815"/>
            <a:ext cx="141012" cy="106877"/>
          </a:xfrm>
          <a:prstGeom prst="rightArrow">
            <a:avLst/>
          </a:prstGeom>
          <a:solidFill>
            <a:schemeClr val="accent6"/>
          </a:solidFill>
          <a:ln w="9525">
            <a:solidFill>
              <a:schemeClr val="accent6"/>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p>
        </p:txBody>
      </p:sp>
      <p:sp>
        <p:nvSpPr>
          <p:cNvPr id="58" name="Right Arrow 57">
            <a:extLst>
              <a:ext uri="{FF2B5EF4-FFF2-40B4-BE49-F238E27FC236}">
                <a16:creationId xmlns="" xmlns:a16="http://schemas.microsoft.com/office/drawing/2014/main" id="{140B351D-8AEA-F240-9F59-6796B4947458}"/>
              </a:ext>
            </a:extLst>
          </p:cNvPr>
          <p:cNvSpPr/>
          <p:nvPr/>
        </p:nvSpPr>
        <p:spPr bwMode="invGray">
          <a:xfrm>
            <a:off x="7655747" y="5119148"/>
            <a:ext cx="141012" cy="106877"/>
          </a:xfrm>
          <a:prstGeom prst="rightArrow">
            <a:avLst/>
          </a:prstGeom>
          <a:solidFill>
            <a:schemeClr val="accent6"/>
          </a:solidFill>
          <a:ln w="9525">
            <a:solidFill>
              <a:schemeClr val="accent6"/>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p>
        </p:txBody>
      </p:sp>
      <p:sp>
        <p:nvSpPr>
          <p:cNvPr id="59" name="Right Arrow 58">
            <a:extLst>
              <a:ext uri="{FF2B5EF4-FFF2-40B4-BE49-F238E27FC236}">
                <a16:creationId xmlns="" xmlns:a16="http://schemas.microsoft.com/office/drawing/2014/main" id="{AD943237-C813-B743-93DC-CAD6F21B37A6}"/>
              </a:ext>
            </a:extLst>
          </p:cNvPr>
          <p:cNvSpPr/>
          <p:nvPr/>
        </p:nvSpPr>
        <p:spPr bwMode="invGray">
          <a:xfrm>
            <a:off x="8669998" y="5122317"/>
            <a:ext cx="141012" cy="106877"/>
          </a:xfrm>
          <a:prstGeom prst="rightArrow">
            <a:avLst/>
          </a:prstGeom>
          <a:solidFill>
            <a:schemeClr val="accent6"/>
          </a:solidFill>
          <a:ln w="9525">
            <a:solidFill>
              <a:schemeClr val="accent6"/>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p>
        </p:txBody>
      </p:sp>
      <p:sp>
        <p:nvSpPr>
          <p:cNvPr id="60" name="Right Arrow 59">
            <a:extLst>
              <a:ext uri="{FF2B5EF4-FFF2-40B4-BE49-F238E27FC236}">
                <a16:creationId xmlns="" xmlns:a16="http://schemas.microsoft.com/office/drawing/2014/main" id="{0ED20806-B85D-4747-AA8D-4EAA93E219BB}"/>
              </a:ext>
            </a:extLst>
          </p:cNvPr>
          <p:cNvSpPr/>
          <p:nvPr/>
        </p:nvSpPr>
        <p:spPr bwMode="invGray">
          <a:xfrm>
            <a:off x="9875449" y="5120089"/>
            <a:ext cx="141012" cy="106877"/>
          </a:xfrm>
          <a:prstGeom prst="rightArrow">
            <a:avLst/>
          </a:prstGeom>
          <a:solidFill>
            <a:schemeClr val="accent6"/>
          </a:solidFill>
          <a:ln w="9525">
            <a:solidFill>
              <a:schemeClr val="accent6"/>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p>
        </p:txBody>
      </p:sp>
      <p:sp>
        <p:nvSpPr>
          <p:cNvPr id="61" name="Title 2">
            <a:extLst>
              <a:ext uri="{FF2B5EF4-FFF2-40B4-BE49-F238E27FC236}">
                <a16:creationId xmlns="" xmlns:a16="http://schemas.microsoft.com/office/drawing/2014/main" id="{0B1921E9-4FC9-7C42-AA89-F4357A62FAE4}"/>
              </a:ext>
            </a:extLst>
          </p:cNvPr>
          <p:cNvSpPr txBox="1">
            <a:spLocks/>
          </p:cNvSpPr>
          <p:nvPr/>
        </p:nvSpPr>
        <p:spPr>
          <a:xfrm>
            <a:off x="6262136" y="4267200"/>
            <a:ext cx="5340116" cy="359774"/>
          </a:xfrm>
          <a:prstGeom prst="rect">
            <a:avLst/>
          </a:prstGeom>
        </p:spPr>
        <p:txBody>
          <a:bodyPr vert="horz" lIns="121899" tIns="60949" rIns="121899" bIns="60949" rtlCol="0" anchor="b" anchorCtr="0">
            <a:noAutofit/>
          </a:bodyPr>
          <a:lstStyle>
            <a:lvl1pPr algn="l" defTabSz="914240" rtl="0" eaLnBrk="1" latinLnBrk="0" hangingPunct="1">
              <a:lnSpc>
                <a:spcPct val="94000"/>
              </a:lnSpc>
              <a:spcBef>
                <a:spcPct val="0"/>
              </a:spcBef>
              <a:buNone/>
              <a:defRPr lang="en-US" sz="3200" b="1" kern="1200" dirty="0">
                <a:solidFill>
                  <a:schemeClr val="tx1"/>
                </a:solidFill>
                <a:latin typeface="+mj-lt"/>
                <a:ea typeface="+mj-ea"/>
                <a:cs typeface="+mj-cs"/>
              </a:defRPr>
            </a:lvl1pPr>
          </a:lstStyle>
          <a:p>
            <a:r>
              <a:rPr lang="en-US" sz="1400">
                <a:cs typeface="Arial" panose="020B0604020202020204" pitchFamily="34" charset="0"/>
              </a:rPr>
              <a:t>Containment of lateral threats at Edge</a:t>
            </a:r>
          </a:p>
        </p:txBody>
      </p:sp>
      <p:grpSp>
        <p:nvGrpSpPr>
          <p:cNvPr id="63" name="Group 62">
            <a:extLst>
              <a:ext uri="{FF2B5EF4-FFF2-40B4-BE49-F238E27FC236}">
                <a16:creationId xmlns="" xmlns:a16="http://schemas.microsoft.com/office/drawing/2014/main" id="{664C3867-F480-8C4F-9B9F-281E702728FB}"/>
              </a:ext>
            </a:extLst>
          </p:cNvPr>
          <p:cNvGrpSpPr/>
          <p:nvPr/>
        </p:nvGrpSpPr>
        <p:grpSpPr>
          <a:xfrm>
            <a:off x="8931156" y="4648200"/>
            <a:ext cx="756952" cy="745802"/>
            <a:chOff x="5491440" y="2884223"/>
            <a:chExt cx="1105843" cy="1089554"/>
          </a:xfrm>
        </p:grpSpPr>
        <p:pic>
          <p:nvPicPr>
            <p:cNvPr id="64" name="Picture 63" descr="VM-Lt-editable.emf">
              <a:extLst>
                <a:ext uri="{FF2B5EF4-FFF2-40B4-BE49-F238E27FC236}">
                  <a16:creationId xmlns="" xmlns:a16="http://schemas.microsoft.com/office/drawing/2014/main" id="{C48914B7-20CD-494E-8690-C455A40E770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91541" y="2884223"/>
              <a:ext cx="1005742" cy="1089554"/>
            </a:xfrm>
            <a:prstGeom prst="rect">
              <a:avLst/>
            </a:prstGeom>
          </p:spPr>
        </p:pic>
        <p:sp>
          <p:nvSpPr>
            <p:cNvPr id="65" name="TextBox 64">
              <a:extLst>
                <a:ext uri="{FF2B5EF4-FFF2-40B4-BE49-F238E27FC236}">
                  <a16:creationId xmlns="" xmlns:a16="http://schemas.microsoft.com/office/drawing/2014/main" id="{FEC5A91C-AB94-9148-BA6C-2057B0B8A191}"/>
                </a:ext>
              </a:extLst>
            </p:cNvPr>
            <p:cNvSpPr txBox="1"/>
            <p:nvPr/>
          </p:nvSpPr>
          <p:spPr>
            <a:xfrm>
              <a:off x="5491440" y="3336886"/>
              <a:ext cx="820117" cy="494599"/>
            </a:xfrm>
            <a:prstGeom prst="rect">
              <a:avLst/>
            </a:prstGeom>
            <a:noFill/>
          </p:spPr>
          <p:txBody>
            <a:bodyPr wrap="none" rtlCol="0">
              <a:spAutoFit/>
              <a:scene3d>
                <a:camera prst="orthographicFront">
                  <a:rot lat="2347702" lon="3026488" rev="237363"/>
                </a:camera>
                <a:lightRig rig="threePt" dir="t"/>
              </a:scene3d>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en-US" sz="800"/>
                <a:t>Network</a:t>
              </a:r>
            </a:p>
            <a:p>
              <a:r>
                <a:rPr lang="en-US" sz="800"/>
                <a:t>Sentry</a:t>
              </a:r>
            </a:p>
          </p:txBody>
        </p:sp>
      </p:grpSp>
      <p:pic>
        <p:nvPicPr>
          <p:cNvPr id="68" name="Graphic 67">
            <a:extLst>
              <a:ext uri="{FF2B5EF4-FFF2-40B4-BE49-F238E27FC236}">
                <a16:creationId xmlns="" xmlns:a16="http://schemas.microsoft.com/office/drawing/2014/main" id="{A670F7CA-F5EB-584B-8D34-8AD2F1374B8F}"/>
              </a:ext>
            </a:extLst>
          </p:cNvPr>
          <p:cNvPicPr>
            <a:picLocks noChangeAspect="1"/>
          </p:cNvPicPr>
          <p:nvPr/>
        </p:nvPicPr>
        <p:blipFill rotWithShape="1">
          <a:blip r:embed="rId10" cstate="print">
            <a:duotone>
              <a:prstClr val="black"/>
              <a:schemeClr val="tx2">
                <a:tint val="45000"/>
                <a:satMod val="400000"/>
              </a:schemeClr>
            </a:duotone>
            <a:extLst>
              <a:ext uri="{28A0092B-C50C-407E-A947-70E740481C1C}">
                <a14:useLocalDpi xmlns:a14="http://schemas.microsoft.com/office/drawing/2010/main"/>
              </a:ext>
              <a:ext uri="{96DAC541-7B7A-43D3-8B79-37D633B846F1}">
                <asvg:svgBlip xmlns="" xmlns:asvg="http://schemas.microsoft.com/office/drawing/2016/SVG/main" r:embed="rId11"/>
              </a:ext>
            </a:extLst>
          </a:blip>
          <a:srcRect l="22138" t="18612" r="20344" b="18740"/>
          <a:stretch/>
        </p:blipFill>
        <p:spPr>
          <a:xfrm>
            <a:off x="737127" y="2229096"/>
            <a:ext cx="597854" cy="651176"/>
          </a:xfrm>
          <a:prstGeom prst="rect">
            <a:avLst/>
          </a:prstGeom>
        </p:spPr>
      </p:pic>
      <p:pic>
        <p:nvPicPr>
          <p:cNvPr id="71" name="Graphic 70">
            <a:extLst>
              <a:ext uri="{FF2B5EF4-FFF2-40B4-BE49-F238E27FC236}">
                <a16:creationId xmlns="" xmlns:a16="http://schemas.microsoft.com/office/drawing/2014/main" id="{5577272C-F220-4B41-8AC9-172515CBECBC}"/>
              </a:ext>
            </a:extLst>
          </p:cNvPr>
          <p:cNvPicPr>
            <a:picLocks noChangeAspect="1"/>
          </p:cNvPicPr>
          <p:nvPr/>
        </p:nvPicPr>
        <p:blipFill>
          <a:blip r:embed="rId12">
            <a:duotone>
              <a:prstClr val="black"/>
              <a:schemeClr val="tx2">
                <a:tint val="45000"/>
                <a:satMod val="400000"/>
              </a:schemeClr>
            </a:duotone>
            <a:extLst>
              <a:ext uri="{96DAC541-7B7A-43D3-8B79-37D633B846F1}">
                <asvg:svgBlip xmlns="" xmlns:asvg="http://schemas.microsoft.com/office/drawing/2016/SVG/main" r:embed="rId13"/>
              </a:ext>
            </a:extLst>
          </a:blip>
          <a:stretch>
            <a:fillRect/>
          </a:stretch>
        </p:blipFill>
        <p:spPr>
          <a:xfrm>
            <a:off x="712786" y="3033976"/>
            <a:ext cx="497469" cy="497469"/>
          </a:xfrm>
          <a:prstGeom prst="rect">
            <a:avLst/>
          </a:prstGeom>
        </p:spPr>
      </p:pic>
      <p:pic>
        <p:nvPicPr>
          <p:cNvPr id="73" name="Graphic 72">
            <a:extLst>
              <a:ext uri="{FF2B5EF4-FFF2-40B4-BE49-F238E27FC236}">
                <a16:creationId xmlns="" xmlns:a16="http://schemas.microsoft.com/office/drawing/2014/main" id="{29234FD5-5CF8-084E-AA60-12F58A8D8898}"/>
              </a:ext>
            </a:extLst>
          </p:cNvPr>
          <p:cNvPicPr>
            <a:picLocks noChangeAspect="1"/>
          </p:cNvPicPr>
          <p:nvPr/>
        </p:nvPicPr>
        <p:blipFill>
          <a:blip r:embed="rId14">
            <a:duotone>
              <a:prstClr val="black"/>
              <a:schemeClr val="tx2">
                <a:tint val="45000"/>
                <a:satMod val="400000"/>
              </a:schemeClr>
            </a:duotone>
            <a:extLst>
              <a:ext uri="{96DAC541-7B7A-43D3-8B79-37D633B846F1}">
                <asvg:svgBlip xmlns="" xmlns:asvg="http://schemas.microsoft.com/office/drawing/2016/SVG/main" r:embed="rId15"/>
              </a:ext>
            </a:extLst>
          </a:blip>
          <a:stretch>
            <a:fillRect/>
          </a:stretch>
        </p:blipFill>
        <p:spPr>
          <a:xfrm>
            <a:off x="801997" y="3673450"/>
            <a:ext cx="526963" cy="526963"/>
          </a:xfrm>
          <a:prstGeom prst="rect">
            <a:avLst/>
          </a:prstGeom>
        </p:spPr>
      </p:pic>
      <p:pic>
        <p:nvPicPr>
          <p:cNvPr id="75" name="Graphic 74">
            <a:extLst>
              <a:ext uri="{FF2B5EF4-FFF2-40B4-BE49-F238E27FC236}">
                <a16:creationId xmlns="" xmlns:a16="http://schemas.microsoft.com/office/drawing/2014/main" id="{34051EA3-362A-5A48-A457-2E54087997C1}"/>
              </a:ext>
            </a:extLst>
          </p:cNvPr>
          <p:cNvPicPr>
            <a:picLocks noChangeAspect="1"/>
          </p:cNvPicPr>
          <p:nvPr/>
        </p:nvPicPr>
        <p:blipFill>
          <a:blip r:embed="rId16">
            <a:duotone>
              <a:prstClr val="black"/>
              <a:schemeClr val="tx2">
                <a:tint val="45000"/>
                <a:satMod val="400000"/>
              </a:schemeClr>
            </a:duotone>
            <a:extLst>
              <a:ext uri="{96DAC541-7B7A-43D3-8B79-37D633B846F1}">
                <asvg:svgBlip xmlns="" xmlns:asvg="http://schemas.microsoft.com/office/drawing/2016/SVG/main" r:embed="rId17"/>
              </a:ext>
            </a:extLst>
          </a:blip>
          <a:stretch>
            <a:fillRect/>
          </a:stretch>
        </p:blipFill>
        <p:spPr>
          <a:xfrm>
            <a:off x="811477" y="4358696"/>
            <a:ext cx="508000" cy="508000"/>
          </a:xfrm>
          <a:prstGeom prst="rect">
            <a:avLst/>
          </a:prstGeom>
        </p:spPr>
      </p:pic>
      <p:pic>
        <p:nvPicPr>
          <p:cNvPr id="77" name="Graphic 76">
            <a:extLst>
              <a:ext uri="{FF2B5EF4-FFF2-40B4-BE49-F238E27FC236}">
                <a16:creationId xmlns="" xmlns:a16="http://schemas.microsoft.com/office/drawing/2014/main" id="{15C5B4D5-0C2E-8B44-B43A-30881543676F}"/>
              </a:ext>
            </a:extLst>
          </p:cNvPr>
          <p:cNvPicPr>
            <a:picLocks noChangeAspect="1"/>
          </p:cNvPicPr>
          <p:nvPr/>
        </p:nvPicPr>
        <p:blipFill>
          <a:blip r:embed="rId18">
            <a:duotone>
              <a:prstClr val="black"/>
              <a:schemeClr val="tx2">
                <a:tint val="45000"/>
                <a:satMod val="400000"/>
              </a:schemeClr>
            </a:duotone>
            <a:extLst>
              <a:ext uri="{96DAC541-7B7A-43D3-8B79-37D633B846F1}">
                <asvg:svgBlip xmlns="" xmlns:asvg="http://schemas.microsoft.com/office/drawing/2016/SVG/main" r:embed="rId19"/>
              </a:ext>
            </a:extLst>
          </a:blip>
          <a:stretch>
            <a:fillRect/>
          </a:stretch>
        </p:blipFill>
        <p:spPr>
          <a:xfrm>
            <a:off x="782054" y="5049244"/>
            <a:ext cx="508000" cy="508000"/>
          </a:xfrm>
          <a:prstGeom prst="rect">
            <a:avLst/>
          </a:prstGeom>
        </p:spPr>
      </p:pic>
      <p:pic>
        <p:nvPicPr>
          <p:cNvPr id="79" name="Graphic 78">
            <a:extLst>
              <a:ext uri="{FF2B5EF4-FFF2-40B4-BE49-F238E27FC236}">
                <a16:creationId xmlns="" xmlns:a16="http://schemas.microsoft.com/office/drawing/2014/main" id="{86C38618-0F00-1E47-97E6-25C7C60246DA}"/>
              </a:ext>
            </a:extLst>
          </p:cNvPr>
          <p:cNvPicPr>
            <a:picLocks noChangeAspect="1"/>
          </p:cNvPicPr>
          <p:nvPr/>
        </p:nvPicPr>
        <p:blipFill>
          <a:blip r:embed="rId20">
            <a:duotone>
              <a:prstClr val="black"/>
              <a:schemeClr val="tx2">
                <a:tint val="45000"/>
                <a:satMod val="400000"/>
              </a:schemeClr>
            </a:duotone>
            <a:extLst>
              <a:ext uri="{96DAC541-7B7A-43D3-8B79-37D633B846F1}">
                <asvg:svgBlip xmlns="" xmlns:asvg="http://schemas.microsoft.com/office/drawing/2016/SVG/main" r:embed="rId21"/>
              </a:ext>
            </a:extLst>
          </a:blip>
          <a:stretch>
            <a:fillRect/>
          </a:stretch>
        </p:blipFill>
        <p:spPr>
          <a:xfrm>
            <a:off x="782054" y="5763414"/>
            <a:ext cx="508000" cy="508000"/>
          </a:xfrm>
          <a:prstGeom prst="rect">
            <a:avLst/>
          </a:prstGeom>
        </p:spPr>
      </p:pic>
      <p:sp>
        <p:nvSpPr>
          <p:cNvPr id="46" name="Rectangle 1">
            <a:extLst>
              <a:ext uri="{FF2B5EF4-FFF2-40B4-BE49-F238E27FC236}">
                <a16:creationId xmlns="" xmlns:a16="http://schemas.microsoft.com/office/drawing/2014/main" id="{84F89F82-4793-9640-B303-034DD7B88B6B}"/>
              </a:ext>
            </a:extLst>
          </p:cNvPr>
          <p:cNvSpPr>
            <a:spLocks noChangeArrowheads="1"/>
          </p:cNvSpPr>
          <p:nvPr/>
        </p:nvSpPr>
        <p:spPr bwMode="auto">
          <a:xfrm>
            <a:off x="101092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62" name="Rectangle 1">
            <a:extLst>
              <a:ext uri="{FF2B5EF4-FFF2-40B4-BE49-F238E27FC236}">
                <a16:creationId xmlns="" xmlns:a16="http://schemas.microsoft.com/office/drawing/2014/main" id="{2D432E6E-F569-F348-9761-9749FD244004}"/>
              </a:ext>
            </a:extLst>
          </p:cNvPr>
          <p:cNvSpPr>
            <a:spLocks noChangeArrowheads="1"/>
          </p:cNvSpPr>
          <p:nvPr/>
        </p:nvSpPr>
        <p:spPr bwMode="auto">
          <a:xfrm>
            <a:off x="109339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pic>
        <p:nvPicPr>
          <p:cNvPr id="70" name="Picture 69">
            <a:extLst>
              <a:ext uri="{FF2B5EF4-FFF2-40B4-BE49-F238E27FC236}">
                <a16:creationId xmlns="" xmlns:a16="http://schemas.microsoft.com/office/drawing/2014/main" id="{27DAFEF9-2533-EC4D-B15E-FBF4D3ABBAD6}"/>
              </a:ext>
            </a:extLst>
          </p:cNvPr>
          <p:cNvPicPr>
            <a:picLocks noChangeAspect="1"/>
          </p:cNvPicPr>
          <p:nvPr/>
        </p:nvPicPr>
        <p:blipFill>
          <a:blip r:embed="rId22">
            <a:duotone>
              <a:schemeClr val="accent5">
                <a:shade val="45000"/>
                <a:satMod val="135000"/>
              </a:schemeClr>
              <a:prstClr val="white"/>
            </a:duotone>
            <a:lum bright="20000"/>
          </a:blip>
          <a:stretch>
            <a:fillRect/>
          </a:stretch>
        </p:blipFill>
        <p:spPr>
          <a:xfrm>
            <a:off x="10310905" y="417338"/>
            <a:ext cx="536531" cy="253479"/>
          </a:xfrm>
          <a:prstGeom prst="rect">
            <a:avLst/>
          </a:prstGeom>
        </p:spPr>
      </p:pic>
      <p:pic>
        <p:nvPicPr>
          <p:cNvPr id="72" name="Picture 71">
            <a:extLst>
              <a:ext uri="{FF2B5EF4-FFF2-40B4-BE49-F238E27FC236}">
                <a16:creationId xmlns="" xmlns:a16="http://schemas.microsoft.com/office/drawing/2014/main" id="{30E4DD83-BE46-B244-B4CC-22F32A14BA98}"/>
              </a:ext>
            </a:extLst>
          </p:cNvPr>
          <p:cNvPicPr>
            <a:picLocks noChangeAspect="1"/>
          </p:cNvPicPr>
          <p:nvPr/>
        </p:nvPicPr>
        <p:blipFill>
          <a:blip r:embed="rId23">
            <a:duotone>
              <a:schemeClr val="accent5">
                <a:shade val="45000"/>
                <a:satMod val="135000"/>
              </a:schemeClr>
              <a:prstClr val="white"/>
            </a:duotone>
            <a:lum bright="20000"/>
          </a:blip>
          <a:stretch>
            <a:fillRect/>
          </a:stretch>
        </p:blipFill>
        <p:spPr>
          <a:xfrm>
            <a:off x="11203059" y="345571"/>
            <a:ext cx="397013" cy="397013"/>
          </a:xfrm>
          <a:prstGeom prst="rect">
            <a:avLst/>
          </a:prstGeom>
        </p:spPr>
      </p:pic>
    </p:spTree>
    <p:extLst>
      <p:ext uri="{BB962C8B-B14F-4D97-AF65-F5344CB8AC3E}">
        <p14:creationId xmlns:p14="http://schemas.microsoft.com/office/powerpoint/2010/main" val="216742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err="1"/>
              <a:t>FortiNAC</a:t>
            </a:r>
            <a:r>
              <a:rPr lang="en-US"/>
              <a:t> Series</a:t>
            </a:r>
          </a:p>
        </p:txBody>
      </p:sp>
      <p:graphicFrame>
        <p:nvGraphicFramePr>
          <p:cNvPr id="4" name="Table 3"/>
          <p:cNvGraphicFramePr>
            <a:graphicFrameLocks noGrp="1"/>
          </p:cNvGraphicFramePr>
          <p:nvPr>
            <p:extLst>
              <p:ext uri="{D42A27DB-BD31-4B8C-83A1-F6EECF244321}">
                <p14:modId xmlns:p14="http://schemas.microsoft.com/office/powerpoint/2010/main" val="553347499"/>
              </p:ext>
            </p:extLst>
          </p:nvPr>
        </p:nvGraphicFramePr>
        <p:xfrm>
          <a:off x="337504" y="1440003"/>
          <a:ext cx="11517002" cy="4401139"/>
        </p:xfrm>
        <a:graphic>
          <a:graphicData uri="http://schemas.openxmlformats.org/drawingml/2006/table">
            <a:tbl>
              <a:tblPr firstRow="1" firstCol="1" bandRow="1">
                <a:tableStyleId>{46F890A9-2807-4EBB-B81D-B2AA78EC7F39}</a:tableStyleId>
              </a:tblPr>
              <a:tblGrid>
                <a:gridCol w="1911057">
                  <a:extLst>
                    <a:ext uri="{9D8B030D-6E8A-4147-A177-3AD203B41FA5}">
                      <a16:colId xmlns="" xmlns:a16="http://schemas.microsoft.com/office/drawing/2014/main" val="20000"/>
                    </a:ext>
                  </a:extLst>
                </a:gridCol>
                <a:gridCol w="1921189">
                  <a:extLst>
                    <a:ext uri="{9D8B030D-6E8A-4147-A177-3AD203B41FA5}">
                      <a16:colId xmlns="" xmlns:a16="http://schemas.microsoft.com/office/drawing/2014/main" val="20001"/>
                    </a:ext>
                  </a:extLst>
                </a:gridCol>
                <a:gridCol w="1921189">
                  <a:extLst>
                    <a:ext uri="{9D8B030D-6E8A-4147-A177-3AD203B41FA5}">
                      <a16:colId xmlns="" xmlns:a16="http://schemas.microsoft.com/office/drawing/2014/main" val="3052368347"/>
                    </a:ext>
                  </a:extLst>
                </a:gridCol>
                <a:gridCol w="1921189">
                  <a:extLst>
                    <a:ext uri="{9D8B030D-6E8A-4147-A177-3AD203B41FA5}">
                      <a16:colId xmlns="" xmlns:a16="http://schemas.microsoft.com/office/drawing/2014/main" val="20002"/>
                    </a:ext>
                  </a:extLst>
                </a:gridCol>
                <a:gridCol w="1921189">
                  <a:extLst>
                    <a:ext uri="{9D8B030D-6E8A-4147-A177-3AD203B41FA5}">
                      <a16:colId xmlns="" xmlns:a16="http://schemas.microsoft.com/office/drawing/2014/main" val="20004"/>
                    </a:ext>
                  </a:extLst>
                </a:gridCol>
                <a:gridCol w="1921189">
                  <a:extLst>
                    <a:ext uri="{9D8B030D-6E8A-4147-A177-3AD203B41FA5}">
                      <a16:colId xmlns="" xmlns:a16="http://schemas.microsoft.com/office/drawing/2014/main" val="20006"/>
                    </a:ext>
                  </a:extLst>
                </a:gridCol>
              </a:tblGrid>
              <a:tr h="658396">
                <a:tc>
                  <a:txBody>
                    <a:bodyPr/>
                    <a:lstStyle/>
                    <a:p>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effectLst/>
                        </a:rPr>
                        <a:t>FNC-CA-500C</a:t>
                      </a:r>
                      <a:endParaRPr lang="en-US" sz="1300">
                        <a:solidFill>
                          <a:srgbClr val="FFFFFF"/>
                        </a:solidFill>
                        <a:effectLst/>
                        <a:latin typeface="Arial" panose="020B0604020202020204" pitchFamily="34" charset="0"/>
                        <a:cs typeface="Arial" panose="020B0604020202020204" pitchFamily="34" charset="0"/>
                      </a:endParaRPr>
                    </a:p>
                  </a:txBody>
                  <a:tcPr marL="27623" marR="27623" marT="27623" marB="27623" anchor="ctr"/>
                </a:tc>
                <a:tc>
                  <a:txBody>
                    <a:bodyPr/>
                    <a:lstStyle/>
                    <a:p>
                      <a:pPr algn="ctr"/>
                      <a:r>
                        <a:rPr lang="en-US" sz="1300">
                          <a:effectLst/>
                        </a:rPr>
                        <a:t>FNC-CA-600C</a:t>
                      </a:r>
                      <a:endParaRPr lang="en-US" sz="1300">
                        <a:solidFill>
                          <a:srgbClr val="FFFFFF"/>
                        </a:solidFill>
                        <a:effectLst/>
                        <a:latin typeface="Arial" panose="020B0604020202020204" pitchFamily="34" charset="0"/>
                        <a:cs typeface="Arial" panose="020B0604020202020204" pitchFamily="34" charset="0"/>
                      </a:endParaRPr>
                    </a:p>
                  </a:txBody>
                  <a:tcPr marL="27623" marR="27623" marT="27623" marB="27623" anchor="ctr"/>
                </a:tc>
                <a:tc>
                  <a:txBody>
                    <a:bodyPr/>
                    <a:lstStyle/>
                    <a:p>
                      <a:pPr algn="ctr"/>
                      <a:r>
                        <a:rPr lang="en-US" sz="1300">
                          <a:effectLst/>
                        </a:rPr>
                        <a:t>FNC-CA-700C</a:t>
                      </a:r>
                      <a:endParaRPr lang="en-US" sz="1300">
                        <a:solidFill>
                          <a:srgbClr val="FFFFFF"/>
                        </a:solidFill>
                        <a:effectLst/>
                        <a:latin typeface="Arial" panose="020B0604020202020204" pitchFamily="34" charset="0"/>
                        <a:cs typeface="Arial" panose="020B0604020202020204" pitchFamily="34" charset="0"/>
                      </a:endParaRPr>
                    </a:p>
                  </a:txBody>
                  <a:tcPr marL="27623" marR="27623" marT="27623" marB="2762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effectLst/>
                        </a:rPr>
                        <a:t>FNC-R-650C</a:t>
                      </a:r>
                      <a:endParaRPr lang="en-US" sz="1300">
                        <a:solidFill>
                          <a:srgbClr val="FFFFFF"/>
                        </a:solidFill>
                        <a:effectLst/>
                        <a:latin typeface="Arial" panose="020B0604020202020204" pitchFamily="34" charset="0"/>
                        <a:cs typeface="Arial" panose="020B0604020202020204" pitchFamily="34" charset="0"/>
                      </a:endParaRPr>
                    </a:p>
                  </a:txBody>
                  <a:tcPr marL="27623" marR="27623" marT="27623" marB="27623" anchor="ctr"/>
                </a:tc>
                <a:tc>
                  <a:txBody>
                    <a:bodyPr/>
                    <a:lstStyle/>
                    <a:p>
                      <a:pPr algn="ctr"/>
                      <a:r>
                        <a:rPr lang="en-US" sz="1300">
                          <a:effectLst/>
                        </a:rPr>
                        <a:t>FNC-M-550C</a:t>
                      </a:r>
                      <a:endParaRPr lang="en-US" sz="1300">
                        <a:solidFill>
                          <a:srgbClr val="FFFFFF"/>
                        </a:solidFill>
                        <a:effectLst/>
                        <a:latin typeface="Arial" panose="020B0604020202020204" pitchFamily="34" charset="0"/>
                        <a:cs typeface="Arial" panose="020B0604020202020204" pitchFamily="34" charset="0"/>
                      </a:endParaRPr>
                    </a:p>
                  </a:txBody>
                  <a:tcPr marL="27623" marR="27623" marT="27623" marB="27623" anchor="ctr"/>
                </a:tc>
                <a:extLst>
                  <a:ext uri="{0D108BD9-81ED-4DB2-BD59-A6C34878D82A}">
                    <a16:rowId xmlns="" xmlns:a16="http://schemas.microsoft.com/office/drawing/2014/main" val="10000"/>
                  </a:ext>
                </a:extLst>
              </a:tr>
              <a:tr h="15592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Type</a:t>
                      </a:r>
                    </a:p>
                  </a:txBody>
                  <a:tcPr marL="121888" marR="121888" anchor="ctr"/>
                </a:tc>
                <a:tc>
                  <a:txBody>
                    <a:bodyPr/>
                    <a:lstStyle/>
                    <a:p>
                      <a:pPr algn="ctr"/>
                      <a:r>
                        <a:rPr lang="en-US" sz="1300">
                          <a:effectLst/>
                        </a:rPr>
                        <a:t>Mid-range Control and Application Server</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a:effectLst/>
                        </a:rPr>
                        <a:t>High Performance Control and Application Server</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a:effectLst/>
                        </a:rPr>
                        <a:t>Ultra High Performance Control and Application Server</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a:effectLst/>
                          <a:latin typeface="Arial" panose="020B0604020202020204" pitchFamily="34" charset="0"/>
                          <a:cs typeface="Arial" panose="020B0604020202020204" pitchFamily="34" charset="0"/>
                        </a:rPr>
                        <a:t>Reporting and Analytics Server</a:t>
                      </a:r>
                    </a:p>
                  </a:txBody>
                  <a:tcPr marL="72000" marR="72000" marT="27623" marB="27623" anchor="ctr"/>
                </a:tc>
                <a:tc>
                  <a:txBody>
                    <a:bodyPr/>
                    <a:lstStyle/>
                    <a:p>
                      <a:pPr algn="ctr"/>
                      <a:r>
                        <a:rPr lang="en-US" sz="1300">
                          <a:effectLst/>
                        </a:rPr>
                        <a:t>Centralized </a:t>
                      </a:r>
                      <a:br>
                        <a:rPr lang="en-US" sz="1300">
                          <a:effectLst/>
                        </a:rPr>
                      </a:br>
                      <a:r>
                        <a:rPr lang="en-US" sz="1300">
                          <a:effectLst/>
                        </a:rPr>
                        <a:t>Management Appliance</a:t>
                      </a:r>
                      <a:endParaRPr lang="en-US" sz="1300">
                        <a:effectLst/>
                        <a:latin typeface="Arial" panose="020B0604020202020204" pitchFamily="34" charset="0"/>
                        <a:cs typeface="Arial" panose="020B0604020202020204" pitchFamily="34" charset="0"/>
                      </a:endParaRPr>
                    </a:p>
                  </a:txBody>
                  <a:tcPr marL="72000" marR="72000" marT="27623" marB="27623" anchor="ctr"/>
                </a:tc>
                <a:extLst>
                  <a:ext uri="{0D108BD9-81ED-4DB2-BD59-A6C34878D82A}">
                    <a16:rowId xmlns="" xmlns:a16="http://schemas.microsoft.com/office/drawing/2014/main" val="10001"/>
                  </a:ext>
                </a:extLst>
              </a:tr>
              <a:tr h="12362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Target Environment</a:t>
                      </a:r>
                    </a:p>
                  </a:txBody>
                  <a:tcPr marL="121888" marR="121888" anchor="ctr"/>
                </a:tc>
                <a:tc>
                  <a:txBody>
                    <a:bodyPr/>
                    <a:lstStyle/>
                    <a:p>
                      <a:pPr algn="ctr"/>
                      <a:r>
                        <a:rPr lang="en-US" sz="1300">
                          <a:effectLst/>
                        </a:rPr>
                        <a:t>Small Environments</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a:effectLst/>
                        </a:rPr>
                        <a:t>Medium Environments</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a:effectLst/>
                        </a:rPr>
                        <a:t>Large Environments with few Persistent Agents</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effectLst/>
                        </a:rPr>
                        <a:t>Multi-site environments with multiple appliances</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a:effectLst/>
                        </a:rPr>
                        <a:t>Multi-site environments with multiple appliances</a:t>
                      </a:r>
                      <a:endParaRPr lang="en-US" sz="1300">
                        <a:effectLst/>
                        <a:latin typeface="Arial" panose="020B0604020202020204" pitchFamily="34" charset="0"/>
                        <a:cs typeface="Arial" panose="020B0604020202020204" pitchFamily="34" charset="0"/>
                      </a:endParaRPr>
                    </a:p>
                  </a:txBody>
                  <a:tcPr marL="72000" marR="72000" marT="27623" marB="27623" anchor="ctr"/>
                </a:tc>
                <a:extLst>
                  <a:ext uri="{0D108BD9-81ED-4DB2-BD59-A6C34878D82A}">
                    <a16:rowId xmlns="" xmlns:a16="http://schemas.microsoft.com/office/drawing/2014/main" val="10002"/>
                  </a:ext>
                </a:extLst>
              </a:tr>
              <a:tr h="947312">
                <a:tc>
                  <a:txBody>
                    <a:bodyPr/>
                    <a:lstStyle/>
                    <a:p>
                      <a:r>
                        <a:rPr lang="en-US" sz="1300"/>
                        <a:t>Capacity</a:t>
                      </a:r>
                    </a:p>
                  </a:txBody>
                  <a:tcPr marL="121888" marR="121888" anchor="ctr"/>
                </a:tc>
                <a:tc>
                  <a:txBody>
                    <a:bodyPr/>
                    <a:lstStyle/>
                    <a:p>
                      <a:pPr algn="ctr"/>
                      <a:r>
                        <a:rPr lang="en-US" sz="1300">
                          <a:effectLst/>
                        </a:rPr>
                        <a:t>Manages up to 1,000 ports in the network*</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a:effectLst/>
                        </a:rPr>
                        <a:t>Manages up to 7,500 ports in the network*</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a:effectLst/>
                        </a:rPr>
                        <a:t>Manages up to 15,000 ports in the network*</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a:effectLst/>
                        </a:rPr>
                        <a:t>Unlimited</a:t>
                      </a:r>
                      <a:endParaRPr lang="en-US" sz="1300">
                        <a:effectLst/>
                        <a:latin typeface="Arial" panose="020B0604020202020204" pitchFamily="34" charset="0"/>
                        <a:cs typeface="Arial" panose="020B0604020202020204" pitchFamily="34" charset="0"/>
                      </a:endParaRPr>
                    </a:p>
                  </a:txBody>
                  <a:tcPr marL="72000" marR="72000" marT="27623" marB="27623" anchor="ctr"/>
                </a:tc>
                <a:tc>
                  <a:txBody>
                    <a:bodyPr/>
                    <a:lstStyle/>
                    <a:p>
                      <a:pPr algn="ctr"/>
                      <a:r>
                        <a:rPr lang="en-US" sz="1300" dirty="0">
                          <a:effectLst/>
                        </a:rPr>
                        <a:t>Unlimited</a:t>
                      </a:r>
                      <a:endParaRPr lang="en-US" sz="1300" dirty="0">
                        <a:effectLst/>
                        <a:latin typeface="Arial" panose="020B0604020202020204" pitchFamily="34" charset="0"/>
                        <a:cs typeface="Arial" panose="020B0604020202020204" pitchFamily="34" charset="0"/>
                      </a:endParaRPr>
                    </a:p>
                  </a:txBody>
                  <a:tcPr marL="72000" marR="72000" marT="27623" marB="27623" anchor="ctr"/>
                </a:tc>
                <a:extLst>
                  <a:ext uri="{0D108BD9-81ED-4DB2-BD59-A6C34878D82A}">
                    <a16:rowId xmlns="" xmlns:a16="http://schemas.microsoft.com/office/drawing/2014/main" val="10003"/>
                  </a:ext>
                </a:extLst>
              </a:tr>
            </a:tbl>
          </a:graphicData>
        </a:graphic>
      </p:graphicFrame>
      <p:sp>
        <p:nvSpPr>
          <p:cNvPr id="2" name="Rectangle 1">
            <a:extLst>
              <a:ext uri="{FF2B5EF4-FFF2-40B4-BE49-F238E27FC236}">
                <a16:creationId xmlns="" xmlns:a16="http://schemas.microsoft.com/office/drawing/2014/main" id="{0C49E827-5B36-B345-8E6F-076AB548B5E3}"/>
              </a:ext>
            </a:extLst>
          </p:cNvPr>
          <p:cNvSpPr/>
          <p:nvPr/>
        </p:nvSpPr>
        <p:spPr>
          <a:xfrm>
            <a:off x="5867401" y="6096001"/>
            <a:ext cx="6092825" cy="246221"/>
          </a:xfrm>
          <a:prstGeom prst="rect">
            <a:avLst/>
          </a:prstGeom>
        </p:spPr>
        <p:txBody>
          <a:bodyPr>
            <a:spAutoFit/>
          </a:bodyPr>
          <a:lstStyle/>
          <a:p>
            <a:pPr algn="r"/>
            <a:r>
              <a:rPr lang="en-US" sz="1000">
                <a:latin typeface="Helvetica" pitchFamily="2" charset="0"/>
              </a:rPr>
              <a:t>Virtual appliances are also available, please refer to </a:t>
            </a:r>
            <a:r>
              <a:rPr lang="en-US" sz="1000" err="1">
                <a:latin typeface="Helvetica" pitchFamily="2" charset="0"/>
              </a:rPr>
              <a:t>www.fortinet.com</a:t>
            </a:r>
            <a:r>
              <a:rPr lang="en-US" sz="1000">
                <a:latin typeface="Helvetica" pitchFamily="2" charset="0"/>
              </a:rPr>
              <a:t> for more information   </a:t>
            </a:r>
          </a:p>
        </p:txBody>
      </p:sp>
    </p:spTree>
    <p:extLst>
      <p:ext uri="{BB962C8B-B14F-4D97-AF65-F5344CB8AC3E}">
        <p14:creationId xmlns:p14="http://schemas.microsoft.com/office/powerpoint/2010/main" val="320702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FortiSandbox</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55637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Introducing FortiSandbox</a:t>
            </a:r>
          </a:p>
        </p:txBody>
      </p:sp>
      <p:grpSp>
        <p:nvGrpSpPr>
          <p:cNvPr id="27" name="Group 26"/>
          <p:cNvGrpSpPr/>
          <p:nvPr/>
        </p:nvGrpSpPr>
        <p:grpSpPr>
          <a:xfrm>
            <a:off x="599104" y="1200000"/>
            <a:ext cx="11038895" cy="846744"/>
            <a:chOff x="448252" y="1080000"/>
            <a:chExt cx="8281328" cy="635058"/>
          </a:xfrm>
        </p:grpSpPr>
        <p:sp>
          <p:nvSpPr>
            <p:cNvPr id="28" name="Rectangle 27"/>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Advanced Threat Protection solution designed to identify and thwart the highly targeted and tailored attacks </a:t>
              </a:r>
            </a:p>
          </p:txBody>
        </p:sp>
        <p:pic>
          <p:nvPicPr>
            <p:cNvPr id="29" name="Pictur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104" y="1102090"/>
              <a:ext cx="588541" cy="588541"/>
            </a:xfrm>
            <a:prstGeom prst="rect">
              <a:avLst/>
            </a:prstGeom>
          </p:spPr>
        </p:pic>
      </p:grpSp>
      <p:graphicFrame>
        <p:nvGraphicFramePr>
          <p:cNvPr id="30" name="Content Placeholder 4">
            <a:extLst>
              <a:ext uri="{FF2B5EF4-FFF2-40B4-BE49-F238E27FC236}">
                <a16:creationId xmlns="" xmlns:a16="http://schemas.microsoft.com/office/drawing/2014/main" id="{3991B6CB-010C-F847-BB9D-3DDC81AA30CB}"/>
              </a:ext>
            </a:extLst>
          </p:cNvPr>
          <p:cNvGraphicFramePr>
            <a:graphicFrameLocks/>
          </p:cNvGraphicFramePr>
          <p:nvPr>
            <p:extLst>
              <p:ext uri="{D42A27DB-BD31-4B8C-83A1-F6EECF244321}">
                <p14:modId xmlns:p14="http://schemas.microsoft.com/office/powerpoint/2010/main" val="2131018860"/>
              </p:ext>
            </p:extLst>
          </p:nvPr>
        </p:nvGraphicFramePr>
        <p:xfrm>
          <a:off x="614962" y="2189280"/>
          <a:ext cx="4566638" cy="4155840"/>
        </p:xfrm>
        <a:graphic>
          <a:graphicData uri="http://schemas.openxmlformats.org/drawingml/2006/table">
            <a:tbl>
              <a:tblPr bandRow="1">
                <a:tableStyleId>{073A0DAA-6AF3-43AB-8588-CEC1D06C72B9}</a:tableStyleId>
              </a:tblPr>
              <a:tblGrid>
                <a:gridCol w="877630">
                  <a:extLst>
                    <a:ext uri="{9D8B030D-6E8A-4147-A177-3AD203B41FA5}">
                      <a16:colId xmlns="" xmlns:a16="http://schemas.microsoft.com/office/drawing/2014/main" val="20000"/>
                    </a:ext>
                  </a:extLst>
                </a:gridCol>
                <a:gridCol w="3689008">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Independently top-rated</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Broad integration</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Intelligent automation</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All-in-one</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Flexible deployment</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Open extensibility</a:t>
                      </a:r>
                      <a:endParaRPr kumimoji="0" lang="en-US" sz="1600" b="0" u="none" strike="noStrike" kern="1200" cap="none" spc="0" normalizeH="0" baseline="0" noProof="0" dirty="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32" name="Graphic 31">
            <a:extLst>
              <a:ext uri="{FF2B5EF4-FFF2-40B4-BE49-F238E27FC236}">
                <a16:creationId xmlns="" xmlns:a16="http://schemas.microsoft.com/office/drawing/2014/main" id="{F024940E-A0F2-0E4B-957C-12492B8B0369}"/>
              </a:ext>
            </a:extLst>
          </p:cNvPr>
          <p:cNvPicPr>
            <a:picLocks noChangeAspect="1"/>
          </p:cNvPicPr>
          <p:nvPr/>
        </p:nvPicPr>
        <p:blipFill>
          <a:blip r:embed="rId3">
            <a:duotone>
              <a:prstClr val="black"/>
              <a:schemeClr val="tx2">
                <a:tint val="45000"/>
                <a:satMod val="400000"/>
              </a:schemeClr>
            </a:duotone>
            <a:extLst>
              <a:ext uri="{96DAC541-7B7A-43D3-8B79-37D633B846F1}">
                <asvg:svgBlip xmlns="" xmlns:asvg="http://schemas.microsoft.com/office/drawing/2016/SVG/main" r:embed="rId4"/>
              </a:ext>
            </a:extLst>
          </a:blip>
          <a:stretch>
            <a:fillRect/>
          </a:stretch>
        </p:blipFill>
        <p:spPr>
          <a:xfrm>
            <a:off x="774700" y="2250044"/>
            <a:ext cx="508000" cy="508000"/>
          </a:xfrm>
          <a:prstGeom prst="rect">
            <a:avLst/>
          </a:prstGeom>
        </p:spPr>
      </p:pic>
      <p:pic>
        <p:nvPicPr>
          <p:cNvPr id="35" name="Graphic 34">
            <a:extLst>
              <a:ext uri="{FF2B5EF4-FFF2-40B4-BE49-F238E27FC236}">
                <a16:creationId xmlns="" xmlns:a16="http://schemas.microsoft.com/office/drawing/2014/main" id="{E87F741C-67AD-654E-A156-AA458354ABF9}"/>
              </a:ext>
            </a:extLst>
          </p:cNvPr>
          <p:cNvPicPr>
            <a:picLocks noChangeAspect="1"/>
          </p:cNvPicPr>
          <p:nvPr/>
        </p:nvPicPr>
        <p:blipFill>
          <a:blip r:embed="rId5">
            <a:duotone>
              <a:prstClr val="black"/>
              <a:schemeClr val="tx2">
                <a:tint val="45000"/>
                <a:satMod val="400000"/>
              </a:schemeClr>
            </a:duotone>
            <a:extLst>
              <a:ext uri="{96DAC541-7B7A-43D3-8B79-37D633B846F1}">
                <asvg:svgBlip xmlns="" xmlns:asvg="http://schemas.microsoft.com/office/drawing/2016/SVG/main" r:embed="rId6"/>
              </a:ext>
            </a:extLst>
          </a:blip>
          <a:stretch>
            <a:fillRect/>
          </a:stretch>
        </p:blipFill>
        <p:spPr>
          <a:xfrm>
            <a:off x="780112" y="2971800"/>
            <a:ext cx="497176" cy="514320"/>
          </a:xfrm>
          <a:prstGeom prst="rect">
            <a:avLst/>
          </a:prstGeom>
        </p:spPr>
      </p:pic>
      <p:pic>
        <p:nvPicPr>
          <p:cNvPr id="37" name="Graphic 36">
            <a:extLst>
              <a:ext uri="{FF2B5EF4-FFF2-40B4-BE49-F238E27FC236}">
                <a16:creationId xmlns="" xmlns:a16="http://schemas.microsoft.com/office/drawing/2014/main" id="{1D057653-284E-8A4D-8A06-41EDE259ABD8}"/>
              </a:ext>
            </a:extLst>
          </p:cNvPr>
          <p:cNvPicPr>
            <a:picLocks noChangeAspect="1"/>
          </p:cNvPicPr>
          <p:nvPr/>
        </p:nvPicPr>
        <p:blipFill>
          <a:blip r:embed="rId7">
            <a:duotone>
              <a:prstClr val="black"/>
              <a:schemeClr val="tx2">
                <a:tint val="45000"/>
                <a:satMod val="400000"/>
              </a:schemeClr>
            </a:duotone>
            <a:extLst>
              <a:ext uri="{96DAC541-7B7A-43D3-8B79-37D633B846F1}">
                <asvg:svgBlip xmlns="" xmlns:asvg="http://schemas.microsoft.com/office/drawing/2016/SVG/main" r:embed="rId8"/>
              </a:ext>
            </a:extLst>
          </a:blip>
          <a:stretch>
            <a:fillRect/>
          </a:stretch>
        </p:blipFill>
        <p:spPr>
          <a:xfrm>
            <a:off x="774700" y="3654259"/>
            <a:ext cx="508000" cy="508000"/>
          </a:xfrm>
          <a:prstGeom prst="rect">
            <a:avLst/>
          </a:prstGeom>
        </p:spPr>
      </p:pic>
      <p:pic>
        <p:nvPicPr>
          <p:cNvPr id="39" name="Graphic 38">
            <a:extLst>
              <a:ext uri="{FF2B5EF4-FFF2-40B4-BE49-F238E27FC236}">
                <a16:creationId xmlns="" xmlns:a16="http://schemas.microsoft.com/office/drawing/2014/main" id="{0FD1EA3A-A7E2-6145-9396-85F6F77FEB6F}"/>
              </a:ext>
            </a:extLst>
          </p:cNvPr>
          <p:cNvPicPr>
            <a:picLocks noChangeAspect="1"/>
          </p:cNvPicPr>
          <p:nvPr/>
        </p:nvPicPr>
        <p:blipFill>
          <a:blip r:embed="rId9">
            <a:duotone>
              <a:prstClr val="black"/>
              <a:schemeClr val="tx2">
                <a:tint val="45000"/>
                <a:satMod val="400000"/>
              </a:schemeClr>
            </a:duotone>
            <a:extLst>
              <a:ext uri="{96DAC541-7B7A-43D3-8B79-37D633B846F1}">
                <asvg:svgBlip xmlns="" xmlns:asvg="http://schemas.microsoft.com/office/drawing/2016/SVG/main" r:embed="rId10"/>
              </a:ext>
            </a:extLst>
          </a:blip>
          <a:stretch>
            <a:fillRect/>
          </a:stretch>
        </p:blipFill>
        <p:spPr>
          <a:xfrm>
            <a:off x="732204" y="4405338"/>
            <a:ext cx="508000" cy="508000"/>
          </a:xfrm>
          <a:prstGeom prst="rect">
            <a:avLst/>
          </a:prstGeom>
        </p:spPr>
      </p:pic>
      <p:pic>
        <p:nvPicPr>
          <p:cNvPr id="41" name="Graphic 40">
            <a:extLst>
              <a:ext uri="{FF2B5EF4-FFF2-40B4-BE49-F238E27FC236}">
                <a16:creationId xmlns="" xmlns:a16="http://schemas.microsoft.com/office/drawing/2014/main" id="{A3E4AC9D-0C81-2A40-8AE4-5FD7DA743C3E}"/>
              </a:ext>
            </a:extLst>
          </p:cNvPr>
          <p:cNvPicPr>
            <a:picLocks noChangeAspect="1"/>
          </p:cNvPicPr>
          <p:nvPr/>
        </p:nvPicPr>
        <p:blipFill>
          <a:blip r:embed="rId11">
            <a:duotone>
              <a:prstClr val="black"/>
              <a:schemeClr val="tx2">
                <a:tint val="45000"/>
                <a:satMod val="400000"/>
              </a:schemeClr>
            </a:duotone>
            <a:extLst>
              <a:ext uri="{96DAC541-7B7A-43D3-8B79-37D633B846F1}">
                <asvg:svgBlip xmlns="" xmlns:asvg="http://schemas.microsoft.com/office/drawing/2016/SVG/main" r:embed="rId12"/>
              </a:ext>
            </a:extLst>
          </a:blip>
          <a:stretch>
            <a:fillRect/>
          </a:stretch>
        </p:blipFill>
        <p:spPr>
          <a:xfrm>
            <a:off x="735749" y="5081477"/>
            <a:ext cx="508000" cy="508000"/>
          </a:xfrm>
          <a:prstGeom prst="rect">
            <a:avLst/>
          </a:prstGeom>
        </p:spPr>
      </p:pic>
      <p:pic>
        <p:nvPicPr>
          <p:cNvPr id="44" name="Graphic 43">
            <a:extLst>
              <a:ext uri="{FF2B5EF4-FFF2-40B4-BE49-F238E27FC236}">
                <a16:creationId xmlns="" xmlns:a16="http://schemas.microsoft.com/office/drawing/2014/main" id="{5DCD4C94-88B0-3C4D-BEBD-CBC619B7618E}"/>
              </a:ext>
            </a:extLst>
          </p:cNvPr>
          <p:cNvPicPr>
            <a:picLocks noChangeAspect="1"/>
          </p:cNvPicPr>
          <p:nvPr/>
        </p:nvPicPr>
        <p:blipFill>
          <a:blip r:embed="rId13">
            <a:duotone>
              <a:prstClr val="black"/>
              <a:schemeClr val="tx2">
                <a:tint val="45000"/>
                <a:satMod val="400000"/>
              </a:schemeClr>
            </a:duotone>
            <a:extLst>
              <a:ext uri="{96DAC541-7B7A-43D3-8B79-37D633B846F1}">
                <asvg:svgBlip xmlns="" xmlns:asvg="http://schemas.microsoft.com/office/drawing/2016/SVG/main" r:embed="rId14"/>
              </a:ext>
            </a:extLst>
          </a:blip>
          <a:stretch>
            <a:fillRect/>
          </a:stretch>
        </p:blipFill>
        <p:spPr>
          <a:xfrm>
            <a:off x="730278" y="5776901"/>
            <a:ext cx="508000" cy="508000"/>
          </a:xfrm>
          <a:prstGeom prst="rect">
            <a:avLst/>
          </a:prstGeom>
        </p:spPr>
      </p:pic>
      <p:pic>
        <p:nvPicPr>
          <p:cNvPr id="45" name="Picture 44">
            <a:extLst>
              <a:ext uri="{FF2B5EF4-FFF2-40B4-BE49-F238E27FC236}">
                <a16:creationId xmlns="" xmlns:a16="http://schemas.microsoft.com/office/drawing/2014/main" id="{7F908549-493C-9546-86CE-6BA7DABFF43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272834" y="2858799"/>
            <a:ext cx="6365164" cy="2918102"/>
          </a:xfrm>
          <a:prstGeom prst="rect">
            <a:avLst/>
          </a:prstGeom>
        </p:spPr>
      </p:pic>
      <p:sp>
        <p:nvSpPr>
          <p:cNvPr id="22" name="Rectangle 1">
            <a:extLst>
              <a:ext uri="{FF2B5EF4-FFF2-40B4-BE49-F238E27FC236}">
                <a16:creationId xmlns="" xmlns:a16="http://schemas.microsoft.com/office/drawing/2014/main" id="{9D882581-4A4C-7948-8EFD-9E97E2DC6B24}"/>
              </a:ext>
            </a:extLst>
          </p:cNvPr>
          <p:cNvSpPr>
            <a:spLocks noChangeArrowheads="1"/>
          </p:cNvSpPr>
          <p:nvPr/>
        </p:nvSpPr>
        <p:spPr bwMode="auto">
          <a:xfrm>
            <a:off x="8534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23" name="Rectangle 1">
            <a:extLst>
              <a:ext uri="{FF2B5EF4-FFF2-40B4-BE49-F238E27FC236}">
                <a16:creationId xmlns="" xmlns:a16="http://schemas.microsoft.com/office/drawing/2014/main" id="{D5A6A0E9-2FCC-C74E-9108-7272654EB591}"/>
              </a:ext>
            </a:extLst>
          </p:cNvPr>
          <p:cNvSpPr>
            <a:spLocks noChangeArrowheads="1"/>
          </p:cNvSpPr>
          <p:nvPr/>
        </p:nvSpPr>
        <p:spPr bwMode="auto">
          <a:xfrm>
            <a:off x="9359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24" name="Rectangle 1">
            <a:extLst>
              <a:ext uri="{FF2B5EF4-FFF2-40B4-BE49-F238E27FC236}">
                <a16:creationId xmlns="" xmlns:a16="http://schemas.microsoft.com/office/drawing/2014/main" id="{3E94B7EE-C331-E347-93DB-5296F5B2A2F7}"/>
              </a:ext>
            </a:extLst>
          </p:cNvPr>
          <p:cNvSpPr>
            <a:spLocks noChangeArrowheads="1"/>
          </p:cNvSpPr>
          <p:nvPr/>
        </p:nvSpPr>
        <p:spPr bwMode="auto">
          <a:xfrm>
            <a:off x="10099937" y="800639"/>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Hosted</a:t>
            </a:r>
          </a:p>
        </p:txBody>
      </p:sp>
      <p:sp>
        <p:nvSpPr>
          <p:cNvPr id="25" name="Rectangle 1">
            <a:extLst>
              <a:ext uri="{FF2B5EF4-FFF2-40B4-BE49-F238E27FC236}">
                <a16:creationId xmlns="" xmlns:a16="http://schemas.microsoft.com/office/drawing/2014/main" id="{1464FB92-4B98-6C4C-898C-2CF9B970D178}"/>
              </a:ext>
            </a:extLst>
          </p:cNvPr>
          <p:cNvSpPr>
            <a:spLocks noChangeArrowheads="1"/>
          </p:cNvSpPr>
          <p:nvPr/>
        </p:nvSpPr>
        <p:spPr bwMode="auto">
          <a:xfrm>
            <a:off x="108873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26" name="Picture 25">
            <a:extLst>
              <a:ext uri="{FF2B5EF4-FFF2-40B4-BE49-F238E27FC236}">
                <a16:creationId xmlns="" xmlns:a16="http://schemas.microsoft.com/office/drawing/2014/main" id="{9F424499-C116-114D-807C-68A37938B279}"/>
              </a:ext>
            </a:extLst>
          </p:cNvPr>
          <p:cNvPicPr>
            <a:picLocks noChangeAspect="1"/>
          </p:cNvPicPr>
          <p:nvPr/>
        </p:nvPicPr>
        <p:blipFill>
          <a:blip r:embed="rId16">
            <a:duotone>
              <a:schemeClr val="accent5">
                <a:shade val="45000"/>
                <a:satMod val="135000"/>
              </a:schemeClr>
              <a:prstClr val="white"/>
            </a:duotone>
            <a:lum bright="20000"/>
          </a:blip>
          <a:stretch>
            <a:fillRect/>
          </a:stretch>
        </p:blipFill>
        <p:spPr>
          <a:xfrm>
            <a:off x="8736105" y="417338"/>
            <a:ext cx="536531" cy="253479"/>
          </a:xfrm>
          <a:prstGeom prst="rect">
            <a:avLst/>
          </a:prstGeom>
        </p:spPr>
      </p:pic>
      <p:pic>
        <p:nvPicPr>
          <p:cNvPr id="31" name="Picture 30">
            <a:extLst>
              <a:ext uri="{FF2B5EF4-FFF2-40B4-BE49-F238E27FC236}">
                <a16:creationId xmlns="" xmlns:a16="http://schemas.microsoft.com/office/drawing/2014/main" id="{C3946679-DBEE-8B40-9566-B643C01BCF74}"/>
              </a:ext>
            </a:extLst>
          </p:cNvPr>
          <p:cNvPicPr>
            <a:picLocks noChangeAspect="1"/>
          </p:cNvPicPr>
          <p:nvPr/>
        </p:nvPicPr>
        <p:blipFill>
          <a:blip r:embed="rId17">
            <a:duotone>
              <a:schemeClr val="accent5">
                <a:shade val="45000"/>
                <a:satMod val="135000"/>
              </a:schemeClr>
              <a:prstClr val="white"/>
            </a:duotone>
            <a:lum bright="20000"/>
          </a:blip>
          <a:stretch>
            <a:fillRect/>
          </a:stretch>
        </p:blipFill>
        <p:spPr>
          <a:xfrm>
            <a:off x="9628259" y="345571"/>
            <a:ext cx="397013" cy="397013"/>
          </a:xfrm>
          <a:prstGeom prst="rect">
            <a:avLst/>
          </a:prstGeom>
        </p:spPr>
      </p:pic>
      <p:pic>
        <p:nvPicPr>
          <p:cNvPr id="33" name="Picture 32">
            <a:extLst>
              <a:ext uri="{FF2B5EF4-FFF2-40B4-BE49-F238E27FC236}">
                <a16:creationId xmlns="" xmlns:a16="http://schemas.microsoft.com/office/drawing/2014/main" id="{658A3B0C-777D-AD46-B917-FED4035D64C0}"/>
              </a:ext>
            </a:extLst>
          </p:cNvPr>
          <p:cNvPicPr>
            <a:picLocks noChangeAspect="1"/>
          </p:cNvPicPr>
          <p:nvPr/>
        </p:nvPicPr>
        <p:blipFill>
          <a:blip r:embed="rId18">
            <a:duotone>
              <a:schemeClr val="accent5">
                <a:shade val="45000"/>
                <a:satMod val="135000"/>
              </a:schemeClr>
              <a:prstClr val="white"/>
            </a:duotone>
            <a:lum bright="20000"/>
          </a:blip>
          <a:stretch>
            <a:fillRect/>
          </a:stretch>
        </p:blipFill>
        <p:spPr>
          <a:xfrm>
            <a:off x="10311892" y="340625"/>
            <a:ext cx="511411" cy="406905"/>
          </a:xfrm>
          <a:prstGeom prst="rect">
            <a:avLst/>
          </a:prstGeom>
        </p:spPr>
      </p:pic>
      <p:pic>
        <p:nvPicPr>
          <p:cNvPr id="34" name="Picture 33">
            <a:extLst>
              <a:ext uri="{FF2B5EF4-FFF2-40B4-BE49-F238E27FC236}">
                <a16:creationId xmlns="" xmlns:a16="http://schemas.microsoft.com/office/drawing/2014/main" id="{DFA1AD9A-43DB-4F4E-BDBD-4DE05A8C55F5}"/>
              </a:ext>
            </a:extLst>
          </p:cNvPr>
          <p:cNvPicPr>
            <a:picLocks noChangeAspect="1"/>
          </p:cNvPicPr>
          <p:nvPr/>
        </p:nvPicPr>
        <p:blipFill>
          <a:blip r:embed="rId19">
            <a:duotone>
              <a:schemeClr val="accent5">
                <a:shade val="45000"/>
                <a:satMod val="135000"/>
              </a:schemeClr>
              <a:prstClr val="white"/>
            </a:duotone>
            <a:lum bright="20000"/>
          </a:blip>
          <a:stretch>
            <a:fillRect/>
          </a:stretch>
        </p:blipFill>
        <p:spPr>
          <a:xfrm>
            <a:off x="11063103" y="376777"/>
            <a:ext cx="541957" cy="334600"/>
          </a:xfrm>
          <a:prstGeom prst="rect">
            <a:avLst/>
          </a:prstGeom>
        </p:spPr>
      </p:pic>
    </p:spTree>
    <p:extLst>
      <p:ext uri="{BB962C8B-B14F-4D97-AF65-F5344CB8AC3E}">
        <p14:creationId xmlns:p14="http://schemas.microsoft.com/office/powerpoint/2010/main" val="69957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FortiSandbox Series</a:t>
            </a:r>
          </a:p>
        </p:txBody>
      </p:sp>
      <p:graphicFrame>
        <p:nvGraphicFramePr>
          <p:cNvPr id="3" name="Group 51"/>
          <p:cNvGraphicFramePr>
            <a:graphicFrameLocks noGrp="1"/>
          </p:cNvGraphicFramePr>
          <p:nvPr>
            <p:extLst>
              <p:ext uri="{D42A27DB-BD31-4B8C-83A1-F6EECF244321}">
                <p14:modId xmlns:p14="http://schemas.microsoft.com/office/powerpoint/2010/main" val="3510749689"/>
              </p:ext>
            </p:extLst>
          </p:nvPr>
        </p:nvGraphicFramePr>
        <p:xfrm>
          <a:off x="337506" y="1440000"/>
          <a:ext cx="11516995" cy="2886888"/>
        </p:xfrm>
        <a:graphic>
          <a:graphicData uri="http://schemas.openxmlformats.org/drawingml/2006/table">
            <a:tbl>
              <a:tblPr firstRow="1" firstCol="1" bandRow="1">
                <a:tableStyleId>{46F890A9-2807-4EBB-B81D-B2AA78EC7F39}</a:tableStyleId>
              </a:tblPr>
              <a:tblGrid>
                <a:gridCol w="2121915">
                  <a:extLst>
                    <a:ext uri="{9D8B030D-6E8A-4147-A177-3AD203B41FA5}">
                      <a16:colId xmlns="" xmlns:a16="http://schemas.microsoft.com/office/drawing/2014/main" val="20000"/>
                    </a:ext>
                  </a:extLst>
                </a:gridCol>
                <a:gridCol w="1879016">
                  <a:extLst>
                    <a:ext uri="{9D8B030D-6E8A-4147-A177-3AD203B41FA5}">
                      <a16:colId xmlns="" xmlns:a16="http://schemas.microsoft.com/office/drawing/2014/main" val="1629752701"/>
                    </a:ext>
                  </a:extLst>
                </a:gridCol>
                <a:gridCol w="1879016">
                  <a:extLst>
                    <a:ext uri="{9D8B030D-6E8A-4147-A177-3AD203B41FA5}">
                      <a16:colId xmlns="" xmlns:a16="http://schemas.microsoft.com/office/drawing/2014/main" val="20001"/>
                    </a:ext>
                  </a:extLst>
                </a:gridCol>
                <a:gridCol w="1879016">
                  <a:extLst>
                    <a:ext uri="{9D8B030D-6E8A-4147-A177-3AD203B41FA5}">
                      <a16:colId xmlns="" xmlns:a16="http://schemas.microsoft.com/office/drawing/2014/main" val="2929701117"/>
                    </a:ext>
                  </a:extLst>
                </a:gridCol>
                <a:gridCol w="1879016">
                  <a:extLst>
                    <a:ext uri="{9D8B030D-6E8A-4147-A177-3AD203B41FA5}">
                      <a16:colId xmlns="" xmlns:a16="http://schemas.microsoft.com/office/drawing/2014/main" val="20002"/>
                    </a:ext>
                  </a:extLst>
                </a:gridCol>
                <a:gridCol w="1879016">
                  <a:extLst>
                    <a:ext uri="{9D8B030D-6E8A-4147-A177-3AD203B41FA5}">
                      <a16:colId xmlns="" xmlns:a16="http://schemas.microsoft.com/office/drawing/2014/main" val="20003"/>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noProof="0" dirty="0"/>
                        <a:t>FortiSandbox</a:t>
                      </a:r>
                      <a:endParaRPr kumimoji="0" lang="en-US" sz="1300" b="1" i="0" u="none" strike="noStrike" cap="none" normalizeH="0" baseline="0" noProof="0" dirty="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noProof="0"/>
                        <a:t>FSA-500F</a:t>
                      </a:r>
                      <a:endParaRPr lang="en-US" sz="1300" noProof="0">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noProof="0" dirty="0"/>
                        <a:t>FSA-1000F/-DC</a:t>
                      </a:r>
                      <a:endParaRPr lang="en-US" sz="1300" noProof="0" dirty="0">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noProof="0"/>
                        <a:t>FSA-2000E</a:t>
                      </a:r>
                      <a:endParaRPr lang="en-US" sz="1300" noProof="0">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noProof="0"/>
                        <a:t>FSA-3000E</a:t>
                      </a:r>
                      <a:endParaRPr lang="en-US" sz="1300" noProof="0">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noProof="0"/>
                        <a:t>FSA-VM</a:t>
                      </a:r>
                      <a:endParaRPr lang="en-US" sz="1300" noProof="0">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497840">
                <a:tc>
                  <a:txBody>
                    <a:bodyPr/>
                    <a:lstStyle/>
                    <a:p>
                      <a:r>
                        <a:rPr kumimoji="0" lang="en-US" sz="1300" u="none" strike="noStrike" cap="none" normalizeH="0" baseline="0" noProof="0" dirty="0">
                          <a:ln>
                            <a:noFill/>
                          </a:ln>
                          <a:effectLst/>
                        </a:rPr>
                        <a:t>VM Sandboxing (Files/Hour)</a:t>
                      </a:r>
                      <a:endParaRPr kumimoji="0" lang="en-US" sz="1300" b="1" u="none" strike="noStrike" cap="none" normalizeH="0" baseline="0" noProof="0" dirty="0">
                        <a:ln>
                          <a:noFill/>
                        </a:ln>
                        <a:solidFill>
                          <a:srgbClr val="FFFFFF"/>
                        </a:solidFill>
                        <a:effectLst/>
                      </a:endParaRPr>
                    </a:p>
                  </a:txBody>
                  <a:tcPr marL="121888" marR="121888" anchor="ctr"/>
                </a:tc>
                <a:tc>
                  <a:txBody>
                    <a:bodyPr/>
                    <a:lstStyle/>
                    <a:p>
                      <a:pPr algn="ctr"/>
                      <a:r>
                        <a:rPr lang="en-US" sz="1300" noProof="0"/>
                        <a:t>120</a:t>
                      </a:r>
                    </a:p>
                  </a:txBody>
                  <a:tcPr marL="121888" marR="121888" anchor="ctr"/>
                </a:tc>
                <a:tc>
                  <a:txBody>
                    <a:bodyPr/>
                    <a:lstStyle/>
                    <a:p>
                      <a:pPr algn="ctr"/>
                      <a:r>
                        <a:rPr lang="en-US" sz="1300" noProof="0"/>
                        <a:t>280</a:t>
                      </a:r>
                    </a:p>
                  </a:txBody>
                  <a:tcPr marL="121888" marR="121888" anchor="ctr"/>
                </a:tc>
                <a:tc>
                  <a:txBody>
                    <a:bodyPr/>
                    <a:lstStyle/>
                    <a:p>
                      <a:pPr algn="ctr"/>
                      <a:r>
                        <a:rPr lang="en-US" sz="1300" noProof="0"/>
                        <a:t>480</a:t>
                      </a:r>
                    </a:p>
                  </a:txBody>
                  <a:tcPr marL="121888" marR="121888" anchor="ctr"/>
                </a:tc>
                <a:tc>
                  <a:txBody>
                    <a:bodyPr/>
                    <a:lstStyle/>
                    <a:p>
                      <a:pPr algn="ctr"/>
                      <a:r>
                        <a:rPr lang="en-US" sz="1300" noProof="0"/>
                        <a:t>1,120</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noProof="0"/>
                        <a:t>Hardware Dependent</a:t>
                      </a:r>
                    </a:p>
                  </a:txBody>
                  <a:tcPr marL="121888" marR="121888" anchor="ctr"/>
                </a:tc>
                <a:extLst>
                  <a:ext uri="{0D108BD9-81ED-4DB2-BD59-A6C34878D82A}">
                    <a16:rowId xmlns="" xmlns:a16="http://schemas.microsoft.com/office/drawing/2014/main" val="10001"/>
                  </a:ext>
                </a:extLst>
              </a:tr>
              <a:tr h="497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noProof="0" dirty="0"/>
                        <a:t>Sandbox </a:t>
                      </a:r>
                      <a:br>
                        <a:rPr lang="en-US" sz="1300" noProof="0" dirty="0"/>
                      </a:br>
                      <a:r>
                        <a:rPr lang="en-US" sz="1300" noProof="0" dirty="0"/>
                        <a:t>Pre-Filter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noProof="0" dirty="0"/>
                        <a:t>(Files/Hour)</a:t>
                      </a:r>
                      <a:endParaRPr lang="en-US" sz="1300" b="1" noProof="0" dirty="0">
                        <a:solidFill>
                          <a:srgbClr val="FFFFFF"/>
                        </a:solidFill>
                        <a:latin typeface="+mn-lt"/>
                        <a:cs typeface="Arial"/>
                      </a:endParaRPr>
                    </a:p>
                  </a:txBody>
                  <a:tcPr marL="121888" marR="121888" anchor="ctr"/>
                </a:tc>
                <a:tc>
                  <a:txBody>
                    <a:bodyPr/>
                    <a:lstStyle/>
                    <a:p>
                      <a:pPr algn="ctr"/>
                      <a:r>
                        <a:rPr lang="en-US" sz="1300" noProof="0"/>
                        <a:t>4,500</a:t>
                      </a:r>
                    </a:p>
                  </a:txBody>
                  <a:tcPr marL="121888" marR="121888" anchor="ctr"/>
                </a:tc>
                <a:tc>
                  <a:txBody>
                    <a:bodyPr/>
                    <a:lstStyle/>
                    <a:p>
                      <a:pPr algn="ctr"/>
                      <a:r>
                        <a:rPr lang="en-US" sz="1300" noProof="0"/>
                        <a:t>7,500</a:t>
                      </a:r>
                    </a:p>
                  </a:txBody>
                  <a:tcPr marL="121888" marR="121888" anchor="ctr"/>
                </a:tc>
                <a:tc>
                  <a:txBody>
                    <a:bodyPr/>
                    <a:lstStyle/>
                    <a:p>
                      <a:pPr algn="ctr"/>
                      <a:r>
                        <a:rPr lang="en-US" sz="1300" noProof="0"/>
                        <a:t>12,000</a:t>
                      </a:r>
                    </a:p>
                  </a:txBody>
                  <a:tcPr marL="121888" marR="121888" anchor="ctr"/>
                </a:tc>
                <a:tc>
                  <a:txBody>
                    <a:bodyPr/>
                    <a:lstStyle/>
                    <a:p>
                      <a:pPr algn="ctr"/>
                      <a:r>
                        <a:rPr lang="en-US" sz="1300" noProof="0"/>
                        <a:t>15,000</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noProof="0"/>
                        <a:t>Hardware Dependent</a:t>
                      </a:r>
                    </a:p>
                  </a:txBody>
                  <a:tcPr marL="121888" marR="121888" anchor="ctr"/>
                </a:tc>
                <a:extLst>
                  <a:ext uri="{0D108BD9-81ED-4DB2-BD59-A6C34878D82A}">
                    <a16:rowId xmlns="" xmlns:a16="http://schemas.microsoft.com/office/drawing/2014/main" val="10002"/>
                  </a:ext>
                </a:extLst>
              </a:tr>
              <a:tr h="497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noProof="0"/>
                        <a:t>Number of VMs</a:t>
                      </a:r>
                      <a:endParaRPr lang="en-US" sz="1300" b="1" noProof="0">
                        <a:solidFill>
                          <a:srgbClr val="FFFFFF"/>
                        </a:solidFill>
                        <a:latin typeface="+mn-lt"/>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noProof="0"/>
                        <a:t>2+4 optional</a:t>
                      </a: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noProof="0"/>
                        <a:t>2+12 optional</a:t>
                      </a:r>
                    </a:p>
                  </a:txBody>
                  <a:tcPr marL="121888" marR="121888" anchor="ctr"/>
                </a:tc>
                <a:tc>
                  <a:txBody>
                    <a:bodyPr/>
                    <a:lstStyle/>
                    <a:p>
                      <a:pPr algn="ctr"/>
                      <a:r>
                        <a:rPr lang="en-US" sz="1300" noProof="0"/>
                        <a:t>4+20 optional</a:t>
                      </a:r>
                    </a:p>
                  </a:txBody>
                  <a:tcPr marL="121888" marR="121888" anchor="ctr"/>
                </a:tc>
                <a:tc>
                  <a:txBody>
                    <a:bodyPr/>
                    <a:lstStyle/>
                    <a:p>
                      <a:pPr algn="ctr"/>
                      <a:r>
                        <a:rPr lang="en-US" sz="1300" noProof="0"/>
                        <a:t>8 + 48 optional</a:t>
                      </a: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noProof="0"/>
                        <a:t>Total: 1 to 54</a:t>
                      </a:r>
                    </a:p>
                  </a:txBody>
                  <a:tcPr marL="121888" marR="121888" anchor="ctr"/>
                </a:tc>
                <a:extLst>
                  <a:ext uri="{0D108BD9-81ED-4DB2-BD59-A6C34878D82A}">
                    <a16:rowId xmlns="" xmlns:a16="http://schemas.microsoft.com/office/drawing/2014/main" val="10003"/>
                  </a:ext>
                </a:extLst>
              </a:tr>
              <a:tr h="904240">
                <a:tc>
                  <a:txBody>
                    <a:bodyPr/>
                    <a:lstStyle/>
                    <a:p>
                      <a:r>
                        <a:rPr lang="en-US" sz="1300" noProof="0"/>
                        <a:t>Interfaces</a:t>
                      </a:r>
                      <a:endParaRPr lang="en-US" sz="1300" b="1" noProof="0">
                        <a:solidFill>
                          <a:srgbClr val="FFFFFF"/>
                        </a:solidFill>
                        <a:latin typeface="+mn-lt"/>
                        <a:cs typeface="Arial"/>
                      </a:endParaRPr>
                    </a:p>
                  </a:txBody>
                  <a:tcPr marL="121888" marR="121888" anchor="ctr"/>
                </a:tc>
                <a:tc>
                  <a:txBody>
                    <a:bodyPr/>
                    <a:lstStyle/>
                    <a:p>
                      <a:pPr algn="ctr"/>
                      <a:r>
                        <a:rPr lang="en-US" sz="1300" noProof="0"/>
                        <a:t>4x GE RJ45 ports</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noProof="0"/>
                        <a:t>4x GE RJ45 ports, 4x 10GE SFP+ slots </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noProof="0"/>
                        <a:t>4x GE RJ45 ports, 2x 10GE SFP+ slots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noProof="0"/>
                        <a:t>4x GE RJ45 ports, 2x 10GE SFP+ slots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noProof="0" dirty="0"/>
                        <a:t>Hardware Dependent</a:t>
                      </a:r>
                    </a:p>
                  </a:txBody>
                  <a:tcPr marL="121888" marR="121888"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1929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FortiClient</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75786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5211A6-26CD-6047-BDB8-A7F9F5CA6C8E}"/>
              </a:ext>
            </a:extLst>
          </p:cNvPr>
          <p:cNvPicPr>
            <a:picLocks noChangeAspect="1"/>
          </p:cNvPicPr>
          <p:nvPr/>
        </p:nvPicPr>
        <p:blipFill>
          <a:blip r:embed="rId2"/>
          <a:stretch>
            <a:fillRect/>
          </a:stretch>
        </p:blipFill>
        <p:spPr>
          <a:xfrm>
            <a:off x="5867401" y="2490953"/>
            <a:ext cx="4737941" cy="3276600"/>
          </a:xfrm>
          <a:prstGeom prst="rect">
            <a:avLst/>
          </a:prstGeom>
        </p:spPr>
      </p:pic>
      <p:sp>
        <p:nvSpPr>
          <p:cNvPr id="4" name="Title 3"/>
          <p:cNvSpPr>
            <a:spLocks noGrp="1"/>
          </p:cNvSpPr>
          <p:nvPr>
            <p:ph type="title"/>
          </p:nvPr>
        </p:nvSpPr>
        <p:spPr/>
        <p:txBody>
          <a:bodyPr/>
          <a:lstStyle/>
          <a:p>
            <a:r>
              <a:rPr lang="en-US"/>
              <a:t>Introducing FortiClient</a:t>
            </a:r>
          </a:p>
        </p:txBody>
      </p:sp>
      <p:grpSp>
        <p:nvGrpSpPr>
          <p:cNvPr id="8" name="Group 7"/>
          <p:cNvGrpSpPr/>
          <p:nvPr/>
        </p:nvGrpSpPr>
        <p:grpSpPr>
          <a:xfrm>
            <a:off x="599104" y="1200000"/>
            <a:ext cx="11038895" cy="846744"/>
            <a:chOff x="448252" y="849857"/>
            <a:chExt cx="8281328" cy="635058"/>
          </a:xfrm>
        </p:grpSpPr>
        <p:sp>
          <p:nvSpPr>
            <p:cNvPr id="9" name="Rectangle 8"/>
            <p:cNvSpPr/>
            <p:nvPr/>
          </p:nvSpPr>
          <p:spPr bwMode="invGray">
            <a:xfrm>
              <a:off x="448252" y="849857"/>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Comprehensive end-point protection &amp; security enforcement</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969" y="891583"/>
              <a:ext cx="599671" cy="546857"/>
            </a:xfrm>
            <a:prstGeom prst="rect">
              <a:avLst/>
            </a:prstGeom>
          </p:spPr>
        </p:pic>
      </p:grpSp>
      <p:grpSp>
        <p:nvGrpSpPr>
          <p:cNvPr id="12" name="Group 11"/>
          <p:cNvGrpSpPr/>
          <p:nvPr/>
        </p:nvGrpSpPr>
        <p:grpSpPr>
          <a:xfrm>
            <a:off x="9776411" y="2757653"/>
            <a:ext cx="1679268" cy="2743200"/>
            <a:chOff x="6396808" y="1146628"/>
            <a:chExt cx="1682811" cy="3084286"/>
          </a:xfrm>
        </p:grpSpPr>
        <p:pic>
          <p:nvPicPr>
            <p:cNvPr id="13" name="Picture 12" descr="iphon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6808" y="1146628"/>
              <a:ext cx="1682811" cy="308428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47328" y="1705427"/>
              <a:ext cx="1078351" cy="1914073"/>
            </a:xfrm>
            <a:prstGeom prst="rect">
              <a:avLst/>
            </a:prstGeom>
            <a:effectLst>
              <a:innerShdw blurRad="63500" dist="12700" dir="13500000">
                <a:prstClr val="black">
                  <a:alpha val="50000"/>
                </a:prstClr>
              </a:innerShdw>
            </a:effectLst>
          </p:spPr>
        </p:pic>
      </p:grpSp>
      <p:graphicFrame>
        <p:nvGraphicFramePr>
          <p:cNvPr id="15" name="Content Placeholder 4">
            <a:extLst>
              <a:ext uri="{FF2B5EF4-FFF2-40B4-BE49-F238E27FC236}">
                <a16:creationId xmlns="" xmlns:a16="http://schemas.microsoft.com/office/drawing/2014/main" id="{0D4788E3-6A58-9A4C-9E96-3BAACA27CCFF}"/>
              </a:ext>
            </a:extLst>
          </p:cNvPr>
          <p:cNvGraphicFramePr>
            <a:graphicFrameLocks/>
          </p:cNvGraphicFramePr>
          <p:nvPr>
            <p:extLst>
              <p:ext uri="{D42A27DB-BD31-4B8C-83A1-F6EECF244321}">
                <p14:modId xmlns:p14="http://schemas.microsoft.com/office/powerpoint/2010/main" val="3945165686"/>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Broad endpoint visibility</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Endpoint compliance and vulnerability management</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Proactive endpoint defense</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Automated threat containment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Secure remote access</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Easy to deploy and manage</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17" name="Graphic 16">
            <a:extLst>
              <a:ext uri="{FF2B5EF4-FFF2-40B4-BE49-F238E27FC236}">
                <a16:creationId xmlns="" xmlns:a16="http://schemas.microsoft.com/office/drawing/2014/main" id="{68E7E7D2-9E18-424A-93DC-33B0E816AAF4}"/>
              </a:ext>
            </a:extLst>
          </p:cNvPr>
          <p:cNvPicPr>
            <a:picLocks noChangeAspect="1"/>
          </p:cNvPicPr>
          <p:nvPr/>
        </p:nvPicPr>
        <p:blipFill>
          <a:blip r:embed="rId6">
            <a:duotone>
              <a:prstClr val="black"/>
              <a:schemeClr val="tx2">
                <a:tint val="45000"/>
                <a:satMod val="400000"/>
              </a:schemeClr>
            </a:duotone>
            <a:extLst>
              <a:ext uri="{96DAC541-7B7A-43D3-8B79-37D633B846F1}">
                <asvg:svgBlip xmlns="" xmlns:asvg="http://schemas.microsoft.com/office/drawing/2016/SVG/main" r:embed="rId7"/>
              </a:ext>
            </a:extLst>
          </a:blip>
          <a:stretch>
            <a:fillRect/>
          </a:stretch>
        </p:blipFill>
        <p:spPr>
          <a:xfrm>
            <a:off x="771140" y="2304454"/>
            <a:ext cx="508000" cy="508000"/>
          </a:xfrm>
          <a:prstGeom prst="rect">
            <a:avLst/>
          </a:prstGeom>
        </p:spPr>
      </p:pic>
      <p:pic>
        <p:nvPicPr>
          <p:cNvPr id="18" name="Graphic 17">
            <a:extLst>
              <a:ext uri="{FF2B5EF4-FFF2-40B4-BE49-F238E27FC236}">
                <a16:creationId xmlns="" xmlns:a16="http://schemas.microsoft.com/office/drawing/2014/main" id="{F22321B5-6811-AA41-B6D0-87F727AC3FF6}"/>
              </a:ext>
            </a:extLst>
          </p:cNvPr>
          <p:cNvPicPr>
            <a:picLocks noChangeAspect="1"/>
          </p:cNvPicPr>
          <p:nvPr/>
        </p:nvPicPr>
        <p:blipFill>
          <a:blip r:embed="rId8">
            <a:duotone>
              <a:prstClr val="black"/>
              <a:schemeClr val="tx2">
                <a:tint val="45000"/>
                <a:satMod val="400000"/>
              </a:schemeClr>
            </a:duotone>
            <a:extLst>
              <a:ext uri="{96DAC541-7B7A-43D3-8B79-37D633B846F1}">
                <asvg:svgBlip xmlns="" xmlns:asvg="http://schemas.microsoft.com/office/drawing/2016/SVG/main" r:embed="rId9"/>
              </a:ext>
            </a:extLst>
          </a:blip>
          <a:stretch>
            <a:fillRect/>
          </a:stretch>
        </p:blipFill>
        <p:spPr>
          <a:xfrm>
            <a:off x="771140" y="2973383"/>
            <a:ext cx="508000" cy="508000"/>
          </a:xfrm>
          <a:prstGeom prst="rect">
            <a:avLst/>
          </a:prstGeom>
        </p:spPr>
      </p:pic>
      <p:pic>
        <p:nvPicPr>
          <p:cNvPr id="20" name="Graphic 19">
            <a:extLst>
              <a:ext uri="{FF2B5EF4-FFF2-40B4-BE49-F238E27FC236}">
                <a16:creationId xmlns="" xmlns:a16="http://schemas.microsoft.com/office/drawing/2014/main" id="{3C18050D-1FA4-4A46-A1D6-60096D37EC48}"/>
              </a:ext>
            </a:extLst>
          </p:cNvPr>
          <p:cNvPicPr>
            <a:picLocks noChangeAspect="1"/>
          </p:cNvPicPr>
          <p:nvPr/>
        </p:nvPicPr>
        <p:blipFill>
          <a:blip r:embed="rId10">
            <a:duotone>
              <a:prstClr val="black"/>
              <a:schemeClr val="tx2">
                <a:tint val="45000"/>
                <a:satMod val="400000"/>
              </a:schemeClr>
            </a:duotone>
            <a:extLst>
              <a:ext uri="{96DAC541-7B7A-43D3-8B79-37D633B846F1}">
                <asvg:svgBlip xmlns="" xmlns:asvg="http://schemas.microsoft.com/office/drawing/2016/SVG/main" r:embed="rId11"/>
              </a:ext>
            </a:extLst>
          </a:blip>
          <a:stretch>
            <a:fillRect/>
          </a:stretch>
        </p:blipFill>
        <p:spPr>
          <a:xfrm>
            <a:off x="771140" y="3683000"/>
            <a:ext cx="508000" cy="508000"/>
          </a:xfrm>
          <a:prstGeom prst="rect">
            <a:avLst/>
          </a:prstGeom>
        </p:spPr>
      </p:pic>
      <p:pic>
        <p:nvPicPr>
          <p:cNvPr id="22" name="Graphic 21">
            <a:extLst>
              <a:ext uri="{FF2B5EF4-FFF2-40B4-BE49-F238E27FC236}">
                <a16:creationId xmlns="" xmlns:a16="http://schemas.microsoft.com/office/drawing/2014/main" id="{2B98E7A6-0B3C-7E44-9BD9-FEBD94327539}"/>
              </a:ext>
            </a:extLst>
          </p:cNvPr>
          <p:cNvPicPr>
            <a:picLocks noChangeAspect="1"/>
          </p:cNvPicPr>
          <p:nvPr/>
        </p:nvPicPr>
        <p:blipFill>
          <a:blip r:embed="rId12">
            <a:duotone>
              <a:prstClr val="black"/>
              <a:schemeClr val="tx2">
                <a:tint val="45000"/>
                <a:satMod val="400000"/>
              </a:schemeClr>
            </a:duotone>
            <a:extLst>
              <a:ext uri="{96DAC541-7B7A-43D3-8B79-37D633B846F1}">
                <asvg:svgBlip xmlns="" xmlns:asvg="http://schemas.microsoft.com/office/drawing/2016/SVG/main" r:embed="rId13"/>
              </a:ext>
            </a:extLst>
          </a:blip>
          <a:stretch>
            <a:fillRect/>
          </a:stretch>
        </p:blipFill>
        <p:spPr>
          <a:xfrm>
            <a:off x="771140" y="4369964"/>
            <a:ext cx="508000" cy="508000"/>
          </a:xfrm>
          <a:prstGeom prst="rect">
            <a:avLst/>
          </a:prstGeom>
        </p:spPr>
      </p:pic>
      <p:pic>
        <p:nvPicPr>
          <p:cNvPr id="23" name="Graphic 22">
            <a:extLst>
              <a:ext uri="{FF2B5EF4-FFF2-40B4-BE49-F238E27FC236}">
                <a16:creationId xmlns="" xmlns:a16="http://schemas.microsoft.com/office/drawing/2014/main" id="{D46521B6-5EA4-0340-B23A-C0450632588A}"/>
              </a:ext>
            </a:extLst>
          </p:cNvPr>
          <p:cNvPicPr>
            <a:picLocks noChangeAspect="1"/>
          </p:cNvPicPr>
          <p:nvPr/>
        </p:nvPicPr>
        <p:blipFill>
          <a:blip r:embed="rId12">
            <a:duotone>
              <a:prstClr val="black"/>
              <a:schemeClr val="tx2">
                <a:tint val="45000"/>
                <a:satMod val="400000"/>
              </a:schemeClr>
            </a:duotone>
            <a:extLst>
              <a:ext uri="{96DAC541-7B7A-43D3-8B79-37D633B846F1}">
                <asvg:svgBlip xmlns="" xmlns:asvg="http://schemas.microsoft.com/office/drawing/2016/SVG/main" r:embed="rId13"/>
              </a:ext>
            </a:extLst>
          </a:blip>
          <a:stretch>
            <a:fillRect/>
          </a:stretch>
        </p:blipFill>
        <p:spPr>
          <a:xfrm>
            <a:off x="771140" y="5038787"/>
            <a:ext cx="508000" cy="508000"/>
          </a:xfrm>
          <a:prstGeom prst="rect">
            <a:avLst/>
          </a:prstGeom>
        </p:spPr>
      </p:pic>
      <p:pic>
        <p:nvPicPr>
          <p:cNvPr id="25" name="Graphic 24">
            <a:extLst>
              <a:ext uri="{FF2B5EF4-FFF2-40B4-BE49-F238E27FC236}">
                <a16:creationId xmlns="" xmlns:a16="http://schemas.microsoft.com/office/drawing/2014/main" id="{CA832D10-5F15-B344-BEE9-7A42F549C730}"/>
              </a:ext>
            </a:extLst>
          </p:cNvPr>
          <p:cNvPicPr>
            <a:picLocks noChangeAspect="1"/>
          </p:cNvPicPr>
          <p:nvPr/>
        </p:nvPicPr>
        <p:blipFill>
          <a:blip r:embed="rId14">
            <a:duotone>
              <a:prstClr val="black"/>
              <a:schemeClr val="tx2">
                <a:tint val="45000"/>
                <a:satMod val="400000"/>
              </a:schemeClr>
            </a:duotone>
            <a:extLst>
              <a:ext uri="{96DAC541-7B7A-43D3-8B79-37D633B846F1}">
                <asvg:svgBlip xmlns="" xmlns:asvg="http://schemas.microsoft.com/office/drawing/2016/SVG/main" r:embed="rId15"/>
              </a:ext>
            </a:extLst>
          </a:blip>
          <a:stretch>
            <a:fillRect/>
          </a:stretch>
        </p:blipFill>
        <p:spPr>
          <a:xfrm>
            <a:off x="771140" y="5767553"/>
            <a:ext cx="508000" cy="508000"/>
          </a:xfrm>
          <a:prstGeom prst="rect">
            <a:avLst/>
          </a:prstGeom>
        </p:spPr>
      </p:pic>
    </p:spTree>
    <p:extLst>
      <p:ext uri="{BB962C8B-B14F-4D97-AF65-F5344CB8AC3E}">
        <p14:creationId xmlns:p14="http://schemas.microsoft.com/office/powerpoint/2010/main" val="236799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FortiClient V6.2</a:t>
            </a:r>
          </a:p>
        </p:txBody>
      </p:sp>
      <p:sp>
        <p:nvSpPr>
          <p:cNvPr id="3" name="Rectangle 2"/>
          <p:cNvSpPr>
            <a:spLocks noChangeArrowheads="1"/>
          </p:cNvSpPr>
          <p:nvPr/>
        </p:nvSpPr>
        <p:spPr bwMode="auto">
          <a:xfrm>
            <a:off x="4271754" y="1103550"/>
            <a:ext cx="6181245" cy="615553"/>
          </a:xfrm>
          <a:prstGeom prst="rect">
            <a:avLst/>
          </a:prstGeom>
          <a:noFill/>
          <a:ln w="9525">
            <a:noFill/>
            <a:miter lim="800000"/>
            <a:headEnd/>
            <a:tailEnd/>
          </a:ln>
        </p:spPr>
        <p:txBody>
          <a:bodyPr wrap="square" lIns="121893" tIns="60947" rIns="121893" bIns="60947">
            <a:spAutoFit/>
          </a:bodyPr>
          <a:lstStyle/>
          <a:p>
            <a:pPr algn="ctr">
              <a:defRPr/>
            </a:pPr>
            <a:r>
              <a:rPr lang="en-GB" sz="3200" b="1">
                <a:solidFill>
                  <a:srgbClr val="FFFFFF"/>
                </a:solidFill>
                <a:latin typeface="Arial Narrow" pitchFamily="34" charset="0"/>
                <a:ea typeface="ＭＳ Ｐゴシック" pitchFamily="34" charset="-128"/>
              </a:rPr>
              <a:t>New in 4.0 MR3</a:t>
            </a:r>
          </a:p>
        </p:txBody>
      </p:sp>
      <p:graphicFrame>
        <p:nvGraphicFramePr>
          <p:cNvPr id="4" name="Table 3"/>
          <p:cNvGraphicFramePr>
            <a:graphicFrameLocks noGrp="1"/>
          </p:cNvGraphicFramePr>
          <p:nvPr>
            <p:extLst>
              <p:ext uri="{D42A27DB-BD31-4B8C-83A1-F6EECF244321}">
                <p14:modId xmlns:p14="http://schemas.microsoft.com/office/powerpoint/2010/main" val="3927390043"/>
              </p:ext>
            </p:extLst>
          </p:nvPr>
        </p:nvGraphicFramePr>
        <p:xfrm>
          <a:off x="632417" y="1161103"/>
          <a:ext cx="10835681" cy="2876363"/>
        </p:xfrm>
        <a:graphic>
          <a:graphicData uri="http://schemas.openxmlformats.org/drawingml/2006/table">
            <a:tbl>
              <a:tblPr firstRow="1" firstCol="1" bandRow="1">
                <a:tableStyleId>{46F890A9-2807-4EBB-B81D-B2AA78EC7F39}</a:tableStyleId>
              </a:tblPr>
              <a:tblGrid>
                <a:gridCol w="2300537">
                  <a:extLst>
                    <a:ext uri="{9D8B030D-6E8A-4147-A177-3AD203B41FA5}">
                      <a16:colId xmlns="" xmlns:a16="http://schemas.microsoft.com/office/drawing/2014/main" val="20000"/>
                    </a:ext>
                  </a:extLst>
                </a:gridCol>
                <a:gridCol w="1422524">
                  <a:extLst>
                    <a:ext uri="{9D8B030D-6E8A-4147-A177-3AD203B41FA5}">
                      <a16:colId xmlns="" xmlns:a16="http://schemas.microsoft.com/office/drawing/2014/main" val="20001"/>
                    </a:ext>
                  </a:extLst>
                </a:gridCol>
                <a:gridCol w="1422524">
                  <a:extLst>
                    <a:ext uri="{9D8B030D-6E8A-4147-A177-3AD203B41FA5}">
                      <a16:colId xmlns="" xmlns:a16="http://schemas.microsoft.com/office/drawing/2014/main" val="20002"/>
                    </a:ext>
                  </a:extLst>
                </a:gridCol>
                <a:gridCol w="1422524">
                  <a:extLst>
                    <a:ext uri="{9D8B030D-6E8A-4147-A177-3AD203B41FA5}">
                      <a16:colId xmlns="" xmlns:a16="http://schemas.microsoft.com/office/drawing/2014/main" val="20003"/>
                    </a:ext>
                  </a:extLst>
                </a:gridCol>
                <a:gridCol w="1422524">
                  <a:extLst>
                    <a:ext uri="{9D8B030D-6E8A-4147-A177-3AD203B41FA5}">
                      <a16:colId xmlns="" xmlns:a16="http://schemas.microsoft.com/office/drawing/2014/main" val="20004"/>
                    </a:ext>
                  </a:extLst>
                </a:gridCol>
                <a:gridCol w="1422524">
                  <a:extLst>
                    <a:ext uri="{9D8B030D-6E8A-4147-A177-3AD203B41FA5}">
                      <a16:colId xmlns="" xmlns:a16="http://schemas.microsoft.com/office/drawing/2014/main" val="20005"/>
                    </a:ext>
                  </a:extLst>
                </a:gridCol>
                <a:gridCol w="1422524">
                  <a:extLst>
                    <a:ext uri="{9D8B030D-6E8A-4147-A177-3AD203B41FA5}">
                      <a16:colId xmlns="" xmlns:a16="http://schemas.microsoft.com/office/drawing/2014/main" val="20006"/>
                    </a:ext>
                  </a:extLst>
                </a:gridCol>
              </a:tblGrid>
              <a:tr h="491101">
                <a:tc>
                  <a:txBody>
                    <a:bodyPr/>
                    <a:lstStyle/>
                    <a:p>
                      <a:endParaRPr lang="en-CA" sz="900"/>
                    </a:p>
                  </a:txBody>
                  <a:tcPr marL="121888" marR="121888"/>
                </a:tc>
                <a:tc>
                  <a:txBody>
                    <a:bodyPr/>
                    <a:lstStyle/>
                    <a:p>
                      <a:pPr algn="ctr"/>
                      <a:r>
                        <a:rPr lang="en-US" sz="1200"/>
                        <a:t>Windows</a:t>
                      </a:r>
                      <a:endParaRPr lang="en-CA" sz="1200"/>
                    </a:p>
                  </a:txBody>
                  <a:tcPr marL="121888" marR="121888" anchor="ctr"/>
                </a:tc>
                <a:tc>
                  <a:txBody>
                    <a:bodyPr/>
                    <a:lstStyle/>
                    <a:p>
                      <a:pPr algn="ctr"/>
                      <a:r>
                        <a:rPr lang="en-US" sz="1200"/>
                        <a:t>Mac OSX</a:t>
                      </a:r>
                      <a:endParaRPr lang="en-CA" sz="1200"/>
                    </a:p>
                  </a:txBody>
                  <a:tcPr marL="121888" marR="121888" anchor="ctr"/>
                </a:tc>
                <a:tc>
                  <a:txBody>
                    <a:bodyPr/>
                    <a:lstStyle/>
                    <a:p>
                      <a:pPr algn="ctr"/>
                      <a:r>
                        <a:rPr lang="en-CA" sz="1200"/>
                        <a:t>Android</a:t>
                      </a:r>
                    </a:p>
                  </a:txBody>
                  <a:tcPr marL="121888" marR="121888" anchor="ctr"/>
                </a:tc>
                <a:tc>
                  <a:txBody>
                    <a:bodyPr/>
                    <a:lstStyle/>
                    <a:p>
                      <a:pPr algn="ctr"/>
                      <a:r>
                        <a:rPr lang="en-CA" sz="1200"/>
                        <a:t>iOS</a:t>
                      </a: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CA" sz="1200"/>
                        <a:t>Chromebook</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kumimoji="0" lang="en-CA" sz="1200" u="none" strike="noStrike" kern="1200" cap="none" spc="0" normalizeH="0" baseline="0" noProof="0">
                          <a:ln>
                            <a:noFill/>
                          </a:ln>
                          <a:effectLst/>
                          <a:uLnTx/>
                          <a:uFillTx/>
                        </a:rPr>
                        <a:t>Linux</a:t>
                      </a:r>
                      <a:endParaRPr lang="en-US"/>
                    </a:p>
                  </a:txBody>
                  <a:tcPr marL="121888" marR="121888" anchor="ctr"/>
                </a:tc>
                <a:extLst>
                  <a:ext uri="{0D108BD9-81ED-4DB2-BD59-A6C34878D82A}">
                    <a16:rowId xmlns="" xmlns:a16="http://schemas.microsoft.com/office/drawing/2014/main" val="10000"/>
                  </a:ext>
                </a:extLst>
              </a:tr>
              <a:tr h="316488">
                <a:tc gridSpan="5">
                  <a:txBody>
                    <a:bodyPr/>
                    <a:lstStyle/>
                    <a:p>
                      <a:r>
                        <a:rPr lang="en-US" sz="1200">
                          <a:solidFill>
                            <a:schemeClr val="bg1"/>
                          </a:solidFill>
                        </a:rPr>
                        <a:t>Security Fabric Components</a:t>
                      </a:r>
                      <a:endParaRPr lang="en-US" sz="1200" b="1">
                        <a:solidFill>
                          <a:schemeClr val="bg1"/>
                        </a:solidFill>
                      </a:endParaRPr>
                    </a:p>
                  </a:txBody>
                  <a:tcPr marL="121888" marR="121888" anchor="ctr">
                    <a:solidFill>
                      <a:schemeClr val="accent5"/>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300" b="0" i="1" u="none" strike="noStrike" kern="1200" cap="none" spc="0" normalizeH="0" baseline="0" noProof="0">
                        <a:ln>
                          <a:noFill/>
                        </a:ln>
                        <a:solidFill>
                          <a:srgbClr val="FFFFFF"/>
                        </a:solidFill>
                        <a:effectLst/>
                        <a:uLnTx/>
                        <a:uFillTx/>
                        <a:latin typeface="+mn-lt"/>
                        <a:ea typeface="+mn-ea"/>
                        <a:cs typeface="+mn-cs"/>
                      </a:endParaRPr>
                    </a:p>
                  </a:txBody>
                  <a:tcPr marL="121888" marR="121888" anchor="ct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300" b="0" i="1" u="none" strike="noStrike" kern="1200" cap="none" spc="0" normalizeH="0" baseline="0" noProof="0">
                        <a:ln>
                          <a:noFill/>
                        </a:ln>
                        <a:solidFill>
                          <a:srgbClr val="FFFFFF"/>
                        </a:solidFill>
                        <a:effectLst/>
                        <a:uLnTx/>
                        <a:uFillTx/>
                        <a:latin typeface="+mn-lt"/>
                        <a:ea typeface="+mn-ea"/>
                        <a:cs typeface="+mn-cs"/>
                      </a:endParaRPr>
                    </a:p>
                  </a:txBody>
                  <a:tcPr marL="121888" marR="121888" anchor="ctr">
                    <a:solidFill>
                      <a:schemeClr val="accent5"/>
                    </a:solidFill>
                  </a:tcPr>
                </a:tc>
                <a:extLst>
                  <a:ext uri="{0D108BD9-81ED-4DB2-BD59-A6C34878D82A}">
                    <a16:rowId xmlns="" xmlns:a16="http://schemas.microsoft.com/office/drawing/2014/main" val="10001"/>
                  </a:ext>
                </a:extLst>
              </a:tr>
              <a:tr h="316488">
                <a:tc>
                  <a:txBody>
                    <a:bodyPr/>
                    <a:lstStyle/>
                    <a:p>
                      <a:r>
                        <a:rPr lang="en-US" sz="1200"/>
                        <a:t>Endpoint</a:t>
                      </a:r>
                      <a:r>
                        <a:rPr lang="en-US" sz="1200" baseline="0"/>
                        <a:t> Telemetry</a:t>
                      </a:r>
                      <a:r>
                        <a:rPr lang="en-CA" sz="1200" baseline="30000"/>
                        <a:t>1</a:t>
                      </a:r>
                      <a:endParaRPr lang="en-CA" sz="1200" b="1">
                        <a:solidFill>
                          <a:srgbClr val="FFFFFF"/>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r>
                        <a:rPr lang="en-US" sz="1400">
                          <a:sym typeface="Zapf Dingbats"/>
                        </a:rPr>
                        <a:t> </a:t>
                      </a:r>
                      <a:endParaRPr lang="en-US" sz="1400" b="0" i="0">
                        <a:solidFill>
                          <a:srgbClr val="637F7F"/>
                        </a:solidFill>
                        <a:latin typeface="Zapf Dingbats" pitchFamily="2" charset="0"/>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r>
                        <a:rPr lang="en-US" sz="1400">
                          <a:sym typeface="Zapf Dingbats"/>
                        </a:rPr>
                        <a:t> </a:t>
                      </a:r>
                      <a:endParaRPr lang="en-US" sz="1400" b="0" i="0">
                        <a:solidFill>
                          <a:srgbClr val="637F7F"/>
                        </a:solidFill>
                        <a:latin typeface="Zapf Dingbats" pitchFamily="2" charset="0"/>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tc>
                <a:extLst>
                  <a:ext uri="{0D108BD9-81ED-4DB2-BD59-A6C34878D82A}">
                    <a16:rowId xmlns="" xmlns:a16="http://schemas.microsoft.com/office/drawing/2014/main" val="10002"/>
                  </a:ext>
                </a:extLst>
              </a:tr>
              <a:tr h="393823">
                <a:tc>
                  <a:txBody>
                    <a:bodyPr/>
                    <a:lstStyle/>
                    <a:p>
                      <a:r>
                        <a:rPr lang="en-CA" sz="1200"/>
                        <a:t>Compliance Enforcement using Dynamic Access Control</a:t>
                      </a:r>
                      <a:r>
                        <a:rPr lang="en-CA" sz="1200" baseline="30000"/>
                        <a:t>1</a:t>
                      </a:r>
                      <a:endParaRPr lang="en-CA" sz="1200" b="1" baseline="30000">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a:solidFill>
                          <a:schemeClr val="tx1"/>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nchor="ctr"/>
                </a:tc>
                <a:extLst>
                  <a:ext uri="{0D108BD9-81ED-4DB2-BD59-A6C34878D82A}">
                    <a16:rowId xmlns="" xmlns:a16="http://schemas.microsoft.com/office/drawing/2014/main" val="10003"/>
                  </a:ext>
                </a:extLst>
              </a:tr>
              <a:tr h="472126">
                <a:tc>
                  <a:txBody>
                    <a:bodyPr/>
                    <a:lstStyle/>
                    <a:p>
                      <a:r>
                        <a:rPr lang="en-CA" sz="1200"/>
                        <a:t>Endpoint Audit and Remediation </a:t>
                      </a:r>
                      <a:br>
                        <a:rPr lang="en-CA" sz="1200"/>
                      </a:br>
                      <a:r>
                        <a:rPr lang="en-CA" sz="1200"/>
                        <a:t>with Vulnerability Scanning</a:t>
                      </a:r>
                      <a:r>
                        <a:rPr lang="en-CA" sz="1200" baseline="30000"/>
                        <a:t>1</a:t>
                      </a:r>
                      <a:endParaRPr lang="en-CA"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a:solidFill>
                          <a:schemeClr val="tx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a:solidFill>
                          <a:schemeClr val="tx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a:solidFill>
                          <a:schemeClr val="tx1"/>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nchor="ctr"/>
                </a:tc>
                <a:extLst>
                  <a:ext uri="{0D108BD9-81ED-4DB2-BD59-A6C34878D82A}">
                    <a16:rowId xmlns="" xmlns:a16="http://schemas.microsoft.com/office/drawing/2014/main" val="10004"/>
                  </a:ext>
                </a:extLst>
              </a:tr>
              <a:tr h="472126">
                <a:tc>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CA" sz="1200"/>
                        <a:t>Automated Endpoint</a:t>
                      </a:r>
                      <a:r>
                        <a:rPr lang="en-CA" sz="1200" baseline="0"/>
                        <a:t> Quarantine</a:t>
                      </a:r>
                      <a:endParaRPr lang="en-CA" sz="1200" b="1">
                        <a:solidFill>
                          <a:srgbClr val="FFFFFF"/>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a:solidFill>
                          <a:schemeClr val="tx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a:solidFill>
                          <a:schemeClr val="tx1"/>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a:solidFill>
                          <a:schemeClr val="tx1"/>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b="0" i="0" dirty="0">
                        <a:solidFill>
                          <a:schemeClr val="tx1"/>
                        </a:solidFill>
                        <a:latin typeface="+mn-lt"/>
                        <a:cs typeface="Arial"/>
                      </a:endParaRPr>
                    </a:p>
                  </a:txBody>
                  <a:tcPr marL="121888" marR="121888" anchor="ctr"/>
                </a:tc>
                <a:extLst>
                  <a:ext uri="{0D108BD9-81ED-4DB2-BD59-A6C34878D82A}">
                    <a16:rowId xmlns="" xmlns:a16="http://schemas.microsoft.com/office/drawing/2014/main" val="301524142"/>
                  </a:ext>
                </a:extLst>
              </a:tr>
            </a:tbl>
          </a:graphicData>
        </a:graphic>
      </p:graphicFrame>
      <p:sp>
        <p:nvSpPr>
          <p:cNvPr id="5" name="Rectangle 4">
            <a:extLst>
              <a:ext uri="{FF2B5EF4-FFF2-40B4-BE49-F238E27FC236}">
                <a16:creationId xmlns="" xmlns:a16="http://schemas.microsoft.com/office/drawing/2014/main" id="{6C587DE1-5184-5748-8193-5E54B9396E78}"/>
              </a:ext>
            </a:extLst>
          </p:cNvPr>
          <p:cNvSpPr/>
          <p:nvPr/>
        </p:nvSpPr>
        <p:spPr>
          <a:xfrm>
            <a:off x="9308294" y="888106"/>
            <a:ext cx="2289409" cy="215444"/>
          </a:xfrm>
          <a:prstGeom prst="rect">
            <a:avLst/>
          </a:prstGeom>
        </p:spPr>
        <p:txBody>
          <a:bodyPr wrap="none">
            <a:spAutoFit/>
          </a:bodyPr>
          <a:lstStyle/>
          <a:p>
            <a:r>
              <a:rPr lang="en-SG" sz="800">
                <a:latin typeface="HelveticaNeueLTPro"/>
              </a:rPr>
              <a:t>1 Requires FortiClient to be managed by EMS</a:t>
            </a:r>
            <a:endParaRPr lang="en-SG"/>
          </a:p>
        </p:txBody>
      </p:sp>
    </p:spTree>
    <p:extLst>
      <p:ext uri="{BB962C8B-B14F-4D97-AF65-F5344CB8AC3E}">
        <p14:creationId xmlns:p14="http://schemas.microsoft.com/office/powerpoint/2010/main" val="146449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FortiClient V6.2</a:t>
            </a:r>
          </a:p>
        </p:txBody>
      </p:sp>
      <p:sp>
        <p:nvSpPr>
          <p:cNvPr id="3" name="Rectangle 2"/>
          <p:cNvSpPr>
            <a:spLocks noChangeArrowheads="1"/>
          </p:cNvSpPr>
          <p:nvPr/>
        </p:nvSpPr>
        <p:spPr bwMode="auto">
          <a:xfrm>
            <a:off x="4271754" y="1103550"/>
            <a:ext cx="6181245" cy="615553"/>
          </a:xfrm>
          <a:prstGeom prst="rect">
            <a:avLst/>
          </a:prstGeom>
          <a:noFill/>
          <a:ln w="9525">
            <a:noFill/>
            <a:miter lim="800000"/>
            <a:headEnd/>
            <a:tailEnd/>
          </a:ln>
        </p:spPr>
        <p:txBody>
          <a:bodyPr wrap="square" lIns="121893" tIns="60947" rIns="121893" bIns="60947">
            <a:spAutoFit/>
          </a:bodyPr>
          <a:lstStyle/>
          <a:p>
            <a:pPr algn="ctr">
              <a:defRPr/>
            </a:pPr>
            <a:r>
              <a:rPr lang="en-GB" sz="3200" b="1">
                <a:solidFill>
                  <a:srgbClr val="FFFFFF"/>
                </a:solidFill>
                <a:latin typeface="Arial Narrow" pitchFamily="34" charset="0"/>
                <a:ea typeface="ＭＳ Ｐゴシック" pitchFamily="34" charset="-128"/>
              </a:rPr>
              <a:t>New in 4.0 MR3</a:t>
            </a:r>
          </a:p>
        </p:txBody>
      </p:sp>
      <p:graphicFrame>
        <p:nvGraphicFramePr>
          <p:cNvPr id="4" name="Table 3"/>
          <p:cNvGraphicFramePr>
            <a:graphicFrameLocks noGrp="1"/>
          </p:cNvGraphicFramePr>
          <p:nvPr>
            <p:extLst>
              <p:ext uri="{D42A27DB-BD31-4B8C-83A1-F6EECF244321}">
                <p14:modId xmlns:p14="http://schemas.microsoft.com/office/powerpoint/2010/main" val="3794062195"/>
              </p:ext>
            </p:extLst>
          </p:nvPr>
        </p:nvGraphicFramePr>
        <p:xfrm>
          <a:off x="632417" y="1161103"/>
          <a:ext cx="10835681" cy="4047318"/>
        </p:xfrm>
        <a:graphic>
          <a:graphicData uri="http://schemas.openxmlformats.org/drawingml/2006/table">
            <a:tbl>
              <a:tblPr firstRow="1" firstCol="1" bandRow="1">
                <a:tableStyleId>{46F890A9-2807-4EBB-B81D-B2AA78EC7F39}</a:tableStyleId>
              </a:tblPr>
              <a:tblGrid>
                <a:gridCol w="2300537">
                  <a:extLst>
                    <a:ext uri="{9D8B030D-6E8A-4147-A177-3AD203B41FA5}">
                      <a16:colId xmlns="" xmlns:a16="http://schemas.microsoft.com/office/drawing/2014/main" val="20000"/>
                    </a:ext>
                  </a:extLst>
                </a:gridCol>
                <a:gridCol w="1422524">
                  <a:extLst>
                    <a:ext uri="{9D8B030D-6E8A-4147-A177-3AD203B41FA5}">
                      <a16:colId xmlns="" xmlns:a16="http://schemas.microsoft.com/office/drawing/2014/main" val="20001"/>
                    </a:ext>
                  </a:extLst>
                </a:gridCol>
                <a:gridCol w="1422524">
                  <a:extLst>
                    <a:ext uri="{9D8B030D-6E8A-4147-A177-3AD203B41FA5}">
                      <a16:colId xmlns="" xmlns:a16="http://schemas.microsoft.com/office/drawing/2014/main" val="20002"/>
                    </a:ext>
                  </a:extLst>
                </a:gridCol>
                <a:gridCol w="1422524">
                  <a:extLst>
                    <a:ext uri="{9D8B030D-6E8A-4147-A177-3AD203B41FA5}">
                      <a16:colId xmlns="" xmlns:a16="http://schemas.microsoft.com/office/drawing/2014/main" val="20003"/>
                    </a:ext>
                  </a:extLst>
                </a:gridCol>
                <a:gridCol w="1422524">
                  <a:extLst>
                    <a:ext uri="{9D8B030D-6E8A-4147-A177-3AD203B41FA5}">
                      <a16:colId xmlns="" xmlns:a16="http://schemas.microsoft.com/office/drawing/2014/main" val="20004"/>
                    </a:ext>
                  </a:extLst>
                </a:gridCol>
                <a:gridCol w="1422524">
                  <a:extLst>
                    <a:ext uri="{9D8B030D-6E8A-4147-A177-3AD203B41FA5}">
                      <a16:colId xmlns="" xmlns:a16="http://schemas.microsoft.com/office/drawing/2014/main" val="20005"/>
                    </a:ext>
                  </a:extLst>
                </a:gridCol>
                <a:gridCol w="1422524">
                  <a:extLst>
                    <a:ext uri="{9D8B030D-6E8A-4147-A177-3AD203B41FA5}">
                      <a16:colId xmlns="" xmlns:a16="http://schemas.microsoft.com/office/drawing/2014/main" val="20006"/>
                    </a:ext>
                  </a:extLst>
                </a:gridCol>
              </a:tblGrid>
              <a:tr h="491101">
                <a:tc>
                  <a:txBody>
                    <a:bodyPr/>
                    <a:lstStyle/>
                    <a:p>
                      <a:endParaRPr lang="en-CA" sz="900" dirty="0"/>
                    </a:p>
                  </a:txBody>
                  <a:tcPr marL="121888" marR="121888"/>
                </a:tc>
                <a:tc>
                  <a:txBody>
                    <a:bodyPr/>
                    <a:lstStyle/>
                    <a:p>
                      <a:pPr algn="ctr"/>
                      <a:r>
                        <a:rPr lang="en-US" sz="1200"/>
                        <a:t>Windows</a:t>
                      </a:r>
                      <a:endParaRPr lang="en-CA" sz="1200"/>
                    </a:p>
                  </a:txBody>
                  <a:tcPr marL="121888" marR="121888" anchor="ctr"/>
                </a:tc>
                <a:tc>
                  <a:txBody>
                    <a:bodyPr/>
                    <a:lstStyle/>
                    <a:p>
                      <a:pPr algn="ctr"/>
                      <a:r>
                        <a:rPr lang="en-US" sz="1200"/>
                        <a:t>Mac OSX</a:t>
                      </a:r>
                      <a:endParaRPr lang="en-CA" sz="1200"/>
                    </a:p>
                  </a:txBody>
                  <a:tcPr marL="121888" marR="121888" anchor="ctr"/>
                </a:tc>
                <a:tc>
                  <a:txBody>
                    <a:bodyPr/>
                    <a:lstStyle/>
                    <a:p>
                      <a:pPr algn="ctr"/>
                      <a:r>
                        <a:rPr lang="en-CA" sz="1200"/>
                        <a:t>Android</a:t>
                      </a:r>
                    </a:p>
                  </a:txBody>
                  <a:tcPr marL="121888" marR="121888" anchor="ctr"/>
                </a:tc>
                <a:tc>
                  <a:txBody>
                    <a:bodyPr/>
                    <a:lstStyle/>
                    <a:p>
                      <a:pPr algn="ctr"/>
                      <a:r>
                        <a:rPr lang="en-CA" sz="1200"/>
                        <a:t>iOS</a:t>
                      </a: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CA" sz="1200"/>
                        <a:t>Chromebook</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kumimoji="0" lang="en-CA" sz="1200" u="none" strike="noStrike" kern="1200" cap="none" spc="0" normalizeH="0" baseline="0" noProof="0">
                          <a:ln>
                            <a:noFill/>
                          </a:ln>
                          <a:effectLst/>
                          <a:uLnTx/>
                          <a:uFillTx/>
                        </a:rPr>
                        <a:t>Linux</a:t>
                      </a:r>
                      <a:endParaRPr lang="en-US"/>
                    </a:p>
                  </a:txBody>
                  <a:tcPr marL="121888" marR="121888" anchor="ctr"/>
                </a:tc>
                <a:extLst>
                  <a:ext uri="{0D108BD9-81ED-4DB2-BD59-A6C34878D82A}">
                    <a16:rowId xmlns="" xmlns:a16="http://schemas.microsoft.com/office/drawing/2014/main" val="10000"/>
                  </a:ext>
                </a:extLst>
              </a:tr>
              <a:tr h="297377">
                <a:tc gridSpan="7">
                  <a:txBody>
                    <a:bodyPr/>
                    <a:lstStyle/>
                    <a:p>
                      <a:r>
                        <a:rPr lang="en-US" sz="1200">
                          <a:solidFill>
                            <a:schemeClr val="bg1"/>
                          </a:solidFill>
                        </a:rPr>
                        <a:t>Host Security and VPN Components</a:t>
                      </a:r>
                      <a:endParaRPr lang="en-US" sz="1200" b="1">
                        <a:solidFill>
                          <a:schemeClr val="bg1"/>
                        </a:solidFill>
                      </a:endParaRPr>
                    </a:p>
                  </a:txBody>
                  <a:tcPr marL="121888" marR="121888" anchor="ctr">
                    <a:solidFill>
                      <a:schemeClr val="accent5"/>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dirty="0">
                        <a:solidFill>
                          <a:srgbClr val="446E60"/>
                        </a:solidFill>
                        <a:latin typeface="+mn-lt"/>
                      </a:endParaRPr>
                    </a:p>
                  </a:txBody>
                  <a:tcPr marL="121888" marR="121888" anchor="ctr">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dirty="0">
                        <a:solidFill>
                          <a:srgbClr val="446E60"/>
                        </a:solidFill>
                        <a:latin typeface="+mn-lt"/>
                      </a:endParaRPr>
                    </a:p>
                  </a:txBody>
                  <a:tcPr marL="121888" marR="121888" anchor="ctr">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a:solidFill>
                          <a:schemeClr val="tx1"/>
                        </a:solidFill>
                      </a:endParaRPr>
                    </a:p>
                  </a:txBody>
                  <a:tcPr marL="121888" marR="121888">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a:solidFill>
                          <a:schemeClr val="tx1"/>
                        </a:solidFill>
                      </a:endParaRPr>
                    </a:p>
                  </a:txBody>
                  <a:tcPr marL="121888" marR="121888">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a:solidFill>
                          <a:schemeClr val="tx1"/>
                        </a:solidFill>
                      </a:endParaRPr>
                    </a:p>
                  </a:txBody>
                  <a:tcPr marL="121888" marR="121888">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a:solidFill>
                          <a:schemeClr val="tx1"/>
                        </a:solidFill>
                      </a:endParaRPr>
                    </a:p>
                  </a:txBody>
                  <a:tcPr marL="121888" marR="121888">
                    <a:solidFill>
                      <a:srgbClr val="C9C9C9"/>
                    </a:solidFill>
                  </a:tcPr>
                </a:tc>
                <a:extLst>
                  <a:ext uri="{0D108BD9-81ED-4DB2-BD59-A6C34878D82A}">
                    <a16:rowId xmlns="" xmlns:a16="http://schemas.microsoft.com/office/drawing/2014/main" val="10008"/>
                  </a:ext>
                </a:extLst>
              </a:tr>
              <a:tr h="316488">
                <a:tc>
                  <a:txBody>
                    <a:bodyPr/>
                    <a:lstStyle/>
                    <a:p>
                      <a:r>
                        <a:rPr lang="en-CA" sz="1200"/>
                        <a:t>Antivirus</a:t>
                      </a:r>
                      <a:endParaRPr lang="en-CA" sz="1200" b="1">
                        <a:solidFill>
                          <a:srgbClr val="FFFFFF"/>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r>
                        <a:rPr lang="en-US" sz="1400">
                          <a:sym typeface="Zapf Dingbats"/>
                        </a:rPr>
                        <a:t> </a:t>
                      </a:r>
                      <a:endParaRPr lang="en-US" sz="1400" b="0" i="0">
                        <a:solidFill>
                          <a:srgbClr val="637F7F"/>
                        </a:solidFill>
                        <a:latin typeface="Zapf Dingbats" pitchFamily="2" charset="0"/>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a:effectLst/>
                        </a:rPr>
                        <a:t>✓</a:t>
                      </a:r>
                      <a:endParaRPr lang="en-US" sz="1200" b="0" i="0">
                        <a:solidFill>
                          <a:srgbClr val="446E60"/>
                        </a:solidFill>
                        <a:latin typeface="+mn-lt"/>
                      </a:endParaRPr>
                    </a:p>
                  </a:txBody>
                  <a:tcPr marL="121888" marR="121888" anchor="ctr"/>
                </a:tc>
                <a:tc>
                  <a:txBody>
                    <a:bodyPr/>
                    <a:lstStyle/>
                    <a:p>
                      <a:endParaRPr lang="en-US" sz="1300"/>
                    </a:p>
                  </a:txBody>
                  <a:tcPr marL="121888" marR="121888"/>
                </a:tc>
                <a:tc>
                  <a:txBody>
                    <a:bodyPr/>
                    <a:lstStyle/>
                    <a:p>
                      <a:endParaRPr lang="en-US" sz="1300"/>
                    </a:p>
                  </a:txBody>
                  <a:tcPr marL="121888" marR="121888"/>
                </a:tc>
                <a:tc>
                  <a:txBody>
                    <a:bodyPr/>
                    <a:lstStyle/>
                    <a:p>
                      <a:endParaRPr lang="en-US" sz="1300"/>
                    </a:p>
                  </a:txBody>
                  <a:tcPr marL="121888" marR="1218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tc>
                <a:extLst>
                  <a:ext uri="{0D108BD9-81ED-4DB2-BD59-A6C34878D82A}">
                    <a16:rowId xmlns="" xmlns:a16="http://schemas.microsoft.com/office/drawing/2014/main" val="10009"/>
                  </a:ext>
                </a:extLst>
              </a:tr>
              <a:tr h="316488">
                <a:tc>
                  <a:txBody>
                    <a:bodyPr/>
                    <a:lstStyle/>
                    <a:p>
                      <a:r>
                        <a:rPr lang="en-CA" sz="1200" b="1">
                          <a:solidFill>
                            <a:sysClr val="windowText" lastClr="000000"/>
                          </a:solidFill>
                        </a:rPr>
                        <a:t>Cloud-based Threat Detection</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extLst>
                  <a:ext uri="{0D108BD9-81ED-4DB2-BD59-A6C34878D82A}">
                    <a16:rowId xmlns="" xmlns:a16="http://schemas.microsoft.com/office/drawing/2014/main" val="2471519356"/>
                  </a:ext>
                </a:extLst>
              </a:tr>
              <a:tr h="316488">
                <a:tc>
                  <a:txBody>
                    <a:bodyPr/>
                    <a:lstStyle/>
                    <a:p>
                      <a:r>
                        <a:rPr lang="en-CA" sz="1200"/>
                        <a:t>Anti-Exploit</a:t>
                      </a:r>
                      <a:endParaRPr lang="en-CA" sz="1200" b="0">
                        <a:solidFill>
                          <a:sysClr val="windowText" lastClr="000000"/>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extLst>
                  <a:ext uri="{0D108BD9-81ED-4DB2-BD59-A6C34878D82A}">
                    <a16:rowId xmlns="" xmlns:a16="http://schemas.microsoft.com/office/drawing/2014/main" val="1627429705"/>
                  </a:ext>
                </a:extLst>
              </a:tr>
              <a:tr h="316488">
                <a:tc>
                  <a:txBody>
                    <a:bodyPr/>
                    <a:lstStyle/>
                    <a:p>
                      <a:r>
                        <a:rPr lang="en-CA" sz="1200" dirty="0"/>
                        <a:t>Sandbox Detection </a:t>
                      </a:r>
                      <a:br>
                        <a:rPr lang="en-CA" sz="1200" dirty="0"/>
                      </a:br>
                      <a:r>
                        <a:rPr lang="en-CA" sz="1200" dirty="0"/>
                        <a:t>(On-</a:t>
                      </a:r>
                      <a:r>
                        <a:rPr lang="en-CA" sz="1200" dirty="0" err="1"/>
                        <a:t>prem</a:t>
                      </a:r>
                      <a:r>
                        <a:rPr lang="en-CA" sz="1200" dirty="0"/>
                        <a:t>)</a:t>
                      </a:r>
                      <a:endParaRPr lang="en-CA" sz="1200" b="0" dirty="0">
                        <a:solidFill>
                          <a:sysClr val="windowText" lastClr="000000"/>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a:effectLst/>
                        </a:rPr>
                        <a:t>✓</a:t>
                      </a:r>
                      <a:endParaRPr lang="en-US" sz="12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r>
                        <a:rPr lang="en-US" sz="1300">
                          <a:sym typeface="Zapf Dingbats"/>
                        </a:rPr>
                        <a:t> (limited)</a:t>
                      </a:r>
                      <a:endParaRPr lang="en-US" sz="1300" b="0" i="0">
                        <a:solidFill>
                          <a:sysClr val="windowText" lastClr="000000"/>
                        </a:solidFill>
                        <a:latin typeface="+mn-lt"/>
                      </a:endParaRPr>
                    </a:p>
                  </a:txBody>
                  <a:tcPr marL="121888" marR="121888"/>
                </a:tc>
                <a:extLst>
                  <a:ext uri="{0D108BD9-81ED-4DB2-BD59-A6C34878D82A}">
                    <a16:rowId xmlns="" xmlns:a16="http://schemas.microsoft.com/office/drawing/2014/main" val="572352939"/>
                  </a:ext>
                </a:extLst>
              </a:tr>
              <a:tr h="3164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Sandbox Detection </a:t>
                      </a:r>
                      <a:br>
                        <a:rPr lang="en-CA" sz="1200" dirty="0"/>
                      </a:br>
                      <a:r>
                        <a:rPr lang="en-CA" sz="1200" dirty="0"/>
                        <a:t>(Cloud)</a:t>
                      </a:r>
                      <a:endParaRPr lang="en-CA" sz="1200" b="0" dirty="0">
                        <a:solidFill>
                          <a:sysClr val="windowText" lastClr="000000"/>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solidFill>
                          <a:srgbClr val="446E60"/>
                        </a:solidFill>
                        <a:latin typeface="+mn-lt"/>
                      </a:endParaRPr>
                    </a:p>
                  </a:txBody>
                  <a:tcPr marL="121888" marR="1218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b="0" i="0">
                        <a:solidFill>
                          <a:sysClr val="windowText" lastClr="000000"/>
                        </a:solidFill>
                        <a:latin typeface="+mn-lt"/>
                      </a:endParaRPr>
                    </a:p>
                  </a:txBody>
                  <a:tcPr marL="121888" marR="121888"/>
                </a:tc>
                <a:extLst>
                  <a:ext uri="{0D108BD9-81ED-4DB2-BD59-A6C34878D82A}">
                    <a16:rowId xmlns="" xmlns:a16="http://schemas.microsoft.com/office/drawing/2014/main" val="2788934084"/>
                  </a:ext>
                </a:extLst>
              </a:tr>
              <a:tr h="316488">
                <a:tc>
                  <a:txBody>
                    <a:bodyPr/>
                    <a:lstStyle/>
                    <a:p>
                      <a:r>
                        <a:rPr lang="en-CA" sz="1200"/>
                        <a:t>Web Filtering</a:t>
                      </a:r>
                      <a:endParaRPr lang="en-CA" sz="1200" b="1">
                        <a:solidFill>
                          <a:srgbClr val="FFFFFF"/>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r>
                        <a:rPr lang="en-US" sz="1400">
                          <a:sym typeface="Zapf Dingbats"/>
                        </a:rPr>
                        <a:t> </a:t>
                      </a:r>
                      <a:endParaRPr lang="en-US" sz="1400" b="0" i="0">
                        <a:solidFill>
                          <a:srgbClr val="637F7F"/>
                        </a:solidFill>
                        <a:latin typeface="Zapf Dingbats" pitchFamily="2" charset="0"/>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0" i="0">
                        <a:solidFill>
                          <a:srgbClr val="446E60"/>
                        </a:solidFill>
                        <a:latin typeface="+mn-lt"/>
                      </a:endParaRPr>
                    </a:p>
                  </a:txBody>
                  <a:tcPr marL="121888" marR="121888"/>
                </a:tc>
                <a:extLst>
                  <a:ext uri="{0D108BD9-81ED-4DB2-BD59-A6C34878D82A}">
                    <a16:rowId xmlns="" xmlns:a16="http://schemas.microsoft.com/office/drawing/2014/main" val="10010"/>
                  </a:ext>
                </a:extLst>
              </a:tr>
              <a:tr h="316488">
                <a:tc>
                  <a:txBody>
                    <a:bodyPr/>
                    <a:lstStyle/>
                    <a:p>
                      <a:r>
                        <a:rPr lang="en-CA" sz="1200"/>
                        <a:t>Application</a:t>
                      </a:r>
                      <a:r>
                        <a:rPr lang="en-CA" sz="1200" baseline="0"/>
                        <a:t> Firewall</a:t>
                      </a:r>
                      <a:endParaRPr lang="en-CA" sz="1200" b="1">
                        <a:solidFill>
                          <a:srgbClr val="FFFFFF"/>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r>
                        <a:rPr lang="en-US" sz="1400">
                          <a:sym typeface="Zapf Dingbats"/>
                        </a:rPr>
                        <a:t> </a:t>
                      </a:r>
                      <a:endParaRPr lang="en-US" sz="1400" b="0" i="0">
                        <a:solidFill>
                          <a:srgbClr val="637F7F"/>
                        </a:solidFill>
                        <a:latin typeface="Zapf Dingbats" pitchFamily="2" charset="0"/>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tc>
                <a:extLst>
                  <a:ext uri="{0D108BD9-81ED-4DB2-BD59-A6C34878D82A}">
                    <a16:rowId xmlns="" xmlns:a16="http://schemas.microsoft.com/office/drawing/2014/main" val="10011"/>
                  </a:ext>
                </a:extLst>
              </a:tr>
              <a:tr h="316488">
                <a:tc>
                  <a:txBody>
                    <a:bodyPr/>
                    <a:lstStyle/>
                    <a:p>
                      <a:r>
                        <a:rPr lang="en-CA" sz="1200"/>
                        <a:t>IPSec VPN</a:t>
                      </a:r>
                      <a:endParaRPr lang="en-CA"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tc>
                <a:extLst>
                  <a:ext uri="{0D108BD9-81ED-4DB2-BD59-A6C34878D82A}">
                    <a16:rowId xmlns="" xmlns:a16="http://schemas.microsoft.com/office/drawing/2014/main" val="10012"/>
                  </a:ext>
                </a:extLst>
              </a:tr>
              <a:tr h="268743">
                <a:tc>
                  <a:txBody>
                    <a:bodyPr/>
                    <a:lstStyle/>
                    <a:p>
                      <a:r>
                        <a:rPr lang="en-CA" sz="1200"/>
                        <a:t>SSL VPN</a:t>
                      </a:r>
                      <a:endParaRPr lang="en-CA"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effectLst/>
                        </a:rPr>
                        <a:t>✓</a:t>
                      </a:r>
                      <a:endParaRPr lang="en-US" sz="1400" b="0" i="0" dirty="0">
                        <a:solidFill>
                          <a:srgbClr val="446E60"/>
                        </a:solidFill>
                        <a:latin typeface="+mn-lt"/>
                      </a:endParaRPr>
                    </a:p>
                  </a:txBody>
                  <a:tcPr marL="121888" marR="121888" anchor="ct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101703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FortiGate/FortiWiFi 50E</a:t>
            </a:r>
          </a:p>
        </p:txBody>
      </p:sp>
      <p:pic>
        <p:nvPicPr>
          <p:cNvPr id="3" name="Picture 2" descr="FG-50E_51E+Fron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1977" y="1666887"/>
            <a:ext cx="4558813" cy="750000"/>
          </a:xfrm>
          <a:prstGeom prst="rect">
            <a:avLst/>
          </a:prstGeom>
        </p:spPr>
      </p:pic>
      <p:pic>
        <p:nvPicPr>
          <p:cNvPr id="4" name="Picture 3" descr="FWF-50E_51E+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1977" y="2641079"/>
            <a:ext cx="4558813" cy="7512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6039" y="3062788"/>
            <a:ext cx="496216" cy="729600"/>
          </a:xfrm>
          <a:prstGeom prst="rect">
            <a:avLst/>
          </a:prstGeom>
        </p:spPr>
      </p:pic>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 x GE RJ45 WAN Ports</a:t>
            </a:r>
          </a:p>
          <a:p>
            <a:pPr marL="457297" indent="-457297" defTabSz="1218959">
              <a:spcBef>
                <a:spcPct val="20000"/>
              </a:spcBef>
              <a:buClr>
                <a:schemeClr val="accent6"/>
              </a:buClr>
              <a:buFont typeface="+mj-ea"/>
              <a:buAutoNum type="circleNumDbPlain"/>
            </a:pPr>
            <a:r>
              <a:rPr lang="en-US" sz="1300" b="1"/>
              <a:t>5 x GE RJ45 Ports</a:t>
            </a:r>
          </a:p>
          <a:p>
            <a:pPr marL="457297" indent="-457297" defTabSz="1218959">
              <a:spcBef>
                <a:spcPct val="20000"/>
              </a:spcBef>
              <a:buClr>
                <a:schemeClr val="accent6"/>
              </a:buClr>
              <a:buFont typeface="+mj-ea"/>
              <a:buAutoNum type="circleNumDbPlain"/>
            </a:pPr>
            <a:r>
              <a:rPr lang="en-US" sz="1300" b="1" err="1">
                <a:latin typeface="Arial"/>
                <a:cs typeface="Arial"/>
              </a:rPr>
              <a:t>WiFi</a:t>
            </a:r>
            <a:r>
              <a:rPr lang="en-US" sz="1300" b="1">
                <a:latin typeface="Arial"/>
                <a:cs typeface="Arial"/>
              </a:rPr>
              <a:t> Variant: 802.11a/b/g/n</a:t>
            </a:r>
            <a:endParaRPr lang="en-US" sz="1300" b="1"/>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7" name="Oval 6"/>
          <p:cNvSpPr/>
          <p:nvPr/>
        </p:nvSpPr>
        <p:spPr bwMode="auto">
          <a:xfrm>
            <a:off x="3327784" y="328751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8" name="Oval 7"/>
          <p:cNvSpPr/>
          <p:nvPr/>
        </p:nvSpPr>
        <p:spPr bwMode="auto">
          <a:xfrm>
            <a:off x="4678644" y="328751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9" name="Straight Connector 8"/>
          <p:cNvCxnSpPr/>
          <p:nvPr/>
        </p:nvCxnSpPr>
        <p:spPr bwMode="auto">
          <a:xfrm>
            <a:off x="8335108"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10" name="Picture 9" descr="WiFi-a-b-g-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28723" y="3062788"/>
            <a:ext cx="495399" cy="729600"/>
          </a:xfrm>
          <a:prstGeom prst="rect">
            <a:avLst/>
          </a:prstGeom>
        </p:spPr>
      </p:pic>
      <p:sp>
        <p:nvSpPr>
          <p:cNvPr id="11" name="Oval 10"/>
          <p:cNvSpPr/>
          <p:nvPr/>
        </p:nvSpPr>
        <p:spPr bwMode="auto">
          <a:xfrm>
            <a:off x="5929646" y="273008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15" name="Straight Connector 14"/>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cxnSp>
        <p:nvCxnSpPr>
          <p:cNvPr id="28" name="Straight Connector 27"/>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 xmlns:a16="http://schemas.microsoft.com/office/drawing/2014/main" id="{0B26A011-6B67-524F-A7D2-17F569F15A60}"/>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2" name="Group 11">
            <a:extLst>
              <a:ext uri="{FF2B5EF4-FFF2-40B4-BE49-F238E27FC236}">
                <a16:creationId xmlns="" xmlns:a16="http://schemas.microsoft.com/office/drawing/2014/main" id="{DAD137EF-E252-C344-B8E5-94394B78FDD3}"/>
              </a:ext>
            </a:extLst>
          </p:cNvPr>
          <p:cNvGrpSpPr/>
          <p:nvPr/>
        </p:nvGrpSpPr>
        <p:grpSpPr>
          <a:xfrm>
            <a:off x="7812000" y="5417256"/>
            <a:ext cx="2852214" cy="671119"/>
            <a:chOff x="8936872" y="5417256"/>
            <a:chExt cx="2852214" cy="671119"/>
          </a:xfrm>
        </p:grpSpPr>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4" name="Rounded Rectangle 23"/>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10</a:t>
              </a:r>
            </a:p>
          </p:txBody>
        </p:sp>
        <p:sp>
          <p:nvSpPr>
            <p:cNvPr id="29" name="Rounded Rectangle 28"/>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sp>
          <p:nvSpPr>
            <p:cNvPr id="35" name="Rounded Rectangle 34">
              <a:extLst>
                <a:ext uri="{FF2B5EF4-FFF2-40B4-BE49-F238E27FC236}">
                  <a16:creationId xmlns="" xmlns:a16="http://schemas.microsoft.com/office/drawing/2014/main" id="{E25982F1-97EB-2249-9CD0-E6B58671852D}"/>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2" name="Picture 41" descr="Firewall-Sym-Dk.png">
            <a:extLst>
              <a:ext uri="{FF2B5EF4-FFF2-40B4-BE49-F238E27FC236}">
                <a16:creationId xmlns="" xmlns:a16="http://schemas.microsoft.com/office/drawing/2014/main" id="{E9F4BCB2-052D-7149-A623-64991B1889B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3" name="TextBox 42">
            <a:extLst>
              <a:ext uri="{FF2B5EF4-FFF2-40B4-BE49-F238E27FC236}">
                <a16:creationId xmlns="" xmlns:a16="http://schemas.microsoft.com/office/drawing/2014/main" id="{8DBF7E93-D2CE-E942-9343-BB77285AE1FF}"/>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2.5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1.8 Million</a:t>
            </a:r>
          </a:p>
          <a:p>
            <a:r>
              <a:rPr lang="en-US" sz="1100">
                <a:solidFill>
                  <a:srgbClr val="7F7F7F"/>
                </a:solidFill>
              </a:rPr>
              <a:t>Concurrent Sessions</a:t>
            </a:r>
          </a:p>
          <a:p>
            <a:endParaRPr lang="en-US" sz="1100">
              <a:solidFill>
                <a:srgbClr val="7F7F7F"/>
              </a:solidFill>
            </a:endParaRPr>
          </a:p>
          <a:p>
            <a:r>
              <a:rPr lang="en-US" sz="2400" b="1"/>
              <a:t>150 Mbps</a:t>
            </a:r>
          </a:p>
          <a:p>
            <a:r>
              <a:rPr lang="en-US" sz="1100">
                <a:solidFill>
                  <a:srgbClr val="7F7F7F"/>
                </a:solidFill>
              </a:rPr>
              <a:t>SSL Inspection Throughput</a:t>
            </a:r>
          </a:p>
          <a:p>
            <a:endParaRPr lang="en-US" sz="1100">
              <a:solidFill>
                <a:srgbClr val="7F7F7F"/>
              </a:solidFill>
            </a:endParaRPr>
          </a:p>
        </p:txBody>
      </p:sp>
      <p:cxnSp>
        <p:nvCxnSpPr>
          <p:cNvPr id="44" name="Straight Connector 43">
            <a:extLst>
              <a:ext uri="{FF2B5EF4-FFF2-40B4-BE49-F238E27FC236}">
                <a16:creationId xmlns="" xmlns:a16="http://schemas.microsoft.com/office/drawing/2014/main" id="{678DDF25-A07C-364C-9831-D30B7DB7B45F}"/>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 xmlns:a16="http://schemas.microsoft.com/office/drawing/2014/main" id="{1407BEB0-B10E-A04F-8335-15E6636EB260}"/>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350 Mbps</a:t>
            </a:r>
          </a:p>
          <a:p>
            <a:r>
              <a:rPr lang="en-US" sz="1100">
                <a:solidFill>
                  <a:srgbClr val="7F7F7F"/>
                </a:solidFill>
              </a:rPr>
              <a:t>IPS Throughput</a:t>
            </a:r>
          </a:p>
          <a:p>
            <a:endParaRPr lang="en-US" sz="1100">
              <a:solidFill>
                <a:srgbClr val="7F7F7F"/>
              </a:solidFill>
            </a:endParaRPr>
          </a:p>
          <a:p>
            <a:r>
              <a:rPr lang="en-US" sz="2400" b="1">
                <a:solidFill>
                  <a:srgbClr val="000000"/>
                </a:solidFill>
              </a:rPr>
              <a:t>220 Mbps</a:t>
            </a:r>
          </a:p>
          <a:p>
            <a:r>
              <a:rPr lang="en-US" sz="1100">
                <a:solidFill>
                  <a:srgbClr val="7F7F7F"/>
                </a:solidFill>
              </a:rPr>
              <a:t>NGFW Throughput</a:t>
            </a:r>
          </a:p>
          <a:p>
            <a:endParaRPr lang="en-US" sz="1100">
              <a:solidFill>
                <a:srgbClr val="7F7F7F"/>
              </a:solidFill>
            </a:endParaRPr>
          </a:p>
          <a:p>
            <a:r>
              <a:rPr lang="en-US" sz="2400" b="1">
                <a:solidFill>
                  <a:srgbClr val="000000"/>
                </a:solidFill>
              </a:rPr>
              <a:t>160 Mbps</a:t>
            </a:r>
          </a:p>
          <a:p>
            <a:r>
              <a:rPr lang="en-US" sz="1100">
                <a:solidFill>
                  <a:srgbClr val="7F7F7F"/>
                </a:solidFill>
              </a:rPr>
              <a:t>Threat Protection Throughput</a:t>
            </a:r>
          </a:p>
          <a:p>
            <a:endParaRPr lang="en-US" sz="1100">
              <a:solidFill>
                <a:srgbClr val="7F7F7F"/>
              </a:solidFill>
            </a:endParaRPr>
          </a:p>
        </p:txBody>
      </p:sp>
      <p:pic>
        <p:nvPicPr>
          <p:cNvPr id="46" name="Picture 45" descr="NGFW_sym.png">
            <a:extLst>
              <a:ext uri="{FF2B5EF4-FFF2-40B4-BE49-F238E27FC236}">
                <a16:creationId xmlns="" xmlns:a16="http://schemas.microsoft.com/office/drawing/2014/main" id="{D2B29FFD-578F-3A44-A29D-9E63BD8CC320}"/>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7" name="Picture 46" descr="Threat Protection icon.eps">
            <a:extLst>
              <a:ext uri="{FF2B5EF4-FFF2-40B4-BE49-F238E27FC236}">
                <a16:creationId xmlns="" xmlns:a16="http://schemas.microsoft.com/office/drawing/2014/main" id="{2F01916E-981D-5749-A766-64740E6EC21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8" name="Graphic 47">
            <a:extLst>
              <a:ext uri="{FF2B5EF4-FFF2-40B4-BE49-F238E27FC236}">
                <a16:creationId xmlns="" xmlns:a16="http://schemas.microsoft.com/office/drawing/2014/main" id="{11F77888-E1CC-A448-A41D-6EC37DAB0142}"/>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322417" y="5580139"/>
            <a:ext cx="558697" cy="558697"/>
          </a:xfrm>
          <a:prstGeom prst="rect">
            <a:avLst/>
          </a:prstGeom>
        </p:spPr>
      </p:pic>
      <p:sp>
        <p:nvSpPr>
          <p:cNvPr id="49" name="Rectangle 48">
            <a:extLst>
              <a:ext uri="{FF2B5EF4-FFF2-40B4-BE49-F238E27FC236}">
                <a16:creationId xmlns="" xmlns:a16="http://schemas.microsoft.com/office/drawing/2014/main" id="{86080FA7-6B38-6F4B-B802-E2DDEBA69623}"/>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21,000</a:t>
            </a:r>
          </a:p>
          <a:p>
            <a:pPr lvl="0" algn="r"/>
            <a:r>
              <a:rPr lang="en-US" sz="1100">
                <a:solidFill>
                  <a:srgbClr val="7F7F7F"/>
                </a:solidFill>
              </a:rPr>
              <a:t>New Sessions/Sec</a:t>
            </a:r>
          </a:p>
        </p:txBody>
      </p:sp>
      <p:pic>
        <p:nvPicPr>
          <p:cNvPr id="50" name="Graphic 49">
            <a:extLst>
              <a:ext uri="{FF2B5EF4-FFF2-40B4-BE49-F238E27FC236}">
                <a16:creationId xmlns="" xmlns:a16="http://schemas.microsoft.com/office/drawing/2014/main" id="{FA7B5750-3BA8-A743-9655-9809EE37EF3D}"/>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1943" y="5580139"/>
            <a:ext cx="555965" cy="555965"/>
          </a:xfrm>
          <a:prstGeom prst="rect">
            <a:avLst/>
          </a:prstGeom>
        </p:spPr>
      </p:pic>
    </p:spTree>
    <p:extLst>
      <p:ext uri="{BB962C8B-B14F-4D97-AF65-F5344CB8AC3E}">
        <p14:creationId xmlns:p14="http://schemas.microsoft.com/office/powerpoint/2010/main" val="336561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FortiClient V6.2</a:t>
            </a:r>
          </a:p>
        </p:txBody>
      </p:sp>
      <p:graphicFrame>
        <p:nvGraphicFramePr>
          <p:cNvPr id="3" name="Table 2"/>
          <p:cNvGraphicFramePr>
            <a:graphicFrameLocks noGrp="1"/>
          </p:cNvGraphicFramePr>
          <p:nvPr>
            <p:extLst>
              <p:ext uri="{D42A27DB-BD31-4B8C-83A1-F6EECF244321}">
                <p14:modId xmlns:p14="http://schemas.microsoft.com/office/powerpoint/2010/main" val="308169484"/>
              </p:ext>
            </p:extLst>
          </p:nvPr>
        </p:nvGraphicFramePr>
        <p:xfrm>
          <a:off x="303648" y="1161102"/>
          <a:ext cx="11424051" cy="2052435"/>
        </p:xfrm>
        <a:graphic>
          <a:graphicData uri="http://schemas.openxmlformats.org/drawingml/2006/table">
            <a:tbl>
              <a:tblPr firstRow="1" firstCol="1" bandRow="1">
                <a:tableStyleId>{46F890A9-2807-4EBB-B81D-B2AA78EC7F39}</a:tableStyleId>
              </a:tblPr>
              <a:tblGrid>
                <a:gridCol w="2157855">
                  <a:extLst>
                    <a:ext uri="{9D8B030D-6E8A-4147-A177-3AD203B41FA5}">
                      <a16:colId xmlns="" xmlns:a16="http://schemas.microsoft.com/office/drawing/2014/main" val="20000"/>
                    </a:ext>
                  </a:extLst>
                </a:gridCol>
                <a:gridCol w="1544366">
                  <a:extLst>
                    <a:ext uri="{9D8B030D-6E8A-4147-A177-3AD203B41FA5}">
                      <a16:colId xmlns="" xmlns:a16="http://schemas.microsoft.com/office/drawing/2014/main" val="20001"/>
                    </a:ext>
                  </a:extLst>
                </a:gridCol>
                <a:gridCol w="1544366">
                  <a:extLst>
                    <a:ext uri="{9D8B030D-6E8A-4147-A177-3AD203B41FA5}">
                      <a16:colId xmlns="" xmlns:a16="http://schemas.microsoft.com/office/drawing/2014/main" val="20002"/>
                    </a:ext>
                  </a:extLst>
                </a:gridCol>
                <a:gridCol w="1544366">
                  <a:extLst>
                    <a:ext uri="{9D8B030D-6E8A-4147-A177-3AD203B41FA5}">
                      <a16:colId xmlns="" xmlns:a16="http://schemas.microsoft.com/office/drawing/2014/main" val="20003"/>
                    </a:ext>
                  </a:extLst>
                </a:gridCol>
                <a:gridCol w="1544366">
                  <a:extLst>
                    <a:ext uri="{9D8B030D-6E8A-4147-A177-3AD203B41FA5}">
                      <a16:colId xmlns="" xmlns:a16="http://schemas.microsoft.com/office/drawing/2014/main" val="20004"/>
                    </a:ext>
                  </a:extLst>
                </a:gridCol>
                <a:gridCol w="1544366">
                  <a:extLst>
                    <a:ext uri="{9D8B030D-6E8A-4147-A177-3AD203B41FA5}">
                      <a16:colId xmlns="" xmlns:a16="http://schemas.microsoft.com/office/drawing/2014/main" val="20005"/>
                    </a:ext>
                  </a:extLst>
                </a:gridCol>
                <a:gridCol w="1544366">
                  <a:extLst>
                    <a:ext uri="{9D8B030D-6E8A-4147-A177-3AD203B41FA5}">
                      <a16:colId xmlns="" xmlns:a16="http://schemas.microsoft.com/office/drawing/2014/main" val="20006"/>
                    </a:ext>
                  </a:extLst>
                </a:gridCol>
              </a:tblGrid>
              <a:tr h="491101">
                <a:tc>
                  <a:txBody>
                    <a:bodyPr/>
                    <a:lstStyle/>
                    <a:p>
                      <a:endParaRPr lang="en-CA" sz="900"/>
                    </a:p>
                  </a:txBody>
                  <a:tcPr marL="121888" marR="121888"/>
                </a:tc>
                <a:tc>
                  <a:txBody>
                    <a:bodyPr/>
                    <a:lstStyle/>
                    <a:p>
                      <a:pPr algn="ctr"/>
                      <a:r>
                        <a:rPr lang="en-US" sz="1200"/>
                        <a:t>Windows</a:t>
                      </a:r>
                      <a:endParaRPr lang="en-CA" sz="1200"/>
                    </a:p>
                  </a:txBody>
                  <a:tcPr marL="121888" marR="121888" anchor="ctr"/>
                </a:tc>
                <a:tc>
                  <a:txBody>
                    <a:bodyPr/>
                    <a:lstStyle/>
                    <a:p>
                      <a:pPr algn="ctr"/>
                      <a:r>
                        <a:rPr lang="en-US" sz="1200"/>
                        <a:t>Mac OSX</a:t>
                      </a:r>
                      <a:endParaRPr lang="en-CA" sz="1200"/>
                    </a:p>
                  </a:txBody>
                  <a:tcPr marL="121888" marR="121888" anchor="ctr"/>
                </a:tc>
                <a:tc>
                  <a:txBody>
                    <a:bodyPr/>
                    <a:lstStyle/>
                    <a:p>
                      <a:pPr algn="ctr"/>
                      <a:r>
                        <a:rPr lang="en-CA" sz="1200"/>
                        <a:t>Android</a:t>
                      </a:r>
                    </a:p>
                  </a:txBody>
                  <a:tcPr marL="121888" marR="121888" anchor="ctr"/>
                </a:tc>
                <a:tc>
                  <a:txBody>
                    <a:bodyPr/>
                    <a:lstStyle/>
                    <a:p>
                      <a:pPr algn="ctr"/>
                      <a:r>
                        <a:rPr lang="en-CA" sz="1200"/>
                        <a:t>iOS</a:t>
                      </a: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CA" sz="1200"/>
                        <a:t>Chromebook</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kumimoji="0" lang="en-CA" sz="1200" u="none" strike="noStrike" kern="1200" cap="none" spc="0" normalizeH="0" baseline="0" noProof="0">
                          <a:ln>
                            <a:noFill/>
                          </a:ln>
                          <a:effectLst/>
                          <a:uLnTx/>
                          <a:uFillTx/>
                        </a:rPr>
                        <a:t>Linux</a:t>
                      </a:r>
                      <a:endParaRPr lang="en-US"/>
                    </a:p>
                  </a:txBody>
                  <a:tcPr marL="121888" marR="121888" anchor="ctr"/>
                </a:tc>
                <a:extLst>
                  <a:ext uri="{0D108BD9-81ED-4DB2-BD59-A6C34878D82A}">
                    <a16:rowId xmlns="" xmlns:a16="http://schemas.microsoft.com/office/drawing/2014/main" val="10000"/>
                  </a:ext>
                </a:extLst>
              </a:tr>
              <a:tr h="316488">
                <a:tc gridSpan="5">
                  <a:txBody>
                    <a:bodyPr/>
                    <a:lstStyle/>
                    <a:p>
                      <a:r>
                        <a:rPr lang="en-US" sz="1200">
                          <a:solidFill>
                            <a:schemeClr val="bg1"/>
                          </a:solidFill>
                        </a:rPr>
                        <a:t>Others</a:t>
                      </a:r>
                      <a:endParaRPr lang="en-US" sz="1200" b="1">
                        <a:solidFill>
                          <a:schemeClr val="bg1"/>
                        </a:solidFill>
                      </a:endParaRPr>
                    </a:p>
                  </a:txBody>
                  <a:tcPr marL="121888" marR="121888" anchor="ctr">
                    <a:solidFill>
                      <a:schemeClr val="accent5"/>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300" b="0" i="1" u="none" strike="noStrike" kern="1200" cap="none" spc="0" normalizeH="0" baseline="0" noProof="0">
                        <a:ln>
                          <a:noFill/>
                        </a:ln>
                        <a:solidFill>
                          <a:srgbClr val="FFFFFF"/>
                        </a:solidFill>
                        <a:effectLst/>
                        <a:uLnTx/>
                        <a:uFillTx/>
                        <a:latin typeface="+mn-lt"/>
                        <a:ea typeface="+mn-ea"/>
                        <a:cs typeface="+mn-cs"/>
                      </a:endParaRPr>
                    </a:p>
                  </a:txBody>
                  <a:tcPr marL="121888" marR="121888" anchor="ct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300" b="0" i="1" u="none" strike="noStrike" kern="1200" cap="none" spc="0" normalizeH="0" baseline="0" noProof="0">
                        <a:ln>
                          <a:noFill/>
                        </a:ln>
                        <a:solidFill>
                          <a:srgbClr val="FFFFFF"/>
                        </a:solidFill>
                        <a:effectLst/>
                        <a:uLnTx/>
                        <a:uFillTx/>
                        <a:latin typeface="+mn-lt"/>
                        <a:ea typeface="+mn-ea"/>
                        <a:cs typeface="+mn-cs"/>
                      </a:endParaRPr>
                    </a:p>
                  </a:txBody>
                  <a:tcPr marL="121888" marR="121888" anchor="ctr">
                    <a:solidFill>
                      <a:schemeClr val="accent5"/>
                    </a:solidFill>
                  </a:tcPr>
                </a:tc>
                <a:extLst>
                  <a:ext uri="{0D108BD9-81ED-4DB2-BD59-A6C34878D82A}">
                    <a16:rowId xmlns="" xmlns:a16="http://schemas.microsoft.com/office/drawing/2014/main" val="10001"/>
                  </a:ext>
                </a:extLst>
              </a:tr>
              <a:tr h="393823">
                <a:tc>
                  <a:txBody>
                    <a:bodyPr/>
                    <a:lstStyle/>
                    <a:p>
                      <a:r>
                        <a:rPr lang="en-CA" sz="1200"/>
                        <a:t>Remote Logging &amp; Reporting </a:t>
                      </a:r>
                      <a:endParaRPr lang="en-CA" sz="1200" b="0">
                        <a:solidFill>
                          <a:schemeClr val="tx1"/>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b="0" i="0">
                        <a:solidFill>
                          <a:srgbClr val="446E60"/>
                        </a:solidFill>
                        <a:latin typeface="+mn-lt"/>
                      </a:endParaRPr>
                    </a:p>
                  </a:txBody>
                  <a:tcPr marL="121888" marR="121888" anchor="ctr"/>
                </a:tc>
                <a:extLst>
                  <a:ext uri="{0D108BD9-81ED-4DB2-BD59-A6C34878D82A}">
                    <a16:rowId xmlns="" xmlns:a16="http://schemas.microsoft.com/office/drawing/2014/main" val="10003"/>
                  </a:ext>
                </a:extLst>
              </a:tr>
              <a:tr h="393823">
                <a:tc>
                  <a:txBody>
                    <a:bodyPr/>
                    <a:lstStyle/>
                    <a:p>
                      <a:r>
                        <a:rPr lang="en-US" sz="1200"/>
                        <a:t>Windows AD SSO Agent</a:t>
                      </a:r>
                      <a:endParaRPr lang="en-US" sz="1200" b="1">
                        <a:solidFill>
                          <a:srgbClr val="FFFFFF"/>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Arial"/>
                        <a:ea typeface="+mn-ea"/>
                        <a:cs typeface="+mn-cs"/>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400" b="0" i="0">
                        <a:solidFill>
                          <a:srgbClr val="446E60"/>
                        </a:solidFill>
                        <a:latin typeface="+mn-lt"/>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400" b="0" i="0">
                        <a:solidFill>
                          <a:srgbClr val="446E60"/>
                        </a:solidFill>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nchor="ctr"/>
                </a:tc>
                <a:extLst>
                  <a:ext uri="{0D108BD9-81ED-4DB2-BD59-A6C34878D82A}">
                    <a16:rowId xmlns="" xmlns:a16="http://schemas.microsoft.com/office/drawing/2014/main" val="425861810"/>
                  </a:ext>
                </a:extLst>
              </a:tr>
              <a:tr h="393823">
                <a:tc>
                  <a:txBody>
                    <a:bodyPr/>
                    <a:lstStyle/>
                    <a:p>
                      <a:r>
                        <a:rPr lang="en-US" sz="1200" b="1">
                          <a:solidFill>
                            <a:schemeClr val="tx1"/>
                          </a:solidFill>
                        </a:rPr>
                        <a:t>USB Device Control</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mn-lt"/>
                        <a:ea typeface="+mn-ea"/>
                        <a:cs typeface="+mn-cs"/>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446E60"/>
                        </a:solidFill>
                        <a:effectLst/>
                        <a:uLnTx/>
                        <a:uFillTx/>
                        <a:latin typeface="+mn-lt"/>
                        <a:ea typeface="+mn-ea"/>
                        <a:cs typeface="+mn-cs"/>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400" b="0">
                        <a:solidFill>
                          <a:schemeClr val="tx1"/>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400" b="0" i="0">
                        <a:solidFill>
                          <a:srgbClr val="446E60"/>
                        </a:solidFill>
                        <a:latin typeface="+mn-lt"/>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400" b="0" i="0">
                        <a:solidFill>
                          <a:srgbClr val="446E60"/>
                        </a:solidFill>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t>
                      </a:r>
                      <a:endParaRPr kumimoji="0" lang="en-US" sz="1400" b="0" i="0" u="none" strike="noStrike" kern="1200" cap="none" spc="0" normalizeH="0" baseline="0" noProof="0" dirty="0">
                        <a:ln>
                          <a:noFill/>
                        </a:ln>
                        <a:solidFill>
                          <a:srgbClr val="446E60"/>
                        </a:solidFill>
                        <a:effectLst/>
                        <a:uLnTx/>
                        <a:uFillTx/>
                        <a:latin typeface="+mn-lt"/>
                        <a:ea typeface="+mn-ea"/>
                        <a:cs typeface="+mn-cs"/>
                      </a:endParaRPr>
                    </a:p>
                  </a:txBody>
                  <a:tcPr marL="121888" marR="121888" anchor="ctr"/>
                </a:tc>
                <a:extLst>
                  <a:ext uri="{0D108BD9-81ED-4DB2-BD59-A6C34878D82A}">
                    <a16:rowId xmlns="" xmlns:a16="http://schemas.microsoft.com/office/drawing/2014/main" val="622448283"/>
                  </a:ext>
                </a:extLst>
              </a:tr>
            </a:tbl>
          </a:graphicData>
        </a:graphic>
      </p:graphicFrame>
    </p:spTree>
    <p:extLst>
      <p:ext uri="{BB962C8B-B14F-4D97-AF65-F5344CB8AC3E}">
        <p14:creationId xmlns:p14="http://schemas.microsoft.com/office/powerpoint/2010/main" val="229866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FortiMail</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210100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FortiMail</a:t>
            </a:r>
          </a:p>
        </p:txBody>
      </p:sp>
      <p:grpSp>
        <p:nvGrpSpPr>
          <p:cNvPr id="5" name="Group 4"/>
          <p:cNvGrpSpPr/>
          <p:nvPr/>
        </p:nvGrpSpPr>
        <p:grpSpPr>
          <a:xfrm>
            <a:off x="6637677" y="2877649"/>
            <a:ext cx="5012180" cy="3506487"/>
            <a:chOff x="4490825" y="2027332"/>
            <a:chExt cx="4194429" cy="2629865"/>
          </a:xfrm>
        </p:grpSpPr>
        <p:pic>
          <p:nvPicPr>
            <p:cNvPr id="6" name="Picture 5" descr="Cloud-White.png"/>
            <p:cNvPicPr>
              <a:picLocks noChangeAspect="1"/>
            </p:cNvPicPr>
            <p:nvPr/>
          </p:nvPicPr>
          <p:blipFill>
            <a:blip r:embed="rId2"/>
            <a:stretch>
              <a:fillRect/>
            </a:stretch>
          </p:blipFill>
          <p:spPr>
            <a:xfrm>
              <a:off x="6069669" y="2027332"/>
              <a:ext cx="2338762" cy="1179290"/>
            </a:xfrm>
            <a:prstGeom prst="rect">
              <a:avLst/>
            </a:prstGeom>
            <a:effectLst>
              <a:outerShdw blurRad="152400" dist="114300" dir="5400000" sx="90000" sy="-19000">
                <a:srgbClr val="000000">
                  <a:alpha val="20000"/>
                </a:srgb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63830" y="4089938"/>
              <a:ext cx="990470" cy="567259"/>
            </a:xfrm>
            <a:prstGeom prst="rect">
              <a:avLst/>
            </a:prstGeom>
          </p:spPr>
        </p:pic>
        <p:pic>
          <p:nvPicPr>
            <p:cNvPr id="8" name="Picture 10" descr="TollyUpToSpec-hiResolutio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35759" y="4116982"/>
              <a:ext cx="543662" cy="446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descr="C:\Documents and Settings\pbedwell\My Documents\Marketing_Team\Logos\ICSA_Cert_Anti-Virus_2C_300DPI_825x563.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704973" y="4111815"/>
              <a:ext cx="839467" cy="536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7" descr="C:\Documents and Settings\pbedwell\My Documents\Marketing_Team\Logos\VB100-August09.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46857" y="4061927"/>
              <a:ext cx="438397" cy="484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9" descr="Internet_Rt_vF.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90825" y="3424521"/>
              <a:ext cx="885825" cy="488156"/>
            </a:xfrm>
            <a:prstGeom prst="rect">
              <a:avLst/>
            </a:prstGeom>
            <a:noFill/>
            <a:ln w="9525">
              <a:noFill/>
              <a:miter lim="800000"/>
              <a:headEnd/>
              <a:tailEnd/>
            </a:ln>
          </p:spPr>
        </p:pic>
        <p:sp>
          <p:nvSpPr>
            <p:cNvPr id="12" name="Line 113"/>
            <p:cNvSpPr>
              <a:spLocks noChangeShapeType="1"/>
            </p:cNvSpPr>
            <p:nvPr/>
          </p:nvSpPr>
          <p:spPr bwMode="auto">
            <a:xfrm flipV="1">
              <a:off x="5297993" y="3274810"/>
              <a:ext cx="595312" cy="264845"/>
            </a:xfrm>
            <a:prstGeom prst="line">
              <a:avLst/>
            </a:prstGeom>
            <a:noFill/>
            <a:ln w="25400">
              <a:solidFill>
                <a:srgbClr val="3D4144"/>
              </a:solidFill>
              <a:round/>
              <a:headEnd/>
              <a:tailEnd type="triangle" w="med" len="med"/>
            </a:ln>
          </p:spPr>
          <p:txBody>
            <a:bodyPr wrap="square" anchor="ctr">
              <a:spAutoFit/>
            </a:bodyPr>
            <a:lstStyle/>
            <a:p>
              <a:endParaRPr lang="en-US"/>
            </a:p>
          </p:txBody>
        </p:sp>
        <p:pic>
          <p:nvPicPr>
            <p:cNvPr id="13" name="Picture 12" descr="FortiMail_Icon_1U_Lt-s.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03104" y="2980624"/>
              <a:ext cx="927572" cy="433971"/>
            </a:xfrm>
            <a:prstGeom prst="rect">
              <a:avLst/>
            </a:prstGeom>
          </p:spPr>
        </p:pic>
        <p:cxnSp>
          <p:nvCxnSpPr>
            <p:cNvPr id="14" name="Straight Connector 26"/>
            <p:cNvCxnSpPr>
              <a:cxnSpLocks noChangeShapeType="1"/>
            </p:cNvCxnSpPr>
            <p:nvPr/>
          </p:nvCxnSpPr>
          <p:spPr bwMode="auto">
            <a:xfrm>
              <a:off x="7094655" y="2899103"/>
              <a:ext cx="673134" cy="291377"/>
            </a:xfrm>
            <a:prstGeom prst="line">
              <a:avLst/>
            </a:prstGeom>
            <a:noFill/>
            <a:ln w="25400">
              <a:solidFill>
                <a:srgbClr val="444F51"/>
              </a:solidFill>
              <a:round/>
              <a:headEnd type="none"/>
              <a:tailEnd type="triangle"/>
            </a:ln>
          </p:spPr>
        </p:cxnSp>
        <p:pic>
          <p:nvPicPr>
            <p:cNvPr id="15" name="Picture 30" descr="WebAppServer_Lt_vF.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7323205" y="2231448"/>
              <a:ext cx="509158" cy="494519"/>
            </a:xfrm>
            <a:prstGeom prst="rect">
              <a:avLst/>
            </a:prstGeom>
            <a:noFill/>
            <a:ln w="9525">
              <a:noFill/>
              <a:miter lim="800000"/>
              <a:headEnd/>
              <a:tailEnd/>
            </a:ln>
          </p:spPr>
        </p:pic>
        <p:pic>
          <p:nvPicPr>
            <p:cNvPr id="16" name="Picture 51" descr="Router_Lt_vF.png"/>
            <p:cNvPicPr>
              <a:picLocks noChangeAspect="1"/>
            </p:cNvPicPr>
            <p:nvPr/>
          </p:nvPicPr>
          <p:blipFill>
            <a:blip r:embed="rId10"/>
            <a:srcRect/>
            <a:stretch>
              <a:fillRect/>
            </a:stretch>
          </p:blipFill>
          <p:spPr bwMode="auto">
            <a:xfrm>
              <a:off x="6559083" y="2611133"/>
              <a:ext cx="725487" cy="400050"/>
            </a:xfrm>
            <a:prstGeom prst="rect">
              <a:avLst/>
            </a:prstGeom>
            <a:noFill/>
            <a:ln w="9525">
              <a:noFill/>
              <a:miter lim="800000"/>
              <a:headEnd/>
              <a:tailEnd/>
            </a:ln>
          </p:spPr>
        </p:pic>
        <p:sp>
          <p:nvSpPr>
            <p:cNvPr id="17" name="Line 113"/>
            <p:cNvSpPr>
              <a:spLocks noChangeShapeType="1"/>
            </p:cNvSpPr>
            <p:nvPr/>
          </p:nvSpPr>
          <p:spPr bwMode="auto">
            <a:xfrm flipV="1">
              <a:off x="6326651" y="2919896"/>
              <a:ext cx="381000" cy="171450"/>
            </a:xfrm>
            <a:prstGeom prst="line">
              <a:avLst/>
            </a:prstGeom>
            <a:noFill/>
            <a:ln w="25400">
              <a:solidFill>
                <a:srgbClr val="3D4144"/>
              </a:solidFill>
              <a:round/>
              <a:headEnd/>
              <a:tailEnd type="triangle" w="med" len="med"/>
            </a:ln>
          </p:spPr>
          <p:txBody>
            <a:bodyPr anchor="ctr">
              <a:spAutoFit/>
            </a:bodyPr>
            <a:lstStyle/>
            <a:p>
              <a:endParaRPr lang="en-US"/>
            </a:p>
          </p:txBody>
        </p:sp>
        <p:sp>
          <p:nvSpPr>
            <p:cNvPr id="18" name="Line 113"/>
            <p:cNvSpPr>
              <a:spLocks noChangeShapeType="1"/>
            </p:cNvSpPr>
            <p:nvPr/>
          </p:nvSpPr>
          <p:spPr bwMode="auto">
            <a:xfrm flipV="1">
              <a:off x="7116889" y="2576152"/>
              <a:ext cx="304800" cy="114300"/>
            </a:xfrm>
            <a:prstGeom prst="line">
              <a:avLst/>
            </a:prstGeom>
            <a:noFill/>
            <a:ln w="25400">
              <a:solidFill>
                <a:srgbClr val="3D4144"/>
              </a:solidFill>
              <a:round/>
              <a:headEnd/>
              <a:tailEnd type="triangle" w="med" len="med"/>
            </a:ln>
          </p:spPr>
          <p:txBody>
            <a:bodyPr anchor="ctr">
              <a:spAutoFit/>
            </a:bodyPr>
            <a:lstStyle/>
            <a:p>
              <a:endParaRPr lang="en-US"/>
            </a:p>
          </p:txBody>
        </p:sp>
        <p:grpSp>
          <p:nvGrpSpPr>
            <p:cNvPr id="19" name="Group 35"/>
            <p:cNvGrpSpPr/>
            <p:nvPr/>
          </p:nvGrpSpPr>
          <p:grpSpPr>
            <a:xfrm flipH="1">
              <a:off x="7194716" y="3151447"/>
              <a:ext cx="1310797" cy="559416"/>
              <a:chOff x="2627557" y="3610654"/>
              <a:chExt cx="1753736" cy="1189229"/>
            </a:xfrm>
          </p:grpSpPr>
          <p:pic>
            <p:nvPicPr>
              <p:cNvPr id="23" name="Picture 22" descr="LAN_Lt.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31112" y="3610654"/>
                <a:ext cx="1450181" cy="1150144"/>
              </a:xfrm>
              <a:prstGeom prst="rect">
                <a:avLst/>
              </a:prstGeom>
            </p:spPr>
          </p:pic>
          <p:pic>
            <p:nvPicPr>
              <p:cNvPr id="24" name="Picture 23" descr="User-Exec-Female_Rt-s.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627557" y="3745738"/>
                <a:ext cx="563880" cy="645160"/>
              </a:xfrm>
              <a:prstGeom prst="rect">
                <a:avLst/>
              </a:prstGeom>
            </p:spPr>
          </p:pic>
          <p:pic>
            <p:nvPicPr>
              <p:cNvPr id="25" name="Picture 24" descr="User-Exec-Male_Rt-s.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305074" y="4164883"/>
                <a:ext cx="563880" cy="635000"/>
              </a:xfrm>
              <a:prstGeom prst="rect">
                <a:avLst/>
              </a:prstGeom>
            </p:spPr>
          </p:pic>
        </p:grpSp>
        <p:sp>
          <p:nvSpPr>
            <p:cNvPr id="20" name="TextBox 67"/>
            <p:cNvSpPr txBox="1">
              <a:spLocks noChangeArrowheads="1"/>
            </p:cNvSpPr>
            <p:nvPr/>
          </p:nvSpPr>
          <p:spPr bwMode="auto">
            <a:xfrm>
              <a:off x="6593781" y="2221549"/>
              <a:ext cx="635202" cy="369332"/>
            </a:xfrm>
            <a:prstGeom prst="rect">
              <a:avLst/>
            </a:prstGeom>
            <a:noFill/>
            <a:ln w="9525">
              <a:noFill/>
              <a:miter lim="800000"/>
              <a:headEnd/>
              <a:tailEnd/>
            </a:ln>
          </p:spPr>
          <p:txBody>
            <a:bodyPr wrap="none">
              <a:spAutoFit/>
            </a:bodyPr>
            <a:lstStyle/>
            <a:p>
              <a:pPr algn="ctr"/>
              <a:r>
                <a:rPr lang="en-US" sz="1300">
                  <a:solidFill>
                    <a:srgbClr val="36424A"/>
                  </a:solidFill>
                  <a:latin typeface="Helvetica" charset="0"/>
                </a:rPr>
                <a:t>Mail</a:t>
              </a:r>
            </a:p>
            <a:p>
              <a:pPr algn="ctr"/>
              <a:r>
                <a:rPr lang="en-US" sz="1300">
                  <a:solidFill>
                    <a:srgbClr val="36424A"/>
                  </a:solidFill>
                  <a:latin typeface="Helvetica" charset="0"/>
                </a:rPr>
                <a:t>Servers</a:t>
              </a:r>
            </a:p>
          </p:txBody>
        </p:sp>
        <p:sp>
          <p:nvSpPr>
            <p:cNvPr id="21" name="TextBox 62"/>
            <p:cNvSpPr txBox="1">
              <a:spLocks noChangeArrowheads="1"/>
            </p:cNvSpPr>
            <p:nvPr/>
          </p:nvSpPr>
          <p:spPr bwMode="auto">
            <a:xfrm>
              <a:off x="4905547" y="2894013"/>
              <a:ext cx="869959" cy="253915"/>
            </a:xfrm>
            <a:prstGeom prst="rect">
              <a:avLst/>
            </a:prstGeom>
            <a:noFill/>
            <a:ln w="9525">
              <a:noFill/>
              <a:miter lim="800000"/>
              <a:headEnd/>
              <a:tailEnd/>
            </a:ln>
          </p:spPr>
          <p:txBody>
            <a:bodyPr wrap="none">
              <a:spAutoFit/>
            </a:bodyPr>
            <a:lstStyle/>
            <a:p>
              <a:r>
                <a:rPr lang="en-US" sz="1600" b="1">
                  <a:solidFill>
                    <a:srgbClr val="444F51"/>
                  </a:solidFill>
                  <a:latin typeface="Helvetica" charset="0"/>
                </a:rPr>
                <a:t>FortiMail</a:t>
              </a:r>
            </a:p>
          </p:txBody>
        </p:sp>
        <p:pic>
          <p:nvPicPr>
            <p:cNvPr id="22" name="Picture 21" descr="Fortinet_Grid-Icon_PMS485.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751441" y="2947361"/>
              <a:ext cx="213020" cy="113977"/>
            </a:xfrm>
            <a:prstGeom prst="rect">
              <a:avLst/>
            </a:prstGeom>
          </p:spPr>
        </p:pic>
      </p:grpSp>
      <p:grpSp>
        <p:nvGrpSpPr>
          <p:cNvPr id="26" name="Group 25"/>
          <p:cNvGrpSpPr/>
          <p:nvPr/>
        </p:nvGrpSpPr>
        <p:grpSpPr>
          <a:xfrm>
            <a:off x="599104" y="1200000"/>
            <a:ext cx="11038895" cy="846744"/>
            <a:chOff x="448252" y="1080000"/>
            <a:chExt cx="8281328" cy="635058"/>
          </a:xfrm>
        </p:grpSpPr>
        <p:sp>
          <p:nvSpPr>
            <p:cNvPr id="27" name="Rectangle 26"/>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Advanced anti-spam and antivirus filtering solution, with extensive quarantine and archiving capabilities.</a:t>
              </a:r>
            </a:p>
          </p:txBody>
        </p:sp>
        <p:pic>
          <p:nvPicPr>
            <p:cNvPr id="28" name="Picture 2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34735" y="1111700"/>
              <a:ext cx="585216" cy="585216"/>
            </a:xfrm>
            <a:prstGeom prst="rect">
              <a:avLst/>
            </a:prstGeom>
          </p:spPr>
        </p:pic>
      </p:grpSp>
      <p:graphicFrame>
        <p:nvGraphicFramePr>
          <p:cNvPr id="29" name="Content Placeholder 4">
            <a:extLst>
              <a:ext uri="{FF2B5EF4-FFF2-40B4-BE49-F238E27FC236}">
                <a16:creationId xmlns="" xmlns:a16="http://schemas.microsoft.com/office/drawing/2014/main" id="{D0891422-AEEB-7F47-9465-76F9CF63A5F5}"/>
              </a:ext>
            </a:extLst>
          </p:cNvPr>
          <p:cNvGraphicFramePr>
            <a:graphicFrameLocks/>
          </p:cNvGraphicFramePr>
          <p:nvPr>
            <p:extLst>
              <p:ext uri="{D42A27DB-BD31-4B8C-83A1-F6EECF244321}">
                <p14:modId xmlns:p14="http://schemas.microsoft.com/office/powerpoint/2010/main" val="3242495296"/>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Top-rated Antispam and Antiphishing</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Independently certified advanced threat defense</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Integrated data protection</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Enterprise-class management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High-performance mail handling</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0" i="0" u="none" strike="noStrike" kern="1200" dirty="0">
                        <a:solidFill>
                          <a:schemeClr val="dk1"/>
                        </a:solidFill>
                        <a:effectLst/>
                        <a:latin typeface="+mn-lt"/>
                        <a:ea typeface="+mn-ea"/>
                        <a:cs typeface="+mn-cs"/>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37" name="Graphic 36">
            <a:extLst>
              <a:ext uri="{FF2B5EF4-FFF2-40B4-BE49-F238E27FC236}">
                <a16:creationId xmlns="" xmlns:a16="http://schemas.microsoft.com/office/drawing/2014/main" id="{1058A4BC-A704-CB48-8F7B-15A3C45F4B9E}"/>
              </a:ext>
            </a:extLst>
          </p:cNvPr>
          <p:cNvPicPr>
            <a:picLocks noChangeAspect="1"/>
          </p:cNvPicPr>
          <p:nvPr/>
        </p:nvPicPr>
        <p:blipFill>
          <a:blip r:embed="rId16">
            <a:duotone>
              <a:prstClr val="black"/>
              <a:schemeClr val="tx2">
                <a:tint val="45000"/>
                <a:satMod val="400000"/>
              </a:schemeClr>
            </a:duotone>
            <a:extLst>
              <a:ext uri="{96DAC541-7B7A-43D3-8B79-37D633B846F1}">
                <asvg:svgBlip xmlns="" xmlns:asvg="http://schemas.microsoft.com/office/drawing/2016/SVG/main" r:embed="rId17"/>
              </a:ext>
            </a:extLst>
          </a:blip>
          <a:stretch>
            <a:fillRect/>
          </a:stretch>
        </p:blipFill>
        <p:spPr>
          <a:xfrm>
            <a:off x="771140" y="2301061"/>
            <a:ext cx="508000" cy="508000"/>
          </a:xfrm>
          <a:prstGeom prst="rect">
            <a:avLst/>
          </a:prstGeom>
        </p:spPr>
      </p:pic>
      <p:pic>
        <p:nvPicPr>
          <p:cNvPr id="39" name="Graphic 38">
            <a:extLst>
              <a:ext uri="{FF2B5EF4-FFF2-40B4-BE49-F238E27FC236}">
                <a16:creationId xmlns="" xmlns:a16="http://schemas.microsoft.com/office/drawing/2014/main" id="{5088970E-537A-9641-A726-992C7DE51BB5}"/>
              </a:ext>
            </a:extLst>
          </p:cNvPr>
          <p:cNvPicPr>
            <a:picLocks noChangeAspect="1"/>
          </p:cNvPicPr>
          <p:nvPr/>
        </p:nvPicPr>
        <p:blipFill>
          <a:blip r:embed="rId18">
            <a:duotone>
              <a:prstClr val="black"/>
              <a:schemeClr val="tx2">
                <a:tint val="45000"/>
                <a:satMod val="400000"/>
              </a:schemeClr>
            </a:duotone>
            <a:extLst>
              <a:ext uri="{96DAC541-7B7A-43D3-8B79-37D633B846F1}">
                <asvg:svgBlip xmlns="" xmlns:asvg="http://schemas.microsoft.com/office/drawing/2016/SVG/main" r:embed="rId19"/>
              </a:ext>
            </a:extLst>
          </a:blip>
          <a:stretch>
            <a:fillRect/>
          </a:stretch>
        </p:blipFill>
        <p:spPr>
          <a:xfrm>
            <a:off x="771140" y="3010188"/>
            <a:ext cx="508000" cy="508000"/>
          </a:xfrm>
          <a:prstGeom prst="rect">
            <a:avLst/>
          </a:prstGeom>
        </p:spPr>
      </p:pic>
      <p:pic>
        <p:nvPicPr>
          <p:cNvPr id="41" name="Graphic 40">
            <a:extLst>
              <a:ext uri="{FF2B5EF4-FFF2-40B4-BE49-F238E27FC236}">
                <a16:creationId xmlns="" xmlns:a16="http://schemas.microsoft.com/office/drawing/2014/main" id="{C73CDCF4-68FE-3C42-BFE8-3A2D4479A2AD}"/>
              </a:ext>
            </a:extLst>
          </p:cNvPr>
          <p:cNvPicPr>
            <a:picLocks noChangeAspect="1"/>
          </p:cNvPicPr>
          <p:nvPr/>
        </p:nvPicPr>
        <p:blipFill>
          <a:blip r:embed="rId20">
            <a:duotone>
              <a:prstClr val="black"/>
              <a:schemeClr val="tx2">
                <a:tint val="45000"/>
                <a:satMod val="400000"/>
              </a:schemeClr>
            </a:duotone>
            <a:extLst>
              <a:ext uri="{96DAC541-7B7A-43D3-8B79-37D633B846F1}">
                <asvg:svgBlip xmlns="" xmlns:asvg="http://schemas.microsoft.com/office/drawing/2016/SVG/main" r:embed="rId21"/>
              </a:ext>
            </a:extLst>
          </a:blip>
          <a:stretch>
            <a:fillRect/>
          </a:stretch>
        </p:blipFill>
        <p:spPr>
          <a:xfrm>
            <a:off x="771140" y="3675816"/>
            <a:ext cx="508000" cy="508000"/>
          </a:xfrm>
          <a:prstGeom prst="rect">
            <a:avLst/>
          </a:prstGeom>
        </p:spPr>
      </p:pic>
      <p:pic>
        <p:nvPicPr>
          <p:cNvPr id="43" name="Graphic 42">
            <a:extLst>
              <a:ext uri="{FF2B5EF4-FFF2-40B4-BE49-F238E27FC236}">
                <a16:creationId xmlns="" xmlns:a16="http://schemas.microsoft.com/office/drawing/2014/main" id="{A726A22A-35E6-2340-92CD-E24FBC82190F}"/>
              </a:ext>
            </a:extLst>
          </p:cNvPr>
          <p:cNvPicPr>
            <a:picLocks noChangeAspect="1"/>
          </p:cNvPicPr>
          <p:nvPr/>
        </p:nvPicPr>
        <p:blipFill>
          <a:blip r:embed="rId22">
            <a:duotone>
              <a:prstClr val="black"/>
              <a:schemeClr val="tx2">
                <a:tint val="45000"/>
                <a:satMod val="400000"/>
              </a:schemeClr>
            </a:duotone>
            <a:extLst>
              <a:ext uri="{96DAC541-7B7A-43D3-8B79-37D633B846F1}">
                <asvg:svgBlip xmlns="" xmlns:asvg="http://schemas.microsoft.com/office/drawing/2016/SVG/main" r:embed="rId23"/>
              </a:ext>
            </a:extLst>
          </a:blip>
          <a:stretch>
            <a:fillRect/>
          </a:stretch>
        </p:blipFill>
        <p:spPr>
          <a:xfrm>
            <a:off x="767697" y="4376892"/>
            <a:ext cx="508000" cy="508000"/>
          </a:xfrm>
          <a:prstGeom prst="rect">
            <a:avLst/>
          </a:prstGeom>
        </p:spPr>
      </p:pic>
      <p:pic>
        <p:nvPicPr>
          <p:cNvPr id="45" name="Graphic 44">
            <a:extLst>
              <a:ext uri="{FF2B5EF4-FFF2-40B4-BE49-F238E27FC236}">
                <a16:creationId xmlns="" xmlns:a16="http://schemas.microsoft.com/office/drawing/2014/main" id="{22BAF294-58B4-E54D-AC3B-14DDEF2FB027}"/>
              </a:ext>
            </a:extLst>
          </p:cNvPr>
          <p:cNvPicPr>
            <a:picLocks noChangeAspect="1"/>
          </p:cNvPicPr>
          <p:nvPr/>
        </p:nvPicPr>
        <p:blipFill>
          <a:blip r:embed="rId24">
            <a:duotone>
              <a:prstClr val="black"/>
              <a:schemeClr val="tx2">
                <a:tint val="45000"/>
                <a:satMod val="400000"/>
              </a:schemeClr>
            </a:duotone>
            <a:extLst>
              <a:ext uri="{96DAC541-7B7A-43D3-8B79-37D633B846F1}">
                <asvg:svgBlip xmlns="" xmlns:asvg="http://schemas.microsoft.com/office/drawing/2016/SVG/main" r:embed="rId25"/>
              </a:ext>
            </a:extLst>
          </a:blip>
          <a:stretch>
            <a:fillRect/>
          </a:stretch>
        </p:blipFill>
        <p:spPr>
          <a:xfrm>
            <a:off x="767697" y="5086019"/>
            <a:ext cx="508000" cy="508000"/>
          </a:xfrm>
          <a:prstGeom prst="rect">
            <a:avLst/>
          </a:prstGeom>
        </p:spPr>
      </p:pic>
      <p:pic>
        <p:nvPicPr>
          <p:cNvPr id="46" name="Picture 45">
            <a:extLst>
              <a:ext uri="{FF2B5EF4-FFF2-40B4-BE49-F238E27FC236}">
                <a16:creationId xmlns="" xmlns:a16="http://schemas.microsoft.com/office/drawing/2014/main" id="{681FB0A9-89CA-A049-8953-B0D62E5846AE}"/>
              </a:ext>
            </a:extLst>
          </p:cNvPr>
          <p:cNvPicPr>
            <a:picLocks noChangeAspect="1"/>
          </p:cNvPicPr>
          <p:nvPr/>
        </p:nvPicPr>
        <p:blipFill>
          <a:blip r:embed="rId26"/>
          <a:stretch>
            <a:fillRect/>
          </a:stretch>
        </p:blipFill>
        <p:spPr>
          <a:xfrm>
            <a:off x="5714842" y="2292583"/>
            <a:ext cx="3206707" cy="1497189"/>
          </a:xfrm>
          <a:prstGeom prst="rect">
            <a:avLst/>
          </a:prstGeom>
        </p:spPr>
      </p:pic>
      <p:sp>
        <p:nvSpPr>
          <p:cNvPr id="48" name="Rectangle 1">
            <a:extLst>
              <a:ext uri="{FF2B5EF4-FFF2-40B4-BE49-F238E27FC236}">
                <a16:creationId xmlns="" xmlns:a16="http://schemas.microsoft.com/office/drawing/2014/main" id="{76ED3865-4EC3-E049-AB65-76B951A32374}"/>
              </a:ext>
            </a:extLst>
          </p:cNvPr>
          <p:cNvSpPr>
            <a:spLocks noChangeArrowheads="1"/>
          </p:cNvSpPr>
          <p:nvPr/>
        </p:nvSpPr>
        <p:spPr bwMode="auto">
          <a:xfrm>
            <a:off x="8534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49" name="Rectangle 1">
            <a:extLst>
              <a:ext uri="{FF2B5EF4-FFF2-40B4-BE49-F238E27FC236}">
                <a16:creationId xmlns="" xmlns:a16="http://schemas.microsoft.com/office/drawing/2014/main" id="{6293870A-9B20-6346-864B-B77FD2EADB53}"/>
              </a:ext>
            </a:extLst>
          </p:cNvPr>
          <p:cNvSpPr>
            <a:spLocks noChangeArrowheads="1"/>
          </p:cNvSpPr>
          <p:nvPr/>
        </p:nvSpPr>
        <p:spPr bwMode="auto">
          <a:xfrm>
            <a:off x="9359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50" name="Rectangle 1">
            <a:extLst>
              <a:ext uri="{FF2B5EF4-FFF2-40B4-BE49-F238E27FC236}">
                <a16:creationId xmlns="" xmlns:a16="http://schemas.microsoft.com/office/drawing/2014/main" id="{0C600360-FB8F-8341-97F7-F33ACD74F227}"/>
              </a:ext>
            </a:extLst>
          </p:cNvPr>
          <p:cNvSpPr>
            <a:spLocks noChangeArrowheads="1"/>
          </p:cNvSpPr>
          <p:nvPr/>
        </p:nvSpPr>
        <p:spPr bwMode="auto">
          <a:xfrm>
            <a:off x="10099937" y="800639"/>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Hosted</a:t>
            </a:r>
          </a:p>
        </p:txBody>
      </p:sp>
      <p:sp>
        <p:nvSpPr>
          <p:cNvPr id="51" name="Rectangle 1">
            <a:extLst>
              <a:ext uri="{FF2B5EF4-FFF2-40B4-BE49-F238E27FC236}">
                <a16:creationId xmlns="" xmlns:a16="http://schemas.microsoft.com/office/drawing/2014/main" id="{40A6CC57-9809-6148-848D-CE3ECD796119}"/>
              </a:ext>
            </a:extLst>
          </p:cNvPr>
          <p:cNvSpPr>
            <a:spLocks noChangeArrowheads="1"/>
          </p:cNvSpPr>
          <p:nvPr/>
        </p:nvSpPr>
        <p:spPr bwMode="auto">
          <a:xfrm>
            <a:off x="108873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52" name="Picture 51">
            <a:extLst>
              <a:ext uri="{FF2B5EF4-FFF2-40B4-BE49-F238E27FC236}">
                <a16:creationId xmlns="" xmlns:a16="http://schemas.microsoft.com/office/drawing/2014/main" id="{A95A35A9-6592-5941-B58D-BB8A1E0E2FDA}"/>
              </a:ext>
            </a:extLst>
          </p:cNvPr>
          <p:cNvPicPr>
            <a:picLocks noChangeAspect="1"/>
          </p:cNvPicPr>
          <p:nvPr/>
        </p:nvPicPr>
        <p:blipFill>
          <a:blip r:embed="rId27">
            <a:duotone>
              <a:schemeClr val="accent5">
                <a:shade val="45000"/>
                <a:satMod val="135000"/>
              </a:schemeClr>
              <a:prstClr val="white"/>
            </a:duotone>
            <a:lum bright="20000"/>
          </a:blip>
          <a:stretch>
            <a:fillRect/>
          </a:stretch>
        </p:blipFill>
        <p:spPr>
          <a:xfrm>
            <a:off x="8736105" y="417338"/>
            <a:ext cx="536531" cy="253479"/>
          </a:xfrm>
          <a:prstGeom prst="rect">
            <a:avLst/>
          </a:prstGeom>
        </p:spPr>
      </p:pic>
      <p:pic>
        <p:nvPicPr>
          <p:cNvPr id="53" name="Picture 52">
            <a:extLst>
              <a:ext uri="{FF2B5EF4-FFF2-40B4-BE49-F238E27FC236}">
                <a16:creationId xmlns="" xmlns:a16="http://schemas.microsoft.com/office/drawing/2014/main" id="{BF103BE7-214A-654C-AE0D-F5791C83CD3D}"/>
              </a:ext>
            </a:extLst>
          </p:cNvPr>
          <p:cNvPicPr>
            <a:picLocks noChangeAspect="1"/>
          </p:cNvPicPr>
          <p:nvPr/>
        </p:nvPicPr>
        <p:blipFill>
          <a:blip r:embed="rId28">
            <a:duotone>
              <a:schemeClr val="accent5">
                <a:shade val="45000"/>
                <a:satMod val="135000"/>
              </a:schemeClr>
              <a:prstClr val="white"/>
            </a:duotone>
            <a:lum bright="20000"/>
          </a:blip>
          <a:stretch>
            <a:fillRect/>
          </a:stretch>
        </p:blipFill>
        <p:spPr>
          <a:xfrm>
            <a:off x="9628259" y="345571"/>
            <a:ext cx="397013" cy="397013"/>
          </a:xfrm>
          <a:prstGeom prst="rect">
            <a:avLst/>
          </a:prstGeom>
        </p:spPr>
      </p:pic>
      <p:pic>
        <p:nvPicPr>
          <p:cNvPr id="54" name="Picture 53">
            <a:extLst>
              <a:ext uri="{FF2B5EF4-FFF2-40B4-BE49-F238E27FC236}">
                <a16:creationId xmlns="" xmlns:a16="http://schemas.microsoft.com/office/drawing/2014/main" id="{97B1B375-66DB-3E4F-A3D9-00F98AAFB351}"/>
              </a:ext>
            </a:extLst>
          </p:cNvPr>
          <p:cNvPicPr>
            <a:picLocks noChangeAspect="1"/>
          </p:cNvPicPr>
          <p:nvPr/>
        </p:nvPicPr>
        <p:blipFill>
          <a:blip r:embed="rId29">
            <a:duotone>
              <a:schemeClr val="accent5">
                <a:shade val="45000"/>
                <a:satMod val="135000"/>
              </a:schemeClr>
              <a:prstClr val="white"/>
            </a:duotone>
            <a:lum bright="20000"/>
          </a:blip>
          <a:stretch>
            <a:fillRect/>
          </a:stretch>
        </p:blipFill>
        <p:spPr>
          <a:xfrm>
            <a:off x="10311892" y="340625"/>
            <a:ext cx="511411" cy="406905"/>
          </a:xfrm>
          <a:prstGeom prst="rect">
            <a:avLst/>
          </a:prstGeom>
        </p:spPr>
      </p:pic>
      <p:pic>
        <p:nvPicPr>
          <p:cNvPr id="55" name="Picture 54">
            <a:extLst>
              <a:ext uri="{FF2B5EF4-FFF2-40B4-BE49-F238E27FC236}">
                <a16:creationId xmlns="" xmlns:a16="http://schemas.microsoft.com/office/drawing/2014/main" id="{F5653F76-0AD4-C94D-95DB-C474896075F7}"/>
              </a:ext>
            </a:extLst>
          </p:cNvPr>
          <p:cNvPicPr>
            <a:picLocks noChangeAspect="1"/>
          </p:cNvPicPr>
          <p:nvPr/>
        </p:nvPicPr>
        <p:blipFill>
          <a:blip r:embed="rId30">
            <a:duotone>
              <a:schemeClr val="accent5">
                <a:shade val="45000"/>
                <a:satMod val="135000"/>
              </a:schemeClr>
              <a:prstClr val="white"/>
            </a:duotone>
            <a:lum bright="20000"/>
          </a:blip>
          <a:stretch>
            <a:fillRect/>
          </a:stretch>
        </p:blipFill>
        <p:spPr>
          <a:xfrm>
            <a:off x="11063103" y="376777"/>
            <a:ext cx="541957" cy="334600"/>
          </a:xfrm>
          <a:prstGeom prst="rect">
            <a:avLst/>
          </a:prstGeom>
        </p:spPr>
      </p:pic>
    </p:spTree>
    <p:extLst>
      <p:ext uri="{BB962C8B-B14F-4D97-AF65-F5344CB8AC3E}">
        <p14:creationId xmlns:p14="http://schemas.microsoft.com/office/powerpoint/2010/main" val="293208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1"/>
          <p:cNvGraphicFramePr>
            <a:graphicFrameLocks noGrp="1"/>
          </p:cNvGraphicFramePr>
          <p:nvPr>
            <p:extLst>
              <p:ext uri="{D42A27DB-BD31-4B8C-83A1-F6EECF244321}">
                <p14:modId xmlns:p14="http://schemas.microsoft.com/office/powerpoint/2010/main" val="4291909117"/>
              </p:ext>
            </p:extLst>
          </p:nvPr>
        </p:nvGraphicFramePr>
        <p:xfrm>
          <a:off x="337501" y="1440001"/>
          <a:ext cx="11516992" cy="4479425"/>
        </p:xfrm>
        <a:graphic>
          <a:graphicData uri="http://schemas.openxmlformats.org/drawingml/2006/table">
            <a:tbl>
              <a:tblPr firstRow="1" firstCol="1" bandRow="1">
                <a:tableStyleId>{46F890A9-2807-4EBB-B81D-B2AA78EC7F39}</a:tableStyleId>
              </a:tblPr>
              <a:tblGrid>
                <a:gridCol w="1643702">
                  <a:extLst>
                    <a:ext uri="{9D8B030D-6E8A-4147-A177-3AD203B41FA5}">
                      <a16:colId xmlns="" xmlns:a16="http://schemas.microsoft.com/office/drawing/2014/main" val="20000"/>
                    </a:ext>
                  </a:extLst>
                </a:gridCol>
                <a:gridCol w="1410470">
                  <a:extLst>
                    <a:ext uri="{9D8B030D-6E8A-4147-A177-3AD203B41FA5}">
                      <a16:colId xmlns="" xmlns:a16="http://schemas.microsoft.com/office/drawing/2014/main" val="20001"/>
                    </a:ext>
                  </a:extLst>
                </a:gridCol>
                <a:gridCol w="1410470">
                  <a:extLst>
                    <a:ext uri="{9D8B030D-6E8A-4147-A177-3AD203B41FA5}">
                      <a16:colId xmlns="" xmlns:a16="http://schemas.microsoft.com/office/drawing/2014/main" val="20002"/>
                    </a:ext>
                  </a:extLst>
                </a:gridCol>
                <a:gridCol w="1410470">
                  <a:extLst>
                    <a:ext uri="{9D8B030D-6E8A-4147-A177-3AD203B41FA5}">
                      <a16:colId xmlns="" xmlns:a16="http://schemas.microsoft.com/office/drawing/2014/main" val="20003"/>
                    </a:ext>
                  </a:extLst>
                </a:gridCol>
                <a:gridCol w="1410470">
                  <a:extLst>
                    <a:ext uri="{9D8B030D-6E8A-4147-A177-3AD203B41FA5}">
                      <a16:colId xmlns="" xmlns:a16="http://schemas.microsoft.com/office/drawing/2014/main" val="20004"/>
                    </a:ext>
                  </a:extLst>
                </a:gridCol>
                <a:gridCol w="1410470">
                  <a:extLst>
                    <a:ext uri="{9D8B030D-6E8A-4147-A177-3AD203B41FA5}">
                      <a16:colId xmlns="" xmlns:a16="http://schemas.microsoft.com/office/drawing/2014/main" val="20005"/>
                    </a:ext>
                  </a:extLst>
                </a:gridCol>
                <a:gridCol w="1410470">
                  <a:extLst>
                    <a:ext uri="{9D8B030D-6E8A-4147-A177-3AD203B41FA5}">
                      <a16:colId xmlns="" xmlns:a16="http://schemas.microsoft.com/office/drawing/2014/main" val="20006"/>
                    </a:ext>
                  </a:extLst>
                </a:gridCol>
                <a:gridCol w="1410470">
                  <a:extLst>
                    <a:ext uri="{9D8B030D-6E8A-4147-A177-3AD203B41FA5}">
                      <a16:colId xmlns="" xmlns:a16="http://schemas.microsoft.com/office/drawing/2014/main" val="20007"/>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a:t>FortiMail</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FML-60D</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FML-200F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FML-400F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FML-900F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FML-2000E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FML-3000E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FML-3200E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Email Domains</a:t>
                      </a:r>
                      <a:endParaRPr lang="en-US" sz="1300" b="1">
                        <a:solidFill>
                          <a:srgbClr val="FFFFFF"/>
                        </a:solidFill>
                        <a:latin typeface="Arial"/>
                        <a:cs typeface="Arial"/>
                      </a:endParaRPr>
                    </a:p>
                  </a:txBody>
                  <a:tcPr marL="121888" marR="121888" anchor="ctr"/>
                </a:tc>
                <a:tc>
                  <a:txBody>
                    <a:bodyPr/>
                    <a:lstStyle/>
                    <a:p>
                      <a:pPr algn="ctr"/>
                      <a:r>
                        <a:rPr lang="en-US" sz="1300"/>
                        <a:t>2</a:t>
                      </a:r>
                      <a:endParaRPr lang="en-US" sz="1300">
                        <a:latin typeface="Arial"/>
                        <a:cs typeface="Arial"/>
                      </a:endParaRPr>
                    </a:p>
                  </a:txBody>
                  <a:tcPr marL="121888" marR="121888" anchor="ctr"/>
                </a:tc>
                <a:tc>
                  <a:txBody>
                    <a:bodyPr/>
                    <a:lstStyle/>
                    <a:p>
                      <a:pPr algn="ctr"/>
                      <a:r>
                        <a:rPr lang="en-US" sz="1300"/>
                        <a:t>20</a:t>
                      </a:r>
                      <a:endParaRPr lang="en-US" sz="1300">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algn="ctr"/>
                      <a:r>
                        <a:rPr lang="en-US" sz="1300"/>
                        <a:t>800</a:t>
                      </a:r>
                      <a:endParaRPr lang="en-US" sz="1300">
                        <a:latin typeface="Arial"/>
                        <a:cs typeface="Arial"/>
                      </a:endParaRPr>
                    </a:p>
                  </a:txBody>
                  <a:tcPr marL="121888" marR="121888" anchor="ctr"/>
                </a:tc>
                <a:tc>
                  <a:txBody>
                    <a:bodyPr/>
                    <a:lstStyle/>
                    <a:p>
                      <a:pPr algn="ctr"/>
                      <a:r>
                        <a:rPr lang="en-US" sz="1300"/>
                        <a:t>800</a:t>
                      </a:r>
                      <a:endParaRPr lang="en-US" sz="1300">
                        <a:latin typeface="Arial"/>
                        <a:cs typeface="Arial"/>
                      </a:endParaRPr>
                    </a:p>
                  </a:txBody>
                  <a:tcPr marL="121888" marR="121888" anchor="ctr"/>
                </a:tc>
                <a:tc>
                  <a:txBody>
                    <a:bodyPr/>
                    <a:lstStyle/>
                    <a:p>
                      <a:pPr algn="ctr"/>
                      <a:r>
                        <a:rPr lang="en-US" sz="1300"/>
                        <a:t>2,000</a:t>
                      </a:r>
                      <a:endParaRPr lang="en-US" sz="1300">
                        <a:latin typeface="Arial"/>
                        <a:cs typeface="Arial"/>
                      </a:endParaRPr>
                    </a:p>
                  </a:txBody>
                  <a:tcPr marL="121888" marR="121888" anchor="ctr"/>
                </a:tc>
                <a:tc>
                  <a:txBody>
                    <a:bodyPr/>
                    <a:lstStyle/>
                    <a:p>
                      <a:pPr algn="ctr"/>
                      <a:r>
                        <a:rPr lang="en-US" sz="1300"/>
                        <a:t>2,000</a:t>
                      </a:r>
                      <a:endParaRPr lang="en-US" sz="1300">
                        <a:latin typeface="Arial"/>
                        <a:cs typeface="Arial"/>
                      </a:endParaRPr>
                    </a:p>
                  </a:txBody>
                  <a:tcPr marL="121888" marR="121888" anchor="ctr"/>
                </a:tc>
                <a:extLst>
                  <a:ext uri="{0D108BD9-81ED-4DB2-BD59-A6C34878D82A}">
                    <a16:rowId xmlns="" xmlns:a16="http://schemas.microsoft.com/office/drawing/2014/main" val="10001"/>
                  </a:ext>
                </a:extLst>
              </a:tr>
              <a:tr h="497840">
                <a:tc>
                  <a:txBody>
                    <a:bodyPr/>
                    <a:lstStyle/>
                    <a:p>
                      <a:r>
                        <a:rPr lang="en-US" sz="1300"/>
                        <a:t>Server Mode Mailboxes</a:t>
                      </a:r>
                      <a:endParaRPr lang="en-US" sz="1300" b="1">
                        <a:solidFill>
                          <a:srgbClr val="FFFFFF"/>
                        </a:solidFill>
                        <a:latin typeface="Arial"/>
                        <a:cs typeface="Arial"/>
                      </a:endParaRPr>
                    </a:p>
                  </a:txBody>
                  <a:tcPr marL="121888" marR="121888" anchor="ctr"/>
                </a:tc>
                <a:tc>
                  <a:txBody>
                    <a:bodyPr/>
                    <a:lstStyle/>
                    <a:p>
                      <a:pPr algn="ctr"/>
                      <a:r>
                        <a:rPr lang="en-US" sz="1300"/>
                        <a:t>50</a:t>
                      </a:r>
                      <a:endParaRPr lang="en-US" sz="1300">
                        <a:latin typeface="Arial"/>
                        <a:cs typeface="Arial"/>
                      </a:endParaRPr>
                    </a:p>
                  </a:txBody>
                  <a:tcPr marL="121888" marR="121888" anchor="ctr"/>
                </a:tc>
                <a:tc>
                  <a:txBody>
                    <a:bodyPr/>
                    <a:lstStyle/>
                    <a:p>
                      <a:pPr algn="ctr"/>
                      <a:r>
                        <a:rPr lang="en-US" sz="1300"/>
                        <a:t>150</a:t>
                      </a:r>
                      <a:endParaRPr lang="en-US" sz="1300">
                        <a:latin typeface="Arial"/>
                        <a:cs typeface="Arial"/>
                      </a:endParaRPr>
                    </a:p>
                  </a:txBody>
                  <a:tcPr marL="121888" marR="121888" anchor="ctr"/>
                </a:tc>
                <a:tc>
                  <a:txBody>
                    <a:bodyPr/>
                    <a:lstStyle/>
                    <a:p>
                      <a:pPr algn="ctr"/>
                      <a:r>
                        <a:rPr lang="en-US" sz="1300"/>
                        <a:t>400</a:t>
                      </a:r>
                      <a:endParaRPr lang="en-US" sz="1300">
                        <a:latin typeface="Arial"/>
                        <a:cs typeface="Arial"/>
                      </a:endParaRPr>
                    </a:p>
                  </a:txBody>
                  <a:tcPr marL="121888" marR="121888" anchor="ctr"/>
                </a:tc>
                <a:tc>
                  <a:txBody>
                    <a:bodyPr/>
                    <a:lstStyle/>
                    <a:p>
                      <a:pPr algn="ctr"/>
                      <a:r>
                        <a:rPr lang="en-US" sz="1300"/>
                        <a:t>1,500</a:t>
                      </a:r>
                      <a:endParaRPr lang="en-US" sz="1300">
                        <a:latin typeface="Arial"/>
                        <a:cs typeface="Arial"/>
                      </a:endParaRPr>
                    </a:p>
                  </a:txBody>
                  <a:tcPr marL="121888" marR="121888" anchor="ctr"/>
                </a:tc>
                <a:tc>
                  <a:txBody>
                    <a:bodyPr/>
                    <a:lstStyle/>
                    <a:p>
                      <a:pPr algn="ctr"/>
                      <a:r>
                        <a:rPr lang="en-US" sz="1300"/>
                        <a:t>1,500</a:t>
                      </a:r>
                      <a:endParaRPr lang="en-US" sz="1300">
                        <a:latin typeface="+mn-lt"/>
                        <a:cs typeface="Arial"/>
                      </a:endParaRPr>
                    </a:p>
                  </a:txBody>
                  <a:tcPr marL="121888" marR="121888" anchor="ctr"/>
                </a:tc>
                <a:tc>
                  <a:txBody>
                    <a:bodyPr/>
                    <a:lstStyle/>
                    <a:p>
                      <a:pPr algn="ctr"/>
                      <a:r>
                        <a:rPr lang="en-US" sz="1300"/>
                        <a:t>3,000</a:t>
                      </a:r>
                      <a:endParaRPr lang="en-US" sz="1300">
                        <a:latin typeface="Arial"/>
                        <a:cs typeface="Arial"/>
                      </a:endParaRPr>
                    </a:p>
                  </a:txBody>
                  <a:tcPr marL="121888" marR="121888" anchor="ctr"/>
                </a:tc>
                <a:tc>
                  <a:txBody>
                    <a:bodyPr/>
                    <a:lstStyle/>
                    <a:p>
                      <a:pPr algn="ctr"/>
                      <a:r>
                        <a:rPr lang="en-US" sz="1300"/>
                        <a:t>3,000</a:t>
                      </a:r>
                      <a:endParaRPr lang="en-US" sz="1300">
                        <a:latin typeface="Arial"/>
                        <a:cs typeface="Arial"/>
                      </a:endParaRPr>
                    </a:p>
                  </a:txBody>
                  <a:tcPr marL="121888" marR="121888" anchor="ctr"/>
                </a:tc>
                <a:extLst>
                  <a:ext uri="{0D108BD9-81ED-4DB2-BD59-A6C34878D82A}">
                    <a16:rowId xmlns="" xmlns:a16="http://schemas.microsoft.com/office/drawing/2014/main" val="10002"/>
                  </a:ext>
                </a:extLst>
              </a:tr>
              <a:tr h="497840">
                <a:tc>
                  <a:txBody>
                    <a:bodyPr/>
                    <a:lstStyle/>
                    <a:p>
                      <a:r>
                        <a:rPr lang="en-US" sz="1300"/>
                        <a:t>Email Routing*</a:t>
                      </a:r>
                    </a:p>
                    <a:p>
                      <a:r>
                        <a:rPr lang="en-US" sz="1300"/>
                        <a:t>(</a:t>
                      </a:r>
                      <a:r>
                        <a:rPr lang="en-US" sz="1300" err="1"/>
                        <a:t>Msg</a:t>
                      </a:r>
                      <a:r>
                        <a:rPr lang="en-US" sz="1300"/>
                        <a:t>/</a:t>
                      </a:r>
                      <a:r>
                        <a:rPr lang="en-US" sz="1300" err="1"/>
                        <a:t>hr</a:t>
                      </a:r>
                      <a:r>
                        <a:rPr lang="en-US" sz="1300" baseline="0"/>
                        <a:t>)</a:t>
                      </a:r>
                      <a:endParaRPr lang="en-US" sz="1300" b="1">
                        <a:solidFill>
                          <a:srgbClr val="FFFFFF"/>
                        </a:solidFill>
                        <a:latin typeface="Arial"/>
                        <a:cs typeface="Arial"/>
                      </a:endParaRPr>
                    </a:p>
                  </a:txBody>
                  <a:tcPr marL="121888" marR="121888" anchor="ctr"/>
                </a:tc>
                <a:tc>
                  <a:txBody>
                    <a:bodyPr/>
                    <a:lstStyle/>
                    <a:p>
                      <a:pPr algn="ctr"/>
                      <a:r>
                        <a:rPr lang="en-US" sz="1300"/>
                        <a:t>3.6 K</a:t>
                      </a:r>
                      <a:endParaRPr lang="en-US" sz="1300">
                        <a:latin typeface="Arial"/>
                        <a:cs typeface="Arial"/>
                      </a:endParaRPr>
                    </a:p>
                  </a:txBody>
                  <a:tcPr marL="121888" marR="121888" anchor="ctr"/>
                </a:tc>
                <a:tc>
                  <a:txBody>
                    <a:bodyPr/>
                    <a:lstStyle/>
                    <a:p>
                      <a:pPr algn="ctr"/>
                      <a:r>
                        <a:rPr lang="en-US" sz="1300"/>
                        <a:t>50 K</a:t>
                      </a:r>
                      <a:endParaRPr lang="en-US" sz="1300">
                        <a:latin typeface="Arial"/>
                        <a:cs typeface="Arial"/>
                      </a:endParaRPr>
                    </a:p>
                  </a:txBody>
                  <a:tcPr marL="121888" marR="121888" anchor="ctr"/>
                </a:tc>
                <a:tc>
                  <a:txBody>
                    <a:bodyPr/>
                    <a:lstStyle/>
                    <a:p>
                      <a:pPr algn="ctr"/>
                      <a:r>
                        <a:rPr lang="en-US" sz="1300"/>
                        <a:t>250 K</a:t>
                      </a:r>
                      <a:endParaRPr lang="en-US" sz="1300">
                        <a:latin typeface="Arial"/>
                        <a:cs typeface="Arial"/>
                      </a:endParaRPr>
                    </a:p>
                  </a:txBody>
                  <a:tcPr marL="121888" marR="121888" anchor="ctr"/>
                </a:tc>
                <a:tc>
                  <a:txBody>
                    <a:bodyPr/>
                    <a:lstStyle/>
                    <a:p>
                      <a:pPr algn="ctr"/>
                      <a:r>
                        <a:rPr lang="en-US" sz="1300"/>
                        <a:t>800 K</a:t>
                      </a:r>
                      <a:endParaRPr lang="en-US" sz="1300">
                        <a:latin typeface="Arial"/>
                        <a:cs typeface="Arial"/>
                      </a:endParaRPr>
                    </a:p>
                  </a:txBody>
                  <a:tcPr marL="121888" marR="121888" anchor="ctr"/>
                </a:tc>
                <a:tc>
                  <a:txBody>
                    <a:bodyPr/>
                    <a:lstStyle/>
                    <a:p>
                      <a:pPr algn="ctr"/>
                      <a:r>
                        <a:rPr lang="en-US" sz="1300"/>
                        <a:t>1.5</a:t>
                      </a:r>
                      <a:r>
                        <a:rPr lang="en-US" sz="1300" baseline="0"/>
                        <a:t> Mil</a:t>
                      </a:r>
                      <a:endParaRPr lang="en-US" sz="1300">
                        <a:latin typeface="Arial"/>
                        <a:cs typeface="Arial"/>
                      </a:endParaRPr>
                    </a:p>
                  </a:txBody>
                  <a:tcPr marL="121888" marR="121888" anchor="ctr"/>
                </a:tc>
                <a:tc>
                  <a:txBody>
                    <a:bodyPr/>
                    <a:lstStyle/>
                    <a:p>
                      <a:pPr algn="ctr"/>
                      <a:r>
                        <a:rPr lang="en-US" sz="1300"/>
                        <a:t>2.5 Million</a:t>
                      </a:r>
                      <a:endParaRPr lang="en-US" sz="1300">
                        <a:latin typeface="Arial"/>
                        <a:cs typeface="Arial"/>
                      </a:endParaRPr>
                    </a:p>
                  </a:txBody>
                  <a:tcPr marL="121888" marR="121888" anchor="ctr"/>
                </a:tc>
                <a:tc>
                  <a:txBody>
                    <a:bodyPr/>
                    <a:lstStyle/>
                    <a:p>
                      <a:pPr algn="ctr"/>
                      <a:r>
                        <a:rPr lang="en-US" sz="1300"/>
                        <a:t>3.4 Million</a:t>
                      </a:r>
                      <a:endParaRPr lang="en-US" sz="1300">
                        <a:latin typeface="Arial"/>
                        <a:cs typeface="Arial"/>
                      </a:endParaRPr>
                    </a:p>
                  </a:txBody>
                  <a:tcPr marL="121888" marR="121888" anchor="ctr"/>
                </a:tc>
                <a:extLst>
                  <a:ext uri="{0D108BD9-81ED-4DB2-BD59-A6C34878D82A}">
                    <a16:rowId xmlns="" xmlns:a16="http://schemas.microsoft.com/office/drawing/2014/main" val="10003"/>
                  </a:ext>
                </a:extLst>
              </a:tr>
              <a:tr h="701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FortiGuard Enterprise ATP*</a:t>
                      </a:r>
                      <a:r>
                        <a:rPr lang="en-US" sz="1300" baseline="0"/>
                        <a:t> </a:t>
                      </a:r>
                      <a:r>
                        <a:rPr lang="en-US" sz="1300"/>
                        <a:t>(</a:t>
                      </a:r>
                      <a:r>
                        <a:rPr lang="en-US" sz="1300" err="1"/>
                        <a:t>Msg</a:t>
                      </a:r>
                      <a:r>
                        <a:rPr lang="en-US" sz="1300"/>
                        <a:t>/</a:t>
                      </a:r>
                      <a:r>
                        <a:rPr lang="en-US" sz="1300" err="1"/>
                        <a:t>hr</a:t>
                      </a:r>
                      <a:r>
                        <a:rPr lang="en-US" sz="1300" baseline="0"/>
                        <a:t>)</a:t>
                      </a:r>
                      <a:endParaRPr lang="en-US" sz="1300" b="1">
                        <a:solidFill>
                          <a:srgbClr val="FFFFFF"/>
                        </a:solidFill>
                        <a:latin typeface="Arial"/>
                        <a:cs typeface="Arial"/>
                      </a:endParaRPr>
                    </a:p>
                  </a:txBody>
                  <a:tcPr marL="121888" marR="121888" anchor="ctr"/>
                </a:tc>
                <a:tc>
                  <a:txBody>
                    <a:bodyPr/>
                    <a:lstStyle/>
                    <a:p>
                      <a:pPr algn="ctr"/>
                      <a:r>
                        <a:rPr lang="en-US" sz="1300"/>
                        <a:t>2.7 K</a:t>
                      </a:r>
                      <a:endParaRPr lang="en-US" sz="1300">
                        <a:latin typeface="Arial"/>
                        <a:cs typeface="Arial"/>
                      </a:endParaRPr>
                    </a:p>
                  </a:txBody>
                  <a:tcPr marL="121888" marR="121888" anchor="ctr"/>
                </a:tc>
                <a:tc>
                  <a:txBody>
                    <a:bodyPr/>
                    <a:lstStyle/>
                    <a:p>
                      <a:pPr algn="ctr"/>
                      <a:r>
                        <a:rPr lang="en-US" sz="1300"/>
                        <a:t>30 K</a:t>
                      </a:r>
                      <a:endParaRPr lang="en-US" sz="1300">
                        <a:latin typeface="Arial"/>
                        <a:cs typeface="Arial"/>
                      </a:endParaRPr>
                    </a:p>
                  </a:txBody>
                  <a:tcPr marL="121888" marR="121888" anchor="ctr"/>
                </a:tc>
                <a:tc>
                  <a:txBody>
                    <a:bodyPr/>
                    <a:lstStyle/>
                    <a:p>
                      <a:pPr algn="ctr"/>
                      <a:r>
                        <a:rPr lang="en-US" sz="1300"/>
                        <a:t>150 K</a:t>
                      </a:r>
                      <a:endParaRPr lang="en-US" sz="1300">
                        <a:latin typeface="Arial"/>
                        <a:cs typeface="Arial"/>
                      </a:endParaRPr>
                    </a:p>
                  </a:txBody>
                  <a:tcPr marL="121888" marR="121888" anchor="ctr"/>
                </a:tc>
                <a:tc>
                  <a:txBody>
                    <a:bodyPr/>
                    <a:lstStyle/>
                    <a:p>
                      <a:pPr algn="ctr"/>
                      <a:r>
                        <a:rPr lang="en-US" sz="1300"/>
                        <a:t>400 K</a:t>
                      </a:r>
                      <a:endParaRPr lang="en-US" sz="1300">
                        <a:latin typeface="Arial"/>
                        <a:cs typeface="Arial"/>
                      </a:endParaRPr>
                    </a:p>
                  </a:txBody>
                  <a:tcPr marL="121888" marR="121888" anchor="ctr"/>
                </a:tc>
                <a:tc>
                  <a:txBody>
                    <a:bodyPr/>
                    <a:lstStyle/>
                    <a:p>
                      <a:pPr algn="ctr"/>
                      <a:r>
                        <a:rPr lang="en-US" sz="1300"/>
                        <a:t>700 K</a:t>
                      </a:r>
                      <a:endParaRPr lang="en-US" sz="1300">
                        <a:latin typeface="Arial"/>
                        <a:cs typeface="Arial"/>
                      </a:endParaRPr>
                    </a:p>
                  </a:txBody>
                  <a:tcPr marL="121888" marR="121888" anchor="ctr"/>
                </a:tc>
                <a:tc>
                  <a:txBody>
                    <a:bodyPr/>
                    <a:lstStyle/>
                    <a:p>
                      <a:pPr algn="ctr"/>
                      <a:r>
                        <a:rPr lang="en-US" sz="1300"/>
                        <a:t>1.5 Million</a:t>
                      </a:r>
                      <a:endParaRPr lang="en-US" sz="1300">
                        <a:latin typeface="Arial"/>
                        <a:cs typeface="Aria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300"/>
                        <a:t>2.0 Million</a:t>
                      </a:r>
                      <a:endParaRPr lang="en-US" sz="1300">
                        <a:latin typeface="+mn-lt"/>
                        <a:cs typeface="Arial"/>
                      </a:endParaRPr>
                    </a:p>
                  </a:txBody>
                  <a:tcPr marL="121888" marR="121888" anchor="ctr"/>
                </a:tc>
                <a:extLst>
                  <a:ext uri="{0D108BD9-81ED-4DB2-BD59-A6C34878D82A}">
                    <a16:rowId xmlns="" xmlns:a16="http://schemas.microsoft.com/office/drawing/2014/main" val="10004"/>
                  </a:ext>
                </a:extLst>
              </a:tr>
              <a:tr h="329339">
                <a:tc>
                  <a:txBody>
                    <a:bodyPr/>
                    <a:lstStyle/>
                    <a:p>
                      <a:r>
                        <a:rPr lang="en-US" sz="1300"/>
                        <a:t>GE RJ45 ports</a:t>
                      </a:r>
                      <a:endParaRPr lang="en-US" sz="1300" b="1">
                        <a:solidFill>
                          <a:srgbClr val="FFFFFF"/>
                        </a:solidFill>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4</a:t>
                      </a:r>
                    </a:p>
                  </a:txBody>
                  <a:tcPr marL="121888" marR="121888" anchor="ctr"/>
                </a:tc>
                <a:tc>
                  <a:txBody>
                    <a:bodyPr/>
                    <a:lstStyle/>
                    <a:p>
                      <a:pPr algn="ctr"/>
                      <a:r>
                        <a:rPr lang="en-US" sz="1300"/>
                        <a:t>4</a:t>
                      </a:r>
                    </a:p>
                  </a:txBody>
                  <a:tcPr marL="121888" marR="121888" anchor="ctr"/>
                </a:tc>
                <a:tc>
                  <a:txBody>
                    <a:bodyPr/>
                    <a:lstStyle/>
                    <a:p>
                      <a:pPr algn="ctr"/>
                      <a:r>
                        <a:rPr lang="en-US" sz="1300"/>
                        <a:t>4</a:t>
                      </a:r>
                    </a:p>
                  </a:txBody>
                  <a:tcPr marL="121888" marR="121888" anchor="ctr"/>
                </a:tc>
                <a:extLst>
                  <a:ext uri="{0D108BD9-81ED-4DB2-BD59-A6C34878D82A}">
                    <a16:rowId xmlns="" xmlns:a16="http://schemas.microsoft.com/office/drawing/2014/main" val="10005"/>
                  </a:ext>
                </a:extLst>
              </a:tr>
              <a:tr h="329339">
                <a:tc>
                  <a:txBody>
                    <a:bodyPr/>
                    <a:lstStyle/>
                    <a:p>
                      <a:r>
                        <a:rPr lang="en-US" sz="1300"/>
                        <a:t>GE SFP Slots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a:t>
                      </a:r>
                      <a:endParaRPr lang="en-US" sz="1300" baseline="0">
                        <a:latin typeface="Arial"/>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tc>
                  <a:txBody>
                    <a:bodyPr/>
                    <a:lstStyle/>
                    <a:p>
                      <a:pPr algn="ctr"/>
                      <a:r>
                        <a:rPr lang="en-US" sz="1300"/>
                        <a:t>2</a:t>
                      </a:r>
                      <a:endParaRPr lang="en-US" sz="1300">
                        <a:latin typeface="Arial"/>
                        <a:cs typeface="Arial"/>
                      </a:endParaRPr>
                    </a:p>
                  </a:txBody>
                  <a:tcPr marL="121888" marR="121888" anchor="ctr"/>
                </a:tc>
                <a:tc>
                  <a:txBody>
                    <a:bodyPr/>
                    <a:lstStyle/>
                    <a:p>
                      <a:pPr algn="ctr"/>
                      <a:r>
                        <a:rPr lang="en-US" sz="1300"/>
                        <a:t>2</a:t>
                      </a:r>
                    </a:p>
                  </a:txBody>
                  <a:tcPr marL="121888" marR="121888" anchor="ctr"/>
                </a:tc>
                <a:tc>
                  <a:txBody>
                    <a:bodyPr/>
                    <a:lstStyle/>
                    <a:p>
                      <a:pPr algn="ctr"/>
                      <a:r>
                        <a:rPr lang="en-US" sz="1300"/>
                        <a:t>2</a:t>
                      </a:r>
                    </a:p>
                  </a:txBody>
                  <a:tcPr marL="121888" marR="121888" anchor="ctr"/>
                </a:tc>
                <a:tc>
                  <a:txBody>
                    <a:bodyPr/>
                    <a:lstStyle/>
                    <a:p>
                      <a:pPr algn="ctr"/>
                      <a:r>
                        <a:rPr lang="en-US" sz="1300"/>
                        <a:t>2</a:t>
                      </a:r>
                    </a:p>
                  </a:txBody>
                  <a:tcPr marL="121888" marR="121888" anchor="ctr"/>
                </a:tc>
                <a:extLst>
                  <a:ext uri="{0D108BD9-81ED-4DB2-BD59-A6C34878D82A}">
                    <a16:rowId xmlns="" xmlns:a16="http://schemas.microsoft.com/office/drawing/2014/main" val="10006"/>
                  </a:ext>
                </a:extLst>
              </a:tr>
              <a:tr h="497840">
                <a:tc>
                  <a:txBody>
                    <a:bodyPr/>
                    <a:lstStyle/>
                    <a:p>
                      <a:r>
                        <a:rPr lang="en-US" sz="1300"/>
                        <a:t>10 GE SFP+ Slots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a:t>
                      </a:r>
                      <a:endParaRPr lang="en-US" sz="1300" baseline="0">
                        <a:latin typeface="Arial"/>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a:t>
                      </a:r>
                      <a:endParaRPr lang="en-US" sz="1300">
                        <a:latin typeface="+mn-lt"/>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tc>
                  <a:txBody>
                    <a:bodyPr/>
                    <a:lstStyle/>
                    <a:p>
                      <a:pPr algn="ctr"/>
                      <a:r>
                        <a:rPr lang="en-US" sz="1300"/>
                        <a:t>-</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a:t>
                      </a:r>
                      <a:endParaRPr lang="en-US" sz="1300">
                        <a:latin typeface="Arial"/>
                        <a:cs typeface="Arial"/>
                      </a:endParaRPr>
                    </a:p>
                  </a:txBody>
                  <a:tcPr marL="121888" marR="121888" anchor="ctr"/>
                </a:tc>
                <a:extLst>
                  <a:ext uri="{0D108BD9-81ED-4DB2-BD59-A6C34878D82A}">
                    <a16:rowId xmlns="" xmlns:a16="http://schemas.microsoft.com/office/drawing/2014/main" val="10007"/>
                  </a:ext>
                </a:extLst>
              </a:tr>
              <a:tr h="497840">
                <a:tc>
                  <a:txBody>
                    <a:bodyPr/>
                    <a:lstStyle/>
                    <a:p>
                      <a:r>
                        <a:rPr lang="en-US" sz="1300"/>
                        <a:t>Storage capacity</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1x 500GB</a:t>
                      </a:r>
                      <a:endParaRPr lang="en-US" sz="1300" baseline="0">
                        <a:latin typeface="Arial"/>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1x 1TB</a:t>
                      </a:r>
                      <a:endParaRPr lang="en-US" sz="1300">
                        <a:latin typeface="+mn-lt"/>
                        <a:cs typeface="Arial"/>
                      </a:endParaRPr>
                    </a:p>
                  </a:txBody>
                  <a:tcPr marL="121888" marR="121888" anchor="ctr"/>
                </a:tc>
                <a:tc>
                  <a:txBody>
                    <a:bodyPr/>
                    <a:lstStyle/>
                    <a:p>
                      <a:pPr algn="ctr"/>
                      <a:r>
                        <a:rPr lang="en-US" sz="1300"/>
                        <a:t>2x 1TB</a:t>
                      </a:r>
                      <a:endParaRPr lang="en-US" sz="1300">
                        <a:latin typeface="Arial"/>
                        <a:cs typeface="Arial"/>
                      </a:endParaRPr>
                    </a:p>
                  </a:txBody>
                  <a:tcPr marL="121888" marR="121888" anchor="ctr"/>
                </a:tc>
                <a:tc>
                  <a:txBody>
                    <a:bodyPr/>
                    <a:lstStyle/>
                    <a:p>
                      <a:pPr algn="ctr"/>
                      <a:r>
                        <a:rPr lang="en-US" sz="1300"/>
                        <a:t>2x 2 TB (2x 2 TB Optional)</a:t>
                      </a:r>
                    </a:p>
                  </a:txBody>
                  <a:tcPr marL="121888" marR="121888" anchor="ctr"/>
                </a:tc>
                <a:tc>
                  <a:txBody>
                    <a:bodyPr/>
                    <a:lstStyle/>
                    <a:p>
                      <a:pPr algn="ctr"/>
                      <a:r>
                        <a:rPr lang="en-US" sz="1300" kern="1200">
                          <a:effectLst/>
                        </a:rPr>
                        <a:t>2x 2 TB (6x 2 TB Optional)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kern="1200">
                          <a:effectLst/>
                        </a:rPr>
                        <a:t>2x 2TB (10 x 2 TB Optional)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kern="1200">
                          <a:effectLst/>
                        </a:rPr>
                        <a:t>2x 2 TB (10x 2 TB Optional) </a:t>
                      </a:r>
                    </a:p>
                  </a:txBody>
                  <a:tcPr marL="121888" marR="121888" anchor="ctr"/>
                </a:tc>
                <a:extLst>
                  <a:ext uri="{0D108BD9-81ED-4DB2-BD59-A6C34878D82A}">
                    <a16:rowId xmlns="" xmlns:a16="http://schemas.microsoft.com/office/drawing/2014/main" val="10008"/>
                  </a:ext>
                </a:extLst>
              </a:tr>
              <a:tr h="497840">
                <a:tc>
                  <a:txBody>
                    <a:bodyPr/>
                    <a:lstStyle/>
                    <a:p>
                      <a:r>
                        <a:rPr lang="en-US" sz="1300"/>
                        <a:t>Form Factor</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Desktop</a:t>
                      </a:r>
                      <a:endParaRPr lang="en-US" sz="1300" baseline="0">
                        <a:latin typeface="Arial"/>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Rack</a:t>
                      </a:r>
                      <a:r>
                        <a:rPr lang="en-US" sz="1300" baseline="0"/>
                        <a:t> Mount, 1RU</a:t>
                      </a:r>
                      <a:endParaRPr lang="en-US" sz="1300">
                        <a:latin typeface="+mn-lt"/>
                        <a:cs typeface="Arial"/>
                      </a:endParaRPr>
                    </a:p>
                  </a:txBody>
                  <a:tcPr marL="121888" marR="121888" anchor="ctr"/>
                </a:tc>
                <a:tc>
                  <a:txBody>
                    <a:bodyPr/>
                    <a:lstStyle/>
                    <a:p>
                      <a:pPr algn="ctr"/>
                      <a:r>
                        <a:rPr lang="en-US" sz="1300"/>
                        <a:t>Rack</a:t>
                      </a:r>
                      <a:r>
                        <a:rPr lang="en-US" sz="1300" baseline="0"/>
                        <a:t> Mount, 1RU</a:t>
                      </a:r>
                      <a:endParaRPr lang="en-US" sz="1300">
                        <a:latin typeface="Arial"/>
                        <a:cs typeface="Arial"/>
                      </a:endParaRPr>
                    </a:p>
                  </a:txBody>
                  <a:tcPr marL="121888" marR="121888" anchor="ctr"/>
                </a:tc>
                <a:tc>
                  <a:txBody>
                    <a:bodyPr/>
                    <a:lstStyle/>
                    <a:p>
                      <a:pPr algn="ctr"/>
                      <a:r>
                        <a:rPr lang="en-US" sz="1300"/>
                        <a:t>Rack</a:t>
                      </a:r>
                      <a:r>
                        <a:rPr lang="en-US" sz="1300" baseline="0"/>
                        <a:t> Mount, 2RU </a:t>
                      </a:r>
                      <a:endParaRPr lang="en-US" sz="1300">
                        <a:latin typeface="Arial"/>
                        <a:cs typeface="Aria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300"/>
                        <a:t>Rack</a:t>
                      </a:r>
                      <a:r>
                        <a:rPr lang="en-US" sz="1300" baseline="0"/>
                        <a:t> Mount, 2RU </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Rack</a:t>
                      </a:r>
                      <a:r>
                        <a:rPr lang="en-US" sz="1300" baseline="0"/>
                        <a:t> Mount, 2RU </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Rack</a:t>
                      </a:r>
                      <a:r>
                        <a:rPr lang="en-US" sz="1300" baseline="0" dirty="0"/>
                        <a:t> Mount, 2RU </a:t>
                      </a:r>
                      <a:endParaRPr lang="en-US" sz="1300" dirty="0">
                        <a:latin typeface="+mn-lt"/>
                        <a:cs typeface="Arial"/>
                      </a:endParaRPr>
                    </a:p>
                  </a:txBody>
                  <a:tcPr marL="121888" marR="121888" anchor="ctr"/>
                </a:tc>
                <a:extLst>
                  <a:ext uri="{0D108BD9-81ED-4DB2-BD59-A6C34878D82A}">
                    <a16:rowId xmlns="" xmlns:a16="http://schemas.microsoft.com/office/drawing/2014/main" val="10009"/>
                  </a:ext>
                </a:extLst>
              </a:tr>
            </a:tbl>
          </a:graphicData>
        </a:graphic>
      </p:graphicFrame>
      <p:sp>
        <p:nvSpPr>
          <p:cNvPr id="5" name="TextBox 4"/>
          <p:cNvSpPr txBox="1"/>
          <p:nvPr/>
        </p:nvSpPr>
        <p:spPr>
          <a:xfrm>
            <a:off x="342936" y="5895695"/>
            <a:ext cx="4062942" cy="292367"/>
          </a:xfrm>
          <a:prstGeom prst="rect">
            <a:avLst/>
          </a:prstGeom>
          <a:noFill/>
        </p:spPr>
        <p:txBody>
          <a:bodyPr wrap="square" lIns="121893" tIns="60947" rIns="121893" bIns="60947" rtlCol="0">
            <a:spAutoFit/>
          </a:bodyPr>
          <a:lstStyle/>
          <a:p>
            <a:r>
              <a:rPr lang="en-US" sz="1100">
                <a:solidFill>
                  <a:srgbClr val="404040"/>
                </a:solidFill>
                <a:latin typeface="Helvetica 55 Roman"/>
                <a:cs typeface="Helvetica 55 Roman"/>
              </a:rPr>
              <a:t>* Based on 100KB message size, no queuing</a:t>
            </a:r>
          </a:p>
        </p:txBody>
      </p:sp>
      <p:sp>
        <p:nvSpPr>
          <p:cNvPr id="2" name="Title 1"/>
          <p:cNvSpPr>
            <a:spLocks noGrp="1"/>
          </p:cNvSpPr>
          <p:nvPr>
            <p:ph type="title"/>
          </p:nvPr>
        </p:nvSpPr>
        <p:spPr/>
        <p:txBody>
          <a:bodyPr/>
          <a:lstStyle/>
          <a:p>
            <a:r>
              <a:rPr lang="en-US"/>
              <a:t>FortiMail Series</a:t>
            </a:r>
          </a:p>
        </p:txBody>
      </p:sp>
    </p:spTree>
    <p:extLst>
      <p:ext uri="{BB962C8B-B14F-4D97-AF65-F5344CB8AC3E}">
        <p14:creationId xmlns:p14="http://schemas.microsoft.com/office/powerpoint/2010/main" val="87341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FortiMail-VM Series</a:t>
            </a:r>
          </a:p>
        </p:txBody>
      </p:sp>
      <p:graphicFrame>
        <p:nvGraphicFramePr>
          <p:cNvPr id="5" name="Group 51"/>
          <p:cNvGraphicFramePr>
            <a:graphicFrameLocks noGrp="1"/>
          </p:cNvGraphicFramePr>
          <p:nvPr>
            <p:extLst>
              <p:ext uri="{D42A27DB-BD31-4B8C-83A1-F6EECF244321}">
                <p14:modId xmlns:p14="http://schemas.microsoft.com/office/powerpoint/2010/main" val="297798511"/>
              </p:ext>
            </p:extLst>
          </p:nvPr>
        </p:nvGraphicFramePr>
        <p:xfrm>
          <a:off x="337502" y="1440000"/>
          <a:ext cx="11517001" cy="4150086"/>
        </p:xfrm>
        <a:graphic>
          <a:graphicData uri="http://schemas.openxmlformats.org/drawingml/2006/table">
            <a:tbl>
              <a:tblPr firstRow="1" firstCol="1" bandRow="1">
                <a:tableStyleId>{46F890A9-2807-4EBB-B81D-B2AA78EC7F39}</a:tableStyleId>
              </a:tblPr>
              <a:tblGrid>
                <a:gridCol w="1647484">
                  <a:extLst>
                    <a:ext uri="{9D8B030D-6E8A-4147-A177-3AD203B41FA5}">
                      <a16:colId xmlns="" xmlns:a16="http://schemas.microsoft.com/office/drawing/2014/main" val="20000"/>
                    </a:ext>
                  </a:extLst>
                </a:gridCol>
                <a:gridCol w="1409931">
                  <a:extLst>
                    <a:ext uri="{9D8B030D-6E8A-4147-A177-3AD203B41FA5}">
                      <a16:colId xmlns="" xmlns:a16="http://schemas.microsoft.com/office/drawing/2014/main" val="20001"/>
                    </a:ext>
                  </a:extLst>
                </a:gridCol>
                <a:gridCol w="1409931">
                  <a:extLst>
                    <a:ext uri="{9D8B030D-6E8A-4147-A177-3AD203B41FA5}">
                      <a16:colId xmlns="" xmlns:a16="http://schemas.microsoft.com/office/drawing/2014/main" val="20002"/>
                    </a:ext>
                  </a:extLst>
                </a:gridCol>
                <a:gridCol w="1409931">
                  <a:extLst>
                    <a:ext uri="{9D8B030D-6E8A-4147-A177-3AD203B41FA5}">
                      <a16:colId xmlns="" xmlns:a16="http://schemas.microsoft.com/office/drawing/2014/main" val="20003"/>
                    </a:ext>
                  </a:extLst>
                </a:gridCol>
                <a:gridCol w="1409931">
                  <a:extLst>
                    <a:ext uri="{9D8B030D-6E8A-4147-A177-3AD203B41FA5}">
                      <a16:colId xmlns="" xmlns:a16="http://schemas.microsoft.com/office/drawing/2014/main" val="20004"/>
                    </a:ext>
                  </a:extLst>
                </a:gridCol>
                <a:gridCol w="1409931">
                  <a:extLst>
                    <a:ext uri="{9D8B030D-6E8A-4147-A177-3AD203B41FA5}">
                      <a16:colId xmlns="" xmlns:a16="http://schemas.microsoft.com/office/drawing/2014/main" val="20005"/>
                    </a:ext>
                  </a:extLst>
                </a:gridCol>
                <a:gridCol w="1409931">
                  <a:extLst>
                    <a:ext uri="{9D8B030D-6E8A-4147-A177-3AD203B41FA5}">
                      <a16:colId xmlns="" xmlns:a16="http://schemas.microsoft.com/office/drawing/2014/main" val="20006"/>
                    </a:ext>
                  </a:extLst>
                </a:gridCol>
                <a:gridCol w="1409931">
                  <a:extLst>
                    <a:ext uri="{9D8B030D-6E8A-4147-A177-3AD203B41FA5}">
                      <a16:colId xmlns="" xmlns:a16="http://schemas.microsoft.com/office/drawing/2014/main" val="20007"/>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a:t>FortiMail</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FML-VM00</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FML-VM01</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FML-VM02</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FML-VM04</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FMG-VM08</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FMG-VM016</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FMG-VM32</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Email Domains</a:t>
                      </a:r>
                      <a:endParaRPr lang="en-US" sz="1300" b="1">
                        <a:solidFill>
                          <a:srgbClr val="FFFFFF"/>
                        </a:solidFill>
                        <a:latin typeface="Arial"/>
                        <a:cs typeface="Arial"/>
                      </a:endParaRPr>
                    </a:p>
                  </a:txBody>
                  <a:tcPr marL="121888" marR="121888" anchor="ctr"/>
                </a:tc>
                <a:tc>
                  <a:txBody>
                    <a:bodyPr/>
                    <a:lstStyle/>
                    <a:p>
                      <a:pPr algn="ctr"/>
                      <a:r>
                        <a:rPr lang="en-US" sz="1300"/>
                        <a:t>2</a:t>
                      </a:r>
                      <a:endParaRPr lang="en-US" sz="1300">
                        <a:latin typeface="Arial"/>
                        <a:cs typeface="Arial"/>
                      </a:endParaRPr>
                    </a:p>
                  </a:txBody>
                  <a:tcPr marL="121888" marR="121888" anchor="ctr"/>
                </a:tc>
                <a:tc>
                  <a:txBody>
                    <a:bodyPr/>
                    <a:lstStyle/>
                    <a:p>
                      <a:pPr algn="ctr"/>
                      <a:r>
                        <a:rPr lang="en-US" sz="1300"/>
                        <a:t>20</a:t>
                      </a:r>
                      <a:endParaRPr lang="en-US" sz="1300">
                        <a:latin typeface="Arial"/>
                        <a:cs typeface="Arial"/>
                      </a:endParaRPr>
                    </a:p>
                  </a:txBody>
                  <a:tcPr marL="121888" marR="121888" anchor="ctr"/>
                </a:tc>
                <a:tc>
                  <a:txBody>
                    <a:bodyPr/>
                    <a:lstStyle/>
                    <a:p>
                      <a:pPr algn="ctr"/>
                      <a:r>
                        <a:rPr lang="en-US" sz="1300"/>
                        <a:t>100</a:t>
                      </a:r>
                      <a:endParaRPr lang="en-US" sz="1300">
                        <a:latin typeface="Arial"/>
                        <a:cs typeface="Arial"/>
                      </a:endParaRPr>
                    </a:p>
                  </a:txBody>
                  <a:tcPr marL="121888" marR="121888" anchor="ctr"/>
                </a:tc>
                <a:tc>
                  <a:txBody>
                    <a:bodyPr/>
                    <a:lstStyle/>
                    <a:p>
                      <a:pPr algn="ctr"/>
                      <a:r>
                        <a:rPr lang="en-US" sz="1300"/>
                        <a:t>800</a:t>
                      </a:r>
                      <a:endParaRPr lang="en-US" sz="1300">
                        <a:latin typeface="Arial"/>
                        <a:cs typeface="Arial"/>
                      </a:endParaRPr>
                    </a:p>
                  </a:txBody>
                  <a:tcPr marL="121888" marR="121888" anchor="ctr"/>
                </a:tc>
                <a:tc>
                  <a:txBody>
                    <a:bodyPr/>
                    <a:lstStyle/>
                    <a:p>
                      <a:pPr algn="ctr"/>
                      <a:r>
                        <a:rPr lang="en-US" sz="1300"/>
                        <a:t>2,000</a:t>
                      </a:r>
                      <a:endParaRPr lang="en-US" sz="1300">
                        <a:latin typeface="Arial"/>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2,000</a:t>
                      </a:r>
                      <a:endParaRPr lang="en-US" sz="1300">
                        <a:latin typeface="+mn-lt"/>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2,000</a:t>
                      </a:r>
                      <a:endParaRPr lang="en-US" sz="1300">
                        <a:latin typeface="+mn-lt"/>
                        <a:cs typeface="Arial"/>
                      </a:endParaRPr>
                    </a:p>
                  </a:txBody>
                  <a:tcPr marL="121888" marR="121888" anchor="ctr"/>
                </a:tc>
                <a:extLst>
                  <a:ext uri="{0D108BD9-81ED-4DB2-BD59-A6C34878D82A}">
                    <a16:rowId xmlns="" xmlns:a16="http://schemas.microsoft.com/office/drawing/2014/main" val="10001"/>
                  </a:ext>
                </a:extLst>
              </a:tr>
              <a:tr h="497840">
                <a:tc>
                  <a:txBody>
                    <a:bodyPr/>
                    <a:lstStyle/>
                    <a:p>
                      <a:r>
                        <a:rPr lang="en-US" sz="1300"/>
                        <a:t>Server Mode Mailboxes</a:t>
                      </a:r>
                      <a:endParaRPr lang="en-US" sz="1300" b="1">
                        <a:solidFill>
                          <a:srgbClr val="FFFFFF"/>
                        </a:solidFill>
                        <a:latin typeface="Arial"/>
                        <a:cs typeface="Arial"/>
                      </a:endParaRPr>
                    </a:p>
                  </a:txBody>
                  <a:tcPr marL="121888" marR="121888" anchor="ctr"/>
                </a:tc>
                <a:tc>
                  <a:txBody>
                    <a:bodyPr/>
                    <a:lstStyle/>
                    <a:p>
                      <a:pPr algn="ctr"/>
                      <a:r>
                        <a:rPr lang="en-US" sz="1300"/>
                        <a:t>50</a:t>
                      </a:r>
                      <a:endParaRPr lang="en-US" sz="1300">
                        <a:latin typeface="Arial"/>
                        <a:cs typeface="Arial"/>
                      </a:endParaRPr>
                    </a:p>
                  </a:txBody>
                  <a:tcPr marL="121888" marR="121888" anchor="ctr"/>
                </a:tc>
                <a:tc>
                  <a:txBody>
                    <a:bodyPr/>
                    <a:lstStyle/>
                    <a:p>
                      <a:pPr algn="ctr"/>
                      <a:r>
                        <a:rPr lang="en-US" sz="1300"/>
                        <a:t>150</a:t>
                      </a:r>
                      <a:endParaRPr lang="en-US" sz="1300">
                        <a:latin typeface="Arial"/>
                        <a:cs typeface="Arial"/>
                      </a:endParaRPr>
                    </a:p>
                  </a:txBody>
                  <a:tcPr marL="121888" marR="121888" anchor="ctr"/>
                </a:tc>
                <a:tc>
                  <a:txBody>
                    <a:bodyPr/>
                    <a:lstStyle/>
                    <a:p>
                      <a:pPr algn="ctr"/>
                      <a:r>
                        <a:rPr lang="en-US" sz="1300"/>
                        <a:t>400</a:t>
                      </a:r>
                      <a:endParaRPr lang="en-US" sz="1300">
                        <a:latin typeface="Arial"/>
                        <a:cs typeface="Arial"/>
                      </a:endParaRPr>
                    </a:p>
                  </a:txBody>
                  <a:tcPr marL="121888" marR="121888" anchor="ctr"/>
                </a:tc>
                <a:tc>
                  <a:txBody>
                    <a:bodyPr/>
                    <a:lstStyle/>
                    <a:p>
                      <a:pPr algn="ctr"/>
                      <a:r>
                        <a:rPr lang="en-US" sz="1300"/>
                        <a:t>1,500</a:t>
                      </a:r>
                      <a:endParaRPr lang="en-US" sz="1300">
                        <a:latin typeface="Arial"/>
                        <a:cs typeface="Arial"/>
                      </a:endParaRPr>
                    </a:p>
                  </a:txBody>
                  <a:tcPr marL="121888" marR="121888" anchor="ctr"/>
                </a:tc>
                <a:tc>
                  <a:txBody>
                    <a:bodyPr/>
                    <a:lstStyle/>
                    <a:p>
                      <a:pPr algn="ctr"/>
                      <a:r>
                        <a:rPr lang="en-US" sz="1300"/>
                        <a:t>3,000</a:t>
                      </a:r>
                      <a:endParaRPr lang="en-US" sz="1300">
                        <a:latin typeface="Arial"/>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3,000</a:t>
                      </a:r>
                      <a:endParaRPr lang="en-US" sz="1300">
                        <a:latin typeface="+mn-lt"/>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3,000</a:t>
                      </a:r>
                      <a:endParaRPr lang="en-US" sz="1300">
                        <a:latin typeface="+mn-lt"/>
                        <a:cs typeface="Arial"/>
                      </a:endParaRPr>
                    </a:p>
                  </a:txBody>
                  <a:tcPr marL="121888" marR="121888" anchor="ctr"/>
                </a:tc>
                <a:extLst>
                  <a:ext uri="{0D108BD9-81ED-4DB2-BD59-A6C34878D82A}">
                    <a16:rowId xmlns="" xmlns:a16="http://schemas.microsoft.com/office/drawing/2014/main" val="10002"/>
                  </a:ext>
                </a:extLst>
              </a:tr>
              <a:tr h="497840">
                <a:tc>
                  <a:txBody>
                    <a:bodyPr/>
                    <a:lstStyle/>
                    <a:p>
                      <a:r>
                        <a:rPr lang="en-US" sz="1300"/>
                        <a:t>Email Routing*</a:t>
                      </a:r>
                    </a:p>
                    <a:p>
                      <a:r>
                        <a:rPr lang="en-US" sz="1300"/>
                        <a:t>(</a:t>
                      </a:r>
                      <a:r>
                        <a:rPr lang="en-US" sz="1300" err="1"/>
                        <a:t>Msg</a:t>
                      </a:r>
                      <a:r>
                        <a:rPr lang="en-US" sz="1300"/>
                        <a:t>/</a:t>
                      </a:r>
                      <a:r>
                        <a:rPr lang="en-US" sz="1300" err="1"/>
                        <a:t>hr</a:t>
                      </a:r>
                      <a:r>
                        <a:rPr lang="en-US" sz="1300" baseline="0"/>
                        <a:t>)</a:t>
                      </a:r>
                      <a:endParaRPr lang="en-US" sz="1300" b="1">
                        <a:solidFill>
                          <a:srgbClr val="FFFFFF"/>
                        </a:solidFill>
                        <a:latin typeface="Arial"/>
                        <a:cs typeface="Arial"/>
                      </a:endParaRPr>
                    </a:p>
                  </a:txBody>
                  <a:tcPr marL="121888" marR="121888" anchor="ctr"/>
                </a:tc>
                <a:tc>
                  <a:txBody>
                    <a:bodyPr/>
                    <a:lstStyle/>
                    <a:p>
                      <a:pPr algn="ctr"/>
                      <a:r>
                        <a:rPr lang="en-US" sz="1300"/>
                        <a:t>3,600</a:t>
                      </a:r>
                      <a:endParaRPr lang="en-US" sz="1300">
                        <a:latin typeface="Arial"/>
                        <a:cs typeface="Arial"/>
                      </a:endParaRPr>
                    </a:p>
                  </a:txBody>
                  <a:tcPr marL="121888" marR="121888" anchor="ctr"/>
                </a:tc>
                <a:tc>
                  <a:txBody>
                    <a:bodyPr/>
                    <a:lstStyle/>
                    <a:p>
                      <a:pPr algn="ctr"/>
                      <a:r>
                        <a:rPr lang="en-US" sz="1300"/>
                        <a:t>34,000</a:t>
                      </a:r>
                      <a:endParaRPr lang="en-US" sz="1300">
                        <a:latin typeface="Arial"/>
                        <a:cs typeface="Arial"/>
                      </a:endParaRPr>
                    </a:p>
                  </a:txBody>
                  <a:tcPr marL="121888" marR="121888" anchor="ctr"/>
                </a:tc>
                <a:tc>
                  <a:txBody>
                    <a:bodyPr/>
                    <a:lstStyle/>
                    <a:p>
                      <a:pPr algn="ctr"/>
                      <a:r>
                        <a:rPr lang="en-US" sz="1300"/>
                        <a:t>67,000</a:t>
                      </a:r>
                      <a:endParaRPr lang="en-US" sz="1300">
                        <a:latin typeface="Arial"/>
                        <a:cs typeface="Arial"/>
                      </a:endParaRPr>
                    </a:p>
                  </a:txBody>
                  <a:tcPr marL="121888" marR="121888" anchor="ctr"/>
                </a:tc>
                <a:tc>
                  <a:txBody>
                    <a:bodyPr/>
                    <a:lstStyle/>
                    <a:p>
                      <a:pPr algn="ctr"/>
                      <a:r>
                        <a:rPr lang="en-US" sz="1300"/>
                        <a:t>306,000</a:t>
                      </a:r>
                      <a:endParaRPr lang="en-US" sz="1300">
                        <a:latin typeface="Arial"/>
                        <a:cs typeface="Arial"/>
                      </a:endParaRPr>
                    </a:p>
                  </a:txBody>
                  <a:tcPr marL="121888" marR="121888" anchor="ctr"/>
                </a:tc>
                <a:tc>
                  <a:txBody>
                    <a:bodyPr/>
                    <a:lstStyle/>
                    <a:p>
                      <a:pPr algn="ctr"/>
                      <a:r>
                        <a:rPr lang="en-US" sz="1300"/>
                        <a:t>675,000</a:t>
                      </a:r>
                      <a:endParaRPr lang="en-US" sz="1300">
                        <a:latin typeface="Arial"/>
                        <a:cs typeface="Arial"/>
                      </a:endParaRPr>
                    </a:p>
                  </a:txBody>
                  <a:tcPr marL="121888" marR="121888" anchor="ctr"/>
                </a:tc>
                <a:tc>
                  <a:txBody>
                    <a:bodyPr/>
                    <a:lstStyle/>
                    <a:p>
                      <a:pPr algn="ctr"/>
                      <a:r>
                        <a:rPr lang="fi-FI" sz="1300"/>
                        <a:t>875,000</a:t>
                      </a:r>
                      <a:endParaRPr lang="fi-FI" sz="1300">
                        <a:latin typeface="+mn-lt"/>
                        <a:cs typeface="Arial"/>
                      </a:endParaRPr>
                    </a:p>
                  </a:txBody>
                  <a:tcPr marL="121888" marR="121888" anchor="ctr"/>
                </a:tc>
                <a:tc>
                  <a:txBody>
                    <a:bodyPr/>
                    <a:lstStyle/>
                    <a:p>
                      <a:pPr algn="ctr"/>
                      <a:r>
                        <a:rPr lang="en-US" sz="1300"/>
                        <a:t>1,200,000</a:t>
                      </a:r>
                      <a:endParaRPr lang="en-US" sz="1300">
                        <a:latin typeface="Arial"/>
                        <a:cs typeface="Arial"/>
                      </a:endParaRPr>
                    </a:p>
                  </a:txBody>
                  <a:tcPr marL="121888" marR="121888" anchor="ctr"/>
                </a:tc>
                <a:extLst>
                  <a:ext uri="{0D108BD9-81ED-4DB2-BD59-A6C34878D82A}">
                    <a16:rowId xmlns="" xmlns:a16="http://schemas.microsoft.com/office/drawing/2014/main" val="10003"/>
                  </a:ext>
                </a:extLst>
              </a:tr>
              <a:tr h="701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FortiGuard </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err="1"/>
                        <a:t>Antispam+AV</a:t>
                      </a:r>
                      <a:r>
                        <a:rPr lang="en-US" sz="1300"/>
                        <a:t>*</a:t>
                      </a:r>
                      <a:r>
                        <a:rPr lang="en-US" sz="1300" baseline="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a:t>(</a:t>
                      </a:r>
                      <a:r>
                        <a:rPr lang="en-US" sz="1300" err="1"/>
                        <a:t>Msg</a:t>
                      </a:r>
                      <a:r>
                        <a:rPr lang="en-US" sz="1300"/>
                        <a:t>/</a:t>
                      </a:r>
                      <a:r>
                        <a:rPr lang="en-US" sz="1300" err="1"/>
                        <a:t>hr</a:t>
                      </a:r>
                      <a:r>
                        <a:rPr lang="en-US" sz="1300" baseline="0"/>
                        <a:t>)</a:t>
                      </a:r>
                      <a:endParaRPr lang="en-US" sz="1300" b="1">
                        <a:solidFill>
                          <a:srgbClr val="FFFFFF"/>
                        </a:solidFill>
                        <a:latin typeface="Arial"/>
                        <a:cs typeface="Arial"/>
                      </a:endParaRPr>
                    </a:p>
                  </a:txBody>
                  <a:tcPr marL="121888" marR="121888" anchor="ctr"/>
                </a:tc>
                <a:tc>
                  <a:txBody>
                    <a:bodyPr/>
                    <a:lstStyle/>
                    <a:p>
                      <a:pPr algn="ctr"/>
                      <a:r>
                        <a:rPr lang="en-US" sz="1300"/>
                        <a:t>2,700</a:t>
                      </a:r>
                      <a:endParaRPr lang="en-US" sz="1300">
                        <a:latin typeface="Arial"/>
                        <a:cs typeface="Arial"/>
                      </a:endParaRPr>
                    </a:p>
                  </a:txBody>
                  <a:tcPr marL="121888" marR="121888" anchor="ctr"/>
                </a:tc>
                <a:tc>
                  <a:txBody>
                    <a:bodyPr/>
                    <a:lstStyle/>
                    <a:p>
                      <a:pPr algn="ctr"/>
                      <a:r>
                        <a:rPr lang="en-US" sz="1300"/>
                        <a:t>30,000</a:t>
                      </a:r>
                      <a:endParaRPr lang="en-US" sz="1300">
                        <a:latin typeface="Arial"/>
                        <a:cs typeface="Arial"/>
                      </a:endParaRPr>
                    </a:p>
                  </a:txBody>
                  <a:tcPr marL="121888" marR="121888" anchor="ctr"/>
                </a:tc>
                <a:tc>
                  <a:txBody>
                    <a:bodyPr/>
                    <a:lstStyle/>
                    <a:p>
                      <a:pPr algn="ctr"/>
                      <a:r>
                        <a:rPr lang="en-US" sz="1300"/>
                        <a:t>52,000</a:t>
                      </a:r>
                      <a:endParaRPr lang="en-US" sz="1300">
                        <a:latin typeface="Arial"/>
                        <a:cs typeface="Arial"/>
                      </a:endParaRPr>
                    </a:p>
                  </a:txBody>
                  <a:tcPr marL="121888" marR="121888" anchor="ctr"/>
                </a:tc>
                <a:tc>
                  <a:txBody>
                    <a:bodyPr/>
                    <a:lstStyle/>
                    <a:p>
                      <a:pPr algn="ctr"/>
                      <a:r>
                        <a:rPr lang="en-US" sz="1300"/>
                        <a:t>225,000</a:t>
                      </a:r>
                      <a:endParaRPr lang="en-US" sz="1300">
                        <a:latin typeface="Arial"/>
                        <a:cs typeface="Arial"/>
                      </a:endParaRPr>
                    </a:p>
                  </a:txBody>
                  <a:tcPr marL="121888" marR="121888" anchor="ctr"/>
                </a:tc>
                <a:tc>
                  <a:txBody>
                    <a:bodyPr/>
                    <a:lstStyle/>
                    <a:p>
                      <a:pPr algn="ctr"/>
                      <a:r>
                        <a:rPr lang="en-US" sz="1300"/>
                        <a:t>585,000</a:t>
                      </a:r>
                      <a:endParaRPr lang="en-US" sz="1300">
                        <a:latin typeface="Arial"/>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fi-FI" sz="1300"/>
                        <a:t>817,000</a:t>
                      </a:r>
                      <a:endParaRPr lang="fi-FI" sz="1300">
                        <a:latin typeface="+mn-lt"/>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1,100,000</a:t>
                      </a:r>
                      <a:endParaRPr lang="en-US" sz="1300">
                        <a:latin typeface="+mn-lt"/>
                        <a:cs typeface="Arial"/>
                      </a:endParaRPr>
                    </a:p>
                  </a:txBody>
                  <a:tcPr marL="121888" marR="121888" anchor="ctr"/>
                </a:tc>
                <a:extLst>
                  <a:ext uri="{0D108BD9-81ED-4DB2-BD59-A6C34878D82A}">
                    <a16:rowId xmlns="" xmlns:a16="http://schemas.microsoft.com/office/drawing/2014/main" val="10004"/>
                  </a:ext>
                </a:extLst>
              </a:tr>
              <a:tr h="497840">
                <a:tc>
                  <a:txBody>
                    <a:bodyPr/>
                    <a:lstStyle/>
                    <a:p>
                      <a:r>
                        <a:rPr lang="en-US" sz="1300"/>
                        <a:t>Max </a:t>
                      </a:r>
                      <a:r>
                        <a:rPr lang="en-US" sz="1300" err="1"/>
                        <a:t>vCPU</a:t>
                      </a:r>
                      <a:r>
                        <a:rPr lang="en-US" sz="1300" baseline="0"/>
                        <a:t> supported</a:t>
                      </a:r>
                      <a:endParaRPr lang="en-US" sz="1300" b="1">
                        <a:solidFill>
                          <a:srgbClr val="FFFFFF"/>
                        </a:solidFill>
                        <a:latin typeface="Arial"/>
                        <a:cs typeface="Arial"/>
                      </a:endParaRPr>
                    </a:p>
                  </a:txBody>
                  <a:tcPr marL="121888" marR="121888" anchor="ctr"/>
                </a:tc>
                <a:tc>
                  <a:txBody>
                    <a:bodyPr/>
                    <a:lstStyle/>
                    <a:p>
                      <a:pPr algn="ctr"/>
                      <a:r>
                        <a:rPr lang="en-US" sz="1300"/>
                        <a:t>1</a:t>
                      </a:r>
                      <a:endParaRPr lang="en-US" sz="1300">
                        <a:latin typeface="Arial"/>
                        <a:cs typeface="Arial"/>
                      </a:endParaRPr>
                    </a:p>
                  </a:txBody>
                  <a:tcPr marL="121888" marR="121888" anchor="ctr"/>
                </a:tc>
                <a:tc>
                  <a:txBody>
                    <a:bodyPr/>
                    <a:lstStyle/>
                    <a:p>
                      <a:pPr algn="ctr"/>
                      <a:r>
                        <a:rPr lang="en-US" sz="1300"/>
                        <a:t>1</a:t>
                      </a:r>
                      <a:endParaRPr lang="en-US" sz="1300">
                        <a:latin typeface="Arial"/>
                        <a:cs typeface="Arial"/>
                      </a:endParaRPr>
                    </a:p>
                  </a:txBody>
                  <a:tcPr marL="121888" marR="121888" anchor="ctr"/>
                </a:tc>
                <a:tc>
                  <a:txBody>
                    <a:bodyPr/>
                    <a:lstStyle/>
                    <a:p>
                      <a:pPr algn="ctr"/>
                      <a:r>
                        <a:rPr lang="en-US" sz="1300"/>
                        <a:t>2</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8</a:t>
                      </a:r>
                      <a:endParaRPr lang="en-US" sz="1300">
                        <a:latin typeface="Arial"/>
                        <a:cs typeface="Arial"/>
                      </a:endParaRPr>
                    </a:p>
                  </a:txBody>
                  <a:tcPr marL="121888" marR="121888" anchor="ctr"/>
                </a:tc>
                <a:tc>
                  <a:txBody>
                    <a:bodyPr/>
                    <a:lstStyle/>
                    <a:p>
                      <a:pPr algn="ctr"/>
                      <a:r>
                        <a:rPr lang="en-US" sz="1300"/>
                        <a:t>16</a:t>
                      </a:r>
                      <a:endParaRPr lang="en-US" sz="1300">
                        <a:latin typeface="Arial"/>
                        <a:cs typeface="Arial"/>
                      </a:endParaRPr>
                    </a:p>
                  </a:txBody>
                  <a:tcPr marL="121888" marR="121888" anchor="ctr"/>
                </a:tc>
                <a:tc>
                  <a:txBody>
                    <a:bodyPr/>
                    <a:lstStyle/>
                    <a:p>
                      <a:pPr algn="ctr"/>
                      <a:r>
                        <a:rPr lang="en-US" sz="1300"/>
                        <a:t>32</a:t>
                      </a:r>
                      <a:endParaRPr lang="en-US" sz="1300">
                        <a:latin typeface="Arial"/>
                        <a:cs typeface="Arial"/>
                      </a:endParaRPr>
                    </a:p>
                  </a:txBody>
                  <a:tcPr marL="121888" marR="121888" anchor="ctr"/>
                </a:tc>
                <a:extLst>
                  <a:ext uri="{0D108BD9-81ED-4DB2-BD59-A6C34878D82A}">
                    <a16:rowId xmlns="" xmlns:a16="http://schemas.microsoft.com/office/drawing/2014/main" val="10005"/>
                  </a:ext>
                </a:extLst>
              </a:tr>
              <a:tr h="329339">
                <a:tc>
                  <a:txBody>
                    <a:bodyPr/>
                    <a:lstStyle/>
                    <a:p>
                      <a:r>
                        <a:rPr lang="en-US" sz="1300"/>
                        <a:t>Max </a:t>
                      </a:r>
                      <a:r>
                        <a:rPr lang="en-US" sz="1300" err="1"/>
                        <a:t>vNICs</a:t>
                      </a:r>
                      <a:endParaRPr lang="en-US" sz="1300" b="1">
                        <a:solidFill>
                          <a:srgbClr val="FFFFFF"/>
                        </a:solidFill>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6</a:t>
                      </a:r>
                      <a:endParaRPr lang="en-US" sz="1300">
                        <a:latin typeface="Arial"/>
                        <a:cs typeface="Arial"/>
                      </a:endParaRPr>
                    </a:p>
                  </a:txBody>
                  <a:tcPr marL="121888" marR="121888" anchor="ctr"/>
                </a:tc>
                <a:tc>
                  <a:txBody>
                    <a:bodyPr/>
                    <a:lstStyle/>
                    <a:p>
                      <a:pPr algn="ctr"/>
                      <a:r>
                        <a:rPr lang="en-US" sz="1300"/>
                        <a:t>6</a:t>
                      </a:r>
                      <a:endParaRPr lang="en-US" sz="1300">
                        <a:latin typeface="Arial"/>
                        <a:cs typeface="Arial"/>
                      </a:endParaRPr>
                    </a:p>
                  </a:txBody>
                  <a:tcPr marL="121888" marR="121888" anchor="ctr"/>
                </a:tc>
                <a:extLst>
                  <a:ext uri="{0D108BD9-81ED-4DB2-BD59-A6C34878D82A}">
                    <a16:rowId xmlns="" xmlns:a16="http://schemas.microsoft.com/office/drawing/2014/main" val="10006"/>
                  </a:ext>
                </a:extLst>
              </a:tr>
              <a:tr h="497840">
                <a:tc>
                  <a:txBody>
                    <a:bodyPr/>
                    <a:lstStyle/>
                    <a:p>
                      <a:r>
                        <a:rPr lang="en-US" sz="1300"/>
                        <a:t>Storage capacity </a:t>
                      </a:r>
                    </a:p>
                    <a:p>
                      <a:r>
                        <a:rPr lang="en-US" sz="1300"/>
                        <a:t>(Min/Max)</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50 GB / 1 TB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50 GB / 1 TB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50 GB / 2 TB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50 GB / 4 TB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50 GB / 8 TB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50 GB / 12 TB</a:t>
                      </a:r>
                      <a:endParaRPr lang="en-US" sz="1300" baseline="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50 GB / 24 TB</a:t>
                      </a:r>
                      <a:endParaRPr lang="en-US" sz="1300" baseline="0">
                        <a:latin typeface="+mn-lt"/>
                        <a:cs typeface="Arial"/>
                      </a:endParaRPr>
                    </a:p>
                  </a:txBody>
                  <a:tcPr marL="121888" marR="121888" anchor="ctr"/>
                </a:tc>
                <a:extLst>
                  <a:ext uri="{0D108BD9-81ED-4DB2-BD59-A6C34878D82A}">
                    <a16:rowId xmlns="" xmlns:a16="http://schemas.microsoft.com/office/drawing/2014/main" val="10007"/>
                  </a:ext>
                </a:extLst>
              </a:tr>
              <a:tr h="497840">
                <a:tc>
                  <a:txBody>
                    <a:bodyPr/>
                    <a:lstStyle/>
                    <a:p>
                      <a:r>
                        <a:rPr lang="en-US" sz="1300"/>
                        <a:t>Memory required</a:t>
                      </a:r>
                    </a:p>
                    <a:p>
                      <a:r>
                        <a:rPr lang="en-US" sz="1300"/>
                        <a:t>(Min/Max)</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 GB / 2 GB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 GB / 2 GB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 GB / 4 GB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 GB / 8 GB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 GB / 16 GB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 GB / 128 GB</a:t>
                      </a:r>
                      <a:endParaRPr lang="en-US" sz="1300" baseline="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dirty="0"/>
                        <a:t>1 GB / 128 GB</a:t>
                      </a:r>
                      <a:endParaRPr lang="en-US" sz="1300" baseline="0" dirty="0">
                        <a:latin typeface="+mn-lt"/>
                        <a:cs typeface="Arial"/>
                      </a:endParaRPr>
                    </a:p>
                  </a:txBody>
                  <a:tcPr marL="121888" marR="121888" anchor="ctr"/>
                </a:tc>
                <a:extLst>
                  <a:ext uri="{0D108BD9-81ED-4DB2-BD59-A6C34878D82A}">
                    <a16:rowId xmlns="" xmlns:a16="http://schemas.microsoft.com/office/drawing/2014/main" val="10008"/>
                  </a:ext>
                </a:extLst>
              </a:tr>
            </a:tbl>
          </a:graphicData>
        </a:graphic>
      </p:graphicFrame>
      <p:sp>
        <p:nvSpPr>
          <p:cNvPr id="6" name="TextBox 5"/>
          <p:cNvSpPr txBox="1"/>
          <p:nvPr/>
        </p:nvSpPr>
        <p:spPr>
          <a:xfrm>
            <a:off x="342936" y="5895695"/>
            <a:ext cx="4062942" cy="292367"/>
          </a:xfrm>
          <a:prstGeom prst="rect">
            <a:avLst/>
          </a:prstGeom>
          <a:noFill/>
        </p:spPr>
        <p:txBody>
          <a:bodyPr wrap="square" lIns="121893" tIns="60947" rIns="121893" bIns="60947" rtlCol="0">
            <a:spAutoFit/>
          </a:bodyPr>
          <a:lstStyle/>
          <a:p>
            <a:r>
              <a:rPr lang="en-US" sz="1100">
                <a:solidFill>
                  <a:srgbClr val="404040"/>
                </a:solidFill>
                <a:latin typeface="Helvetica 55 Roman"/>
                <a:cs typeface="Helvetica 55 Roman"/>
              </a:rPr>
              <a:t>* Based on 100KB message size, no queuing</a:t>
            </a:r>
          </a:p>
        </p:txBody>
      </p:sp>
    </p:spTree>
    <p:extLst>
      <p:ext uri="{BB962C8B-B14F-4D97-AF65-F5344CB8AC3E}">
        <p14:creationId xmlns:p14="http://schemas.microsoft.com/office/powerpoint/2010/main" val="195382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FortiWeb</a:t>
            </a:r>
          </a:p>
        </p:txBody>
      </p:sp>
      <p:pic>
        <p:nvPicPr>
          <p:cNvPr id="5" name="Picture 4">
            <a:extLst>
              <a:ext uri="{FF2B5EF4-FFF2-40B4-BE49-F238E27FC236}">
                <a16:creationId xmlns="" xmlns:a16="http://schemas.microsoft.com/office/drawing/2014/main" id="{48FF3A06-EE4B-B943-BE75-C69BAD806F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276651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FortiWeb</a:t>
            </a:r>
          </a:p>
        </p:txBody>
      </p:sp>
      <p:grpSp>
        <p:nvGrpSpPr>
          <p:cNvPr id="33" name="Group 32"/>
          <p:cNvGrpSpPr/>
          <p:nvPr/>
        </p:nvGrpSpPr>
        <p:grpSpPr>
          <a:xfrm>
            <a:off x="599104" y="1200000"/>
            <a:ext cx="11038895" cy="846744"/>
            <a:chOff x="448252" y="1080000"/>
            <a:chExt cx="8281328" cy="635058"/>
          </a:xfrm>
        </p:grpSpPr>
        <p:sp>
          <p:nvSpPr>
            <p:cNvPr id="34" name="Rectangle 33"/>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Web application firewall to protect, balance, and accelerate web applications</a:t>
              </a:r>
            </a:p>
          </p:txBody>
        </p:sp>
        <p:pic>
          <p:nvPicPr>
            <p:cNvPr id="35" name="Picture 3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5586" y="1104454"/>
              <a:ext cx="585216" cy="585216"/>
            </a:xfrm>
            <a:prstGeom prst="rect">
              <a:avLst/>
            </a:prstGeom>
          </p:spPr>
        </p:pic>
      </p:grpSp>
      <p:graphicFrame>
        <p:nvGraphicFramePr>
          <p:cNvPr id="36" name="Content Placeholder 4">
            <a:extLst>
              <a:ext uri="{FF2B5EF4-FFF2-40B4-BE49-F238E27FC236}">
                <a16:creationId xmlns="" xmlns:a16="http://schemas.microsoft.com/office/drawing/2014/main" id="{5E567FBF-7BC4-7441-8022-8BEE14D193E5}"/>
              </a:ext>
            </a:extLst>
          </p:cNvPr>
          <p:cNvGraphicFramePr>
            <a:graphicFrameLocks/>
          </p:cNvGraphicFramePr>
          <p:nvPr>
            <p:extLst>
              <p:ext uri="{D42A27DB-BD31-4B8C-83A1-F6EECF244321}">
                <p14:modId xmlns:p14="http://schemas.microsoft.com/office/powerpoint/2010/main" val="3066994543"/>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Feature-rich product that consolidates NGFW and SWG services</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Powerful hardware that can perform SSL deep inspection</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Anti-malware techniques updated with the latest threat intelligence</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single pane of glass management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Effectively remove blind spots in encrypted traffic</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Stay protected against the latest known and unknown attacks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52" name="Graphic 51">
            <a:extLst>
              <a:ext uri="{FF2B5EF4-FFF2-40B4-BE49-F238E27FC236}">
                <a16:creationId xmlns="" xmlns:a16="http://schemas.microsoft.com/office/drawing/2014/main" id="{0EDFCA43-E31D-4D4D-A84A-9458A493308F}"/>
              </a:ext>
            </a:extLst>
          </p:cNvPr>
          <p:cNvPicPr>
            <a:picLocks noChangeAspect="1"/>
          </p:cNvPicPr>
          <p:nvPr/>
        </p:nvPicPr>
        <p:blipFill>
          <a:blip r:embed="rId3">
            <a:duotone>
              <a:prstClr val="black"/>
              <a:schemeClr val="tx2">
                <a:tint val="45000"/>
                <a:satMod val="400000"/>
              </a:schemeClr>
            </a:duotone>
            <a:extLst>
              <a:ext uri="{96DAC541-7B7A-43D3-8B79-37D633B846F1}">
                <asvg:svgBlip xmlns="" xmlns:asvg="http://schemas.microsoft.com/office/drawing/2016/SVG/main" r:embed="rId4"/>
              </a:ext>
            </a:extLst>
          </a:blip>
          <a:stretch>
            <a:fillRect/>
          </a:stretch>
        </p:blipFill>
        <p:spPr>
          <a:xfrm>
            <a:off x="837529" y="2362200"/>
            <a:ext cx="368300" cy="381000"/>
          </a:xfrm>
          <a:prstGeom prst="rect">
            <a:avLst/>
          </a:prstGeom>
        </p:spPr>
      </p:pic>
      <p:pic>
        <p:nvPicPr>
          <p:cNvPr id="55" name="Graphic 54">
            <a:extLst>
              <a:ext uri="{FF2B5EF4-FFF2-40B4-BE49-F238E27FC236}">
                <a16:creationId xmlns="" xmlns:a16="http://schemas.microsoft.com/office/drawing/2014/main" id="{276CA438-8732-2140-8F20-F3A4178E518D}"/>
              </a:ext>
            </a:extLst>
          </p:cNvPr>
          <p:cNvPicPr>
            <a:picLocks noChangeAspect="1"/>
          </p:cNvPicPr>
          <p:nvPr/>
        </p:nvPicPr>
        <p:blipFill>
          <a:blip r:embed="rId5">
            <a:duotone>
              <a:prstClr val="black"/>
              <a:schemeClr val="tx2">
                <a:tint val="45000"/>
                <a:satMod val="400000"/>
              </a:schemeClr>
            </a:duotone>
            <a:extLst>
              <a:ext uri="{96DAC541-7B7A-43D3-8B79-37D633B846F1}">
                <asvg:svgBlip xmlns="" xmlns:asvg="http://schemas.microsoft.com/office/drawing/2016/SVG/main" r:embed="rId6"/>
              </a:ext>
            </a:extLst>
          </a:blip>
          <a:stretch>
            <a:fillRect/>
          </a:stretch>
        </p:blipFill>
        <p:spPr>
          <a:xfrm>
            <a:off x="755249" y="3000518"/>
            <a:ext cx="508000" cy="508000"/>
          </a:xfrm>
          <a:prstGeom prst="rect">
            <a:avLst/>
          </a:prstGeom>
        </p:spPr>
      </p:pic>
      <p:pic>
        <p:nvPicPr>
          <p:cNvPr id="58" name="Graphic 57">
            <a:extLst>
              <a:ext uri="{FF2B5EF4-FFF2-40B4-BE49-F238E27FC236}">
                <a16:creationId xmlns="" xmlns:a16="http://schemas.microsoft.com/office/drawing/2014/main" id="{05BF2DEA-C4FC-AF4F-A2A9-2D34DF8B0CAB}"/>
              </a:ext>
            </a:extLst>
          </p:cNvPr>
          <p:cNvPicPr>
            <a:picLocks noChangeAspect="1"/>
          </p:cNvPicPr>
          <p:nvPr/>
        </p:nvPicPr>
        <p:blipFill>
          <a:blip r:embed="rId7">
            <a:duotone>
              <a:prstClr val="black"/>
              <a:schemeClr val="tx2">
                <a:tint val="45000"/>
                <a:satMod val="400000"/>
              </a:schemeClr>
            </a:duotone>
            <a:extLst>
              <a:ext uri="{96DAC541-7B7A-43D3-8B79-37D633B846F1}">
                <asvg:svgBlip xmlns="" xmlns:asvg="http://schemas.microsoft.com/office/drawing/2016/SVG/main" r:embed="rId8"/>
              </a:ext>
            </a:extLst>
          </a:blip>
          <a:stretch>
            <a:fillRect/>
          </a:stretch>
        </p:blipFill>
        <p:spPr>
          <a:xfrm>
            <a:off x="767679" y="3710497"/>
            <a:ext cx="508000" cy="508000"/>
          </a:xfrm>
          <a:prstGeom prst="rect">
            <a:avLst/>
          </a:prstGeom>
        </p:spPr>
      </p:pic>
      <p:pic>
        <p:nvPicPr>
          <p:cNvPr id="61" name="Graphic 60">
            <a:extLst>
              <a:ext uri="{FF2B5EF4-FFF2-40B4-BE49-F238E27FC236}">
                <a16:creationId xmlns="" xmlns:a16="http://schemas.microsoft.com/office/drawing/2014/main" id="{C2A3F06B-6C2D-CB4D-8CA5-B4405EC8FDBE}"/>
              </a:ext>
            </a:extLst>
          </p:cNvPr>
          <p:cNvPicPr>
            <a:picLocks noChangeAspect="1"/>
          </p:cNvPicPr>
          <p:nvPr/>
        </p:nvPicPr>
        <p:blipFill>
          <a:blip r:embed="rId9">
            <a:duotone>
              <a:prstClr val="black"/>
              <a:schemeClr val="tx2">
                <a:tint val="45000"/>
                <a:satMod val="400000"/>
              </a:schemeClr>
            </a:duotone>
            <a:extLst>
              <a:ext uri="{96DAC541-7B7A-43D3-8B79-37D633B846F1}">
                <asvg:svgBlip xmlns="" xmlns:asvg="http://schemas.microsoft.com/office/drawing/2016/SVG/main" r:embed="rId10"/>
              </a:ext>
            </a:extLst>
          </a:blip>
          <a:stretch>
            <a:fillRect/>
          </a:stretch>
        </p:blipFill>
        <p:spPr>
          <a:xfrm>
            <a:off x="767679" y="4363286"/>
            <a:ext cx="508000" cy="508000"/>
          </a:xfrm>
          <a:prstGeom prst="rect">
            <a:avLst/>
          </a:prstGeom>
        </p:spPr>
      </p:pic>
      <p:pic>
        <p:nvPicPr>
          <p:cNvPr id="64" name="Graphic 63">
            <a:extLst>
              <a:ext uri="{FF2B5EF4-FFF2-40B4-BE49-F238E27FC236}">
                <a16:creationId xmlns="" xmlns:a16="http://schemas.microsoft.com/office/drawing/2014/main" id="{3C9FC67C-BCEB-D54B-A35E-83D3AF1737BC}"/>
              </a:ext>
            </a:extLst>
          </p:cNvPr>
          <p:cNvPicPr>
            <a:picLocks noChangeAspect="1"/>
          </p:cNvPicPr>
          <p:nvPr/>
        </p:nvPicPr>
        <p:blipFill>
          <a:blip r:embed="rId11">
            <a:duotone>
              <a:prstClr val="black"/>
              <a:schemeClr val="tx2">
                <a:tint val="45000"/>
                <a:satMod val="400000"/>
              </a:schemeClr>
            </a:duotone>
            <a:extLst>
              <a:ext uri="{96DAC541-7B7A-43D3-8B79-37D633B846F1}">
                <asvg:svgBlip xmlns="" xmlns:asvg="http://schemas.microsoft.com/office/drawing/2016/SVG/main" r:embed="rId12"/>
              </a:ext>
            </a:extLst>
          </a:blip>
          <a:stretch>
            <a:fillRect/>
          </a:stretch>
        </p:blipFill>
        <p:spPr>
          <a:xfrm>
            <a:off x="722571" y="5081524"/>
            <a:ext cx="508000" cy="508000"/>
          </a:xfrm>
          <a:prstGeom prst="rect">
            <a:avLst/>
          </a:prstGeom>
        </p:spPr>
      </p:pic>
      <p:pic>
        <p:nvPicPr>
          <p:cNvPr id="67" name="Graphic 66">
            <a:extLst>
              <a:ext uri="{FF2B5EF4-FFF2-40B4-BE49-F238E27FC236}">
                <a16:creationId xmlns="" xmlns:a16="http://schemas.microsoft.com/office/drawing/2014/main" id="{D6C1411C-C6ED-704D-9309-C52980766AA6}"/>
              </a:ext>
            </a:extLst>
          </p:cNvPr>
          <p:cNvPicPr>
            <a:picLocks noChangeAspect="1"/>
          </p:cNvPicPr>
          <p:nvPr/>
        </p:nvPicPr>
        <p:blipFill>
          <a:blip r:embed="rId13">
            <a:duotone>
              <a:prstClr val="black"/>
              <a:schemeClr val="tx2">
                <a:tint val="45000"/>
                <a:satMod val="400000"/>
              </a:schemeClr>
            </a:duotone>
            <a:extLst>
              <a:ext uri="{96DAC541-7B7A-43D3-8B79-37D633B846F1}">
                <asvg:svgBlip xmlns="" xmlns:asvg="http://schemas.microsoft.com/office/drawing/2016/SVG/main" r:embed="rId14"/>
              </a:ext>
            </a:extLst>
          </a:blip>
          <a:stretch>
            <a:fillRect/>
          </a:stretch>
        </p:blipFill>
        <p:spPr>
          <a:xfrm>
            <a:off x="735271" y="5759924"/>
            <a:ext cx="508000" cy="508000"/>
          </a:xfrm>
          <a:prstGeom prst="rect">
            <a:avLst/>
          </a:prstGeom>
        </p:spPr>
      </p:pic>
      <p:pic>
        <p:nvPicPr>
          <p:cNvPr id="2" name="Picture 1">
            <a:extLst>
              <a:ext uri="{FF2B5EF4-FFF2-40B4-BE49-F238E27FC236}">
                <a16:creationId xmlns="" xmlns:a16="http://schemas.microsoft.com/office/drawing/2014/main" id="{17C82EAF-5F3D-3442-9A88-E991D1C2A31E}"/>
              </a:ext>
            </a:extLst>
          </p:cNvPr>
          <p:cNvPicPr>
            <a:picLocks noChangeAspect="1"/>
          </p:cNvPicPr>
          <p:nvPr/>
        </p:nvPicPr>
        <p:blipFill>
          <a:blip r:embed="rId15"/>
          <a:stretch>
            <a:fillRect/>
          </a:stretch>
        </p:blipFill>
        <p:spPr>
          <a:xfrm>
            <a:off x="6369051" y="2463800"/>
            <a:ext cx="4330700" cy="3606800"/>
          </a:xfrm>
          <a:prstGeom prst="rect">
            <a:avLst/>
          </a:prstGeom>
        </p:spPr>
      </p:pic>
      <p:sp>
        <p:nvSpPr>
          <p:cNvPr id="3" name="Rectangle 2">
            <a:extLst>
              <a:ext uri="{FF2B5EF4-FFF2-40B4-BE49-F238E27FC236}">
                <a16:creationId xmlns="" xmlns:a16="http://schemas.microsoft.com/office/drawing/2014/main" id="{A9E1968B-D049-4642-8D73-655472F44F48}"/>
              </a:ext>
            </a:extLst>
          </p:cNvPr>
          <p:cNvSpPr/>
          <p:nvPr/>
        </p:nvSpPr>
        <p:spPr>
          <a:xfrm>
            <a:off x="6369051" y="5052948"/>
            <a:ext cx="973043" cy="1214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3" name="Rectangle 1">
            <a:extLst>
              <a:ext uri="{FF2B5EF4-FFF2-40B4-BE49-F238E27FC236}">
                <a16:creationId xmlns="" xmlns:a16="http://schemas.microsoft.com/office/drawing/2014/main" id="{A92E132D-05AC-4042-BE5F-D6EB4A8FF74F}"/>
              </a:ext>
            </a:extLst>
          </p:cNvPr>
          <p:cNvSpPr>
            <a:spLocks noChangeArrowheads="1"/>
          </p:cNvSpPr>
          <p:nvPr/>
        </p:nvSpPr>
        <p:spPr bwMode="auto">
          <a:xfrm>
            <a:off x="75438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24" name="Rectangle 1">
            <a:extLst>
              <a:ext uri="{FF2B5EF4-FFF2-40B4-BE49-F238E27FC236}">
                <a16:creationId xmlns="" xmlns:a16="http://schemas.microsoft.com/office/drawing/2014/main" id="{8A479C21-E6B0-0743-BBD9-F17A315D0344}"/>
              </a:ext>
            </a:extLst>
          </p:cNvPr>
          <p:cNvSpPr>
            <a:spLocks noChangeArrowheads="1"/>
          </p:cNvSpPr>
          <p:nvPr/>
        </p:nvSpPr>
        <p:spPr bwMode="auto">
          <a:xfrm>
            <a:off x="83685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25" name="Rectangle 1">
            <a:extLst>
              <a:ext uri="{FF2B5EF4-FFF2-40B4-BE49-F238E27FC236}">
                <a16:creationId xmlns="" xmlns:a16="http://schemas.microsoft.com/office/drawing/2014/main" id="{B529617F-3D41-274D-95EC-70D9D7D1BC8C}"/>
              </a:ext>
            </a:extLst>
          </p:cNvPr>
          <p:cNvSpPr>
            <a:spLocks noChangeArrowheads="1"/>
          </p:cNvSpPr>
          <p:nvPr/>
        </p:nvSpPr>
        <p:spPr bwMode="auto">
          <a:xfrm>
            <a:off x="9109337" y="800639"/>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Hosted</a:t>
            </a:r>
          </a:p>
        </p:txBody>
      </p:sp>
      <p:sp>
        <p:nvSpPr>
          <p:cNvPr id="26" name="Rectangle 1">
            <a:extLst>
              <a:ext uri="{FF2B5EF4-FFF2-40B4-BE49-F238E27FC236}">
                <a16:creationId xmlns="" xmlns:a16="http://schemas.microsoft.com/office/drawing/2014/main" id="{8079AAE5-813B-7142-8A8D-B1F4035A0641}"/>
              </a:ext>
            </a:extLst>
          </p:cNvPr>
          <p:cNvSpPr>
            <a:spLocks noChangeArrowheads="1"/>
          </p:cNvSpPr>
          <p:nvPr/>
        </p:nvSpPr>
        <p:spPr bwMode="auto">
          <a:xfrm>
            <a:off x="98967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27" name="Picture 26">
            <a:extLst>
              <a:ext uri="{FF2B5EF4-FFF2-40B4-BE49-F238E27FC236}">
                <a16:creationId xmlns="" xmlns:a16="http://schemas.microsoft.com/office/drawing/2014/main" id="{B6834544-2C5C-1A44-8FF2-2AFFCA321E30}"/>
              </a:ext>
            </a:extLst>
          </p:cNvPr>
          <p:cNvPicPr>
            <a:picLocks noChangeAspect="1"/>
          </p:cNvPicPr>
          <p:nvPr/>
        </p:nvPicPr>
        <p:blipFill>
          <a:blip r:embed="rId16">
            <a:duotone>
              <a:schemeClr val="accent5">
                <a:shade val="45000"/>
                <a:satMod val="135000"/>
              </a:schemeClr>
              <a:prstClr val="white"/>
            </a:duotone>
            <a:lum bright="20000"/>
          </a:blip>
          <a:stretch>
            <a:fillRect/>
          </a:stretch>
        </p:blipFill>
        <p:spPr>
          <a:xfrm>
            <a:off x="7745505" y="417338"/>
            <a:ext cx="536531" cy="253479"/>
          </a:xfrm>
          <a:prstGeom prst="rect">
            <a:avLst/>
          </a:prstGeom>
        </p:spPr>
      </p:pic>
      <p:pic>
        <p:nvPicPr>
          <p:cNvPr id="28" name="Picture 27">
            <a:extLst>
              <a:ext uri="{FF2B5EF4-FFF2-40B4-BE49-F238E27FC236}">
                <a16:creationId xmlns="" xmlns:a16="http://schemas.microsoft.com/office/drawing/2014/main" id="{39312FFC-B50A-E74F-A2C1-230ACFA3754D}"/>
              </a:ext>
            </a:extLst>
          </p:cNvPr>
          <p:cNvPicPr>
            <a:picLocks noChangeAspect="1"/>
          </p:cNvPicPr>
          <p:nvPr/>
        </p:nvPicPr>
        <p:blipFill>
          <a:blip r:embed="rId17">
            <a:duotone>
              <a:schemeClr val="accent5">
                <a:shade val="45000"/>
                <a:satMod val="135000"/>
              </a:schemeClr>
              <a:prstClr val="white"/>
            </a:duotone>
            <a:lum bright="20000"/>
          </a:blip>
          <a:stretch>
            <a:fillRect/>
          </a:stretch>
        </p:blipFill>
        <p:spPr>
          <a:xfrm>
            <a:off x="8637659" y="345571"/>
            <a:ext cx="397013" cy="397013"/>
          </a:xfrm>
          <a:prstGeom prst="rect">
            <a:avLst/>
          </a:prstGeom>
        </p:spPr>
      </p:pic>
      <p:pic>
        <p:nvPicPr>
          <p:cNvPr id="29" name="Picture 28">
            <a:extLst>
              <a:ext uri="{FF2B5EF4-FFF2-40B4-BE49-F238E27FC236}">
                <a16:creationId xmlns="" xmlns:a16="http://schemas.microsoft.com/office/drawing/2014/main" id="{0331AA93-F035-4441-961F-D755C69E00D9}"/>
              </a:ext>
            </a:extLst>
          </p:cNvPr>
          <p:cNvPicPr>
            <a:picLocks noChangeAspect="1"/>
          </p:cNvPicPr>
          <p:nvPr/>
        </p:nvPicPr>
        <p:blipFill>
          <a:blip r:embed="rId18">
            <a:duotone>
              <a:schemeClr val="accent5">
                <a:shade val="45000"/>
                <a:satMod val="135000"/>
              </a:schemeClr>
              <a:prstClr val="white"/>
            </a:duotone>
            <a:lum bright="20000"/>
          </a:blip>
          <a:stretch>
            <a:fillRect/>
          </a:stretch>
        </p:blipFill>
        <p:spPr>
          <a:xfrm>
            <a:off x="9321292" y="340625"/>
            <a:ext cx="511411" cy="406905"/>
          </a:xfrm>
          <a:prstGeom prst="rect">
            <a:avLst/>
          </a:prstGeom>
        </p:spPr>
      </p:pic>
      <p:pic>
        <p:nvPicPr>
          <p:cNvPr id="30" name="Picture 29">
            <a:extLst>
              <a:ext uri="{FF2B5EF4-FFF2-40B4-BE49-F238E27FC236}">
                <a16:creationId xmlns="" xmlns:a16="http://schemas.microsoft.com/office/drawing/2014/main" id="{DB31A8D3-9DE6-2547-91C9-C68D70348552}"/>
              </a:ext>
            </a:extLst>
          </p:cNvPr>
          <p:cNvPicPr>
            <a:picLocks noChangeAspect="1"/>
          </p:cNvPicPr>
          <p:nvPr/>
        </p:nvPicPr>
        <p:blipFill>
          <a:blip r:embed="rId19">
            <a:duotone>
              <a:schemeClr val="accent5">
                <a:shade val="45000"/>
                <a:satMod val="135000"/>
              </a:schemeClr>
              <a:prstClr val="white"/>
            </a:duotone>
            <a:lum bright="20000"/>
          </a:blip>
          <a:stretch>
            <a:fillRect/>
          </a:stretch>
        </p:blipFill>
        <p:spPr>
          <a:xfrm>
            <a:off x="10072503" y="376777"/>
            <a:ext cx="541957" cy="334600"/>
          </a:xfrm>
          <a:prstGeom prst="rect">
            <a:avLst/>
          </a:prstGeom>
        </p:spPr>
      </p:pic>
      <p:sp>
        <p:nvSpPr>
          <p:cNvPr id="31" name="Rectangle 1">
            <a:extLst>
              <a:ext uri="{FF2B5EF4-FFF2-40B4-BE49-F238E27FC236}">
                <a16:creationId xmlns="" xmlns:a16="http://schemas.microsoft.com/office/drawing/2014/main" id="{6723D31B-793E-4F49-A0AF-22EB3C4DBB5B}"/>
              </a:ext>
            </a:extLst>
          </p:cNvPr>
          <p:cNvSpPr>
            <a:spLocks noChangeArrowheads="1"/>
          </p:cNvSpPr>
          <p:nvPr/>
        </p:nvSpPr>
        <p:spPr bwMode="auto">
          <a:xfrm>
            <a:off x="10681224"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Container</a:t>
            </a:r>
          </a:p>
        </p:txBody>
      </p:sp>
      <p:pic>
        <p:nvPicPr>
          <p:cNvPr id="38" name="Picture 37">
            <a:extLst>
              <a:ext uri="{FF2B5EF4-FFF2-40B4-BE49-F238E27FC236}">
                <a16:creationId xmlns="" xmlns:a16="http://schemas.microsoft.com/office/drawing/2014/main" id="{3720C69A-71E8-4F46-AFC6-25BE8ECF743D}"/>
              </a:ext>
            </a:extLst>
          </p:cNvPr>
          <p:cNvPicPr>
            <a:picLocks noChangeAspect="1"/>
          </p:cNvPicPr>
          <p:nvPr/>
        </p:nvPicPr>
        <p:blipFill>
          <a:blip r:embed="rId20">
            <a:duotone>
              <a:schemeClr val="accent5">
                <a:shade val="45000"/>
                <a:satMod val="135000"/>
              </a:schemeClr>
              <a:prstClr val="white"/>
            </a:duotone>
            <a:lum bright="20000"/>
          </a:blip>
          <a:stretch>
            <a:fillRect/>
          </a:stretch>
        </p:blipFill>
        <p:spPr>
          <a:xfrm>
            <a:off x="10879746" y="347268"/>
            <a:ext cx="547241" cy="364109"/>
          </a:xfrm>
          <a:prstGeom prst="rect">
            <a:avLst/>
          </a:prstGeom>
        </p:spPr>
      </p:pic>
    </p:spTree>
    <p:extLst>
      <p:ext uri="{BB962C8B-B14F-4D97-AF65-F5344CB8AC3E}">
        <p14:creationId xmlns:p14="http://schemas.microsoft.com/office/powerpoint/2010/main" val="212381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FortiWeb Series</a:t>
            </a:r>
          </a:p>
        </p:txBody>
      </p:sp>
      <p:graphicFrame>
        <p:nvGraphicFramePr>
          <p:cNvPr id="3" name="Group 51"/>
          <p:cNvGraphicFramePr>
            <a:graphicFrameLocks noGrp="1"/>
          </p:cNvGraphicFramePr>
          <p:nvPr>
            <p:extLst>
              <p:ext uri="{D42A27DB-BD31-4B8C-83A1-F6EECF244321}">
                <p14:modId xmlns:p14="http://schemas.microsoft.com/office/powerpoint/2010/main" val="2600083979"/>
              </p:ext>
            </p:extLst>
          </p:nvPr>
        </p:nvGraphicFramePr>
        <p:xfrm>
          <a:off x="337503" y="1440000"/>
          <a:ext cx="11516989" cy="2280353"/>
        </p:xfrm>
        <a:graphic>
          <a:graphicData uri="http://schemas.openxmlformats.org/drawingml/2006/table">
            <a:tbl>
              <a:tblPr firstRow="1" firstCol="1" bandRow="1">
                <a:tableStyleId>{46F890A9-2807-4EBB-B81D-B2AA78EC7F39}</a:tableStyleId>
              </a:tblPr>
              <a:tblGrid>
                <a:gridCol w="2230664">
                  <a:extLst>
                    <a:ext uri="{9D8B030D-6E8A-4147-A177-3AD203B41FA5}">
                      <a16:colId xmlns="" xmlns:a16="http://schemas.microsoft.com/office/drawing/2014/main" val="20000"/>
                    </a:ext>
                  </a:extLst>
                </a:gridCol>
                <a:gridCol w="1857265">
                  <a:extLst>
                    <a:ext uri="{9D8B030D-6E8A-4147-A177-3AD203B41FA5}">
                      <a16:colId xmlns="" xmlns:a16="http://schemas.microsoft.com/office/drawing/2014/main" val="20001"/>
                    </a:ext>
                  </a:extLst>
                </a:gridCol>
                <a:gridCol w="1857265">
                  <a:extLst>
                    <a:ext uri="{9D8B030D-6E8A-4147-A177-3AD203B41FA5}">
                      <a16:colId xmlns="" xmlns:a16="http://schemas.microsoft.com/office/drawing/2014/main" val="20002"/>
                    </a:ext>
                  </a:extLst>
                </a:gridCol>
                <a:gridCol w="1857265">
                  <a:extLst>
                    <a:ext uri="{9D8B030D-6E8A-4147-A177-3AD203B41FA5}">
                      <a16:colId xmlns="" xmlns:a16="http://schemas.microsoft.com/office/drawing/2014/main" val="20003"/>
                    </a:ext>
                  </a:extLst>
                </a:gridCol>
                <a:gridCol w="1857265">
                  <a:extLst>
                    <a:ext uri="{9D8B030D-6E8A-4147-A177-3AD203B41FA5}">
                      <a16:colId xmlns="" xmlns:a16="http://schemas.microsoft.com/office/drawing/2014/main" val="20004"/>
                    </a:ext>
                  </a:extLst>
                </a:gridCol>
                <a:gridCol w="1857265">
                  <a:extLst>
                    <a:ext uri="{9D8B030D-6E8A-4147-A177-3AD203B41FA5}">
                      <a16:colId xmlns="" xmlns:a16="http://schemas.microsoft.com/office/drawing/2014/main" val="20005"/>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a:t>FortiWeb</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FWB-100D</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FWB-400E</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FWB-600E</a:t>
                      </a:r>
                      <a:endParaRPr kumimoji="0" lang="en-US" sz="1300" b="1" i="0" u="none" strike="noStrike" cap="none" normalizeH="0" baseline="0" dirty="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FWB-1000D</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FWB-1000E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Throughput</a:t>
                      </a:r>
                      <a:endParaRPr lang="en-US" sz="1300" b="1">
                        <a:solidFill>
                          <a:srgbClr val="FFFFFF"/>
                        </a:solidFill>
                        <a:latin typeface="Arial"/>
                        <a:cs typeface="Arial"/>
                      </a:endParaRPr>
                    </a:p>
                  </a:txBody>
                  <a:tcPr marL="121888" marR="121888" anchor="ctr"/>
                </a:tc>
                <a:tc>
                  <a:txBody>
                    <a:bodyPr/>
                    <a:lstStyle/>
                    <a:p>
                      <a:pPr algn="ctr"/>
                      <a:r>
                        <a:rPr lang="en-US" sz="1300"/>
                        <a:t>25 Mbps</a:t>
                      </a:r>
                      <a:endParaRPr lang="en-US" sz="1300">
                        <a:latin typeface="Arial"/>
                        <a:cs typeface="Arial"/>
                      </a:endParaRPr>
                    </a:p>
                  </a:txBody>
                  <a:tcPr marL="121888" marR="121888" anchor="ctr"/>
                </a:tc>
                <a:tc>
                  <a:txBody>
                    <a:bodyPr/>
                    <a:lstStyle/>
                    <a:p>
                      <a:pPr algn="ctr"/>
                      <a:r>
                        <a:rPr lang="de-DE" sz="1300" dirty="0"/>
                        <a:t>250 Mbps</a:t>
                      </a:r>
                      <a:endParaRPr lang="en-US" sz="1300" dirty="0">
                        <a:latin typeface="Arial"/>
                        <a:cs typeface="Arial"/>
                      </a:endParaRPr>
                    </a:p>
                  </a:txBody>
                  <a:tcPr marL="121888" marR="121888" anchor="ctr"/>
                </a:tc>
                <a:tc>
                  <a:txBody>
                    <a:bodyPr/>
                    <a:lstStyle/>
                    <a:p>
                      <a:pPr algn="ctr"/>
                      <a:r>
                        <a:rPr lang="de-DE" sz="1300" dirty="0"/>
                        <a:t>750 Mbps </a:t>
                      </a:r>
                      <a:endParaRPr lang="de-DE" sz="1300" dirty="0">
                        <a:latin typeface="+mn-lt"/>
                        <a:cs typeface="Arial"/>
                      </a:endParaRPr>
                    </a:p>
                  </a:txBody>
                  <a:tcPr marL="121888" marR="121888" anchor="ctr"/>
                </a:tc>
                <a:tc>
                  <a:txBody>
                    <a:bodyPr/>
                    <a:lstStyle/>
                    <a:p>
                      <a:pPr algn="ctr"/>
                      <a:r>
                        <a:rPr lang="de-DE" sz="1300"/>
                        <a:t>1 Gbps</a:t>
                      </a:r>
                      <a:endParaRPr lang="en-US" sz="1300">
                        <a:latin typeface="Arial"/>
                        <a:cs typeface="Arial"/>
                      </a:endParaRPr>
                    </a:p>
                  </a:txBody>
                  <a:tcPr marL="121888" marR="121888" anchor="ctr"/>
                </a:tc>
                <a:tc>
                  <a:txBody>
                    <a:bodyPr/>
                    <a:lstStyle/>
                    <a:p>
                      <a:pPr algn="ctr"/>
                      <a:r>
                        <a:rPr lang="en-US" sz="1300">
                          <a:latin typeface="Arial"/>
                          <a:cs typeface="Arial"/>
                        </a:rPr>
                        <a:t>1.3 Gbps</a:t>
                      </a:r>
                    </a:p>
                  </a:txBody>
                  <a:tcPr marL="121888" marR="121888" anchor="ctr"/>
                </a:tc>
                <a:extLst>
                  <a:ext uri="{0D108BD9-81ED-4DB2-BD59-A6C34878D82A}">
                    <a16:rowId xmlns="" xmlns:a16="http://schemas.microsoft.com/office/drawing/2014/main" val="10001"/>
                  </a:ext>
                </a:extLst>
              </a:tr>
              <a:tr h="308683">
                <a:tc>
                  <a:txBody>
                    <a:bodyPr/>
                    <a:lstStyle/>
                    <a:p>
                      <a:r>
                        <a:rPr lang="en-US" sz="1300"/>
                        <a:t>GE RJ45 ports</a:t>
                      </a:r>
                      <a:endParaRPr lang="en-US" sz="1300" b="1">
                        <a:solidFill>
                          <a:srgbClr val="FFFFFF"/>
                        </a:solidFill>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300" dirty="0"/>
                        <a:t>2 + 2 Bypass</a:t>
                      </a:r>
                      <a:endParaRPr lang="en-US" sz="1300" dirty="0">
                        <a:latin typeface="+mn-lt"/>
                        <a:cs typeface="Arial"/>
                      </a:endParaRPr>
                    </a:p>
                  </a:txBody>
                  <a:tcPr marL="121888" marR="121888" anchor="ctr"/>
                </a:tc>
                <a:tc>
                  <a:txBody>
                    <a:bodyPr/>
                    <a:lstStyle/>
                    <a:p>
                      <a:pPr algn="ctr"/>
                      <a:r>
                        <a:rPr lang="en-US" sz="1300"/>
                        <a:t>2 + 4 Bypass</a:t>
                      </a:r>
                      <a:endParaRPr lang="en-US" sz="1300">
                        <a:latin typeface="Arial"/>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2 + 4 Bypass</a:t>
                      </a:r>
                      <a:endParaRPr lang="en-US" sz="1300">
                        <a:latin typeface="+mn-lt"/>
                        <a:cs typeface="Arial"/>
                      </a:endParaRPr>
                    </a:p>
                  </a:txBody>
                  <a:tcPr marL="121888" marR="121888" anchor="ctr"/>
                </a:tc>
                <a:extLst>
                  <a:ext uri="{0D108BD9-81ED-4DB2-BD59-A6C34878D82A}">
                    <a16:rowId xmlns="" xmlns:a16="http://schemas.microsoft.com/office/drawing/2014/main" val="10003"/>
                  </a:ext>
                </a:extLst>
              </a:tr>
              <a:tr h="329339">
                <a:tc>
                  <a:txBody>
                    <a:bodyPr/>
                    <a:lstStyle/>
                    <a:p>
                      <a:r>
                        <a:rPr lang="en-US" sz="1300"/>
                        <a:t>GE</a:t>
                      </a:r>
                      <a:r>
                        <a:rPr lang="en-US" sz="1300" baseline="0"/>
                        <a:t> SFP </a:t>
                      </a:r>
                      <a:r>
                        <a:rPr lang="en-US" sz="1300"/>
                        <a:t>slots</a:t>
                      </a:r>
                      <a:endParaRPr lang="en-US" sz="1300" b="1">
                        <a:solidFill>
                          <a:srgbClr val="FFFFFF"/>
                        </a:solidFill>
                        <a:latin typeface="Arial"/>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dirty="0"/>
                        <a:t>4</a:t>
                      </a:r>
                      <a:endParaRPr lang="en-US" sz="1300" dirty="0">
                        <a:latin typeface="Arial"/>
                        <a:cs typeface="Arial"/>
                      </a:endParaRPr>
                    </a:p>
                  </a:txBody>
                  <a:tcPr marL="121888" marR="121888" anchor="ctr"/>
                </a:tc>
                <a:tc>
                  <a:txBody>
                    <a:bodyPr/>
                    <a:lstStyle/>
                    <a:p>
                      <a:pPr algn="ctr"/>
                      <a:r>
                        <a:rPr lang="en-US" sz="1300"/>
                        <a:t>2</a:t>
                      </a:r>
                      <a:endParaRPr lang="en-US" sz="1300">
                        <a:latin typeface="Arial"/>
                        <a:cs typeface="Arial"/>
                      </a:endParaRPr>
                    </a:p>
                  </a:txBody>
                  <a:tcPr marL="121888" marR="121888" anchor="ctr"/>
                </a:tc>
                <a:tc>
                  <a:txBody>
                    <a:bodyPr/>
                    <a:lstStyle/>
                    <a:p>
                      <a:pPr algn="ctr"/>
                      <a:r>
                        <a:rPr lang="en-US" sz="1300">
                          <a:latin typeface="+mn-lt"/>
                          <a:cs typeface="Arial"/>
                        </a:rPr>
                        <a:t>4</a:t>
                      </a:r>
                    </a:p>
                  </a:txBody>
                  <a:tcPr marL="121888" marR="121888" anchor="ctr"/>
                </a:tc>
                <a:extLst>
                  <a:ext uri="{0D108BD9-81ED-4DB2-BD59-A6C34878D82A}">
                    <a16:rowId xmlns="" xmlns:a16="http://schemas.microsoft.com/office/drawing/2014/main" val="10004"/>
                  </a:ext>
                </a:extLst>
              </a:tr>
              <a:tr h="329339">
                <a:tc>
                  <a:txBody>
                    <a:bodyPr/>
                    <a:lstStyle/>
                    <a:p>
                      <a:r>
                        <a:rPr lang="en-US" sz="1300"/>
                        <a:t>10GE SFP+</a:t>
                      </a:r>
                      <a:endParaRPr lang="en-US" sz="1300" b="1">
                        <a:solidFill>
                          <a:srgbClr val="FFFFFF"/>
                        </a:solidFill>
                        <a:latin typeface="Arial"/>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2</a:t>
                      </a:r>
                    </a:p>
                  </a:txBody>
                  <a:tcPr marL="121888" marR="121888" anchor="ctr"/>
                </a:tc>
                <a:extLst>
                  <a:ext uri="{0D108BD9-81ED-4DB2-BD59-A6C34878D82A}">
                    <a16:rowId xmlns="" xmlns:a16="http://schemas.microsoft.com/office/drawing/2014/main" val="10005"/>
                  </a:ext>
                </a:extLst>
              </a:tr>
              <a:tr h="329339">
                <a:tc>
                  <a:txBody>
                    <a:bodyPr/>
                    <a:lstStyle/>
                    <a:p>
                      <a:r>
                        <a:rPr lang="en-US" sz="1300" dirty="0"/>
                        <a:t>Storage capacity</a:t>
                      </a:r>
                      <a:endParaRPr lang="en-US" sz="1300" b="1" dirty="0">
                        <a:solidFill>
                          <a:srgbClr val="FFFFFF"/>
                        </a:solidFill>
                        <a:latin typeface="Arial"/>
                        <a:cs typeface="Arial"/>
                      </a:endParaRPr>
                    </a:p>
                  </a:txBody>
                  <a:tcPr marL="121888" marR="121888" anchor="ctr"/>
                </a:tc>
                <a:tc>
                  <a:txBody>
                    <a:bodyPr/>
                    <a:lstStyle/>
                    <a:p>
                      <a:pPr algn="ctr"/>
                      <a:r>
                        <a:rPr lang="en-US" sz="1300"/>
                        <a:t>16 GB</a:t>
                      </a:r>
                      <a:endParaRPr lang="en-US" sz="1300">
                        <a:latin typeface="Arial"/>
                        <a:cs typeface="Arial"/>
                      </a:endParaRPr>
                    </a:p>
                  </a:txBody>
                  <a:tcPr marL="121888" marR="121888" anchor="ctr"/>
                </a:tc>
                <a:tc>
                  <a:txBody>
                    <a:bodyPr/>
                    <a:lstStyle/>
                    <a:p>
                      <a:pPr algn="ctr"/>
                      <a:r>
                        <a:rPr lang="en-US" sz="1300" dirty="0"/>
                        <a:t>480 </a:t>
                      </a:r>
                      <a:r>
                        <a:rPr lang="en-US" sz="1300" baseline="0" dirty="0"/>
                        <a:t>GB</a:t>
                      </a:r>
                      <a:endParaRPr lang="en-US" sz="1300" dirty="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480 </a:t>
                      </a:r>
                      <a:r>
                        <a:rPr lang="en-US" sz="1300" baseline="0" dirty="0"/>
                        <a:t>GB</a:t>
                      </a:r>
                      <a:endParaRPr lang="en-US" sz="1300" dirty="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2x 2 TB</a:t>
                      </a:r>
                      <a:endParaRPr lang="en-US" sz="1300">
                        <a:latin typeface="+mn-lt"/>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2x 1 TB</a:t>
                      </a:r>
                      <a:endParaRPr lang="en-US" sz="1300">
                        <a:latin typeface="+mn-lt"/>
                        <a:cs typeface="Arial"/>
                      </a:endParaRPr>
                    </a:p>
                  </a:txBody>
                  <a:tcPr marL="121888" marR="121888" anchor="ctr"/>
                </a:tc>
                <a:extLst>
                  <a:ext uri="{0D108BD9-81ED-4DB2-BD59-A6C34878D82A}">
                    <a16:rowId xmlns="" xmlns:a16="http://schemas.microsoft.com/office/drawing/2014/main" val="10006"/>
                  </a:ext>
                </a:extLst>
              </a:tr>
              <a:tr h="353146">
                <a:tc>
                  <a:txBody>
                    <a:bodyPr/>
                    <a:lstStyle/>
                    <a:p>
                      <a:r>
                        <a:rPr lang="en-US" sz="1300"/>
                        <a:t>Form Factor</a:t>
                      </a:r>
                      <a:endParaRPr lang="en-US" sz="1300" b="1">
                        <a:solidFill>
                          <a:srgbClr val="FFFFFF"/>
                        </a:solidFill>
                        <a:latin typeface="Arial"/>
                        <a:cs typeface="Arial"/>
                      </a:endParaRPr>
                    </a:p>
                  </a:txBody>
                  <a:tcPr marL="121888" marR="121888" anchor="ctr"/>
                </a:tc>
                <a:tc>
                  <a:txBody>
                    <a:bodyPr/>
                    <a:lstStyle/>
                    <a:p>
                      <a:pPr algn="ctr"/>
                      <a:r>
                        <a:rPr lang="en-US" sz="1300"/>
                        <a:t>Desktop</a:t>
                      </a:r>
                      <a:endParaRPr lang="en-US" sz="1300">
                        <a:latin typeface="Arial"/>
                        <a:cs typeface="Arial"/>
                      </a:endParaRPr>
                    </a:p>
                  </a:txBody>
                  <a:tcPr marL="121888" marR="121888" anchor="ctr"/>
                </a:tc>
                <a:tc>
                  <a:txBody>
                    <a:bodyPr/>
                    <a:lstStyle/>
                    <a:p>
                      <a:pPr algn="ctr"/>
                      <a:r>
                        <a:rPr lang="en-US" sz="1300"/>
                        <a:t>1RU</a:t>
                      </a:r>
                      <a:endParaRPr lang="en-US" sz="1300">
                        <a:latin typeface="Arial"/>
                        <a:cs typeface="Aria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300"/>
                        <a:t>1RU</a:t>
                      </a:r>
                      <a:endParaRPr lang="en-US" sz="1300">
                        <a:latin typeface="+mn-lt"/>
                        <a:cs typeface="Arial"/>
                      </a:endParaRPr>
                    </a:p>
                  </a:txBody>
                  <a:tcPr marL="121888" marR="121888" anchor="ctr"/>
                </a:tc>
                <a:tc>
                  <a:txBody>
                    <a:bodyPr/>
                    <a:lstStyle/>
                    <a:p>
                      <a:pPr algn="ctr"/>
                      <a:r>
                        <a:rPr lang="en-US" sz="1300" baseline="0"/>
                        <a:t>2RU </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dirty="0"/>
                        <a:t>2RU</a:t>
                      </a:r>
                      <a:endParaRPr lang="en-US" sz="1300" dirty="0">
                        <a:latin typeface="Arial"/>
                        <a:cs typeface="Arial"/>
                      </a:endParaRPr>
                    </a:p>
                  </a:txBody>
                  <a:tcPr marL="121888" marR="121888" anchor="ctr"/>
                </a:tc>
                <a:extLst>
                  <a:ext uri="{0D108BD9-81ED-4DB2-BD59-A6C34878D82A}">
                    <a16:rowId xmlns="" xmlns:a16="http://schemas.microsoft.com/office/drawing/2014/main" val="10007"/>
                  </a:ext>
                </a:extLst>
              </a:tr>
            </a:tbl>
          </a:graphicData>
        </a:graphic>
      </p:graphicFrame>
      <p:graphicFrame>
        <p:nvGraphicFramePr>
          <p:cNvPr id="5" name="Group 51">
            <a:extLst>
              <a:ext uri="{FF2B5EF4-FFF2-40B4-BE49-F238E27FC236}">
                <a16:creationId xmlns="" xmlns:a16="http://schemas.microsoft.com/office/drawing/2014/main" id="{0EB3B9DC-CAC5-0046-AA2F-B0A7D9DF88A1}"/>
              </a:ext>
            </a:extLst>
          </p:cNvPr>
          <p:cNvGraphicFramePr>
            <a:graphicFrameLocks noGrp="1"/>
          </p:cNvGraphicFramePr>
          <p:nvPr>
            <p:extLst>
              <p:ext uri="{D42A27DB-BD31-4B8C-83A1-F6EECF244321}">
                <p14:modId xmlns:p14="http://schemas.microsoft.com/office/powerpoint/2010/main" val="954341871"/>
              </p:ext>
            </p:extLst>
          </p:nvPr>
        </p:nvGraphicFramePr>
        <p:xfrm>
          <a:off x="337503" y="3979601"/>
          <a:ext cx="11516992" cy="2250870"/>
        </p:xfrm>
        <a:graphic>
          <a:graphicData uri="http://schemas.openxmlformats.org/drawingml/2006/table">
            <a:tbl>
              <a:tblPr firstRow="1" firstCol="1" bandRow="1">
                <a:tableStyleId>{46F890A9-2807-4EBB-B81D-B2AA78EC7F39}</a:tableStyleId>
              </a:tblPr>
              <a:tblGrid>
                <a:gridCol w="2230664">
                  <a:extLst>
                    <a:ext uri="{9D8B030D-6E8A-4147-A177-3AD203B41FA5}">
                      <a16:colId xmlns="" xmlns:a16="http://schemas.microsoft.com/office/drawing/2014/main" val="20000"/>
                    </a:ext>
                  </a:extLst>
                </a:gridCol>
                <a:gridCol w="2321582">
                  <a:extLst>
                    <a:ext uri="{9D8B030D-6E8A-4147-A177-3AD203B41FA5}">
                      <a16:colId xmlns="" xmlns:a16="http://schemas.microsoft.com/office/drawing/2014/main" val="20001"/>
                    </a:ext>
                  </a:extLst>
                </a:gridCol>
                <a:gridCol w="2321582">
                  <a:extLst>
                    <a:ext uri="{9D8B030D-6E8A-4147-A177-3AD203B41FA5}">
                      <a16:colId xmlns="" xmlns:a16="http://schemas.microsoft.com/office/drawing/2014/main" val="20005"/>
                    </a:ext>
                  </a:extLst>
                </a:gridCol>
                <a:gridCol w="2321582">
                  <a:extLst>
                    <a:ext uri="{9D8B030D-6E8A-4147-A177-3AD203B41FA5}">
                      <a16:colId xmlns="" xmlns:a16="http://schemas.microsoft.com/office/drawing/2014/main" val="20006"/>
                    </a:ext>
                  </a:extLst>
                </a:gridCol>
                <a:gridCol w="2321582">
                  <a:extLst>
                    <a:ext uri="{9D8B030D-6E8A-4147-A177-3AD203B41FA5}">
                      <a16:colId xmlns="" xmlns:a16="http://schemas.microsoft.com/office/drawing/2014/main" val="20007"/>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dirty="0"/>
                        <a:t>FortiWeb</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rgbClr val="FFFFFF"/>
                          </a:solidFill>
                          <a:effectLst/>
                          <a:latin typeface="Arial"/>
                          <a:cs typeface="Arial"/>
                        </a:rPr>
                        <a:t>FWB-2000E</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FWB-3000E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FWB-3010E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FWB-4000E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Throughput</a:t>
                      </a:r>
                      <a:endParaRPr lang="en-US" sz="1300" b="1">
                        <a:solidFill>
                          <a:srgbClr val="FFFFFF"/>
                        </a:solidFill>
                        <a:latin typeface="Arial"/>
                        <a:cs typeface="Arial"/>
                      </a:endParaRPr>
                    </a:p>
                  </a:txBody>
                  <a:tcPr marL="121888" marR="121888" anchor="ctr"/>
                </a:tc>
                <a:tc>
                  <a:txBody>
                    <a:bodyPr/>
                    <a:lstStyle/>
                    <a:p>
                      <a:pPr algn="ctr"/>
                      <a:r>
                        <a:rPr lang="en-US" sz="1300">
                          <a:latin typeface="Arial"/>
                          <a:cs typeface="Arial"/>
                        </a:rPr>
                        <a:t>2.5 Gbps</a:t>
                      </a:r>
                    </a:p>
                  </a:txBody>
                  <a:tcPr marL="121888" marR="121888" anchor="ctr"/>
                </a:tc>
                <a:tc>
                  <a:txBody>
                    <a:bodyPr/>
                    <a:lstStyle/>
                    <a:p>
                      <a:pPr algn="ctr"/>
                      <a:r>
                        <a:rPr lang="en-US" sz="1300"/>
                        <a:t>5 Gbps</a:t>
                      </a:r>
                      <a:endParaRPr lang="en-US" sz="1300">
                        <a:latin typeface="Arial"/>
                        <a:cs typeface="Arial"/>
                      </a:endParaRPr>
                    </a:p>
                  </a:txBody>
                  <a:tcPr marL="121888" marR="121888" anchor="ctr"/>
                </a:tc>
                <a:tc>
                  <a:txBody>
                    <a:bodyPr/>
                    <a:lstStyle/>
                    <a:p>
                      <a:pPr algn="ctr"/>
                      <a:r>
                        <a:rPr lang="en-US" sz="1300"/>
                        <a:t>5 Gbps</a:t>
                      </a:r>
                      <a:endParaRPr lang="en-US" sz="1300">
                        <a:latin typeface="Arial"/>
                        <a:cs typeface="Arial"/>
                      </a:endParaRPr>
                    </a:p>
                  </a:txBody>
                  <a:tcPr marL="121888" marR="121888" anchor="ctr"/>
                </a:tc>
                <a:tc>
                  <a:txBody>
                    <a:bodyPr/>
                    <a:lstStyle/>
                    <a:p>
                      <a:pPr algn="ctr"/>
                      <a:r>
                        <a:rPr lang="en-US" sz="1300"/>
                        <a:t>20 Gbps</a:t>
                      </a:r>
                      <a:endParaRPr lang="en-US" sz="1300">
                        <a:latin typeface="Arial"/>
                        <a:cs typeface="Arial"/>
                      </a:endParaRPr>
                    </a:p>
                  </a:txBody>
                  <a:tcPr marL="121888" marR="121888" anchor="ctr"/>
                </a:tc>
                <a:extLst>
                  <a:ext uri="{0D108BD9-81ED-4DB2-BD59-A6C34878D82A}">
                    <a16:rowId xmlns="" xmlns:a16="http://schemas.microsoft.com/office/drawing/2014/main" val="10001"/>
                  </a:ext>
                </a:extLst>
              </a:tr>
              <a:tr h="308683">
                <a:tc>
                  <a:txBody>
                    <a:bodyPr/>
                    <a:lstStyle/>
                    <a:p>
                      <a:r>
                        <a:rPr lang="en-US" sz="1300" dirty="0"/>
                        <a:t>GE RJ45 ports</a:t>
                      </a:r>
                      <a:endParaRPr lang="en-US" sz="1300" b="1" dirty="0">
                        <a:solidFill>
                          <a:srgbClr val="FFFFFF"/>
                        </a:solidFill>
                        <a:latin typeface="Arial"/>
                        <a:cs typeface="Arial"/>
                      </a:endParaRPr>
                    </a:p>
                  </a:txBody>
                  <a:tcPr marL="121888" marR="121888" anchor="ctr"/>
                </a:tc>
                <a:tc>
                  <a:txBody>
                    <a:bodyPr/>
                    <a:lstStyle/>
                    <a:p>
                      <a:pPr algn="ctr"/>
                      <a:r>
                        <a:rPr lang="en-US" sz="1300"/>
                        <a:t>4 Bypass</a:t>
                      </a:r>
                      <a:endParaRPr lang="en-US" sz="1300">
                        <a:latin typeface="Arial"/>
                        <a:cs typeface="Arial"/>
                      </a:endParaRPr>
                    </a:p>
                  </a:txBody>
                  <a:tcPr marL="121888" marR="121888" anchor="ctr"/>
                </a:tc>
                <a:tc>
                  <a:txBody>
                    <a:bodyPr/>
                    <a:lstStyle/>
                    <a:p>
                      <a:pPr algn="ctr"/>
                      <a:r>
                        <a:rPr lang="en-US" sz="1300"/>
                        <a:t>4 + 4 Bypass</a:t>
                      </a:r>
                      <a:endParaRPr lang="en-US" sz="1300">
                        <a:latin typeface="+mn-lt"/>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4+ 4 Bypass</a:t>
                      </a:r>
                      <a:endParaRPr lang="en-US" sz="1300">
                        <a:latin typeface="+mn-lt"/>
                        <a:cs typeface="Arial"/>
                      </a:endParaRPr>
                    </a:p>
                  </a:txBody>
                  <a:tcPr marL="121888" marR="121888" anchor="ctr"/>
                </a:tc>
                <a:tc>
                  <a:txBody>
                    <a:bodyPr/>
                    <a:lstStyle/>
                    <a:p>
                      <a:pPr algn="ctr"/>
                      <a:r>
                        <a:rPr lang="en-US" sz="1300"/>
                        <a:t>4+ 4 Bypass</a:t>
                      </a:r>
                      <a:endParaRPr lang="en-US" sz="1300">
                        <a:latin typeface="Arial"/>
                        <a:cs typeface="Arial"/>
                      </a:endParaRPr>
                    </a:p>
                  </a:txBody>
                  <a:tcPr marL="121888" marR="121888" anchor="ctr"/>
                </a:tc>
                <a:extLst>
                  <a:ext uri="{0D108BD9-81ED-4DB2-BD59-A6C34878D82A}">
                    <a16:rowId xmlns="" xmlns:a16="http://schemas.microsoft.com/office/drawing/2014/main" val="10003"/>
                  </a:ext>
                </a:extLst>
              </a:tr>
              <a:tr h="329339">
                <a:tc>
                  <a:txBody>
                    <a:bodyPr/>
                    <a:lstStyle/>
                    <a:p>
                      <a:r>
                        <a:rPr lang="en-US" sz="1300"/>
                        <a:t>GE</a:t>
                      </a:r>
                      <a:r>
                        <a:rPr lang="en-US" sz="1300" baseline="0"/>
                        <a:t> SFP </a:t>
                      </a:r>
                      <a:r>
                        <a:rPr lang="en-US" sz="1300"/>
                        <a:t>slots</a:t>
                      </a:r>
                      <a:endParaRPr lang="en-US" sz="1300" b="1">
                        <a:solidFill>
                          <a:srgbClr val="FFFFFF"/>
                        </a:solidFill>
                        <a:latin typeface="Arial"/>
                        <a:cs typeface="Arial"/>
                      </a:endParaRPr>
                    </a:p>
                  </a:txBody>
                  <a:tcPr marL="121888" marR="121888" anchor="ctr"/>
                </a:tc>
                <a:tc>
                  <a:txBody>
                    <a:bodyPr/>
                    <a:lstStyle/>
                    <a:p>
                      <a:pPr algn="ctr"/>
                      <a:r>
                        <a:rPr lang="en-US" sz="1300">
                          <a:latin typeface="Arial"/>
                          <a:cs typeface="Arial"/>
                        </a:rPr>
                        <a:t>4</a:t>
                      </a:r>
                    </a:p>
                  </a:txBody>
                  <a:tcPr marL="121888" marR="121888" anchor="ctr"/>
                </a:tc>
                <a:tc>
                  <a:txBody>
                    <a:bodyPr/>
                    <a:lstStyle/>
                    <a:p>
                      <a:pPr algn="ctr"/>
                      <a:r>
                        <a:rPr lang="en-US" sz="1300" baseline="0"/>
                        <a:t>4 </a:t>
                      </a:r>
                      <a:endParaRPr lang="en-US" sz="1300">
                        <a:latin typeface="+mn-lt"/>
                        <a:cs typeface="Arial"/>
                      </a:endParaRPr>
                    </a:p>
                  </a:txBody>
                  <a:tcPr marL="121888" marR="121888" anchor="ctr"/>
                </a:tc>
                <a:tc>
                  <a:txBody>
                    <a:bodyPr/>
                    <a:lstStyle/>
                    <a:p>
                      <a:pPr algn="ctr"/>
                      <a:r>
                        <a:rPr lang="en-US" sz="1300"/>
                        <a:t>4</a:t>
                      </a:r>
                      <a:endParaRPr lang="en-US" sz="1300">
                        <a:latin typeface="+mn-lt"/>
                        <a:cs typeface="Arial"/>
                      </a:endParaRPr>
                    </a:p>
                  </a:txBody>
                  <a:tcPr marL="121888" marR="121888" anchor="ctr"/>
                </a:tc>
                <a:tc>
                  <a:txBody>
                    <a:bodyPr/>
                    <a:lstStyle/>
                    <a:p>
                      <a:pPr algn="ctr"/>
                      <a:r>
                        <a:rPr lang="en-US" sz="1300" baseline="0"/>
                        <a:t>4 </a:t>
                      </a:r>
                      <a:endParaRPr lang="en-US" sz="1300">
                        <a:latin typeface="Arial"/>
                        <a:cs typeface="Arial"/>
                      </a:endParaRPr>
                    </a:p>
                  </a:txBody>
                  <a:tcPr marL="121888" marR="121888" anchor="ctr"/>
                </a:tc>
                <a:extLst>
                  <a:ext uri="{0D108BD9-81ED-4DB2-BD59-A6C34878D82A}">
                    <a16:rowId xmlns="" xmlns:a16="http://schemas.microsoft.com/office/drawing/2014/main" val="10004"/>
                  </a:ext>
                </a:extLst>
              </a:tr>
              <a:tr h="329339">
                <a:tc>
                  <a:txBody>
                    <a:bodyPr/>
                    <a:lstStyle/>
                    <a:p>
                      <a:r>
                        <a:rPr lang="en-US" sz="1300"/>
                        <a:t>10GE SFP+</a:t>
                      </a:r>
                      <a:endParaRPr lang="en-US" sz="1300" b="1">
                        <a:solidFill>
                          <a:srgbClr val="FFFFFF"/>
                        </a:solidFill>
                        <a:latin typeface="Arial"/>
                        <a:cs typeface="Arial"/>
                      </a:endParaRPr>
                    </a:p>
                  </a:txBody>
                  <a:tcPr marL="121888" marR="121888" anchor="ctr"/>
                </a:tc>
                <a:tc>
                  <a:txBody>
                    <a:bodyPr/>
                    <a:lstStyle/>
                    <a:p>
                      <a:pPr algn="ctr"/>
                      <a:r>
                        <a:rPr lang="en-US" sz="1300">
                          <a:latin typeface="Arial"/>
                          <a:cs typeface="Arial"/>
                        </a:rPr>
                        <a:t>2</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a:t>
                      </a:r>
                      <a:r>
                        <a:rPr lang="en-US" sz="1300" baseline="0"/>
                        <a:t> 2 Bypass</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a:t>
                      </a:r>
                      <a:r>
                        <a:rPr lang="en-US" sz="1300" baseline="0"/>
                        <a:t> 2 Bypass</a:t>
                      </a:r>
                      <a:endParaRPr lang="en-US" sz="1300">
                        <a:latin typeface="Arial"/>
                        <a:cs typeface="Arial"/>
                      </a:endParaRPr>
                    </a:p>
                  </a:txBody>
                  <a:tcPr marL="121888" marR="121888" anchor="ctr"/>
                </a:tc>
                <a:extLst>
                  <a:ext uri="{0D108BD9-81ED-4DB2-BD59-A6C34878D82A}">
                    <a16:rowId xmlns="" xmlns:a16="http://schemas.microsoft.com/office/drawing/2014/main" val="10005"/>
                  </a:ext>
                </a:extLst>
              </a:tr>
              <a:tr h="329339">
                <a:tc>
                  <a:txBody>
                    <a:bodyPr/>
                    <a:lstStyle/>
                    <a:p>
                      <a:r>
                        <a:rPr lang="en-US" sz="1300"/>
                        <a:t>Storage capacity</a:t>
                      </a:r>
                      <a:endParaRPr lang="en-US" sz="1300" b="1">
                        <a:solidFill>
                          <a:srgbClr val="FFFFFF"/>
                        </a:solidFill>
                        <a:latin typeface="Arial"/>
                        <a:cs typeface="Arial"/>
                      </a:endParaRPr>
                    </a:p>
                  </a:txBody>
                  <a:tcPr marL="121888" marR="121888" anchor="ctr"/>
                </a:tc>
                <a:tc>
                  <a:txBody>
                    <a:bodyPr/>
                    <a:lstStyle/>
                    <a:p>
                      <a:pPr algn="ctr"/>
                      <a:r>
                        <a:rPr lang="en-US" sz="1300">
                          <a:latin typeface="Arial"/>
                          <a:cs typeface="Arial"/>
                        </a:rPr>
                        <a:t>2x 1 TB</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2x 2 TB</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2x 2 TB</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2x 2 TB</a:t>
                      </a:r>
                      <a:endParaRPr lang="en-US" sz="1300">
                        <a:latin typeface="Arial"/>
                        <a:cs typeface="Arial"/>
                      </a:endParaRPr>
                    </a:p>
                  </a:txBody>
                  <a:tcPr marL="121888" marR="121888" anchor="ctr"/>
                </a:tc>
                <a:extLst>
                  <a:ext uri="{0D108BD9-81ED-4DB2-BD59-A6C34878D82A}">
                    <a16:rowId xmlns="" xmlns:a16="http://schemas.microsoft.com/office/drawing/2014/main" val="10006"/>
                  </a:ext>
                </a:extLst>
              </a:tr>
              <a:tr h="323663">
                <a:tc>
                  <a:txBody>
                    <a:bodyPr/>
                    <a:lstStyle/>
                    <a:p>
                      <a:r>
                        <a:rPr lang="en-US" sz="1300"/>
                        <a:t>Form Factor</a:t>
                      </a:r>
                      <a:endParaRPr lang="en-US" sz="1300" b="1">
                        <a:solidFill>
                          <a:srgbClr val="FFFFFF"/>
                        </a:solidFill>
                        <a:latin typeface="Arial"/>
                        <a:cs typeface="Arial"/>
                      </a:endParaRPr>
                    </a:p>
                  </a:txBody>
                  <a:tcPr marL="121888" marR="121888" anchor="ctr"/>
                </a:tc>
                <a:tc>
                  <a:txBody>
                    <a:bodyPr/>
                    <a:lstStyle/>
                    <a:p>
                      <a:pPr algn="ctr"/>
                      <a:r>
                        <a:rPr lang="en-US" sz="1300">
                          <a:latin typeface="Arial"/>
                          <a:cs typeface="Arial"/>
                        </a:rPr>
                        <a:t>2RU</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2RU </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2RU </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dirty="0"/>
                        <a:t>2RU </a:t>
                      </a:r>
                      <a:endParaRPr lang="en-US" sz="1300" dirty="0">
                        <a:latin typeface="Arial"/>
                        <a:cs typeface="Arial"/>
                      </a:endParaRPr>
                    </a:p>
                  </a:txBody>
                  <a:tcPr marL="121888" marR="121888"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12927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FortiWeb-VM  and Container Series</a:t>
            </a:r>
          </a:p>
        </p:txBody>
      </p:sp>
      <p:graphicFrame>
        <p:nvGraphicFramePr>
          <p:cNvPr id="3" name="Group 51"/>
          <p:cNvGraphicFramePr>
            <a:graphicFrameLocks noGrp="1"/>
          </p:cNvGraphicFramePr>
          <p:nvPr>
            <p:extLst>
              <p:ext uri="{D42A27DB-BD31-4B8C-83A1-F6EECF244321}">
                <p14:modId xmlns:p14="http://schemas.microsoft.com/office/powerpoint/2010/main" val="3345239937"/>
              </p:ext>
            </p:extLst>
          </p:nvPr>
        </p:nvGraphicFramePr>
        <p:xfrm>
          <a:off x="337502" y="1440001"/>
          <a:ext cx="11516999" cy="1618524"/>
        </p:xfrm>
        <a:graphic>
          <a:graphicData uri="http://schemas.openxmlformats.org/drawingml/2006/table">
            <a:tbl>
              <a:tblPr firstRow="1" firstCol="1" bandRow="1">
                <a:tableStyleId>{46F890A9-2807-4EBB-B81D-B2AA78EC7F39}</a:tableStyleId>
              </a:tblPr>
              <a:tblGrid>
                <a:gridCol w="3228383">
                  <a:extLst>
                    <a:ext uri="{9D8B030D-6E8A-4147-A177-3AD203B41FA5}">
                      <a16:colId xmlns="" xmlns:a16="http://schemas.microsoft.com/office/drawing/2014/main" val="20000"/>
                    </a:ext>
                  </a:extLst>
                </a:gridCol>
                <a:gridCol w="2072154">
                  <a:extLst>
                    <a:ext uri="{9D8B030D-6E8A-4147-A177-3AD203B41FA5}">
                      <a16:colId xmlns="" xmlns:a16="http://schemas.microsoft.com/office/drawing/2014/main" val="20001"/>
                    </a:ext>
                  </a:extLst>
                </a:gridCol>
                <a:gridCol w="2072154">
                  <a:extLst>
                    <a:ext uri="{9D8B030D-6E8A-4147-A177-3AD203B41FA5}">
                      <a16:colId xmlns="" xmlns:a16="http://schemas.microsoft.com/office/drawing/2014/main" val="4182698220"/>
                    </a:ext>
                  </a:extLst>
                </a:gridCol>
                <a:gridCol w="2072154">
                  <a:extLst>
                    <a:ext uri="{9D8B030D-6E8A-4147-A177-3AD203B41FA5}">
                      <a16:colId xmlns="" xmlns:a16="http://schemas.microsoft.com/office/drawing/2014/main" val="20002"/>
                    </a:ext>
                  </a:extLst>
                </a:gridCol>
                <a:gridCol w="2072154">
                  <a:extLst>
                    <a:ext uri="{9D8B030D-6E8A-4147-A177-3AD203B41FA5}">
                      <a16:colId xmlns="" xmlns:a16="http://schemas.microsoft.com/office/drawing/2014/main" val="20003"/>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dirty="0"/>
                        <a:t>FortiWeb-VM</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FWB-VM01</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FWB-VM02</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FWB-VM04</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FWB-VM08 </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dirty="0"/>
                        <a:t>HTTP Throughput</a:t>
                      </a:r>
                      <a:endParaRPr lang="en-US" sz="1300" b="1" dirty="0">
                        <a:solidFill>
                          <a:srgbClr val="FFFFFF"/>
                        </a:solidFill>
                        <a:latin typeface="Arial"/>
                        <a:cs typeface="Arial"/>
                      </a:endParaRPr>
                    </a:p>
                  </a:txBody>
                  <a:tcPr marL="121888" marR="121888" anchor="ctr"/>
                </a:tc>
                <a:tc>
                  <a:txBody>
                    <a:bodyPr/>
                    <a:lstStyle/>
                    <a:p>
                      <a:pPr algn="ctr"/>
                      <a:r>
                        <a:rPr lang="de-DE" sz="1300" dirty="0"/>
                        <a:t>25 Mbps</a:t>
                      </a:r>
                      <a:endParaRPr lang="en-US" sz="1300" dirty="0">
                        <a:latin typeface="Arial"/>
                        <a:cs typeface="Arial"/>
                      </a:endParaRPr>
                    </a:p>
                  </a:txBody>
                  <a:tcPr marL="121888" marR="121888" anchor="ctr"/>
                </a:tc>
                <a:tc>
                  <a:txBody>
                    <a:bodyPr/>
                    <a:lstStyle/>
                    <a:p>
                      <a:pPr algn="ctr"/>
                      <a:r>
                        <a:rPr lang="de-DE" sz="1300"/>
                        <a:t>100 Mbps</a:t>
                      </a:r>
                      <a:endParaRPr lang="en-US" sz="1300">
                        <a:latin typeface="Arial"/>
                        <a:cs typeface="Arial"/>
                      </a:endParaRPr>
                    </a:p>
                  </a:txBody>
                  <a:tcPr marL="121888" marR="121888" anchor="ctr"/>
                </a:tc>
                <a:tc>
                  <a:txBody>
                    <a:bodyPr/>
                    <a:lstStyle/>
                    <a:p>
                      <a:pPr algn="ctr"/>
                      <a:r>
                        <a:rPr lang="de-DE" sz="1300"/>
                        <a:t>500 Mbps</a:t>
                      </a:r>
                      <a:endParaRPr lang="en-US" sz="1300">
                        <a:latin typeface="Arial"/>
                        <a:cs typeface="Arial"/>
                      </a:endParaRPr>
                    </a:p>
                  </a:txBody>
                  <a:tcPr marL="121888" marR="121888" anchor="ctr"/>
                </a:tc>
                <a:tc>
                  <a:txBody>
                    <a:bodyPr/>
                    <a:lstStyle/>
                    <a:p>
                      <a:pPr algn="ctr"/>
                      <a:r>
                        <a:rPr lang="en-US" sz="1300" dirty="0"/>
                        <a:t>2 Gbps</a:t>
                      </a:r>
                      <a:endParaRPr lang="en-US" sz="1300" dirty="0">
                        <a:latin typeface="Arial"/>
                        <a:cs typeface="Arial"/>
                      </a:endParaRPr>
                    </a:p>
                  </a:txBody>
                  <a:tcPr marL="121888" marR="121888" anchor="ctr"/>
                </a:tc>
                <a:extLst>
                  <a:ext uri="{0D108BD9-81ED-4DB2-BD59-A6C34878D82A}">
                    <a16:rowId xmlns="" xmlns:a16="http://schemas.microsoft.com/office/drawing/2014/main" val="10001"/>
                  </a:ext>
                </a:extLst>
              </a:tr>
              <a:tr h="329339">
                <a:tc>
                  <a:txBody>
                    <a:bodyPr/>
                    <a:lstStyle/>
                    <a:p>
                      <a:r>
                        <a:rPr lang="en-US" sz="1300" dirty="0"/>
                        <a:t>Max vCPU</a:t>
                      </a:r>
                      <a:r>
                        <a:rPr lang="en-US" sz="1300" baseline="0" dirty="0"/>
                        <a:t> Supported</a:t>
                      </a:r>
                      <a:endParaRPr lang="en-US" sz="1300" b="1" dirty="0">
                        <a:solidFill>
                          <a:srgbClr val="FFFFFF"/>
                        </a:solidFill>
                        <a:latin typeface="Arial"/>
                        <a:cs typeface="Arial"/>
                      </a:endParaRPr>
                    </a:p>
                  </a:txBody>
                  <a:tcPr marL="121888" marR="121888" anchor="ctr"/>
                </a:tc>
                <a:tc>
                  <a:txBody>
                    <a:bodyPr/>
                    <a:lstStyle/>
                    <a:p>
                      <a:pPr algn="ctr"/>
                      <a:r>
                        <a:rPr lang="en-US" sz="1300">
                          <a:latin typeface="Arial"/>
                          <a:cs typeface="Arial"/>
                        </a:rPr>
                        <a:t>1</a:t>
                      </a:r>
                    </a:p>
                  </a:txBody>
                  <a:tcPr marL="121888" marR="121888" anchor="ctr"/>
                </a:tc>
                <a:tc>
                  <a:txBody>
                    <a:bodyPr/>
                    <a:lstStyle/>
                    <a:p>
                      <a:pPr algn="ctr"/>
                      <a:r>
                        <a:rPr lang="en-US" sz="1300"/>
                        <a:t>2</a:t>
                      </a:r>
                      <a:endParaRPr lang="en-US" sz="1300">
                        <a:latin typeface="Arial"/>
                        <a:cs typeface="Arial"/>
                      </a:endParaRPr>
                    </a:p>
                  </a:txBody>
                  <a:tcPr marL="121888" marR="121888" anchor="ctr"/>
                </a:tc>
                <a:tc>
                  <a:txBody>
                    <a:bodyPr/>
                    <a:lstStyle/>
                    <a:p>
                      <a:pPr algn="ctr"/>
                      <a:r>
                        <a:rPr lang="en-US" sz="1300"/>
                        <a:t>4</a:t>
                      </a:r>
                      <a:endParaRPr lang="en-US" sz="1300">
                        <a:latin typeface="Arial"/>
                        <a:cs typeface="Arial"/>
                      </a:endParaRPr>
                    </a:p>
                  </a:txBody>
                  <a:tcPr marL="121888" marR="121888" anchor="ctr"/>
                </a:tc>
                <a:tc>
                  <a:txBody>
                    <a:bodyPr/>
                    <a:lstStyle/>
                    <a:p>
                      <a:pPr algn="ctr"/>
                      <a:r>
                        <a:rPr lang="en-US" sz="1300"/>
                        <a:t>8</a:t>
                      </a:r>
                      <a:endParaRPr lang="en-US" sz="1300">
                        <a:latin typeface="Arial"/>
                        <a:cs typeface="Arial"/>
                      </a:endParaRPr>
                    </a:p>
                  </a:txBody>
                  <a:tcPr marL="121888" marR="121888" anchor="ctr"/>
                </a:tc>
                <a:extLst>
                  <a:ext uri="{0D108BD9-81ED-4DB2-BD59-A6C34878D82A}">
                    <a16:rowId xmlns="" xmlns:a16="http://schemas.microsoft.com/office/drawing/2014/main" val="10003"/>
                  </a:ext>
                </a:extLst>
              </a:tr>
              <a:tr h="329339">
                <a:tc>
                  <a:txBody>
                    <a:bodyPr/>
                    <a:lstStyle/>
                    <a:p>
                      <a:r>
                        <a:rPr lang="en-US" sz="1300" dirty="0"/>
                        <a:t>Memory required</a:t>
                      </a:r>
                      <a:r>
                        <a:rPr lang="en-US" sz="1300" baseline="0" dirty="0"/>
                        <a:t> (Min/Max)</a:t>
                      </a:r>
                      <a:endParaRPr lang="en-US" sz="1300" b="1" dirty="0">
                        <a:solidFill>
                          <a:srgbClr val="FFFFFF"/>
                        </a:solidFill>
                        <a:latin typeface="Arial"/>
                        <a:cs typeface="Arial"/>
                      </a:endParaRPr>
                    </a:p>
                  </a:txBody>
                  <a:tcPr marL="121888" marR="121888" anchor="ctr"/>
                </a:tc>
                <a:tc gridSpan="4">
                  <a:txBody>
                    <a:bodyPr/>
                    <a:lstStyle/>
                    <a:p>
                      <a:pPr algn="ctr"/>
                      <a:r>
                        <a:rPr lang="en-US" sz="1300"/>
                        <a:t>1 GB / Unlimited</a:t>
                      </a:r>
                      <a:endParaRPr lang="en-US" sz="1300">
                        <a:latin typeface="Arial"/>
                        <a:cs typeface="Arial"/>
                      </a:endParaRPr>
                    </a:p>
                  </a:txBody>
                  <a:tcPr marL="121888" marR="121888" anchor="ctr"/>
                </a:tc>
                <a:tc hMerge="1">
                  <a:txBody>
                    <a:bodyPr/>
                    <a:lstStyle/>
                    <a:p>
                      <a:endParaRPr lang="en-US"/>
                    </a:p>
                  </a:txBody>
                  <a:tcPr/>
                </a:tc>
                <a:tc hMerge="1">
                  <a:txBody>
                    <a:bodyPr/>
                    <a:lstStyle/>
                    <a:p>
                      <a:pPr algn="ctr"/>
                      <a:endParaRPr lang="en-US" sz="1200" dirty="0"/>
                    </a:p>
                  </a:txBody>
                  <a:tcPr anchor="ctr"/>
                </a:tc>
                <a:tc hMerge="1">
                  <a:txBody>
                    <a:bodyPr/>
                    <a:lstStyle/>
                    <a:p>
                      <a:pPr algn="ctr"/>
                      <a:endParaRPr lang="en-US" sz="1200" dirty="0"/>
                    </a:p>
                  </a:txBody>
                  <a:tcPr anchor="ctr"/>
                </a:tc>
                <a:extLst>
                  <a:ext uri="{0D108BD9-81ED-4DB2-BD59-A6C34878D82A}">
                    <a16:rowId xmlns="" xmlns:a16="http://schemas.microsoft.com/office/drawing/2014/main" val="10004"/>
                  </a:ext>
                </a:extLst>
              </a:tr>
              <a:tr h="329339">
                <a:tc>
                  <a:txBody>
                    <a:bodyPr/>
                    <a:lstStyle/>
                    <a:p>
                      <a:r>
                        <a:rPr lang="en-US" sz="1300"/>
                        <a:t>Storage capacity (Min/Max)</a:t>
                      </a:r>
                      <a:endParaRPr lang="en-US" sz="1300" b="1">
                        <a:solidFill>
                          <a:srgbClr val="FFFFFF"/>
                        </a:solidFill>
                        <a:latin typeface="Arial"/>
                        <a:cs typeface="Arial"/>
                      </a:endParaRPr>
                    </a:p>
                  </a:txBody>
                  <a:tcPr marL="121888" marR="121888" anchor="ctr"/>
                </a:tc>
                <a:tc gridSpan="4">
                  <a:txBody>
                    <a:bodyPr/>
                    <a:lstStyle/>
                    <a:p>
                      <a:pPr algn="ctr"/>
                      <a:r>
                        <a:rPr lang="en-US" sz="1300" dirty="0"/>
                        <a:t>40 GB / 2 TB</a:t>
                      </a:r>
                      <a:endParaRPr lang="en-US" sz="1300" dirty="0">
                        <a:latin typeface="Arial"/>
                        <a:cs typeface="Arial"/>
                      </a:endParaRPr>
                    </a:p>
                  </a:txBody>
                  <a:tcPr marL="121888" marR="121888" anchor="ctr"/>
                </a:tc>
                <a:tc hMerge="1">
                  <a:txBody>
                    <a:bodyPr/>
                    <a:lstStyle/>
                    <a:p>
                      <a:endParaRPr lang="en-US"/>
                    </a:p>
                  </a:txBody>
                  <a:tcPr/>
                </a:tc>
                <a:tc hMerge="1">
                  <a:txBody>
                    <a:bodyPr/>
                    <a:lstStyle/>
                    <a:p>
                      <a:pPr algn="ctr"/>
                      <a:endParaRPr lang="en-US" sz="1200" dirty="0">
                        <a:latin typeface="Arial"/>
                        <a:cs typeface="Arial"/>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mn-lt"/>
                        <a:cs typeface="Arial"/>
                      </a:endParaRPr>
                    </a:p>
                  </a:txBody>
                  <a:tcPr anchor="ctr"/>
                </a:tc>
                <a:extLst>
                  <a:ext uri="{0D108BD9-81ED-4DB2-BD59-A6C34878D82A}">
                    <a16:rowId xmlns="" xmlns:a16="http://schemas.microsoft.com/office/drawing/2014/main" val="10005"/>
                  </a:ext>
                </a:extLst>
              </a:tr>
            </a:tbl>
          </a:graphicData>
        </a:graphic>
      </p:graphicFrame>
      <p:graphicFrame>
        <p:nvGraphicFramePr>
          <p:cNvPr id="5" name="Group 51">
            <a:extLst>
              <a:ext uri="{FF2B5EF4-FFF2-40B4-BE49-F238E27FC236}">
                <a16:creationId xmlns="" xmlns:a16="http://schemas.microsoft.com/office/drawing/2014/main" id="{5C75656F-C9C8-EA4E-8D5B-9164D4055DE5}"/>
              </a:ext>
            </a:extLst>
          </p:cNvPr>
          <p:cNvGraphicFramePr>
            <a:graphicFrameLocks noGrp="1"/>
          </p:cNvGraphicFramePr>
          <p:nvPr>
            <p:extLst>
              <p:ext uri="{D42A27DB-BD31-4B8C-83A1-F6EECF244321}">
                <p14:modId xmlns:p14="http://schemas.microsoft.com/office/powerpoint/2010/main" val="1999476674"/>
              </p:ext>
            </p:extLst>
          </p:nvPr>
        </p:nvGraphicFramePr>
        <p:xfrm>
          <a:off x="337501" y="3412655"/>
          <a:ext cx="11516999" cy="1289185"/>
        </p:xfrm>
        <a:graphic>
          <a:graphicData uri="http://schemas.openxmlformats.org/drawingml/2006/table">
            <a:tbl>
              <a:tblPr firstRow="1" firstCol="1" bandRow="1">
                <a:tableStyleId>{46F890A9-2807-4EBB-B81D-B2AA78EC7F39}</a:tableStyleId>
              </a:tblPr>
              <a:tblGrid>
                <a:gridCol w="3228383">
                  <a:extLst>
                    <a:ext uri="{9D8B030D-6E8A-4147-A177-3AD203B41FA5}">
                      <a16:colId xmlns="" xmlns:a16="http://schemas.microsoft.com/office/drawing/2014/main" val="20000"/>
                    </a:ext>
                  </a:extLst>
                </a:gridCol>
                <a:gridCol w="2072154">
                  <a:extLst>
                    <a:ext uri="{9D8B030D-6E8A-4147-A177-3AD203B41FA5}">
                      <a16:colId xmlns="" xmlns:a16="http://schemas.microsoft.com/office/drawing/2014/main" val="20001"/>
                    </a:ext>
                  </a:extLst>
                </a:gridCol>
                <a:gridCol w="2072154">
                  <a:extLst>
                    <a:ext uri="{9D8B030D-6E8A-4147-A177-3AD203B41FA5}">
                      <a16:colId xmlns="" xmlns:a16="http://schemas.microsoft.com/office/drawing/2014/main" val="4182698220"/>
                    </a:ext>
                  </a:extLst>
                </a:gridCol>
                <a:gridCol w="2072154">
                  <a:extLst>
                    <a:ext uri="{9D8B030D-6E8A-4147-A177-3AD203B41FA5}">
                      <a16:colId xmlns="" xmlns:a16="http://schemas.microsoft.com/office/drawing/2014/main" val="20002"/>
                    </a:ext>
                  </a:extLst>
                </a:gridCol>
                <a:gridCol w="2072154">
                  <a:extLst>
                    <a:ext uri="{9D8B030D-6E8A-4147-A177-3AD203B41FA5}">
                      <a16:colId xmlns="" xmlns:a16="http://schemas.microsoft.com/office/drawing/2014/main" val="20003"/>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300" dirty="0"/>
                        <a:t>FortiWeb Container</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FWB-VMC01</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FWB-VMC02</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FWB-VMC04</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FWB-VMC08</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dirty="0"/>
                        <a:t>HTTP Throughput</a:t>
                      </a:r>
                      <a:endParaRPr lang="en-US" sz="1300" b="1" dirty="0">
                        <a:solidFill>
                          <a:srgbClr val="FFFFFF"/>
                        </a:solidFill>
                        <a:latin typeface="Arial"/>
                        <a:cs typeface="Arial"/>
                      </a:endParaRPr>
                    </a:p>
                  </a:txBody>
                  <a:tcPr marL="121888" marR="121888" anchor="ctr"/>
                </a:tc>
                <a:tc>
                  <a:txBody>
                    <a:bodyPr/>
                    <a:lstStyle/>
                    <a:p>
                      <a:pPr algn="ctr"/>
                      <a:r>
                        <a:rPr lang="de-DE" sz="1300" dirty="0"/>
                        <a:t>25 Mbps</a:t>
                      </a:r>
                      <a:endParaRPr lang="en-US" sz="1300" dirty="0">
                        <a:latin typeface="Arial"/>
                        <a:cs typeface="Arial"/>
                      </a:endParaRPr>
                    </a:p>
                  </a:txBody>
                  <a:tcPr marL="121888" marR="121888" anchor="ctr"/>
                </a:tc>
                <a:tc>
                  <a:txBody>
                    <a:bodyPr/>
                    <a:lstStyle/>
                    <a:p>
                      <a:pPr algn="ctr"/>
                      <a:r>
                        <a:rPr lang="de-DE" sz="1300" dirty="0"/>
                        <a:t>100 Mbps</a:t>
                      </a:r>
                      <a:endParaRPr lang="en-US" sz="1300" dirty="0">
                        <a:latin typeface="Arial"/>
                        <a:cs typeface="Arial"/>
                      </a:endParaRPr>
                    </a:p>
                  </a:txBody>
                  <a:tcPr marL="121888" marR="121888" anchor="ctr"/>
                </a:tc>
                <a:tc>
                  <a:txBody>
                    <a:bodyPr/>
                    <a:lstStyle/>
                    <a:p>
                      <a:pPr algn="ctr"/>
                      <a:r>
                        <a:rPr lang="de-DE" sz="1300"/>
                        <a:t>500 Mbps</a:t>
                      </a:r>
                      <a:endParaRPr lang="en-US" sz="1300">
                        <a:latin typeface="Arial"/>
                        <a:cs typeface="Arial"/>
                      </a:endParaRPr>
                    </a:p>
                  </a:txBody>
                  <a:tcPr marL="121888" marR="121888" anchor="ctr"/>
                </a:tc>
                <a:tc>
                  <a:txBody>
                    <a:bodyPr/>
                    <a:lstStyle/>
                    <a:p>
                      <a:pPr algn="ctr"/>
                      <a:r>
                        <a:rPr lang="en-US" sz="1300" dirty="0"/>
                        <a:t>2 Gbps</a:t>
                      </a:r>
                      <a:endParaRPr lang="en-US" sz="1300" dirty="0">
                        <a:latin typeface="Arial"/>
                        <a:cs typeface="Arial"/>
                      </a:endParaRPr>
                    </a:p>
                  </a:txBody>
                  <a:tcPr marL="121888" marR="121888" anchor="ctr"/>
                </a:tc>
                <a:extLst>
                  <a:ext uri="{0D108BD9-81ED-4DB2-BD59-A6C34878D82A}">
                    <a16:rowId xmlns="" xmlns:a16="http://schemas.microsoft.com/office/drawing/2014/main" val="10001"/>
                  </a:ext>
                </a:extLst>
              </a:tr>
              <a:tr h="329339">
                <a:tc>
                  <a:txBody>
                    <a:bodyPr/>
                    <a:lstStyle/>
                    <a:p>
                      <a:r>
                        <a:rPr lang="en-US" sz="1300" dirty="0"/>
                        <a:t>Memory required</a:t>
                      </a:r>
                      <a:r>
                        <a:rPr lang="en-US" sz="1300" baseline="0" dirty="0"/>
                        <a:t> (Min)</a:t>
                      </a:r>
                      <a:endParaRPr lang="en-US" sz="1300" b="1" dirty="0">
                        <a:solidFill>
                          <a:srgbClr val="FFFFFF"/>
                        </a:solidFill>
                        <a:latin typeface="Arial"/>
                        <a:cs typeface="Arial"/>
                      </a:endParaRPr>
                    </a:p>
                  </a:txBody>
                  <a:tcPr marL="121888" marR="121888" anchor="ctr"/>
                </a:tc>
                <a:tc gridSpan="4">
                  <a:txBody>
                    <a:bodyPr/>
                    <a:lstStyle/>
                    <a:p>
                      <a:pPr algn="ctr"/>
                      <a:r>
                        <a:rPr lang="en-US" sz="1300" dirty="0"/>
                        <a:t>4 GB</a:t>
                      </a:r>
                      <a:endParaRPr lang="en-US" sz="1300" dirty="0">
                        <a:latin typeface="Arial"/>
                        <a:cs typeface="Arial"/>
                      </a:endParaRPr>
                    </a:p>
                  </a:txBody>
                  <a:tcPr marL="121888" marR="121888" anchor="ctr"/>
                </a:tc>
                <a:tc hMerge="1">
                  <a:txBody>
                    <a:bodyPr/>
                    <a:lstStyle/>
                    <a:p>
                      <a:endParaRPr lang="en-US"/>
                    </a:p>
                  </a:txBody>
                  <a:tcPr/>
                </a:tc>
                <a:tc hMerge="1">
                  <a:txBody>
                    <a:bodyPr/>
                    <a:lstStyle/>
                    <a:p>
                      <a:pPr algn="ctr"/>
                      <a:endParaRPr lang="en-US" sz="1200" dirty="0"/>
                    </a:p>
                  </a:txBody>
                  <a:tcPr anchor="ctr"/>
                </a:tc>
                <a:tc hMerge="1">
                  <a:txBody>
                    <a:bodyPr/>
                    <a:lstStyle/>
                    <a:p>
                      <a:pPr algn="ctr"/>
                      <a:endParaRPr lang="en-US" sz="1200" dirty="0"/>
                    </a:p>
                  </a:txBody>
                  <a:tcPr anchor="ctr"/>
                </a:tc>
                <a:extLst>
                  <a:ext uri="{0D108BD9-81ED-4DB2-BD59-A6C34878D82A}">
                    <a16:rowId xmlns="" xmlns:a16="http://schemas.microsoft.com/office/drawing/2014/main" val="10004"/>
                  </a:ext>
                </a:extLst>
              </a:tr>
              <a:tr h="329339">
                <a:tc>
                  <a:txBody>
                    <a:bodyPr/>
                    <a:lstStyle/>
                    <a:p>
                      <a:r>
                        <a:rPr lang="en-US" sz="1300"/>
                        <a:t>Storage capacity (Min/Max)</a:t>
                      </a:r>
                      <a:endParaRPr lang="en-US" sz="1300" b="1">
                        <a:solidFill>
                          <a:srgbClr val="FFFFFF"/>
                        </a:solidFill>
                        <a:latin typeface="Arial"/>
                        <a:cs typeface="Arial"/>
                      </a:endParaRPr>
                    </a:p>
                  </a:txBody>
                  <a:tcPr marL="121888" marR="121888" anchor="ctr"/>
                </a:tc>
                <a:tc gridSpan="4">
                  <a:txBody>
                    <a:bodyPr/>
                    <a:lstStyle/>
                    <a:p>
                      <a:pPr algn="ctr"/>
                      <a:r>
                        <a:rPr lang="en-US" sz="1300" dirty="0"/>
                        <a:t>30 GB / 500 GB</a:t>
                      </a:r>
                      <a:endParaRPr lang="en-US" sz="1300" dirty="0">
                        <a:latin typeface="Arial"/>
                        <a:cs typeface="Arial"/>
                      </a:endParaRPr>
                    </a:p>
                  </a:txBody>
                  <a:tcPr marL="121888" marR="121888" anchor="ctr"/>
                </a:tc>
                <a:tc hMerge="1">
                  <a:txBody>
                    <a:bodyPr/>
                    <a:lstStyle/>
                    <a:p>
                      <a:endParaRPr lang="en-US"/>
                    </a:p>
                  </a:txBody>
                  <a:tcPr/>
                </a:tc>
                <a:tc hMerge="1">
                  <a:txBody>
                    <a:bodyPr/>
                    <a:lstStyle/>
                    <a:p>
                      <a:pPr algn="ctr"/>
                      <a:endParaRPr lang="en-US" sz="1200" dirty="0">
                        <a:latin typeface="Arial"/>
                        <a:cs typeface="Arial"/>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mn-lt"/>
                        <a:cs typeface="Arial"/>
                      </a:endParaRPr>
                    </a:p>
                  </a:txBody>
                  <a:tcPr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90176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FortiADC</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291553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FortiGate/FortiWiFi 51E</a:t>
            </a:r>
          </a:p>
        </p:txBody>
      </p:sp>
      <p:cxnSp>
        <p:nvCxnSpPr>
          <p:cNvPr id="16" name="Straight Connector 15"/>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pic>
        <p:nvPicPr>
          <p:cNvPr id="19" name="Picture 18" descr="FG-50E_51E+Fron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1977" y="1666887"/>
            <a:ext cx="4558813" cy="750000"/>
          </a:xfrm>
          <a:prstGeom prst="rect">
            <a:avLst/>
          </a:prstGeom>
        </p:spPr>
      </p:pic>
      <p:pic>
        <p:nvPicPr>
          <p:cNvPr id="20" name="Picture 19" descr="FWF-50E_51E+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1977" y="2641079"/>
            <a:ext cx="4558813" cy="751292"/>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6039" y="3062788"/>
            <a:ext cx="496216" cy="729600"/>
          </a:xfrm>
          <a:prstGeom prst="rect">
            <a:avLst/>
          </a:prstGeom>
        </p:spPr>
      </p:pic>
      <p:sp>
        <p:nvSpPr>
          <p:cNvPr id="22"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 x GE RJ45 WAN Ports</a:t>
            </a:r>
          </a:p>
          <a:p>
            <a:pPr marL="457297" indent="-457297" defTabSz="1218959">
              <a:spcBef>
                <a:spcPct val="20000"/>
              </a:spcBef>
              <a:buClr>
                <a:schemeClr val="accent6"/>
              </a:buClr>
              <a:buFont typeface="+mj-ea"/>
              <a:buAutoNum type="circleNumDbPlain"/>
            </a:pPr>
            <a:r>
              <a:rPr lang="en-US" sz="1300" b="1"/>
              <a:t>5 x GE RJ45 Ports</a:t>
            </a:r>
          </a:p>
          <a:p>
            <a:pPr marL="457297" indent="-457297" defTabSz="1218959">
              <a:spcBef>
                <a:spcPct val="20000"/>
              </a:spcBef>
              <a:buClr>
                <a:schemeClr val="accent6"/>
              </a:buClr>
              <a:buFont typeface="+mj-ea"/>
              <a:buAutoNum type="circleNumDbPlain"/>
            </a:pPr>
            <a:r>
              <a:rPr lang="en-US" sz="1300" b="1"/>
              <a:t>WiFi Variant: 802.11a/b/g/n</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23" name="Oval 22"/>
          <p:cNvSpPr/>
          <p:nvPr/>
        </p:nvSpPr>
        <p:spPr bwMode="auto">
          <a:xfrm>
            <a:off x="3327784" y="328751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24" name="Oval 23"/>
          <p:cNvSpPr/>
          <p:nvPr/>
        </p:nvSpPr>
        <p:spPr bwMode="auto">
          <a:xfrm>
            <a:off x="4678644" y="328751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25" name="Straight Connector 24"/>
          <p:cNvCxnSpPr/>
          <p:nvPr/>
        </p:nvCxnSpPr>
        <p:spPr bwMode="auto">
          <a:xfrm>
            <a:off x="8792402"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26" name="Picture 25" descr="WiFi-a-b-g-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6017" y="3062788"/>
            <a:ext cx="495399" cy="729600"/>
          </a:xfrm>
          <a:prstGeom prst="rect">
            <a:avLst/>
          </a:prstGeom>
        </p:spPr>
      </p:pic>
      <p:sp>
        <p:nvSpPr>
          <p:cNvPr id="27" name="Oval 26"/>
          <p:cNvSpPr/>
          <p:nvPr/>
        </p:nvSpPr>
        <p:spPr bwMode="auto">
          <a:xfrm>
            <a:off x="5929646" y="273008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28" name="Picture 27" descr="Storage-32GB.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52257" y="3062788"/>
            <a:ext cx="495399" cy="729600"/>
          </a:xfrm>
          <a:prstGeom prst="rect">
            <a:avLst/>
          </a:prstGeom>
        </p:spPr>
      </p:pic>
      <p:cxnSp>
        <p:nvCxnSpPr>
          <p:cNvPr id="29" name="Straight Connector 28"/>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 xmlns:a16="http://schemas.microsoft.com/office/drawing/2014/main" id="{333C7254-D1C4-B043-A5F3-13769AE4A123}"/>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1DC57454-882D-8545-95B6-AF220D869545}"/>
              </a:ext>
            </a:extLst>
          </p:cNvPr>
          <p:cNvGrpSpPr/>
          <p:nvPr/>
        </p:nvGrpSpPr>
        <p:grpSpPr>
          <a:xfrm>
            <a:off x="7812000" y="5417256"/>
            <a:ext cx="2852214" cy="671119"/>
            <a:chOff x="8936872" y="5417256"/>
            <a:chExt cx="2852214" cy="671119"/>
          </a:xfrm>
        </p:grpSpPr>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15" name="Rounded Rectangle 14"/>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10</a:t>
              </a:r>
            </a:p>
          </p:txBody>
        </p:sp>
        <p:sp>
          <p:nvSpPr>
            <p:cNvPr id="30" name="Rounded Rectangle 29"/>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sp>
          <p:nvSpPr>
            <p:cNvPr id="36" name="Rounded Rectangle 35">
              <a:extLst>
                <a:ext uri="{FF2B5EF4-FFF2-40B4-BE49-F238E27FC236}">
                  <a16:creationId xmlns="" xmlns:a16="http://schemas.microsoft.com/office/drawing/2014/main" id="{2C036F5B-D668-5545-8987-A38BA025EBB7}"/>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0" name="Picture 39" descr="Firewall-Sym-Dk.png">
            <a:extLst>
              <a:ext uri="{FF2B5EF4-FFF2-40B4-BE49-F238E27FC236}">
                <a16:creationId xmlns="" xmlns:a16="http://schemas.microsoft.com/office/drawing/2014/main" id="{D0FE211F-CDDD-2C45-808E-B4CB47331BE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1" name="TextBox 40">
            <a:extLst>
              <a:ext uri="{FF2B5EF4-FFF2-40B4-BE49-F238E27FC236}">
                <a16:creationId xmlns="" xmlns:a16="http://schemas.microsoft.com/office/drawing/2014/main" id="{02EFF37C-AC51-5F45-A04E-AB0A4C22F350}"/>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2.5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1.8 Million</a:t>
            </a:r>
          </a:p>
          <a:p>
            <a:r>
              <a:rPr lang="en-US" sz="1100">
                <a:solidFill>
                  <a:srgbClr val="7F7F7F"/>
                </a:solidFill>
              </a:rPr>
              <a:t>Concurrent Sessions</a:t>
            </a:r>
          </a:p>
          <a:p>
            <a:endParaRPr lang="en-US" sz="1100">
              <a:solidFill>
                <a:srgbClr val="7F7F7F"/>
              </a:solidFill>
            </a:endParaRPr>
          </a:p>
          <a:p>
            <a:r>
              <a:rPr lang="en-US" sz="2400" b="1"/>
              <a:t>150 Mbps</a:t>
            </a:r>
          </a:p>
          <a:p>
            <a:r>
              <a:rPr lang="en-US" sz="1100">
                <a:solidFill>
                  <a:srgbClr val="7F7F7F"/>
                </a:solidFill>
              </a:rPr>
              <a:t>SSL Inspection Throughput</a:t>
            </a:r>
          </a:p>
          <a:p>
            <a:endParaRPr lang="en-US" sz="1100">
              <a:solidFill>
                <a:srgbClr val="7F7F7F"/>
              </a:solidFill>
            </a:endParaRPr>
          </a:p>
        </p:txBody>
      </p:sp>
      <p:cxnSp>
        <p:nvCxnSpPr>
          <p:cNvPr id="42" name="Straight Connector 41">
            <a:extLst>
              <a:ext uri="{FF2B5EF4-FFF2-40B4-BE49-F238E27FC236}">
                <a16:creationId xmlns="" xmlns:a16="http://schemas.microsoft.com/office/drawing/2014/main" id="{9188AA18-AEEF-6B41-9E51-8A34FAC7F3EA}"/>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 xmlns:a16="http://schemas.microsoft.com/office/drawing/2014/main" id="{4432AF3C-3686-4F49-88B8-0AFD7EB04F48}"/>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350 Mbps</a:t>
            </a:r>
          </a:p>
          <a:p>
            <a:r>
              <a:rPr lang="en-US" sz="1100">
                <a:solidFill>
                  <a:srgbClr val="7F7F7F"/>
                </a:solidFill>
              </a:rPr>
              <a:t>IPS Throughput</a:t>
            </a:r>
          </a:p>
          <a:p>
            <a:endParaRPr lang="en-US" sz="1100">
              <a:solidFill>
                <a:srgbClr val="7F7F7F"/>
              </a:solidFill>
            </a:endParaRPr>
          </a:p>
          <a:p>
            <a:r>
              <a:rPr lang="en-US" sz="2400" b="1">
                <a:solidFill>
                  <a:srgbClr val="000000"/>
                </a:solidFill>
              </a:rPr>
              <a:t>220 Mbps</a:t>
            </a:r>
          </a:p>
          <a:p>
            <a:r>
              <a:rPr lang="en-US" sz="1100">
                <a:solidFill>
                  <a:srgbClr val="7F7F7F"/>
                </a:solidFill>
              </a:rPr>
              <a:t>NGFW Throughput</a:t>
            </a:r>
          </a:p>
          <a:p>
            <a:endParaRPr lang="en-US" sz="1100">
              <a:solidFill>
                <a:srgbClr val="7F7F7F"/>
              </a:solidFill>
            </a:endParaRPr>
          </a:p>
          <a:p>
            <a:r>
              <a:rPr lang="en-US" sz="2400" b="1">
                <a:solidFill>
                  <a:srgbClr val="000000"/>
                </a:solidFill>
              </a:rPr>
              <a:t>160 Mbps</a:t>
            </a:r>
          </a:p>
          <a:p>
            <a:r>
              <a:rPr lang="en-US" sz="1100">
                <a:solidFill>
                  <a:srgbClr val="7F7F7F"/>
                </a:solidFill>
              </a:rPr>
              <a:t>Threat Protection Throughput</a:t>
            </a:r>
          </a:p>
          <a:p>
            <a:endParaRPr lang="en-US" sz="1100">
              <a:solidFill>
                <a:srgbClr val="7F7F7F"/>
              </a:solidFill>
            </a:endParaRPr>
          </a:p>
        </p:txBody>
      </p:sp>
      <p:pic>
        <p:nvPicPr>
          <p:cNvPr id="44" name="Picture 43" descr="NGFW_sym.png">
            <a:extLst>
              <a:ext uri="{FF2B5EF4-FFF2-40B4-BE49-F238E27FC236}">
                <a16:creationId xmlns="" xmlns:a16="http://schemas.microsoft.com/office/drawing/2014/main" id="{C15002A1-346F-BB4B-A30C-5E132B2FD681}"/>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5" name="Picture 44" descr="Threat Protection icon.eps">
            <a:extLst>
              <a:ext uri="{FF2B5EF4-FFF2-40B4-BE49-F238E27FC236}">
                <a16:creationId xmlns="" xmlns:a16="http://schemas.microsoft.com/office/drawing/2014/main" id="{A359E323-478B-144E-AC77-DE33891FC24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6" name="Graphic 45">
            <a:extLst>
              <a:ext uri="{FF2B5EF4-FFF2-40B4-BE49-F238E27FC236}">
                <a16:creationId xmlns="" xmlns:a16="http://schemas.microsoft.com/office/drawing/2014/main" id="{2EEE2B7A-3B17-B841-B588-6D3CED9F57D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322417" y="5580139"/>
            <a:ext cx="558697" cy="558697"/>
          </a:xfrm>
          <a:prstGeom prst="rect">
            <a:avLst/>
          </a:prstGeom>
        </p:spPr>
      </p:pic>
      <p:sp>
        <p:nvSpPr>
          <p:cNvPr id="47" name="Rectangle 46">
            <a:extLst>
              <a:ext uri="{FF2B5EF4-FFF2-40B4-BE49-F238E27FC236}">
                <a16:creationId xmlns="" xmlns:a16="http://schemas.microsoft.com/office/drawing/2014/main" id="{1E0A71E1-3AF6-464C-8F54-65321B4F3EF4}"/>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21,000</a:t>
            </a:r>
          </a:p>
          <a:p>
            <a:pPr lvl="0" algn="r"/>
            <a:r>
              <a:rPr lang="en-US" sz="1100">
                <a:solidFill>
                  <a:srgbClr val="7F7F7F"/>
                </a:solidFill>
              </a:rPr>
              <a:t>New Sessions/Sec</a:t>
            </a:r>
          </a:p>
        </p:txBody>
      </p:sp>
      <p:pic>
        <p:nvPicPr>
          <p:cNvPr id="48" name="Graphic 47">
            <a:extLst>
              <a:ext uri="{FF2B5EF4-FFF2-40B4-BE49-F238E27FC236}">
                <a16:creationId xmlns="" xmlns:a16="http://schemas.microsoft.com/office/drawing/2014/main" id="{A2BA0B1B-FE1C-6444-95C5-5FC7366B841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21943" y="5580139"/>
            <a:ext cx="555965" cy="555965"/>
          </a:xfrm>
          <a:prstGeom prst="rect">
            <a:avLst/>
          </a:prstGeom>
        </p:spPr>
      </p:pic>
      <p:cxnSp>
        <p:nvCxnSpPr>
          <p:cNvPr id="49" name="Straight Connector 48">
            <a:extLst>
              <a:ext uri="{FF2B5EF4-FFF2-40B4-BE49-F238E27FC236}">
                <a16:creationId xmlns="" xmlns:a16="http://schemas.microsoft.com/office/drawing/2014/main" id="{491598F4-B1BE-784A-8C36-26D104E8E315}"/>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158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FortiADC</a:t>
            </a:r>
          </a:p>
        </p:txBody>
      </p:sp>
      <p:grpSp>
        <p:nvGrpSpPr>
          <p:cNvPr id="5" name="Group 4"/>
          <p:cNvGrpSpPr/>
          <p:nvPr/>
        </p:nvGrpSpPr>
        <p:grpSpPr>
          <a:xfrm>
            <a:off x="5890696" y="2576721"/>
            <a:ext cx="5660292" cy="3479904"/>
            <a:chOff x="3492599" y="1807858"/>
            <a:chExt cx="5501088" cy="2809726"/>
          </a:xfrm>
        </p:grpSpPr>
        <p:pic>
          <p:nvPicPr>
            <p:cNvPr id="6" name="Picture 5" descr="Cloud-White.png"/>
            <p:cNvPicPr>
              <a:picLocks noChangeAspect="1"/>
            </p:cNvPicPr>
            <p:nvPr/>
          </p:nvPicPr>
          <p:blipFill>
            <a:blip r:embed="rId2"/>
            <a:stretch>
              <a:fillRect/>
            </a:stretch>
          </p:blipFill>
          <p:spPr>
            <a:xfrm>
              <a:off x="6969625" y="3105868"/>
              <a:ext cx="2024062" cy="1019175"/>
            </a:xfrm>
            <a:prstGeom prst="rect">
              <a:avLst/>
            </a:prstGeom>
            <a:effectLst>
              <a:outerShdw blurRad="152400" dist="114300" dir="5400000" sx="90000" sy="-19000">
                <a:srgbClr val="000000">
                  <a:alpha val="20000"/>
                </a:srgbClr>
              </a:outerShdw>
            </a:effectLst>
          </p:spPr>
        </p:pic>
        <p:pic>
          <p:nvPicPr>
            <p:cNvPr id="7" name="Picture 6" descr="Cloud-White.png"/>
            <p:cNvPicPr>
              <a:picLocks noChangeAspect="1"/>
            </p:cNvPicPr>
            <p:nvPr/>
          </p:nvPicPr>
          <p:blipFill>
            <a:blip r:embed="rId2"/>
            <a:stretch>
              <a:fillRect/>
            </a:stretch>
          </p:blipFill>
          <p:spPr>
            <a:xfrm>
              <a:off x="6542915" y="1807858"/>
              <a:ext cx="2024062" cy="1019175"/>
            </a:xfrm>
            <a:prstGeom prst="rect">
              <a:avLst/>
            </a:prstGeom>
            <a:effectLst>
              <a:outerShdw blurRad="152400" dist="114300" dir="5400000" sx="90000" sy="-19000">
                <a:srgbClr val="000000">
                  <a:alpha val="20000"/>
                </a:srgbClr>
              </a:outerShdw>
            </a:effectLst>
          </p:spPr>
        </p:pic>
        <p:pic>
          <p:nvPicPr>
            <p:cNvPr id="8" name="Picture 11" descr="WebAppServer_Lt_vF.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68682" y="1974379"/>
              <a:ext cx="317500" cy="308372"/>
            </a:xfrm>
            <a:prstGeom prst="rect">
              <a:avLst/>
            </a:prstGeom>
            <a:noFill/>
            <a:ln w="9525">
              <a:noFill/>
              <a:miter lim="800000"/>
              <a:headEnd/>
              <a:tailEnd/>
            </a:ln>
          </p:spPr>
        </p:pic>
        <p:pic>
          <p:nvPicPr>
            <p:cNvPr id="9" name="Picture 30" descr="WebAppServer_Lt_vF.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00255" y="2255706"/>
              <a:ext cx="317500" cy="308372"/>
            </a:xfrm>
            <a:prstGeom prst="rect">
              <a:avLst/>
            </a:prstGeom>
            <a:noFill/>
            <a:ln w="9525">
              <a:noFill/>
              <a:miter lim="800000"/>
              <a:headEnd/>
              <a:tailEnd/>
            </a:ln>
          </p:spPr>
        </p:pic>
        <p:pic>
          <p:nvPicPr>
            <p:cNvPr id="10" name="Picture 9" descr="User-Green-Male_Rt-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97118" y="3953670"/>
              <a:ext cx="429409" cy="353972"/>
            </a:xfrm>
            <a:prstGeom prst="rect">
              <a:avLst/>
            </a:prstGeom>
          </p:spPr>
        </p:pic>
        <p:pic>
          <p:nvPicPr>
            <p:cNvPr id="11" name="Picture 10" descr="User-Silver-Male_Rt-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50746" y="2836177"/>
              <a:ext cx="433277" cy="356873"/>
            </a:xfrm>
            <a:prstGeom prst="rect">
              <a:avLst/>
            </a:prstGeom>
          </p:spPr>
        </p:pic>
        <p:pic>
          <p:nvPicPr>
            <p:cNvPr id="12" name="Picture 11" descr="User-Exec-Male_Rt-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9191" y="3111874"/>
              <a:ext cx="429408" cy="362676"/>
            </a:xfrm>
            <a:prstGeom prst="rect">
              <a:avLst/>
            </a:prstGeom>
          </p:spPr>
        </p:pic>
        <p:cxnSp>
          <p:nvCxnSpPr>
            <p:cNvPr id="13" name="Curved Connector 36"/>
            <p:cNvCxnSpPr/>
            <p:nvPr/>
          </p:nvCxnSpPr>
          <p:spPr bwMode="auto">
            <a:xfrm flipV="1">
              <a:off x="5283798" y="2895600"/>
              <a:ext cx="1073461" cy="500744"/>
            </a:xfrm>
            <a:prstGeom prst="curvedConnector3">
              <a:avLst>
                <a:gd name="adj1" fmla="val 50000"/>
              </a:avLst>
            </a:prstGeom>
            <a:solidFill>
              <a:schemeClr val="accent1"/>
            </a:solidFill>
            <a:ln w="5715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lg" len="lg"/>
            </a:ln>
            <a:effectLst/>
          </p:spPr>
        </p:cxnSp>
        <p:cxnSp>
          <p:nvCxnSpPr>
            <p:cNvPr id="14" name="Curved Connector 13"/>
            <p:cNvCxnSpPr/>
            <p:nvPr/>
          </p:nvCxnSpPr>
          <p:spPr bwMode="auto">
            <a:xfrm flipV="1">
              <a:off x="6756103" y="2501478"/>
              <a:ext cx="901874" cy="319414"/>
            </a:xfrm>
            <a:prstGeom prst="curvedConnector3">
              <a:avLst>
                <a:gd name="adj1" fmla="val 50000"/>
              </a:avLst>
            </a:prstGeom>
            <a:ln>
              <a:solidFill>
                <a:srgbClr val="FF0000"/>
              </a:solidFill>
              <a:headEnd type="none" w="med" len="med"/>
              <a:tailEnd type="stealth" w="lg" len="lg"/>
            </a:ln>
          </p:spPr>
          <p:style>
            <a:lnRef idx="3">
              <a:schemeClr val="accent2"/>
            </a:lnRef>
            <a:fillRef idx="0">
              <a:schemeClr val="accent2"/>
            </a:fillRef>
            <a:effectRef idx="2">
              <a:schemeClr val="accent2"/>
            </a:effectRef>
            <a:fontRef idx="minor">
              <a:schemeClr val="tx1"/>
            </a:fontRef>
          </p:style>
        </p:cxnSp>
        <p:cxnSp>
          <p:nvCxnSpPr>
            <p:cNvPr id="15" name="Curved Connector 40"/>
            <p:cNvCxnSpPr/>
            <p:nvPr/>
          </p:nvCxnSpPr>
          <p:spPr bwMode="auto">
            <a:xfrm flipV="1">
              <a:off x="6348509" y="2278396"/>
              <a:ext cx="926926" cy="366386"/>
            </a:xfrm>
            <a:prstGeom prst="curvedConnector3">
              <a:avLst>
                <a:gd name="adj1" fmla="val 50000"/>
              </a:avLst>
            </a:prstGeom>
            <a:ln>
              <a:solidFill>
                <a:srgbClr val="FF0000"/>
              </a:solidFill>
              <a:headEnd type="none" w="med" len="med"/>
              <a:tailEnd type="stealth" w="lg" len="lg"/>
            </a:ln>
          </p:spPr>
          <p:style>
            <a:lnRef idx="3">
              <a:schemeClr val="accent2"/>
            </a:lnRef>
            <a:fillRef idx="0">
              <a:schemeClr val="accent2"/>
            </a:fillRef>
            <a:effectRef idx="2">
              <a:schemeClr val="accent2"/>
            </a:effectRef>
            <a:fontRef idx="minor">
              <a:schemeClr val="tx1"/>
            </a:fontRef>
          </p:style>
        </p:cxnSp>
        <p:pic>
          <p:nvPicPr>
            <p:cNvPr id="16" name="Picture 40" descr="User-Exec-Female_Rt-s.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46910" y="4227152"/>
              <a:ext cx="400702" cy="343716"/>
            </a:xfrm>
            <a:prstGeom prst="rect">
              <a:avLst/>
            </a:prstGeom>
            <a:noFill/>
            <a:ln w="9525">
              <a:noFill/>
              <a:miter lim="800000"/>
              <a:headEnd/>
              <a:tailEnd/>
            </a:ln>
          </p:spPr>
        </p:pic>
        <p:pic>
          <p:nvPicPr>
            <p:cNvPr id="17" name="Picture 36" descr="User-Silver-Female_Rt-s.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3492599" y="3603022"/>
              <a:ext cx="469719" cy="386676"/>
            </a:xfrm>
            <a:prstGeom prst="rect">
              <a:avLst/>
            </a:prstGeom>
            <a:noFill/>
            <a:ln w="9525">
              <a:noFill/>
              <a:miter lim="800000"/>
              <a:headEnd/>
              <a:tailEnd/>
            </a:ln>
          </p:spPr>
        </p:pic>
        <p:pic>
          <p:nvPicPr>
            <p:cNvPr id="18" name="Picture 2" descr="clamp"/>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608029" y="3094784"/>
              <a:ext cx="373344" cy="343455"/>
            </a:xfrm>
            <a:prstGeom prst="rect">
              <a:avLst/>
            </a:prstGeom>
            <a:noFill/>
            <a:ln w="9525">
              <a:noFill/>
              <a:miter lim="800000"/>
              <a:headEnd/>
              <a:tailEnd/>
            </a:ln>
          </p:spPr>
        </p:pic>
        <p:pic>
          <p:nvPicPr>
            <p:cNvPr id="19" name="Picture 34"/>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185002" y="3236230"/>
              <a:ext cx="404485" cy="27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67"/>
            <p:cNvSpPr txBox="1">
              <a:spLocks noChangeArrowheads="1"/>
            </p:cNvSpPr>
            <p:nvPr/>
          </p:nvSpPr>
          <p:spPr bwMode="auto">
            <a:xfrm>
              <a:off x="7539731" y="2840345"/>
              <a:ext cx="1439820" cy="397606"/>
            </a:xfrm>
            <a:prstGeom prst="rect">
              <a:avLst/>
            </a:prstGeom>
            <a:noFill/>
            <a:ln w="9525">
              <a:noFill/>
              <a:miter lim="800000"/>
              <a:headEnd/>
              <a:tailEnd/>
            </a:ln>
          </p:spPr>
          <p:txBody>
            <a:bodyPr wrap="none">
              <a:spAutoFit/>
            </a:bodyPr>
            <a:lstStyle/>
            <a:p>
              <a:pPr algn="ctr"/>
              <a:r>
                <a:rPr lang="en-US" sz="1300" b="1">
                  <a:solidFill>
                    <a:srgbClr val="FF0000"/>
                  </a:solidFill>
                  <a:latin typeface="Helvetica" charset="0"/>
                </a:rPr>
                <a:t>Web Application</a:t>
              </a:r>
            </a:p>
            <a:p>
              <a:pPr algn="ctr"/>
              <a:r>
                <a:rPr lang="en-US" sz="1300" b="1">
                  <a:solidFill>
                    <a:srgbClr val="FF0000"/>
                  </a:solidFill>
                  <a:latin typeface="Helvetica" charset="0"/>
                </a:rPr>
                <a:t>Servers</a:t>
              </a:r>
            </a:p>
          </p:txBody>
        </p:sp>
        <p:grpSp>
          <p:nvGrpSpPr>
            <p:cNvPr id="21" name="Group 20"/>
            <p:cNvGrpSpPr/>
            <p:nvPr/>
          </p:nvGrpSpPr>
          <p:grpSpPr>
            <a:xfrm>
              <a:off x="6003639" y="2475753"/>
              <a:ext cx="1340591" cy="583133"/>
              <a:chOff x="1687924" y="2541688"/>
              <a:chExt cx="1656526" cy="1028459"/>
            </a:xfrm>
          </p:grpSpPr>
          <p:pic>
            <p:nvPicPr>
              <p:cNvPr id="38" name="Picture 37" descr="FortiWeb_Icon_1U_L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87924" y="2541688"/>
                <a:ext cx="1656526" cy="1028459"/>
              </a:xfrm>
              <a:prstGeom prst="rect">
                <a:avLst/>
              </a:prstGeom>
            </p:spPr>
          </p:pic>
          <p:pic>
            <p:nvPicPr>
              <p:cNvPr id="39" name="Picture 38" descr="FortiBalancer_Icon.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86233" y="2620885"/>
                <a:ext cx="882137" cy="648408"/>
              </a:xfrm>
              <a:prstGeom prst="rect">
                <a:avLst/>
              </a:prstGeom>
              <a:scene3d>
                <a:camera prst="isometricBottomDown"/>
                <a:lightRig rig="threePt" dir="t"/>
              </a:scene3d>
            </p:spPr>
          </p:pic>
        </p:grpSp>
        <p:pic>
          <p:nvPicPr>
            <p:cNvPr id="22" name="Picture 11" descr="WebAppServer_Lt_vF.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15243" y="3199021"/>
              <a:ext cx="317500" cy="308372"/>
            </a:xfrm>
            <a:prstGeom prst="rect">
              <a:avLst/>
            </a:prstGeom>
            <a:noFill/>
            <a:ln w="9525">
              <a:noFill/>
              <a:miter lim="800000"/>
              <a:headEnd/>
              <a:tailEnd/>
            </a:ln>
          </p:spPr>
        </p:pic>
        <p:pic>
          <p:nvPicPr>
            <p:cNvPr id="23" name="Picture 30" descr="WebAppServer_Lt_vF.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46816" y="3480349"/>
              <a:ext cx="317500" cy="308372"/>
            </a:xfrm>
            <a:prstGeom prst="rect">
              <a:avLst/>
            </a:prstGeom>
            <a:noFill/>
            <a:ln w="9525">
              <a:noFill/>
              <a:miter lim="800000"/>
              <a:headEnd/>
              <a:tailEnd/>
            </a:ln>
          </p:spPr>
        </p:pic>
        <p:cxnSp>
          <p:nvCxnSpPr>
            <p:cNvPr id="24" name="Curved Connector 23"/>
            <p:cNvCxnSpPr/>
            <p:nvPr/>
          </p:nvCxnSpPr>
          <p:spPr bwMode="auto">
            <a:xfrm flipV="1">
              <a:off x="7202664" y="3726120"/>
              <a:ext cx="901874" cy="319414"/>
            </a:xfrm>
            <a:prstGeom prst="curvedConnector3">
              <a:avLst>
                <a:gd name="adj1" fmla="val 50000"/>
              </a:avLst>
            </a:prstGeom>
            <a:ln>
              <a:solidFill>
                <a:srgbClr val="FF0000"/>
              </a:solidFill>
              <a:headEnd type="none" w="med" len="med"/>
              <a:tailEnd type="stealth" w="lg" len="lg"/>
            </a:ln>
          </p:spPr>
          <p:style>
            <a:lnRef idx="3">
              <a:schemeClr val="accent2"/>
            </a:lnRef>
            <a:fillRef idx="0">
              <a:schemeClr val="accent2"/>
            </a:fillRef>
            <a:effectRef idx="2">
              <a:schemeClr val="accent2"/>
            </a:effectRef>
            <a:fontRef idx="minor">
              <a:schemeClr val="tx1"/>
            </a:fontRef>
          </p:style>
        </p:cxnSp>
        <p:cxnSp>
          <p:nvCxnSpPr>
            <p:cNvPr id="25" name="Curved Connector 40"/>
            <p:cNvCxnSpPr/>
            <p:nvPr/>
          </p:nvCxnSpPr>
          <p:spPr bwMode="auto">
            <a:xfrm flipV="1">
              <a:off x="6795070" y="3503038"/>
              <a:ext cx="926926" cy="366386"/>
            </a:xfrm>
            <a:prstGeom prst="curvedConnector3">
              <a:avLst>
                <a:gd name="adj1" fmla="val 50000"/>
              </a:avLst>
            </a:prstGeom>
            <a:ln>
              <a:solidFill>
                <a:srgbClr val="FF0000"/>
              </a:solidFill>
              <a:headEnd type="none" w="med" len="med"/>
              <a:tailEnd type="stealth" w="lg" len="lg"/>
            </a:ln>
          </p:spPr>
          <p:style>
            <a:lnRef idx="3">
              <a:schemeClr val="accent2"/>
            </a:lnRef>
            <a:fillRef idx="0">
              <a:schemeClr val="accent2"/>
            </a:fillRef>
            <a:effectRef idx="2">
              <a:schemeClr val="accent2"/>
            </a:effectRef>
            <a:fontRef idx="minor">
              <a:schemeClr val="tx1"/>
            </a:fontRef>
          </p:style>
        </p:cxnSp>
        <p:grpSp>
          <p:nvGrpSpPr>
            <p:cNvPr id="26" name="Group 25"/>
            <p:cNvGrpSpPr/>
            <p:nvPr/>
          </p:nvGrpSpPr>
          <p:grpSpPr>
            <a:xfrm>
              <a:off x="6450200" y="3700396"/>
              <a:ext cx="1340591" cy="583133"/>
              <a:chOff x="1687924" y="2541688"/>
              <a:chExt cx="1656526" cy="1028459"/>
            </a:xfrm>
          </p:grpSpPr>
          <p:pic>
            <p:nvPicPr>
              <p:cNvPr id="36" name="Picture 35" descr="FortiWeb_Icon_1U_L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87924" y="2541688"/>
                <a:ext cx="1656526" cy="1028459"/>
              </a:xfrm>
              <a:prstGeom prst="rect">
                <a:avLst/>
              </a:prstGeom>
            </p:spPr>
          </p:pic>
          <p:pic>
            <p:nvPicPr>
              <p:cNvPr id="37" name="Picture 36" descr="FortiBalancer_Icon.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86233" y="2620885"/>
                <a:ext cx="882137" cy="648408"/>
              </a:xfrm>
              <a:prstGeom prst="rect">
                <a:avLst/>
              </a:prstGeom>
              <a:scene3d>
                <a:camera prst="isometricBottomDown"/>
                <a:lightRig rig="threePt" dir="t"/>
              </a:scene3d>
            </p:spPr>
          </p:pic>
        </p:grpSp>
        <p:cxnSp>
          <p:nvCxnSpPr>
            <p:cNvPr id="27" name="Curved Connector 36"/>
            <p:cNvCxnSpPr/>
            <p:nvPr/>
          </p:nvCxnSpPr>
          <p:spPr bwMode="auto">
            <a:xfrm>
              <a:off x="5436197" y="3510644"/>
              <a:ext cx="1298432" cy="288471"/>
            </a:xfrm>
            <a:prstGeom prst="curvedConnector3">
              <a:avLst>
                <a:gd name="adj1" fmla="val 50000"/>
              </a:avLst>
            </a:prstGeom>
            <a:solidFill>
              <a:schemeClr val="accent1"/>
            </a:solidFill>
            <a:ln w="5715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lg" len="lg"/>
            </a:ln>
            <a:effectLst/>
          </p:spPr>
        </p:cxnSp>
        <p:pic>
          <p:nvPicPr>
            <p:cNvPr id="28" name="Picture 59" descr="usa-fla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912532" y="2286511"/>
              <a:ext cx="542925" cy="265509"/>
            </a:xfrm>
            <a:prstGeom prst="rect">
              <a:avLst/>
            </a:prstGeom>
            <a:noFill/>
            <a:ln w="9525">
              <a:noFill/>
              <a:miter lim="800000"/>
              <a:headEnd/>
              <a:tailEnd/>
            </a:ln>
          </p:spPr>
        </p:pic>
        <p:pic>
          <p:nvPicPr>
            <p:cNvPr id="29" name="Picture 66" descr="UK%20Fla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631896" y="4185387"/>
              <a:ext cx="334962" cy="432197"/>
            </a:xfrm>
            <a:prstGeom prst="rect">
              <a:avLst/>
            </a:prstGeom>
            <a:noFill/>
            <a:ln w="9525">
              <a:noFill/>
              <a:miter lim="800000"/>
              <a:headEnd/>
              <a:tailEnd/>
            </a:ln>
          </p:spPr>
        </p:pic>
        <p:cxnSp>
          <p:nvCxnSpPr>
            <p:cNvPr id="30" name="Curved Connector 36"/>
            <p:cNvCxnSpPr/>
            <p:nvPr/>
          </p:nvCxnSpPr>
          <p:spPr bwMode="auto">
            <a:xfrm>
              <a:off x="4318598" y="3086101"/>
              <a:ext cx="265929" cy="173798"/>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cxnSp>
          <p:nvCxnSpPr>
            <p:cNvPr id="31" name="Curved Connector 36"/>
            <p:cNvCxnSpPr/>
            <p:nvPr/>
          </p:nvCxnSpPr>
          <p:spPr bwMode="auto">
            <a:xfrm>
              <a:off x="3890426" y="3744687"/>
              <a:ext cx="593892" cy="22516"/>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cxnSp>
          <p:nvCxnSpPr>
            <p:cNvPr id="32" name="Curved Connector 36"/>
            <p:cNvCxnSpPr/>
            <p:nvPr/>
          </p:nvCxnSpPr>
          <p:spPr bwMode="auto">
            <a:xfrm>
              <a:off x="4028311" y="3401787"/>
              <a:ext cx="340490" cy="114299"/>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cxnSp>
          <p:nvCxnSpPr>
            <p:cNvPr id="33" name="Curved Connector 36"/>
            <p:cNvCxnSpPr/>
            <p:nvPr/>
          </p:nvCxnSpPr>
          <p:spPr bwMode="auto">
            <a:xfrm flipV="1">
              <a:off x="4369396" y="3879937"/>
              <a:ext cx="315338" cy="213094"/>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cxnSp>
          <p:nvCxnSpPr>
            <p:cNvPr id="34" name="Curved Connector 36"/>
            <p:cNvCxnSpPr>
              <a:endCxn id="35" idx="2"/>
            </p:cNvCxnSpPr>
            <p:nvPr/>
          </p:nvCxnSpPr>
          <p:spPr bwMode="auto">
            <a:xfrm rot="16200000" flipV="1">
              <a:off x="4964301" y="4122024"/>
              <a:ext cx="341721" cy="10962"/>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pic>
          <p:nvPicPr>
            <p:cNvPr id="35" name="Picture 9" descr="Internet_Rt_vF.png"/>
            <p:cNvPicPr>
              <a:picLocks noChangeAspect="1"/>
            </p:cNvPicPr>
            <p:nvPr/>
          </p:nvPicPr>
          <p:blipFill>
            <a:blip r:embed="rId15"/>
            <a:srcRect/>
            <a:stretch>
              <a:fillRect/>
            </a:stretch>
          </p:blipFill>
          <p:spPr bwMode="auto">
            <a:xfrm>
              <a:off x="4386702" y="3137770"/>
              <a:ext cx="1485957" cy="818875"/>
            </a:xfrm>
            <a:prstGeom prst="rect">
              <a:avLst/>
            </a:prstGeom>
            <a:noFill/>
            <a:ln w="9525">
              <a:noFill/>
              <a:miter lim="800000"/>
              <a:headEnd/>
              <a:tailEnd/>
            </a:ln>
          </p:spPr>
        </p:pic>
      </p:grpSp>
      <p:grpSp>
        <p:nvGrpSpPr>
          <p:cNvPr id="40" name="Group 39"/>
          <p:cNvGrpSpPr/>
          <p:nvPr/>
        </p:nvGrpSpPr>
        <p:grpSpPr>
          <a:xfrm>
            <a:off x="599104" y="1200000"/>
            <a:ext cx="11038895" cy="846744"/>
            <a:chOff x="448252" y="1080000"/>
            <a:chExt cx="8281328" cy="635058"/>
          </a:xfrm>
        </p:grpSpPr>
        <p:sp>
          <p:nvSpPr>
            <p:cNvPr id="41" name="Rectangle 40"/>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Optimize the availability, performance and scalability of mobile, cloud and enterprise application delivery</a:t>
              </a:r>
            </a:p>
          </p:txBody>
        </p:sp>
        <p:pic>
          <p:nvPicPr>
            <p:cNvPr id="42" name="Picture 4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48105" y="1089402"/>
              <a:ext cx="585216" cy="585216"/>
            </a:xfrm>
            <a:prstGeom prst="rect">
              <a:avLst/>
            </a:prstGeom>
          </p:spPr>
        </p:pic>
      </p:grpSp>
      <p:graphicFrame>
        <p:nvGraphicFramePr>
          <p:cNvPr id="43" name="Content Placeholder 4">
            <a:extLst>
              <a:ext uri="{FF2B5EF4-FFF2-40B4-BE49-F238E27FC236}">
                <a16:creationId xmlns="" xmlns:a16="http://schemas.microsoft.com/office/drawing/2014/main" id="{37203403-5020-3845-A065-3783B3B090DC}"/>
              </a:ext>
            </a:extLst>
          </p:cNvPr>
          <p:cNvGraphicFramePr>
            <a:graphicFrameLocks/>
          </p:cNvGraphicFramePr>
          <p:nvPr>
            <p:extLst>
              <p:ext uri="{D42A27DB-BD31-4B8C-83A1-F6EECF244321}">
                <p14:modId xmlns:p14="http://schemas.microsoft.com/office/powerpoint/2010/main" val="2255972183"/>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Layer 7 Load Balancing</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Secure Traffic Management</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Application Optimization</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Security Fabric Integration</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Global Server Load Balancing</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Value-added Security Features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46" name="Graphic 45">
            <a:extLst>
              <a:ext uri="{FF2B5EF4-FFF2-40B4-BE49-F238E27FC236}">
                <a16:creationId xmlns="" xmlns:a16="http://schemas.microsoft.com/office/drawing/2014/main" id="{0A7DE39F-AEE2-BE47-84D2-C60BD5A953B2}"/>
              </a:ext>
            </a:extLst>
          </p:cNvPr>
          <p:cNvPicPr>
            <a:picLocks noChangeAspect="1"/>
          </p:cNvPicPr>
          <p:nvPr/>
        </p:nvPicPr>
        <p:blipFill>
          <a:blip r:embed="rId17">
            <a:duotone>
              <a:prstClr val="black"/>
              <a:schemeClr val="tx2">
                <a:tint val="45000"/>
                <a:satMod val="400000"/>
              </a:schemeClr>
            </a:duotone>
            <a:extLst>
              <a:ext uri="{96DAC541-7B7A-43D3-8B79-37D633B846F1}">
                <asvg:svgBlip xmlns="" xmlns:asvg="http://schemas.microsoft.com/office/drawing/2016/SVG/main" r:embed="rId18"/>
              </a:ext>
            </a:extLst>
          </a:blip>
          <a:stretch>
            <a:fillRect/>
          </a:stretch>
        </p:blipFill>
        <p:spPr>
          <a:xfrm>
            <a:off x="771140" y="2333647"/>
            <a:ext cx="508000" cy="508000"/>
          </a:xfrm>
          <a:prstGeom prst="rect">
            <a:avLst/>
          </a:prstGeom>
        </p:spPr>
      </p:pic>
      <p:pic>
        <p:nvPicPr>
          <p:cNvPr id="48" name="Graphic 47">
            <a:extLst>
              <a:ext uri="{FF2B5EF4-FFF2-40B4-BE49-F238E27FC236}">
                <a16:creationId xmlns="" xmlns:a16="http://schemas.microsoft.com/office/drawing/2014/main" id="{2DE255EA-0E14-3144-B264-B312E57913F8}"/>
              </a:ext>
            </a:extLst>
          </p:cNvPr>
          <p:cNvPicPr>
            <a:picLocks noChangeAspect="1"/>
          </p:cNvPicPr>
          <p:nvPr/>
        </p:nvPicPr>
        <p:blipFill>
          <a:blip r:embed="rId19">
            <a:duotone>
              <a:prstClr val="black"/>
              <a:schemeClr val="tx2">
                <a:tint val="45000"/>
                <a:satMod val="400000"/>
              </a:schemeClr>
            </a:duotone>
            <a:extLst>
              <a:ext uri="{96DAC541-7B7A-43D3-8B79-37D633B846F1}">
                <asvg:svgBlip xmlns="" xmlns:asvg="http://schemas.microsoft.com/office/drawing/2016/SVG/main" r:embed="rId20"/>
              </a:ext>
            </a:extLst>
          </a:blip>
          <a:stretch>
            <a:fillRect/>
          </a:stretch>
        </p:blipFill>
        <p:spPr>
          <a:xfrm>
            <a:off x="771140" y="2984183"/>
            <a:ext cx="508000" cy="508000"/>
          </a:xfrm>
          <a:prstGeom prst="rect">
            <a:avLst/>
          </a:prstGeom>
        </p:spPr>
      </p:pic>
      <p:pic>
        <p:nvPicPr>
          <p:cNvPr id="50" name="Graphic 49">
            <a:extLst>
              <a:ext uri="{FF2B5EF4-FFF2-40B4-BE49-F238E27FC236}">
                <a16:creationId xmlns="" xmlns:a16="http://schemas.microsoft.com/office/drawing/2014/main" id="{7E5D05BF-2E69-B94C-9059-1DFC6C8EAD8D}"/>
              </a:ext>
            </a:extLst>
          </p:cNvPr>
          <p:cNvPicPr>
            <a:picLocks noChangeAspect="1"/>
          </p:cNvPicPr>
          <p:nvPr/>
        </p:nvPicPr>
        <p:blipFill>
          <a:blip r:embed="rId21">
            <a:duotone>
              <a:prstClr val="black"/>
              <a:schemeClr val="tx2">
                <a:tint val="45000"/>
                <a:satMod val="400000"/>
              </a:schemeClr>
            </a:duotone>
            <a:extLst>
              <a:ext uri="{96DAC541-7B7A-43D3-8B79-37D633B846F1}">
                <asvg:svgBlip xmlns="" xmlns:asvg="http://schemas.microsoft.com/office/drawing/2016/SVG/main" r:embed="rId22"/>
              </a:ext>
            </a:extLst>
          </a:blip>
          <a:stretch>
            <a:fillRect/>
          </a:stretch>
        </p:blipFill>
        <p:spPr>
          <a:xfrm>
            <a:off x="771140" y="3678745"/>
            <a:ext cx="508000" cy="508000"/>
          </a:xfrm>
          <a:prstGeom prst="rect">
            <a:avLst/>
          </a:prstGeom>
        </p:spPr>
      </p:pic>
      <p:pic>
        <p:nvPicPr>
          <p:cNvPr id="54" name="Graphic 53">
            <a:extLst>
              <a:ext uri="{FF2B5EF4-FFF2-40B4-BE49-F238E27FC236}">
                <a16:creationId xmlns="" xmlns:a16="http://schemas.microsoft.com/office/drawing/2014/main" id="{148DDA50-0381-E242-B3E5-FA955CF976A0}"/>
              </a:ext>
            </a:extLst>
          </p:cNvPr>
          <p:cNvPicPr>
            <a:picLocks noChangeAspect="1"/>
          </p:cNvPicPr>
          <p:nvPr/>
        </p:nvPicPr>
        <p:blipFill>
          <a:blip r:embed="rId23">
            <a:duotone>
              <a:prstClr val="black"/>
              <a:schemeClr val="tx2">
                <a:tint val="45000"/>
                <a:satMod val="400000"/>
              </a:schemeClr>
            </a:duotone>
            <a:extLst>
              <a:ext uri="{96DAC541-7B7A-43D3-8B79-37D633B846F1}">
                <asvg:svgBlip xmlns="" xmlns:asvg="http://schemas.microsoft.com/office/drawing/2016/SVG/main" r:embed="rId24"/>
              </a:ext>
            </a:extLst>
          </a:blip>
          <a:stretch>
            <a:fillRect/>
          </a:stretch>
        </p:blipFill>
        <p:spPr>
          <a:xfrm>
            <a:off x="771140" y="5067869"/>
            <a:ext cx="508000" cy="508000"/>
          </a:xfrm>
          <a:prstGeom prst="rect">
            <a:avLst/>
          </a:prstGeom>
        </p:spPr>
      </p:pic>
      <p:pic>
        <p:nvPicPr>
          <p:cNvPr id="56" name="Graphic 55">
            <a:extLst>
              <a:ext uri="{FF2B5EF4-FFF2-40B4-BE49-F238E27FC236}">
                <a16:creationId xmlns="" xmlns:a16="http://schemas.microsoft.com/office/drawing/2014/main" id="{94ECB612-04CF-3944-8BAC-1261A44C4318}"/>
              </a:ext>
            </a:extLst>
          </p:cNvPr>
          <p:cNvPicPr>
            <a:picLocks noChangeAspect="1"/>
          </p:cNvPicPr>
          <p:nvPr/>
        </p:nvPicPr>
        <p:blipFill>
          <a:blip r:embed="rId25">
            <a:duotone>
              <a:prstClr val="black"/>
              <a:schemeClr val="tx2">
                <a:tint val="45000"/>
                <a:satMod val="400000"/>
              </a:schemeClr>
            </a:duotone>
            <a:extLst>
              <a:ext uri="{96DAC541-7B7A-43D3-8B79-37D633B846F1}">
                <asvg:svgBlip xmlns="" xmlns:asvg="http://schemas.microsoft.com/office/drawing/2016/SVG/main" r:embed="rId26"/>
              </a:ext>
            </a:extLst>
          </a:blip>
          <a:stretch>
            <a:fillRect/>
          </a:stretch>
        </p:blipFill>
        <p:spPr>
          <a:xfrm>
            <a:off x="783840" y="5688344"/>
            <a:ext cx="482600" cy="609600"/>
          </a:xfrm>
          <a:prstGeom prst="rect">
            <a:avLst/>
          </a:prstGeom>
        </p:spPr>
      </p:pic>
      <p:pic>
        <p:nvPicPr>
          <p:cNvPr id="57" name="Graphic 56">
            <a:extLst>
              <a:ext uri="{FF2B5EF4-FFF2-40B4-BE49-F238E27FC236}">
                <a16:creationId xmlns="" xmlns:a16="http://schemas.microsoft.com/office/drawing/2014/main" id="{E492BA56-063F-584B-842B-834B8381F7F2}"/>
              </a:ext>
            </a:extLst>
          </p:cNvPr>
          <p:cNvPicPr>
            <a:picLocks noChangeAspect="1"/>
          </p:cNvPicPr>
          <p:nvPr/>
        </p:nvPicPr>
        <p:blipFill>
          <a:blip r:embed="rId27">
            <a:duotone>
              <a:prstClr val="black"/>
              <a:schemeClr val="tx2">
                <a:tint val="45000"/>
                <a:satMod val="400000"/>
              </a:schemeClr>
            </a:duotone>
            <a:extLst>
              <a:ext uri="{96DAC541-7B7A-43D3-8B79-37D633B846F1}">
                <asvg:svgBlip xmlns="" xmlns:asvg="http://schemas.microsoft.com/office/drawing/2016/SVG/main" r:embed="rId28"/>
              </a:ext>
            </a:extLst>
          </a:blip>
          <a:stretch>
            <a:fillRect/>
          </a:stretch>
        </p:blipFill>
        <p:spPr>
          <a:xfrm>
            <a:off x="758440" y="4368800"/>
            <a:ext cx="508000" cy="508000"/>
          </a:xfrm>
          <a:prstGeom prst="rect">
            <a:avLst/>
          </a:prstGeom>
        </p:spPr>
      </p:pic>
      <p:sp>
        <p:nvSpPr>
          <p:cNvPr id="59" name="Rectangle 1">
            <a:extLst>
              <a:ext uri="{FF2B5EF4-FFF2-40B4-BE49-F238E27FC236}">
                <a16:creationId xmlns="" xmlns:a16="http://schemas.microsoft.com/office/drawing/2014/main" id="{52E51293-E106-7045-B6C7-0A19D21042DD}"/>
              </a:ext>
            </a:extLst>
          </p:cNvPr>
          <p:cNvSpPr>
            <a:spLocks noChangeArrowheads="1"/>
          </p:cNvSpPr>
          <p:nvPr/>
        </p:nvSpPr>
        <p:spPr bwMode="auto">
          <a:xfrm>
            <a:off x="9296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61" name="Rectangle 1">
            <a:extLst>
              <a:ext uri="{FF2B5EF4-FFF2-40B4-BE49-F238E27FC236}">
                <a16:creationId xmlns="" xmlns:a16="http://schemas.microsoft.com/office/drawing/2014/main" id="{A13DF383-6DF7-3647-BF32-B747763BB9C8}"/>
              </a:ext>
            </a:extLst>
          </p:cNvPr>
          <p:cNvSpPr>
            <a:spLocks noChangeArrowheads="1"/>
          </p:cNvSpPr>
          <p:nvPr/>
        </p:nvSpPr>
        <p:spPr bwMode="auto">
          <a:xfrm>
            <a:off x="10121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62" name="Rectangle 1">
            <a:extLst>
              <a:ext uri="{FF2B5EF4-FFF2-40B4-BE49-F238E27FC236}">
                <a16:creationId xmlns="" xmlns:a16="http://schemas.microsoft.com/office/drawing/2014/main" id="{3FC68448-84A0-CA4C-8A62-199CF38A7F32}"/>
              </a:ext>
            </a:extLst>
          </p:cNvPr>
          <p:cNvSpPr>
            <a:spLocks noChangeArrowheads="1"/>
          </p:cNvSpPr>
          <p:nvPr/>
        </p:nvSpPr>
        <p:spPr bwMode="auto">
          <a:xfrm>
            <a:off x="108873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63" name="Picture 62">
            <a:extLst>
              <a:ext uri="{FF2B5EF4-FFF2-40B4-BE49-F238E27FC236}">
                <a16:creationId xmlns="" xmlns:a16="http://schemas.microsoft.com/office/drawing/2014/main" id="{2770C43B-2CF4-864D-84E7-B0791F4E20E4}"/>
              </a:ext>
            </a:extLst>
          </p:cNvPr>
          <p:cNvPicPr>
            <a:picLocks noChangeAspect="1"/>
          </p:cNvPicPr>
          <p:nvPr/>
        </p:nvPicPr>
        <p:blipFill>
          <a:blip r:embed="rId29">
            <a:duotone>
              <a:schemeClr val="accent5">
                <a:shade val="45000"/>
                <a:satMod val="135000"/>
              </a:schemeClr>
              <a:prstClr val="white"/>
            </a:duotone>
            <a:lum bright="20000"/>
          </a:blip>
          <a:stretch>
            <a:fillRect/>
          </a:stretch>
        </p:blipFill>
        <p:spPr>
          <a:xfrm>
            <a:off x="9498105" y="417338"/>
            <a:ext cx="536531" cy="253479"/>
          </a:xfrm>
          <a:prstGeom prst="rect">
            <a:avLst/>
          </a:prstGeom>
        </p:spPr>
      </p:pic>
      <p:pic>
        <p:nvPicPr>
          <p:cNvPr id="64" name="Picture 63">
            <a:extLst>
              <a:ext uri="{FF2B5EF4-FFF2-40B4-BE49-F238E27FC236}">
                <a16:creationId xmlns="" xmlns:a16="http://schemas.microsoft.com/office/drawing/2014/main" id="{997B13CF-6FE4-734E-B54B-6A33CF2AB824}"/>
              </a:ext>
            </a:extLst>
          </p:cNvPr>
          <p:cNvPicPr>
            <a:picLocks noChangeAspect="1"/>
          </p:cNvPicPr>
          <p:nvPr/>
        </p:nvPicPr>
        <p:blipFill>
          <a:blip r:embed="rId30">
            <a:duotone>
              <a:schemeClr val="accent5">
                <a:shade val="45000"/>
                <a:satMod val="135000"/>
              </a:schemeClr>
              <a:prstClr val="white"/>
            </a:duotone>
            <a:lum bright="20000"/>
          </a:blip>
          <a:stretch>
            <a:fillRect/>
          </a:stretch>
        </p:blipFill>
        <p:spPr>
          <a:xfrm>
            <a:off x="10390259" y="345571"/>
            <a:ext cx="397013" cy="397013"/>
          </a:xfrm>
          <a:prstGeom prst="rect">
            <a:avLst/>
          </a:prstGeom>
        </p:spPr>
      </p:pic>
      <p:pic>
        <p:nvPicPr>
          <p:cNvPr id="65" name="Picture 64">
            <a:extLst>
              <a:ext uri="{FF2B5EF4-FFF2-40B4-BE49-F238E27FC236}">
                <a16:creationId xmlns="" xmlns:a16="http://schemas.microsoft.com/office/drawing/2014/main" id="{D8B0BE1F-D0C8-C84B-91B6-E771D496A738}"/>
              </a:ext>
            </a:extLst>
          </p:cNvPr>
          <p:cNvPicPr>
            <a:picLocks noChangeAspect="1"/>
          </p:cNvPicPr>
          <p:nvPr/>
        </p:nvPicPr>
        <p:blipFill>
          <a:blip r:embed="rId31">
            <a:duotone>
              <a:schemeClr val="accent5">
                <a:shade val="45000"/>
                <a:satMod val="135000"/>
              </a:schemeClr>
              <a:prstClr val="white"/>
            </a:duotone>
            <a:lum bright="20000"/>
          </a:blip>
          <a:stretch>
            <a:fillRect/>
          </a:stretch>
        </p:blipFill>
        <p:spPr>
          <a:xfrm>
            <a:off x="11063103" y="376777"/>
            <a:ext cx="541957" cy="334600"/>
          </a:xfrm>
          <a:prstGeom prst="rect">
            <a:avLst/>
          </a:prstGeom>
        </p:spPr>
      </p:pic>
    </p:spTree>
    <p:extLst>
      <p:ext uri="{BB962C8B-B14F-4D97-AF65-F5344CB8AC3E}">
        <p14:creationId xmlns:p14="http://schemas.microsoft.com/office/powerpoint/2010/main" val="252695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FortiADC Series</a:t>
            </a:r>
          </a:p>
        </p:txBody>
      </p:sp>
      <p:graphicFrame>
        <p:nvGraphicFramePr>
          <p:cNvPr id="5" name="Group 51"/>
          <p:cNvGraphicFramePr>
            <a:graphicFrameLocks noGrp="1"/>
          </p:cNvGraphicFramePr>
          <p:nvPr>
            <p:extLst>
              <p:ext uri="{D42A27DB-BD31-4B8C-83A1-F6EECF244321}">
                <p14:modId xmlns:p14="http://schemas.microsoft.com/office/powerpoint/2010/main" val="476712911"/>
              </p:ext>
            </p:extLst>
          </p:nvPr>
        </p:nvGraphicFramePr>
        <p:xfrm>
          <a:off x="337504" y="1440001"/>
          <a:ext cx="11520007" cy="4700728"/>
        </p:xfrm>
        <a:graphic>
          <a:graphicData uri="http://schemas.openxmlformats.org/drawingml/2006/table">
            <a:tbl>
              <a:tblPr firstRow="1" firstCol="1" bandRow="1">
                <a:tableStyleId>{46F890A9-2807-4EBB-B81D-B2AA78EC7F39}</a:tableStyleId>
              </a:tblPr>
              <a:tblGrid>
                <a:gridCol w="1609630">
                  <a:extLst>
                    <a:ext uri="{9D8B030D-6E8A-4147-A177-3AD203B41FA5}">
                      <a16:colId xmlns="" xmlns:a16="http://schemas.microsoft.com/office/drawing/2014/main" val="20000"/>
                    </a:ext>
                  </a:extLst>
                </a:gridCol>
                <a:gridCol w="1101153">
                  <a:extLst>
                    <a:ext uri="{9D8B030D-6E8A-4147-A177-3AD203B41FA5}">
                      <a16:colId xmlns="" xmlns:a16="http://schemas.microsoft.com/office/drawing/2014/main" val="20001"/>
                    </a:ext>
                  </a:extLst>
                </a:gridCol>
                <a:gridCol w="1101153">
                  <a:extLst>
                    <a:ext uri="{9D8B030D-6E8A-4147-A177-3AD203B41FA5}">
                      <a16:colId xmlns="" xmlns:a16="http://schemas.microsoft.com/office/drawing/2014/main" val="20002"/>
                    </a:ext>
                  </a:extLst>
                </a:gridCol>
                <a:gridCol w="1101153">
                  <a:extLst>
                    <a:ext uri="{9D8B030D-6E8A-4147-A177-3AD203B41FA5}">
                      <a16:colId xmlns="" xmlns:a16="http://schemas.microsoft.com/office/drawing/2014/main" val="20003"/>
                    </a:ext>
                  </a:extLst>
                </a:gridCol>
                <a:gridCol w="1101153">
                  <a:extLst>
                    <a:ext uri="{9D8B030D-6E8A-4147-A177-3AD203B41FA5}">
                      <a16:colId xmlns="" xmlns:a16="http://schemas.microsoft.com/office/drawing/2014/main" val="20004"/>
                    </a:ext>
                  </a:extLst>
                </a:gridCol>
                <a:gridCol w="1101153">
                  <a:extLst>
                    <a:ext uri="{9D8B030D-6E8A-4147-A177-3AD203B41FA5}">
                      <a16:colId xmlns="" xmlns:a16="http://schemas.microsoft.com/office/drawing/2014/main" val="20005"/>
                    </a:ext>
                  </a:extLst>
                </a:gridCol>
                <a:gridCol w="1101153">
                  <a:extLst>
                    <a:ext uri="{9D8B030D-6E8A-4147-A177-3AD203B41FA5}">
                      <a16:colId xmlns="" xmlns:a16="http://schemas.microsoft.com/office/drawing/2014/main" val="20006"/>
                    </a:ext>
                  </a:extLst>
                </a:gridCol>
                <a:gridCol w="1101153">
                  <a:extLst>
                    <a:ext uri="{9D8B030D-6E8A-4147-A177-3AD203B41FA5}">
                      <a16:colId xmlns="" xmlns:a16="http://schemas.microsoft.com/office/drawing/2014/main" val="20007"/>
                    </a:ext>
                  </a:extLst>
                </a:gridCol>
                <a:gridCol w="1101153">
                  <a:extLst>
                    <a:ext uri="{9D8B030D-6E8A-4147-A177-3AD203B41FA5}">
                      <a16:colId xmlns="" xmlns:a16="http://schemas.microsoft.com/office/drawing/2014/main" val="20008"/>
                    </a:ext>
                  </a:extLst>
                </a:gridCol>
                <a:gridCol w="1101153">
                  <a:extLst>
                    <a:ext uri="{9D8B030D-6E8A-4147-A177-3AD203B41FA5}">
                      <a16:colId xmlns="" xmlns:a16="http://schemas.microsoft.com/office/drawing/2014/main" val="3566873699"/>
                    </a:ext>
                  </a:extLst>
                </a:gridCol>
              </a:tblGrid>
              <a:tr h="5334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FortiADC</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a:t>
                      </a:r>
                      <a:br>
                        <a:rPr kumimoji="0" lang="en-US" sz="1300" u="none" strike="noStrike" cap="none" normalizeH="0" baseline="0">
                          <a:ln>
                            <a:noFill/>
                          </a:ln>
                          <a:effectLst/>
                        </a:rPr>
                      </a:br>
                      <a:r>
                        <a:rPr kumimoji="0" lang="en-US" sz="1300" u="none" strike="noStrike" cap="none" normalizeH="0" baseline="0">
                          <a:ln>
                            <a:noFill/>
                          </a:ln>
                          <a:effectLst/>
                        </a:rPr>
                        <a:t>60F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a:t>
                      </a:r>
                      <a:br>
                        <a:rPr kumimoji="0" lang="en-US" sz="1300" u="none" strike="noStrike" cap="none" normalizeH="0" baseline="0">
                          <a:ln>
                            <a:noFill/>
                          </a:ln>
                          <a:effectLst/>
                        </a:rPr>
                      </a:br>
                      <a:r>
                        <a:rPr kumimoji="0" lang="en-US" sz="1300" u="none" strike="noStrike" cap="none" normalizeH="0" baseline="0">
                          <a:ln>
                            <a:noFill/>
                          </a:ln>
                          <a:effectLst/>
                        </a:rPr>
                        <a:t>100F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a:t>
                      </a:r>
                      <a:br>
                        <a:rPr kumimoji="0" lang="en-US" sz="1300" u="none" strike="noStrike" cap="none" normalizeH="0" baseline="0">
                          <a:ln>
                            <a:noFill/>
                          </a:ln>
                          <a:effectLst/>
                        </a:rPr>
                      </a:br>
                      <a:r>
                        <a:rPr kumimoji="0" lang="en-US" sz="1300" u="none" strike="noStrike" cap="none" normalizeH="0" baseline="0">
                          <a:ln>
                            <a:noFill/>
                          </a:ln>
                          <a:effectLst/>
                        </a:rPr>
                        <a:t>200F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a:t>
                      </a:r>
                      <a:br>
                        <a:rPr kumimoji="0" lang="en-US" sz="1300" u="none" strike="noStrike" cap="none" normalizeH="0" baseline="0">
                          <a:ln>
                            <a:noFill/>
                          </a:ln>
                          <a:effectLst/>
                        </a:rPr>
                      </a:br>
                      <a:r>
                        <a:rPr kumimoji="0" lang="en-US" sz="1300" u="none" strike="noStrike" cap="none" normalizeH="0" baseline="0">
                          <a:ln>
                            <a:noFill/>
                          </a:ln>
                          <a:effectLst/>
                        </a:rPr>
                        <a:t>300F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a:t>
                      </a:r>
                      <a:br>
                        <a:rPr kumimoji="0" lang="en-US" sz="1300" u="none" strike="noStrike" cap="none" normalizeH="0" baseline="0">
                          <a:ln>
                            <a:noFill/>
                          </a:ln>
                          <a:effectLst/>
                        </a:rPr>
                      </a:br>
                      <a:r>
                        <a:rPr kumimoji="0" lang="en-US" sz="1300" u="none" strike="noStrike" cap="none" normalizeH="0" baseline="0">
                          <a:ln>
                            <a:noFill/>
                          </a:ln>
                          <a:effectLst/>
                        </a:rPr>
                        <a:t>400F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a:t>
                      </a:r>
                      <a:br>
                        <a:rPr kumimoji="0" lang="en-US" sz="1300" u="none" strike="noStrike" cap="none" normalizeH="0" baseline="0">
                          <a:ln>
                            <a:noFill/>
                          </a:ln>
                          <a:effectLst/>
                        </a:rPr>
                      </a:br>
                      <a:r>
                        <a:rPr kumimoji="0" lang="en-US" sz="1300" u="none" strike="noStrike" cap="none" normalizeH="0" baseline="0">
                          <a:ln>
                            <a:noFill/>
                          </a:ln>
                          <a:effectLst/>
                        </a:rPr>
                        <a:t>1000F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a:t>
                      </a:r>
                      <a:br>
                        <a:rPr kumimoji="0" lang="en-US" sz="1300" u="none" strike="noStrike" cap="none" normalizeH="0" baseline="0">
                          <a:ln>
                            <a:noFill/>
                          </a:ln>
                          <a:effectLst/>
                        </a:rPr>
                      </a:br>
                      <a:r>
                        <a:rPr kumimoji="0" lang="en-US" sz="1300" u="none" strike="noStrike" cap="none" normalizeH="0" baseline="0">
                          <a:ln>
                            <a:noFill/>
                          </a:ln>
                          <a:effectLst/>
                        </a:rPr>
                        <a:t>2000F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a:t>
                      </a:r>
                      <a:br>
                        <a:rPr kumimoji="0" lang="en-US" sz="1300" u="none" strike="noStrike" cap="none" normalizeH="0" baseline="0">
                          <a:ln>
                            <a:noFill/>
                          </a:ln>
                          <a:effectLst/>
                        </a:rPr>
                      </a:br>
                      <a:r>
                        <a:rPr kumimoji="0" lang="en-US" sz="1300" u="none" strike="noStrike" cap="none" normalizeH="0" baseline="0">
                          <a:ln>
                            <a:noFill/>
                          </a:ln>
                          <a:effectLst/>
                        </a:rPr>
                        <a:t>4000F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a:t>
                      </a:r>
                      <a:br>
                        <a:rPr kumimoji="0" lang="en-US" sz="1300" u="none" strike="noStrike" cap="none" normalizeH="0" baseline="0">
                          <a:ln>
                            <a:noFill/>
                          </a:ln>
                          <a:effectLst/>
                        </a:rPr>
                      </a:br>
                      <a:r>
                        <a:rPr kumimoji="0" lang="en-US" sz="1300" u="none" strike="noStrike" cap="none" normalizeH="0" baseline="0">
                          <a:ln>
                            <a:noFill/>
                          </a:ln>
                          <a:effectLst/>
                        </a:rPr>
                        <a:t>5000F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294640">
                <a:tc>
                  <a:txBody>
                    <a:bodyPr/>
                    <a:lstStyle/>
                    <a:p>
                      <a:r>
                        <a:rPr lang="en-US" sz="1300"/>
                        <a:t>L4 Throughput</a:t>
                      </a:r>
                      <a:endParaRPr lang="en-US" sz="1300" b="1">
                        <a:solidFill>
                          <a:srgbClr val="FFFFFF"/>
                        </a:solidFill>
                        <a:latin typeface="Arial"/>
                        <a:cs typeface="Arial"/>
                      </a:endParaRPr>
                    </a:p>
                  </a:txBody>
                  <a:tcPr marL="121888" marR="121888"/>
                </a:tc>
                <a:tc>
                  <a:txBody>
                    <a:bodyPr/>
                    <a:lstStyle/>
                    <a:p>
                      <a:pPr algn="ctr"/>
                      <a:r>
                        <a:rPr lang="en-US" sz="1300"/>
                        <a:t>400 Mbps</a:t>
                      </a:r>
                      <a:endParaRPr lang="en-US" sz="1300">
                        <a:latin typeface="Arial"/>
                        <a:cs typeface="Arial"/>
                      </a:endParaRPr>
                    </a:p>
                  </a:txBody>
                  <a:tcPr marL="121888" marR="121888"/>
                </a:tc>
                <a:tc>
                  <a:txBody>
                    <a:bodyPr/>
                    <a:lstStyle/>
                    <a:p>
                      <a:pPr algn="ctr"/>
                      <a:r>
                        <a:rPr lang="en-US" sz="1300"/>
                        <a:t>1.5 Gbps</a:t>
                      </a:r>
                      <a:endParaRPr lang="en-US" sz="1300">
                        <a:latin typeface="Arial"/>
                        <a:cs typeface="Arial"/>
                      </a:endParaRPr>
                    </a:p>
                  </a:txBody>
                  <a:tcPr marL="121888" marR="121888"/>
                </a:tc>
                <a:tc>
                  <a:txBody>
                    <a:bodyPr/>
                    <a:lstStyle/>
                    <a:p>
                      <a:pPr algn="ctr"/>
                      <a:r>
                        <a:rPr lang="en-US" sz="1300"/>
                        <a:t>3 Gbps</a:t>
                      </a:r>
                      <a:endParaRPr lang="en-US" sz="1300">
                        <a:latin typeface="Arial"/>
                        <a:cs typeface="Arial"/>
                      </a:endParaRPr>
                    </a:p>
                  </a:txBody>
                  <a:tcPr marL="121888" marR="12188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8 Gbps</a:t>
                      </a:r>
                      <a:endParaRPr lang="en-US" sz="1300">
                        <a:latin typeface="+mn-lt"/>
                        <a:cs typeface="Arial"/>
                      </a:endParaRPr>
                    </a:p>
                  </a:txBody>
                  <a:tcPr marL="121888" marR="12188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15 Gbps</a:t>
                      </a:r>
                      <a:endParaRPr lang="en-US" sz="1300">
                        <a:latin typeface="+mn-lt"/>
                        <a:cs typeface="Arial"/>
                      </a:endParaRPr>
                    </a:p>
                  </a:txBody>
                  <a:tcPr marL="121888" marR="121888"/>
                </a:tc>
                <a:tc>
                  <a:txBody>
                    <a:bodyPr/>
                    <a:lstStyle/>
                    <a:p>
                      <a:pPr algn="ctr"/>
                      <a:r>
                        <a:rPr lang="en-US" sz="1300"/>
                        <a:t>20 Gbps</a:t>
                      </a:r>
                    </a:p>
                  </a:txBody>
                  <a:tcPr marL="121888" marR="121888"/>
                </a:tc>
                <a:tc>
                  <a:txBody>
                    <a:bodyPr/>
                    <a:lstStyle/>
                    <a:p>
                      <a:pPr algn="ctr"/>
                      <a:r>
                        <a:rPr lang="en-US" sz="1300"/>
                        <a:t>40 Gbps</a:t>
                      </a:r>
                    </a:p>
                  </a:txBody>
                  <a:tcPr marL="121888" marR="121888"/>
                </a:tc>
                <a:tc>
                  <a:txBody>
                    <a:bodyPr/>
                    <a:lstStyle/>
                    <a:p>
                      <a:pPr algn="ctr"/>
                      <a:r>
                        <a:rPr lang="en-US" sz="1300"/>
                        <a:t>60 Gbps</a:t>
                      </a:r>
                      <a:endParaRPr lang="en-US" sz="1300">
                        <a:latin typeface="Arial"/>
                        <a:cs typeface="Arial"/>
                      </a:endParaRPr>
                    </a:p>
                  </a:txBody>
                  <a:tcPr marL="121888" marR="121888"/>
                </a:tc>
                <a:tc>
                  <a:txBody>
                    <a:bodyPr/>
                    <a:lstStyle/>
                    <a:p>
                      <a:pPr algn="ctr"/>
                      <a:r>
                        <a:rPr lang="en-US" sz="1300">
                          <a:latin typeface="Arial"/>
                          <a:cs typeface="Arial"/>
                        </a:rPr>
                        <a:t>200 Gbps</a:t>
                      </a:r>
                    </a:p>
                  </a:txBody>
                  <a:tcPr marL="121888" marR="121888"/>
                </a:tc>
                <a:extLst>
                  <a:ext uri="{0D108BD9-81ED-4DB2-BD59-A6C34878D82A}">
                    <a16:rowId xmlns="" xmlns:a16="http://schemas.microsoft.com/office/drawing/2014/main" val="10001"/>
                  </a:ext>
                </a:extLst>
              </a:tr>
              <a:tr h="305375">
                <a:tc>
                  <a:txBody>
                    <a:bodyPr/>
                    <a:lstStyle/>
                    <a:p>
                      <a:pPr marL="0" marR="0" indent="0" algn="l" defTabSz="685771" rtl="0" eaLnBrk="1" fontAlgn="auto" latinLnBrk="0" hangingPunct="1">
                        <a:lnSpc>
                          <a:spcPct val="100000"/>
                        </a:lnSpc>
                        <a:spcBef>
                          <a:spcPts val="0"/>
                        </a:spcBef>
                        <a:spcAft>
                          <a:spcPts val="0"/>
                        </a:spcAft>
                        <a:buClrTx/>
                        <a:buSzTx/>
                        <a:buFontTx/>
                        <a:buNone/>
                        <a:tabLst/>
                        <a:defRPr/>
                      </a:pPr>
                      <a:r>
                        <a:rPr lang="en-US" sz="1300"/>
                        <a:t>L7 Throughput</a:t>
                      </a:r>
                      <a:endParaRPr lang="en-US" sz="1300" b="1">
                        <a:solidFill>
                          <a:srgbClr val="FFFFFF"/>
                        </a:solidFill>
                        <a:latin typeface="+mn-lt"/>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200 Mbps</a:t>
                      </a:r>
                      <a:endParaRPr lang="en-US" sz="1300">
                        <a:latin typeface="Arial"/>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1.3</a:t>
                      </a:r>
                      <a:r>
                        <a:rPr lang="en-US" sz="1300" baseline="0"/>
                        <a:t> Gbps</a:t>
                      </a:r>
                      <a:endParaRPr lang="en-US" sz="1300">
                        <a:latin typeface="Arial"/>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2.2 Gbps</a:t>
                      </a:r>
                      <a:endParaRPr lang="en-US" sz="1300">
                        <a:latin typeface="Arial"/>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 Gbps</a:t>
                      </a:r>
                      <a:endParaRPr lang="en-US" sz="1300">
                        <a:latin typeface="+mn-lt"/>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12 Gbps</a:t>
                      </a:r>
                      <a:endParaRPr lang="en-US" sz="1300">
                        <a:latin typeface="+mn-lt"/>
                        <a:cs typeface="Arial"/>
                      </a:endParaRPr>
                    </a:p>
                  </a:txBody>
                  <a:tcPr marL="121888" marR="121888"/>
                </a:tc>
                <a:tc>
                  <a:txBody>
                    <a:bodyPr/>
                    <a:lstStyle/>
                    <a:p>
                      <a:pPr algn="ctr"/>
                      <a:r>
                        <a:rPr lang="en-US" sz="1300"/>
                        <a:t>15 Gbps</a:t>
                      </a:r>
                    </a:p>
                  </a:txBody>
                  <a:tcPr marL="121888" marR="121888"/>
                </a:tc>
                <a:tc>
                  <a:txBody>
                    <a:bodyPr/>
                    <a:lstStyle/>
                    <a:p>
                      <a:pPr algn="ctr"/>
                      <a:r>
                        <a:rPr lang="en-US" sz="1300"/>
                        <a:t>25 Gbps</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35 Gbps</a:t>
                      </a:r>
                      <a:endParaRPr lang="en-US" sz="1300">
                        <a:latin typeface="Arial"/>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12\50 Gbps</a:t>
                      </a:r>
                    </a:p>
                  </a:txBody>
                  <a:tcPr marL="121888" marR="121888"/>
                </a:tc>
                <a:extLst>
                  <a:ext uri="{0D108BD9-81ED-4DB2-BD59-A6C34878D82A}">
                    <a16:rowId xmlns="" xmlns:a16="http://schemas.microsoft.com/office/drawing/2014/main" val="10003"/>
                  </a:ext>
                </a:extLst>
              </a:tr>
              <a:tr h="305375">
                <a:tc>
                  <a:txBody>
                    <a:bodyPr/>
                    <a:lstStyle/>
                    <a:p>
                      <a:r>
                        <a:rPr lang="en-US" sz="1300" b="1">
                          <a:solidFill>
                            <a:schemeClr val="tx1"/>
                          </a:solidFill>
                          <a:latin typeface="+mn-lt"/>
                          <a:cs typeface="Arial"/>
                        </a:rPr>
                        <a:t>L4 CPS</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15,000</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50,000</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100,000</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300,000</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400,000</a:t>
                      </a:r>
                    </a:p>
                  </a:txBody>
                  <a:tcPr marL="121888" marR="121888"/>
                </a:tc>
                <a:tc>
                  <a:txBody>
                    <a:bodyPr/>
                    <a:lstStyle/>
                    <a:p>
                      <a:pPr algn="ctr"/>
                      <a:r>
                        <a:rPr lang="en-US" sz="1300"/>
                        <a:t>425,000</a:t>
                      </a:r>
                    </a:p>
                  </a:txBody>
                  <a:tcPr marL="121888" marR="121888"/>
                </a:tc>
                <a:tc>
                  <a:txBody>
                    <a:bodyPr/>
                    <a:lstStyle/>
                    <a:p>
                      <a:pPr algn="ctr"/>
                      <a:r>
                        <a:rPr lang="en-US" sz="1300"/>
                        <a:t>750,000</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800.000</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2.5 Million</a:t>
                      </a:r>
                    </a:p>
                  </a:txBody>
                  <a:tcPr marL="121888" marR="121888"/>
                </a:tc>
                <a:extLst>
                  <a:ext uri="{0D108BD9-81ED-4DB2-BD59-A6C34878D82A}">
                    <a16:rowId xmlns="" xmlns:a16="http://schemas.microsoft.com/office/drawing/2014/main" val="639622386"/>
                  </a:ext>
                </a:extLst>
              </a:tr>
              <a:tr h="305375">
                <a:tc>
                  <a:txBody>
                    <a:bodyPr/>
                    <a:lstStyle/>
                    <a:p>
                      <a:r>
                        <a:rPr lang="en-US" sz="1300" b="1">
                          <a:solidFill>
                            <a:schemeClr val="tx1"/>
                          </a:solidFill>
                          <a:latin typeface="+mn-lt"/>
                          <a:cs typeface="Arial"/>
                        </a:rPr>
                        <a:t>L4 HTTP RPS </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45,000</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150,000</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300,000</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1 Million</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1.5 Million</a:t>
                      </a:r>
                    </a:p>
                  </a:txBody>
                  <a:tcPr marL="121888" marR="12188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latin typeface="+mn-lt"/>
                          <a:cs typeface="Arial"/>
                        </a:rPr>
                        <a:t>1.5 Million</a:t>
                      </a:r>
                    </a:p>
                  </a:txBody>
                  <a:tcPr marL="121888" marR="121888"/>
                </a:tc>
                <a:tc>
                  <a:txBody>
                    <a:bodyPr/>
                    <a:lstStyle/>
                    <a:p>
                      <a:pPr algn="ctr"/>
                      <a:r>
                        <a:rPr lang="en-US" sz="1300"/>
                        <a:t>2.6 Million</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3.8 Million</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7.5 Million</a:t>
                      </a:r>
                    </a:p>
                  </a:txBody>
                  <a:tcPr marL="121888" marR="121888"/>
                </a:tc>
                <a:extLst>
                  <a:ext uri="{0D108BD9-81ED-4DB2-BD59-A6C34878D82A}">
                    <a16:rowId xmlns="" xmlns:a16="http://schemas.microsoft.com/office/drawing/2014/main" val="1004670426"/>
                  </a:ext>
                </a:extLst>
              </a:tr>
              <a:tr h="305375">
                <a:tc>
                  <a:txBody>
                    <a:bodyPr/>
                    <a:lstStyle/>
                    <a:p>
                      <a:r>
                        <a:rPr lang="en-US" sz="1300" b="1">
                          <a:solidFill>
                            <a:schemeClr val="tx1"/>
                          </a:solidFill>
                          <a:latin typeface="+mn-lt"/>
                          <a:cs typeface="Arial"/>
                        </a:rPr>
                        <a:t>L4 Concurrent Connection </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1 Million</a:t>
                      </a:r>
                    </a:p>
                  </a:txBody>
                  <a:tcPr marL="121888" marR="1218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3 Million</a:t>
                      </a:r>
                    </a:p>
                  </a:txBody>
                  <a:tcPr marL="121888" marR="1218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5 Million</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12 Million</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12 Million</a:t>
                      </a:r>
                    </a:p>
                  </a:txBody>
                  <a:tcPr marL="121888" marR="12188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latin typeface="+mn-lt"/>
                          <a:cs typeface="Arial"/>
                        </a:rPr>
                        <a:t>18 Million</a:t>
                      </a:r>
                    </a:p>
                  </a:txBody>
                  <a:tcPr marL="121888" marR="121888"/>
                </a:tc>
                <a:tc>
                  <a:txBody>
                    <a:bodyPr/>
                    <a:lstStyle/>
                    <a:p>
                      <a:pPr algn="ctr"/>
                      <a:r>
                        <a:rPr lang="en-US" sz="1300"/>
                        <a:t>36 Million</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72 Million</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160 Million</a:t>
                      </a:r>
                    </a:p>
                  </a:txBody>
                  <a:tcPr marL="121888" marR="121888"/>
                </a:tc>
                <a:extLst>
                  <a:ext uri="{0D108BD9-81ED-4DB2-BD59-A6C34878D82A}">
                    <a16:rowId xmlns="" xmlns:a16="http://schemas.microsoft.com/office/drawing/2014/main" val="579858063"/>
                  </a:ext>
                </a:extLst>
              </a:tr>
              <a:tr h="305375">
                <a:tc>
                  <a:txBody>
                    <a:bodyPr/>
                    <a:lstStyle/>
                    <a:p>
                      <a:r>
                        <a:rPr lang="en-US" sz="1300"/>
                        <a:t>SSL Bulk Encryption Throughput </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240 Mbps</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400 Mbps</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1 Gbps</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3 Gbps</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6 Gbps</a:t>
                      </a:r>
                    </a:p>
                  </a:txBody>
                  <a:tcPr marL="121888" marR="121888"/>
                </a:tc>
                <a:tc>
                  <a:txBody>
                    <a:bodyPr/>
                    <a:lstStyle/>
                    <a:p>
                      <a:pPr algn="ctr"/>
                      <a:r>
                        <a:rPr lang="en-US" sz="1300"/>
                        <a:t>7.5 Gbps</a:t>
                      </a:r>
                    </a:p>
                  </a:txBody>
                  <a:tcPr marL="121888" marR="121888"/>
                </a:tc>
                <a:tc>
                  <a:txBody>
                    <a:bodyPr/>
                    <a:lstStyle/>
                    <a:p>
                      <a:pPr algn="ctr"/>
                      <a:r>
                        <a:rPr lang="en-US" sz="1300"/>
                        <a:t>11 Gbps</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14 Gbps</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50 Gbps</a:t>
                      </a:r>
                    </a:p>
                  </a:txBody>
                  <a:tcPr marL="121888" marR="121888"/>
                </a:tc>
                <a:extLst>
                  <a:ext uri="{0D108BD9-81ED-4DB2-BD59-A6C34878D82A}">
                    <a16:rowId xmlns="" xmlns:a16="http://schemas.microsoft.com/office/drawing/2014/main" val="10004"/>
                  </a:ext>
                </a:extLst>
              </a:tr>
              <a:tr h="904240">
                <a:tc>
                  <a:txBody>
                    <a:bodyPr/>
                    <a:lstStyle/>
                    <a:p>
                      <a:r>
                        <a:rPr lang="en-US" sz="1300"/>
                        <a:t>Total</a:t>
                      </a:r>
                      <a:r>
                        <a:rPr lang="en-US" sz="1300" baseline="0"/>
                        <a:t> Interfaces</a:t>
                      </a:r>
                      <a:endParaRPr lang="en-US" sz="1300" b="1">
                        <a:solidFill>
                          <a:srgbClr val="FFFFFF"/>
                        </a:solidFill>
                        <a:latin typeface="Arial"/>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5x GE RJ45</a:t>
                      </a:r>
                      <a:endParaRPr lang="en-US" sz="1300">
                        <a:latin typeface="+mn-lt"/>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6x GE RJ45</a:t>
                      </a:r>
                      <a:endParaRPr lang="en-US" sz="1300">
                        <a:latin typeface="+mn-lt"/>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4x GE RJ45</a:t>
                      </a:r>
                      <a:br>
                        <a:rPr lang="en-US" sz="1300"/>
                      </a:br>
                      <a:r>
                        <a:rPr lang="en-US" sz="1300"/>
                        <a:t>2x GE SFP</a:t>
                      </a: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4x GE RJ45</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4x GE SFP</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300">
                        <a:latin typeface="+mn-lt"/>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2x 10 GE SFP+,</a:t>
                      </a:r>
                      <a:br>
                        <a:rPr lang="en-US" sz="1300"/>
                      </a:br>
                      <a:r>
                        <a:rPr lang="en-US" sz="1300"/>
                        <a:t>4x GE SFP,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4x GE RJ45</a:t>
                      </a:r>
                      <a:endParaRPr lang="en-US" sz="1300">
                        <a:latin typeface="+mn-lt"/>
                        <a:cs typeface="Arial"/>
                      </a:endParaRPr>
                    </a:p>
                  </a:txBody>
                  <a:tcPr marL="121888" marR="121888"/>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de-DE" sz="1300" kern="1200">
                          <a:effectLst/>
                        </a:rPr>
                        <a:t>4x 10 GE SFP+, 8x GE SFP, 8x GE RJ45</a:t>
                      </a:r>
                      <a:endParaRPr lang="de-DE" sz="1300"/>
                    </a:p>
                  </a:txBody>
                  <a:tcPr marL="121888" marR="121888"/>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de-DE" sz="1300" kern="1200">
                          <a:effectLst/>
                        </a:rPr>
                        <a:t>8x 10 GE SFP+, 8x GE SFP, 8x GE RJ45</a:t>
                      </a:r>
                      <a:endParaRPr lang="de-DE" sz="1300"/>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4x 10 GbE SFP+, 16x GE RJ45</a:t>
                      </a:r>
                      <a:endParaRPr lang="en-US" sz="1300">
                        <a:latin typeface="Arial"/>
                        <a:cs typeface="Arial"/>
                      </a:endParaRPr>
                    </a:p>
                  </a:txBody>
                  <a:tcPr marL="121888" marR="1218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a:cs typeface="Arial"/>
                        </a:rPr>
                        <a:t>4x 100 GE QSFP28, 8x 40 GE QSFP</a:t>
                      </a:r>
                    </a:p>
                  </a:txBody>
                  <a:tcPr marL="121888" marR="121888"/>
                </a:tc>
                <a:extLst>
                  <a:ext uri="{0D108BD9-81ED-4DB2-BD59-A6C34878D82A}">
                    <a16:rowId xmlns="" xmlns:a16="http://schemas.microsoft.com/office/drawing/2014/main" val="10005"/>
                  </a:ext>
                </a:extLst>
              </a:tr>
              <a:tr h="701040">
                <a:tc>
                  <a:txBody>
                    <a:bodyPr/>
                    <a:lstStyle/>
                    <a:p>
                      <a:r>
                        <a:rPr lang="en-US" sz="1300"/>
                        <a:t>Power</a:t>
                      </a:r>
                      <a:r>
                        <a:rPr lang="en-US" sz="1300" baseline="0"/>
                        <a:t> Supply</a:t>
                      </a:r>
                      <a:endParaRPr lang="en-US" sz="1300" b="1">
                        <a:solidFill>
                          <a:srgbClr val="FFFFFF"/>
                        </a:solidFill>
                        <a:latin typeface="Arial"/>
                        <a:cs typeface="Arial"/>
                      </a:endParaRPr>
                    </a:p>
                  </a:txBody>
                  <a:tcPr marL="121888" marR="121888" anchor="ctr"/>
                </a:tc>
                <a:tc>
                  <a:txBody>
                    <a:bodyPr/>
                    <a:lstStyle/>
                    <a:p>
                      <a:pPr algn="ctr"/>
                      <a:r>
                        <a:rPr lang="en-US" sz="1300"/>
                        <a:t>Single</a:t>
                      </a:r>
                      <a:endParaRPr lang="en-US" sz="1300">
                        <a:latin typeface="Arial"/>
                        <a:cs typeface="Arial"/>
                      </a:endParaRPr>
                    </a:p>
                  </a:txBody>
                  <a:tcPr marL="121888" marR="121888" anchor="ctr"/>
                </a:tc>
                <a:tc>
                  <a:txBody>
                    <a:bodyPr/>
                    <a:lstStyle/>
                    <a:p>
                      <a:pPr algn="ctr"/>
                      <a:r>
                        <a:rPr lang="en-US" sz="1300"/>
                        <a:t>Single</a:t>
                      </a:r>
                      <a:endParaRPr lang="en-US" sz="1300">
                        <a:latin typeface="Arial"/>
                        <a:cs typeface="Arial"/>
                      </a:endParaRPr>
                    </a:p>
                  </a:txBody>
                  <a:tcPr marL="121888" marR="121888" anchor="ctr"/>
                </a:tc>
                <a:tc>
                  <a:txBody>
                    <a:bodyPr/>
                    <a:lstStyle/>
                    <a:p>
                      <a:pPr algn="ctr"/>
                      <a:r>
                        <a:rPr lang="en-US" sz="1300"/>
                        <a:t>Single</a:t>
                      </a:r>
                      <a:endParaRPr lang="en-US" sz="1300">
                        <a:latin typeface="Arial"/>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Single</a:t>
                      </a:r>
                      <a:endParaRPr lang="en-US" sz="1300">
                        <a:latin typeface="+mn-lt"/>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Single (optional Dual)</a:t>
                      </a:r>
                      <a:endParaRPr lang="en-US" sz="130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Dual</a:t>
                      </a:r>
                      <a:endParaRPr lang="en-US" sz="1300">
                        <a:latin typeface="+mn-lt"/>
                        <a:cs typeface="Arial"/>
                      </a:endParaRPr>
                    </a:p>
                  </a:txBody>
                  <a:tcPr marL="121888" marR="121888" anchor="ctr"/>
                </a:tc>
                <a:tc>
                  <a:txBody>
                    <a:bodyPr/>
                    <a:lstStyle/>
                    <a:p>
                      <a:pPr algn="ctr"/>
                      <a:r>
                        <a:rPr lang="en-US" sz="1300"/>
                        <a:t>Dual</a:t>
                      </a:r>
                    </a:p>
                  </a:txBody>
                  <a:tcPr marL="121888" marR="121888" anchor="ctr"/>
                </a:tc>
                <a:tc>
                  <a:txBody>
                    <a:bodyPr/>
                    <a:lstStyle/>
                    <a:p>
                      <a:pPr algn="ctr"/>
                      <a:r>
                        <a:rPr lang="en-US" sz="1300"/>
                        <a:t>Dual</a:t>
                      </a:r>
                      <a:endParaRPr lang="en-US" sz="1300">
                        <a:latin typeface="Arial"/>
                        <a:cs typeface="Arial"/>
                      </a:endParaRPr>
                    </a:p>
                  </a:txBody>
                  <a:tcPr marL="121888" marR="121888" anchor="ctr"/>
                </a:tc>
                <a:tc>
                  <a:txBody>
                    <a:bodyPr/>
                    <a:lstStyle/>
                    <a:p>
                      <a:pPr algn="ctr"/>
                      <a:r>
                        <a:rPr lang="en-US" sz="1300" dirty="0"/>
                        <a:t>Dual</a:t>
                      </a:r>
                      <a:endParaRPr lang="en-US" sz="1300" dirty="0">
                        <a:latin typeface="Arial"/>
                        <a:cs typeface="Arial"/>
                      </a:endParaRPr>
                    </a:p>
                  </a:txBody>
                  <a:tcPr marL="121888" marR="121888"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02905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FortiADC-VM Series</a:t>
            </a:r>
          </a:p>
        </p:txBody>
      </p:sp>
      <p:graphicFrame>
        <p:nvGraphicFramePr>
          <p:cNvPr id="3" name="Group 51"/>
          <p:cNvGraphicFramePr>
            <a:graphicFrameLocks noGrp="1"/>
          </p:cNvGraphicFramePr>
          <p:nvPr>
            <p:extLst>
              <p:ext uri="{D42A27DB-BD31-4B8C-83A1-F6EECF244321}">
                <p14:modId xmlns:p14="http://schemas.microsoft.com/office/powerpoint/2010/main" val="4197508796"/>
              </p:ext>
            </p:extLst>
          </p:nvPr>
        </p:nvGraphicFramePr>
        <p:xfrm>
          <a:off x="337500" y="1440003"/>
          <a:ext cx="11516999" cy="2507693"/>
        </p:xfrm>
        <a:graphic>
          <a:graphicData uri="http://schemas.openxmlformats.org/drawingml/2006/table">
            <a:tbl>
              <a:tblPr firstRow="1" firstCol="1" bandRow="1">
                <a:tableStyleId>{46F890A9-2807-4EBB-B81D-B2AA78EC7F39}</a:tableStyleId>
              </a:tblPr>
              <a:tblGrid>
                <a:gridCol w="2880485">
                  <a:extLst>
                    <a:ext uri="{9D8B030D-6E8A-4147-A177-3AD203B41FA5}">
                      <a16:colId xmlns="" xmlns:a16="http://schemas.microsoft.com/office/drawing/2014/main" val="20000"/>
                    </a:ext>
                  </a:extLst>
                </a:gridCol>
                <a:gridCol w="1439419">
                  <a:extLst>
                    <a:ext uri="{9D8B030D-6E8A-4147-A177-3AD203B41FA5}">
                      <a16:colId xmlns="" xmlns:a16="http://schemas.microsoft.com/office/drawing/2014/main" val="20001"/>
                    </a:ext>
                  </a:extLst>
                </a:gridCol>
                <a:gridCol w="1439419">
                  <a:extLst>
                    <a:ext uri="{9D8B030D-6E8A-4147-A177-3AD203B41FA5}">
                      <a16:colId xmlns="" xmlns:a16="http://schemas.microsoft.com/office/drawing/2014/main" val="20002"/>
                    </a:ext>
                  </a:extLst>
                </a:gridCol>
                <a:gridCol w="1439419">
                  <a:extLst>
                    <a:ext uri="{9D8B030D-6E8A-4147-A177-3AD203B41FA5}">
                      <a16:colId xmlns="" xmlns:a16="http://schemas.microsoft.com/office/drawing/2014/main" val="20003"/>
                    </a:ext>
                  </a:extLst>
                </a:gridCol>
                <a:gridCol w="1439419">
                  <a:extLst>
                    <a:ext uri="{9D8B030D-6E8A-4147-A177-3AD203B41FA5}">
                      <a16:colId xmlns="" xmlns:a16="http://schemas.microsoft.com/office/drawing/2014/main" val="20004"/>
                    </a:ext>
                  </a:extLst>
                </a:gridCol>
                <a:gridCol w="1439419">
                  <a:extLst>
                    <a:ext uri="{9D8B030D-6E8A-4147-A177-3AD203B41FA5}">
                      <a16:colId xmlns="" xmlns:a16="http://schemas.microsoft.com/office/drawing/2014/main" val="370859167"/>
                    </a:ext>
                  </a:extLst>
                </a:gridCol>
                <a:gridCol w="1439419">
                  <a:extLst>
                    <a:ext uri="{9D8B030D-6E8A-4147-A177-3AD203B41FA5}">
                      <a16:colId xmlns="" xmlns:a16="http://schemas.microsoft.com/office/drawing/2014/main" val="2452762242"/>
                    </a:ext>
                  </a:extLst>
                </a:gridCol>
              </a:tblGrid>
              <a:tr h="5334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FortiADC</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FAD-VM01</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FAD-VM02</a:t>
                      </a:r>
                      <a:endParaRPr kumimoji="0" lang="en-US" sz="1300" b="1" i="0" u="none" strike="noStrike" cap="none" normalizeH="0" baseline="0">
                        <a:ln>
                          <a:noFill/>
                        </a:ln>
                        <a:solidFill>
                          <a:srgbClr val="FFFFFF"/>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FAD-VM04</a:t>
                      </a:r>
                      <a:endParaRPr kumimoji="0" lang="en-US" sz="1300" b="1" i="0" u="none" strike="noStrike" cap="none" normalizeH="0" baseline="0">
                        <a:ln>
                          <a:noFill/>
                        </a:ln>
                        <a:solidFill>
                          <a:srgbClr val="FFFFFF"/>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FAD-VM08</a:t>
                      </a:r>
                      <a:endParaRPr kumimoji="0" lang="en-US" sz="1300" b="1" i="0" u="none" strike="noStrike" cap="none" normalizeH="0" baseline="0">
                        <a:ln>
                          <a:noFill/>
                        </a:ln>
                        <a:solidFill>
                          <a:srgbClr val="FFFFFF"/>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FAD-VM16</a:t>
                      </a:r>
                      <a:endParaRPr kumimoji="0" lang="en-US" sz="1300" b="1" i="0" u="none" strike="noStrike" cap="none" normalizeH="0" baseline="0">
                        <a:ln>
                          <a:noFill/>
                        </a:ln>
                        <a:solidFill>
                          <a:srgbClr val="FFFFFF"/>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FAD-VM32</a:t>
                      </a:r>
                      <a:endParaRPr kumimoji="0" lang="en-US" sz="1300" b="1" i="0" u="none" strike="noStrike" cap="none" normalizeH="0" baseline="0">
                        <a:ln>
                          <a:noFill/>
                        </a:ln>
                        <a:solidFill>
                          <a:srgbClr val="FFFFFF"/>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0000"/>
                  </a:ext>
                </a:extLst>
              </a:tr>
              <a:tr h="294640">
                <a:tc>
                  <a:txBody>
                    <a:bodyPr/>
                    <a:lstStyle/>
                    <a:p>
                      <a:r>
                        <a:rPr lang="en-US" sz="1300"/>
                        <a:t>L4 Throughput</a:t>
                      </a:r>
                      <a:endParaRPr lang="en-US" sz="1300" b="1">
                        <a:solidFill>
                          <a:srgbClr val="FFFFFF"/>
                        </a:solidFill>
                        <a:latin typeface="Arial"/>
                        <a:cs typeface="Arial"/>
                      </a:endParaRPr>
                    </a:p>
                  </a:txBody>
                  <a:tcPr marL="121888" marR="121888" anchor="ctr"/>
                </a:tc>
                <a:tc>
                  <a:txBody>
                    <a:bodyPr/>
                    <a:lstStyle/>
                    <a:p>
                      <a:pPr algn="ctr"/>
                      <a:r>
                        <a:rPr lang="en-US" sz="1300"/>
                        <a:t>1 Gbps</a:t>
                      </a:r>
                      <a:endParaRPr lang="en-US" sz="1300">
                        <a:latin typeface="Arial"/>
                        <a:cs typeface="Aria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2 Gbps</a:t>
                      </a:r>
                      <a:endParaRPr lang="en-US" sz="1300">
                        <a:latin typeface="+mn-lt"/>
                        <a:cs typeface="Aria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4 Gbps</a:t>
                      </a:r>
                      <a:endParaRPr lang="en-US" sz="1300">
                        <a:latin typeface="+mn-lt"/>
                        <a:cs typeface="Aria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10 Gbps</a:t>
                      </a:r>
                      <a:endParaRPr lang="en-US" sz="1300">
                        <a:latin typeface="+mn-lt"/>
                        <a:cs typeface="Aria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latin typeface="+mn-lt"/>
                          <a:cs typeface="Arial"/>
                        </a:rPr>
                        <a:t>16 Gbps </a:t>
                      </a: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latin typeface="+mn-lt"/>
                          <a:cs typeface="Arial"/>
                        </a:rPr>
                        <a:t>24 Gbps </a:t>
                      </a:r>
                    </a:p>
                  </a:txBody>
                  <a:tcPr marL="121888" marR="121888" anchor="ctr"/>
                </a:tc>
                <a:extLst>
                  <a:ext uri="{0D108BD9-81ED-4DB2-BD59-A6C34878D82A}">
                    <a16:rowId xmlns="" xmlns:a16="http://schemas.microsoft.com/office/drawing/2014/main" val="10001"/>
                  </a:ext>
                </a:extLst>
              </a:tr>
              <a:tr h="495487">
                <a:tc>
                  <a:txBody>
                    <a:bodyPr/>
                    <a:lstStyle/>
                    <a:p>
                      <a:r>
                        <a:rPr lang="en-US" sz="1300"/>
                        <a:t>VDOM</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0</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0</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5</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10</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15</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20</a:t>
                      </a:r>
                    </a:p>
                  </a:txBody>
                  <a:tcPr marL="121888" marR="121888" anchor="ctr"/>
                </a:tc>
                <a:extLst>
                  <a:ext uri="{0D108BD9-81ED-4DB2-BD59-A6C34878D82A}">
                    <a16:rowId xmlns="" xmlns:a16="http://schemas.microsoft.com/office/drawing/2014/main" val="10002"/>
                  </a:ext>
                </a:extLst>
              </a:tr>
              <a:tr h="685800">
                <a:tc>
                  <a:txBody>
                    <a:bodyPr/>
                    <a:lstStyle/>
                    <a:p>
                      <a:r>
                        <a:rPr lang="en-US" sz="1300"/>
                        <a:t>vCPU</a:t>
                      </a:r>
                      <a:r>
                        <a:rPr lang="en-US" sz="1300" baseline="0"/>
                        <a:t> support (Max)</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8</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16</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32</a:t>
                      </a:r>
                    </a:p>
                  </a:txBody>
                  <a:tcPr marL="121888" marR="121888" anchor="ctr"/>
                </a:tc>
                <a:extLst>
                  <a:ext uri="{0D108BD9-81ED-4DB2-BD59-A6C34878D82A}">
                    <a16:rowId xmlns="" xmlns:a16="http://schemas.microsoft.com/office/drawing/2014/main" val="10003"/>
                  </a:ext>
                </a:extLst>
              </a:tr>
              <a:tr h="498363">
                <a:tc>
                  <a:txBody>
                    <a:bodyPr/>
                    <a:lstStyle/>
                    <a:p>
                      <a:r>
                        <a:rPr lang="en-US" sz="1300"/>
                        <a:t>Memory support</a:t>
                      </a:r>
                      <a:r>
                        <a:rPr lang="en-US" sz="1300" baseline="0"/>
                        <a:t> (Max)</a:t>
                      </a:r>
                      <a:endParaRPr lang="en-US" sz="1300" b="1">
                        <a:solidFill>
                          <a:srgbClr val="FFFFFF"/>
                        </a:solidFill>
                        <a:latin typeface="Arial"/>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de-DE" sz="1300"/>
                        <a:t>4 GB</a:t>
                      </a:r>
                      <a:endParaRPr lang="de-DE" sz="1300">
                        <a:latin typeface="+mn-lt"/>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de-DE" sz="1300"/>
                        <a:t>4 GB</a:t>
                      </a:r>
                      <a:endParaRPr lang="de-DE" sz="1300">
                        <a:latin typeface="+mn-lt"/>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de-DE" sz="1300"/>
                        <a:t>8 GB</a:t>
                      </a:r>
                      <a:endParaRPr lang="de-DE" sz="1300">
                        <a:latin typeface="+mn-lt"/>
                        <a:cs typeface="Arial"/>
                      </a:endParaRPr>
                    </a:p>
                  </a:txBody>
                  <a:tcPr marL="121888" marR="121888" anchor="ctr"/>
                </a:tc>
                <a:tc>
                  <a:txBody>
                    <a:bodyPr/>
                    <a:lstStyle/>
                    <a:p>
                      <a:pPr algn="ctr"/>
                      <a:r>
                        <a:rPr lang="de-DE" sz="1300"/>
                        <a:t>16 GB</a:t>
                      </a:r>
                      <a:endParaRPr lang="de-DE" sz="1300">
                        <a:latin typeface="+mn-lt"/>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300"/>
                        <a:t>32 GB</a:t>
                      </a:r>
                      <a:endParaRPr lang="de-DE" sz="1300">
                        <a:latin typeface="+mn-lt"/>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300" dirty="0"/>
                        <a:t>64 GB</a:t>
                      </a:r>
                      <a:endParaRPr lang="de-DE" sz="1300" dirty="0">
                        <a:latin typeface="+mn-lt"/>
                        <a:cs typeface="Arial"/>
                      </a:endParaRPr>
                    </a:p>
                  </a:txBody>
                  <a:tcPr marL="121888" marR="121888"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82017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FortiCASB</a:t>
            </a:r>
          </a:p>
        </p:txBody>
      </p:sp>
      <p:pic>
        <p:nvPicPr>
          <p:cNvPr id="5" name="Picture 67"/>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94182" y="2898000"/>
            <a:ext cx="586800" cy="586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89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FortiCASB</a:t>
            </a:r>
          </a:p>
        </p:txBody>
      </p:sp>
      <p:sp>
        <p:nvSpPr>
          <p:cNvPr id="3" name="Rectangle 2"/>
          <p:cNvSpPr/>
          <p:nvPr/>
        </p:nvSpPr>
        <p:spPr bwMode="invGray">
          <a:xfrm>
            <a:off x="601433" y="1200000"/>
            <a:ext cx="11038895" cy="844800"/>
          </a:xfrm>
          <a:prstGeom prst="rect">
            <a:avLst/>
          </a:prstGeom>
          <a:solidFill>
            <a:srgbClr val="414F52"/>
          </a:solidFill>
          <a:ln w="28575">
            <a:noFill/>
            <a:round/>
            <a:headEnd/>
            <a:tailEnd/>
          </a:ln>
        </p:spPr>
        <p:txBody>
          <a:bodyPr wrap="square" lIns="121893" tIns="60947" rIns="121893" bIns="60947" rtlCol="0" anchor="ctr"/>
          <a:lstStyle/>
          <a:p>
            <a:pPr marL="1218936" lvl="4" defTabSz="457073"/>
            <a:r>
              <a:rPr lang="en-US" sz="2400" b="1">
                <a:solidFill>
                  <a:schemeClr val="bg1"/>
                </a:solidFill>
                <a:cs typeface="Arial Narrow"/>
              </a:rPr>
              <a:t>Hosted Service Designed to Provide Visibility, Insight, and Control for </a:t>
            </a:r>
            <a:r>
              <a:rPr lang="en-US" sz="2400" b="1" err="1">
                <a:solidFill>
                  <a:schemeClr val="bg1"/>
                </a:solidFill>
                <a:cs typeface="Arial Narrow"/>
              </a:rPr>
              <a:t>SaaS</a:t>
            </a:r>
            <a:r>
              <a:rPr lang="en-US" sz="2400" b="1">
                <a:solidFill>
                  <a:schemeClr val="bg1"/>
                </a:solidFill>
                <a:cs typeface="Arial Narrow"/>
              </a:rPr>
              <a:t> Applications </a:t>
            </a:r>
          </a:p>
        </p:txBody>
      </p:sp>
      <p:pic>
        <p:nvPicPr>
          <p:cNvPr id="5" name="Picture 4"/>
          <p:cNvPicPr>
            <a:picLocks noChangeAspect="1"/>
          </p:cNvPicPr>
          <p:nvPr/>
        </p:nvPicPr>
        <p:blipFill>
          <a:blip r:embed="rId2"/>
          <a:stretch>
            <a:fillRect/>
          </a:stretch>
        </p:blipFill>
        <p:spPr>
          <a:xfrm>
            <a:off x="5317518" y="2909455"/>
            <a:ext cx="6307180" cy="2884718"/>
          </a:xfrm>
          <a:prstGeom prst="rect">
            <a:avLst/>
          </a:prstGeom>
        </p:spPr>
      </p:pic>
      <p:pic>
        <p:nvPicPr>
          <p:cNvPr id="7" name="Picture 6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1200000"/>
            <a:ext cx="844580" cy="8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Content Placeholder 4">
            <a:extLst>
              <a:ext uri="{FF2B5EF4-FFF2-40B4-BE49-F238E27FC236}">
                <a16:creationId xmlns="" xmlns:a16="http://schemas.microsoft.com/office/drawing/2014/main" id="{0B429374-1661-644B-97CA-0E6766C19E5A}"/>
              </a:ext>
            </a:extLst>
          </p:cNvPr>
          <p:cNvGraphicFramePr>
            <a:graphicFrameLocks/>
          </p:cNvGraphicFramePr>
          <p:nvPr>
            <p:extLst>
              <p:ext uri="{D42A27DB-BD31-4B8C-83A1-F6EECF244321}">
                <p14:modId xmlns:p14="http://schemas.microsoft.com/office/powerpoint/2010/main" val="2388074117"/>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API-Based</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Compliance and DLP</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User Insights and Policies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Security Fabric Integration</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Shadow IT Discovery</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Advanced Analytics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11" name="Graphic 10">
            <a:extLst>
              <a:ext uri="{FF2B5EF4-FFF2-40B4-BE49-F238E27FC236}">
                <a16:creationId xmlns="" xmlns:a16="http://schemas.microsoft.com/office/drawing/2014/main" id="{0800849F-869E-5C43-8BCA-D9030461A22A}"/>
              </a:ext>
            </a:extLst>
          </p:cNvPr>
          <p:cNvPicPr>
            <a:picLocks noChangeAspect="1"/>
          </p:cNvPicPr>
          <p:nvPr/>
        </p:nvPicPr>
        <p:blipFill>
          <a:blip r:embed="rId4">
            <a:duotone>
              <a:prstClr val="black"/>
              <a:schemeClr val="tx2">
                <a:tint val="45000"/>
                <a:satMod val="400000"/>
              </a:schemeClr>
            </a:duotone>
            <a:extLst>
              <a:ext uri="{96DAC541-7B7A-43D3-8B79-37D633B846F1}">
                <asvg:svgBlip xmlns="" xmlns:asvg="http://schemas.microsoft.com/office/drawing/2016/SVG/main" r:embed="rId5"/>
              </a:ext>
            </a:extLst>
          </a:blip>
          <a:stretch>
            <a:fillRect/>
          </a:stretch>
        </p:blipFill>
        <p:spPr>
          <a:xfrm>
            <a:off x="790573" y="2304454"/>
            <a:ext cx="508000" cy="508000"/>
          </a:xfrm>
          <a:prstGeom prst="rect">
            <a:avLst/>
          </a:prstGeom>
        </p:spPr>
      </p:pic>
      <p:pic>
        <p:nvPicPr>
          <p:cNvPr id="12" name="Graphic 11">
            <a:extLst>
              <a:ext uri="{FF2B5EF4-FFF2-40B4-BE49-F238E27FC236}">
                <a16:creationId xmlns="" xmlns:a16="http://schemas.microsoft.com/office/drawing/2014/main" id="{15C8BDB7-F5E0-5A49-8C32-2FDB7BE40A18}"/>
              </a:ext>
            </a:extLst>
          </p:cNvPr>
          <p:cNvPicPr>
            <a:picLocks noChangeAspect="1"/>
          </p:cNvPicPr>
          <p:nvPr/>
        </p:nvPicPr>
        <p:blipFill>
          <a:blip r:embed="rId6">
            <a:duotone>
              <a:prstClr val="black"/>
              <a:schemeClr val="tx2">
                <a:tint val="45000"/>
                <a:satMod val="400000"/>
              </a:schemeClr>
            </a:duotone>
            <a:extLst>
              <a:ext uri="{96DAC541-7B7A-43D3-8B79-37D633B846F1}">
                <asvg:svgBlip xmlns="" xmlns:asvg="http://schemas.microsoft.com/office/drawing/2016/SVG/main" r:embed="rId7"/>
              </a:ext>
            </a:extLst>
          </a:blip>
          <a:stretch>
            <a:fillRect/>
          </a:stretch>
        </p:blipFill>
        <p:spPr>
          <a:xfrm>
            <a:off x="860423" y="3048000"/>
            <a:ext cx="368300" cy="381000"/>
          </a:xfrm>
          <a:prstGeom prst="rect">
            <a:avLst/>
          </a:prstGeom>
        </p:spPr>
      </p:pic>
      <p:pic>
        <p:nvPicPr>
          <p:cNvPr id="15" name="Graphic 14">
            <a:extLst>
              <a:ext uri="{FF2B5EF4-FFF2-40B4-BE49-F238E27FC236}">
                <a16:creationId xmlns="" xmlns:a16="http://schemas.microsoft.com/office/drawing/2014/main" id="{1A8B069A-4178-D345-99A1-5EAB00E130D2}"/>
              </a:ext>
            </a:extLst>
          </p:cNvPr>
          <p:cNvPicPr>
            <a:picLocks noChangeAspect="1"/>
          </p:cNvPicPr>
          <p:nvPr/>
        </p:nvPicPr>
        <p:blipFill>
          <a:blip r:embed="rId8">
            <a:duotone>
              <a:prstClr val="black"/>
              <a:schemeClr val="tx2">
                <a:tint val="45000"/>
                <a:satMod val="400000"/>
              </a:schemeClr>
            </a:duotone>
            <a:extLst>
              <a:ext uri="{96DAC541-7B7A-43D3-8B79-37D633B846F1}">
                <asvg:svgBlip xmlns="" xmlns:asvg="http://schemas.microsoft.com/office/drawing/2016/SVG/main" r:embed="rId9"/>
              </a:ext>
            </a:extLst>
          </a:blip>
          <a:stretch>
            <a:fillRect/>
          </a:stretch>
        </p:blipFill>
        <p:spPr>
          <a:xfrm>
            <a:off x="762000" y="3649680"/>
            <a:ext cx="508000" cy="508000"/>
          </a:xfrm>
          <a:prstGeom prst="rect">
            <a:avLst/>
          </a:prstGeom>
        </p:spPr>
      </p:pic>
      <p:pic>
        <p:nvPicPr>
          <p:cNvPr id="19" name="Graphic 18">
            <a:extLst>
              <a:ext uri="{FF2B5EF4-FFF2-40B4-BE49-F238E27FC236}">
                <a16:creationId xmlns="" xmlns:a16="http://schemas.microsoft.com/office/drawing/2014/main" id="{719783C0-67CE-6540-A7A6-23A11BD211E0}"/>
              </a:ext>
            </a:extLst>
          </p:cNvPr>
          <p:cNvPicPr>
            <a:picLocks noChangeAspect="1"/>
          </p:cNvPicPr>
          <p:nvPr/>
        </p:nvPicPr>
        <p:blipFill>
          <a:blip r:embed="rId10">
            <a:duotone>
              <a:prstClr val="black"/>
              <a:schemeClr val="tx2">
                <a:tint val="45000"/>
                <a:satMod val="400000"/>
              </a:schemeClr>
            </a:duotone>
            <a:extLst>
              <a:ext uri="{96DAC541-7B7A-43D3-8B79-37D633B846F1}">
                <asvg:svgBlip xmlns="" xmlns:asvg="http://schemas.microsoft.com/office/drawing/2016/SVG/main" r:embed="rId11"/>
              </a:ext>
            </a:extLst>
          </a:blip>
          <a:stretch>
            <a:fillRect/>
          </a:stretch>
        </p:blipFill>
        <p:spPr>
          <a:xfrm>
            <a:off x="760082" y="5100883"/>
            <a:ext cx="508000" cy="508000"/>
          </a:xfrm>
          <a:prstGeom prst="rect">
            <a:avLst/>
          </a:prstGeom>
        </p:spPr>
      </p:pic>
      <p:pic>
        <p:nvPicPr>
          <p:cNvPr id="21" name="Graphic 20">
            <a:extLst>
              <a:ext uri="{FF2B5EF4-FFF2-40B4-BE49-F238E27FC236}">
                <a16:creationId xmlns="" xmlns:a16="http://schemas.microsoft.com/office/drawing/2014/main" id="{29C928E3-6559-A041-9689-50C97906B0D5}"/>
              </a:ext>
            </a:extLst>
          </p:cNvPr>
          <p:cNvPicPr>
            <a:picLocks noChangeAspect="1"/>
          </p:cNvPicPr>
          <p:nvPr/>
        </p:nvPicPr>
        <p:blipFill>
          <a:blip r:embed="rId12">
            <a:duotone>
              <a:prstClr val="black"/>
              <a:schemeClr val="tx2">
                <a:tint val="45000"/>
                <a:satMod val="400000"/>
              </a:schemeClr>
            </a:duotone>
            <a:extLst>
              <a:ext uri="{96DAC541-7B7A-43D3-8B79-37D633B846F1}">
                <asvg:svgBlip xmlns="" xmlns:asvg="http://schemas.microsoft.com/office/drawing/2016/SVG/main" r:embed="rId13"/>
              </a:ext>
            </a:extLst>
          </a:blip>
          <a:stretch>
            <a:fillRect/>
          </a:stretch>
        </p:blipFill>
        <p:spPr>
          <a:xfrm>
            <a:off x="760082" y="5777011"/>
            <a:ext cx="508000" cy="508000"/>
          </a:xfrm>
          <a:prstGeom prst="rect">
            <a:avLst/>
          </a:prstGeom>
        </p:spPr>
      </p:pic>
      <p:pic>
        <p:nvPicPr>
          <p:cNvPr id="22" name="Graphic 21">
            <a:extLst>
              <a:ext uri="{FF2B5EF4-FFF2-40B4-BE49-F238E27FC236}">
                <a16:creationId xmlns="" xmlns:a16="http://schemas.microsoft.com/office/drawing/2014/main" id="{519BFA83-8E4C-CE41-832E-F26A64505109}"/>
              </a:ext>
            </a:extLst>
          </p:cNvPr>
          <p:cNvPicPr>
            <a:picLocks noChangeAspect="1"/>
          </p:cNvPicPr>
          <p:nvPr/>
        </p:nvPicPr>
        <p:blipFill>
          <a:blip r:embed="rId14">
            <a:duotone>
              <a:prstClr val="black"/>
              <a:schemeClr val="tx2">
                <a:tint val="45000"/>
                <a:satMod val="400000"/>
              </a:schemeClr>
            </a:duotone>
            <a:extLst>
              <a:ext uri="{96DAC541-7B7A-43D3-8B79-37D633B846F1}">
                <asvg:svgBlip xmlns="" xmlns:asvg="http://schemas.microsoft.com/office/drawing/2016/SVG/main" r:embed="rId15"/>
              </a:ext>
            </a:extLst>
          </a:blip>
          <a:stretch>
            <a:fillRect/>
          </a:stretch>
        </p:blipFill>
        <p:spPr>
          <a:xfrm>
            <a:off x="760082" y="4372203"/>
            <a:ext cx="508000" cy="508000"/>
          </a:xfrm>
          <a:prstGeom prst="rect">
            <a:avLst/>
          </a:prstGeom>
        </p:spPr>
      </p:pic>
      <p:sp>
        <p:nvSpPr>
          <p:cNvPr id="27" name="Rectangle 1">
            <a:extLst>
              <a:ext uri="{FF2B5EF4-FFF2-40B4-BE49-F238E27FC236}">
                <a16:creationId xmlns="" xmlns:a16="http://schemas.microsoft.com/office/drawing/2014/main" id="{69F60BCA-5231-484A-A394-93A4BC527B36}"/>
              </a:ext>
            </a:extLst>
          </p:cNvPr>
          <p:cNvSpPr>
            <a:spLocks noChangeArrowheads="1"/>
          </p:cNvSpPr>
          <p:nvPr/>
        </p:nvSpPr>
        <p:spPr bwMode="auto">
          <a:xfrm>
            <a:off x="10874637" y="800639"/>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Hosted</a:t>
            </a:r>
          </a:p>
        </p:txBody>
      </p:sp>
      <p:pic>
        <p:nvPicPr>
          <p:cNvPr id="28" name="Picture 27">
            <a:extLst>
              <a:ext uri="{FF2B5EF4-FFF2-40B4-BE49-F238E27FC236}">
                <a16:creationId xmlns="" xmlns:a16="http://schemas.microsoft.com/office/drawing/2014/main" id="{3FDEE75E-F9BB-0140-B2DD-E6A95444A7CE}"/>
              </a:ext>
            </a:extLst>
          </p:cNvPr>
          <p:cNvPicPr>
            <a:picLocks noChangeAspect="1"/>
          </p:cNvPicPr>
          <p:nvPr/>
        </p:nvPicPr>
        <p:blipFill>
          <a:blip r:embed="rId16">
            <a:duotone>
              <a:schemeClr val="accent5">
                <a:shade val="45000"/>
                <a:satMod val="135000"/>
              </a:schemeClr>
              <a:prstClr val="white"/>
            </a:duotone>
            <a:lum bright="20000"/>
          </a:blip>
          <a:stretch>
            <a:fillRect/>
          </a:stretch>
        </p:blipFill>
        <p:spPr>
          <a:xfrm>
            <a:off x="11086592" y="340625"/>
            <a:ext cx="511411" cy="406905"/>
          </a:xfrm>
          <a:prstGeom prst="rect">
            <a:avLst/>
          </a:prstGeom>
        </p:spPr>
      </p:pic>
    </p:spTree>
    <p:extLst>
      <p:ext uri="{BB962C8B-B14F-4D97-AF65-F5344CB8AC3E}">
        <p14:creationId xmlns:p14="http://schemas.microsoft.com/office/powerpoint/2010/main" val="196047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FortiCWP</a:t>
            </a:r>
          </a:p>
        </p:txBody>
      </p:sp>
      <p:pic>
        <p:nvPicPr>
          <p:cNvPr id="7" name="Picture 6">
            <a:extLst>
              <a:ext uri="{FF2B5EF4-FFF2-40B4-BE49-F238E27FC236}">
                <a16:creationId xmlns="" xmlns:a16="http://schemas.microsoft.com/office/drawing/2014/main" id="{3FE7EB83-53E9-9F45-8DEE-AB1575E2EA0E}"/>
              </a:ext>
            </a:extLst>
          </p:cNvPr>
          <p:cNvPicPr>
            <a:picLocks noChangeAspect="1"/>
          </p:cNvPicPr>
          <p:nvPr/>
        </p:nvPicPr>
        <p:blipFill>
          <a:blip r:embed="rId2"/>
          <a:stretch>
            <a:fillRect/>
          </a:stretch>
        </p:blipFill>
        <p:spPr>
          <a:xfrm>
            <a:off x="2394182" y="2898000"/>
            <a:ext cx="586953" cy="586953"/>
          </a:xfrm>
          <a:prstGeom prst="rect">
            <a:avLst/>
          </a:prstGeom>
        </p:spPr>
      </p:pic>
    </p:spTree>
    <p:extLst>
      <p:ext uri="{BB962C8B-B14F-4D97-AF65-F5344CB8AC3E}">
        <p14:creationId xmlns:p14="http://schemas.microsoft.com/office/powerpoint/2010/main" val="209237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FortiCWP</a:t>
            </a:r>
          </a:p>
        </p:txBody>
      </p:sp>
      <p:sp>
        <p:nvSpPr>
          <p:cNvPr id="3" name="Rectangle 2"/>
          <p:cNvSpPr/>
          <p:nvPr/>
        </p:nvSpPr>
        <p:spPr bwMode="invGray">
          <a:xfrm>
            <a:off x="601433" y="1200000"/>
            <a:ext cx="11038895" cy="844800"/>
          </a:xfrm>
          <a:prstGeom prst="rect">
            <a:avLst/>
          </a:prstGeom>
          <a:solidFill>
            <a:srgbClr val="414F52"/>
          </a:solidFill>
          <a:ln w="28575">
            <a:noFill/>
            <a:round/>
            <a:headEnd/>
            <a:tailEnd/>
          </a:ln>
        </p:spPr>
        <p:txBody>
          <a:bodyPr wrap="square" lIns="121893" tIns="60947" rIns="121893" bIns="60947" rtlCol="0" anchor="ctr"/>
          <a:lstStyle/>
          <a:p>
            <a:pPr marL="1218936" lvl="4" defTabSz="457073"/>
            <a:r>
              <a:rPr lang="en-US" sz="2400" b="1">
                <a:solidFill>
                  <a:schemeClr val="bg1"/>
                </a:solidFill>
                <a:cs typeface="Arial Narrow"/>
              </a:rPr>
              <a:t>Cloud Security Analytics and Posture Management</a:t>
            </a:r>
          </a:p>
        </p:txBody>
      </p:sp>
      <p:graphicFrame>
        <p:nvGraphicFramePr>
          <p:cNvPr id="8" name="Content Placeholder 4">
            <a:extLst>
              <a:ext uri="{FF2B5EF4-FFF2-40B4-BE49-F238E27FC236}">
                <a16:creationId xmlns="" xmlns:a16="http://schemas.microsoft.com/office/drawing/2014/main" id="{0B429374-1661-644B-97CA-0E6766C19E5A}"/>
              </a:ext>
            </a:extLst>
          </p:cNvPr>
          <p:cNvGraphicFramePr>
            <a:graphicFrameLocks/>
          </p:cNvGraphicFramePr>
          <p:nvPr>
            <p:extLst>
              <p:ext uri="{D42A27DB-BD31-4B8C-83A1-F6EECF244321}">
                <p14:modId xmlns:p14="http://schemas.microsoft.com/office/powerpoint/2010/main" val="4075837870"/>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API-Based</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DevOps Integration</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r>
                        <a:rPr lang="en-SG" sz="1600" b="0">
                          <a:effectLst/>
                        </a:rPr>
                        <a:t>Customizable Threat Discovery</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Comprehensive Analytics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Compliance Reporting and Policies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Cloud Blind Spot Elimination</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11" name="Graphic 10">
            <a:extLst>
              <a:ext uri="{FF2B5EF4-FFF2-40B4-BE49-F238E27FC236}">
                <a16:creationId xmlns="" xmlns:a16="http://schemas.microsoft.com/office/drawing/2014/main" id="{0800849F-869E-5C43-8BCA-D9030461A22A}"/>
              </a:ext>
            </a:extLst>
          </p:cNvPr>
          <p:cNvPicPr>
            <a:picLocks noChangeAspect="1"/>
          </p:cNvPicPr>
          <p:nvPr/>
        </p:nvPicPr>
        <p:blipFill>
          <a:blip r:embed="rId2">
            <a:duotone>
              <a:prstClr val="black"/>
              <a:schemeClr val="tx2">
                <a:tint val="45000"/>
                <a:satMod val="400000"/>
              </a:schemeClr>
            </a:duotone>
            <a:extLst>
              <a:ext uri="{96DAC541-7B7A-43D3-8B79-37D633B846F1}">
                <asvg:svgBlip xmlns="" xmlns:asvg="http://schemas.microsoft.com/office/drawing/2016/SVG/main" r:embed="rId3"/>
              </a:ext>
            </a:extLst>
          </a:blip>
          <a:stretch>
            <a:fillRect/>
          </a:stretch>
        </p:blipFill>
        <p:spPr>
          <a:xfrm>
            <a:off x="790573" y="2304454"/>
            <a:ext cx="508000" cy="508000"/>
          </a:xfrm>
          <a:prstGeom prst="rect">
            <a:avLst/>
          </a:prstGeom>
        </p:spPr>
      </p:pic>
      <p:pic>
        <p:nvPicPr>
          <p:cNvPr id="19" name="Graphic 18">
            <a:extLst>
              <a:ext uri="{FF2B5EF4-FFF2-40B4-BE49-F238E27FC236}">
                <a16:creationId xmlns="" xmlns:a16="http://schemas.microsoft.com/office/drawing/2014/main" id="{719783C0-67CE-6540-A7A6-23A11BD211E0}"/>
              </a:ext>
            </a:extLst>
          </p:cNvPr>
          <p:cNvPicPr>
            <a:picLocks noChangeAspect="1"/>
          </p:cNvPicPr>
          <p:nvPr/>
        </p:nvPicPr>
        <p:blipFill>
          <a:blip r:embed="rId4">
            <a:duotone>
              <a:prstClr val="black"/>
              <a:schemeClr val="tx2">
                <a:tint val="45000"/>
                <a:satMod val="400000"/>
              </a:schemeClr>
            </a:duotone>
            <a:extLst>
              <a:ext uri="{96DAC541-7B7A-43D3-8B79-37D633B846F1}">
                <asvg:svgBlip xmlns="" xmlns:asvg="http://schemas.microsoft.com/office/drawing/2016/SVG/main" r:embed="rId5"/>
              </a:ext>
            </a:extLst>
          </a:blip>
          <a:stretch>
            <a:fillRect/>
          </a:stretch>
        </p:blipFill>
        <p:spPr>
          <a:xfrm>
            <a:off x="790573" y="3658163"/>
            <a:ext cx="508000" cy="508000"/>
          </a:xfrm>
          <a:prstGeom prst="rect">
            <a:avLst/>
          </a:prstGeom>
        </p:spPr>
      </p:pic>
      <p:pic>
        <p:nvPicPr>
          <p:cNvPr id="21" name="Graphic 20">
            <a:extLst>
              <a:ext uri="{FF2B5EF4-FFF2-40B4-BE49-F238E27FC236}">
                <a16:creationId xmlns="" xmlns:a16="http://schemas.microsoft.com/office/drawing/2014/main" id="{29C928E3-6559-A041-9689-50C97906B0D5}"/>
              </a:ext>
            </a:extLst>
          </p:cNvPr>
          <p:cNvPicPr>
            <a:picLocks noChangeAspect="1"/>
          </p:cNvPicPr>
          <p:nvPr/>
        </p:nvPicPr>
        <p:blipFill>
          <a:blip r:embed="rId6">
            <a:duotone>
              <a:prstClr val="black"/>
              <a:schemeClr val="tx2">
                <a:tint val="45000"/>
                <a:satMod val="400000"/>
              </a:schemeClr>
            </a:duotone>
            <a:extLst>
              <a:ext uri="{96DAC541-7B7A-43D3-8B79-37D633B846F1}">
                <asvg:svgBlip xmlns="" xmlns:asvg="http://schemas.microsoft.com/office/drawing/2016/SVG/main" r:embed="rId7"/>
              </a:ext>
            </a:extLst>
          </a:blip>
          <a:stretch>
            <a:fillRect/>
          </a:stretch>
        </p:blipFill>
        <p:spPr>
          <a:xfrm>
            <a:off x="790573" y="4351814"/>
            <a:ext cx="508000" cy="508000"/>
          </a:xfrm>
          <a:prstGeom prst="rect">
            <a:avLst/>
          </a:prstGeom>
        </p:spPr>
      </p:pic>
      <p:sp>
        <p:nvSpPr>
          <p:cNvPr id="27" name="Rectangle 1">
            <a:extLst>
              <a:ext uri="{FF2B5EF4-FFF2-40B4-BE49-F238E27FC236}">
                <a16:creationId xmlns="" xmlns:a16="http://schemas.microsoft.com/office/drawing/2014/main" id="{69F60BCA-5231-484A-A394-93A4BC527B36}"/>
              </a:ext>
            </a:extLst>
          </p:cNvPr>
          <p:cNvSpPr>
            <a:spLocks noChangeArrowheads="1"/>
          </p:cNvSpPr>
          <p:nvPr/>
        </p:nvSpPr>
        <p:spPr bwMode="auto">
          <a:xfrm>
            <a:off x="10874637" y="800639"/>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Hosted</a:t>
            </a:r>
          </a:p>
        </p:txBody>
      </p:sp>
      <p:pic>
        <p:nvPicPr>
          <p:cNvPr id="28" name="Picture 27">
            <a:extLst>
              <a:ext uri="{FF2B5EF4-FFF2-40B4-BE49-F238E27FC236}">
                <a16:creationId xmlns="" xmlns:a16="http://schemas.microsoft.com/office/drawing/2014/main" id="{3FDEE75E-F9BB-0140-B2DD-E6A95444A7CE}"/>
              </a:ext>
            </a:extLst>
          </p:cNvPr>
          <p:cNvPicPr>
            <a:picLocks noChangeAspect="1"/>
          </p:cNvPicPr>
          <p:nvPr/>
        </p:nvPicPr>
        <p:blipFill>
          <a:blip r:embed="rId8">
            <a:duotone>
              <a:schemeClr val="accent5">
                <a:shade val="45000"/>
                <a:satMod val="135000"/>
              </a:schemeClr>
              <a:prstClr val="white"/>
            </a:duotone>
            <a:lum bright="20000"/>
          </a:blip>
          <a:stretch>
            <a:fillRect/>
          </a:stretch>
        </p:blipFill>
        <p:spPr>
          <a:xfrm>
            <a:off x="11086592" y="340625"/>
            <a:ext cx="511411" cy="406905"/>
          </a:xfrm>
          <a:prstGeom prst="rect">
            <a:avLst/>
          </a:prstGeom>
        </p:spPr>
      </p:pic>
      <p:pic>
        <p:nvPicPr>
          <p:cNvPr id="18" name="Picture 17">
            <a:extLst>
              <a:ext uri="{FF2B5EF4-FFF2-40B4-BE49-F238E27FC236}">
                <a16:creationId xmlns="" xmlns:a16="http://schemas.microsoft.com/office/drawing/2014/main" id="{4CE5CE71-EC31-B143-AB9D-565EA35A26C9}"/>
              </a:ext>
            </a:extLst>
          </p:cNvPr>
          <p:cNvPicPr>
            <a:picLocks noChangeAspect="1"/>
          </p:cNvPicPr>
          <p:nvPr/>
        </p:nvPicPr>
        <p:blipFill>
          <a:blip r:embed="rId9"/>
          <a:stretch>
            <a:fillRect/>
          </a:stretch>
        </p:blipFill>
        <p:spPr>
          <a:xfrm>
            <a:off x="760081" y="1202600"/>
            <a:ext cx="818551" cy="818551"/>
          </a:xfrm>
          <a:prstGeom prst="rect">
            <a:avLst/>
          </a:prstGeom>
        </p:spPr>
      </p:pic>
      <p:pic>
        <p:nvPicPr>
          <p:cNvPr id="20" name="Graphic 19">
            <a:extLst>
              <a:ext uri="{FF2B5EF4-FFF2-40B4-BE49-F238E27FC236}">
                <a16:creationId xmlns="" xmlns:a16="http://schemas.microsoft.com/office/drawing/2014/main" id="{ED0F9AE5-7AB0-0245-B6BD-043B983DA164}"/>
              </a:ext>
            </a:extLst>
          </p:cNvPr>
          <p:cNvPicPr>
            <a:picLocks noChangeAspect="1"/>
          </p:cNvPicPr>
          <p:nvPr/>
        </p:nvPicPr>
        <p:blipFill>
          <a:blip r:embed="rId10">
            <a:duotone>
              <a:prstClr val="black"/>
              <a:schemeClr val="tx2">
                <a:tint val="45000"/>
                <a:satMod val="400000"/>
              </a:schemeClr>
            </a:duotone>
            <a:extLst>
              <a:ext uri="{96DAC541-7B7A-43D3-8B79-37D633B846F1}">
                <asvg:svgBlip xmlns="" xmlns:asvg="http://schemas.microsoft.com/office/drawing/2016/SVG/main" r:embed="rId11"/>
              </a:ext>
            </a:extLst>
          </a:blip>
          <a:stretch>
            <a:fillRect/>
          </a:stretch>
        </p:blipFill>
        <p:spPr>
          <a:xfrm>
            <a:off x="760081" y="5045465"/>
            <a:ext cx="508000" cy="508000"/>
          </a:xfrm>
          <a:prstGeom prst="rect">
            <a:avLst/>
          </a:prstGeom>
        </p:spPr>
      </p:pic>
      <p:pic>
        <p:nvPicPr>
          <p:cNvPr id="23" name="Graphic 22">
            <a:extLst>
              <a:ext uri="{FF2B5EF4-FFF2-40B4-BE49-F238E27FC236}">
                <a16:creationId xmlns="" xmlns:a16="http://schemas.microsoft.com/office/drawing/2014/main" id="{3B581068-56EB-B143-BBD3-8A359521777B}"/>
              </a:ext>
            </a:extLst>
          </p:cNvPr>
          <p:cNvPicPr>
            <a:picLocks noChangeAspect="1"/>
          </p:cNvPicPr>
          <p:nvPr/>
        </p:nvPicPr>
        <p:blipFill>
          <a:blip r:embed="rId12">
            <a:duotone>
              <a:prstClr val="black"/>
              <a:schemeClr val="tx2">
                <a:tint val="45000"/>
                <a:satMod val="400000"/>
              </a:schemeClr>
            </a:duotone>
            <a:extLst>
              <a:ext uri="{96DAC541-7B7A-43D3-8B79-37D633B846F1}">
                <asvg:svgBlip xmlns="" xmlns:asvg="http://schemas.microsoft.com/office/drawing/2016/SVG/main" r:embed="rId13"/>
              </a:ext>
            </a:extLst>
          </a:blip>
          <a:stretch>
            <a:fillRect/>
          </a:stretch>
        </p:blipFill>
        <p:spPr>
          <a:xfrm>
            <a:off x="760081" y="2990917"/>
            <a:ext cx="508000" cy="508000"/>
          </a:xfrm>
          <a:prstGeom prst="rect">
            <a:avLst/>
          </a:prstGeom>
        </p:spPr>
      </p:pic>
      <p:pic>
        <p:nvPicPr>
          <p:cNvPr id="9" name="Graphic 8">
            <a:extLst>
              <a:ext uri="{FF2B5EF4-FFF2-40B4-BE49-F238E27FC236}">
                <a16:creationId xmlns="" xmlns:a16="http://schemas.microsoft.com/office/drawing/2014/main" id="{16A4FCAC-6FC1-6A48-A655-A2D4032F6C9F}"/>
              </a:ext>
            </a:extLst>
          </p:cNvPr>
          <p:cNvPicPr>
            <a:picLocks noChangeAspect="1"/>
          </p:cNvPicPr>
          <p:nvPr/>
        </p:nvPicPr>
        <p:blipFill>
          <a:blip r:embed="rId14">
            <a:duotone>
              <a:prstClr val="black"/>
              <a:schemeClr val="tx2">
                <a:tint val="45000"/>
                <a:satMod val="400000"/>
              </a:schemeClr>
            </a:duotone>
            <a:extLst>
              <a:ext uri="{96DAC541-7B7A-43D3-8B79-37D633B846F1}">
                <asvg:svgBlip xmlns="" xmlns:asvg="http://schemas.microsoft.com/office/drawing/2016/SVG/main" r:embed="rId15"/>
              </a:ext>
            </a:extLst>
          </a:blip>
          <a:stretch>
            <a:fillRect/>
          </a:stretch>
        </p:blipFill>
        <p:spPr>
          <a:xfrm>
            <a:off x="760081" y="5777730"/>
            <a:ext cx="508000" cy="508000"/>
          </a:xfrm>
          <a:prstGeom prst="rect">
            <a:avLst/>
          </a:prstGeom>
        </p:spPr>
      </p:pic>
      <p:pic>
        <p:nvPicPr>
          <p:cNvPr id="10" name="Picture 9">
            <a:extLst>
              <a:ext uri="{FF2B5EF4-FFF2-40B4-BE49-F238E27FC236}">
                <a16:creationId xmlns="" xmlns:a16="http://schemas.microsoft.com/office/drawing/2014/main" id="{04400ACC-5124-BC42-9CA6-400284644795}"/>
              </a:ext>
            </a:extLst>
          </p:cNvPr>
          <p:cNvPicPr>
            <a:picLocks noChangeAspect="1"/>
          </p:cNvPicPr>
          <p:nvPr/>
        </p:nvPicPr>
        <p:blipFill>
          <a:blip r:embed="rId16"/>
          <a:stretch>
            <a:fillRect/>
          </a:stretch>
        </p:blipFill>
        <p:spPr>
          <a:xfrm>
            <a:off x="5428278" y="2525563"/>
            <a:ext cx="6381682" cy="3314700"/>
          </a:xfrm>
          <a:prstGeom prst="rect">
            <a:avLst/>
          </a:prstGeom>
        </p:spPr>
      </p:pic>
    </p:spTree>
    <p:extLst>
      <p:ext uri="{BB962C8B-B14F-4D97-AF65-F5344CB8AC3E}">
        <p14:creationId xmlns:p14="http://schemas.microsoft.com/office/powerpoint/2010/main" val="88669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FortiDDoS</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53051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FortiDDoS</a:t>
            </a:r>
          </a:p>
        </p:txBody>
      </p:sp>
      <p:grpSp>
        <p:nvGrpSpPr>
          <p:cNvPr id="6" name="Group 5"/>
          <p:cNvGrpSpPr/>
          <p:nvPr/>
        </p:nvGrpSpPr>
        <p:grpSpPr>
          <a:xfrm>
            <a:off x="5926711" y="2870670"/>
            <a:ext cx="5711286" cy="3038627"/>
            <a:chOff x="3683569" y="1847666"/>
            <a:chExt cx="5320488" cy="2535225"/>
          </a:xfrm>
        </p:grpSpPr>
        <p:cxnSp>
          <p:nvCxnSpPr>
            <p:cNvPr id="7" name="Straight Connector 6"/>
            <p:cNvCxnSpPr/>
            <p:nvPr/>
          </p:nvCxnSpPr>
          <p:spPr>
            <a:xfrm>
              <a:off x="6725995" y="2813264"/>
              <a:ext cx="536575" cy="0"/>
            </a:xfrm>
            <a:prstGeom prst="line">
              <a:avLst/>
            </a:prstGeom>
            <a:solidFill>
              <a:schemeClr val="accent2">
                <a:alpha val="42000"/>
              </a:schemeClr>
            </a:solidFill>
            <a:ln w="31750" cap="flat" cmpd="sng" algn="ctr">
              <a:solidFill>
                <a:schemeClr val="accent3"/>
              </a:solidFill>
              <a:prstDash val="solid"/>
              <a:round/>
              <a:headEnd type="none" w="med" len="med"/>
              <a:tailEnd type="arrow"/>
            </a:ln>
            <a:effectLst/>
          </p:spPr>
        </p:cxnSp>
        <p:cxnSp>
          <p:nvCxnSpPr>
            <p:cNvPr id="8" name="Straight Connector 7"/>
            <p:cNvCxnSpPr/>
            <p:nvPr/>
          </p:nvCxnSpPr>
          <p:spPr>
            <a:xfrm>
              <a:off x="6725995" y="3113301"/>
              <a:ext cx="536575" cy="0"/>
            </a:xfrm>
            <a:prstGeom prst="line">
              <a:avLst/>
            </a:prstGeom>
            <a:solidFill>
              <a:schemeClr val="accent2">
                <a:alpha val="42000"/>
              </a:schemeClr>
            </a:solidFill>
            <a:ln w="31750" cap="flat" cmpd="sng" algn="ctr">
              <a:solidFill>
                <a:schemeClr val="accent3"/>
              </a:solidFill>
              <a:prstDash val="solid"/>
              <a:round/>
              <a:headEnd type="none" w="med" len="med"/>
              <a:tailEnd type="arrow"/>
            </a:ln>
            <a:effectLst/>
          </p:spPr>
        </p:cxnSp>
        <p:pic>
          <p:nvPicPr>
            <p:cNvPr id="9" name="Picture 8" descr="Cloud-Teal.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65745" y="2445360"/>
              <a:ext cx="1665287" cy="967979"/>
            </a:xfrm>
            <a:prstGeom prst="rect">
              <a:avLst/>
            </a:prstGeom>
            <a:noFill/>
            <a:ln w="9525">
              <a:noFill/>
              <a:miter lim="800000"/>
              <a:headEnd/>
              <a:tailEnd/>
            </a:ln>
            <a:effectLst>
              <a:outerShdw blurRad="63500" dist="114300" dir="5400000" sx="89999" sy="-19000" rotWithShape="0">
                <a:srgbClr val="000000">
                  <a:alpha val="20000"/>
                </a:srgbClr>
              </a:outerShdw>
            </a:effectLst>
          </p:spPr>
        </p:pic>
        <p:sp>
          <p:nvSpPr>
            <p:cNvPr id="10" name="TextBox 61"/>
            <p:cNvSpPr txBox="1">
              <a:spLocks noChangeArrowheads="1"/>
            </p:cNvSpPr>
            <p:nvPr/>
          </p:nvSpPr>
          <p:spPr bwMode="auto">
            <a:xfrm>
              <a:off x="5689930" y="2345853"/>
              <a:ext cx="1238250" cy="295306"/>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00" b="1">
                  <a:solidFill>
                    <a:srgbClr val="595959"/>
                  </a:solidFill>
                </a:rPr>
                <a:t>FortiDDoS</a:t>
              </a:r>
            </a:p>
          </p:txBody>
        </p:sp>
        <p:sp>
          <p:nvSpPr>
            <p:cNvPr id="11" name="TextBox 10"/>
            <p:cNvSpPr txBox="1"/>
            <p:nvPr/>
          </p:nvSpPr>
          <p:spPr>
            <a:xfrm>
              <a:off x="7137156" y="2117551"/>
              <a:ext cx="1866901" cy="487897"/>
            </a:xfrm>
            <a:prstGeom prst="rect">
              <a:avLst/>
            </a:prstGeom>
            <a:noFill/>
          </p:spPr>
          <p:txBody>
            <a:bodyPr>
              <a:spAutoFit/>
            </a:bodyPr>
            <a:lstStyle/>
            <a:p>
              <a:pPr algn="ctr">
                <a:defRPr/>
              </a:pPr>
              <a:r>
                <a:rPr lang="en-US" sz="1600">
                  <a:solidFill>
                    <a:schemeClr val="tx1">
                      <a:lumMod val="65000"/>
                      <a:lumOff val="35000"/>
                    </a:schemeClr>
                  </a:solidFill>
                  <a:latin typeface="Arial" pitchFamily="34" charset="0"/>
                  <a:ea typeface="MS PGothic" pitchFamily="34" charset="-128"/>
                  <a:cs typeface="Arial" pitchFamily="34" charset="0"/>
                </a:rPr>
                <a:t>Web Hosting Center</a:t>
              </a:r>
            </a:p>
          </p:txBody>
        </p:sp>
        <p:pic>
          <p:nvPicPr>
            <p:cNvPr id="12" name="Picture 11" descr="Server_L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07131" y="2947804"/>
              <a:ext cx="268288"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13" name="Picture 12" descr="Server_L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97620" y="3025195"/>
              <a:ext cx="268287"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14" name="Picture 13" descr="Server_L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91181" y="2813264"/>
              <a:ext cx="268288"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15" name="Picture 14" descr="Server_L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80081" y="2890654"/>
              <a:ext cx="268288"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16" name="Picture 15" descr="Server_L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27745" y="2560852"/>
              <a:ext cx="269875"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17" name="Picture 16" descr="Server_L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6645" y="2639433"/>
              <a:ext cx="269875" cy="259556"/>
            </a:xfrm>
            <a:prstGeom prst="rect">
              <a:avLst/>
            </a:prstGeom>
            <a:noFill/>
            <a:ln w="9525">
              <a:noFill/>
              <a:miter lim="800000"/>
              <a:headEnd/>
              <a:tailEnd/>
            </a:ln>
            <a:effectLst>
              <a:outerShdw blurRad="63500" dist="26940" dir="5400000" rotWithShape="0">
                <a:srgbClr val="000000">
                  <a:alpha val="29999"/>
                </a:srgbClr>
              </a:outerShdw>
            </a:effectLst>
          </p:spPr>
        </p:pic>
        <p:sp>
          <p:nvSpPr>
            <p:cNvPr id="18" name="TextBox 72"/>
            <p:cNvSpPr txBox="1">
              <a:spLocks noChangeArrowheads="1"/>
            </p:cNvSpPr>
            <p:nvPr/>
          </p:nvSpPr>
          <p:spPr bwMode="auto">
            <a:xfrm>
              <a:off x="6357695" y="3266892"/>
              <a:ext cx="1005374" cy="282467"/>
            </a:xfrm>
            <a:prstGeom prst="rect">
              <a:avLst/>
            </a:prstGeom>
            <a:noFill/>
            <a:ln w="9525">
              <a:noFill/>
              <a:miter lim="800000"/>
              <a:headEnd/>
              <a:tailEnd/>
            </a:ln>
          </p:spPr>
          <p:txBody>
            <a:bodyPr wrap="square">
              <a:spAutoFit/>
            </a:bodyPr>
            <a:lstStyle/>
            <a:p>
              <a:pPr algn="ctr">
                <a:defRPr/>
              </a:pPr>
              <a:r>
                <a:rPr lang="en-US" sz="1600">
                  <a:solidFill>
                    <a:schemeClr val="tx1">
                      <a:lumMod val="65000"/>
                      <a:lumOff val="35000"/>
                    </a:schemeClr>
                  </a:solidFill>
                  <a:latin typeface="Arial" pitchFamily="-84" charset="0"/>
                  <a:ea typeface="ＭＳ Ｐゴシック" pitchFamily="-84" charset="-128"/>
                  <a:cs typeface="ＭＳ Ｐゴシック" pitchFamily="-84" charset="-128"/>
                </a:rPr>
                <a:t>Firewall</a:t>
              </a:r>
            </a:p>
          </p:txBody>
        </p:sp>
        <p:sp>
          <p:nvSpPr>
            <p:cNvPr id="19" name="Explosion 1 18"/>
            <p:cNvSpPr/>
            <p:nvPr/>
          </p:nvSpPr>
          <p:spPr>
            <a:xfrm>
              <a:off x="5281942" y="2813264"/>
              <a:ext cx="407988" cy="30241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Connector 82"/>
            <p:cNvCxnSpPr>
              <a:cxnSpLocks noChangeShapeType="1"/>
            </p:cNvCxnSpPr>
            <p:nvPr/>
          </p:nvCxnSpPr>
          <p:spPr bwMode="auto">
            <a:xfrm>
              <a:off x="6826493" y="4250018"/>
              <a:ext cx="536575" cy="0"/>
            </a:xfrm>
            <a:prstGeom prst="line">
              <a:avLst/>
            </a:prstGeom>
            <a:noFill/>
            <a:ln w="31750">
              <a:solidFill>
                <a:srgbClr val="FF0000"/>
              </a:solidFill>
              <a:prstDash val="dash"/>
              <a:round/>
              <a:headEnd/>
              <a:tailEnd type="arrow" w="med" len="med"/>
            </a:ln>
            <a:extLst>
              <a:ext uri="{909E8E84-426E-40dd-AFC4-6F175D3DCCD1}">
                <a14:hiddenFill xmlns="" xmlns:a14="http://schemas.microsoft.com/office/drawing/2010/main">
                  <a:noFill/>
                </a14:hiddenFill>
              </a:ext>
            </a:extLst>
          </p:spPr>
        </p:cxnSp>
        <p:sp>
          <p:nvSpPr>
            <p:cNvPr id="21" name="TextBox 83"/>
            <p:cNvSpPr txBox="1">
              <a:spLocks noChangeArrowheads="1"/>
            </p:cNvSpPr>
            <p:nvPr/>
          </p:nvSpPr>
          <p:spPr bwMode="auto">
            <a:xfrm>
              <a:off x="7323384" y="3894993"/>
              <a:ext cx="1680673" cy="487898"/>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595959"/>
                  </a:solidFill>
                </a:rPr>
                <a:t>Legitimate Traffic</a:t>
              </a:r>
            </a:p>
            <a:p>
              <a:pPr eaLnBrk="1" hangingPunct="1"/>
              <a:r>
                <a:rPr lang="en-US" sz="1600">
                  <a:solidFill>
                    <a:srgbClr val="595959"/>
                  </a:solidFill>
                </a:rPr>
                <a:t>Malicious Traffic</a:t>
              </a:r>
            </a:p>
          </p:txBody>
        </p:sp>
        <p:cxnSp>
          <p:nvCxnSpPr>
            <p:cNvPr id="22" name="Straight Connector 21"/>
            <p:cNvCxnSpPr/>
            <p:nvPr/>
          </p:nvCxnSpPr>
          <p:spPr>
            <a:xfrm>
              <a:off x="6826494" y="4003340"/>
              <a:ext cx="536575" cy="0"/>
            </a:xfrm>
            <a:prstGeom prst="line">
              <a:avLst/>
            </a:prstGeom>
            <a:solidFill>
              <a:schemeClr val="accent2">
                <a:alpha val="42000"/>
              </a:schemeClr>
            </a:solidFill>
            <a:ln w="31750" cap="flat" cmpd="sng" algn="ctr">
              <a:solidFill>
                <a:schemeClr val="accent3"/>
              </a:solidFill>
              <a:prstDash val="solid"/>
              <a:round/>
              <a:headEnd type="none" w="med" len="med"/>
              <a:tailEnd type="arrow"/>
            </a:ln>
            <a:effectLst/>
          </p:spPr>
        </p:cxnSp>
        <p:grpSp>
          <p:nvGrpSpPr>
            <p:cNvPr id="23" name="Group 48"/>
            <p:cNvGrpSpPr>
              <a:grpSpLocks/>
            </p:cNvGrpSpPr>
            <p:nvPr/>
          </p:nvGrpSpPr>
          <p:grpSpPr bwMode="auto">
            <a:xfrm>
              <a:off x="3683569" y="1847666"/>
              <a:ext cx="1679575" cy="1041086"/>
              <a:chOff x="1257418" y="2104006"/>
              <a:chExt cx="1825087" cy="1694980"/>
            </a:xfrm>
          </p:grpSpPr>
          <p:pic>
            <p:nvPicPr>
              <p:cNvPr id="34" name="Picture 33" descr="Cloud-Whit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57418" y="2104006"/>
                <a:ext cx="1825087" cy="1227035"/>
              </a:xfrm>
              <a:prstGeom prst="rect">
                <a:avLst/>
              </a:prstGeom>
              <a:noFill/>
              <a:ln w="9525">
                <a:noFill/>
                <a:miter lim="800000"/>
                <a:headEnd/>
                <a:tailEnd/>
              </a:ln>
              <a:effectLst>
                <a:outerShdw blurRad="63500" dist="114300" dir="5400000" sx="89999" sy="-19000" rotWithShape="0">
                  <a:srgbClr val="000000">
                    <a:alpha val="20000"/>
                  </a:srgbClr>
                </a:outerShdw>
              </a:effectLst>
            </p:spPr>
          </p:pic>
          <p:sp>
            <p:nvSpPr>
              <p:cNvPr id="35" name="TextBox 34"/>
              <p:cNvSpPr txBox="1"/>
              <p:nvPr/>
            </p:nvSpPr>
            <p:spPr>
              <a:xfrm>
                <a:off x="1728352" y="2516895"/>
                <a:ext cx="883219" cy="1282091"/>
              </a:xfrm>
              <a:prstGeom prst="rect">
                <a:avLst/>
              </a:prstGeom>
              <a:noFill/>
            </p:spPr>
            <p:txBody>
              <a:bodyPr>
                <a:spAutoFit/>
              </a:bodyPr>
              <a:lstStyle/>
              <a:p>
                <a:pPr algn="ctr">
                  <a:defRPr/>
                </a:pPr>
                <a:r>
                  <a:rPr lang="en-US" sz="2700">
                    <a:solidFill>
                      <a:schemeClr val="tx1">
                        <a:lumMod val="65000"/>
                        <a:lumOff val="35000"/>
                      </a:schemeClr>
                    </a:solidFill>
                    <a:latin typeface="Arial" pitchFamily="34" charset="0"/>
                    <a:ea typeface="MS PGothic" pitchFamily="34" charset="-128"/>
                    <a:cs typeface="Arial" pitchFamily="34" charset="0"/>
                  </a:rPr>
                  <a:t>ISP 1</a:t>
                </a:r>
              </a:p>
            </p:txBody>
          </p:sp>
        </p:grpSp>
        <p:cxnSp>
          <p:nvCxnSpPr>
            <p:cNvPr id="24" name="Shape 64"/>
            <p:cNvCxnSpPr/>
            <p:nvPr/>
          </p:nvCxnSpPr>
          <p:spPr bwMode="auto">
            <a:xfrm flipV="1">
              <a:off x="4258925" y="3138237"/>
              <a:ext cx="3227395" cy="334633"/>
            </a:xfrm>
            <a:prstGeom prst="bentConnector3">
              <a:avLst>
                <a:gd name="adj1" fmla="val 708"/>
              </a:avLst>
            </a:prstGeom>
            <a:solidFill>
              <a:schemeClr val="accent2">
                <a:alpha val="42000"/>
              </a:schemeClr>
            </a:solidFill>
            <a:ln w="31750" cap="flat" cmpd="sng" algn="ctr">
              <a:solidFill>
                <a:schemeClr val="accent3"/>
              </a:solidFill>
              <a:prstDash val="solid"/>
              <a:round/>
              <a:headEnd type="none" w="med" len="med"/>
              <a:tailEnd type="arrow"/>
            </a:ln>
            <a:effectLst/>
          </p:spPr>
        </p:cxnSp>
        <p:cxnSp>
          <p:nvCxnSpPr>
            <p:cNvPr id="25" name="Shape 65"/>
            <p:cNvCxnSpPr/>
            <p:nvPr/>
          </p:nvCxnSpPr>
          <p:spPr bwMode="auto">
            <a:xfrm rot="16200000" flipH="1">
              <a:off x="5496236" y="1300376"/>
              <a:ext cx="250031" cy="2778125"/>
            </a:xfrm>
            <a:prstGeom prst="bentConnector2">
              <a:avLst/>
            </a:prstGeom>
            <a:solidFill>
              <a:schemeClr val="accent2">
                <a:alpha val="42000"/>
              </a:schemeClr>
            </a:solidFill>
            <a:ln w="31750" cap="flat" cmpd="sng" algn="ctr">
              <a:solidFill>
                <a:schemeClr val="accent3"/>
              </a:solidFill>
              <a:prstDash val="solid"/>
              <a:round/>
              <a:headEnd type="none" w="med" len="med"/>
              <a:tailEnd type="arrow"/>
            </a:ln>
            <a:effectLst/>
          </p:spPr>
        </p:cxnSp>
        <p:cxnSp>
          <p:nvCxnSpPr>
            <p:cNvPr id="26" name="Shape 92"/>
            <p:cNvCxnSpPr>
              <a:cxnSpLocks noChangeShapeType="1"/>
            </p:cNvCxnSpPr>
            <p:nvPr/>
          </p:nvCxnSpPr>
          <p:spPr bwMode="auto">
            <a:xfrm flipV="1">
              <a:off x="4110367" y="3018051"/>
              <a:ext cx="1239838" cy="350044"/>
            </a:xfrm>
            <a:prstGeom prst="bentConnector3">
              <a:avLst>
                <a:gd name="adj1" fmla="val -440"/>
              </a:avLst>
            </a:prstGeom>
            <a:noFill/>
            <a:ln w="31750">
              <a:solidFill>
                <a:srgbClr val="FF0000"/>
              </a:solidFill>
              <a:prstDash val="dash"/>
              <a:round/>
              <a:headEnd/>
              <a:tailEnd type="arrow" w="med" len="med"/>
            </a:ln>
            <a:extLst>
              <a:ext uri="{909E8E84-426E-40dd-AFC4-6F175D3DCCD1}">
                <a14:hiddenFill xmlns="" xmlns:a14="http://schemas.microsoft.com/office/drawing/2010/main">
                  <a:noFill/>
                </a14:hiddenFill>
              </a:ext>
            </a:extLst>
          </p:spPr>
        </p:cxnSp>
        <p:grpSp>
          <p:nvGrpSpPr>
            <p:cNvPr id="27" name="Group 47"/>
            <p:cNvGrpSpPr>
              <a:grpSpLocks/>
            </p:cNvGrpSpPr>
            <p:nvPr/>
          </p:nvGrpSpPr>
          <p:grpSpPr bwMode="auto">
            <a:xfrm>
              <a:off x="3742183" y="3228793"/>
              <a:ext cx="1679575" cy="1041085"/>
              <a:chOff x="1349434" y="4438889"/>
              <a:chExt cx="1825087" cy="1692306"/>
            </a:xfrm>
          </p:grpSpPr>
          <p:pic>
            <p:nvPicPr>
              <p:cNvPr id="32" name="Picture 31" descr="Cloud-Whit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49434" y="4438889"/>
                <a:ext cx="1825087" cy="1227035"/>
              </a:xfrm>
              <a:prstGeom prst="rect">
                <a:avLst/>
              </a:prstGeom>
              <a:noFill/>
              <a:ln w="9525">
                <a:noFill/>
                <a:miter lim="800000"/>
                <a:headEnd/>
                <a:tailEnd/>
              </a:ln>
              <a:effectLst>
                <a:outerShdw blurRad="63500" dist="114300" dir="5400000" sx="89999" sy="-19000" rotWithShape="0">
                  <a:srgbClr val="000000">
                    <a:alpha val="20000"/>
                  </a:srgbClr>
                </a:outerShdw>
              </a:effectLst>
            </p:spPr>
          </p:pic>
          <p:sp>
            <p:nvSpPr>
              <p:cNvPr id="33" name="TextBox 32"/>
              <p:cNvSpPr txBox="1"/>
              <p:nvPr/>
            </p:nvSpPr>
            <p:spPr>
              <a:xfrm>
                <a:off x="1820368" y="4851125"/>
                <a:ext cx="883219" cy="1280070"/>
              </a:xfrm>
              <a:prstGeom prst="rect">
                <a:avLst/>
              </a:prstGeom>
              <a:noFill/>
            </p:spPr>
            <p:txBody>
              <a:bodyPr>
                <a:spAutoFit/>
              </a:bodyPr>
              <a:lstStyle/>
              <a:p>
                <a:pPr algn="ctr">
                  <a:defRPr/>
                </a:pPr>
                <a:r>
                  <a:rPr lang="en-US" sz="2700">
                    <a:solidFill>
                      <a:schemeClr val="tx1">
                        <a:lumMod val="65000"/>
                        <a:lumOff val="35000"/>
                      </a:schemeClr>
                    </a:solidFill>
                    <a:latin typeface="Arial" pitchFamily="34" charset="0"/>
                    <a:ea typeface="MS PGothic" pitchFamily="34" charset="-128"/>
                    <a:cs typeface="Arial" pitchFamily="34" charset="0"/>
                  </a:rPr>
                  <a:t>ISP 2</a:t>
                </a:r>
              </a:p>
            </p:txBody>
          </p:sp>
        </p:grpSp>
        <p:cxnSp>
          <p:nvCxnSpPr>
            <p:cNvPr id="28" name="Shape 92"/>
            <p:cNvCxnSpPr>
              <a:cxnSpLocks noChangeShapeType="1"/>
            </p:cNvCxnSpPr>
            <p:nvPr/>
          </p:nvCxnSpPr>
          <p:spPr bwMode="auto">
            <a:xfrm>
              <a:off x="4108780" y="2554898"/>
              <a:ext cx="1238250" cy="350044"/>
            </a:xfrm>
            <a:prstGeom prst="bentConnector3">
              <a:avLst>
                <a:gd name="adj1" fmla="val -440"/>
              </a:avLst>
            </a:prstGeom>
            <a:noFill/>
            <a:ln w="31750">
              <a:solidFill>
                <a:srgbClr val="FF0000"/>
              </a:solidFill>
              <a:prstDash val="dash"/>
              <a:round/>
              <a:headEnd/>
              <a:tailEnd type="arrow" w="med" len="med"/>
            </a:ln>
            <a:extLst>
              <a:ext uri="{909E8E84-426E-40dd-AFC4-6F175D3DCCD1}">
                <a14:hiddenFill xmlns="" xmlns:a14="http://schemas.microsoft.com/office/drawing/2010/main">
                  <a:noFill/>
                </a14:hiddenFill>
              </a:ext>
            </a:extLst>
          </p:spPr>
        </p:cxnSp>
        <p:pic>
          <p:nvPicPr>
            <p:cNvPr id="29" name="Picture 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92470" y="2638241"/>
              <a:ext cx="1385887" cy="6477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0" name="Picture 29" descr="FortiGate_Icon_1U_L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595819" y="2721584"/>
              <a:ext cx="1162050" cy="691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descr="Fortinet_Grid-Icon_PMS485.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13245" y="2476944"/>
              <a:ext cx="213020" cy="113977"/>
            </a:xfrm>
            <a:prstGeom prst="rect">
              <a:avLst/>
            </a:prstGeom>
          </p:spPr>
        </p:pic>
      </p:grpSp>
      <p:grpSp>
        <p:nvGrpSpPr>
          <p:cNvPr id="36" name="Group 35"/>
          <p:cNvGrpSpPr/>
          <p:nvPr/>
        </p:nvGrpSpPr>
        <p:grpSpPr>
          <a:xfrm>
            <a:off x="599104" y="1200000"/>
            <a:ext cx="11038895" cy="846744"/>
            <a:chOff x="448252" y="1080000"/>
            <a:chExt cx="8281328" cy="635058"/>
          </a:xfrm>
        </p:grpSpPr>
        <p:sp>
          <p:nvSpPr>
            <p:cNvPr id="37" name="Rectangle 36"/>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Hardware Accelerated DDoS Intent Based Defense</a:t>
              </a:r>
            </a:p>
          </p:txBody>
        </p:sp>
        <p:pic>
          <p:nvPicPr>
            <p:cNvPr id="38" name="Picture 3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4508" y="1107213"/>
              <a:ext cx="585216" cy="585216"/>
            </a:xfrm>
            <a:prstGeom prst="rect">
              <a:avLst/>
            </a:prstGeom>
          </p:spPr>
        </p:pic>
      </p:grpSp>
      <p:graphicFrame>
        <p:nvGraphicFramePr>
          <p:cNvPr id="39" name="Content Placeholder 4">
            <a:extLst>
              <a:ext uri="{FF2B5EF4-FFF2-40B4-BE49-F238E27FC236}">
                <a16:creationId xmlns="" xmlns:a16="http://schemas.microsoft.com/office/drawing/2014/main" id="{FA2E4665-41CE-A648-A66B-79DE1D1649FF}"/>
              </a:ext>
            </a:extLst>
          </p:cNvPr>
          <p:cNvGraphicFramePr>
            <a:graphicFrameLocks/>
          </p:cNvGraphicFramePr>
          <p:nvPr>
            <p:extLst>
              <p:ext uri="{D42A27DB-BD31-4B8C-83A1-F6EECF244321}">
                <p14:modId xmlns:p14="http://schemas.microsoft.com/office/powerpoint/2010/main" val="3200957559"/>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(SPU)-based layer 3, 4, and 7 DDoS protection</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Behavior-based DDoS protection to eliminate need for signature files</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Minimal false-positive detections through continuous threat evaluation</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Ability to monitor enormous parameters simultaneously</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Advanced defense against bulk volumetric, layer 7 applications</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Attack protection for DNS services via specialized tools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41" name="Graphic 40">
            <a:extLst>
              <a:ext uri="{FF2B5EF4-FFF2-40B4-BE49-F238E27FC236}">
                <a16:creationId xmlns="" xmlns:a16="http://schemas.microsoft.com/office/drawing/2014/main" id="{94510FCD-9C7D-F848-81FD-32E6E8CD91D5}"/>
              </a:ext>
            </a:extLst>
          </p:cNvPr>
          <p:cNvPicPr>
            <a:picLocks noChangeAspect="1"/>
          </p:cNvPicPr>
          <p:nvPr/>
        </p:nvPicPr>
        <p:blipFill>
          <a:blip r:embed="rId9">
            <a:duotone>
              <a:prstClr val="black"/>
              <a:schemeClr val="tx2">
                <a:tint val="45000"/>
                <a:satMod val="400000"/>
              </a:schemeClr>
            </a:duotone>
            <a:extLst>
              <a:ext uri="{96DAC541-7B7A-43D3-8B79-37D633B846F1}">
                <asvg:svgBlip xmlns="" xmlns:asvg="http://schemas.microsoft.com/office/drawing/2016/SVG/main" r:embed="rId10"/>
              </a:ext>
            </a:extLst>
          </a:blip>
          <a:stretch>
            <a:fillRect/>
          </a:stretch>
        </p:blipFill>
        <p:spPr>
          <a:xfrm>
            <a:off x="771140" y="2308651"/>
            <a:ext cx="508000" cy="508000"/>
          </a:xfrm>
          <a:prstGeom prst="rect">
            <a:avLst/>
          </a:prstGeom>
        </p:spPr>
      </p:pic>
      <p:pic>
        <p:nvPicPr>
          <p:cNvPr id="43" name="Graphic 42">
            <a:extLst>
              <a:ext uri="{FF2B5EF4-FFF2-40B4-BE49-F238E27FC236}">
                <a16:creationId xmlns="" xmlns:a16="http://schemas.microsoft.com/office/drawing/2014/main" id="{044B9C38-3C67-5F4B-B7A4-60007BFEAA9A}"/>
              </a:ext>
            </a:extLst>
          </p:cNvPr>
          <p:cNvPicPr>
            <a:picLocks noChangeAspect="1"/>
          </p:cNvPicPr>
          <p:nvPr/>
        </p:nvPicPr>
        <p:blipFill>
          <a:blip r:embed="rId11">
            <a:duotone>
              <a:prstClr val="black"/>
              <a:schemeClr val="tx2">
                <a:tint val="45000"/>
                <a:satMod val="400000"/>
              </a:schemeClr>
            </a:duotone>
            <a:extLst>
              <a:ext uri="{96DAC541-7B7A-43D3-8B79-37D633B846F1}">
                <asvg:svgBlip xmlns="" xmlns:asvg="http://schemas.microsoft.com/office/drawing/2016/SVG/main" r:embed="rId12"/>
              </a:ext>
            </a:extLst>
          </a:blip>
          <a:stretch>
            <a:fillRect/>
          </a:stretch>
        </p:blipFill>
        <p:spPr>
          <a:xfrm>
            <a:off x="771081" y="2959896"/>
            <a:ext cx="508000" cy="508000"/>
          </a:xfrm>
          <a:prstGeom prst="rect">
            <a:avLst/>
          </a:prstGeom>
        </p:spPr>
      </p:pic>
      <p:pic>
        <p:nvPicPr>
          <p:cNvPr id="45" name="Graphic 44">
            <a:extLst>
              <a:ext uri="{FF2B5EF4-FFF2-40B4-BE49-F238E27FC236}">
                <a16:creationId xmlns="" xmlns:a16="http://schemas.microsoft.com/office/drawing/2014/main" id="{51645F5A-96A3-5046-9323-57D04D82803A}"/>
              </a:ext>
            </a:extLst>
          </p:cNvPr>
          <p:cNvPicPr>
            <a:picLocks noChangeAspect="1"/>
          </p:cNvPicPr>
          <p:nvPr/>
        </p:nvPicPr>
        <p:blipFill>
          <a:blip r:embed="rId13">
            <a:duotone>
              <a:prstClr val="black"/>
              <a:schemeClr val="tx2">
                <a:tint val="45000"/>
                <a:satMod val="400000"/>
              </a:schemeClr>
            </a:duotone>
            <a:extLst>
              <a:ext uri="{96DAC541-7B7A-43D3-8B79-37D633B846F1}">
                <asvg:svgBlip xmlns="" xmlns:asvg="http://schemas.microsoft.com/office/drawing/2016/SVG/main" r:embed="rId14"/>
              </a:ext>
            </a:extLst>
          </a:blip>
          <a:stretch>
            <a:fillRect/>
          </a:stretch>
        </p:blipFill>
        <p:spPr>
          <a:xfrm>
            <a:off x="768921" y="3659135"/>
            <a:ext cx="508000" cy="508000"/>
          </a:xfrm>
          <a:prstGeom prst="rect">
            <a:avLst/>
          </a:prstGeom>
        </p:spPr>
      </p:pic>
      <p:pic>
        <p:nvPicPr>
          <p:cNvPr id="47" name="Graphic 46">
            <a:extLst>
              <a:ext uri="{FF2B5EF4-FFF2-40B4-BE49-F238E27FC236}">
                <a16:creationId xmlns="" xmlns:a16="http://schemas.microsoft.com/office/drawing/2014/main" id="{8375C7AC-0032-D04E-AF3B-4440E9EC3A78}"/>
              </a:ext>
            </a:extLst>
          </p:cNvPr>
          <p:cNvPicPr>
            <a:picLocks noChangeAspect="1"/>
          </p:cNvPicPr>
          <p:nvPr/>
        </p:nvPicPr>
        <p:blipFill>
          <a:blip r:embed="rId15">
            <a:duotone>
              <a:prstClr val="black"/>
              <a:schemeClr val="tx2">
                <a:tint val="45000"/>
                <a:satMod val="400000"/>
              </a:schemeClr>
            </a:duotone>
            <a:extLst>
              <a:ext uri="{96DAC541-7B7A-43D3-8B79-37D633B846F1}">
                <asvg:svgBlip xmlns="" xmlns:asvg="http://schemas.microsoft.com/office/drawing/2016/SVG/main" r:embed="rId16"/>
              </a:ext>
            </a:extLst>
          </a:blip>
          <a:stretch>
            <a:fillRect/>
          </a:stretch>
        </p:blipFill>
        <p:spPr>
          <a:xfrm>
            <a:off x="768921" y="4417500"/>
            <a:ext cx="508000" cy="508000"/>
          </a:xfrm>
          <a:prstGeom prst="rect">
            <a:avLst/>
          </a:prstGeom>
        </p:spPr>
      </p:pic>
      <p:pic>
        <p:nvPicPr>
          <p:cNvPr id="49" name="Graphic 48">
            <a:extLst>
              <a:ext uri="{FF2B5EF4-FFF2-40B4-BE49-F238E27FC236}">
                <a16:creationId xmlns="" xmlns:a16="http://schemas.microsoft.com/office/drawing/2014/main" id="{0CC667DB-AAD1-5C48-88BE-F201367E95F4}"/>
              </a:ext>
            </a:extLst>
          </p:cNvPr>
          <p:cNvPicPr>
            <a:picLocks noChangeAspect="1"/>
          </p:cNvPicPr>
          <p:nvPr/>
        </p:nvPicPr>
        <p:blipFill>
          <a:blip r:embed="rId17">
            <a:duotone>
              <a:prstClr val="black"/>
              <a:schemeClr val="tx2">
                <a:tint val="45000"/>
                <a:satMod val="400000"/>
              </a:schemeClr>
            </a:duotone>
            <a:extLst>
              <a:ext uri="{96DAC541-7B7A-43D3-8B79-37D633B846F1}">
                <asvg:svgBlip xmlns="" xmlns:asvg="http://schemas.microsoft.com/office/drawing/2016/SVG/main" r:embed="rId18"/>
              </a:ext>
            </a:extLst>
          </a:blip>
          <a:stretch>
            <a:fillRect/>
          </a:stretch>
        </p:blipFill>
        <p:spPr>
          <a:xfrm>
            <a:off x="781621" y="5027390"/>
            <a:ext cx="482600" cy="609600"/>
          </a:xfrm>
          <a:prstGeom prst="rect">
            <a:avLst/>
          </a:prstGeom>
        </p:spPr>
      </p:pic>
      <p:pic>
        <p:nvPicPr>
          <p:cNvPr id="51" name="Graphic 50">
            <a:extLst>
              <a:ext uri="{FF2B5EF4-FFF2-40B4-BE49-F238E27FC236}">
                <a16:creationId xmlns="" xmlns:a16="http://schemas.microsoft.com/office/drawing/2014/main" id="{9213633E-2F14-9C4D-85B2-DC6F3A3AD53C}"/>
              </a:ext>
            </a:extLst>
          </p:cNvPr>
          <p:cNvPicPr>
            <a:picLocks noChangeAspect="1"/>
          </p:cNvPicPr>
          <p:nvPr/>
        </p:nvPicPr>
        <p:blipFill>
          <a:blip r:embed="rId19">
            <a:duotone>
              <a:prstClr val="black"/>
              <a:schemeClr val="tx2">
                <a:tint val="45000"/>
                <a:satMod val="400000"/>
              </a:schemeClr>
            </a:duotone>
            <a:extLst>
              <a:ext uri="{96DAC541-7B7A-43D3-8B79-37D633B846F1}">
                <asvg:svgBlip xmlns="" xmlns:asvg="http://schemas.microsoft.com/office/drawing/2016/SVG/main" r:embed="rId20"/>
              </a:ext>
            </a:extLst>
          </a:blip>
          <a:stretch>
            <a:fillRect/>
          </a:stretch>
        </p:blipFill>
        <p:spPr>
          <a:xfrm>
            <a:off x="765027" y="5768591"/>
            <a:ext cx="508000" cy="508000"/>
          </a:xfrm>
          <a:prstGeom prst="rect">
            <a:avLst/>
          </a:prstGeom>
        </p:spPr>
      </p:pic>
      <p:sp>
        <p:nvSpPr>
          <p:cNvPr id="48" name="Rectangle 1">
            <a:extLst>
              <a:ext uri="{FF2B5EF4-FFF2-40B4-BE49-F238E27FC236}">
                <a16:creationId xmlns="" xmlns:a16="http://schemas.microsoft.com/office/drawing/2014/main" id="{24E503CC-A5A5-EB49-9D9A-A65DEA409EF6}"/>
              </a:ext>
            </a:extLst>
          </p:cNvPr>
          <p:cNvSpPr>
            <a:spLocks noChangeArrowheads="1"/>
          </p:cNvSpPr>
          <p:nvPr/>
        </p:nvSpPr>
        <p:spPr bwMode="auto">
          <a:xfrm>
            <a:off x="108077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pic>
        <p:nvPicPr>
          <p:cNvPr id="50" name="Picture 49">
            <a:extLst>
              <a:ext uri="{FF2B5EF4-FFF2-40B4-BE49-F238E27FC236}">
                <a16:creationId xmlns="" xmlns:a16="http://schemas.microsoft.com/office/drawing/2014/main" id="{05990645-BF40-634D-90A2-8819F5ABA372}"/>
              </a:ext>
            </a:extLst>
          </p:cNvPr>
          <p:cNvPicPr>
            <a:picLocks noChangeAspect="1"/>
          </p:cNvPicPr>
          <p:nvPr/>
        </p:nvPicPr>
        <p:blipFill>
          <a:blip r:embed="rId21">
            <a:duotone>
              <a:schemeClr val="accent5">
                <a:shade val="45000"/>
                <a:satMod val="135000"/>
              </a:schemeClr>
              <a:prstClr val="white"/>
            </a:duotone>
            <a:lum bright="20000"/>
          </a:blip>
          <a:stretch>
            <a:fillRect/>
          </a:stretch>
        </p:blipFill>
        <p:spPr>
          <a:xfrm>
            <a:off x="11009405" y="417338"/>
            <a:ext cx="536531" cy="253479"/>
          </a:xfrm>
          <a:prstGeom prst="rect">
            <a:avLst/>
          </a:prstGeom>
        </p:spPr>
      </p:pic>
    </p:spTree>
    <p:extLst>
      <p:ext uri="{BB962C8B-B14F-4D97-AF65-F5344CB8AC3E}">
        <p14:creationId xmlns:p14="http://schemas.microsoft.com/office/powerpoint/2010/main" val="67698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FortiDDoS Series</a:t>
            </a:r>
          </a:p>
        </p:txBody>
      </p:sp>
      <p:graphicFrame>
        <p:nvGraphicFramePr>
          <p:cNvPr id="5" name="Group 51"/>
          <p:cNvGraphicFramePr>
            <a:graphicFrameLocks noGrp="1"/>
          </p:cNvGraphicFramePr>
          <p:nvPr>
            <p:extLst>
              <p:ext uri="{D42A27DB-BD31-4B8C-83A1-F6EECF244321}">
                <p14:modId xmlns:p14="http://schemas.microsoft.com/office/powerpoint/2010/main" val="3898514079"/>
              </p:ext>
            </p:extLst>
          </p:nvPr>
        </p:nvGraphicFramePr>
        <p:xfrm>
          <a:off x="337501" y="1440002"/>
          <a:ext cx="11517001" cy="4414964"/>
        </p:xfrm>
        <a:graphic>
          <a:graphicData uri="http://schemas.openxmlformats.org/drawingml/2006/table">
            <a:tbl>
              <a:tblPr firstRow="1" firstCol="1" bandRow="1">
                <a:tableStyleId>{46F890A9-2807-4EBB-B81D-B2AA78EC7F39}</a:tableStyleId>
              </a:tblPr>
              <a:tblGrid>
                <a:gridCol w="2378805">
                  <a:extLst>
                    <a:ext uri="{9D8B030D-6E8A-4147-A177-3AD203B41FA5}">
                      <a16:colId xmlns="" xmlns:a16="http://schemas.microsoft.com/office/drawing/2014/main" val="20000"/>
                    </a:ext>
                  </a:extLst>
                </a:gridCol>
                <a:gridCol w="2284549">
                  <a:extLst>
                    <a:ext uri="{9D8B030D-6E8A-4147-A177-3AD203B41FA5}">
                      <a16:colId xmlns="" xmlns:a16="http://schemas.microsoft.com/office/drawing/2014/main" val="20001"/>
                    </a:ext>
                  </a:extLst>
                </a:gridCol>
                <a:gridCol w="2284549">
                  <a:extLst>
                    <a:ext uri="{9D8B030D-6E8A-4147-A177-3AD203B41FA5}">
                      <a16:colId xmlns="" xmlns:a16="http://schemas.microsoft.com/office/drawing/2014/main" val="20002"/>
                    </a:ext>
                  </a:extLst>
                </a:gridCol>
                <a:gridCol w="2284549">
                  <a:extLst>
                    <a:ext uri="{9D8B030D-6E8A-4147-A177-3AD203B41FA5}">
                      <a16:colId xmlns="" xmlns:a16="http://schemas.microsoft.com/office/drawing/2014/main" val="20003"/>
                    </a:ext>
                  </a:extLst>
                </a:gridCol>
                <a:gridCol w="2284549">
                  <a:extLst>
                    <a:ext uri="{9D8B030D-6E8A-4147-A177-3AD203B41FA5}">
                      <a16:colId xmlns="" xmlns:a16="http://schemas.microsoft.com/office/drawing/2014/main" val="20005"/>
                    </a:ext>
                  </a:extLst>
                </a:gridCol>
              </a:tblGrid>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FDD-400B</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FDD-600B</a:t>
                      </a:r>
                      <a:endParaRPr kumimoji="0" lang="en-US" sz="1300" b="1" i="0" u="none" strike="noStrike" cap="none" normalizeH="0" baseline="0">
                        <a:ln>
                          <a:noFill/>
                        </a:ln>
                        <a:solidFill>
                          <a:srgbClr val="FFFFFF"/>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FDD-800B</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dirty="0">
                        <a:ln>
                          <a:noFill/>
                        </a:ln>
                        <a:solidFill>
                          <a:srgbClr val="FFFFFF"/>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0000"/>
                  </a:ext>
                </a:extLst>
              </a:tr>
              <a:tr h="497840">
                <a:tc>
                  <a:txBody>
                    <a:bodyPr/>
                    <a:lstStyle/>
                    <a:p>
                      <a:r>
                        <a:rPr lang="en-US" sz="1300"/>
                        <a:t>Throughput (Full Duplex)</a:t>
                      </a:r>
                      <a:endParaRPr lang="en-US" sz="1300" b="1">
                        <a:solidFill>
                          <a:srgbClr val="FFFFFF"/>
                        </a:solidFill>
                        <a:latin typeface="Arial"/>
                        <a:cs typeface="Arial"/>
                      </a:endParaRPr>
                    </a:p>
                  </a:txBody>
                  <a:tcPr marL="121888" marR="121888" anchor="ctr"/>
                </a:tc>
                <a:tc>
                  <a:txBody>
                    <a:bodyPr/>
                    <a:lstStyle/>
                    <a:p>
                      <a:pPr algn="ctr"/>
                      <a:r>
                        <a:rPr lang="en-US" sz="1300"/>
                        <a:t>6 Gbps</a:t>
                      </a: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12 Gbps</a:t>
                      </a:r>
                    </a:p>
                  </a:txBody>
                  <a:tcPr marL="121888" marR="121888" anchor="ctr"/>
                </a:tc>
                <a:tc>
                  <a:txBody>
                    <a:bodyPr/>
                    <a:lstStyle/>
                    <a:p>
                      <a:pPr algn="ctr"/>
                      <a:r>
                        <a:rPr lang="en-US" sz="1300" dirty="0"/>
                        <a:t>12 Gbps</a:t>
                      </a: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endParaRPr lang="en-US" sz="1300" dirty="0"/>
                    </a:p>
                  </a:txBody>
                  <a:tcPr marL="121888" marR="121888" anchor="ctr"/>
                </a:tc>
                <a:extLst>
                  <a:ext uri="{0D108BD9-81ED-4DB2-BD59-A6C34878D82A}">
                    <a16:rowId xmlns="" xmlns:a16="http://schemas.microsoft.com/office/drawing/2014/main" val="10001"/>
                  </a:ext>
                </a:extLst>
              </a:tr>
              <a:tr h="497840">
                <a:tc>
                  <a:txBody>
                    <a:bodyPr/>
                    <a:lstStyle/>
                    <a:p>
                      <a:r>
                        <a:rPr lang="en-US" sz="1300"/>
                        <a:t>Simultaneous Connections</a:t>
                      </a:r>
                      <a:endParaRPr lang="en-US" sz="1300" b="1">
                        <a:solidFill>
                          <a:srgbClr val="FFFFFF"/>
                        </a:solidFill>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 Mil</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 Mil</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2 Mil</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a:p>
                  </a:txBody>
                  <a:tcPr marL="121888" marR="121888" anchor="ctr"/>
                </a:tc>
                <a:extLst>
                  <a:ext uri="{0D108BD9-81ED-4DB2-BD59-A6C34878D82A}">
                    <a16:rowId xmlns="" xmlns:a16="http://schemas.microsoft.com/office/drawing/2014/main" val="10002"/>
                  </a:ext>
                </a:extLst>
              </a:tr>
              <a:tr h="701040">
                <a:tc>
                  <a:txBody>
                    <a:bodyPr/>
                    <a:lstStyle/>
                    <a:p>
                      <a:r>
                        <a:rPr lang="en-US" sz="1300"/>
                        <a:t>Session Setup/</a:t>
                      </a:r>
                    </a:p>
                    <a:p>
                      <a:r>
                        <a:rPr lang="en-US" sz="1300"/>
                        <a:t>Teardown</a:t>
                      </a:r>
                      <a:endParaRPr lang="en-US" sz="1300" b="1">
                        <a:solidFill>
                          <a:srgbClr val="FFFFFF"/>
                        </a:solidFill>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100,000 / Second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200,000 / Second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dirty="0"/>
                        <a:t>200,000 / Second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aseline="0"/>
                    </a:p>
                  </a:txBody>
                  <a:tcPr marL="121888" marR="121888" anchor="ctr"/>
                </a:tc>
                <a:extLst>
                  <a:ext uri="{0D108BD9-81ED-4DB2-BD59-A6C34878D82A}">
                    <a16:rowId xmlns="" xmlns:a16="http://schemas.microsoft.com/office/drawing/2014/main" val="10003"/>
                  </a:ext>
                </a:extLst>
              </a:tr>
              <a:tr h="329339">
                <a:tc>
                  <a:txBody>
                    <a:bodyPr/>
                    <a:lstStyle/>
                    <a:p>
                      <a:r>
                        <a:rPr lang="en-US" sz="1300"/>
                        <a:t>Latency</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&lt; 50 </a:t>
                      </a:r>
                      <a:r>
                        <a:rPr lang="el-GR" sz="1300" kern="1200">
                          <a:effectLst/>
                        </a:rPr>
                        <a:t>μs </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&lt; 50 </a:t>
                      </a:r>
                      <a:r>
                        <a:rPr lang="el-GR" sz="1300" kern="1200">
                          <a:effectLst/>
                        </a:rPr>
                        <a:t>μs </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&lt; 50 </a:t>
                      </a:r>
                      <a:r>
                        <a:rPr lang="el-GR" sz="1300" kern="1200" dirty="0" err="1">
                          <a:effectLst/>
                        </a:rPr>
                        <a:t>μs</a:t>
                      </a:r>
                      <a:r>
                        <a:rPr lang="el-GR" sz="1300" kern="1200" dirty="0">
                          <a:effectLst/>
                        </a:rPr>
                        <a:t> </a:t>
                      </a:r>
                      <a:endParaRPr lang="en-US" sz="1300" b="0" i="0" dirty="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latin typeface="+mn-lt"/>
                      </a:endParaRPr>
                    </a:p>
                  </a:txBody>
                  <a:tcPr marL="121888" marR="121888" anchor="ctr"/>
                </a:tc>
                <a:extLst>
                  <a:ext uri="{0D108BD9-81ED-4DB2-BD59-A6C34878D82A}">
                    <a16:rowId xmlns="" xmlns:a16="http://schemas.microsoft.com/office/drawing/2014/main" val="10004"/>
                  </a:ext>
                </a:extLst>
              </a:tr>
              <a:tr h="1310640">
                <a:tc>
                  <a:txBody>
                    <a:bodyPr/>
                    <a:lstStyle/>
                    <a:p>
                      <a:r>
                        <a:rPr lang="en-US" sz="1300"/>
                        <a:t>Interfaces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8 LAN Interfaces (Copper/SFP),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8 WAN Interfaces (Copper/SFP)</a:t>
                      </a:r>
                    </a:p>
                  </a:txBody>
                  <a:tcPr marL="121888" marR="121888" anchor="ctr"/>
                </a:tc>
                <a:tc>
                  <a:txBody>
                    <a:bodyPr/>
                    <a:lstStyle/>
                    <a:p>
                      <a:pPr algn="ctr"/>
                      <a:r>
                        <a:rPr lang="en-US" sz="1300"/>
                        <a:t>8 LAN Interfaces (Copper/SFP), </a:t>
                      </a:r>
                    </a:p>
                    <a:p>
                      <a:pPr algn="ctr"/>
                      <a:r>
                        <a:rPr lang="en-US" sz="1300"/>
                        <a:t>8 WAN Interfaces (Copper/SFP)</a:t>
                      </a:r>
                    </a:p>
                  </a:txBody>
                  <a:tcPr marL="121888" marR="121888" anchor="ctr"/>
                </a:tc>
                <a:tc>
                  <a:txBody>
                    <a:bodyPr/>
                    <a:lstStyle/>
                    <a:p>
                      <a:pPr algn="ctr"/>
                      <a:r>
                        <a:rPr lang="en-US" sz="1300" dirty="0"/>
                        <a:t>8 LAN Interfaces (Copper/SFP), </a:t>
                      </a:r>
                    </a:p>
                    <a:p>
                      <a:pPr algn="ctr"/>
                      <a:r>
                        <a:rPr lang="en-US" sz="1300" dirty="0"/>
                        <a:t>8 WAN Interfaces (Copper/SFP)</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a:p>
                  </a:txBody>
                  <a:tcPr marL="121888" marR="121888" anchor="ctr"/>
                </a:tc>
                <a:extLst>
                  <a:ext uri="{0D108BD9-81ED-4DB2-BD59-A6C34878D82A}">
                    <a16:rowId xmlns="" xmlns:a16="http://schemas.microsoft.com/office/drawing/2014/main" val="10005"/>
                  </a:ext>
                </a:extLst>
              </a:tr>
              <a:tr h="573897">
                <a:tc>
                  <a:txBody>
                    <a:bodyPr/>
                    <a:lstStyle/>
                    <a:p>
                      <a:r>
                        <a:rPr lang="en-US" sz="1300"/>
                        <a:t>Advanced DNS Mitigation</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Yes</a:t>
                      </a:r>
                    </a:p>
                  </a:txBody>
                  <a:tcPr marL="121888" marR="121888" anchor="ctr"/>
                </a:tc>
                <a:tc>
                  <a:txBody>
                    <a:bodyPr/>
                    <a:lstStyle/>
                    <a:p>
                      <a:pPr algn="ctr"/>
                      <a:r>
                        <a:rPr lang="en-US" sz="1300"/>
                        <a:t>No</a:t>
                      </a:r>
                    </a:p>
                  </a:txBody>
                  <a:tcPr marL="121888" marR="121888" anchor="ctr"/>
                </a:tc>
                <a:tc>
                  <a:txBody>
                    <a:bodyPr/>
                    <a:lstStyle/>
                    <a:p>
                      <a:pPr algn="ctr"/>
                      <a:r>
                        <a:rPr lang="en-US" sz="1300" dirty="0"/>
                        <a:t>Yes</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dirty="0"/>
                    </a:p>
                  </a:txBody>
                  <a:tcPr marL="121888" marR="121888"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69200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FortiGate/FortiWiFi 60E</a:t>
            </a:r>
          </a:p>
        </p:txBody>
      </p:sp>
      <p:pic>
        <p:nvPicPr>
          <p:cNvPr id="3" name="Picture 2" descr="soc3-icon.png"/>
          <p:cNvPicPr>
            <a:picLocks noChangeAspect="1"/>
          </p:cNvPicPr>
          <p:nvPr/>
        </p:nvPicPr>
        <p:blipFill>
          <a:blip r:embed="rId2" cstate="print">
            <a:alphaModFix/>
            <a:extLst>
              <a:ext uri="{28A0092B-C50C-407E-A947-70E740481C1C}">
                <a14:useLocalDpi xmlns:a14="http://schemas.microsoft.com/office/drawing/2010/main"/>
              </a:ext>
            </a:extLst>
          </a:blip>
          <a:stretch>
            <a:fillRect/>
          </a:stretch>
        </p:blipFill>
        <p:spPr>
          <a:xfrm>
            <a:off x="7822755" y="3062789"/>
            <a:ext cx="371103" cy="729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52257" y="3062788"/>
            <a:ext cx="496216" cy="729600"/>
          </a:xfrm>
          <a:prstGeom prst="rect">
            <a:avLst/>
          </a:prstGeom>
        </p:spPr>
      </p:pic>
      <p:pic>
        <p:nvPicPr>
          <p:cNvPr id="5" name="Picture 4" descr="wifi-abgnac-ic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36872" y="3062789"/>
            <a:ext cx="371103" cy="729600"/>
          </a:xfrm>
          <a:prstGeom prst="rect">
            <a:avLst/>
          </a:prstGeom>
        </p:spPr>
      </p:pic>
      <p:pic>
        <p:nvPicPr>
          <p:cNvPr id="6" name="Picture 5" descr="FG-60E+Back.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81977" y="2653654"/>
            <a:ext cx="4558813" cy="818271"/>
          </a:xfrm>
          <a:prstGeom prst="rect">
            <a:avLst/>
          </a:prstGeom>
        </p:spPr>
      </p:pic>
      <p:pic>
        <p:nvPicPr>
          <p:cNvPr id="7" name="Picture 6" descr="FG-60E+Front.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81978" y="1643251"/>
            <a:ext cx="4558813" cy="773637"/>
          </a:xfrm>
          <a:prstGeom prst="rect">
            <a:avLst/>
          </a:prstGeom>
        </p:spPr>
      </p:pic>
      <p:cxnSp>
        <p:nvCxnSpPr>
          <p:cNvPr id="21" name="Straight Connector 20"/>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sp>
        <p:nvSpPr>
          <p:cNvPr id="2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 x GE RJ45 WAN Ports</a:t>
            </a:r>
          </a:p>
          <a:p>
            <a:pPr marL="457297" indent="-457297" defTabSz="1218959">
              <a:spcBef>
                <a:spcPct val="20000"/>
              </a:spcBef>
              <a:buClr>
                <a:schemeClr val="accent6"/>
              </a:buClr>
              <a:buFont typeface="+mj-ea"/>
              <a:buAutoNum type="circleNumDbPlain"/>
            </a:pPr>
            <a:r>
              <a:rPr lang="en-US" sz="1300" b="1"/>
              <a:t>1 x GE RJ45 DMZ Port</a:t>
            </a:r>
          </a:p>
          <a:p>
            <a:pPr marL="457297" indent="-457297" defTabSz="1218959">
              <a:spcBef>
                <a:spcPct val="20000"/>
              </a:spcBef>
              <a:buClr>
                <a:schemeClr val="accent6"/>
              </a:buClr>
              <a:buFont typeface="+mj-ea"/>
              <a:buAutoNum type="circleNumDbPlain"/>
            </a:pPr>
            <a:r>
              <a:rPr lang="en-US" sz="1300" b="1"/>
              <a:t>7 x GE RJ45 Ports</a:t>
            </a:r>
          </a:p>
          <a:p>
            <a:pPr marL="457297" indent="-457297" defTabSz="1218959">
              <a:spcBef>
                <a:spcPct val="20000"/>
              </a:spcBef>
              <a:buClr>
                <a:schemeClr val="accent6"/>
              </a:buClr>
              <a:buFont typeface="+mj-ea"/>
              <a:buAutoNum type="circleNumDbPlain"/>
            </a:pPr>
            <a:r>
              <a:rPr lang="en-US" sz="1300" b="1"/>
              <a:t>WiFi Variant: 802.11a/b/g/n/ac</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25" name="Oval 24"/>
          <p:cNvSpPr/>
          <p:nvPr/>
        </p:nvSpPr>
        <p:spPr bwMode="auto">
          <a:xfrm>
            <a:off x="2976681"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26" name="Oval 25"/>
          <p:cNvSpPr/>
          <p:nvPr/>
        </p:nvSpPr>
        <p:spPr bwMode="auto">
          <a:xfrm>
            <a:off x="4678644"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27" name="Straight Connector 26"/>
          <p:cNvCxnSpPr/>
          <p:nvPr/>
        </p:nvCxnSpPr>
        <p:spPr bwMode="auto">
          <a:xfrm>
            <a:off x="8792402"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sp>
        <p:nvSpPr>
          <p:cNvPr id="28" name="Oval 27"/>
          <p:cNvSpPr/>
          <p:nvPr/>
        </p:nvSpPr>
        <p:spPr bwMode="auto">
          <a:xfrm>
            <a:off x="5929646" y="273008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29" name="Straight Connector 28"/>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bwMode="auto">
          <a:xfrm>
            <a:off x="3430616"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36" name="Picture 35">
            <a:extLst>
              <a:ext uri="{FF2B5EF4-FFF2-40B4-BE49-F238E27FC236}">
                <a16:creationId xmlns="" xmlns:a16="http://schemas.microsoft.com/office/drawing/2014/main" id="{798968EC-A427-0648-9C63-118776185E66}"/>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pic>
        <p:nvPicPr>
          <p:cNvPr id="41" name="Picture 40" descr="Firewall-Sym-Dk.png">
            <a:extLst>
              <a:ext uri="{FF2B5EF4-FFF2-40B4-BE49-F238E27FC236}">
                <a16:creationId xmlns="" xmlns:a16="http://schemas.microsoft.com/office/drawing/2014/main" id="{DEE51BEB-D8FE-DA4A-B382-29A5B6A25E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2" name="TextBox 41">
            <a:extLst>
              <a:ext uri="{FF2B5EF4-FFF2-40B4-BE49-F238E27FC236}">
                <a16:creationId xmlns="" xmlns:a16="http://schemas.microsoft.com/office/drawing/2014/main" id="{9102ED4F-F6D0-7F43-815C-FC480A21CA86}"/>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1.3 Million</a:t>
            </a:r>
          </a:p>
          <a:p>
            <a:r>
              <a:rPr lang="en-US" sz="1100">
                <a:solidFill>
                  <a:srgbClr val="7F7F7F"/>
                </a:solidFill>
              </a:rPr>
              <a:t>Concurrent Sessions</a:t>
            </a:r>
          </a:p>
          <a:p>
            <a:endParaRPr lang="en-US" sz="1100">
              <a:solidFill>
                <a:srgbClr val="7F7F7F"/>
              </a:solidFill>
            </a:endParaRPr>
          </a:p>
          <a:p>
            <a:r>
              <a:rPr lang="en-US" sz="2400" b="1"/>
              <a:t>135 Mbps</a:t>
            </a:r>
          </a:p>
          <a:p>
            <a:r>
              <a:rPr lang="en-US" sz="1100">
                <a:solidFill>
                  <a:srgbClr val="7F7F7F"/>
                </a:solidFill>
              </a:rPr>
              <a:t>SSL Inspection Throughput</a:t>
            </a:r>
          </a:p>
          <a:p>
            <a:endParaRPr lang="en-US" sz="1100">
              <a:solidFill>
                <a:srgbClr val="7F7F7F"/>
              </a:solidFill>
            </a:endParaRPr>
          </a:p>
        </p:txBody>
      </p:sp>
      <p:cxnSp>
        <p:nvCxnSpPr>
          <p:cNvPr id="43" name="Straight Connector 42">
            <a:extLst>
              <a:ext uri="{FF2B5EF4-FFF2-40B4-BE49-F238E27FC236}">
                <a16:creationId xmlns="" xmlns:a16="http://schemas.microsoft.com/office/drawing/2014/main" id="{B939CB1B-D713-8F4D-A3F2-2D0F8F2C6503}"/>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 xmlns:a16="http://schemas.microsoft.com/office/drawing/2014/main" id="{E2BECEED-69B2-104A-BD27-6BB19CE2500F}"/>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400 Mbps</a:t>
            </a:r>
          </a:p>
          <a:p>
            <a:r>
              <a:rPr lang="en-US" sz="1100">
                <a:solidFill>
                  <a:srgbClr val="7F7F7F"/>
                </a:solidFill>
              </a:rPr>
              <a:t>IPS Throughput</a:t>
            </a:r>
          </a:p>
          <a:p>
            <a:endParaRPr lang="en-US" sz="1100">
              <a:solidFill>
                <a:srgbClr val="7F7F7F"/>
              </a:solidFill>
            </a:endParaRPr>
          </a:p>
          <a:p>
            <a:r>
              <a:rPr lang="en-US" sz="2400" b="1">
                <a:solidFill>
                  <a:srgbClr val="000000"/>
                </a:solidFill>
              </a:rPr>
              <a:t>250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200 Mbps</a:t>
            </a:r>
          </a:p>
          <a:p>
            <a:r>
              <a:rPr lang="en-US" sz="1100">
                <a:solidFill>
                  <a:srgbClr val="7F7F7F"/>
                </a:solidFill>
              </a:rPr>
              <a:t>Threat Protection Throughput</a:t>
            </a:r>
          </a:p>
          <a:p>
            <a:endParaRPr lang="en-US" sz="1100">
              <a:solidFill>
                <a:srgbClr val="7F7F7F"/>
              </a:solidFill>
            </a:endParaRPr>
          </a:p>
        </p:txBody>
      </p:sp>
      <p:pic>
        <p:nvPicPr>
          <p:cNvPr id="45" name="Picture 44" descr="NGFW_sym.png">
            <a:extLst>
              <a:ext uri="{FF2B5EF4-FFF2-40B4-BE49-F238E27FC236}">
                <a16:creationId xmlns="" xmlns:a16="http://schemas.microsoft.com/office/drawing/2014/main" id="{0E7674BF-3058-6B4A-B576-2DF6F32E27EE}"/>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6" name="Picture 45" descr="Threat Protection icon.eps">
            <a:extLst>
              <a:ext uri="{FF2B5EF4-FFF2-40B4-BE49-F238E27FC236}">
                <a16:creationId xmlns="" xmlns:a16="http://schemas.microsoft.com/office/drawing/2014/main" id="{63165236-1F59-6942-8DE4-70D241A2729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7" name="Graphic 46">
            <a:extLst>
              <a:ext uri="{FF2B5EF4-FFF2-40B4-BE49-F238E27FC236}">
                <a16:creationId xmlns="" xmlns:a16="http://schemas.microsoft.com/office/drawing/2014/main" id="{E23F6AD2-9D7B-E140-B294-85BB6D1B284A}"/>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4322417" y="5580139"/>
            <a:ext cx="558697" cy="558697"/>
          </a:xfrm>
          <a:prstGeom prst="rect">
            <a:avLst/>
          </a:prstGeom>
        </p:spPr>
      </p:pic>
      <p:sp>
        <p:nvSpPr>
          <p:cNvPr id="48" name="Rectangle 47">
            <a:extLst>
              <a:ext uri="{FF2B5EF4-FFF2-40B4-BE49-F238E27FC236}">
                <a16:creationId xmlns="" xmlns:a16="http://schemas.microsoft.com/office/drawing/2014/main" id="{86329C56-4E8C-CB47-86F3-C9714D1C93ED}"/>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a:t>
            </a:r>
          </a:p>
          <a:p>
            <a:pPr lvl="0" algn="r"/>
            <a:r>
              <a:rPr lang="en-US" sz="1100">
                <a:solidFill>
                  <a:srgbClr val="7F7F7F"/>
                </a:solidFill>
              </a:rPr>
              <a:t>New Sessions/Sec</a:t>
            </a:r>
          </a:p>
        </p:txBody>
      </p:sp>
      <p:pic>
        <p:nvPicPr>
          <p:cNvPr id="49" name="Graphic 48">
            <a:extLst>
              <a:ext uri="{FF2B5EF4-FFF2-40B4-BE49-F238E27FC236}">
                <a16:creationId xmlns="" xmlns:a16="http://schemas.microsoft.com/office/drawing/2014/main" id="{FE8317C6-63CF-6B43-87D0-D868D46A3591}"/>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021943" y="5580139"/>
            <a:ext cx="555965" cy="555965"/>
          </a:xfrm>
          <a:prstGeom prst="rect">
            <a:avLst/>
          </a:prstGeom>
        </p:spPr>
      </p:pic>
      <p:cxnSp>
        <p:nvCxnSpPr>
          <p:cNvPr id="50" name="Straight Connector 49">
            <a:extLst>
              <a:ext uri="{FF2B5EF4-FFF2-40B4-BE49-F238E27FC236}">
                <a16:creationId xmlns="" xmlns:a16="http://schemas.microsoft.com/office/drawing/2014/main" id="{5B64E785-445A-874D-91B5-F43EE43F7E16}"/>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 xmlns:a16="http://schemas.microsoft.com/office/drawing/2014/main" id="{A0C253A9-57D0-054E-AC7F-7AC9776BE639}"/>
              </a:ext>
            </a:extLst>
          </p:cNvPr>
          <p:cNvGrpSpPr/>
          <p:nvPr/>
        </p:nvGrpSpPr>
        <p:grpSpPr>
          <a:xfrm>
            <a:off x="7812000" y="5417256"/>
            <a:ext cx="2852214" cy="671119"/>
            <a:chOff x="8936872" y="5417256"/>
            <a:chExt cx="2852214" cy="671119"/>
          </a:xfrm>
        </p:grpSpPr>
        <p:pic>
          <p:nvPicPr>
            <p:cNvPr id="35" name="Picture 34">
              <a:extLst>
                <a:ext uri="{FF2B5EF4-FFF2-40B4-BE49-F238E27FC236}">
                  <a16:creationId xmlns="" xmlns:a16="http://schemas.microsoft.com/office/drawing/2014/main" id="{8E6F8BCE-DF17-5541-9F62-E9083FE8615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8" name="Picture 37">
              <a:extLst>
                <a:ext uri="{FF2B5EF4-FFF2-40B4-BE49-F238E27FC236}">
                  <a16:creationId xmlns="" xmlns:a16="http://schemas.microsoft.com/office/drawing/2014/main" id="{2FDAEC1B-28FD-ED45-BD93-F3C1A1EFB98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9" name="Picture 38">
              <a:extLst>
                <a:ext uri="{FF2B5EF4-FFF2-40B4-BE49-F238E27FC236}">
                  <a16:creationId xmlns="" xmlns:a16="http://schemas.microsoft.com/office/drawing/2014/main" id="{23C1AA5F-5AA7-884A-B6CB-AAE0F769481C}"/>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40" name="Rounded Rectangle 39">
              <a:extLst>
                <a:ext uri="{FF2B5EF4-FFF2-40B4-BE49-F238E27FC236}">
                  <a16:creationId xmlns="" xmlns:a16="http://schemas.microsoft.com/office/drawing/2014/main" id="{F1C1808A-0CCE-E54E-90F2-DCB81AA8E673}"/>
                </a:ext>
              </a:extLst>
            </p:cNvPr>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30</a:t>
              </a:r>
            </a:p>
          </p:txBody>
        </p:sp>
        <p:sp>
          <p:nvSpPr>
            <p:cNvPr id="51" name="Rounded Rectangle 50">
              <a:extLst>
                <a:ext uri="{FF2B5EF4-FFF2-40B4-BE49-F238E27FC236}">
                  <a16:creationId xmlns="" xmlns:a16="http://schemas.microsoft.com/office/drawing/2014/main" id="{F69870D3-72EA-0646-9575-09475177F1B1}"/>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16</a:t>
              </a:r>
            </a:p>
          </p:txBody>
        </p:sp>
        <p:sp>
          <p:nvSpPr>
            <p:cNvPr id="52" name="Rounded Rectangle 51">
              <a:extLst>
                <a:ext uri="{FF2B5EF4-FFF2-40B4-BE49-F238E27FC236}">
                  <a16:creationId xmlns="" xmlns:a16="http://schemas.microsoft.com/office/drawing/2014/main" id="{5D0444C0-E919-8148-9D68-AE8B7DB94276}"/>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spTree>
    <p:extLst>
      <p:ext uri="{BB962C8B-B14F-4D97-AF65-F5344CB8AC3E}">
        <p14:creationId xmlns:p14="http://schemas.microsoft.com/office/powerpoint/2010/main" val="214105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FortiDDoS Series</a:t>
            </a:r>
          </a:p>
        </p:txBody>
      </p:sp>
      <p:graphicFrame>
        <p:nvGraphicFramePr>
          <p:cNvPr id="5" name="Group 51"/>
          <p:cNvGraphicFramePr>
            <a:graphicFrameLocks noGrp="1"/>
          </p:cNvGraphicFramePr>
          <p:nvPr>
            <p:extLst>
              <p:ext uri="{D42A27DB-BD31-4B8C-83A1-F6EECF244321}">
                <p14:modId xmlns:p14="http://schemas.microsoft.com/office/powerpoint/2010/main" val="262344677"/>
              </p:ext>
            </p:extLst>
          </p:nvPr>
        </p:nvGraphicFramePr>
        <p:xfrm>
          <a:off x="337501" y="1440002"/>
          <a:ext cx="11517000" cy="4414964"/>
        </p:xfrm>
        <a:graphic>
          <a:graphicData uri="http://schemas.openxmlformats.org/drawingml/2006/table">
            <a:tbl>
              <a:tblPr firstRow="1" firstCol="1" bandRow="1">
                <a:tableStyleId>{46F890A9-2807-4EBB-B81D-B2AA78EC7F39}</a:tableStyleId>
              </a:tblPr>
              <a:tblGrid>
                <a:gridCol w="2378805">
                  <a:extLst>
                    <a:ext uri="{9D8B030D-6E8A-4147-A177-3AD203B41FA5}">
                      <a16:colId xmlns="" xmlns:a16="http://schemas.microsoft.com/office/drawing/2014/main" val="20000"/>
                    </a:ext>
                  </a:extLst>
                </a:gridCol>
                <a:gridCol w="1827639">
                  <a:extLst>
                    <a:ext uri="{9D8B030D-6E8A-4147-A177-3AD203B41FA5}">
                      <a16:colId xmlns="" xmlns:a16="http://schemas.microsoft.com/office/drawing/2014/main" val="20001"/>
                    </a:ext>
                  </a:extLst>
                </a:gridCol>
                <a:gridCol w="1827639">
                  <a:extLst>
                    <a:ext uri="{9D8B030D-6E8A-4147-A177-3AD203B41FA5}">
                      <a16:colId xmlns="" xmlns:a16="http://schemas.microsoft.com/office/drawing/2014/main" val="20002"/>
                    </a:ext>
                  </a:extLst>
                </a:gridCol>
                <a:gridCol w="1827639">
                  <a:extLst>
                    <a:ext uri="{9D8B030D-6E8A-4147-A177-3AD203B41FA5}">
                      <a16:colId xmlns="" xmlns:a16="http://schemas.microsoft.com/office/drawing/2014/main" val="20003"/>
                    </a:ext>
                  </a:extLst>
                </a:gridCol>
                <a:gridCol w="1827639">
                  <a:extLst>
                    <a:ext uri="{9D8B030D-6E8A-4147-A177-3AD203B41FA5}">
                      <a16:colId xmlns="" xmlns:a16="http://schemas.microsoft.com/office/drawing/2014/main" val="20004"/>
                    </a:ext>
                  </a:extLst>
                </a:gridCol>
                <a:gridCol w="1827639">
                  <a:extLst>
                    <a:ext uri="{9D8B030D-6E8A-4147-A177-3AD203B41FA5}">
                      <a16:colId xmlns="" xmlns:a16="http://schemas.microsoft.com/office/drawing/2014/main" val="20005"/>
                    </a:ext>
                  </a:extLst>
                </a:gridCol>
              </a:tblGrid>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FDD-1000B/-DC</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FDD-1200B</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FDD-1500E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FDD-2000E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a:ln>
                          <a:noFill/>
                        </a:ln>
                        <a:solidFill>
                          <a:srgbClr val="FFFFFF"/>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0000"/>
                  </a:ext>
                </a:extLst>
              </a:tr>
              <a:tr h="497840">
                <a:tc>
                  <a:txBody>
                    <a:bodyPr/>
                    <a:lstStyle/>
                    <a:p>
                      <a:r>
                        <a:rPr lang="en-US" sz="1300"/>
                        <a:t>Throughput (Full Duplex)</a:t>
                      </a:r>
                      <a:endParaRPr lang="en-US" sz="1300" b="1">
                        <a:solidFill>
                          <a:srgbClr val="FFFFFF"/>
                        </a:solidFill>
                        <a:latin typeface="Arial"/>
                        <a:cs typeface="Arial"/>
                      </a:endParaRPr>
                    </a:p>
                  </a:txBody>
                  <a:tcPr marL="121888" marR="121888" anchor="ctr"/>
                </a:tc>
                <a:tc>
                  <a:txBody>
                    <a:bodyPr/>
                    <a:lstStyle/>
                    <a:p>
                      <a:pPr algn="ctr"/>
                      <a:r>
                        <a:rPr lang="en-US" sz="1300"/>
                        <a:t>18 Gbps</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36 Gbps</a:t>
                      </a: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35 Gbps</a:t>
                      </a:r>
                    </a:p>
                  </a:txBody>
                  <a:tcPr marL="121888" marR="121888" anchor="ctr"/>
                </a:tc>
                <a:tc>
                  <a:txBody>
                    <a:bodyPr/>
                    <a:lstStyle/>
                    <a:p>
                      <a:pPr algn="ctr"/>
                      <a:r>
                        <a:rPr lang="en-US" sz="1300"/>
                        <a:t>70 Gbps</a:t>
                      </a: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endParaRPr lang="en-US" sz="1300"/>
                    </a:p>
                  </a:txBody>
                  <a:tcPr marL="121888" marR="121888" anchor="ctr"/>
                </a:tc>
                <a:extLst>
                  <a:ext uri="{0D108BD9-81ED-4DB2-BD59-A6C34878D82A}">
                    <a16:rowId xmlns="" xmlns:a16="http://schemas.microsoft.com/office/drawing/2014/main" val="10001"/>
                  </a:ext>
                </a:extLst>
              </a:tr>
              <a:tr h="497840">
                <a:tc>
                  <a:txBody>
                    <a:bodyPr/>
                    <a:lstStyle/>
                    <a:p>
                      <a:r>
                        <a:rPr lang="en-US" sz="1300"/>
                        <a:t>Simultaneous Connections</a:t>
                      </a:r>
                      <a:endParaRPr lang="en-US" sz="1300" b="1">
                        <a:solidFill>
                          <a:srgbClr val="FFFFFF"/>
                        </a:solidFill>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 Mil</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6 Mil</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12 Mil</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25 Mil</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a:p>
                  </a:txBody>
                  <a:tcPr marL="121888" marR="121888" anchor="ctr"/>
                </a:tc>
                <a:extLst>
                  <a:ext uri="{0D108BD9-81ED-4DB2-BD59-A6C34878D82A}">
                    <a16:rowId xmlns="" xmlns:a16="http://schemas.microsoft.com/office/drawing/2014/main" val="10002"/>
                  </a:ext>
                </a:extLst>
              </a:tr>
              <a:tr h="701040">
                <a:tc>
                  <a:txBody>
                    <a:bodyPr/>
                    <a:lstStyle/>
                    <a:p>
                      <a:r>
                        <a:rPr lang="en-US" sz="1300"/>
                        <a:t>Session Setup/</a:t>
                      </a:r>
                    </a:p>
                    <a:p>
                      <a:r>
                        <a:rPr lang="en-US" sz="1300"/>
                        <a:t>Teardown</a:t>
                      </a:r>
                      <a:endParaRPr lang="en-US" sz="1300" b="1">
                        <a:solidFill>
                          <a:srgbClr val="FFFFFF"/>
                        </a:solidFill>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300,000 / Second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600,000 / Second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&gt;1.5M  /Second</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aseline="0"/>
                        <a:t>&gt;3M  /Second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aseline="0"/>
                    </a:p>
                  </a:txBody>
                  <a:tcPr marL="121888" marR="121888" anchor="ctr"/>
                </a:tc>
                <a:extLst>
                  <a:ext uri="{0D108BD9-81ED-4DB2-BD59-A6C34878D82A}">
                    <a16:rowId xmlns="" xmlns:a16="http://schemas.microsoft.com/office/drawing/2014/main" val="10003"/>
                  </a:ext>
                </a:extLst>
              </a:tr>
              <a:tr h="329339">
                <a:tc>
                  <a:txBody>
                    <a:bodyPr/>
                    <a:lstStyle/>
                    <a:p>
                      <a:r>
                        <a:rPr lang="en-US" sz="1300"/>
                        <a:t>Latency</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&lt; 50 </a:t>
                      </a:r>
                      <a:r>
                        <a:rPr lang="el-GR" sz="1300" kern="1200">
                          <a:effectLst/>
                        </a:rPr>
                        <a:t>μs </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&lt; 50 </a:t>
                      </a:r>
                      <a:r>
                        <a:rPr lang="el-GR" sz="1300" kern="1200" err="1">
                          <a:effectLst/>
                        </a:rPr>
                        <a:t>μs</a:t>
                      </a:r>
                      <a:r>
                        <a:rPr lang="el-GR" sz="1300" kern="1200">
                          <a:effectLst/>
                        </a:rPr>
                        <a:t> </a:t>
                      </a:r>
                      <a:endParaRPr lang="en-US" sz="1300" b="0" i="0">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&lt; 50 </a:t>
                      </a:r>
                      <a:r>
                        <a:rPr lang="el-GR" sz="1300" kern="1200" err="1">
                          <a:effectLst/>
                        </a:rPr>
                        <a:t>μs</a:t>
                      </a:r>
                      <a:r>
                        <a:rPr lang="el-GR" sz="1300" kern="1200">
                          <a:effectLst/>
                        </a:rPr>
                        <a:t> </a:t>
                      </a:r>
                      <a:endParaRPr lang="en-US" sz="1300" b="0" i="0">
                        <a:latin typeface="+mn-lt"/>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&lt; 50 </a:t>
                      </a:r>
                      <a:r>
                        <a:rPr lang="el-GR" sz="1300" kern="1200" err="1">
                          <a:effectLst/>
                        </a:rPr>
                        <a:t>μs</a:t>
                      </a:r>
                      <a:r>
                        <a:rPr lang="el-GR" sz="1300" kern="1200">
                          <a:effectLst/>
                        </a:rPr>
                        <a:t> </a:t>
                      </a:r>
                      <a:endParaRPr lang="en-US" sz="1300" b="0" i="0">
                        <a:latin typeface="+mn-lt"/>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a:latin typeface="+mn-lt"/>
                      </a:endParaRPr>
                    </a:p>
                  </a:txBody>
                  <a:tcPr marL="121888" marR="121888" anchor="ctr"/>
                </a:tc>
                <a:extLst>
                  <a:ext uri="{0D108BD9-81ED-4DB2-BD59-A6C34878D82A}">
                    <a16:rowId xmlns="" xmlns:a16="http://schemas.microsoft.com/office/drawing/2014/main" val="10004"/>
                  </a:ext>
                </a:extLst>
              </a:tr>
              <a:tr h="1310640">
                <a:tc>
                  <a:txBody>
                    <a:bodyPr/>
                    <a:lstStyle/>
                    <a:p>
                      <a:r>
                        <a:rPr lang="en-US" sz="1300"/>
                        <a:t>Interfaces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16x LAN &amp; WAN 10GE SFP/+</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16x LAN &amp; WAN 10GE SFP/+,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4 LAN</a:t>
                      </a:r>
                      <a:r>
                        <a:rPr lang="en-US" sz="1300" baseline="0"/>
                        <a:t> &amp; </a:t>
                      </a:r>
                      <a:r>
                        <a:rPr lang="en-US" sz="1300"/>
                        <a:t>WAN bypass 10GE SFP/+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16x LAN &amp; WAN 10GE SFP/+,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4 LAN</a:t>
                      </a:r>
                      <a:r>
                        <a:rPr lang="en-US" sz="1300" baseline="0"/>
                        <a:t> &amp; </a:t>
                      </a:r>
                      <a:r>
                        <a:rPr lang="en-US" sz="1300"/>
                        <a:t>WAN bypass 100GE QSFP28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16x LAN &amp; WAN 10GE SFP/+,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4 LAN</a:t>
                      </a:r>
                      <a:r>
                        <a:rPr lang="en-US" sz="1300" baseline="0"/>
                        <a:t> &amp; </a:t>
                      </a:r>
                      <a:r>
                        <a:rPr lang="en-US" sz="1300"/>
                        <a:t>WAN bypass 100GE QSFP28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a:p>
                  </a:txBody>
                  <a:tcPr marL="121888" marR="121888" anchor="ctr"/>
                </a:tc>
                <a:extLst>
                  <a:ext uri="{0D108BD9-81ED-4DB2-BD59-A6C34878D82A}">
                    <a16:rowId xmlns="" xmlns:a16="http://schemas.microsoft.com/office/drawing/2014/main" val="10005"/>
                  </a:ext>
                </a:extLst>
              </a:tr>
              <a:tr h="573897">
                <a:tc>
                  <a:txBody>
                    <a:bodyPr/>
                    <a:lstStyle/>
                    <a:p>
                      <a:r>
                        <a:rPr lang="en-US" sz="1300"/>
                        <a:t>Advanced DNS Mitigation</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Yes</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Yes</a:t>
                      </a:r>
                    </a:p>
                  </a:txBody>
                  <a:tcPr marL="121888" marR="121888" anchor="ctr"/>
                </a:tc>
                <a:tc>
                  <a:txBody>
                    <a:bodyPr/>
                    <a:lstStyle/>
                    <a:p>
                      <a:pPr algn="ctr"/>
                      <a:r>
                        <a:rPr lang="en-US" sz="1300"/>
                        <a:t>Yes</a:t>
                      </a:r>
                    </a:p>
                  </a:txBody>
                  <a:tcPr marL="121888" marR="121888" anchor="ctr"/>
                </a:tc>
                <a:tc>
                  <a:txBody>
                    <a:bodyPr/>
                    <a:lstStyle/>
                    <a:p>
                      <a:pPr algn="ctr"/>
                      <a:r>
                        <a:rPr lang="en-US" sz="1300"/>
                        <a:t>Yes</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dirty="0"/>
                    </a:p>
                  </a:txBody>
                  <a:tcPr marL="121888" marR="121888"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4116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FortiDeceptor</a:t>
            </a:r>
          </a:p>
        </p:txBody>
      </p:sp>
      <p:pic>
        <p:nvPicPr>
          <p:cNvPr id="7" name="Picture 6" descr="deceptor-wolf-dk.emf">
            <a:extLst>
              <a:ext uri="{FF2B5EF4-FFF2-40B4-BE49-F238E27FC236}">
                <a16:creationId xmlns="" xmlns:a16="http://schemas.microsoft.com/office/drawing/2014/main" id="{847644E8-E7FA-5849-83F8-ED92A567D8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5856" cy="586800"/>
          </a:xfrm>
          <a:prstGeom prst="rect">
            <a:avLst/>
          </a:prstGeom>
        </p:spPr>
      </p:pic>
    </p:spTree>
    <p:extLst>
      <p:ext uri="{BB962C8B-B14F-4D97-AF65-F5344CB8AC3E}">
        <p14:creationId xmlns:p14="http://schemas.microsoft.com/office/powerpoint/2010/main" val="19509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FortiDeceptor</a:t>
            </a:r>
          </a:p>
        </p:txBody>
      </p:sp>
      <p:sp>
        <p:nvSpPr>
          <p:cNvPr id="37" name="Rectangle 36"/>
          <p:cNvSpPr/>
          <p:nvPr/>
        </p:nvSpPr>
        <p:spPr bwMode="invGray">
          <a:xfrm>
            <a:off x="599104" y="1200000"/>
            <a:ext cx="11038895" cy="846744"/>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Automated Detection and Response to External and Internal Threats</a:t>
            </a:r>
          </a:p>
        </p:txBody>
      </p:sp>
      <p:graphicFrame>
        <p:nvGraphicFramePr>
          <p:cNvPr id="39" name="Content Placeholder 4">
            <a:extLst>
              <a:ext uri="{FF2B5EF4-FFF2-40B4-BE49-F238E27FC236}">
                <a16:creationId xmlns="" xmlns:a16="http://schemas.microsoft.com/office/drawing/2014/main" id="{FA2E4665-41CE-A648-A66B-79DE1D1649FF}"/>
              </a:ext>
            </a:extLst>
          </p:cNvPr>
          <p:cNvGraphicFramePr>
            <a:graphicFrameLocks/>
          </p:cNvGraphicFramePr>
          <p:nvPr>
            <p:extLst>
              <p:ext uri="{D42A27DB-BD31-4B8C-83A1-F6EECF244321}">
                <p14:modId xmlns:p14="http://schemas.microsoft.com/office/powerpoint/2010/main" val="867540358"/>
              </p:ext>
            </p:extLst>
          </p:nvPr>
        </p:nvGraphicFramePr>
        <p:xfrm>
          <a:off x="614962" y="2189280"/>
          <a:ext cx="4596082" cy="262656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GUI driven threat map quickly uncovers threat campaigns targeting your organization</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Security infrastructure integration provides real-time blocking of attackers before real damage occurs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Centrally manage and automate the deployment of deception VMs and decoys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bl>
          </a:graphicData>
        </a:graphic>
      </p:graphicFrame>
      <p:pic>
        <p:nvPicPr>
          <p:cNvPr id="46" name="Picture 45" descr="deceptor-wolf-dk.emf">
            <a:extLst>
              <a:ext uri="{FF2B5EF4-FFF2-40B4-BE49-F238E27FC236}">
                <a16:creationId xmlns="" xmlns:a16="http://schemas.microsoft.com/office/drawing/2014/main" id="{B7DE5EA7-A44E-6F4C-8359-04E01AD4D6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69" y="1218899"/>
            <a:ext cx="781200" cy="782459"/>
          </a:xfrm>
          <a:prstGeom prst="rect">
            <a:avLst/>
          </a:prstGeom>
        </p:spPr>
      </p:pic>
      <p:pic>
        <p:nvPicPr>
          <p:cNvPr id="48" name="Graphic 47">
            <a:extLst>
              <a:ext uri="{FF2B5EF4-FFF2-40B4-BE49-F238E27FC236}">
                <a16:creationId xmlns="" xmlns:a16="http://schemas.microsoft.com/office/drawing/2014/main" id="{571692D1-7098-C14A-9C38-DDC4916E8F01}"/>
              </a:ext>
            </a:extLst>
          </p:cNvPr>
          <p:cNvPicPr>
            <a:picLocks noChangeAspect="1"/>
          </p:cNvPicPr>
          <p:nvPr/>
        </p:nvPicPr>
        <p:blipFill>
          <a:blip r:embed="rId3">
            <a:duotone>
              <a:prstClr val="black"/>
              <a:schemeClr val="tx2">
                <a:tint val="45000"/>
                <a:satMod val="400000"/>
              </a:schemeClr>
            </a:duotone>
            <a:extLst>
              <a:ext uri="{96DAC541-7B7A-43D3-8B79-37D633B846F1}">
                <asvg:svgBlip xmlns="" xmlns:asvg="http://schemas.microsoft.com/office/drawing/2016/SVG/main" r:embed="rId4"/>
              </a:ext>
            </a:extLst>
          </a:blip>
          <a:stretch>
            <a:fillRect/>
          </a:stretch>
        </p:blipFill>
        <p:spPr>
          <a:xfrm>
            <a:off x="840931" y="4241351"/>
            <a:ext cx="368300" cy="381000"/>
          </a:xfrm>
          <a:prstGeom prst="rect">
            <a:avLst/>
          </a:prstGeom>
        </p:spPr>
      </p:pic>
      <p:pic>
        <p:nvPicPr>
          <p:cNvPr id="50" name="Graphic 49">
            <a:extLst>
              <a:ext uri="{FF2B5EF4-FFF2-40B4-BE49-F238E27FC236}">
                <a16:creationId xmlns="" xmlns:a16="http://schemas.microsoft.com/office/drawing/2014/main" id="{4274AFF6-9527-1A4F-B94F-54313AC2084A}"/>
              </a:ext>
            </a:extLst>
          </p:cNvPr>
          <p:cNvPicPr>
            <a:picLocks noChangeAspect="1"/>
          </p:cNvPicPr>
          <p:nvPr/>
        </p:nvPicPr>
        <p:blipFill>
          <a:blip r:embed="rId5">
            <a:duotone>
              <a:prstClr val="black"/>
              <a:schemeClr val="tx2">
                <a:tint val="45000"/>
                <a:satMod val="400000"/>
              </a:schemeClr>
            </a:duotone>
            <a:extLst>
              <a:ext uri="{96DAC541-7B7A-43D3-8B79-37D633B846F1}">
                <asvg:svgBlip xmlns="" xmlns:asvg="http://schemas.microsoft.com/office/drawing/2016/SVG/main" r:embed="rId6"/>
              </a:ext>
            </a:extLst>
          </a:blip>
          <a:stretch>
            <a:fillRect/>
          </a:stretch>
        </p:blipFill>
        <p:spPr>
          <a:xfrm>
            <a:off x="771081" y="2378048"/>
            <a:ext cx="508000" cy="508000"/>
          </a:xfrm>
          <a:prstGeom prst="rect">
            <a:avLst/>
          </a:prstGeom>
        </p:spPr>
      </p:pic>
      <p:pic>
        <p:nvPicPr>
          <p:cNvPr id="52" name="Graphic 51">
            <a:extLst>
              <a:ext uri="{FF2B5EF4-FFF2-40B4-BE49-F238E27FC236}">
                <a16:creationId xmlns="" xmlns:a16="http://schemas.microsoft.com/office/drawing/2014/main" id="{AD1D50A7-8F12-A646-9868-FE4136820C81}"/>
              </a:ext>
            </a:extLst>
          </p:cNvPr>
          <p:cNvPicPr>
            <a:picLocks noChangeAspect="1"/>
          </p:cNvPicPr>
          <p:nvPr/>
        </p:nvPicPr>
        <p:blipFill>
          <a:blip r:embed="rId7">
            <a:duotone>
              <a:prstClr val="black"/>
              <a:schemeClr val="tx2">
                <a:tint val="45000"/>
                <a:satMod val="400000"/>
              </a:schemeClr>
            </a:duotone>
            <a:extLst>
              <a:ext uri="{96DAC541-7B7A-43D3-8B79-37D633B846F1}">
                <asvg:svgBlip xmlns="" xmlns:asvg="http://schemas.microsoft.com/office/drawing/2016/SVG/main" r:embed="rId8"/>
              </a:ext>
            </a:extLst>
          </a:blip>
          <a:stretch>
            <a:fillRect/>
          </a:stretch>
        </p:blipFill>
        <p:spPr>
          <a:xfrm>
            <a:off x="771081" y="3256497"/>
            <a:ext cx="508000" cy="508000"/>
          </a:xfrm>
          <a:prstGeom prst="rect">
            <a:avLst/>
          </a:prstGeom>
        </p:spPr>
      </p:pic>
      <p:pic>
        <p:nvPicPr>
          <p:cNvPr id="2" name="Picture 1">
            <a:extLst>
              <a:ext uri="{FF2B5EF4-FFF2-40B4-BE49-F238E27FC236}">
                <a16:creationId xmlns="" xmlns:a16="http://schemas.microsoft.com/office/drawing/2014/main" id="{E367AF18-FB06-704C-929E-D61C2E879A35}"/>
              </a:ext>
            </a:extLst>
          </p:cNvPr>
          <p:cNvPicPr>
            <a:picLocks noChangeAspect="1"/>
          </p:cNvPicPr>
          <p:nvPr/>
        </p:nvPicPr>
        <p:blipFill>
          <a:blip r:embed="rId9"/>
          <a:stretch>
            <a:fillRect/>
          </a:stretch>
        </p:blipFill>
        <p:spPr>
          <a:xfrm>
            <a:off x="5719799" y="2189280"/>
            <a:ext cx="5918200" cy="3949700"/>
          </a:xfrm>
          <a:prstGeom prst="rect">
            <a:avLst/>
          </a:prstGeom>
        </p:spPr>
      </p:pic>
      <p:sp>
        <p:nvSpPr>
          <p:cNvPr id="14" name="Rectangle 1">
            <a:extLst>
              <a:ext uri="{FF2B5EF4-FFF2-40B4-BE49-F238E27FC236}">
                <a16:creationId xmlns="" xmlns:a16="http://schemas.microsoft.com/office/drawing/2014/main" id="{F6D121D0-146E-F440-B831-747AAB420A4E}"/>
              </a:ext>
            </a:extLst>
          </p:cNvPr>
          <p:cNvSpPr>
            <a:spLocks noChangeArrowheads="1"/>
          </p:cNvSpPr>
          <p:nvPr/>
        </p:nvSpPr>
        <p:spPr bwMode="auto">
          <a:xfrm>
            <a:off x="101092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15" name="Rectangle 1">
            <a:extLst>
              <a:ext uri="{FF2B5EF4-FFF2-40B4-BE49-F238E27FC236}">
                <a16:creationId xmlns="" xmlns:a16="http://schemas.microsoft.com/office/drawing/2014/main" id="{D20B21FB-07AC-2244-8C5D-B584246DA797}"/>
              </a:ext>
            </a:extLst>
          </p:cNvPr>
          <p:cNvSpPr>
            <a:spLocks noChangeArrowheads="1"/>
          </p:cNvSpPr>
          <p:nvPr/>
        </p:nvSpPr>
        <p:spPr bwMode="auto">
          <a:xfrm>
            <a:off x="109339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pic>
        <p:nvPicPr>
          <p:cNvPr id="16" name="Picture 15">
            <a:extLst>
              <a:ext uri="{FF2B5EF4-FFF2-40B4-BE49-F238E27FC236}">
                <a16:creationId xmlns="" xmlns:a16="http://schemas.microsoft.com/office/drawing/2014/main" id="{F15B5A62-FA58-654C-8B2F-65B20671DDE3}"/>
              </a:ext>
            </a:extLst>
          </p:cNvPr>
          <p:cNvPicPr>
            <a:picLocks noChangeAspect="1"/>
          </p:cNvPicPr>
          <p:nvPr/>
        </p:nvPicPr>
        <p:blipFill>
          <a:blip r:embed="rId10">
            <a:duotone>
              <a:schemeClr val="accent5">
                <a:shade val="45000"/>
                <a:satMod val="135000"/>
              </a:schemeClr>
              <a:prstClr val="white"/>
            </a:duotone>
            <a:lum bright="20000"/>
          </a:blip>
          <a:stretch>
            <a:fillRect/>
          </a:stretch>
        </p:blipFill>
        <p:spPr>
          <a:xfrm>
            <a:off x="10310905" y="417338"/>
            <a:ext cx="536531" cy="253479"/>
          </a:xfrm>
          <a:prstGeom prst="rect">
            <a:avLst/>
          </a:prstGeom>
        </p:spPr>
      </p:pic>
      <p:pic>
        <p:nvPicPr>
          <p:cNvPr id="17" name="Picture 16">
            <a:extLst>
              <a:ext uri="{FF2B5EF4-FFF2-40B4-BE49-F238E27FC236}">
                <a16:creationId xmlns="" xmlns:a16="http://schemas.microsoft.com/office/drawing/2014/main" id="{B4E53D0F-DDEB-B745-9B29-7CEDE9104676}"/>
              </a:ext>
            </a:extLst>
          </p:cNvPr>
          <p:cNvPicPr>
            <a:picLocks noChangeAspect="1"/>
          </p:cNvPicPr>
          <p:nvPr/>
        </p:nvPicPr>
        <p:blipFill>
          <a:blip r:embed="rId11">
            <a:duotone>
              <a:schemeClr val="accent5">
                <a:shade val="45000"/>
                <a:satMod val="135000"/>
              </a:schemeClr>
              <a:prstClr val="white"/>
            </a:duotone>
            <a:lum bright="20000"/>
          </a:blip>
          <a:stretch>
            <a:fillRect/>
          </a:stretch>
        </p:blipFill>
        <p:spPr>
          <a:xfrm>
            <a:off x="11203059" y="345571"/>
            <a:ext cx="397013" cy="397013"/>
          </a:xfrm>
          <a:prstGeom prst="rect">
            <a:avLst/>
          </a:prstGeom>
        </p:spPr>
      </p:pic>
    </p:spTree>
    <p:extLst>
      <p:ext uri="{BB962C8B-B14F-4D97-AF65-F5344CB8AC3E}">
        <p14:creationId xmlns:p14="http://schemas.microsoft.com/office/powerpoint/2010/main" val="275863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err="1"/>
              <a:t>FortiDeceptor</a:t>
            </a:r>
            <a:r>
              <a:rPr lang="en-US"/>
              <a:t> Series</a:t>
            </a:r>
          </a:p>
        </p:txBody>
      </p:sp>
      <p:graphicFrame>
        <p:nvGraphicFramePr>
          <p:cNvPr id="5" name="Group 51"/>
          <p:cNvGraphicFramePr>
            <a:graphicFrameLocks noGrp="1"/>
          </p:cNvGraphicFramePr>
          <p:nvPr>
            <p:extLst>
              <p:ext uri="{D42A27DB-BD31-4B8C-83A1-F6EECF244321}">
                <p14:modId xmlns:p14="http://schemas.microsoft.com/office/powerpoint/2010/main" val="3850124762"/>
              </p:ext>
            </p:extLst>
          </p:nvPr>
        </p:nvGraphicFramePr>
        <p:xfrm>
          <a:off x="337501" y="1440002"/>
          <a:ext cx="11517000" cy="3262665"/>
        </p:xfrm>
        <a:graphic>
          <a:graphicData uri="http://schemas.openxmlformats.org/drawingml/2006/table">
            <a:tbl>
              <a:tblPr firstRow="1" firstCol="1" bandRow="1">
                <a:tableStyleId>{46F890A9-2807-4EBB-B81D-B2AA78EC7F39}</a:tableStyleId>
              </a:tblPr>
              <a:tblGrid>
                <a:gridCol w="2610074">
                  <a:extLst>
                    <a:ext uri="{9D8B030D-6E8A-4147-A177-3AD203B41FA5}">
                      <a16:colId xmlns="" xmlns:a16="http://schemas.microsoft.com/office/drawing/2014/main" val="20000"/>
                    </a:ext>
                  </a:extLst>
                </a:gridCol>
                <a:gridCol w="4453463">
                  <a:extLst>
                    <a:ext uri="{9D8B030D-6E8A-4147-A177-3AD203B41FA5}">
                      <a16:colId xmlns="" xmlns:a16="http://schemas.microsoft.com/office/drawing/2014/main" val="20001"/>
                    </a:ext>
                  </a:extLst>
                </a:gridCol>
                <a:gridCol w="4453463">
                  <a:extLst>
                    <a:ext uri="{9D8B030D-6E8A-4147-A177-3AD203B41FA5}">
                      <a16:colId xmlns="" xmlns:a16="http://schemas.microsoft.com/office/drawing/2014/main" val="20002"/>
                    </a:ext>
                  </a:extLst>
                </a:gridCol>
              </a:tblGrid>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FDC-1000F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FDC-VM</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0"/>
                  </a:ext>
                </a:extLst>
              </a:tr>
              <a:tr h="497840">
                <a:tc>
                  <a:txBody>
                    <a:bodyPr/>
                    <a:lstStyle/>
                    <a:p>
                      <a:r>
                        <a:rPr lang="en-US" sz="1300"/>
                        <a:t>VM Instance support (Maximum) *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16 Win / 16 Linux / Mix </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16 Win / 16 Linux / Mix </a:t>
                      </a:r>
                    </a:p>
                  </a:txBody>
                  <a:tcPr marL="121888" marR="121888" anchor="ctr"/>
                </a:tc>
                <a:extLst>
                  <a:ext uri="{0D108BD9-81ED-4DB2-BD59-A6C34878D82A}">
                    <a16:rowId xmlns="" xmlns:a16="http://schemas.microsoft.com/office/drawing/2014/main" val="10001"/>
                  </a:ext>
                </a:extLst>
              </a:tr>
              <a:tr h="497840">
                <a:tc>
                  <a:txBody>
                    <a:bodyPr/>
                    <a:lstStyle/>
                    <a:p>
                      <a:r>
                        <a:rPr lang="en-US" sz="1300"/>
                        <a:t>VLANs support (Maximum)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32</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32 </a:t>
                      </a:r>
                    </a:p>
                  </a:txBody>
                  <a:tcPr marL="121888" marR="121888" anchor="ctr"/>
                </a:tc>
                <a:extLst>
                  <a:ext uri="{0D108BD9-81ED-4DB2-BD59-A6C34878D82A}">
                    <a16:rowId xmlns="" xmlns:a16="http://schemas.microsoft.com/office/drawing/2014/main" val="10002"/>
                  </a:ext>
                </a:extLst>
              </a:tr>
              <a:tr h="701040">
                <a:tc>
                  <a:txBody>
                    <a:bodyPr/>
                    <a:lstStyle/>
                    <a:p>
                      <a:r>
                        <a:rPr lang="en-US" sz="1300"/>
                        <a:t>Deception VMs Shipped *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 Win (1 x Win7 &amp; 1 x Win10) and 8 Linux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0 </a:t>
                      </a:r>
                    </a:p>
                  </a:txBody>
                  <a:tcPr marL="121888" marR="121888" anchor="ctr"/>
                </a:tc>
                <a:extLst>
                  <a:ext uri="{0D108BD9-81ED-4DB2-BD59-A6C34878D82A}">
                    <a16:rowId xmlns="" xmlns:a16="http://schemas.microsoft.com/office/drawing/2014/main" val="10003"/>
                  </a:ext>
                </a:extLst>
              </a:tr>
              <a:tr h="280937">
                <a:tc>
                  <a:txBody>
                    <a:bodyPr/>
                    <a:lstStyle/>
                    <a:p>
                      <a:r>
                        <a:rPr lang="en-US" sz="1300"/>
                        <a:t>Interfaces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 x GE RJ45, </a:t>
                      </a:r>
                      <a:br>
                        <a:rPr lang="en-US" sz="1300"/>
                      </a:br>
                      <a:r>
                        <a:rPr lang="en-US" sz="1300"/>
                        <a:t>4 x GE SFP</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6 Virtual</a:t>
                      </a:r>
                    </a:p>
                  </a:txBody>
                  <a:tcPr marL="121888" marR="121888" anchor="ctr"/>
                </a:tc>
                <a:extLst>
                  <a:ext uri="{0D108BD9-81ED-4DB2-BD59-A6C34878D82A}">
                    <a16:rowId xmlns="" xmlns:a16="http://schemas.microsoft.com/office/drawing/2014/main" val="10005"/>
                  </a:ext>
                </a:extLst>
              </a:tr>
              <a:tr h="573897">
                <a:tc>
                  <a:txBody>
                    <a:bodyPr/>
                    <a:lstStyle/>
                    <a:p>
                      <a:r>
                        <a:rPr lang="en-US" sz="1300"/>
                        <a:t>Storage Capacity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2TB (2 x 1TB HDD)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200GB to 16TB </a:t>
                      </a:r>
                    </a:p>
                  </a:txBody>
                  <a:tcPr marL="121888" marR="121888"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53637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FortiEDR</a:t>
            </a:r>
          </a:p>
        </p:txBody>
      </p:sp>
      <p:pic>
        <p:nvPicPr>
          <p:cNvPr id="7" name="Picture 6" descr="deceptor-wolf-dk.emf">
            <a:extLst>
              <a:ext uri="{FF2B5EF4-FFF2-40B4-BE49-F238E27FC236}">
                <a16:creationId xmlns="" xmlns:a16="http://schemas.microsoft.com/office/drawing/2014/main" id="{847644E8-E7FA-5849-83F8-ED92A567D8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5856" cy="586800"/>
          </a:xfrm>
          <a:prstGeom prst="rect">
            <a:avLst/>
          </a:prstGeom>
        </p:spPr>
      </p:pic>
    </p:spTree>
    <p:extLst>
      <p:ext uri="{BB962C8B-B14F-4D97-AF65-F5344CB8AC3E}">
        <p14:creationId xmlns:p14="http://schemas.microsoft.com/office/powerpoint/2010/main" val="309535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Introducing FortiEDR</a:t>
            </a:r>
          </a:p>
        </p:txBody>
      </p:sp>
      <p:sp>
        <p:nvSpPr>
          <p:cNvPr id="37" name="Rectangle 36"/>
          <p:cNvSpPr/>
          <p:nvPr/>
        </p:nvSpPr>
        <p:spPr bwMode="invGray">
          <a:xfrm>
            <a:off x="599104" y="1200000"/>
            <a:ext cx="11038895" cy="846744"/>
          </a:xfrm>
          <a:prstGeom prst="rect">
            <a:avLst/>
          </a:prstGeom>
          <a:solidFill>
            <a:srgbClr val="414F52"/>
          </a:solidFill>
          <a:ln w="28575">
            <a:noFill/>
            <a:round/>
            <a:headEnd/>
            <a:tailEnd/>
          </a:ln>
        </p:spPr>
        <p:txBody>
          <a:bodyPr wrap="square" rtlCol="0" anchor="ctr"/>
          <a:lstStyle/>
          <a:p>
            <a:pPr marL="1218936" lvl="4" defTabSz="457073"/>
            <a:r>
              <a:rPr lang="en-US" sz="2400" b="1" dirty="0">
                <a:solidFill>
                  <a:schemeClr val="bg1"/>
                </a:solidFill>
                <a:cs typeface="Arial Narrow"/>
              </a:rPr>
              <a:t>Advanced, automated endpoint protection, detection, and response</a:t>
            </a:r>
          </a:p>
        </p:txBody>
      </p:sp>
      <p:graphicFrame>
        <p:nvGraphicFramePr>
          <p:cNvPr id="39" name="Content Placeholder 4">
            <a:extLst>
              <a:ext uri="{FF2B5EF4-FFF2-40B4-BE49-F238E27FC236}">
                <a16:creationId xmlns="" xmlns:a16="http://schemas.microsoft.com/office/drawing/2014/main" id="{FA2E4665-41CE-A648-A66B-79DE1D1649FF}"/>
              </a:ext>
            </a:extLst>
          </p:cNvPr>
          <p:cNvGraphicFramePr>
            <a:graphicFrameLocks/>
          </p:cNvGraphicFramePr>
          <p:nvPr>
            <p:extLst>
              <p:ext uri="{D42A27DB-BD31-4B8C-83A1-F6EECF244321}">
                <p14:modId xmlns:p14="http://schemas.microsoft.com/office/powerpoint/2010/main" val="1162449064"/>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Discover, Predict, Prevent</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Detect and Defuse in Real Time</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Playbook-based Incident Response</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Real Time and Automatic</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6929969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Efficient Security Operations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2145405508"/>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Minimize Business Impact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976122792"/>
                  </a:ext>
                </a:extLst>
              </a:tr>
            </a:tbl>
          </a:graphicData>
        </a:graphic>
      </p:graphicFrame>
      <p:pic>
        <p:nvPicPr>
          <p:cNvPr id="46" name="Picture 45" descr="deceptor-wolf-dk.emf">
            <a:extLst>
              <a:ext uri="{FF2B5EF4-FFF2-40B4-BE49-F238E27FC236}">
                <a16:creationId xmlns="" xmlns:a16="http://schemas.microsoft.com/office/drawing/2014/main" id="{B7DE5EA7-A44E-6F4C-8359-04E01AD4D6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69" y="1218899"/>
            <a:ext cx="781200" cy="782459"/>
          </a:xfrm>
          <a:prstGeom prst="rect">
            <a:avLst/>
          </a:prstGeom>
        </p:spPr>
      </p:pic>
      <p:pic>
        <p:nvPicPr>
          <p:cNvPr id="18" name="Graphic 17">
            <a:extLst>
              <a:ext uri="{FF2B5EF4-FFF2-40B4-BE49-F238E27FC236}">
                <a16:creationId xmlns="" xmlns:a16="http://schemas.microsoft.com/office/drawing/2014/main" id="{7E069458-8B81-604D-A5E0-B96CFA6D9DF5}"/>
              </a:ext>
            </a:extLst>
          </p:cNvPr>
          <p:cNvPicPr>
            <a:picLocks noChangeAspect="1"/>
          </p:cNvPicPr>
          <p:nvPr/>
        </p:nvPicPr>
        <p:blipFill>
          <a:blip r:embed="rId3">
            <a:duotone>
              <a:prstClr val="black"/>
              <a:schemeClr val="tx2">
                <a:tint val="45000"/>
                <a:satMod val="400000"/>
              </a:schemeClr>
            </a:duotone>
            <a:extLst>
              <a:ext uri="{96DAC541-7B7A-43D3-8B79-37D633B846F1}">
                <asvg:svgBlip xmlns="" xmlns:asvg="http://schemas.microsoft.com/office/drawing/2016/SVG/main" r:embed="rId4"/>
              </a:ext>
            </a:extLst>
          </a:blip>
          <a:stretch>
            <a:fillRect/>
          </a:stretch>
        </p:blipFill>
        <p:spPr>
          <a:xfrm>
            <a:off x="771140" y="5043914"/>
            <a:ext cx="508000" cy="508000"/>
          </a:xfrm>
          <a:prstGeom prst="rect">
            <a:avLst/>
          </a:prstGeom>
        </p:spPr>
      </p:pic>
      <p:pic>
        <p:nvPicPr>
          <p:cNvPr id="5" name="Graphic 4">
            <a:extLst>
              <a:ext uri="{FF2B5EF4-FFF2-40B4-BE49-F238E27FC236}">
                <a16:creationId xmlns="" xmlns:a16="http://schemas.microsoft.com/office/drawing/2014/main" id="{935D575E-12E2-BB4E-8159-45301D1D3E6F}"/>
              </a:ext>
            </a:extLst>
          </p:cNvPr>
          <p:cNvPicPr>
            <a:picLocks noChangeAspect="1"/>
          </p:cNvPicPr>
          <p:nvPr/>
        </p:nvPicPr>
        <p:blipFill>
          <a:blip r:embed="rId5">
            <a:duotone>
              <a:prstClr val="black"/>
              <a:schemeClr val="tx2">
                <a:tint val="45000"/>
                <a:satMod val="400000"/>
              </a:schemeClr>
            </a:duotone>
            <a:extLst>
              <a:ext uri="{96DAC541-7B7A-43D3-8B79-37D633B846F1}">
                <asvg:svgBlip xmlns="" xmlns:asvg="http://schemas.microsoft.com/office/drawing/2016/SVG/main" r:embed="rId6"/>
              </a:ext>
            </a:extLst>
          </a:blip>
          <a:stretch>
            <a:fillRect/>
          </a:stretch>
        </p:blipFill>
        <p:spPr>
          <a:xfrm>
            <a:off x="753869" y="5740682"/>
            <a:ext cx="508000" cy="508000"/>
          </a:xfrm>
          <a:prstGeom prst="rect">
            <a:avLst/>
          </a:prstGeom>
        </p:spPr>
      </p:pic>
      <p:pic>
        <p:nvPicPr>
          <p:cNvPr id="7" name="Graphic 6">
            <a:extLst>
              <a:ext uri="{FF2B5EF4-FFF2-40B4-BE49-F238E27FC236}">
                <a16:creationId xmlns="" xmlns:a16="http://schemas.microsoft.com/office/drawing/2014/main" id="{EDDA98E1-FAD3-5848-9869-338902B1D0CC}"/>
              </a:ext>
            </a:extLst>
          </p:cNvPr>
          <p:cNvPicPr>
            <a:picLocks noChangeAspect="1"/>
          </p:cNvPicPr>
          <p:nvPr/>
        </p:nvPicPr>
        <p:blipFill>
          <a:blip r:embed="rId7">
            <a:duotone>
              <a:prstClr val="black"/>
              <a:schemeClr val="tx2">
                <a:tint val="45000"/>
                <a:satMod val="400000"/>
              </a:schemeClr>
            </a:duotone>
            <a:extLst>
              <a:ext uri="{96DAC541-7B7A-43D3-8B79-37D633B846F1}">
                <asvg:svgBlip xmlns="" xmlns:asvg="http://schemas.microsoft.com/office/drawing/2016/SVG/main" r:embed="rId8"/>
              </a:ext>
            </a:extLst>
          </a:blip>
          <a:stretch>
            <a:fillRect/>
          </a:stretch>
        </p:blipFill>
        <p:spPr>
          <a:xfrm>
            <a:off x="771140" y="2271563"/>
            <a:ext cx="508000" cy="508000"/>
          </a:xfrm>
          <a:prstGeom prst="rect">
            <a:avLst/>
          </a:prstGeom>
        </p:spPr>
      </p:pic>
      <p:pic>
        <p:nvPicPr>
          <p:cNvPr id="9" name="Graphic 8">
            <a:extLst>
              <a:ext uri="{FF2B5EF4-FFF2-40B4-BE49-F238E27FC236}">
                <a16:creationId xmlns="" xmlns:a16="http://schemas.microsoft.com/office/drawing/2014/main" id="{69BF66CA-ED28-A745-B3F1-94D6C1AD5F0F}"/>
              </a:ext>
            </a:extLst>
          </p:cNvPr>
          <p:cNvPicPr>
            <a:picLocks noChangeAspect="1"/>
          </p:cNvPicPr>
          <p:nvPr/>
        </p:nvPicPr>
        <p:blipFill>
          <a:blip r:embed="rId9">
            <a:duotone>
              <a:prstClr val="black"/>
              <a:schemeClr val="tx2">
                <a:tint val="45000"/>
                <a:satMod val="400000"/>
              </a:schemeClr>
            </a:duotone>
            <a:extLst>
              <a:ext uri="{96DAC541-7B7A-43D3-8B79-37D633B846F1}">
                <asvg:svgBlip xmlns="" xmlns:asvg="http://schemas.microsoft.com/office/drawing/2016/SVG/main" r:embed="rId10"/>
              </a:ext>
            </a:extLst>
          </a:blip>
          <a:stretch>
            <a:fillRect/>
          </a:stretch>
        </p:blipFill>
        <p:spPr>
          <a:xfrm>
            <a:off x="771140" y="3657738"/>
            <a:ext cx="508000" cy="508000"/>
          </a:xfrm>
          <a:prstGeom prst="rect">
            <a:avLst/>
          </a:prstGeom>
        </p:spPr>
      </p:pic>
      <p:pic>
        <p:nvPicPr>
          <p:cNvPr id="11" name="Graphic 10">
            <a:extLst>
              <a:ext uri="{FF2B5EF4-FFF2-40B4-BE49-F238E27FC236}">
                <a16:creationId xmlns="" xmlns:a16="http://schemas.microsoft.com/office/drawing/2014/main" id="{40B90009-1A13-5B4C-A7C1-5D9B1881F0E1}"/>
              </a:ext>
            </a:extLst>
          </p:cNvPr>
          <p:cNvPicPr>
            <a:picLocks noChangeAspect="1"/>
          </p:cNvPicPr>
          <p:nvPr/>
        </p:nvPicPr>
        <p:blipFill>
          <a:blip r:embed="rId11">
            <a:duotone>
              <a:prstClr val="black"/>
              <a:schemeClr val="tx2">
                <a:tint val="45000"/>
                <a:satMod val="400000"/>
              </a:schemeClr>
            </a:duotone>
            <a:extLst>
              <a:ext uri="{96DAC541-7B7A-43D3-8B79-37D633B846F1}">
                <asvg:svgBlip xmlns="" xmlns:asvg="http://schemas.microsoft.com/office/drawing/2016/SVG/main" r:embed="rId12"/>
              </a:ext>
            </a:extLst>
          </a:blip>
          <a:stretch>
            <a:fillRect/>
          </a:stretch>
        </p:blipFill>
        <p:spPr>
          <a:xfrm>
            <a:off x="753869" y="4379734"/>
            <a:ext cx="508000" cy="508000"/>
          </a:xfrm>
          <a:prstGeom prst="rect">
            <a:avLst/>
          </a:prstGeom>
        </p:spPr>
      </p:pic>
      <p:pic>
        <p:nvPicPr>
          <p:cNvPr id="13" name="Graphic 12">
            <a:extLst>
              <a:ext uri="{FF2B5EF4-FFF2-40B4-BE49-F238E27FC236}">
                <a16:creationId xmlns="" xmlns:a16="http://schemas.microsoft.com/office/drawing/2014/main" id="{E106340C-7803-3E46-A04D-B677F738C7CC}"/>
              </a:ext>
            </a:extLst>
          </p:cNvPr>
          <p:cNvPicPr>
            <a:picLocks noChangeAspect="1"/>
          </p:cNvPicPr>
          <p:nvPr/>
        </p:nvPicPr>
        <p:blipFill>
          <a:blip r:embed="rId13">
            <a:duotone>
              <a:prstClr val="black"/>
              <a:schemeClr val="tx2">
                <a:tint val="45000"/>
                <a:satMod val="400000"/>
              </a:schemeClr>
            </a:duotone>
            <a:extLst>
              <a:ext uri="{96DAC541-7B7A-43D3-8B79-37D633B846F1}">
                <asvg:svgBlip xmlns="" xmlns:asvg="http://schemas.microsoft.com/office/drawing/2016/SVG/main" r:embed="rId14"/>
              </a:ext>
            </a:extLst>
          </a:blip>
          <a:stretch>
            <a:fillRect/>
          </a:stretch>
        </p:blipFill>
        <p:spPr>
          <a:xfrm>
            <a:off x="771140" y="2997445"/>
            <a:ext cx="508000" cy="508000"/>
          </a:xfrm>
          <a:prstGeom prst="rect">
            <a:avLst/>
          </a:prstGeom>
        </p:spPr>
      </p:pic>
      <p:pic>
        <p:nvPicPr>
          <p:cNvPr id="22" name="Picture 21">
            <a:extLst>
              <a:ext uri="{FF2B5EF4-FFF2-40B4-BE49-F238E27FC236}">
                <a16:creationId xmlns="" xmlns:a16="http://schemas.microsoft.com/office/drawing/2014/main" id="{295956CB-D4B3-2A48-86DE-41DA73210882}"/>
              </a:ext>
            </a:extLst>
          </p:cNvPr>
          <p:cNvPicPr>
            <a:picLocks noChangeAspect="1"/>
          </p:cNvPicPr>
          <p:nvPr/>
        </p:nvPicPr>
        <p:blipFill>
          <a:blip r:embed="rId15"/>
          <a:stretch>
            <a:fillRect/>
          </a:stretch>
        </p:blipFill>
        <p:spPr>
          <a:xfrm>
            <a:off x="5629085" y="2731825"/>
            <a:ext cx="6008914" cy="3295818"/>
          </a:xfrm>
          <a:prstGeom prst="rect">
            <a:avLst/>
          </a:prstGeom>
        </p:spPr>
      </p:pic>
    </p:spTree>
    <p:extLst>
      <p:ext uri="{BB962C8B-B14F-4D97-AF65-F5344CB8AC3E}">
        <p14:creationId xmlns:p14="http://schemas.microsoft.com/office/powerpoint/2010/main" val="199807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FortiIsolator</a:t>
            </a:r>
          </a:p>
        </p:txBody>
      </p:sp>
      <p:pic>
        <p:nvPicPr>
          <p:cNvPr id="6" name="Picture 5" descr="FortiIsolator-dk.emf">
            <a:extLst>
              <a:ext uri="{FF2B5EF4-FFF2-40B4-BE49-F238E27FC236}">
                <a16:creationId xmlns="" xmlns:a16="http://schemas.microsoft.com/office/drawing/2014/main" id="{573D7A2B-6A2D-7843-80DA-77EDA229D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335" y="2898000"/>
            <a:ext cx="587825" cy="587825"/>
          </a:xfrm>
          <a:prstGeom prst="rect">
            <a:avLst/>
          </a:prstGeom>
        </p:spPr>
      </p:pic>
    </p:spTree>
    <p:extLst>
      <p:ext uri="{BB962C8B-B14F-4D97-AF65-F5344CB8AC3E}">
        <p14:creationId xmlns:p14="http://schemas.microsoft.com/office/powerpoint/2010/main" val="40289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FortiIsolator</a:t>
            </a:r>
          </a:p>
        </p:txBody>
      </p:sp>
      <p:sp>
        <p:nvSpPr>
          <p:cNvPr id="37" name="Rectangle 36"/>
          <p:cNvSpPr/>
          <p:nvPr/>
        </p:nvSpPr>
        <p:spPr bwMode="invGray">
          <a:xfrm>
            <a:off x="599104" y="1200000"/>
            <a:ext cx="11038895" cy="846744"/>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Secure Web Access by Browser Isolation</a:t>
            </a:r>
          </a:p>
        </p:txBody>
      </p:sp>
      <p:graphicFrame>
        <p:nvGraphicFramePr>
          <p:cNvPr id="39" name="Content Placeholder 4">
            <a:extLst>
              <a:ext uri="{FF2B5EF4-FFF2-40B4-BE49-F238E27FC236}">
                <a16:creationId xmlns="" xmlns:a16="http://schemas.microsoft.com/office/drawing/2014/main" id="{FA2E4665-41CE-A648-A66B-79DE1D1649FF}"/>
              </a:ext>
            </a:extLst>
          </p:cNvPr>
          <p:cNvGraphicFramePr>
            <a:graphicFrameLocks/>
          </p:cNvGraphicFramePr>
          <p:nvPr>
            <p:extLst>
              <p:ext uri="{D42A27DB-BD31-4B8C-83A1-F6EECF244321}">
                <p14:modId xmlns:p14="http://schemas.microsoft.com/office/powerpoint/2010/main" val="1462373787"/>
              </p:ext>
            </p:extLst>
          </p:nvPr>
        </p:nvGraphicFramePr>
        <p:xfrm>
          <a:off x="614962" y="2189280"/>
          <a:ext cx="4596082" cy="364608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Safely access internet content</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Clientless browser access, removing dependencies on specific devices or applications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Security Fabric integration with FortiGate and FortiMail</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Boost Productivity by quickly renders safe web content for the end users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878085886"/>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Secure Valuable Data by adding layer of advanced protection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823757889"/>
                  </a:ext>
                </a:extLst>
              </a:tr>
            </a:tbl>
          </a:graphicData>
        </a:graphic>
      </p:graphicFrame>
      <p:pic>
        <p:nvPicPr>
          <p:cNvPr id="15" name="Picture 14" descr="FortiIsolator-dk.emf">
            <a:extLst>
              <a:ext uri="{FF2B5EF4-FFF2-40B4-BE49-F238E27FC236}">
                <a16:creationId xmlns="" xmlns:a16="http://schemas.microsoft.com/office/drawing/2014/main" id="{E7B3FC1B-7BE9-E240-82F1-17456AAF8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869" y="1226399"/>
            <a:ext cx="781200" cy="781200"/>
          </a:xfrm>
          <a:prstGeom prst="rect">
            <a:avLst/>
          </a:prstGeom>
        </p:spPr>
      </p:pic>
      <p:pic>
        <p:nvPicPr>
          <p:cNvPr id="17" name="Graphic 16">
            <a:extLst>
              <a:ext uri="{FF2B5EF4-FFF2-40B4-BE49-F238E27FC236}">
                <a16:creationId xmlns="" xmlns:a16="http://schemas.microsoft.com/office/drawing/2014/main" id="{B4B025A9-2FDB-9C4D-95C4-2FCFE5BE78E0}"/>
              </a:ext>
            </a:extLst>
          </p:cNvPr>
          <p:cNvPicPr>
            <a:picLocks noChangeAspect="1"/>
          </p:cNvPicPr>
          <p:nvPr/>
        </p:nvPicPr>
        <p:blipFill>
          <a:blip r:embed="rId3">
            <a:duotone>
              <a:prstClr val="black"/>
              <a:schemeClr val="tx2">
                <a:tint val="45000"/>
                <a:satMod val="400000"/>
              </a:schemeClr>
            </a:duotone>
            <a:extLst>
              <a:ext uri="{96DAC541-7B7A-43D3-8B79-37D633B846F1}">
                <asvg:svgBlip xmlns="" xmlns:asvg="http://schemas.microsoft.com/office/drawing/2016/SVG/main" r:embed="rId4"/>
              </a:ext>
            </a:extLst>
          </a:blip>
          <a:stretch>
            <a:fillRect/>
          </a:stretch>
        </p:blipFill>
        <p:spPr>
          <a:xfrm>
            <a:off x="771081" y="2297158"/>
            <a:ext cx="508000" cy="508000"/>
          </a:xfrm>
          <a:prstGeom prst="rect">
            <a:avLst/>
          </a:prstGeom>
        </p:spPr>
      </p:pic>
      <p:pic>
        <p:nvPicPr>
          <p:cNvPr id="19" name="Graphic 18">
            <a:extLst>
              <a:ext uri="{FF2B5EF4-FFF2-40B4-BE49-F238E27FC236}">
                <a16:creationId xmlns="" xmlns:a16="http://schemas.microsoft.com/office/drawing/2014/main" id="{EDD41858-0789-F443-93C0-578A3FA5856B}"/>
              </a:ext>
            </a:extLst>
          </p:cNvPr>
          <p:cNvPicPr>
            <a:picLocks noChangeAspect="1"/>
          </p:cNvPicPr>
          <p:nvPr/>
        </p:nvPicPr>
        <p:blipFill>
          <a:blip r:embed="rId5">
            <a:duotone>
              <a:prstClr val="black"/>
              <a:schemeClr val="tx2">
                <a:tint val="45000"/>
                <a:satMod val="400000"/>
              </a:schemeClr>
            </a:duotone>
            <a:extLst>
              <a:ext uri="{96DAC541-7B7A-43D3-8B79-37D633B846F1}">
                <asvg:svgBlip xmlns="" xmlns:asvg="http://schemas.microsoft.com/office/drawing/2016/SVG/main" r:embed="rId6"/>
              </a:ext>
            </a:extLst>
          </a:blip>
          <a:stretch>
            <a:fillRect/>
          </a:stretch>
        </p:blipFill>
        <p:spPr>
          <a:xfrm>
            <a:off x="771140" y="3104017"/>
            <a:ext cx="508000" cy="508000"/>
          </a:xfrm>
          <a:prstGeom prst="rect">
            <a:avLst/>
          </a:prstGeom>
        </p:spPr>
      </p:pic>
      <p:pic>
        <p:nvPicPr>
          <p:cNvPr id="21" name="Graphic 20">
            <a:extLst>
              <a:ext uri="{FF2B5EF4-FFF2-40B4-BE49-F238E27FC236}">
                <a16:creationId xmlns="" xmlns:a16="http://schemas.microsoft.com/office/drawing/2014/main" id="{5809FA1F-D6D7-E04D-9774-D2CC682F8152}"/>
              </a:ext>
            </a:extLst>
          </p:cNvPr>
          <p:cNvPicPr>
            <a:picLocks noChangeAspect="1"/>
          </p:cNvPicPr>
          <p:nvPr/>
        </p:nvPicPr>
        <p:blipFill>
          <a:blip r:embed="rId7">
            <a:duotone>
              <a:prstClr val="black"/>
              <a:schemeClr val="accent5">
                <a:tint val="45000"/>
                <a:satMod val="400000"/>
              </a:schemeClr>
            </a:duotone>
            <a:extLst>
              <a:ext uri="{96DAC541-7B7A-43D3-8B79-37D633B846F1}">
                <asvg:svgBlip xmlns="" xmlns:asvg="http://schemas.microsoft.com/office/drawing/2016/SVG/main" r:embed="rId8"/>
              </a:ext>
            </a:extLst>
          </a:blip>
          <a:stretch>
            <a:fillRect/>
          </a:stretch>
        </p:blipFill>
        <p:spPr>
          <a:xfrm>
            <a:off x="753869" y="4564655"/>
            <a:ext cx="508000" cy="508000"/>
          </a:xfrm>
          <a:prstGeom prst="rect">
            <a:avLst/>
          </a:prstGeom>
        </p:spPr>
      </p:pic>
      <p:pic>
        <p:nvPicPr>
          <p:cNvPr id="22" name="Graphic 21">
            <a:extLst>
              <a:ext uri="{FF2B5EF4-FFF2-40B4-BE49-F238E27FC236}">
                <a16:creationId xmlns="" xmlns:a16="http://schemas.microsoft.com/office/drawing/2014/main" id="{17173000-428C-A64C-8149-E96E1AD85092}"/>
              </a:ext>
            </a:extLst>
          </p:cNvPr>
          <p:cNvPicPr>
            <a:picLocks noChangeAspect="1"/>
          </p:cNvPicPr>
          <p:nvPr/>
        </p:nvPicPr>
        <p:blipFill>
          <a:blip r:embed="rId9">
            <a:duotone>
              <a:prstClr val="black"/>
              <a:schemeClr val="tx2">
                <a:tint val="45000"/>
                <a:satMod val="400000"/>
              </a:schemeClr>
            </a:duotone>
            <a:extLst>
              <a:ext uri="{96DAC541-7B7A-43D3-8B79-37D633B846F1}">
                <asvg:svgBlip xmlns="" xmlns:asvg="http://schemas.microsoft.com/office/drawing/2016/SVG/main" r:embed="rId10"/>
              </a:ext>
            </a:extLst>
          </a:blip>
          <a:stretch>
            <a:fillRect/>
          </a:stretch>
        </p:blipFill>
        <p:spPr>
          <a:xfrm>
            <a:off x="771081" y="5285646"/>
            <a:ext cx="508000" cy="508000"/>
          </a:xfrm>
          <a:prstGeom prst="rect">
            <a:avLst/>
          </a:prstGeom>
        </p:spPr>
      </p:pic>
      <p:pic>
        <p:nvPicPr>
          <p:cNvPr id="23" name="Graphic 22">
            <a:extLst>
              <a:ext uri="{FF2B5EF4-FFF2-40B4-BE49-F238E27FC236}">
                <a16:creationId xmlns="" xmlns:a16="http://schemas.microsoft.com/office/drawing/2014/main" id="{0C270E97-0494-D44A-A19C-81D9AF978536}"/>
              </a:ext>
            </a:extLst>
          </p:cNvPr>
          <p:cNvPicPr>
            <a:picLocks noChangeAspect="1"/>
          </p:cNvPicPr>
          <p:nvPr/>
        </p:nvPicPr>
        <p:blipFill>
          <a:blip r:embed="rId11">
            <a:duotone>
              <a:prstClr val="black"/>
              <a:schemeClr val="tx2">
                <a:tint val="45000"/>
                <a:satMod val="400000"/>
              </a:schemeClr>
            </a:duotone>
            <a:extLst>
              <a:ext uri="{96DAC541-7B7A-43D3-8B79-37D633B846F1}">
                <asvg:svgBlip xmlns="" xmlns:asvg="http://schemas.microsoft.com/office/drawing/2016/SVG/main" r:embed="rId12"/>
              </a:ext>
            </a:extLst>
          </a:blip>
          <a:stretch>
            <a:fillRect/>
          </a:stretch>
        </p:blipFill>
        <p:spPr>
          <a:xfrm>
            <a:off x="758440" y="3864947"/>
            <a:ext cx="508000" cy="508000"/>
          </a:xfrm>
          <a:prstGeom prst="rect">
            <a:avLst/>
          </a:prstGeom>
        </p:spPr>
      </p:pic>
      <p:pic>
        <p:nvPicPr>
          <p:cNvPr id="3" name="Picture 2">
            <a:extLst>
              <a:ext uri="{FF2B5EF4-FFF2-40B4-BE49-F238E27FC236}">
                <a16:creationId xmlns="" xmlns:a16="http://schemas.microsoft.com/office/drawing/2014/main" id="{1A5A76A7-E722-894F-AA86-EFE7ABF9F847}"/>
              </a:ext>
            </a:extLst>
          </p:cNvPr>
          <p:cNvPicPr>
            <a:picLocks noChangeAspect="1"/>
          </p:cNvPicPr>
          <p:nvPr/>
        </p:nvPicPr>
        <p:blipFill>
          <a:blip r:embed="rId13"/>
          <a:stretch>
            <a:fillRect/>
          </a:stretch>
        </p:blipFill>
        <p:spPr>
          <a:xfrm>
            <a:off x="5307841" y="2742277"/>
            <a:ext cx="6358377" cy="2912073"/>
          </a:xfrm>
          <a:prstGeom prst="rect">
            <a:avLst/>
          </a:prstGeom>
        </p:spPr>
      </p:pic>
      <p:sp>
        <p:nvSpPr>
          <p:cNvPr id="16" name="Rectangle 1">
            <a:extLst>
              <a:ext uri="{FF2B5EF4-FFF2-40B4-BE49-F238E27FC236}">
                <a16:creationId xmlns="" xmlns:a16="http://schemas.microsoft.com/office/drawing/2014/main" id="{2BBBF10F-32AC-624A-906B-5F40EA4F998C}"/>
              </a:ext>
            </a:extLst>
          </p:cNvPr>
          <p:cNvSpPr>
            <a:spLocks noChangeArrowheads="1"/>
          </p:cNvSpPr>
          <p:nvPr/>
        </p:nvSpPr>
        <p:spPr bwMode="auto">
          <a:xfrm>
            <a:off x="101092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18" name="Rectangle 1">
            <a:extLst>
              <a:ext uri="{FF2B5EF4-FFF2-40B4-BE49-F238E27FC236}">
                <a16:creationId xmlns="" xmlns:a16="http://schemas.microsoft.com/office/drawing/2014/main" id="{1120F258-828F-024F-AEE0-FC2BF4A70DC4}"/>
              </a:ext>
            </a:extLst>
          </p:cNvPr>
          <p:cNvSpPr>
            <a:spLocks noChangeArrowheads="1"/>
          </p:cNvSpPr>
          <p:nvPr/>
        </p:nvSpPr>
        <p:spPr bwMode="auto">
          <a:xfrm>
            <a:off x="109339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pic>
        <p:nvPicPr>
          <p:cNvPr id="20" name="Picture 19">
            <a:extLst>
              <a:ext uri="{FF2B5EF4-FFF2-40B4-BE49-F238E27FC236}">
                <a16:creationId xmlns="" xmlns:a16="http://schemas.microsoft.com/office/drawing/2014/main" id="{1D976F79-7E85-D74E-8C96-BCC911E30841}"/>
              </a:ext>
            </a:extLst>
          </p:cNvPr>
          <p:cNvPicPr>
            <a:picLocks noChangeAspect="1"/>
          </p:cNvPicPr>
          <p:nvPr/>
        </p:nvPicPr>
        <p:blipFill>
          <a:blip r:embed="rId14">
            <a:duotone>
              <a:schemeClr val="accent5">
                <a:shade val="45000"/>
                <a:satMod val="135000"/>
              </a:schemeClr>
              <a:prstClr val="white"/>
            </a:duotone>
            <a:lum bright="20000"/>
          </a:blip>
          <a:stretch>
            <a:fillRect/>
          </a:stretch>
        </p:blipFill>
        <p:spPr>
          <a:xfrm>
            <a:off x="10310905" y="417338"/>
            <a:ext cx="536531" cy="253479"/>
          </a:xfrm>
          <a:prstGeom prst="rect">
            <a:avLst/>
          </a:prstGeom>
        </p:spPr>
      </p:pic>
      <p:pic>
        <p:nvPicPr>
          <p:cNvPr id="24" name="Picture 23">
            <a:extLst>
              <a:ext uri="{FF2B5EF4-FFF2-40B4-BE49-F238E27FC236}">
                <a16:creationId xmlns="" xmlns:a16="http://schemas.microsoft.com/office/drawing/2014/main" id="{76CE17CB-EB7E-204B-8802-865DDF7B1296}"/>
              </a:ext>
            </a:extLst>
          </p:cNvPr>
          <p:cNvPicPr>
            <a:picLocks noChangeAspect="1"/>
          </p:cNvPicPr>
          <p:nvPr/>
        </p:nvPicPr>
        <p:blipFill>
          <a:blip r:embed="rId15">
            <a:duotone>
              <a:schemeClr val="accent5">
                <a:shade val="45000"/>
                <a:satMod val="135000"/>
              </a:schemeClr>
              <a:prstClr val="white"/>
            </a:duotone>
            <a:lum bright="20000"/>
          </a:blip>
          <a:stretch>
            <a:fillRect/>
          </a:stretch>
        </p:blipFill>
        <p:spPr>
          <a:xfrm>
            <a:off x="11203059" y="345571"/>
            <a:ext cx="397013" cy="397013"/>
          </a:xfrm>
          <a:prstGeom prst="rect">
            <a:avLst/>
          </a:prstGeom>
        </p:spPr>
      </p:pic>
    </p:spTree>
    <p:extLst>
      <p:ext uri="{BB962C8B-B14F-4D97-AF65-F5344CB8AC3E}">
        <p14:creationId xmlns:p14="http://schemas.microsoft.com/office/powerpoint/2010/main" val="282798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FortiIsolator Series</a:t>
            </a:r>
          </a:p>
        </p:txBody>
      </p:sp>
      <p:graphicFrame>
        <p:nvGraphicFramePr>
          <p:cNvPr id="5" name="Group 51"/>
          <p:cNvGraphicFramePr>
            <a:graphicFrameLocks noGrp="1"/>
          </p:cNvGraphicFramePr>
          <p:nvPr>
            <p:extLst>
              <p:ext uri="{D42A27DB-BD31-4B8C-83A1-F6EECF244321}">
                <p14:modId xmlns:p14="http://schemas.microsoft.com/office/powerpoint/2010/main" val="1576953716"/>
              </p:ext>
            </p:extLst>
          </p:nvPr>
        </p:nvGraphicFramePr>
        <p:xfrm>
          <a:off x="337501" y="1440002"/>
          <a:ext cx="11517000" cy="2201088"/>
        </p:xfrm>
        <a:graphic>
          <a:graphicData uri="http://schemas.openxmlformats.org/drawingml/2006/table">
            <a:tbl>
              <a:tblPr firstRow="1" firstCol="1" bandRow="1">
                <a:tableStyleId>{46F890A9-2807-4EBB-B81D-B2AA78EC7F39}</a:tableStyleId>
              </a:tblPr>
              <a:tblGrid>
                <a:gridCol w="2610074">
                  <a:extLst>
                    <a:ext uri="{9D8B030D-6E8A-4147-A177-3AD203B41FA5}">
                      <a16:colId xmlns="" xmlns:a16="http://schemas.microsoft.com/office/drawing/2014/main" val="20000"/>
                    </a:ext>
                  </a:extLst>
                </a:gridCol>
                <a:gridCol w="4453463">
                  <a:extLst>
                    <a:ext uri="{9D8B030D-6E8A-4147-A177-3AD203B41FA5}">
                      <a16:colId xmlns="" xmlns:a16="http://schemas.microsoft.com/office/drawing/2014/main" val="20001"/>
                    </a:ext>
                  </a:extLst>
                </a:gridCol>
                <a:gridCol w="4453463">
                  <a:extLst>
                    <a:ext uri="{9D8B030D-6E8A-4147-A177-3AD203B41FA5}">
                      <a16:colId xmlns="" xmlns:a16="http://schemas.microsoft.com/office/drawing/2014/main" val="20002"/>
                    </a:ext>
                  </a:extLst>
                </a:gridCol>
              </a:tblGrid>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FIS-1000F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FIS-VM</a:t>
                      </a:r>
                      <a:endParaRPr kumimoji="0" lang="en-US" sz="1300" b="1" i="0" u="none" strike="noStrike" cap="none" normalizeH="0" baseline="0">
                        <a:ln>
                          <a:noFill/>
                        </a:ln>
                        <a:solidFill>
                          <a:srgbClr val="FFFFFF"/>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0"/>
                  </a:ext>
                </a:extLst>
              </a:tr>
              <a:tr h="497840">
                <a:tc>
                  <a:txBody>
                    <a:bodyPr/>
                    <a:lstStyle/>
                    <a:p>
                      <a:r>
                        <a:rPr lang="en-US" sz="1300"/>
                        <a:t>Concurrent Browser Sessions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250* </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Base VM license includes 2 concurrent sessions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annual subscription basis in blocks of 50 sessions</a:t>
                      </a:r>
                    </a:p>
                  </a:txBody>
                  <a:tcPr marL="121888" marR="121888" anchor="ctr"/>
                </a:tc>
                <a:extLst>
                  <a:ext uri="{0D108BD9-81ED-4DB2-BD59-A6C34878D82A}">
                    <a16:rowId xmlns="" xmlns:a16="http://schemas.microsoft.com/office/drawing/2014/main" val="10001"/>
                  </a:ext>
                </a:extLst>
              </a:tr>
              <a:tr h="497840">
                <a:tc>
                  <a:txBody>
                    <a:bodyPr/>
                    <a:lstStyle/>
                    <a:p>
                      <a:r>
                        <a:rPr lang="en-US" sz="1300"/>
                        <a:t>Supported Browsers </a:t>
                      </a:r>
                    </a:p>
                  </a:txBody>
                  <a:tcPr marL="121888" marR="121888"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Chrome, Firefox, Microsoft Edge, Microsoft Internet Explorer, Safari, Opera </a:t>
                      </a:r>
                    </a:p>
                  </a:txBody>
                  <a:tcPr marL="121888" marR="121888"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dirty="0"/>
                    </a:p>
                  </a:txBody>
                  <a:tcPr marL="121888" marR="121888" anchor="ctr"/>
                </a:tc>
                <a:extLst>
                  <a:ext uri="{0D108BD9-81ED-4DB2-BD59-A6C34878D82A}">
                    <a16:rowId xmlns="" xmlns:a16="http://schemas.microsoft.com/office/drawing/2014/main" val="10002"/>
                  </a:ext>
                </a:extLst>
              </a:tr>
              <a:tr h="701040">
                <a:tc>
                  <a:txBody>
                    <a:bodyPr/>
                    <a:lstStyle/>
                    <a:p>
                      <a:r>
                        <a:rPr lang="en-US" sz="1300"/>
                        <a:t>Integration Methods </a:t>
                      </a:r>
                    </a:p>
                  </a:txBody>
                  <a:tcPr marL="121888" marR="121888"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dirty="0"/>
                        <a:t>Proxy, URL Rewrite, Transparent Inline </a:t>
                      </a:r>
                    </a:p>
                  </a:txBody>
                  <a:tcPr marL="121888" marR="121888"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aseline="0" dirty="0"/>
                    </a:p>
                  </a:txBody>
                  <a:tcPr marL="121888" marR="121888" anchor="ctr"/>
                </a:tc>
                <a:extLst>
                  <a:ext uri="{0D108BD9-81ED-4DB2-BD59-A6C34878D82A}">
                    <a16:rowId xmlns="" xmlns:a16="http://schemas.microsoft.com/office/drawing/2014/main" val="10003"/>
                  </a:ext>
                </a:extLst>
              </a:tr>
            </a:tbl>
          </a:graphicData>
        </a:graphic>
      </p:graphicFrame>
      <p:sp>
        <p:nvSpPr>
          <p:cNvPr id="2" name="Rectangle 1">
            <a:extLst>
              <a:ext uri="{FF2B5EF4-FFF2-40B4-BE49-F238E27FC236}">
                <a16:creationId xmlns="" xmlns:a16="http://schemas.microsoft.com/office/drawing/2014/main" id="{F73BB521-0B2A-8C4C-9072-4F8AC004AAC5}"/>
              </a:ext>
            </a:extLst>
          </p:cNvPr>
          <p:cNvSpPr/>
          <p:nvPr/>
        </p:nvSpPr>
        <p:spPr>
          <a:xfrm>
            <a:off x="9865277" y="4898151"/>
            <a:ext cx="2090637" cy="215444"/>
          </a:xfrm>
          <a:prstGeom prst="rect">
            <a:avLst/>
          </a:prstGeom>
        </p:spPr>
        <p:txBody>
          <a:bodyPr wrap="none">
            <a:spAutoFit/>
          </a:bodyPr>
          <a:lstStyle/>
          <a:p>
            <a:r>
              <a:rPr lang="en-SG" sz="800">
                <a:latin typeface="HelveticaNeueLTPro"/>
              </a:rPr>
              <a:t>* 20% of the sessions are video sessions </a:t>
            </a:r>
            <a:endParaRPr lang="en-SG"/>
          </a:p>
        </p:txBody>
      </p:sp>
    </p:spTree>
    <p:extLst>
      <p:ext uri="{BB962C8B-B14F-4D97-AF65-F5344CB8AC3E}">
        <p14:creationId xmlns:p14="http://schemas.microsoft.com/office/powerpoint/2010/main" val="29658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FortiProxy</a:t>
            </a:r>
          </a:p>
        </p:txBody>
      </p:sp>
      <p:pic>
        <p:nvPicPr>
          <p:cNvPr id="7" name="Picture 6" descr="icon-FortiProxy-Dk.emf">
            <a:extLst>
              <a:ext uri="{FF2B5EF4-FFF2-40B4-BE49-F238E27FC236}">
                <a16:creationId xmlns="" xmlns:a16="http://schemas.microsoft.com/office/drawing/2014/main" id="{3D72FB52-B109-FF47-8018-6006C380C3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800" cy="586800"/>
          </a:xfrm>
          <a:prstGeom prst="rect">
            <a:avLst/>
          </a:prstGeom>
        </p:spPr>
      </p:pic>
    </p:spTree>
    <p:extLst>
      <p:ext uri="{BB962C8B-B14F-4D97-AF65-F5344CB8AC3E}">
        <p14:creationId xmlns:p14="http://schemas.microsoft.com/office/powerpoint/2010/main" val="285841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 xmlns:a16="http://schemas.microsoft.com/office/drawing/2014/main" id="{B826F717-D269-4A4B-BF13-2EC2A828EBA0}"/>
              </a:ext>
            </a:extLst>
          </p:cNvPr>
          <p:cNvPicPr>
            <a:picLocks noChangeAspect="1"/>
          </p:cNvPicPr>
          <p:nvPr/>
        </p:nvPicPr>
        <p:blipFill>
          <a:blip r:embed="rId3"/>
          <a:stretch>
            <a:fillRect/>
          </a:stretch>
        </p:blipFill>
        <p:spPr>
          <a:xfrm>
            <a:off x="6571978" y="1371015"/>
            <a:ext cx="4114800" cy="4114800"/>
          </a:xfrm>
          <a:prstGeom prst="rect">
            <a:avLst/>
          </a:prstGeom>
        </p:spPr>
      </p:pic>
      <p:sp>
        <p:nvSpPr>
          <p:cNvPr id="90" name="Oval 89">
            <a:extLst>
              <a:ext uri="{FF2B5EF4-FFF2-40B4-BE49-F238E27FC236}">
                <a16:creationId xmlns="" xmlns:a16="http://schemas.microsoft.com/office/drawing/2014/main" id="{1E327F46-C35F-5247-9B50-66049620414E}"/>
              </a:ext>
            </a:extLst>
          </p:cNvPr>
          <p:cNvSpPr>
            <a:spLocks noChangeAspect="1"/>
          </p:cNvSpPr>
          <p:nvPr/>
        </p:nvSpPr>
        <p:spPr bwMode="invGray">
          <a:xfrm>
            <a:off x="6931749" y="1739551"/>
            <a:ext cx="3383280" cy="3383280"/>
          </a:xfrm>
          <a:prstGeom prst="ellipse">
            <a:avLst/>
          </a:prstGeom>
          <a:noFill/>
          <a:ln w="38100">
            <a:solidFill>
              <a:schemeClr val="tx1">
                <a:lumMod val="40000"/>
                <a:lumOff val="60000"/>
                <a:alpha val="50000"/>
              </a:schemeClr>
            </a:solidFill>
            <a:prstDash val="sysDot"/>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E29"/>
              </a:solidFill>
              <a:effectLst/>
              <a:uLnTx/>
              <a:uFillTx/>
              <a:latin typeface="Arial"/>
              <a:ea typeface="+mn-ea"/>
              <a:cs typeface="+mn-cs"/>
            </a:endParaRPr>
          </a:p>
        </p:txBody>
      </p:sp>
      <p:sp>
        <p:nvSpPr>
          <p:cNvPr id="91" name="Oval 90">
            <a:extLst>
              <a:ext uri="{FF2B5EF4-FFF2-40B4-BE49-F238E27FC236}">
                <a16:creationId xmlns="" xmlns:a16="http://schemas.microsoft.com/office/drawing/2014/main" id="{9F088B69-4018-C442-9BA1-505C1072030C}"/>
              </a:ext>
            </a:extLst>
          </p:cNvPr>
          <p:cNvSpPr>
            <a:spLocks noChangeAspect="1"/>
          </p:cNvSpPr>
          <p:nvPr/>
        </p:nvSpPr>
        <p:spPr bwMode="invGray">
          <a:xfrm>
            <a:off x="6807836" y="1613319"/>
            <a:ext cx="3630168" cy="3630168"/>
          </a:xfrm>
          <a:prstGeom prst="ellipse">
            <a:avLst/>
          </a:prstGeom>
          <a:noFill/>
          <a:ln w="38100">
            <a:solidFill>
              <a:srgbClr val="3CB878"/>
            </a:solidFill>
            <a:prstDash val="sysDot"/>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E29"/>
              </a:solidFill>
              <a:effectLst/>
              <a:uLnTx/>
              <a:uFillTx/>
              <a:latin typeface="Arial"/>
              <a:ea typeface="+mn-ea"/>
              <a:cs typeface="+mn-cs"/>
            </a:endParaRPr>
          </a:p>
        </p:txBody>
      </p:sp>
      <p:sp>
        <p:nvSpPr>
          <p:cNvPr id="94" name="Oval 93">
            <a:extLst>
              <a:ext uri="{FF2B5EF4-FFF2-40B4-BE49-F238E27FC236}">
                <a16:creationId xmlns="" xmlns:a16="http://schemas.microsoft.com/office/drawing/2014/main" id="{A4FDCBAD-124F-5B45-97F6-47798556C7B3}"/>
              </a:ext>
            </a:extLst>
          </p:cNvPr>
          <p:cNvSpPr>
            <a:spLocks noChangeAspect="1"/>
          </p:cNvSpPr>
          <p:nvPr/>
        </p:nvSpPr>
        <p:spPr bwMode="invGray">
          <a:xfrm>
            <a:off x="6686279" y="1488133"/>
            <a:ext cx="3886200" cy="3886200"/>
          </a:xfrm>
          <a:prstGeom prst="ellipse">
            <a:avLst/>
          </a:prstGeom>
          <a:noFill/>
          <a:ln w="38100">
            <a:solidFill>
              <a:srgbClr val="6AD1E3"/>
            </a:solidFill>
            <a:prstDash val="sysDot"/>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E29"/>
              </a:solidFill>
              <a:effectLst/>
              <a:uLnTx/>
              <a:uFillTx/>
              <a:latin typeface="Arial"/>
              <a:ea typeface="+mn-ea"/>
              <a:cs typeface="+mn-cs"/>
            </a:endParaRPr>
          </a:p>
        </p:txBody>
      </p:sp>
      <p:grpSp>
        <p:nvGrpSpPr>
          <p:cNvPr id="95" name="Group 94">
            <a:extLst>
              <a:ext uri="{FF2B5EF4-FFF2-40B4-BE49-F238E27FC236}">
                <a16:creationId xmlns="" xmlns:a16="http://schemas.microsoft.com/office/drawing/2014/main" id="{817AF9C3-D05C-4240-9F33-07C123AD2C5A}"/>
              </a:ext>
            </a:extLst>
          </p:cNvPr>
          <p:cNvGrpSpPr/>
          <p:nvPr/>
        </p:nvGrpSpPr>
        <p:grpSpPr>
          <a:xfrm>
            <a:off x="7943579" y="2745403"/>
            <a:ext cx="1371600" cy="1371660"/>
            <a:chOff x="6686150" y="3002716"/>
            <a:chExt cx="1371600" cy="1371660"/>
          </a:xfrm>
        </p:grpSpPr>
        <p:sp>
          <p:nvSpPr>
            <p:cNvPr id="101" name="Oval 100">
              <a:extLst>
                <a:ext uri="{FF2B5EF4-FFF2-40B4-BE49-F238E27FC236}">
                  <a16:creationId xmlns="" xmlns:a16="http://schemas.microsoft.com/office/drawing/2014/main" id="{C2E9146D-8FFC-2047-B310-47806045C2B4}"/>
                </a:ext>
              </a:extLst>
            </p:cNvPr>
            <p:cNvSpPr>
              <a:spLocks noChangeAspect="1"/>
            </p:cNvSpPr>
            <p:nvPr/>
          </p:nvSpPr>
          <p:spPr>
            <a:xfrm>
              <a:off x="6686150" y="3002716"/>
              <a:ext cx="1371600" cy="1371660"/>
            </a:xfrm>
            <a:prstGeom prst="ellipse">
              <a:avLst/>
            </a:prstGeom>
            <a:solidFill>
              <a:schemeClr val="bg1">
                <a:alpha val="75000"/>
              </a:schemeClr>
            </a:solidFill>
            <a:ln w="571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3" name="Google Shape;61;p13">
              <a:extLst>
                <a:ext uri="{FF2B5EF4-FFF2-40B4-BE49-F238E27FC236}">
                  <a16:creationId xmlns="" xmlns:a16="http://schemas.microsoft.com/office/drawing/2014/main" id="{A9E64182-98CC-B145-8545-BB83799D426F}"/>
                </a:ext>
              </a:extLst>
            </p:cNvPr>
            <p:cNvGrpSpPr/>
            <p:nvPr/>
          </p:nvGrpSpPr>
          <p:grpSpPr>
            <a:xfrm>
              <a:off x="7073250" y="3324111"/>
              <a:ext cx="610610" cy="533786"/>
              <a:chOff x="377425" y="238124"/>
              <a:chExt cx="5988376" cy="5234952"/>
            </a:xfrm>
            <a:solidFill>
              <a:srgbClr val="DA291C"/>
            </a:solidFill>
          </p:grpSpPr>
          <p:sp>
            <p:nvSpPr>
              <p:cNvPr id="105" name="Google Shape;62;p13">
                <a:extLst>
                  <a:ext uri="{FF2B5EF4-FFF2-40B4-BE49-F238E27FC236}">
                    <a16:creationId xmlns="" xmlns:a16="http://schemas.microsoft.com/office/drawing/2014/main" id="{ECA72C76-BBCE-4945-8AC0-53CE46D68A72}"/>
                  </a:ext>
                </a:extLst>
              </p:cNvPr>
              <p:cNvSpPr/>
              <p:nvPr/>
            </p:nvSpPr>
            <p:spPr>
              <a:xfrm>
                <a:off x="377425" y="238124"/>
                <a:ext cx="2809175" cy="1553747"/>
              </a:xfrm>
              <a:custGeom>
                <a:avLst/>
                <a:gdLst/>
                <a:ahLst/>
                <a:cxnLst/>
                <a:rect l="l" t="t" r="r" b="b"/>
                <a:pathLst>
                  <a:path w="112367" h="62150" extrusionOk="0">
                    <a:moveTo>
                      <a:pt x="0" y="0"/>
                    </a:moveTo>
                    <a:lnTo>
                      <a:pt x="0" y="62150"/>
                    </a:lnTo>
                    <a:lnTo>
                      <a:pt x="112367" y="62150"/>
                    </a:lnTo>
                    <a:lnTo>
                      <a:pt x="11236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21E29"/>
                  </a:solidFill>
                  <a:effectLst/>
                  <a:uLnTx/>
                  <a:uFillTx/>
                  <a:latin typeface="Arial"/>
                  <a:ea typeface="+mn-ea"/>
                  <a:cs typeface="+mn-cs"/>
                </a:endParaRPr>
              </a:p>
            </p:txBody>
          </p:sp>
          <p:sp>
            <p:nvSpPr>
              <p:cNvPr id="107" name="Google Shape;63;p13">
                <a:extLst>
                  <a:ext uri="{FF2B5EF4-FFF2-40B4-BE49-F238E27FC236}">
                    <a16:creationId xmlns="" xmlns:a16="http://schemas.microsoft.com/office/drawing/2014/main" id="{386AFAA0-5872-B948-9312-C1A9268B64AB}"/>
                  </a:ext>
                </a:extLst>
              </p:cNvPr>
              <p:cNvSpPr/>
              <p:nvPr/>
            </p:nvSpPr>
            <p:spPr>
              <a:xfrm>
                <a:off x="377425" y="2091128"/>
                <a:ext cx="1040299" cy="1553776"/>
              </a:xfrm>
              <a:custGeom>
                <a:avLst/>
                <a:gdLst/>
                <a:ahLst/>
                <a:cxnLst/>
                <a:rect l="l" t="t" r="r" b="b"/>
                <a:pathLst>
                  <a:path w="41612" h="62151" extrusionOk="0">
                    <a:moveTo>
                      <a:pt x="0" y="1"/>
                    </a:moveTo>
                    <a:lnTo>
                      <a:pt x="0" y="62151"/>
                    </a:lnTo>
                    <a:lnTo>
                      <a:pt x="41612" y="62151"/>
                    </a:lnTo>
                    <a:lnTo>
                      <a:pt x="4161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21E29"/>
                  </a:solidFill>
                  <a:effectLst/>
                  <a:uLnTx/>
                  <a:uFillTx/>
                  <a:latin typeface="Arial"/>
                  <a:ea typeface="+mn-ea"/>
                  <a:cs typeface="+mn-cs"/>
                </a:endParaRPr>
              </a:p>
            </p:txBody>
          </p:sp>
          <p:sp>
            <p:nvSpPr>
              <p:cNvPr id="108" name="Google Shape;64;p13">
                <a:extLst>
                  <a:ext uri="{FF2B5EF4-FFF2-40B4-BE49-F238E27FC236}">
                    <a16:creationId xmlns="" xmlns:a16="http://schemas.microsoft.com/office/drawing/2014/main" id="{8BCAA791-A190-CB4C-B660-CC958095E202}"/>
                  </a:ext>
                </a:extLst>
              </p:cNvPr>
              <p:cNvSpPr/>
              <p:nvPr/>
            </p:nvSpPr>
            <p:spPr>
              <a:xfrm>
                <a:off x="377425" y="3931726"/>
                <a:ext cx="2820649" cy="1541350"/>
              </a:xfrm>
              <a:custGeom>
                <a:avLst/>
                <a:gdLst/>
                <a:ahLst/>
                <a:cxnLst/>
                <a:rect l="l" t="t" r="r" b="b"/>
                <a:pathLst>
                  <a:path w="112826" h="61654" extrusionOk="0">
                    <a:moveTo>
                      <a:pt x="0" y="0"/>
                    </a:moveTo>
                    <a:lnTo>
                      <a:pt x="0" y="61653"/>
                    </a:lnTo>
                    <a:lnTo>
                      <a:pt x="112826" y="61653"/>
                    </a:lnTo>
                    <a:lnTo>
                      <a:pt x="1128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21E29"/>
                  </a:solidFill>
                  <a:effectLst/>
                  <a:uLnTx/>
                  <a:uFillTx/>
                  <a:latin typeface="Arial"/>
                  <a:ea typeface="+mn-ea"/>
                  <a:cs typeface="+mn-cs"/>
                </a:endParaRPr>
              </a:p>
            </p:txBody>
          </p:sp>
          <p:sp>
            <p:nvSpPr>
              <p:cNvPr id="109" name="Google Shape;65;p13">
                <a:extLst>
                  <a:ext uri="{FF2B5EF4-FFF2-40B4-BE49-F238E27FC236}">
                    <a16:creationId xmlns="" xmlns:a16="http://schemas.microsoft.com/office/drawing/2014/main" id="{13F53D58-4F4C-6B4E-B0CD-D52B1B14E796}"/>
                  </a:ext>
                </a:extLst>
              </p:cNvPr>
              <p:cNvSpPr/>
              <p:nvPr/>
            </p:nvSpPr>
            <p:spPr>
              <a:xfrm>
                <a:off x="3569052" y="238124"/>
                <a:ext cx="2796749" cy="1553747"/>
              </a:xfrm>
              <a:custGeom>
                <a:avLst/>
                <a:gdLst/>
                <a:ahLst/>
                <a:cxnLst/>
                <a:rect l="l" t="t" r="r" b="b"/>
                <a:pathLst>
                  <a:path w="111870" h="62150" extrusionOk="0">
                    <a:moveTo>
                      <a:pt x="0" y="0"/>
                    </a:moveTo>
                    <a:lnTo>
                      <a:pt x="0" y="62150"/>
                    </a:lnTo>
                    <a:lnTo>
                      <a:pt x="111869" y="62150"/>
                    </a:lnTo>
                    <a:lnTo>
                      <a:pt x="11186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21E29"/>
                  </a:solidFill>
                  <a:effectLst/>
                  <a:uLnTx/>
                  <a:uFillTx/>
                  <a:latin typeface="Arial"/>
                  <a:ea typeface="+mn-ea"/>
                  <a:cs typeface="+mn-cs"/>
                </a:endParaRPr>
              </a:p>
            </p:txBody>
          </p:sp>
          <p:sp>
            <p:nvSpPr>
              <p:cNvPr id="111" name="Google Shape;66;p13">
                <a:extLst>
                  <a:ext uri="{FF2B5EF4-FFF2-40B4-BE49-F238E27FC236}">
                    <a16:creationId xmlns="" xmlns:a16="http://schemas.microsoft.com/office/drawing/2014/main" id="{6D9CB556-DA93-2C4C-B51A-BD6D25AE6B11}"/>
                  </a:ext>
                </a:extLst>
              </p:cNvPr>
              <p:cNvSpPr/>
              <p:nvPr/>
            </p:nvSpPr>
            <p:spPr>
              <a:xfrm>
                <a:off x="3545152" y="3931726"/>
                <a:ext cx="2820649" cy="1541350"/>
              </a:xfrm>
              <a:custGeom>
                <a:avLst/>
                <a:gdLst/>
                <a:ahLst/>
                <a:cxnLst/>
                <a:rect l="l" t="t" r="r" b="b"/>
                <a:pathLst>
                  <a:path w="112826" h="61654" extrusionOk="0">
                    <a:moveTo>
                      <a:pt x="0" y="0"/>
                    </a:moveTo>
                    <a:lnTo>
                      <a:pt x="0" y="61653"/>
                    </a:lnTo>
                    <a:lnTo>
                      <a:pt x="112826" y="61653"/>
                    </a:lnTo>
                    <a:lnTo>
                      <a:pt x="1128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21E29"/>
                  </a:solidFill>
                  <a:effectLst/>
                  <a:uLnTx/>
                  <a:uFillTx/>
                  <a:latin typeface="Arial"/>
                  <a:ea typeface="+mn-ea"/>
                  <a:cs typeface="+mn-cs"/>
                </a:endParaRPr>
              </a:p>
            </p:txBody>
          </p:sp>
          <p:sp>
            <p:nvSpPr>
              <p:cNvPr id="116" name="Google Shape;67;p13">
                <a:extLst>
                  <a:ext uri="{FF2B5EF4-FFF2-40B4-BE49-F238E27FC236}">
                    <a16:creationId xmlns="" xmlns:a16="http://schemas.microsoft.com/office/drawing/2014/main" id="{94E1B929-1D01-7A42-A36A-B084ACABFC5D}"/>
                  </a:ext>
                </a:extLst>
              </p:cNvPr>
              <p:cNvSpPr/>
              <p:nvPr/>
            </p:nvSpPr>
            <p:spPr>
              <a:xfrm rot="10800000">
                <a:off x="5325502" y="2091128"/>
                <a:ext cx="1040299" cy="1553776"/>
              </a:xfrm>
              <a:custGeom>
                <a:avLst/>
                <a:gdLst/>
                <a:ahLst/>
                <a:cxnLst/>
                <a:rect l="l" t="t" r="r" b="b"/>
                <a:pathLst>
                  <a:path w="41612" h="62151" extrusionOk="0">
                    <a:moveTo>
                      <a:pt x="0" y="1"/>
                    </a:moveTo>
                    <a:lnTo>
                      <a:pt x="0" y="62151"/>
                    </a:lnTo>
                    <a:lnTo>
                      <a:pt x="41612" y="62151"/>
                    </a:lnTo>
                    <a:lnTo>
                      <a:pt x="4161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21E29"/>
                  </a:solidFill>
                  <a:effectLst/>
                  <a:uLnTx/>
                  <a:uFillTx/>
                  <a:latin typeface="Arial"/>
                  <a:ea typeface="+mn-ea"/>
                  <a:cs typeface="+mn-cs"/>
                </a:endParaRPr>
              </a:p>
            </p:txBody>
          </p:sp>
          <p:sp>
            <p:nvSpPr>
              <p:cNvPr id="118" name="Google Shape;68;p13">
                <a:extLst>
                  <a:ext uri="{FF2B5EF4-FFF2-40B4-BE49-F238E27FC236}">
                    <a16:creationId xmlns="" xmlns:a16="http://schemas.microsoft.com/office/drawing/2014/main" id="{C68EA3F1-803F-E340-B1B5-B6E7C58D170A}"/>
                  </a:ext>
                </a:extLst>
              </p:cNvPr>
              <p:cNvSpPr/>
              <p:nvPr/>
            </p:nvSpPr>
            <p:spPr>
              <a:xfrm rot="10800000">
                <a:off x="1768371" y="2103554"/>
                <a:ext cx="3211025" cy="1541350"/>
              </a:xfrm>
              <a:custGeom>
                <a:avLst/>
                <a:gdLst/>
                <a:ahLst/>
                <a:cxnLst/>
                <a:rect l="l" t="t" r="r" b="b"/>
                <a:pathLst>
                  <a:path w="112826" h="61654" extrusionOk="0">
                    <a:moveTo>
                      <a:pt x="0" y="0"/>
                    </a:moveTo>
                    <a:lnTo>
                      <a:pt x="0" y="61653"/>
                    </a:lnTo>
                    <a:lnTo>
                      <a:pt x="112826" y="61653"/>
                    </a:lnTo>
                    <a:lnTo>
                      <a:pt x="1128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21E29"/>
                  </a:solidFill>
                  <a:effectLst/>
                  <a:uLnTx/>
                  <a:uFillTx/>
                  <a:latin typeface="Arial"/>
                  <a:ea typeface="+mn-ea"/>
                  <a:cs typeface="+mn-cs"/>
                </a:endParaRPr>
              </a:p>
            </p:txBody>
          </p:sp>
        </p:grpSp>
      </p:grpSp>
      <p:grpSp>
        <p:nvGrpSpPr>
          <p:cNvPr id="119" name="Group 118">
            <a:extLst>
              <a:ext uri="{FF2B5EF4-FFF2-40B4-BE49-F238E27FC236}">
                <a16:creationId xmlns="" xmlns:a16="http://schemas.microsoft.com/office/drawing/2014/main" id="{3C11DFAB-74A9-E545-81F0-62542724F590}"/>
              </a:ext>
            </a:extLst>
          </p:cNvPr>
          <p:cNvGrpSpPr/>
          <p:nvPr/>
        </p:nvGrpSpPr>
        <p:grpSpPr>
          <a:xfrm>
            <a:off x="8286494" y="1155641"/>
            <a:ext cx="685770" cy="685800"/>
            <a:chOff x="7029065" y="1412954"/>
            <a:chExt cx="685770" cy="685800"/>
          </a:xfrm>
        </p:grpSpPr>
        <p:sp>
          <p:nvSpPr>
            <p:cNvPr id="121" name="Oval 120">
              <a:extLst>
                <a:ext uri="{FF2B5EF4-FFF2-40B4-BE49-F238E27FC236}">
                  <a16:creationId xmlns="" xmlns:a16="http://schemas.microsoft.com/office/drawing/2014/main" id="{70D9A0CE-7FA5-A846-B3AA-A86DDE98C192}"/>
                </a:ext>
              </a:extLst>
            </p:cNvPr>
            <p:cNvSpPr>
              <a:spLocks noChangeAspect="1"/>
            </p:cNvSpPr>
            <p:nvPr/>
          </p:nvSpPr>
          <p:spPr>
            <a:xfrm>
              <a:off x="7029065" y="1412954"/>
              <a:ext cx="685770" cy="685800"/>
            </a:xfrm>
            <a:prstGeom prst="ellipse">
              <a:avLst/>
            </a:prstGeom>
            <a:solidFill>
              <a:schemeClr val="bg1">
                <a:alpha val="90000"/>
              </a:schemeClr>
            </a:solidFill>
            <a:ln w="38100">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2" name="Google Shape;95;p13">
              <a:extLst>
                <a:ext uri="{FF2B5EF4-FFF2-40B4-BE49-F238E27FC236}">
                  <a16:creationId xmlns="" xmlns:a16="http://schemas.microsoft.com/office/drawing/2014/main" id="{CAA0D227-3D11-CC43-8E98-B1E32DCE1217}"/>
                </a:ext>
              </a:extLst>
            </p:cNvPr>
            <p:cNvSpPr/>
            <p:nvPr/>
          </p:nvSpPr>
          <p:spPr>
            <a:xfrm>
              <a:off x="7227787" y="1565128"/>
              <a:ext cx="288327" cy="381453"/>
            </a:xfrm>
            <a:custGeom>
              <a:avLst/>
              <a:gdLst/>
              <a:ahLst/>
              <a:cxnLst/>
              <a:rect l="l" t="t" r="r" b="b"/>
              <a:pathLst>
                <a:path w="158006" h="209040" extrusionOk="0">
                  <a:moveTo>
                    <a:pt x="79022" y="7851"/>
                  </a:moveTo>
                  <a:cubicBezTo>
                    <a:pt x="82948" y="7851"/>
                    <a:pt x="86874" y="9814"/>
                    <a:pt x="89307" y="12758"/>
                  </a:cubicBezTo>
                  <a:lnTo>
                    <a:pt x="68698" y="12758"/>
                  </a:lnTo>
                  <a:cubicBezTo>
                    <a:pt x="71171" y="9814"/>
                    <a:pt x="75097" y="7851"/>
                    <a:pt x="79022" y="7851"/>
                  </a:cubicBezTo>
                  <a:close/>
                  <a:moveTo>
                    <a:pt x="115334" y="27008"/>
                  </a:moveTo>
                  <a:lnTo>
                    <a:pt x="112861" y="37804"/>
                  </a:lnTo>
                  <a:lnTo>
                    <a:pt x="45144" y="37804"/>
                  </a:lnTo>
                  <a:lnTo>
                    <a:pt x="42711" y="27008"/>
                  </a:lnTo>
                  <a:close/>
                  <a:moveTo>
                    <a:pt x="42888" y="106814"/>
                  </a:moveTo>
                  <a:cubicBezTo>
                    <a:pt x="46771" y="106814"/>
                    <a:pt x="50652" y="107195"/>
                    <a:pt x="54487" y="107955"/>
                  </a:cubicBezTo>
                  <a:lnTo>
                    <a:pt x="42200" y="120242"/>
                  </a:lnTo>
                  <a:cubicBezTo>
                    <a:pt x="33368" y="115806"/>
                    <a:pt x="25045" y="112862"/>
                    <a:pt x="17665" y="112391"/>
                  </a:cubicBezTo>
                  <a:cubicBezTo>
                    <a:pt x="25766" y="108664"/>
                    <a:pt x="34331" y="106814"/>
                    <a:pt x="42888" y="106814"/>
                  </a:cubicBezTo>
                  <a:close/>
                  <a:moveTo>
                    <a:pt x="60847" y="109447"/>
                  </a:moveTo>
                  <a:cubicBezTo>
                    <a:pt x="69679" y="111880"/>
                    <a:pt x="77531" y="116316"/>
                    <a:pt x="84400" y="122676"/>
                  </a:cubicBezTo>
                  <a:lnTo>
                    <a:pt x="68227" y="139360"/>
                  </a:lnTo>
                  <a:cubicBezTo>
                    <a:pt x="61357" y="133000"/>
                    <a:pt x="54487" y="127583"/>
                    <a:pt x="47107" y="123186"/>
                  </a:cubicBezTo>
                  <a:lnTo>
                    <a:pt x="60847" y="109447"/>
                  </a:lnTo>
                  <a:close/>
                  <a:moveTo>
                    <a:pt x="14250" y="117769"/>
                  </a:moveTo>
                  <a:cubicBezTo>
                    <a:pt x="21120" y="118279"/>
                    <a:pt x="29442" y="120713"/>
                    <a:pt x="37804" y="124639"/>
                  </a:cubicBezTo>
                  <a:lnTo>
                    <a:pt x="20609" y="141833"/>
                  </a:lnTo>
                  <a:lnTo>
                    <a:pt x="14250" y="135434"/>
                  </a:lnTo>
                  <a:lnTo>
                    <a:pt x="14250" y="117769"/>
                  </a:lnTo>
                  <a:close/>
                  <a:moveTo>
                    <a:pt x="14250" y="143796"/>
                  </a:moveTo>
                  <a:lnTo>
                    <a:pt x="16213" y="145759"/>
                  </a:lnTo>
                  <a:lnTo>
                    <a:pt x="14250" y="148192"/>
                  </a:lnTo>
                  <a:lnTo>
                    <a:pt x="14250" y="143796"/>
                  </a:lnTo>
                  <a:close/>
                  <a:moveTo>
                    <a:pt x="43182" y="127583"/>
                  </a:moveTo>
                  <a:cubicBezTo>
                    <a:pt x="50051" y="131509"/>
                    <a:pt x="57432" y="136926"/>
                    <a:pt x="64301" y="143285"/>
                  </a:cubicBezTo>
                  <a:lnTo>
                    <a:pt x="43182" y="164405"/>
                  </a:lnTo>
                  <a:lnTo>
                    <a:pt x="24535" y="145759"/>
                  </a:lnTo>
                  <a:lnTo>
                    <a:pt x="43182" y="127583"/>
                  </a:lnTo>
                  <a:close/>
                  <a:moveTo>
                    <a:pt x="88836" y="127112"/>
                  </a:moveTo>
                  <a:cubicBezTo>
                    <a:pt x="95196" y="133982"/>
                    <a:pt x="99632" y="141833"/>
                    <a:pt x="102066" y="150666"/>
                  </a:cubicBezTo>
                  <a:lnTo>
                    <a:pt x="88326" y="164405"/>
                  </a:lnTo>
                  <a:cubicBezTo>
                    <a:pt x="84400" y="157025"/>
                    <a:pt x="79022" y="150155"/>
                    <a:pt x="72153" y="143285"/>
                  </a:cubicBezTo>
                  <a:lnTo>
                    <a:pt x="88836" y="127112"/>
                  </a:lnTo>
                  <a:close/>
                  <a:moveTo>
                    <a:pt x="68227" y="147721"/>
                  </a:moveTo>
                  <a:cubicBezTo>
                    <a:pt x="74586" y="154081"/>
                    <a:pt x="80004" y="161461"/>
                    <a:pt x="84400" y="168802"/>
                  </a:cubicBezTo>
                  <a:lnTo>
                    <a:pt x="65754" y="186978"/>
                  </a:lnTo>
                  <a:lnTo>
                    <a:pt x="47107" y="168802"/>
                  </a:lnTo>
                  <a:lnTo>
                    <a:pt x="68227" y="147721"/>
                  </a:lnTo>
                  <a:close/>
                  <a:moveTo>
                    <a:pt x="20609" y="150155"/>
                  </a:moveTo>
                  <a:lnTo>
                    <a:pt x="38785" y="168802"/>
                  </a:lnTo>
                  <a:lnTo>
                    <a:pt x="17665" y="189922"/>
                  </a:lnTo>
                  <a:cubicBezTo>
                    <a:pt x="16684" y="188430"/>
                    <a:pt x="15231" y="186978"/>
                    <a:pt x="14250" y="185486"/>
                  </a:cubicBezTo>
                  <a:lnTo>
                    <a:pt x="14250" y="156044"/>
                  </a:lnTo>
                  <a:lnTo>
                    <a:pt x="20609" y="150155"/>
                  </a:lnTo>
                  <a:close/>
                  <a:moveTo>
                    <a:pt x="104028" y="157025"/>
                  </a:moveTo>
                  <a:lnTo>
                    <a:pt x="104028" y="157025"/>
                  </a:lnTo>
                  <a:cubicBezTo>
                    <a:pt x="105991" y="169312"/>
                    <a:pt x="104539" y="182542"/>
                    <a:pt x="99632" y="193847"/>
                  </a:cubicBezTo>
                  <a:cubicBezTo>
                    <a:pt x="98650" y="186467"/>
                    <a:pt x="96177" y="178145"/>
                    <a:pt x="91270" y="169783"/>
                  </a:cubicBezTo>
                  <a:lnTo>
                    <a:pt x="104028" y="157025"/>
                  </a:lnTo>
                  <a:close/>
                  <a:moveTo>
                    <a:pt x="43182" y="172728"/>
                  </a:moveTo>
                  <a:lnTo>
                    <a:pt x="61828" y="191374"/>
                  </a:lnTo>
                  <a:lnTo>
                    <a:pt x="58413" y="194319"/>
                  </a:lnTo>
                  <a:lnTo>
                    <a:pt x="22572" y="194319"/>
                  </a:lnTo>
                  <a:lnTo>
                    <a:pt x="22101" y="193847"/>
                  </a:lnTo>
                  <a:lnTo>
                    <a:pt x="43182" y="172728"/>
                  </a:lnTo>
                  <a:close/>
                  <a:moveTo>
                    <a:pt x="86874" y="174219"/>
                  </a:moveTo>
                  <a:cubicBezTo>
                    <a:pt x="90799" y="181089"/>
                    <a:pt x="92762" y="187959"/>
                    <a:pt x="93233" y="194319"/>
                  </a:cubicBezTo>
                  <a:lnTo>
                    <a:pt x="73134" y="194319"/>
                  </a:lnTo>
                  <a:lnTo>
                    <a:pt x="69679" y="191374"/>
                  </a:lnTo>
                  <a:lnTo>
                    <a:pt x="86874" y="174219"/>
                  </a:lnTo>
                  <a:close/>
                  <a:moveTo>
                    <a:pt x="141832" y="27008"/>
                  </a:moveTo>
                  <a:cubicBezTo>
                    <a:pt x="142813" y="27008"/>
                    <a:pt x="143795" y="27990"/>
                    <a:pt x="143795" y="29442"/>
                  </a:cubicBezTo>
                  <a:lnTo>
                    <a:pt x="143795" y="192356"/>
                  </a:lnTo>
                  <a:cubicBezTo>
                    <a:pt x="143795" y="193337"/>
                    <a:pt x="142813" y="194319"/>
                    <a:pt x="141832" y="194319"/>
                  </a:cubicBezTo>
                  <a:lnTo>
                    <a:pt x="107954" y="194319"/>
                  </a:lnTo>
                  <a:cubicBezTo>
                    <a:pt x="117768" y="169312"/>
                    <a:pt x="112861" y="139360"/>
                    <a:pt x="92252" y="119261"/>
                  </a:cubicBezTo>
                  <a:cubicBezTo>
                    <a:pt x="78649" y="105632"/>
                    <a:pt x="60747" y="98755"/>
                    <a:pt x="42902" y="98755"/>
                  </a:cubicBezTo>
                  <a:cubicBezTo>
                    <a:pt x="33093" y="98755"/>
                    <a:pt x="23301" y="100833"/>
                    <a:pt x="14250" y="105011"/>
                  </a:cubicBezTo>
                  <a:lnTo>
                    <a:pt x="14250" y="29442"/>
                  </a:lnTo>
                  <a:cubicBezTo>
                    <a:pt x="14250" y="27990"/>
                    <a:pt x="15231" y="27008"/>
                    <a:pt x="16213" y="27008"/>
                  </a:cubicBezTo>
                  <a:lnTo>
                    <a:pt x="31405" y="27008"/>
                  </a:lnTo>
                  <a:lnTo>
                    <a:pt x="36822" y="48599"/>
                  </a:lnTo>
                  <a:lnTo>
                    <a:pt x="121223" y="48599"/>
                  </a:lnTo>
                  <a:lnTo>
                    <a:pt x="126601" y="27008"/>
                  </a:lnTo>
                  <a:close/>
                  <a:moveTo>
                    <a:pt x="79022" y="0"/>
                  </a:moveTo>
                  <a:cubicBezTo>
                    <a:pt x="70190" y="0"/>
                    <a:pt x="62810" y="5417"/>
                    <a:pt x="59394" y="12758"/>
                  </a:cubicBezTo>
                  <a:lnTo>
                    <a:pt x="16213" y="12758"/>
                  </a:lnTo>
                  <a:cubicBezTo>
                    <a:pt x="7380" y="12758"/>
                    <a:pt x="0" y="20138"/>
                    <a:pt x="0" y="29442"/>
                  </a:cubicBezTo>
                  <a:lnTo>
                    <a:pt x="0" y="192356"/>
                  </a:lnTo>
                  <a:cubicBezTo>
                    <a:pt x="0" y="201188"/>
                    <a:pt x="7380" y="209040"/>
                    <a:pt x="16213" y="209040"/>
                  </a:cubicBezTo>
                  <a:lnTo>
                    <a:pt x="141832" y="209040"/>
                  </a:lnTo>
                  <a:cubicBezTo>
                    <a:pt x="150665" y="209040"/>
                    <a:pt x="158006" y="201188"/>
                    <a:pt x="158006" y="192356"/>
                  </a:cubicBezTo>
                  <a:lnTo>
                    <a:pt x="158006" y="29442"/>
                  </a:lnTo>
                  <a:cubicBezTo>
                    <a:pt x="158006" y="20138"/>
                    <a:pt x="150665" y="12758"/>
                    <a:pt x="141832" y="12758"/>
                  </a:cubicBezTo>
                  <a:lnTo>
                    <a:pt x="98650" y="12758"/>
                  </a:lnTo>
                  <a:cubicBezTo>
                    <a:pt x="95196" y="5417"/>
                    <a:pt x="87855" y="0"/>
                    <a:pt x="79022" y="0"/>
                  </a:cubicBezTo>
                  <a:close/>
                </a:path>
              </a:pathLst>
            </a:custGeom>
            <a:solidFill>
              <a:schemeClr val="tx1">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21E29"/>
                </a:solidFill>
                <a:effectLst/>
                <a:uLnTx/>
                <a:uFillTx/>
                <a:latin typeface="Arial"/>
                <a:ea typeface="+mn-ea"/>
                <a:cs typeface="+mn-cs"/>
              </a:endParaRPr>
            </a:p>
          </p:txBody>
        </p:sp>
      </p:grpSp>
      <p:grpSp>
        <p:nvGrpSpPr>
          <p:cNvPr id="123" name="Group 122">
            <a:extLst>
              <a:ext uri="{FF2B5EF4-FFF2-40B4-BE49-F238E27FC236}">
                <a16:creationId xmlns="" xmlns:a16="http://schemas.microsoft.com/office/drawing/2014/main" id="{DA72F569-84AA-A041-BEBB-05AEB9541B79}"/>
              </a:ext>
            </a:extLst>
          </p:cNvPr>
          <p:cNvGrpSpPr/>
          <p:nvPr/>
        </p:nvGrpSpPr>
        <p:grpSpPr>
          <a:xfrm>
            <a:off x="6361073" y="3091512"/>
            <a:ext cx="685770" cy="685800"/>
            <a:chOff x="5657787" y="4689491"/>
            <a:chExt cx="685770" cy="685800"/>
          </a:xfrm>
        </p:grpSpPr>
        <p:sp>
          <p:nvSpPr>
            <p:cNvPr id="124" name="Oval 123">
              <a:extLst>
                <a:ext uri="{FF2B5EF4-FFF2-40B4-BE49-F238E27FC236}">
                  <a16:creationId xmlns="" xmlns:a16="http://schemas.microsoft.com/office/drawing/2014/main" id="{C24E7EDB-6E70-FD45-882C-D6FBA93D023D}"/>
                </a:ext>
              </a:extLst>
            </p:cNvPr>
            <p:cNvSpPr>
              <a:spLocks noChangeAspect="1"/>
            </p:cNvSpPr>
            <p:nvPr/>
          </p:nvSpPr>
          <p:spPr>
            <a:xfrm>
              <a:off x="5657787" y="4689491"/>
              <a:ext cx="685770" cy="685800"/>
            </a:xfrm>
            <a:prstGeom prst="ellipse">
              <a:avLst/>
            </a:prstGeom>
            <a:solidFill>
              <a:schemeClr val="bg1">
                <a:alpha val="90000"/>
              </a:schemeClr>
            </a:solidFill>
            <a:ln w="38100">
              <a:solidFill>
                <a:srgbClr val="BF242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25" name="Graphic 124">
              <a:extLst>
                <a:ext uri="{FF2B5EF4-FFF2-40B4-BE49-F238E27FC236}">
                  <a16:creationId xmlns="" xmlns:a16="http://schemas.microsoft.com/office/drawing/2014/main" id="{85B9A23E-509D-F246-956F-C16BA4E23D9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845123" y="4823432"/>
              <a:ext cx="311097" cy="395941"/>
            </a:xfrm>
            <a:prstGeom prst="rect">
              <a:avLst/>
            </a:prstGeom>
          </p:spPr>
        </p:pic>
      </p:grpSp>
      <p:grpSp>
        <p:nvGrpSpPr>
          <p:cNvPr id="126" name="Group 125">
            <a:extLst>
              <a:ext uri="{FF2B5EF4-FFF2-40B4-BE49-F238E27FC236}">
                <a16:creationId xmlns="" xmlns:a16="http://schemas.microsoft.com/office/drawing/2014/main" id="{2441CA01-E588-2047-813E-DCFEE53403D4}"/>
              </a:ext>
            </a:extLst>
          </p:cNvPr>
          <p:cNvGrpSpPr/>
          <p:nvPr/>
        </p:nvGrpSpPr>
        <p:grpSpPr>
          <a:xfrm>
            <a:off x="6903554" y="4429521"/>
            <a:ext cx="685770" cy="685800"/>
            <a:chOff x="5109810" y="3345646"/>
            <a:chExt cx="685770" cy="685800"/>
          </a:xfrm>
        </p:grpSpPr>
        <p:sp>
          <p:nvSpPr>
            <p:cNvPr id="127" name="Oval 126">
              <a:extLst>
                <a:ext uri="{FF2B5EF4-FFF2-40B4-BE49-F238E27FC236}">
                  <a16:creationId xmlns="" xmlns:a16="http://schemas.microsoft.com/office/drawing/2014/main" id="{7DFBA6EA-6652-E443-83D6-13FDF6991305}"/>
                </a:ext>
              </a:extLst>
            </p:cNvPr>
            <p:cNvSpPr>
              <a:spLocks noChangeAspect="1"/>
            </p:cNvSpPr>
            <p:nvPr/>
          </p:nvSpPr>
          <p:spPr>
            <a:xfrm>
              <a:off x="5109810" y="3345646"/>
              <a:ext cx="685770" cy="685800"/>
            </a:xfrm>
            <a:prstGeom prst="ellipse">
              <a:avLst/>
            </a:prstGeom>
            <a:solidFill>
              <a:schemeClr val="bg1">
                <a:alpha val="90000"/>
              </a:schemeClr>
            </a:solid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28" name="Graphic 127">
              <a:extLst>
                <a:ext uri="{FF2B5EF4-FFF2-40B4-BE49-F238E27FC236}">
                  <a16:creationId xmlns="" xmlns:a16="http://schemas.microsoft.com/office/drawing/2014/main" id="{C6C1EAF5-6A6B-5E46-892C-256F78CA5DFB}"/>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250646" y="3535778"/>
              <a:ext cx="404099" cy="305537"/>
            </a:xfrm>
            <a:prstGeom prst="rect">
              <a:avLst/>
            </a:prstGeom>
          </p:spPr>
        </p:pic>
      </p:grpSp>
      <p:sp>
        <p:nvSpPr>
          <p:cNvPr id="129" name="Oval 128">
            <a:extLst>
              <a:ext uri="{FF2B5EF4-FFF2-40B4-BE49-F238E27FC236}">
                <a16:creationId xmlns="" xmlns:a16="http://schemas.microsoft.com/office/drawing/2014/main" id="{EB465AEB-0549-5942-A5D0-11623E45993C}"/>
              </a:ext>
            </a:extLst>
          </p:cNvPr>
          <p:cNvSpPr>
            <a:spLocks noChangeAspect="1"/>
          </p:cNvSpPr>
          <p:nvPr/>
        </p:nvSpPr>
        <p:spPr>
          <a:xfrm>
            <a:off x="9661653" y="4414109"/>
            <a:ext cx="685770" cy="685800"/>
          </a:xfrm>
          <a:prstGeom prst="ellipse">
            <a:avLst/>
          </a:prstGeom>
          <a:solidFill>
            <a:schemeClr val="bg1">
              <a:alpha val="90000"/>
            </a:schemeClr>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0" name="TextBox 129">
            <a:extLst>
              <a:ext uri="{FF2B5EF4-FFF2-40B4-BE49-F238E27FC236}">
                <a16:creationId xmlns="" xmlns:a16="http://schemas.microsoft.com/office/drawing/2014/main" id="{C0552B87-2EA6-1845-B87D-A692B850651B}"/>
              </a:ext>
            </a:extLst>
          </p:cNvPr>
          <p:cNvSpPr txBox="1"/>
          <p:nvPr/>
        </p:nvSpPr>
        <p:spPr>
          <a:xfrm>
            <a:off x="5586530" y="4949627"/>
            <a:ext cx="1224878" cy="176103"/>
          </a:xfrm>
          <a:prstGeom prst="rect">
            <a:avLst/>
          </a:prstGeom>
          <a:noFill/>
        </p:spPr>
        <p:txBody>
          <a:bodyPr wrap="square" lIns="0" tIns="14810" rIns="0" bIns="14810" rtlCol="0" anchor="ctr">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a:ea typeface="+mn-ea"/>
                <a:cs typeface="+mn-cs"/>
              </a:rPr>
              <a:t>Endpoint</a:t>
            </a:r>
          </a:p>
        </p:txBody>
      </p:sp>
      <p:sp>
        <p:nvSpPr>
          <p:cNvPr id="137" name="TextBox 136">
            <a:extLst>
              <a:ext uri="{FF2B5EF4-FFF2-40B4-BE49-F238E27FC236}">
                <a16:creationId xmlns="" xmlns:a16="http://schemas.microsoft.com/office/drawing/2014/main" id="{5C4684DC-D9C9-5D48-B1AB-EDF3E43264EE}"/>
              </a:ext>
            </a:extLst>
          </p:cNvPr>
          <p:cNvSpPr txBox="1"/>
          <p:nvPr/>
        </p:nvSpPr>
        <p:spPr>
          <a:xfrm>
            <a:off x="8066725" y="5773896"/>
            <a:ext cx="1125306" cy="322297"/>
          </a:xfrm>
          <a:prstGeom prst="rect">
            <a:avLst/>
          </a:prstGeom>
          <a:noFill/>
        </p:spPr>
        <p:txBody>
          <a:bodyPr wrap="square" lIns="0" tIns="14810" rIns="0" bIns="14810" rtlCol="0" anchor="ctr">
            <a:spAutoFit/>
          </a:bodyPr>
          <a:lstStyle/>
          <a:p>
            <a:pPr lvl="0" algn="ctr">
              <a:lnSpc>
                <a:spcPct val="95000"/>
              </a:lnSpc>
              <a:defRPr/>
            </a:pPr>
            <a:r>
              <a:rPr lang="en-US" sz="1000" b="1" dirty="0"/>
              <a:t>Security Operations</a:t>
            </a:r>
            <a:endParaRPr kumimoji="0" lang="en-US" sz="1000" b="1" i="0" u="none" strike="noStrike" kern="1200" cap="none" spc="0" normalizeH="0" baseline="0" noProof="0" dirty="0">
              <a:ln>
                <a:noFill/>
              </a:ln>
              <a:effectLst/>
              <a:uLnTx/>
              <a:uFillTx/>
              <a:latin typeface="Arial"/>
            </a:endParaRPr>
          </a:p>
        </p:txBody>
      </p:sp>
      <p:sp>
        <p:nvSpPr>
          <p:cNvPr id="139" name="TextBox 138">
            <a:extLst>
              <a:ext uri="{FF2B5EF4-FFF2-40B4-BE49-F238E27FC236}">
                <a16:creationId xmlns="" xmlns:a16="http://schemas.microsoft.com/office/drawing/2014/main" id="{ED9BA44B-1BFA-EE44-939E-7E2ADA792263}"/>
              </a:ext>
            </a:extLst>
          </p:cNvPr>
          <p:cNvSpPr txBox="1"/>
          <p:nvPr/>
        </p:nvSpPr>
        <p:spPr>
          <a:xfrm>
            <a:off x="8111827" y="648155"/>
            <a:ext cx="1035105" cy="468491"/>
          </a:xfrm>
          <a:prstGeom prst="rect">
            <a:avLst/>
          </a:prstGeom>
          <a:noFill/>
        </p:spPr>
        <p:txBody>
          <a:bodyPr wrap="square" lIns="0" tIns="14810" rIns="0" bIns="14810" rtlCol="0" anchor="ctr">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a:ea typeface="+mn-ea"/>
                <a:cs typeface="+mn-cs"/>
              </a:rPr>
              <a:t>Fabric Management Center</a:t>
            </a:r>
          </a:p>
        </p:txBody>
      </p:sp>
      <p:sp>
        <p:nvSpPr>
          <p:cNvPr id="147" name="Oval 146">
            <a:extLst>
              <a:ext uri="{FF2B5EF4-FFF2-40B4-BE49-F238E27FC236}">
                <a16:creationId xmlns="" xmlns:a16="http://schemas.microsoft.com/office/drawing/2014/main" id="{9D16FBEB-6728-EA4A-8F54-BEAFA4F6168A}"/>
              </a:ext>
            </a:extLst>
          </p:cNvPr>
          <p:cNvSpPr>
            <a:spLocks noChangeAspect="1"/>
          </p:cNvSpPr>
          <p:nvPr/>
        </p:nvSpPr>
        <p:spPr>
          <a:xfrm>
            <a:off x="10218232" y="3088333"/>
            <a:ext cx="685770" cy="685800"/>
          </a:xfrm>
          <a:prstGeom prst="ellipse">
            <a:avLst/>
          </a:prstGeom>
          <a:solidFill>
            <a:schemeClr val="bg1">
              <a:alpha val="90000"/>
            </a:schemeClr>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8" name="Google Shape;83;p13">
            <a:extLst>
              <a:ext uri="{FF2B5EF4-FFF2-40B4-BE49-F238E27FC236}">
                <a16:creationId xmlns="" xmlns:a16="http://schemas.microsoft.com/office/drawing/2014/main" id="{B889B7E2-1766-4648-8EBB-63F7993EFD86}"/>
              </a:ext>
            </a:extLst>
          </p:cNvPr>
          <p:cNvSpPr/>
          <p:nvPr/>
        </p:nvSpPr>
        <p:spPr>
          <a:xfrm>
            <a:off x="10327448" y="3291086"/>
            <a:ext cx="459370" cy="291565"/>
          </a:xfrm>
          <a:custGeom>
            <a:avLst/>
            <a:gdLst/>
            <a:ahLst/>
            <a:cxnLst/>
            <a:rect l="l" t="t" r="r" b="b"/>
            <a:pathLst>
              <a:path w="170734" h="108366" extrusionOk="0">
                <a:moveTo>
                  <a:pt x="102878" y="11675"/>
                </a:moveTo>
                <a:cubicBezTo>
                  <a:pt x="121469" y="11675"/>
                  <a:pt x="136441" y="24078"/>
                  <a:pt x="136441" y="39400"/>
                </a:cubicBezTo>
                <a:lnTo>
                  <a:pt x="136441" y="42319"/>
                </a:lnTo>
                <a:lnTo>
                  <a:pt x="135711" y="47806"/>
                </a:lnTo>
                <a:lnTo>
                  <a:pt x="140819" y="48886"/>
                </a:lnTo>
                <a:cubicBezTo>
                  <a:pt x="151384" y="50724"/>
                  <a:pt x="159409" y="59101"/>
                  <a:pt x="159409" y="68965"/>
                </a:cubicBezTo>
                <a:cubicBezTo>
                  <a:pt x="159409" y="77341"/>
                  <a:pt x="153222" y="85017"/>
                  <a:pt x="144467" y="87936"/>
                </a:cubicBezTo>
                <a:lnTo>
                  <a:pt x="144087" y="88286"/>
                </a:lnTo>
                <a:cubicBezTo>
                  <a:pt x="130954" y="93773"/>
                  <a:pt x="109065" y="97041"/>
                  <a:pt x="85717" y="97041"/>
                </a:cubicBezTo>
                <a:cubicBezTo>
                  <a:pt x="50695" y="97041"/>
                  <a:pt x="25537" y="90124"/>
                  <a:pt x="18241" y="83178"/>
                </a:cubicBezTo>
                <a:lnTo>
                  <a:pt x="18241" y="82828"/>
                </a:lnTo>
                <a:cubicBezTo>
                  <a:pt x="13863" y="79180"/>
                  <a:pt x="11295" y="74423"/>
                  <a:pt x="11295" y="69315"/>
                </a:cubicBezTo>
                <a:cubicBezTo>
                  <a:pt x="11295" y="58750"/>
                  <a:pt x="20780" y="50345"/>
                  <a:pt x="33184" y="49615"/>
                </a:cubicBezTo>
                <a:lnTo>
                  <a:pt x="39021" y="49615"/>
                </a:lnTo>
                <a:lnTo>
                  <a:pt x="38671" y="43778"/>
                </a:lnTo>
                <a:cubicBezTo>
                  <a:pt x="38291" y="43428"/>
                  <a:pt x="38291" y="43049"/>
                  <a:pt x="38291" y="42698"/>
                </a:cubicBezTo>
                <a:cubicBezTo>
                  <a:pt x="38291" y="35023"/>
                  <a:pt x="45588" y="28835"/>
                  <a:pt x="54722" y="28835"/>
                </a:cubicBezTo>
                <a:cubicBezTo>
                  <a:pt x="57991" y="28835"/>
                  <a:pt x="60910" y="29565"/>
                  <a:pt x="63828" y="31375"/>
                </a:cubicBezTo>
                <a:lnTo>
                  <a:pt x="68936" y="34293"/>
                </a:lnTo>
                <a:lnTo>
                  <a:pt x="71854" y="28835"/>
                </a:lnTo>
                <a:cubicBezTo>
                  <a:pt x="76962" y="18241"/>
                  <a:pt x="89015" y="11675"/>
                  <a:pt x="102878" y="11675"/>
                </a:cubicBezTo>
                <a:close/>
                <a:moveTo>
                  <a:pt x="102878" y="0"/>
                </a:moveTo>
                <a:cubicBezTo>
                  <a:pt x="86826" y="0"/>
                  <a:pt x="72234" y="7297"/>
                  <a:pt x="64208" y="18971"/>
                </a:cubicBezTo>
                <a:cubicBezTo>
                  <a:pt x="61289" y="17891"/>
                  <a:pt x="57991" y="17512"/>
                  <a:pt x="54722" y="17512"/>
                </a:cubicBezTo>
                <a:cubicBezTo>
                  <a:pt x="40860" y="17512"/>
                  <a:pt x="29185" y="26647"/>
                  <a:pt x="27347" y="39050"/>
                </a:cubicBezTo>
                <a:cubicBezTo>
                  <a:pt x="11674" y="41969"/>
                  <a:pt x="0" y="54373"/>
                  <a:pt x="0" y="69315"/>
                </a:cubicBezTo>
                <a:cubicBezTo>
                  <a:pt x="0" y="77721"/>
                  <a:pt x="3649" y="85747"/>
                  <a:pt x="10565" y="91584"/>
                </a:cubicBezTo>
                <a:cubicBezTo>
                  <a:pt x="21160" y="101799"/>
                  <a:pt x="50695" y="108365"/>
                  <a:pt x="85717" y="108365"/>
                </a:cubicBezTo>
                <a:cubicBezTo>
                  <a:pt x="110524" y="108365"/>
                  <a:pt x="133872" y="105067"/>
                  <a:pt x="148465" y="98880"/>
                </a:cubicBezTo>
                <a:cubicBezTo>
                  <a:pt x="161598" y="94123"/>
                  <a:pt x="170733" y="82099"/>
                  <a:pt x="170733" y="68965"/>
                </a:cubicBezTo>
                <a:cubicBezTo>
                  <a:pt x="170733" y="55102"/>
                  <a:pt x="161248" y="43049"/>
                  <a:pt x="148115" y="38671"/>
                </a:cubicBezTo>
                <a:cubicBezTo>
                  <a:pt x="147735" y="17512"/>
                  <a:pt x="127685" y="0"/>
                  <a:pt x="10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21E29"/>
              </a:solidFill>
              <a:effectLst/>
              <a:uLnTx/>
              <a:uFillTx/>
              <a:latin typeface="Arial"/>
              <a:ea typeface="+mn-ea"/>
              <a:cs typeface="+mn-cs"/>
            </a:endParaRPr>
          </a:p>
        </p:txBody>
      </p:sp>
      <p:cxnSp>
        <p:nvCxnSpPr>
          <p:cNvPr id="149" name="Straight Connector 148">
            <a:extLst>
              <a:ext uri="{FF2B5EF4-FFF2-40B4-BE49-F238E27FC236}">
                <a16:creationId xmlns="" xmlns:a16="http://schemas.microsoft.com/office/drawing/2014/main" id="{A3878EE6-8DCF-8549-8969-CBA71E5DDE5E}"/>
              </a:ext>
            </a:extLst>
          </p:cNvPr>
          <p:cNvCxnSpPr>
            <a:cxnSpLocks/>
          </p:cNvCxnSpPr>
          <p:nvPr/>
        </p:nvCxnSpPr>
        <p:spPr>
          <a:xfrm>
            <a:off x="8629379" y="1841441"/>
            <a:ext cx="0" cy="903962"/>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 xmlns:a16="http://schemas.microsoft.com/office/drawing/2014/main" id="{6790C9F1-F24A-1340-8F4B-48BF33A3FE7F}"/>
              </a:ext>
            </a:extLst>
          </p:cNvPr>
          <p:cNvCxnSpPr>
            <a:cxnSpLocks/>
          </p:cNvCxnSpPr>
          <p:nvPr/>
        </p:nvCxnSpPr>
        <p:spPr>
          <a:xfrm flipH="1">
            <a:off x="9315179" y="3425597"/>
            <a:ext cx="885060" cy="5636"/>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 xmlns:a16="http://schemas.microsoft.com/office/drawing/2014/main" id="{8CDD633B-CBFA-7949-BB70-AEBFD4943E02}"/>
              </a:ext>
            </a:extLst>
          </p:cNvPr>
          <p:cNvCxnSpPr>
            <a:cxnSpLocks/>
          </p:cNvCxnSpPr>
          <p:nvPr/>
        </p:nvCxnSpPr>
        <p:spPr>
          <a:xfrm>
            <a:off x="7053009" y="3431233"/>
            <a:ext cx="890570" cy="0"/>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 xmlns:a16="http://schemas.microsoft.com/office/drawing/2014/main" id="{ADBD86FC-442F-6546-81D3-A5A61B4D180E}"/>
              </a:ext>
            </a:extLst>
          </p:cNvPr>
          <p:cNvCxnSpPr>
            <a:cxnSpLocks/>
          </p:cNvCxnSpPr>
          <p:nvPr/>
        </p:nvCxnSpPr>
        <p:spPr>
          <a:xfrm flipH="1" flipV="1">
            <a:off x="9114313" y="3916189"/>
            <a:ext cx="622164" cy="618323"/>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 xmlns:a16="http://schemas.microsoft.com/office/drawing/2014/main" id="{33AD7413-342D-5C41-BBEE-D1E8BB60DF41}"/>
              </a:ext>
            </a:extLst>
          </p:cNvPr>
          <p:cNvCxnSpPr>
            <a:cxnSpLocks/>
          </p:cNvCxnSpPr>
          <p:nvPr/>
        </p:nvCxnSpPr>
        <p:spPr>
          <a:xfrm flipV="1">
            <a:off x="7515903" y="3916188"/>
            <a:ext cx="628543" cy="624116"/>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59" name="TextBox 158">
            <a:extLst>
              <a:ext uri="{FF2B5EF4-FFF2-40B4-BE49-F238E27FC236}">
                <a16:creationId xmlns="" xmlns:a16="http://schemas.microsoft.com/office/drawing/2014/main" id="{860D0F28-7B53-814E-B2A5-4F1BDEE00AC0}"/>
              </a:ext>
            </a:extLst>
          </p:cNvPr>
          <p:cNvSpPr txBox="1"/>
          <p:nvPr/>
        </p:nvSpPr>
        <p:spPr>
          <a:xfrm>
            <a:off x="10414995" y="1839450"/>
            <a:ext cx="1277938" cy="371897"/>
          </a:xfrm>
          <a:prstGeom prst="rect">
            <a:avLst/>
          </a:prstGeom>
          <a:noFill/>
          <a:ln w="12700">
            <a:noFill/>
          </a:ln>
        </p:spPr>
        <p:txBody>
          <a:bodyPr wrap="square" rtlCol="0">
            <a:spAutoFit/>
          </a:bodyPr>
          <a:lstStyle/>
          <a:p>
            <a:pPr lvl="0" defTabSz="457189">
              <a:lnSpc>
                <a:spcPct val="90000"/>
              </a:lnSpc>
              <a:spcBef>
                <a:spcPts val="300"/>
              </a:spcBef>
              <a:defRPr/>
            </a:pPr>
            <a:r>
              <a:rPr lang="en-US" sz="1000" b="1" dirty="0">
                <a:cs typeface="Arial" panose="020B0604020202020204" pitchFamily="34" charset="0"/>
              </a:rPr>
              <a:t>Open Fabric </a:t>
            </a:r>
            <a:r>
              <a:rPr kumimoji="0" lang="en-US" sz="1000" b="1" i="0" u="none" strike="noStrike" kern="1200" cap="none" spc="0" normalizeH="0" baseline="0" noProof="0" dirty="0">
                <a:ln>
                  <a:noFill/>
                </a:ln>
                <a:effectLst/>
                <a:uLnTx/>
                <a:uFillTx/>
                <a:latin typeface="Arial"/>
                <a:cs typeface="Arial" panose="020B0604020202020204" pitchFamily="34" charset="0"/>
              </a:rPr>
              <a:t>Ecosystem</a:t>
            </a:r>
          </a:p>
        </p:txBody>
      </p:sp>
      <p:sp>
        <p:nvSpPr>
          <p:cNvPr id="160" name="TextBox 159">
            <a:extLst>
              <a:ext uri="{FF2B5EF4-FFF2-40B4-BE49-F238E27FC236}">
                <a16:creationId xmlns="" xmlns:a16="http://schemas.microsoft.com/office/drawing/2014/main" id="{ED74B685-CCD9-EF4C-B393-6BE4DD6B2178}"/>
              </a:ext>
            </a:extLst>
          </p:cNvPr>
          <p:cNvSpPr txBox="1"/>
          <p:nvPr/>
        </p:nvSpPr>
        <p:spPr>
          <a:xfrm>
            <a:off x="10261128" y="4921856"/>
            <a:ext cx="1116207" cy="237757"/>
          </a:xfrm>
          <a:prstGeom prst="rect">
            <a:avLst/>
          </a:prstGeom>
          <a:noFill/>
          <a:ln w="12700">
            <a:noFill/>
          </a:ln>
        </p:spPr>
        <p:txBody>
          <a:bodyPr wrap="square" rtlCol="0" anchor="t">
            <a:spAutoFit/>
          </a:bodyPr>
          <a:lstStyle/>
          <a:p>
            <a:pPr marL="0" marR="0" lvl="0" indent="0" algn="ctr" defTabSz="457189">
              <a:lnSpc>
                <a:spcPct val="90000"/>
              </a:lnSpc>
              <a:spcBef>
                <a:spcPts val="300"/>
              </a:spcBef>
              <a:spcAft>
                <a:spcPts val="0"/>
              </a:spcAft>
              <a:buClrTx/>
              <a:buSzTx/>
              <a:buNone/>
              <a:tabLst/>
              <a:defRPr/>
            </a:pPr>
            <a:r>
              <a:rPr lang="en-US" sz="1000" b="1" dirty="0">
                <a:latin typeface="Arial"/>
                <a:cs typeface="Arial"/>
              </a:rPr>
              <a:t>Applications</a:t>
            </a:r>
            <a:endParaRPr lang="en-US" sz="1000" dirty="0"/>
          </a:p>
        </p:txBody>
      </p:sp>
      <p:sp>
        <p:nvSpPr>
          <p:cNvPr id="161" name="TextBox 160">
            <a:extLst>
              <a:ext uri="{FF2B5EF4-FFF2-40B4-BE49-F238E27FC236}">
                <a16:creationId xmlns="" xmlns:a16="http://schemas.microsoft.com/office/drawing/2014/main" id="{F1085C92-4CD8-D64F-84DE-0019FF9C915C}"/>
              </a:ext>
            </a:extLst>
          </p:cNvPr>
          <p:cNvSpPr txBox="1"/>
          <p:nvPr/>
        </p:nvSpPr>
        <p:spPr>
          <a:xfrm>
            <a:off x="8247777" y="3629830"/>
            <a:ext cx="763203" cy="176103"/>
          </a:xfrm>
          <a:prstGeom prst="rect">
            <a:avLst/>
          </a:prstGeom>
          <a:noFill/>
        </p:spPr>
        <p:txBody>
          <a:bodyPr wrap="square" lIns="0" tIns="14810" rIns="0" bIns="14810" rtlCol="0" anchor="ctr">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a:ea typeface="+mn-ea"/>
                <a:cs typeface="+mn-cs"/>
              </a:rPr>
              <a:t>NGFW</a:t>
            </a:r>
          </a:p>
        </p:txBody>
      </p:sp>
      <p:sp>
        <p:nvSpPr>
          <p:cNvPr id="162" name="TextBox 161">
            <a:extLst>
              <a:ext uri="{FF2B5EF4-FFF2-40B4-BE49-F238E27FC236}">
                <a16:creationId xmlns="" xmlns:a16="http://schemas.microsoft.com/office/drawing/2014/main" id="{EE1E2B03-3F51-A54A-BA50-270CC90CF8C4}"/>
              </a:ext>
            </a:extLst>
          </p:cNvPr>
          <p:cNvSpPr txBox="1"/>
          <p:nvPr/>
        </p:nvSpPr>
        <p:spPr>
          <a:xfrm>
            <a:off x="8261805" y="3786193"/>
            <a:ext cx="766557" cy="244682"/>
          </a:xfrm>
          <a:prstGeom prst="rect">
            <a:avLst/>
          </a:prstGeom>
          <a:noFill/>
          <a:ln w="12700">
            <a:noFill/>
          </a:ln>
        </p:spPr>
        <p:txBody>
          <a:bodyPr wrap="non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1050" b="1" i="0" u="none" strike="noStrike" kern="1200" cap="none" spc="0" normalizeH="0" baseline="0" noProof="0" dirty="0">
                <a:ln>
                  <a:noFill/>
                </a:ln>
                <a:effectLst/>
                <a:uLnTx/>
                <a:uFillTx/>
                <a:latin typeface="Arial"/>
                <a:ea typeface="+mn-ea"/>
                <a:cs typeface="Arial" panose="020B0604020202020204" pitchFamily="34" charset="0"/>
              </a:rPr>
              <a:t>SD-WAN</a:t>
            </a:r>
          </a:p>
        </p:txBody>
      </p:sp>
      <p:sp>
        <p:nvSpPr>
          <p:cNvPr id="163" name="TextBox 162">
            <a:extLst>
              <a:ext uri="{FF2B5EF4-FFF2-40B4-BE49-F238E27FC236}">
                <a16:creationId xmlns="" xmlns:a16="http://schemas.microsoft.com/office/drawing/2014/main" id="{7AECC7AD-CA05-874B-B532-9017C7798737}"/>
              </a:ext>
            </a:extLst>
          </p:cNvPr>
          <p:cNvSpPr txBox="1"/>
          <p:nvPr/>
        </p:nvSpPr>
        <p:spPr>
          <a:xfrm>
            <a:off x="10964769" y="3204278"/>
            <a:ext cx="1018415" cy="410369"/>
          </a:xfrm>
          <a:prstGeom prst="rect">
            <a:avLst/>
          </a:prstGeom>
          <a:noFill/>
          <a:ln w="12700">
            <a:noFill/>
          </a:ln>
        </p:spPr>
        <p:txBody>
          <a:bodyPr wrap="none" rtlCol="0" anchor="t">
            <a:spAutoFit/>
          </a:bodyPr>
          <a:lstStyle/>
          <a:p>
            <a:pPr defTabSz="457189">
              <a:lnSpc>
                <a:spcPct val="90000"/>
              </a:lnSpc>
              <a:spcBef>
                <a:spcPts val="300"/>
              </a:spcBef>
              <a:defRPr/>
            </a:pPr>
            <a:r>
              <a:rPr lang="en-US" sz="1000" b="1" dirty="0">
                <a:latin typeface="Arial"/>
                <a:cs typeface="Arial"/>
              </a:rPr>
              <a:t>Cloud </a:t>
            </a:r>
          </a:p>
          <a:p>
            <a:pPr defTabSz="457189">
              <a:lnSpc>
                <a:spcPct val="90000"/>
              </a:lnSpc>
              <a:spcBef>
                <a:spcPts val="300"/>
              </a:spcBef>
              <a:defRPr/>
            </a:pPr>
            <a:r>
              <a:rPr lang="en-US" sz="1000" b="1" dirty="0">
                <a:latin typeface="Arial"/>
                <a:cs typeface="Arial"/>
              </a:rPr>
              <a:t>Infrastructure</a:t>
            </a:r>
            <a:endParaRPr lang="en-US" sz="1000" b="1" dirty="0">
              <a:latin typeface="Arial"/>
              <a:cs typeface="Arial" panose="020B0604020202020204" pitchFamily="34" charset="0"/>
            </a:endParaRPr>
          </a:p>
        </p:txBody>
      </p:sp>
      <p:pic>
        <p:nvPicPr>
          <p:cNvPr id="164" name="Graphic 163">
            <a:extLst>
              <a:ext uri="{FF2B5EF4-FFF2-40B4-BE49-F238E27FC236}">
                <a16:creationId xmlns="" xmlns:a16="http://schemas.microsoft.com/office/drawing/2014/main" id="{E8E709FC-6E3A-AB40-8A7B-92E012DB570C}"/>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9837174" y="4625684"/>
            <a:ext cx="346466" cy="308373"/>
          </a:xfrm>
          <a:prstGeom prst="rect">
            <a:avLst/>
          </a:prstGeom>
        </p:spPr>
      </p:pic>
      <p:sp>
        <p:nvSpPr>
          <p:cNvPr id="165" name="TextBox 164">
            <a:extLst>
              <a:ext uri="{FF2B5EF4-FFF2-40B4-BE49-F238E27FC236}">
                <a16:creationId xmlns="" xmlns:a16="http://schemas.microsoft.com/office/drawing/2014/main" id="{8A885E7C-E229-6943-9DEF-CE9D82968EFD}"/>
              </a:ext>
            </a:extLst>
          </p:cNvPr>
          <p:cNvSpPr txBox="1"/>
          <p:nvPr/>
        </p:nvSpPr>
        <p:spPr>
          <a:xfrm>
            <a:off x="5342554" y="3270084"/>
            <a:ext cx="934874" cy="322297"/>
          </a:xfrm>
          <a:prstGeom prst="rect">
            <a:avLst/>
          </a:prstGeom>
          <a:noFill/>
        </p:spPr>
        <p:txBody>
          <a:bodyPr wrap="square" lIns="0" tIns="14810" rIns="0" bIns="14810" rtlCol="0" anchor="ctr">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a:ea typeface="+mn-ea"/>
                <a:cs typeface="+mn-cs"/>
              </a:rPr>
              <a:t>Secure</a:t>
            </a:r>
          </a:p>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a:ea typeface="+mn-ea"/>
                <a:cs typeface="+mn-cs"/>
              </a:rPr>
              <a:t>WLAN/LAN</a:t>
            </a:r>
          </a:p>
        </p:txBody>
      </p:sp>
      <p:sp>
        <p:nvSpPr>
          <p:cNvPr id="166" name="TextBox 165">
            <a:extLst>
              <a:ext uri="{FF2B5EF4-FFF2-40B4-BE49-F238E27FC236}">
                <a16:creationId xmlns="" xmlns:a16="http://schemas.microsoft.com/office/drawing/2014/main" id="{E4133018-9AF8-4142-8652-4E530E8752FB}"/>
              </a:ext>
            </a:extLst>
          </p:cNvPr>
          <p:cNvSpPr txBox="1"/>
          <p:nvPr/>
        </p:nvSpPr>
        <p:spPr>
          <a:xfrm>
            <a:off x="6196578" y="1827139"/>
            <a:ext cx="716863" cy="421654"/>
          </a:xfrm>
          <a:prstGeom prst="rect">
            <a:avLst/>
          </a:prstGeom>
          <a:noFill/>
          <a:ln w="12700">
            <a:noFill/>
          </a:ln>
        </p:spPr>
        <p:txBody>
          <a:bodyPr wrap="none" rtlCol="0" anchor="t">
            <a:spAutoFit/>
          </a:bodyPr>
          <a:lstStyle/>
          <a:p>
            <a:pPr algn="r" defTabSz="457189">
              <a:lnSpc>
                <a:spcPct val="90000"/>
              </a:lnSpc>
              <a:spcBef>
                <a:spcPts val="300"/>
              </a:spcBef>
              <a:defRPr/>
            </a:pPr>
            <a:r>
              <a:rPr lang="en-US" sz="1000" b="1" dirty="0">
                <a:latin typeface="Arial"/>
                <a:cs typeface="Arial"/>
              </a:rPr>
              <a:t>Network</a:t>
            </a:r>
            <a:endParaRPr lang="en-US" sz="1000" b="1" dirty="0">
              <a:latin typeface="Arial"/>
              <a:cs typeface="Arial" panose="020B0604020202020204" pitchFamily="34" charset="0"/>
            </a:endParaRPr>
          </a:p>
          <a:p>
            <a:pPr marL="0" marR="0" lvl="0" indent="0" algn="r" defTabSz="457189">
              <a:lnSpc>
                <a:spcPct val="90000"/>
              </a:lnSpc>
              <a:spcBef>
                <a:spcPts val="300"/>
              </a:spcBef>
              <a:spcAft>
                <a:spcPts val="0"/>
              </a:spcAft>
              <a:buClrTx/>
              <a:buSzTx/>
              <a:buFontTx/>
              <a:buNone/>
              <a:tabLst/>
              <a:defRPr/>
            </a:pPr>
            <a:r>
              <a:rPr lang="en-US" sz="1000" b="1" dirty="0">
                <a:latin typeface="Arial"/>
                <a:cs typeface="Arial"/>
              </a:rPr>
              <a:t>Access</a:t>
            </a:r>
            <a:endParaRPr lang="en-US" sz="1000" b="1" i="0" u="none" strike="noStrike" kern="1200" cap="none" spc="0" normalizeH="0" baseline="0" noProof="0" dirty="0">
              <a:ln>
                <a:noFill/>
              </a:ln>
              <a:effectLst/>
              <a:uLnTx/>
              <a:uFillTx/>
              <a:latin typeface="Arial"/>
              <a:cs typeface="Arial" panose="020B0604020202020204" pitchFamily="34" charset="0"/>
            </a:endParaRPr>
          </a:p>
        </p:txBody>
      </p:sp>
      <p:grpSp>
        <p:nvGrpSpPr>
          <p:cNvPr id="167" name="Group 166">
            <a:extLst>
              <a:ext uri="{FF2B5EF4-FFF2-40B4-BE49-F238E27FC236}">
                <a16:creationId xmlns="" xmlns:a16="http://schemas.microsoft.com/office/drawing/2014/main" id="{8DFF2A50-F8FE-344B-916A-22953408E4F7}"/>
              </a:ext>
            </a:extLst>
          </p:cNvPr>
          <p:cNvGrpSpPr/>
          <p:nvPr/>
        </p:nvGrpSpPr>
        <p:grpSpPr>
          <a:xfrm>
            <a:off x="6912174" y="1702065"/>
            <a:ext cx="685770" cy="685800"/>
            <a:chOff x="991309" y="1568093"/>
            <a:chExt cx="685770" cy="685800"/>
          </a:xfrm>
        </p:grpSpPr>
        <p:sp>
          <p:nvSpPr>
            <p:cNvPr id="168" name="Oval 167">
              <a:extLst>
                <a:ext uri="{FF2B5EF4-FFF2-40B4-BE49-F238E27FC236}">
                  <a16:creationId xmlns="" xmlns:a16="http://schemas.microsoft.com/office/drawing/2014/main" id="{F64496A7-1DFA-B548-AF46-A94E545F8C02}"/>
                </a:ext>
              </a:extLst>
            </p:cNvPr>
            <p:cNvSpPr>
              <a:spLocks noChangeAspect="1"/>
            </p:cNvSpPr>
            <p:nvPr/>
          </p:nvSpPr>
          <p:spPr>
            <a:xfrm>
              <a:off x="991309" y="1568093"/>
              <a:ext cx="685770" cy="685800"/>
            </a:xfrm>
            <a:prstGeom prst="ellipse">
              <a:avLst/>
            </a:prstGeom>
            <a:solidFill>
              <a:schemeClr val="bg1">
                <a:alpha val="90000"/>
              </a:schemeClr>
            </a:solidFill>
            <a:ln w="38100">
              <a:solidFill>
                <a:srgbClr val="9164C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70" name="Picture 69">
              <a:extLst>
                <a:ext uri="{FF2B5EF4-FFF2-40B4-BE49-F238E27FC236}">
                  <a16:creationId xmlns="" xmlns:a16="http://schemas.microsoft.com/office/drawing/2014/main" id="{88EB09B6-D7B1-E44F-9B30-3981C7CEC2B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82440" y="1695200"/>
              <a:ext cx="466952" cy="428039"/>
            </a:xfrm>
            <a:prstGeom prst="rect">
              <a:avLst/>
            </a:prstGeom>
          </p:spPr>
        </p:pic>
      </p:grpSp>
      <p:cxnSp>
        <p:nvCxnSpPr>
          <p:cNvPr id="171" name="Straight Connector 170">
            <a:extLst>
              <a:ext uri="{FF2B5EF4-FFF2-40B4-BE49-F238E27FC236}">
                <a16:creationId xmlns="" xmlns:a16="http://schemas.microsoft.com/office/drawing/2014/main" id="{65D6645E-0439-EE4E-8B75-1E67BCC5847D}"/>
              </a:ext>
            </a:extLst>
          </p:cNvPr>
          <p:cNvCxnSpPr>
            <a:cxnSpLocks/>
          </p:cNvCxnSpPr>
          <p:nvPr/>
        </p:nvCxnSpPr>
        <p:spPr>
          <a:xfrm>
            <a:off x="7505057" y="2310912"/>
            <a:ext cx="639388" cy="635366"/>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grpSp>
        <p:nvGrpSpPr>
          <p:cNvPr id="172" name="Group 171">
            <a:extLst>
              <a:ext uri="{FF2B5EF4-FFF2-40B4-BE49-F238E27FC236}">
                <a16:creationId xmlns="" xmlns:a16="http://schemas.microsoft.com/office/drawing/2014/main" id="{7185A358-F045-A240-9D12-4FA10B6C5C05}"/>
              </a:ext>
            </a:extLst>
          </p:cNvPr>
          <p:cNvGrpSpPr/>
          <p:nvPr/>
        </p:nvGrpSpPr>
        <p:grpSpPr>
          <a:xfrm>
            <a:off x="8293330" y="5021025"/>
            <a:ext cx="685770" cy="685800"/>
            <a:chOff x="7478346" y="5029492"/>
            <a:chExt cx="685770" cy="685800"/>
          </a:xfrm>
        </p:grpSpPr>
        <p:sp>
          <p:nvSpPr>
            <p:cNvPr id="173" name="Oval 172">
              <a:extLst>
                <a:ext uri="{FF2B5EF4-FFF2-40B4-BE49-F238E27FC236}">
                  <a16:creationId xmlns="" xmlns:a16="http://schemas.microsoft.com/office/drawing/2014/main" id="{A8C705E9-4AFF-1846-9E61-DC4BF418E1C9}"/>
                </a:ext>
              </a:extLst>
            </p:cNvPr>
            <p:cNvSpPr>
              <a:spLocks noChangeAspect="1"/>
            </p:cNvSpPr>
            <p:nvPr/>
          </p:nvSpPr>
          <p:spPr>
            <a:xfrm>
              <a:off x="7478346" y="5029492"/>
              <a:ext cx="685770" cy="685800"/>
            </a:xfrm>
            <a:prstGeom prst="ellipse">
              <a:avLst/>
            </a:prstGeom>
            <a:solidFill>
              <a:schemeClr val="bg1">
                <a:alpha val="90000"/>
              </a:schemeClr>
            </a:solid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74" name="Picture 70">
              <a:extLst>
                <a:ext uri="{FF2B5EF4-FFF2-40B4-BE49-F238E27FC236}">
                  <a16:creationId xmlns="" xmlns:a16="http://schemas.microsoft.com/office/drawing/2014/main" id="{915B9CD4-AAAE-A64E-9AF0-B7EE32C4378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622979" y="5169102"/>
              <a:ext cx="390466" cy="442298"/>
            </a:xfrm>
            <a:prstGeom prst="rect">
              <a:avLst/>
            </a:prstGeom>
          </p:spPr>
        </p:pic>
      </p:grpSp>
      <p:grpSp>
        <p:nvGrpSpPr>
          <p:cNvPr id="177" name="Group 176">
            <a:extLst>
              <a:ext uri="{FF2B5EF4-FFF2-40B4-BE49-F238E27FC236}">
                <a16:creationId xmlns="" xmlns:a16="http://schemas.microsoft.com/office/drawing/2014/main" id="{B950FA43-AFB5-384C-9912-744CBA6437F5}"/>
              </a:ext>
            </a:extLst>
          </p:cNvPr>
          <p:cNvGrpSpPr/>
          <p:nvPr/>
        </p:nvGrpSpPr>
        <p:grpSpPr>
          <a:xfrm>
            <a:off x="9643335" y="1702065"/>
            <a:ext cx="704088" cy="671803"/>
            <a:chOff x="9277084" y="1702065"/>
            <a:chExt cx="704088" cy="671803"/>
          </a:xfrm>
        </p:grpSpPr>
        <p:sp>
          <p:nvSpPr>
            <p:cNvPr id="178" name="Oval 177">
              <a:extLst>
                <a:ext uri="{FF2B5EF4-FFF2-40B4-BE49-F238E27FC236}">
                  <a16:creationId xmlns="" xmlns:a16="http://schemas.microsoft.com/office/drawing/2014/main" id="{7B22BF22-D18B-FC47-B72B-A6FB5800A6BD}"/>
                </a:ext>
              </a:extLst>
            </p:cNvPr>
            <p:cNvSpPr>
              <a:spLocks noChangeAspect="1"/>
            </p:cNvSpPr>
            <p:nvPr/>
          </p:nvSpPr>
          <p:spPr>
            <a:xfrm>
              <a:off x="9277084" y="1702065"/>
              <a:ext cx="704088" cy="671803"/>
            </a:xfrm>
            <a:prstGeom prst="ellipse">
              <a:avLst/>
            </a:prstGeom>
            <a:solidFill>
              <a:schemeClr val="bg1">
                <a:alpha val="90000"/>
              </a:schemeClr>
            </a:solidFill>
            <a:ln w="38100">
              <a:solidFill>
                <a:srgbClr val="3CB878"/>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80" name="Picture 179">
              <a:extLst>
                <a:ext uri="{FF2B5EF4-FFF2-40B4-BE49-F238E27FC236}">
                  <a16:creationId xmlns="" xmlns:a16="http://schemas.microsoft.com/office/drawing/2014/main" id="{626102D8-AAE0-874A-A276-B712063B38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92062" y="1896549"/>
              <a:ext cx="474132" cy="282834"/>
            </a:xfrm>
            <a:prstGeom prst="rect">
              <a:avLst/>
            </a:prstGeom>
          </p:spPr>
        </p:pic>
      </p:grpSp>
      <p:cxnSp>
        <p:nvCxnSpPr>
          <p:cNvPr id="181" name="Straight Connector 180">
            <a:extLst>
              <a:ext uri="{FF2B5EF4-FFF2-40B4-BE49-F238E27FC236}">
                <a16:creationId xmlns="" xmlns:a16="http://schemas.microsoft.com/office/drawing/2014/main" id="{1F47E0EE-F378-544C-9BC9-E7C6B164162D}"/>
              </a:ext>
            </a:extLst>
          </p:cNvPr>
          <p:cNvCxnSpPr>
            <a:cxnSpLocks/>
          </p:cNvCxnSpPr>
          <p:nvPr/>
        </p:nvCxnSpPr>
        <p:spPr>
          <a:xfrm flipH="1" flipV="1">
            <a:off x="8629379" y="4117063"/>
            <a:ext cx="6836" cy="903962"/>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 xmlns:a16="http://schemas.microsoft.com/office/drawing/2014/main" id="{1931AE4D-629A-E944-8B15-0BFAD3699D21}"/>
              </a:ext>
            </a:extLst>
          </p:cNvPr>
          <p:cNvCxnSpPr>
            <a:cxnSpLocks/>
          </p:cNvCxnSpPr>
          <p:nvPr/>
        </p:nvCxnSpPr>
        <p:spPr>
          <a:xfrm flipH="1">
            <a:off x="9114314" y="2310912"/>
            <a:ext cx="629555" cy="635366"/>
          </a:xfrm>
          <a:prstGeom prst="line">
            <a:avLst/>
          </a:prstGeom>
          <a:ln w="12700">
            <a:solidFill>
              <a:schemeClr val="tx1">
                <a:alpha val="50000"/>
              </a:schemeClr>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91" name="Content Placeholder 1">
            <a:extLst>
              <a:ext uri="{FF2B5EF4-FFF2-40B4-BE49-F238E27FC236}">
                <a16:creationId xmlns="" xmlns:a16="http://schemas.microsoft.com/office/drawing/2014/main" id="{10EB134B-B6A4-9847-98E7-F540972677E9}"/>
              </a:ext>
            </a:extLst>
          </p:cNvPr>
          <p:cNvSpPr txBox="1">
            <a:spLocks/>
          </p:cNvSpPr>
          <p:nvPr/>
        </p:nvSpPr>
        <p:spPr>
          <a:xfrm>
            <a:off x="638962" y="1627833"/>
            <a:ext cx="4374600" cy="397047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0"/>
              </a:spcAft>
              <a:buClrTx/>
              <a:buSzTx/>
              <a:buNone/>
              <a:tabLst/>
              <a:defRPr/>
            </a:pPr>
            <a:r>
              <a:rPr kumimoji="0" lang="en-US" sz="2400" b="1" i="0" u="none" strike="noStrike" kern="1200" cap="none" spc="0" normalizeH="0" baseline="0" noProof="0" dirty="0">
                <a:ln>
                  <a:noFill/>
                </a:ln>
                <a:effectLst/>
                <a:uLnTx/>
                <a:uFillTx/>
                <a:latin typeface="Arial"/>
                <a:ea typeface="+mn-ea"/>
                <a:cs typeface="+mn-cs"/>
              </a:rPr>
              <a:t>BROAD</a:t>
            </a:r>
            <a:r>
              <a:rPr kumimoji="0" lang="en-US" sz="2400" b="0" i="0" u="none" strike="noStrike" kern="1200" cap="none" spc="0" normalizeH="0" baseline="0" noProof="0" dirty="0">
                <a:ln>
                  <a:noFill/>
                </a:ln>
                <a:effectLst/>
                <a:uLnTx/>
                <a:uFillTx/>
                <a:latin typeface="Arial"/>
                <a:ea typeface="+mn-ea"/>
                <a:cs typeface="+mn-cs"/>
              </a:rPr>
              <a:t> </a:t>
            </a:r>
            <a:br>
              <a:rPr kumimoji="0" lang="en-US" sz="2400" b="0" i="0" u="none" strike="noStrike" kern="1200" cap="none" spc="0" normalizeH="0" baseline="0" noProof="0" dirty="0">
                <a:ln>
                  <a:noFill/>
                </a:ln>
                <a:effectLst/>
                <a:uLnTx/>
                <a:uFillTx/>
                <a:latin typeface="Arial"/>
                <a:ea typeface="+mn-ea"/>
                <a:cs typeface="+mn-cs"/>
              </a:rPr>
            </a:br>
            <a:r>
              <a:rPr kumimoji="0" lang="en-US" sz="2000" b="0" i="0" u="none" strike="noStrike" kern="1200" cap="none" spc="0" normalizeH="0" baseline="0" noProof="0" dirty="0">
                <a:ln>
                  <a:noFill/>
                </a:ln>
                <a:effectLst/>
                <a:uLnTx/>
                <a:uFillTx/>
                <a:latin typeface="Arial"/>
                <a:ea typeface="+mn-ea"/>
                <a:cs typeface="+mn-cs"/>
              </a:rPr>
              <a:t>visibility of the entire digital attack surface to better manage risk</a:t>
            </a:r>
            <a:endParaRPr kumimoji="0" lang="en-US" sz="3200" b="0" i="0" u="none" strike="noStrike" kern="1200" cap="none" spc="0" normalizeH="0" baseline="0" noProof="0" dirty="0">
              <a:ln>
                <a:noFill/>
              </a:ln>
              <a:effectLst/>
              <a:uLnTx/>
              <a:uFillTx/>
              <a:latin typeface="Arial"/>
              <a:ea typeface="+mn-ea"/>
              <a:cs typeface="+mn-cs"/>
            </a:endParaRPr>
          </a:p>
          <a:p>
            <a:pPr marL="457200" lvl="1" indent="0">
              <a:buNone/>
              <a:defRPr/>
            </a:pPr>
            <a:endParaRPr kumimoji="0" lang="en-US" sz="2800" b="0" i="0" u="none" strike="noStrike" kern="1200" cap="none" spc="0" normalizeH="0" baseline="0" noProof="0" dirty="0">
              <a:ln>
                <a:noFill/>
              </a:ln>
              <a:effectLst/>
              <a:uLnTx/>
              <a:uFillTx/>
              <a:latin typeface="Arial"/>
              <a:ea typeface="+mn-ea"/>
              <a:cs typeface="+mn-cs"/>
            </a:endParaRPr>
          </a:p>
          <a:p>
            <a:pPr marL="0" marR="0" lvl="1" indent="0" algn="l" defTabSz="914400" rtl="0" eaLnBrk="1" fontAlgn="auto" latinLnBrk="0" hangingPunct="1">
              <a:lnSpc>
                <a:spcPct val="90000"/>
              </a:lnSpc>
              <a:spcBef>
                <a:spcPts val="500"/>
              </a:spcBef>
              <a:spcAft>
                <a:spcPts val="0"/>
              </a:spcAft>
              <a:buClrTx/>
              <a:buSzTx/>
              <a:buNone/>
              <a:tabLst/>
              <a:defRPr/>
            </a:pPr>
            <a:r>
              <a:rPr kumimoji="0" lang="en-US" sz="2400" b="1" i="0" u="none" strike="noStrike" kern="1200" cap="none" spc="0" normalizeH="0" baseline="0" noProof="0" dirty="0">
                <a:ln>
                  <a:noFill/>
                </a:ln>
                <a:effectLst/>
                <a:uLnTx/>
                <a:uFillTx/>
                <a:latin typeface="Arial"/>
                <a:ea typeface="+mn-ea"/>
                <a:cs typeface="+mn-cs"/>
              </a:rPr>
              <a:t>INTEGRATED</a:t>
            </a:r>
            <a:r>
              <a:rPr kumimoji="0" lang="en-US" sz="2000" b="0" i="0" u="none" strike="noStrike" kern="1200" cap="none" spc="0" normalizeH="0" baseline="0" noProof="0" dirty="0">
                <a:ln>
                  <a:noFill/>
                </a:ln>
                <a:effectLst/>
                <a:uLnTx/>
                <a:uFillTx/>
                <a:latin typeface="Arial"/>
                <a:ea typeface="+mn-ea"/>
                <a:cs typeface="+mn-cs"/>
              </a:rPr>
              <a:t> </a:t>
            </a:r>
            <a:br>
              <a:rPr kumimoji="0" lang="en-US" sz="2000" b="0" i="0" u="none" strike="noStrike" kern="1200" cap="none" spc="0" normalizeH="0" baseline="0" noProof="0" dirty="0">
                <a:ln>
                  <a:noFill/>
                </a:ln>
                <a:effectLst/>
                <a:uLnTx/>
                <a:uFillTx/>
                <a:latin typeface="Arial"/>
                <a:ea typeface="+mn-ea"/>
                <a:cs typeface="+mn-cs"/>
              </a:rPr>
            </a:br>
            <a:r>
              <a:rPr kumimoji="0" lang="en-US" sz="2000" b="0" i="0" u="none" strike="noStrike" kern="1200" cap="none" spc="0" normalizeH="0" baseline="0" noProof="0" dirty="0">
                <a:ln>
                  <a:noFill/>
                </a:ln>
                <a:effectLst/>
                <a:uLnTx/>
                <a:uFillTx/>
                <a:latin typeface="Arial"/>
                <a:ea typeface="+mn-ea"/>
                <a:cs typeface="+mn-cs"/>
              </a:rPr>
              <a:t>solution that reduces the complexity of supporting multiple point products</a:t>
            </a:r>
          </a:p>
          <a:p>
            <a:pPr marL="0" marR="0" lvl="1" indent="0" algn="l" defTabSz="914400" rtl="0" eaLnBrk="1" fontAlgn="auto" latinLnBrk="0" hangingPunct="1">
              <a:lnSpc>
                <a:spcPct val="90000"/>
              </a:lnSpc>
              <a:spcBef>
                <a:spcPts val="500"/>
              </a:spcBef>
              <a:spcAft>
                <a:spcPts val="0"/>
              </a:spcAft>
              <a:buClrTx/>
              <a:buSz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1" indent="0" algn="l" defTabSz="914400" rtl="0" eaLnBrk="1" fontAlgn="auto" latinLnBrk="0" hangingPunct="1">
              <a:lnSpc>
                <a:spcPct val="90000"/>
              </a:lnSpc>
              <a:spcBef>
                <a:spcPts val="500"/>
              </a:spcBef>
              <a:spcAft>
                <a:spcPts val="0"/>
              </a:spcAft>
              <a:buClrTx/>
              <a:buSzTx/>
              <a:buNone/>
              <a:tabLst/>
              <a:defRPr/>
            </a:pPr>
            <a:r>
              <a:rPr kumimoji="0" lang="en-US" sz="2400" b="1" i="0" u="none" strike="noStrike" kern="1200" cap="none" spc="0" normalizeH="0" baseline="0" noProof="0" dirty="0">
                <a:ln>
                  <a:noFill/>
                </a:ln>
                <a:effectLst/>
                <a:uLnTx/>
                <a:uFillTx/>
                <a:latin typeface="Arial"/>
                <a:ea typeface="+mn-ea"/>
                <a:cs typeface="+mn-cs"/>
              </a:rPr>
              <a:t>AUTOMATED</a:t>
            </a:r>
            <a:r>
              <a:rPr kumimoji="0" lang="en-US" sz="2000" b="0" i="0" u="none" strike="noStrike" kern="1200" cap="none" spc="0" normalizeH="0" baseline="0" noProof="0" dirty="0">
                <a:ln>
                  <a:noFill/>
                </a:ln>
                <a:effectLst/>
                <a:uLnTx/>
                <a:uFillTx/>
                <a:latin typeface="Arial"/>
                <a:ea typeface="+mn-ea"/>
                <a:cs typeface="+mn-cs"/>
              </a:rPr>
              <a:t> </a:t>
            </a:r>
            <a:br>
              <a:rPr kumimoji="0" lang="en-US" sz="2000" b="0" i="0" u="none" strike="noStrike" kern="1200" cap="none" spc="0" normalizeH="0" baseline="0" noProof="0" dirty="0">
                <a:ln>
                  <a:noFill/>
                </a:ln>
                <a:effectLst/>
                <a:uLnTx/>
                <a:uFillTx/>
                <a:latin typeface="Arial"/>
                <a:ea typeface="+mn-ea"/>
                <a:cs typeface="+mn-cs"/>
              </a:rPr>
            </a:br>
            <a:r>
              <a:rPr kumimoji="0" lang="en-US" sz="2000" b="0" i="0" u="none" strike="noStrike" kern="1200" cap="none" spc="0" normalizeH="0" baseline="0" noProof="0" dirty="0">
                <a:ln>
                  <a:noFill/>
                </a:ln>
                <a:effectLst/>
                <a:uLnTx/>
                <a:uFillTx/>
                <a:latin typeface="Arial"/>
                <a:ea typeface="+mn-ea"/>
                <a:cs typeface="+mn-cs"/>
              </a:rPr>
              <a:t>workflows to increase speed </a:t>
            </a:r>
            <a:br>
              <a:rPr kumimoji="0" lang="en-US" sz="2000" b="0" i="0" u="none" strike="noStrike" kern="1200" cap="none" spc="0" normalizeH="0" baseline="0" noProof="0" dirty="0">
                <a:ln>
                  <a:noFill/>
                </a:ln>
                <a:effectLst/>
                <a:uLnTx/>
                <a:uFillTx/>
                <a:latin typeface="Arial"/>
                <a:ea typeface="+mn-ea"/>
                <a:cs typeface="+mn-cs"/>
              </a:rPr>
            </a:br>
            <a:r>
              <a:rPr kumimoji="0" lang="en-US" sz="2000" b="0" i="0" u="none" strike="noStrike" kern="1200" cap="none" spc="0" normalizeH="0" baseline="0" noProof="0" dirty="0">
                <a:ln>
                  <a:noFill/>
                </a:ln>
                <a:effectLst/>
                <a:uLnTx/>
                <a:uFillTx/>
                <a:latin typeface="Arial"/>
                <a:ea typeface="+mn-ea"/>
                <a:cs typeface="+mn-cs"/>
              </a:rPr>
              <a:t>of operations and response</a:t>
            </a:r>
            <a:endParaRPr kumimoji="0" lang="en-US" sz="2400" b="0" i="0" u="none" strike="noStrike" kern="1200" cap="none" spc="0" normalizeH="0" baseline="0" noProof="0" dirty="0">
              <a:ln>
                <a:noFill/>
              </a:ln>
              <a:effectLst/>
              <a:uLnTx/>
              <a:uFillTx/>
              <a:latin typeface="Arial"/>
              <a:ea typeface="+mn-ea"/>
              <a:cs typeface="+mn-cs"/>
            </a:endParaRPr>
          </a:p>
        </p:txBody>
      </p:sp>
      <p:sp>
        <p:nvSpPr>
          <p:cNvPr id="6" name="Title 5">
            <a:extLst>
              <a:ext uri="{FF2B5EF4-FFF2-40B4-BE49-F238E27FC236}">
                <a16:creationId xmlns="" xmlns:a16="http://schemas.microsoft.com/office/drawing/2014/main" id="{65F827B7-B181-094F-89AD-5081A85A0FEB}"/>
              </a:ext>
            </a:extLst>
          </p:cNvPr>
          <p:cNvSpPr>
            <a:spLocks noGrp="1"/>
          </p:cNvSpPr>
          <p:nvPr>
            <p:ph type="title"/>
          </p:nvPr>
        </p:nvSpPr>
        <p:spPr/>
        <p:txBody>
          <a:bodyPr/>
          <a:lstStyle/>
          <a:p>
            <a:r>
              <a:rPr lang="en-US" dirty="0"/>
              <a:t>Fortinet Security Fabric </a:t>
            </a:r>
          </a:p>
        </p:txBody>
      </p:sp>
    </p:spTree>
    <p:extLst>
      <p:ext uri="{BB962C8B-B14F-4D97-AF65-F5344CB8AC3E}">
        <p14:creationId xmlns:p14="http://schemas.microsoft.com/office/powerpoint/2010/main" val="95964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FortiGate/FortiWiFi 61E</a:t>
            </a:r>
          </a:p>
        </p:txBody>
      </p:sp>
      <p:pic>
        <p:nvPicPr>
          <p:cNvPr id="3" name="Picture 2" descr="soc3-icon.png"/>
          <p:cNvPicPr>
            <a:picLocks noChangeAspect="1"/>
          </p:cNvPicPr>
          <p:nvPr/>
        </p:nvPicPr>
        <p:blipFill>
          <a:blip r:embed="rId2" cstate="print">
            <a:alphaModFix/>
            <a:extLst>
              <a:ext uri="{28A0092B-C50C-407E-A947-70E740481C1C}">
                <a14:useLocalDpi xmlns:a14="http://schemas.microsoft.com/office/drawing/2010/main"/>
              </a:ext>
            </a:extLst>
          </a:blip>
          <a:stretch>
            <a:fillRect/>
          </a:stretch>
        </p:blipFill>
        <p:spPr>
          <a:xfrm>
            <a:off x="7822755" y="3062789"/>
            <a:ext cx="371103" cy="729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52257" y="3062788"/>
            <a:ext cx="496216" cy="729600"/>
          </a:xfrm>
          <a:prstGeom prst="rect">
            <a:avLst/>
          </a:prstGeom>
        </p:spPr>
      </p:pic>
      <p:pic>
        <p:nvPicPr>
          <p:cNvPr id="5" name="Picture 4" descr="wifi-abgnac-ic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44574" y="3062789"/>
            <a:ext cx="371103" cy="729600"/>
          </a:xfrm>
          <a:prstGeom prst="rect">
            <a:avLst/>
          </a:prstGeom>
        </p:spPr>
      </p:pic>
      <p:pic>
        <p:nvPicPr>
          <p:cNvPr id="6" name="Picture 5" descr="FG-60E+Back.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81977" y="2653654"/>
            <a:ext cx="4558813" cy="818271"/>
          </a:xfrm>
          <a:prstGeom prst="rect">
            <a:avLst/>
          </a:prstGeom>
        </p:spPr>
      </p:pic>
      <p:cxnSp>
        <p:nvCxnSpPr>
          <p:cNvPr id="20" name="Straight Connector 19"/>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sp>
        <p:nvSpPr>
          <p:cNvPr id="23"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 x GE RJ45 WAN Ports</a:t>
            </a:r>
          </a:p>
          <a:p>
            <a:pPr marL="457297" indent="-457297" defTabSz="1218959">
              <a:spcBef>
                <a:spcPct val="20000"/>
              </a:spcBef>
              <a:buClr>
                <a:schemeClr val="accent6"/>
              </a:buClr>
              <a:buFont typeface="+mj-ea"/>
              <a:buAutoNum type="circleNumDbPlain"/>
            </a:pPr>
            <a:r>
              <a:rPr lang="en-US" sz="1300" b="1"/>
              <a:t>1 x GE RJ45 DMZ Port</a:t>
            </a:r>
          </a:p>
          <a:p>
            <a:pPr marL="457297" indent="-457297" defTabSz="1218959">
              <a:spcBef>
                <a:spcPct val="20000"/>
              </a:spcBef>
              <a:buClr>
                <a:schemeClr val="accent6"/>
              </a:buClr>
              <a:buFont typeface="+mj-ea"/>
              <a:buAutoNum type="circleNumDbPlain"/>
            </a:pPr>
            <a:r>
              <a:rPr lang="en-US" sz="1300" b="1"/>
              <a:t>7 x GE RJ45 Ports</a:t>
            </a:r>
          </a:p>
          <a:p>
            <a:pPr marL="457297" indent="-457297" defTabSz="1218959">
              <a:spcBef>
                <a:spcPct val="20000"/>
              </a:spcBef>
              <a:buClr>
                <a:schemeClr val="accent6"/>
              </a:buClr>
              <a:buFont typeface="+mj-ea"/>
              <a:buAutoNum type="circleNumDbPlain"/>
            </a:pPr>
            <a:r>
              <a:rPr lang="en-US" sz="1300" b="1"/>
              <a:t>WiFi Variant: 802.11a/b/g/n/ac</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24" name="Oval 23"/>
          <p:cNvSpPr/>
          <p:nvPr/>
        </p:nvSpPr>
        <p:spPr bwMode="auto">
          <a:xfrm>
            <a:off x="2976681"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25" name="Oval 24"/>
          <p:cNvSpPr/>
          <p:nvPr/>
        </p:nvSpPr>
        <p:spPr bwMode="auto">
          <a:xfrm>
            <a:off x="4678644"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26" name="Straight Connector 25"/>
          <p:cNvCxnSpPr/>
          <p:nvPr/>
        </p:nvCxnSpPr>
        <p:spPr bwMode="auto">
          <a:xfrm>
            <a:off x="9248475"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sp>
        <p:nvSpPr>
          <p:cNvPr id="27" name="Oval 26"/>
          <p:cNvSpPr/>
          <p:nvPr/>
        </p:nvSpPr>
        <p:spPr bwMode="auto">
          <a:xfrm>
            <a:off x="5929646" y="273008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28" name="Straight Connector 27"/>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bwMode="auto">
          <a:xfrm>
            <a:off x="3430616"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33" name="Picture 32" descr="FG-61E+Fron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1977" y="1640223"/>
            <a:ext cx="4558813" cy="776664"/>
          </a:xfrm>
          <a:prstGeom prst="rect">
            <a:avLst/>
          </a:prstGeom>
        </p:spPr>
      </p:pic>
      <p:pic>
        <p:nvPicPr>
          <p:cNvPr id="34" name="Picture 33" descr="storage-128GB.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14307" y="3062791"/>
            <a:ext cx="500410" cy="729601"/>
          </a:xfrm>
          <a:prstGeom prst="rect">
            <a:avLst/>
          </a:prstGeom>
        </p:spPr>
      </p:pic>
      <p:pic>
        <p:nvPicPr>
          <p:cNvPr id="37" name="Picture 36">
            <a:extLst>
              <a:ext uri="{FF2B5EF4-FFF2-40B4-BE49-F238E27FC236}">
                <a16:creationId xmlns="" xmlns:a16="http://schemas.microsoft.com/office/drawing/2014/main" id="{57B3B0B4-8DB9-1644-9F02-B9E2F68D76A0}"/>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7" name="Group 6">
            <a:extLst>
              <a:ext uri="{FF2B5EF4-FFF2-40B4-BE49-F238E27FC236}">
                <a16:creationId xmlns="" xmlns:a16="http://schemas.microsoft.com/office/drawing/2014/main" id="{288D1B81-7B6E-3248-83AB-437BB9A27BC5}"/>
              </a:ext>
            </a:extLst>
          </p:cNvPr>
          <p:cNvGrpSpPr/>
          <p:nvPr/>
        </p:nvGrpSpPr>
        <p:grpSpPr>
          <a:xfrm>
            <a:off x="7812000" y="5417256"/>
            <a:ext cx="2852214" cy="671119"/>
            <a:chOff x="8936872" y="5417256"/>
            <a:chExt cx="2852214" cy="671119"/>
          </a:xfrm>
        </p:grpSpPr>
        <p:pic>
          <p:nvPicPr>
            <p:cNvPr id="11" name="Picture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19" name="Rounded Rectangle 18"/>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30</a:t>
              </a:r>
            </a:p>
          </p:txBody>
        </p:sp>
        <p:sp>
          <p:nvSpPr>
            <p:cNvPr id="30" name="Rounded Rectangle 29"/>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16</a:t>
              </a:r>
            </a:p>
          </p:txBody>
        </p:sp>
        <p:sp>
          <p:nvSpPr>
            <p:cNvPr id="38" name="Rounded Rectangle 37">
              <a:extLst>
                <a:ext uri="{FF2B5EF4-FFF2-40B4-BE49-F238E27FC236}">
                  <a16:creationId xmlns="" xmlns:a16="http://schemas.microsoft.com/office/drawing/2014/main" id="{D96C2A13-AB4A-BB4E-AB1D-A9CEC9A8513E}"/>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2" name="Picture 41" descr="Firewall-Sym-Dk.png">
            <a:extLst>
              <a:ext uri="{FF2B5EF4-FFF2-40B4-BE49-F238E27FC236}">
                <a16:creationId xmlns="" xmlns:a16="http://schemas.microsoft.com/office/drawing/2014/main" id="{B0E12C55-46D0-864D-B9D7-7B431247140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3" name="TextBox 42">
            <a:extLst>
              <a:ext uri="{FF2B5EF4-FFF2-40B4-BE49-F238E27FC236}">
                <a16:creationId xmlns="" xmlns:a16="http://schemas.microsoft.com/office/drawing/2014/main" id="{5BBC0311-313A-7545-B50D-B67F5BF2FDBB}"/>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1.3 Million</a:t>
            </a:r>
          </a:p>
          <a:p>
            <a:r>
              <a:rPr lang="en-US" sz="1100">
                <a:solidFill>
                  <a:srgbClr val="7F7F7F"/>
                </a:solidFill>
              </a:rPr>
              <a:t>Concurrent Sessions</a:t>
            </a:r>
          </a:p>
          <a:p>
            <a:endParaRPr lang="en-US" sz="1100">
              <a:solidFill>
                <a:srgbClr val="7F7F7F"/>
              </a:solidFill>
            </a:endParaRPr>
          </a:p>
          <a:p>
            <a:r>
              <a:rPr lang="en-US" sz="2400" b="1"/>
              <a:t>135 Mbps</a:t>
            </a:r>
          </a:p>
          <a:p>
            <a:r>
              <a:rPr lang="en-US" sz="1100">
                <a:solidFill>
                  <a:srgbClr val="7F7F7F"/>
                </a:solidFill>
              </a:rPr>
              <a:t>SSL Inspection Throughput</a:t>
            </a:r>
          </a:p>
          <a:p>
            <a:endParaRPr lang="en-US" sz="1100">
              <a:solidFill>
                <a:srgbClr val="7F7F7F"/>
              </a:solidFill>
            </a:endParaRPr>
          </a:p>
        </p:txBody>
      </p:sp>
      <p:cxnSp>
        <p:nvCxnSpPr>
          <p:cNvPr id="44" name="Straight Connector 43">
            <a:extLst>
              <a:ext uri="{FF2B5EF4-FFF2-40B4-BE49-F238E27FC236}">
                <a16:creationId xmlns="" xmlns:a16="http://schemas.microsoft.com/office/drawing/2014/main" id="{348D0B71-FB7C-E542-B2C4-20742DBD7213}"/>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 xmlns:a16="http://schemas.microsoft.com/office/drawing/2014/main" id="{FF318365-F93E-204E-9E0A-4EA2F7E22CD5}"/>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400 Mbps</a:t>
            </a:r>
          </a:p>
          <a:p>
            <a:r>
              <a:rPr lang="en-US" sz="1100">
                <a:solidFill>
                  <a:srgbClr val="7F7F7F"/>
                </a:solidFill>
              </a:rPr>
              <a:t>IPS Throughput</a:t>
            </a:r>
          </a:p>
          <a:p>
            <a:endParaRPr lang="en-US" sz="1100">
              <a:solidFill>
                <a:srgbClr val="7F7F7F"/>
              </a:solidFill>
            </a:endParaRPr>
          </a:p>
          <a:p>
            <a:r>
              <a:rPr lang="en-US" sz="2400" b="1">
                <a:solidFill>
                  <a:srgbClr val="000000"/>
                </a:solidFill>
              </a:rPr>
              <a:t>250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200 Mbps</a:t>
            </a:r>
          </a:p>
          <a:p>
            <a:r>
              <a:rPr lang="en-US" sz="1100">
                <a:solidFill>
                  <a:srgbClr val="7F7F7F"/>
                </a:solidFill>
              </a:rPr>
              <a:t>Threat Protection Throughput</a:t>
            </a:r>
          </a:p>
          <a:p>
            <a:endParaRPr lang="en-US" sz="1100">
              <a:solidFill>
                <a:srgbClr val="7F7F7F"/>
              </a:solidFill>
            </a:endParaRPr>
          </a:p>
        </p:txBody>
      </p:sp>
      <p:pic>
        <p:nvPicPr>
          <p:cNvPr id="46" name="Picture 45" descr="NGFW_sym.png">
            <a:extLst>
              <a:ext uri="{FF2B5EF4-FFF2-40B4-BE49-F238E27FC236}">
                <a16:creationId xmlns="" xmlns:a16="http://schemas.microsoft.com/office/drawing/2014/main" id="{0577BF99-FCFA-5347-8EB0-699AA31CCFA3}"/>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7" name="Picture 46" descr="Threat Protection icon.eps">
            <a:extLst>
              <a:ext uri="{FF2B5EF4-FFF2-40B4-BE49-F238E27FC236}">
                <a16:creationId xmlns="" xmlns:a16="http://schemas.microsoft.com/office/drawing/2014/main" id="{4007CBCC-8E29-6841-992E-28D1495B55F4}"/>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8" name="Graphic 47">
            <a:extLst>
              <a:ext uri="{FF2B5EF4-FFF2-40B4-BE49-F238E27FC236}">
                <a16:creationId xmlns="" xmlns:a16="http://schemas.microsoft.com/office/drawing/2014/main" id="{AEC46623-C79D-524F-B5CC-2937AB52CD5F}"/>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4322417" y="5580139"/>
            <a:ext cx="558697" cy="558697"/>
          </a:xfrm>
          <a:prstGeom prst="rect">
            <a:avLst/>
          </a:prstGeom>
        </p:spPr>
      </p:pic>
      <p:sp>
        <p:nvSpPr>
          <p:cNvPr id="49" name="Rectangle 48">
            <a:extLst>
              <a:ext uri="{FF2B5EF4-FFF2-40B4-BE49-F238E27FC236}">
                <a16:creationId xmlns="" xmlns:a16="http://schemas.microsoft.com/office/drawing/2014/main" id="{9D2A8298-C938-C040-B0BC-D7CCCDD56CA0}"/>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a:t>
            </a:r>
          </a:p>
          <a:p>
            <a:pPr lvl="0" algn="r"/>
            <a:r>
              <a:rPr lang="en-US" sz="1100">
                <a:solidFill>
                  <a:srgbClr val="7F7F7F"/>
                </a:solidFill>
              </a:rPr>
              <a:t>New Sessions/Sec</a:t>
            </a:r>
          </a:p>
        </p:txBody>
      </p:sp>
      <p:pic>
        <p:nvPicPr>
          <p:cNvPr id="50" name="Graphic 49">
            <a:extLst>
              <a:ext uri="{FF2B5EF4-FFF2-40B4-BE49-F238E27FC236}">
                <a16:creationId xmlns="" xmlns:a16="http://schemas.microsoft.com/office/drawing/2014/main" id="{39D5C183-8381-DC44-AE63-D30E9DC507B3}"/>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021943" y="5580139"/>
            <a:ext cx="555965" cy="555965"/>
          </a:xfrm>
          <a:prstGeom prst="rect">
            <a:avLst/>
          </a:prstGeom>
        </p:spPr>
      </p:pic>
      <p:cxnSp>
        <p:nvCxnSpPr>
          <p:cNvPr id="51" name="Straight Connector 50">
            <a:extLst>
              <a:ext uri="{FF2B5EF4-FFF2-40B4-BE49-F238E27FC236}">
                <a16:creationId xmlns="" xmlns:a16="http://schemas.microsoft.com/office/drawing/2014/main" id="{8C6C1800-C68C-CD4A-BC3A-C119B4F61F7B}"/>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79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FortiProxy</a:t>
            </a:r>
          </a:p>
        </p:txBody>
      </p:sp>
      <p:grpSp>
        <p:nvGrpSpPr>
          <p:cNvPr id="6" name="Group 5"/>
          <p:cNvGrpSpPr/>
          <p:nvPr/>
        </p:nvGrpSpPr>
        <p:grpSpPr>
          <a:xfrm>
            <a:off x="599104" y="1200000"/>
            <a:ext cx="11038895" cy="846744"/>
            <a:chOff x="448252" y="1080000"/>
            <a:chExt cx="8281328" cy="635058"/>
          </a:xfrm>
        </p:grpSpPr>
        <p:sp>
          <p:nvSpPr>
            <p:cNvPr id="7" name="Rectangle 6"/>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Reduce the cost and impact of downloaded content, while increasing performance by improving the speed of access</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1141" y="1111700"/>
              <a:ext cx="585900" cy="585900"/>
            </a:xfrm>
            <a:prstGeom prst="rect">
              <a:avLst/>
            </a:prstGeom>
          </p:spPr>
        </p:pic>
      </p:grpSp>
      <p:graphicFrame>
        <p:nvGraphicFramePr>
          <p:cNvPr id="9" name="Content Placeholder 4">
            <a:extLst>
              <a:ext uri="{FF2B5EF4-FFF2-40B4-BE49-F238E27FC236}">
                <a16:creationId xmlns="" xmlns:a16="http://schemas.microsoft.com/office/drawing/2014/main" id="{ED465722-A542-3746-8272-4462A0A2F0A1}"/>
              </a:ext>
            </a:extLst>
          </p:cNvPr>
          <p:cNvGraphicFramePr>
            <a:graphicFrameLocks/>
          </p:cNvGraphicFramePr>
          <p:nvPr/>
        </p:nvGraphicFramePr>
        <p:xfrm>
          <a:off x="614962" y="2189280"/>
          <a:ext cx="4596082" cy="277056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Accelerated SSL deep inspection</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Protection against sophisticated web attacks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Authenticated web application control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WAN Optimization and Advanced Caching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bl>
          </a:graphicData>
        </a:graphic>
      </p:graphicFrame>
      <p:pic>
        <p:nvPicPr>
          <p:cNvPr id="13" name="Graphic 12">
            <a:extLst>
              <a:ext uri="{FF2B5EF4-FFF2-40B4-BE49-F238E27FC236}">
                <a16:creationId xmlns="" xmlns:a16="http://schemas.microsoft.com/office/drawing/2014/main" id="{73A1A768-2D33-E840-BA54-254A069B5D5A}"/>
              </a:ext>
            </a:extLst>
          </p:cNvPr>
          <p:cNvPicPr>
            <a:picLocks noChangeAspect="1"/>
          </p:cNvPicPr>
          <p:nvPr/>
        </p:nvPicPr>
        <p:blipFill>
          <a:blip r:embed="rId3">
            <a:duotone>
              <a:prstClr val="black"/>
              <a:schemeClr val="tx2">
                <a:tint val="45000"/>
                <a:satMod val="400000"/>
              </a:schemeClr>
            </a:duotone>
            <a:extLst>
              <a:ext uri="{96DAC541-7B7A-43D3-8B79-37D633B846F1}">
                <asvg:svgBlip xmlns="" xmlns:asvg="http://schemas.microsoft.com/office/drawing/2016/SVG/main" r:embed="rId4"/>
              </a:ext>
            </a:extLst>
          </a:blip>
          <a:stretch>
            <a:fillRect/>
          </a:stretch>
        </p:blipFill>
        <p:spPr>
          <a:xfrm>
            <a:off x="775862" y="2315883"/>
            <a:ext cx="508000" cy="508000"/>
          </a:xfrm>
          <a:prstGeom prst="rect">
            <a:avLst/>
          </a:prstGeom>
        </p:spPr>
      </p:pic>
      <p:pic>
        <p:nvPicPr>
          <p:cNvPr id="15" name="Graphic 14">
            <a:extLst>
              <a:ext uri="{FF2B5EF4-FFF2-40B4-BE49-F238E27FC236}">
                <a16:creationId xmlns="" xmlns:a16="http://schemas.microsoft.com/office/drawing/2014/main" id="{E18F3F4E-D615-B746-B097-EBFFA61A8845}"/>
              </a:ext>
            </a:extLst>
          </p:cNvPr>
          <p:cNvPicPr>
            <a:picLocks noChangeAspect="1"/>
          </p:cNvPicPr>
          <p:nvPr/>
        </p:nvPicPr>
        <p:blipFill>
          <a:blip r:embed="rId5">
            <a:duotone>
              <a:prstClr val="black"/>
              <a:schemeClr val="tx2">
                <a:tint val="45000"/>
                <a:satMod val="400000"/>
              </a:schemeClr>
            </a:duotone>
            <a:extLst>
              <a:ext uri="{96DAC541-7B7A-43D3-8B79-37D633B846F1}">
                <asvg:svgBlip xmlns="" xmlns:asvg="http://schemas.microsoft.com/office/drawing/2016/SVG/main" r:embed="rId6"/>
              </a:ext>
            </a:extLst>
          </a:blip>
          <a:stretch>
            <a:fillRect/>
          </a:stretch>
        </p:blipFill>
        <p:spPr>
          <a:xfrm>
            <a:off x="788562" y="2950486"/>
            <a:ext cx="482600" cy="609600"/>
          </a:xfrm>
          <a:prstGeom prst="rect">
            <a:avLst/>
          </a:prstGeom>
        </p:spPr>
      </p:pic>
      <p:pic>
        <p:nvPicPr>
          <p:cNvPr id="17" name="Graphic 16">
            <a:extLst>
              <a:ext uri="{FF2B5EF4-FFF2-40B4-BE49-F238E27FC236}">
                <a16:creationId xmlns="" xmlns:a16="http://schemas.microsoft.com/office/drawing/2014/main" id="{19DF3988-194C-6644-8A56-FDA55A330C0D}"/>
              </a:ext>
            </a:extLst>
          </p:cNvPr>
          <p:cNvPicPr>
            <a:picLocks noChangeAspect="1"/>
          </p:cNvPicPr>
          <p:nvPr/>
        </p:nvPicPr>
        <p:blipFill>
          <a:blip r:embed="rId7">
            <a:duotone>
              <a:prstClr val="black"/>
              <a:schemeClr val="tx2">
                <a:tint val="45000"/>
                <a:satMod val="400000"/>
              </a:schemeClr>
            </a:duotone>
            <a:extLst>
              <a:ext uri="{96DAC541-7B7A-43D3-8B79-37D633B846F1}">
                <asvg:svgBlip xmlns="" xmlns:asvg="http://schemas.microsoft.com/office/drawing/2016/SVG/main" r:embed="rId8"/>
              </a:ext>
            </a:extLst>
          </a:blip>
          <a:stretch>
            <a:fillRect/>
          </a:stretch>
        </p:blipFill>
        <p:spPr>
          <a:xfrm>
            <a:off x="736253" y="3702622"/>
            <a:ext cx="508000" cy="508000"/>
          </a:xfrm>
          <a:prstGeom prst="rect">
            <a:avLst/>
          </a:prstGeom>
        </p:spPr>
      </p:pic>
      <p:pic>
        <p:nvPicPr>
          <p:cNvPr id="19" name="Graphic 18">
            <a:extLst>
              <a:ext uri="{FF2B5EF4-FFF2-40B4-BE49-F238E27FC236}">
                <a16:creationId xmlns="" xmlns:a16="http://schemas.microsoft.com/office/drawing/2014/main" id="{82E6ED8B-EB75-744A-862D-385B6471E76F}"/>
              </a:ext>
            </a:extLst>
          </p:cNvPr>
          <p:cNvPicPr>
            <a:picLocks noChangeAspect="1"/>
          </p:cNvPicPr>
          <p:nvPr/>
        </p:nvPicPr>
        <p:blipFill>
          <a:blip r:embed="rId9">
            <a:duotone>
              <a:prstClr val="black"/>
              <a:schemeClr val="tx2">
                <a:tint val="45000"/>
                <a:satMod val="400000"/>
              </a:schemeClr>
            </a:duotone>
            <a:extLst>
              <a:ext uri="{96DAC541-7B7A-43D3-8B79-37D633B846F1}">
                <asvg:svgBlip xmlns="" xmlns:asvg="http://schemas.microsoft.com/office/drawing/2016/SVG/main" r:embed="rId10"/>
              </a:ext>
            </a:extLst>
          </a:blip>
          <a:stretch>
            <a:fillRect/>
          </a:stretch>
        </p:blipFill>
        <p:spPr>
          <a:xfrm>
            <a:off x="788562" y="4343400"/>
            <a:ext cx="508000" cy="508000"/>
          </a:xfrm>
          <a:prstGeom prst="rect">
            <a:avLst/>
          </a:prstGeom>
        </p:spPr>
      </p:pic>
      <p:pic>
        <p:nvPicPr>
          <p:cNvPr id="20" name="Picture 19" descr="icon-FortiProxy-Dk.emf">
            <a:extLst>
              <a:ext uri="{FF2B5EF4-FFF2-40B4-BE49-F238E27FC236}">
                <a16:creationId xmlns="" xmlns:a16="http://schemas.microsoft.com/office/drawing/2014/main" id="{526F4246-36DF-614E-A7F6-5A940F968BF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1001" y="1238402"/>
            <a:ext cx="781200" cy="781200"/>
          </a:xfrm>
          <a:prstGeom prst="rect">
            <a:avLst/>
          </a:prstGeom>
        </p:spPr>
      </p:pic>
      <p:grpSp>
        <p:nvGrpSpPr>
          <p:cNvPr id="23" name="Group 22">
            <a:extLst>
              <a:ext uri="{FF2B5EF4-FFF2-40B4-BE49-F238E27FC236}">
                <a16:creationId xmlns="" xmlns:a16="http://schemas.microsoft.com/office/drawing/2014/main" id="{D8E1D84B-A7FA-D449-9D9B-C589B43AA20A}"/>
              </a:ext>
            </a:extLst>
          </p:cNvPr>
          <p:cNvGrpSpPr/>
          <p:nvPr/>
        </p:nvGrpSpPr>
        <p:grpSpPr>
          <a:xfrm>
            <a:off x="7380753" y="2525563"/>
            <a:ext cx="3049398" cy="2769352"/>
            <a:chOff x="608013" y="1302714"/>
            <a:chExt cx="5903377" cy="4450587"/>
          </a:xfrm>
        </p:grpSpPr>
        <p:sp>
          <p:nvSpPr>
            <p:cNvPr id="25" name="Oval 24">
              <a:extLst>
                <a:ext uri="{FF2B5EF4-FFF2-40B4-BE49-F238E27FC236}">
                  <a16:creationId xmlns="" xmlns:a16="http://schemas.microsoft.com/office/drawing/2014/main" id="{2CAD9045-3397-2F47-A843-897306BFAE79}"/>
                </a:ext>
              </a:extLst>
            </p:cNvPr>
            <p:cNvSpPr/>
            <p:nvPr/>
          </p:nvSpPr>
          <p:spPr>
            <a:xfrm>
              <a:off x="608013" y="1514370"/>
              <a:ext cx="5706554" cy="4238931"/>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6" name="Straight Connector 25">
              <a:extLst>
                <a:ext uri="{FF2B5EF4-FFF2-40B4-BE49-F238E27FC236}">
                  <a16:creationId xmlns="" xmlns:a16="http://schemas.microsoft.com/office/drawing/2014/main" id="{030C2DF3-5902-E948-9EE0-011CCCF2759C}"/>
                </a:ext>
              </a:extLst>
            </p:cNvPr>
            <p:cNvCxnSpPr/>
            <p:nvPr/>
          </p:nvCxnSpPr>
          <p:spPr>
            <a:xfrm flipH="1">
              <a:off x="1042444" y="2793586"/>
              <a:ext cx="3985881" cy="2281439"/>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48">
              <a:extLst>
                <a:ext uri="{FF2B5EF4-FFF2-40B4-BE49-F238E27FC236}">
                  <a16:creationId xmlns="" xmlns:a16="http://schemas.microsoft.com/office/drawing/2014/main" id="{E9676DE8-3E23-3845-8D3F-09B4714CD33C}"/>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292607" y="1302714"/>
              <a:ext cx="1227282" cy="154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a:extLst>
                <a:ext uri="{FF2B5EF4-FFF2-40B4-BE49-F238E27FC236}">
                  <a16:creationId xmlns="" xmlns:a16="http://schemas.microsoft.com/office/drawing/2014/main" id="{4F35DDB1-AF93-554C-BA0E-07ECC85CE681}"/>
                </a:ext>
              </a:extLst>
            </p:cNvPr>
            <p:cNvCxnSpPr/>
            <p:nvPr/>
          </p:nvCxnSpPr>
          <p:spPr>
            <a:xfrm flipH="1">
              <a:off x="4924340" y="3079886"/>
              <a:ext cx="423404" cy="242348"/>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1CFA7ACC-CBFF-1349-8E7B-A4C8A6875C81}"/>
                </a:ext>
              </a:extLst>
            </p:cNvPr>
            <p:cNvCxnSpPr/>
            <p:nvPr/>
          </p:nvCxnSpPr>
          <p:spPr>
            <a:xfrm flipH="1">
              <a:off x="3984969" y="2566356"/>
              <a:ext cx="423404" cy="242348"/>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9FAE8C61-AD03-024E-A45D-B7E5E7E911C3}"/>
                </a:ext>
              </a:extLst>
            </p:cNvPr>
            <p:cNvCxnSpPr/>
            <p:nvPr/>
          </p:nvCxnSpPr>
          <p:spPr>
            <a:xfrm flipH="1" flipV="1">
              <a:off x="3996177" y="2782704"/>
              <a:ext cx="955995" cy="534952"/>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 xmlns:a16="http://schemas.microsoft.com/office/drawing/2014/main" id="{94278035-D0EA-CD4A-A69E-94432D77F2FD}"/>
                </a:ext>
              </a:extLst>
            </p:cNvPr>
            <p:cNvSpPr txBox="1"/>
            <p:nvPr/>
          </p:nvSpPr>
          <p:spPr>
            <a:xfrm>
              <a:off x="4841204" y="1656725"/>
              <a:ext cx="1670186" cy="482258"/>
            </a:xfrm>
            <a:prstGeom prst="rect">
              <a:avLst/>
            </a:prstGeom>
            <a:noFill/>
          </p:spPr>
          <p:txBody>
            <a:bodyPr wrap="none" rtlCol="0">
              <a:spAutoFit/>
            </a:bodyPr>
            <a:lstStyle/>
            <a:p>
              <a:r>
                <a:rPr lang="en-US" sz="675" b="1"/>
                <a:t>Web Application</a:t>
              </a:r>
              <a:br>
                <a:rPr lang="en-US" sz="675" b="1"/>
              </a:br>
              <a:r>
                <a:rPr lang="en-US" sz="675" b="1"/>
                <a:t>Servers</a:t>
              </a:r>
            </a:p>
          </p:txBody>
        </p:sp>
        <p:grpSp>
          <p:nvGrpSpPr>
            <p:cNvPr id="32" name="Group 31">
              <a:extLst>
                <a:ext uri="{FF2B5EF4-FFF2-40B4-BE49-F238E27FC236}">
                  <a16:creationId xmlns="" xmlns:a16="http://schemas.microsoft.com/office/drawing/2014/main" id="{11868D26-98C6-5F4E-BEBC-2FA282DCD6C6}"/>
                </a:ext>
              </a:extLst>
            </p:cNvPr>
            <p:cNvGrpSpPr/>
            <p:nvPr/>
          </p:nvGrpSpPr>
          <p:grpSpPr>
            <a:xfrm>
              <a:off x="4197376" y="1740195"/>
              <a:ext cx="1512766" cy="1504550"/>
              <a:chOff x="4197376" y="1740195"/>
              <a:chExt cx="1512766" cy="1504550"/>
            </a:xfrm>
            <a:effectLst/>
          </p:grpSpPr>
          <p:pic>
            <p:nvPicPr>
              <p:cNvPr id="48" name="Picture 47">
                <a:extLst>
                  <a:ext uri="{FF2B5EF4-FFF2-40B4-BE49-F238E27FC236}">
                    <a16:creationId xmlns="" xmlns:a16="http://schemas.microsoft.com/office/drawing/2014/main" id="{DCB3ABEE-5906-1F4F-B06A-D597A1783D7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197376" y="1740195"/>
                <a:ext cx="605934" cy="963769"/>
              </a:xfrm>
              <a:prstGeom prst="rect">
                <a:avLst/>
              </a:prstGeom>
            </p:spPr>
          </p:pic>
          <p:pic>
            <p:nvPicPr>
              <p:cNvPr id="49" name="Picture 48">
                <a:extLst>
                  <a:ext uri="{FF2B5EF4-FFF2-40B4-BE49-F238E27FC236}">
                    <a16:creationId xmlns="" xmlns:a16="http://schemas.microsoft.com/office/drawing/2014/main" id="{46DC32B8-BD9B-5146-86B8-67F264B097A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649205" y="2036345"/>
                <a:ext cx="605934" cy="963769"/>
              </a:xfrm>
              <a:prstGeom prst="rect">
                <a:avLst/>
              </a:prstGeom>
            </p:spPr>
          </p:pic>
          <p:pic>
            <p:nvPicPr>
              <p:cNvPr id="50" name="Picture 49">
                <a:extLst>
                  <a:ext uri="{FF2B5EF4-FFF2-40B4-BE49-F238E27FC236}">
                    <a16:creationId xmlns="" xmlns:a16="http://schemas.microsoft.com/office/drawing/2014/main" id="{7EB69EE5-C1AA-3F42-9FAF-9B08A0E2F68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04208" y="2280976"/>
                <a:ext cx="605934" cy="963769"/>
              </a:xfrm>
              <a:prstGeom prst="rect">
                <a:avLst/>
              </a:prstGeom>
            </p:spPr>
          </p:pic>
        </p:grpSp>
        <p:grpSp>
          <p:nvGrpSpPr>
            <p:cNvPr id="33" name="Group 32">
              <a:extLst>
                <a:ext uri="{FF2B5EF4-FFF2-40B4-BE49-F238E27FC236}">
                  <a16:creationId xmlns="" xmlns:a16="http://schemas.microsoft.com/office/drawing/2014/main" id="{FCE396A9-F072-B44F-955C-7EECDF8DBB79}"/>
                </a:ext>
              </a:extLst>
            </p:cNvPr>
            <p:cNvGrpSpPr/>
            <p:nvPr/>
          </p:nvGrpSpPr>
          <p:grpSpPr>
            <a:xfrm>
              <a:off x="4118576" y="1651004"/>
              <a:ext cx="650118" cy="576584"/>
              <a:chOff x="6802295" y="1603962"/>
              <a:chExt cx="4059975" cy="3600754"/>
            </a:xfrm>
          </p:grpSpPr>
          <p:sp>
            <p:nvSpPr>
              <p:cNvPr id="46" name="Rectangle 45">
                <a:extLst>
                  <a:ext uri="{FF2B5EF4-FFF2-40B4-BE49-F238E27FC236}">
                    <a16:creationId xmlns="" xmlns:a16="http://schemas.microsoft.com/office/drawing/2014/main" id="{B91C3F0B-424C-4C4A-AF2D-E9CFB9CBA881}"/>
                  </a:ext>
                </a:extLst>
              </p:cNvPr>
              <p:cNvSpPr/>
              <p:nvPr/>
            </p:nvSpPr>
            <p:spPr bwMode="invGray">
              <a:xfrm>
                <a:off x="7221551" y="1963908"/>
                <a:ext cx="3640717" cy="3160751"/>
              </a:xfrm>
              <a:prstGeom prst="rect">
                <a:avLst/>
              </a:prstGeom>
              <a:solidFill>
                <a:schemeClr val="bg1"/>
              </a:solidFill>
              <a:ln w="9525">
                <a:no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47" name="Picture 46">
                <a:extLst>
                  <a:ext uri="{FF2B5EF4-FFF2-40B4-BE49-F238E27FC236}">
                    <a16:creationId xmlns="" xmlns:a16="http://schemas.microsoft.com/office/drawing/2014/main" id="{C3B24721-4350-C040-B6BF-8647E8FE9B0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5453" t="35192" r="36576" b="38786"/>
              <a:stretch/>
            </p:blipFill>
            <p:spPr>
              <a:xfrm>
                <a:off x="6802295" y="1603962"/>
                <a:ext cx="4059975" cy="3600754"/>
              </a:xfrm>
              <a:prstGeom prst="rect">
                <a:avLst/>
              </a:prstGeom>
              <a:ln>
                <a:noFill/>
              </a:ln>
            </p:spPr>
          </p:pic>
        </p:grpSp>
        <p:cxnSp>
          <p:nvCxnSpPr>
            <p:cNvPr id="34" name="Straight Connector 33">
              <a:extLst>
                <a:ext uri="{FF2B5EF4-FFF2-40B4-BE49-F238E27FC236}">
                  <a16:creationId xmlns="" xmlns:a16="http://schemas.microsoft.com/office/drawing/2014/main" id="{46F0B015-AD1D-6549-8FEB-31725DFFC4DB}"/>
                </a:ext>
              </a:extLst>
            </p:cNvPr>
            <p:cNvCxnSpPr/>
            <p:nvPr/>
          </p:nvCxnSpPr>
          <p:spPr>
            <a:xfrm flipH="1" flipV="1">
              <a:off x="2289131" y="3447755"/>
              <a:ext cx="1965563" cy="1099882"/>
            </a:xfrm>
            <a:prstGeom prst="line">
              <a:avLst/>
            </a:prstGeom>
            <a:ln w="571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 xmlns:a16="http://schemas.microsoft.com/office/drawing/2014/main" id="{07D1FAD9-E9CF-8B4E-9F9D-7291995A2252}"/>
                </a:ext>
              </a:extLst>
            </p:cNvPr>
            <p:cNvCxnSpPr/>
            <p:nvPr/>
          </p:nvCxnSpPr>
          <p:spPr>
            <a:xfrm flipH="1">
              <a:off x="4254694" y="4004530"/>
              <a:ext cx="1000445" cy="572635"/>
            </a:xfrm>
            <a:prstGeom prst="line">
              <a:avLst/>
            </a:prstGeom>
            <a:ln w="57150"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pic>
          <p:nvPicPr>
            <p:cNvPr id="36" name="Picture 283">
              <a:extLst>
                <a:ext uri="{FF2B5EF4-FFF2-40B4-BE49-F238E27FC236}">
                  <a16:creationId xmlns="" xmlns:a16="http://schemas.microsoft.com/office/drawing/2014/main" id="{C45CC07D-8559-B948-8333-7BB7FF160BD8}"/>
                </a:ext>
              </a:extLst>
            </p:cNvPr>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566024" y="3532330"/>
              <a:ext cx="94598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 xmlns:a16="http://schemas.microsoft.com/office/drawing/2014/main" id="{56364D3F-CFE4-3649-82C0-BC4D38A812A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419982" y="2969981"/>
              <a:ext cx="1049888" cy="731520"/>
            </a:xfrm>
            <a:prstGeom prst="rect">
              <a:avLst/>
            </a:prstGeom>
            <a:effectLst/>
          </p:spPr>
        </p:pic>
        <p:pic>
          <p:nvPicPr>
            <p:cNvPr id="38" name="Picture 108">
              <a:extLst>
                <a:ext uri="{FF2B5EF4-FFF2-40B4-BE49-F238E27FC236}">
                  <a16:creationId xmlns="" xmlns:a16="http://schemas.microsoft.com/office/drawing/2014/main" id="{31FF9D89-3E52-2342-A4F9-4668443F6E08}"/>
                </a:ext>
              </a:extLst>
            </p:cNvPr>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791604" y="2752279"/>
              <a:ext cx="848562" cy="905933"/>
            </a:xfrm>
            <a:prstGeom prst="rect">
              <a:avLst/>
            </a:prstGeom>
            <a:noFill/>
            <a:ln>
              <a:noFill/>
            </a:ln>
            <a:effectLst>
              <a:glow rad="101600">
                <a:srgbClr val="0432FF">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3">
              <a:extLst>
                <a:ext uri="{FF2B5EF4-FFF2-40B4-BE49-F238E27FC236}">
                  <a16:creationId xmlns="" xmlns:a16="http://schemas.microsoft.com/office/drawing/2014/main" id="{13B556FC-592E-E745-B97F-4398A0A7DC0A}"/>
                </a:ext>
              </a:extLst>
            </p:cNvPr>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flipH="1">
              <a:off x="626464" y="4466138"/>
              <a:ext cx="848562" cy="90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 xmlns:a16="http://schemas.microsoft.com/office/drawing/2014/main" id="{09363507-DBA4-4549-BDB5-40F762C87102}"/>
                </a:ext>
              </a:extLst>
            </p:cNvPr>
            <p:cNvSpPr txBox="1"/>
            <p:nvPr/>
          </p:nvSpPr>
          <p:spPr>
            <a:xfrm>
              <a:off x="4736456" y="4235627"/>
              <a:ext cx="1685700" cy="352420"/>
            </a:xfrm>
            <a:prstGeom prst="rect">
              <a:avLst/>
            </a:prstGeom>
            <a:noFill/>
          </p:spPr>
          <p:txBody>
            <a:bodyPr wrap="none" rtlCol="0">
              <a:spAutoFit/>
            </a:bodyPr>
            <a:lstStyle/>
            <a:p>
              <a:r>
                <a:rPr lang="en-US" sz="825" b="1"/>
                <a:t>FORTIPROXY</a:t>
              </a:r>
            </a:p>
          </p:txBody>
        </p:sp>
        <p:sp>
          <p:nvSpPr>
            <p:cNvPr id="41" name="TextBox 40">
              <a:extLst>
                <a:ext uri="{FF2B5EF4-FFF2-40B4-BE49-F238E27FC236}">
                  <a16:creationId xmlns="" xmlns:a16="http://schemas.microsoft.com/office/drawing/2014/main" id="{98757E21-4DFB-7A46-A983-68CD21D80BB2}"/>
                </a:ext>
              </a:extLst>
            </p:cNvPr>
            <p:cNvSpPr txBox="1"/>
            <p:nvPr/>
          </p:nvSpPr>
          <p:spPr>
            <a:xfrm>
              <a:off x="2724805" y="4237126"/>
              <a:ext cx="1102285" cy="315323"/>
            </a:xfrm>
            <a:prstGeom prst="rect">
              <a:avLst/>
            </a:prstGeom>
            <a:noFill/>
          </p:spPr>
          <p:txBody>
            <a:bodyPr wrap="none" rtlCol="0">
              <a:spAutoFit/>
            </a:bodyPr>
            <a:lstStyle/>
            <a:p>
              <a:r>
                <a:rPr lang="en-US" sz="675" b="1"/>
                <a:t>FortiGate</a:t>
              </a:r>
            </a:p>
          </p:txBody>
        </p:sp>
        <p:sp>
          <p:nvSpPr>
            <p:cNvPr id="42" name="TextBox 41">
              <a:extLst>
                <a:ext uri="{FF2B5EF4-FFF2-40B4-BE49-F238E27FC236}">
                  <a16:creationId xmlns="" xmlns:a16="http://schemas.microsoft.com/office/drawing/2014/main" id="{07612CD5-D88C-5041-832F-50A33CFD15ED}"/>
                </a:ext>
              </a:extLst>
            </p:cNvPr>
            <p:cNvSpPr txBox="1"/>
            <p:nvPr/>
          </p:nvSpPr>
          <p:spPr>
            <a:xfrm>
              <a:off x="2389032" y="2950832"/>
              <a:ext cx="1155041" cy="343249"/>
            </a:xfrm>
            <a:prstGeom prst="rect">
              <a:avLst/>
            </a:prstGeom>
            <a:noFill/>
          </p:spPr>
          <p:txBody>
            <a:bodyPr wrap="none" rtlCol="0">
              <a:spAutoFit/>
            </a:bodyPr>
            <a:lstStyle/>
            <a:p>
              <a:pPr algn="r"/>
              <a:r>
                <a:rPr lang="en-US" sz="788"/>
                <a:t>FortiWeb</a:t>
              </a:r>
            </a:p>
          </p:txBody>
        </p:sp>
        <p:sp>
          <p:nvSpPr>
            <p:cNvPr id="43" name="TextBox 42">
              <a:extLst>
                <a:ext uri="{FF2B5EF4-FFF2-40B4-BE49-F238E27FC236}">
                  <a16:creationId xmlns="" xmlns:a16="http://schemas.microsoft.com/office/drawing/2014/main" id="{136B35EA-42D2-0048-AEF4-32F881085DF2}"/>
                </a:ext>
              </a:extLst>
            </p:cNvPr>
            <p:cNvSpPr txBox="1"/>
            <p:nvPr/>
          </p:nvSpPr>
          <p:spPr>
            <a:xfrm>
              <a:off x="918226" y="2562755"/>
              <a:ext cx="1381580" cy="315323"/>
            </a:xfrm>
            <a:prstGeom prst="rect">
              <a:avLst/>
            </a:prstGeom>
            <a:noFill/>
          </p:spPr>
          <p:txBody>
            <a:bodyPr wrap="none" rtlCol="0">
              <a:spAutoFit/>
            </a:bodyPr>
            <a:lstStyle/>
            <a:p>
              <a:r>
                <a:rPr lang="en-US" sz="675" b="1"/>
                <a:t>Internal User</a:t>
              </a:r>
            </a:p>
          </p:txBody>
        </p:sp>
        <p:sp>
          <p:nvSpPr>
            <p:cNvPr id="44" name="TextBox 43">
              <a:extLst>
                <a:ext uri="{FF2B5EF4-FFF2-40B4-BE49-F238E27FC236}">
                  <a16:creationId xmlns="" xmlns:a16="http://schemas.microsoft.com/office/drawing/2014/main" id="{FB56DECD-46A1-984B-ABDE-A74CB75B122F}"/>
                </a:ext>
              </a:extLst>
            </p:cNvPr>
            <p:cNvSpPr txBox="1"/>
            <p:nvPr/>
          </p:nvSpPr>
          <p:spPr>
            <a:xfrm>
              <a:off x="813112" y="5424727"/>
              <a:ext cx="1437439" cy="315323"/>
            </a:xfrm>
            <a:prstGeom prst="rect">
              <a:avLst/>
            </a:prstGeom>
            <a:noFill/>
          </p:spPr>
          <p:txBody>
            <a:bodyPr wrap="none" rtlCol="0">
              <a:spAutoFit/>
            </a:bodyPr>
            <a:lstStyle/>
            <a:p>
              <a:r>
                <a:rPr lang="en-US" sz="675" b="1"/>
                <a:t>External User</a:t>
              </a:r>
            </a:p>
          </p:txBody>
        </p:sp>
        <p:pic>
          <p:nvPicPr>
            <p:cNvPr id="45" name="Picture 102">
              <a:extLst>
                <a:ext uri="{FF2B5EF4-FFF2-40B4-BE49-F238E27FC236}">
                  <a16:creationId xmlns="" xmlns:a16="http://schemas.microsoft.com/office/drawing/2014/main" id="{69804EA1-0C3F-694F-A57D-100D2F7DD58C}"/>
                </a:ext>
              </a:extLst>
            </p:cNvPr>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1304687" y="3955272"/>
              <a:ext cx="1083672" cy="96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50">
            <a:extLst>
              <a:ext uri="{FF2B5EF4-FFF2-40B4-BE49-F238E27FC236}">
                <a16:creationId xmlns="" xmlns:a16="http://schemas.microsoft.com/office/drawing/2014/main" id="{C2224380-B95A-BD4E-B26F-673EA5CD30AE}"/>
              </a:ext>
            </a:extLst>
          </p:cNvPr>
          <p:cNvGrpSpPr/>
          <p:nvPr/>
        </p:nvGrpSpPr>
        <p:grpSpPr>
          <a:xfrm>
            <a:off x="9577631" y="3898564"/>
            <a:ext cx="609815" cy="472744"/>
            <a:chOff x="5700623" y="2728463"/>
            <a:chExt cx="1972699" cy="1330156"/>
          </a:xfrm>
        </p:grpSpPr>
        <p:pic>
          <p:nvPicPr>
            <p:cNvPr id="52" name="Picture 41">
              <a:extLst>
                <a:ext uri="{FF2B5EF4-FFF2-40B4-BE49-F238E27FC236}">
                  <a16:creationId xmlns="" xmlns:a16="http://schemas.microsoft.com/office/drawing/2014/main" id="{66B69B9B-95E4-9E4D-AA0A-0E47855BEFC1}"/>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700623" y="2728463"/>
              <a:ext cx="1972699" cy="1330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52">
              <a:extLst>
                <a:ext uri="{FF2B5EF4-FFF2-40B4-BE49-F238E27FC236}">
                  <a16:creationId xmlns="" xmlns:a16="http://schemas.microsoft.com/office/drawing/2014/main" id="{F7113BB4-341C-1E48-B7BF-2C2B0F463239}"/>
                </a:ext>
              </a:extLst>
            </p:cNvPr>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rot="2517519">
              <a:off x="6416209" y="3074536"/>
              <a:ext cx="544355" cy="435484"/>
            </a:xfrm>
            <a:prstGeom prst="rect">
              <a:avLst/>
            </a:prstGeom>
          </p:spPr>
        </p:pic>
      </p:grpSp>
      <p:sp>
        <p:nvSpPr>
          <p:cNvPr id="54" name="Rectangle 1">
            <a:extLst>
              <a:ext uri="{FF2B5EF4-FFF2-40B4-BE49-F238E27FC236}">
                <a16:creationId xmlns="" xmlns:a16="http://schemas.microsoft.com/office/drawing/2014/main" id="{A54BDCC4-901E-F84A-8086-FEFBE5805BA3}"/>
              </a:ext>
            </a:extLst>
          </p:cNvPr>
          <p:cNvSpPr>
            <a:spLocks noChangeArrowheads="1"/>
          </p:cNvSpPr>
          <p:nvPr/>
        </p:nvSpPr>
        <p:spPr bwMode="auto">
          <a:xfrm>
            <a:off x="9296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55" name="Rectangle 1">
            <a:extLst>
              <a:ext uri="{FF2B5EF4-FFF2-40B4-BE49-F238E27FC236}">
                <a16:creationId xmlns="" xmlns:a16="http://schemas.microsoft.com/office/drawing/2014/main" id="{D316D85A-3DCE-9448-8DAD-AFBA6F81A72A}"/>
              </a:ext>
            </a:extLst>
          </p:cNvPr>
          <p:cNvSpPr>
            <a:spLocks noChangeArrowheads="1"/>
          </p:cNvSpPr>
          <p:nvPr/>
        </p:nvSpPr>
        <p:spPr bwMode="auto">
          <a:xfrm>
            <a:off x="10121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56" name="Rectangle 1">
            <a:extLst>
              <a:ext uri="{FF2B5EF4-FFF2-40B4-BE49-F238E27FC236}">
                <a16:creationId xmlns="" xmlns:a16="http://schemas.microsoft.com/office/drawing/2014/main" id="{6F8F9587-C7FC-D74E-A345-034E9D5C9D75}"/>
              </a:ext>
            </a:extLst>
          </p:cNvPr>
          <p:cNvSpPr>
            <a:spLocks noChangeArrowheads="1"/>
          </p:cNvSpPr>
          <p:nvPr/>
        </p:nvSpPr>
        <p:spPr bwMode="auto">
          <a:xfrm>
            <a:off x="108873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57" name="Picture 56">
            <a:extLst>
              <a:ext uri="{FF2B5EF4-FFF2-40B4-BE49-F238E27FC236}">
                <a16:creationId xmlns="" xmlns:a16="http://schemas.microsoft.com/office/drawing/2014/main" id="{D7FE5D6E-84B0-064E-AD7B-7501154DA49C}"/>
              </a:ext>
            </a:extLst>
          </p:cNvPr>
          <p:cNvPicPr>
            <a:picLocks noChangeAspect="1"/>
          </p:cNvPicPr>
          <p:nvPr/>
        </p:nvPicPr>
        <p:blipFill>
          <a:blip r:embed="rId21">
            <a:duotone>
              <a:schemeClr val="accent5">
                <a:shade val="45000"/>
                <a:satMod val="135000"/>
              </a:schemeClr>
              <a:prstClr val="white"/>
            </a:duotone>
            <a:lum bright="20000"/>
          </a:blip>
          <a:stretch>
            <a:fillRect/>
          </a:stretch>
        </p:blipFill>
        <p:spPr>
          <a:xfrm>
            <a:off x="9498105" y="417338"/>
            <a:ext cx="536531" cy="253479"/>
          </a:xfrm>
          <a:prstGeom prst="rect">
            <a:avLst/>
          </a:prstGeom>
        </p:spPr>
      </p:pic>
      <p:pic>
        <p:nvPicPr>
          <p:cNvPr id="58" name="Picture 57">
            <a:extLst>
              <a:ext uri="{FF2B5EF4-FFF2-40B4-BE49-F238E27FC236}">
                <a16:creationId xmlns="" xmlns:a16="http://schemas.microsoft.com/office/drawing/2014/main" id="{A5D7B7E8-C2A0-D74C-B542-6494AC4015CD}"/>
              </a:ext>
            </a:extLst>
          </p:cNvPr>
          <p:cNvPicPr>
            <a:picLocks noChangeAspect="1"/>
          </p:cNvPicPr>
          <p:nvPr/>
        </p:nvPicPr>
        <p:blipFill>
          <a:blip r:embed="rId22">
            <a:duotone>
              <a:schemeClr val="accent5">
                <a:shade val="45000"/>
                <a:satMod val="135000"/>
              </a:schemeClr>
              <a:prstClr val="white"/>
            </a:duotone>
            <a:lum bright="20000"/>
          </a:blip>
          <a:stretch>
            <a:fillRect/>
          </a:stretch>
        </p:blipFill>
        <p:spPr>
          <a:xfrm>
            <a:off x="10390259" y="345571"/>
            <a:ext cx="397013" cy="397013"/>
          </a:xfrm>
          <a:prstGeom prst="rect">
            <a:avLst/>
          </a:prstGeom>
        </p:spPr>
      </p:pic>
      <p:pic>
        <p:nvPicPr>
          <p:cNvPr id="59" name="Picture 58">
            <a:extLst>
              <a:ext uri="{FF2B5EF4-FFF2-40B4-BE49-F238E27FC236}">
                <a16:creationId xmlns="" xmlns:a16="http://schemas.microsoft.com/office/drawing/2014/main" id="{68644592-AEB9-B548-B36F-62377EEA999B}"/>
              </a:ext>
            </a:extLst>
          </p:cNvPr>
          <p:cNvPicPr>
            <a:picLocks noChangeAspect="1"/>
          </p:cNvPicPr>
          <p:nvPr/>
        </p:nvPicPr>
        <p:blipFill>
          <a:blip r:embed="rId23">
            <a:duotone>
              <a:schemeClr val="accent5">
                <a:shade val="45000"/>
                <a:satMod val="135000"/>
              </a:schemeClr>
              <a:prstClr val="white"/>
            </a:duotone>
            <a:lum bright="20000"/>
          </a:blip>
          <a:stretch>
            <a:fillRect/>
          </a:stretch>
        </p:blipFill>
        <p:spPr>
          <a:xfrm>
            <a:off x="11063103" y="376777"/>
            <a:ext cx="541957" cy="334600"/>
          </a:xfrm>
          <a:prstGeom prst="rect">
            <a:avLst/>
          </a:prstGeom>
        </p:spPr>
      </p:pic>
    </p:spTree>
    <p:extLst>
      <p:ext uri="{BB962C8B-B14F-4D97-AF65-F5344CB8AC3E}">
        <p14:creationId xmlns:p14="http://schemas.microsoft.com/office/powerpoint/2010/main" val="29493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FortiProxy Series</a:t>
            </a:r>
          </a:p>
        </p:txBody>
      </p:sp>
      <p:graphicFrame>
        <p:nvGraphicFramePr>
          <p:cNvPr id="6" name="Group 51">
            <a:extLst>
              <a:ext uri="{FF2B5EF4-FFF2-40B4-BE49-F238E27FC236}">
                <a16:creationId xmlns="" xmlns:a16="http://schemas.microsoft.com/office/drawing/2014/main" id="{A7B6675D-AC06-EC4C-86D2-6B8931AA79B3}"/>
              </a:ext>
            </a:extLst>
          </p:cNvPr>
          <p:cNvGraphicFramePr>
            <a:graphicFrameLocks noGrp="1"/>
          </p:cNvGraphicFramePr>
          <p:nvPr>
            <p:extLst>
              <p:ext uri="{D42A27DB-BD31-4B8C-83A1-F6EECF244321}">
                <p14:modId xmlns:p14="http://schemas.microsoft.com/office/powerpoint/2010/main" val="561176880"/>
              </p:ext>
            </p:extLst>
          </p:nvPr>
        </p:nvGraphicFramePr>
        <p:xfrm>
          <a:off x="337500" y="1440002"/>
          <a:ext cx="11517003" cy="2012267"/>
        </p:xfrm>
        <a:graphic>
          <a:graphicData uri="http://schemas.openxmlformats.org/drawingml/2006/table">
            <a:tbl>
              <a:tblPr firstRow="1" firstCol="1" bandRow="1">
                <a:tableStyleId>{46F890A9-2807-4EBB-B81D-B2AA78EC7F39}</a:tableStyleId>
              </a:tblPr>
              <a:tblGrid>
                <a:gridCol w="2603754">
                  <a:extLst>
                    <a:ext uri="{9D8B030D-6E8A-4147-A177-3AD203B41FA5}">
                      <a16:colId xmlns="" xmlns:a16="http://schemas.microsoft.com/office/drawing/2014/main" val="20000"/>
                    </a:ext>
                  </a:extLst>
                </a:gridCol>
                <a:gridCol w="2971083">
                  <a:extLst>
                    <a:ext uri="{9D8B030D-6E8A-4147-A177-3AD203B41FA5}">
                      <a16:colId xmlns="" xmlns:a16="http://schemas.microsoft.com/office/drawing/2014/main" val="20001"/>
                    </a:ext>
                  </a:extLst>
                </a:gridCol>
                <a:gridCol w="2971083">
                  <a:extLst>
                    <a:ext uri="{9D8B030D-6E8A-4147-A177-3AD203B41FA5}">
                      <a16:colId xmlns="" xmlns:a16="http://schemas.microsoft.com/office/drawing/2014/main" val="20002"/>
                    </a:ext>
                  </a:extLst>
                </a:gridCol>
                <a:gridCol w="2971083">
                  <a:extLst>
                    <a:ext uri="{9D8B030D-6E8A-4147-A177-3AD203B41FA5}">
                      <a16:colId xmlns="" xmlns:a16="http://schemas.microsoft.com/office/drawing/2014/main" val="20003"/>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FPX-400E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FPX-2000E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FPX-4000E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User License</a:t>
                      </a:r>
                      <a:endParaRPr lang="en-US" sz="1300" b="1">
                        <a:solidFill>
                          <a:schemeClr val="tx1"/>
                        </a:solidFill>
                        <a:latin typeface="Arial"/>
                        <a:cs typeface="Arial"/>
                      </a:endParaRPr>
                    </a:p>
                  </a:txBody>
                  <a:tcPr marL="121888" marR="121888" anchor="ctr"/>
                </a:tc>
                <a:tc>
                  <a:txBody>
                    <a:bodyPr/>
                    <a:lstStyle/>
                    <a:p>
                      <a:pPr algn="ctr"/>
                      <a:r>
                        <a:rPr lang="de-DE" sz="1300"/>
                        <a:t>500 – 4,000</a:t>
                      </a:r>
                      <a:endParaRPr lang="de-DE" sz="1300">
                        <a:latin typeface="+mn-lt"/>
                        <a:cs typeface="Arial"/>
                      </a:endParaRPr>
                    </a:p>
                  </a:txBody>
                  <a:tcPr marL="121888" marR="121888" anchor="ctr"/>
                </a:tc>
                <a:tc>
                  <a:txBody>
                    <a:bodyPr/>
                    <a:lstStyle/>
                    <a:p>
                      <a:pPr algn="ctr"/>
                      <a:r>
                        <a:rPr lang="en-US" sz="1300"/>
                        <a:t>2,500 – 15,000</a:t>
                      </a:r>
                      <a:endParaRPr lang="en-US" sz="1300">
                        <a:latin typeface="Arial"/>
                        <a:cs typeface="Arial"/>
                      </a:endParaRPr>
                    </a:p>
                  </a:txBody>
                  <a:tcPr marL="121888" marR="121888" anchor="ctr"/>
                </a:tc>
                <a:tc>
                  <a:txBody>
                    <a:bodyPr/>
                    <a:lstStyle/>
                    <a:p>
                      <a:pPr algn="ctr"/>
                      <a:r>
                        <a:rPr lang="en-US" sz="1300"/>
                        <a:t>10,000 - 50,000</a:t>
                      </a:r>
                      <a:endParaRPr lang="en-US" sz="1300">
                        <a:latin typeface="Arial"/>
                        <a:cs typeface="Arial"/>
                      </a:endParaRPr>
                    </a:p>
                  </a:txBody>
                  <a:tcPr marL="121888" marR="121888" anchor="ctr"/>
                </a:tc>
                <a:extLst>
                  <a:ext uri="{0D108BD9-81ED-4DB2-BD59-A6C34878D82A}">
                    <a16:rowId xmlns="" xmlns:a16="http://schemas.microsoft.com/office/drawing/2014/main" val="43990229"/>
                  </a:ext>
                </a:extLst>
              </a:tr>
              <a:tr h="701040">
                <a:tc>
                  <a:txBody>
                    <a:bodyPr/>
                    <a:lstStyle/>
                    <a:p>
                      <a:r>
                        <a:rPr lang="en-US" sz="1300"/>
                        <a:t>Total Interfaces</a:t>
                      </a:r>
                      <a:endParaRPr lang="en-US" sz="1300" b="1">
                        <a:solidFill>
                          <a:srgbClr val="FFFFFF"/>
                        </a:solidFill>
                        <a:latin typeface="Arial"/>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4x GE RJ45</a:t>
                      </a:r>
                      <a:endParaRPr lang="en-US" sz="1300">
                        <a:latin typeface="+mn-lt"/>
                        <a:cs typeface="Arial"/>
                      </a:endParaRPr>
                    </a:p>
                  </a:txBody>
                  <a:tcPr marL="121888" marR="121888" anchor="ctr"/>
                </a:tc>
                <a:tc>
                  <a:txBody>
                    <a:bodyPr/>
                    <a:lstStyle/>
                    <a:p>
                      <a:pPr algn="ctr"/>
                      <a:r>
                        <a:rPr lang="en-US" sz="1300"/>
                        <a:t>2 x GE RJ45</a:t>
                      </a:r>
                    </a:p>
                    <a:p>
                      <a:pPr algn="ctr"/>
                      <a:r>
                        <a:rPr lang="en-US" sz="1300"/>
                        <a:t>2 x GE RJ45 bypass</a:t>
                      </a:r>
                    </a:p>
                    <a:p>
                      <a:pPr algn="ctr"/>
                      <a:r>
                        <a:rPr lang="en-US" sz="1300"/>
                        <a:t>2 x GE SFP</a:t>
                      </a:r>
                    </a:p>
                    <a:p>
                      <a:pPr algn="ctr"/>
                      <a:r>
                        <a:rPr lang="en-US" sz="1300"/>
                        <a:t>2 x 10GE SFP+</a:t>
                      </a:r>
                    </a:p>
                  </a:txBody>
                  <a:tcPr marL="121888" marR="121888" anchor="ctr"/>
                </a:tc>
                <a:tc>
                  <a:txBody>
                    <a:bodyPr/>
                    <a:lstStyle/>
                    <a:p>
                      <a:pPr algn="ctr"/>
                      <a:r>
                        <a:rPr lang="en-US" sz="1300"/>
                        <a:t>4 x GE RJ45</a:t>
                      </a:r>
                    </a:p>
                    <a:p>
                      <a:pPr algn="ctr"/>
                      <a:r>
                        <a:rPr lang="en-US" sz="1300"/>
                        <a:t>2 x GE RJ45 bypass</a:t>
                      </a:r>
                    </a:p>
                    <a:p>
                      <a:pPr algn="ctr"/>
                      <a:r>
                        <a:rPr lang="en-US" sz="1300"/>
                        <a:t>2 x GE SFP</a:t>
                      </a:r>
                    </a:p>
                    <a:p>
                      <a:pPr algn="ctr"/>
                      <a:r>
                        <a:rPr lang="en-US" sz="1300"/>
                        <a:t>4 x 10GE SFP+</a:t>
                      </a:r>
                    </a:p>
                  </a:txBody>
                  <a:tcPr marL="121888" marR="121888" anchor="ctr"/>
                </a:tc>
                <a:extLst>
                  <a:ext uri="{0D108BD9-81ED-4DB2-BD59-A6C34878D82A}">
                    <a16:rowId xmlns="" xmlns:a16="http://schemas.microsoft.com/office/drawing/2014/main" val="10002"/>
                  </a:ext>
                </a:extLst>
              </a:tr>
              <a:tr h="497840">
                <a:tc>
                  <a:txBody>
                    <a:bodyPr/>
                    <a:lstStyle/>
                    <a:p>
                      <a:r>
                        <a:rPr lang="en-US" sz="1300"/>
                        <a:t>Storage Capacity</a:t>
                      </a:r>
                      <a:endParaRPr lang="en-US" sz="1300" b="1">
                        <a:solidFill>
                          <a:srgbClr val="FFFFFF"/>
                        </a:solidFill>
                        <a:latin typeface="Arial"/>
                        <a:cs typeface="Arial"/>
                      </a:endParaRPr>
                    </a:p>
                  </a:txBody>
                  <a:tcPr marL="121888" marR="121888" anchor="ctr"/>
                </a:tc>
                <a:tc>
                  <a:txBody>
                    <a:bodyPr/>
                    <a:lstStyle/>
                    <a:p>
                      <a:pPr algn="ctr"/>
                      <a:r>
                        <a:rPr lang="en-US" sz="1300"/>
                        <a:t>2x 2 TB</a:t>
                      </a:r>
                      <a:endParaRPr lang="en-US" sz="1300">
                        <a:latin typeface="+mn-lt"/>
                        <a:cs typeface="Arial"/>
                      </a:endParaRPr>
                    </a:p>
                  </a:txBody>
                  <a:tcPr marL="121888" marR="121888" anchor="ctr"/>
                </a:tc>
                <a:tc>
                  <a:txBody>
                    <a:bodyPr/>
                    <a:lstStyle/>
                    <a:p>
                      <a:pPr algn="ctr"/>
                      <a:r>
                        <a:rPr lang="en-US" sz="1300"/>
                        <a:t>4x</a:t>
                      </a:r>
                      <a:r>
                        <a:rPr lang="en-US" sz="1300" baseline="0"/>
                        <a:t> 2 TB </a:t>
                      </a:r>
                      <a:br>
                        <a:rPr lang="en-US" sz="1300" baseline="0"/>
                      </a:br>
                      <a:r>
                        <a:rPr lang="en-US" sz="1300" baseline="0"/>
                        <a:t>(16 TB Max)</a:t>
                      </a:r>
                      <a:endParaRPr lang="en-US" sz="1300">
                        <a:latin typeface="+mn-lt"/>
                        <a:cs typeface="Arial"/>
                      </a:endParaRPr>
                    </a:p>
                  </a:txBody>
                  <a:tcPr marL="121888" marR="121888" anchor="ctr"/>
                </a:tc>
                <a:tc>
                  <a:txBody>
                    <a:bodyPr/>
                    <a:lstStyle/>
                    <a:p>
                      <a:pPr algn="ctr"/>
                      <a:r>
                        <a:rPr lang="en-US" sz="1300" dirty="0"/>
                        <a:t>4x</a:t>
                      </a:r>
                      <a:r>
                        <a:rPr lang="en-US" sz="1300" baseline="0" dirty="0"/>
                        <a:t> 2 TB </a:t>
                      </a:r>
                      <a:br>
                        <a:rPr lang="en-US" sz="1300" baseline="0" dirty="0"/>
                      </a:br>
                      <a:r>
                        <a:rPr lang="en-US" sz="1300" baseline="0" dirty="0"/>
                        <a:t>(24 TB Max)</a:t>
                      </a:r>
                      <a:endParaRPr lang="en-US" sz="1300" dirty="0">
                        <a:latin typeface="Arial"/>
                        <a:cs typeface="Arial"/>
                      </a:endParaRPr>
                    </a:p>
                  </a:txBody>
                  <a:tcPr marL="121888" marR="121888" anchor="ctr"/>
                </a:tc>
                <a:extLst>
                  <a:ext uri="{0D108BD9-81ED-4DB2-BD59-A6C34878D82A}">
                    <a16:rowId xmlns="" xmlns:a16="http://schemas.microsoft.com/office/drawing/2014/main" val="10003"/>
                  </a:ext>
                </a:extLst>
              </a:tr>
            </a:tbl>
          </a:graphicData>
        </a:graphic>
      </p:graphicFrame>
      <p:graphicFrame>
        <p:nvGraphicFramePr>
          <p:cNvPr id="8" name="Group 51">
            <a:extLst>
              <a:ext uri="{FF2B5EF4-FFF2-40B4-BE49-F238E27FC236}">
                <a16:creationId xmlns="" xmlns:a16="http://schemas.microsoft.com/office/drawing/2014/main" id="{3E691688-77BF-D540-99EF-12757FF6DE81}"/>
              </a:ext>
            </a:extLst>
          </p:cNvPr>
          <p:cNvGraphicFramePr>
            <a:graphicFrameLocks noGrp="1"/>
          </p:cNvGraphicFramePr>
          <p:nvPr>
            <p:extLst>
              <p:ext uri="{D42A27DB-BD31-4B8C-83A1-F6EECF244321}">
                <p14:modId xmlns:p14="http://schemas.microsoft.com/office/powerpoint/2010/main" val="1001495281"/>
              </p:ext>
            </p:extLst>
          </p:nvPr>
        </p:nvGraphicFramePr>
        <p:xfrm>
          <a:off x="337502" y="3824613"/>
          <a:ext cx="11517000" cy="2175688"/>
        </p:xfrm>
        <a:graphic>
          <a:graphicData uri="http://schemas.openxmlformats.org/drawingml/2006/table">
            <a:tbl>
              <a:tblPr firstRow="1" firstCol="1" bandRow="1">
                <a:tableStyleId>{46F890A9-2807-4EBB-B81D-B2AA78EC7F39}</a:tableStyleId>
              </a:tblPr>
              <a:tblGrid>
                <a:gridCol w="2603754">
                  <a:extLst>
                    <a:ext uri="{9D8B030D-6E8A-4147-A177-3AD203B41FA5}">
                      <a16:colId xmlns="" xmlns:a16="http://schemas.microsoft.com/office/drawing/2014/main" val="20000"/>
                    </a:ext>
                  </a:extLst>
                </a:gridCol>
                <a:gridCol w="1485541">
                  <a:extLst>
                    <a:ext uri="{9D8B030D-6E8A-4147-A177-3AD203B41FA5}">
                      <a16:colId xmlns="" xmlns:a16="http://schemas.microsoft.com/office/drawing/2014/main" val="20001"/>
                    </a:ext>
                  </a:extLst>
                </a:gridCol>
                <a:gridCol w="1485541">
                  <a:extLst>
                    <a:ext uri="{9D8B030D-6E8A-4147-A177-3AD203B41FA5}">
                      <a16:colId xmlns="" xmlns:a16="http://schemas.microsoft.com/office/drawing/2014/main" val="20002"/>
                    </a:ext>
                  </a:extLst>
                </a:gridCol>
                <a:gridCol w="1485541">
                  <a:extLst>
                    <a:ext uri="{9D8B030D-6E8A-4147-A177-3AD203B41FA5}">
                      <a16:colId xmlns="" xmlns:a16="http://schemas.microsoft.com/office/drawing/2014/main" val="4145651530"/>
                    </a:ext>
                  </a:extLst>
                </a:gridCol>
                <a:gridCol w="1485541">
                  <a:extLst>
                    <a:ext uri="{9D8B030D-6E8A-4147-A177-3AD203B41FA5}">
                      <a16:colId xmlns="" xmlns:a16="http://schemas.microsoft.com/office/drawing/2014/main" val="20003"/>
                    </a:ext>
                  </a:extLst>
                </a:gridCol>
                <a:gridCol w="1485541">
                  <a:extLst>
                    <a:ext uri="{9D8B030D-6E8A-4147-A177-3AD203B41FA5}">
                      <a16:colId xmlns="" xmlns:a16="http://schemas.microsoft.com/office/drawing/2014/main" val="2383622653"/>
                    </a:ext>
                  </a:extLst>
                </a:gridCol>
                <a:gridCol w="1485541">
                  <a:extLst>
                    <a:ext uri="{9D8B030D-6E8A-4147-A177-3AD203B41FA5}">
                      <a16:colId xmlns="" xmlns:a16="http://schemas.microsoft.com/office/drawing/2014/main" val="20004"/>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FPX-VM01</a:t>
                      </a:r>
                      <a:endParaRPr kumimoji="0" lang="en-GB"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FPX-VM02</a:t>
                      </a:r>
                      <a:endParaRPr kumimoji="0" lang="en-GB"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FPX-VM04</a:t>
                      </a:r>
                      <a:endParaRPr kumimoji="0" lang="en-GB"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FPX-VM08</a:t>
                      </a:r>
                      <a:endParaRPr kumimoji="0" lang="en-GB"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FPX-VM16</a:t>
                      </a:r>
                      <a:endParaRPr kumimoji="0" lang="en-GB"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u="none" strike="noStrike" cap="none" normalizeH="0" baseline="0">
                          <a:ln>
                            <a:noFill/>
                          </a:ln>
                          <a:effectLst/>
                        </a:rPr>
                        <a:t>FPX-UL</a:t>
                      </a:r>
                      <a:endParaRPr kumimoji="0" lang="en-GB"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GB" sz="1300"/>
                        <a:t>License Capacity</a:t>
                      </a:r>
                      <a:endParaRPr lang="en-GB" sz="1300" b="1">
                        <a:solidFill>
                          <a:srgbClr val="FFFFFF"/>
                        </a:solidFill>
                        <a:latin typeface="Arial"/>
                        <a:cs typeface="Arial"/>
                      </a:endParaRPr>
                    </a:p>
                  </a:txBody>
                  <a:tcPr marL="121888" marR="121888" anchor="ctr"/>
                </a:tc>
                <a:tc>
                  <a:txBody>
                    <a:bodyPr/>
                    <a:lstStyle/>
                    <a:p>
                      <a:pPr algn="ctr"/>
                      <a:r>
                        <a:rPr lang="en-GB" sz="1300">
                          <a:latin typeface="+mn-lt"/>
                          <a:cs typeface="Arial"/>
                        </a:rPr>
                        <a:t>100 </a:t>
                      </a:r>
                      <a:r>
                        <a:rPr lang="en-GB" sz="1300" noProof="0">
                          <a:latin typeface="+mn-lt"/>
                          <a:cs typeface="Arial"/>
                        </a:rPr>
                        <a:t>users</a:t>
                      </a:r>
                    </a:p>
                  </a:txBody>
                  <a:tcPr marL="121888" marR="121888" anchor="ctr"/>
                </a:tc>
                <a:tc>
                  <a:txBody>
                    <a:bodyPr/>
                    <a:lstStyle/>
                    <a:p>
                      <a:pPr algn="ctr"/>
                      <a:r>
                        <a:rPr lang="en-GB" sz="1300">
                          <a:latin typeface="+mn-lt"/>
                          <a:cs typeface="Arial"/>
                        </a:rPr>
                        <a:t>100 – 500 </a:t>
                      </a:r>
                    </a:p>
                    <a:p>
                      <a:pPr algn="ctr"/>
                      <a:r>
                        <a:rPr lang="en-GB" sz="1300">
                          <a:latin typeface="Arial"/>
                          <a:cs typeface="Arial"/>
                        </a:rPr>
                        <a:t>users</a:t>
                      </a:r>
                    </a:p>
                  </a:txBody>
                  <a:tcPr marL="121888" marR="121888" anchor="ctr"/>
                </a:tc>
                <a:tc>
                  <a:txBody>
                    <a:bodyPr/>
                    <a:lstStyle/>
                    <a:p>
                      <a:pPr algn="ctr"/>
                      <a:r>
                        <a:rPr lang="en-GB" sz="1300">
                          <a:latin typeface="Arial"/>
                          <a:cs typeface="Arial"/>
                        </a:rPr>
                        <a:t>100 – 2,500 users</a:t>
                      </a:r>
                    </a:p>
                  </a:txBody>
                  <a:tcPr marL="121888" marR="121888" anchor="ctr"/>
                </a:tc>
                <a:tc>
                  <a:txBody>
                    <a:bodyPr/>
                    <a:lstStyle/>
                    <a:p>
                      <a:pPr algn="ctr"/>
                      <a:r>
                        <a:rPr lang="en-GB" sz="1300">
                          <a:latin typeface="Arial"/>
                          <a:cs typeface="Arial"/>
                        </a:rPr>
                        <a:t>100 – 10,000 users</a:t>
                      </a:r>
                    </a:p>
                  </a:txBody>
                  <a:tcPr marL="121888" marR="121888" anchor="ctr"/>
                </a:tc>
                <a:tc>
                  <a:txBody>
                    <a:bodyPr/>
                    <a:lstStyle/>
                    <a:p>
                      <a:pPr algn="ctr"/>
                      <a:r>
                        <a:rPr lang="en-GB" sz="1300">
                          <a:latin typeface="Arial"/>
                          <a:cs typeface="Arial"/>
                        </a:rPr>
                        <a:t>100 – 25,000 users</a:t>
                      </a:r>
                    </a:p>
                  </a:txBody>
                  <a:tcPr marL="121888" marR="121888" anchor="ctr"/>
                </a:tc>
                <a:tc>
                  <a:txBody>
                    <a:bodyPr/>
                    <a:lstStyle/>
                    <a:p>
                      <a:pPr algn="ctr"/>
                      <a:r>
                        <a:rPr lang="en-GB" sz="1300">
                          <a:latin typeface="+mn-lt"/>
                          <a:cs typeface="Arial"/>
                        </a:rPr>
                        <a:t>100 – 50,000 </a:t>
                      </a:r>
                      <a:r>
                        <a:rPr lang="en-GB" sz="1300">
                          <a:latin typeface="Arial"/>
                          <a:cs typeface="Arial"/>
                        </a:rPr>
                        <a:t>users</a:t>
                      </a:r>
                    </a:p>
                  </a:txBody>
                  <a:tcPr marL="121888" marR="121888" anchor="ctr"/>
                </a:tc>
                <a:extLst>
                  <a:ext uri="{0D108BD9-81ED-4DB2-BD59-A6C34878D82A}">
                    <a16:rowId xmlns="" xmlns:a16="http://schemas.microsoft.com/office/drawing/2014/main" val="10001"/>
                  </a:ext>
                </a:extLst>
              </a:tr>
              <a:tr h="701040">
                <a:tc>
                  <a:txBody>
                    <a:bodyPr/>
                    <a:lstStyle/>
                    <a:p>
                      <a:r>
                        <a:rPr lang="en-GB" sz="1300"/>
                        <a:t>Total Interfaces (Max)</a:t>
                      </a:r>
                      <a:endParaRPr lang="en-GB" sz="1300" b="1">
                        <a:solidFill>
                          <a:srgbClr val="FFFFFF"/>
                        </a:solidFill>
                        <a:latin typeface="Arial"/>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GB" sz="1300">
                          <a:latin typeface="+mn-lt"/>
                          <a:cs typeface="Arial"/>
                        </a:rPr>
                        <a:t>10</a:t>
                      </a:r>
                    </a:p>
                  </a:txBody>
                  <a:tcPr marL="121888" marR="121888" anchor="ctr"/>
                </a:tc>
                <a:tc>
                  <a:txBody>
                    <a:bodyPr/>
                    <a:lstStyle/>
                    <a:p>
                      <a:pPr algn="ctr"/>
                      <a:r>
                        <a:rPr lang="en-GB" sz="1300">
                          <a:latin typeface="Arial"/>
                          <a:cs typeface="Arial"/>
                        </a:rPr>
                        <a:t>10</a:t>
                      </a:r>
                    </a:p>
                  </a:txBody>
                  <a:tcPr marL="121888" marR="121888" anchor="ctr"/>
                </a:tc>
                <a:tc>
                  <a:txBody>
                    <a:bodyPr/>
                    <a:lstStyle/>
                    <a:p>
                      <a:pPr algn="ctr"/>
                      <a:r>
                        <a:rPr lang="en-GB" sz="1300">
                          <a:latin typeface="Arial"/>
                          <a:cs typeface="Arial"/>
                        </a:rPr>
                        <a:t>10</a:t>
                      </a:r>
                    </a:p>
                  </a:txBody>
                  <a:tcPr marL="121888" marR="121888" anchor="ctr"/>
                </a:tc>
                <a:tc>
                  <a:txBody>
                    <a:bodyPr/>
                    <a:lstStyle/>
                    <a:p>
                      <a:pPr algn="ctr"/>
                      <a:r>
                        <a:rPr lang="en-GB" sz="1300">
                          <a:latin typeface="Arial"/>
                          <a:cs typeface="Arial"/>
                        </a:rPr>
                        <a:t>10</a:t>
                      </a:r>
                    </a:p>
                  </a:txBody>
                  <a:tcPr marL="121888" marR="121888" anchor="ctr"/>
                </a:tc>
                <a:tc>
                  <a:txBody>
                    <a:bodyPr/>
                    <a:lstStyle/>
                    <a:p>
                      <a:pPr algn="ctr"/>
                      <a:r>
                        <a:rPr lang="en-GB" sz="1300">
                          <a:latin typeface="Arial"/>
                          <a:cs typeface="Arial"/>
                        </a:rPr>
                        <a:t>10</a:t>
                      </a:r>
                    </a:p>
                  </a:txBody>
                  <a:tcPr marL="121888" marR="121888" anchor="ctr"/>
                </a:tc>
                <a:tc>
                  <a:txBody>
                    <a:bodyPr/>
                    <a:lstStyle/>
                    <a:p>
                      <a:pPr algn="ctr"/>
                      <a:r>
                        <a:rPr lang="en-GB" sz="1300" baseline="0">
                          <a:latin typeface="Arial"/>
                          <a:cs typeface="Arial"/>
                        </a:rPr>
                        <a:t>10</a:t>
                      </a:r>
                    </a:p>
                  </a:txBody>
                  <a:tcPr marL="121888" marR="121888" anchor="ctr"/>
                </a:tc>
                <a:extLst>
                  <a:ext uri="{0D108BD9-81ED-4DB2-BD59-A6C34878D82A}">
                    <a16:rowId xmlns="" xmlns:a16="http://schemas.microsoft.com/office/drawing/2014/main" val="10002"/>
                  </a:ext>
                </a:extLst>
              </a:tr>
              <a:tr h="497840">
                <a:tc>
                  <a:txBody>
                    <a:bodyPr/>
                    <a:lstStyle/>
                    <a:p>
                      <a:r>
                        <a:rPr lang="en-GB" sz="1300" b="1">
                          <a:solidFill>
                            <a:schemeClr val="tx1"/>
                          </a:solidFill>
                          <a:latin typeface="Arial"/>
                          <a:cs typeface="Arial"/>
                        </a:rPr>
                        <a:t>CPU, memory, storage</a:t>
                      </a:r>
                    </a:p>
                  </a:txBody>
                  <a:tcPr marL="121888" marR="121888" anchor="ctr"/>
                </a:tc>
                <a:tc>
                  <a:txBody>
                    <a:bodyPr/>
                    <a:lstStyle/>
                    <a:p>
                      <a:pPr algn="ctr"/>
                      <a:r>
                        <a:rPr lang="en-GB" sz="1300">
                          <a:latin typeface="+mn-lt"/>
                          <a:cs typeface="Arial"/>
                        </a:rPr>
                        <a:t>2 CPU, 2 GB RAM, 1 Disk </a:t>
                      </a:r>
                    </a:p>
                  </a:txBody>
                  <a:tcPr marL="121888" marR="121888" anchor="ctr"/>
                </a:tc>
                <a:tc>
                  <a:txBody>
                    <a:bodyPr/>
                    <a:lstStyle/>
                    <a:p>
                      <a:pPr algn="ctr"/>
                      <a:r>
                        <a:rPr lang="en-GB" sz="1300">
                          <a:latin typeface="+mn-lt"/>
                          <a:cs typeface="Arial"/>
                        </a:rPr>
                        <a:t>4 CPU, 4 GB RAM, 2 Disk </a:t>
                      </a:r>
                    </a:p>
                  </a:txBody>
                  <a:tcPr marL="121888" marR="121888" anchor="ctr"/>
                </a:tc>
                <a:tc>
                  <a:txBody>
                    <a:bodyPr/>
                    <a:lstStyle/>
                    <a:p>
                      <a:pPr algn="ctr"/>
                      <a:r>
                        <a:rPr lang="en-GB" sz="1300">
                          <a:latin typeface="+mn-lt"/>
                          <a:cs typeface="Arial"/>
                        </a:rPr>
                        <a:t>8 CPU, 8 GB RAM, 2 Disk </a:t>
                      </a:r>
                    </a:p>
                  </a:txBody>
                  <a:tcPr marL="121888" marR="121888" anchor="ctr"/>
                </a:tc>
                <a:tc>
                  <a:txBody>
                    <a:bodyPr/>
                    <a:lstStyle/>
                    <a:p>
                      <a:pPr algn="ctr"/>
                      <a:r>
                        <a:rPr lang="en-GB" sz="1300">
                          <a:latin typeface="+mn-lt"/>
                          <a:cs typeface="Arial"/>
                        </a:rPr>
                        <a:t>16 CPU, 32 GB RAM, 4 Disk </a:t>
                      </a:r>
                    </a:p>
                  </a:txBody>
                  <a:tcPr marL="121888" marR="121888" anchor="ctr"/>
                </a:tc>
                <a:tc>
                  <a:txBody>
                    <a:bodyPr/>
                    <a:lstStyle/>
                    <a:p>
                      <a:pPr algn="ctr"/>
                      <a:r>
                        <a:rPr lang="en-GB" sz="1300">
                          <a:latin typeface="+mn-lt"/>
                          <a:cs typeface="Arial"/>
                        </a:rPr>
                        <a:t>32 CPU, 64 GB RAM, 8 Disk </a:t>
                      </a:r>
                    </a:p>
                  </a:txBody>
                  <a:tcPr marL="121888" marR="121888" anchor="ctr"/>
                </a:tc>
                <a:tc>
                  <a:txBody>
                    <a:bodyPr/>
                    <a:lstStyle/>
                    <a:p>
                      <a:pPr algn="ctr"/>
                      <a:r>
                        <a:rPr lang="en-GB" sz="1300" dirty="0">
                          <a:latin typeface="+mn-lt"/>
                          <a:cs typeface="Arial"/>
                        </a:rPr>
                        <a:t>Unlimited CPU, Unlimited GB RAM, 16 Disk </a:t>
                      </a:r>
                    </a:p>
                  </a:txBody>
                  <a:tcPr marL="121888" marR="121888"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13465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FortiRecorder &amp; FortiCamera</a:t>
            </a:r>
          </a:p>
        </p:txBody>
      </p:sp>
      <p:pic>
        <p:nvPicPr>
          <p:cNvPr id="5" name="Picture 4">
            <a:extLst>
              <a:ext uri="{FF2B5EF4-FFF2-40B4-BE49-F238E27FC236}">
                <a16:creationId xmlns="" xmlns:a16="http://schemas.microsoft.com/office/drawing/2014/main" id="{4B2A0E74-9BAE-0844-BF9E-EB7A90C6B5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260332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FortiRecorder and </a:t>
            </a:r>
            <a:br>
              <a:rPr lang="en-US"/>
            </a:br>
            <a:r>
              <a:rPr lang="en-US"/>
              <a:t>FortiCamera</a:t>
            </a:r>
          </a:p>
        </p:txBody>
      </p:sp>
      <p:grpSp>
        <p:nvGrpSpPr>
          <p:cNvPr id="5" name="Group 4"/>
          <p:cNvGrpSpPr/>
          <p:nvPr/>
        </p:nvGrpSpPr>
        <p:grpSpPr>
          <a:xfrm>
            <a:off x="570826" y="1200000"/>
            <a:ext cx="11067173" cy="846744"/>
            <a:chOff x="427038" y="1080000"/>
            <a:chExt cx="8302542" cy="635058"/>
          </a:xfrm>
        </p:grpSpPr>
        <p:sp>
          <p:nvSpPr>
            <p:cNvPr id="6" name="Rectangle 5"/>
            <p:cNvSpPr/>
            <p:nvPr/>
          </p:nvSpPr>
          <p:spPr bwMode="invGray">
            <a:xfrm>
              <a:off x="427038" y="1080000"/>
              <a:ext cx="8302542" cy="635058"/>
            </a:xfrm>
            <a:prstGeom prst="rect">
              <a:avLst/>
            </a:prstGeom>
            <a:solidFill>
              <a:srgbClr val="414F52"/>
            </a:solidFill>
            <a:ln w="28575">
              <a:noFill/>
              <a:round/>
              <a:headEnd/>
              <a:tailEnd/>
            </a:ln>
          </p:spPr>
          <p:txBody>
            <a:bodyPr wrap="square" rtlCol="0" anchor="ctr"/>
            <a:lstStyle/>
            <a:p>
              <a:pPr marL="1218936" lvl="4" defTabSz="457073"/>
              <a:r>
                <a:rPr lang="en-US" sz="2400" b="1" dirty="0">
                  <a:solidFill>
                    <a:schemeClr val="bg1"/>
                  </a:solidFill>
                  <a:cs typeface="Arial Narrow"/>
                </a:rPr>
                <a:t>AI-enabled video surveillance for secure and safer workplaces </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7249" y="1116284"/>
              <a:ext cx="561940" cy="561940"/>
            </a:xfrm>
            <a:prstGeom prst="rect">
              <a:avLst/>
            </a:prstGeom>
          </p:spPr>
        </p:pic>
      </p:grpSp>
      <p:pic>
        <p:nvPicPr>
          <p:cNvPr id="8" name="Picture 7"/>
          <p:cNvPicPr>
            <a:picLocks noChangeAspect="1"/>
          </p:cNvPicPr>
          <p:nvPr/>
        </p:nvPicPr>
        <p:blipFill>
          <a:blip r:embed="rId3"/>
          <a:stretch>
            <a:fillRect/>
          </a:stretch>
        </p:blipFill>
        <p:spPr>
          <a:xfrm>
            <a:off x="5943601" y="2562652"/>
            <a:ext cx="5353733" cy="3295463"/>
          </a:xfrm>
          <a:prstGeom prst="rect">
            <a:avLst/>
          </a:prstGeom>
        </p:spPr>
      </p:pic>
      <p:graphicFrame>
        <p:nvGraphicFramePr>
          <p:cNvPr id="9" name="Content Placeholder 4">
            <a:extLst>
              <a:ext uri="{FF2B5EF4-FFF2-40B4-BE49-F238E27FC236}">
                <a16:creationId xmlns="" xmlns:a16="http://schemas.microsoft.com/office/drawing/2014/main" id="{4AABD604-6077-7547-9060-0F1C2BE1D7CF}"/>
              </a:ext>
            </a:extLst>
          </p:cNvPr>
          <p:cNvGraphicFramePr>
            <a:graphicFrameLocks/>
          </p:cNvGraphicFramePr>
          <p:nvPr>
            <p:extLst>
              <p:ext uri="{D42A27DB-BD31-4B8C-83A1-F6EECF244321}">
                <p14:modId xmlns:p14="http://schemas.microsoft.com/office/powerpoint/2010/main" val="706065493"/>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Multiple recording options: continuous, event-based, scheduled, manual</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Access to live and recorded video from mobile apps and browsers </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Recorder available as hardware or VM deployment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Large range of cameras to fit any environment, all powered with </a:t>
                      </a:r>
                      <a:r>
                        <a:rPr lang="en-US" sz="1600" b="0" i="0" u="none" strike="noStrike" kern="1200" err="1">
                          <a:solidFill>
                            <a:schemeClr val="dk1"/>
                          </a:solidFill>
                          <a:effectLst/>
                          <a:latin typeface="+mn-lt"/>
                          <a:ea typeface="+mn-ea"/>
                          <a:cs typeface="+mn-cs"/>
                        </a:rPr>
                        <a:t>PoE</a:t>
                      </a:r>
                      <a:endParaRPr lang="en-US" sz="1600" b="0" i="0" u="none" strike="noStrike" kern="1200">
                        <a:solidFill>
                          <a:schemeClr val="dk1"/>
                        </a:solidFill>
                        <a:effectLst/>
                        <a:latin typeface="+mn-lt"/>
                        <a:ea typeface="+mn-ea"/>
                        <a:cs typeface="+mn-cs"/>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Free professional-grade video management system (VMS)</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RADIUS, LDAP, SNMP, and remote data storage support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12" name="Graphic 11">
            <a:extLst>
              <a:ext uri="{FF2B5EF4-FFF2-40B4-BE49-F238E27FC236}">
                <a16:creationId xmlns="" xmlns:a16="http://schemas.microsoft.com/office/drawing/2014/main" id="{049A0C26-B6B5-1041-819A-07B17D16F946}"/>
              </a:ext>
            </a:extLst>
          </p:cNvPr>
          <p:cNvPicPr>
            <a:picLocks noChangeAspect="1"/>
          </p:cNvPicPr>
          <p:nvPr/>
        </p:nvPicPr>
        <p:blipFill>
          <a:blip r:embed="rId4">
            <a:duotone>
              <a:prstClr val="black"/>
              <a:schemeClr val="tx2">
                <a:tint val="45000"/>
                <a:satMod val="400000"/>
              </a:schemeClr>
            </a:duotone>
            <a:extLst>
              <a:ext uri="{96DAC541-7B7A-43D3-8B79-37D633B846F1}">
                <asvg:svgBlip xmlns="" xmlns:asvg="http://schemas.microsoft.com/office/drawing/2016/SVG/main" r:embed="rId5"/>
              </a:ext>
            </a:extLst>
          </a:blip>
          <a:stretch>
            <a:fillRect/>
          </a:stretch>
        </p:blipFill>
        <p:spPr>
          <a:xfrm>
            <a:off x="771054" y="2308651"/>
            <a:ext cx="508000" cy="508000"/>
          </a:xfrm>
          <a:prstGeom prst="rect">
            <a:avLst/>
          </a:prstGeom>
        </p:spPr>
      </p:pic>
      <p:pic>
        <p:nvPicPr>
          <p:cNvPr id="14" name="Graphic 13">
            <a:extLst>
              <a:ext uri="{FF2B5EF4-FFF2-40B4-BE49-F238E27FC236}">
                <a16:creationId xmlns="" xmlns:a16="http://schemas.microsoft.com/office/drawing/2014/main" id="{AF3E4DF2-40C7-804D-AEDC-FB43C4709245}"/>
              </a:ext>
            </a:extLst>
          </p:cNvPr>
          <p:cNvPicPr>
            <a:picLocks noChangeAspect="1"/>
          </p:cNvPicPr>
          <p:nvPr/>
        </p:nvPicPr>
        <p:blipFill>
          <a:blip r:embed="rId6">
            <a:duotone>
              <a:prstClr val="black"/>
              <a:schemeClr val="tx2">
                <a:tint val="45000"/>
                <a:satMod val="400000"/>
              </a:schemeClr>
            </a:duotone>
            <a:extLst>
              <a:ext uri="{96DAC541-7B7A-43D3-8B79-37D633B846F1}">
                <asvg:svgBlip xmlns="" xmlns:asvg="http://schemas.microsoft.com/office/drawing/2016/SVG/main" r:embed="rId7"/>
              </a:ext>
            </a:extLst>
          </a:blip>
          <a:stretch>
            <a:fillRect/>
          </a:stretch>
        </p:blipFill>
        <p:spPr>
          <a:xfrm>
            <a:off x="771054" y="2999866"/>
            <a:ext cx="508000" cy="508000"/>
          </a:xfrm>
          <a:prstGeom prst="rect">
            <a:avLst/>
          </a:prstGeom>
        </p:spPr>
      </p:pic>
      <p:pic>
        <p:nvPicPr>
          <p:cNvPr id="16" name="Graphic 15">
            <a:extLst>
              <a:ext uri="{FF2B5EF4-FFF2-40B4-BE49-F238E27FC236}">
                <a16:creationId xmlns="" xmlns:a16="http://schemas.microsoft.com/office/drawing/2014/main" id="{C1EE18F9-8CB7-5C45-BF0D-3773AD793F24}"/>
              </a:ext>
            </a:extLst>
          </p:cNvPr>
          <p:cNvPicPr>
            <a:picLocks noChangeAspect="1"/>
          </p:cNvPicPr>
          <p:nvPr/>
        </p:nvPicPr>
        <p:blipFill>
          <a:blip r:embed="rId8">
            <a:duotone>
              <a:prstClr val="black"/>
              <a:schemeClr val="tx2">
                <a:tint val="45000"/>
                <a:satMod val="400000"/>
              </a:schemeClr>
            </a:duotone>
            <a:extLst>
              <a:ext uri="{96DAC541-7B7A-43D3-8B79-37D633B846F1}">
                <asvg:svgBlip xmlns="" xmlns:asvg="http://schemas.microsoft.com/office/drawing/2016/SVG/main" r:embed="rId9"/>
              </a:ext>
            </a:extLst>
          </a:blip>
          <a:stretch>
            <a:fillRect/>
          </a:stretch>
        </p:blipFill>
        <p:spPr>
          <a:xfrm>
            <a:off x="751073" y="3674050"/>
            <a:ext cx="508000" cy="508000"/>
          </a:xfrm>
          <a:prstGeom prst="rect">
            <a:avLst/>
          </a:prstGeom>
        </p:spPr>
      </p:pic>
      <p:pic>
        <p:nvPicPr>
          <p:cNvPr id="18" name="Graphic 17">
            <a:extLst>
              <a:ext uri="{FF2B5EF4-FFF2-40B4-BE49-F238E27FC236}">
                <a16:creationId xmlns="" xmlns:a16="http://schemas.microsoft.com/office/drawing/2014/main" id="{A0D0C7E3-84FF-5B47-8B34-D413C2443F04}"/>
              </a:ext>
            </a:extLst>
          </p:cNvPr>
          <p:cNvPicPr>
            <a:picLocks noChangeAspect="1"/>
          </p:cNvPicPr>
          <p:nvPr/>
        </p:nvPicPr>
        <p:blipFill>
          <a:blip r:embed="rId10">
            <a:duotone>
              <a:prstClr val="black"/>
              <a:schemeClr val="tx2">
                <a:tint val="45000"/>
                <a:satMod val="400000"/>
              </a:schemeClr>
            </a:duotone>
            <a:extLst>
              <a:ext uri="{96DAC541-7B7A-43D3-8B79-37D633B846F1}">
                <asvg:svgBlip xmlns="" xmlns:asvg="http://schemas.microsoft.com/office/drawing/2016/SVG/main" r:embed="rId11"/>
              </a:ext>
            </a:extLst>
          </a:blip>
          <a:stretch>
            <a:fillRect/>
          </a:stretch>
        </p:blipFill>
        <p:spPr>
          <a:xfrm>
            <a:off x="771054" y="4382393"/>
            <a:ext cx="508000" cy="508000"/>
          </a:xfrm>
          <a:prstGeom prst="rect">
            <a:avLst/>
          </a:prstGeom>
        </p:spPr>
      </p:pic>
      <p:pic>
        <p:nvPicPr>
          <p:cNvPr id="20" name="Graphic 19">
            <a:extLst>
              <a:ext uri="{FF2B5EF4-FFF2-40B4-BE49-F238E27FC236}">
                <a16:creationId xmlns="" xmlns:a16="http://schemas.microsoft.com/office/drawing/2014/main" id="{5187E552-DE81-054A-8B73-F0EE536D91E3}"/>
              </a:ext>
            </a:extLst>
          </p:cNvPr>
          <p:cNvPicPr>
            <a:picLocks noChangeAspect="1"/>
          </p:cNvPicPr>
          <p:nvPr/>
        </p:nvPicPr>
        <p:blipFill>
          <a:blip r:embed="rId12">
            <a:duotone>
              <a:prstClr val="black"/>
              <a:schemeClr val="tx2">
                <a:tint val="45000"/>
                <a:satMod val="400000"/>
              </a:schemeClr>
            </a:duotone>
            <a:extLst>
              <a:ext uri="{96DAC541-7B7A-43D3-8B79-37D633B846F1}">
                <asvg:svgBlip xmlns="" xmlns:asvg="http://schemas.microsoft.com/office/drawing/2016/SVG/main" r:embed="rId13"/>
              </a:ext>
            </a:extLst>
          </a:blip>
          <a:stretch>
            <a:fillRect/>
          </a:stretch>
        </p:blipFill>
        <p:spPr>
          <a:xfrm>
            <a:off x="771054" y="5078901"/>
            <a:ext cx="508000" cy="508000"/>
          </a:xfrm>
          <a:prstGeom prst="rect">
            <a:avLst/>
          </a:prstGeom>
        </p:spPr>
      </p:pic>
      <p:pic>
        <p:nvPicPr>
          <p:cNvPr id="22" name="Graphic 21">
            <a:extLst>
              <a:ext uri="{FF2B5EF4-FFF2-40B4-BE49-F238E27FC236}">
                <a16:creationId xmlns="" xmlns:a16="http://schemas.microsoft.com/office/drawing/2014/main" id="{D5FDADDF-BF63-1D44-82E8-0D2A78536CC8}"/>
              </a:ext>
            </a:extLst>
          </p:cNvPr>
          <p:cNvPicPr>
            <a:picLocks noChangeAspect="1"/>
          </p:cNvPicPr>
          <p:nvPr/>
        </p:nvPicPr>
        <p:blipFill>
          <a:blip r:embed="rId14">
            <a:duotone>
              <a:prstClr val="black"/>
              <a:schemeClr val="tx2">
                <a:tint val="45000"/>
                <a:satMod val="400000"/>
              </a:schemeClr>
            </a:duotone>
            <a:extLst>
              <a:ext uri="{96DAC541-7B7A-43D3-8B79-37D633B846F1}">
                <asvg:svgBlip xmlns="" xmlns:asvg="http://schemas.microsoft.com/office/drawing/2016/SVG/main" r:embed="rId15"/>
              </a:ext>
            </a:extLst>
          </a:blip>
          <a:stretch>
            <a:fillRect/>
          </a:stretch>
        </p:blipFill>
        <p:spPr>
          <a:xfrm>
            <a:off x="840904" y="5809568"/>
            <a:ext cx="368300" cy="381000"/>
          </a:xfrm>
          <a:prstGeom prst="rect">
            <a:avLst/>
          </a:prstGeom>
        </p:spPr>
      </p:pic>
      <p:sp>
        <p:nvSpPr>
          <p:cNvPr id="21" name="Rectangle 1">
            <a:extLst>
              <a:ext uri="{FF2B5EF4-FFF2-40B4-BE49-F238E27FC236}">
                <a16:creationId xmlns="" xmlns:a16="http://schemas.microsoft.com/office/drawing/2014/main" id="{2C92BA56-0932-D94C-99CB-AAFCBE21815F}"/>
              </a:ext>
            </a:extLst>
          </p:cNvPr>
          <p:cNvSpPr>
            <a:spLocks noChangeArrowheads="1"/>
          </p:cNvSpPr>
          <p:nvPr/>
        </p:nvSpPr>
        <p:spPr bwMode="auto">
          <a:xfrm>
            <a:off x="9296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25" name="Rectangle 1">
            <a:extLst>
              <a:ext uri="{FF2B5EF4-FFF2-40B4-BE49-F238E27FC236}">
                <a16:creationId xmlns="" xmlns:a16="http://schemas.microsoft.com/office/drawing/2014/main" id="{C3796855-7690-EE46-867B-84C7B01475C0}"/>
              </a:ext>
            </a:extLst>
          </p:cNvPr>
          <p:cNvSpPr>
            <a:spLocks noChangeArrowheads="1"/>
          </p:cNvSpPr>
          <p:nvPr/>
        </p:nvSpPr>
        <p:spPr bwMode="auto">
          <a:xfrm>
            <a:off x="10121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27" name="Rectangle 1">
            <a:extLst>
              <a:ext uri="{FF2B5EF4-FFF2-40B4-BE49-F238E27FC236}">
                <a16:creationId xmlns="" xmlns:a16="http://schemas.microsoft.com/office/drawing/2014/main" id="{2ACD54E3-FCA2-8145-8251-493FD1D0054D}"/>
              </a:ext>
            </a:extLst>
          </p:cNvPr>
          <p:cNvSpPr>
            <a:spLocks noChangeArrowheads="1"/>
          </p:cNvSpPr>
          <p:nvPr/>
        </p:nvSpPr>
        <p:spPr bwMode="auto">
          <a:xfrm>
            <a:off x="108873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28" name="Picture 27">
            <a:extLst>
              <a:ext uri="{FF2B5EF4-FFF2-40B4-BE49-F238E27FC236}">
                <a16:creationId xmlns="" xmlns:a16="http://schemas.microsoft.com/office/drawing/2014/main" id="{E0F3DF4C-B03E-6342-9580-057867CDB9E4}"/>
              </a:ext>
            </a:extLst>
          </p:cNvPr>
          <p:cNvPicPr>
            <a:picLocks noChangeAspect="1"/>
          </p:cNvPicPr>
          <p:nvPr/>
        </p:nvPicPr>
        <p:blipFill>
          <a:blip r:embed="rId16">
            <a:duotone>
              <a:schemeClr val="accent5">
                <a:shade val="45000"/>
                <a:satMod val="135000"/>
              </a:schemeClr>
              <a:prstClr val="white"/>
            </a:duotone>
            <a:lum bright="20000"/>
          </a:blip>
          <a:stretch>
            <a:fillRect/>
          </a:stretch>
        </p:blipFill>
        <p:spPr>
          <a:xfrm>
            <a:off x="9498105" y="417338"/>
            <a:ext cx="536531" cy="253479"/>
          </a:xfrm>
          <a:prstGeom prst="rect">
            <a:avLst/>
          </a:prstGeom>
        </p:spPr>
      </p:pic>
      <p:pic>
        <p:nvPicPr>
          <p:cNvPr id="29" name="Picture 28">
            <a:extLst>
              <a:ext uri="{FF2B5EF4-FFF2-40B4-BE49-F238E27FC236}">
                <a16:creationId xmlns="" xmlns:a16="http://schemas.microsoft.com/office/drawing/2014/main" id="{D08233AB-181F-0A41-BABD-9E5876ABD806}"/>
              </a:ext>
            </a:extLst>
          </p:cNvPr>
          <p:cNvPicPr>
            <a:picLocks noChangeAspect="1"/>
          </p:cNvPicPr>
          <p:nvPr/>
        </p:nvPicPr>
        <p:blipFill>
          <a:blip r:embed="rId17">
            <a:duotone>
              <a:schemeClr val="accent5">
                <a:shade val="45000"/>
                <a:satMod val="135000"/>
              </a:schemeClr>
              <a:prstClr val="white"/>
            </a:duotone>
            <a:lum bright="20000"/>
          </a:blip>
          <a:stretch>
            <a:fillRect/>
          </a:stretch>
        </p:blipFill>
        <p:spPr>
          <a:xfrm>
            <a:off x="10390259" y="345571"/>
            <a:ext cx="397013" cy="397013"/>
          </a:xfrm>
          <a:prstGeom prst="rect">
            <a:avLst/>
          </a:prstGeom>
        </p:spPr>
      </p:pic>
      <p:pic>
        <p:nvPicPr>
          <p:cNvPr id="30" name="Picture 29">
            <a:extLst>
              <a:ext uri="{FF2B5EF4-FFF2-40B4-BE49-F238E27FC236}">
                <a16:creationId xmlns="" xmlns:a16="http://schemas.microsoft.com/office/drawing/2014/main" id="{B74568C3-1574-484A-B6C6-6BBFF553928B}"/>
              </a:ext>
            </a:extLst>
          </p:cNvPr>
          <p:cNvPicPr>
            <a:picLocks noChangeAspect="1"/>
          </p:cNvPicPr>
          <p:nvPr/>
        </p:nvPicPr>
        <p:blipFill>
          <a:blip r:embed="rId18">
            <a:duotone>
              <a:schemeClr val="accent5">
                <a:shade val="45000"/>
                <a:satMod val="135000"/>
              </a:schemeClr>
              <a:prstClr val="white"/>
            </a:duotone>
            <a:lum bright="20000"/>
          </a:blip>
          <a:stretch>
            <a:fillRect/>
          </a:stretch>
        </p:blipFill>
        <p:spPr>
          <a:xfrm>
            <a:off x="11063103" y="376777"/>
            <a:ext cx="541957" cy="334600"/>
          </a:xfrm>
          <a:prstGeom prst="rect">
            <a:avLst/>
          </a:prstGeom>
        </p:spPr>
      </p:pic>
    </p:spTree>
    <p:extLst>
      <p:ext uri="{BB962C8B-B14F-4D97-AF65-F5344CB8AC3E}">
        <p14:creationId xmlns:p14="http://schemas.microsoft.com/office/powerpoint/2010/main" val="369447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FortiRecorder Series</a:t>
            </a:r>
          </a:p>
        </p:txBody>
      </p:sp>
      <p:graphicFrame>
        <p:nvGraphicFramePr>
          <p:cNvPr id="5" name="Table 4">
            <a:extLst>
              <a:ext uri="{FF2B5EF4-FFF2-40B4-BE49-F238E27FC236}">
                <a16:creationId xmlns="" xmlns:a16="http://schemas.microsoft.com/office/drawing/2014/main" id="{D1670AFE-1D09-834D-B0CD-D0752CCD9163}"/>
              </a:ext>
            </a:extLst>
          </p:cNvPr>
          <p:cNvGraphicFramePr>
            <a:graphicFrameLocks noGrp="1"/>
          </p:cNvGraphicFramePr>
          <p:nvPr>
            <p:extLst>
              <p:ext uri="{D42A27DB-BD31-4B8C-83A1-F6EECF244321}">
                <p14:modId xmlns:p14="http://schemas.microsoft.com/office/powerpoint/2010/main" val="4025362692"/>
              </p:ext>
            </p:extLst>
          </p:nvPr>
        </p:nvGraphicFramePr>
        <p:xfrm>
          <a:off x="291758" y="2068904"/>
          <a:ext cx="11517002" cy="4475100"/>
        </p:xfrm>
        <a:graphic>
          <a:graphicData uri="http://schemas.openxmlformats.org/drawingml/2006/table">
            <a:tbl>
              <a:tblPr firstRow="1" firstCol="1" bandRow="1">
                <a:tableStyleId>{46F890A9-2807-4EBB-B81D-B2AA78EC7F39}</a:tableStyleId>
              </a:tblPr>
              <a:tblGrid>
                <a:gridCol w="1778797">
                  <a:extLst>
                    <a:ext uri="{9D8B030D-6E8A-4147-A177-3AD203B41FA5}">
                      <a16:colId xmlns="" xmlns:a16="http://schemas.microsoft.com/office/drawing/2014/main" val="20000"/>
                    </a:ext>
                  </a:extLst>
                </a:gridCol>
                <a:gridCol w="2015852">
                  <a:extLst>
                    <a:ext uri="{9D8B030D-6E8A-4147-A177-3AD203B41FA5}">
                      <a16:colId xmlns="" xmlns:a16="http://schemas.microsoft.com/office/drawing/2014/main" val="20001"/>
                    </a:ext>
                  </a:extLst>
                </a:gridCol>
                <a:gridCol w="2652937">
                  <a:extLst>
                    <a:ext uri="{9D8B030D-6E8A-4147-A177-3AD203B41FA5}">
                      <a16:colId xmlns="" xmlns:a16="http://schemas.microsoft.com/office/drawing/2014/main" val="20002"/>
                    </a:ext>
                  </a:extLst>
                </a:gridCol>
                <a:gridCol w="2534708">
                  <a:extLst>
                    <a:ext uri="{9D8B030D-6E8A-4147-A177-3AD203B41FA5}">
                      <a16:colId xmlns="" xmlns:a16="http://schemas.microsoft.com/office/drawing/2014/main" val="20003"/>
                    </a:ext>
                  </a:extLst>
                </a:gridCol>
                <a:gridCol w="2534708">
                  <a:extLst>
                    <a:ext uri="{9D8B030D-6E8A-4147-A177-3AD203B41FA5}">
                      <a16:colId xmlns="" xmlns:a16="http://schemas.microsoft.com/office/drawing/2014/main" val="2935861636"/>
                    </a:ext>
                  </a:extLst>
                </a:gridCol>
              </a:tblGrid>
              <a:tr h="0">
                <a:tc>
                  <a:txBody>
                    <a:bodyPr/>
                    <a:lstStyle/>
                    <a:p>
                      <a:endParaRPr lang="en-US" sz="1400" dirty="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FRC-100D</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FRC-200D</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FRC-400F</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FRC-VM </a:t>
                      </a:r>
                    </a:p>
                  </a:txBody>
                  <a:tcPr marL="121888" marR="121888" marT="72000" marB="72000" anchor="ctr"/>
                </a:tc>
                <a:extLst>
                  <a:ext uri="{0D108BD9-81ED-4DB2-BD59-A6C34878D82A}">
                    <a16:rowId xmlns="" xmlns:a16="http://schemas.microsoft.com/office/drawing/2014/main" val="10000"/>
                  </a:ext>
                </a:extLst>
              </a:tr>
              <a:tr h="0">
                <a:tc>
                  <a:txBody>
                    <a:bodyPr/>
                    <a:lstStyle/>
                    <a:p>
                      <a:r>
                        <a:rPr lang="en-US" sz="1400" dirty="0"/>
                        <a:t>Camera Capacity</a:t>
                      </a:r>
                      <a:endParaRPr lang="en-US" sz="1400" b="1" dirty="0">
                        <a:solidFill>
                          <a:srgbClr val="FFFFFF"/>
                        </a:solidFill>
                      </a:endParaRPr>
                    </a:p>
                  </a:txBody>
                  <a:tcPr marL="121888" marR="121888" marT="72000" marB="72000" anchor="ctr"/>
                </a:tc>
                <a:tc>
                  <a:txBody>
                    <a:bodyPr/>
                    <a:lstStyle/>
                    <a:p>
                      <a:pPr algn="ctr"/>
                      <a:r>
                        <a:rPr lang="en-US" sz="1400" dirty="0"/>
                        <a:t>16</a:t>
                      </a:r>
                      <a:endParaRPr lang="en-US" sz="1400" b="0" i="0" dirty="0">
                        <a:solidFill>
                          <a:schemeClr val="tx1"/>
                        </a:solidFill>
                        <a:latin typeface="+mn-lt"/>
                      </a:endParaRPr>
                    </a:p>
                  </a:txBody>
                  <a:tcPr marL="121888" marR="121888" marT="72000" marB="72000" anchor="ctr"/>
                </a:tc>
                <a:tc>
                  <a:txBody>
                    <a:bodyPr/>
                    <a:lstStyle/>
                    <a:p>
                      <a:pPr algn="ctr"/>
                      <a:r>
                        <a:rPr lang="en-US" sz="1400"/>
                        <a:t>64</a:t>
                      </a:r>
                      <a:endParaRPr lang="en-US" sz="1400" b="0" i="0">
                        <a:solidFill>
                          <a:schemeClr val="tx1"/>
                        </a:solidFill>
                        <a:latin typeface="+mn-lt"/>
                      </a:endParaRPr>
                    </a:p>
                  </a:txBody>
                  <a:tcPr marL="121888" marR="121888" marT="72000" marB="72000" anchor="ctr"/>
                </a:tc>
                <a:tc>
                  <a:txBody>
                    <a:bodyPr/>
                    <a:lstStyle/>
                    <a:p>
                      <a:pPr algn="ctr"/>
                      <a:r>
                        <a:rPr lang="en-US" sz="1400" dirty="0"/>
                        <a:t>64</a:t>
                      </a:r>
                      <a:endParaRPr lang="en-US" sz="1400" b="0" i="0" dirty="0">
                        <a:solidFill>
                          <a:schemeClr val="tx1"/>
                        </a:solidFill>
                        <a:latin typeface="+mn-lt"/>
                      </a:endParaRPr>
                    </a:p>
                  </a:txBody>
                  <a:tcPr marL="121888" marR="121888" marT="72000" marB="72000" anchor="ctr"/>
                </a:tc>
                <a:tc>
                  <a:txBody>
                    <a:bodyPr/>
                    <a:lstStyle/>
                    <a:p>
                      <a:pPr algn="ctr"/>
                      <a:r>
                        <a:rPr lang="en-US" sz="1400" b="0" i="0" dirty="0">
                          <a:solidFill>
                            <a:schemeClr val="tx1"/>
                          </a:solidFill>
                          <a:latin typeface="+mn-lt"/>
                        </a:rPr>
                        <a:t>1024</a:t>
                      </a:r>
                    </a:p>
                  </a:txBody>
                  <a:tcPr marL="121888" marR="121888" marT="72000" marB="72000" anchor="ctr"/>
                </a:tc>
                <a:extLst>
                  <a:ext uri="{0D108BD9-81ED-4DB2-BD59-A6C34878D82A}">
                    <a16:rowId xmlns="" xmlns:a16="http://schemas.microsoft.com/office/drawing/2014/main" val="10001"/>
                  </a:ext>
                </a:extLst>
              </a:tr>
              <a:tr h="347200">
                <a:tc>
                  <a:txBody>
                    <a:bodyPr/>
                    <a:lstStyle/>
                    <a:p>
                      <a:r>
                        <a:rPr lang="en-US" sz="1400"/>
                        <a:t>Form Factor</a:t>
                      </a:r>
                      <a:endParaRPr lang="en-US" sz="14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a:ln>
                            <a:noFill/>
                          </a:ln>
                          <a:effectLst/>
                        </a:rPr>
                        <a:t>Desktop</a:t>
                      </a:r>
                      <a:endParaRPr lang="en-US" sz="1400" b="0" i="0" dirty="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a:ln>
                            <a:noFill/>
                          </a:ln>
                          <a:effectLst/>
                        </a:rPr>
                        <a:t>1 RU</a:t>
                      </a:r>
                      <a:endParaRPr lang="en-US" sz="14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a:ln>
                            <a:noFill/>
                          </a:ln>
                          <a:effectLst/>
                        </a:rPr>
                        <a:t>1 RU</a:t>
                      </a:r>
                      <a:endParaRPr lang="en-US" sz="1400" b="0" i="0" dirty="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rPr>
                        <a:t>VM</a:t>
                      </a:r>
                    </a:p>
                  </a:txBody>
                  <a:tcPr marL="121888" marR="121888" marT="72000" marB="72000" anchor="ctr"/>
                </a:tc>
                <a:extLst>
                  <a:ext uri="{0D108BD9-81ED-4DB2-BD59-A6C34878D82A}">
                    <a16:rowId xmlns="" xmlns:a16="http://schemas.microsoft.com/office/drawing/2014/main" val="10002"/>
                  </a:ext>
                </a:extLst>
              </a:tr>
              <a:tr h="347200">
                <a:tc>
                  <a:txBody>
                    <a:bodyPr/>
                    <a:lstStyle/>
                    <a:p>
                      <a:r>
                        <a:rPr lang="en-US" sz="1400"/>
                        <a:t>Total Interface</a:t>
                      </a:r>
                      <a:endParaRPr lang="en-US" sz="14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a:ln>
                            <a:noFill/>
                          </a:ln>
                          <a:effectLst/>
                        </a:rPr>
                        <a:t>3x GE RJ45</a:t>
                      </a:r>
                      <a:endParaRPr lang="en-US" sz="1400" b="0" i="0" dirty="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a:ln>
                            <a:noFill/>
                          </a:ln>
                          <a:effectLst/>
                        </a:rPr>
                        <a:t>4x GE RJ45</a:t>
                      </a:r>
                      <a:endParaRPr lang="en-US" sz="14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a:ln>
                            <a:noFill/>
                          </a:ln>
                          <a:effectLst/>
                        </a:rPr>
                        <a:t>3x GE RJ45</a:t>
                      </a:r>
                      <a:endParaRPr lang="en-US" sz="1400" b="0" i="0" dirty="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dirty="0">
                          <a:ln>
                            <a:noFill/>
                          </a:ln>
                          <a:effectLst/>
                        </a:rPr>
                        <a:t>1 to 4 network cards supported</a:t>
                      </a:r>
                      <a:endParaRPr kumimoji="0" lang="en-US" sz="1300" b="0" i="0" u="none" strike="noStrike" cap="none" normalizeH="0" baseline="0" dirty="0">
                        <a:ln>
                          <a:noFill/>
                        </a:ln>
                        <a:solidFill>
                          <a:schemeClr val="dk1"/>
                        </a:solidFill>
                        <a:effectLst/>
                        <a:latin typeface="+mn-lt"/>
                      </a:endParaRPr>
                    </a:p>
                  </a:txBody>
                  <a:tcPr marL="121888" marR="121888" marT="72000" marB="72000" anchor="ctr"/>
                </a:tc>
                <a:extLst>
                  <a:ext uri="{0D108BD9-81ED-4DB2-BD59-A6C34878D82A}">
                    <a16:rowId xmlns="" xmlns:a16="http://schemas.microsoft.com/office/drawing/2014/main" val="10003"/>
                  </a:ext>
                </a:extLst>
              </a:tr>
              <a:tr h="347200">
                <a:tc>
                  <a:txBody>
                    <a:bodyPr/>
                    <a:lstStyle/>
                    <a:p>
                      <a:r>
                        <a:rPr lang="en-US" sz="1400"/>
                        <a:t>Storage</a:t>
                      </a:r>
                      <a:endParaRPr lang="en-US" sz="14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 TB</a:t>
                      </a:r>
                      <a:endParaRPr lang="en-US" sz="1400" b="0" i="0" dirty="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 TB</a:t>
                      </a:r>
                      <a:endParaRPr lang="en-US" sz="1400" b="0" i="0" dirty="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1x 4 TB (4x 8 TB max.)</a:t>
                      </a:r>
                      <a:endParaRPr lang="en-US" sz="1400" b="0" i="0" dirty="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a:t>Unrestricted</a:t>
                      </a:r>
                      <a:endParaRPr lang="en-US" sz="1300" b="0" i="0" dirty="0">
                        <a:solidFill>
                          <a:schemeClr val="tx1"/>
                        </a:solidFill>
                        <a:latin typeface="+mn-lt"/>
                      </a:endParaRPr>
                    </a:p>
                  </a:txBody>
                  <a:tcPr marL="121888" marR="121888" marT="72000" marB="72000" anchor="ctr"/>
                </a:tc>
                <a:extLst>
                  <a:ext uri="{0D108BD9-81ED-4DB2-BD59-A6C34878D82A}">
                    <a16:rowId xmlns="" xmlns:a16="http://schemas.microsoft.com/office/drawing/2014/main" val="10004"/>
                  </a:ext>
                </a:extLst>
              </a:tr>
              <a:tr h="347200">
                <a:tc>
                  <a:txBody>
                    <a:bodyPr/>
                    <a:lstStyle/>
                    <a:p>
                      <a:r>
                        <a:rPr lang="en-US" sz="1400" b="1" dirty="0">
                          <a:solidFill>
                            <a:schemeClr val="tx1"/>
                          </a:solidFill>
                        </a:rPr>
                        <a:t>Features</a:t>
                      </a:r>
                    </a:p>
                  </a:txBody>
                  <a:tcPr marL="121888" marR="121888" marT="72000" marB="72000" anchor="ctr"/>
                </a:tc>
                <a:tc gridSpan="4">
                  <a:txBody>
                    <a:bodyPr/>
                    <a:lstStyle/>
                    <a:p>
                      <a:pPr marL="1608138" marR="0" indent="-2667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Web-based interface simplifies configuration and management</a:t>
                      </a:r>
                    </a:p>
                    <a:p>
                      <a:pPr marL="1608138" marR="0" indent="-2667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Comprehensive video management system</a:t>
                      </a:r>
                    </a:p>
                    <a:p>
                      <a:pPr marL="1608138" marR="0" indent="-2667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Intelligent video analysis with AI-enabled detection</a:t>
                      </a:r>
                    </a:p>
                    <a:p>
                      <a:pPr marL="1608138" marR="0" indent="-2667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Camera live view and video playback</a:t>
                      </a:r>
                    </a:p>
                    <a:p>
                      <a:pPr marL="1608138" marR="0" indent="-2667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Event monitor with timeline</a:t>
                      </a:r>
                    </a:p>
                    <a:p>
                      <a:pPr marL="1608138" marR="0" indent="-2667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Email notifications with snapshot preview</a:t>
                      </a:r>
                    </a:p>
                    <a:p>
                      <a:pPr marL="1608138" marR="0" indent="-2667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Integrated with Fortinet Security Fabric products</a:t>
                      </a:r>
                    </a:p>
                    <a:p>
                      <a:pPr marL="1608138" marR="0" indent="-2667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Secure proxy for 3</a:t>
                      </a:r>
                      <a:r>
                        <a:rPr lang="en-US" sz="1400" kern="1200" baseline="30000" dirty="0">
                          <a:solidFill>
                            <a:schemeClr val="dk1"/>
                          </a:solidFill>
                          <a:effectLst/>
                          <a:latin typeface="+mn-lt"/>
                          <a:ea typeface="+mn-ea"/>
                          <a:cs typeface="+mn-cs"/>
                        </a:rPr>
                        <a:t>rd</a:t>
                      </a:r>
                      <a:r>
                        <a:rPr lang="en-US" sz="1400" kern="1200" dirty="0">
                          <a:solidFill>
                            <a:schemeClr val="dk1"/>
                          </a:solidFill>
                          <a:effectLst/>
                          <a:latin typeface="+mn-lt"/>
                          <a:ea typeface="+mn-ea"/>
                          <a:cs typeface="+mn-cs"/>
                        </a:rPr>
                        <a:t> party cameras</a:t>
                      </a:r>
                    </a:p>
                  </a:txBody>
                  <a:tcPr marL="121888" marR="121888" marT="72000" marB="72000" anchor="ctr"/>
                </a:tc>
                <a:tc hMerge="1">
                  <a:txBody>
                    <a:bodyPr/>
                    <a:lstStyle/>
                    <a:p>
                      <a:endParaRPr lang="en-US"/>
                    </a:p>
                  </a:txBody>
                  <a:tcPr/>
                </a:tc>
                <a:tc hMerge="1">
                  <a:txBody>
                    <a:bodyPr/>
                    <a:lstStyle/>
                    <a:p>
                      <a:endParaRPr lang="en-US"/>
                    </a:p>
                  </a:txBody>
                  <a:tcPr/>
                </a:tc>
                <a:tc hMerge="1">
                  <a:txBody>
                    <a:bodyPr/>
                    <a:lstStyle/>
                    <a:p>
                      <a:pPr marL="1608138" marR="0" indent="-2667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400" kern="1200" dirty="0">
                        <a:solidFill>
                          <a:schemeClr val="dk1"/>
                        </a:solidFill>
                        <a:effectLst/>
                        <a:latin typeface="+mn-lt"/>
                        <a:ea typeface="+mn-ea"/>
                        <a:cs typeface="+mn-cs"/>
                      </a:endParaRPr>
                    </a:p>
                  </a:txBody>
                  <a:tcPr marL="121888" marR="121888" marT="72000" marB="72000" anchor="ctr"/>
                </a:tc>
                <a:extLst>
                  <a:ext uri="{0D108BD9-81ED-4DB2-BD59-A6C34878D82A}">
                    <a16:rowId xmlns="" xmlns:a16="http://schemas.microsoft.com/office/drawing/2014/main" val="1150719809"/>
                  </a:ext>
                </a:extLst>
              </a:tr>
              <a:tr h="347200">
                <a:tc>
                  <a:txBody>
                    <a:bodyPr/>
                    <a:lstStyle/>
                    <a:p>
                      <a:r>
                        <a:rPr lang="en-US" sz="1400" dirty="0"/>
                        <a:t>Management Tools</a:t>
                      </a:r>
                      <a:endParaRPr lang="en-US" sz="1400" b="1" dirty="0">
                        <a:solidFill>
                          <a:srgbClr val="FFFFFF"/>
                        </a:solidFill>
                      </a:endParaRPr>
                    </a:p>
                  </a:txBody>
                  <a:tcPr marL="121888" marR="121888" marT="72000" marB="72000" anchor="ctr"/>
                </a:tc>
                <a:tc gridSpan="4">
                  <a:txBody>
                    <a:bodyPr/>
                    <a:lstStyle/>
                    <a:p>
                      <a:pPr marL="137795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err="1"/>
                        <a:t>FortiCentral</a:t>
                      </a:r>
                      <a:r>
                        <a:rPr lang="en-US" sz="1400" baseline="0" dirty="0"/>
                        <a:t> (Windows)</a:t>
                      </a:r>
                      <a:endParaRPr lang="en-US" sz="1400" b="0" i="0" dirty="0">
                        <a:solidFill>
                          <a:schemeClr val="tx1"/>
                        </a:solidFill>
                        <a:latin typeface="+mn-lt"/>
                      </a:endParaRPr>
                    </a:p>
                    <a:p>
                      <a:pPr marL="1377950" marR="0" indent="0" algn="l" defTabSz="914400" rtl="0" eaLnBrk="1" fontAlgn="auto" latinLnBrk="0" hangingPunct="1">
                        <a:lnSpc>
                          <a:spcPct val="100000"/>
                        </a:lnSpc>
                        <a:spcBef>
                          <a:spcPts val="0"/>
                        </a:spcBef>
                        <a:spcAft>
                          <a:spcPts val="0"/>
                        </a:spcAft>
                        <a:buClrTx/>
                        <a:buSzTx/>
                        <a:buFontTx/>
                        <a:buNone/>
                        <a:tabLst/>
                        <a:defRPr/>
                      </a:pPr>
                      <a:r>
                        <a:rPr lang="en-US" sz="1400" dirty="0" err="1"/>
                        <a:t>FortiRecorder</a:t>
                      </a:r>
                      <a:r>
                        <a:rPr lang="en-US" sz="1400" baseline="0" dirty="0"/>
                        <a:t> Mobile Apps (iOS, Android)</a:t>
                      </a:r>
                    </a:p>
                  </a:txBody>
                  <a:tcPr marL="121888" marR="121888" marT="72000" marB="72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ndParaRPr>
                    </a:p>
                  </a:txBody>
                  <a:tcPr marT="72000" marB="72000" anchor="ctr">
                    <a:solidFill>
                      <a:srgbClr val="E4E4E4"/>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ndParaRPr>
                    </a:p>
                  </a:txBody>
                  <a:tcPr marT="72000" marB="72000" anchor="ctr">
                    <a:solidFill>
                      <a:srgbClr val="E4E4E4"/>
                    </a:solidFill>
                  </a:tcPr>
                </a:tc>
                <a:tc hMerge="1">
                  <a:txBody>
                    <a:bodyPr/>
                    <a:lstStyle/>
                    <a:p>
                      <a:pPr marL="137795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p>
                  </a:txBody>
                  <a:tcPr marL="121888" marR="121888" marT="72000" marB="72000" anchor="ctr"/>
                </a:tc>
                <a:extLst>
                  <a:ext uri="{0D108BD9-81ED-4DB2-BD59-A6C34878D82A}">
                    <a16:rowId xmlns="" xmlns:a16="http://schemas.microsoft.com/office/drawing/2014/main" val="10005"/>
                  </a:ext>
                </a:extLst>
              </a:tr>
            </a:tbl>
          </a:graphicData>
        </a:graphic>
      </p:graphicFrame>
      <p:pic>
        <p:nvPicPr>
          <p:cNvPr id="6" name="Picture 5">
            <a:extLst>
              <a:ext uri="{FF2B5EF4-FFF2-40B4-BE49-F238E27FC236}">
                <a16:creationId xmlns="" xmlns:a16="http://schemas.microsoft.com/office/drawing/2014/main" id="{1B0C38ED-6BD0-0442-A36D-9F32E37876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24322" y="1317827"/>
            <a:ext cx="2372487" cy="569199"/>
          </a:xfrm>
          <a:prstGeom prst="rect">
            <a:avLst/>
          </a:prstGeom>
        </p:spPr>
      </p:pic>
      <p:pic>
        <p:nvPicPr>
          <p:cNvPr id="7" name="Picture 6">
            <a:extLst>
              <a:ext uri="{FF2B5EF4-FFF2-40B4-BE49-F238E27FC236}">
                <a16:creationId xmlns="" xmlns:a16="http://schemas.microsoft.com/office/drawing/2014/main" id="{0ADBB5A0-7E64-234E-8FB3-AC08290CE4A5}"/>
              </a:ext>
            </a:extLst>
          </p:cNvPr>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4168737" y="1417811"/>
            <a:ext cx="2267139" cy="469215"/>
          </a:xfrm>
          <a:prstGeom prst="rect">
            <a:avLst/>
          </a:prstGeom>
        </p:spPr>
      </p:pic>
      <p:pic>
        <p:nvPicPr>
          <p:cNvPr id="8" name="Picture 7">
            <a:extLst>
              <a:ext uri="{FF2B5EF4-FFF2-40B4-BE49-F238E27FC236}">
                <a16:creationId xmlns="" xmlns:a16="http://schemas.microsoft.com/office/drawing/2014/main" id="{F79F5343-618F-EB4A-A0BD-F09036800DF5}"/>
              </a:ext>
            </a:extLst>
          </p:cNvPr>
          <p:cNvPicPr>
            <a:picLocks noChangeAspect="1"/>
          </p:cNvPicPr>
          <p:nvPr/>
        </p:nvPicPr>
        <p:blipFill>
          <a:blip r:embed="rId5" cstate="print">
            <a:grayscl/>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2582333" y="1498524"/>
            <a:ext cx="982134" cy="388502"/>
          </a:xfrm>
          <a:prstGeom prst="rect">
            <a:avLst/>
          </a:prstGeom>
        </p:spPr>
      </p:pic>
      <p:pic>
        <p:nvPicPr>
          <p:cNvPr id="9" name="Picture 21">
            <a:extLst>
              <a:ext uri="{FF2B5EF4-FFF2-40B4-BE49-F238E27FC236}">
                <a16:creationId xmlns="" xmlns:a16="http://schemas.microsoft.com/office/drawing/2014/main" id="{B4AE4F13-8003-7748-82CF-4F7E2A4F2D16}"/>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119391" y="979574"/>
            <a:ext cx="725969" cy="847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4">
            <a:extLst>
              <a:ext uri="{FF2B5EF4-FFF2-40B4-BE49-F238E27FC236}">
                <a16:creationId xmlns="" xmlns:a16="http://schemas.microsoft.com/office/drawing/2014/main" id="{A8C9F6DA-47F1-3146-B295-B82B0178F5C1}"/>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445937" y="1205610"/>
            <a:ext cx="756313" cy="818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10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FortiCamera Series</a:t>
            </a:r>
          </a:p>
        </p:txBody>
      </p:sp>
      <p:graphicFrame>
        <p:nvGraphicFramePr>
          <p:cNvPr id="7" name="Table 6">
            <a:extLst>
              <a:ext uri="{FF2B5EF4-FFF2-40B4-BE49-F238E27FC236}">
                <a16:creationId xmlns="" xmlns:a16="http://schemas.microsoft.com/office/drawing/2014/main" id="{18786EF7-E281-334B-8E0C-61DF45A18C96}"/>
              </a:ext>
            </a:extLst>
          </p:cNvPr>
          <p:cNvGraphicFramePr>
            <a:graphicFrameLocks noGrp="1"/>
          </p:cNvGraphicFramePr>
          <p:nvPr>
            <p:extLst>
              <p:ext uri="{D42A27DB-BD31-4B8C-83A1-F6EECF244321}">
                <p14:modId xmlns:p14="http://schemas.microsoft.com/office/powerpoint/2010/main" val="216451197"/>
              </p:ext>
            </p:extLst>
          </p:nvPr>
        </p:nvGraphicFramePr>
        <p:xfrm>
          <a:off x="337504" y="2319067"/>
          <a:ext cx="11517000" cy="3920400"/>
        </p:xfrm>
        <a:graphic>
          <a:graphicData uri="http://schemas.openxmlformats.org/drawingml/2006/table">
            <a:tbl>
              <a:tblPr firstRow="1" firstCol="1" bandRow="1">
                <a:tableStyleId>{46F890A9-2807-4EBB-B81D-B2AA78EC7F39}</a:tableStyleId>
              </a:tblPr>
              <a:tblGrid>
                <a:gridCol w="1667920">
                  <a:extLst>
                    <a:ext uri="{9D8B030D-6E8A-4147-A177-3AD203B41FA5}">
                      <a16:colId xmlns="" xmlns:a16="http://schemas.microsoft.com/office/drawing/2014/main" val="20000"/>
                    </a:ext>
                  </a:extLst>
                </a:gridCol>
                <a:gridCol w="2462270">
                  <a:extLst>
                    <a:ext uri="{9D8B030D-6E8A-4147-A177-3AD203B41FA5}">
                      <a16:colId xmlns="" xmlns:a16="http://schemas.microsoft.com/office/drawing/2014/main" val="20001"/>
                    </a:ext>
                  </a:extLst>
                </a:gridCol>
                <a:gridCol w="2462270">
                  <a:extLst>
                    <a:ext uri="{9D8B030D-6E8A-4147-A177-3AD203B41FA5}">
                      <a16:colId xmlns="" xmlns:a16="http://schemas.microsoft.com/office/drawing/2014/main" val="20002"/>
                    </a:ext>
                  </a:extLst>
                </a:gridCol>
                <a:gridCol w="2462270">
                  <a:extLst>
                    <a:ext uri="{9D8B030D-6E8A-4147-A177-3AD203B41FA5}">
                      <a16:colId xmlns="" xmlns:a16="http://schemas.microsoft.com/office/drawing/2014/main" val="20003"/>
                    </a:ext>
                  </a:extLst>
                </a:gridCol>
                <a:gridCol w="2462270">
                  <a:extLst>
                    <a:ext uri="{9D8B030D-6E8A-4147-A177-3AD203B41FA5}">
                      <a16:colId xmlns="" xmlns:a16="http://schemas.microsoft.com/office/drawing/2014/main" val="3111448716"/>
                    </a:ext>
                  </a:extLst>
                </a:gridCol>
              </a:tblGrid>
              <a:tr h="347200">
                <a:tc>
                  <a:txBody>
                    <a:bodyPr/>
                    <a:lstStyle/>
                    <a:p>
                      <a:endParaRPr lang="en-US" sz="1400" dirty="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400" dirty="0"/>
                        <a:t>FCM-MB40</a:t>
                      </a:r>
                      <a:endParaRPr lang="en-US" sz="1400" dirty="0"/>
                    </a:p>
                  </a:txBody>
                  <a:tcPr marL="121888" marR="121888" marT="72000" marB="72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t>FCM-MD50B</a:t>
                      </a:r>
                      <a:endParaRPr lang="en-US" sz="1400" dirty="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400" dirty="0"/>
                        <a:t>FCM-FD40</a:t>
                      </a:r>
                      <a:endParaRPr lang="en-US" sz="1400" dirty="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FCM-FD50</a:t>
                      </a:r>
                    </a:p>
                  </a:txBody>
                  <a:tcPr marL="121888" marR="121888" marT="72000" marB="72000" anchor="ctr"/>
                </a:tc>
                <a:extLst>
                  <a:ext uri="{0D108BD9-81ED-4DB2-BD59-A6C34878D82A}">
                    <a16:rowId xmlns="" xmlns:a16="http://schemas.microsoft.com/office/drawing/2014/main" val="10000"/>
                  </a:ext>
                </a:extLst>
              </a:tr>
              <a:tr h="753600">
                <a:tc>
                  <a:txBody>
                    <a:bodyPr/>
                    <a:lstStyle/>
                    <a:p>
                      <a:r>
                        <a:rPr lang="en-US" sz="1400" dirty="0"/>
                        <a:t>Description</a:t>
                      </a:r>
                      <a:endParaRPr lang="en-US" sz="1400" b="1" dirty="0">
                        <a:solidFill>
                          <a:srgbClr val="FFFFFF"/>
                        </a:solidFill>
                      </a:endParaRPr>
                    </a:p>
                  </a:txBody>
                  <a:tcPr marL="121888" marR="121888" marT="72000" marB="72000" anchor="ctr"/>
                </a:tc>
                <a:tc>
                  <a:txBody>
                    <a:bodyPr/>
                    <a:lstStyle/>
                    <a:p>
                      <a:pPr algn="ctr"/>
                      <a:r>
                        <a:rPr lang="en-US" sz="1400" dirty="0"/>
                        <a:t>Day/Night Mini Box IP Camera for Indoor</a:t>
                      </a:r>
                      <a:endParaRPr lang="en-US" sz="1400" b="0" i="0" dirty="0">
                        <a:solidFill>
                          <a:schemeClr val="tx1"/>
                        </a:solidFill>
                        <a:latin typeface="+mn-lt"/>
                      </a:endParaRP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400" kern="1200" dirty="0">
                          <a:solidFill>
                            <a:schemeClr val="dk1"/>
                          </a:solidFill>
                          <a:effectLst/>
                          <a:latin typeface="+mn-lt"/>
                          <a:ea typeface="+mn-ea"/>
                          <a:cs typeface="+mn-cs"/>
                        </a:rPr>
                        <a:t>Day/Night Mini Dome IP Camera for Indoor/Outdoor</a:t>
                      </a:r>
                      <a:endParaRPr lang="en-SG" sz="1400" dirty="0"/>
                    </a:p>
                  </a:txBody>
                  <a:tcPr marL="121888" marR="121888" marT="72000" marB="72000" anchor="ctr"/>
                </a:tc>
                <a:tc>
                  <a:txBody>
                    <a:bodyPr/>
                    <a:lstStyle/>
                    <a:p>
                      <a:pPr algn="ctr"/>
                      <a:r>
                        <a:rPr lang="en-US" sz="1400" dirty="0"/>
                        <a:t>Ultra-WDR Day/Night Fixed Dome IP Camera for Indoor/Outdoor</a:t>
                      </a:r>
                      <a:endParaRPr lang="en-US" sz="1400" b="0" i="0" dirty="0">
                        <a:solidFill>
                          <a:schemeClr val="tx1"/>
                        </a:solidFill>
                        <a:latin typeface="+mn-lt"/>
                      </a:endParaRPr>
                    </a:p>
                  </a:txBody>
                  <a:tcPr marL="121888" marR="121888" marT="72000" marB="72000" anchor="ct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400" dirty="0"/>
                        <a:t>Ultra-WDR Day/Night Fixed Dome IP Camera for Indoor/Outdoor</a:t>
                      </a:r>
                      <a:endParaRPr lang="en-US" sz="1400" b="0" i="0" dirty="0">
                        <a:solidFill>
                          <a:schemeClr val="tx1"/>
                        </a:solidFill>
                        <a:latin typeface="+mn-lt"/>
                      </a:endParaRPr>
                    </a:p>
                  </a:txBody>
                  <a:tcPr marL="121888" marR="121888" marT="72000" marB="72000" anchor="ctr"/>
                </a:tc>
                <a:extLst>
                  <a:ext uri="{0D108BD9-81ED-4DB2-BD59-A6C34878D82A}">
                    <a16:rowId xmlns="" xmlns:a16="http://schemas.microsoft.com/office/drawing/2014/main" val="10001"/>
                  </a:ext>
                </a:extLst>
              </a:tr>
              <a:tr h="245861">
                <a:tc>
                  <a:txBody>
                    <a:bodyPr/>
                    <a:lstStyle/>
                    <a:p>
                      <a:r>
                        <a:rPr lang="en-US" sz="1400" dirty="0"/>
                        <a:t>Encoder</a:t>
                      </a:r>
                      <a:endParaRPr lang="en-US" sz="1400" b="1" dirty="0">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4 megapixel; H.264</a:t>
                      </a:r>
                      <a:endParaRPr lang="en-US" sz="1400" b="0" i="0" dirty="0">
                        <a:solidFill>
                          <a:schemeClr val="tx1"/>
                        </a:solidFill>
                        <a:latin typeface="+mn-lt"/>
                      </a:endParaRPr>
                    </a:p>
                  </a:txBody>
                  <a:tcPr marL="121888" marR="121888" marT="72000" marB="72000" anchor="ctr"/>
                </a:tc>
                <a:tc>
                  <a:txBody>
                    <a:bodyPr/>
                    <a:lstStyle/>
                    <a:p>
                      <a:pPr algn="ctr"/>
                      <a:r>
                        <a:rPr lang="en-US" sz="1400" dirty="0"/>
                        <a:t>5 megapixel; H.265</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a:ln>
                            <a:noFill/>
                          </a:ln>
                          <a:effectLst/>
                        </a:rPr>
                        <a:t>4 megapixel; H.264</a:t>
                      </a:r>
                      <a:endParaRPr lang="en-US" sz="1400" b="0" i="0" dirty="0">
                        <a:solidFill>
                          <a:schemeClr val="tx1"/>
                        </a:solidFill>
                        <a:latin typeface="+mn-lt"/>
                      </a:endParaRP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a:ln>
                            <a:noFill/>
                          </a:ln>
                          <a:effectLst/>
                        </a:rPr>
                        <a:t>5 megapixel; H.265</a:t>
                      </a:r>
                      <a:endParaRPr lang="en-US" sz="1400" b="0" i="0" dirty="0">
                        <a:solidFill>
                          <a:schemeClr val="tx1"/>
                        </a:solidFill>
                        <a:latin typeface="+mn-lt"/>
                      </a:endParaRPr>
                    </a:p>
                  </a:txBody>
                  <a:tcPr marL="121888" marR="121888" marT="72000" marB="72000" anchor="ctr"/>
                </a:tc>
                <a:extLst>
                  <a:ext uri="{0D108BD9-81ED-4DB2-BD59-A6C34878D82A}">
                    <a16:rowId xmlns="" xmlns:a16="http://schemas.microsoft.com/office/drawing/2014/main" val="10002"/>
                  </a:ext>
                </a:extLst>
              </a:tr>
              <a:tr h="660700">
                <a:tc>
                  <a:txBody>
                    <a:bodyPr/>
                    <a:lstStyle/>
                    <a:p>
                      <a:r>
                        <a:rPr lang="en-US" sz="1400"/>
                        <a:t>Additional Features</a:t>
                      </a:r>
                      <a:endParaRPr lang="en-US" sz="1400" b="1">
                        <a:solidFill>
                          <a:srgbClr val="FFFFFF"/>
                        </a:solidFill>
                      </a:endParaRPr>
                    </a:p>
                  </a:txBody>
                  <a:tcPr marL="121888" marR="121888" marT="72000" marB="72000"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Compact &amp; lightweight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Shutter ultra-WDR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Wide angle 100° lens </a:t>
                      </a:r>
                      <a:endParaRPr lang="en-US" sz="1400" b="0" i="0" dirty="0">
                        <a:solidFill>
                          <a:schemeClr val="tx1"/>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Two-way audio, built-in mic and speaker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IR capture 15 ft / 5 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3D noise reduction</a:t>
                      </a:r>
                    </a:p>
                  </a:txBody>
                  <a:tcPr marL="121888" marR="121888" marT="72000" marB="7200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Low-light sensor with </a:t>
                      </a:r>
                      <a:r>
                        <a:rPr lang="en-US" sz="1400" b="0" i="0" kern="1200" dirty="0">
                          <a:solidFill>
                            <a:schemeClr val="dk1"/>
                          </a:solidFill>
                          <a:effectLst/>
                          <a:latin typeface="+mn-lt"/>
                          <a:ea typeface="+mn-ea"/>
                          <a:cs typeface="+mn-cs"/>
                        </a:rPr>
                        <a:t>w</a:t>
                      </a:r>
                      <a:r>
                        <a:rPr lang="en-US" sz="1400" kern="1200" dirty="0">
                          <a:solidFill>
                            <a:schemeClr val="dk1"/>
                          </a:solidFill>
                          <a:effectLst/>
                          <a:latin typeface="+mn-lt"/>
                          <a:ea typeface="+mn-ea"/>
                          <a:cs typeface="+mn-cs"/>
                        </a:rPr>
                        <a:t>ide 101° viewing range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IR capture 60 ft / 20 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3D noise reduction</a:t>
                      </a:r>
                    </a:p>
                  </a:txBody>
                  <a:tcPr marL="121888" marR="121888" marT="72000" marB="72000"/>
                </a:tc>
                <a:tc>
                  <a:txBody>
                    <a:bodyPr/>
                    <a:lstStyle/>
                    <a:p>
                      <a:pPr marL="285750" indent="-285750" algn="l">
                        <a:buFont typeface="Arial" panose="020B0604020202020204" pitchFamily="34" charset="0"/>
                        <a:buChar char="•"/>
                      </a:pPr>
                      <a:r>
                        <a:rPr lang="en-US" sz="1400" kern="1200" dirty="0">
                          <a:solidFill>
                            <a:schemeClr val="dk1"/>
                          </a:solidFill>
                          <a:effectLst/>
                          <a:latin typeface="+mn-lt"/>
                          <a:ea typeface="+mn-ea"/>
                          <a:cs typeface="+mn-cs"/>
                        </a:rPr>
                        <a:t>Motorized 3x autofocus zoom lens </a:t>
                      </a: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Shutter ultra-WDR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Low-light progressive sensor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IR capture 130 ft / 40 m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Line in/out audio</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3D noise reduction</a:t>
                      </a:r>
                    </a:p>
                  </a:txBody>
                  <a:tcPr marL="121888" marR="121888" marT="72000" marB="72000"/>
                </a:tc>
                <a:tc>
                  <a:txBody>
                    <a:bodyPr/>
                    <a:lstStyle/>
                    <a:p>
                      <a:pPr marL="285750" indent="-285750" algn="l">
                        <a:buFont typeface="Arial" panose="020B0604020202020204" pitchFamily="34" charset="0"/>
                        <a:buChar char="•"/>
                      </a:pPr>
                      <a:r>
                        <a:rPr lang="en-US" sz="1400" kern="1200" dirty="0">
                          <a:solidFill>
                            <a:schemeClr val="dk1"/>
                          </a:solidFill>
                          <a:effectLst/>
                          <a:latin typeface="+mn-lt"/>
                          <a:ea typeface="+mn-ea"/>
                          <a:cs typeface="+mn-cs"/>
                        </a:rPr>
                        <a:t>Motorized </a:t>
                      </a:r>
                      <a:r>
                        <a:rPr lang="en-US" sz="1400" kern="1200" dirty="0">
                          <a:solidFill>
                            <a:schemeClr val="tx1"/>
                          </a:solidFill>
                          <a:effectLst/>
                          <a:latin typeface="+mn-lt"/>
                          <a:ea typeface="+mn-ea"/>
                          <a:cs typeface="+mn-cs"/>
                        </a:rPr>
                        <a:t>4x</a:t>
                      </a:r>
                      <a:r>
                        <a:rPr lang="en-US" sz="1400" kern="1200" dirty="0">
                          <a:solidFill>
                            <a:schemeClr val="dk1"/>
                          </a:solidFill>
                          <a:effectLst/>
                          <a:latin typeface="+mn-lt"/>
                          <a:ea typeface="+mn-ea"/>
                          <a:cs typeface="+mn-cs"/>
                        </a:rPr>
                        <a:t> autofocus zoom lens </a:t>
                      </a: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Shutter ultra-WDR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Low-light progressive sensor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IR capture 100 ft / 30 m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Two-way audio with built-in mic</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3D noise reduction</a:t>
                      </a:r>
                    </a:p>
                  </a:txBody>
                  <a:tcPr marL="121888" marR="121888" marT="72000" marB="72000" anchor="ctr"/>
                </a:tc>
                <a:extLst>
                  <a:ext uri="{0D108BD9-81ED-4DB2-BD59-A6C34878D82A}">
                    <a16:rowId xmlns="" xmlns:a16="http://schemas.microsoft.com/office/drawing/2014/main" val="10003"/>
                  </a:ext>
                </a:extLst>
              </a:tr>
              <a:tr h="0">
                <a:tc>
                  <a:txBody>
                    <a:bodyPr/>
                    <a:lstStyle/>
                    <a:p>
                      <a:r>
                        <a:rPr lang="en-US" sz="1400"/>
                        <a:t>Total Interface</a:t>
                      </a:r>
                      <a:endParaRPr lang="en-US" sz="14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a-DK" sz="1400" u="none" strike="noStrike" cap="none" normalizeH="0" baseline="0" dirty="0">
                          <a:ln>
                            <a:noFill/>
                          </a:ln>
                          <a:effectLst/>
                        </a:rPr>
                        <a:t>1x FE RJ45, 802.3af </a:t>
                      </a:r>
                      <a:r>
                        <a:rPr kumimoji="0" lang="da-DK" sz="1400" u="none" strike="noStrike" cap="none" normalizeH="0" baseline="0" dirty="0" err="1">
                          <a:ln>
                            <a:noFill/>
                          </a:ln>
                          <a:effectLst/>
                        </a:rPr>
                        <a:t>PoE</a:t>
                      </a:r>
                      <a:endParaRPr lang="en-US" sz="1400" b="0" i="0" dirty="0">
                        <a:solidFill>
                          <a:schemeClr val="tx1"/>
                        </a:solidFill>
                        <a:latin typeface="+mn-lt"/>
                      </a:endParaRP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u="none" strike="noStrike" cap="none" normalizeH="0" baseline="0">
                          <a:ln>
                            <a:noFill/>
                          </a:ln>
                          <a:effectLst/>
                        </a:rPr>
                        <a:t>1x FE RJ45, 802.3af </a:t>
                      </a:r>
                      <a:r>
                        <a:rPr kumimoji="0" lang="en-US" sz="1400" u="none" strike="noStrike" cap="none" normalizeH="0" baseline="0" err="1">
                          <a:ln>
                            <a:noFill/>
                          </a:ln>
                          <a:effectLst/>
                        </a:rPr>
                        <a:t>PoE</a:t>
                      </a:r>
                      <a:endParaRPr lang="en-US" sz="14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a-DK" sz="1400" u="none" strike="noStrike" cap="none" normalizeH="0" baseline="0" dirty="0">
                          <a:ln>
                            <a:noFill/>
                          </a:ln>
                          <a:effectLst/>
                        </a:rPr>
                        <a:t>1x FE RJ45, 802.3af </a:t>
                      </a:r>
                      <a:r>
                        <a:rPr kumimoji="0" lang="da-DK" sz="1400" u="none" strike="noStrike" cap="none" normalizeH="0" baseline="0" dirty="0" err="1">
                          <a:ln>
                            <a:noFill/>
                          </a:ln>
                          <a:effectLst/>
                        </a:rPr>
                        <a:t>PoE</a:t>
                      </a:r>
                      <a:endParaRPr lang="en-US" sz="1400" b="0" i="0" dirty="0">
                        <a:solidFill>
                          <a:schemeClr val="tx1"/>
                        </a:solidFill>
                        <a:latin typeface="+mn-lt"/>
                      </a:endParaRP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u="none" strike="noStrike" cap="none" normalizeH="0" baseline="0" dirty="0">
                          <a:ln>
                            <a:noFill/>
                          </a:ln>
                          <a:effectLst/>
                        </a:rPr>
                        <a:t>1x FE RJ45, 802.3af </a:t>
                      </a:r>
                      <a:r>
                        <a:rPr kumimoji="0" lang="da-DK" sz="1400" u="none" strike="noStrike" cap="none" normalizeH="0" baseline="0" dirty="0" err="1">
                          <a:ln>
                            <a:noFill/>
                          </a:ln>
                          <a:effectLst/>
                        </a:rPr>
                        <a:t>PoE</a:t>
                      </a:r>
                      <a:endParaRPr lang="en-US" sz="1400" b="0" i="0" dirty="0">
                        <a:solidFill>
                          <a:schemeClr val="tx1"/>
                        </a:solidFill>
                        <a:latin typeface="+mn-lt"/>
                      </a:endParaRPr>
                    </a:p>
                  </a:txBody>
                  <a:tcPr marL="121888" marR="121888" marT="72000" marB="72000" anchor="ctr"/>
                </a:tc>
                <a:extLst>
                  <a:ext uri="{0D108BD9-81ED-4DB2-BD59-A6C34878D82A}">
                    <a16:rowId xmlns="" xmlns:a16="http://schemas.microsoft.com/office/drawing/2014/main" val="10004"/>
                  </a:ext>
                </a:extLst>
              </a:tr>
            </a:tbl>
          </a:graphicData>
        </a:graphic>
      </p:graphicFrame>
      <p:pic>
        <p:nvPicPr>
          <p:cNvPr id="9" name="Picture 3">
            <a:extLst>
              <a:ext uri="{FF2B5EF4-FFF2-40B4-BE49-F238E27FC236}">
                <a16:creationId xmlns="" xmlns:a16="http://schemas.microsoft.com/office/drawing/2014/main" id="{A41FC182-BE7B-CB40-9A9F-29286FAA34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2901696" y="1082020"/>
            <a:ext cx="802382" cy="120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 xmlns:a16="http://schemas.microsoft.com/office/drawing/2014/main" id="{733AA751-91C7-2944-9AF4-610D61C495BA}"/>
              </a:ext>
            </a:extLst>
          </p:cNvPr>
          <p:cNvPicPr>
            <a:picLocks noChangeAspect="1"/>
          </p:cNvPicPr>
          <p:nvPr/>
        </p:nvPicPr>
        <p:blipFill>
          <a:blip r:embed="rId3"/>
          <a:stretch>
            <a:fillRect/>
          </a:stretch>
        </p:blipFill>
        <p:spPr>
          <a:xfrm>
            <a:off x="5247452" y="1325446"/>
            <a:ext cx="938792" cy="898415"/>
          </a:xfrm>
          <a:prstGeom prst="rect">
            <a:avLst/>
          </a:prstGeom>
        </p:spPr>
      </p:pic>
      <p:pic>
        <p:nvPicPr>
          <p:cNvPr id="12" name="Picture 2">
            <a:extLst>
              <a:ext uri="{FF2B5EF4-FFF2-40B4-BE49-F238E27FC236}">
                <a16:creationId xmlns="" xmlns:a16="http://schemas.microsoft.com/office/drawing/2014/main" id="{51C8A34D-8D2E-FA4B-86AD-C8DE31CF88F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7729617" y="1229027"/>
            <a:ext cx="918303" cy="97676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 xmlns:a16="http://schemas.microsoft.com/office/drawing/2014/main" id="{B5F5FB35-1A24-5045-9382-5E756F2C6E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91364" y="1229025"/>
            <a:ext cx="1080506" cy="976764"/>
          </a:xfrm>
          <a:prstGeom prst="rect">
            <a:avLst/>
          </a:prstGeom>
        </p:spPr>
      </p:pic>
    </p:spTree>
    <p:extLst>
      <p:ext uri="{BB962C8B-B14F-4D97-AF65-F5344CB8AC3E}">
        <p14:creationId xmlns:p14="http://schemas.microsoft.com/office/powerpoint/2010/main" val="282514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FortiCamera Series</a:t>
            </a:r>
          </a:p>
        </p:txBody>
      </p:sp>
      <p:graphicFrame>
        <p:nvGraphicFramePr>
          <p:cNvPr id="3" name="Table 2"/>
          <p:cNvGraphicFramePr>
            <a:graphicFrameLocks noGrp="1"/>
          </p:cNvGraphicFramePr>
          <p:nvPr/>
        </p:nvGraphicFramePr>
        <p:xfrm>
          <a:off x="337504" y="2531727"/>
          <a:ext cx="11464635" cy="3676560"/>
        </p:xfrm>
        <a:graphic>
          <a:graphicData uri="http://schemas.openxmlformats.org/drawingml/2006/table">
            <a:tbl>
              <a:tblPr firstRow="1" firstCol="1" bandRow="1">
                <a:tableStyleId>{46F890A9-2807-4EBB-B81D-B2AA78EC7F39}</a:tableStyleId>
              </a:tblPr>
              <a:tblGrid>
                <a:gridCol w="2111835">
                  <a:extLst>
                    <a:ext uri="{9D8B030D-6E8A-4147-A177-3AD203B41FA5}">
                      <a16:colId xmlns="" xmlns:a16="http://schemas.microsoft.com/office/drawing/2014/main" val="20000"/>
                    </a:ext>
                  </a:extLst>
                </a:gridCol>
                <a:gridCol w="3117600">
                  <a:extLst>
                    <a:ext uri="{9D8B030D-6E8A-4147-A177-3AD203B41FA5}">
                      <a16:colId xmlns="" xmlns:a16="http://schemas.microsoft.com/office/drawing/2014/main" val="20002"/>
                    </a:ext>
                  </a:extLst>
                </a:gridCol>
                <a:gridCol w="3117600">
                  <a:extLst>
                    <a:ext uri="{9D8B030D-6E8A-4147-A177-3AD203B41FA5}">
                      <a16:colId xmlns="" xmlns:a16="http://schemas.microsoft.com/office/drawing/2014/main" val="20003"/>
                    </a:ext>
                  </a:extLst>
                </a:gridCol>
                <a:gridCol w="3117600">
                  <a:extLst>
                    <a:ext uri="{9D8B030D-6E8A-4147-A177-3AD203B41FA5}">
                      <a16:colId xmlns="" xmlns:a16="http://schemas.microsoft.com/office/drawing/2014/main" val="3111448716"/>
                    </a:ext>
                  </a:extLst>
                </a:gridCol>
              </a:tblGrid>
              <a:tr h="347200">
                <a:tc>
                  <a:txBody>
                    <a:bodyPr/>
                    <a:lstStyle/>
                    <a:p>
                      <a:endParaRPr lang="en-US" sz="1400" dirty="0"/>
                    </a:p>
                  </a:txBody>
                  <a:tcPr marL="121888" marR="121888" marT="72000" marB="72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t>FCM-SD20B</a:t>
                      </a:r>
                      <a:endParaRPr lang="en-US" sz="1400" dirty="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400" dirty="0"/>
                        <a:t>FCM-CB50</a:t>
                      </a:r>
                      <a:endParaRPr lang="en-US" sz="1400" dirty="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FCM-FB50</a:t>
                      </a:r>
                    </a:p>
                  </a:txBody>
                  <a:tcPr marL="121888" marR="121888" marT="72000" marB="72000" anchor="ctr"/>
                </a:tc>
                <a:extLst>
                  <a:ext uri="{0D108BD9-81ED-4DB2-BD59-A6C34878D82A}">
                    <a16:rowId xmlns="" xmlns:a16="http://schemas.microsoft.com/office/drawing/2014/main" val="10000"/>
                  </a:ext>
                </a:extLst>
              </a:tr>
              <a:tr h="753600">
                <a:tc>
                  <a:txBody>
                    <a:bodyPr/>
                    <a:lstStyle/>
                    <a:p>
                      <a:r>
                        <a:rPr lang="en-US" sz="1400" dirty="0"/>
                        <a:t>Description</a:t>
                      </a:r>
                      <a:endParaRPr lang="en-US" sz="1400" b="1" dirty="0">
                        <a:solidFill>
                          <a:srgbClr val="FFFFFF"/>
                        </a:solidFill>
                      </a:endParaRPr>
                    </a:p>
                  </a:txBody>
                  <a:tcPr marL="121888" marR="121888" marT="72000" marB="72000"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400" dirty="0"/>
                        <a:t>Ultra-WDR PTZ Speed Dome IP Camera for Indoor/Outdoor</a:t>
                      </a:r>
                      <a:endParaRPr lang="en-SG" sz="1400" dirty="0"/>
                    </a:p>
                  </a:txBody>
                  <a:tcPr marL="121888" marR="121888" marT="72000" marB="72000" anchor="ct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Day/Night Compact Bullet IP Camera for Indoor/Outdoor</a:t>
                      </a:r>
                      <a:endParaRPr lang="en-US" sz="1400" dirty="0"/>
                    </a:p>
                  </a:txBody>
                  <a:tcPr marL="121888" marR="121888" marT="72000" marB="72000"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400" dirty="0"/>
                        <a:t>Ultra-WDR Day/Night Full Bullet IP Camera for Indoor/Outdoor</a:t>
                      </a:r>
                    </a:p>
                  </a:txBody>
                  <a:tcPr marL="121888" marR="121888" marT="72000" marB="72000" anchor="ctr"/>
                </a:tc>
                <a:extLst>
                  <a:ext uri="{0D108BD9-81ED-4DB2-BD59-A6C34878D82A}">
                    <a16:rowId xmlns="" xmlns:a16="http://schemas.microsoft.com/office/drawing/2014/main" val="10001"/>
                  </a:ext>
                </a:extLst>
              </a:tr>
              <a:tr h="0">
                <a:tc>
                  <a:txBody>
                    <a:bodyPr/>
                    <a:lstStyle/>
                    <a:p>
                      <a:r>
                        <a:rPr lang="en-US" sz="1400" dirty="0"/>
                        <a:t>Encoder</a:t>
                      </a:r>
                      <a:endParaRPr lang="en-US" sz="1400" b="1" dirty="0">
                        <a:solidFill>
                          <a:srgbClr val="FFFFFF"/>
                        </a:solidFill>
                      </a:endParaRPr>
                    </a:p>
                  </a:txBody>
                  <a:tcPr marL="121888" marR="121888" marT="72000" marB="72000" anchor="ctr"/>
                </a:tc>
                <a:tc>
                  <a:txBody>
                    <a:bodyPr/>
                    <a:lstStyle/>
                    <a:p>
                      <a:pPr algn="ctr"/>
                      <a:r>
                        <a:rPr lang="en-US" sz="1400" dirty="0"/>
                        <a:t>2 megapixel; H.265</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a:ln>
                            <a:noFill/>
                          </a:ln>
                          <a:effectLst/>
                        </a:rPr>
                        <a:t>5 megapixel; H.265</a:t>
                      </a:r>
                      <a:endParaRPr lang="en-US" sz="1400" b="0" i="0" dirty="0">
                        <a:solidFill>
                          <a:schemeClr val="tx1"/>
                        </a:solidFill>
                        <a:latin typeface="+mn-lt"/>
                      </a:endParaRP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cap="none" normalizeH="0" baseline="0" dirty="0">
                          <a:ln>
                            <a:noFill/>
                          </a:ln>
                          <a:effectLst/>
                        </a:rPr>
                        <a:t>5 megapixel; H.265</a:t>
                      </a:r>
                      <a:endParaRPr lang="en-US" sz="1400" b="0" i="0" dirty="0">
                        <a:solidFill>
                          <a:schemeClr val="tx1"/>
                        </a:solidFill>
                        <a:latin typeface="+mn-lt"/>
                      </a:endParaRPr>
                    </a:p>
                  </a:txBody>
                  <a:tcPr marL="121888" marR="121888" marT="72000" marB="72000" anchor="ctr"/>
                </a:tc>
                <a:extLst>
                  <a:ext uri="{0D108BD9-81ED-4DB2-BD59-A6C34878D82A}">
                    <a16:rowId xmlns="" xmlns:a16="http://schemas.microsoft.com/office/drawing/2014/main" val="10002"/>
                  </a:ext>
                </a:extLst>
              </a:tr>
              <a:tr h="660700">
                <a:tc>
                  <a:txBody>
                    <a:bodyPr/>
                    <a:lstStyle/>
                    <a:p>
                      <a:r>
                        <a:rPr lang="en-US" sz="1400" dirty="0"/>
                        <a:t>Additional Features</a:t>
                      </a:r>
                      <a:endParaRPr lang="en-US" sz="1400" b="1" dirty="0">
                        <a:solidFill>
                          <a:srgbClr val="FFFFFF"/>
                        </a:solidFill>
                      </a:endParaRPr>
                    </a:p>
                  </a:txBody>
                  <a:tcPr marL="121888" marR="121888" marT="72000" marB="72000"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360° continuous pan/tilt operation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Superior optical 30x zoom range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Electronic image stabilization</a:t>
                      </a:r>
                      <a:endParaRPr lang="en-US" sz="140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Shutter ultra-WDR with 0.005 Lux night sensitivity </a:t>
                      </a: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Line in/out audio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3D noise reduction</a:t>
                      </a:r>
                      <a:endParaRPr lang="en-US" sz="1400" dirty="0"/>
                    </a:p>
                  </a:txBody>
                  <a:tcPr marL="121888" marR="121888" marT="72000" marB="72000"/>
                </a:tc>
                <a:tc>
                  <a:txBody>
                    <a:bodyPr/>
                    <a:lstStyle/>
                    <a:p>
                      <a:pPr marL="285750" indent="-285750">
                        <a:buFont typeface="Arial" panose="020B0604020202020204" pitchFamily="34" charset="0"/>
                        <a:buChar char="•"/>
                      </a:pPr>
                      <a:r>
                        <a:rPr lang="en-US" sz="1400" kern="1200" dirty="0">
                          <a:solidFill>
                            <a:schemeClr val="dk1"/>
                          </a:solidFill>
                          <a:effectLst/>
                          <a:latin typeface="+mn-lt"/>
                          <a:ea typeface="+mn-ea"/>
                          <a:cs typeface="+mn-cs"/>
                        </a:rPr>
                        <a:t>Wide angle 4x varifocal lens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Low-light sensor with advanced infrared LED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IR capture 100 ft / 30 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One-way audio with built-in mic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3D noise reduction</a:t>
                      </a:r>
                      <a:endParaRPr lang="en-US" sz="1400" dirty="0"/>
                    </a:p>
                  </a:txBody>
                  <a:tcPr marL="121888" marR="121888" marT="72000" marB="72000"/>
                </a:tc>
                <a:tc>
                  <a:txBody>
                    <a:bodyPr/>
                    <a:lstStyle/>
                    <a:p>
                      <a:pPr marL="285750" indent="-285750" algn="l">
                        <a:buFont typeface="Arial" panose="020B0604020202020204" pitchFamily="34" charset="0"/>
                        <a:buChar char="•"/>
                      </a:pPr>
                      <a:r>
                        <a:rPr lang="en-US" sz="1400" kern="1200" dirty="0">
                          <a:solidFill>
                            <a:schemeClr val="dk1"/>
                          </a:solidFill>
                          <a:effectLst/>
                          <a:latin typeface="+mn-lt"/>
                          <a:ea typeface="+mn-ea"/>
                          <a:cs typeface="+mn-cs"/>
                        </a:rPr>
                        <a:t>Motorized </a:t>
                      </a:r>
                      <a:r>
                        <a:rPr lang="en-US" sz="1400" kern="1200" dirty="0">
                          <a:solidFill>
                            <a:schemeClr val="tx1"/>
                          </a:solidFill>
                          <a:effectLst/>
                          <a:latin typeface="+mn-lt"/>
                          <a:ea typeface="+mn-ea"/>
                          <a:cs typeface="+mn-cs"/>
                        </a:rPr>
                        <a:t>4x</a:t>
                      </a:r>
                      <a:r>
                        <a:rPr lang="en-US" sz="1400" kern="1200" dirty="0">
                          <a:solidFill>
                            <a:schemeClr val="dk1"/>
                          </a:solidFill>
                          <a:effectLst/>
                          <a:latin typeface="+mn-lt"/>
                          <a:ea typeface="+mn-ea"/>
                          <a:cs typeface="+mn-cs"/>
                        </a:rPr>
                        <a:t> autofocus zoom lens </a:t>
                      </a: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Shutter ultra-WDR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Low-light progressive sensor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IR capture 100 ft / 30 m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Two-way audio; line in/out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rPr>
                        <a:t>3D noise reduction</a:t>
                      </a:r>
                    </a:p>
                  </a:txBody>
                  <a:tcPr marL="121888" marR="121888" marT="72000" marB="72000"/>
                </a:tc>
                <a:extLst>
                  <a:ext uri="{0D108BD9-81ED-4DB2-BD59-A6C34878D82A}">
                    <a16:rowId xmlns="" xmlns:a16="http://schemas.microsoft.com/office/drawing/2014/main" val="10003"/>
                  </a:ext>
                </a:extLst>
              </a:tr>
              <a:tr h="0">
                <a:tc>
                  <a:txBody>
                    <a:bodyPr/>
                    <a:lstStyle/>
                    <a:p>
                      <a:r>
                        <a:rPr lang="en-US" sz="1400"/>
                        <a:t>Total Interface</a:t>
                      </a:r>
                      <a:endParaRPr lang="en-US" sz="1400" b="1">
                        <a:solidFill>
                          <a:srgbClr val="FFFFFF"/>
                        </a:solidFill>
                      </a:endParaRP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u="none" strike="noStrike" cap="none" normalizeH="0" baseline="0" dirty="0">
                          <a:ln>
                            <a:noFill/>
                          </a:ln>
                          <a:effectLst/>
                        </a:rPr>
                        <a:t>1x FE RJ45, 802.3at </a:t>
                      </a:r>
                      <a:r>
                        <a:rPr kumimoji="0" lang="en-US" sz="1400" u="none" strike="noStrike" cap="none" normalizeH="0" baseline="0" dirty="0" err="1">
                          <a:ln>
                            <a:noFill/>
                          </a:ln>
                          <a:effectLst/>
                        </a:rPr>
                        <a:t>PoE</a:t>
                      </a:r>
                      <a:r>
                        <a:rPr kumimoji="0" lang="en-US" sz="1400" u="none" strike="noStrike" cap="none" normalizeH="0" baseline="0" dirty="0">
                          <a:ln>
                            <a:noFill/>
                          </a:ln>
                          <a:effectLst/>
                        </a:rPr>
                        <a:t>+ (class 4)</a:t>
                      </a:r>
                      <a:endParaRPr lang="en-US" sz="1400" b="0" i="0" dirty="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a-DK" sz="1400" u="none" strike="noStrike" cap="none" normalizeH="0" baseline="0" dirty="0">
                          <a:ln>
                            <a:noFill/>
                          </a:ln>
                          <a:effectLst/>
                        </a:rPr>
                        <a:t>1x FE RJ45, </a:t>
                      </a:r>
                      <a:r>
                        <a:rPr kumimoji="0" lang="en-US" sz="1400" u="none" strike="noStrike" cap="none" normalizeH="0" baseline="0" dirty="0">
                          <a:ln>
                            <a:noFill/>
                          </a:ln>
                          <a:effectLst/>
                        </a:rPr>
                        <a:t>802.3af </a:t>
                      </a:r>
                      <a:r>
                        <a:rPr kumimoji="0" lang="en-US" sz="1400" u="none" strike="noStrike" cap="none" normalizeH="0" baseline="0" dirty="0" err="1">
                          <a:ln>
                            <a:noFill/>
                          </a:ln>
                          <a:effectLst/>
                        </a:rPr>
                        <a:t>PoE</a:t>
                      </a:r>
                      <a:endParaRPr lang="en-US" sz="1400" b="0" i="0" dirty="0">
                        <a:solidFill>
                          <a:schemeClr val="tx1"/>
                        </a:solidFill>
                        <a:latin typeface="+mn-lt"/>
                      </a:endParaRP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u="none" strike="noStrike" cap="none" normalizeH="0" baseline="0" dirty="0">
                          <a:ln>
                            <a:noFill/>
                          </a:ln>
                          <a:effectLst/>
                        </a:rPr>
                        <a:t>1x FE RJ45, </a:t>
                      </a:r>
                      <a:r>
                        <a:rPr kumimoji="0" lang="en-US" sz="1400" u="none" strike="noStrike" cap="none" normalizeH="0" baseline="0" dirty="0">
                          <a:ln>
                            <a:noFill/>
                          </a:ln>
                          <a:effectLst/>
                        </a:rPr>
                        <a:t>802.3af </a:t>
                      </a:r>
                      <a:r>
                        <a:rPr kumimoji="0" lang="en-US" sz="1400" u="none" strike="noStrike" cap="none" normalizeH="0" baseline="0" dirty="0" err="1">
                          <a:ln>
                            <a:noFill/>
                          </a:ln>
                          <a:effectLst/>
                        </a:rPr>
                        <a:t>PoE</a:t>
                      </a:r>
                      <a:endParaRPr lang="en-US" sz="1400" b="0" i="0" dirty="0">
                        <a:solidFill>
                          <a:schemeClr val="tx1"/>
                        </a:solidFill>
                        <a:latin typeface="+mn-lt"/>
                      </a:endParaRPr>
                    </a:p>
                  </a:txBody>
                  <a:tcPr marL="121888" marR="121888" marT="72000" marB="72000" anchor="ctr"/>
                </a:tc>
                <a:extLst>
                  <a:ext uri="{0D108BD9-81ED-4DB2-BD59-A6C34878D82A}">
                    <a16:rowId xmlns="" xmlns:a16="http://schemas.microsoft.com/office/drawing/2014/main" val="10004"/>
                  </a:ext>
                </a:extLst>
              </a:tr>
            </a:tbl>
          </a:graphicData>
        </a:graphic>
      </p:graphicFrame>
      <p:pic>
        <p:nvPicPr>
          <p:cNvPr id="8" name="Picture 7">
            <a:extLst>
              <a:ext uri="{FF2B5EF4-FFF2-40B4-BE49-F238E27FC236}">
                <a16:creationId xmlns="" xmlns:a16="http://schemas.microsoft.com/office/drawing/2014/main" id="{ECA94E3B-99E8-F748-8833-FA180B055C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06277" y="1434610"/>
            <a:ext cx="1805939" cy="905152"/>
          </a:xfrm>
          <a:prstGeom prst="rect">
            <a:avLst/>
          </a:prstGeom>
        </p:spPr>
      </p:pic>
      <p:pic>
        <p:nvPicPr>
          <p:cNvPr id="13" name="Picture 12">
            <a:extLst>
              <a:ext uri="{FF2B5EF4-FFF2-40B4-BE49-F238E27FC236}">
                <a16:creationId xmlns="" xmlns:a16="http://schemas.microsoft.com/office/drawing/2014/main" id="{66BFEB01-2274-4043-A519-231745A411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27969" y="937506"/>
            <a:ext cx="888283" cy="1590900"/>
          </a:xfrm>
          <a:prstGeom prst="rect">
            <a:avLst/>
          </a:prstGeom>
        </p:spPr>
      </p:pic>
      <p:pic>
        <p:nvPicPr>
          <p:cNvPr id="14" name="Picture 13">
            <a:extLst>
              <a:ext uri="{FF2B5EF4-FFF2-40B4-BE49-F238E27FC236}">
                <a16:creationId xmlns="" xmlns:a16="http://schemas.microsoft.com/office/drawing/2014/main" id="{0DEA33B0-6FAA-E34C-A93C-907D229668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9821" y="1269720"/>
            <a:ext cx="1582887" cy="1101362"/>
          </a:xfrm>
          <a:prstGeom prst="rect">
            <a:avLst/>
          </a:prstGeom>
        </p:spPr>
      </p:pic>
    </p:spTree>
    <p:extLst>
      <p:ext uri="{BB962C8B-B14F-4D97-AF65-F5344CB8AC3E}">
        <p14:creationId xmlns:p14="http://schemas.microsoft.com/office/powerpoint/2010/main" val="3778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FortiTester</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335" y="2898000"/>
            <a:ext cx="586647" cy="586800"/>
          </a:xfrm>
          <a:prstGeom prst="rect">
            <a:avLst/>
          </a:prstGeom>
        </p:spPr>
      </p:pic>
    </p:spTree>
    <p:extLst>
      <p:ext uri="{BB962C8B-B14F-4D97-AF65-F5344CB8AC3E}">
        <p14:creationId xmlns:p14="http://schemas.microsoft.com/office/powerpoint/2010/main" val="75240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FortiTester</a:t>
            </a:r>
          </a:p>
        </p:txBody>
      </p:sp>
      <p:grpSp>
        <p:nvGrpSpPr>
          <p:cNvPr id="5" name="Group 4"/>
          <p:cNvGrpSpPr/>
          <p:nvPr/>
        </p:nvGrpSpPr>
        <p:grpSpPr>
          <a:xfrm>
            <a:off x="601433" y="1200000"/>
            <a:ext cx="11038895" cy="844800"/>
            <a:chOff x="450000" y="1080000"/>
            <a:chExt cx="8281328" cy="633600"/>
          </a:xfrm>
        </p:grpSpPr>
        <p:sp>
          <p:nvSpPr>
            <p:cNvPr id="6" name="Rectangle 5"/>
            <p:cNvSpPr/>
            <p:nvPr/>
          </p:nvSpPr>
          <p:spPr bwMode="invGray">
            <a:xfrm>
              <a:off x="450000" y="1080000"/>
              <a:ext cx="8281328" cy="633600"/>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Network performance tester that aids in infrastructure optimization and configuration validation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2973" y="1098142"/>
              <a:ext cx="585470" cy="586740"/>
            </a:xfrm>
            <a:prstGeom prst="rect">
              <a:avLst/>
            </a:prstGeom>
          </p:spPr>
        </p:pic>
      </p:grpSp>
      <p:pic>
        <p:nvPicPr>
          <p:cNvPr id="8" name="Picture 7" descr="2015-01-15_11-37-3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3428" y="2591591"/>
            <a:ext cx="5772927" cy="3417256"/>
          </a:xfrm>
          <a:prstGeom prst="rect">
            <a:avLst/>
          </a:prstGeom>
          <a:ln>
            <a:noFill/>
          </a:ln>
          <a:effectLst>
            <a:outerShdw blurRad="292100" dist="139700" dir="2700000" algn="tl" rotWithShape="0">
              <a:srgbClr val="333333">
                <a:alpha val="65000"/>
              </a:srgbClr>
            </a:outerShdw>
          </a:effectLst>
        </p:spPr>
      </p:pic>
      <p:graphicFrame>
        <p:nvGraphicFramePr>
          <p:cNvPr id="9" name="Content Placeholder 4">
            <a:extLst>
              <a:ext uri="{FF2B5EF4-FFF2-40B4-BE49-F238E27FC236}">
                <a16:creationId xmlns="" xmlns:a16="http://schemas.microsoft.com/office/drawing/2014/main" id="{8974B58D-69AD-D64F-A5D6-8152682D71D9}"/>
              </a:ext>
            </a:extLst>
          </p:cNvPr>
          <p:cNvGraphicFramePr>
            <a:graphicFrameLocks/>
          </p:cNvGraphicFramePr>
          <p:nvPr>
            <p:extLst>
              <p:ext uri="{D42A27DB-BD31-4B8C-83A1-F6EECF244321}">
                <p14:modId xmlns:p14="http://schemas.microsoft.com/office/powerpoint/2010/main" val="215262787"/>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Attack replay test</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HTTP/HTTPS connections per second test</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HTTP/HTTPS requests per second test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TCP throughput test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TCP concurrent connections test</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Mixed traffic test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12" name="Graphic 11">
            <a:extLst>
              <a:ext uri="{FF2B5EF4-FFF2-40B4-BE49-F238E27FC236}">
                <a16:creationId xmlns="" xmlns:a16="http://schemas.microsoft.com/office/drawing/2014/main" id="{EBA8275D-70C0-F246-9CD7-1D4AAE156B6E}"/>
              </a:ext>
            </a:extLst>
          </p:cNvPr>
          <p:cNvPicPr>
            <a:picLocks noChangeAspect="1"/>
          </p:cNvPicPr>
          <p:nvPr/>
        </p:nvPicPr>
        <p:blipFill>
          <a:blip r:embed="rId4">
            <a:duotone>
              <a:prstClr val="black"/>
              <a:schemeClr val="tx2">
                <a:tint val="45000"/>
                <a:satMod val="400000"/>
              </a:schemeClr>
            </a:duotone>
            <a:extLst>
              <a:ext uri="{96DAC541-7B7A-43D3-8B79-37D633B846F1}">
                <asvg:svgBlip xmlns="" xmlns:asvg="http://schemas.microsoft.com/office/drawing/2016/SVG/main" r:embed="rId5"/>
              </a:ext>
            </a:extLst>
          </a:blip>
          <a:stretch>
            <a:fillRect/>
          </a:stretch>
        </p:blipFill>
        <p:spPr>
          <a:xfrm>
            <a:off x="783754" y="2257851"/>
            <a:ext cx="482600" cy="609600"/>
          </a:xfrm>
          <a:prstGeom prst="rect">
            <a:avLst/>
          </a:prstGeom>
        </p:spPr>
      </p:pic>
      <p:pic>
        <p:nvPicPr>
          <p:cNvPr id="14" name="Graphic 13">
            <a:extLst>
              <a:ext uri="{FF2B5EF4-FFF2-40B4-BE49-F238E27FC236}">
                <a16:creationId xmlns="" xmlns:a16="http://schemas.microsoft.com/office/drawing/2014/main" id="{CE2BB31F-E2DF-D946-B01A-75617E91F0AA}"/>
              </a:ext>
            </a:extLst>
          </p:cNvPr>
          <p:cNvPicPr>
            <a:picLocks noChangeAspect="1"/>
          </p:cNvPicPr>
          <p:nvPr/>
        </p:nvPicPr>
        <p:blipFill>
          <a:blip r:embed="rId6">
            <a:duotone>
              <a:prstClr val="black"/>
              <a:schemeClr val="tx2">
                <a:tint val="45000"/>
                <a:satMod val="400000"/>
              </a:schemeClr>
            </a:duotone>
            <a:extLst>
              <a:ext uri="{96DAC541-7B7A-43D3-8B79-37D633B846F1}">
                <asvg:svgBlip xmlns="" xmlns:asvg="http://schemas.microsoft.com/office/drawing/2016/SVG/main" r:embed="rId7"/>
              </a:ext>
            </a:extLst>
          </a:blip>
          <a:stretch>
            <a:fillRect/>
          </a:stretch>
        </p:blipFill>
        <p:spPr>
          <a:xfrm>
            <a:off x="752023" y="2983343"/>
            <a:ext cx="508000" cy="508000"/>
          </a:xfrm>
          <a:prstGeom prst="rect">
            <a:avLst/>
          </a:prstGeom>
        </p:spPr>
      </p:pic>
      <p:pic>
        <p:nvPicPr>
          <p:cNvPr id="16" name="Graphic 15">
            <a:extLst>
              <a:ext uri="{FF2B5EF4-FFF2-40B4-BE49-F238E27FC236}">
                <a16:creationId xmlns="" xmlns:a16="http://schemas.microsoft.com/office/drawing/2014/main" id="{A158AB4A-0D8F-A34C-9DAB-C5AEB3BE3790}"/>
              </a:ext>
            </a:extLst>
          </p:cNvPr>
          <p:cNvPicPr>
            <a:picLocks noChangeAspect="1"/>
          </p:cNvPicPr>
          <p:nvPr/>
        </p:nvPicPr>
        <p:blipFill>
          <a:blip r:embed="rId8">
            <a:duotone>
              <a:prstClr val="black"/>
              <a:schemeClr val="tx2">
                <a:tint val="45000"/>
                <a:satMod val="400000"/>
              </a:schemeClr>
            </a:duotone>
            <a:extLst>
              <a:ext uri="{96DAC541-7B7A-43D3-8B79-37D633B846F1}">
                <asvg:svgBlip xmlns="" xmlns:asvg="http://schemas.microsoft.com/office/drawing/2016/SVG/main" r:embed="rId9"/>
              </a:ext>
            </a:extLst>
          </a:blip>
          <a:stretch>
            <a:fillRect/>
          </a:stretch>
        </p:blipFill>
        <p:spPr>
          <a:xfrm>
            <a:off x="752023" y="3661514"/>
            <a:ext cx="508000" cy="508000"/>
          </a:xfrm>
          <a:prstGeom prst="rect">
            <a:avLst/>
          </a:prstGeom>
        </p:spPr>
      </p:pic>
      <p:pic>
        <p:nvPicPr>
          <p:cNvPr id="18" name="Graphic 17">
            <a:extLst>
              <a:ext uri="{FF2B5EF4-FFF2-40B4-BE49-F238E27FC236}">
                <a16:creationId xmlns="" xmlns:a16="http://schemas.microsoft.com/office/drawing/2014/main" id="{58FE49D0-4E59-D741-9832-06E066DB3B5C}"/>
              </a:ext>
            </a:extLst>
          </p:cNvPr>
          <p:cNvPicPr>
            <a:picLocks noChangeAspect="1"/>
          </p:cNvPicPr>
          <p:nvPr/>
        </p:nvPicPr>
        <p:blipFill>
          <a:blip r:embed="rId10">
            <a:duotone>
              <a:prstClr val="black"/>
              <a:schemeClr val="tx2">
                <a:tint val="45000"/>
                <a:satMod val="400000"/>
              </a:schemeClr>
            </a:duotone>
            <a:extLst>
              <a:ext uri="{96DAC541-7B7A-43D3-8B79-37D633B846F1}">
                <asvg:svgBlip xmlns="" xmlns:asvg="http://schemas.microsoft.com/office/drawing/2016/SVG/main" r:embed="rId11"/>
              </a:ext>
            </a:extLst>
          </a:blip>
          <a:stretch>
            <a:fillRect/>
          </a:stretch>
        </p:blipFill>
        <p:spPr>
          <a:xfrm>
            <a:off x="752023" y="4352285"/>
            <a:ext cx="508000" cy="508000"/>
          </a:xfrm>
          <a:prstGeom prst="rect">
            <a:avLst/>
          </a:prstGeom>
        </p:spPr>
      </p:pic>
      <p:pic>
        <p:nvPicPr>
          <p:cNvPr id="20" name="Graphic 19">
            <a:extLst>
              <a:ext uri="{FF2B5EF4-FFF2-40B4-BE49-F238E27FC236}">
                <a16:creationId xmlns="" xmlns:a16="http://schemas.microsoft.com/office/drawing/2014/main" id="{1A085F1D-1B36-A147-B62B-5FA7B362E728}"/>
              </a:ext>
            </a:extLst>
          </p:cNvPr>
          <p:cNvPicPr>
            <a:picLocks noChangeAspect="1"/>
          </p:cNvPicPr>
          <p:nvPr/>
        </p:nvPicPr>
        <p:blipFill>
          <a:blip r:embed="rId12">
            <a:duotone>
              <a:prstClr val="black"/>
              <a:schemeClr val="tx2">
                <a:tint val="45000"/>
                <a:satMod val="400000"/>
              </a:schemeClr>
            </a:duotone>
            <a:extLst>
              <a:ext uri="{96DAC541-7B7A-43D3-8B79-37D633B846F1}">
                <asvg:svgBlip xmlns="" xmlns:asvg="http://schemas.microsoft.com/office/drawing/2016/SVG/main" r:embed="rId13"/>
              </a:ext>
            </a:extLst>
          </a:blip>
          <a:stretch>
            <a:fillRect/>
          </a:stretch>
        </p:blipFill>
        <p:spPr>
          <a:xfrm>
            <a:off x="752023" y="5053566"/>
            <a:ext cx="508000" cy="508000"/>
          </a:xfrm>
          <a:prstGeom prst="rect">
            <a:avLst/>
          </a:prstGeom>
        </p:spPr>
      </p:pic>
      <p:pic>
        <p:nvPicPr>
          <p:cNvPr id="22" name="Graphic 21">
            <a:extLst>
              <a:ext uri="{FF2B5EF4-FFF2-40B4-BE49-F238E27FC236}">
                <a16:creationId xmlns="" xmlns:a16="http://schemas.microsoft.com/office/drawing/2014/main" id="{19CD8F46-A205-8344-8014-A1DE49D05D0A}"/>
              </a:ext>
            </a:extLst>
          </p:cNvPr>
          <p:cNvPicPr>
            <a:picLocks noChangeAspect="1"/>
          </p:cNvPicPr>
          <p:nvPr/>
        </p:nvPicPr>
        <p:blipFill>
          <a:blip r:embed="rId14">
            <a:duotone>
              <a:prstClr val="black"/>
              <a:schemeClr val="tx2">
                <a:tint val="45000"/>
                <a:satMod val="400000"/>
              </a:schemeClr>
            </a:duotone>
            <a:extLst>
              <a:ext uri="{96DAC541-7B7A-43D3-8B79-37D633B846F1}">
                <asvg:svgBlip xmlns="" xmlns:asvg="http://schemas.microsoft.com/office/drawing/2016/SVG/main" r:embed="rId15"/>
              </a:ext>
            </a:extLst>
          </a:blip>
          <a:stretch>
            <a:fillRect/>
          </a:stretch>
        </p:blipFill>
        <p:spPr>
          <a:xfrm>
            <a:off x="752023" y="5754847"/>
            <a:ext cx="508000" cy="508000"/>
          </a:xfrm>
          <a:prstGeom prst="rect">
            <a:avLst/>
          </a:prstGeom>
        </p:spPr>
      </p:pic>
      <p:sp>
        <p:nvSpPr>
          <p:cNvPr id="21" name="Rectangle 1">
            <a:extLst>
              <a:ext uri="{FF2B5EF4-FFF2-40B4-BE49-F238E27FC236}">
                <a16:creationId xmlns="" xmlns:a16="http://schemas.microsoft.com/office/drawing/2014/main" id="{9DCA523C-4183-594C-A928-16A7BD581DE4}"/>
              </a:ext>
            </a:extLst>
          </p:cNvPr>
          <p:cNvSpPr>
            <a:spLocks noChangeArrowheads="1"/>
          </p:cNvSpPr>
          <p:nvPr/>
        </p:nvSpPr>
        <p:spPr bwMode="auto">
          <a:xfrm>
            <a:off x="101092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25" name="Rectangle 1">
            <a:extLst>
              <a:ext uri="{FF2B5EF4-FFF2-40B4-BE49-F238E27FC236}">
                <a16:creationId xmlns="" xmlns:a16="http://schemas.microsoft.com/office/drawing/2014/main" id="{7281C2C5-9905-864B-A222-7E24B112D8E7}"/>
              </a:ext>
            </a:extLst>
          </p:cNvPr>
          <p:cNvSpPr>
            <a:spLocks noChangeArrowheads="1"/>
          </p:cNvSpPr>
          <p:nvPr/>
        </p:nvSpPr>
        <p:spPr bwMode="auto">
          <a:xfrm>
            <a:off x="109339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pic>
        <p:nvPicPr>
          <p:cNvPr id="26" name="Picture 25">
            <a:extLst>
              <a:ext uri="{FF2B5EF4-FFF2-40B4-BE49-F238E27FC236}">
                <a16:creationId xmlns="" xmlns:a16="http://schemas.microsoft.com/office/drawing/2014/main" id="{64E43D1B-1A81-5647-A5C9-713FAB4C4E7E}"/>
              </a:ext>
            </a:extLst>
          </p:cNvPr>
          <p:cNvPicPr>
            <a:picLocks noChangeAspect="1"/>
          </p:cNvPicPr>
          <p:nvPr/>
        </p:nvPicPr>
        <p:blipFill>
          <a:blip r:embed="rId16">
            <a:duotone>
              <a:schemeClr val="accent5">
                <a:shade val="45000"/>
                <a:satMod val="135000"/>
              </a:schemeClr>
              <a:prstClr val="white"/>
            </a:duotone>
            <a:lum bright="20000"/>
          </a:blip>
          <a:stretch>
            <a:fillRect/>
          </a:stretch>
        </p:blipFill>
        <p:spPr>
          <a:xfrm>
            <a:off x="10310905" y="417338"/>
            <a:ext cx="536531" cy="253479"/>
          </a:xfrm>
          <a:prstGeom prst="rect">
            <a:avLst/>
          </a:prstGeom>
        </p:spPr>
      </p:pic>
      <p:pic>
        <p:nvPicPr>
          <p:cNvPr id="27" name="Picture 26">
            <a:extLst>
              <a:ext uri="{FF2B5EF4-FFF2-40B4-BE49-F238E27FC236}">
                <a16:creationId xmlns="" xmlns:a16="http://schemas.microsoft.com/office/drawing/2014/main" id="{78C86E76-97CD-BA40-BD85-8220505DFC6E}"/>
              </a:ext>
            </a:extLst>
          </p:cNvPr>
          <p:cNvPicPr>
            <a:picLocks noChangeAspect="1"/>
          </p:cNvPicPr>
          <p:nvPr/>
        </p:nvPicPr>
        <p:blipFill>
          <a:blip r:embed="rId17">
            <a:duotone>
              <a:schemeClr val="accent5">
                <a:shade val="45000"/>
                <a:satMod val="135000"/>
              </a:schemeClr>
              <a:prstClr val="white"/>
            </a:duotone>
            <a:lum bright="20000"/>
          </a:blip>
          <a:stretch>
            <a:fillRect/>
          </a:stretch>
        </p:blipFill>
        <p:spPr>
          <a:xfrm>
            <a:off x="11203059" y="345571"/>
            <a:ext cx="397013" cy="397013"/>
          </a:xfrm>
          <a:prstGeom prst="rect">
            <a:avLst/>
          </a:prstGeom>
        </p:spPr>
      </p:pic>
    </p:spTree>
    <p:extLst>
      <p:ext uri="{BB962C8B-B14F-4D97-AF65-F5344CB8AC3E}">
        <p14:creationId xmlns:p14="http://schemas.microsoft.com/office/powerpoint/2010/main" val="300930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FortiTester Series</a:t>
            </a:r>
          </a:p>
        </p:txBody>
      </p:sp>
      <p:graphicFrame>
        <p:nvGraphicFramePr>
          <p:cNvPr id="3" name="Group 51"/>
          <p:cNvGraphicFramePr>
            <a:graphicFrameLocks noGrp="1"/>
          </p:cNvGraphicFramePr>
          <p:nvPr>
            <p:extLst>
              <p:ext uri="{D42A27DB-BD31-4B8C-83A1-F6EECF244321}">
                <p14:modId xmlns:p14="http://schemas.microsoft.com/office/powerpoint/2010/main" val="1652471607"/>
              </p:ext>
            </p:extLst>
          </p:nvPr>
        </p:nvGraphicFramePr>
        <p:xfrm>
          <a:off x="337502" y="1440001"/>
          <a:ext cx="11516994" cy="4764766"/>
        </p:xfrm>
        <a:graphic>
          <a:graphicData uri="http://schemas.openxmlformats.org/drawingml/2006/table">
            <a:tbl>
              <a:tblPr firstRow="1" firstCol="1" bandRow="1">
                <a:tableStyleId>{46F890A9-2807-4EBB-B81D-B2AA78EC7F39}</a:tableStyleId>
              </a:tblPr>
              <a:tblGrid>
                <a:gridCol w="1453716">
                  <a:extLst>
                    <a:ext uri="{9D8B030D-6E8A-4147-A177-3AD203B41FA5}">
                      <a16:colId xmlns="" xmlns:a16="http://schemas.microsoft.com/office/drawing/2014/main" val="20000"/>
                    </a:ext>
                  </a:extLst>
                </a:gridCol>
                <a:gridCol w="1677213">
                  <a:extLst>
                    <a:ext uri="{9D8B030D-6E8A-4147-A177-3AD203B41FA5}">
                      <a16:colId xmlns="" xmlns:a16="http://schemas.microsoft.com/office/drawing/2014/main" val="20001"/>
                    </a:ext>
                  </a:extLst>
                </a:gridCol>
                <a:gridCol w="1677213">
                  <a:extLst>
                    <a:ext uri="{9D8B030D-6E8A-4147-A177-3AD203B41FA5}">
                      <a16:colId xmlns="" xmlns:a16="http://schemas.microsoft.com/office/drawing/2014/main" val="2431833027"/>
                    </a:ext>
                  </a:extLst>
                </a:gridCol>
                <a:gridCol w="1677213">
                  <a:extLst>
                    <a:ext uri="{9D8B030D-6E8A-4147-A177-3AD203B41FA5}">
                      <a16:colId xmlns="" xmlns:a16="http://schemas.microsoft.com/office/drawing/2014/main" val="20002"/>
                    </a:ext>
                  </a:extLst>
                </a:gridCol>
                <a:gridCol w="1677213">
                  <a:extLst>
                    <a:ext uri="{9D8B030D-6E8A-4147-A177-3AD203B41FA5}">
                      <a16:colId xmlns="" xmlns:a16="http://schemas.microsoft.com/office/drawing/2014/main" val="20003"/>
                    </a:ext>
                  </a:extLst>
                </a:gridCol>
                <a:gridCol w="1677213">
                  <a:extLst>
                    <a:ext uri="{9D8B030D-6E8A-4147-A177-3AD203B41FA5}">
                      <a16:colId xmlns="" xmlns:a16="http://schemas.microsoft.com/office/drawing/2014/main" val="1599666517"/>
                    </a:ext>
                  </a:extLst>
                </a:gridCol>
                <a:gridCol w="1677213">
                  <a:extLst>
                    <a:ext uri="{9D8B030D-6E8A-4147-A177-3AD203B41FA5}">
                      <a16:colId xmlns="" xmlns:a16="http://schemas.microsoft.com/office/drawing/2014/main" val="20004"/>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FTS-2000D</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FTS-2000E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FTS-2500E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FTS-3000E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FTS-4000E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a:ln>
                            <a:noFill/>
                          </a:ln>
                          <a:solidFill>
                            <a:srgbClr val="FFFFFF"/>
                          </a:solidFill>
                          <a:effectLst/>
                          <a:latin typeface="+mn-lt"/>
                          <a:cs typeface="Arial"/>
                        </a:rPr>
                        <a:t>(2 devices mode)</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FTS-VM04 (</a:t>
                      </a:r>
                      <a:r>
                        <a:rPr kumimoji="0" lang="en-US" sz="1300" u="none" strike="noStrike" cap="none" normalizeH="0" baseline="0" err="1">
                          <a:ln>
                            <a:noFill/>
                          </a:ln>
                          <a:effectLst/>
                        </a:rPr>
                        <a:t>vSwitch</a:t>
                      </a:r>
                      <a:r>
                        <a:rPr kumimoji="0" lang="en-US" sz="1300" u="none" strike="noStrike" cap="none" normalizeH="0" baseline="0">
                          <a:ln>
                            <a:noFill/>
                          </a:ln>
                          <a:effectLst/>
                        </a:rPr>
                        <a:t>)</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HTTP</a:t>
                      </a:r>
                    </a:p>
                    <a:p>
                      <a:r>
                        <a:rPr lang="en-US" sz="1300"/>
                        <a:t>Throughput</a:t>
                      </a:r>
                      <a:endParaRPr lang="en-US" sz="1300" b="1">
                        <a:solidFill>
                          <a:srgbClr val="FFFFFF"/>
                        </a:solidFill>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19.9 Gbps</a:t>
                      </a:r>
                      <a:endParaRPr lang="en-US" sz="1300">
                        <a:latin typeface="Arial"/>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20 Gbps</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20 Gbps</a:t>
                      </a:r>
                      <a:endParaRPr lang="en-US" sz="1300">
                        <a:latin typeface="Arial"/>
                        <a:cs typeface="Arial"/>
                      </a:endParaRPr>
                    </a:p>
                  </a:txBody>
                  <a:tcPr marL="121888" marR="121888" anchor="ctr"/>
                </a:tc>
                <a:tc>
                  <a:txBody>
                    <a:bodyPr/>
                    <a:lstStyle/>
                    <a:p>
                      <a:pPr algn="ctr"/>
                      <a:r>
                        <a:rPr lang="en-US" sz="1300"/>
                        <a:t>38.9 Gbps</a:t>
                      </a:r>
                    </a:p>
                  </a:txBody>
                  <a:tcPr marL="121888" marR="121888" anchor="ctr"/>
                </a:tc>
                <a:tc>
                  <a:txBody>
                    <a:bodyPr/>
                    <a:lstStyle/>
                    <a:p>
                      <a:pPr algn="ctr"/>
                      <a:r>
                        <a:rPr lang="en-US" sz="1300"/>
                        <a:t>94 Gbps </a:t>
                      </a:r>
                    </a:p>
                  </a:txBody>
                  <a:tcPr marL="121888" marR="121888" anchor="ctr"/>
                </a:tc>
                <a:tc>
                  <a:txBody>
                    <a:bodyPr/>
                    <a:lstStyle/>
                    <a:p>
                      <a:pPr algn="ctr"/>
                      <a:r>
                        <a:rPr lang="en-US" sz="1300"/>
                        <a:t>14 Gbps</a:t>
                      </a:r>
                    </a:p>
                  </a:txBody>
                  <a:tcPr marL="121888" marR="121888" anchor="ctr"/>
                </a:tc>
                <a:extLst>
                  <a:ext uri="{0D108BD9-81ED-4DB2-BD59-A6C34878D82A}">
                    <a16:rowId xmlns="" xmlns:a16="http://schemas.microsoft.com/office/drawing/2014/main" val="10001"/>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HTTP</a:t>
                      </a:r>
                      <a:br>
                        <a:rPr lang="en-US" sz="1300"/>
                      </a:br>
                      <a:r>
                        <a:rPr lang="en-US" sz="1300"/>
                        <a:t>CPS</a:t>
                      </a:r>
                      <a:endParaRPr lang="en-US" sz="1300" b="1">
                        <a:solidFill>
                          <a:srgbClr val="FFFFFF"/>
                        </a:solidFill>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819,000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975,000 </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979,000 </a:t>
                      </a:r>
                    </a:p>
                  </a:txBody>
                  <a:tcPr marL="121888" marR="121888" anchor="ctr"/>
                </a:tc>
                <a:tc>
                  <a:txBody>
                    <a:bodyPr/>
                    <a:lstStyle/>
                    <a:p>
                      <a:pPr algn="ctr"/>
                      <a:r>
                        <a:rPr lang="en-US" sz="1300"/>
                        <a:t>1,570,000 </a:t>
                      </a:r>
                    </a:p>
                  </a:txBody>
                  <a:tcPr marL="121888" marR="121888" anchor="ctr"/>
                </a:tc>
                <a:tc>
                  <a:txBody>
                    <a:bodyPr/>
                    <a:lstStyle/>
                    <a:p>
                      <a:pPr algn="ctr"/>
                      <a:r>
                        <a:rPr lang="en-US" sz="1300"/>
                        <a:t>1,500,000 </a:t>
                      </a:r>
                    </a:p>
                  </a:txBody>
                  <a:tcPr marL="121888" marR="121888" anchor="ctr"/>
                </a:tc>
                <a:tc>
                  <a:txBody>
                    <a:bodyPr/>
                    <a:lstStyle/>
                    <a:p>
                      <a:pPr algn="ctr"/>
                      <a:r>
                        <a:rPr lang="en-US" sz="1300"/>
                        <a:t>353,000</a:t>
                      </a:r>
                    </a:p>
                  </a:txBody>
                  <a:tcPr marL="121888" marR="121888" anchor="ctr"/>
                </a:tc>
                <a:extLst>
                  <a:ext uri="{0D108BD9-81ED-4DB2-BD59-A6C34878D82A}">
                    <a16:rowId xmlns="" xmlns:a16="http://schemas.microsoft.com/office/drawing/2014/main" val="10002"/>
                  </a:ext>
                </a:extLst>
              </a:tr>
              <a:tr h="329339">
                <a:tc>
                  <a:txBody>
                    <a:bodyPr/>
                    <a:lstStyle/>
                    <a:p>
                      <a:r>
                        <a:rPr lang="en-US" sz="1300"/>
                        <a:t>HTTP </a:t>
                      </a:r>
                      <a:br>
                        <a:rPr lang="en-US" sz="1300"/>
                      </a:br>
                      <a:r>
                        <a:rPr lang="en-US" sz="1300"/>
                        <a:t>Connection</a:t>
                      </a:r>
                      <a:endParaRPr lang="en-US" sz="1300" b="1">
                        <a:solidFill>
                          <a:srgbClr val="FFFFFF"/>
                        </a:solidFill>
                        <a:latin typeface="+mn-lt"/>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9,000,000 </a:t>
                      </a:r>
                    </a:p>
                  </a:txBody>
                  <a:tcPr marL="121888" marR="121888" anchor="ctr"/>
                </a:tc>
                <a:tc>
                  <a:txBody>
                    <a:bodyPr/>
                    <a:lstStyle/>
                    <a:p>
                      <a:pPr algn="ctr"/>
                      <a:r>
                        <a:rPr lang="en-US" sz="1300">
                          <a:latin typeface="+mn-lt"/>
                          <a:cs typeface="Arial"/>
                        </a:rPr>
                        <a:t>9,000,000 </a:t>
                      </a:r>
                    </a:p>
                  </a:txBody>
                  <a:tcPr marL="121888" marR="121888" anchor="ctr"/>
                </a:tc>
                <a:tc>
                  <a:txBody>
                    <a:bodyPr/>
                    <a:lstStyle/>
                    <a:p>
                      <a:pPr algn="ctr"/>
                      <a:r>
                        <a:rPr lang="en-US" sz="1300"/>
                        <a:t>9,000,000 </a:t>
                      </a:r>
                    </a:p>
                  </a:txBody>
                  <a:tcPr marL="121888" marR="121888" anchor="ctr"/>
                </a:tc>
                <a:tc>
                  <a:txBody>
                    <a:bodyPr/>
                    <a:lstStyle/>
                    <a:p>
                      <a:pPr algn="ctr"/>
                      <a:r>
                        <a:rPr lang="en-US" sz="1300"/>
                        <a:t>18,000,000 </a:t>
                      </a:r>
                    </a:p>
                  </a:txBody>
                  <a:tcPr marL="121888" marR="121888" anchor="ctr"/>
                </a:tc>
                <a:tc>
                  <a:txBody>
                    <a:bodyPr/>
                    <a:lstStyle/>
                    <a:p>
                      <a:pPr algn="ctr"/>
                      <a:r>
                        <a:rPr lang="en-US" sz="1300"/>
                        <a:t>76,000,000 </a:t>
                      </a:r>
                    </a:p>
                  </a:txBody>
                  <a:tcPr marL="121888" marR="121888" anchor="ctr"/>
                </a:tc>
                <a:tc>
                  <a:txBody>
                    <a:bodyPr/>
                    <a:lstStyle/>
                    <a:p>
                      <a:pPr algn="ctr"/>
                      <a:r>
                        <a:rPr lang="en-US" sz="1300"/>
                        <a:t>2,000,000</a:t>
                      </a:r>
                    </a:p>
                  </a:txBody>
                  <a:tcPr marL="121888" marR="121888" anchor="ctr"/>
                </a:tc>
                <a:extLst>
                  <a:ext uri="{0D108BD9-81ED-4DB2-BD59-A6C34878D82A}">
                    <a16:rowId xmlns="" xmlns:a16="http://schemas.microsoft.com/office/drawing/2014/main" val="10003"/>
                  </a:ext>
                </a:extLst>
              </a:tr>
              <a:tr h="329339">
                <a:tc>
                  <a:txBody>
                    <a:bodyPr/>
                    <a:lstStyle/>
                    <a:p>
                      <a:r>
                        <a:rPr lang="en-US" sz="1300"/>
                        <a:t>SSL</a:t>
                      </a:r>
                    </a:p>
                    <a:p>
                      <a:r>
                        <a:rPr lang="en-US" sz="1300"/>
                        <a:t>Throughput</a:t>
                      </a:r>
                      <a:endParaRPr lang="en-US" sz="1300" b="1">
                        <a:solidFill>
                          <a:srgbClr val="FFFFFF"/>
                        </a:solidFill>
                        <a:latin typeface="+mn-lt"/>
                        <a:cs typeface="Arial"/>
                      </a:endParaRPr>
                    </a:p>
                  </a:txBody>
                  <a:tcPr marL="121888" marR="121888" anchor="ctr"/>
                </a:tc>
                <a:tc>
                  <a:txBody>
                    <a:bodyPr/>
                    <a:lstStyle/>
                    <a:p>
                      <a:pPr algn="ctr"/>
                      <a:r>
                        <a:rPr lang="en-US" sz="1300"/>
                        <a:t>8 Gbps </a:t>
                      </a:r>
                    </a:p>
                  </a:txBody>
                  <a:tcPr marL="121888" marR="121888" anchor="ctr"/>
                </a:tc>
                <a:tc>
                  <a:txBody>
                    <a:bodyPr/>
                    <a:lstStyle/>
                    <a:p>
                      <a:pPr algn="ctr"/>
                      <a:r>
                        <a:rPr lang="en-US" sz="1300">
                          <a:latin typeface="+mn-lt"/>
                          <a:cs typeface="Arial"/>
                        </a:rPr>
                        <a:t>11.8 Gbps </a:t>
                      </a:r>
                    </a:p>
                  </a:txBody>
                  <a:tcPr marL="121888" marR="121888" anchor="ctr"/>
                </a:tc>
                <a:tc>
                  <a:txBody>
                    <a:bodyPr/>
                    <a:lstStyle/>
                    <a:p>
                      <a:pPr algn="ctr"/>
                      <a:r>
                        <a:rPr lang="en-US" sz="1300"/>
                        <a:t>10 Gbps </a:t>
                      </a:r>
                    </a:p>
                  </a:txBody>
                  <a:tcPr marL="121888" marR="121888" anchor="ctr"/>
                </a:tc>
                <a:tc>
                  <a:txBody>
                    <a:bodyPr/>
                    <a:lstStyle/>
                    <a:p>
                      <a:pPr algn="ctr"/>
                      <a:r>
                        <a:rPr lang="en-US" sz="1300"/>
                        <a:t>18 Gbps </a:t>
                      </a:r>
                    </a:p>
                  </a:txBody>
                  <a:tcPr marL="121888" marR="121888" anchor="ctr"/>
                </a:tc>
                <a:tc>
                  <a:txBody>
                    <a:bodyPr/>
                    <a:lstStyle/>
                    <a:p>
                      <a:pPr algn="ctr"/>
                      <a:r>
                        <a:rPr lang="en-US" sz="1300"/>
                        <a:t>28.8 Gbps </a:t>
                      </a:r>
                    </a:p>
                  </a:txBody>
                  <a:tcPr marL="121888" marR="121888" anchor="ctr"/>
                </a:tc>
                <a:tc>
                  <a:txBody>
                    <a:bodyPr/>
                    <a:lstStyle/>
                    <a:p>
                      <a:pPr algn="ctr"/>
                      <a:r>
                        <a:rPr lang="en-US" sz="1300"/>
                        <a:t>1.1 Gbps</a:t>
                      </a:r>
                      <a:endParaRPr lang="en-US" sz="1300">
                        <a:latin typeface="Arial"/>
                        <a:cs typeface="Arial"/>
                      </a:endParaRPr>
                    </a:p>
                  </a:txBody>
                  <a:tcPr marL="121888" marR="121888" anchor="ctr"/>
                </a:tc>
                <a:extLst>
                  <a:ext uri="{0D108BD9-81ED-4DB2-BD59-A6C34878D82A}">
                    <a16:rowId xmlns="" xmlns:a16="http://schemas.microsoft.com/office/drawing/2014/main" val="10004"/>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SSL</a:t>
                      </a:r>
                      <a:br>
                        <a:rPr lang="en-US" sz="1300"/>
                      </a:br>
                      <a:r>
                        <a:rPr lang="en-US" sz="1300"/>
                        <a:t>CPS</a:t>
                      </a:r>
                      <a:endParaRPr lang="en-US" sz="1300" b="1">
                        <a:solidFill>
                          <a:srgbClr val="FFFFFF"/>
                        </a:solidFill>
                        <a:latin typeface="+mn-lt"/>
                        <a:cs typeface="Arial"/>
                      </a:endParaRPr>
                    </a:p>
                  </a:txBody>
                  <a:tcPr marL="121888" marR="121888" anchor="ctr"/>
                </a:tc>
                <a:tc>
                  <a:txBody>
                    <a:bodyPr/>
                    <a:lstStyle/>
                    <a:p>
                      <a:pPr algn="ctr"/>
                      <a:r>
                        <a:rPr lang="en-US" sz="1300"/>
                        <a:t>1,700</a:t>
                      </a:r>
                    </a:p>
                  </a:txBody>
                  <a:tcPr marL="121888" marR="121888" anchor="ctr"/>
                </a:tc>
                <a:tc>
                  <a:txBody>
                    <a:bodyPr/>
                    <a:lstStyle/>
                    <a:p>
                      <a:pPr algn="ctr"/>
                      <a:r>
                        <a:rPr lang="en-US" sz="1300">
                          <a:latin typeface="+mn-lt"/>
                          <a:cs typeface="Arial"/>
                        </a:rPr>
                        <a:t>3,000 </a:t>
                      </a:r>
                    </a:p>
                  </a:txBody>
                  <a:tcPr marL="121888" marR="121888" anchor="ctr"/>
                </a:tc>
                <a:tc>
                  <a:txBody>
                    <a:bodyPr/>
                    <a:lstStyle/>
                    <a:p>
                      <a:pPr algn="ctr"/>
                      <a:r>
                        <a:rPr lang="en-US" sz="1300"/>
                        <a:t>17,400 </a:t>
                      </a:r>
                    </a:p>
                  </a:txBody>
                  <a:tcPr marL="121888" marR="121888" anchor="ctr"/>
                </a:tc>
                <a:tc>
                  <a:txBody>
                    <a:bodyPr/>
                    <a:lstStyle/>
                    <a:p>
                      <a:pPr algn="ctr"/>
                      <a:r>
                        <a:rPr lang="en-US" sz="1300"/>
                        <a:t>25,000 </a:t>
                      </a:r>
                    </a:p>
                  </a:txBody>
                  <a:tcPr marL="121888" marR="121888" anchor="ctr"/>
                </a:tc>
                <a:tc>
                  <a:txBody>
                    <a:bodyPr/>
                    <a:lstStyle/>
                    <a:p>
                      <a:pPr algn="ctr"/>
                      <a:r>
                        <a:rPr lang="en-US" sz="1300"/>
                        <a:t>32,000 </a:t>
                      </a:r>
                    </a:p>
                  </a:txBody>
                  <a:tcPr marL="121888" marR="121888" anchor="ctr"/>
                </a:tc>
                <a:tc>
                  <a:txBody>
                    <a:bodyPr/>
                    <a:lstStyle/>
                    <a:p>
                      <a:pPr algn="ctr"/>
                      <a:r>
                        <a:rPr lang="en-US" sz="1300"/>
                        <a:t>2,600</a:t>
                      </a:r>
                      <a:endParaRPr lang="en-US" sz="1300">
                        <a:latin typeface="Arial"/>
                        <a:cs typeface="Arial"/>
                      </a:endParaRPr>
                    </a:p>
                  </a:txBody>
                  <a:tcPr marL="121888" marR="121888" anchor="ctr"/>
                </a:tc>
                <a:extLst>
                  <a:ext uri="{0D108BD9-81ED-4DB2-BD59-A6C34878D82A}">
                    <a16:rowId xmlns="" xmlns:a16="http://schemas.microsoft.com/office/drawing/2014/main" val="10005"/>
                  </a:ext>
                </a:extLst>
              </a:tr>
              <a:tr h="329339">
                <a:tc>
                  <a:txBody>
                    <a:bodyPr/>
                    <a:lstStyle/>
                    <a:p>
                      <a:r>
                        <a:rPr lang="en-US" sz="1300"/>
                        <a:t>SSL</a:t>
                      </a:r>
                      <a:br>
                        <a:rPr lang="en-US" sz="1300"/>
                      </a:br>
                      <a:r>
                        <a:rPr lang="en-US" sz="1300"/>
                        <a:t>Connection</a:t>
                      </a:r>
                      <a:endParaRPr lang="en-US" sz="1300" b="1">
                        <a:solidFill>
                          <a:srgbClr val="FFFFFF"/>
                        </a:solidFill>
                        <a:latin typeface="+mn-lt"/>
                        <a:cs typeface="Arial"/>
                      </a:endParaRPr>
                    </a:p>
                  </a:txBody>
                  <a:tcPr marL="121888" marR="121888" anchor="ctr"/>
                </a:tc>
                <a:tc>
                  <a:txBody>
                    <a:bodyPr/>
                    <a:lstStyle/>
                    <a:p>
                      <a:pPr algn="ctr"/>
                      <a:r>
                        <a:rPr lang="en-US" sz="1300"/>
                        <a:t>15,000 </a:t>
                      </a:r>
                    </a:p>
                  </a:txBody>
                  <a:tcPr marL="121888" marR="121888" anchor="ctr"/>
                </a:tc>
                <a:tc>
                  <a:txBody>
                    <a:bodyPr/>
                    <a:lstStyle/>
                    <a:p>
                      <a:pPr algn="ctr"/>
                      <a:r>
                        <a:rPr lang="en-US" sz="1300">
                          <a:latin typeface="+mn-lt"/>
                          <a:cs typeface="Arial"/>
                        </a:rPr>
                        <a:t>60,000 </a:t>
                      </a:r>
                    </a:p>
                  </a:txBody>
                  <a:tcPr marL="121888" marR="121888" anchor="ctr"/>
                </a:tc>
                <a:tc>
                  <a:txBody>
                    <a:bodyPr/>
                    <a:lstStyle/>
                    <a:p>
                      <a:pPr algn="ctr"/>
                      <a:r>
                        <a:rPr lang="en-US" sz="1300"/>
                        <a:t>15,000</a:t>
                      </a:r>
                      <a:endParaRPr lang="en-US" sz="1300">
                        <a:latin typeface="Arial"/>
                        <a:cs typeface="Arial"/>
                      </a:endParaRPr>
                    </a:p>
                  </a:txBody>
                  <a:tcPr marL="121888" marR="121888" anchor="ctr"/>
                </a:tc>
                <a:tc>
                  <a:txBody>
                    <a:bodyPr/>
                    <a:lstStyle/>
                    <a:p>
                      <a:pPr algn="ctr"/>
                      <a:r>
                        <a:rPr lang="en-US" sz="1300"/>
                        <a:t>20,000 </a:t>
                      </a:r>
                    </a:p>
                  </a:txBody>
                  <a:tcPr marL="121888" marR="121888" anchor="ctr"/>
                </a:tc>
                <a:tc>
                  <a:txBody>
                    <a:bodyPr/>
                    <a:lstStyle/>
                    <a:p>
                      <a:pPr algn="ctr"/>
                      <a:r>
                        <a:rPr lang="en-US" sz="1300"/>
                        <a:t>30,000 </a:t>
                      </a:r>
                    </a:p>
                  </a:txBody>
                  <a:tcPr marL="121888" marR="121888" anchor="ctr"/>
                </a:tc>
                <a:tc>
                  <a:txBody>
                    <a:bodyPr/>
                    <a:lstStyle/>
                    <a:p>
                      <a:pPr algn="ctr"/>
                      <a:r>
                        <a:rPr lang="en-US" sz="1300"/>
                        <a:t>15,000</a:t>
                      </a:r>
                      <a:endParaRPr lang="en-US" sz="1300">
                        <a:latin typeface="Arial"/>
                        <a:cs typeface="Arial"/>
                      </a:endParaRPr>
                    </a:p>
                  </a:txBody>
                  <a:tcPr marL="121888" marR="121888" anchor="ctr"/>
                </a:tc>
                <a:extLst>
                  <a:ext uri="{0D108BD9-81ED-4DB2-BD59-A6C34878D82A}">
                    <a16:rowId xmlns="" xmlns:a16="http://schemas.microsoft.com/office/drawing/2014/main" val="10006"/>
                  </a:ext>
                </a:extLst>
              </a:tr>
              <a:tr h="329339">
                <a:tc>
                  <a:txBody>
                    <a:bodyPr/>
                    <a:lstStyle/>
                    <a:p>
                      <a:r>
                        <a:rPr lang="en-US" sz="1300"/>
                        <a:t>Total Interfaces</a:t>
                      </a:r>
                      <a:endParaRPr lang="en-US" sz="1300" b="1">
                        <a:solidFill>
                          <a:srgbClr val="FFFFFF"/>
                        </a:solidFill>
                        <a:latin typeface="Arial"/>
                        <a:cs typeface="Arial"/>
                      </a:endParaRPr>
                    </a:p>
                  </a:txBody>
                  <a:tcPr marL="121888" marR="121888" anchor="ctr"/>
                </a:tc>
                <a:tc>
                  <a:txBody>
                    <a:bodyPr/>
                    <a:lstStyle/>
                    <a:p>
                      <a:pPr algn="ctr"/>
                      <a:r>
                        <a:rPr lang="en-US" sz="1300"/>
                        <a:t>4x 10GE SFP+, 1x MGMT GE RJ45</a:t>
                      </a:r>
                      <a:endParaRPr lang="en-US" sz="1300">
                        <a:latin typeface="Arial"/>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4x 10GE SFP+, 1x MGMT GE RJ45</a:t>
                      </a:r>
                      <a:endParaRPr lang="en-US" sz="130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4x 10GE SFP+, 1x MGMT GE RJ45</a:t>
                      </a:r>
                      <a:endParaRPr lang="en-US" sz="130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2x 40GE QSFP+, 1x MGMT GE RJ45</a:t>
                      </a:r>
                      <a:endParaRPr lang="en-US" sz="130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latin typeface="+mn-lt"/>
                          <a:cs typeface="Arial"/>
                        </a:rPr>
                        <a:t>1x 100GE QSFP28, </a:t>
                      </a:r>
                      <a:r>
                        <a:rPr lang="en-US" sz="1300"/>
                        <a:t>1x MGMT GE RJ45</a:t>
                      </a:r>
                      <a:endParaRPr lang="en-US" sz="1300">
                        <a:latin typeface="+mn-lt"/>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extLst>
                  <a:ext uri="{0D108BD9-81ED-4DB2-BD59-A6C34878D82A}">
                    <a16:rowId xmlns="" xmlns:a16="http://schemas.microsoft.com/office/drawing/2014/main" val="10007"/>
                  </a:ext>
                </a:extLst>
              </a:tr>
              <a:tr h="329339">
                <a:tc>
                  <a:txBody>
                    <a:bodyPr/>
                    <a:lstStyle/>
                    <a:p>
                      <a:r>
                        <a:rPr lang="en-US" sz="1300"/>
                        <a:t>Form Factor</a:t>
                      </a:r>
                      <a:endParaRPr lang="en-US" sz="1300" b="1">
                        <a:solidFill>
                          <a:srgbClr val="FFFFFF"/>
                        </a:solidFill>
                        <a:latin typeface="Arial"/>
                        <a:cs typeface="Arial"/>
                      </a:endParaRPr>
                    </a:p>
                  </a:txBody>
                  <a:tcPr marL="121888" marR="121888" anchor="ctr"/>
                </a:tc>
                <a:tc>
                  <a:txBody>
                    <a:bodyPr/>
                    <a:lstStyle/>
                    <a:p>
                      <a:pPr algn="ctr"/>
                      <a:r>
                        <a:rPr lang="en-US" sz="1300"/>
                        <a:t>1U</a:t>
                      </a:r>
                      <a:endParaRPr lang="en-US" sz="1300">
                        <a:latin typeface="Arial"/>
                        <a:cs typeface="Arial"/>
                      </a:endParaRPr>
                    </a:p>
                  </a:txBody>
                  <a:tcPr marL="121888" marR="121888" anchor="ctr"/>
                </a:tc>
                <a:tc>
                  <a:txBody>
                    <a:bodyPr/>
                    <a:lstStyle/>
                    <a:p>
                      <a:pPr algn="ctr"/>
                      <a:r>
                        <a:rPr lang="en-US" sz="1300"/>
                        <a:t>1U</a:t>
                      </a:r>
                      <a:endParaRPr lang="en-US" sz="13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1U</a:t>
                      </a:r>
                      <a:endParaRPr lang="en-US" sz="1300">
                        <a:latin typeface="+mn-lt"/>
                        <a:cs typeface="Arial"/>
                      </a:endParaRPr>
                    </a:p>
                  </a:txBody>
                  <a:tcPr marL="121888" marR="121888" anchor="ctr"/>
                </a:tc>
                <a:tc>
                  <a:txBody>
                    <a:bodyPr/>
                    <a:lstStyle/>
                    <a:p>
                      <a:pPr algn="ctr"/>
                      <a:r>
                        <a:rPr lang="en-US" sz="1300"/>
                        <a:t>1U</a:t>
                      </a:r>
                      <a:endParaRPr lang="en-US" sz="1300">
                        <a:latin typeface="Arial"/>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1U</a:t>
                      </a:r>
                      <a:endParaRPr lang="en-US" sz="1300">
                        <a:latin typeface="+mn-lt"/>
                        <a:cs typeface="Arial"/>
                      </a:endParaRPr>
                    </a:p>
                  </a:txBody>
                  <a:tcPr marL="121888" marR="121888" anchor="ctr"/>
                </a:tc>
                <a:tc>
                  <a:txBody>
                    <a:bodyPr/>
                    <a:lstStyle/>
                    <a:p>
                      <a:pPr algn="ctr"/>
                      <a:r>
                        <a:rPr lang="en-US" sz="1300"/>
                        <a:t>-</a:t>
                      </a:r>
                      <a:endParaRPr lang="en-US" sz="1300">
                        <a:latin typeface="Arial"/>
                        <a:cs typeface="Arial"/>
                      </a:endParaRPr>
                    </a:p>
                  </a:txBody>
                  <a:tcPr marL="121888" marR="121888" anchor="ctr"/>
                </a:tc>
                <a:extLst>
                  <a:ext uri="{0D108BD9-81ED-4DB2-BD59-A6C34878D82A}">
                    <a16:rowId xmlns="" xmlns:a16="http://schemas.microsoft.com/office/drawing/2014/main" val="10008"/>
                  </a:ext>
                </a:extLst>
              </a:tr>
              <a:tr h="329339">
                <a:tc>
                  <a:txBody>
                    <a:bodyPr/>
                    <a:lstStyle/>
                    <a:p>
                      <a:r>
                        <a:rPr lang="en-US" sz="1300"/>
                        <a:t>Storage</a:t>
                      </a:r>
                      <a:endParaRPr lang="en-US" sz="1300" b="1">
                        <a:solidFill>
                          <a:srgbClr val="FFFFFF"/>
                        </a:solidFill>
                        <a:latin typeface="Arial"/>
                        <a:cs typeface="Arial"/>
                      </a:endParaRPr>
                    </a:p>
                  </a:txBody>
                  <a:tcPr marL="121888" marR="121888" anchor="ctr"/>
                </a:tc>
                <a:tc>
                  <a:txBody>
                    <a:bodyPr/>
                    <a:lstStyle/>
                    <a:p>
                      <a:pPr algn="ctr"/>
                      <a:r>
                        <a:rPr lang="en-US" sz="1300"/>
                        <a:t>120 GB SSD</a:t>
                      </a:r>
                      <a:endParaRPr lang="en-US" sz="1300">
                        <a:latin typeface="Arial"/>
                        <a:cs typeface="Arial"/>
                      </a:endParaRPr>
                    </a:p>
                  </a:txBody>
                  <a:tcPr marL="121888" marR="121888" anchor="ctr"/>
                </a:tc>
                <a:tc>
                  <a:txBody>
                    <a:bodyPr/>
                    <a:lstStyle/>
                    <a:p>
                      <a:pPr algn="ctr"/>
                      <a:r>
                        <a:rPr lang="en-US" sz="1300">
                          <a:latin typeface="Arial"/>
                          <a:cs typeface="Arial"/>
                        </a:rPr>
                        <a:t>1 TB HDD</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120 GB SSD</a:t>
                      </a:r>
                      <a:endParaRPr lang="en-US" sz="1300">
                        <a:latin typeface="+mn-lt"/>
                        <a:cs typeface="Arial"/>
                      </a:endParaRPr>
                    </a:p>
                  </a:txBody>
                  <a:tcPr marL="121888" marR="121888" anchor="ctr"/>
                </a:tc>
                <a:tc>
                  <a:txBody>
                    <a:bodyPr/>
                    <a:lstStyle/>
                    <a:p>
                      <a:pPr algn="ctr"/>
                      <a:r>
                        <a:rPr lang="en-US" sz="1300"/>
                        <a:t>2 TB HDD</a:t>
                      </a:r>
                      <a:endParaRPr lang="en-US" sz="1300">
                        <a:latin typeface="Arial"/>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2 TB HDD</a:t>
                      </a:r>
                      <a:endParaRPr lang="en-US" sz="1300">
                        <a:latin typeface="+mn-lt"/>
                        <a:cs typeface="Arial"/>
                      </a:endParaRPr>
                    </a:p>
                  </a:txBody>
                  <a:tcPr marL="121888" marR="121888" anchor="ctr"/>
                </a:tc>
                <a:tc>
                  <a:txBody>
                    <a:bodyPr/>
                    <a:lstStyle/>
                    <a:p>
                      <a:pPr algn="ctr"/>
                      <a:r>
                        <a:rPr lang="en-US" sz="1300" dirty="0"/>
                        <a:t>-</a:t>
                      </a:r>
                      <a:endParaRPr lang="en-US" sz="1300" dirty="0">
                        <a:latin typeface="Arial"/>
                        <a:cs typeface="Arial"/>
                      </a:endParaRPr>
                    </a:p>
                  </a:txBody>
                  <a:tcPr marL="121888" marR="121888" anchor="ct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370287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FG-60E-POE+B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70163" y="2663259"/>
            <a:ext cx="4557600" cy="815514"/>
          </a:xfrm>
          <a:prstGeom prst="rect">
            <a:avLst/>
          </a:prstGeom>
        </p:spPr>
      </p:pic>
      <p:sp>
        <p:nvSpPr>
          <p:cNvPr id="2" name="Title 1"/>
          <p:cNvSpPr>
            <a:spLocks noGrp="1"/>
          </p:cNvSpPr>
          <p:nvPr>
            <p:ph type="title"/>
          </p:nvPr>
        </p:nvSpPr>
        <p:spPr/>
        <p:txBody>
          <a:bodyPr/>
          <a:lstStyle/>
          <a:p>
            <a:r>
              <a:rPr lang="en-US"/>
              <a:t>FortiGate 60E-POE</a:t>
            </a:r>
          </a:p>
        </p:txBody>
      </p:sp>
      <p:pic>
        <p:nvPicPr>
          <p:cNvPr id="3" name="Picture 2" descr="soc3-icon.png"/>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7822755" y="3062789"/>
            <a:ext cx="371103" cy="72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2257" y="3062788"/>
            <a:ext cx="496216" cy="729600"/>
          </a:xfrm>
          <a:prstGeom prst="rect">
            <a:avLst/>
          </a:prstGeom>
        </p:spPr>
      </p:pic>
      <p:cxnSp>
        <p:nvCxnSpPr>
          <p:cNvPr id="21" name="Straight Connector 20"/>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sp>
        <p:nvSpPr>
          <p:cNvPr id="2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dirty="0"/>
              <a:t>8 x GE RJ45 </a:t>
            </a:r>
            <a:r>
              <a:rPr lang="en-US" sz="1300" b="1" dirty="0" err="1"/>
              <a:t>PoE</a:t>
            </a:r>
            <a:r>
              <a:rPr lang="en-US" sz="1300" b="1" dirty="0"/>
              <a:t>/+ Ports</a:t>
            </a:r>
          </a:p>
          <a:p>
            <a:pPr marL="457297" indent="-457297" defTabSz="1218959">
              <a:spcBef>
                <a:spcPct val="20000"/>
              </a:spcBef>
              <a:buClr>
                <a:schemeClr val="accent6"/>
              </a:buClr>
              <a:buFont typeface="+mj-ea"/>
              <a:buAutoNum type="circleNumDbPlain"/>
            </a:pPr>
            <a:r>
              <a:rPr lang="en-US" sz="1300" b="1" dirty="0"/>
              <a:t>2 x GE RJ45 WAN Ports</a:t>
            </a:r>
          </a:p>
          <a:p>
            <a:pPr defTabSz="1218959">
              <a:spcBef>
                <a:spcPct val="20000"/>
              </a:spcBef>
              <a:buClr>
                <a:schemeClr val="accent6"/>
              </a:buClr>
            </a:pPr>
            <a:endParaRPr lang="en-US" sz="1300" dirty="0"/>
          </a:p>
          <a:p>
            <a:pPr defTabSz="1218959">
              <a:spcBef>
                <a:spcPct val="20000"/>
              </a:spcBef>
              <a:buClr>
                <a:schemeClr val="accent6"/>
              </a:buClr>
            </a:pPr>
            <a:endParaRPr lang="en-US" sz="1300" dirty="0"/>
          </a:p>
        </p:txBody>
      </p:sp>
      <p:sp>
        <p:nvSpPr>
          <p:cNvPr id="25" name="Oval 24"/>
          <p:cNvSpPr/>
          <p:nvPr/>
        </p:nvSpPr>
        <p:spPr bwMode="auto">
          <a:xfrm>
            <a:off x="3986145" y="336425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cxnSp>
        <p:nvCxnSpPr>
          <p:cNvPr id="29" name="Straight Connector 28"/>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bwMode="auto">
          <a:xfrm>
            <a:off x="5510428"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38" name="Picture 37" descr="FG-60E-POE+Fro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81708" y="1623062"/>
            <a:ext cx="4557600" cy="776255"/>
          </a:xfrm>
          <a:prstGeom prst="rect">
            <a:avLst/>
          </a:prstGeom>
        </p:spPr>
      </p:pic>
      <p:pic>
        <p:nvPicPr>
          <p:cNvPr id="40" name="Picture 39"/>
          <p:cNvPicPr>
            <a:picLocks noChangeAspect="1"/>
          </p:cNvPicPr>
          <p:nvPr/>
        </p:nvPicPr>
        <p:blipFill>
          <a:blip r:embed="rId6"/>
          <a:stretch>
            <a:fillRect/>
          </a:stretch>
        </p:blipFill>
        <p:spPr>
          <a:xfrm>
            <a:off x="8764492" y="3069535"/>
            <a:ext cx="374393" cy="729422"/>
          </a:xfrm>
          <a:prstGeom prst="rect">
            <a:avLst/>
          </a:prstGeom>
        </p:spPr>
      </p:pic>
      <p:pic>
        <p:nvPicPr>
          <p:cNvPr id="36" name="Picture 35">
            <a:extLst>
              <a:ext uri="{FF2B5EF4-FFF2-40B4-BE49-F238E27FC236}">
                <a16:creationId xmlns="" xmlns:a16="http://schemas.microsoft.com/office/drawing/2014/main" id="{A40BAD5C-8553-4E40-A3CF-F16FDB17A88D}"/>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5" name="Group 4">
            <a:extLst>
              <a:ext uri="{FF2B5EF4-FFF2-40B4-BE49-F238E27FC236}">
                <a16:creationId xmlns="" xmlns:a16="http://schemas.microsoft.com/office/drawing/2014/main" id="{5EA7381F-830E-704D-97E7-342D9EE71CDE}"/>
              </a:ext>
            </a:extLst>
          </p:cNvPr>
          <p:cNvGrpSpPr/>
          <p:nvPr/>
        </p:nvGrpSpPr>
        <p:grpSpPr>
          <a:xfrm>
            <a:off x="7812000" y="5417256"/>
            <a:ext cx="2852214" cy="671119"/>
            <a:chOff x="8936872" y="5417256"/>
            <a:chExt cx="2852214" cy="671119"/>
          </a:xfrm>
        </p:grpSpPr>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0" name="Rounded Rectangle 19"/>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30</a:t>
              </a:r>
            </a:p>
          </p:txBody>
        </p:sp>
        <p:sp>
          <p:nvSpPr>
            <p:cNvPr id="31" name="Rounded Rectangle 3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16</a:t>
              </a:r>
            </a:p>
          </p:txBody>
        </p:sp>
        <p:sp>
          <p:nvSpPr>
            <p:cNvPr id="37" name="Rounded Rectangle 36">
              <a:extLst>
                <a:ext uri="{FF2B5EF4-FFF2-40B4-BE49-F238E27FC236}">
                  <a16:creationId xmlns="" xmlns:a16="http://schemas.microsoft.com/office/drawing/2014/main" id="{76F05D50-6BAD-9644-8130-0EE856C2F984}"/>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4" name="Picture 43" descr="Firewall-Sym-Dk.png">
            <a:extLst>
              <a:ext uri="{FF2B5EF4-FFF2-40B4-BE49-F238E27FC236}">
                <a16:creationId xmlns="" xmlns:a16="http://schemas.microsoft.com/office/drawing/2014/main" id="{3747DE68-8E25-BC4B-979A-668A2E79FD0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5" name="TextBox 44">
            <a:extLst>
              <a:ext uri="{FF2B5EF4-FFF2-40B4-BE49-F238E27FC236}">
                <a16:creationId xmlns="" xmlns:a16="http://schemas.microsoft.com/office/drawing/2014/main" id="{75A1B3DB-2BEF-294C-B5B7-6EC7D63B5DC1}"/>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1.3 Million</a:t>
            </a:r>
          </a:p>
          <a:p>
            <a:r>
              <a:rPr lang="en-US" sz="1100">
                <a:solidFill>
                  <a:srgbClr val="7F7F7F"/>
                </a:solidFill>
              </a:rPr>
              <a:t>Concurrent Sessions</a:t>
            </a:r>
          </a:p>
          <a:p>
            <a:endParaRPr lang="en-US" sz="1100">
              <a:solidFill>
                <a:srgbClr val="7F7F7F"/>
              </a:solidFill>
            </a:endParaRPr>
          </a:p>
          <a:p>
            <a:r>
              <a:rPr lang="en-US" sz="2400" b="1"/>
              <a:t>135 Mbps</a:t>
            </a:r>
          </a:p>
          <a:p>
            <a:r>
              <a:rPr lang="en-US" sz="1100">
                <a:solidFill>
                  <a:srgbClr val="7F7F7F"/>
                </a:solidFill>
              </a:rPr>
              <a:t>SSL Inspection Throughput</a:t>
            </a:r>
          </a:p>
          <a:p>
            <a:endParaRPr lang="en-US" sz="1100">
              <a:solidFill>
                <a:srgbClr val="7F7F7F"/>
              </a:solidFill>
            </a:endParaRPr>
          </a:p>
        </p:txBody>
      </p:sp>
      <p:cxnSp>
        <p:nvCxnSpPr>
          <p:cNvPr id="46" name="Straight Connector 45">
            <a:extLst>
              <a:ext uri="{FF2B5EF4-FFF2-40B4-BE49-F238E27FC236}">
                <a16:creationId xmlns="" xmlns:a16="http://schemas.microsoft.com/office/drawing/2014/main" id="{995F7B50-BA8C-FF45-8741-DC9DCEC7E16F}"/>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CF453803-B538-1142-A427-015074A6AE53}"/>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400 Mbps</a:t>
            </a:r>
          </a:p>
          <a:p>
            <a:r>
              <a:rPr lang="en-US" sz="1100">
                <a:solidFill>
                  <a:srgbClr val="7F7F7F"/>
                </a:solidFill>
              </a:rPr>
              <a:t>IPS Throughput</a:t>
            </a:r>
          </a:p>
          <a:p>
            <a:endParaRPr lang="en-US" sz="1100">
              <a:solidFill>
                <a:srgbClr val="7F7F7F"/>
              </a:solidFill>
            </a:endParaRPr>
          </a:p>
          <a:p>
            <a:r>
              <a:rPr lang="en-US" sz="2400" b="1">
                <a:solidFill>
                  <a:srgbClr val="000000"/>
                </a:solidFill>
              </a:rPr>
              <a:t>250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200 Mbps</a:t>
            </a:r>
          </a:p>
          <a:p>
            <a:r>
              <a:rPr lang="en-US" sz="1100">
                <a:solidFill>
                  <a:srgbClr val="7F7F7F"/>
                </a:solidFill>
              </a:rPr>
              <a:t>Threat Protection Throughput</a:t>
            </a:r>
          </a:p>
          <a:p>
            <a:endParaRPr lang="en-US" sz="1100">
              <a:solidFill>
                <a:srgbClr val="7F7F7F"/>
              </a:solidFill>
            </a:endParaRPr>
          </a:p>
        </p:txBody>
      </p:sp>
      <p:pic>
        <p:nvPicPr>
          <p:cNvPr id="48" name="Picture 47" descr="NGFW_sym.png">
            <a:extLst>
              <a:ext uri="{FF2B5EF4-FFF2-40B4-BE49-F238E27FC236}">
                <a16:creationId xmlns="" xmlns:a16="http://schemas.microsoft.com/office/drawing/2014/main" id="{1304AB0A-01D2-9F47-9B2A-1721DC50E224}"/>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9" name="Picture 48" descr="Threat Protection icon.eps">
            <a:extLst>
              <a:ext uri="{FF2B5EF4-FFF2-40B4-BE49-F238E27FC236}">
                <a16:creationId xmlns="" xmlns:a16="http://schemas.microsoft.com/office/drawing/2014/main" id="{3720E72C-75E7-754A-8BD6-2F1CA82B16E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0" name="Graphic 49">
            <a:extLst>
              <a:ext uri="{FF2B5EF4-FFF2-40B4-BE49-F238E27FC236}">
                <a16:creationId xmlns="" xmlns:a16="http://schemas.microsoft.com/office/drawing/2014/main" id="{3060C865-55B6-214C-9918-75FF71B5F060}"/>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322417" y="5580139"/>
            <a:ext cx="558697" cy="558697"/>
          </a:xfrm>
          <a:prstGeom prst="rect">
            <a:avLst/>
          </a:prstGeom>
        </p:spPr>
      </p:pic>
      <p:sp>
        <p:nvSpPr>
          <p:cNvPr id="51" name="Rectangle 50">
            <a:extLst>
              <a:ext uri="{FF2B5EF4-FFF2-40B4-BE49-F238E27FC236}">
                <a16:creationId xmlns="" xmlns:a16="http://schemas.microsoft.com/office/drawing/2014/main" id="{C4C1D7DC-5665-3D46-A9F3-53AED417104C}"/>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a:t>
            </a:r>
          </a:p>
          <a:p>
            <a:pPr lvl="0" algn="r"/>
            <a:r>
              <a:rPr lang="en-US" sz="1100">
                <a:solidFill>
                  <a:srgbClr val="7F7F7F"/>
                </a:solidFill>
              </a:rPr>
              <a:t>New Sessions/Sec</a:t>
            </a:r>
          </a:p>
        </p:txBody>
      </p:sp>
      <p:pic>
        <p:nvPicPr>
          <p:cNvPr id="52" name="Graphic 51">
            <a:extLst>
              <a:ext uri="{FF2B5EF4-FFF2-40B4-BE49-F238E27FC236}">
                <a16:creationId xmlns="" xmlns:a16="http://schemas.microsoft.com/office/drawing/2014/main" id="{55FF884B-D05C-8E44-8EA2-9C34DB4B7DF8}"/>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21943" y="5580139"/>
            <a:ext cx="555965" cy="555965"/>
          </a:xfrm>
          <a:prstGeom prst="rect">
            <a:avLst/>
          </a:prstGeom>
        </p:spPr>
      </p:pic>
      <p:cxnSp>
        <p:nvCxnSpPr>
          <p:cNvPr id="53" name="Straight Connector 52">
            <a:extLst>
              <a:ext uri="{FF2B5EF4-FFF2-40B4-BE49-F238E27FC236}">
                <a16:creationId xmlns="" xmlns:a16="http://schemas.microsoft.com/office/drawing/2014/main" id="{AC719A4F-D41B-C94F-B81C-2FE3508F72E3}"/>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87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FortiToken</a:t>
            </a:r>
          </a:p>
        </p:txBody>
      </p:sp>
      <p:pic>
        <p:nvPicPr>
          <p:cNvPr id="6" name="Picture 5">
            <a:extLst>
              <a:ext uri="{FF2B5EF4-FFF2-40B4-BE49-F238E27FC236}">
                <a16:creationId xmlns="" xmlns:a16="http://schemas.microsoft.com/office/drawing/2014/main" id="{4B0C36CA-E6E6-CF42-876F-3831F5C9C2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89854" y="2898000"/>
            <a:ext cx="591128" cy="591282"/>
          </a:xfrm>
          <a:prstGeom prst="rect">
            <a:avLst/>
          </a:prstGeom>
        </p:spPr>
      </p:pic>
    </p:spTree>
    <p:extLst>
      <p:ext uri="{BB962C8B-B14F-4D97-AF65-F5344CB8AC3E}">
        <p14:creationId xmlns:p14="http://schemas.microsoft.com/office/powerpoint/2010/main" val="157567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FortiToken</a:t>
            </a:r>
          </a:p>
        </p:txBody>
      </p:sp>
      <p:grpSp>
        <p:nvGrpSpPr>
          <p:cNvPr id="7" name="Group 6"/>
          <p:cNvGrpSpPr/>
          <p:nvPr/>
        </p:nvGrpSpPr>
        <p:grpSpPr>
          <a:xfrm>
            <a:off x="599104" y="1200000"/>
            <a:ext cx="11038895" cy="846744"/>
            <a:chOff x="448252" y="907651"/>
            <a:chExt cx="8281328" cy="635058"/>
          </a:xfrm>
        </p:grpSpPr>
        <p:sp>
          <p:nvSpPr>
            <p:cNvPr id="8" name="Rectangle 7"/>
            <p:cNvSpPr/>
            <p:nvPr/>
          </p:nvSpPr>
          <p:spPr bwMode="invGray">
            <a:xfrm>
              <a:off x="448252" y="907651"/>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Oath Compliant Time Based Hardware One Time Password Token</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104" y="934864"/>
              <a:ext cx="585216" cy="585216"/>
            </a:xfrm>
            <a:prstGeom prst="rect">
              <a:avLst/>
            </a:prstGeom>
          </p:spPr>
        </p:pic>
      </p:grpSp>
      <p:graphicFrame>
        <p:nvGraphicFramePr>
          <p:cNvPr id="10" name="Content Placeholder 4">
            <a:extLst>
              <a:ext uri="{FF2B5EF4-FFF2-40B4-BE49-F238E27FC236}">
                <a16:creationId xmlns="" xmlns:a16="http://schemas.microsoft.com/office/drawing/2014/main" id="{8776CCF2-7713-2A48-A91E-2CE584D4CDEA}"/>
              </a:ext>
            </a:extLst>
          </p:cNvPr>
          <p:cNvGraphicFramePr>
            <a:graphicFrameLocks/>
          </p:cNvGraphicFramePr>
          <p:nvPr>
            <p:extLst>
              <p:ext uri="{D42A27DB-BD31-4B8C-83A1-F6EECF244321}">
                <p14:modId xmlns:p14="http://schemas.microsoft.com/office/powerpoint/2010/main" val="2209396754"/>
              </p:ext>
            </p:extLst>
          </p:nvPr>
        </p:nvGraphicFramePr>
        <p:xfrm>
          <a:off x="614962" y="2189280"/>
          <a:ext cx="4596082" cy="313632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Scalable strong authentication solution for low entry cost and low total cost of ownership (TCO)</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Unique online activation option reducing complexity</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Reduced operations costs through leveraging existing FortiGate as the authentication server</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Large, easy-to-read LCD display</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bl>
          </a:graphicData>
        </a:graphic>
      </p:graphicFrame>
      <p:pic>
        <p:nvPicPr>
          <p:cNvPr id="12" name="Graphic 11">
            <a:extLst>
              <a:ext uri="{FF2B5EF4-FFF2-40B4-BE49-F238E27FC236}">
                <a16:creationId xmlns="" xmlns:a16="http://schemas.microsoft.com/office/drawing/2014/main" id="{4B6132C8-E3AA-0946-B3C4-826A0B29A4CD}"/>
              </a:ext>
            </a:extLst>
          </p:cNvPr>
          <p:cNvPicPr>
            <a:picLocks noChangeAspect="1"/>
          </p:cNvPicPr>
          <p:nvPr/>
        </p:nvPicPr>
        <p:blipFill>
          <a:blip r:embed="rId3">
            <a:duotone>
              <a:prstClr val="black"/>
              <a:schemeClr val="tx2">
                <a:tint val="45000"/>
                <a:satMod val="400000"/>
              </a:schemeClr>
            </a:duotone>
            <a:extLst>
              <a:ext uri="{96DAC541-7B7A-43D3-8B79-37D633B846F1}">
                <asvg:svgBlip xmlns="" xmlns:asvg="http://schemas.microsoft.com/office/drawing/2016/SVG/main" r:embed="rId4"/>
              </a:ext>
            </a:extLst>
          </a:blip>
          <a:stretch>
            <a:fillRect/>
          </a:stretch>
        </p:blipFill>
        <p:spPr>
          <a:xfrm>
            <a:off x="771054" y="2362200"/>
            <a:ext cx="508000" cy="508000"/>
          </a:xfrm>
          <a:prstGeom prst="rect">
            <a:avLst/>
          </a:prstGeom>
        </p:spPr>
      </p:pic>
      <p:pic>
        <p:nvPicPr>
          <p:cNvPr id="14" name="Graphic 13">
            <a:extLst>
              <a:ext uri="{FF2B5EF4-FFF2-40B4-BE49-F238E27FC236}">
                <a16:creationId xmlns="" xmlns:a16="http://schemas.microsoft.com/office/drawing/2014/main" id="{8B8695F8-8184-9C48-AFA9-19BF42431D6B}"/>
              </a:ext>
            </a:extLst>
          </p:cNvPr>
          <p:cNvPicPr>
            <a:picLocks noChangeAspect="1"/>
          </p:cNvPicPr>
          <p:nvPr/>
        </p:nvPicPr>
        <p:blipFill>
          <a:blip r:embed="rId5">
            <a:duotone>
              <a:prstClr val="black"/>
              <a:schemeClr val="tx2">
                <a:tint val="45000"/>
                <a:satMod val="400000"/>
              </a:schemeClr>
            </a:duotone>
            <a:extLst>
              <a:ext uri="{96DAC541-7B7A-43D3-8B79-37D633B846F1}">
                <asvg:svgBlip xmlns="" xmlns:asvg="http://schemas.microsoft.com/office/drawing/2016/SVG/main" r:embed="rId6"/>
              </a:ext>
            </a:extLst>
          </a:blip>
          <a:stretch>
            <a:fillRect/>
          </a:stretch>
        </p:blipFill>
        <p:spPr>
          <a:xfrm>
            <a:off x="730754" y="3151511"/>
            <a:ext cx="508000" cy="508000"/>
          </a:xfrm>
          <a:prstGeom prst="rect">
            <a:avLst/>
          </a:prstGeom>
        </p:spPr>
      </p:pic>
      <p:pic>
        <p:nvPicPr>
          <p:cNvPr id="16" name="Graphic 15">
            <a:extLst>
              <a:ext uri="{FF2B5EF4-FFF2-40B4-BE49-F238E27FC236}">
                <a16:creationId xmlns="" xmlns:a16="http://schemas.microsoft.com/office/drawing/2014/main" id="{A2A3CDE3-5986-C342-A8C4-3C69B3975EFF}"/>
              </a:ext>
            </a:extLst>
          </p:cNvPr>
          <p:cNvPicPr>
            <a:picLocks noChangeAspect="1"/>
          </p:cNvPicPr>
          <p:nvPr/>
        </p:nvPicPr>
        <p:blipFill>
          <a:blip r:embed="rId7">
            <a:duotone>
              <a:prstClr val="black"/>
              <a:schemeClr val="tx2">
                <a:tint val="45000"/>
                <a:satMod val="400000"/>
              </a:schemeClr>
            </a:duotone>
            <a:extLst>
              <a:ext uri="{96DAC541-7B7A-43D3-8B79-37D633B846F1}">
                <asvg:svgBlip xmlns="" xmlns:asvg="http://schemas.microsoft.com/office/drawing/2016/SVG/main" r:embed="rId8"/>
              </a:ext>
            </a:extLst>
          </a:blip>
          <a:stretch>
            <a:fillRect/>
          </a:stretch>
        </p:blipFill>
        <p:spPr>
          <a:xfrm>
            <a:off x="730754" y="3984568"/>
            <a:ext cx="508000" cy="508000"/>
          </a:xfrm>
          <a:prstGeom prst="rect">
            <a:avLst/>
          </a:prstGeom>
        </p:spPr>
      </p:pic>
      <p:pic>
        <p:nvPicPr>
          <p:cNvPr id="18" name="Graphic 17">
            <a:extLst>
              <a:ext uri="{FF2B5EF4-FFF2-40B4-BE49-F238E27FC236}">
                <a16:creationId xmlns="" xmlns:a16="http://schemas.microsoft.com/office/drawing/2014/main" id="{BF96C97A-EC82-0142-81B3-243FEF87403E}"/>
              </a:ext>
            </a:extLst>
          </p:cNvPr>
          <p:cNvPicPr>
            <a:picLocks noChangeAspect="1"/>
          </p:cNvPicPr>
          <p:nvPr/>
        </p:nvPicPr>
        <p:blipFill>
          <a:blip r:embed="rId9">
            <a:duotone>
              <a:prstClr val="black"/>
              <a:schemeClr val="tx2">
                <a:tint val="45000"/>
                <a:satMod val="400000"/>
              </a:schemeClr>
            </a:duotone>
            <a:extLst>
              <a:ext uri="{96DAC541-7B7A-43D3-8B79-37D633B846F1}">
                <asvg:svgBlip xmlns="" xmlns:asvg="http://schemas.microsoft.com/office/drawing/2016/SVG/main" r:embed="rId10"/>
              </a:ext>
            </a:extLst>
          </a:blip>
          <a:stretch>
            <a:fillRect/>
          </a:stretch>
        </p:blipFill>
        <p:spPr>
          <a:xfrm>
            <a:off x="800604" y="4817625"/>
            <a:ext cx="368300" cy="381000"/>
          </a:xfrm>
          <a:prstGeom prst="rect">
            <a:avLst/>
          </a:prstGeom>
        </p:spPr>
      </p:pic>
      <p:pic>
        <p:nvPicPr>
          <p:cNvPr id="19" name="Picture 18">
            <a:extLst>
              <a:ext uri="{FF2B5EF4-FFF2-40B4-BE49-F238E27FC236}">
                <a16:creationId xmlns="" xmlns:a16="http://schemas.microsoft.com/office/drawing/2014/main" id="{890CBCD8-92B2-FB44-8FDD-E98590A9771B}"/>
              </a:ext>
            </a:extLst>
          </p:cNvPr>
          <p:cNvPicPr>
            <a:picLocks noChangeAspect="1"/>
          </p:cNvPicPr>
          <p:nvPr/>
        </p:nvPicPr>
        <p:blipFill>
          <a:blip r:embed="rId11"/>
          <a:stretch>
            <a:fillRect/>
          </a:stretch>
        </p:blipFill>
        <p:spPr>
          <a:xfrm>
            <a:off x="6477000" y="2270068"/>
            <a:ext cx="3825932" cy="3825932"/>
          </a:xfrm>
          <a:prstGeom prst="rect">
            <a:avLst/>
          </a:prstGeom>
        </p:spPr>
      </p:pic>
    </p:spTree>
    <p:extLst>
      <p:ext uri="{BB962C8B-B14F-4D97-AF65-F5344CB8AC3E}">
        <p14:creationId xmlns:p14="http://schemas.microsoft.com/office/powerpoint/2010/main" val="339212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Introducing FortiToken Mobile</a:t>
            </a:r>
          </a:p>
        </p:txBody>
      </p:sp>
      <p:grpSp>
        <p:nvGrpSpPr>
          <p:cNvPr id="5" name="Group 4"/>
          <p:cNvGrpSpPr/>
          <p:nvPr/>
        </p:nvGrpSpPr>
        <p:grpSpPr>
          <a:xfrm>
            <a:off x="599104" y="1198107"/>
            <a:ext cx="11038895" cy="846744"/>
            <a:chOff x="448252" y="898580"/>
            <a:chExt cx="8281328" cy="635058"/>
          </a:xfrm>
        </p:grpSpPr>
        <p:sp>
          <p:nvSpPr>
            <p:cNvPr id="6" name="Rectangle 5"/>
            <p:cNvSpPr/>
            <p:nvPr/>
          </p:nvSpPr>
          <p:spPr bwMode="invGray">
            <a:xfrm>
              <a:off x="448252" y="89858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Oath Compliant Time Based One Time Password Soft Token</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104" y="925793"/>
              <a:ext cx="585216" cy="585216"/>
            </a:xfrm>
            <a:prstGeom prst="rect">
              <a:avLst/>
            </a:prstGeom>
          </p:spPr>
        </p:pic>
      </p:grpSp>
      <p:pic>
        <p:nvPicPr>
          <p:cNvPr id="8" name="Picture 7">
            <a:extLst>
              <a:ext uri="{FF2B5EF4-FFF2-40B4-BE49-F238E27FC236}">
                <a16:creationId xmlns="" xmlns:a16="http://schemas.microsoft.com/office/drawing/2014/main" id="{2968A614-440F-F944-978B-63A0B1AB12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96201" y="2130611"/>
            <a:ext cx="3200401" cy="3765178"/>
          </a:xfrm>
          <a:prstGeom prst="rect">
            <a:avLst/>
          </a:prstGeom>
        </p:spPr>
      </p:pic>
      <p:graphicFrame>
        <p:nvGraphicFramePr>
          <p:cNvPr id="9" name="Content Placeholder 4">
            <a:extLst>
              <a:ext uri="{FF2B5EF4-FFF2-40B4-BE49-F238E27FC236}">
                <a16:creationId xmlns="" xmlns:a16="http://schemas.microsoft.com/office/drawing/2014/main" id="{38C53379-B622-5941-AF66-6F4F0A08127A}"/>
              </a:ext>
            </a:extLst>
          </p:cNvPr>
          <p:cNvGraphicFramePr>
            <a:graphicFrameLocks/>
          </p:cNvGraphicFramePr>
          <p:nvPr>
            <p:extLst>
              <p:ext uri="{D42A27DB-BD31-4B8C-83A1-F6EECF244321}">
                <p14:modId xmlns:p14="http://schemas.microsoft.com/office/powerpoint/2010/main" val="3085962605"/>
              </p:ext>
            </p:extLst>
          </p:nvPr>
        </p:nvGraphicFramePr>
        <p:xfrm>
          <a:off x="614962" y="2189280"/>
          <a:ext cx="4596082" cy="207792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Reduced costs by leveraging existing FortiGate as the authentication server</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Minimized overhead with unique online activation option</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A scalable solution for low entry cost and low total cost of ownership</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bl>
          </a:graphicData>
        </a:graphic>
      </p:graphicFrame>
      <p:pic>
        <p:nvPicPr>
          <p:cNvPr id="10" name="Graphic 9">
            <a:extLst>
              <a:ext uri="{FF2B5EF4-FFF2-40B4-BE49-F238E27FC236}">
                <a16:creationId xmlns="" xmlns:a16="http://schemas.microsoft.com/office/drawing/2014/main" id="{D632ADC8-FDED-8146-B7D5-C295E00B6863}"/>
              </a:ext>
            </a:extLst>
          </p:cNvPr>
          <p:cNvPicPr>
            <a:picLocks noChangeAspect="1"/>
          </p:cNvPicPr>
          <p:nvPr/>
        </p:nvPicPr>
        <p:blipFill>
          <a:blip r:embed="rId4">
            <a:duotone>
              <a:prstClr val="black"/>
              <a:schemeClr val="tx2">
                <a:tint val="45000"/>
                <a:satMod val="400000"/>
              </a:schemeClr>
            </a:duotone>
            <a:extLst>
              <a:ext uri="{96DAC541-7B7A-43D3-8B79-37D633B846F1}">
                <asvg:svgBlip xmlns="" xmlns:asvg="http://schemas.microsoft.com/office/drawing/2016/SVG/main" r:embed="rId5"/>
              </a:ext>
            </a:extLst>
          </a:blip>
          <a:stretch>
            <a:fillRect/>
          </a:stretch>
        </p:blipFill>
        <p:spPr>
          <a:xfrm>
            <a:off x="771054" y="2362200"/>
            <a:ext cx="508000" cy="508000"/>
          </a:xfrm>
          <a:prstGeom prst="rect">
            <a:avLst/>
          </a:prstGeom>
        </p:spPr>
      </p:pic>
      <p:pic>
        <p:nvPicPr>
          <p:cNvPr id="11" name="Graphic 10">
            <a:extLst>
              <a:ext uri="{FF2B5EF4-FFF2-40B4-BE49-F238E27FC236}">
                <a16:creationId xmlns="" xmlns:a16="http://schemas.microsoft.com/office/drawing/2014/main" id="{05FA883F-42C0-4449-A7BF-96151E1FAB3B}"/>
              </a:ext>
            </a:extLst>
          </p:cNvPr>
          <p:cNvPicPr>
            <a:picLocks noChangeAspect="1"/>
          </p:cNvPicPr>
          <p:nvPr/>
        </p:nvPicPr>
        <p:blipFill>
          <a:blip r:embed="rId6">
            <a:duotone>
              <a:prstClr val="black"/>
              <a:schemeClr val="tx2">
                <a:tint val="45000"/>
                <a:satMod val="400000"/>
              </a:schemeClr>
            </a:duotone>
            <a:extLst>
              <a:ext uri="{96DAC541-7B7A-43D3-8B79-37D633B846F1}">
                <asvg:svgBlip xmlns="" xmlns:asvg="http://schemas.microsoft.com/office/drawing/2016/SVG/main" r:embed="rId7"/>
              </a:ext>
            </a:extLst>
          </a:blip>
          <a:stretch>
            <a:fillRect/>
          </a:stretch>
        </p:blipFill>
        <p:spPr>
          <a:xfrm>
            <a:off x="730754" y="2971800"/>
            <a:ext cx="508000" cy="508000"/>
          </a:xfrm>
          <a:prstGeom prst="rect">
            <a:avLst/>
          </a:prstGeom>
        </p:spPr>
      </p:pic>
      <p:pic>
        <p:nvPicPr>
          <p:cNvPr id="12" name="Graphic 11">
            <a:extLst>
              <a:ext uri="{FF2B5EF4-FFF2-40B4-BE49-F238E27FC236}">
                <a16:creationId xmlns="" xmlns:a16="http://schemas.microsoft.com/office/drawing/2014/main" id="{D08A5FB1-9C0A-B342-A898-A6482DF08302}"/>
              </a:ext>
            </a:extLst>
          </p:cNvPr>
          <p:cNvPicPr>
            <a:picLocks noChangeAspect="1"/>
          </p:cNvPicPr>
          <p:nvPr/>
        </p:nvPicPr>
        <p:blipFill>
          <a:blip r:embed="rId8">
            <a:duotone>
              <a:prstClr val="black"/>
              <a:schemeClr val="tx2">
                <a:tint val="45000"/>
                <a:satMod val="400000"/>
              </a:schemeClr>
            </a:duotone>
            <a:extLst>
              <a:ext uri="{96DAC541-7B7A-43D3-8B79-37D633B846F1}">
                <asvg:svgBlip xmlns="" xmlns:asvg="http://schemas.microsoft.com/office/drawing/2016/SVG/main" r:embed="rId9"/>
              </a:ext>
            </a:extLst>
          </a:blip>
          <a:stretch>
            <a:fillRect/>
          </a:stretch>
        </p:blipFill>
        <p:spPr>
          <a:xfrm>
            <a:off x="730754" y="3683000"/>
            <a:ext cx="508000" cy="508000"/>
          </a:xfrm>
          <a:prstGeom prst="rect">
            <a:avLst/>
          </a:prstGeom>
        </p:spPr>
      </p:pic>
    </p:spTree>
    <p:extLst>
      <p:ext uri="{BB962C8B-B14F-4D97-AF65-F5344CB8AC3E}">
        <p14:creationId xmlns:p14="http://schemas.microsoft.com/office/powerpoint/2010/main" val="64802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FortiVoice &amp; FortiFone</a:t>
            </a:r>
          </a:p>
        </p:txBody>
      </p:sp>
      <p:pic>
        <p:nvPicPr>
          <p:cNvPr id="7" name="Picture 150">
            <a:extLst>
              <a:ext uri="{FF2B5EF4-FFF2-40B4-BE49-F238E27FC236}">
                <a16:creationId xmlns="" xmlns:a16="http://schemas.microsoft.com/office/drawing/2014/main" id="{56F7D2C8-D8AA-4F45-B0D6-E13F52A4D9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9854" y="2898000"/>
            <a:ext cx="591128" cy="594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85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Introducing FortiVoice &amp; FortiFone</a:t>
            </a:r>
          </a:p>
        </p:txBody>
      </p:sp>
      <p:sp>
        <p:nvSpPr>
          <p:cNvPr id="6" name="Rectangle 5"/>
          <p:cNvSpPr/>
          <p:nvPr/>
        </p:nvSpPr>
        <p:spPr bwMode="invGray">
          <a:xfrm>
            <a:off x="599104" y="1198107"/>
            <a:ext cx="11038895" cy="846744"/>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Secure, all-inclusive business communications solution enables organizations to collaborate efficiently across offices</a:t>
            </a:r>
          </a:p>
        </p:txBody>
      </p:sp>
      <p:graphicFrame>
        <p:nvGraphicFramePr>
          <p:cNvPr id="9" name="Content Placeholder 4">
            <a:extLst>
              <a:ext uri="{FF2B5EF4-FFF2-40B4-BE49-F238E27FC236}">
                <a16:creationId xmlns="" xmlns:a16="http://schemas.microsoft.com/office/drawing/2014/main" id="{38C53379-B622-5941-AF66-6F4F0A08127A}"/>
              </a:ext>
            </a:extLst>
          </p:cNvPr>
          <p:cNvGraphicFramePr>
            <a:graphicFrameLocks/>
          </p:cNvGraphicFramePr>
          <p:nvPr>
            <p:extLst>
              <p:ext uri="{D42A27DB-BD31-4B8C-83A1-F6EECF244321}">
                <p14:modId xmlns:p14="http://schemas.microsoft.com/office/powerpoint/2010/main" val="728334548"/>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r>
                        <a:rPr lang="en-SG" sz="1800" b="0" i="0" u="none" strike="noStrike" kern="1200">
                          <a:solidFill>
                            <a:schemeClr val="dk1"/>
                          </a:solidFill>
                          <a:effectLst/>
                          <a:latin typeface="+mn-lt"/>
                          <a:ea typeface="+mn-ea"/>
                          <a:cs typeface="+mn-cs"/>
                        </a:rPr>
                        <a:t>Secure communications safeguard conversations</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r>
                        <a:rPr lang="en-SG" sz="1800" b="0" i="0" u="none" strike="noStrike" kern="1200">
                          <a:solidFill>
                            <a:schemeClr val="dk1"/>
                          </a:solidFill>
                          <a:effectLst/>
                          <a:latin typeface="+mn-lt"/>
                          <a:ea typeface="+mn-ea"/>
                          <a:cs typeface="+mn-cs"/>
                        </a:rPr>
                        <a:t>Centralized management across locations</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r>
                        <a:rPr lang="en-SG" sz="1800" b="0" i="0" u="none" strike="noStrike" kern="1200">
                          <a:solidFill>
                            <a:schemeClr val="dk1"/>
                          </a:solidFill>
                          <a:effectLst/>
                          <a:latin typeface="+mn-lt"/>
                          <a:ea typeface="+mn-ea"/>
                          <a:cs typeface="+mn-cs"/>
                        </a:rPr>
                        <a:t>Rich features with integrated voice, conferencing and fax</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r>
                        <a:rPr lang="en-SG" sz="1800" b="0" i="0" u="none" strike="noStrike" kern="1200">
                          <a:solidFill>
                            <a:schemeClr val="dk1"/>
                          </a:solidFill>
                          <a:effectLst/>
                          <a:latin typeface="+mn-lt"/>
                          <a:ea typeface="+mn-ea"/>
                          <a:cs typeface="+mn-cs"/>
                        </a:rPr>
                        <a:t>Comprehensive system monitoring and reporting</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586849589"/>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r>
                        <a:rPr lang="en-SG" sz="1800" b="0" i="0" u="none" strike="noStrike" kern="1200">
                          <a:solidFill>
                            <a:schemeClr val="dk1"/>
                          </a:solidFill>
                          <a:effectLst/>
                          <a:latin typeface="+mn-lt"/>
                          <a:ea typeface="+mn-ea"/>
                          <a:cs typeface="+mn-cs"/>
                        </a:rPr>
                        <a:t>Local survivability support for business continuity</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2352158678"/>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Versatile IP phone selection with HD audio clarity</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2787142443"/>
                  </a:ext>
                </a:extLst>
              </a:tr>
            </a:tbl>
          </a:graphicData>
        </a:graphic>
      </p:graphicFrame>
      <p:pic>
        <p:nvPicPr>
          <p:cNvPr id="14" name="Picture 150">
            <a:extLst>
              <a:ext uri="{FF2B5EF4-FFF2-40B4-BE49-F238E27FC236}">
                <a16:creationId xmlns="" xmlns:a16="http://schemas.microsoft.com/office/drawing/2014/main" id="{DA82A091-3335-9145-BAA9-AA7BCF27CE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754" y="1234391"/>
            <a:ext cx="781536" cy="785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Graphic 14">
            <a:extLst>
              <a:ext uri="{FF2B5EF4-FFF2-40B4-BE49-F238E27FC236}">
                <a16:creationId xmlns="" xmlns:a16="http://schemas.microsoft.com/office/drawing/2014/main" id="{229ECD87-8159-4F49-8E7C-0D6E3BA7D00F}"/>
              </a:ext>
            </a:extLst>
          </p:cNvPr>
          <p:cNvPicPr>
            <a:picLocks noChangeAspect="1"/>
          </p:cNvPicPr>
          <p:nvPr/>
        </p:nvPicPr>
        <p:blipFill>
          <a:blip r:embed="rId3">
            <a:duotone>
              <a:prstClr val="black"/>
              <a:schemeClr val="tx2">
                <a:tint val="45000"/>
                <a:satMod val="400000"/>
              </a:schemeClr>
            </a:duotone>
            <a:extLst>
              <a:ext uri="{96DAC541-7B7A-43D3-8B79-37D633B846F1}">
                <asvg:svgBlip xmlns="" xmlns:asvg="http://schemas.microsoft.com/office/drawing/2016/SVG/main" r:embed="rId4"/>
              </a:ext>
            </a:extLst>
          </a:blip>
          <a:stretch>
            <a:fillRect/>
          </a:stretch>
        </p:blipFill>
        <p:spPr>
          <a:xfrm>
            <a:off x="752023" y="5754847"/>
            <a:ext cx="508000" cy="508000"/>
          </a:xfrm>
          <a:prstGeom prst="rect">
            <a:avLst/>
          </a:prstGeom>
        </p:spPr>
      </p:pic>
      <p:pic>
        <p:nvPicPr>
          <p:cNvPr id="17" name="Graphic 16">
            <a:extLst>
              <a:ext uri="{FF2B5EF4-FFF2-40B4-BE49-F238E27FC236}">
                <a16:creationId xmlns="" xmlns:a16="http://schemas.microsoft.com/office/drawing/2014/main" id="{4AD723B3-C7F1-8049-BA54-0A9BE4B2DE27}"/>
              </a:ext>
            </a:extLst>
          </p:cNvPr>
          <p:cNvPicPr>
            <a:picLocks noChangeAspect="1"/>
          </p:cNvPicPr>
          <p:nvPr/>
        </p:nvPicPr>
        <p:blipFill>
          <a:blip r:embed="rId5">
            <a:duotone>
              <a:prstClr val="black"/>
              <a:schemeClr val="tx2">
                <a:tint val="45000"/>
                <a:satMod val="400000"/>
              </a:schemeClr>
            </a:duotone>
            <a:extLst>
              <a:ext uri="{96DAC541-7B7A-43D3-8B79-37D633B846F1}">
                <asvg:svgBlip xmlns="" xmlns:asvg="http://schemas.microsoft.com/office/drawing/2016/SVG/main" r:embed="rId6"/>
              </a:ext>
            </a:extLst>
          </a:blip>
          <a:stretch>
            <a:fillRect/>
          </a:stretch>
        </p:blipFill>
        <p:spPr>
          <a:xfrm>
            <a:off x="771054" y="3657600"/>
            <a:ext cx="508000" cy="508000"/>
          </a:xfrm>
          <a:prstGeom prst="rect">
            <a:avLst/>
          </a:prstGeom>
        </p:spPr>
      </p:pic>
      <p:pic>
        <p:nvPicPr>
          <p:cNvPr id="18" name="Graphic 17">
            <a:extLst>
              <a:ext uri="{FF2B5EF4-FFF2-40B4-BE49-F238E27FC236}">
                <a16:creationId xmlns="" xmlns:a16="http://schemas.microsoft.com/office/drawing/2014/main" id="{E41407DC-003D-A64E-B47C-3D24D4F07447}"/>
              </a:ext>
            </a:extLst>
          </p:cNvPr>
          <p:cNvPicPr>
            <a:picLocks noChangeAspect="1"/>
          </p:cNvPicPr>
          <p:nvPr/>
        </p:nvPicPr>
        <p:blipFill>
          <a:blip r:embed="rId7">
            <a:duotone>
              <a:prstClr val="black"/>
              <a:schemeClr val="tx2">
                <a:tint val="45000"/>
                <a:satMod val="400000"/>
              </a:schemeClr>
            </a:duotone>
            <a:extLst>
              <a:ext uri="{96DAC541-7B7A-43D3-8B79-37D633B846F1}">
                <asvg:svgBlip xmlns="" xmlns:asvg="http://schemas.microsoft.com/office/drawing/2016/SVG/main" r:embed="rId8"/>
              </a:ext>
            </a:extLst>
          </a:blip>
          <a:stretch>
            <a:fillRect/>
          </a:stretch>
        </p:blipFill>
        <p:spPr>
          <a:xfrm>
            <a:off x="771054" y="4397292"/>
            <a:ext cx="508000" cy="508000"/>
          </a:xfrm>
          <a:prstGeom prst="rect">
            <a:avLst/>
          </a:prstGeom>
        </p:spPr>
      </p:pic>
      <p:pic>
        <p:nvPicPr>
          <p:cNvPr id="19" name="Graphic 18">
            <a:extLst>
              <a:ext uri="{FF2B5EF4-FFF2-40B4-BE49-F238E27FC236}">
                <a16:creationId xmlns="" xmlns:a16="http://schemas.microsoft.com/office/drawing/2014/main" id="{27A1DAA3-0882-E041-B973-5232CF4E32C9}"/>
              </a:ext>
            </a:extLst>
          </p:cNvPr>
          <p:cNvPicPr>
            <a:picLocks noChangeAspect="1"/>
          </p:cNvPicPr>
          <p:nvPr/>
        </p:nvPicPr>
        <p:blipFill>
          <a:blip r:embed="rId9">
            <a:duotone>
              <a:prstClr val="black"/>
              <a:schemeClr val="tx2">
                <a:tint val="45000"/>
                <a:satMod val="400000"/>
              </a:schemeClr>
            </a:duotone>
            <a:extLst>
              <a:ext uri="{96DAC541-7B7A-43D3-8B79-37D633B846F1}">
                <asvg:svgBlip xmlns="" xmlns:asvg="http://schemas.microsoft.com/office/drawing/2016/SVG/main" r:embed="rId10"/>
              </a:ext>
            </a:extLst>
          </a:blip>
          <a:stretch>
            <a:fillRect/>
          </a:stretch>
        </p:blipFill>
        <p:spPr>
          <a:xfrm>
            <a:off x="771081" y="5058181"/>
            <a:ext cx="508000" cy="508000"/>
          </a:xfrm>
          <a:prstGeom prst="rect">
            <a:avLst/>
          </a:prstGeom>
        </p:spPr>
      </p:pic>
      <p:pic>
        <p:nvPicPr>
          <p:cNvPr id="20" name="Graphic 19">
            <a:extLst>
              <a:ext uri="{FF2B5EF4-FFF2-40B4-BE49-F238E27FC236}">
                <a16:creationId xmlns="" xmlns:a16="http://schemas.microsoft.com/office/drawing/2014/main" id="{822FEB5E-207F-0B42-B010-27A553AD85E8}"/>
              </a:ext>
            </a:extLst>
          </p:cNvPr>
          <p:cNvPicPr>
            <a:picLocks noChangeAspect="1"/>
          </p:cNvPicPr>
          <p:nvPr/>
        </p:nvPicPr>
        <p:blipFill>
          <a:blip r:embed="rId11">
            <a:duotone>
              <a:prstClr val="black"/>
              <a:schemeClr val="tx2">
                <a:tint val="45000"/>
                <a:satMod val="400000"/>
              </a:schemeClr>
            </a:duotone>
            <a:extLst>
              <a:ext uri="{96DAC541-7B7A-43D3-8B79-37D633B846F1}">
                <asvg:svgBlip xmlns="" xmlns:asvg="http://schemas.microsoft.com/office/drawing/2016/SVG/main" r:embed="rId12"/>
              </a:ext>
            </a:extLst>
          </a:blip>
          <a:stretch>
            <a:fillRect/>
          </a:stretch>
        </p:blipFill>
        <p:spPr>
          <a:xfrm>
            <a:off x="760081" y="2307744"/>
            <a:ext cx="508000" cy="508000"/>
          </a:xfrm>
          <a:prstGeom prst="rect">
            <a:avLst/>
          </a:prstGeom>
        </p:spPr>
      </p:pic>
      <p:pic>
        <p:nvPicPr>
          <p:cNvPr id="4" name="Graphic 3">
            <a:extLst>
              <a:ext uri="{FF2B5EF4-FFF2-40B4-BE49-F238E27FC236}">
                <a16:creationId xmlns="" xmlns:a16="http://schemas.microsoft.com/office/drawing/2014/main" id="{CE207B05-320D-B244-8B89-791EE2FCD799}"/>
              </a:ext>
            </a:extLst>
          </p:cNvPr>
          <p:cNvPicPr>
            <a:picLocks noChangeAspect="1"/>
          </p:cNvPicPr>
          <p:nvPr/>
        </p:nvPicPr>
        <p:blipFill>
          <a:blip r:embed="rId13">
            <a:duotone>
              <a:prstClr val="black"/>
              <a:schemeClr val="tx2">
                <a:tint val="45000"/>
                <a:satMod val="400000"/>
              </a:schemeClr>
            </a:duotone>
            <a:extLst>
              <a:ext uri="{96DAC541-7B7A-43D3-8B79-37D633B846F1}">
                <asvg:svgBlip xmlns="" xmlns:asvg="http://schemas.microsoft.com/office/drawing/2016/SVG/main" r:embed="rId14"/>
              </a:ext>
            </a:extLst>
          </a:blip>
          <a:stretch>
            <a:fillRect/>
          </a:stretch>
        </p:blipFill>
        <p:spPr>
          <a:xfrm>
            <a:off x="752023" y="2996711"/>
            <a:ext cx="508000" cy="508000"/>
          </a:xfrm>
          <a:prstGeom prst="rect">
            <a:avLst/>
          </a:prstGeom>
        </p:spPr>
      </p:pic>
      <p:pic>
        <p:nvPicPr>
          <p:cNvPr id="21" name="Picture 20">
            <a:extLst>
              <a:ext uri="{FF2B5EF4-FFF2-40B4-BE49-F238E27FC236}">
                <a16:creationId xmlns="" xmlns:a16="http://schemas.microsoft.com/office/drawing/2014/main" id="{C9A1C870-651C-8B4B-8378-C0DCD48F9039}"/>
              </a:ext>
            </a:extLst>
          </p:cNvPr>
          <p:cNvPicPr>
            <a:picLocks noChangeAspect="1"/>
          </p:cNvPicPr>
          <p:nvPr/>
        </p:nvPicPr>
        <p:blipFill>
          <a:blip r:embed="rId15"/>
          <a:stretch>
            <a:fillRect/>
          </a:stretch>
        </p:blipFill>
        <p:spPr>
          <a:xfrm>
            <a:off x="6840044" y="2365807"/>
            <a:ext cx="3806935" cy="3897040"/>
          </a:xfrm>
          <a:prstGeom prst="rect">
            <a:avLst/>
          </a:prstGeom>
        </p:spPr>
      </p:pic>
      <p:sp>
        <p:nvSpPr>
          <p:cNvPr id="13" name="Rectangle 1">
            <a:extLst>
              <a:ext uri="{FF2B5EF4-FFF2-40B4-BE49-F238E27FC236}">
                <a16:creationId xmlns="" xmlns:a16="http://schemas.microsoft.com/office/drawing/2014/main" id="{9F89A02A-CA34-5B4E-9B53-C6AEA25F3ADE}"/>
              </a:ext>
            </a:extLst>
          </p:cNvPr>
          <p:cNvSpPr>
            <a:spLocks noChangeArrowheads="1"/>
          </p:cNvSpPr>
          <p:nvPr/>
        </p:nvSpPr>
        <p:spPr bwMode="auto">
          <a:xfrm>
            <a:off x="10874637" y="800639"/>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Hosted</a:t>
            </a:r>
          </a:p>
        </p:txBody>
      </p:sp>
      <p:pic>
        <p:nvPicPr>
          <p:cNvPr id="16" name="Picture 15">
            <a:extLst>
              <a:ext uri="{FF2B5EF4-FFF2-40B4-BE49-F238E27FC236}">
                <a16:creationId xmlns="" xmlns:a16="http://schemas.microsoft.com/office/drawing/2014/main" id="{9C619349-E19B-0B4C-B97B-82E89B3A9FBB}"/>
              </a:ext>
            </a:extLst>
          </p:cNvPr>
          <p:cNvPicPr>
            <a:picLocks noChangeAspect="1"/>
          </p:cNvPicPr>
          <p:nvPr/>
        </p:nvPicPr>
        <p:blipFill>
          <a:blip r:embed="rId16">
            <a:duotone>
              <a:schemeClr val="accent5">
                <a:shade val="45000"/>
                <a:satMod val="135000"/>
              </a:schemeClr>
              <a:prstClr val="white"/>
            </a:duotone>
            <a:lum bright="20000"/>
          </a:blip>
          <a:stretch>
            <a:fillRect/>
          </a:stretch>
        </p:blipFill>
        <p:spPr>
          <a:xfrm>
            <a:off x="11086592" y="340625"/>
            <a:ext cx="511411" cy="406905"/>
          </a:xfrm>
          <a:prstGeom prst="rect">
            <a:avLst/>
          </a:prstGeom>
        </p:spPr>
      </p:pic>
      <p:sp>
        <p:nvSpPr>
          <p:cNvPr id="22" name="Rectangle 1">
            <a:extLst>
              <a:ext uri="{FF2B5EF4-FFF2-40B4-BE49-F238E27FC236}">
                <a16:creationId xmlns="" xmlns:a16="http://schemas.microsoft.com/office/drawing/2014/main" id="{11EF9B36-10B9-7440-A70D-D1F851565D34}"/>
              </a:ext>
            </a:extLst>
          </p:cNvPr>
          <p:cNvSpPr>
            <a:spLocks noChangeArrowheads="1"/>
          </p:cNvSpPr>
          <p:nvPr/>
        </p:nvSpPr>
        <p:spPr bwMode="auto">
          <a:xfrm>
            <a:off x="9296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23" name="Rectangle 1">
            <a:extLst>
              <a:ext uri="{FF2B5EF4-FFF2-40B4-BE49-F238E27FC236}">
                <a16:creationId xmlns="" xmlns:a16="http://schemas.microsoft.com/office/drawing/2014/main" id="{ED56E4F3-5151-2547-94ED-1BE08B379B38}"/>
              </a:ext>
            </a:extLst>
          </p:cNvPr>
          <p:cNvSpPr>
            <a:spLocks noChangeArrowheads="1"/>
          </p:cNvSpPr>
          <p:nvPr/>
        </p:nvSpPr>
        <p:spPr bwMode="auto">
          <a:xfrm>
            <a:off x="10121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pic>
        <p:nvPicPr>
          <p:cNvPr id="24" name="Picture 23">
            <a:extLst>
              <a:ext uri="{FF2B5EF4-FFF2-40B4-BE49-F238E27FC236}">
                <a16:creationId xmlns="" xmlns:a16="http://schemas.microsoft.com/office/drawing/2014/main" id="{6A254104-A570-CA40-840D-9E49E283923F}"/>
              </a:ext>
            </a:extLst>
          </p:cNvPr>
          <p:cNvPicPr>
            <a:picLocks noChangeAspect="1"/>
          </p:cNvPicPr>
          <p:nvPr/>
        </p:nvPicPr>
        <p:blipFill>
          <a:blip r:embed="rId17">
            <a:duotone>
              <a:schemeClr val="accent5">
                <a:shade val="45000"/>
                <a:satMod val="135000"/>
              </a:schemeClr>
              <a:prstClr val="white"/>
            </a:duotone>
            <a:lum bright="20000"/>
          </a:blip>
          <a:stretch>
            <a:fillRect/>
          </a:stretch>
        </p:blipFill>
        <p:spPr>
          <a:xfrm>
            <a:off x="9498105" y="417338"/>
            <a:ext cx="536531" cy="253479"/>
          </a:xfrm>
          <a:prstGeom prst="rect">
            <a:avLst/>
          </a:prstGeom>
        </p:spPr>
      </p:pic>
      <p:pic>
        <p:nvPicPr>
          <p:cNvPr id="25" name="Picture 24">
            <a:extLst>
              <a:ext uri="{FF2B5EF4-FFF2-40B4-BE49-F238E27FC236}">
                <a16:creationId xmlns="" xmlns:a16="http://schemas.microsoft.com/office/drawing/2014/main" id="{061E89AE-5CE0-0542-B08A-58D2B9059F47}"/>
              </a:ext>
            </a:extLst>
          </p:cNvPr>
          <p:cNvPicPr>
            <a:picLocks noChangeAspect="1"/>
          </p:cNvPicPr>
          <p:nvPr/>
        </p:nvPicPr>
        <p:blipFill>
          <a:blip r:embed="rId18">
            <a:duotone>
              <a:schemeClr val="accent5">
                <a:shade val="45000"/>
                <a:satMod val="135000"/>
              </a:schemeClr>
              <a:prstClr val="white"/>
            </a:duotone>
            <a:lum bright="20000"/>
          </a:blip>
          <a:stretch>
            <a:fillRect/>
          </a:stretch>
        </p:blipFill>
        <p:spPr>
          <a:xfrm>
            <a:off x="10390259" y="345571"/>
            <a:ext cx="397013" cy="397013"/>
          </a:xfrm>
          <a:prstGeom prst="rect">
            <a:avLst/>
          </a:prstGeom>
        </p:spPr>
      </p:pic>
    </p:spTree>
    <p:extLst>
      <p:ext uri="{BB962C8B-B14F-4D97-AF65-F5344CB8AC3E}">
        <p14:creationId xmlns:p14="http://schemas.microsoft.com/office/powerpoint/2010/main" val="358880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FortiVoice Series</a:t>
            </a:r>
          </a:p>
        </p:txBody>
      </p:sp>
      <p:graphicFrame>
        <p:nvGraphicFramePr>
          <p:cNvPr id="5" name="Group 51">
            <a:extLst>
              <a:ext uri="{FF2B5EF4-FFF2-40B4-BE49-F238E27FC236}">
                <a16:creationId xmlns="" xmlns:a16="http://schemas.microsoft.com/office/drawing/2014/main" id="{0E218087-2ACA-6745-877C-E78EBF19334C}"/>
              </a:ext>
            </a:extLst>
          </p:cNvPr>
          <p:cNvGraphicFramePr>
            <a:graphicFrameLocks noGrp="1"/>
          </p:cNvGraphicFramePr>
          <p:nvPr>
            <p:extLst>
              <p:ext uri="{D42A27DB-BD31-4B8C-83A1-F6EECF244321}">
                <p14:modId xmlns:p14="http://schemas.microsoft.com/office/powerpoint/2010/main" val="1241957687"/>
              </p:ext>
            </p:extLst>
          </p:nvPr>
        </p:nvGraphicFramePr>
        <p:xfrm>
          <a:off x="337502" y="1617801"/>
          <a:ext cx="11517001" cy="4240579"/>
        </p:xfrm>
        <a:graphic>
          <a:graphicData uri="http://schemas.openxmlformats.org/drawingml/2006/table">
            <a:tbl>
              <a:tblPr firstRow="1" firstCol="1" bandRow="1">
                <a:tableStyleId>{46F890A9-2807-4EBB-B81D-B2AA78EC7F39}</a:tableStyleId>
              </a:tblPr>
              <a:tblGrid>
                <a:gridCol w="2258553">
                  <a:extLst>
                    <a:ext uri="{9D8B030D-6E8A-4147-A177-3AD203B41FA5}">
                      <a16:colId xmlns="" xmlns:a16="http://schemas.microsoft.com/office/drawing/2014/main" val="20000"/>
                    </a:ext>
                  </a:extLst>
                </a:gridCol>
                <a:gridCol w="2314612">
                  <a:extLst>
                    <a:ext uri="{9D8B030D-6E8A-4147-A177-3AD203B41FA5}">
                      <a16:colId xmlns="" xmlns:a16="http://schemas.microsoft.com/office/drawing/2014/main" val="20001"/>
                    </a:ext>
                  </a:extLst>
                </a:gridCol>
                <a:gridCol w="2314612">
                  <a:extLst>
                    <a:ext uri="{9D8B030D-6E8A-4147-A177-3AD203B41FA5}">
                      <a16:colId xmlns="" xmlns:a16="http://schemas.microsoft.com/office/drawing/2014/main" val="2431833027"/>
                    </a:ext>
                  </a:extLst>
                </a:gridCol>
                <a:gridCol w="2314612">
                  <a:extLst>
                    <a:ext uri="{9D8B030D-6E8A-4147-A177-3AD203B41FA5}">
                      <a16:colId xmlns="" xmlns:a16="http://schemas.microsoft.com/office/drawing/2014/main" val="20002"/>
                    </a:ext>
                  </a:extLst>
                </a:gridCol>
                <a:gridCol w="2314612">
                  <a:extLst>
                    <a:ext uri="{9D8B030D-6E8A-4147-A177-3AD203B41FA5}">
                      <a16:colId xmlns="" xmlns:a16="http://schemas.microsoft.com/office/drawing/2014/main" val="20003"/>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FVE-20E2/4 </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FVE-50E6</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FVE-100E</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FVE-200F8</a:t>
                      </a: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dirty="0"/>
                        <a:t>Form Factor</a:t>
                      </a:r>
                    </a:p>
                  </a:txBody>
                  <a:tcPr marL="121888" marR="121888" anchor="ctr"/>
                </a:tc>
                <a:tc>
                  <a:txBody>
                    <a:bodyPr/>
                    <a:lstStyle/>
                    <a:p>
                      <a:pPr algn="ctr"/>
                      <a:r>
                        <a:rPr lang="en-US" sz="1300">
                          <a:latin typeface="+mn-lt"/>
                          <a:cs typeface="Arial"/>
                        </a:rPr>
                        <a:t>Desktop </a:t>
                      </a:r>
                    </a:p>
                  </a:txBody>
                  <a:tcPr marL="121888" marR="121888" anchor="ctr"/>
                </a:tc>
                <a:tc>
                  <a:txBody>
                    <a:bodyPr/>
                    <a:lstStyle/>
                    <a:p>
                      <a:pPr algn="ctr"/>
                      <a:r>
                        <a:rPr lang="en-US" sz="1300">
                          <a:latin typeface="+mn-lt"/>
                          <a:cs typeface="Arial"/>
                        </a:rPr>
                        <a:t>Desktop </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latin typeface="+mn-lt"/>
                          <a:cs typeface="Arial"/>
                        </a:rPr>
                        <a:t>Desktop </a:t>
                      </a:r>
                    </a:p>
                  </a:txBody>
                  <a:tcPr marL="121888" marR="121888" anchor="ctr"/>
                </a:tc>
                <a:tc>
                  <a:txBody>
                    <a:bodyPr/>
                    <a:lstStyle/>
                    <a:p>
                      <a:pPr algn="ctr"/>
                      <a:r>
                        <a:rPr lang="en-US" sz="1300" dirty="0">
                          <a:latin typeface="+mn-lt"/>
                          <a:cs typeface="Arial"/>
                        </a:rPr>
                        <a:t>Rack Mount (1U) </a:t>
                      </a:r>
                    </a:p>
                  </a:txBody>
                  <a:tcPr marL="121888" marR="121888" anchor="ctr"/>
                </a:tc>
                <a:extLst>
                  <a:ext uri="{0D108BD9-81ED-4DB2-BD59-A6C34878D82A}">
                    <a16:rowId xmlns="" xmlns:a16="http://schemas.microsoft.com/office/drawing/2014/main" val="2108264081"/>
                  </a:ext>
                </a:extLst>
              </a:tr>
              <a:tr h="329339">
                <a:tc>
                  <a:txBody>
                    <a:bodyPr/>
                    <a:lstStyle/>
                    <a:p>
                      <a:r>
                        <a:rPr lang="en-US" sz="1300" dirty="0"/>
                        <a:t>VoIP trunks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a:t>
                      </a:r>
                      <a:endParaRPr lang="en-US" sz="1300">
                        <a:latin typeface="Arial"/>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8</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16</a:t>
                      </a:r>
                      <a:endParaRPr lang="en-US" sz="1300">
                        <a:latin typeface="Arial"/>
                        <a:cs typeface="Arial"/>
                      </a:endParaRPr>
                    </a:p>
                  </a:txBody>
                  <a:tcPr marL="121888" marR="121888" anchor="ctr"/>
                </a:tc>
                <a:tc>
                  <a:txBody>
                    <a:bodyPr/>
                    <a:lstStyle/>
                    <a:p>
                      <a:pPr algn="ctr"/>
                      <a:r>
                        <a:rPr lang="en-US" sz="1300"/>
                        <a:t>24</a:t>
                      </a:r>
                    </a:p>
                  </a:txBody>
                  <a:tcPr marL="121888" marR="121888" anchor="ctr"/>
                </a:tc>
                <a:extLst>
                  <a:ext uri="{0D108BD9-81ED-4DB2-BD59-A6C34878D82A}">
                    <a16:rowId xmlns="" xmlns:a16="http://schemas.microsoft.com/office/drawing/2014/main" val="10001"/>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Extensions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20</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50</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100</a:t>
                      </a:r>
                    </a:p>
                  </a:txBody>
                  <a:tcPr marL="121888" marR="121888" anchor="ctr"/>
                </a:tc>
                <a:tc>
                  <a:txBody>
                    <a:bodyPr/>
                    <a:lstStyle/>
                    <a:p>
                      <a:pPr algn="ctr"/>
                      <a:r>
                        <a:rPr lang="en-US" sz="1300"/>
                        <a:t>200</a:t>
                      </a:r>
                    </a:p>
                  </a:txBody>
                  <a:tcPr marL="121888" marR="121888" anchor="ctr"/>
                </a:tc>
                <a:extLst>
                  <a:ext uri="{0D108BD9-81ED-4DB2-BD59-A6C34878D82A}">
                    <a16:rowId xmlns="" xmlns:a16="http://schemas.microsoft.com/office/drawing/2014/main" val="10002"/>
                  </a:ext>
                </a:extLst>
              </a:tr>
              <a:tr h="329339">
                <a:tc>
                  <a:txBody>
                    <a:bodyPr/>
                    <a:lstStyle/>
                    <a:p>
                      <a:r>
                        <a:rPr lang="en-US" sz="1300"/>
                        <a:t>Concurrent calls </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8</a:t>
                      </a:r>
                    </a:p>
                  </a:txBody>
                  <a:tcPr marL="121888" marR="121888" anchor="ctr"/>
                </a:tc>
                <a:tc>
                  <a:txBody>
                    <a:bodyPr/>
                    <a:lstStyle/>
                    <a:p>
                      <a:pPr algn="ctr"/>
                      <a:r>
                        <a:rPr lang="en-US" sz="1300">
                          <a:latin typeface="+mn-lt"/>
                          <a:cs typeface="Arial"/>
                        </a:rPr>
                        <a:t>15</a:t>
                      </a:r>
                    </a:p>
                  </a:txBody>
                  <a:tcPr marL="121888" marR="121888" anchor="ctr"/>
                </a:tc>
                <a:tc>
                  <a:txBody>
                    <a:bodyPr/>
                    <a:lstStyle/>
                    <a:p>
                      <a:pPr algn="ctr"/>
                      <a:r>
                        <a:rPr lang="en-US" sz="1300"/>
                        <a:t>30</a:t>
                      </a:r>
                    </a:p>
                  </a:txBody>
                  <a:tcPr marL="121888" marR="121888" anchor="ctr"/>
                </a:tc>
                <a:tc>
                  <a:txBody>
                    <a:bodyPr/>
                    <a:lstStyle/>
                    <a:p>
                      <a:pPr algn="ctr"/>
                      <a:r>
                        <a:rPr lang="en-US" sz="1300"/>
                        <a:t>32</a:t>
                      </a:r>
                    </a:p>
                  </a:txBody>
                  <a:tcPr marL="121888" marR="121888" anchor="ctr"/>
                </a:tc>
                <a:extLst>
                  <a:ext uri="{0D108BD9-81ED-4DB2-BD59-A6C34878D82A}">
                    <a16:rowId xmlns="" xmlns:a16="http://schemas.microsoft.com/office/drawing/2014/main" val="10003"/>
                  </a:ext>
                </a:extLst>
              </a:tr>
              <a:tr h="329339">
                <a:tc>
                  <a:txBody>
                    <a:bodyPr/>
                    <a:lstStyle/>
                    <a:p>
                      <a:r>
                        <a:rPr lang="en-US" sz="1300"/>
                        <a:t>Auto attendants </a:t>
                      </a:r>
                    </a:p>
                  </a:txBody>
                  <a:tcPr marL="121888" marR="121888" anchor="ctr"/>
                </a:tc>
                <a:tc>
                  <a:txBody>
                    <a:bodyPr/>
                    <a:lstStyle/>
                    <a:p>
                      <a:pPr algn="ctr"/>
                      <a:r>
                        <a:rPr lang="en-US" sz="1300"/>
                        <a:t>5</a:t>
                      </a:r>
                    </a:p>
                  </a:txBody>
                  <a:tcPr marL="121888" marR="121888" anchor="ctr"/>
                </a:tc>
                <a:tc>
                  <a:txBody>
                    <a:bodyPr/>
                    <a:lstStyle/>
                    <a:p>
                      <a:pPr algn="ctr"/>
                      <a:r>
                        <a:rPr lang="en-US" sz="1300">
                          <a:latin typeface="+mn-lt"/>
                          <a:cs typeface="Arial"/>
                        </a:rPr>
                        <a:t>5</a:t>
                      </a:r>
                    </a:p>
                  </a:txBody>
                  <a:tcPr marL="121888" marR="121888" anchor="ctr"/>
                </a:tc>
                <a:tc>
                  <a:txBody>
                    <a:bodyPr/>
                    <a:lstStyle/>
                    <a:p>
                      <a:pPr algn="ctr"/>
                      <a:r>
                        <a:rPr lang="en-US" sz="1300"/>
                        <a:t>10</a:t>
                      </a:r>
                    </a:p>
                  </a:txBody>
                  <a:tcPr marL="121888" marR="121888" anchor="ctr"/>
                </a:tc>
                <a:tc>
                  <a:txBody>
                    <a:bodyPr/>
                    <a:lstStyle/>
                    <a:p>
                      <a:pPr algn="ctr"/>
                      <a:r>
                        <a:rPr lang="en-US" sz="1300"/>
                        <a:t>15</a:t>
                      </a:r>
                    </a:p>
                  </a:txBody>
                  <a:tcPr marL="121888" marR="121888" anchor="ctr"/>
                </a:tc>
                <a:extLst>
                  <a:ext uri="{0D108BD9-81ED-4DB2-BD59-A6C34878D82A}">
                    <a16:rowId xmlns="" xmlns:a16="http://schemas.microsoft.com/office/drawing/2014/main" val="10004"/>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Conference bridges </a:t>
                      </a:r>
                    </a:p>
                  </a:txBody>
                  <a:tcPr marL="121888" marR="121888" anchor="ctr"/>
                </a:tc>
                <a:tc>
                  <a:txBody>
                    <a:bodyPr/>
                    <a:lstStyle/>
                    <a:p>
                      <a:pPr algn="ctr"/>
                      <a:r>
                        <a:rPr lang="en-US" sz="1300"/>
                        <a:t>2</a:t>
                      </a:r>
                    </a:p>
                  </a:txBody>
                  <a:tcPr marL="121888" marR="121888" anchor="ctr"/>
                </a:tc>
                <a:tc>
                  <a:txBody>
                    <a:bodyPr/>
                    <a:lstStyle/>
                    <a:p>
                      <a:pPr algn="ctr"/>
                      <a:r>
                        <a:rPr lang="en-US" sz="1300">
                          <a:latin typeface="+mn-lt"/>
                          <a:cs typeface="Arial"/>
                        </a:rPr>
                        <a:t>2</a:t>
                      </a:r>
                    </a:p>
                  </a:txBody>
                  <a:tcPr marL="121888" marR="121888" anchor="ctr"/>
                </a:tc>
                <a:tc>
                  <a:txBody>
                    <a:bodyPr/>
                    <a:lstStyle/>
                    <a:p>
                      <a:pPr algn="ctr"/>
                      <a:r>
                        <a:rPr lang="en-US" sz="1300"/>
                        <a:t>8</a:t>
                      </a:r>
                    </a:p>
                  </a:txBody>
                  <a:tcPr marL="121888" marR="121888" anchor="ctr"/>
                </a:tc>
                <a:tc>
                  <a:txBody>
                    <a:bodyPr/>
                    <a:lstStyle/>
                    <a:p>
                      <a:pPr algn="ctr"/>
                      <a:r>
                        <a:rPr lang="en-US" sz="1300"/>
                        <a:t>10</a:t>
                      </a:r>
                    </a:p>
                  </a:txBody>
                  <a:tcPr marL="121888" marR="121888" anchor="ctr"/>
                </a:tc>
                <a:extLst>
                  <a:ext uri="{0D108BD9-81ED-4DB2-BD59-A6C34878D82A}">
                    <a16:rowId xmlns="" xmlns:a16="http://schemas.microsoft.com/office/drawing/2014/main" val="10005"/>
                  </a:ext>
                </a:extLst>
              </a:tr>
              <a:tr h="329339">
                <a:tc>
                  <a:txBody>
                    <a:bodyPr/>
                    <a:lstStyle/>
                    <a:p>
                      <a:r>
                        <a:rPr lang="en-US" sz="1300" dirty="0"/>
                        <a:t>PRI (T1/E1) </a:t>
                      </a:r>
                    </a:p>
                  </a:txBody>
                  <a:tcPr marL="121888" marR="121888" anchor="ctr"/>
                </a:tc>
                <a:tc>
                  <a:txBody>
                    <a:bodyPr/>
                    <a:lstStyle/>
                    <a:p>
                      <a:pPr algn="ctr"/>
                      <a:r>
                        <a:rPr lang="en-US" sz="1300"/>
                        <a:t>0</a:t>
                      </a:r>
                    </a:p>
                  </a:txBody>
                  <a:tcPr marL="121888" marR="121888" anchor="ctr"/>
                </a:tc>
                <a:tc>
                  <a:txBody>
                    <a:bodyPr/>
                    <a:lstStyle/>
                    <a:p>
                      <a:pPr algn="ctr"/>
                      <a:r>
                        <a:rPr lang="en-US" sz="1300">
                          <a:latin typeface="+mn-lt"/>
                          <a:cs typeface="Arial"/>
                        </a:rPr>
                        <a:t>0</a:t>
                      </a:r>
                    </a:p>
                  </a:txBody>
                  <a:tcPr marL="121888" marR="121888" anchor="ctr"/>
                </a:tc>
                <a:tc>
                  <a:txBody>
                    <a:bodyPr/>
                    <a:lstStyle/>
                    <a:p>
                      <a:pPr algn="ctr"/>
                      <a:r>
                        <a:rPr lang="en-US" sz="1300"/>
                        <a:t>0</a:t>
                      </a:r>
                      <a:endParaRPr lang="en-US" sz="1300">
                        <a:latin typeface="Arial"/>
                        <a:cs typeface="Arial"/>
                      </a:endParaRPr>
                    </a:p>
                  </a:txBody>
                  <a:tcPr marL="121888" marR="121888" anchor="ctr"/>
                </a:tc>
                <a:tc>
                  <a:txBody>
                    <a:bodyPr/>
                    <a:lstStyle/>
                    <a:p>
                      <a:pPr algn="ctr"/>
                      <a:r>
                        <a:rPr lang="en-US" sz="1300"/>
                        <a:t>0</a:t>
                      </a:r>
                    </a:p>
                  </a:txBody>
                  <a:tcPr marL="121888" marR="121888" anchor="ctr"/>
                </a:tc>
                <a:extLst>
                  <a:ext uri="{0D108BD9-81ED-4DB2-BD59-A6C34878D82A}">
                    <a16:rowId xmlns="" xmlns:a16="http://schemas.microsoft.com/office/drawing/2014/main" val="10006"/>
                  </a:ext>
                </a:extLst>
              </a:tr>
              <a:tr h="329339">
                <a:tc>
                  <a:txBody>
                    <a:bodyPr/>
                    <a:lstStyle/>
                    <a:p>
                      <a:r>
                        <a:rPr lang="en-US" sz="1300" dirty="0"/>
                        <a:t>Traditional telephone lines (FXO) </a:t>
                      </a:r>
                    </a:p>
                  </a:txBody>
                  <a:tcPr marL="121888" marR="121888" anchor="ctr"/>
                </a:tc>
                <a:tc>
                  <a:txBody>
                    <a:bodyPr/>
                    <a:lstStyle/>
                    <a:p>
                      <a:pPr algn="ctr"/>
                      <a:r>
                        <a:rPr lang="en-US" sz="1300" dirty="0"/>
                        <a:t>2 / 4</a:t>
                      </a:r>
                      <a:endParaRPr lang="en-US" sz="1300" dirty="0">
                        <a:latin typeface="Arial"/>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2</a:t>
                      </a:r>
                      <a:endParaRPr lang="en-US" sz="130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4</a:t>
                      </a:r>
                      <a:endParaRPr lang="en-US" sz="130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2</a:t>
                      </a:r>
                      <a:endParaRPr lang="en-US" sz="1300">
                        <a:latin typeface="+mn-lt"/>
                        <a:cs typeface="Arial"/>
                      </a:endParaRPr>
                    </a:p>
                  </a:txBody>
                  <a:tcPr marL="121888" marR="121888" anchor="ctr"/>
                </a:tc>
                <a:extLst>
                  <a:ext uri="{0D108BD9-81ED-4DB2-BD59-A6C34878D82A}">
                    <a16:rowId xmlns="" xmlns:a16="http://schemas.microsoft.com/office/drawing/2014/main" val="10007"/>
                  </a:ext>
                </a:extLst>
              </a:tr>
              <a:tr h="329339">
                <a:tc>
                  <a:txBody>
                    <a:bodyPr/>
                    <a:lstStyle/>
                    <a:p>
                      <a:r>
                        <a:rPr lang="en-US" sz="1300" dirty="0"/>
                        <a:t>Analog extensions (FXS) </a:t>
                      </a:r>
                    </a:p>
                  </a:txBody>
                  <a:tcPr marL="121888" marR="121888" anchor="ctr"/>
                </a:tc>
                <a:tc>
                  <a:txBody>
                    <a:bodyPr/>
                    <a:lstStyle/>
                    <a:p>
                      <a:pPr algn="ctr"/>
                      <a:r>
                        <a:rPr lang="en-US" sz="1300"/>
                        <a:t>2 / 0</a:t>
                      </a:r>
                      <a:endParaRPr lang="en-US" sz="1300">
                        <a:latin typeface="Arial"/>
                        <a:cs typeface="Arial"/>
                      </a:endParaRPr>
                    </a:p>
                  </a:txBody>
                  <a:tcPr marL="121888" marR="121888" anchor="ctr"/>
                </a:tc>
                <a:tc>
                  <a:txBody>
                    <a:bodyPr/>
                    <a:lstStyle/>
                    <a:p>
                      <a:pPr algn="ctr"/>
                      <a:r>
                        <a:rPr lang="en-US" sz="1300"/>
                        <a:t>2</a:t>
                      </a:r>
                      <a:endParaRPr lang="en-US" sz="13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4</a:t>
                      </a:r>
                      <a:endParaRPr lang="en-US" sz="1300">
                        <a:latin typeface="+mn-lt"/>
                        <a:cs typeface="Arial"/>
                      </a:endParaRPr>
                    </a:p>
                  </a:txBody>
                  <a:tcPr marL="121888" marR="121888" anchor="ctr"/>
                </a:tc>
                <a:tc>
                  <a:txBody>
                    <a:bodyPr/>
                    <a:lstStyle/>
                    <a:p>
                      <a:pPr algn="ctr"/>
                      <a:r>
                        <a:rPr lang="en-US" sz="1300"/>
                        <a:t>2</a:t>
                      </a:r>
                      <a:endParaRPr lang="en-US" sz="1300">
                        <a:latin typeface="Arial"/>
                        <a:cs typeface="Arial"/>
                      </a:endParaRPr>
                    </a:p>
                  </a:txBody>
                  <a:tcPr marL="121888" marR="121888" anchor="ctr"/>
                </a:tc>
                <a:extLst>
                  <a:ext uri="{0D108BD9-81ED-4DB2-BD59-A6C34878D82A}">
                    <a16:rowId xmlns="" xmlns:a16="http://schemas.microsoft.com/office/drawing/2014/main" val="10008"/>
                  </a:ext>
                </a:extLst>
              </a:tr>
              <a:tr h="329339">
                <a:tc>
                  <a:txBody>
                    <a:bodyPr/>
                    <a:lstStyle/>
                    <a:p>
                      <a:r>
                        <a:rPr lang="en-US" sz="1300" dirty="0"/>
                        <a:t>Network interfaces (RJ45) </a:t>
                      </a:r>
                    </a:p>
                  </a:txBody>
                  <a:tcPr marL="121888" marR="121888" anchor="ctr"/>
                </a:tc>
                <a:tc>
                  <a:txBody>
                    <a:bodyPr/>
                    <a:lstStyle/>
                    <a:p>
                      <a:pPr algn="ctr"/>
                      <a:r>
                        <a:rPr lang="en-US" sz="1300"/>
                        <a:t>2 </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latin typeface="+mn-lt"/>
                          <a:cs typeface="Arial"/>
                        </a:rPr>
                        <a:t>2 </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4</a:t>
                      </a:r>
                      <a:endParaRPr lang="en-US" sz="1300">
                        <a:latin typeface="+mn-lt"/>
                        <a:cs typeface="Arial"/>
                      </a:endParaRPr>
                    </a:p>
                  </a:txBody>
                  <a:tcPr marL="121888" marR="121888" anchor="ctr"/>
                </a:tc>
                <a:tc>
                  <a:txBody>
                    <a:bodyPr/>
                    <a:lstStyle/>
                    <a:p>
                      <a:pPr algn="ctr"/>
                      <a:r>
                        <a:rPr lang="en-US" sz="1300"/>
                        <a:t>2</a:t>
                      </a:r>
                      <a:endParaRPr lang="en-US" sz="1300">
                        <a:latin typeface="Arial"/>
                        <a:cs typeface="Arial"/>
                      </a:endParaRPr>
                    </a:p>
                  </a:txBody>
                  <a:tcPr marL="121888" marR="121888" anchor="ctr"/>
                </a:tc>
                <a:extLst>
                  <a:ext uri="{0D108BD9-81ED-4DB2-BD59-A6C34878D82A}">
                    <a16:rowId xmlns="" xmlns:a16="http://schemas.microsoft.com/office/drawing/2014/main" val="10009"/>
                  </a:ext>
                </a:extLst>
              </a:tr>
              <a:tr h="329339">
                <a:tc>
                  <a:txBody>
                    <a:bodyPr/>
                    <a:lstStyle/>
                    <a:p>
                      <a:r>
                        <a:rPr lang="en-US" sz="1300" dirty="0"/>
                        <a:t>Add-ons</a:t>
                      </a:r>
                    </a:p>
                  </a:txBody>
                  <a:tcPr marL="121888" marR="121888" anchor="ctr"/>
                </a:tc>
                <a:tc gridSpan="4">
                  <a:txBody>
                    <a:bodyPr/>
                    <a:lstStyle/>
                    <a:p>
                      <a:pPr marL="965200" indent="0" algn="l">
                        <a:buFont typeface="Arial" panose="020B0604020202020204" pitchFamily="34" charset="0"/>
                        <a:buNone/>
                        <a:tabLst/>
                      </a:pPr>
                      <a:r>
                        <a:rPr lang="en-US" sz="1300" dirty="0">
                          <a:latin typeface="+mn-lt"/>
                          <a:cs typeface="Arial"/>
                        </a:rPr>
                        <a:t>Call Center  |  Hotel Management  |  FortiFone </a:t>
                      </a:r>
                      <a:r>
                        <a:rPr lang="en-US" sz="1300" dirty="0" err="1">
                          <a:latin typeface="+mn-lt"/>
                          <a:cs typeface="Arial"/>
                        </a:rPr>
                        <a:t>Softclient</a:t>
                      </a:r>
                      <a:r>
                        <a:rPr lang="en-US" sz="1300" dirty="0">
                          <a:latin typeface="+mn-lt"/>
                          <a:cs typeface="Arial"/>
                        </a:rPr>
                        <a:t> (iOS, Android, Mac, Windows)</a:t>
                      </a:r>
                    </a:p>
                  </a:txBody>
                  <a:tcPr marL="121888" marR="121888" anchor="ctr"/>
                </a:tc>
                <a:tc hMerge="1">
                  <a:txBody>
                    <a:bodyPr/>
                    <a:lstStyle/>
                    <a:p>
                      <a:pPr algn="ctr"/>
                      <a:endParaRPr lang="en-US" sz="1300" dirty="0">
                        <a:latin typeface="+mn-lt"/>
                        <a:cs typeface="Arial"/>
                      </a:endParaRPr>
                    </a:p>
                  </a:txBody>
                  <a:tcPr marL="121888" marR="121888" anchor="ctr"/>
                </a:tc>
                <a:tc hMerge="1">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300" dirty="0">
                        <a:latin typeface="+mn-lt"/>
                        <a:cs typeface="Arial"/>
                      </a:endParaRPr>
                    </a:p>
                  </a:txBody>
                  <a:tcPr marL="121888" marR="121888" anchor="ctr"/>
                </a:tc>
                <a:tc hMerge="1">
                  <a:txBody>
                    <a:bodyPr/>
                    <a:lstStyle/>
                    <a:p>
                      <a:pPr algn="ctr"/>
                      <a:endParaRPr lang="en-US" sz="1300" dirty="0">
                        <a:latin typeface="+mn-lt"/>
                        <a:cs typeface="Arial"/>
                      </a:endParaRPr>
                    </a:p>
                  </a:txBody>
                  <a:tcPr marL="121888" marR="121888" anchor="ctr"/>
                </a:tc>
                <a:extLst>
                  <a:ext uri="{0D108BD9-81ED-4DB2-BD59-A6C34878D82A}">
                    <a16:rowId xmlns="" xmlns:a16="http://schemas.microsoft.com/office/drawing/2014/main" val="124182543"/>
                  </a:ext>
                </a:extLst>
              </a:tr>
            </a:tbl>
          </a:graphicData>
        </a:graphic>
      </p:graphicFrame>
      <p:pic>
        <p:nvPicPr>
          <p:cNvPr id="6" name="Picture 5">
            <a:extLst>
              <a:ext uri="{FF2B5EF4-FFF2-40B4-BE49-F238E27FC236}">
                <a16:creationId xmlns="" xmlns:a16="http://schemas.microsoft.com/office/drawing/2014/main" id="{76B07151-3C66-4241-9AF6-5FD23C8D79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09206" y="367448"/>
            <a:ext cx="2873994" cy="1915996"/>
          </a:xfrm>
          <a:prstGeom prst="rect">
            <a:avLst/>
          </a:prstGeom>
        </p:spPr>
      </p:pic>
      <p:pic>
        <p:nvPicPr>
          <p:cNvPr id="7" name="Picture 6">
            <a:extLst>
              <a:ext uri="{FF2B5EF4-FFF2-40B4-BE49-F238E27FC236}">
                <a16:creationId xmlns="" xmlns:a16="http://schemas.microsoft.com/office/drawing/2014/main" id="{B4946E8D-8A08-7C40-9B22-7FF9E3CE65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88199" y="551962"/>
            <a:ext cx="2320451" cy="1546967"/>
          </a:xfrm>
          <a:prstGeom prst="rect">
            <a:avLst/>
          </a:prstGeom>
        </p:spPr>
      </p:pic>
      <p:pic>
        <p:nvPicPr>
          <p:cNvPr id="8" name="Picture 7">
            <a:extLst>
              <a:ext uri="{FF2B5EF4-FFF2-40B4-BE49-F238E27FC236}">
                <a16:creationId xmlns="" xmlns:a16="http://schemas.microsoft.com/office/drawing/2014/main" id="{C8D25B89-C1F2-7547-B506-3CA50B76B75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71240" y="569308"/>
            <a:ext cx="2157175" cy="1438117"/>
          </a:xfrm>
          <a:prstGeom prst="rect">
            <a:avLst/>
          </a:prstGeom>
        </p:spPr>
      </p:pic>
      <p:grpSp>
        <p:nvGrpSpPr>
          <p:cNvPr id="9" name="Group 8">
            <a:extLst>
              <a:ext uri="{FF2B5EF4-FFF2-40B4-BE49-F238E27FC236}">
                <a16:creationId xmlns="" xmlns:a16="http://schemas.microsoft.com/office/drawing/2014/main" id="{8A6CEFFC-8A1A-3349-AA44-31727583C5F9}"/>
              </a:ext>
            </a:extLst>
          </p:cNvPr>
          <p:cNvGrpSpPr/>
          <p:nvPr/>
        </p:nvGrpSpPr>
        <p:grpSpPr>
          <a:xfrm>
            <a:off x="4711700" y="413770"/>
            <a:ext cx="2932600" cy="1818874"/>
            <a:chOff x="5589985" y="1135750"/>
            <a:chExt cx="3564512" cy="2376341"/>
          </a:xfrm>
        </p:grpSpPr>
        <p:pic>
          <p:nvPicPr>
            <p:cNvPr id="10" name="Picture 9">
              <a:extLst>
                <a:ext uri="{FF2B5EF4-FFF2-40B4-BE49-F238E27FC236}">
                  <a16:creationId xmlns="" xmlns:a16="http://schemas.microsoft.com/office/drawing/2014/main" id="{5E965031-1FA8-AD47-869B-8020E7697E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9985" y="1135750"/>
              <a:ext cx="3564512" cy="2376341"/>
            </a:xfrm>
            <a:prstGeom prst="rect">
              <a:avLst/>
            </a:prstGeom>
          </p:spPr>
        </p:pic>
        <p:pic>
          <p:nvPicPr>
            <p:cNvPr id="11" name="Picture 10">
              <a:extLst>
                <a:ext uri="{FF2B5EF4-FFF2-40B4-BE49-F238E27FC236}">
                  <a16:creationId xmlns="" xmlns:a16="http://schemas.microsoft.com/office/drawing/2014/main" id="{F80F518B-840D-5F4D-92D8-64AA95AD38F9}"/>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6492961" y="2291317"/>
              <a:ext cx="1624997" cy="233916"/>
            </a:xfrm>
            <a:prstGeom prst="rect">
              <a:avLst/>
            </a:prstGeom>
          </p:spPr>
        </p:pic>
      </p:grpSp>
    </p:spTree>
    <p:extLst>
      <p:ext uri="{BB962C8B-B14F-4D97-AF65-F5344CB8AC3E}">
        <p14:creationId xmlns:p14="http://schemas.microsoft.com/office/powerpoint/2010/main" val="429292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FortiVoice Series</a:t>
            </a:r>
          </a:p>
        </p:txBody>
      </p:sp>
      <p:grpSp>
        <p:nvGrpSpPr>
          <p:cNvPr id="5" name="Group 4">
            <a:extLst>
              <a:ext uri="{FF2B5EF4-FFF2-40B4-BE49-F238E27FC236}">
                <a16:creationId xmlns="" xmlns:a16="http://schemas.microsoft.com/office/drawing/2014/main" id="{8473C01E-48EE-F344-92BD-5E587F0ADCAF}"/>
              </a:ext>
            </a:extLst>
          </p:cNvPr>
          <p:cNvGrpSpPr/>
          <p:nvPr/>
        </p:nvGrpSpPr>
        <p:grpSpPr>
          <a:xfrm>
            <a:off x="9569450" y="551695"/>
            <a:ext cx="2317750" cy="1547501"/>
            <a:chOff x="9569450" y="551695"/>
            <a:chExt cx="2317750" cy="1547501"/>
          </a:xfrm>
        </p:grpSpPr>
        <p:pic>
          <p:nvPicPr>
            <p:cNvPr id="6" name="Picture 5">
              <a:extLst>
                <a:ext uri="{FF2B5EF4-FFF2-40B4-BE49-F238E27FC236}">
                  <a16:creationId xmlns="" xmlns:a16="http://schemas.microsoft.com/office/drawing/2014/main" id="{F57FF19B-047E-794C-BF90-BA17377EEE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69450" y="551695"/>
              <a:ext cx="2317750" cy="1547501"/>
            </a:xfrm>
            <a:prstGeom prst="rect">
              <a:avLst/>
            </a:prstGeom>
          </p:spPr>
        </p:pic>
        <p:pic>
          <p:nvPicPr>
            <p:cNvPr id="7" name="Picture 6">
              <a:extLst>
                <a:ext uri="{FF2B5EF4-FFF2-40B4-BE49-F238E27FC236}">
                  <a16:creationId xmlns="" xmlns:a16="http://schemas.microsoft.com/office/drawing/2014/main" id="{A25F7EA5-1355-D447-9FD6-313B074A6D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19375" y="1336233"/>
              <a:ext cx="1817899" cy="187511"/>
            </a:xfrm>
            <a:prstGeom prst="rect">
              <a:avLst/>
            </a:prstGeom>
          </p:spPr>
        </p:pic>
      </p:grpSp>
      <p:grpSp>
        <p:nvGrpSpPr>
          <p:cNvPr id="8" name="Group 7">
            <a:extLst>
              <a:ext uri="{FF2B5EF4-FFF2-40B4-BE49-F238E27FC236}">
                <a16:creationId xmlns="" xmlns:a16="http://schemas.microsoft.com/office/drawing/2014/main" id="{DA0FB4B7-AB74-0D45-9D45-114144FE1BB7}"/>
              </a:ext>
            </a:extLst>
          </p:cNvPr>
          <p:cNvGrpSpPr/>
          <p:nvPr/>
        </p:nvGrpSpPr>
        <p:grpSpPr>
          <a:xfrm>
            <a:off x="2789148" y="655142"/>
            <a:ext cx="2010907" cy="1340605"/>
            <a:chOff x="2789148" y="655142"/>
            <a:chExt cx="2010907" cy="1340605"/>
          </a:xfrm>
        </p:grpSpPr>
        <p:pic>
          <p:nvPicPr>
            <p:cNvPr id="9" name="Picture 8">
              <a:extLst>
                <a:ext uri="{FF2B5EF4-FFF2-40B4-BE49-F238E27FC236}">
                  <a16:creationId xmlns="" xmlns:a16="http://schemas.microsoft.com/office/drawing/2014/main" id="{6D6411B0-0A7A-9A4A-839A-D2B0B94EFB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89148" y="655142"/>
              <a:ext cx="2010907" cy="1340605"/>
            </a:xfrm>
            <a:prstGeom prst="rect">
              <a:avLst/>
            </a:prstGeom>
          </p:spPr>
        </p:pic>
        <p:pic>
          <p:nvPicPr>
            <p:cNvPr id="10" name="Picture 9">
              <a:extLst>
                <a:ext uri="{FF2B5EF4-FFF2-40B4-BE49-F238E27FC236}">
                  <a16:creationId xmlns="" xmlns:a16="http://schemas.microsoft.com/office/drawing/2014/main" id="{3BF19CDD-8783-D54A-A33E-2C99630114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36437" y="1343046"/>
              <a:ext cx="1737164" cy="144301"/>
            </a:xfrm>
            <a:prstGeom prst="rect">
              <a:avLst/>
            </a:prstGeom>
          </p:spPr>
        </p:pic>
      </p:grpSp>
      <p:graphicFrame>
        <p:nvGraphicFramePr>
          <p:cNvPr id="11" name="Group 51">
            <a:extLst>
              <a:ext uri="{FF2B5EF4-FFF2-40B4-BE49-F238E27FC236}">
                <a16:creationId xmlns="" xmlns:a16="http://schemas.microsoft.com/office/drawing/2014/main" id="{7D3DBDC4-FE61-D545-AC23-5E64BD0991F7}"/>
              </a:ext>
            </a:extLst>
          </p:cNvPr>
          <p:cNvGraphicFramePr>
            <a:graphicFrameLocks noGrp="1"/>
          </p:cNvGraphicFramePr>
          <p:nvPr>
            <p:extLst>
              <p:ext uri="{D42A27DB-BD31-4B8C-83A1-F6EECF244321}">
                <p14:modId xmlns:p14="http://schemas.microsoft.com/office/powerpoint/2010/main" val="2150187144"/>
              </p:ext>
            </p:extLst>
          </p:nvPr>
        </p:nvGraphicFramePr>
        <p:xfrm>
          <a:off x="337502" y="1592401"/>
          <a:ext cx="11517001" cy="4240579"/>
        </p:xfrm>
        <a:graphic>
          <a:graphicData uri="http://schemas.openxmlformats.org/drawingml/2006/table">
            <a:tbl>
              <a:tblPr firstRow="1" firstCol="1" bandRow="1">
                <a:tableStyleId>{46F890A9-2807-4EBB-B81D-B2AA78EC7F39}</a:tableStyleId>
              </a:tblPr>
              <a:tblGrid>
                <a:gridCol w="2258553">
                  <a:extLst>
                    <a:ext uri="{9D8B030D-6E8A-4147-A177-3AD203B41FA5}">
                      <a16:colId xmlns="" xmlns:a16="http://schemas.microsoft.com/office/drawing/2014/main" val="20000"/>
                    </a:ext>
                  </a:extLst>
                </a:gridCol>
                <a:gridCol w="2314612">
                  <a:extLst>
                    <a:ext uri="{9D8B030D-6E8A-4147-A177-3AD203B41FA5}">
                      <a16:colId xmlns="" xmlns:a16="http://schemas.microsoft.com/office/drawing/2014/main" val="20001"/>
                    </a:ext>
                  </a:extLst>
                </a:gridCol>
                <a:gridCol w="2314612">
                  <a:extLst>
                    <a:ext uri="{9D8B030D-6E8A-4147-A177-3AD203B41FA5}">
                      <a16:colId xmlns="" xmlns:a16="http://schemas.microsoft.com/office/drawing/2014/main" val="2431833027"/>
                    </a:ext>
                  </a:extLst>
                </a:gridCol>
                <a:gridCol w="2314612">
                  <a:extLst>
                    <a:ext uri="{9D8B030D-6E8A-4147-A177-3AD203B41FA5}">
                      <a16:colId xmlns="" xmlns:a16="http://schemas.microsoft.com/office/drawing/2014/main" val="20002"/>
                    </a:ext>
                  </a:extLst>
                </a:gridCol>
                <a:gridCol w="2314612">
                  <a:extLst>
                    <a:ext uri="{9D8B030D-6E8A-4147-A177-3AD203B41FA5}">
                      <a16:colId xmlns="" xmlns:a16="http://schemas.microsoft.com/office/drawing/2014/main" val="20003"/>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FVE-300E-T </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FVE-500F </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FVE-2000F </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FVE-5000F </a:t>
                      </a: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dirty="0"/>
                        <a:t>Form Factor</a:t>
                      </a:r>
                    </a:p>
                  </a:txBody>
                  <a:tcPr marL="121888" marR="121888" anchor="ctr"/>
                </a:tc>
                <a:tc>
                  <a:txBody>
                    <a:bodyPr/>
                    <a:lstStyle/>
                    <a:p>
                      <a:pPr algn="ctr"/>
                      <a:r>
                        <a:rPr lang="en-US" sz="1300" dirty="0">
                          <a:latin typeface="+mn-lt"/>
                          <a:cs typeface="Arial"/>
                        </a:rPr>
                        <a:t>Rack Mount (1U) </a:t>
                      </a:r>
                    </a:p>
                  </a:txBody>
                  <a:tcPr marL="121888" marR="121888" anchor="ctr"/>
                </a:tc>
                <a:tc>
                  <a:txBody>
                    <a:bodyPr/>
                    <a:lstStyle/>
                    <a:p>
                      <a:pPr algn="ctr"/>
                      <a:r>
                        <a:rPr lang="en-US" sz="1300" dirty="0">
                          <a:latin typeface="+mn-lt"/>
                          <a:cs typeface="Arial"/>
                        </a:rPr>
                        <a:t>Rack Mount (1U) </a:t>
                      </a:r>
                    </a:p>
                  </a:txBody>
                  <a:tcPr marL="121888" marR="121888" anchor="ctr"/>
                </a:tc>
                <a:tc>
                  <a:txBody>
                    <a:bodyPr/>
                    <a:lstStyle/>
                    <a:p>
                      <a:pPr algn="ctr"/>
                      <a:r>
                        <a:rPr lang="en-US" sz="1300" dirty="0">
                          <a:latin typeface="+mn-lt"/>
                          <a:cs typeface="Arial"/>
                        </a:rPr>
                        <a:t>Rack Mount (1U) </a:t>
                      </a:r>
                    </a:p>
                  </a:txBody>
                  <a:tcPr marL="121888" marR="121888" anchor="ctr"/>
                </a:tc>
                <a:tc>
                  <a:txBody>
                    <a:bodyPr/>
                    <a:lstStyle/>
                    <a:p>
                      <a:pPr algn="ctr"/>
                      <a:r>
                        <a:rPr lang="en-US" sz="1300" dirty="0">
                          <a:latin typeface="+mn-lt"/>
                          <a:cs typeface="Arial"/>
                        </a:rPr>
                        <a:t>Rack Mount (1U) </a:t>
                      </a:r>
                    </a:p>
                  </a:txBody>
                  <a:tcPr marL="121888" marR="121888" anchor="ctr"/>
                </a:tc>
                <a:extLst>
                  <a:ext uri="{0D108BD9-81ED-4DB2-BD59-A6C34878D82A}">
                    <a16:rowId xmlns="" xmlns:a16="http://schemas.microsoft.com/office/drawing/2014/main" val="63799675"/>
                  </a:ext>
                </a:extLst>
              </a:tr>
              <a:tr h="329339">
                <a:tc>
                  <a:txBody>
                    <a:bodyPr/>
                    <a:lstStyle/>
                    <a:p>
                      <a:r>
                        <a:rPr lang="en-US" sz="1300" dirty="0"/>
                        <a:t>VoIP trunks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30</a:t>
                      </a:r>
                      <a:endParaRPr lang="en-US" sz="1300">
                        <a:latin typeface="Arial"/>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50</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200</a:t>
                      </a:r>
                      <a:endParaRPr lang="en-US" sz="1300">
                        <a:latin typeface="Arial"/>
                        <a:cs typeface="Arial"/>
                      </a:endParaRPr>
                    </a:p>
                  </a:txBody>
                  <a:tcPr marL="121888" marR="121888" anchor="ctr"/>
                </a:tc>
                <a:tc>
                  <a:txBody>
                    <a:bodyPr/>
                    <a:lstStyle/>
                    <a:p>
                      <a:pPr algn="ctr"/>
                      <a:r>
                        <a:rPr lang="en-US" sz="1300" dirty="0"/>
                        <a:t>500</a:t>
                      </a:r>
                    </a:p>
                  </a:txBody>
                  <a:tcPr marL="121888" marR="121888" anchor="ctr"/>
                </a:tc>
                <a:extLst>
                  <a:ext uri="{0D108BD9-81ED-4DB2-BD59-A6C34878D82A}">
                    <a16:rowId xmlns="" xmlns:a16="http://schemas.microsoft.com/office/drawing/2014/main" val="10001"/>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Extensions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300</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500</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2,000</a:t>
                      </a:r>
                    </a:p>
                  </a:txBody>
                  <a:tcPr marL="121888" marR="121888" anchor="ctr"/>
                </a:tc>
                <a:tc>
                  <a:txBody>
                    <a:bodyPr/>
                    <a:lstStyle/>
                    <a:p>
                      <a:pPr algn="ctr"/>
                      <a:r>
                        <a:rPr lang="en-US" sz="1300"/>
                        <a:t>5,000</a:t>
                      </a:r>
                    </a:p>
                  </a:txBody>
                  <a:tcPr marL="121888" marR="121888" anchor="ctr"/>
                </a:tc>
                <a:extLst>
                  <a:ext uri="{0D108BD9-81ED-4DB2-BD59-A6C34878D82A}">
                    <a16:rowId xmlns="" xmlns:a16="http://schemas.microsoft.com/office/drawing/2014/main" val="10002"/>
                  </a:ext>
                </a:extLst>
              </a:tr>
              <a:tr h="329339">
                <a:tc>
                  <a:txBody>
                    <a:bodyPr/>
                    <a:lstStyle/>
                    <a:p>
                      <a:r>
                        <a:rPr lang="en-US" sz="1300"/>
                        <a:t>Concurrent calls </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60</a:t>
                      </a:r>
                    </a:p>
                  </a:txBody>
                  <a:tcPr marL="121888" marR="121888" anchor="ctr"/>
                </a:tc>
                <a:tc>
                  <a:txBody>
                    <a:bodyPr/>
                    <a:lstStyle/>
                    <a:p>
                      <a:pPr algn="ctr"/>
                      <a:r>
                        <a:rPr lang="en-US" sz="1300">
                          <a:latin typeface="+mn-lt"/>
                          <a:cs typeface="Arial"/>
                        </a:rPr>
                        <a:t>75</a:t>
                      </a:r>
                    </a:p>
                  </a:txBody>
                  <a:tcPr marL="121888" marR="121888" anchor="ctr"/>
                </a:tc>
                <a:tc>
                  <a:txBody>
                    <a:bodyPr/>
                    <a:lstStyle/>
                    <a:p>
                      <a:pPr algn="ctr"/>
                      <a:r>
                        <a:rPr lang="en-US" sz="1300"/>
                        <a:t>300</a:t>
                      </a:r>
                    </a:p>
                  </a:txBody>
                  <a:tcPr marL="121888" marR="121888" anchor="ctr"/>
                </a:tc>
                <a:tc>
                  <a:txBody>
                    <a:bodyPr/>
                    <a:lstStyle/>
                    <a:p>
                      <a:pPr algn="ctr"/>
                      <a:r>
                        <a:rPr lang="en-US" sz="1300"/>
                        <a:t>800</a:t>
                      </a:r>
                    </a:p>
                  </a:txBody>
                  <a:tcPr marL="121888" marR="121888" anchor="ctr"/>
                </a:tc>
                <a:extLst>
                  <a:ext uri="{0D108BD9-81ED-4DB2-BD59-A6C34878D82A}">
                    <a16:rowId xmlns="" xmlns:a16="http://schemas.microsoft.com/office/drawing/2014/main" val="10003"/>
                  </a:ext>
                </a:extLst>
              </a:tr>
              <a:tr h="329339">
                <a:tc>
                  <a:txBody>
                    <a:bodyPr/>
                    <a:lstStyle/>
                    <a:p>
                      <a:r>
                        <a:rPr lang="en-US" sz="1300"/>
                        <a:t>Auto attendants </a:t>
                      </a:r>
                    </a:p>
                  </a:txBody>
                  <a:tcPr marL="121888" marR="121888" anchor="ctr"/>
                </a:tc>
                <a:tc>
                  <a:txBody>
                    <a:bodyPr/>
                    <a:lstStyle/>
                    <a:p>
                      <a:pPr algn="ctr"/>
                      <a:r>
                        <a:rPr lang="en-US" sz="1300"/>
                        <a:t>20</a:t>
                      </a:r>
                    </a:p>
                  </a:txBody>
                  <a:tcPr marL="121888" marR="121888" anchor="ctr"/>
                </a:tc>
                <a:tc>
                  <a:txBody>
                    <a:bodyPr/>
                    <a:lstStyle/>
                    <a:p>
                      <a:pPr algn="ctr"/>
                      <a:r>
                        <a:rPr lang="en-US" sz="1300">
                          <a:latin typeface="+mn-lt"/>
                          <a:cs typeface="Arial"/>
                        </a:rPr>
                        <a:t>20</a:t>
                      </a:r>
                    </a:p>
                  </a:txBody>
                  <a:tcPr marL="121888" marR="121888" anchor="ctr"/>
                </a:tc>
                <a:tc>
                  <a:txBody>
                    <a:bodyPr/>
                    <a:lstStyle/>
                    <a:p>
                      <a:pPr algn="ctr"/>
                      <a:r>
                        <a:rPr lang="en-US" sz="1300"/>
                        <a:t>100</a:t>
                      </a:r>
                    </a:p>
                  </a:txBody>
                  <a:tcPr marL="121888" marR="121888" anchor="ctr"/>
                </a:tc>
                <a:tc>
                  <a:txBody>
                    <a:bodyPr/>
                    <a:lstStyle/>
                    <a:p>
                      <a:pPr algn="ctr"/>
                      <a:r>
                        <a:rPr lang="en-US" sz="1300"/>
                        <a:t>100</a:t>
                      </a:r>
                    </a:p>
                  </a:txBody>
                  <a:tcPr marL="121888" marR="121888" anchor="ctr"/>
                </a:tc>
                <a:extLst>
                  <a:ext uri="{0D108BD9-81ED-4DB2-BD59-A6C34878D82A}">
                    <a16:rowId xmlns="" xmlns:a16="http://schemas.microsoft.com/office/drawing/2014/main" val="10004"/>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Conference bridges </a:t>
                      </a:r>
                    </a:p>
                  </a:txBody>
                  <a:tcPr marL="121888" marR="121888" anchor="ctr"/>
                </a:tc>
                <a:tc>
                  <a:txBody>
                    <a:bodyPr/>
                    <a:lstStyle/>
                    <a:p>
                      <a:pPr algn="ctr"/>
                      <a:r>
                        <a:rPr lang="en-US" sz="1300"/>
                        <a:t>12</a:t>
                      </a:r>
                    </a:p>
                  </a:txBody>
                  <a:tcPr marL="121888" marR="121888" anchor="ctr"/>
                </a:tc>
                <a:tc>
                  <a:txBody>
                    <a:bodyPr/>
                    <a:lstStyle/>
                    <a:p>
                      <a:pPr algn="ctr"/>
                      <a:r>
                        <a:rPr lang="en-US" sz="1300">
                          <a:latin typeface="+mn-lt"/>
                          <a:cs typeface="Arial"/>
                        </a:rPr>
                        <a:t>12</a:t>
                      </a:r>
                    </a:p>
                  </a:txBody>
                  <a:tcPr marL="121888" marR="121888" anchor="ctr"/>
                </a:tc>
                <a:tc>
                  <a:txBody>
                    <a:bodyPr/>
                    <a:lstStyle/>
                    <a:p>
                      <a:pPr algn="ctr"/>
                      <a:r>
                        <a:rPr lang="en-US" sz="1300"/>
                        <a:t>50</a:t>
                      </a:r>
                    </a:p>
                  </a:txBody>
                  <a:tcPr marL="121888" marR="121888" anchor="ctr"/>
                </a:tc>
                <a:tc>
                  <a:txBody>
                    <a:bodyPr/>
                    <a:lstStyle/>
                    <a:p>
                      <a:pPr algn="ctr"/>
                      <a:r>
                        <a:rPr lang="en-US" sz="1300"/>
                        <a:t>50</a:t>
                      </a:r>
                    </a:p>
                  </a:txBody>
                  <a:tcPr marL="121888" marR="121888" anchor="ctr"/>
                </a:tc>
                <a:extLst>
                  <a:ext uri="{0D108BD9-81ED-4DB2-BD59-A6C34878D82A}">
                    <a16:rowId xmlns="" xmlns:a16="http://schemas.microsoft.com/office/drawing/2014/main" val="10005"/>
                  </a:ext>
                </a:extLst>
              </a:tr>
              <a:tr h="329339">
                <a:tc>
                  <a:txBody>
                    <a:bodyPr/>
                    <a:lstStyle/>
                    <a:p>
                      <a:r>
                        <a:rPr lang="en-US" sz="1300" dirty="0"/>
                        <a:t>PRI (T1/E1) </a:t>
                      </a:r>
                    </a:p>
                  </a:txBody>
                  <a:tcPr marL="121888" marR="121888" anchor="ctr"/>
                </a:tc>
                <a:tc>
                  <a:txBody>
                    <a:bodyPr/>
                    <a:lstStyle/>
                    <a:p>
                      <a:pPr algn="ctr"/>
                      <a:r>
                        <a:rPr lang="en-US" sz="1300"/>
                        <a:t>1 </a:t>
                      </a:r>
                    </a:p>
                  </a:txBody>
                  <a:tcPr marL="121888" marR="121888" anchor="ctr"/>
                </a:tc>
                <a:tc>
                  <a:txBody>
                    <a:bodyPr/>
                    <a:lstStyle/>
                    <a:p>
                      <a:pPr algn="ctr"/>
                      <a:r>
                        <a:rPr lang="en-US" sz="1300">
                          <a:latin typeface="+mn-lt"/>
                          <a:cs typeface="Arial"/>
                        </a:rPr>
                        <a:t>0</a:t>
                      </a:r>
                    </a:p>
                  </a:txBody>
                  <a:tcPr marL="121888" marR="121888" anchor="ctr"/>
                </a:tc>
                <a:tc>
                  <a:txBody>
                    <a:bodyPr/>
                    <a:lstStyle/>
                    <a:p>
                      <a:pPr algn="ctr"/>
                      <a:r>
                        <a:rPr lang="en-US" sz="1300"/>
                        <a:t>0</a:t>
                      </a:r>
                      <a:endParaRPr lang="en-US" sz="1300">
                        <a:latin typeface="Arial"/>
                        <a:cs typeface="Arial"/>
                      </a:endParaRPr>
                    </a:p>
                  </a:txBody>
                  <a:tcPr marL="121888" marR="121888" anchor="ctr"/>
                </a:tc>
                <a:tc>
                  <a:txBody>
                    <a:bodyPr/>
                    <a:lstStyle/>
                    <a:p>
                      <a:pPr algn="ctr"/>
                      <a:r>
                        <a:rPr lang="en-US" sz="1300"/>
                        <a:t>0</a:t>
                      </a:r>
                    </a:p>
                  </a:txBody>
                  <a:tcPr marL="121888" marR="121888" anchor="ctr"/>
                </a:tc>
                <a:extLst>
                  <a:ext uri="{0D108BD9-81ED-4DB2-BD59-A6C34878D82A}">
                    <a16:rowId xmlns="" xmlns:a16="http://schemas.microsoft.com/office/drawing/2014/main" val="10006"/>
                  </a:ext>
                </a:extLst>
              </a:tr>
              <a:tr h="329339">
                <a:tc>
                  <a:txBody>
                    <a:bodyPr/>
                    <a:lstStyle/>
                    <a:p>
                      <a:r>
                        <a:rPr lang="en-US" sz="1300" dirty="0"/>
                        <a:t>Traditional telephone lines (FXO) </a:t>
                      </a:r>
                    </a:p>
                  </a:txBody>
                  <a:tcPr marL="121888" marR="121888" anchor="ctr"/>
                </a:tc>
                <a:tc>
                  <a:txBody>
                    <a:bodyPr/>
                    <a:lstStyle/>
                    <a:p>
                      <a:pPr algn="ctr"/>
                      <a:r>
                        <a:rPr lang="en-US" sz="1300" dirty="0"/>
                        <a:t>0</a:t>
                      </a:r>
                      <a:endParaRPr lang="en-US" sz="1300" dirty="0">
                        <a:latin typeface="Arial"/>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0</a:t>
                      </a:r>
                      <a:endParaRPr lang="en-US" sz="1300" dirty="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0</a:t>
                      </a:r>
                      <a:endParaRPr lang="en-US" sz="130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0</a:t>
                      </a:r>
                      <a:endParaRPr lang="en-US" sz="1300">
                        <a:latin typeface="+mn-lt"/>
                        <a:cs typeface="Arial"/>
                      </a:endParaRPr>
                    </a:p>
                  </a:txBody>
                  <a:tcPr marL="121888" marR="121888" anchor="ctr"/>
                </a:tc>
                <a:extLst>
                  <a:ext uri="{0D108BD9-81ED-4DB2-BD59-A6C34878D82A}">
                    <a16:rowId xmlns="" xmlns:a16="http://schemas.microsoft.com/office/drawing/2014/main" val="10007"/>
                  </a:ext>
                </a:extLst>
              </a:tr>
              <a:tr h="329339">
                <a:tc>
                  <a:txBody>
                    <a:bodyPr/>
                    <a:lstStyle/>
                    <a:p>
                      <a:r>
                        <a:rPr lang="en-US" sz="1300"/>
                        <a:t>Analog extensions (FXS) </a:t>
                      </a:r>
                    </a:p>
                  </a:txBody>
                  <a:tcPr marL="121888" marR="121888" anchor="ctr"/>
                </a:tc>
                <a:tc>
                  <a:txBody>
                    <a:bodyPr/>
                    <a:lstStyle/>
                    <a:p>
                      <a:pPr algn="ctr"/>
                      <a:r>
                        <a:rPr lang="en-US" sz="1300" dirty="0"/>
                        <a:t>0</a:t>
                      </a:r>
                      <a:endParaRPr lang="en-US" sz="1300" dirty="0">
                        <a:latin typeface="Arial"/>
                        <a:cs typeface="Arial"/>
                      </a:endParaRPr>
                    </a:p>
                  </a:txBody>
                  <a:tcPr marL="121888" marR="121888" anchor="ctr"/>
                </a:tc>
                <a:tc>
                  <a:txBody>
                    <a:bodyPr/>
                    <a:lstStyle/>
                    <a:p>
                      <a:pPr algn="ctr"/>
                      <a:r>
                        <a:rPr lang="en-US" sz="1300" dirty="0"/>
                        <a:t>0</a:t>
                      </a:r>
                      <a:endParaRPr lang="en-US" sz="1300" dirty="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dirty="0"/>
                        <a:t>0</a:t>
                      </a:r>
                      <a:endParaRPr lang="en-US" sz="1300" dirty="0">
                        <a:latin typeface="+mn-lt"/>
                        <a:cs typeface="Arial"/>
                      </a:endParaRPr>
                    </a:p>
                  </a:txBody>
                  <a:tcPr marL="121888" marR="121888" anchor="ctr"/>
                </a:tc>
                <a:tc>
                  <a:txBody>
                    <a:bodyPr/>
                    <a:lstStyle/>
                    <a:p>
                      <a:pPr algn="ctr"/>
                      <a:r>
                        <a:rPr lang="en-US" sz="1300" dirty="0"/>
                        <a:t>0</a:t>
                      </a:r>
                      <a:endParaRPr lang="en-US" sz="1300" dirty="0">
                        <a:latin typeface="Arial"/>
                        <a:cs typeface="Arial"/>
                      </a:endParaRPr>
                    </a:p>
                  </a:txBody>
                  <a:tcPr marL="121888" marR="121888" anchor="ctr"/>
                </a:tc>
                <a:extLst>
                  <a:ext uri="{0D108BD9-81ED-4DB2-BD59-A6C34878D82A}">
                    <a16:rowId xmlns="" xmlns:a16="http://schemas.microsoft.com/office/drawing/2014/main" val="10008"/>
                  </a:ext>
                </a:extLst>
              </a:tr>
              <a:tr h="329339">
                <a:tc>
                  <a:txBody>
                    <a:bodyPr/>
                    <a:lstStyle/>
                    <a:p>
                      <a:r>
                        <a:rPr lang="en-US" sz="1300"/>
                        <a:t>Network interfaces (RJ45) </a:t>
                      </a:r>
                    </a:p>
                  </a:txBody>
                  <a:tcPr marL="121888" marR="121888" anchor="ctr"/>
                </a:tc>
                <a:tc>
                  <a:txBody>
                    <a:bodyPr/>
                    <a:lstStyle/>
                    <a:p>
                      <a:pPr algn="ctr"/>
                      <a:r>
                        <a:rPr lang="en-US" sz="1300"/>
                        <a:t>5</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latin typeface="+mn-lt"/>
                          <a:cs typeface="Arial"/>
                        </a:rPr>
                        <a:t>4</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dirty="0"/>
                        <a:t>4</a:t>
                      </a:r>
                      <a:endParaRPr lang="en-US" sz="1300" dirty="0">
                        <a:latin typeface="+mn-lt"/>
                        <a:cs typeface="Arial"/>
                      </a:endParaRPr>
                    </a:p>
                  </a:txBody>
                  <a:tcPr marL="121888" marR="121888" anchor="ctr"/>
                </a:tc>
                <a:tc>
                  <a:txBody>
                    <a:bodyPr/>
                    <a:lstStyle/>
                    <a:p>
                      <a:pPr algn="ctr"/>
                      <a:r>
                        <a:rPr lang="en-US" sz="1300" dirty="0"/>
                        <a:t>4 + 2x SFP</a:t>
                      </a:r>
                      <a:endParaRPr lang="en-US" sz="1300" dirty="0">
                        <a:latin typeface="Arial"/>
                        <a:cs typeface="Arial"/>
                      </a:endParaRPr>
                    </a:p>
                  </a:txBody>
                  <a:tcPr marL="121888" marR="121888" anchor="ctr"/>
                </a:tc>
                <a:extLst>
                  <a:ext uri="{0D108BD9-81ED-4DB2-BD59-A6C34878D82A}">
                    <a16:rowId xmlns="" xmlns:a16="http://schemas.microsoft.com/office/drawing/2014/main" val="10009"/>
                  </a:ext>
                </a:extLst>
              </a:tr>
              <a:tr h="329339">
                <a:tc>
                  <a:txBody>
                    <a:bodyPr/>
                    <a:lstStyle/>
                    <a:p>
                      <a:r>
                        <a:rPr lang="en-US" sz="1300" dirty="0"/>
                        <a:t>Add-ons</a:t>
                      </a:r>
                    </a:p>
                  </a:txBody>
                  <a:tcPr marL="121888" marR="121888" anchor="ctr"/>
                </a:tc>
                <a:tc gridSpan="4">
                  <a:txBody>
                    <a:bodyPr/>
                    <a:lstStyle/>
                    <a:p>
                      <a:pPr marL="965200" indent="0" algn="l">
                        <a:buFont typeface="Arial" panose="020B0604020202020204" pitchFamily="34" charset="0"/>
                        <a:buNone/>
                        <a:tabLst/>
                      </a:pPr>
                      <a:r>
                        <a:rPr lang="en-US" sz="1300" dirty="0">
                          <a:latin typeface="+mn-lt"/>
                          <a:cs typeface="Arial"/>
                        </a:rPr>
                        <a:t>Call Center  |  Hotel Management  |  FortiFone </a:t>
                      </a:r>
                      <a:r>
                        <a:rPr lang="en-US" sz="1300" dirty="0" err="1">
                          <a:latin typeface="+mn-lt"/>
                          <a:cs typeface="Arial"/>
                        </a:rPr>
                        <a:t>Softclient</a:t>
                      </a:r>
                      <a:r>
                        <a:rPr lang="en-US" sz="1300" dirty="0">
                          <a:latin typeface="+mn-lt"/>
                          <a:cs typeface="Arial"/>
                        </a:rPr>
                        <a:t> (iOS, Android, Mac, Windows)</a:t>
                      </a:r>
                    </a:p>
                  </a:txBody>
                  <a:tcPr marL="121888" marR="121888" anchor="ctr"/>
                </a:tc>
                <a:tc hMerge="1">
                  <a:txBody>
                    <a:bodyPr/>
                    <a:lstStyle/>
                    <a:p>
                      <a:pPr algn="ctr"/>
                      <a:endParaRPr lang="en-US" sz="1300" dirty="0">
                        <a:latin typeface="+mn-lt"/>
                        <a:cs typeface="Arial"/>
                      </a:endParaRPr>
                    </a:p>
                  </a:txBody>
                  <a:tcPr marL="121888" marR="121888" anchor="ctr"/>
                </a:tc>
                <a:tc hMerge="1">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300" dirty="0">
                        <a:latin typeface="+mn-lt"/>
                        <a:cs typeface="Arial"/>
                      </a:endParaRPr>
                    </a:p>
                  </a:txBody>
                  <a:tcPr marL="121888" marR="121888" anchor="ctr"/>
                </a:tc>
                <a:tc hMerge="1">
                  <a:txBody>
                    <a:bodyPr/>
                    <a:lstStyle/>
                    <a:p>
                      <a:pPr algn="ctr"/>
                      <a:endParaRPr lang="en-US" sz="1300" dirty="0">
                        <a:latin typeface="+mn-lt"/>
                        <a:cs typeface="Arial"/>
                      </a:endParaRPr>
                    </a:p>
                  </a:txBody>
                  <a:tcPr marL="121888" marR="121888" anchor="ctr"/>
                </a:tc>
                <a:extLst>
                  <a:ext uri="{0D108BD9-81ED-4DB2-BD59-A6C34878D82A}">
                    <a16:rowId xmlns="" xmlns:a16="http://schemas.microsoft.com/office/drawing/2014/main" val="124182543"/>
                  </a:ext>
                </a:extLst>
              </a:tr>
            </a:tbl>
          </a:graphicData>
        </a:graphic>
      </p:graphicFrame>
      <p:pic>
        <p:nvPicPr>
          <p:cNvPr id="12" name="Picture 11">
            <a:extLst>
              <a:ext uri="{FF2B5EF4-FFF2-40B4-BE49-F238E27FC236}">
                <a16:creationId xmlns="" xmlns:a16="http://schemas.microsoft.com/office/drawing/2014/main" id="{EF443CF7-D83B-0442-9D8A-86C51636FE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51700" y="551695"/>
            <a:ext cx="2317750" cy="1547501"/>
          </a:xfrm>
          <a:prstGeom prst="rect">
            <a:avLst/>
          </a:prstGeom>
        </p:spPr>
      </p:pic>
      <p:pic>
        <p:nvPicPr>
          <p:cNvPr id="13" name="Picture 12">
            <a:extLst>
              <a:ext uri="{FF2B5EF4-FFF2-40B4-BE49-F238E27FC236}">
                <a16:creationId xmlns="" xmlns:a16="http://schemas.microsoft.com/office/drawing/2014/main" id="{F426029E-0EBD-D843-98F7-0E496E2573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6465" y="655143"/>
            <a:ext cx="2010907" cy="1340605"/>
          </a:xfrm>
          <a:prstGeom prst="rect">
            <a:avLst/>
          </a:prstGeom>
        </p:spPr>
      </p:pic>
    </p:spTree>
    <p:extLst>
      <p:ext uri="{BB962C8B-B14F-4D97-AF65-F5344CB8AC3E}">
        <p14:creationId xmlns:p14="http://schemas.microsoft.com/office/powerpoint/2010/main" val="111730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FortiVoice: VM Series</a:t>
            </a:r>
          </a:p>
        </p:txBody>
      </p:sp>
      <p:graphicFrame>
        <p:nvGraphicFramePr>
          <p:cNvPr id="3" name="Group 51"/>
          <p:cNvGraphicFramePr>
            <a:graphicFrameLocks noGrp="1"/>
          </p:cNvGraphicFramePr>
          <p:nvPr/>
        </p:nvGraphicFramePr>
        <p:xfrm>
          <a:off x="291758" y="983357"/>
          <a:ext cx="11517001" cy="2606541"/>
        </p:xfrm>
        <a:graphic>
          <a:graphicData uri="http://schemas.openxmlformats.org/drawingml/2006/table">
            <a:tbl>
              <a:tblPr firstRow="1" firstCol="1" bandRow="1">
                <a:tableStyleId>{46F890A9-2807-4EBB-B81D-B2AA78EC7F39}</a:tableStyleId>
              </a:tblPr>
              <a:tblGrid>
                <a:gridCol w="2258553">
                  <a:extLst>
                    <a:ext uri="{9D8B030D-6E8A-4147-A177-3AD203B41FA5}">
                      <a16:colId xmlns="" xmlns:a16="http://schemas.microsoft.com/office/drawing/2014/main" val="20000"/>
                    </a:ext>
                  </a:extLst>
                </a:gridCol>
                <a:gridCol w="2314612">
                  <a:extLst>
                    <a:ext uri="{9D8B030D-6E8A-4147-A177-3AD203B41FA5}">
                      <a16:colId xmlns="" xmlns:a16="http://schemas.microsoft.com/office/drawing/2014/main" val="20001"/>
                    </a:ext>
                  </a:extLst>
                </a:gridCol>
                <a:gridCol w="2314612">
                  <a:extLst>
                    <a:ext uri="{9D8B030D-6E8A-4147-A177-3AD203B41FA5}">
                      <a16:colId xmlns="" xmlns:a16="http://schemas.microsoft.com/office/drawing/2014/main" val="2431833027"/>
                    </a:ext>
                  </a:extLst>
                </a:gridCol>
                <a:gridCol w="2314612">
                  <a:extLst>
                    <a:ext uri="{9D8B030D-6E8A-4147-A177-3AD203B41FA5}">
                      <a16:colId xmlns="" xmlns:a16="http://schemas.microsoft.com/office/drawing/2014/main" val="20002"/>
                    </a:ext>
                  </a:extLst>
                </a:gridCol>
                <a:gridCol w="2314612">
                  <a:extLst>
                    <a:ext uri="{9D8B030D-6E8A-4147-A177-3AD203B41FA5}">
                      <a16:colId xmlns="" xmlns:a16="http://schemas.microsoft.com/office/drawing/2014/main" val="20003"/>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FVE-VM-50</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FVE-VM-100</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FVE-VM-200</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FVE-VM-500</a:t>
                      </a: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dirty="0"/>
                        <a:t>Form Factor</a:t>
                      </a:r>
                    </a:p>
                  </a:txBody>
                  <a:tcPr marL="121888" marR="121888" anchor="ctr"/>
                </a:tc>
                <a:tc>
                  <a:txBody>
                    <a:bodyPr/>
                    <a:lstStyle/>
                    <a:p>
                      <a:pPr algn="ctr"/>
                      <a:r>
                        <a:rPr lang="en-US" sz="1300" dirty="0">
                          <a:latin typeface="+mn-lt"/>
                          <a:cs typeface="Arial"/>
                        </a:rPr>
                        <a:t>VM </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E28"/>
                          </a:solidFill>
                          <a:effectLst/>
                          <a:uLnTx/>
                          <a:uFillTx/>
                          <a:latin typeface="Arial" panose="020B0604020202020204"/>
                          <a:ea typeface="+mn-ea"/>
                          <a:cs typeface="Arial"/>
                        </a:rPr>
                        <a:t>VM </a:t>
                      </a:r>
                      <a:endParaRPr kumimoji="0" lang="en-US" sz="1300" b="0" i="0" u="none" strike="noStrike" kern="1200" cap="none" spc="0" normalizeH="0" baseline="0" noProof="0" dirty="0">
                        <a:ln>
                          <a:noFill/>
                        </a:ln>
                        <a:solidFill>
                          <a:srgbClr val="131E28"/>
                        </a:solidFill>
                        <a:effectLst/>
                        <a:uLnTx/>
                        <a:uFillTx/>
                        <a:latin typeface="Arial" panose="020B0604020202020204"/>
                        <a:ea typeface="+mn-ea"/>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E28"/>
                          </a:solidFill>
                          <a:effectLst/>
                          <a:uLnTx/>
                          <a:uFillTx/>
                          <a:latin typeface="Arial" panose="020B0604020202020204"/>
                          <a:ea typeface="+mn-ea"/>
                          <a:cs typeface="Arial"/>
                        </a:rPr>
                        <a:t>VM </a:t>
                      </a:r>
                      <a:endParaRPr kumimoji="0" lang="en-US" sz="1300" b="0" i="0" u="none" strike="noStrike" kern="1200" cap="none" spc="0" normalizeH="0" baseline="0" noProof="0" dirty="0">
                        <a:ln>
                          <a:noFill/>
                        </a:ln>
                        <a:solidFill>
                          <a:srgbClr val="131E28"/>
                        </a:solidFill>
                        <a:effectLst/>
                        <a:uLnTx/>
                        <a:uFillTx/>
                        <a:latin typeface="Arial" panose="020B0604020202020204"/>
                        <a:ea typeface="+mn-ea"/>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31E28"/>
                          </a:solidFill>
                          <a:effectLst/>
                          <a:uLnTx/>
                          <a:uFillTx/>
                          <a:latin typeface="Arial" panose="020B0604020202020204"/>
                          <a:ea typeface="+mn-ea"/>
                          <a:cs typeface="Arial"/>
                        </a:rPr>
                        <a:t>VM </a:t>
                      </a:r>
                    </a:p>
                  </a:txBody>
                  <a:tcPr marL="121888" marR="121888" anchor="ctr"/>
                </a:tc>
                <a:extLst>
                  <a:ext uri="{0D108BD9-81ED-4DB2-BD59-A6C34878D82A}">
                    <a16:rowId xmlns="" xmlns:a16="http://schemas.microsoft.com/office/drawing/2014/main" val="682442534"/>
                  </a:ext>
                </a:extLst>
              </a:tr>
              <a:tr h="329339">
                <a:tc>
                  <a:txBody>
                    <a:bodyPr/>
                    <a:lstStyle/>
                    <a:p>
                      <a:r>
                        <a:rPr lang="en-US" sz="1300" dirty="0"/>
                        <a:t>VoIP trunks </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8</a:t>
                      </a:r>
                      <a:endParaRPr lang="en-US" sz="1300" dirty="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16</a:t>
                      </a:r>
                      <a:endParaRPr lang="en-US" sz="1300" dirty="0">
                        <a:latin typeface="Arial"/>
                        <a:cs typeface="Arial"/>
                      </a:endParaRPr>
                    </a:p>
                  </a:txBody>
                  <a:tcPr marL="121888" marR="121888" anchor="ctr"/>
                </a:tc>
                <a:tc>
                  <a:txBody>
                    <a:bodyPr/>
                    <a:lstStyle/>
                    <a:p>
                      <a:pPr algn="ctr"/>
                      <a:r>
                        <a:rPr lang="en-US" sz="1300" dirty="0"/>
                        <a:t>24</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50</a:t>
                      </a:r>
                      <a:endParaRPr lang="en-US" sz="1300" dirty="0">
                        <a:latin typeface="+mn-lt"/>
                        <a:cs typeface="Arial"/>
                      </a:endParaRPr>
                    </a:p>
                  </a:txBody>
                  <a:tcPr marL="121888" marR="121888" anchor="ctr"/>
                </a:tc>
                <a:extLst>
                  <a:ext uri="{0D108BD9-81ED-4DB2-BD59-A6C34878D82A}">
                    <a16:rowId xmlns="" xmlns:a16="http://schemas.microsoft.com/office/drawing/2014/main" val="10001"/>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Extensions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50</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100</a:t>
                      </a:r>
                    </a:p>
                  </a:txBody>
                  <a:tcPr marL="121888" marR="121888" anchor="ctr"/>
                </a:tc>
                <a:tc>
                  <a:txBody>
                    <a:bodyPr/>
                    <a:lstStyle/>
                    <a:p>
                      <a:pPr algn="ctr"/>
                      <a:r>
                        <a:rPr lang="en-US" sz="1300"/>
                        <a:t>200</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latin typeface="+mn-lt"/>
                          <a:cs typeface="Arial"/>
                        </a:rPr>
                        <a:t>500</a:t>
                      </a:r>
                    </a:p>
                  </a:txBody>
                  <a:tcPr marL="121888" marR="121888" anchor="ctr"/>
                </a:tc>
                <a:extLst>
                  <a:ext uri="{0D108BD9-81ED-4DB2-BD59-A6C34878D82A}">
                    <a16:rowId xmlns="" xmlns:a16="http://schemas.microsoft.com/office/drawing/2014/main" val="10002"/>
                  </a:ext>
                </a:extLst>
              </a:tr>
              <a:tr h="329339">
                <a:tc>
                  <a:txBody>
                    <a:bodyPr/>
                    <a:lstStyle/>
                    <a:p>
                      <a:r>
                        <a:rPr lang="en-US" sz="1300"/>
                        <a:t>Concurrent calls </a:t>
                      </a:r>
                    </a:p>
                  </a:txBody>
                  <a:tcPr marL="121888" marR="121888" anchor="ctr"/>
                </a:tc>
                <a:tc>
                  <a:txBody>
                    <a:bodyPr/>
                    <a:lstStyle/>
                    <a:p>
                      <a:pPr algn="ctr"/>
                      <a:r>
                        <a:rPr lang="en-US" sz="1300" dirty="0">
                          <a:latin typeface="+mn-lt"/>
                          <a:cs typeface="Arial"/>
                        </a:rPr>
                        <a:t>15</a:t>
                      </a:r>
                    </a:p>
                  </a:txBody>
                  <a:tcPr marL="121888" marR="121888" anchor="ctr"/>
                </a:tc>
                <a:tc>
                  <a:txBody>
                    <a:bodyPr/>
                    <a:lstStyle/>
                    <a:p>
                      <a:pPr algn="ctr"/>
                      <a:r>
                        <a:rPr lang="en-US" sz="1300"/>
                        <a:t>30</a:t>
                      </a:r>
                    </a:p>
                  </a:txBody>
                  <a:tcPr marL="121888" marR="121888" anchor="ctr"/>
                </a:tc>
                <a:tc>
                  <a:txBody>
                    <a:bodyPr/>
                    <a:lstStyle/>
                    <a:p>
                      <a:pPr algn="ctr"/>
                      <a:r>
                        <a:rPr lang="en-US" sz="1300"/>
                        <a:t>32</a:t>
                      </a:r>
                    </a:p>
                  </a:txBody>
                  <a:tcPr marL="121888" marR="121888" anchor="ctr"/>
                </a:tc>
                <a:tc>
                  <a:txBody>
                    <a:bodyPr/>
                    <a:lstStyle/>
                    <a:p>
                      <a:pPr algn="ctr"/>
                      <a:r>
                        <a:rPr lang="en-US" sz="1300" dirty="0">
                          <a:latin typeface="+mn-lt"/>
                          <a:cs typeface="Arial"/>
                        </a:rPr>
                        <a:t>75</a:t>
                      </a:r>
                    </a:p>
                  </a:txBody>
                  <a:tcPr marL="121888" marR="121888" anchor="ctr"/>
                </a:tc>
                <a:extLst>
                  <a:ext uri="{0D108BD9-81ED-4DB2-BD59-A6C34878D82A}">
                    <a16:rowId xmlns="" xmlns:a16="http://schemas.microsoft.com/office/drawing/2014/main" val="10003"/>
                  </a:ext>
                </a:extLst>
              </a:tr>
              <a:tr h="329339">
                <a:tc>
                  <a:txBody>
                    <a:bodyPr/>
                    <a:lstStyle/>
                    <a:p>
                      <a:r>
                        <a:rPr lang="en-US" sz="1300"/>
                        <a:t>Auto attendants </a:t>
                      </a:r>
                    </a:p>
                  </a:txBody>
                  <a:tcPr marL="121888" marR="121888" anchor="ctr"/>
                </a:tc>
                <a:tc>
                  <a:txBody>
                    <a:bodyPr/>
                    <a:lstStyle/>
                    <a:p>
                      <a:pPr algn="ctr"/>
                      <a:r>
                        <a:rPr lang="en-US" sz="1300">
                          <a:latin typeface="+mn-lt"/>
                          <a:cs typeface="Arial"/>
                        </a:rPr>
                        <a:t>5</a:t>
                      </a:r>
                    </a:p>
                  </a:txBody>
                  <a:tcPr marL="121888" marR="121888" anchor="ctr"/>
                </a:tc>
                <a:tc>
                  <a:txBody>
                    <a:bodyPr/>
                    <a:lstStyle/>
                    <a:p>
                      <a:pPr algn="ctr"/>
                      <a:r>
                        <a:rPr lang="en-US" sz="1300"/>
                        <a:t>10</a:t>
                      </a:r>
                    </a:p>
                  </a:txBody>
                  <a:tcPr marL="121888" marR="121888" anchor="ctr"/>
                </a:tc>
                <a:tc>
                  <a:txBody>
                    <a:bodyPr/>
                    <a:lstStyle/>
                    <a:p>
                      <a:pPr algn="ctr"/>
                      <a:r>
                        <a:rPr lang="en-US" sz="1300"/>
                        <a:t>15</a:t>
                      </a:r>
                    </a:p>
                  </a:txBody>
                  <a:tcPr marL="121888" marR="121888" anchor="ctr"/>
                </a:tc>
                <a:tc>
                  <a:txBody>
                    <a:bodyPr/>
                    <a:lstStyle/>
                    <a:p>
                      <a:pPr algn="ctr"/>
                      <a:r>
                        <a:rPr lang="en-US" sz="1300" dirty="0">
                          <a:latin typeface="+mn-lt"/>
                          <a:cs typeface="Arial"/>
                        </a:rPr>
                        <a:t>20</a:t>
                      </a:r>
                    </a:p>
                  </a:txBody>
                  <a:tcPr marL="121888" marR="121888" anchor="ctr"/>
                </a:tc>
                <a:extLst>
                  <a:ext uri="{0D108BD9-81ED-4DB2-BD59-A6C34878D82A}">
                    <a16:rowId xmlns="" xmlns:a16="http://schemas.microsoft.com/office/drawing/2014/main" val="10004"/>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Conference bridges </a:t>
                      </a:r>
                    </a:p>
                  </a:txBody>
                  <a:tcPr marL="121888" marR="121888" anchor="ctr"/>
                </a:tc>
                <a:tc>
                  <a:txBody>
                    <a:bodyPr/>
                    <a:lstStyle/>
                    <a:p>
                      <a:pPr algn="ctr"/>
                      <a:r>
                        <a:rPr lang="en-US" sz="1300">
                          <a:latin typeface="+mn-lt"/>
                          <a:cs typeface="Arial"/>
                        </a:rPr>
                        <a:t>2</a:t>
                      </a:r>
                    </a:p>
                  </a:txBody>
                  <a:tcPr marL="121888" marR="121888" anchor="ctr"/>
                </a:tc>
                <a:tc>
                  <a:txBody>
                    <a:bodyPr/>
                    <a:lstStyle/>
                    <a:p>
                      <a:pPr algn="ctr"/>
                      <a:r>
                        <a:rPr lang="en-US" sz="1300"/>
                        <a:t>8</a:t>
                      </a:r>
                    </a:p>
                  </a:txBody>
                  <a:tcPr marL="121888" marR="121888" anchor="ctr"/>
                </a:tc>
                <a:tc>
                  <a:txBody>
                    <a:bodyPr/>
                    <a:lstStyle/>
                    <a:p>
                      <a:pPr algn="ctr"/>
                      <a:r>
                        <a:rPr lang="en-US" sz="1300"/>
                        <a:t>10</a:t>
                      </a:r>
                    </a:p>
                  </a:txBody>
                  <a:tcPr marL="121888" marR="121888" anchor="ctr"/>
                </a:tc>
                <a:tc>
                  <a:txBody>
                    <a:bodyPr/>
                    <a:lstStyle/>
                    <a:p>
                      <a:pPr algn="ctr"/>
                      <a:r>
                        <a:rPr lang="en-US" sz="1300" dirty="0">
                          <a:latin typeface="+mn-lt"/>
                          <a:cs typeface="Arial"/>
                        </a:rPr>
                        <a:t>12</a:t>
                      </a:r>
                    </a:p>
                  </a:txBody>
                  <a:tcPr marL="121888" marR="121888" anchor="ctr"/>
                </a:tc>
                <a:extLst>
                  <a:ext uri="{0D108BD9-81ED-4DB2-BD59-A6C34878D82A}">
                    <a16:rowId xmlns="" xmlns:a16="http://schemas.microsoft.com/office/drawing/2014/main" val="10005"/>
                  </a:ext>
                </a:extLst>
              </a:tr>
              <a:tr h="329339">
                <a:tc>
                  <a:txBody>
                    <a:bodyPr/>
                    <a:lstStyle/>
                    <a:p>
                      <a:r>
                        <a:rPr lang="en-US" sz="1300" dirty="0"/>
                        <a:t>Add-ons</a:t>
                      </a:r>
                    </a:p>
                  </a:txBody>
                  <a:tcPr marL="121888" marR="121888" anchor="ctr"/>
                </a:tc>
                <a:tc gridSpan="4">
                  <a:txBody>
                    <a:bodyPr/>
                    <a:lstStyle/>
                    <a:p>
                      <a:pPr marL="965200" indent="0" algn="l">
                        <a:buFont typeface="Arial" panose="020B0604020202020204" pitchFamily="34" charset="0"/>
                        <a:buNone/>
                        <a:tabLst/>
                      </a:pPr>
                      <a:r>
                        <a:rPr lang="en-US" sz="1300" dirty="0">
                          <a:latin typeface="+mn-lt"/>
                          <a:cs typeface="Arial"/>
                        </a:rPr>
                        <a:t>Call Center  |  Hotel Management  |  FortiFone </a:t>
                      </a:r>
                      <a:r>
                        <a:rPr lang="en-US" sz="1300" dirty="0" err="1">
                          <a:latin typeface="+mn-lt"/>
                          <a:cs typeface="Arial"/>
                        </a:rPr>
                        <a:t>Softclient</a:t>
                      </a:r>
                      <a:r>
                        <a:rPr lang="en-US" sz="1300" dirty="0">
                          <a:latin typeface="+mn-lt"/>
                          <a:cs typeface="Arial"/>
                        </a:rPr>
                        <a:t> (iOS, Android, Mac, Windows)</a:t>
                      </a:r>
                    </a:p>
                  </a:txBody>
                  <a:tcPr marL="121888" marR="121888" anchor="ctr"/>
                </a:tc>
                <a:tc hMerge="1">
                  <a:txBody>
                    <a:bodyPr/>
                    <a:lstStyle/>
                    <a:p>
                      <a:pPr algn="ctr"/>
                      <a:endParaRPr lang="en-US" sz="1300" dirty="0">
                        <a:latin typeface="+mn-lt"/>
                        <a:cs typeface="Arial"/>
                      </a:endParaRPr>
                    </a:p>
                  </a:txBody>
                  <a:tcPr marL="121888" marR="121888" anchor="ctr"/>
                </a:tc>
                <a:tc hMerge="1">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300" dirty="0">
                        <a:latin typeface="+mn-lt"/>
                        <a:cs typeface="Arial"/>
                      </a:endParaRPr>
                    </a:p>
                  </a:txBody>
                  <a:tcPr marL="121888" marR="121888" anchor="ctr"/>
                </a:tc>
                <a:tc hMerge="1">
                  <a:txBody>
                    <a:bodyPr/>
                    <a:lstStyle/>
                    <a:p>
                      <a:pPr algn="ctr"/>
                      <a:endParaRPr lang="en-US" sz="1300" dirty="0">
                        <a:latin typeface="+mn-lt"/>
                        <a:cs typeface="Arial"/>
                      </a:endParaRPr>
                    </a:p>
                  </a:txBody>
                  <a:tcPr marL="121888" marR="121888" anchor="ctr"/>
                </a:tc>
                <a:extLst>
                  <a:ext uri="{0D108BD9-81ED-4DB2-BD59-A6C34878D82A}">
                    <a16:rowId xmlns="" xmlns:a16="http://schemas.microsoft.com/office/drawing/2014/main" val="124182543"/>
                  </a:ext>
                </a:extLst>
              </a:tr>
            </a:tbl>
          </a:graphicData>
        </a:graphic>
      </p:graphicFrame>
      <p:graphicFrame>
        <p:nvGraphicFramePr>
          <p:cNvPr id="5" name="Group 51">
            <a:extLst>
              <a:ext uri="{FF2B5EF4-FFF2-40B4-BE49-F238E27FC236}">
                <a16:creationId xmlns="" xmlns:a16="http://schemas.microsoft.com/office/drawing/2014/main" id="{D8ED93C5-CB28-B24B-B619-CF1FED5FC8D9}"/>
              </a:ext>
            </a:extLst>
          </p:cNvPr>
          <p:cNvGraphicFramePr>
            <a:graphicFrameLocks noGrp="1"/>
          </p:cNvGraphicFramePr>
          <p:nvPr/>
        </p:nvGraphicFramePr>
        <p:xfrm>
          <a:off x="291758" y="3764394"/>
          <a:ext cx="11517001" cy="2606541"/>
        </p:xfrm>
        <a:graphic>
          <a:graphicData uri="http://schemas.openxmlformats.org/drawingml/2006/table">
            <a:tbl>
              <a:tblPr firstRow="1" firstCol="1" bandRow="1">
                <a:tableStyleId>{46F890A9-2807-4EBB-B81D-B2AA78EC7F39}</a:tableStyleId>
              </a:tblPr>
              <a:tblGrid>
                <a:gridCol w="2258553">
                  <a:extLst>
                    <a:ext uri="{9D8B030D-6E8A-4147-A177-3AD203B41FA5}">
                      <a16:colId xmlns="" xmlns:a16="http://schemas.microsoft.com/office/drawing/2014/main" val="20000"/>
                    </a:ext>
                  </a:extLst>
                </a:gridCol>
                <a:gridCol w="2314612">
                  <a:extLst>
                    <a:ext uri="{9D8B030D-6E8A-4147-A177-3AD203B41FA5}">
                      <a16:colId xmlns="" xmlns:a16="http://schemas.microsoft.com/office/drawing/2014/main" val="20001"/>
                    </a:ext>
                  </a:extLst>
                </a:gridCol>
                <a:gridCol w="2314612">
                  <a:extLst>
                    <a:ext uri="{9D8B030D-6E8A-4147-A177-3AD203B41FA5}">
                      <a16:colId xmlns="" xmlns:a16="http://schemas.microsoft.com/office/drawing/2014/main" val="2431833027"/>
                    </a:ext>
                  </a:extLst>
                </a:gridCol>
                <a:gridCol w="2314612">
                  <a:extLst>
                    <a:ext uri="{9D8B030D-6E8A-4147-A177-3AD203B41FA5}">
                      <a16:colId xmlns="" xmlns:a16="http://schemas.microsoft.com/office/drawing/2014/main" val="20002"/>
                    </a:ext>
                  </a:extLst>
                </a:gridCol>
                <a:gridCol w="2314612">
                  <a:extLst>
                    <a:ext uri="{9D8B030D-6E8A-4147-A177-3AD203B41FA5}">
                      <a16:colId xmlns="" xmlns:a16="http://schemas.microsoft.com/office/drawing/2014/main" val="20003"/>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FVE-VM-2000 </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FVE-VM-5000</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FVE-VM-10000 </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FVE-VM-50000</a:t>
                      </a: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dirty="0"/>
                        <a:t>Form Factor</a:t>
                      </a:r>
                    </a:p>
                  </a:txBody>
                  <a:tcPr marL="121888" marR="121888" anchor="ctr"/>
                </a:tc>
                <a:tc>
                  <a:txBody>
                    <a:bodyPr/>
                    <a:lstStyle/>
                    <a:p>
                      <a:pPr algn="ctr"/>
                      <a:r>
                        <a:rPr lang="en-US" sz="1300" dirty="0">
                          <a:latin typeface="+mn-lt"/>
                          <a:cs typeface="Arial"/>
                        </a:rPr>
                        <a:t>VM </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E28"/>
                          </a:solidFill>
                          <a:effectLst/>
                          <a:uLnTx/>
                          <a:uFillTx/>
                          <a:latin typeface="Arial" panose="020B0604020202020204"/>
                          <a:ea typeface="+mn-ea"/>
                          <a:cs typeface="Arial"/>
                        </a:rPr>
                        <a:t>VM </a:t>
                      </a:r>
                      <a:endParaRPr kumimoji="0" lang="en-US" sz="1300" b="0" i="0" u="none" strike="noStrike" kern="1200" cap="none" spc="0" normalizeH="0" baseline="0" noProof="0" dirty="0">
                        <a:ln>
                          <a:noFill/>
                        </a:ln>
                        <a:solidFill>
                          <a:srgbClr val="131E28"/>
                        </a:solidFill>
                        <a:effectLst/>
                        <a:uLnTx/>
                        <a:uFillTx/>
                        <a:latin typeface="Arial" panose="020B0604020202020204"/>
                        <a:ea typeface="+mn-ea"/>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E28"/>
                          </a:solidFill>
                          <a:effectLst/>
                          <a:uLnTx/>
                          <a:uFillTx/>
                          <a:latin typeface="Arial" panose="020B0604020202020204"/>
                          <a:ea typeface="+mn-ea"/>
                          <a:cs typeface="Arial"/>
                        </a:rPr>
                        <a:t>VM </a:t>
                      </a:r>
                      <a:endParaRPr kumimoji="0" lang="en-US" sz="1300" b="0" i="0" u="none" strike="noStrike" kern="1200" cap="none" spc="0" normalizeH="0" baseline="0" noProof="0" dirty="0">
                        <a:ln>
                          <a:noFill/>
                        </a:ln>
                        <a:solidFill>
                          <a:srgbClr val="131E28"/>
                        </a:solidFill>
                        <a:effectLst/>
                        <a:uLnTx/>
                        <a:uFillTx/>
                        <a:latin typeface="Arial" panose="020B0604020202020204"/>
                        <a:ea typeface="+mn-ea"/>
                        <a:cs typeface="Aria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31E28"/>
                          </a:solidFill>
                          <a:effectLst/>
                          <a:uLnTx/>
                          <a:uFillTx/>
                          <a:latin typeface="Arial" panose="020B0604020202020204"/>
                          <a:ea typeface="+mn-ea"/>
                          <a:cs typeface="Arial"/>
                        </a:rPr>
                        <a:t>VM </a:t>
                      </a:r>
                    </a:p>
                  </a:txBody>
                  <a:tcPr marL="121888" marR="121888" anchor="ctr"/>
                </a:tc>
                <a:extLst>
                  <a:ext uri="{0D108BD9-81ED-4DB2-BD59-A6C34878D82A}">
                    <a16:rowId xmlns="" xmlns:a16="http://schemas.microsoft.com/office/drawing/2014/main" val="1920486557"/>
                  </a:ext>
                </a:extLst>
              </a:tr>
              <a:tr h="329339">
                <a:tc>
                  <a:txBody>
                    <a:bodyPr/>
                    <a:lstStyle/>
                    <a:p>
                      <a:r>
                        <a:rPr lang="en-US" sz="1300" dirty="0"/>
                        <a:t>VoIP trunks </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200</a:t>
                      </a:r>
                      <a:endParaRPr lang="en-US" sz="1300" dirty="0">
                        <a:latin typeface="Arial"/>
                        <a:cs typeface="Arial"/>
                      </a:endParaRPr>
                    </a:p>
                  </a:txBody>
                  <a:tcPr marL="121888" marR="121888" anchor="ctr"/>
                </a:tc>
                <a:tc>
                  <a:txBody>
                    <a:bodyPr/>
                    <a:lstStyle/>
                    <a:p>
                      <a:pPr algn="ctr"/>
                      <a:r>
                        <a:rPr lang="en-US" sz="1300" dirty="0"/>
                        <a:t>500</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1,000</a:t>
                      </a:r>
                      <a:endParaRPr lang="en-US" sz="1300" dirty="0">
                        <a:latin typeface="Arial"/>
                        <a:cs typeface="Arial"/>
                      </a:endParaRPr>
                    </a:p>
                  </a:txBody>
                  <a:tcPr marL="121888" marR="121888" anchor="ctr"/>
                </a:tc>
                <a:tc>
                  <a:txBody>
                    <a:bodyPr/>
                    <a:lstStyle/>
                    <a:p>
                      <a:pPr algn="ctr"/>
                      <a:r>
                        <a:rPr lang="en-US" sz="1300" dirty="0"/>
                        <a:t>3,000</a:t>
                      </a:r>
                    </a:p>
                  </a:txBody>
                  <a:tcPr marL="121888" marR="121888" anchor="ctr"/>
                </a:tc>
                <a:extLst>
                  <a:ext uri="{0D108BD9-81ED-4DB2-BD59-A6C34878D82A}">
                    <a16:rowId xmlns="" xmlns:a16="http://schemas.microsoft.com/office/drawing/2014/main" val="10001"/>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Extensions </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2,000</a:t>
                      </a:r>
                    </a:p>
                  </a:txBody>
                  <a:tcPr marL="121888" marR="121888" anchor="ctr"/>
                </a:tc>
                <a:tc>
                  <a:txBody>
                    <a:bodyPr/>
                    <a:lstStyle/>
                    <a:p>
                      <a:pPr algn="ctr"/>
                      <a:r>
                        <a:rPr lang="en-US" sz="1300"/>
                        <a:t>5,000</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10,000</a:t>
                      </a:r>
                    </a:p>
                  </a:txBody>
                  <a:tcPr marL="121888" marR="121888" anchor="ctr"/>
                </a:tc>
                <a:tc>
                  <a:txBody>
                    <a:bodyPr/>
                    <a:lstStyle/>
                    <a:p>
                      <a:pPr algn="ctr"/>
                      <a:r>
                        <a:rPr lang="en-US" sz="1300" dirty="0"/>
                        <a:t>50,000</a:t>
                      </a:r>
                    </a:p>
                  </a:txBody>
                  <a:tcPr marL="121888" marR="121888" anchor="ctr"/>
                </a:tc>
                <a:extLst>
                  <a:ext uri="{0D108BD9-81ED-4DB2-BD59-A6C34878D82A}">
                    <a16:rowId xmlns="" xmlns:a16="http://schemas.microsoft.com/office/drawing/2014/main" val="10002"/>
                  </a:ext>
                </a:extLst>
              </a:tr>
              <a:tr h="329339">
                <a:tc>
                  <a:txBody>
                    <a:bodyPr/>
                    <a:lstStyle/>
                    <a:p>
                      <a:r>
                        <a:rPr lang="en-US" sz="1300"/>
                        <a:t>Concurrent calls </a:t>
                      </a:r>
                    </a:p>
                  </a:txBody>
                  <a:tcPr marL="121888" marR="121888" anchor="ctr"/>
                </a:tc>
                <a:tc>
                  <a:txBody>
                    <a:bodyPr/>
                    <a:lstStyle/>
                    <a:p>
                      <a:pPr algn="ctr"/>
                      <a:r>
                        <a:rPr lang="en-US" sz="1300" dirty="0"/>
                        <a:t>300</a:t>
                      </a:r>
                    </a:p>
                  </a:txBody>
                  <a:tcPr marL="121888" marR="121888" anchor="ctr"/>
                </a:tc>
                <a:tc>
                  <a:txBody>
                    <a:bodyPr/>
                    <a:lstStyle/>
                    <a:p>
                      <a:pPr algn="ctr"/>
                      <a:r>
                        <a:rPr lang="en-US" sz="1300" dirty="0"/>
                        <a:t>800</a:t>
                      </a:r>
                    </a:p>
                  </a:txBody>
                  <a:tcPr marL="121888" marR="121888" anchor="ctr"/>
                </a:tc>
                <a:tc>
                  <a:txBody>
                    <a:bodyPr/>
                    <a:lstStyle/>
                    <a:p>
                      <a:pPr algn="ctr"/>
                      <a:r>
                        <a:rPr lang="en-US" sz="1300" dirty="0"/>
                        <a:t>1,500</a:t>
                      </a:r>
                    </a:p>
                  </a:txBody>
                  <a:tcPr marL="121888" marR="121888" anchor="ctr"/>
                </a:tc>
                <a:tc>
                  <a:txBody>
                    <a:bodyPr/>
                    <a:lstStyle/>
                    <a:p>
                      <a:pPr algn="ctr"/>
                      <a:r>
                        <a:rPr lang="en-US" sz="1300" dirty="0"/>
                        <a:t>2.000</a:t>
                      </a:r>
                    </a:p>
                  </a:txBody>
                  <a:tcPr marL="121888" marR="121888" anchor="ctr"/>
                </a:tc>
                <a:extLst>
                  <a:ext uri="{0D108BD9-81ED-4DB2-BD59-A6C34878D82A}">
                    <a16:rowId xmlns="" xmlns:a16="http://schemas.microsoft.com/office/drawing/2014/main" val="10003"/>
                  </a:ext>
                </a:extLst>
              </a:tr>
              <a:tr h="329339">
                <a:tc>
                  <a:txBody>
                    <a:bodyPr/>
                    <a:lstStyle/>
                    <a:p>
                      <a:r>
                        <a:rPr lang="en-US" sz="1300"/>
                        <a:t>Auto attendants </a:t>
                      </a:r>
                    </a:p>
                  </a:txBody>
                  <a:tcPr marL="121888" marR="121888" anchor="ctr"/>
                </a:tc>
                <a:tc>
                  <a:txBody>
                    <a:bodyPr/>
                    <a:lstStyle/>
                    <a:p>
                      <a:pPr algn="ctr"/>
                      <a:r>
                        <a:rPr lang="en-US" sz="1300"/>
                        <a:t>100</a:t>
                      </a:r>
                    </a:p>
                  </a:txBody>
                  <a:tcPr marL="121888" marR="121888" anchor="ctr"/>
                </a:tc>
                <a:tc>
                  <a:txBody>
                    <a:bodyPr/>
                    <a:lstStyle/>
                    <a:p>
                      <a:pPr algn="ctr"/>
                      <a:r>
                        <a:rPr lang="en-US" sz="1300" dirty="0"/>
                        <a:t>100</a:t>
                      </a:r>
                    </a:p>
                  </a:txBody>
                  <a:tcPr marL="121888" marR="121888" anchor="ctr"/>
                </a:tc>
                <a:tc>
                  <a:txBody>
                    <a:bodyPr/>
                    <a:lstStyle/>
                    <a:p>
                      <a:pPr algn="ctr"/>
                      <a:r>
                        <a:rPr lang="en-US" sz="1300"/>
                        <a:t>100</a:t>
                      </a:r>
                    </a:p>
                  </a:txBody>
                  <a:tcPr marL="121888" marR="121888" anchor="ctr"/>
                </a:tc>
                <a:tc>
                  <a:txBody>
                    <a:bodyPr/>
                    <a:lstStyle/>
                    <a:p>
                      <a:pPr algn="ctr"/>
                      <a:r>
                        <a:rPr lang="en-US" sz="1300" dirty="0"/>
                        <a:t>200</a:t>
                      </a:r>
                    </a:p>
                  </a:txBody>
                  <a:tcPr marL="121888" marR="121888" anchor="ctr"/>
                </a:tc>
                <a:extLst>
                  <a:ext uri="{0D108BD9-81ED-4DB2-BD59-A6C34878D82A}">
                    <a16:rowId xmlns="" xmlns:a16="http://schemas.microsoft.com/office/drawing/2014/main" val="10004"/>
                  </a:ext>
                </a:extLst>
              </a:tr>
              <a:tr h="3293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Conference bridges </a:t>
                      </a:r>
                    </a:p>
                  </a:txBody>
                  <a:tcPr marL="121888" marR="121888" anchor="ctr"/>
                </a:tc>
                <a:tc>
                  <a:txBody>
                    <a:bodyPr/>
                    <a:lstStyle/>
                    <a:p>
                      <a:pPr algn="ctr"/>
                      <a:r>
                        <a:rPr lang="en-US" sz="1300"/>
                        <a:t>50</a:t>
                      </a:r>
                    </a:p>
                  </a:txBody>
                  <a:tcPr marL="121888" marR="121888" anchor="ctr"/>
                </a:tc>
                <a:tc>
                  <a:txBody>
                    <a:bodyPr/>
                    <a:lstStyle/>
                    <a:p>
                      <a:pPr algn="ctr"/>
                      <a:r>
                        <a:rPr lang="en-US" sz="1300" dirty="0"/>
                        <a:t>50</a:t>
                      </a:r>
                    </a:p>
                  </a:txBody>
                  <a:tcPr marL="121888" marR="121888" anchor="ctr"/>
                </a:tc>
                <a:tc>
                  <a:txBody>
                    <a:bodyPr/>
                    <a:lstStyle/>
                    <a:p>
                      <a:pPr algn="ctr"/>
                      <a:r>
                        <a:rPr lang="en-US" sz="1300"/>
                        <a:t>50</a:t>
                      </a:r>
                    </a:p>
                  </a:txBody>
                  <a:tcPr marL="121888" marR="121888" anchor="ctr"/>
                </a:tc>
                <a:tc>
                  <a:txBody>
                    <a:bodyPr/>
                    <a:lstStyle/>
                    <a:p>
                      <a:pPr algn="ctr"/>
                      <a:r>
                        <a:rPr lang="en-US" sz="1300" dirty="0"/>
                        <a:t>100</a:t>
                      </a:r>
                    </a:p>
                  </a:txBody>
                  <a:tcPr marL="121888" marR="121888" anchor="ctr"/>
                </a:tc>
                <a:extLst>
                  <a:ext uri="{0D108BD9-81ED-4DB2-BD59-A6C34878D82A}">
                    <a16:rowId xmlns="" xmlns:a16="http://schemas.microsoft.com/office/drawing/2014/main" val="10005"/>
                  </a:ext>
                </a:extLst>
              </a:tr>
              <a:tr h="329339">
                <a:tc>
                  <a:txBody>
                    <a:bodyPr/>
                    <a:lstStyle/>
                    <a:p>
                      <a:r>
                        <a:rPr lang="en-US" sz="1300" dirty="0"/>
                        <a:t>Add-ons</a:t>
                      </a:r>
                    </a:p>
                  </a:txBody>
                  <a:tcPr marL="121888" marR="121888" anchor="ctr"/>
                </a:tc>
                <a:tc gridSpan="4">
                  <a:txBody>
                    <a:bodyPr/>
                    <a:lstStyle/>
                    <a:p>
                      <a:pPr marL="965200" indent="0" algn="l">
                        <a:buFont typeface="Arial" panose="020B0604020202020204" pitchFamily="34" charset="0"/>
                        <a:buNone/>
                        <a:tabLst/>
                      </a:pPr>
                      <a:r>
                        <a:rPr lang="en-US" sz="1300" dirty="0">
                          <a:latin typeface="+mn-lt"/>
                          <a:cs typeface="Arial"/>
                        </a:rPr>
                        <a:t>Call Center  |  Hotel Management  |  FortiFone </a:t>
                      </a:r>
                      <a:r>
                        <a:rPr lang="en-US" sz="1300" dirty="0" err="1">
                          <a:latin typeface="+mn-lt"/>
                          <a:cs typeface="Arial"/>
                        </a:rPr>
                        <a:t>Softclient</a:t>
                      </a:r>
                      <a:r>
                        <a:rPr lang="en-US" sz="1300" dirty="0">
                          <a:latin typeface="+mn-lt"/>
                          <a:cs typeface="Arial"/>
                        </a:rPr>
                        <a:t> (iOS, Android, Mac, Windows)</a:t>
                      </a:r>
                    </a:p>
                  </a:txBody>
                  <a:tcPr marL="121888" marR="121888" anchor="ctr"/>
                </a:tc>
                <a:tc hMerge="1">
                  <a:txBody>
                    <a:bodyPr/>
                    <a:lstStyle/>
                    <a:p>
                      <a:pPr algn="ctr"/>
                      <a:endParaRPr lang="en-US" sz="1300" dirty="0">
                        <a:latin typeface="+mn-lt"/>
                        <a:cs typeface="Arial"/>
                      </a:endParaRPr>
                    </a:p>
                  </a:txBody>
                  <a:tcPr marL="121888" marR="121888" anchor="ctr"/>
                </a:tc>
                <a:tc hMerge="1">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300" dirty="0">
                        <a:latin typeface="+mn-lt"/>
                        <a:cs typeface="Arial"/>
                      </a:endParaRPr>
                    </a:p>
                  </a:txBody>
                  <a:tcPr marL="121888" marR="121888" anchor="ctr"/>
                </a:tc>
                <a:tc hMerge="1">
                  <a:txBody>
                    <a:bodyPr/>
                    <a:lstStyle/>
                    <a:p>
                      <a:pPr algn="ctr"/>
                      <a:endParaRPr lang="en-US" sz="1300" dirty="0">
                        <a:latin typeface="+mn-lt"/>
                        <a:cs typeface="Arial"/>
                      </a:endParaRPr>
                    </a:p>
                  </a:txBody>
                  <a:tcPr marL="121888" marR="121888" anchor="ctr"/>
                </a:tc>
                <a:extLst>
                  <a:ext uri="{0D108BD9-81ED-4DB2-BD59-A6C34878D82A}">
                    <a16:rowId xmlns="" xmlns:a16="http://schemas.microsoft.com/office/drawing/2014/main" val="124182543"/>
                  </a:ext>
                </a:extLst>
              </a:tr>
            </a:tbl>
          </a:graphicData>
        </a:graphic>
      </p:graphicFrame>
    </p:spTree>
    <p:extLst>
      <p:ext uri="{BB962C8B-B14F-4D97-AF65-F5344CB8AC3E}">
        <p14:creationId xmlns:p14="http://schemas.microsoft.com/office/powerpoint/2010/main" val="274405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FortiFone Desk Phone Series</a:t>
            </a:r>
          </a:p>
        </p:txBody>
      </p:sp>
      <p:graphicFrame>
        <p:nvGraphicFramePr>
          <p:cNvPr id="3" name="Table 2"/>
          <p:cNvGraphicFramePr>
            <a:graphicFrameLocks noGrp="1"/>
          </p:cNvGraphicFramePr>
          <p:nvPr>
            <p:extLst>
              <p:ext uri="{D42A27DB-BD31-4B8C-83A1-F6EECF244321}">
                <p14:modId xmlns:p14="http://schemas.microsoft.com/office/powerpoint/2010/main" val="1924206850"/>
              </p:ext>
            </p:extLst>
          </p:nvPr>
        </p:nvGraphicFramePr>
        <p:xfrm>
          <a:off x="337504" y="2440987"/>
          <a:ext cx="11517000" cy="2631640"/>
        </p:xfrm>
        <a:graphic>
          <a:graphicData uri="http://schemas.openxmlformats.org/drawingml/2006/table">
            <a:tbl>
              <a:tblPr firstRow="1" firstCol="1" bandRow="1">
                <a:tableStyleId>{46F890A9-2807-4EBB-B81D-B2AA78EC7F39}</a:tableStyleId>
              </a:tblPr>
              <a:tblGrid>
                <a:gridCol w="3839000">
                  <a:extLst>
                    <a:ext uri="{9D8B030D-6E8A-4147-A177-3AD203B41FA5}">
                      <a16:colId xmlns="" xmlns:a16="http://schemas.microsoft.com/office/drawing/2014/main" val="20000"/>
                    </a:ext>
                  </a:extLst>
                </a:gridCol>
                <a:gridCol w="3839000">
                  <a:extLst>
                    <a:ext uri="{9D8B030D-6E8A-4147-A177-3AD203B41FA5}">
                      <a16:colId xmlns="" xmlns:a16="http://schemas.microsoft.com/office/drawing/2014/main" val="20002"/>
                    </a:ext>
                  </a:extLst>
                </a:gridCol>
                <a:gridCol w="3839000">
                  <a:extLst>
                    <a:ext uri="{9D8B030D-6E8A-4147-A177-3AD203B41FA5}">
                      <a16:colId xmlns="" xmlns:a16="http://schemas.microsoft.com/office/drawing/2014/main" val="20003"/>
                    </a:ext>
                  </a:extLst>
                </a:gridCol>
              </a:tblGrid>
              <a:tr h="3472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300"/>
                        <a:t>FON-175</a:t>
                      </a:r>
                      <a:endParaRPr lang="en-US" sz="1300"/>
                    </a:p>
                  </a:txBody>
                  <a:tcPr marL="121888" marR="121888" marT="72000" marB="72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300"/>
                        <a:t>FON-375</a:t>
                      </a:r>
                      <a:endParaRPr lang="en-US" sz="130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300"/>
                        <a:t>FON-475 </a:t>
                      </a:r>
                    </a:p>
                  </a:txBody>
                  <a:tcPr marL="121888" marR="121888" marT="72000" marB="72000" anchor="ctr"/>
                </a:tc>
                <a:extLst>
                  <a:ext uri="{0D108BD9-81ED-4DB2-BD59-A6C34878D82A}">
                    <a16:rowId xmlns="" xmlns:a16="http://schemas.microsoft.com/office/drawing/2014/main" val="10000"/>
                  </a:ext>
                </a:extLst>
              </a:tr>
              <a:tr h="753600">
                <a:tc>
                  <a:txBody>
                    <a:bodyPr/>
                    <a:lstStyle/>
                    <a:p>
                      <a:pPr algn="ctr"/>
                      <a:r>
                        <a:rPr lang="en-US" sz="1300" b="0"/>
                        <a:t>A no fuss IP telephone with HD quality audio, 11 feature keys and color screen</a:t>
                      </a: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300" kern="1200">
                          <a:solidFill>
                            <a:schemeClr val="dk1"/>
                          </a:solidFill>
                          <a:effectLst/>
                          <a:latin typeface="+mn-lt"/>
                          <a:ea typeface="+mn-ea"/>
                          <a:cs typeface="+mn-cs"/>
                        </a:rPr>
                        <a:t>A phone that adds easy-to-use second screen that can be programmed to show you who is on a call, which lines are in use and more. </a:t>
                      </a:r>
                    </a:p>
                  </a:txBody>
                  <a:tcPr marL="121888" marR="121888" marT="72000" marB="72000"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Comes with a vivid color display, premium audio quality in both the handset and speaker </a:t>
                      </a:r>
                    </a:p>
                  </a:txBody>
                  <a:tcPr marL="121888" marR="121888" marT="72000" marB="72000" anchor="ctr"/>
                </a:tc>
                <a:extLst>
                  <a:ext uri="{0D108BD9-81ED-4DB2-BD59-A6C34878D82A}">
                    <a16:rowId xmlns="" xmlns:a16="http://schemas.microsoft.com/office/drawing/2014/main" val="10001"/>
                  </a:ext>
                </a:extLst>
              </a:tr>
              <a:tr h="753600">
                <a:tc>
                  <a:txBody>
                    <a:bodyPr/>
                    <a:lstStyle/>
                    <a:p>
                      <a:pPr marL="285750" indent="-285750" algn="l">
                        <a:buFont typeface="Arial" panose="020B0604020202020204" pitchFamily="34" charset="0"/>
                        <a:buChar char="•"/>
                      </a:pPr>
                      <a:r>
                        <a:rPr lang="en-US" sz="1300" b="0"/>
                        <a:t>2.4" color screen </a:t>
                      </a:r>
                    </a:p>
                    <a:p>
                      <a:pPr marL="285750" indent="-285750" algn="l">
                        <a:buFont typeface="Arial" panose="020B0604020202020204" pitchFamily="34" charset="0"/>
                        <a:buChar char="•"/>
                      </a:pPr>
                      <a:r>
                        <a:rPr lang="en-US" sz="1300" b="0"/>
                        <a:t>5 dedicated feature keys</a:t>
                      </a:r>
                    </a:p>
                    <a:p>
                      <a:pPr marL="285750" indent="-285750" algn="l">
                        <a:buFont typeface="Arial" panose="020B0604020202020204" pitchFamily="34" charset="0"/>
                        <a:buChar char="•"/>
                      </a:pPr>
                      <a:r>
                        <a:rPr lang="en-US" sz="1300" b="0"/>
                        <a:t>Full duplex speakerphone</a:t>
                      </a:r>
                    </a:p>
                    <a:p>
                      <a:pPr marL="285750" indent="-285750" algn="l">
                        <a:buFont typeface="Arial" panose="020B0604020202020204" pitchFamily="34" charset="0"/>
                        <a:buChar char="•"/>
                      </a:pPr>
                      <a:r>
                        <a:rPr lang="en-US" sz="1300" b="0"/>
                        <a:t>2 x 10/100 Ethernet ports</a:t>
                      </a:r>
                    </a:p>
                    <a:p>
                      <a:pPr marL="285750" indent="-285750" algn="l">
                        <a:buFont typeface="Arial" panose="020B0604020202020204" pitchFamily="34" charset="0"/>
                        <a:buChar char="•"/>
                      </a:pPr>
                      <a:r>
                        <a:rPr lang="en-US" sz="1300" b="0"/>
                        <a:t>Integrated Power over Ethernet (</a:t>
                      </a:r>
                      <a:r>
                        <a:rPr lang="en-US" sz="1300" b="0" err="1"/>
                        <a:t>PoE</a:t>
                      </a:r>
                      <a:r>
                        <a:rPr lang="en-US" sz="1300" b="0"/>
                        <a:t>) support </a:t>
                      </a:r>
                    </a:p>
                  </a:txBody>
                  <a:tcPr marL="121888" marR="121888" marT="72000" marB="72000"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Dual </a:t>
                      </a:r>
                      <a:r>
                        <a:rPr lang="en-SG" sz="1300" kern="1200" err="1">
                          <a:solidFill>
                            <a:schemeClr val="dk1"/>
                          </a:solidFill>
                          <a:effectLst/>
                          <a:latin typeface="+mn-lt"/>
                          <a:ea typeface="+mn-ea"/>
                          <a:cs typeface="+mn-cs"/>
                        </a:rPr>
                        <a:t>color</a:t>
                      </a:r>
                      <a:r>
                        <a:rPr lang="en-SG" sz="1300" kern="1200">
                          <a:solidFill>
                            <a:schemeClr val="dk1"/>
                          </a:solidFill>
                          <a:effectLst/>
                          <a:latin typeface="+mn-lt"/>
                          <a:ea typeface="+mn-ea"/>
                          <a:cs typeface="+mn-cs"/>
                        </a:rPr>
                        <a:t> screens: 2.8" +  2.4”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8 dedicated feature keys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30 programable phone keys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Full duplex speakerphone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2 x 10/100/1000 Ethernet 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Integrated Power over Ethernet (</a:t>
                      </a:r>
                      <a:r>
                        <a:rPr lang="en-SG" sz="1300" kern="1200" err="1">
                          <a:solidFill>
                            <a:schemeClr val="dk1"/>
                          </a:solidFill>
                          <a:effectLst/>
                          <a:latin typeface="+mn-lt"/>
                          <a:ea typeface="+mn-ea"/>
                          <a:cs typeface="+mn-cs"/>
                        </a:rPr>
                        <a:t>PoE</a:t>
                      </a:r>
                      <a:r>
                        <a:rPr lang="en-SG" sz="1300" kern="1200">
                          <a:solidFill>
                            <a:schemeClr val="dk1"/>
                          </a:solidFill>
                          <a:effectLst/>
                          <a:latin typeface="+mn-lt"/>
                          <a:ea typeface="+mn-ea"/>
                          <a:cs typeface="+mn-cs"/>
                        </a:rPr>
                        <a:t>) support </a:t>
                      </a:r>
                    </a:p>
                  </a:txBody>
                  <a:tcPr marL="121888" marR="121888" marT="72000" marB="72000" anchor="ctr"/>
                </a:tc>
                <a:tc>
                  <a:txBody>
                    <a:bodyPr/>
                    <a:lstStyle/>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4.3" color screen </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11 dedicated feature keys</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45 </a:t>
                      </a:r>
                      <a:r>
                        <a:rPr lang="en-US" sz="1300" dirty="0" err="1"/>
                        <a:t>programable</a:t>
                      </a:r>
                      <a:r>
                        <a:rPr lang="en-US" sz="1300" dirty="0"/>
                        <a:t> phone keys</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Full duplex speakerphone</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2 x 10/100/1000 Ethernet ports</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Integrated Power over Ethernet (</a:t>
                      </a:r>
                      <a:r>
                        <a:rPr lang="en-US" sz="1300" dirty="0" err="1"/>
                        <a:t>PoE</a:t>
                      </a:r>
                      <a:r>
                        <a:rPr lang="en-US" sz="1300" dirty="0"/>
                        <a:t>) support</a:t>
                      </a:r>
                    </a:p>
                  </a:txBody>
                  <a:tcPr marL="121888" marR="121888" marT="72000" marB="72000" anchor="ctr"/>
                </a:tc>
                <a:extLst>
                  <a:ext uri="{0D108BD9-81ED-4DB2-BD59-A6C34878D82A}">
                    <a16:rowId xmlns="" xmlns:a16="http://schemas.microsoft.com/office/drawing/2014/main" val="3850747917"/>
                  </a:ext>
                </a:extLst>
              </a:tr>
            </a:tbl>
          </a:graphicData>
        </a:graphic>
      </p:graphicFrame>
      <p:pic>
        <p:nvPicPr>
          <p:cNvPr id="2" name="Picture 1">
            <a:extLst>
              <a:ext uri="{FF2B5EF4-FFF2-40B4-BE49-F238E27FC236}">
                <a16:creationId xmlns="" xmlns:a16="http://schemas.microsoft.com/office/drawing/2014/main" id="{0B10EC56-6A09-EA40-8E36-F6A853BD837D}"/>
              </a:ext>
            </a:extLst>
          </p:cNvPr>
          <p:cNvPicPr>
            <a:picLocks noChangeAspect="1"/>
          </p:cNvPicPr>
          <p:nvPr/>
        </p:nvPicPr>
        <p:blipFill>
          <a:blip r:embed="rId2"/>
          <a:stretch>
            <a:fillRect/>
          </a:stretch>
        </p:blipFill>
        <p:spPr>
          <a:xfrm>
            <a:off x="1460963" y="989369"/>
            <a:ext cx="1639589" cy="1348107"/>
          </a:xfrm>
          <a:prstGeom prst="rect">
            <a:avLst/>
          </a:prstGeom>
        </p:spPr>
      </p:pic>
      <p:pic>
        <p:nvPicPr>
          <p:cNvPr id="6" name="Picture 5">
            <a:extLst>
              <a:ext uri="{FF2B5EF4-FFF2-40B4-BE49-F238E27FC236}">
                <a16:creationId xmlns="" xmlns:a16="http://schemas.microsoft.com/office/drawing/2014/main" id="{92AC9E68-17F1-B947-9B0B-C2E10B135229}"/>
              </a:ext>
            </a:extLst>
          </p:cNvPr>
          <p:cNvPicPr>
            <a:picLocks noChangeAspect="1"/>
          </p:cNvPicPr>
          <p:nvPr/>
        </p:nvPicPr>
        <p:blipFill>
          <a:blip r:embed="rId3"/>
          <a:stretch>
            <a:fillRect/>
          </a:stretch>
        </p:blipFill>
        <p:spPr>
          <a:xfrm>
            <a:off x="5214872" y="994565"/>
            <a:ext cx="1670774" cy="1340945"/>
          </a:xfrm>
          <a:prstGeom prst="rect">
            <a:avLst/>
          </a:prstGeom>
        </p:spPr>
      </p:pic>
      <p:pic>
        <p:nvPicPr>
          <p:cNvPr id="7" name="Picture 6">
            <a:extLst>
              <a:ext uri="{FF2B5EF4-FFF2-40B4-BE49-F238E27FC236}">
                <a16:creationId xmlns="" xmlns:a16="http://schemas.microsoft.com/office/drawing/2014/main" id="{199C2DEA-DF0F-544C-9423-AAA89E1713D0}"/>
              </a:ext>
            </a:extLst>
          </p:cNvPr>
          <p:cNvPicPr>
            <a:picLocks noChangeAspect="1"/>
          </p:cNvPicPr>
          <p:nvPr/>
        </p:nvPicPr>
        <p:blipFill>
          <a:blip r:embed="rId4"/>
          <a:stretch>
            <a:fillRect/>
          </a:stretch>
        </p:blipFill>
        <p:spPr>
          <a:xfrm>
            <a:off x="9059916" y="989369"/>
            <a:ext cx="1735521" cy="1346141"/>
          </a:xfrm>
          <a:prstGeom prst="rect">
            <a:avLst/>
          </a:prstGeom>
        </p:spPr>
      </p:pic>
    </p:spTree>
    <p:extLst>
      <p:ext uri="{BB962C8B-B14F-4D97-AF65-F5344CB8AC3E}">
        <p14:creationId xmlns:p14="http://schemas.microsoft.com/office/powerpoint/2010/main" val="167644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FortiFone Desk Phone Series</a:t>
            </a:r>
          </a:p>
        </p:txBody>
      </p:sp>
      <p:graphicFrame>
        <p:nvGraphicFramePr>
          <p:cNvPr id="12" name="Table 11">
            <a:extLst>
              <a:ext uri="{FF2B5EF4-FFF2-40B4-BE49-F238E27FC236}">
                <a16:creationId xmlns="" xmlns:a16="http://schemas.microsoft.com/office/drawing/2014/main" id="{97A2A0A5-381C-AF49-81B0-99E213EF5812}"/>
              </a:ext>
            </a:extLst>
          </p:cNvPr>
          <p:cNvGraphicFramePr>
            <a:graphicFrameLocks noGrp="1"/>
          </p:cNvGraphicFramePr>
          <p:nvPr>
            <p:extLst>
              <p:ext uri="{D42A27DB-BD31-4B8C-83A1-F6EECF244321}">
                <p14:modId xmlns:p14="http://schemas.microsoft.com/office/powerpoint/2010/main" val="3200134127"/>
              </p:ext>
            </p:extLst>
          </p:nvPr>
        </p:nvGraphicFramePr>
        <p:xfrm>
          <a:off x="337504" y="2439992"/>
          <a:ext cx="11517000" cy="2829760"/>
        </p:xfrm>
        <a:graphic>
          <a:graphicData uri="http://schemas.openxmlformats.org/drawingml/2006/table">
            <a:tbl>
              <a:tblPr firstRow="1" firstCol="1" bandRow="1">
                <a:tableStyleId>{46F890A9-2807-4EBB-B81D-B2AA78EC7F39}</a:tableStyleId>
              </a:tblPr>
              <a:tblGrid>
                <a:gridCol w="3839000">
                  <a:extLst>
                    <a:ext uri="{9D8B030D-6E8A-4147-A177-3AD203B41FA5}">
                      <a16:colId xmlns="" xmlns:a16="http://schemas.microsoft.com/office/drawing/2014/main" val="20000"/>
                    </a:ext>
                  </a:extLst>
                </a:gridCol>
                <a:gridCol w="3839000">
                  <a:extLst>
                    <a:ext uri="{9D8B030D-6E8A-4147-A177-3AD203B41FA5}">
                      <a16:colId xmlns="" xmlns:a16="http://schemas.microsoft.com/office/drawing/2014/main" val="20002"/>
                    </a:ext>
                  </a:extLst>
                </a:gridCol>
                <a:gridCol w="3839000">
                  <a:extLst>
                    <a:ext uri="{9D8B030D-6E8A-4147-A177-3AD203B41FA5}">
                      <a16:colId xmlns="" xmlns:a16="http://schemas.microsoft.com/office/drawing/2014/main" val="20003"/>
                    </a:ext>
                  </a:extLst>
                </a:gridCol>
              </a:tblGrid>
              <a:tr h="3472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300"/>
                        <a:t>FON-570 </a:t>
                      </a:r>
                    </a:p>
                  </a:txBody>
                  <a:tcPr marL="121888" marR="121888" marT="72000" marB="72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300"/>
                        <a:t>FON-575 </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300"/>
                        <a:t>FON-675i </a:t>
                      </a:r>
                    </a:p>
                  </a:txBody>
                  <a:tcPr marL="121888" marR="121888" marT="72000" marB="72000" anchor="ctr"/>
                </a:tc>
                <a:extLst>
                  <a:ext uri="{0D108BD9-81ED-4DB2-BD59-A6C34878D82A}">
                    <a16:rowId xmlns="" xmlns:a16="http://schemas.microsoft.com/office/drawing/2014/main" val="10000"/>
                  </a:ext>
                </a:extLst>
              </a:tr>
              <a:tr h="753600">
                <a:tc>
                  <a:txBody>
                    <a:bodyPr/>
                    <a:lstStyle/>
                    <a:p>
                      <a:pPr algn="ctr"/>
                      <a:r>
                        <a:rPr lang="en-US" sz="1300" b="0"/>
                        <a:t>Equip with a touchscreen with dedicated feature keys and programmable appearance keys </a:t>
                      </a: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300" kern="1200">
                          <a:solidFill>
                            <a:schemeClr val="dk1"/>
                          </a:solidFill>
                          <a:effectLst/>
                          <a:latin typeface="+mn-lt"/>
                          <a:ea typeface="+mn-ea"/>
                          <a:cs typeface="+mn-cs"/>
                        </a:rPr>
                        <a:t>A phone that provides dedicated feature keys and up to 106 programmable keys</a:t>
                      </a:r>
                    </a:p>
                  </a:txBody>
                  <a:tcPr marL="121888" marR="121888" marT="72000" marB="72000"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An executive phone with vivid touchscreen and programmable appearance keys </a:t>
                      </a:r>
                    </a:p>
                  </a:txBody>
                  <a:tcPr marL="121888" marR="121888" marT="72000" marB="72000" anchor="ctr"/>
                </a:tc>
                <a:extLst>
                  <a:ext uri="{0D108BD9-81ED-4DB2-BD59-A6C34878D82A}">
                    <a16:rowId xmlns="" xmlns:a16="http://schemas.microsoft.com/office/drawing/2014/main" val="10001"/>
                  </a:ext>
                </a:extLst>
              </a:tr>
              <a:tr h="753600">
                <a:tc>
                  <a:txBody>
                    <a:bodyPr/>
                    <a:lstStyle/>
                    <a:p>
                      <a:pPr marL="285750" indent="-285750" algn="l">
                        <a:buFont typeface="Arial" panose="020B0604020202020204" pitchFamily="34" charset="0"/>
                        <a:buChar char="•"/>
                      </a:pPr>
                      <a:r>
                        <a:rPr lang="en-US" sz="1300" b="0"/>
                        <a:t>7" color screen </a:t>
                      </a:r>
                    </a:p>
                    <a:p>
                      <a:pPr marL="285750" indent="-285750" algn="l">
                        <a:buFont typeface="Arial" panose="020B0604020202020204" pitchFamily="34" charset="0"/>
                        <a:buChar char="•"/>
                      </a:pPr>
                      <a:r>
                        <a:rPr lang="en-US" sz="1300" b="0"/>
                        <a:t>7 dedicated feature keys</a:t>
                      </a:r>
                    </a:p>
                    <a:p>
                      <a:pPr marL="285750" indent="-285750" algn="l">
                        <a:buFont typeface="Arial" panose="020B0604020202020204" pitchFamily="34" charset="0"/>
                        <a:buChar char="•"/>
                      </a:pPr>
                      <a:r>
                        <a:rPr lang="en-US" sz="1300" b="0"/>
                        <a:t>109 programable phone keys</a:t>
                      </a:r>
                    </a:p>
                    <a:p>
                      <a:pPr marL="285750" indent="-285750" algn="l">
                        <a:buFont typeface="Arial" panose="020B0604020202020204" pitchFamily="34" charset="0"/>
                        <a:buChar char="•"/>
                      </a:pPr>
                      <a:r>
                        <a:rPr lang="en-US" sz="1300" b="0"/>
                        <a:t>Full duplex speakerphone</a:t>
                      </a:r>
                    </a:p>
                    <a:p>
                      <a:pPr marL="285750" indent="-285750" algn="l">
                        <a:buFont typeface="Arial" panose="020B0604020202020204" pitchFamily="34" charset="0"/>
                        <a:buChar char="•"/>
                      </a:pPr>
                      <a:r>
                        <a:rPr lang="en-US" sz="1300" b="0"/>
                        <a:t>2 x 10/100/1000 Ethernet ports </a:t>
                      </a:r>
                    </a:p>
                    <a:p>
                      <a:pPr marL="285750" indent="-285750" algn="l">
                        <a:buFont typeface="Arial" panose="020B0604020202020204" pitchFamily="34" charset="0"/>
                        <a:buChar char="•"/>
                      </a:pPr>
                      <a:r>
                        <a:rPr lang="en-US" sz="1300" b="0"/>
                        <a:t>Integrated Power over Ethernet (</a:t>
                      </a:r>
                      <a:r>
                        <a:rPr lang="en-US" sz="1300" b="0" err="1"/>
                        <a:t>PoE</a:t>
                      </a:r>
                      <a:r>
                        <a:rPr lang="en-US" sz="1300" b="0"/>
                        <a:t>) support </a:t>
                      </a:r>
                    </a:p>
                  </a:txBody>
                  <a:tcPr marL="121888" marR="121888" marT="72000" marB="72000"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err="1">
                          <a:solidFill>
                            <a:schemeClr val="dk1"/>
                          </a:solidFill>
                          <a:effectLst/>
                          <a:latin typeface="+mn-lt"/>
                          <a:ea typeface="+mn-ea"/>
                          <a:cs typeface="+mn-cs"/>
                        </a:rPr>
                        <a:t>Color</a:t>
                      </a:r>
                      <a:r>
                        <a:rPr lang="en-SG" sz="1300" kern="1200">
                          <a:solidFill>
                            <a:schemeClr val="dk1"/>
                          </a:solidFill>
                          <a:effectLst/>
                          <a:latin typeface="+mn-lt"/>
                          <a:ea typeface="+mn-ea"/>
                          <a:cs typeface="+mn-cs"/>
                        </a:rPr>
                        <a:t> screens: 4.3" + 2 built-in 3.5” side displays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11 dedicated feature keys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106 programable phone keys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Full duplex speakerphone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2 x 10/100/1000 Ethernet ports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kern="1200">
                          <a:solidFill>
                            <a:schemeClr val="dk1"/>
                          </a:solidFill>
                          <a:effectLst/>
                          <a:latin typeface="+mn-lt"/>
                          <a:ea typeface="+mn-ea"/>
                          <a:cs typeface="+mn-cs"/>
                        </a:rPr>
                        <a:t>Integrated Power over Ethernet (</a:t>
                      </a:r>
                      <a:r>
                        <a:rPr lang="en-SG" sz="1300" kern="1200" err="1">
                          <a:solidFill>
                            <a:schemeClr val="dk1"/>
                          </a:solidFill>
                          <a:effectLst/>
                          <a:latin typeface="+mn-lt"/>
                          <a:ea typeface="+mn-ea"/>
                          <a:cs typeface="+mn-cs"/>
                        </a:rPr>
                        <a:t>PoE</a:t>
                      </a:r>
                      <a:r>
                        <a:rPr lang="en-SG" sz="1300" kern="1200">
                          <a:solidFill>
                            <a:schemeClr val="dk1"/>
                          </a:solidFill>
                          <a:effectLst/>
                          <a:latin typeface="+mn-lt"/>
                          <a:ea typeface="+mn-ea"/>
                          <a:cs typeface="+mn-cs"/>
                        </a:rPr>
                        <a:t>) support </a:t>
                      </a:r>
                    </a:p>
                  </a:txBody>
                  <a:tcPr marL="121888" marR="121888" marT="72000" marB="72000" anchor="ctr"/>
                </a:tc>
                <a:tc>
                  <a:txBody>
                    <a:bodyPr/>
                    <a:lstStyle/>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7" TFT color screen</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5 dedicated feature keys</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112 </a:t>
                      </a:r>
                      <a:r>
                        <a:rPr lang="en-US" sz="1300" dirty="0" err="1"/>
                        <a:t>programable</a:t>
                      </a:r>
                      <a:r>
                        <a:rPr lang="en-US" sz="1300" dirty="0"/>
                        <a:t> phone keys</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Camera with adjustable position </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Full duplex speakerphone</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2 x 10/100/1000 Ethernet ports </a:t>
                      </a:r>
                    </a:p>
                    <a:p>
                      <a:pPr marL="285750" marR="0" indent="-285750" algn="l" defTabSz="6857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Integrated Power over Ethernet (</a:t>
                      </a:r>
                      <a:r>
                        <a:rPr lang="en-US" sz="1300" dirty="0" err="1"/>
                        <a:t>PoE</a:t>
                      </a:r>
                      <a:r>
                        <a:rPr lang="en-US" sz="1300" dirty="0"/>
                        <a:t>) support </a:t>
                      </a:r>
                    </a:p>
                  </a:txBody>
                  <a:tcPr marL="121888" marR="121888" marT="72000" marB="72000" anchor="ctr"/>
                </a:tc>
                <a:extLst>
                  <a:ext uri="{0D108BD9-81ED-4DB2-BD59-A6C34878D82A}">
                    <a16:rowId xmlns="" xmlns:a16="http://schemas.microsoft.com/office/drawing/2014/main" val="2070814031"/>
                  </a:ext>
                </a:extLst>
              </a:tr>
            </a:tbl>
          </a:graphicData>
        </a:graphic>
      </p:graphicFrame>
      <p:pic>
        <p:nvPicPr>
          <p:cNvPr id="13" name="Picture 12">
            <a:extLst>
              <a:ext uri="{FF2B5EF4-FFF2-40B4-BE49-F238E27FC236}">
                <a16:creationId xmlns="" xmlns:a16="http://schemas.microsoft.com/office/drawing/2014/main" id="{6902D06E-71F0-1E40-A502-55641810F406}"/>
              </a:ext>
            </a:extLst>
          </p:cNvPr>
          <p:cNvPicPr>
            <a:picLocks noChangeAspect="1"/>
          </p:cNvPicPr>
          <p:nvPr/>
        </p:nvPicPr>
        <p:blipFill>
          <a:blip r:embed="rId2"/>
          <a:stretch>
            <a:fillRect/>
          </a:stretch>
        </p:blipFill>
        <p:spPr>
          <a:xfrm>
            <a:off x="1355834" y="1057775"/>
            <a:ext cx="1684768" cy="1259487"/>
          </a:xfrm>
          <a:prstGeom prst="rect">
            <a:avLst/>
          </a:prstGeom>
        </p:spPr>
      </p:pic>
      <p:pic>
        <p:nvPicPr>
          <p:cNvPr id="14" name="Picture 13">
            <a:extLst>
              <a:ext uri="{FF2B5EF4-FFF2-40B4-BE49-F238E27FC236}">
                <a16:creationId xmlns="" xmlns:a16="http://schemas.microsoft.com/office/drawing/2014/main" id="{243093C8-6612-8D4A-9661-10BFC70ACABC}"/>
              </a:ext>
            </a:extLst>
          </p:cNvPr>
          <p:cNvPicPr>
            <a:picLocks noChangeAspect="1"/>
          </p:cNvPicPr>
          <p:nvPr/>
        </p:nvPicPr>
        <p:blipFill>
          <a:blip r:embed="rId3"/>
          <a:stretch>
            <a:fillRect/>
          </a:stretch>
        </p:blipFill>
        <p:spPr>
          <a:xfrm>
            <a:off x="5214872" y="1057775"/>
            <a:ext cx="1598010" cy="1265539"/>
          </a:xfrm>
          <a:prstGeom prst="rect">
            <a:avLst/>
          </a:prstGeom>
        </p:spPr>
      </p:pic>
      <p:pic>
        <p:nvPicPr>
          <p:cNvPr id="17" name="Picture 16">
            <a:extLst>
              <a:ext uri="{FF2B5EF4-FFF2-40B4-BE49-F238E27FC236}">
                <a16:creationId xmlns="" xmlns:a16="http://schemas.microsoft.com/office/drawing/2014/main" id="{31B0DDE1-D7EB-1649-B33F-997241E3FA81}"/>
              </a:ext>
            </a:extLst>
          </p:cNvPr>
          <p:cNvPicPr>
            <a:picLocks noChangeAspect="1"/>
          </p:cNvPicPr>
          <p:nvPr/>
        </p:nvPicPr>
        <p:blipFill>
          <a:blip r:embed="rId4"/>
          <a:stretch>
            <a:fillRect/>
          </a:stretch>
        </p:blipFill>
        <p:spPr>
          <a:xfrm>
            <a:off x="8979687" y="867611"/>
            <a:ext cx="1895977" cy="1489249"/>
          </a:xfrm>
          <a:prstGeom prst="rect">
            <a:avLst/>
          </a:prstGeom>
        </p:spPr>
      </p:pic>
    </p:spTree>
    <p:extLst>
      <p:ext uri="{BB962C8B-B14F-4D97-AF65-F5344CB8AC3E}">
        <p14:creationId xmlns:p14="http://schemas.microsoft.com/office/powerpoint/2010/main" val="37214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FG-60E+DSL+B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2220" y="2673103"/>
            <a:ext cx="4557600" cy="813730"/>
          </a:xfrm>
          <a:prstGeom prst="rect">
            <a:avLst/>
          </a:prstGeom>
        </p:spPr>
      </p:pic>
      <p:sp>
        <p:nvSpPr>
          <p:cNvPr id="2" name="Title 1"/>
          <p:cNvSpPr>
            <a:spLocks noGrp="1"/>
          </p:cNvSpPr>
          <p:nvPr>
            <p:ph type="title"/>
          </p:nvPr>
        </p:nvSpPr>
        <p:spPr/>
        <p:txBody>
          <a:bodyPr/>
          <a:lstStyle/>
          <a:p>
            <a:r>
              <a:rPr lang="en-US"/>
              <a:t>FortiGate/</a:t>
            </a:r>
            <a:r>
              <a:rPr lang="en-US" err="1"/>
              <a:t>FortiWiFi</a:t>
            </a:r>
            <a:r>
              <a:rPr lang="en-US"/>
              <a:t> 60E-DSL/J</a:t>
            </a:r>
          </a:p>
        </p:txBody>
      </p:sp>
      <p:pic>
        <p:nvPicPr>
          <p:cNvPr id="3" name="Picture 2" descr="soc3-icon.png"/>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7822755" y="3062789"/>
            <a:ext cx="371103" cy="72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2257" y="3062788"/>
            <a:ext cx="496216" cy="729600"/>
          </a:xfrm>
          <a:prstGeom prst="rect">
            <a:avLst/>
          </a:prstGeom>
        </p:spPr>
      </p:pic>
      <p:cxnSp>
        <p:nvCxnSpPr>
          <p:cNvPr id="21" name="Straight Connector 20"/>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sp>
        <p:nvSpPr>
          <p:cNvPr id="2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dirty="0"/>
              <a:t>2 x GE RJ45 WAN/DMZ Ports</a:t>
            </a:r>
          </a:p>
          <a:p>
            <a:pPr marL="457297" indent="-457297" defTabSz="1218959">
              <a:spcBef>
                <a:spcPct val="20000"/>
              </a:spcBef>
              <a:buClr>
                <a:schemeClr val="accent6"/>
              </a:buClr>
              <a:buFont typeface="+mj-ea"/>
              <a:buAutoNum type="circleNumDbPlain"/>
            </a:pPr>
            <a:r>
              <a:rPr lang="en-US" sz="1300" b="1" dirty="0"/>
              <a:t>7 x GE RJ45 Ports</a:t>
            </a:r>
          </a:p>
          <a:p>
            <a:pPr marL="457297" indent="-457297" defTabSz="1218959">
              <a:spcBef>
                <a:spcPct val="20000"/>
              </a:spcBef>
              <a:buClr>
                <a:schemeClr val="accent6"/>
              </a:buClr>
              <a:buFont typeface="+mj-ea"/>
              <a:buAutoNum type="circleNumDbPlain"/>
            </a:pPr>
            <a:r>
              <a:rPr lang="en-US" sz="1300" b="1" dirty="0"/>
              <a:t>1 x GE RJ11 DSL Ports</a:t>
            </a:r>
          </a:p>
          <a:p>
            <a:pPr defTabSz="1218959">
              <a:spcBef>
                <a:spcPct val="20000"/>
              </a:spcBef>
              <a:buClr>
                <a:schemeClr val="accent6"/>
              </a:buClr>
            </a:pPr>
            <a:endParaRPr lang="en-US" sz="1300" dirty="0"/>
          </a:p>
          <a:p>
            <a:pPr defTabSz="1218959">
              <a:spcBef>
                <a:spcPct val="20000"/>
              </a:spcBef>
              <a:buClr>
                <a:schemeClr val="accent6"/>
              </a:buClr>
            </a:pPr>
            <a:endParaRPr lang="en-US" sz="1300" dirty="0"/>
          </a:p>
        </p:txBody>
      </p:sp>
      <p:sp>
        <p:nvSpPr>
          <p:cNvPr id="25" name="Oval 24"/>
          <p:cNvSpPr/>
          <p:nvPr/>
        </p:nvSpPr>
        <p:spPr bwMode="auto">
          <a:xfrm>
            <a:off x="2976681"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cxnSp>
        <p:nvCxnSpPr>
          <p:cNvPr id="29" name="Straight Connector 28"/>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bwMode="auto">
          <a:xfrm>
            <a:off x="4258418"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36" name="Picture 35" descr="FG-60E+Front+DSL (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81713" y="1618987"/>
            <a:ext cx="4557600" cy="773231"/>
          </a:xfrm>
          <a:prstGeom prst="rect">
            <a:avLst/>
          </a:prstGeom>
        </p:spPr>
      </p:pic>
      <p:sp>
        <p:nvSpPr>
          <p:cNvPr id="41" name="Oval 40"/>
          <p:cNvSpPr/>
          <p:nvPr/>
        </p:nvSpPr>
        <p:spPr bwMode="auto">
          <a:xfrm>
            <a:off x="5748910" y="335646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38" name="Picture 37" descr="wifi-abgnac-icon.png">
            <a:extLst>
              <a:ext uri="{FF2B5EF4-FFF2-40B4-BE49-F238E27FC236}">
                <a16:creationId xmlns="" xmlns:a16="http://schemas.microsoft.com/office/drawing/2014/main" id="{E8FB63FB-AFAB-384A-B244-036B2731E4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9099" y="3062789"/>
            <a:ext cx="371103" cy="729600"/>
          </a:xfrm>
          <a:prstGeom prst="rect">
            <a:avLst/>
          </a:prstGeom>
        </p:spPr>
      </p:pic>
      <p:cxnSp>
        <p:nvCxnSpPr>
          <p:cNvPr id="39" name="Straight Connector 38">
            <a:extLst>
              <a:ext uri="{FF2B5EF4-FFF2-40B4-BE49-F238E27FC236}">
                <a16:creationId xmlns="" xmlns:a16="http://schemas.microsoft.com/office/drawing/2014/main" id="{F93F169C-9B72-4D48-9993-A8EB757AA96F}"/>
              </a:ext>
            </a:extLst>
          </p:cNvPr>
          <p:cNvCxnSpPr/>
          <p:nvPr/>
        </p:nvCxnSpPr>
        <p:spPr bwMode="auto">
          <a:xfrm>
            <a:off x="8763000"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40" name="Picture 39">
            <a:extLst>
              <a:ext uri="{FF2B5EF4-FFF2-40B4-BE49-F238E27FC236}">
                <a16:creationId xmlns="" xmlns:a16="http://schemas.microsoft.com/office/drawing/2014/main" id="{E8EF2641-3BEE-254F-B29F-1AD9D7E7B9DA}"/>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5" name="Group 4">
            <a:extLst>
              <a:ext uri="{FF2B5EF4-FFF2-40B4-BE49-F238E27FC236}">
                <a16:creationId xmlns="" xmlns:a16="http://schemas.microsoft.com/office/drawing/2014/main" id="{9980449C-75FB-0548-8746-5D94CAED5FB2}"/>
              </a:ext>
            </a:extLst>
          </p:cNvPr>
          <p:cNvGrpSpPr/>
          <p:nvPr/>
        </p:nvGrpSpPr>
        <p:grpSpPr>
          <a:xfrm>
            <a:off x="7812000" y="5417256"/>
            <a:ext cx="2852214" cy="671119"/>
            <a:chOff x="8936872" y="5417256"/>
            <a:chExt cx="2852214" cy="671119"/>
          </a:xfrm>
        </p:grpSpPr>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0" name="Rounded Rectangle 19"/>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30</a:t>
              </a:r>
            </a:p>
          </p:txBody>
        </p:sp>
        <p:sp>
          <p:nvSpPr>
            <p:cNvPr id="31" name="Rounded Rectangle 3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16</a:t>
              </a:r>
            </a:p>
          </p:txBody>
        </p:sp>
        <p:sp>
          <p:nvSpPr>
            <p:cNvPr id="42" name="Rounded Rectangle 41">
              <a:extLst>
                <a:ext uri="{FF2B5EF4-FFF2-40B4-BE49-F238E27FC236}">
                  <a16:creationId xmlns="" xmlns:a16="http://schemas.microsoft.com/office/drawing/2014/main" id="{9C0F03EA-62E6-1E4E-BA91-42EDC12CA9E0}"/>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6" name="Picture 45" descr="Firewall-Sym-Dk.png">
            <a:extLst>
              <a:ext uri="{FF2B5EF4-FFF2-40B4-BE49-F238E27FC236}">
                <a16:creationId xmlns="" xmlns:a16="http://schemas.microsoft.com/office/drawing/2014/main" id="{B8965EA1-7BCB-7049-9043-068DB6E8838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7" name="TextBox 46">
            <a:extLst>
              <a:ext uri="{FF2B5EF4-FFF2-40B4-BE49-F238E27FC236}">
                <a16:creationId xmlns="" xmlns:a16="http://schemas.microsoft.com/office/drawing/2014/main" id="{6CB92DFB-EDAD-534B-9068-FAFAE19E9E2E}"/>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1.3 Million</a:t>
            </a:r>
          </a:p>
          <a:p>
            <a:r>
              <a:rPr lang="en-US" sz="1100">
                <a:solidFill>
                  <a:srgbClr val="7F7F7F"/>
                </a:solidFill>
              </a:rPr>
              <a:t>Concurrent Sessions</a:t>
            </a:r>
          </a:p>
          <a:p>
            <a:endParaRPr lang="en-US" sz="1100">
              <a:solidFill>
                <a:srgbClr val="7F7F7F"/>
              </a:solidFill>
            </a:endParaRPr>
          </a:p>
          <a:p>
            <a:r>
              <a:rPr lang="en-US" sz="2400" b="1"/>
              <a:t>135 Mbps</a:t>
            </a:r>
          </a:p>
          <a:p>
            <a:r>
              <a:rPr lang="en-US" sz="1100">
                <a:solidFill>
                  <a:srgbClr val="7F7F7F"/>
                </a:solidFill>
              </a:rPr>
              <a:t>SSL Inspection Throughput</a:t>
            </a:r>
          </a:p>
          <a:p>
            <a:endParaRPr lang="en-US" sz="1100">
              <a:solidFill>
                <a:srgbClr val="7F7F7F"/>
              </a:solidFill>
            </a:endParaRPr>
          </a:p>
        </p:txBody>
      </p:sp>
      <p:cxnSp>
        <p:nvCxnSpPr>
          <p:cNvPr id="48" name="Straight Connector 47">
            <a:extLst>
              <a:ext uri="{FF2B5EF4-FFF2-40B4-BE49-F238E27FC236}">
                <a16:creationId xmlns="" xmlns:a16="http://schemas.microsoft.com/office/drawing/2014/main" id="{B815C94B-2D6C-A246-A420-ACAF972EEA70}"/>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 xmlns:a16="http://schemas.microsoft.com/office/drawing/2014/main" id="{76F2BD7A-BF13-6B44-814A-AAA9284435C5}"/>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400 Mbps</a:t>
            </a:r>
          </a:p>
          <a:p>
            <a:r>
              <a:rPr lang="en-US" sz="1100">
                <a:solidFill>
                  <a:srgbClr val="7F7F7F"/>
                </a:solidFill>
              </a:rPr>
              <a:t>IPS Throughput</a:t>
            </a:r>
          </a:p>
          <a:p>
            <a:endParaRPr lang="en-US" sz="1100">
              <a:solidFill>
                <a:srgbClr val="7F7F7F"/>
              </a:solidFill>
            </a:endParaRPr>
          </a:p>
          <a:p>
            <a:r>
              <a:rPr lang="en-US" sz="2400" b="1">
                <a:solidFill>
                  <a:srgbClr val="000000"/>
                </a:solidFill>
              </a:rPr>
              <a:t>250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200 Mbps</a:t>
            </a:r>
          </a:p>
          <a:p>
            <a:r>
              <a:rPr lang="en-US" sz="1100">
                <a:solidFill>
                  <a:srgbClr val="7F7F7F"/>
                </a:solidFill>
              </a:rPr>
              <a:t>Threat Protection Throughput</a:t>
            </a:r>
          </a:p>
          <a:p>
            <a:endParaRPr lang="en-US" sz="1100">
              <a:solidFill>
                <a:srgbClr val="7F7F7F"/>
              </a:solidFill>
            </a:endParaRPr>
          </a:p>
        </p:txBody>
      </p:sp>
      <p:pic>
        <p:nvPicPr>
          <p:cNvPr id="50" name="Picture 49" descr="NGFW_sym.png">
            <a:extLst>
              <a:ext uri="{FF2B5EF4-FFF2-40B4-BE49-F238E27FC236}">
                <a16:creationId xmlns="" xmlns:a16="http://schemas.microsoft.com/office/drawing/2014/main" id="{65A36D82-C3AD-224C-BA0B-2AC47154117E}"/>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1" name="Picture 50" descr="Threat Protection icon.eps">
            <a:extLst>
              <a:ext uri="{FF2B5EF4-FFF2-40B4-BE49-F238E27FC236}">
                <a16:creationId xmlns="" xmlns:a16="http://schemas.microsoft.com/office/drawing/2014/main" id="{CDF7C43E-B0A7-3449-A841-6AA5117BF26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2" name="Graphic 51">
            <a:extLst>
              <a:ext uri="{FF2B5EF4-FFF2-40B4-BE49-F238E27FC236}">
                <a16:creationId xmlns="" xmlns:a16="http://schemas.microsoft.com/office/drawing/2014/main" id="{BFEB3FE5-A796-EA42-8B9F-12E5A281ECAE}"/>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322417" y="5580139"/>
            <a:ext cx="558697" cy="558697"/>
          </a:xfrm>
          <a:prstGeom prst="rect">
            <a:avLst/>
          </a:prstGeom>
        </p:spPr>
      </p:pic>
      <p:sp>
        <p:nvSpPr>
          <p:cNvPr id="53" name="Rectangle 52">
            <a:extLst>
              <a:ext uri="{FF2B5EF4-FFF2-40B4-BE49-F238E27FC236}">
                <a16:creationId xmlns="" xmlns:a16="http://schemas.microsoft.com/office/drawing/2014/main" id="{74C5F1F5-D1F4-E249-8FE7-7264BF8DCA27}"/>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a:t>
            </a:r>
          </a:p>
          <a:p>
            <a:pPr lvl="0" algn="r"/>
            <a:r>
              <a:rPr lang="en-US" sz="1100">
                <a:solidFill>
                  <a:srgbClr val="7F7F7F"/>
                </a:solidFill>
              </a:rPr>
              <a:t>New Sessions/Sec</a:t>
            </a:r>
          </a:p>
        </p:txBody>
      </p:sp>
      <p:pic>
        <p:nvPicPr>
          <p:cNvPr id="54" name="Graphic 53">
            <a:extLst>
              <a:ext uri="{FF2B5EF4-FFF2-40B4-BE49-F238E27FC236}">
                <a16:creationId xmlns="" xmlns:a16="http://schemas.microsoft.com/office/drawing/2014/main" id="{73D436C1-F4BC-0E4F-80FE-17E2D2F8517F}"/>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21943" y="5580139"/>
            <a:ext cx="555965" cy="555965"/>
          </a:xfrm>
          <a:prstGeom prst="rect">
            <a:avLst/>
          </a:prstGeom>
        </p:spPr>
      </p:pic>
      <p:cxnSp>
        <p:nvCxnSpPr>
          <p:cNvPr id="55" name="Straight Connector 54">
            <a:extLst>
              <a:ext uri="{FF2B5EF4-FFF2-40B4-BE49-F238E27FC236}">
                <a16:creationId xmlns="" xmlns:a16="http://schemas.microsoft.com/office/drawing/2014/main" id="{A4D5BA5D-DB5A-FC40-B0DE-7E46B72AAE85}"/>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772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FortiFone Conference/Cordless Phone Series</a:t>
            </a:r>
          </a:p>
        </p:txBody>
      </p:sp>
      <p:graphicFrame>
        <p:nvGraphicFramePr>
          <p:cNvPr id="3" name="Table 2"/>
          <p:cNvGraphicFramePr>
            <a:graphicFrameLocks noGrp="1"/>
          </p:cNvGraphicFramePr>
          <p:nvPr>
            <p:extLst>
              <p:ext uri="{D42A27DB-BD31-4B8C-83A1-F6EECF244321}">
                <p14:modId xmlns:p14="http://schemas.microsoft.com/office/powerpoint/2010/main" val="2348740299"/>
              </p:ext>
            </p:extLst>
          </p:nvPr>
        </p:nvGraphicFramePr>
        <p:xfrm>
          <a:off x="338400" y="1501200"/>
          <a:ext cx="7678000" cy="2433520"/>
        </p:xfrm>
        <a:graphic>
          <a:graphicData uri="http://schemas.openxmlformats.org/drawingml/2006/table">
            <a:tbl>
              <a:tblPr firstRow="1" firstCol="1" bandRow="1">
                <a:tableStyleId>{46F890A9-2807-4EBB-B81D-B2AA78EC7F39}</a:tableStyleId>
              </a:tblPr>
              <a:tblGrid>
                <a:gridCol w="7678000">
                  <a:extLst>
                    <a:ext uri="{9D8B030D-6E8A-4147-A177-3AD203B41FA5}">
                      <a16:colId xmlns="" xmlns:a16="http://schemas.microsoft.com/office/drawing/2014/main" val="20002"/>
                    </a:ext>
                  </a:extLst>
                </a:gridCol>
              </a:tblGrid>
              <a:tr h="3472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300"/>
                        <a:t>FON-C71 </a:t>
                      </a:r>
                    </a:p>
                  </a:txBody>
                  <a:tcPr marL="121888" marR="121888" marT="72000" marB="72000" anchor="ctr"/>
                </a:tc>
                <a:extLst>
                  <a:ext uri="{0D108BD9-81ED-4DB2-BD59-A6C34878D82A}">
                    <a16:rowId xmlns="" xmlns:a16="http://schemas.microsoft.com/office/drawing/2014/main" val="10000"/>
                  </a:ext>
                </a:extLst>
              </a:tr>
              <a:tr h="75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300" b="0" kern="1200">
                          <a:solidFill>
                            <a:schemeClr val="dk1"/>
                          </a:solidFill>
                          <a:effectLst/>
                          <a:latin typeface="+mn-lt"/>
                          <a:ea typeface="+mn-ea"/>
                          <a:cs typeface="+mn-cs"/>
                        </a:rPr>
                        <a:t>A conference phone that offers premium HD audio, full-duplex technology and acoustic echo cancelling on the three microphone array</a:t>
                      </a:r>
                    </a:p>
                  </a:txBody>
                  <a:tcPr marL="121888" marR="121888" marT="72000" marB="72000" anchor="ctr"/>
                </a:tc>
                <a:extLst>
                  <a:ext uri="{0D108BD9-81ED-4DB2-BD59-A6C34878D82A}">
                    <a16:rowId xmlns="" xmlns:a16="http://schemas.microsoft.com/office/drawing/2014/main" val="10001"/>
                  </a:ext>
                </a:extLst>
              </a:tr>
              <a:tr h="753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3.1" pixel graphic display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Full duplex speakerphone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Three microphone array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10/100 Ethernet 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Integrated Power over Ethernet (</a:t>
                      </a:r>
                      <a:r>
                        <a:rPr lang="en-SG" sz="1300" b="0" kern="1200" dirty="0" err="1">
                          <a:solidFill>
                            <a:schemeClr val="dk1"/>
                          </a:solidFill>
                          <a:effectLst/>
                          <a:latin typeface="+mn-lt"/>
                          <a:ea typeface="+mn-ea"/>
                          <a:cs typeface="+mn-cs"/>
                        </a:rPr>
                        <a:t>PoE</a:t>
                      </a:r>
                      <a:r>
                        <a:rPr lang="en-SG" sz="1300" b="0" kern="1200" dirty="0">
                          <a:solidFill>
                            <a:schemeClr val="dk1"/>
                          </a:solidFill>
                          <a:effectLst/>
                          <a:latin typeface="+mn-lt"/>
                          <a:ea typeface="+mn-ea"/>
                          <a:cs typeface="+mn-cs"/>
                        </a:rPr>
                        <a:t>) support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Wi-Fi/Bluetooth support to connect your mobile and PCs</a:t>
                      </a:r>
                    </a:p>
                  </a:txBody>
                  <a:tcPr marL="121888" marR="121888" marT="72000" marB="72000" anchor="ctr"/>
                </a:tc>
                <a:extLst>
                  <a:ext uri="{0D108BD9-81ED-4DB2-BD59-A6C34878D82A}">
                    <a16:rowId xmlns="" xmlns:a16="http://schemas.microsoft.com/office/drawing/2014/main" val="966853373"/>
                  </a:ext>
                </a:extLst>
              </a:tr>
            </a:tbl>
          </a:graphicData>
        </a:graphic>
      </p:graphicFrame>
      <p:graphicFrame>
        <p:nvGraphicFramePr>
          <p:cNvPr id="11" name="Table 10">
            <a:extLst>
              <a:ext uri="{FF2B5EF4-FFF2-40B4-BE49-F238E27FC236}">
                <a16:creationId xmlns="" xmlns:a16="http://schemas.microsoft.com/office/drawing/2014/main" id="{ACA41A6C-4044-A143-9449-C23AEB2598D7}"/>
              </a:ext>
            </a:extLst>
          </p:cNvPr>
          <p:cNvGraphicFramePr>
            <a:graphicFrameLocks noGrp="1"/>
          </p:cNvGraphicFramePr>
          <p:nvPr>
            <p:extLst>
              <p:ext uri="{D42A27DB-BD31-4B8C-83A1-F6EECF244321}">
                <p14:modId xmlns:p14="http://schemas.microsoft.com/office/powerpoint/2010/main" val="824711994"/>
              </p:ext>
            </p:extLst>
          </p:nvPr>
        </p:nvGraphicFramePr>
        <p:xfrm>
          <a:off x="337504" y="4158000"/>
          <a:ext cx="7678000" cy="2433520"/>
        </p:xfrm>
        <a:graphic>
          <a:graphicData uri="http://schemas.openxmlformats.org/drawingml/2006/table">
            <a:tbl>
              <a:tblPr firstRow="1" firstCol="1" bandRow="1">
                <a:tableStyleId>{46F890A9-2807-4EBB-B81D-B2AA78EC7F39}</a:tableStyleId>
              </a:tblPr>
              <a:tblGrid>
                <a:gridCol w="7678000">
                  <a:extLst>
                    <a:ext uri="{9D8B030D-6E8A-4147-A177-3AD203B41FA5}">
                      <a16:colId xmlns="" xmlns:a16="http://schemas.microsoft.com/office/drawing/2014/main" val="20002"/>
                    </a:ext>
                  </a:extLst>
                </a:gridCol>
              </a:tblGrid>
              <a:tr h="3472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300"/>
                        <a:t>FON-D71 </a:t>
                      </a:r>
                    </a:p>
                  </a:txBody>
                  <a:tcPr marL="121888" marR="121888" marT="72000" marB="72000" anchor="ctr"/>
                </a:tc>
                <a:extLst>
                  <a:ext uri="{0D108BD9-81ED-4DB2-BD59-A6C34878D82A}">
                    <a16:rowId xmlns="" xmlns:a16="http://schemas.microsoft.com/office/drawing/2014/main" val="10000"/>
                  </a:ext>
                </a:extLst>
              </a:tr>
              <a:tr h="753600">
                <a:tc>
                  <a:txBody>
                    <a:bodyPr/>
                    <a:lstStyle/>
                    <a:p>
                      <a:pPr algn="ctr"/>
                      <a:r>
                        <a:rPr lang="en-SG" sz="1300" b="0" kern="1200">
                          <a:solidFill>
                            <a:schemeClr val="dk1"/>
                          </a:solidFill>
                          <a:effectLst/>
                          <a:latin typeface="+mn-lt"/>
                          <a:ea typeface="+mn-ea"/>
                          <a:cs typeface="+mn-cs"/>
                        </a:rPr>
                        <a:t>A phone that delivers complete cordless convenience with uncompromising quality, </a:t>
                      </a:r>
                      <a:r>
                        <a:rPr lang="en-SG" sz="1400" b="0">
                          <a:effectLst/>
                          <a:latin typeface="HelveticaNeueLTPro"/>
                        </a:rPr>
                        <a:t>with an impressive 30 hours of talk time on a single charge, and a range of 150 feet indoors </a:t>
                      </a:r>
                      <a:r>
                        <a:rPr lang="en-SG" sz="1300" b="0" kern="1200">
                          <a:solidFill>
                            <a:schemeClr val="dk1"/>
                          </a:solidFill>
                          <a:effectLst/>
                          <a:latin typeface="+mn-lt"/>
                          <a:ea typeface="+mn-ea"/>
                          <a:cs typeface="+mn-cs"/>
                        </a:rPr>
                        <a:t> </a:t>
                      </a:r>
                    </a:p>
                  </a:txBody>
                  <a:tcPr marL="121888" marR="121888" marT="72000" marB="72000" anchor="ctr"/>
                </a:tc>
                <a:extLst>
                  <a:ext uri="{0D108BD9-81ED-4DB2-BD59-A6C34878D82A}">
                    <a16:rowId xmlns="" xmlns:a16="http://schemas.microsoft.com/office/drawing/2014/main" val="10001"/>
                  </a:ext>
                </a:extLst>
              </a:tr>
              <a:tr h="753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2.4” pixel graphic display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Full duplex speakerphone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Up to 30 hours of talk time on a single charge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Range: 150 feet indoors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Supports up to 8 handsets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10/100 Ethernet port</a:t>
                      </a:r>
                    </a:p>
                  </a:txBody>
                  <a:tcPr marL="121888" marR="121888" marT="72000" marB="72000" anchor="ctr"/>
                </a:tc>
                <a:extLst>
                  <a:ext uri="{0D108BD9-81ED-4DB2-BD59-A6C34878D82A}">
                    <a16:rowId xmlns="" xmlns:a16="http://schemas.microsoft.com/office/drawing/2014/main" val="713232727"/>
                  </a:ext>
                </a:extLst>
              </a:tr>
            </a:tbl>
          </a:graphicData>
        </a:graphic>
      </p:graphicFrame>
      <p:pic>
        <p:nvPicPr>
          <p:cNvPr id="5" name="Picture 4">
            <a:extLst>
              <a:ext uri="{FF2B5EF4-FFF2-40B4-BE49-F238E27FC236}">
                <a16:creationId xmlns="" xmlns:a16="http://schemas.microsoft.com/office/drawing/2014/main" id="{E4EB4F53-146D-BA48-BB8D-F7418110B946}"/>
              </a:ext>
            </a:extLst>
          </p:cNvPr>
          <p:cNvPicPr>
            <a:picLocks noChangeAspect="1"/>
          </p:cNvPicPr>
          <p:nvPr/>
        </p:nvPicPr>
        <p:blipFill>
          <a:blip r:embed="rId2"/>
          <a:stretch>
            <a:fillRect/>
          </a:stretch>
        </p:blipFill>
        <p:spPr>
          <a:xfrm>
            <a:off x="8225115" y="1731262"/>
            <a:ext cx="2900623" cy="2046452"/>
          </a:xfrm>
          <a:prstGeom prst="rect">
            <a:avLst/>
          </a:prstGeom>
        </p:spPr>
      </p:pic>
      <p:pic>
        <p:nvPicPr>
          <p:cNvPr id="8" name="Picture 7">
            <a:extLst>
              <a:ext uri="{FF2B5EF4-FFF2-40B4-BE49-F238E27FC236}">
                <a16:creationId xmlns="" xmlns:a16="http://schemas.microsoft.com/office/drawing/2014/main" id="{6DED637D-2153-7F43-9130-476DE880A61C}"/>
              </a:ext>
            </a:extLst>
          </p:cNvPr>
          <p:cNvPicPr>
            <a:picLocks noChangeAspect="1"/>
          </p:cNvPicPr>
          <p:nvPr/>
        </p:nvPicPr>
        <p:blipFill>
          <a:blip r:embed="rId3"/>
          <a:stretch>
            <a:fillRect/>
          </a:stretch>
        </p:blipFill>
        <p:spPr>
          <a:xfrm>
            <a:off x="9480330" y="3657714"/>
            <a:ext cx="2102069" cy="2540001"/>
          </a:xfrm>
          <a:prstGeom prst="rect">
            <a:avLst/>
          </a:prstGeom>
        </p:spPr>
      </p:pic>
    </p:spTree>
    <p:extLst>
      <p:ext uri="{BB962C8B-B14F-4D97-AF65-F5344CB8AC3E}">
        <p14:creationId xmlns:p14="http://schemas.microsoft.com/office/powerpoint/2010/main" val="107414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FortiFone Hotel Phone Series</a:t>
            </a:r>
          </a:p>
        </p:txBody>
      </p:sp>
      <p:graphicFrame>
        <p:nvGraphicFramePr>
          <p:cNvPr id="3" name="Table 2"/>
          <p:cNvGraphicFramePr>
            <a:graphicFrameLocks noGrp="1"/>
          </p:cNvGraphicFramePr>
          <p:nvPr>
            <p:extLst>
              <p:ext uri="{D42A27DB-BD31-4B8C-83A1-F6EECF244321}">
                <p14:modId xmlns:p14="http://schemas.microsoft.com/office/powerpoint/2010/main" val="2751401211"/>
              </p:ext>
            </p:extLst>
          </p:nvPr>
        </p:nvGraphicFramePr>
        <p:xfrm>
          <a:off x="337504" y="1501200"/>
          <a:ext cx="7678000" cy="2037280"/>
        </p:xfrm>
        <a:graphic>
          <a:graphicData uri="http://schemas.openxmlformats.org/drawingml/2006/table">
            <a:tbl>
              <a:tblPr firstRow="1" firstCol="1" bandRow="1">
                <a:tableStyleId>{46F890A9-2807-4EBB-B81D-B2AA78EC7F39}</a:tableStyleId>
              </a:tblPr>
              <a:tblGrid>
                <a:gridCol w="7678000">
                  <a:extLst>
                    <a:ext uri="{9D8B030D-6E8A-4147-A177-3AD203B41FA5}">
                      <a16:colId xmlns="" xmlns:a16="http://schemas.microsoft.com/office/drawing/2014/main" val="20002"/>
                    </a:ext>
                  </a:extLst>
                </a:gridCol>
              </a:tblGrid>
              <a:tr h="3472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300"/>
                        <a:t>FON-H25  </a:t>
                      </a:r>
                    </a:p>
                  </a:txBody>
                  <a:tcPr marL="121888" marR="121888" marT="72000" marB="72000" anchor="ctr"/>
                </a:tc>
                <a:extLst>
                  <a:ext uri="{0D108BD9-81ED-4DB2-BD59-A6C34878D82A}">
                    <a16:rowId xmlns="" xmlns:a16="http://schemas.microsoft.com/office/drawing/2014/main" val="10000"/>
                  </a:ext>
                </a:extLst>
              </a:tr>
              <a:tr h="75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300" b="0" kern="1200">
                          <a:solidFill>
                            <a:schemeClr val="dk1"/>
                          </a:solidFill>
                          <a:effectLst/>
                          <a:latin typeface="+mn-lt"/>
                          <a:ea typeface="+mn-ea"/>
                          <a:cs typeface="+mn-cs"/>
                        </a:rPr>
                        <a:t>A customizable IP phone with high quality audio and dedicated feature keys </a:t>
                      </a:r>
                    </a:p>
                  </a:txBody>
                  <a:tcPr marL="121888" marR="121888" marT="72000" marB="72000" anchor="ctr"/>
                </a:tc>
                <a:extLst>
                  <a:ext uri="{0D108BD9-81ED-4DB2-BD59-A6C34878D82A}">
                    <a16:rowId xmlns="" xmlns:a16="http://schemas.microsoft.com/office/drawing/2014/main" val="10001"/>
                  </a:ext>
                </a:extLst>
              </a:tr>
              <a:tr h="753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6 dedicated feature keys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Full duplex speakerphone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2 x 10/100 Ethernet 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Integrated Power over Ethernet (</a:t>
                      </a:r>
                      <a:r>
                        <a:rPr lang="en-SG" sz="1300" b="0" kern="1200" dirty="0" err="1">
                          <a:solidFill>
                            <a:schemeClr val="dk1"/>
                          </a:solidFill>
                          <a:effectLst/>
                          <a:latin typeface="+mn-lt"/>
                          <a:ea typeface="+mn-ea"/>
                          <a:cs typeface="+mn-cs"/>
                        </a:rPr>
                        <a:t>PoE</a:t>
                      </a:r>
                      <a:r>
                        <a:rPr lang="en-SG" sz="1300" b="0" kern="1200" dirty="0">
                          <a:solidFill>
                            <a:schemeClr val="dk1"/>
                          </a:solidFill>
                          <a:effectLst/>
                          <a:latin typeface="+mn-lt"/>
                          <a:ea typeface="+mn-ea"/>
                          <a:cs typeface="+mn-cs"/>
                        </a:rPr>
                        <a:t>) support  </a:t>
                      </a:r>
                    </a:p>
                  </a:txBody>
                  <a:tcPr marL="121888" marR="121888" marT="72000" marB="72000" anchor="ctr"/>
                </a:tc>
                <a:extLst>
                  <a:ext uri="{0D108BD9-81ED-4DB2-BD59-A6C34878D82A}">
                    <a16:rowId xmlns="" xmlns:a16="http://schemas.microsoft.com/office/drawing/2014/main" val="543135610"/>
                  </a:ext>
                </a:extLst>
              </a:tr>
            </a:tbl>
          </a:graphicData>
        </a:graphic>
      </p:graphicFrame>
      <p:graphicFrame>
        <p:nvGraphicFramePr>
          <p:cNvPr id="11" name="Table 10">
            <a:extLst>
              <a:ext uri="{FF2B5EF4-FFF2-40B4-BE49-F238E27FC236}">
                <a16:creationId xmlns="" xmlns:a16="http://schemas.microsoft.com/office/drawing/2014/main" id="{ACA41A6C-4044-A143-9449-C23AEB2598D7}"/>
              </a:ext>
            </a:extLst>
          </p:cNvPr>
          <p:cNvGraphicFramePr>
            <a:graphicFrameLocks noGrp="1"/>
          </p:cNvGraphicFramePr>
          <p:nvPr>
            <p:extLst>
              <p:ext uri="{D42A27DB-BD31-4B8C-83A1-F6EECF244321}">
                <p14:modId xmlns:p14="http://schemas.microsoft.com/office/powerpoint/2010/main" val="1199075231"/>
              </p:ext>
            </p:extLst>
          </p:nvPr>
        </p:nvGraphicFramePr>
        <p:xfrm>
          <a:off x="337504" y="4158000"/>
          <a:ext cx="7678000" cy="2433520"/>
        </p:xfrm>
        <a:graphic>
          <a:graphicData uri="http://schemas.openxmlformats.org/drawingml/2006/table">
            <a:tbl>
              <a:tblPr firstRow="1" firstCol="1" bandRow="1">
                <a:tableStyleId>{46F890A9-2807-4EBB-B81D-B2AA78EC7F39}</a:tableStyleId>
              </a:tblPr>
              <a:tblGrid>
                <a:gridCol w="7678000">
                  <a:extLst>
                    <a:ext uri="{9D8B030D-6E8A-4147-A177-3AD203B41FA5}">
                      <a16:colId xmlns="" xmlns:a16="http://schemas.microsoft.com/office/drawing/2014/main" val="20002"/>
                    </a:ext>
                  </a:extLst>
                </a:gridCol>
              </a:tblGrid>
              <a:tr h="3472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300"/>
                        <a:t>FON-H35 </a:t>
                      </a:r>
                    </a:p>
                  </a:txBody>
                  <a:tcPr marL="121888" marR="121888" marT="72000" marB="72000" anchor="ctr"/>
                </a:tc>
                <a:extLst>
                  <a:ext uri="{0D108BD9-81ED-4DB2-BD59-A6C34878D82A}">
                    <a16:rowId xmlns="" xmlns:a16="http://schemas.microsoft.com/office/drawing/2014/main" val="10000"/>
                  </a:ext>
                </a:extLst>
              </a:tr>
              <a:tr h="75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300" b="0" kern="1200">
                          <a:solidFill>
                            <a:schemeClr val="dk1"/>
                          </a:solidFill>
                          <a:effectLst/>
                          <a:latin typeface="+mn-lt"/>
                          <a:ea typeface="+mn-ea"/>
                          <a:cs typeface="+mn-cs"/>
                        </a:rPr>
                        <a:t>A customizable IP phone with high quality audio, dedicated feature keys and </a:t>
                      </a:r>
                      <a:r>
                        <a:rPr lang="en-SG" sz="1300" b="0" kern="1200" err="1">
                          <a:solidFill>
                            <a:schemeClr val="dk1"/>
                          </a:solidFill>
                          <a:effectLst/>
                          <a:latin typeface="+mn-lt"/>
                          <a:ea typeface="+mn-ea"/>
                          <a:cs typeface="+mn-cs"/>
                        </a:rPr>
                        <a:t>color</a:t>
                      </a:r>
                      <a:r>
                        <a:rPr lang="en-SG" sz="1300" b="0" kern="1200">
                          <a:solidFill>
                            <a:schemeClr val="dk1"/>
                          </a:solidFill>
                          <a:effectLst/>
                          <a:latin typeface="+mn-lt"/>
                          <a:ea typeface="+mn-ea"/>
                          <a:cs typeface="+mn-cs"/>
                        </a:rPr>
                        <a:t> screen</a:t>
                      </a:r>
                    </a:p>
                  </a:txBody>
                  <a:tcPr marL="121888" marR="121888" marT="72000" marB="72000" anchor="ctr"/>
                </a:tc>
                <a:extLst>
                  <a:ext uri="{0D108BD9-81ED-4DB2-BD59-A6C34878D82A}">
                    <a16:rowId xmlns="" xmlns:a16="http://schemas.microsoft.com/office/drawing/2014/main" val="10001"/>
                  </a:ext>
                </a:extLst>
              </a:tr>
              <a:tr h="753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3.5” </a:t>
                      </a:r>
                      <a:r>
                        <a:rPr lang="en-SG" sz="1300" b="0" kern="1200" dirty="0" err="1">
                          <a:solidFill>
                            <a:schemeClr val="dk1"/>
                          </a:solidFill>
                          <a:effectLst/>
                          <a:latin typeface="+mn-lt"/>
                          <a:ea typeface="+mn-ea"/>
                          <a:cs typeface="+mn-cs"/>
                        </a:rPr>
                        <a:t>color</a:t>
                      </a:r>
                      <a:r>
                        <a:rPr lang="en-SG" sz="1300" b="0" kern="1200" dirty="0">
                          <a:solidFill>
                            <a:schemeClr val="dk1"/>
                          </a:solidFill>
                          <a:effectLst/>
                          <a:latin typeface="+mn-lt"/>
                          <a:ea typeface="+mn-ea"/>
                          <a:cs typeface="+mn-cs"/>
                        </a:rPr>
                        <a:t> display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Dedicated feature keys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6 </a:t>
                      </a:r>
                      <a:r>
                        <a:rPr lang="en-SG" sz="1300" b="0" kern="1200" dirty="0" err="1">
                          <a:solidFill>
                            <a:schemeClr val="dk1"/>
                          </a:solidFill>
                          <a:effectLst/>
                          <a:latin typeface="+mn-lt"/>
                          <a:ea typeface="+mn-ea"/>
                          <a:cs typeface="+mn-cs"/>
                        </a:rPr>
                        <a:t>programable</a:t>
                      </a:r>
                      <a:r>
                        <a:rPr lang="en-SG" sz="1300" b="0" kern="1200" dirty="0">
                          <a:solidFill>
                            <a:schemeClr val="dk1"/>
                          </a:solidFill>
                          <a:effectLst/>
                          <a:latin typeface="+mn-lt"/>
                          <a:ea typeface="+mn-ea"/>
                          <a:cs typeface="+mn-cs"/>
                        </a:rPr>
                        <a:t> keys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Full duplex speakerphone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2 x 10/100 Ethernet 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300" b="0" kern="1200" dirty="0">
                          <a:solidFill>
                            <a:schemeClr val="dk1"/>
                          </a:solidFill>
                          <a:effectLst/>
                          <a:latin typeface="+mn-lt"/>
                          <a:ea typeface="+mn-ea"/>
                          <a:cs typeface="+mn-cs"/>
                        </a:rPr>
                        <a:t>Integrated Power over Ethernet (</a:t>
                      </a:r>
                      <a:r>
                        <a:rPr lang="en-SG" sz="1300" b="0" kern="1200" dirty="0" err="1">
                          <a:solidFill>
                            <a:schemeClr val="dk1"/>
                          </a:solidFill>
                          <a:effectLst/>
                          <a:latin typeface="+mn-lt"/>
                          <a:ea typeface="+mn-ea"/>
                          <a:cs typeface="+mn-cs"/>
                        </a:rPr>
                        <a:t>PoE</a:t>
                      </a:r>
                      <a:r>
                        <a:rPr lang="en-SG" sz="1300" b="0" kern="1200" dirty="0">
                          <a:solidFill>
                            <a:schemeClr val="dk1"/>
                          </a:solidFill>
                          <a:effectLst/>
                          <a:latin typeface="+mn-lt"/>
                          <a:ea typeface="+mn-ea"/>
                          <a:cs typeface="+mn-cs"/>
                        </a:rPr>
                        <a:t>) support</a:t>
                      </a:r>
                    </a:p>
                  </a:txBody>
                  <a:tcPr marL="121888" marR="121888" marT="72000" marB="72000" anchor="ctr"/>
                </a:tc>
                <a:extLst>
                  <a:ext uri="{0D108BD9-81ED-4DB2-BD59-A6C34878D82A}">
                    <a16:rowId xmlns="" xmlns:a16="http://schemas.microsoft.com/office/drawing/2014/main" val="949585088"/>
                  </a:ext>
                </a:extLst>
              </a:tr>
            </a:tbl>
          </a:graphicData>
        </a:graphic>
      </p:graphicFrame>
      <p:pic>
        <p:nvPicPr>
          <p:cNvPr id="2" name="Picture 1">
            <a:extLst>
              <a:ext uri="{FF2B5EF4-FFF2-40B4-BE49-F238E27FC236}">
                <a16:creationId xmlns="" xmlns:a16="http://schemas.microsoft.com/office/drawing/2014/main" id="{98D0918B-7215-B140-88D4-EEF2C7BFCFC0}"/>
              </a:ext>
            </a:extLst>
          </p:cNvPr>
          <p:cNvPicPr>
            <a:picLocks noChangeAspect="1"/>
          </p:cNvPicPr>
          <p:nvPr/>
        </p:nvPicPr>
        <p:blipFill>
          <a:blip r:embed="rId2"/>
          <a:stretch>
            <a:fillRect/>
          </a:stretch>
        </p:blipFill>
        <p:spPr>
          <a:xfrm>
            <a:off x="8443048" y="1758501"/>
            <a:ext cx="3157746" cy="2465771"/>
          </a:xfrm>
          <a:prstGeom prst="rect">
            <a:avLst/>
          </a:prstGeom>
        </p:spPr>
      </p:pic>
      <p:pic>
        <p:nvPicPr>
          <p:cNvPr id="6" name="Picture 5">
            <a:extLst>
              <a:ext uri="{FF2B5EF4-FFF2-40B4-BE49-F238E27FC236}">
                <a16:creationId xmlns="" xmlns:a16="http://schemas.microsoft.com/office/drawing/2014/main" id="{84520A9B-22D7-9F45-8018-EA30D5728A60}"/>
              </a:ext>
            </a:extLst>
          </p:cNvPr>
          <p:cNvPicPr>
            <a:picLocks noChangeAspect="1"/>
          </p:cNvPicPr>
          <p:nvPr/>
        </p:nvPicPr>
        <p:blipFill>
          <a:blip r:embed="rId3"/>
          <a:stretch>
            <a:fillRect/>
          </a:stretch>
        </p:blipFill>
        <p:spPr>
          <a:xfrm>
            <a:off x="8324185" y="4224272"/>
            <a:ext cx="3143915" cy="2458326"/>
          </a:xfrm>
          <a:prstGeom prst="rect">
            <a:avLst/>
          </a:prstGeom>
        </p:spPr>
      </p:pic>
    </p:spTree>
    <p:extLst>
      <p:ext uri="{BB962C8B-B14F-4D97-AF65-F5344CB8AC3E}">
        <p14:creationId xmlns:p14="http://schemas.microsoft.com/office/powerpoint/2010/main" val="27661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FortiWLC</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t="11109" b="14917"/>
          <a:stretch/>
        </p:blipFill>
        <p:spPr>
          <a:xfrm>
            <a:off x="2348475" y="2898000"/>
            <a:ext cx="632507" cy="554317"/>
          </a:xfrm>
          <a:prstGeom prst="rect">
            <a:avLst/>
          </a:prstGeom>
        </p:spPr>
      </p:pic>
    </p:spTree>
    <p:extLst>
      <p:ext uri="{BB962C8B-B14F-4D97-AF65-F5344CB8AC3E}">
        <p14:creationId xmlns:p14="http://schemas.microsoft.com/office/powerpoint/2010/main" val="5070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FortiWLC</a:t>
            </a:r>
          </a:p>
        </p:txBody>
      </p:sp>
      <p:sp>
        <p:nvSpPr>
          <p:cNvPr id="6" name="Rectangle 5"/>
          <p:cNvSpPr/>
          <p:nvPr/>
        </p:nvSpPr>
        <p:spPr bwMode="invGray">
          <a:xfrm>
            <a:off x="570826" y="1200000"/>
            <a:ext cx="11067173" cy="846744"/>
          </a:xfrm>
          <a:prstGeom prst="rect">
            <a:avLst/>
          </a:prstGeom>
          <a:solidFill>
            <a:srgbClr val="414F52"/>
          </a:solidFill>
          <a:ln w="28575">
            <a:noFill/>
            <a:round/>
            <a:headEnd/>
            <a:tailEnd/>
          </a:ln>
        </p:spPr>
        <p:txBody>
          <a:bodyPr wrap="square" lIns="121893" tIns="60947" rIns="121893" bIns="60947" rtlCol="0" anchor="ctr"/>
          <a:lstStyle/>
          <a:p>
            <a:pPr marL="1218936" lvl="4" defTabSz="457073"/>
            <a:r>
              <a:rPr lang="en-US" sz="2400" b="1">
                <a:solidFill>
                  <a:schemeClr val="bg1"/>
                </a:solidFill>
                <a:cs typeface="Arial Narrow"/>
              </a:rPr>
              <a:t>Wi-Fi Controller that manages authentication, encryption and virtual private network connections for the wireless network.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t="11109" b="14917"/>
          <a:stretch/>
        </p:blipFill>
        <p:spPr>
          <a:xfrm>
            <a:off x="740366" y="1242869"/>
            <a:ext cx="997945" cy="738392"/>
          </a:xfrm>
          <a:prstGeom prst="rect">
            <a:avLst/>
          </a:prstGeom>
        </p:spPr>
      </p:pic>
      <p:pic>
        <p:nvPicPr>
          <p:cNvPr id="8" name="Picture 7"/>
          <p:cNvPicPr>
            <a:picLocks noChangeAspect="1"/>
          </p:cNvPicPr>
          <p:nvPr/>
        </p:nvPicPr>
        <p:blipFill>
          <a:blip r:embed="rId3"/>
          <a:stretch>
            <a:fillRect/>
          </a:stretch>
        </p:blipFill>
        <p:spPr>
          <a:xfrm>
            <a:off x="5312055" y="2929332"/>
            <a:ext cx="6429810" cy="2641196"/>
          </a:xfrm>
          <a:prstGeom prst="rect">
            <a:avLst/>
          </a:prstGeom>
        </p:spPr>
      </p:pic>
      <p:graphicFrame>
        <p:nvGraphicFramePr>
          <p:cNvPr id="9" name="Content Placeholder 4">
            <a:extLst>
              <a:ext uri="{FF2B5EF4-FFF2-40B4-BE49-F238E27FC236}">
                <a16:creationId xmlns="" xmlns:a16="http://schemas.microsoft.com/office/drawing/2014/main" id="{90605C77-C01F-1F4E-9177-74E715F5E5BF}"/>
              </a:ext>
            </a:extLst>
          </p:cNvPr>
          <p:cNvGraphicFramePr>
            <a:graphicFrameLocks/>
          </p:cNvGraphicFramePr>
          <p:nvPr>
            <p:extLst>
              <p:ext uri="{D42A27DB-BD31-4B8C-83A1-F6EECF244321}">
                <p14:modId xmlns:p14="http://schemas.microsoft.com/office/powerpoint/2010/main" val="3094593926"/>
              </p:ext>
            </p:extLst>
          </p:nvPr>
        </p:nvGraphicFramePr>
        <p:xfrm>
          <a:off x="614962" y="2189280"/>
          <a:ext cx="4596082" cy="415584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Superior density, scalability, and mobility</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Protection for sensitive data and help to meet compliance</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Option for Single Channel or Multi-Channel deployment</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Simplified deployment and capacity expansion</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Scalability from 1 to 10,000 APs</a:t>
                      </a:r>
                      <a:endParaRPr kumimoji="0" lang="en-US" sz="1600" b="0" u="none" strike="noStrike" kern="1200" cap="none" spc="0" normalizeH="0" baseline="0" noProof="0">
                        <a:ln>
                          <a:noFill/>
                        </a:ln>
                        <a:effectLst/>
                        <a:uLnTx/>
                        <a:uFillTx/>
                      </a:endParaRP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16740512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Wireless device location tools included with no additional license</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408227019"/>
                  </a:ext>
                </a:extLst>
              </a:tr>
            </a:tbl>
          </a:graphicData>
        </a:graphic>
      </p:graphicFrame>
      <p:pic>
        <p:nvPicPr>
          <p:cNvPr id="11" name="Graphic 10">
            <a:extLst>
              <a:ext uri="{FF2B5EF4-FFF2-40B4-BE49-F238E27FC236}">
                <a16:creationId xmlns="" xmlns:a16="http://schemas.microsoft.com/office/drawing/2014/main" id="{D4EBCF1A-D546-8E42-8449-8F34FDC8CB3A}"/>
              </a:ext>
            </a:extLst>
          </p:cNvPr>
          <p:cNvPicPr>
            <a:picLocks noChangeAspect="1"/>
          </p:cNvPicPr>
          <p:nvPr/>
        </p:nvPicPr>
        <p:blipFill>
          <a:blip r:embed="rId4">
            <a:duotone>
              <a:prstClr val="black"/>
              <a:schemeClr val="tx2">
                <a:tint val="45000"/>
                <a:satMod val="400000"/>
              </a:schemeClr>
            </a:duotone>
            <a:extLst>
              <a:ext uri="{96DAC541-7B7A-43D3-8B79-37D633B846F1}">
                <asvg:svgBlip xmlns="" xmlns:asvg="http://schemas.microsoft.com/office/drawing/2016/SVG/main" r:embed="rId5"/>
              </a:ext>
            </a:extLst>
          </a:blip>
          <a:stretch>
            <a:fillRect/>
          </a:stretch>
        </p:blipFill>
        <p:spPr>
          <a:xfrm>
            <a:off x="771054" y="2302981"/>
            <a:ext cx="508000" cy="508000"/>
          </a:xfrm>
          <a:prstGeom prst="rect">
            <a:avLst/>
          </a:prstGeom>
        </p:spPr>
      </p:pic>
      <p:pic>
        <p:nvPicPr>
          <p:cNvPr id="13" name="Graphic 12">
            <a:extLst>
              <a:ext uri="{FF2B5EF4-FFF2-40B4-BE49-F238E27FC236}">
                <a16:creationId xmlns="" xmlns:a16="http://schemas.microsoft.com/office/drawing/2014/main" id="{F58B030C-998B-EE4F-A582-010A82046B8B}"/>
              </a:ext>
            </a:extLst>
          </p:cNvPr>
          <p:cNvPicPr>
            <a:picLocks noChangeAspect="1"/>
          </p:cNvPicPr>
          <p:nvPr/>
        </p:nvPicPr>
        <p:blipFill>
          <a:blip r:embed="rId6">
            <a:duotone>
              <a:prstClr val="black"/>
              <a:schemeClr val="tx2">
                <a:tint val="45000"/>
                <a:satMod val="400000"/>
              </a:schemeClr>
            </a:duotone>
            <a:extLst>
              <a:ext uri="{96DAC541-7B7A-43D3-8B79-37D633B846F1}">
                <asvg:svgBlip xmlns="" xmlns:asvg="http://schemas.microsoft.com/office/drawing/2016/SVG/main" r:embed="rId7"/>
              </a:ext>
            </a:extLst>
          </a:blip>
          <a:stretch>
            <a:fillRect/>
          </a:stretch>
        </p:blipFill>
        <p:spPr>
          <a:xfrm>
            <a:off x="771054" y="2986330"/>
            <a:ext cx="508000" cy="508000"/>
          </a:xfrm>
          <a:prstGeom prst="rect">
            <a:avLst/>
          </a:prstGeom>
        </p:spPr>
      </p:pic>
      <p:pic>
        <p:nvPicPr>
          <p:cNvPr id="15" name="Graphic 14">
            <a:extLst>
              <a:ext uri="{FF2B5EF4-FFF2-40B4-BE49-F238E27FC236}">
                <a16:creationId xmlns="" xmlns:a16="http://schemas.microsoft.com/office/drawing/2014/main" id="{6DCA6F4B-C1A7-954A-9BCC-8C2D865646BE}"/>
              </a:ext>
            </a:extLst>
          </p:cNvPr>
          <p:cNvPicPr>
            <a:picLocks noChangeAspect="1"/>
          </p:cNvPicPr>
          <p:nvPr/>
        </p:nvPicPr>
        <p:blipFill>
          <a:blip r:embed="rId8">
            <a:duotone>
              <a:prstClr val="black"/>
              <a:schemeClr val="tx2">
                <a:tint val="45000"/>
                <a:satMod val="400000"/>
              </a:schemeClr>
            </a:duotone>
            <a:extLst>
              <a:ext uri="{96DAC541-7B7A-43D3-8B79-37D633B846F1}">
                <asvg:svgBlip xmlns="" xmlns:asvg="http://schemas.microsoft.com/office/drawing/2016/SVG/main" r:embed="rId9"/>
              </a:ext>
            </a:extLst>
          </a:blip>
          <a:stretch>
            <a:fillRect/>
          </a:stretch>
        </p:blipFill>
        <p:spPr>
          <a:xfrm>
            <a:off x="771054" y="3657600"/>
            <a:ext cx="508000" cy="508000"/>
          </a:xfrm>
          <a:prstGeom prst="rect">
            <a:avLst/>
          </a:prstGeom>
        </p:spPr>
      </p:pic>
      <p:pic>
        <p:nvPicPr>
          <p:cNvPr id="17" name="Graphic 16">
            <a:extLst>
              <a:ext uri="{FF2B5EF4-FFF2-40B4-BE49-F238E27FC236}">
                <a16:creationId xmlns="" xmlns:a16="http://schemas.microsoft.com/office/drawing/2014/main" id="{DBAB7C16-8C30-B047-8070-F59A37B592F5}"/>
              </a:ext>
            </a:extLst>
          </p:cNvPr>
          <p:cNvPicPr>
            <a:picLocks noChangeAspect="1"/>
          </p:cNvPicPr>
          <p:nvPr/>
        </p:nvPicPr>
        <p:blipFill>
          <a:blip r:embed="rId10">
            <a:duotone>
              <a:prstClr val="black"/>
              <a:schemeClr val="tx2">
                <a:tint val="45000"/>
                <a:satMod val="400000"/>
              </a:schemeClr>
            </a:duotone>
            <a:extLst>
              <a:ext uri="{96DAC541-7B7A-43D3-8B79-37D633B846F1}">
                <asvg:svgBlip xmlns="" xmlns:asvg="http://schemas.microsoft.com/office/drawing/2016/SVG/main" r:embed="rId11"/>
              </a:ext>
            </a:extLst>
          </a:blip>
          <a:stretch>
            <a:fillRect/>
          </a:stretch>
        </p:blipFill>
        <p:spPr>
          <a:xfrm>
            <a:off x="760501" y="4346572"/>
            <a:ext cx="508000" cy="508000"/>
          </a:xfrm>
          <a:prstGeom prst="rect">
            <a:avLst/>
          </a:prstGeom>
        </p:spPr>
      </p:pic>
      <p:pic>
        <p:nvPicPr>
          <p:cNvPr id="19" name="Graphic 18">
            <a:extLst>
              <a:ext uri="{FF2B5EF4-FFF2-40B4-BE49-F238E27FC236}">
                <a16:creationId xmlns="" xmlns:a16="http://schemas.microsoft.com/office/drawing/2014/main" id="{2217A66C-5A83-3849-AB6E-EA03482844FD}"/>
              </a:ext>
            </a:extLst>
          </p:cNvPr>
          <p:cNvPicPr>
            <a:picLocks noChangeAspect="1"/>
          </p:cNvPicPr>
          <p:nvPr/>
        </p:nvPicPr>
        <p:blipFill>
          <a:blip r:embed="rId12">
            <a:duotone>
              <a:prstClr val="black"/>
              <a:schemeClr val="tx2">
                <a:tint val="45000"/>
                <a:satMod val="400000"/>
              </a:schemeClr>
            </a:duotone>
            <a:extLst>
              <a:ext uri="{96DAC541-7B7A-43D3-8B79-37D633B846F1}">
                <asvg:svgBlip xmlns="" xmlns:asvg="http://schemas.microsoft.com/office/drawing/2016/SVG/main" r:embed="rId13"/>
              </a:ext>
            </a:extLst>
          </a:blip>
          <a:stretch>
            <a:fillRect/>
          </a:stretch>
        </p:blipFill>
        <p:spPr>
          <a:xfrm>
            <a:off x="771054" y="5062528"/>
            <a:ext cx="508000" cy="508000"/>
          </a:xfrm>
          <a:prstGeom prst="rect">
            <a:avLst/>
          </a:prstGeom>
        </p:spPr>
      </p:pic>
      <p:pic>
        <p:nvPicPr>
          <p:cNvPr id="21" name="Graphic 20">
            <a:extLst>
              <a:ext uri="{FF2B5EF4-FFF2-40B4-BE49-F238E27FC236}">
                <a16:creationId xmlns="" xmlns:a16="http://schemas.microsoft.com/office/drawing/2014/main" id="{68FD78D9-1A8C-D146-9A34-140448AFE543}"/>
              </a:ext>
            </a:extLst>
          </p:cNvPr>
          <p:cNvPicPr>
            <a:picLocks noChangeAspect="1"/>
          </p:cNvPicPr>
          <p:nvPr/>
        </p:nvPicPr>
        <p:blipFill>
          <a:blip r:embed="rId14">
            <a:duotone>
              <a:prstClr val="black"/>
              <a:schemeClr val="tx2">
                <a:tint val="45000"/>
                <a:satMod val="400000"/>
              </a:schemeClr>
            </a:duotone>
            <a:extLst>
              <a:ext uri="{96DAC541-7B7A-43D3-8B79-37D633B846F1}">
                <asvg:svgBlip xmlns="" xmlns:asvg="http://schemas.microsoft.com/office/drawing/2016/SVG/main" r:embed="rId15"/>
              </a:ext>
            </a:extLst>
          </a:blip>
          <a:stretch>
            <a:fillRect/>
          </a:stretch>
        </p:blipFill>
        <p:spPr>
          <a:xfrm>
            <a:off x="771054" y="5778484"/>
            <a:ext cx="508000" cy="508000"/>
          </a:xfrm>
          <a:prstGeom prst="rect">
            <a:avLst/>
          </a:prstGeom>
        </p:spPr>
      </p:pic>
      <p:sp>
        <p:nvSpPr>
          <p:cNvPr id="20" name="Rectangle 1">
            <a:extLst>
              <a:ext uri="{FF2B5EF4-FFF2-40B4-BE49-F238E27FC236}">
                <a16:creationId xmlns="" xmlns:a16="http://schemas.microsoft.com/office/drawing/2014/main" id="{638E57F3-87FE-BA49-9B95-E44FC17A0F43}"/>
              </a:ext>
            </a:extLst>
          </p:cNvPr>
          <p:cNvSpPr>
            <a:spLocks noChangeArrowheads="1"/>
          </p:cNvSpPr>
          <p:nvPr/>
        </p:nvSpPr>
        <p:spPr bwMode="auto">
          <a:xfrm>
            <a:off x="101092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24" name="Rectangle 1">
            <a:extLst>
              <a:ext uri="{FF2B5EF4-FFF2-40B4-BE49-F238E27FC236}">
                <a16:creationId xmlns="" xmlns:a16="http://schemas.microsoft.com/office/drawing/2014/main" id="{6C497758-97F9-484A-959E-9163B0C5C3FC}"/>
              </a:ext>
            </a:extLst>
          </p:cNvPr>
          <p:cNvSpPr>
            <a:spLocks noChangeArrowheads="1"/>
          </p:cNvSpPr>
          <p:nvPr/>
        </p:nvSpPr>
        <p:spPr bwMode="auto">
          <a:xfrm>
            <a:off x="109339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pic>
        <p:nvPicPr>
          <p:cNvPr id="25" name="Picture 24">
            <a:extLst>
              <a:ext uri="{FF2B5EF4-FFF2-40B4-BE49-F238E27FC236}">
                <a16:creationId xmlns="" xmlns:a16="http://schemas.microsoft.com/office/drawing/2014/main" id="{C08CB4B4-7AB9-BC4F-A92D-C8AC42AB6661}"/>
              </a:ext>
            </a:extLst>
          </p:cNvPr>
          <p:cNvPicPr>
            <a:picLocks noChangeAspect="1"/>
          </p:cNvPicPr>
          <p:nvPr/>
        </p:nvPicPr>
        <p:blipFill>
          <a:blip r:embed="rId16">
            <a:duotone>
              <a:schemeClr val="accent5">
                <a:shade val="45000"/>
                <a:satMod val="135000"/>
              </a:schemeClr>
              <a:prstClr val="white"/>
            </a:duotone>
            <a:lum bright="20000"/>
          </a:blip>
          <a:stretch>
            <a:fillRect/>
          </a:stretch>
        </p:blipFill>
        <p:spPr>
          <a:xfrm>
            <a:off x="10310905" y="417338"/>
            <a:ext cx="536531" cy="253479"/>
          </a:xfrm>
          <a:prstGeom prst="rect">
            <a:avLst/>
          </a:prstGeom>
        </p:spPr>
      </p:pic>
      <p:pic>
        <p:nvPicPr>
          <p:cNvPr id="26" name="Picture 25">
            <a:extLst>
              <a:ext uri="{FF2B5EF4-FFF2-40B4-BE49-F238E27FC236}">
                <a16:creationId xmlns="" xmlns:a16="http://schemas.microsoft.com/office/drawing/2014/main" id="{0310BC7C-5ACE-6A4D-BFF6-F4E2DD1D0B2C}"/>
              </a:ext>
            </a:extLst>
          </p:cNvPr>
          <p:cNvPicPr>
            <a:picLocks noChangeAspect="1"/>
          </p:cNvPicPr>
          <p:nvPr/>
        </p:nvPicPr>
        <p:blipFill>
          <a:blip r:embed="rId17">
            <a:duotone>
              <a:schemeClr val="accent5">
                <a:shade val="45000"/>
                <a:satMod val="135000"/>
              </a:schemeClr>
              <a:prstClr val="white"/>
            </a:duotone>
            <a:lum bright="20000"/>
          </a:blip>
          <a:stretch>
            <a:fillRect/>
          </a:stretch>
        </p:blipFill>
        <p:spPr>
          <a:xfrm>
            <a:off x="11203059" y="345571"/>
            <a:ext cx="397013" cy="397013"/>
          </a:xfrm>
          <a:prstGeom prst="rect">
            <a:avLst/>
          </a:prstGeom>
        </p:spPr>
      </p:pic>
    </p:spTree>
    <p:extLst>
      <p:ext uri="{BB962C8B-B14F-4D97-AF65-F5344CB8AC3E}">
        <p14:creationId xmlns:p14="http://schemas.microsoft.com/office/powerpoint/2010/main" val="322270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FortiWLC Series</a:t>
            </a:r>
          </a:p>
        </p:txBody>
      </p:sp>
      <p:graphicFrame>
        <p:nvGraphicFramePr>
          <p:cNvPr id="3" name="Table 2"/>
          <p:cNvGraphicFramePr>
            <a:graphicFrameLocks noGrp="1"/>
          </p:cNvGraphicFramePr>
          <p:nvPr>
            <p:extLst>
              <p:ext uri="{D42A27DB-BD31-4B8C-83A1-F6EECF244321}">
                <p14:modId xmlns:p14="http://schemas.microsoft.com/office/powerpoint/2010/main" val="1463809258"/>
              </p:ext>
            </p:extLst>
          </p:nvPr>
        </p:nvGraphicFramePr>
        <p:xfrm>
          <a:off x="337502" y="1440000"/>
          <a:ext cx="11517002" cy="2320200"/>
        </p:xfrm>
        <a:graphic>
          <a:graphicData uri="http://schemas.openxmlformats.org/drawingml/2006/table">
            <a:tbl>
              <a:tblPr firstRow="1" firstCol="1" bandRow="1">
                <a:tableStyleId>{46F890A9-2807-4EBB-B81D-B2AA78EC7F39}</a:tableStyleId>
              </a:tblPr>
              <a:tblGrid>
                <a:gridCol w="1762102">
                  <a:extLst>
                    <a:ext uri="{9D8B030D-6E8A-4147-A177-3AD203B41FA5}">
                      <a16:colId xmlns="" xmlns:a16="http://schemas.microsoft.com/office/drawing/2014/main" val="20000"/>
                    </a:ext>
                  </a:extLst>
                </a:gridCol>
                <a:gridCol w="1950980">
                  <a:extLst>
                    <a:ext uri="{9D8B030D-6E8A-4147-A177-3AD203B41FA5}">
                      <a16:colId xmlns="" xmlns:a16="http://schemas.microsoft.com/office/drawing/2014/main" val="20001"/>
                    </a:ext>
                  </a:extLst>
                </a:gridCol>
                <a:gridCol w="1950980">
                  <a:extLst>
                    <a:ext uri="{9D8B030D-6E8A-4147-A177-3AD203B41FA5}">
                      <a16:colId xmlns="" xmlns:a16="http://schemas.microsoft.com/office/drawing/2014/main" val="20002"/>
                    </a:ext>
                  </a:extLst>
                </a:gridCol>
                <a:gridCol w="1950980">
                  <a:extLst>
                    <a:ext uri="{9D8B030D-6E8A-4147-A177-3AD203B41FA5}">
                      <a16:colId xmlns="" xmlns:a16="http://schemas.microsoft.com/office/drawing/2014/main" val="20003"/>
                    </a:ext>
                  </a:extLst>
                </a:gridCol>
                <a:gridCol w="1950980">
                  <a:extLst>
                    <a:ext uri="{9D8B030D-6E8A-4147-A177-3AD203B41FA5}">
                      <a16:colId xmlns="" xmlns:a16="http://schemas.microsoft.com/office/drawing/2014/main" val="2739226736"/>
                    </a:ext>
                  </a:extLst>
                </a:gridCol>
                <a:gridCol w="1950980">
                  <a:extLst>
                    <a:ext uri="{9D8B030D-6E8A-4147-A177-3AD203B41FA5}">
                      <a16:colId xmlns="" xmlns:a16="http://schemas.microsoft.com/office/drawing/2014/main" val="3891222705"/>
                    </a:ext>
                  </a:extLst>
                </a:gridCol>
              </a:tblGrid>
              <a:tr h="347200">
                <a:tc>
                  <a:txBody>
                    <a:bodyPr/>
                    <a:lstStyle/>
                    <a:p>
                      <a:endParaRPr lang="en-US" sz="130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FWC-50D</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FWC-200D</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FWC-500D</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FWD-1000D</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FWD-3000D</a:t>
                      </a:r>
                    </a:p>
                  </a:txBody>
                  <a:tcPr marL="121888" marR="121888" marT="72000" marB="72000" anchor="ctr"/>
                </a:tc>
                <a:extLst>
                  <a:ext uri="{0D108BD9-81ED-4DB2-BD59-A6C34878D82A}">
                    <a16:rowId xmlns="" xmlns:a16="http://schemas.microsoft.com/office/drawing/2014/main" val="10000"/>
                  </a:ext>
                </a:extLst>
              </a:tr>
              <a:tr h="347200">
                <a:tc>
                  <a:txBody>
                    <a:bodyPr/>
                    <a:lstStyle/>
                    <a:p>
                      <a:r>
                        <a:rPr lang="en-US" sz="1300"/>
                        <a:t>Max. Access Points</a:t>
                      </a:r>
                      <a:endParaRPr lang="en-US" sz="1300" b="1">
                        <a:solidFill>
                          <a:srgbClr val="FFFFFF"/>
                        </a:solidFill>
                      </a:endParaRPr>
                    </a:p>
                  </a:txBody>
                  <a:tcPr marL="121888" marR="121888" marT="72000" marB="72000" anchor="ctr"/>
                </a:tc>
                <a:tc>
                  <a:txBody>
                    <a:bodyPr/>
                    <a:lstStyle/>
                    <a:p>
                      <a:pPr algn="ctr"/>
                      <a:r>
                        <a:rPr lang="en-US" sz="1300"/>
                        <a:t>50</a:t>
                      </a:r>
                      <a:endParaRPr lang="en-US" sz="1300" b="0" i="0">
                        <a:solidFill>
                          <a:schemeClr val="tx1"/>
                        </a:solidFill>
                        <a:latin typeface="+mn-lt"/>
                      </a:endParaRPr>
                    </a:p>
                  </a:txBody>
                  <a:tcPr marL="121888" marR="121888" marT="72000" marB="72000" anchor="ctr"/>
                </a:tc>
                <a:tc>
                  <a:txBody>
                    <a:bodyPr/>
                    <a:lstStyle/>
                    <a:p>
                      <a:pPr algn="ctr"/>
                      <a:r>
                        <a:rPr lang="en-US" sz="1300"/>
                        <a:t>200</a:t>
                      </a:r>
                      <a:endParaRPr lang="en-US" sz="1300" b="0" i="0">
                        <a:solidFill>
                          <a:schemeClr val="tx1"/>
                        </a:solidFill>
                        <a:latin typeface="+mn-lt"/>
                      </a:endParaRPr>
                    </a:p>
                  </a:txBody>
                  <a:tcPr marL="121888" marR="121888" marT="72000" marB="72000" anchor="ctr"/>
                </a:tc>
                <a:tc>
                  <a:txBody>
                    <a:bodyPr/>
                    <a:lstStyle/>
                    <a:p>
                      <a:pPr algn="ctr"/>
                      <a:r>
                        <a:rPr lang="en-US" sz="1300"/>
                        <a:t>500</a:t>
                      </a:r>
                      <a:endParaRPr lang="en-US" sz="1300" b="0" i="0">
                        <a:solidFill>
                          <a:schemeClr val="tx1"/>
                        </a:solidFill>
                        <a:latin typeface="+mn-lt"/>
                      </a:endParaRPr>
                    </a:p>
                  </a:txBody>
                  <a:tcPr marL="121888" marR="121888" marT="72000" marB="72000" anchor="ctr"/>
                </a:tc>
                <a:tc>
                  <a:txBody>
                    <a:bodyPr/>
                    <a:lstStyle/>
                    <a:p>
                      <a:pPr algn="ctr"/>
                      <a:r>
                        <a:rPr lang="en-US" sz="1300" b="0" i="0">
                          <a:solidFill>
                            <a:schemeClr val="tx1"/>
                          </a:solidFill>
                          <a:latin typeface="+mn-lt"/>
                        </a:rPr>
                        <a:t>1,000</a:t>
                      </a:r>
                    </a:p>
                  </a:txBody>
                  <a:tcPr marL="121888" marR="121888" marT="72000" marB="72000" anchor="ctr"/>
                </a:tc>
                <a:tc>
                  <a:txBody>
                    <a:bodyPr/>
                    <a:lstStyle/>
                    <a:p>
                      <a:pPr algn="ctr"/>
                      <a:r>
                        <a:rPr lang="en-US" sz="1300" b="0" i="0">
                          <a:solidFill>
                            <a:schemeClr val="tx1"/>
                          </a:solidFill>
                          <a:latin typeface="+mn-lt"/>
                        </a:rPr>
                        <a:t>3,000</a:t>
                      </a:r>
                    </a:p>
                  </a:txBody>
                  <a:tcPr marL="121888" marR="121888" marT="72000" marB="72000" anchor="ctr"/>
                </a:tc>
                <a:extLst>
                  <a:ext uri="{0D108BD9-81ED-4DB2-BD59-A6C34878D82A}">
                    <a16:rowId xmlns="" xmlns:a16="http://schemas.microsoft.com/office/drawing/2014/main" val="10001"/>
                  </a:ext>
                </a:extLst>
              </a:tr>
              <a:tr h="347200">
                <a:tc>
                  <a:txBody>
                    <a:bodyPr/>
                    <a:lstStyle/>
                    <a:p>
                      <a:r>
                        <a:rPr lang="en-US" sz="1300"/>
                        <a:t>Max Clients</a:t>
                      </a:r>
                      <a:endParaRPr lang="en-US" sz="13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1,500</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2,500</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7,500</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20,000</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45,000</a:t>
                      </a:r>
                    </a:p>
                  </a:txBody>
                  <a:tcPr marL="121888" marR="121888" marT="72000" marB="72000" anchor="ctr"/>
                </a:tc>
                <a:extLst>
                  <a:ext uri="{0D108BD9-81ED-4DB2-BD59-A6C34878D82A}">
                    <a16:rowId xmlns="" xmlns:a16="http://schemas.microsoft.com/office/drawing/2014/main" val="10002"/>
                  </a:ext>
                </a:extLst>
              </a:tr>
              <a:tr h="0">
                <a:tc>
                  <a:txBody>
                    <a:bodyPr/>
                    <a:lstStyle/>
                    <a:p>
                      <a:r>
                        <a:rPr lang="en-US" sz="1300"/>
                        <a:t>Total Interface</a:t>
                      </a:r>
                      <a:endParaRPr lang="en-US" sz="13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4x GE RJ45</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4x GE RJ45</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4x GE RJ45</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a:ln>
                            <a:noFill/>
                          </a:ln>
                          <a:solidFill>
                            <a:schemeClr val="tx1"/>
                          </a:solidFill>
                          <a:effectLst/>
                          <a:latin typeface="+mn-lt"/>
                        </a:rPr>
                        <a:t>4x GE SFP</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a:ln>
                            <a:noFill/>
                          </a:ln>
                          <a:solidFill>
                            <a:schemeClr val="tx1"/>
                          </a:solidFill>
                          <a:effectLst/>
                          <a:latin typeface="+mn-lt"/>
                        </a:rPr>
                        <a:t>2x 10GE SFP+</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2x GE RJ45</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a:ln>
                            <a:noFill/>
                          </a:ln>
                          <a:solidFill>
                            <a:schemeClr val="tx1"/>
                          </a:solidFill>
                          <a:effectLst/>
                          <a:latin typeface="+mn-lt"/>
                        </a:rPr>
                        <a:t>4x 10GE SFP+</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2x GE RJ45</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a:ln>
                            <a:noFill/>
                          </a:ln>
                          <a:solidFill>
                            <a:schemeClr val="tx1"/>
                          </a:solidFill>
                          <a:effectLst/>
                          <a:latin typeface="+mn-lt"/>
                        </a:rPr>
                        <a:t>8x 10GE SFP+</a:t>
                      </a:r>
                      <a:endParaRPr kumimoji="0" lang="en-US" sz="1300" b="0" i="0" u="none" strike="noStrike" cap="none" normalizeH="0" baseline="0">
                        <a:ln>
                          <a:noFill/>
                        </a:ln>
                        <a:solidFill>
                          <a:schemeClr val="dk1"/>
                        </a:solidFill>
                        <a:effectLst/>
                        <a:latin typeface="+mn-lt"/>
                      </a:endParaRPr>
                    </a:p>
                  </a:txBody>
                  <a:tcPr marL="121888" marR="121888" marT="72000" marB="72000" anchor="ctr"/>
                </a:tc>
                <a:extLst>
                  <a:ext uri="{0D108BD9-81ED-4DB2-BD59-A6C34878D82A}">
                    <a16:rowId xmlns="" xmlns:a16="http://schemas.microsoft.com/office/drawing/2014/main" val="10003"/>
                  </a:ext>
                </a:extLst>
              </a:tr>
              <a:tr h="347200">
                <a:tc>
                  <a:txBody>
                    <a:bodyPr/>
                    <a:lstStyle/>
                    <a:p>
                      <a:r>
                        <a:rPr lang="en-US" sz="1300"/>
                        <a:t>Form Factor</a:t>
                      </a:r>
                      <a:endParaRPr lang="en-US" sz="13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 RU</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 RU</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 RU</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2 RU</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a:solidFill>
                            <a:schemeClr val="tx1"/>
                          </a:solidFill>
                          <a:latin typeface="+mn-lt"/>
                        </a:rPr>
                        <a:t>2 RU</a:t>
                      </a:r>
                    </a:p>
                  </a:txBody>
                  <a:tcPr marL="121888" marR="121888" marT="72000" marB="72000" anchor="ctr"/>
                </a:tc>
                <a:extLst>
                  <a:ext uri="{0D108BD9-81ED-4DB2-BD59-A6C34878D82A}">
                    <a16:rowId xmlns="" xmlns:a16="http://schemas.microsoft.com/office/drawing/2014/main" val="10004"/>
                  </a:ext>
                </a:extLst>
              </a:tr>
            </a:tbl>
          </a:graphicData>
        </a:graphic>
      </p:graphicFrame>
      <p:graphicFrame>
        <p:nvGraphicFramePr>
          <p:cNvPr id="5" name="Table 4">
            <a:extLst>
              <a:ext uri="{FF2B5EF4-FFF2-40B4-BE49-F238E27FC236}">
                <a16:creationId xmlns="" xmlns:a16="http://schemas.microsoft.com/office/drawing/2014/main" id="{8C064460-3C01-7446-BE47-7F1033D99FA2}"/>
              </a:ext>
            </a:extLst>
          </p:cNvPr>
          <p:cNvGraphicFramePr>
            <a:graphicFrameLocks noGrp="1"/>
          </p:cNvGraphicFramePr>
          <p:nvPr>
            <p:extLst>
              <p:ext uri="{D42A27DB-BD31-4B8C-83A1-F6EECF244321}">
                <p14:modId xmlns:p14="http://schemas.microsoft.com/office/powerpoint/2010/main" val="348651562"/>
              </p:ext>
            </p:extLst>
          </p:nvPr>
        </p:nvGraphicFramePr>
        <p:xfrm>
          <a:off x="337502" y="3874754"/>
          <a:ext cx="11517002" cy="1923960"/>
        </p:xfrm>
        <a:graphic>
          <a:graphicData uri="http://schemas.openxmlformats.org/drawingml/2006/table">
            <a:tbl>
              <a:tblPr firstRow="1" firstCol="1" bandRow="1">
                <a:tableStyleId>{46F890A9-2807-4EBB-B81D-B2AA78EC7F39}</a:tableStyleId>
              </a:tblPr>
              <a:tblGrid>
                <a:gridCol w="1762102">
                  <a:extLst>
                    <a:ext uri="{9D8B030D-6E8A-4147-A177-3AD203B41FA5}">
                      <a16:colId xmlns="" xmlns:a16="http://schemas.microsoft.com/office/drawing/2014/main" val="20000"/>
                    </a:ext>
                  </a:extLst>
                </a:gridCol>
                <a:gridCol w="1950980">
                  <a:extLst>
                    <a:ext uri="{9D8B030D-6E8A-4147-A177-3AD203B41FA5}">
                      <a16:colId xmlns="" xmlns:a16="http://schemas.microsoft.com/office/drawing/2014/main" val="20001"/>
                    </a:ext>
                  </a:extLst>
                </a:gridCol>
                <a:gridCol w="1950980">
                  <a:extLst>
                    <a:ext uri="{9D8B030D-6E8A-4147-A177-3AD203B41FA5}">
                      <a16:colId xmlns="" xmlns:a16="http://schemas.microsoft.com/office/drawing/2014/main" val="20002"/>
                    </a:ext>
                  </a:extLst>
                </a:gridCol>
                <a:gridCol w="1950980">
                  <a:extLst>
                    <a:ext uri="{9D8B030D-6E8A-4147-A177-3AD203B41FA5}">
                      <a16:colId xmlns="" xmlns:a16="http://schemas.microsoft.com/office/drawing/2014/main" val="20003"/>
                    </a:ext>
                  </a:extLst>
                </a:gridCol>
                <a:gridCol w="1950980">
                  <a:extLst>
                    <a:ext uri="{9D8B030D-6E8A-4147-A177-3AD203B41FA5}">
                      <a16:colId xmlns="" xmlns:a16="http://schemas.microsoft.com/office/drawing/2014/main" val="2739226736"/>
                    </a:ext>
                  </a:extLst>
                </a:gridCol>
                <a:gridCol w="1950980">
                  <a:extLst>
                    <a:ext uri="{9D8B030D-6E8A-4147-A177-3AD203B41FA5}">
                      <a16:colId xmlns="" xmlns:a16="http://schemas.microsoft.com/office/drawing/2014/main" val="3891222705"/>
                    </a:ext>
                  </a:extLst>
                </a:gridCol>
              </a:tblGrid>
              <a:tr h="347200">
                <a:tc>
                  <a:txBody>
                    <a:bodyPr/>
                    <a:lstStyle/>
                    <a:p>
                      <a:endParaRPr lang="en-US" sz="130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FWC-50D-VM</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FWC-200D-VM</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FWC-500D-VM</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FWD-1000D-VM</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FWD-3000D-VM</a:t>
                      </a:r>
                    </a:p>
                  </a:txBody>
                  <a:tcPr marL="121888" marR="121888" marT="72000" marB="72000" anchor="ctr"/>
                </a:tc>
                <a:extLst>
                  <a:ext uri="{0D108BD9-81ED-4DB2-BD59-A6C34878D82A}">
                    <a16:rowId xmlns="" xmlns:a16="http://schemas.microsoft.com/office/drawing/2014/main" val="10000"/>
                  </a:ext>
                </a:extLst>
              </a:tr>
              <a:tr h="347200">
                <a:tc>
                  <a:txBody>
                    <a:bodyPr/>
                    <a:lstStyle/>
                    <a:p>
                      <a:r>
                        <a:rPr lang="en-US" sz="1300"/>
                        <a:t>Max. Access Points</a:t>
                      </a:r>
                      <a:endParaRPr lang="en-US" sz="1300" b="1">
                        <a:solidFill>
                          <a:srgbClr val="FFFFFF"/>
                        </a:solidFill>
                      </a:endParaRPr>
                    </a:p>
                  </a:txBody>
                  <a:tcPr marL="121888" marR="121888" marT="72000" marB="72000" anchor="ctr"/>
                </a:tc>
                <a:tc>
                  <a:txBody>
                    <a:bodyPr/>
                    <a:lstStyle/>
                    <a:p>
                      <a:pPr algn="ctr"/>
                      <a:r>
                        <a:rPr lang="en-US" sz="1300"/>
                        <a:t>50</a:t>
                      </a:r>
                      <a:endParaRPr lang="en-US" sz="1300" b="0" i="0">
                        <a:solidFill>
                          <a:schemeClr val="tx1"/>
                        </a:solidFill>
                        <a:latin typeface="+mn-lt"/>
                      </a:endParaRPr>
                    </a:p>
                  </a:txBody>
                  <a:tcPr marL="121888" marR="121888" marT="72000" marB="72000" anchor="ctr"/>
                </a:tc>
                <a:tc>
                  <a:txBody>
                    <a:bodyPr/>
                    <a:lstStyle/>
                    <a:p>
                      <a:pPr algn="ctr"/>
                      <a:r>
                        <a:rPr lang="en-US" sz="1300"/>
                        <a:t>200</a:t>
                      </a:r>
                      <a:endParaRPr lang="en-US" sz="1300" b="0" i="0">
                        <a:solidFill>
                          <a:schemeClr val="tx1"/>
                        </a:solidFill>
                        <a:latin typeface="+mn-lt"/>
                      </a:endParaRPr>
                    </a:p>
                  </a:txBody>
                  <a:tcPr marL="121888" marR="121888" marT="72000" marB="72000" anchor="ctr"/>
                </a:tc>
                <a:tc>
                  <a:txBody>
                    <a:bodyPr/>
                    <a:lstStyle/>
                    <a:p>
                      <a:pPr algn="ctr"/>
                      <a:r>
                        <a:rPr lang="en-US" sz="1300"/>
                        <a:t>500</a:t>
                      </a:r>
                      <a:endParaRPr lang="en-US" sz="1300" b="0" i="0">
                        <a:solidFill>
                          <a:schemeClr val="tx1"/>
                        </a:solidFill>
                        <a:latin typeface="+mn-lt"/>
                      </a:endParaRPr>
                    </a:p>
                  </a:txBody>
                  <a:tcPr marL="121888" marR="121888" marT="72000" marB="72000" anchor="ctr"/>
                </a:tc>
                <a:tc>
                  <a:txBody>
                    <a:bodyPr/>
                    <a:lstStyle/>
                    <a:p>
                      <a:pPr algn="ctr"/>
                      <a:r>
                        <a:rPr lang="en-US" sz="1300" b="0" i="0">
                          <a:solidFill>
                            <a:schemeClr val="tx1"/>
                          </a:solidFill>
                          <a:latin typeface="+mn-lt"/>
                        </a:rPr>
                        <a:t>1,000</a:t>
                      </a:r>
                    </a:p>
                  </a:txBody>
                  <a:tcPr marL="121888" marR="121888" marT="72000" marB="72000" anchor="ctr"/>
                </a:tc>
                <a:tc>
                  <a:txBody>
                    <a:bodyPr/>
                    <a:lstStyle/>
                    <a:p>
                      <a:pPr algn="ctr"/>
                      <a:r>
                        <a:rPr lang="en-US" sz="1300" b="0" i="0">
                          <a:solidFill>
                            <a:schemeClr val="tx1"/>
                          </a:solidFill>
                          <a:latin typeface="+mn-lt"/>
                        </a:rPr>
                        <a:t>3,000</a:t>
                      </a:r>
                    </a:p>
                  </a:txBody>
                  <a:tcPr marL="121888" marR="121888" marT="72000" marB="72000" anchor="ctr"/>
                </a:tc>
                <a:extLst>
                  <a:ext uri="{0D108BD9-81ED-4DB2-BD59-A6C34878D82A}">
                    <a16:rowId xmlns="" xmlns:a16="http://schemas.microsoft.com/office/drawing/2014/main" val="10001"/>
                  </a:ext>
                </a:extLst>
              </a:tr>
              <a:tr h="347200">
                <a:tc>
                  <a:txBody>
                    <a:bodyPr/>
                    <a:lstStyle/>
                    <a:p>
                      <a:r>
                        <a:rPr lang="en-US" sz="1300"/>
                        <a:t>Max Clients</a:t>
                      </a:r>
                      <a:endParaRPr lang="en-US" sz="13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1,500</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2,500</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7,500</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20,000</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45,000</a:t>
                      </a:r>
                    </a:p>
                  </a:txBody>
                  <a:tcPr marL="121888" marR="121888" marT="72000" marB="72000" anchor="ctr"/>
                </a:tc>
                <a:extLst>
                  <a:ext uri="{0D108BD9-81ED-4DB2-BD59-A6C34878D82A}">
                    <a16:rowId xmlns="" xmlns:a16="http://schemas.microsoft.com/office/drawing/2014/main" val="10002"/>
                  </a:ext>
                </a:extLst>
              </a:tr>
              <a:tr h="0">
                <a:tc>
                  <a:txBody>
                    <a:bodyPr/>
                    <a:lstStyle/>
                    <a:p>
                      <a:r>
                        <a:rPr lang="en-US" sz="1300" b="1">
                          <a:solidFill>
                            <a:schemeClr val="tx1"/>
                          </a:solidFill>
                        </a:rPr>
                        <a:t>Max vCPU</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4</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4</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8</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24</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a:ln>
                            <a:noFill/>
                          </a:ln>
                          <a:solidFill>
                            <a:schemeClr val="dk1"/>
                          </a:solidFill>
                          <a:effectLst/>
                          <a:latin typeface="+mn-lt"/>
                        </a:rPr>
                        <a:t>48</a:t>
                      </a:r>
                    </a:p>
                  </a:txBody>
                  <a:tcPr marL="121888" marR="121888" marT="72000" marB="72000" anchor="ctr"/>
                </a:tc>
                <a:extLst>
                  <a:ext uri="{0D108BD9-81ED-4DB2-BD59-A6C34878D82A}">
                    <a16:rowId xmlns="" xmlns:a16="http://schemas.microsoft.com/office/drawing/2014/main" val="10003"/>
                  </a:ext>
                </a:extLst>
              </a:tr>
              <a:tr h="347200">
                <a:tc>
                  <a:txBody>
                    <a:bodyPr/>
                    <a:lstStyle/>
                    <a:p>
                      <a:r>
                        <a:rPr lang="en-US" sz="1300" b="1">
                          <a:solidFill>
                            <a:schemeClr val="tx1"/>
                          </a:solidFill>
                        </a:rPr>
                        <a:t>Max RAM</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4 GB</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8 GB</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16 GB</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chemeClr val="tx1"/>
                          </a:solidFill>
                          <a:latin typeface="+mn-lt"/>
                        </a:rPr>
                        <a:t>32 GB</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a:solidFill>
                            <a:schemeClr val="tx1"/>
                          </a:solidFill>
                          <a:latin typeface="+mn-lt"/>
                        </a:rPr>
                        <a:t>64 GB</a:t>
                      </a:r>
                    </a:p>
                  </a:txBody>
                  <a:tcPr marL="121888" marR="121888" marT="72000" marB="7200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20801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FortiWLM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b="11597"/>
          <a:stretch/>
        </p:blipFill>
        <p:spPr>
          <a:xfrm>
            <a:off x="2317376" y="2898000"/>
            <a:ext cx="663606" cy="586800"/>
          </a:xfrm>
          <a:prstGeom prst="rect">
            <a:avLst/>
          </a:prstGeom>
        </p:spPr>
      </p:pic>
    </p:spTree>
    <p:extLst>
      <p:ext uri="{BB962C8B-B14F-4D97-AF65-F5344CB8AC3E}">
        <p14:creationId xmlns:p14="http://schemas.microsoft.com/office/powerpoint/2010/main" val="134366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FortiWLM</a:t>
            </a:r>
          </a:p>
        </p:txBody>
      </p:sp>
      <p:sp>
        <p:nvSpPr>
          <p:cNvPr id="6" name="Rectangle 5"/>
          <p:cNvSpPr/>
          <p:nvPr/>
        </p:nvSpPr>
        <p:spPr bwMode="invGray">
          <a:xfrm>
            <a:off x="570826" y="1200000"/>
            <a:ext cx="11067173" cy="846744"/>
          </a:xfrm>
          <a:prstGeom prst="rect">
            <a:avLst/>
          </a:prstGeom>
          <a:solidFill>
            <a:srgbClr val="414F52"/>
          </a:solidFill>
          <a:ln w="28575">
            <a:noFill/>
            <a:round/>
            <a:headEnd/>
            <a:tailEnd/>
          </a:ln>
        </p:spPr>
        <p:txBody>
          <a:bodyPr wrap="square" lIns="121893" tIns="60947" rIns="121893" bIns="60947" rtlCol="0" anchor="ctr"/>
          <a:lstStyle/>
          <a:p>
            <a:pPr marL="1218936" lvl="4" defTabSz="457073"/>
            <a:r>
              <a:rPr lang="en-US" sz="2400" b="1">
                <a:solidFill>
                  <a:schemeClr val="bg1"/>
                </a:solidFill>
                <a:cs typeface="Arial Narrow"/>
              </a:rPr>
              <a:t>Platform for secure access applications focused on WLAN management, interference detection and security.</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b="11597"/>
          <a:stretch/>
        </p:blipFill>
        <p:spPr>
          <a:xfrm>
            <a:off x="795518" y="1200000"/>
            <a:ext cx="845354" cy="747512"/>
          </a:xfrm>
          <a:prstGeom prst="rect">
            <a:avLst/>
          </a:prstGeom>
        </p:spPr>
      </p:pic>
      <p:pic>
        <p:nvPicPr>
          <p:cNvPr id="8" name="Picture 7"/>
          <p:cNvPicPr>
            <a:picLocks noChangeAspect="1"/>
          </p:cNvPicPr>
          <p:nvPr/>
        </p:nvPicPr>
        <p:blipFill>
          <a:blip r:embed="rId3"/>
          <a:stretch>
            <a:fillRect/>
          </a:stretch>
        </p:blipFill>
        <p:spPr>
          <a:xfrm>
            <a:off x="5109420" y="2525563"/>
            <a:ext cx="6657845" cy="2734867"/>
          </a:xfrm>
          <a:prstGeom prst="rect">
            <a:avLst/>
          </a:prstGeom>
        </p:spPr>
      </p:pic>
      <p:graphicFrame>
        <p:nvGraphicFramePr>
          <p:cNvPr id="9" name="Content Placeholder 4">
            <a:extLst>
              <a:ext uri="{FF2B5EF4-FFF2-40B4-BE49-F238E27FC236}">
                <a16:creationId xmlns="" xmlns:a16="http://schemas.microsoft.com/office/drawing/2014/main" id="{65CA1B19-308F-3E4B-985E-CE121FCE4A9D}"/>
              </a:ext>
            </a:extLst>
          </p:cNvPr>
          <p:cNvGraphicFramePr>
            <a:graphicFrameLocks/>
          </p:cNvGraphicFramePr>
          <p:nvPr>
            <p:extLst>
              <p:ext uri="{D42A27DB-BD31-4B8C-83A1-F6EECF244321}">
                <p14:modId xmlns:p14="http://schemas.microsoft.com/office/powerpoint/2010/main" val="892881897"/>
              </p:ext>
            </p:extLst>
          </p:nvPr>
        </p:nvGraphicFramePr>
        <p:xfrm>
          <a:off x="614962" y="2189280"/>
          <a:ext cx="4596082" cy="226080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Network management that supports monitoring, configuring and reporting of wireless network health </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RF interference detection and mitigation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A choice of appliances sized to fit your business scale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bl>
          </a:graphicData>
        </a:graphic>
      </p:graphicFrame>
      <p:pic>
        <p:nvPicPr>
          <p:cNvPr id="11" name="Graphic 10">
            <a:extLst>
              <a:ext uri="{FF2B5EF4-FFF2-40B4-BE49-F238E27FC236}">
                <a16:creationId xmlns="" xmlns:a16="http://schemas.microsoft.com/office/drawing/2014/main" id="{B103AEDA-183D-AC46-BE5F-8BDE68C57075}"/>
              </a:ext>
            </a:extLst>
          </p:cNvPr>
          <p:cNvPicPr>
            <a:picLocks noChangeAspect="1"/>
          </p:cNvPicPr>
          <p:nvPr/>
        </p:nvPicPr>
        <p:blipFill>
          <a:blip r:embed="rId4">
            <a:duotone>
              <a:prstClr val="black"/>
              <a:schemeClr val="tx2">
                <a:tint val="45000"/>
                <a:satMod val="400000"/>
              </a:schemeClr>
            </a:duotone>
            <a:extLst>
              <a:ext uri="{96DAC541-7B7A-43D3-8B79-37D633B846F1}">
                <asvg:svgBlip xmlns="" xmlns:asvg="http://schemas.microsoft.com/office/drawing/2016/SVG/main" r:embed="rId5"/>
              </a:ext>
            </a:extLst>
          </a:blip>
          <a:stretch>
            <a:fillRect/>
          </a:stretch>
        </p:blipFill>
        <p:spPr>
          <a:xfrm>
            <a:off x="771054" y="2358293"/>
            <a:ext cx="508000" cy="508000"/>
          </a:xfrm>
          <a:prstGeom prst="rect">
            <a:avLst/>
          </a:prstGeom>
        </p:spPr>
      </p:pic>
      <p:pic>
        <p:nvPicPr>
          <p:cNvPr id="13" name="Graphic 12">
            <a:extLst>
              <a:ext uri="{FF2B5EF4-FFF2-40B4-BE49-F238E27FC236}">
                <a16:creationId xmlns="" xmlns:a16="http://schemas.microsoft.com/office/drawing/2014/main" id="{3D15E983-C233-3249-B804-7349F5EA261F}"/>
              </a:ext>
            </a:extLst>
          </p:cNvPr>
          <p:cNvPicPr>
            <a:picLocks noChangeAspect="1"/>
          </p:cNvPicPr>
          <p:nvPr/>
        </p:nvPicPr>
        <p:blipFill>
          <a:blip r:embed="rId6">
            <a:duotone>
              <a:prstClr val="black"/>
              <a:schemeClr val="tx2">
                <a:tint val="45000"/>
                <a:satMod val="400000"/>
              </a:schemeClr>
            </a:duotone>
            <a:extLst>
              <a:ext uri="{96DAC541-7B7A-43D3-8B79-37D633B846F1}">
                <asvg:svgBlip xmlns="" xmlns:asvg="http://schemas.microsoft.com/office/drawing/2016/SVG/main" r:embed="rId7"/>
              </a:ext>
            </a:extLst>
          </a:blip>
          <a:stretch>
            <a:fillRect/>
          </a:stretch>
        </p:blipFill>
        <p:spPr>
          <a:xfrm>
            <a:off x="771054" y="3150186"/>
            <a:ext cx="508000" cy="508000"/>
          </a:xfrm>
          <a:prstGeom prst="rect">
            <a:avLst/>
          </a:prstGeom>
        </p:spPr>
      </p:pic>
      <p:pic>
        <p:nvPicPr>
          <p:cNvPr id="15" name="Graphic 14">
            <a:extLst>
              <a:ext uri="{FF2B5EF4-FFF2-40B4-BE49-F238E27FC236}">
                <a16:creationId xmlns="" xmlns:a16="http://schemas.microsoft.com/office/drawing/2014/main" id="{76ED24CA-6D63-684D-8A56-998349ABC2AF}"/>
              </a:ext>
            </a:extLst>
          </p:cNvPr>
          <p:cNvPicPr>
            <a:picLocks noChangeAspect="1"/>
          </p:cNvPicPr>
          <p:nvPr/>
        </p:nvPicPr>
        <p:blipFill>
          <a:blip r:embed="rId8">
            <a:duotone>
              <a:prstClr val="black"/>
              <a:schemeClr val="tx2">
                <a:tint val="45000"/>
                <a:satMod val="400000"/>
              </a:schemeClr>
            </a:duotone>
            <a:extLst>
              <a:ext uri="{96DAC541-7B7A-43D3-8B79-37D633B846F1}">
                <asvg:svgBlip xmlns="" xmlns:asvg="http://schemas.microsoft.com/office/drawing/2016/SVG/main" r:embed="rId9"/>
              </a:ext>
            </a:extLst>
          </a:blip>
          <a:stretch>
            <a:fillRect/>
          </a:stretch>
        </p:blipFill>
        <p:spPr>
          <a:xfrm>
            <a:off x="742572" y="3845554"/>
            <a:ext cx="508000" cy="508000"/>
          </a:xfrm>
          <a:prstGeom prst="rect">
            <a:avLst/>
          </a:prstGeom>
        </p:spPr>
      </p:pic>
      <p:sp>
        <p:nvSpPr>
          <p:cNvPr id="16" name="Rectangle 1">
            <a:extLst>
              <a:ext uri="{FF2B5EF4-FFF2-40B4-BE49-F238E27FC236}">
                <a16:creationId xmlns="" xmlns:a16="http://schemas.microsoft.com/office/drawing/2014/main" id="{F7772193-55E1-0C43-BA2B-19584FF37261}"/>
              </a:ext>
            </a:extLst>
          </p:cNvPr>
          <p:cNvSpPr>
            <a:spLocks noChangeArrowheads="1"/>
          </p:cNvSpPr>
          <p:nvPr/>
        </p:nvSpPr>
        <p:spPr bwMode="auto">
          <a:xfrm>
            <a:off x="101092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19" name="Rectangle 1">
            <a:extLst>
              <a:ext uri="{FF2B5EF4-FFF2-40B4-BE49-F238E27FC236}">
                <a16:creationId xmlns="" xmlns:a16="http://schemas.microsoft.com/office/drawing/2014/main" id="{40559E7D-6C0C-614D-8FB4-FC0A6DED6814}"/>
              </a:ext>
            </a:extLst>
          </p:cNvPr>
          <p:cNvSpPr>
            <a:spLocks noChangeArrowheads="1"/>
          </p:cNvSpPr>
          <p:nvPr/>
        </p:nvSpPr>
        <p:spPr bwMode="auto">
          <a:xfrm>
            <a:off x="109339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pic>
        <p:nvPicPr>
          <p:cNvPr id="20" name="Picture 19">
            <a:extLst>
              <a:ext uri="{FF2B5EF4-FFF2-40B4-BE49-F238E27FC236}">
                <a16:creationId xmlns="" xmlns:a16="http://schemas.microsoft.com/office/drawing/2014/main" id="{B4E40922-1BF6-8D4E-A8E3-90E42E3E82AD}"/>
              </a:ext>
            </a:extLst>
          </p:cNvPr>
          <p:cNvPicPr>
            <a:picLocks noChangeAspect="1"/>
          </p:cNvPicPr>
          <p:nvPr/>
        </p:nvPicPr>
        <p:blipFill>
          <a:blip r:embed="rId10">
            <a:duotone>
              <a:schemeClr val="accent5">
                <a:shade val="45000"/>
                <a:satMod val="135000"/>
              </a:schemeClr>
              <a:prstClr val="white"/>
            </a:duotone>
            <a:lum bright="20000"/>
          </a:blip>
          <a:stretch>
            <a:fillRect/>
          </a:stretch>
        </p:blipFill>
        <p:spPr>
          <a:xfrm>
            <a:off x="10310905" y="417338"/>
            <a:ext cx="536531" cy="253479"/>
          </a:xfrm>
          <a:prstGeom prst="rect">
            <a:avLst/>
          </a:prstGeom>
        </p:spPr>
      </p:pic>
      <p:pic>
        <p:nvPicPr>
          <p:cNvPr id="21" name="Picture 20">
            <a:extLst>
              <a:ext uri="{FF2B5EF4-FFF2-40B4-BE49-F238E27FC236}">
                <a16:creationId xmlns="" xmlns:a16="http://schemas.microsoft.com/office/drawing/2014/main" id="{B038A6CA-28FC-DE49-9953-B05D71DA5BE9}"/>
              </a:ext>
            </a:extLst>
          </p:cNvPr>
          <p:cNvPicPr>
            <a:picLocks noChangeAspect="1"/>
          </p:cNvPicPr>
          <p:nvPr/>
        </p:nvPicPr>
        <p:blipFill>
          <a:blip r:embed="rId11">
            <a:duotone>
              <a:schemeClr val="accent5">
                <a:shade val="45000"/>
                <a:satMod val="135000"/>
              </a:schemeClr>
              <a:prstClr val="white"/>
            </a:duotone>
            <a:lum bright="20000"/>
          </a:blip>
          <a:stretch>
            <a:fillRect/>
          </a:stretch>
        </p:blipFill>
        <p:spPr>
          <a:xfrm>
            <a:off x="11203059" y="345571"/>
            <a:ext cx="397013" cy="397013"/>
          </a:xfrm>
          <a:prstGeom prst="rect">
            <a:avLst/>
          </a:prstGeom>
        </p:spPr>
      </p:pic>
    </p:spTree>
    <p:extLst>
      <p:ext uri="{BB962C8B-B14F-4D97-AF65-F5344CB8AC3E}">
        <p14:creationId xmlns:p14="http://schemas.microsoft.com/office/powerpoint/2010/main" val="33722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FortiWLM Series</a:t>
            </a:r>
          </a:p>
        </p:txBody>
      </p:sp>
      <p:graphicFrame>
        <p:nvGraphicFramePr>
          <p:cNvPr id="3" name="Table 2"/>
          <p:cNvGraphicFramePr>
            <a:graphicFrameLocks noGrp="1"/>
          </p:cNvGraphicFramePr>
          <p:nvPr>
            <p:extLst>
              <p:ext uri="{D42A27DB-BD31-4B8C-83A1-F6EECF244321}">
                <p14:modId xmlns:p14="http://schemas.microsoft.com/office/powerpoint/2010/main" val="604451410"/>
              </p:ext>
            </p:extLst>
          </p:nvPr>
        </p:nvGraphicFramePr>
        <p:xfrm>
          <a:off x="337502" y="1440000"/>
          <a:ext cx="11517001" cy="2315120"/>
        </p:xfrm>
        <a:graphic>
          <a:graphicData uri="http://schemas.openxmlformats.org/drawingml/2006/table">
            <a:tbl>
              <a:tblPr firstRow="1" firstCol="1" bandRow="1">
                <a:tableStyleId>{46F890A9-2807-4EBB-B81D-B2AA78EC7F39}</a:tableStyleId>
              </a:tblPr>
              <a:tblGrid>
                <a:gridCol w="1762102">
                  <a:extLst>
                    <a:ext uri="{9D8B030D-6E8A-4147-A177-3AD203B41FA5}">
                      <a16:colId xmlns="" xmlns:a16="http://schemas.microsoft.com/office/drawing/2014/main" val="20000"/>
                    </a:ext>
                  </a:extLst>
                </a:gridCol>
                <a:gridCol w="3251633">
                  <a:extLst>
                    <a:ext uri="{9D8B030D-6E8A-4147-A177-3AD203B41FA5}">
                      <a16:colId xmlns="" xmlns:a16="http://schemas.microsoft.com/office/drawing/2014/main" val="20001"/>
                    </a:ext>
                  </a:extLst>
                </a:gridCol>
                <a:gridCol w="3251633">
                  <a:extLst>
                    <a:ext uri="{9D8B030D-6E8A-4147-A177-3AD203B41FA5}">
                      <a16:colId xmlns="" xmlns:a16="http://schemas.microsoft.com/office/drawing/2014/main" val="20002"/>
                    </a:ext>
                  </a:extLst>
                </a:gridCol>
                <a:gridCol w="3251633">
                  <a:extLst>
                    <a:ext uri="{9D8B030D-6E8A-4147-A177-3AD203B41FA5}">
                      <a16:colId xmlns="" xmlns:a16="http://schemas.microsoft.com/office/drawing/2014/main" val="20003"/>
                    </a:ext>
                  </a:extLst>
                </a:gridCol>
              </a:tblGrid>
              <a:tr h="347200">
                <a:tc>
                  <a:txBody>
                    <a:bodyPr/>
                    <a:lstStyle/>
                    <a:p>
                      <a:endParaRPr lang="en-US" sz="1300"/>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FWM-100D</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FWM-1000D</a:t>
                      </a:r>
                    </a:p>
                  </a:txBody>
                  <a:tcPr marL="121888" marR="121888" marT="72000" marB="72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FWM-VM</a:t>
                      </a:r>
                    </a:p>
                  </a:txBody>
                  <a:tcPr marL="121888" marR="121888" marT="72000" marB="72000" anchor="ctr"/>
                </a:tc>
                <a:extLst>
                  <a:ext uri="{0D108BD9-81ED-4DB2-BD59-A6C34878D82A}">
                    <a16:rowId xmlns="" xmlns:a16="http://schemas.microsoft.com/office/drawing/2014/main" val="10000"/>
                  </a:ext>
                </a:extLst>
              </a:tr>
              <a:tr h="347200">
                <a:tc>
                  <a:txBody>
                    <a:bodyPr/>
                    <a:lstStyle/>
                    <a:p>
                      <a:r>
                        <a:rPr lang="en-US" sz="1300"/>
                        <a:t>Number of Infrastructure APs </a:t>
                      </a:r>
                    </a:p>
                  </a:txBody>
                  <a:tcPr marL="121888" marR="121888" marT="72000" marB="72000" anchor="ctr"/>
                </a:tc>
                <a:tc>
                  <a:txBody>
                    <a:bodyPr/>
                    <a:lstStyle/>
                    <a:p>
                      <a:pPr algn="ctr"/>
                      <a:r>
                        <a:rPr lang="en-US" sz="1300" b="0" i="0">
                          <a:solidFill>
                            <a:schemeClr val="tx1"/>
                          </a:solidFill>
                          <a:latin typeface="+mn-lt"/>
                        </a:rPr>
                        <a:t>1,000</a:t>
                      </a:r>
                    </a:p>
                  </a:txBody>
                  <a:tcPr marL="121888" marR="121888" marT="72000" marB="72000" anchor="ctr"/>
                </a:tc>
                <a:tc>
                  <a:txBody>
                    <a:bodyPr/>
                    <a:lstStyle/>
                    <a:p>
                      <a:pPr algn="ctr"/>
                      <a:r>
                        <a:rPr lang="en-US" sz="1300"/>
                        <a:t>15,000</a:t>
                      </a:r>
                      <a:endParaRPr lang="en-US" sz="1300" b="0" i="0">
                        <a:solidFill>
                          <a:schemeClr val="tx1"/>
                        </a:solidFill>
                        <a:latin typeface="+mn-lt"/>
                      </a:endParaRPr>
                    </a:p>
                  </a:txBody>
                  <a:tcPr marL="121888" marR="121888" marT="72000" marB="72000" anchor="ctr"/>
                </a:tc>
                <a:tc>
                  <a:txBody>
                    <a:bodyPr/>
                    <a:lstStyle/>
                    <a:p>
                      <a:pPr algn="ctr"/>
                      <a:r>
                        <a:rPr lang="en-US" sz="1300"/>
                        <a:t>15,000</a:t>
                      </a:r>
                      <a:endParaRPr lang="en-US" sz="1300" b="0" i="0">
                        <a:solidFill>
                          <a:schemeClr val="tx1"/>
                        </a:solidFill>
                        <a:latin typeface="+mn-lt"/>
                      </a:endParaRPr>
                    </a:p>
                  </a:txBody>
                  <a:tcPr marL="121888" marR="121888" marT="72000" marB="72000" anchor="ctr"/>
                </a:tc>
                <a:extLst>
                  <a:ext uri="{0D108BD9-81ED-4DB2-BD59-A6C34878D82A}">
                    <a16:rowId xmlns="" xmlns:a16="http://schemas.microsoft.com/office/drawing/2014/main" val="10001"/>
                  </a:ext>
                </a:extLst>
              </a:tr>
              <a:tr h="347200">
                <a:tc>
                  <a:txBody>
                    <a:bodyPr/>
                    <a:lstStyle/>
                    <a:p>
                      <a:r>
                        <a:rPr lang="en-US" sz="1300"/>
                        <a:t>Number of Stations </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5,000</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75,000</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75,000</a:t>
                      </a:r>
                      <a:endParaRPr lang="en-US" sz="1300" b="0" i="0">
                        <a:solidFill>
                          <a:schemeClr val="tx1"/>
                        </a:solidFill>
                        <a:latin typeface="+mn-lt"/>
                      </a:endParaRPr>
                    </a:p>
                  </a:txBody>
                  <a:tcPr marL="121888" marR="121888" marT="72000" marB="72000" anchor="ctr"/>
                </a:tc>
                <a:extLst>
                  <a:ext uri="{0D108BD9-81ED-4DB2-BD59-A6C34878D82A}">
                    <a16:rowId xmlns="" xmlns:a16="http://schemas.microsoft.com/office/drawing/2014/main" val="10002"/>
                  </a:ext>
                </a:extLst>
              </a:tr>
              <a:tr h="0">
                <a:tc>
                  <a:txBody>
                    <a:bodyPr/>
                    <a:lstStyle/>
                    <a:p>
                      <a:r>
                        <a:rPr lang="en-US" sz="1300"/>
                        <a:t>Total Interface</a:t>
                      </a:r>
                      <a:endParaRPr lang="en-US" sz="13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4x GE RJ45</a:t>
                      </a:r>
                      <a:endParaRPr lang="en-US" sz="1300" b="0" i="0">
                        <a:solidFill>
                          <a:schemeClr val="tx1"/>
                        </a:solidFill>
                        <a:latin typeface="+mn-lt"/>
                      </a:endParaRPr>
                    </a:p>
                  </a:txBody>
                  <a:tcPr marL="121888" marR="121888"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4x GE RJ45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cap="none" normalizeH="0" baseline="0">
                          <a:ln>
                            <a:noFill/>
                          </a:ln>
                          <a:solidFill>
                            <a:schemeClr val="tx1"/>
                          </a:solidFill>
                          <a:effectLst/>
                          <a:latin typeface="+mn-lt"/>
                        </a:rPr>
                        <a:t>4x GE SFP</a:t>
                      </a: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300" u="none" strike="noStrike" cap="none" normalizeH="0" baseline="0">
                          <a:ln>
                            <a:noFill/>
                          </a:ln>
                          <a:effectLst/>
                        </a:rPr>
                        <a:t>-</a:t>
                      </a:r>
                      <a:endParaRPr lang="en-US" sz="1300" b="0" i="0">
                        <a:solidFill>
                          <a:schemeClr val="tx1"/>
                        </a:solidFill>
                        <a:latin typeface="+mn-lt"/>
                      </a:endParaRPr>
                    </a:p>
                  </a:txBody>
                  <a:tcPr marL="121888" marR="121888" marT="72000" marB="72000" anchor="ctr"/>
                </a:tc>
                <a:extLst>
                  <a:ext uri="{0D108BD9-81ED-4DB2-BD59-A6C34878D82A}">
                    <a16:rowId xmlns="" xmlns:a16="http://schemas.microsoft.com/office/drawing/2014/main" val="10003"/>
                  </a:ext>
                </a:extLst>
              </a:tr>
              <a:tr h="347200">
                <a:tc>
                  <a:txBody>
                    <a:bodyPr/>
                    <a:lstStyle/>
                    <a:p>
                      <a:r>
                        <a:rPr lang="en-US" sz="1300"/>
                        <a:t>Form Factor</a:t>
                      </a:r>
                      <a:endParaRPr lang="en-US" sz="1300" b="1">
                        <a:solidFill>
                          <a:srgbClr val="FFFFFF"/>
                        </a:solidFill>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 RU</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 RU</a:t>
                      </a:r>
                      <a:endParaRPr lang="en-US" sz="1300" b="0" i="0">
                        <a:solidFill>
                          <a:schemeClr val="tx1"/>
                        </a:solidFill>
                        <a:latin typeface="+mn-lt"/>
                      </a:endParaRPr>
                    </a:p>
                  </a:txBody>
                  <a:tcPr marL="121888" marR="121888" marT="72000" marB="72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a:t>-</a:t>
                      </a:r>
                      <a:endParaRPr lang="en-US" sz="1300" b="0" i="0" dirty="0">
                        <a:solidFill>
                          <a:schemeClr val="tx1"/>
                        </a:solidFill>
                        <a:latin typeface="+mn-lt"/>
                      </a:endParaRPr>
                    </a:p>
                  </a:txBody>
                  <a:tcPr marL="121888" marR="121888" marT="72000" marB="7200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5352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Other Information</a:t>
            </a:r>
          </a:p>
        </p:txBody>
      </p:sp>
    </p:spTree>
    <p:extLst>
      <p:ext uri="{BB962C8B-B14F-4D97-AF65-F5344CB8AC3E}">
        <p14:creationId xmlns:p14="http://schemas.microsoft.com/office/powerpoint/2010/main" val="404728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Virtual Appliance Platforms</a:t>
            </a:r>
          </a:p>
        </p:txBody>
      </p:sp>
      <p:graphicFrame>
        <p:nvGraphicFramePr>
          <p:cNvPr id="3" name="Table 2"/>
          <p:cNvGraphicFramePr>
            <a:graphicFrameLocks noGrp="1"/>
          </p:cNvGraphicFramePr>
          <p:nvPr>
            <p:extLst>
              <p:ext uri="{D42A27DB-BD31-4B8C-83A1-F6EECF244321}">
                <p14:modId xmlns:p14="http://schemas.microsoft.com/office/powerpoint/2010/main" val="1646846"/>
              </p:ext>
            </p:extLst>
          </p:nvPr>
        </p:nvGraphicFramePr>
        <p:xfrm>
          <a:off x="381001" y="1295400"/>
          <a:ext cx="11516999" cy="4630036"/>
        </p:xfrm>
        <a:graphic>
          <a:graphicData uri="http://schemas.openxmlformats.org/drawingml/2006/table">
            <a:tbl>
              <a:tblPr firstRow="1" bandRow="1">
                <a:tableStyleId>{5202B0CA-FC54-4496-8BCA-5EF66A818D29}</a:tableStyleId>
              </a:tblPr>
              <a:tblGrid>
                <a:gridCol w="1862327">
                  <a:extLst>
                    <a:ext uri="{9D8B030D-6E8A-4147-A177-3AD203B41FA5}">
                      <a16:colId xmlns="" xmlns:a16="http://schemas.microsoft.com/office/drawing/2014/main" val="20000"/>
                    </a:ext>
                  </a:extLst>
                </a:gridCol>
                <a:gridCol w="634762">
                  <a:extLst>
                    <a:ext uri="{9D8B030D-6E8A-4147-A177-3AD203B41FA5}">
                      <a16:colId xmlns="" xmlns:a16="http://schemas.microsoft.com/office/drawing/2014/main" val="20001"/>
                    </a:ext>
                  </a:extLst>
                </a:gridCol>
                <a:gridCol w="901991">
                  <a:extLst>
                    <a:ext uri="{9D8B030D-6E8A-4147-A177-3AD203B41FA5}">
                      <a16:colId xmlns="" xmlns:a16="http://schemas.microsoft.com/office/drawing/2014/main" val="20002"/>
                    </a:ext>
                  </a:extLst>
                </a:gridCol>
                <a:gridCol w="901991">
                  <a:extLst>
                    <a:ext uri="{9D8B030D-6E8A-4147-A177-3AD203B41FA5}">
                      <a16:colId xmlns="" xmlns:a16="http://schemas.microsoft.com/office/drawing/2014/main" val="20003"/>
                    </a:ext>
                  </a:extLst>
                </a:gridCol>
                <a:gridCol w="901991">
                  <a:extLst>
                    <a:ext uri="{9D8B030D-6E8A-4147-A177-3AD203B41FA5}">
                      <a16:colId xmlns="" xmlns:a16="http://schemas.microsoft.com/office/drawing/2014/main" val="20004"/>
                    </a:ext>
                  </a:extLst>
                </a:gridCol>
                <a:gridCol w="901991">
                  <a:extLst>
                    <a:ext uri="{9D8B030D-6E8A-4147-A177-3AD203B41FA5}">
                      <a16:colId xmlns="" xmlns:a16="http://schemas.microsoft.com/office/drawing/2014/main" val="20005"/>
                    </a:ext>
                  </a:extLst>
                </a:gridCol>
                <a:gridCol w="901991">
                  <a:extLst>
                    <a:ext uri="{9D8B030D-6E8A-4147-A177-3AD203B41FA5}">
                      <a16:colId xmlns="" xmlns:a16="http://schemas.microsoft.com/office/drawing/2014/main" val="4111663444"/>
                    </a:ext>
                  </a:extLst>
                </a:gridCol>
                <a:gridCol w="901991">
                  <a:extLst>
                    <a:ext uri="{9D8B030D-6E8A-4147-A177-3AD203B41FA5}">
                      <a16:colId xmlns="" xmlns:a16="http://schemas.microsoft.com/office/drawing/2014/main" val="20006"/>
                    </a:ext>
                  </a:extLst>
                </a:gridCol>
                <a:gridCol w="901991">
                  <a:extLst>
                    <a:ext uri="{9D8B030D-6E8A-4147-A177-3AD203B41FA5}">
                      <a16:colId xmlns="" xmlns:a16="http://schemas.microsoft.com/office/drawing/2014/main" val="20007"/>
                    </a:ext>
                  </a:extLst>
                </a:gridCol>
                <a:gridCol w="901991">
                  <a:extLst>
                    <a:ext uri="{9D8B030D-6E8A-4147-A177-3AD203B41FA5}">
                      <a16:colId xmlns="" xmlns:a16="http://schemas.microsoft.com/office/drawing/2014/main" val="20008"/>
                    </a:ext>
                  </a:extLst>
                </a:gridCol>
                <a:gridCol w="901991">
                  <a:extLst>
                    <a:ext uri="{9D8B030D-6E8A-4147-A177-3AD203B41FA5}">
                      <a16:colId xmlns="" xmlns:a16="http://schemas.microsoft.com/office/drawing/2014/main" val="2284455459"/>
                    </a:ext>
                  </a:extLst>
                </a:gridCol>
                <a:gridCol w="901991">
                  <a:extLst>
                    <a:ext uri="{9D8B030D-6E8A-4147-A177-3AD203B41FA5}">
                      <a16:colId xmlns="" xmlns:a16="http://schemas.microsoft.com/office/drawing/2014/main" val="2313156331"/>
                    </a:ext>
                  </a:extLst>
                </a:gridCol>
              </a:tblGrid>
              <a:tr h="591823">
                <a:tc>
                  <a:txBody>
                    <a:bodyPr/>
                    <a:lstStyle/>
                    <a:p>
                      <a:pPr algn="ctr" fontAlgn="ctr"/>
                      <a:endParaRPr lang="en-US" sz="1200" b="1" u="none" strike="noStrike" dirty="0">
                        <a:solidFill>
                          <a:schemeClr val="bg1"/>
                        </a:solidFill>
                        <a:effectLst/>
                      </a:endParaRPr>
                    </a:p>
                  </a:txBody>
                  <a:tcPr marL="16929" marR="16929" marT="9525" marB="0" anchor="ctr">
                    <a:noFill/>
                  </a:tcPr>
                </a:tc>
                <a:tc>
                  <a:txBody>
                    <a:bodyPr/>
                    <a:lstStyle/>
                    <a:p>
                      <a:pPr algn="ctr" fontAlgn="ctr"/>
                      <a:r>
                        <a:rPr lang="en-US" sz="1200" b="1" u="none" strike="noStrike">
                          <a:solidFill>
                            <a:schemeClr val="bg1"/>
                          </a:solidFill>
                          <a:effectLst/>
                        </a:rPr>
                        <a:t>VMWare</a:t>
                      </a:r>
                      <a:r>
                        <a:rPr lang="en-US" sz="1200" u="none" strike="noStrike">
                          <a:solidFill>
                            <a:schemeClr val="bg1"/>
                          </a:solidFill>
                          <a:effectLst/>
                        </a:rPr>
                        <a:t> </a:t>
                      </a:r>
                      <a:r>
                        <a:rPr lang="en-US" sz="1200" b="1" u="none" strike="noStrike">
                          <a:solidFill>
                            <a:schemeClr val="bg1"/>
                          </a:solidFill>
                          <a:effectLst/>
                        </a:rPr>
                        <a:t>vSphere</a:t>
                      </a:r>
                      <a:endParaRPr lang="en-US" sz="1200" b="1" i="0" u="none" strike="noStrike">
                        <a:solidFill>
                          <a:schemeClr val="bg1"/>
                        </a:solidFill>
                        <a:effectLst/>
                        <a:latin typeface="Calibri"/>
                      </a:endParaRPr>
                    </a:p>
                  </a:txBody>
                  <a:tcPr marL="16929" marR="16929" marT="9525" marB="0" anchor="ctr">
                    <a:solidFill>
                      <a:schemeClr val="accent6">
                        <a:lumMod val="50000"/>
                      </a:schemeClr>
                    </a:solidFill>
                  </a:tcP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b="1" u="none" strike="noStrike">
                          <a:solidFill>
                            <a:schemeClr val="bg1"/>
                          </a:solidFill>
                          <a:effectLst/>
                        </a:rPr>
                        <a:t>Citrix</a:t>
                      </a:r>
                      <a:r>
                        <a:rPr lang="en-US" sz="1200" b="1" i="0" u="none" strike="noStrike" baseline="0">
                          <a:solidFill>
                            <a:schemeClr val="bg1"/>
                          </a:solidFill>
                          <a:effectLst/>
                          <a:latin typeface="Calibri"/>
                        </a:rPr>
                        <a:t> </a:t>
                      </a:r>
                      <a:r>
                        <a:rPr lang="en-US" sz="1200" b="1" u="none" strike="noStrike">
                          <a:solidFill>
                            <a:schemeClr val="bg1"/>
                          </a:solidFill>
                          <a:effectLst/>
                        </a:rPr>
                        <a:t>Xen</a:t>
                      </a:r>
                    </a:p>
                    <a:p>
                      <a:pPr algn="ctr" fontAlgn="ctr"/>
                      <a:r>
                        <a:rPr lang="en-US" sz="1200" b="1" u="none" strike="noStrike">
                          <a:solidFill>
                            <a:schemeClr val="bg1"/>
                          </a:solidFill>
                          <a:effectLst/>
                        </a:rPr>
                        <a:t>Server </a:t>
                      </a:r>
                    </a:p>
                  </a:txBody>
                  <a:tcPr marL="16929" marR="16929" marT="9525" marB="0" anchor="ctr">
                    <a:solidFill>
                      <a:schemeClr val="accent6">
                        <a:lumMod val="50000"/>
                      </a:schemeClr>
                    </a:solidFill>
                  </a:tcPr>
                </a:tc>
                <a:tc>
                  <a:txBody>
                    <a:bodyPr/>
                    <a:lstStyle/>
                    <a:p>
                      <a:pPr algn="ctr" fontAlgn="ctr"/>
                      <a:r>
                        <a:rPr lang="en-US" sz="1200" b="1" u="none" strike="noStrike">
                          <a:solidFill>
                            <a:schemeClr val="bg1"/>
                          </a:solidFill>
                          <a:effectLst/>
                        </a:rPr>
                        <a:t>Xen</a:t>
                      </a:r>
                      <a:endParaRPr lang="en-US" sz="1200" b="1" i="0" u="none" strike="noStrike">
                        <a:solidFill>
                          <a:schemeClr val="bg1"/>
                        </a:solidFill>
                        <a:effectLst/>
                        <a:latin typeface="Calibri"/>
                      </a:endParaRPr>
                    </a:p>
                  </a:txBody>
                  <a:tcPr marL="16929" marR="16929" marT="9525" marB="0" anchor="ctr">
                    <a:solidFill>
                      <a:schemeClr val="accent6">
                        <a:lumMod val="50000"/>
                      </a:schemeClr>
                    </a:solidFill>
                  </a:tcPr>
                </a:tc>
                <a:tc>
                  <a:txBody>
                    <a:bodyPr/>
                    <a:lstStyle/>
                    <a:p>
                      <a:pPr algn="ctr" fontAlgn="ctr"/>
                      <a:r>
                        <a:rPr lang="en-US" sz="1200" b="1" u="none" strike="noStrike">
                          <a:solidFill>
                            <a:schemeClr val="bg1"/>
                          </a:solidFill>
                          <a:effectLst/>
                        </a:rPr>
                        <a:t>KVM</a:t>
                      </a:r>
                      <a:endParaRPr lang="en-US" sz="1200" b="1" i="0" u="none" strike="noStrike">
                        <a:solidFill>
                          <a:schemeClr val="bg1"/>
                        </a:solidFill>
                        <a:effectLst/>
                        <a:latin typeface="Calibri"/>
                      </a:endParaRPr>
                    </a:p>
                  </a:txBody>
                  <a:tcPr marL="16929" marR="16929" marT="9525" marB="0" anchor="ctr">
                    <a:solidFill>
                      <a:schemeClr val="accent6">
                        <a:lumMod val="50000"/>
                      </a:schemeClr>
                    </a:solidFill>
                  </a:tcP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b="1" u="none" strike="noStrike">
                          <a:solidFill>
                            <a:schemeClr val="bg1"/>
                          </a:solidFill>
                          <a:effectLst/>
                        </a:rPr>
                        <a:t>Microsoft Hyper-V</a:t>
                      </a:r>
                      <a:endParaRPr lang="en-US" sz="1200" b="1" i="0" u="none" strike="noStrike">
                        <a:solidFill>
                          <a:schemeClr val="bg1"/>
                        </a:solidFill>
                        <a:effectLst/>
                        <a:latin typeface="Calibri"/>
                      </a:endParaRPr>
                    </a:p>
                  </a:txBody>
                  <a:tcPr marL="16929" marR="16929" marT="9525" marB="0" anchor="ctr">
                    <a:solidFill>
                      <a:schemeClr val="accent6">
                        <a:lumMod val="50000"/>
                      </a:schemeClr>
                    </a:solidFill>
                  </a:tcP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Calibri"/>
                        </a:rPr>
                        <a:t>Nutanix</a:t>
                      </a:r>
                    </a:p>
                    <a:p>
                      <a:pPr marL="0" marR="0" indent="0" algn="ctr" defTabSz="914240"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Calibri"/>
                        </a:rPr>
                        <a:t>AHV</a:t>
                      </a:r>
                    </a:p>
                  </a:txBody>
                  <a:tcPr marL="16929" marR="16929" marT="9525" marB="0" anchor="ctr">
                    <a:solidFill>
                      <a:schemeClr val="accent6">
                        <a:lumMod val="50000"/>
                      </a:schemeClr>
                    </a:solidFill>
                  </a:tcP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en-US" sz="1200" b="1" u="none" strike="noStrike">
                          <a:solidFill>
                            <a:schemeClr val="bg1"/>
                          </a:solidFill>
                          <a:effectLst/>
                        </a:rPr>
                        <a:t>Amazon </a:t>
                      </a:r>
                      <a:br>
                        <a:rPr lang="en-US" sz="1200" b="1" u="none" strike="noStrike">
                          <a:solidFill>
                            <a:schemeClr val="bg1"/>
                          </a:solidFill>
                          <a:effectLst/>
                        </a:rPr>
                      </a:br>
                      <a:r>
                        <a:rPr lang="en-US" sz="1200" b="1" u="none" strike="noStrike">
                          <a:solidFill>
                            <a:schemeClr val="bg1"/>
                          </a:solidFill>
                          <a:effectLst/>
                        </a:rPr>
                        <a:t>AWS</a:t>
                      </a:r>
                      <a:endParaRPr lang="en-US" sz="1200" b="1" i="0" u="none" strike="noStrike">
                        <a:solidFill>
                          <a:schemeClr val="bg1"/>
                        </a:solidFill>
                        <a:effectLst/>
                        <a:latin typeface="Calibri"/>
                      </a:endParaRPr>
                    </a:p>
                  </a:txBody>
                  <a:tcPr marL="16929" marR="16929" marT="9525" marB="0" anchor="ctr">
                    <a:solidFill>
                      <a:schemeClr val="accent6">
                        <a:lumMod val="75000"/>
                      </a:schemeClr>
                    </a:solidFill>
                  </a:tcP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b="1" u="none" strike="noStrike">
                          <a:solidFill>
                            <a:schemeClr val="bg1"/>
                          </a:solidFill>
                          <a:effectLst/>
                        </a:rPr>
                        <a:t>Microsoft Azure</a:t>
                      </a:r>
                      <a:endParaRPr lang="en-US" sz="1200" b="1" i="0" u="none" strike="noStrike">
                        <a:solidFill>
                          <a:schemeClr val="bg1"/>
                        </a:solidFill>
                        <a:effectLst/>
                        <a:latin typeface="+mn-lt"/>
                        <a:cs typeface="Arial"/>
                      </a:endParaRPr>
                    </a:p>
                  </a:txBody>
                  <a:tcPr marL="16929" marR="16929" marT="9525" marB="0" anchor="ctr">
                    <a:solidFill>
                      <a:schemeClr val="accent6">
                        <a:lumMod val="75000"/>
                      </a:schemeClr>
                    </a:solidFill>
                  </a:tcPr>
                </a:tc>
                <a:tc>
                  <a:txBody>
                    <a:bodyPr/>
                    <a:lstStyle/>
                    <a:p>
                      <a:pPr algn="ctr" fontAlgn="ctr"/>
                      <a:r>
                        <a:rPr lang="en-US" sz="1200" b="1" i="0" u="none" strike="noStrike">
                          <a:solidFill>
                            <a:srgbClr val="FFFFFF"/>
                          </a:solidFill>
                          <a:effectLst/>
                          <a:latin typeface="+mn-lt"/>
                          <a:cs typeface="Arial"/>
                        </a:rPr>
                        <a:t>Oracle</a:t>
                      </a:r>
                      <a:br>
                        <a:rPr lang="en-US" sz="1200" b="1" i="0" u="none" strike="noStrike">
                          <a:solidFill>
                            <a:srgbClr val="FFFFFF"/>
                          </a:solidFill>
                          <a:effectLst/>
                          <a:latin typeface="+mn-lt"/>
                          <a:cs typeface="Arial"/>
                        </a:rPr>
                      </a:br>
                      <a:r>
                        <a:rPr lang="en-US" sz="1200" b="1" u="none" strike="noStrike">
                          <a:solidFill>
                            <a:schemeClr val="bg1"/>
                          </a:solidFill>
                          <a:effectLst/>
                        </a:rPr>
                        <a:t>OPC</a:t>
                      </a:r>
                      <a:endParaRPr lang="en-US" sz="1200" b="1" i="0" u="none" strike="noStrike">
                        <a:solidFill>
                          <a:schemeClr val="bg1"/>
                        </a:solidFill>
                        <a:effectLst/>
                        <a:latin typeface="Arial"/>
                        <a:cs typeface="Arial"/>
                      </a:endParaRPr>
                    </a:p>
                  </a:txBody>
                  <a:tcPr marL="16929" marR="16929" marT="9525" marB="0" anchor="ctr">
                    <a:solidFill>
                      <a:schemeClr val="accent6">
                        <a:lumMod val="75000"/>
                      </a:schemeClr>
                    </a:solidFill>
                  </a:tcPr>
                </a:tc>
                <a:tc>
                  <a:txBody>
                    <a:bodyPr/>
                    <a:lstStyle/>
                    <a:p>
                      <a:pPr algn="ctr" fontAlgn="ctr"/>
                      <a:r>
                        <a:rPr lang="en-US" sz="1200" b="1" i="0" u="none" strike="noStrike">
                          <a:solidFill>
                            <a:schemeClr val="bg1"/>
                          </a:solidFill>
                          <a:effectLst/>
                          <a:latin typeface="Arial"/>
                          <a:cs typeface="Arial"/>
                        </a:rPr>
                        <a:t>Google</a:t>
                      </a:r>
                      <a:br>
                        <a:rPr lang="en-US" sz="1200" b="1" i="0" u="none" strike="noStrike">
                          <a:solidFill>
                            <a:schemeClr val="bg1"/>
                          </a:solidFill>
                          <a:effectLst/>
                          <a:latin typeface="Arial"/>
                          <a:cs typeface="Arial"/>
                        </a:rPr>
                      </a:br>
                      <a:r>
                        <a:rPr lang="en-US" sz="1200" b="1" i="0" u="none" strike="noStrike">
                          <a:solidFill>
                            <a:schemeClr val="bg1"/>
                          </a:solidFill>
                          <a:effectLst/>
                          <a:latin typeface="Arial"/>
                          <a:cs typeface="Arial"/>
                        </a:rPr>
                        <a:t>GCP</a:t>
                      </a:r>
                    </a:p>
                  </a:txBody>
                  <a:tcPr marL="16929" marR="16929" marT="9525" marB="0" anchor="ctr">
                    <a:solidFill>
                      <a:schemeClr val="accent6">
                        <a:lumMod val="75000"/>
                      </a:schemeClr>
                    </a:solidFill>
                  </a:tcPr>
                </a:tc>
                <a:tc>
                  <a:txBody>
                    <a:bodyPr/>
                    <a:lstStyle/>
                    <a:p>
                      <a:pPr algn="ctr" fontAlgn="ctr"/>
                      <a:r>
                        <a:rPr lang="en-US" sz="1200" b="1" i="0" u="none" strike="noStrike" dirty="0" err="1">
                          <a:solidFill>
                            <a:schemeClr val="bg1"/>
                          </a:solidFill>
                          <a:effectLst/>
                          <a:latin typeface="Arial"/>
                          <a:cs typeface="Arial"/>
                        </a:rPr>
                        <a:t>AliCloud</a:t>
                      </a:r>
                      <a:endParaRPr lang="en-US" sz="1200" b="1" i="0" u="none" strike="noStrike" dirty="0">
                        <a:solidFill>
                          <a:schemeClr val="bg1"/>
                        </a:solidFill>
                        <a:effectLst/>
                        <a:latin typeface="Arial"/>
                        <a:cs typeface="Arial"/>
                      </a:endParaRPr>
                    </a:p>
                  </a:txBody>
                  <a:tcPr marL="16929" marR="16929" marT="9525" marB="0" anchor="ctr">
                    <a:solidFill>
                      <a:schemeClr val="accent6">
                        <a:lumMod val="75000"/>
                      </a:schemeClr>
                    </a:solidFill>
                  </a:tcPr>
                </a:tc>
                <a:extLst>
                  <a:ext uri="{0D108BD9-81ED-4DB2-BD59-A6C34878D82A}">
                    <a16:rowId xmlns="" xmlns:a16="http://schemas.microsoft.com/office/drawing/2014/main" val="10000"/>
                  </a:ext>
                </a:extLst>
              </a:tr>
              <a:tr h="305244">
                <a:tc>
                  <a:txBody>
                    <a:bodyPr/>
                    <a:lstStyle/>
                    <a:p>
                      <a:pPr algn="l" fontAlgn="ctr"/>
                      <a:r>
                        <a:rPr lang="en-US" sz="1200" b="1" u="none" strike="noStrike">
                          <a:effectLst/>
                        </a:rPr>
                        <a:t>FortiGate-VM*</a:t>
                      </a:r>
                      <a:endParaRPr lang="en-US" sz="1200" b="1" i="0" u="none" strike="noStrike">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9" marR="16929" marT="9525" marB="0" anchor="ctr"/>
                </a:tc>
                <a:extLst>
                  <a:ext uri="{0D108BD9-81ED-4DB2-BD59-A6C34878D82A}">
                    <a16:rowId xmlns="" xmlns:a16="http://schemas.microsoft.com/office/drawing/2014/main" val="10001"/>
                  </a:ext>
                </a:extLst>
              </a:tr>
              <a:tr h="305244">
                <a:tc>
                  <a:txBody>
                    <a:bodyPr/>
                    <a:lstStyle/>
                    <a:p>
                      <a:pPr algn="l" fontAlgn="ctr"/>
                      <a:r>
                        <a:rPr lang="en-US" sz="1200" b="1" u="none" strike="noStrike">
                          <a:effectLst/>
                        </a:rPr>
                        <a:t>FortiManager-VM</a:t>
                      </a:r>
                      <a:endParaRPr lang="en-US" sz="1200" b="1" i="0" u="none" strike="noStrike">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endParaRPr lang="en-US"/>
                    </a:p>
                  </a:txBody>
                  <a:tcPr marL="16929" marR="16929" marT="9525" marB="0" anchor="ctr"/>
                </a:tc>
                <a:extLst>
                  <a:ext uri="{0D108BD9-81ED-4DB2-BD59-A6C34878D82A}">
                    <a16:rowId xmlns="" xmlns:a16="http://schemas.microsoft.com/office/drawing/2014/main" val="10002"/>
                  </a:ext>
                </a:extLst>
              </a:tr>
              <a:tr h="305244">
                <a:tc>
                  <a:txBody>
                    <a:bodyPr/>
                    <a:lstStyle/>
                    <a:p>
                      <a:pPr algn="l" fontAlgn="ctr"/>
                      <a:r>
                        <a:rPr lang="en-US" sz="1200" b="1" u="none" strike="noStrike">
                          <a:effectLst/>
                        </a:rPr>
                        <a:t>FortiAnalyzer-VM</a:t>
                      </a:r>
                      <a:endParaRPr lang="en-US" sz="1200" b="1" i="0" u="none" strike="noStrike">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extLst>
                  <a:ext uri="{0D108BD9-81ED-4DB2-BD59-A6C34878D82A}">
                    <a16:rowId xmlns="" xmlns:a16="http://schemas.microsoft.com/office/drawing/2014/main" val="10003"/>
                  </a:ext>
                </a:extLst>
              </a:tr>
              <a:tr h="305244">
                <a:tc>
                  <a:txBody>
                    <a:bodyPr/>
                    <a:lstStyle/>
                    <a:p>
                      <a:pPr algn="l" fontAlgn="ctr"/>
                      <a:r>
                        <a:rPr lang="en-US" sz="1200" b="1" u="none" strike="noStrike" dirty="0">
                          <a:effectLst/>
                        </a:rPr>
                        <a:t>FortiWeb-VM</a:t>
                      </a:r>
                      <a:endParaRPr lang="en-US" sz="1200" b="1" i="0" u="none" strike="noStrike" dirty="0">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9" marR="16929" marT="9525" marB="0" anchor="ctr"/>
                </a:tc>
                <a:tc>
                  <a:txBody>
                    <a:bodyPr/>
                    <a:lstStyle/>
                    <a:p>
                      <a:endParaRPr lang="en-US"/>
                    </a:p>
                  </a:txBody>
                  <a:tcPr marL="16929" marR="16929" marT="9525" marB="0" anchor="ctr"/>
                </a:tc>
                <a:tc>
                  <a:txBody>
                    <a:bodyPr/>
                    <a:lstStyle/>
                    <a:p>
                      <a:endParaRPr lang="en-US"/>
                    </a:p>
                  </a:txBody>
                  <a:tcPr marL="16929" marR="16929" marT="9525" marB="0" anchor="ctr"/>
                </a:tc>
                <a:tc>
                  <a:txBody>
                    <a:bodyPr/>
                    <a:lstStyle/>
                    <a:p>
                      <a:endParaRPr lang="en-US"/>
                    </a:p>
                  </a:txBody>
                  <a:tcPr marL="16929" marR="16929" marT="9525" marB="0" anchor="ctr"/>
                </a:tc>
                <a:extLst>
                  <a:ext uri="{0D108BD9-81ED-4DB2-BD59-A6C34878D82A}">
                    <a16:rowId xmlns="" xmlns:a16="http://schemas.microsoft.com/office/drawing/2014/main" val="10004"/>
                  </a:ext>
                </a:extLst>
              </a:tr>
              <a:tr h="305244">
                <a:tc>
                  <a:txBody>
                    <a:bodyPr/>
                    <a:lstStyle/>
                    <a:p>
                      <a:pPr marL="0" marR="0" indent="0" algn="l" defTabSz="685742" rtl="0" eaLnBrk="1" fontAlgn="ctr" latinLnBrk="0" hangingPunct="1">
                        <a:lnSpc>
                          <a:spcPct val="100000"/>
                        </a:lnSpc>
                        <a:spcBef>
                          <a:spcPts val="0"/>
                        </a:spcBef>
                        <a:spcAft>
                          <a:spcPts val="0"/>
                        </a:spcAft>
                        <a:buClrTx/>
                        <a:buSzTx/>
                        <a:buFontTx/>
                        <a:buNone/>
                        <a:tabLst/>
                        <a:defRPr/>
                      </a:pPr>
                      <a:r>
                        <a:rPr lang="en-US" sz="1200" b="1" u="none" strike="noStrike" dirty="0">
                          <a:effectLst/>
                        </a:rPr>
                        <a:t>FortiWeb Manager-VM</a:t>
                      </a:r>
                      <a:endParaRPr lang="en-US" sz="1200" b="1" i="0" u="none" strike="noStrike" dirty="0">
                        <a:solidFill>
                          <a:schemeClr val="bg1"/>
                        </a:solidFill>
                        <a:effectLst/>
                        <a:latin typeface="+mn-lt"/>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37F7F"/>
                        </a:solidFill>
                        <a:effectLst/>
                        <a:uLnTx/>
                        <a:uFillTx/>
                        <a:latin typeface="Zapf Dingbats" pitchFamily="2" charset="0"/>
                        <a:ea typeface="+mn-ea"/>
                        <a:cs typeface="+mn-cs"/>
                      </a:endParaRPr>
                    </a:p>
                  </a:txBody>
                  <a:tcPr marL="16929" marR="16929"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a:solidFill>
                          <a:srgbClr val="637F7F"/>
                        </a:solidFill>
                        <a:latin typeface="Zapf Dingbats" pitchFamily="2" charset="0"/>
                      </a:endParaRPr>
                    </a:p>
                  </a:txBody>
                  <a:tcPr marL="16929" marR="16929"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a:solidFill>
                          <a:srgbClr val="36424A"/>
                        </a:solidFill>
                        <a:effectLst/>
                        <a:latin typeface="Zapf Dingbats" pitchFamily="2" charset="0"/>
                      </a:endParaRPr>
                    </a:p>
                  </a:txBody>
                  <a:tcPr marL="16929" marR="16929"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Zapf Dingbats" pitchFamily="2" charset="0"/>
                      </a:endParaRPr>
                    </a:p>
                  </a:txBody>
                  <a:tcPr marL="16929" marR="16929"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Zapf Dingbats" pitchFamily="2" charset="0"/>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Zapf Dingbats" pitchFamily="2" charset="0"/>
                      </a:endParaRPr>
                    </a:p>
                  </a:txBody>
                  <a:tcPr marL="16929" marR="16929" marT="9525" marB="0" anchor="ctr"/>
                </a:tc>
                <a:tc>
                  <a:txBody>
                    <a:bodyPr/>
                    <a:lstStyle/>
                    <a:p>
                      <a:endParaRPr lang="en-US"/>
                    </a:p>
                  </a:txBody>
                  <a:tcPr marL="16929" marR="16929" marT="9525" marB="0" anchor="ctr"/>
                </a:tc>
                <a:tc>
                  <a:txBody>
                    <a:bodyPr/>
                    <a:lstStyle/>
                    <a:p>
                      <a:endParaRPr lang="en-US"/>
                    </a:p>
                  </a:txBody>
                  <a:tcPr marL="16929" marR="16929" marT="9525" marB="0" anchor="ctr"/>
                </a:tc>
                <a:tc>
                  <a:txBody>
                    <a:bodyPr/>
                    <a:lstStyle/>
                    <a:p>
                      <a:endParaRPr lang="en-US"/>
                    </a:p>
                  </a:txBody>
                  <a:tcPr marL="16929" marR="16929" marT="9525" marB="0" anchor="ctr"/>
                </a:tc>
                <a:extLst>
                  <a:ext uri="{0D108BD9-81ED-4DB2-BD59-A6C34878D82A}">
                    <a16:rowId xmlns="" xmlns:a16="http://schemas.microsoft.com/office/drawing/2014/main" val="10005"/>
                  </a:ext>
                </a:extLst>
              </a:tr>
              <a:tr h="305244">
                <a:tc>
                  <a:txBody>
                    <a:bodyPr/>
                    <a:lstStyle/>
                    <a:p>
                      <a:pPr algn="l" fontAlgn="ctr"/>
                      <a:r>
                        <a:rPr lang="en-US" sz="1200" b="1" u="none" strike="noStrike">
                          <a:effectLst/>
                        </a:rPr>
                        <a:t>FortiMail-VM</a:t>
                      </a:r>
                      <a:endParaRPr lang="en-US" sz="1200" b="1" i="0" u="none" strike="noStrike">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kern="1200">
                          <a:solidFill>
                            <a:schemeClr val="dk1"/>
                          </a:solidFill>
                          <a:effectLst/>
                          <a:latin typeface="Arial" panose="020B0604020202020204" pitchFamily="34" charset="0"/>
                          <a:ea typeface="Apple Symbols" panose="02000000000000000000" pitchFamily="2" charset="-79"/>
                          <a:cs typeface="Arial" panose="020B0604020202020204" pitchFamily="34" charset="0"/>
                        </a:rPr>
                        <a:t>✓</a:t>
                      </a:r>
                      <a:endParaRPr lang="en-US" sz="1200" b="0" i="0">
                        <a:solidFill>
                          <a:srgbClr val="446E60"/>
                        </a:solidFill>
                        <a:latin typeface="+mn-lt"/>
                      </a:endParaRPr>
                    </a:p>
                  </a:txBody>
                  <a:tcPr marL="16929" marR="16929"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a:solidFill>
                          <a:srgbClr val="637F7F"/>
                        </a:solidFill>
                        <a:latin typeface="Zapf Dingbats" pitchFamily="2" charset="0"/>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endParaRPr lang="en-US"/>
                    </a:p>
                  </a:txBody>
                  <a:tcPr marL="16929" marR="16929" marT="9525" marB="0" anchor="ctr"/>
                </a:tc>
                <a:tc>
                  <a:txBody>
                    <a:bodyPr/>
                    <a:lstStyle/>
                    <a:p>
                      <a:endParaRPr lang="en-US"/>
                    </a:p>
                  </a:txBody>
                  <a:tcPr marL="16929" marR="16929" marT="9525" marB="0" anchor="ctr"/>
                </a:tc>
                <a:tc>
                  <a:txBody>
                    <a:bodyPr/>
                    <a:lstStyle/>
                    <a:p>
                      <a:endParaRPr lang="en-US"/>
                    </a:p>
                  </a:txBody>
                  <a:tcPr marL="16929" marR="16929" marT="9525" marB="0" anchor="ctr"/>
                </a:tc>
                <a:extLst>
                  <a:ext uri="{0D108BD9-81ED-4DB2-BD59-A6C34878D82A}">
                    <a16:rowId xmlns="" xmlns:a16="http://schemas.microsoft.com/office/drawing/2014/main" val="10006"/>
                  </a:ext>
                </a:extLst>
              </a:tr>
              <a:tr h="305244">
                <a:tc>
                  <a:txBody>
                    <a:bodyPr/>
                    <a:lstStyle/>
                    <a:p>
                      <a:pPr algn="l" fontAlgn="ctr"/>
                      <a:r>
                        <a:rPr lang="en-US" sz="1200" b="1" u="none" strike="noStrike">
                          <a:effectLst/>
                        </a:rPr>
                        <a:t>FortiAuthenticator-VM</a:t>
                      </a:r>
                      <a:endParaRPr lang="en-US" sz="1200" b="1" i="0" u="none" strike="noStrike">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algn="ctr" fontAlgn="ctr"/>
                      <a:r>
                        <a:rPr lang="en-US" sz="1200" u="none" strike="noStrike">
                          <a:effectLst/>
                          <a:latin typeface="Zapf Dingbats" pitchFamily="2" charset="0"/>
                        </a:rPr>
                        <a:t> </a:t>
                      </a:r>
                      <a:endParaRPr lang="en-US" sz="1200" b="0" i="0" u="none" strike="noStrike">
                        <a:solidFill>
                          <a:srgbClr val="36424A"/>
                        </a:solidFill>
                        <a:effectLst/>
                        <a:latin typeface="Zapf Dingbats" pitchFamily="2" charset="0"/>
                      </a:endParaRPr>
                    </a:p>
                    <a:p>
                      <a:pPr algn="ctr" fontAlgn="ctr"/>
                      <a:endParaRPr lang="en-US" sz="1200" b="0" i="0" u="none" strike="noStrike">
                        <a:solidFill>
                          <a:srgbClr val="36424A"/>
                        </a:solidFill>
                        <a:effectLst/>
                        <a:latin typeface="Zapf Dingbats" pitchFamily="2" charset="0"/>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endParaRPr lang="en-US"/>
                    </a:p>
                  </a:txBody>
                  <a:tcPr marL="16929" marR="16929"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9" marR="16929"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9" marR="16929"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dirty="0">
                        <a:solidFill>
                          <a:srgbClr val="637F7F"/>
                        </a:solidFill>
                        <a:latin typeface="+mn-lt"/>
                      </a:endParaRPr>
                    </a:p>
                  </a:txBody>
                  <a:tcPr marL="16929" marR="16929" marT="9525" marB="0" anchor="ctr"/>
                </a:tc>
                <a:extLst>
                  <a:ext uri="{0D108BD9-81ED-4DB2-BD59-A6C34878D82A}">
                    <a16:rowId xmlns="" xmlns:a16="http://schemas.microsoft.com/office/drawing/2014/main" val="10007"/>
                  </a:ext>
                </a:extLst>
              </a:tr>
              <a:tr h="305244">
                <a:tc>
                  <a:txBody>
                    <a:bodyPr/>
                    <a:lstStyle/>
                    <a:p>
                      <a:pPr algn="l" fontAlgn="ctr"/>
                      <a:r>
                        <a:rPr lang="en-US" sz="1200" b="1" u="none" strike="noStrike" dirty="0">
                          <a:effectLst/>
                        </a:rPr>
                        <a:t>FortiADC-VM</a:t>
                      </a:r>
                      <a:endParaRPr lang="en-US" sz="1200" b="1" i="0" u="none" strike="noStrike" dirty="0">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kern="1200">
                          <a:solidFill>
                            <a:schemeClr val="dk1"/>
                          </a:solidFill>
                          <a:effectLst/>
                          <a:latin typeface="Arial" panose="020B0604020202020204" pitchFamily="34" charset="0"/>
                          <a:ea typeface="Apple Symbols" panose="02000000000000000000" pitchFamily="2" charset="-79"/>
                          <a:cs typeface="Arial" panose="020B0604020202020204" pitchFamily="34" charset="0"/>
                        </a:rPr>
                        <a:t>✓</a:t>
                      </a:r>
                      <a:endParaRPr lang="en-US" sz="1200" b="0" i="0">
                        <a:solidFill>
                          <a:srgbClr val="446E60"/>
                        </a:solidFill>
                        <a:latin typeface="+mn-lt"/>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algn="l" fontAlgn="ctr"/>
                      <a:r>
                        <a:rPr lang="en-US" sz="1200" u="none" strike="noStrike">
                          <a:effectLst/>
                        </a:rPr>
                        <a:t> </a:t>
                      </a:r>
                      <a:endParaRPr lang="en-US" sz="1200" b="0" i="0" u="none" strike="noStrike">
                        <a:solidFill>
                          <a:srgbClr val="36424A"/>
                        </a:solidFill>
                        <a:effectLst/>
                        <a:latin typeface="Calibri"/>
                      </a:endParaRPr>
                    </a:p>
                  </a:txBody>
                  <a:tcPr marL="16929" marR="16929" marT="9525" marB="0" anchor="ctr"/>
                </a:tc>
                <a:tc>
                  <a:txBody>
                    <a:bodyPr/>
                    <a:lstStyle/>
                    <a:p>
                      <a:endParaRPr lang="en-US"/>
                    </a:p>
                  </a:txBody>
                  <a:tcPr marL="16929" marR="16929"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200" b="0" i="0">
                        <a:solidFill>
                          <a:srgbClr val="446E60"/>
                        </a:solidFill>
                        <a:latin typeface="+mn-lt"/>
                      </a:endParaRPr>
                    </a:p>
                  </a:txBody>
                  <a:tcPr marL="16929" marR="16929"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200" b="0" i="0">
                        <a:solidFill>
                          <a:srgbClr val="446E60"/>
                        </a:solidFill>
                        <a:latin typeface="+mn-lt"/>
                      </a:endParaRPr>
                    </a:p>
                  </a:txBody>
                  <a:tcPr marL="16929" marR="16929"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200" b="0" i="0">
                        <a:solidFill>
                          <a:srgbClr val="446E60"/>
                        </a:solidFill>
                        <a:latin typeface="+mn-lt"/>
                      </a:endParaRPr>
                    </a:p>
                  </a:txBody>
                  <a:tcPr marL="16929" marR="16929" marT="9525" marB="0" anchor="ctr"/>
                </a:tc>
                <a:extLst>
                  <a:ext uri="{0D108BD9-81ED-4DB2-BD59-A6C34878D82A}">
                    <a16:rowId xmlns="" xmlns:a16="http://schemas.microsoft.com/office/drawing/2014/main" val="10008"/>
                  </a:ext>
                </a:extLst>
              </a:tr>
              <a:tr h="305244">
                <a:tc>
                  <a:txBody>
                    <a:bodyPr/>
                    <a:lstStyle/>
                    <a:p>
                      <a:pPr algn="l" fontAlgn="ctr"/>
                      <a:r>
                        <a:rPr lang="en-US" sz="1200" b="1" u="none" strike="noStrike" dirty="0">
                          <a:effectLst/>
                        </a:rPr>
                        <a:t>FortiVoice-VM</a:t>
                      </a:r>
                      <a:endParaRPr lang="en-US" sz="1200" b="1" i="0" u="none" strike="noStrike" dirty="0">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algn="l" fontAlgn="ctr"/>
                      <a:endParaRPr lang="en-US" sz="1200" b="0" i="0" u="none" strike="noStrike">
                        <a:solidFill>
                          <a:srgbClr val="36424A"/>
                        </a:solidFill>
                        <a:effectLst/>
                        <a:latin typeface="Zapf Dingbats" pitchFamily="2" charset="0"/>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9" marR="16929"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9" marR="16929"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9" marR="16929" marT="9525" marB="0" anchor="ctr"/>
                </a:tc>
                <a:extLst>
                  <a:ext uri="{0D108BD9-81ED-4DB2-BD59-A6C34878D82A}">
                    <a16:rowId xmlns="" xmlns:a16="http://schemas.microsoft.com/office/drawing/2014/main" val="10010"/>
                  </a:ext>
                </a:extLst>
              </a:tr>
              <a:tr h="305244">
                <a:tc>
                  <a:txBody>
                    <a:bodyPr/>
                    <a:lstStyle/>
                    <a:p>
                      <a:pPr algn="l" fontAlgn="ctr"/>
                      <a:r>
                        <a:rPr lang="en-US" sz="1200" b="1" u="none" strike="noStrike" err="1">
                          <a:effectLst/>
                        </a:rPr>
                        <a:t>FortiRecorder</a:t>
                      </a:r>
                      <a:r>
                        <a:rPr lang="en-US" sz="1200" b="1" u="none" strike="noStrike">
                          <a:effectLst/>
                        </a:rPr>
                        <a:t>-VM</a:t>
                      </a:r>
                      <a:endParaRPr lang="en-US" sz="1200" b="1" i="0" u="none" strike="noStrike">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algn="l" fontAlgn="ctr"/>
                      <a:endParaRPr lang="en-US" sz="1200" b="0" i="0" u="none" strike="noStrike">
                        <a:solidFill>
                          <a:srgbClr val="36424A"/>
                        </a:solidFill>
                        <a:effectLst/>
                        <a:latin typeface="Zapf Dingbats" pitchFamily="2" charset="0"/>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E6E6">
                            <a:lumMod val="50000"/>
                          </a:srgbClr>
                        </a:solidFill>
                        <a:effectLst/>
                        <a:uLnTx/>
                        <a:uFillTx/>
                        <a:latin typeface="+mn-lt"/>
                        <a:ea typeface="+mn-ea"/>
                        <a:cs typeface="+mn-cs"/>
                      </a:endParaRPr>
                    </a:p>
                  </a:txBody>
                  <a:tcPr marL="16929" marR="16929" marT="9525" marB="0" anchor="ctr"/>
                </a:tc>
                <a:tc>
                  <a:txBody>
                    <a:bodyPr/>
                    <a:lstStyle/>
                    <a:p>
                      <a:endParaRPr lang="en-US"/>
                    </a:p>
                  </a:txBody>
                  <a:tcPr marL="16929" marR="16929"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9" marR="16929"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9" marR="16929"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9" marR="16929" marT="9525" marB="0" anchor="ctr"/>
                </a:tc>
                <a:extLst>
                  <a:ext uri="{0D108BD9-81ED-4DB2-BD59-A6C34878D82A}">
                    <a16:rowId xmlns="" xmlns:a16="http://schemas.microsoft.com/office/drawing/2014/main" val="10011"/>
                  </a:ext>
                </a:extLst>
              </a:tr>
              <a:tr h="305244">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u="none" strike="noStrike" dirty="0">
                          <a:effectLst/>
                        </a:rPr>
                        <a:t>FortiSandbox-VM</a:t>
                      </a:r>
                      <a:endParaRPr lang="en-US" sz="1200" b="1" i="0" u="none" strike="noStrike" dirty="0">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algn="l" fontAlgn="ctr"/>
                      <a:endParaRPr lang="en-US" sz="1200" b="0" i="0" u="none" strike="noStrike">
                        <a:solidFill>
                          <a:srgbClr val="36424A"/>
                        </a:solidFill>
                        <a:effectLst/>
                        <a:latin typeface="Zapf Dingbats" pitchFamily="2" charset="0"/>
                      </a:endParaRPr>
                    </a:p>
                  </a:txBody>
                  <a:tcPr marL="16929" marR="16929" marT="9525" marB="0" anchor="ctr"/>
                </a:tc>
                <a:tc>
                  <a:txBody>
                    <a:bodyPr/>
                    <a:lstStyle/>
                    <a:p>
                      <a:pPr algn="l" fontAlgn="ctr"/>
                      <a:endParaRPr lang="en-US" sz="1200" b="0" i="0" u="none" strike="noStrike">
                        <a:solidFill>
                          <a:srgbClr val="36424A"/>
                        </a:solidFill>
                        <a:effectLst/>
                        <a:latin typeface="Zapf Dingbats" pitchFamily="2" charset="0"/>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E6E6">
                            <a:lumMod val="50000"/>
                          </a:srgbClr>
                        </a:solidFill>
                        <a:effectLst/>
                        <a:uLnTx/>
                        <a:uFillTx/>
                        <a:latin typeface="+mn-lt"/>
                        <a:ea typeface="+mn-ea"/>
                        <a:cs typeface="+mn-cs"/>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extLst>
                  <a:ext uri="{0D108BD9-81ED-4DB2-BD59-A6C34878D82A}">
                    <a16:rowId xmlns="" xmlns:a16="http://schemas.microsoft.com/office/drawing/2014/main" val="10012"/>
                  </a:ext>
                </a:extLst>
              </a:tr>
              <a:tr h="305244">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a:solidFill>
                            <a:schemeClr val="tx1"/>
                          </a:solidFill>
                          <a:effectLst/>
                          <a:latin typeface="+mn-lt"/>
                          <a:cs typeface="Arial"/>
                        </a:rPr>
                        <a:t>FortiSIEM</a:t>
                      </a: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algn="l" fontAlgn="ctr"/>
                      <a:endParaRPr lang="en-US" sz="1200" b="0" i="0" u="none" strike="noStrike">
                        <a:solidFill>
                          <a:srgbClr val="36424A"/>
                        </a:solidFill>
                        <a:effectLst/>
                        <a:latin typeface="Zapf Dingbats" pitchFamily="2" charset="0"/>
                      </a:endParaRPr>
                    </a:p>
                  </a:txBody>
                  <a:tcPr marL="16929" marR="16929" marT="9525" marB="0" anchor="ctr"/>
                </a:tc>
                <a:tc>
                  <a:txBody>
                    <a:bodyPr/>
                    <a:lstStyle/>
                    <a:p>
                      <a:pPr algn="l" fontAlgn="ctr"/>
                      <a:endParaRPr lang="en-US" sz="1200" b="0" i="0" u="none" strike="noStrike">
                        <a:solidFill>
                          <a:srgbClr val="36424A"/>
                        </a:solidFill>
                        <a:effectLst/>
                        <a:latin typeface="Zapf Dingbats" pitchFamily="2" charset="0"/>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Arial"/>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mn-lt"/>
                        <a:ea typeface="+mn-ea"/>
                        <a:cs typeface="+mn-cs"/>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446E60"/>
                        </a:solidFill>
                        <a:latin typeface="+mn-lt"/>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dirty="0">
                        <a:solidFill>
                          <a:srgbClr val="36424A"/>
                        </a:solidFill>
                        <a:effectLst/>
                        <a:latin typeface="Calibri"/>
                      </a:endParaRPr>
                    </a:p>
                  </a:txBody>
                  <a:tcPr marL="16929" marR="16929" marT="9525" marB="0" anchor="ctr"/>
                </a:tc>
                <a:extLst>
                  <a:ext uri="{0D108BD9-81ED-4DB2-BD59-A6C34878D82A}">
                    <a16:rowId xmlns="" xmlns:a16="http://schemas.microsoft.com/office/drawing/2014/main" val="10013"/>
                  </a:ext>
                </a:extLst>
              </a:tr>
              <a:tr h="305244">
                <a:tc>
                  <a:txBody>
                    <a:bodyPr/>
                    <a:lstStyle/>
                    <a:p>
                      <a:pPr algn="l" fontAlgn="ctr"/>
                      <a:r>
                        <a:rPr lang="en-US" sz="1200" b="1" u="none" strike="noStrike" err="1">
                          <a:effectLst/>
                        </a:rPr>
                        <a:t>FortiProxy</a:t>
                      </a:r>
                      <a:r>
                        <a:rPr lang="en-US" sz="1200" b="1" u="none" strike="noStrike">
                          <a:effectLst/>
                        </a:rPr>
                        <a:t>-VM</a:t>
                      </a:r>
                      <a:endParaRPr lang="en-US" sz="1200" b="1" i="0" u="none" strike="noStrike">
                        <a:solidFill>
                          <a:schemeClr val="bg1"/>
                        </a:solidFill>
                        <a:effectLst/>
                        <a:latin typeface="Arial"/>
                        <a:cs typeface="Arial"/>
                      </a:endParaRPr>
                    </a:p>
                  </a:txBody>
                  <a:tcPr marL="47988"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9" marR="16929" marT="9525" marB="0" anchor="ctr"/>
                </a:tc>
                <a:tc>
                  <a:txBody>
                    <a:bodyPr/>
                    <a:lstStyle/>
                    <a:p>
                      <a:pPr algn="l" fontAlgn="ctr"/>
                      <a:endParaRPr lang="en-US" sz="1200" b="0" i="0" u="none" strike="noStrike">
                        <a:solidFill>
                          <a:srgbClr val="36424A"/>
                        </a:solidFill>
                        <a:effectLst/>
                        <a:latin typeface="Zapf Dingbats" pitchFamily="2" charset="0"/>
                      </a:endParaRPr>
                    </a:p>
                  </a:txBody>
                  <a:tcPr marL="16929" marR="16929" marT="9525" marB="0" anchor="ctr"/>
                </a:tc>
                <a:tc>
                  <a:txBody>
                    <a:bodyPr/>
                    <a:lstStyle/>
                    <a:p>
                      <a:pPr algn="l" fontAlgn="ctr"/>
                      <a:r>
                        <a:rPr lang="en-US" sz="1200" u="none" strike="noStrike">
                          <a:effectLst/>
                          <a:latin typeface="Zapf Dingbats" pitchFamily="2" charset="0"/>
                        </a:rPr>
                        <a:t> </a:t>
                      </a:r>
                      <a:endParaRPr lang="en-US" sz="1200" b="0" i="0" u="none" strike="noStrike">
                        <a:solidFill>
                          <a:srgbClr val="36424A"/>
                        </a:solidFill>
                        <a:effectLst/>
                        <a:latin typeface="Zapf Dingbats" pitchFamily="2" charset="0"/>
                      </a:endParaRPr>
                    </a:p>
                  </a:txBody>
                  <a:tcPr marL="16929" marR="16929"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u="none" strike="noStrike">
                          <a:effectLst/>
                          <a:latin typeface="Zapf Dingbats" pitchFamily="2" charset="0"/>
                        </a:rPr>
                        <a:t> </a:t>
                      </a: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9" marR="16929" marT="9525" marB="0" anchor="ctr"/>
                </a:tc>
                <a:tc>
                  <a:txBody>
                    <a:bodyPr/>
                    <a:lstStyle/>
                    <a:p>
                      <a:pPr algn="l" fontAlgn="ctr"/>
                      <a:r>
                        <a:rPr lang="en-US" sz="1200" u="none" strike="noStrike">
                          <a:effectLst/>
                          <a:latin typeface="Zapf Dingbats" pitchFamily="2" charset="0"/>
                        </a:rPr>
                        <a:t> </a:t>
                      </a:r>
                      <a:endParaRPr lang="en-US" sz="1200" b="0" i="0" u="none" strike="noStrike">
                        <a:solidFill>
                          <a:srgbClr val="36424A"/>
                        </a:solidFill>
                        <a:effectLst/>
                        <a:latin typeface="Zapf Dingbats" pitchFamily="2" charset="0"/>
                      </a:endParaRPr>
                    </a:p>
                  </a:txBody>
                  <a:tcPr marL="16929" marR="16929" marT="9525" marB="0" anchor="ctr"/>
                </a:tc>
                <a:tc>
                  <a:txBody>
                    <a:bodyPr/>
                    <a:lstStyle/>
                    <a:p>
                      <a:pPr algn="l" fontAlgn="ctr"/>
                      <a:endParaRPr lang="en-US" sz="1200" b="0" i="0" u="none" strike="noStrike">
                        <a:solidFill>
                          <a:srgbClr val="36424A"/>
                        </a:solidFill>
                        <a:effectLst/>
                        <a:latin typeface="Zapf Dingbats" pitchFamily="2" charset="0"/>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a:solidFill>
                          <a:srgbClr val="36424A"/>
                        </a:solidFill>
                        <a:effectLst/>
                        <a:latin typeface="Calibri"/>
                      </a:endParaRPr>
                    </a:p>
                  </a:txBody>
                  <a:tcPr marL="16929" marR="16929" marT="9525" marB="0" anchor="ctr"/>
                </a:tc>
                <a:tc>
                  <a:txBody>
                    <a:bodyPr/>
                    <a:lstStyle/>
                    <a:p>
                      <a:pPr algn="l" fontAlgn="ctr"/>
                      <a:endParaRPr lang="en-US" sz="1200" b="0" i="0" u="none" strike="noStrike" dirty="0">
                        <a:solidFill>
                          <a:srgbClr val="36424A"/>
                        </a:solidFill>
                        <a:effectLst/>
                        <a:latin typeface="Calibri"/>
                      </a:endParaRPr>
                    </a:p>
                  </a:txBody>
                  <a:tcPr marL="16929" marR="16929" marT="9525" marB="0" anchor="ctr"/>
                </a:tc>
                <a:extLst>
                  <a:ext uri="{0D108BD9-81ED-4DB2-BD59-A6C34878D82A}">
                    <a16:rowId xmlns="" xmlns:a16="http://schemas.microsoft.com/office/drawing/2014/main" val="939579729"/>
                  </a:ext>
                </a:extLst>
              </a:tr>
            </a:tbl>
          </a:graphicData>
        </a:graphic>
      </p:graphicFrame>
      <p:grpSp>
        <p:nvGrpSpPr>
          <p:cNvPr id="2" name="Group 1">
            <a:extLst>
              <a:ext uri="{FF2B5EF4-FFF2-40B4-BE49-F238E27FC236}">
                <a16:creationId xmlns="" xmlns:a16="http://schemas.microsoft.com/office/drawing/2014/main" id="{F303CB9F-E1DF-3F4B-AC4F-808D29F48F99}"/>
              </a:ext>
            </a:extLst>
          </p:cNvPr>
          <p:cNvGrpSpPr/>
          <p:nvPr/>
        </p:nvGrpSpPr>
        <p:grpSpPr>
          <a:xfrm>
            <a:off x="7572079" y="1926094"/>
            <a:ext cx="502151" cy="228600"/>
            <a:chOff x="7218807" y="1905000"/>
            <a:chExt cx="502151" cy="228600"/>
          </a:xfrm>
        </p:grpSpPr>
        <p:sp>
          <p:nvSpPr>
            <p:cNvPr id="5" name="Rounded Rectangle 4">
              <a:extLst>
                <a:ext uri="{FF2B5EF4-FFF2-40B4-BE49-F238E27FC236}">
                  <a16:creationId xmlns="" xmlns:a16="http://schemas.microsoft.com/office/drawing/2014/main" id="{39604F01-6846-E843-95EF-85F0E81B8C97}"/>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 name="Rounded Rectangle 5">
              <a:extLst>
                <a:ext uri="{FF2B5EF4-FFF2-40B4-BE49-F238E27FC236}">
                  <a16:creationId xmlns="" xmlns:a16="http://schemas.microsoft.com/office/drawing/2014/main" id="{6AC569AC-5B2E-234E-9503-068BBF25FFFD}"/>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43" name="Group 42">
            <a:extLst>
              <a:ext uri="{FF2B5EF4-FFF2-40B4-BE49-F238E27FC236}">
                <a16:creationId xmlns="" xmlns:a16="http://schemas.microsoft.com/office/drawing/2014/main" id="{92D539B8-5306-3947-8F5A-642CE23D3FFA}"/>
              </a:ext>
            </a:extLst>
          </p:cNvPr>
          <p:cNvGrpSpPr/>
          <p:nvPr/>
        </p:nvGrpSpPr>
        <p:grpSpPr>
          <a:xfrm>
            <a:off x="7572079" y="2535982"/>
            <a:ext cx="502151" cy="228600"/>
            <a:chOff x="7218807" y="1905000"/>
            <a:chExt cx="502151" cy="228600"/>
          </a:xfrm>
        </p:grpSpPr>
        <p:sp>
          <p:nvSpPr>
            <p:cNvPr id="44" name="Rounded Rectangle 43">
              <a:extLst>
                <a:ext uri="{FF2B5EF4-FFF2-40B4-BE49-F238E27FC236}">
                  <a16:creationId xmlns="" xmlns:a16="http://schemas.microsoft.com/office/drawing/2014/main" id="{1842DC4A-BC01-1B4B-8715-F8E656F137ED}"/>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45" name="Rounded Rectangle 44">
              <a:extLst>
                <a:ext uri="{FF2B5EF4-FFF2-40B4-BE49-F238E27FC236}">
                  <a16:creationId xmlns="" xmlns:a16="http://schemas.microsoft.com/office/drawing/2014/main" id="{F522D26E-3B93-404B-B99B-A4ADB6C2E5F7}"/>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46" name="Group 45">
            <a:extLst>
              <a:ext uri="{FF2B5EF4-FFF2-40B4-BE49-F238E27FC236}">
                <a16:creationId xmlns="" xmlns:a16="http://schemas.microsoft.com/office/drawing/2014/main" id="{4C2C817E-ACE3-3149-B3BE-6A349AB32203}"/>
              </a:ext>
            </a:extLst>
          </p:cNvPr>
          <p:cNvGrpSpPr/>
          <p:nvPr/>
        </p:nvGrpSpPr>
        <p:grpSpPr>
          <a:xfrm>
            <a:off x="7572079" y="2837774"/>
            <a:ext cx="502151" cy="228600"/>
            <a:chOff x="7218807" y="1905000"/>
            <a:chExt cx="502151" cy="228600"/>
          </a:xfrm>
        </p:grpSpPr>
        <p:sp>
          <p:nvSpPr>
            <p:cNvPr id="47" name="Rounded Rectangle 46">
              <a:extLst>
                <a:ext uri="{FF2B5EF4-FFF2-40B4-BE49-F238E27FC236}">
                  <a16:creationId xmlns="" xmlns:a16="http://schemas.microsoft.com/office/drawing/2014/main" id="{213D5483-2D64-164A-BB28-641741C0D644}"/>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48" name="Rounded Rectangle 47">
              <a:extLst>
                <a:ext uri="{FF2B5EF4-FFF2-40B4-BE49-F238E27FC236}">
                  <a16:creationId xmlns="" xmlns:a16="http://schemas.microsoft.com/office/drawing/2014/main" id="{070C34E4-2993-A04E-A8D6-A66DED6AA6B4}"/>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49" name="Group 48">
            <a:extLst>
              <a:ext uri="{FF2B5EF4-FFF2-40B4-BE49-F238E27FC236}">
                <a16:creationId xmlns="" xmlns:a16="http://schemas.microsoft.com/office/drawing/2014/main" id="{8F2EDF4D-D545-5747-912E-3DCA3D9E88F8}"/>
              </a:ext>
            </a:extLst>
          </p:cNvPr>
          <p:cNvGrpSpPr/>
          <p:nvPr/>
        </p:nvGrpSpPr>
        <p:grpSpPr>
          <a:xfrm>
            <a:off x="7572079" y="5047918"/>
            <a:ext cx="502151" cy="228600"/>
            <a:chOff x="7218807" y="1905000"/>
            <a:chExt cx="502151" cy="228600"/>
          </a:xfrm>
        </p:grpSpPr>
        <p:sp>
          <p:nvSpPr>
            <p:cNvPr id="50" name="Rounded Rectangle 49">
              <a:extLst>
                <a:ext uri="{FF2B5EF4-FFF2-40B4-BE49-F238E27FC236}">
                  <a16:creationId xmlns="" xmlns:a16="http://schemas.microsoft.com/office/drawing/2014/main" id="{FCFCCB64-BCCE-4F45-8CDB-38C3328EE3D8}"/>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51" name="Rounded Rectangle 50">
              <a:extLst>
                <a:ext uri="{FF2B5EF4-FFF2-40B4-BE49-F238E27FC236}">
                  <a16:creationId xmlns="" xmlns:a16="http://schemas.microsoft.com/office/drawing/2014/main" id="{F5B4F3F1-0FD0-5448-B5D9-1AAD9B0A6F83}"/>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52" name="Group 51">
            <a:extLst>
              <a:ext uri="{FF2B5EF4-FFF2-40B4-BE49-F238E27FC236}">
                <a16:creationId xmlns="" xmlns:a16="http://schemas.microsoft.com/office/drawing/2014/main" id="{11ABD266-D113-DE42-8FAC-5A4230FCC544}"/>
              </a:ext>
            </a:extLst>
          </p:cNvPr>
          <p:cNvGrpSpPr/>
          <p:nvPr/>
        </p:nvGrpSpPr>
        <p:grpSpPr>
          <a:xfrm>
            <a:off x="8519435" y="2840471"/>
            <a:ext cx="502151" cy="228600"/>
            <a:chOff x="7218807" y="1905000"/>
            <a:chExt cx="502151" cy="228600"/>
          </a:xfrm>
        </p:grpSpPr>
        <p:sp>
          <p:nvSpPr>
            <p:cNvPr id="53" name="Rounded Rectangle 52">
              <a:extLst>
                <a:ext uri="{FF2B5EF4-FFF2-40B4-BE49-F238E27FC236}">
                  <a16:creationId xmlns="" xmlns:a16="http://schemas.microsoft.com/office/drawing/2014/main" id="{F2A815D9-E53D-3241-9AFC-069031D425B5}"/>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54" name="Rounded Rectangle 53">
              <a:extLst>
                <a:ext uri="{FF2B5EF4-FFF2-40B4-BE49-F238E27FC236}">
                  <a16:creationId xmlns="" xmlns:a16="http://schemas.microsoft.com/office/drawing/2014/main" id="{4FD2CA4B-C125-524A-B603-0803D2FC30C9}"/>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55" name="Group 54">
            <a:extLst>
              <a:ext uri="{FF2B5EF4-FFF2-40B4-BE49-F238E27FC236}">
                <a16:creationId xmlns="" xmlns:a16="http://schemas.microsoft.com/office/drawing/2014/main" id="{126B365A-7F55-E044-8EF9-BE76D2004978}"/>
              </a:ext>
            </a:extLst>
          </p:cNvPr>
          <p:cNvGrpSpPr/>
          <p:nvPr/>
        </p:nvGrpSpPr>
        <p:grpSpPr>
          <a:xfrm>
            <a:off x="8519435" y="1926075"/>
            <a:ext cx="502151" cy="228600"/>
            <a:chOff x="7218807" y="1905000"/>
            <a:chExt cx="502151" cy="228600"/>
          </a:xfrm>
        </p:grpSpPr>
        <p:sp>
          <p:nvSpPr>
            <p:cNvPr id="56" name="Rounded Rectangle 55">
              <a:extLst>
                <a:ext uri="{FF2B5EF4-FFF2-40B4-BE49-F238E27FC236}">
                  <a16:creationId xmlns="" xmlns:a16="http://schemas.microsoft.com/office/drawing/2014/main" id="{F7BB33F8-9A62-B64D-92A2-5294EB373B46}"/>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57" name="Rounded Rectangle 56">
              <a:extLst>
                <a:ext uri="{FF2B5EF4-FFF2-40B4-BE49-F238E27FC236}">
                  <a16:creationId xmlns="" xmlns:a16="http://schemas.microsoft.com/office/drawing/2014/main" id="{79346AF9-4F55-264D-92C5-8E9B105ADFD3}"/>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58" name="Group 57">
            <a:extLst>
              <a:ext uri="{FF2B5EF4-FFF2-40B4-BE49-F238E27FC236}">
                <a16:creationId xmlns="" xmlns:a16="http://schemas.microsoft.com/office/drawing/2014/main" id="{7B9071B9-C954-8C4B-B8A5-176F91B5283C}"/>
              </a:ext>
            </a:extLst>
          </p:cNvPr>
          <p:cNvGrpSpPr/>
          <p:nvPr/>
        </p:nvGrpSpPr>
        <p:grpSpPr>
          <a:xfrm>
            <a:off x="11195226" y="1922717"/>
            <a:ext cx="502151" cy="228600"/>
            <a:chOff x="7218807" y="1905000"/>
            <a:chExt cx="502151" cy="228600"/>
          </a:xfrm>
        </p:grpSpPr>
        <p:sp>
          <p:nvSpPr>
            <p:cNvPr id="59" name="Rounded Rectangle 58">
              <a:extLst>
                <a:ext uri="{FF2B5EF4-FFF2-40B4-BE49-F238E27FC236}">
                  <a16:creationId xmlns="" xmlns:a16="http://schemas.microsoft.com/office/drawing/2014/main" id="{9D781DCB-7938-DC45-8E5B-98D38BDD12AD}"/>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0" name="Rounded Rectangle 59">
              <a:extLst>
                <a:ext uri="{FF2B5EF4-FFF2-40B4-BE49-F238E27FC236}">
                  <a16:creationId xmlns="" xmlns:a16="http://schemas.microsoft.com/office/drawing/2014/main" id="{BCD0749D-64A6-6244-93D6-743B3BCB5013}"/>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sp>
        <p:nvSpPr>
          <p:cNvPr id="62" name="Rounded Rectangle 61">
            <a:extLst>
              <a:ext uri="{FF2B5EF4-FFF2-40B4-BE49-F238E27FC236}">
                <a16:creationId xmlns="" xmlns:a16="http://schemas.microsoft.com/office/drawing/2014/main" id="{905E183B-2D52-B842-8D8C-624AD7853057}"/>
              </a:ext>
            </a:extLst>
          </p:cNvPr>
          <p:cNvSpPr/>
          <p:nvPr/>
        </p:nvSpPr>
        <p:spPr bwMode="invGray">
          <a:xfrm>
            <a:off x="7572079" y="22461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3" name="Rounded Rectangle 62">
            <a:extLst>
              <a:ext uri="{FF2B5EF4-FFF2-40B4-BE49-F238E27FC236}">
                <a16:creationId xmlns="" xmlns:a16="http://schemas.microsoft.com/office/drawing/2014/main" id="{8FFC4935-3770-E94B-826F-B6ABE592A5E8}"/>
              </a:ext>
            </a:extLst>
          </p:cNvPr>
          <p:cNvSpPr/>
          <p:nvPr/>
        </p:nvSpPr>
        <p:spPr bwMode="invGray">
          <a:xfrm>
            <a:off x="7708853" y="3146469"/>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5" name="Rounded Rectangle 64">
            <a:extLst>
              <a:ext uri="{FF2B5EF4-FFF2-40B4-BE49-F238E27FC236}">
                <a16:creationId xmlns="" xmlns:a16="http://schemas.microsoft.com/office/drawing/2014/main" id="{25467FB8-0320-C043-8786-06F3AE1AEBE8}"/>
              </a:ext>
            </a:extLst>
          </p:cNvPr>
          <p:cNvSpPr/>
          <p:nvPr/>
        </p:nvSpPr>
        <p:spPr bwMode="invGray">
          <a:xfrm>
            <a:off x="7708853" y="3801023"/>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7" name="Rounded Rectangle 66">
            <a:extLst>
              <a:ext uri="{FF2B5EF4-FFF2-40B4-BE49-F238E27FC236}">
                <a16:creationId xmlns="" xmlns:a16="http://schemas.microsoft.com/office/drawing/2014/main" id="{568112CD-A2F7-0347-B6EE-ACD341F75FE1}"/>
              </a:ext>
            </a:extLst>
          </p:cNvPr>
          <p:cNvSpPr/>
          <p:nvPr/>
        </p:nvSpPr>
        <p:spPr bwMode="invGray">
          <a:xfrm>
            <a:off x="7708853" y="4427337"/>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8" name="Rounded Rectangle 67">
            <a:extLst>
              <a:ext uri="{FF2B5EF4-FFF2-40B4-BE49-F238E27FC236}">
                <a16:creationId xmlns="" xmlns:a16="http://schemas.microsoft.com/office/drawing/2014/main" id="{799D5409-9AED-F042-8F83-78517D639223}"/>
              </a:ext>
            </a:extLst>
          </p:cNvPr>
          <p:cNvSpPr/>
          <p:nvPr/>
        </p:nvSpPr>
        <p:spPr bwMode="invGray">
          <a:xfrm>
            <a:off x="7708853" y="5357091"/>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B</a:t>
            </a:r>
          </a:p>
        </p:txBody>
      </p:sp>
      <p:sp>
        <p:nvSpPr>
          <p:cNvPr id="69" name="Rounded Rectangle 68">
            <a:extLst>
              <a:ext uri="{FF2B5EF4-FFF2-40B4-BE49-F238E27FC236}">
                <a16:creationId xmlns="" xmlns:a16="http://schemas.microsoft.com/office/drawing/2014/main" id="{83E1425D-F075-934B-A831-19D0152EC82A}"/>
              </a:ext>
            </a:extLst>
          </p:cNvPr>
          <p:cNvSpPr/>
          <p:nvPr/>
        </p:nvSpPr>
        <p:spPr bwMode="invGray">
          <a:xfrm>
            <a:off x="8656209" y="4427337"/>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1" name="Rounded Rectangle 70">
            <a:extLst>
              <a:ext uri="{FF2B5EF4-FFF2-40B4-BE49-F238E27FC236}">
                <a16:creationId xmlns="" xmlns:a16="http://schemas.microsoft.com/office/drawing/2014/main" id="{603BCE73-1E7F-BF4E-B16A-EA88AD384404}"/>
              </a:ext>
            </a:extLst>
          </p:cNvPr>
          <p:cNvSpPr/>
          <p:nvPr/>
        </p:nvSpPr>
        <p:spPr bwMode="invGray">
          <a:xfrm>
            <a:off x="8656209" y="2530273"/>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2" name="Rounded Rectangle 71">
            <a:extLst>
              <a:ext uri="{FF2B5EF4-FFF2-40B4-BE49-F238E27FC236}">
                <a16:creationId xmlns="" xmlns:a16="http://schemas.microsoft.com/office/drawing/2014/main" id="{C01894FA-F05F-1A4A-B760-0AB07D17A94D}"/>
              </a:ext>
            </a:extLst>
          </p:cNvPr>
          <p:cNvSpPr/>
          <p:nvPr/>
        </p:nvSpPr>
        <p:spPr bwMode="invGray">
          <a:xfrm>
            <a:off x="8656209" y="2238159"/>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3" name="Rounded Rectangle 72">
            <a:extLst>
              <a:ext uri="{FF2B5EF4-FFF2-40B4-BE49-F238E27FC236}">
                <a16:creationId xmlns="" xmlns:a16="http://schemas.microsoft.com/office/drawing/2014/main" id="{3F889EFC-60B9-6B40-B496-F81DAA397BE1}"/>
              </a:ext>
            </a:extLst>
          </p:cNvPr>
          <p:cNvSpPr/>
          <p:nvPr/>
        </p:nvSpPr>
        <p:spPr bwMode="invGray">
          <a:xfrm>
            <a:off x="9518092" y="2537298"/>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4" name="Rounded Rectangle 73">
            <a:extLst>
              <a:ext uri="{FF2B5EF4-FFF2-40B4-BE49-F238E27FC236}">
                <a16:creationId xmlns="" xmlns:a16="http://schemas.microsoft.com/office/drawing/2014/main" id="{AFD12EF3-9A4C-CB43-B2FE-5D6C79C4371D}"/>
              </a:ext>
            </a:extLst>
          </p:cNvPr>
          <p:cNvSpPr/>
          <p:nvPr/>
        </p:nvSpPr>
        <p:spPr bwMode="invGray">
          <a:xfrm>
            <a:off x="9518092" y="223639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6" name="Rounded Rectangle 75">
            <a:extLst>
              <a:ext uri="{FF2B5EF4-FFF2-40B4-BE49-F238E27FC236}">
                <a16:creationId xmlns="" xmlns:a16="http://schemas.microsoft.com/office/drawing/2014/main" id="{E311E597-3927-1B4F-9A08-E9950B2ED18A}"/>
              </a:ext>
            </a:extLst>
          </p:cNvPr>
          <p:cNvSpPr/>
          <p:nvPr/>
        </p:nvSpPr>
        <p:spPr bwMode="invGray">
          <a:xfrm>
            <a:off x="10423168" y="2537298"/>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7" name="Rounded Rectangle 76">
            <a:extLst>
              <a:ext uri="{FF2B5EF4-FFF2-40B4-BE49-F238E27FC236}">
                <a16:creationId xmlns="" xmlns:a16="http://schemas.microsoft.com/office/drawing/2014/main" id="{34671D5F-0D10-CA46-85E5-40364459902D}"/>
              </a:ext>
            </a:extLst>
          </p:cNvPr>
          <p:cNvSpPr/>
          <p:nvPr/>
        </p:nvSpPr>
        <p:spPr bwMode="invGray">
          <a:xfrm>
            <a:off x="10423168" y="223639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9" name="Rounded Rectangle 78">
            <a:extLst>
              <a:ext uri="{FF2B5EF4-FFF2-40B4-BE49-F238E27FC236}">
                <a16:creationId xmlns="" xmlns:a16="http://schemas.microsoft.com/office/drawing/2014/main" id="{1A7C3226-00EB-BC4F-99FA-FEF345DB501B}"/>
              </a:ext>
            </a:extLst>
          </p:cNvPr>
          <p:cNvSpPr/>
          <p:nvPr/>
        </p:nvSpPr>
        <p:spPr bwMode="invGray">
          <a:xfrm>
            <a:off x="7712790" y="4749831"/>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sp>
        <p:nvSpPr>
          <p:cNvPr id="80" name="Rounded Rectangle 79">
            <a:extLst>
              <a:ext uri="{FF2B5EF4-FFF2-40B4-BE49-F238E27FC236}">
                <a16:creationId xmlns="" xmlns:a16="http://schemas.microsoft.com/office/drawing/2014/main" id="{302EBFC7-F1C6-354E-B74A-6D681B009F40}"/>
              </a:ext>
            </a:extLst>
          </p:cNvPr>
          <p:cNvSpPr/>
          <p:nvPr/>
        </p:nvSpPr>
        <p:spPr bwMode="invGray">
          <a:xfrm>
            <a:off x="9518092" y="2837774"/>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1" name="Rounded Rectangle 80">
            <a:extLst>
              <a:ext uri="{FF2B5EF4-FFF2-40B4-BE49-F238E27FC236}">
                <a16:creationId xmlns="" xmlns:a16="http://schemas.microsoft.com/office/drawing/2014/main" id="{EF8D3E3D-5065-8640-ACD2-D1446A772C72}"/>
              </a:ext>
            </a:extLst>
          </p:cNvPr>
          <p:cNvSpPr/>
          <p:nvPr/>
        </p:nvSpPr>
        <p:spPr bwMode="invGray">
          <a:xfrm>
            <a:off x="10423168" y="2837774"/>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2" name="Rounded Rectangle 81">
            <a:extLst>
              <a:ext uri="{FF2B5EF4-FFF2-40B4-BE49-F238E27FC236}">
                <a16:creationId xmlns="" xmlns:a16="http://schemas.microsoft.com/office/drawing/2014/main" id="{F9473C30-77A4-7742-A900-DAE482E584F2}"/>
              </a:ext>
            </a:extLst>
          </p:cNvPr>
          <p:cNvSpPr/>
          <p:nvPr/>
        </p:nvSpPr>
        <p:spPr bwMode="invGray">
          <a:xfrm>
            <a:off x="10176665" y="532318"/>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3" name="Rounded Rectangle 82">
            <a:extLst>
              <a:ext uri="{FF2B5EF4-FFF2-40B4-BE49-F238E27FC236}">
                <a16:creationId xmlns="" xmlns:a16="http://schemas.microsoft.com/office/drawing/2014/main" id="{A86EDC43-E291-B445-9CB7-E02E974965E2}"/>
              </a:ext>
            </a:extLst>
          </p:cNvPr>
          <p:cNvSpPr/>
          <p:nvPr/>
        </p:nvSpPr>
        <p:spPr bwMode="invGray">
          <a:xfrm>
            <a:off x="11093008" y="532318"/>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sp>
        <p:nvSpPr>
          <p:cNvPr id="84" name="TextBox 83">
            <a:extLst>
              <a:ext uri="{FF2B5EF4-FFF2-40B4-BE49-F238E27FC236}">
                <a16:creationId xmlns="" xmlns:a16="http://schemas.microsoft.com/office/drawing/2014/main" id="{737009C6-4AD4-6C4A-95D6-17930B1ED9EB}"/>
              </a:ext>
            </a:extLst>
          </p:cNvPr>
          <p:cNvSpPr txBox="1"/>
          <p:nvPr/>
        </p:nvSpPr>
        <p:spPr>
          <a:xfrm>
            <a:off x="10390625" y="509142"/>
            <a:ext cx="702382" cy="276999"/>
          </a:xfrm>
          <a:prstGeom prst="rect">
            <a:avLst/>
          </a:prstGeom>
          <a:noFill/>
        </p:spPr>
        <p:txBody>
          <a:bodyPr wrap="square" rtlCol="0">
            <a:spAutoFit/>
          </a:bodyPr>
          <a:lstStyle/>
          <a:p>
            <a:r>
              <a:rPr lang="en-US" sz="1200" b="1"/>
              <a:t>BYOL</a:t>
            </a:r>
          </a:p>
        </p:txBody>
      </p:sp>
      <p:sp>
        <p:nvSpPr>
          <p:cNvPr id="85" name="TextBox 84">
            <a:extLst>
              <a:ext uri="{FF2B5EF4-FFF2-40B4-BE49-F238E27FC236}">
                <a16:creationId xmlns="" xmlns:a16="http://schemas.microsoft.com/office/drawing/2014/main" id="{0E2D6B57-0115-7643-86C2-91658AC00944}"/>
              </a:ext>
            </a:extLst>
          </p:cNvPr>
          <p:cNvSpPr txBox="1"/>
          <p:nvPr/>
        </p:nvSpPr>
        <p:spPr>
          <a:xfrm>
            <a:off x="11306967" y="509142"/>
            <a:ext cx="702382" cy="276999"/>
          </a:xfrm>
          <a:prstGeom prst="rect">
            <a:avLst/>
          </a:prstGeom>
          <a:noFill/>
        </p:spPr>
        <p:txBody>
          <a:bodyPr wrap="square" rtlCol="0">
            <a:spAutoFit/>
          </a:bodyPr>
          <a:lstStyle/>
          <a:p>
            <a:r>
              <a:rPr lang="en-US" sz="1200" b="1"/>
              <a:t>PAYG</a:t>
            </a:r>
          </a:p>
        </p:txBody>
      </p:sp>
      <p:grpSp>
        <p:nvGrpSpPr>
          <p:cNvPr id="61" name="Group 60">
            <a:extLst>
              <a:ext uri="{FF2B5EF4-FFF2-40B4-BE49-F238E27FC236}">
                <a16:creationId xmlns="" xmlns:a16="http://schemas.microsoft.com/office/drawing/2014/main" id="{A5585A8B-3CEB-AC44-8A96-2F9426DBB662}"/>
              </a:ext>
            </a:extLst>
          </p:cNvPr>
          <p:cNvGrpSpPr/>
          <p:nvPr/>
        </p:nvGrpSpPr>
        <p:grpSpPr>
          <a:xfrm>
            <a:off x="10286393" y="1922717"/>
            <a:ext cx="502151" cy="228600"/>
            <a:chOff x="7218807" y="1905000"/>
            <a:chExt cx="502151" cy="228600"/>
          </a:xfrm>
        </p:grpSpPr>
        <p:sp>
          <p:nvSpPr>
            <p:cNvPr id="66" name="Rounded Rectangle 65">
              <a:extLst>
                <a:ext uri="{FF2B5EF4-FFF2-40B4-BE49-F238E27FC236}">
                  <a16:creationId xmlns="" xmlns:a16="http://schemas.microsoft.com/office/drawing/2014/main" id="{A1D26C7E-B6CD-F24F-A3CA-3852F69BFE7C}"/>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6" name="Rounded Rectangle 85">
              <a:extLst>
                <a:ext uri="{FF2B5EF4-FFF2-40B4-BE49-F238E27FC236}">
                  <a16:creationId xmlns="" xmlns:a16="http://schemas.microsoft.com/office/drawing/2014/main" id="{6407C762-0056-874D-B619-21329B72BD36}"/>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sp>
        <p:nvSpPr>
          <p:cNvPr id="78" name="Rounded Rectangle 77">
            <a:extLst>
              <a:ext uri="{FF2B5EF4-FFF2-40B4-BE49-F238E27FC236}">
                <a16:creationId xmlns="" xmlns:a16="http://schemas.microsoft.com/office/drawing/2014/main" id="{09E01E1D-3468-9140-93A0-A44C48355301}"/>
              </a:ext>
            </a:extLst>
          </p:cNvPr>
          <p:cNvSpPr/>
          <p:nvPr/>
        </p:nvSpPr>
        <p:spPr bwMode="invGray">
          <a:xfrm>
            <a:off x="7717091" y="5683223"/>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7" name="Rounded Rectangle 86">
            <a:extLst>
              <a:ext uri="{FF2B5EF4-FFF2-40B4-BE49-F238E27FC236}">
                <a16:creationId xmlns="" xmlns:a16="http://schemas.microsoft.com/office/drawing/2014/main" id="{E75711DB-C818-4B41-8384-DD7505D8746E}"/>
              </a:ext>
            </a:extLst>
          </p:cNvPr>
          <p:cNvSpPr/>
          <p:nvPr/>
        </p:nvSpPr>
        <p:spPr bwMode="invGray">
          <a:xfrm>
            <a:off x="8664447" y="5683223"/>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8" name="Rounded Rectangle 87">
            <a:extLst>
              <a:ext uri="{FF2B5EF4-FFF2-40B4-BE49-F238E27FC236}">
                <a16:creationId xmlns="" xmlns:a16="http://schemas.microsoft.com/office/drawing/2014/main" id="{54415D8C-2FC1-E843-883B-CFAFD03A6C5F}"/>
              </a:ext>
            </a:extLst>
          </p:cNvPr>
          <p:cNvSpPr/>
          <p:nvPr/>
        </p:nvSpPr>
        <p:spPr bwMode="invGray">
          <a:xfrm>
            <a:off x="7853501" y="2240245"/>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sp>
        <p:nvSpPr>
          <p:cNvPr id="89" name="Rounded Rectangle 88">
            <a:extLst>
              <a:ext uri="{FF2B5EF4-FFF2-40B4-BE49-F238E27FC236}">
                <a16:creationId xmlns="" xmlns:a16="http://schemas.microsoft.com/office/drawing/2014/main" id="{2D06FA83-98C2-564A-9C4C-44255923D1A1}"/>
              </a:ext>
            </a:extLst>
          </p:cNvPr>
          <p:cNvSpPr/>
          <p:nvPr/>
        </p:nvSpPr>
        <p:spPr bwMode="invGray">
          <a:xfrm>
            <a:off x="11343543" y="2236244"/>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90" name="Rounded Rectangle 89">
            <a:extLst>
              <a:ext uri="{FF2B5EF4-FFF2-40B4-BE49-F238E27FC236}">
                <a16:creationId xmlns="" xmlns:a16="http://schemas.microsoft.com/office/drawing/2014/main" id="{539FB685-EB44-4A47-9016-5BB8D8839747}"/>
              </a:ext>
            </a:extLst>
          </p:cNvPr>
          <p:cNvSpPr/>
          <p:nvPr/>
        </p:nvSpPr>
        <p:spPr bwMode="invGray">
          <a:xfrm>
            <a:off x="11343543" y="2537298"/>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91" name="Rounded Rectangle 90">
            <a:extLst>
              <a:ext uri="{FF2B5EF4-FFF2-40B4-BE49-F238E27FC236}">
                <a16:creationId xmlns="" xmlns:a16="http://schemas.microsoft.com/office/drawing/2014/main" id="{A4F9A16E-FBDC-9C4D-BFC4-A54A6D2697DA}"/>
              </a:ext>
            </a:extLst>
          </p:cNvPr>
          <p:cNvSpPr/>
          <p:nvPr/>
        </p:nvSpPr>
        <p:spPr bwMode="invGray">
          <a:xfrm>
            <a:off x="8660144" y="5047104"/>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sp>
        <p:nvSpPr>
          <p:cNvPr id="7" name="TextBox 6">
            <a:extLst>
              <a:ext uri="{FF2B5EF4-FFF2-40B4-BE49-F238E27FC236}">
                <a16:creationId xmlns="" xmlns:a16="http://schemas.microsoft.com/office/drawing/2014/main" id="{6BF856DB-40C5-494F-9D66-105AC0017E71}"/>
              </a:ext>
            </a:extLst>
          </p:cNvPr>
          <p:cNvSpPr txBox="1"/>
          <p:nvPr/>
        </p:nvSpPr>
        <p:spPr>
          <a:xfrm>
            <a:off x="381001" y="6008914"/>
            <a:ext cx="4079033" cy="244682"/>
          </a:xfrm>
          <a:prstGeom prst="rect">
            <a:avLst/>
          </a:prstGeom>
          <a:noFill/>
        </p:spPr>
        <p:txBody>
          <a:bodyPr wrap="square" rtlCol="0">
            <a:spAutoFit/>
          </a:bodyPr>
          <a:lstStyle/>
          <a:p>
            <a:pPr algn="l" defTabSz="457189">
              <a:lnSpc>
                <a:spcPct val="90000"/>
              </a:lnSpc>
              <a:spcBef>
                <a:spcPts val="300"/>
              </a:spcBef>
            </a:pPr>
            <a:r>
              <a:rPr lang="en-US" sz="1050">
                <a:solidFill>
                  <a:srgbClr val="000000"/>
                </a:solidFill>
                <a:cs typeface="Arial" panose="020B0604020202020204" pitchFamily="34" charset="0"/>
              </a:rPr>
              <a:t>* Also support </a:t>
            </a:r>
            <a:r>
              <a:rPr lang="en-US" sz="1050" err="1">
                <a:solidFill>
                  <a:srgbClr val="000000"/>
                </a:solidFill>
                <a:cs typeface="Arial" panose="020B0604020202020204" pitchFamily="34" charset="0"/>
              </a:rPr>
              <a:t>AzureStack</a:t>
            </a:r>
            <a:r>
              <a:rPr lang="en-US" sz="1050">
                <a:solidFill>
                  <a:srgbClr val="000000"/>
                </a:solidFill>
                <a:cs typeface="Arial" panose="020B0604020202020204" pitchFamily="34" charset="0"/>
              </a:rPr>
              <a:t> and </a:t>
            </a:r>
            <a:r>
              <a:rPr lang="en-US" sz="1050" err="1">
                <a:solidFill>
                  <a:srgbClr val="000000"/>
                </a:solidFill>
                <a:cs typeface="Arial" panose="020B0604020202020204" pitchFamily="34" charset="0"/>
              </a:rPr>
              <a:t>RackSpace</a:t>
            </a:r>
            <a:r>
              <a:rPr lang="en-US" sz="1050">
                <a:solidFill>
                  <a:srgbClr val="000000"/>
                </a:solidFill>
                <a:cs typeface="Arial" panose="020B0604020202020204" pitchFamily="34" charset="0"/>
              </a:rPr>
              <a:t> (PAYG) </a:t>
            </a:r>
          </a:p>
        </p:txBody>
      </p:sp>
      <p:grpSp>
        <p:nvGrpSpPr>
          <p:cNvPr id="94" name="Group 93">
            <a:extLst>
              <a:ext uri="{FF2B5EF4-FFF2-40B4-BE49-F238E27FC236}">
                <a16:creationId xmlns="" xmlns:a16="http://schemas.microsoft.com/office/drawing/2014/main" id="{D24730D3-47C3-5144-9107-17FE934D012C}"/>
              </a:ext>
            </a:extLst>
          </p:cNvPr>
          <p:cNvGrpSpPr/>
          <p:nvPr/>
        </p:nvGrpSpPr>
        <p:grpSpPr>
          <a:xfrm>
            <a:off x="9386609" y="1922717"/>
            <a:ext cx="502151" cy="228600"/>
            <a:chOff x="7218807" y="1905000"/>
            <a:chExt cx="502151" cy="228600"/>
          </a:xfrm>
        </p:grpSpPr>
        <p:sp>
          <p:nvSpPr>
            <p:cNvPr id="95" name="Rounded Rectangle 94">
              <a:extLst>
                <a:ext uri="{FF2B5EF4-FFF2-40B4-BE49-F238E27FC236}">
                  <a16:creationId xmlns="" xmlns:a16="http://schemas.microsoft.com/office/drawing/2014/main" id="{91428BDD-02C1-E448-9489-A62000216BB7}"/>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96" name="Rounded Rectangle 95">
              <a:extLst>
                <a:ext uri="{FF2B5EF4-FFF2-40B4-BE49-F238E27FC236}">
                  <a16:creationId xmlns="" xmlns:a16="http://schemas.microsoft.com/office/drawing/2014/main" id="{EB077BBA-04CE-1E47-AAAF-BA8C577A480D}"/>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sp>
        <p:nvSpPr>
          <p:cNvPr id="98" name="Rounded Rectangle 97">
            <a:extLst>
              <a:ext uri="{FF2B5EF4-FFF2-40B4-BE49-F238E27FC236}">
                <a16:creationId xmlns="" xmlns:a16="http://schemas.microsoft.com/office/drawing/2014/main" id="{AB9E8519-F0EA-7F46-B006-36844240782B}"/>
              </a:ext>
            </a:extLst>
          </p:cNvPr>
          <p:cNvSpPr/>
          <p:nvPr/>
        </p:nvSpPr>
        <p:spPr bwMode="invGray">
          <a:xfrm>
            <a:off x="8658268" y="3798702"/>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grpSp>
        <p:nvGrpSpPr>
          <p:cNvPr id="97" name="Group 96">
            <a:extLst>
              <a:ext uri="{FF2B5EF4-FFF2-40B4-BE49-F238E27FC236}">
                <a16:creationId xmlns="" xmlns:a16="http://schemas.microsoft.com/office/drawing/2014/main" id="{98236267-3C6A-A34A-B050-ACFAE79A51D6}"/>
              </a:ext>
            </a:extLst>
          </p:cNvPr>
          <p:cNvGrpSpPr/>
          <p:nvPr/>
        </p:nvGrpSpPr>
        <p:grpSpPr>
          <a:xfrm>
            <a:off x="7572077" y="4131094"/>
            <a:ext cx="502151" cy="228600"/>
            <a:chOff x="7218807" y="1905000"/>
            <a:chExt cx="502151" cy="228600"/>
          </a:xfrm>
        </p:grpSpPr>
        <p:sp>
          <p:nvSpPr>
            <p:cNvPr id="99" name="Rounded Rectangle 98">
              <a:extLst>
                <a:ext uri="{FF2B5EF4-FFF2-40B4-BE49-F238E27FC236}">
                  <a16:creationId xmlns="" xmlns:a16="http://schemas.microsoft.com/office/drawing/2014/main" id="{5AB3072E-47EB-CA4B-9148-73AD2D686781}"/>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100" name="Rounded Rectangle 99">
              <a:extLst>
                <a:ext uri="{FF2B5EF4-FFF2-40B4-BE49-F238E27FC236}">
                  <a16:creationId xmlns="" xmlns:a16="http://schemas.microsoft.com/office/drawing/2014/main" id="{C23B673C-E606-1842-B187-E52496A792DE}"/>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101" name="Group 100">
            <a:extLst>
              <a:ext uri="{FF2B5EF4-FFF2-40B4-BE49-F238E27FC236}">
                <a16:creationId xmlns="" xmlns:a16="http://schemas.microsoft.com/office/drawing/2014/main" id="{7E0D1EBC-68A5-EC43-97A7-FBD34D9D4363}"/>
              </a:ext>
            </a:extLst>
          </p:cNvPr>
          <p:cNvGrpSpPr/>
          <p:nvPr/>
        </p:nvGrpSpPr>
        <p:grpSpPr>
          <a:xfrm>
            <a:off x="8519432" y="4131094"/>
            <a:ext cx="502151" cy="228600"/>
            <a:chOff x="7218807" y="1905000"/>
            <a:chExt cx="502151" cy="228600"/>
          </a:xfrm>
        </p:grpSpPr>
        <p:sp>
          <p:nvSpPr>
            <p:cNvPr id="102" name="Rounded Rectangle 101">
              <a:extLst>
                <a:ext uri="{FF2B5EF4-FFF2-40B4-BE49-F238E27FC236}">
                  <a16:creationId xmlns="" xmlns:a16="http://schemas.microsoft.com/office/drawing/2014/main" id="{7D113168-F5DE-1041-887C-76546B651930}"/>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103" name="Rounded Rectangle 102">
              <a:extLst>
                <a:ext uri="{FF2B5EF4-FFF2-40B4-BE49-F238E27FC236}">
                  <a16:creationId xmlns="" xmlns:a16="http://schemas.microsoft.com/office/drawing/2014/main" id="{12CADF59-765B-4445-BB60-251B20A823DD}"/>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104" name="Group 103">
            <a:extLst>
              <a:ext uri="{FF2B5EF4-FFF2-40B4-BE49-F238E27FC236}">
                <a16:creationId xmlns="" xmlns:a16="http://schemas.microsoft.com/office/drawing/2014/main" id="{CEB96FA7-E5FC-9141-A100-47BDD1308A38}"/>
              </a:ext>
            </a:extLst>
          </p:cNvPr>
          <p:cNvGrpSpPr/>
          <p:nvPr/>
        </p:nvGrpSpPr>
        <p:grpSpPr>
          <a:xfrm>
            <a:off x="9381316" y="4131094"/>
            <a:ext cx="502151" cy="228600"/>
            <a:chOff x="7218807" y="1905000"/>
            <a:chExt cx="502151" cy="228600"/>
          </a:xfrm>
        </p:grpSpPr>
        <p:sp>
          <p:nvSpPr>
            <p:cNvPr id="105" name="Rounded Rectangle 104">
              <a:extLst>
                <a:ext uri="{FF2B5EF4-FFF2-40B4-BE49-F238E27FC236}">
                  <a16:creationId xmlns="" xmlns:a16="http://schemas.microsoft.com/office/drawing/2014/main" id="{81896F3F-8C10-6247-8CAF-A306C3D02BA5}"/>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106" name="Rounded Rectangle 105">
              <a:extLst>
                <a:ext uri="{FF2B5EF4-FFF2-40B4-BE49-F238E27FC236}">
                  <a16:creationId xmlns="" xmlns:a16="http://schemas.microsoft.com/office/drawing/2014/main" id="{809AE9A1-D5CE-2744-A57E-F5A88D290BC5}"/>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107" name="Group 106">
            <a:extLst>
              <a:ext uri="{FF2B5EF4-FFF2-40B4-BE49-F238E27FC236}">
                <a16:creationId xmlns="" xmlns:a16="http://schemas.microsoft.com/office/drawing/2014/main" id="{7B17729C-B892-944F-837E-726990E567AC}"/>
              </a:ext>
            </a:extLst>
          </p:cNvPr>
          <p:cNvGrpSpPr/>
          <p:nvPr/>
        </p:nvGrpSpPr>
        <p:grpSpPr>
          <a:xfrm>
            <a:off x="10328671" y="4131094"/>
            <a:ext cx="502151" cy="228600"/>
            <a:chOff x="7218807" y="1905000"/>
            <a:chExt cx="502151" cy="228600"/>
          </a:xfrm>
        </p:grpSpPr>
        <p:sp>
          <p:nvSpPr>
            <p:cNvPr id="108" name="Rounded Rectangle 107">
              <a:extLst>
                <a:ext uri="{FF2B5EF4-FFF2-40B4-BE49-F238E27FC236}">
                  <a16:creationId xmlns="" xmlns:a16="http://schemas.microsoft.com/office/drawing/2014/main" id="{6EB37645-4052-B34C-B631-E5832B2F162F}"/>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109" name="Rounded Rectangle 108">
              <a:extLst>
                <a:ext uri="{FF2B5EF4-FFF2-40B4-BE49-F238E27FC236}">
                  <a16:creationId xmlns="" xmlns:a16="http://schemas.microsoft.com/office/drawing/2014/main" id="{C91CC419-9F94-7344-A4C0-9E2E2983BE0E}"/>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sp>
        <p:nvSpPr>
          <p:cNvPr id="75" name="Rounded Rectangle 74">
            <a:extLst>
              <a:ext uri="{FF2B5EF4-FFF2-40B4-BE49-F238E27FC236}">
                <a16:creationId xmlns="" xmlns:a16="http://schemas.microsoft.com/office/drawing/2014/main" id="{00174DF9-DF65-3644-B511-E3F2EABB8F9C}"/>
              </a:ext>
            </a:extLst>
          </p:cNvPr>
          <p:cNvSpPr/>
          <p:nvPr/>
        </p:nvSpPr>
        <p:spPr bwMode="invGray">
          <a:xfrm>
            <a:off x="8664447" y="5357091"/>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B</a:t>
            </a:r>
          </a:p>
        </p:txBody>
      </p:sp>
      <p:sp>
        <p:nvSpPr>
          <p:cNvPr id="92" name="Rounded Rectangle 91">
            <a:extLst>
              <a:ext uri="{FF2B5EF4-FFF2-40B4-BE49-F238E27FC236}">
                <a16:creationId xmlns="" xmlns:a16="http://schemas.microsoft.com/office/drawing/2014/main" id="{CDE2DC35-788A-4B4D-A51A-A597EE633234}"/>
              </a:ext>
            </a:extLst>
          </p:cNvPr>
          <p:cNvSpPr/>
          <p:nvPr/>
        </p:nvSpPr>
        <p:spPr bwMode="invGray">
          <a:xfrm>
            <a:off x="11342112" y="5357091"/>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B</a:t>
            </a:r>
          </a:p>
        </p:txBody>
      </p:sp>
      <p:sp>
        <p:nvSpPr>
          <p:cNvPr id="93" name="Rounded Rectangle 92">
            <a:extLst>
              <a:ext uri="{FF2B5EF4-FFF2-40B4-BE49-F238E27FC236}">
                <a16:creationId xmlns="" xmlns:a16="http://schemas.microsoft.com/office/drawing/2014/main" id="{29712E08-1344-5C4E-BB26-EB94D1D6BA5D}"/>
              </a:ext>
            </a:extLst>
          </p:cNvPr>
          <p:cNvSpPr/>
          <p:nvPr/>
        </p:nvSpPr>
        <p:spPr bwMode="invGray">
          <a:xfrm>
            <a:off x="11341191" y="2840471"/>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110" name="Rounded Rectangle 109">
            <a:extLst>
              <a:ext uri="{FF2B5EF4-FFF2-40B4-BE49-F238E27FC236}">
                <a16:creationId xmlns="" xmlns:a16="http://schemas.microsoft.com/office/drawing/2014/main" id="{E125D09D-E60B-CD43-8B6B-FA1E1BC5C176}"/>
              </a:ext>
            </a:extLst>
          </p:cNvPr>
          <p:cNvSpPr/>
          <p:nvPr/>
        </p:nvSpPr>
        <p:spPr bwMode="invGray">
          <a:xfrm>
            <a:off x="10423168" y="3449858"/>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grpSp>
        <p:nvGrpSpPr>
          <p:cNvPr id="111" name="Group 110">
            <a:extLst>
              <a:ext uri="{FF2B5EF4-FFF2-40B4-BE49-F238E27FC236}">
                <a16:creationId xmlns="" xmlns:a16="http://schemas.microsoft.com/office/drawing/2014/main" id="{C7931174-6449-E343-8C2B-A087744CA640}"/>
              </a:ext>
            </a:extLst>
          </p:cNvPr>
          <p:cNvGrpSpPr/>
          <p:nvPr/>
        </p:nvGrpSpPr>
        <p:grpSpPr>
          <a:xfrm>
            <a:off x="8527671" y="3448795"/>
            <a:ext cx="502151" cy="228600"/>
            <a:chOff x="7218807" y="1905000"/>
            <a:chExt cx="502151" cy="228600"/>
          </a:xfrm>
        </p:grpSpPr>
        <p:sp>
          <p:nvSpPr>
            <p:cNvPr id="112" name="Rounded Rectangle 111">
              <a:extLst>
                <a:ext uri="{FF2B5EF4-FFF2-40B4-BE49-F238E27FC236}">
                  <a16:creationId xmlns="" xmlns:a16="http://schemas.microsoft.com/office/drawing/2014/main" id="{45A7CDE0-9F24-F148-BCC7-3153FFC77BC4}"/>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113" name="Rounded Rectangle 112">
              <a:extLst>
                <a:ext uri="{FF2B5EF4-FFF2-40B4-BE49-F238E27FC236}">
                  <a16:creationId xmlns="" xmlns:a16="http://schemas.microsoft.com/office/drawing/2014/main" id="{22F55709-EEA8-4342-A7C4-5FE4D340DA16}"/>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114" name="Group 113">
            <a:extLst>
              <a:ext uri="{FF2B5EF4-FFF2-40B4-BE49-F238E27FC236}">
                <a16:creationId xmlns="" xmlns:a16="http://schemas.microsoft.com/office/drawing/2014/main" id="{C78129CA-836A-844C-A20B-0F6813856697}"/>
              </a:ext>
            </a:extLst>
          </p:cNvPr>
          <p:cNvGrpSpPr/>
          <p:nvPr/>
        </p:nvGrpSpPr>
        <p:grpSpPr>
          <a:xfrm>
            <a:off x="7571845" y="3454644"/>
            <a:ext cx="502151" cy="228600"/>
            <a:chOff x="7218807" y="1905000"/>
            <a:chExt cx="502151" cy="228600"/>
          </a:xfrm>
        </p:grpSpPr>
        <p:sp>
          <p:nvSpPr>
            <p:cNvPr id="115" name="Rounded Rectangle 114">
              <a:extLst>
                <a:ext uri="{FF2B5EF4-FFF2-40B4-BE49-F238E27FC236}">
                  <a16:creationId xmlns="" xmlns:a16="http://schemas.microsoft.com/office/drawing/2014/main" id="{DFA80EC8-5BB1-C641-BAA0-8A2576AF1215}"/>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116" name="Rounded Rectangle 115">
              <a:extLst>
                <a:ext uri="{FF2B5EF4-FFF2-40B4-BE49-F238E27FC236}">
                  <a16:creationId xmlns="" xmlns:a16="http://schemas.microsoft.com/office/drawing/2014/main" id="{B8B036BF-B0A3-A646-A746-9873762BC14E}"/>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sp>
        <p:nvSpPr>
          <p:cNvPr id="117" name="Rounded Rectangle 116">
            <a:extLst>
              <a:ext uri="{FF2B5EF4-FFF2-40B4-BE49-F238E27FC236}">
                <a16:creationId xmlns="" xmlns:a16="http://schemas.microsoft.com/office/drawing/2014/main" id="{D1EC4229-238C-064A-B360-D4241B38FCFD}"/>
              </a:ext>
            </a:extLst>
          </p:cNvPr>
          <p:cNvSpPr/>
          <p:nvPr/>
        </p:nvSpPr>
        <p:spPr bwMode="invGray">
          <a:xfrm>
            <a:off x="9518092" y="3793101"/>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Tree>
    <p:extLst>
      <p:ext uri="{BB962C8B-B14F-4D97-AF65-F5344CB8AC3E}">
        <p14:creationId xmlns:p14="http://schemas.microsoft.com/office/powerpoint/2010/main" val="241019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FortiGate/FortiWiFi 60/61F</a:t>
            </a:r>
          </a:p>
        </p:txBody>
      </p:sp>
      <p:pic>
        <p:nvPicPr>
          <p:cNvPr id="3" name="Picture 2"/>
          <p:cNvPicPr>
            <a:picLocks noChangeAspect="1"/>
          </p:cNvPicPr>
          <p:nvPr/>
        </p:nvPicPr>
        <p:blipFill>
          <a:blip r:embed="rId2"/>
          <a:stretch>
            <a:fillRect/>
          </a:stretch>
        </p:blipFill>
        <p:spPr>
          <a:xfrm>
            <a:off x="7825906" y="3062789"/>
            <a:ext cx="364800" cy="729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52257" y="3062788"/>
            <a:ext cx="496216" cy="729600"/>
          </a:xfrm>
          <a:prstGeom prst="rect">
            <a:avLst/>
          </a:prstGeom>
        </p:spPr>
      </p:pic>
      <p:pic>
        <p:nvPicPr>
          <p:cNvPr id="6" name="Picture 5"/>
          <p:cNvPicPr>
            <a:picLocks noChangeAspect="1"/>
          </p:cNvPicPr>
          <p:nvPr/>
        </p:nvPicPr>
        <p:blipFill>
          <a:blip r:embed="rId4"/>
          <a:stretch>
            <a:fillRect/>
          </a:stretch>
        </p:blipFill>
        <p:spPr>
          <a:xfrm>
            <a:off x="1581977" y="2653761"/>
            <a:ext cx="4558813" cy="818057"/>
          </a:xfrm>
          <a:prstGeom prst="rect">
            <a:avLst/>
          </a:prstGeom>
        </p:spPr>
      </p:pic>
      <p:pic>
        <p:nvPicPr>
          <p:cNvPr id="7" name="Picture 6"/>
          <p:cNvPicPr>
            <a:picLocks noChangeAspect="1"/>
          </p:cNvPicPr>
          <p:nvPr/>
        </p:nvPicPr>
        <p:blipFill>
          <a:blip r:embed="rId5"/>
          <a:stretch>
            <a:fillRect/>
          </a:stretch>
        </p:blipFill>
        <p:spPr>
          <a:xfrm>
            <a:off x="1581978" y="1643351"/>
            <a:ext cx="4558813" cy="773436"/>
          </a:xfrm>
          <a:prstGeom prst="rect">
            <a:avLst/>
          </a:prstGeom>
        </p:spPr>
      </p:pic>
      <p:cxnSp>
        <p:nvCxnSpPr>
          <p:cNvPr id="11" name="Straight Connector 10"/>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sp>
        <p:nvSpPr>
          <p:cNvPr id="2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 x GE RJ45 WAN Ports</a:t>
            </a:r>
          </a:p>
          <a:p>
            <a:pPr marL="457297" indent="-457297" defTabSz="1218959">
              <a:spcBef>
                <a:spcPct val="20000"/>
              </a:spcBef>
              <a:buClr>
                <a:schemeClr val="accent6"/>
              </a:buClr>
              <a:buFont typeface="+mj-ea"/>
              <a:buAutoNum type="circleNumDbPlain"/>
            </a:pPr>
            <a:r>
              <a:rPr lang="en-US" sz="1300" b="1"/>
              <a:t>1 x GE RJ45 DMZ Port</a:t>
            </a:r>
          </a:p>
          <a:p>
            <a:pPr marL="457297" indent="-457297" defTabSz="1218959">
              <a:spcBef>
                <a:spcPct val="20000"/>
              </a:spcBef>
              <a:buClr>
                <a:schemeClr val="accent6"/>
              </a:buClr>
              <a:buFont typeface="+mj-ea"/>
              <a:buAutoNum type="circleNumDbPlain"/>
            </a:pPr>
            <a:r>
              <a:rPr lang="en-US" sz="1300" b="1"/>
              <a:t>7 x GE RJ45 Ports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25" name="Oval 24"/>
          <p:cNvSpPr/>
          <p:nvPr/>
        </p:nvSpPr>
        <p:spPr bwMode="auto">
          <a:xfrm>
            <a:off x="3020641"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26" name="Oval 25"/>
          <p:cNvSpPr/>
          <p:nvPr/>
        </p:nvSpPr>
        <p:spPr bwMode="auto">
          <a:xfrm>
            <a:off x="4678644"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27" name="Straight Connector 26"/>
          <p:cNvCxnSpPr/>
          <p:nvPr/>
        </p:nvCxnSpPr>
        <p:spPr bwMode="auto">
          <a:xfrm>
            <a:off x="8792402"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sp>
        <p:nvSpPr>
          <p:cNvPr id="28" name="Oval 27"/>
          <p:cNvSpPr/>
          <p:nvPr/>
        </p:nvSpPr>
        <p:spPr bwMode="auto">
          <a:xfrm>
            <a:off x="5929646" y="273008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29" name="Straight Connector 28"/>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bwMode="auto">
          <a:xfrm>
            <a:off x="3448200" y="335148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36" name="Picture 35">
            <a:extLst>
              <a:ext uri="{FF2B5EF4-FFF2-40B4-BE49-F238E27FC236}">
                <a16:creationId xmlns="" xmlns:a16="http://schemas.microsoft.com/office/drawing/2014/main" id="{798968EC-A427-0648-9C63-118776185E66}"/>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5" name="Group 4">
            <a:extLst>
              <a:ext uri="{FF2B5EF4-FFF2-40B4-BE49-F238E27FC236}">
                <a16:creationId xmlns="" xmlns:a16="http://schemas.microsoft.com/office/drawing/2014/main" id="{07E68B44-65A0-C04F-B893-185921D36BFC}"/>
              </a:ext>
            </a:extLst>
          </p:cNvPr>
          <p:cNvGrpSpPr/>
          <p:nvPr/>
        </p:nvGrpSpPr>
        <p:grpSpPr>
          <a:xfrm>
            <a:off x="7812000" y="5417256"/>
            <a:ext cx="2852214" cy="671119"/>
            <a:chOff x="8936872" y="5417256"/>
            <a:chExt cx="2852214" cy="671119"/>
          </a:xfrm>
        </p:grpSpPr>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0" name="Rounded Rectangle 19"/>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dirty="0">
                  <a:solidFill>
                    <a:schemeClr val="bg1"/>
                  </a:solidFill>
                </a:rPr>
                <a:t>64</a:t>
              </a:r>
            </a:p>
          </p:txBody>
        </p:sp>
        <p:sp>
          <p:nvSpPr>
            <p:cNvPr id="31" name="Rounded Rectangle 3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16</a:t>
              </a:r>
            </a:p>
          </p:txBody>
        </p:sp>
        <p:sp>
          <p:nvSpPr>
            <p:cNvPr id="37" name="Rounded Rectangle 36">
              <a:extLst>
                <a:ext uri="{FF2B5EF4-FFF2-40B4-BE49-F238E27FC236}">
                  <a16:creationId xmlns="" xmlns:a16="http://schemas.microsoft.com/office/drawing/2014/main" id="{95F15732-9B3E-FC4A-BE7F-EA02B274D11D}"/>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0" name="Picture 39" descr="storage-128GB.png">
            <a:extLst>
              <a:ext uri="{FF2B5EF4-FFF2-40B4-BE49-F238E27FC236}">
                <a16:creationId xmlns="" xmlns:a16="http://schemas.microsoft.com/office/drawing/2014/main" id="{4D6FA6CB-8126-8B49-AD58-A4EDC9077DF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846190" y="3062791"/>
            <a:ext cx="500410" cy="729601"/>
          </a:xfrm>
          <a:prstGeom prst="rect">
            <a:avLst/>
          </a:prstGeom>
        </p:spPr>
      </p:pic>
      <p:pic>
        <p:nvPicPr>
          <p:cNvPr id="42" name="Picture 41" descr="Firewall-Sym-Dk.png">
            <a:extLst>
              <a:ext uri="{FF2B5EF4-FFF2-40B4-BE49-F238E27FC236}">
                <a16:creationId xmlns="" xmlns:a16="http://schemas.microsoft.com/office/drawing/2014/main" id="{FA0A68E9-6347-8B45-91BC-C41643DCF01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3" name="TextBox 42">
            <a:extLst>
              <a:ext uri="{FF2B5EF4-FFF2-40B4-BE49-F238E27FC236}">
                <a16:creationId xmlns="" xmlns:a16="http://schemas.microsoft.com/office/drawing/2014/main" id="{A4DFCEB8-E9EC-2149-9AD5-332A6C293DEA}"/>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10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700,000</a:t>
            </a:r>
          </a:p>
          <a:p>
            <a:r>
              <a:rPr lang="en-US" sz="1100">
                <a:solidFill>
                  <a:srgbClr val="7F7F7F"/>
                </a:solidFill>
              </a:rPr>
              <a:t>Concurrent Sessions</a:t>
            </a:r>
          </a:p>
          <a:p>
            <a:endParaRPr lang="en-US" sz="1100">
              <a:solidFill>
                <a:srgbClr val="7F7F7F"/>
              </a:solidFill>
            </a:endParaRPr>
          </a:p>
          <a:p>
            <a:r>
              <a:rPr lang="en-US" sz="2400" b="1"/>
              <a:t>750 Mbps</a:t>
            </a:r>
          </a:p>
          <a:p>
            <a:r>
              <a:rPr lang="en-US" sz="1100">
                <a:solidFill>
                  <a:srgbClr val="7F7F7F"/>
                </a:solidFill>
              </a:rPr>
              <a:t>SSL Inspection Throughput</a:t>
            </a:r>
          </a:p>
          <a:p>
            <a:endParaRPr lang="en-US" sz="1100">
              <a:solidFill>
                <a:srgbClr val="7F7F7F"/>
              </a:solidFill>
            </a:endParaRPr>
          </a:p>
        </p:txBody>
      </p:sp>
      <p:cxnSp>
        <p:nvCxnSpPr>
          <p:cNvPr id="44" name="Straight Connector 43">
            <a:extLst>
              <a:ext uri="{FF2B5EF4-FFF2-40B4-BE49-F238E27FC236}">
                <a16:creationId xmlns="" xmlns:a16="http://schemas.microsoft.com/office/drawing/2014/main" id="{048619E7-3738-B142-AFD3-C711F8B03189}"/>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 xmlns:a16="http://schemas.microsoft.com/office/drawing/2014/main" id="{6E1A8C6C-DE62-9148-9DCD-D37C2EEE9880}"/>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1.4 Gbps</a:t>
            </a:r>
          </a:p>
          <a:p>
            <a:r>
              <a:rPr lang="en-US" sz="1100">
                <a:solidFill>
                  <a:srgbClr val="7F7F7F"/>
                </a:solidFill>
              </a:rPr>
              <a:t>IPS Throughput</a:t>
            </a:r>
          </a:p>
          <a:p>
            <a:endParaRPr lang="en-US" sz="1100">
              <a:solidFill>
                <a:srgbClr val="7F7F7F"/>
              </a:solidFill>
            </a:endParaRPr>
          </a:p>
          <a:p>
            <a:r>
              <a:rPr lang="en-US" sz="2400" b="1">
                <a:solidFill>
                  <a:srgbClr val="000000"/>
                </a:solidFill>
              </a:rPr>
              <a:t>1. Gbps</a:t>
            </a:r>
          </a:p>
          <a:p>
            <a:r>
              <a:rPr lang="en-US" sz="1100">
                <a:solidFill>
                  <a:srgbClr val="7F7F7F"/>
                </a:solidFill>
              </a:rPr>
              <a:t>NGFW Throughput</a:t>
            </a:r>
          </a:p>
          <a:p>
            <a:endParaRPr lang="en-US" sz="1100">
              <a:solidFill>
                <a:srgbClr val="7F7F7F"/>
              </a:solidFill>
            </a:endParaRPr>
          </a:p>
          <a:p>
            <a:r>
              <a:rPr lang="en-US" sz="2400" b="1">
                <a:solidFill>
                  <a:srgbClr val="000000"/>
                </a:solidFill>
              </a:rPr>
              <a:t>700 Mbps</a:t>
            </a:r>
          </a:p>
          <a:p>
            <a:r>
              <a:rPr lang="en-US" sz="1100">
                <a:solidFill>
                  <a:srgbClr val="7F7F7F"/>
                </a:solidFill>
              </a:rPr>
              <a:t>Threat Protection Throughput</a:t>
            </a:r>
          </a:p>
          <a:p>
            <a:endParaRPr lang="en-US" sz="1100">
              <a:solidFill>
                <a:srgbClr val="7F7F7F"/>
              </a:solidFill>
            </a:endParaRPr>
          </a:p>
        </p:txBody>
      </p:sp>
      <p:pic>
        <p:nvPicPr>
          <p:cNvPr id="46" name="Picture 45" descr="NGFW_sym.png">
            <a:extLst>
              <a:ext uri="{FF2B5EF4-FFF2-40B4-BE49-F238E27FC236}">
                <a16:creationId xmlns="" xmlns:a16="http://schemas.microsoft.com/office/drawing/2014/main" id="{A5D14064-73FA-684C-B510-85A6B4C095D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7" name="Picture 46" descr="Threat Protection icon.eps">
            <a:extLst>
              <a:ext uri="{FF2B5EF4-FFF2-40B4-BE49-F238E27FC236}">
                <a16:creationId xmlns="" xmlns:a16="http://schemas.microsoft.com/office/drawing/2014/main" id="{323B6CE9-E7E5-8542-B663-4A428B05930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8" name="Graphic 47">
            <a:extLst>
              <a:ext uri="{FF2B5EF4-FFF2-40B4-BE49-F238E27FC236}">
                <a16:creationId xmlns="" xmlns:a16="http://schemas.microsoft.com/office/drawing/2014/main" id="{863E13CA-0B5D-404A-83EE-8E80B5E59FB9}"/>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322417" y="5580139"/>
            <a:ext cx="558697" cy="558697"/>
          </a:xfrm>
          <a:prstGeom prst="rect">
            <a:avLst/>
          </a:prstGeom>
        </p:spPr>
      </p:pic>
      <p:sp>
        <p:nvSpPr>
          <p:cNvPr id="49" name="Rectangle 48">
            <a:extLst>
              <a:ext uri="{FF2B5EF4-FFF2-40B4-BE49-F238E27FC236}">
                <a16:creationId xmlns="" xmlns:a16="http://schemas.microsoft.com/office/drawing/2014/main" id="{26F0D28D-DAD3-0647-94B0-370EB4AF6364}"/>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35,000</a:t>
            </a:r>
          </a:p>
          <a:p>
            <a:pPr lvl="0" algn="r"/>
            <a:r>
              <a:rPr lang="en-US" sz="1100">
                <a:solidFill>
                  <a:srgbClr val="7F7F7F"/>
                </a:solidFill>
              </a:rPr>
              <a:t>New Sessions/Sec</a:t>
            </a:r>
          </a:p>
        </p:txBody>
      </p:sp>
      <p:pic>
        <p:nvPicPr>
          <p:cNvPr id="50" name="Graphic 49">
            <a:extLst>
              <a:ext uri="{FF2B5EF4-FFF2-40B4-BE49-F238E27FC236}">
                <a16:creationId xmlns="" xmlns:a16="http://schemas.microsoft.com/office/drawing/2014/main" id="{38EFDEB7-CC19-5F4E-8727-1396B424B640}"/>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21943" y="5580139"/>
            <a:ext cx="555965" cy="555965"/>
          </a:xfrm>
          <a:prstGeom prst="rect">
            <a:avLst/>
          </a:prstGeom>
        </p:spPr>
      </p:pic>
      <p:pic>
        <p:nvPicPr>
          <p:cNvPr id="35" name="Picture 34" descr="wifi-abgnac-icon.png">
            <a:extLst>
              <a:ext uri="{FF2B5EF4-FFF2-40B4-BE49-F238E27FC236}">
                <a16:creationId xmlns="" xmlns:a16="http://schemas.microsoft.com/office/drawing/2014/main" id="{5DF1DF4E-F034-424D-BF7F-9D8797CFD16D}"/>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9371851" y="3062789"/>
            <a:ext cx="371103" cy="729600"/>
          </a:xfrm>
          <a:prstGeom prst="rect">
            <a:avLst/>
          </a:prstGeom>
        </p:spPr>
      </p:pic>
    </p:spTree>
    <p:extLst>
      <p:ext uri="{BB962C8B-B14F-4D97-AF65-F5344CB8AC3E}">
        <p14:creationId xmlns:p14="http://schemas.microsoft.com/office/powerpoint/2010/main" val="366753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93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80E/81E</a:t>
            </a:r>
          </a:p>
        </p:txBody>
      </p:sp>
      <p:pic>
        <p:nvPicPr>
          <p:cNvPr id="4" name="Picture 3" descr="FG-80E-81E+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1988" y="1641600"/>
            <a:ext cx="4557600" cy="806592"/>
          </a:xfrm>
          <a:prstGeom prst="rect">
            <a:avLst/>
          </a:prstGeom>
        </p:spPr>
      </p:pic>
      <p:pic>
        <p:nvPicPr>
          <p:cNvPr id="5" name="Picture 4" descr="FG-80E-81E+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1988" y="2653200"/>
            <a:ext cx="4557600" cy="806592"/>
          </a:xfrm>
          <a:prstGeom prst="rect">
            <a:avLst/>
          </a:prstGeom>
        </p:spPr>
      </p:pic>
      <p:pic>
        <p:nvPicPr>
          <p:cNvPr id="6" name="Picture 5" descr="soc3-icon.png"/>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7822755" y="3062789"/>
            <a:ext cx="371103" cy="72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52257" y="3062788"/>
            <a:ext cx="496216" cy="729600"/>
          </a:xfrm>
          <a:prstGeom prst="rect">
            <a:avLst/>
          </a:prstGeom>
        </p:spPr>
      </p:pic>
      <p:cxnSp>
        <p:nvCxnSpPr>
          <p:cNvPr id="19" name="Straight Connector 18"/>
          <p:cNvCxnSpPr/>
          <p:nvPr/>
        </p:nvCxnSpPr>
        <p:spPr>
          <a:xfrm flipH="1">
            <a:off x="7756042" y="5148531"/>
            <a:ext cx="4177055"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sp>
        <p:nvSpPr>
          <p:cNvPr id="22"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 x GE RJ45 DMZ/HA Port</a:t>
            </a:r>
          </a:p>
          <a:p>
            <a:pPr marL="457297" indent="-457297" defTabSz="1218959">
              <a:spcBef>
                <a:spcPct val="20000"/>
              </a:spcBef>
              <a:buClr>
                <a:schemeClr val="accent6"/>
              </a:buClr>
              <a:buFont typeface="+mj-ea"/>
              <a:buAutoNum type="circleNumDbPlain"/>
            </a:pPr>
            <a:r>
              <a:rPr lang="en-US" sz="1300" b="1"/>
              <a:t>12 x GE RJ45 Ports</a:t>
            </a:r>
          </a:p>
          <a:p>
            <a:pPr marL="457297" indent="-457297" defTabSz="1218959">
              <a:spcBef>
                <a:spcPct val="20000"/>
              </a:spcBef>
              <a:buClr>
                <a:schemeClr val="accent6"/>
              </a:buClr>
              <a:buFont typeface="+mj-ea"/>
              <a:buAutoNum type="circleNumDbPlain"/>
            </a:pPr>
            <a:r>
              <a:rPr lang="en-US" sz="1300" b="1"/>
              <a:t>2x Shared Media interface Pairs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cxnSp>
        <p:nvCxnSpPr>
          <p:cNvPr id="23" name="Straight Connector 22"/>
          <p:cNvCxnSpPr/>
          <p:nvPr/>
        </p:nvCxnSpPr>
        <p:spPr bwMode="auto">
          <a:xfrm>
            <a:off x="8792402"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cxnSp>
        <p:nvCxnSpPr>
          <p:cNvPr id="24" name="Straight Connector 23"/>
          <p:cNvCxnSpPr/>
          <p:nvPr/>
        </p:nvCxnSpPr>
        <p:spPr>
          <a:xfrm>
            <a:off x="7546473" y="1548193"/>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3" name="Picture 32" descr="storage-128GB.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57866" y="3062791"/>
            <a:ext cx="500410" cy="729601"/>
          </a:xfrm>
          <a:prstGeom prst="rect">
            <a:avLst/>
          </a:prstGeom>
        </p:spPr>
      </p:pic>
      <p:sp>
        <p:nvSpPr>
          <p:cNvPr id="35" name="Oval 34"/>
          <p:cNvSpPr/>
          <p:nvPr/>
        </p:nvSpPr>
        <p:spPr bwMode="auto">
          <a:xfrm>
            <a:off x="4767265" y="3408955"/>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36" name="Oval 35"/>
          <p:cNvSpPr/>
          <p:nvPr/>
        </p:nvSpPr>
        <p:spPr bwMode="auto">
          <a:xfrm>
            <a:off x="3549707" y="3408955"/>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37" name="Oval 36"/>
          <p:cNvSpPr/>
          <p:nvPr/>
        </p:nvSpPr>
        <p:spPr bwMode="auto">
          <a:xfrm>
            <a:off x="5282705" y="340243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38" name="Picture 37">
            <a:extLst>
              <a:ext uri="{FF2B5EF4-FFF2-40B4-BE49-F238E27FC236}">
                <a16:creationId xmlns="" xmlns:a16="http://schemas.microsoft.com/office/drawing/2014/main" id="{751F39A9-15F8-DB4B-942A-BE411924EB43}"/>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C7BB0CE1-438C-CE4B-8D74-DBC8517F6B66}"/>
              </a:ext>
            </a:extLst>
          </p:cNvPr>
          <p:cNvGrpSpPr/>
          <p:nvPr/>
        </p:nvGrpSpPr>
        <p:grpSpPr>
          <a:xfrm>
            <a:off x="7812000" y="5417256"/>
            <a:ext cx="2852214" cy="671119"/>
            <a:chOff x="8936872" y="5417256"/>
            <a:chExt cx="2852214" cy="671119"/>
          </a:xfrm>
        </p:grpSpPr>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18" name="Rounded Rectangle 17"/>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32</a:t>
              </a:r>
            </a:p>
          </p:txBody>
        </p:sp>
        <p:sp>
          <p:nvSpPr>
            <p:cNvPr id="25" name="Rounded Rectangle 24"/>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16</a:t>
              </a:r>
            </a:p>
          </p:txBody>
        </p:sp>
        <p:sp>
          <p:nvSpPr>
            <p:cNvPr id="39" name="Rounded Rectangle 38">
              <a:extLst>
                <a:ext uri="{FF2B5EF4-FFF2-40B4-BE49-F238E27FC236}">
                  <a16:creationId xmlns="" xmlns:a16="http://schemas.microsoft.com/office/drawing/2014/main" id="{864ED7EE-A78E-2F4E-B5C3-C75490D022C1}"/>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3" name="Picture 42" descr="Firewall-Sym-Dk.png">
            <a:extLst>
              <a:ext uri="{FF2B5EF4-FFF2-40B4-BE49-F238E27FC236}">
                <a16:creationId xmlns="" xmlns:a16="http://schemas.microsoft.com/office/drawing/2014/main" id="{EB79E40C-8A6A-7548-B22E-A5B83ADAE82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4" name="TextBox 43">
            <a:extLst>
              <a:ext uri="{FF2B5EF4-FFF2-40B4-BE49-F238E27FC236}">
                <a16:creationId xmlns="" xmlns:a16="http://schemas.microsoft.com/office/drawing/2014/main" id="{19157D74-55F8-D242-85AE-43DB91EF055C}"/>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4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1.3 Million</a:t>
            </a:r>
          </a:p>
          <a:p>
            <a:r>
              <a:rPr lang="en-US" sz="1100">
                <a:solidFill>
                  <a:srgbClr val="7F7F7F"/>
                </a:solidFill>
              </a:rPr>
              <a:t>Concurrent Sessions</a:t>
            </a:r>
          </a:p>
          <a:p>
            <a:endParaRPr lang="en-US" sz="1100">
              <a:solidFill>
                <a:srgbClr val="7F7F7F"/>
              </a:solidFill>
            </a:endParaRPr>
          </a:p>
          <a:p>
            <a:r>
              <a:rPr lang="en-US" sz="2400" b="1"/>
              <a:t>135 Mbps</a:t>
            </a:r>
          </a:p>
          <a:p>
            <a:r>
              <a:rPr lang="en-US" sz="1100">
                <a:solidFill>
                  <a:srgbClr val="7F7F7F"/>
                </a:solidFill>
              </a:rPr>
              <a:t>SSL Inspection Throughput</a:t>
            </a:r>
          </a:p>
          <a:p>
            <a:endParaRPr lang="en-US" sz="1100">
              <a:solidFill>
                <a:srgbClr val="7F7F7F"/>
              </a:solidFill>
            </a:endParaRPr>
          </a:p>
        </p:txBody>
      </p:sp>
      <p:cxnSp>
        <p:nvCxnSpPr>
          <p:cNvPr id="45" name="Straight Connector 44">
            <a:extLst>
              <a:ext uri="{FF2B5EF4-FFF2-40B4-BE49-F238E27FC236}">
                <a16:creationId xmlns="" xmlns:a16="http://schemas.microsoft.com/office/drawing/2014/main" id="{C7AE9946-67E8-2E47-9908-41DF3E5C8923}"/>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 xmlns:a16="http://schemas.microsoft.com/office/drawing/2014/main" id="{82C3117B-73DC-D54B-A07E-3E40754166AD}"/>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450 Mbps</a:t>
            </a:r>
          </a:p>
          <a:p>
            <a:r>
              <a:rPr lang="en-US" sz="1100">
                <a:solidFill>
                  <a:srgbClr val="7F7F7F"/>
                </a:solidFill>
              </a:rPr>
              <a:t>IPS Throughput</a:t>
            </a:r>
          </a:p>
          <a:p>
            <a:endParaRPr lang="en-US" sz="1100">
              <a:solidFill>
                <a:srgbClr val="7F7F7F"/>
              </a:solidFill>
            </a:endParaRPr>
          </a:p>
          <a:p>
            <a:r>
              <a:rPr lang="en-US" sz="2400" b="1">
                <a:solidFill>
                  <a:srgbClr val="000000"/>
                </a:solidFill>
              </a:rPr>
              <a:t>360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250 Mbps</a:t>
            </a:r>
          </a:p>
          <a:p>
            <a:r>
              <a:rPr lang="en-US" sz="1100">
                <a:solidFill>
                  <a:srgbClr val="7F7F7F"/>
                </a:solidFill>
              </a:rPr>
              <a:t>Threat Protection Throughput</a:t>
            </a:r>
          </a:p>
          <a:p>
            <a:endParaRPr lang="en-US" sz="1100">
              <a:solidFill>
                <a:srgbClr val="7F7F7F"/>
              </a:solidFill>
            </a:endParaRPr>
          </a:p>
        </p:txBody>
      </p:sp>
      <p:pic>
        <p:nvPicPr>
          <p:cNvPr id="47" name="Picture 46" descr="NGFW_sym.png">
            <a:extLst>
              <a:ext uri="{FF2B5EF4-FFF2-40B4-BE49-F238E27FC236}">
                <a16:creationId xmlns="" xmlns:a16="http://schemas.microsoft.com/office/drawing/2014/main" id="{F5FBDB01-E583-4544-92CD-4D6C9CCFCEE9}"/>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8" name="Picture 47" descr="Threat Protection icon.eps">
            <a:extLst>
              <a:ext uri="{FF2B5EF4-FFF2-40B4-BE49-F238E27FC236}">
                <a16:creationId xmlns="" xmlns:a16="http://schemas.microsoft.com/office/drawing/2014/main" id="{4BAC2181-3385-714B-8115-AC6E530E275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9" name="Graphic 48">
            <a:extLst>
              <a:ext uri="{FF2B5EF4-FFF2-40B4-BE49-F238E27FC236}">
                <a16:creationId xmlns="" xmlns:a16="http://schemas.microsoft.com/office/drawing/2014/main" id="{3C5221E0-FF58-7F4F-B999-688317D2EAD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322417" y="5580139"/>
            <a:ext cx="558697" cy="558697"/>
          </a:xfrm>
          <a:prstGeom prst="rect">
            <a:avLst/>
          </a:prstGeom>
        </p:spPr>
      </p:pic>
      <p:sp>
        <p:nvSpPr>
          <p:cNvPr id="50" name="Rectangle 49">
            <a:extLst>
              <a:ext uri="{FF2B5EF4-FFF2-40B4-BE49-F238E27FC236}">
                <a16:creationId xmlns="" xmlns:a16="http://schemas.microsoft.com/office/drawing/2014/main" id="{FD910164-1095-5448-87B9-52742728E3F8}"/>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a:t>
            </a:r>
          </a:p>
          <a:p>
            <a:pPr lvl="0" algn="r"/>
            <a:r>
              <a:rPr lang="en-US" sz="1100">
                <a:solidFill>
                  <a:srgbClr val="7F7F7F"/>
                </a:solidFill>
              </a:rPr>
              <a:t>New Sessions/Sec</a:t>
            </a:r>
          </a:p>
        </p:txBody>
      </p:sp>
      <p:pic>
        <p:nvPicPr>
          <p:cNvPr id="51" name="Graphic 50">
            <a:extLst>
              <a:ext uri="{FF2B5EF4-FFF2-40B4-BE49-F238E27FC236}">
                <a16:creationId xmlns="" xmlns:a16="http://schemas.microsoft.com/office/drawing/2014/main" id="{EE3909FB-9553-FB4E-A446-5B75C3D1292C}"/>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21943" y="5580139"/>
            <a:ext cx="555965" cy="555965"/>
          </a:xfrm>
          <a:prstGeom prst="rect">
            <a:avLst/>
          </a:prstGeom>
        </p:spPr>
      </p:pic>
      <p:cxnSp>
        <p:nvCxnSpPr>
          <p:cNvPr id="52" name="Straight Connector 51">
            <a:extLst>
              <a:ext uri="{FF2B5EF4-FFF2-40B4-BE49-F238E27FC236}">
                <a16:creationId xmlns="" xmlns:a16="http://schemas.microsoft.com/office/drawing/2014/main" id="{72F95844-7BCE-8C4E-975D-73293E9394CA}"/>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451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80E/81E-POE</a:t>
            </a:r>
          </a:p>
        </p:txBody>
      </p:sp>
      <p:pic>
        <p:nvPicPr>
          <p:cNvPr id="6" name="Picture 5" descr="soc3-icon.png"/>
          <p:cNvPicPr>
            <a:picLocks noChangeAspect="1"/>
          </p:cNvPicPr>
          <p:nvPr/>
        </p:nvPicPr>
        <p:blipFill>
          <a:blip r:embed="rId2" cstate="print">
            <a:alphaModFix/>
            <a:extLst>
              <a:ext uri="{28A0092B-C50C-407E-A947-70E740481C1C}">
                <a14:useLocalDpi xmlns:a14="http://schemas.microsoft.com/office/drawing/2010/main"/>
              </a:ext>
            </a:extLst>
          </a:blip>
          <a:stretch>
            <a:fillRect/>
          </a:stretch>
        </p:blipFill>
        <p:spPr>
          <a:xfrm>
            <a:off x="7822755" y="3062789"/>
            <a:ext cx="371103" cy="7296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52257" y="3062788"/>
            <a:ext cx="496216" cy="729600"/>
          </a:xfrm>
          <a:prstGeom prst="rect">
            <a:avLst/>
          </a:prstGeom>
        </p:spPr>
      </p:pic>
      <p:cxnSp>
        <p:nvCxnSpPr>
          <p:cNvPr id="19" name="Straight Connector 18"/>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sp>
        <p:nvSpPr>
          <p:cNvPr id="22"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 x GE RJ45 DMZ/HA Port</a:t>
            </a:r>
          </a:p>
          <a:p>
            <a:pPr marL="457297" indent="-457297" defTabSz="1218959">
              <a:spcBef>
                <a:spcPct val="20000"/>
              </a:spcBef>
              <a:buClr>
                <a:schemeClr val="accent6"/>
              </a:buClr>
              <a:buFont typeface="+mj-ea"/>
              <a:buAutoNum type="circleNumDbPlain"/>
            </a:pPr>
            <a:r>
              <a:rPr lang="en-US" sz="1300" b="1"/>
              <a:t>12 x GE RJ45 </a:t>
            </a:r>
            <a:r>
              <a:rPr lang="en-US" sz="1300" b="1" err="1"/>
              <a:t>PoE</a:t>
            </a:r>
            <a:r>
              <a:rPr lang="en-US" sz="1300" b="1"/>
              <a:t>/+ Ports</a:t>
            </a:r>
          </a:p>
          <a:p>
            <a:pPr marL="457297" indent="-457297" defTabSz="1218959">
              <a:spcBef>
                <a:spcPct val="20000"/>
              </a:spcBef>
              <a:buClr>
                <a:schemeClr val="accent6"/>
              </a:buClr>
              <a:buFont typeface="+mj-ea"/>
              <a:buAutoNum type="circleNumDbPlain"/>
            </a:pPr>
            <a:r>
              <a:rPr lang="en-US" sz="1300" b="1"/>
              <a:t>2x Shared Media interface Pairs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cxnSp>
        <p:nvCxnSpPr>
          <p:cNvPr id="23" name="Straight Connector 22"/>
          <p:cNvCxnSpPr/>
          <p:nvPr/>
        </p:nvCxnSpPr>
        <p:spPr bwMode="auto">
          <a:xfrm>
            <a:off x="9289337"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cxnSp>
        <p:nvCxnSpPr>
          <p:cNvPr id="24" name="Straight Connector 23"/>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3" name="Picture 32" descr="storage-128GB.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54801" y="3062791"/>
            <a:ext cx="500410" cy="729601"/>
          </a:xfrm>
          <a:prstGeom prst="rect">
            <a:avLst/>
          </a:prstGeom>
        </p:spPr>
      </p:pic>
      <p:pic>
        <p:nvPicPr>
          <p:cNvPr id="3" name="Picture 2" descr="FG-80E-81E-POE+Fro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81988" y="1641600"/>
            <a:ext cx="4557600" cy="806592"/>
          </a:xfrm>
          <a:prstGeom prst="rect">
            <a:avLst/>
          </a:prstGeom>
        </p:spPr>
      </p:pic>
      <p:pic>
        <p:nvPicPr>
          <p:cNvPr id="8" name="Picture 7" descr="FG-80E-81E-POE+Back.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81988" y="2653200"/>
            <a:ext cx="4557600" cy="810406"/>
          </a:xfrm>
          <a:prstGeom prst="rect">
            <a:avLst/>
          </a:prstGeom>
        </p:spPr>
      </p:pic>
      <p:pic>
        <p:nvPicPr>
          <p:cNvPr id="35" name="Picture 34"/>
          <p:cNvPicPr>
            <a:picLocks noChangeAspect="1"/>
          </p:cNvPicPr>
          <p:nvPr/>
        </p:nvPicPr>
        <p:blipFill>
          <a:blip r:embed="rId7"/>
          <a:stretch>
            <a:fillRect/>
          </a:stretch>
        </p:blipFill>
        <p:spPr>
          <a:xfrm>
            <a:off x="8786578" y="3069535"/>
            <a:ext cx="374393" cy="729422"/>
          </a:xfrm>
          <a:prstGeom prst="rect">
            <a:avLst/>
          </a:prstGeom>
        </p:spPr>
      </p:pic>
      <p:sp>
        <p:nvSpPr>
          <p:cNvPr id="36" name="Oval 35"/>
          <p:cNvSpPr/>
          <p:nvPr/>
        </p:nvSpPr>
        <p:spPr bwMode="auto">
          <a:xfrm>
            <a:off x="4767265" y="343545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37" name="Oval 36"/>
          <p:cNvSpPr/>
          <p:nvPr/>
        </p:nvSpPr>
        <p:spPr bwMode="auto">
          <a:xfrm>
            <a:off x="3549707" y="343545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38" name="Oval 37"/>
          <p:cNvSpPr/>
          <p:nvPr/>
        </p:nvSpPr>
        <p:spPr bwMode="auto">
          <a:xfrm>
            <a:off x="5282705" y="342894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39" name="Picture 38">
            <a:extLst>
              <a:ext uri="{FF2B5EF4-FFF2-40B4-BE49-F238E27FC236}">
                <a16:creationId xmlns="" xmlns:a16="http://schemas.microsoft.com/office/drawing/2014/main" id="{2B6923F0-8070-044B-8844-65A2E29B247B}"/>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4" name="Group 3">
            <a:extLst>
              <a:ext uri="{FF2B5EF4-FFF2-40B4-BE49-F238E27FC236}">
                <a16:creationId xmlns="" xmlns:a16="http://schemas.microsoft.com/office/drawing/2014/main" id="{C682DF9C-2E50-1149-92FE-A3C13B34E9DE}"/>
              </a:ext>
            </a:extLst>
          </p:cNvPr>
          <p:cNvGrpSpPr/>
          <p:nvPr/>
        </p:nvGrpSpPr>
        <p:grpSpPr>
          <a:xfrm>
            <a:off x="7812000" y="5417256"/>
            <a:ext cx="2852214" cy="671119"/>
            <a:chOff x="8936872" y="5417256"/>
            <a:chExt cx="2852214" cy="671119"/>
          </a:xfrm>
        </p:grpSpPr>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18" name="Rounded Rectangle 17"/>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32</a:t>
              </a:r>
            </a:p>
          </p:txBody>
        </p:sp>
        <p:sp>
          <p:nvSpPr>
            <p:cNvPr id="25" name="Rounded Rectangle 24"/>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16</a:t>
              </a:r>
            </a:p>
          </p:txBody>
        </p:sp>
        <p:sp>
          <p:nvSpPr>
            <p:cNvPr id="40" name="Rounded Rectangle 39">
              <a:extLst>
                <a:ext uri="{FF2B5EF4-FFF2-40B4-BE49-F238E27FC236}">
                  <a16:creationId xmlns="" xmlns:a16="http://schemas.microsoft.com/office/drawing/2014/main" id="{D8D60DE9-0030-1A45-A282-E80518B067DF}"/>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4" name="Picture 43" descr="Firewall-Sym-Dk.png">
            <a:extLst>
              <a:ext uri="{FF2B5EF4-FFF2-40B4-BE49-F238E27FC236}">
                <a16:creationId xmlns="" xmlns:a16="http://schemas.microsoft.com/office/drawing/2014/main" id="{1A0E6E89-6A52-A244-B4C1-AB462015CCF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5" name="TextBox 44">
            <a:extLst>
              <a:ext uri="{FF2B5EF4-FFF2-40B4-BE49-F238E27FC236}">
                <a16:creationId xmlns="" xmlns:a16="http://schemas.microsoft.com/office/drawing/2014/main" id="{9DE89091-2B7F-E44F-ADDF-034C9211B583}"/>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4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1.3 Million</a:t>
            </a:r>
          </a:p>
          <a:p>
            <a:r>
              <a:rPr lang="en-US" sz="1100">
                <a:solidFill>
                  <a:srgbClr val="7F7F7F"/>
                </a:solidFill>
              </a:rPr>
              <a:t>Concurrent Sessions</a:t>
            </a:r>
          </a:p>
          <a:p>
            <a:endParaRPr lang="en-US" sz="1100">
              <a:solidFill>
                <a:srgbClr val="7F7F7F"/>
              </a:solidFill>
            </a:endParaRPr>
          </a:p>
          <a:p>
            <a:r>
              <a:rPr lang="en-US" sz="2400" b="1"/>
              <a:t>135 Mbps</a:t>
            </a:r>
          </a:p>
          <a:p>
            <a:r>
              <a:rPr lang="en-US" sz="1100">
                <a:solidFill>
                  <a:srgbClr val="7F7F7F"/>
                </a:solidFill>
              </a:rPr>
              <a:t>SSL Inspection Throughput</a:t>
            </a:r>
          </a:p>
          <a:p>
            <a:endParaRPr lang="en-US" sz="1100">
              <a:solidFill>
                <a:srgbClr val="7F7F7F"/>
              </a:solidFill>
            </a:endParaRPr>
          </a:p>
        </p:txBody>
      </p:sp>
      <p:cxnSp>
        <p:nvCxnSpPr>
          <p:cNvPr id="46" name="Straight Connector 45">
            <a:extLst>
              <a:ext uri="{FF2B5EF4-FFF2-40B4-BE49-F238E27FC236}">
                <a16:creationId xmlns="" xmlns:a16="http://schemas.microsoft.com/office/drawing/2014/main" id="{CBAA206A-40A8-1446-8B9F-A5941C42FDA1}"/>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25A12F38-F8ED-184D-BBD1-9933A4258BAB}"/>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450 Mbps</a:t>
            </a:r>
          </a:p>
          <a:p>
            <a:r>
              <a:rPr lang="en-US" sz="1100">
                <a:solidFill>
                  <a:srgbClr val="7F7F7F"/>
                </a:solidFill>
              </a:rPr>
              <a:t>IPS Throughput</a:t>
            </a:r>
          </a:p>
          <a:p>
            <a:endParaRPr lang="en-US" sz="1100">
              <a:solidFill>
                <a:srgbClr val="7F7F7F"/>
              </a:solidFill>
            </a:endParaRPr>
          </a:p>
          <a:p>
            <a:r>
              <a:rPr lang="en-US" sz="2400" b="1">
                <a:solidFill>
                  <a:srgbClr val="000000"/>
                </a:solidFill>
              </a:rPr>
              <a:t>360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250 Mbps</a:t>
            </a:r>
          </a:p>
          <a:p>
            <a:r>
              <a:rPr lang="en-US" sz="1100">
                <a:solidFill>
                  <a:srgbClr val="7F7F7F"/>
                </a:solidFill>
              </a:rPr>
              <a:t>Threat Protection Throughput</a:t>
            </a:r>
          </a:p>
          <a:p>
            <a:endParaRPr lang="en-US" sz="1100">
              <a:solidFill>
                <a:srgbClr val="7F7F7F"/>
              </a:solidFill>
            </a:endParaRPr>
          </a:p>
        </p:txBody>
      </p:sp>
      <p:pic>
        <p:nvPicPr>
          <p:cNvPr id="48" name="Picture 47" descr="NGFW_sym.png">
            <a:extLst>
              <a:ext uri="{FF2B5EF4-FFF2-40B4-BE49-F238E27FC236}">
                <a16:creationId xmlns="" xmlns:a16="http://schemas.microsoft.com/office/drawing/2014/main" id="{A0AD236E-BED9-424D-AEB1-5382F3478714}"/>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9" name="Picture 48" descr="Threat Protection icon.eps">
            <a:extLst>
              <a:ext uri="{FF2B5EF4-FFF2-40B4-BE49-F238E27FC236}">
                <a16:creationId xmlns="" xmlns:a16="http://schemas.microsoft.com/office/drawing/2014/main" id="{4D7BF275-60AE-7541-B5AF-234C1472171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0" name="Graphic 49">
            <a:extLst>
              <a:ext uri="{FF2B5EF4-FFF2-40B4-BE49-F238E27FC236}">
                <a16:creationId xmlns="" xmlns:a16="http://schemas.microsoft.com/office/drawing/2014/main" id="{F375C333-F26E-8645-9745-63B8C7D0ABC1}"/>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4322417" y="5580139"/>
            <a:ext cx="558697" cy="558697"/>
          </a:xfrm>
          <a:prstGeom prst="rect">
            <a:avLst/>
          </a:prstGeom>
        </p:spPr>
      </p:pic>
      <p:sp>
        <p:nvSpPr>
          <p:cNvPr id="51" name="Rectangle 50">
            <a:extLst>
              <a:ext uri="{FF2B5EF4-FFF2-40B4-BE49-F238E27FC236}">
                <a16:creationId xmlns="" xmlns:a16="http://schemas.microsoft.com/office/drawing/2014/main" id="{E6DF79A5-AA6A-1F41-B670-0266E6F47BA2}"/>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a:t>
            </a:r>
          </a:p>
          <a:p>
            <a:pPr lvl="0" algn="r"/>
            <a:r>
              <a:rPr lang="en-US" sz="1100">
                <a:solidFill>
                  <a:srgbClr val="7F7F7F"/>
                </a:solidFill>
              </a:rPr>
              <a:t>New Sessions/Sec</a:t>
            </a:r>
          </a:p>
        </p:txBody>
      </p:sp>
      <p:pic>
        <p:nvPicPr>
          <p:cNvPr id="52" name="Graphic 51">
            <a:extLst>
              <a:ext uri="{FF2B5EF4-FFF2-40B4-BE49-F238E27FC236}">
                <a16:creationId xmlns="" xmlns:a16="http://schemas.microsoft.com/office/drawing/2014/main" id="{6392841D-A53A-2345-A129-910C8B951CCC}"/>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021943" y="5580139"/>
            <a:ext cx="555965" cy="555965"/>
          </a:xfrm>
          <a:prstGeom prst="rect">
            <a:avLst/>
          </a:prstGeom>
        </p:spPr>
      </p:pic>
      <p:cxnSp>
        <p:nvCxnSpPr>
          <p:cNvPr id="53" name="Straight Connector 52">
            <a:extLst>
              <a:ext uri="{FF2B5EF4-FFF2-40B4-BE49-F238E27FC236}">
                <a16:creationId xmlns="" xmlns:a16="http://schemas.microsoft.com/office/drawing/2014/main" id="{A7CFBA3B-36B9-F445-9FD8-7C316DD89BA3}"/>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108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GR-30D+Top+Fac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82352" y="1215866"/>
            <a:ext cx="1102250" cy="1974347"/>
          </a:xfrm>
          <a:prstGeom prst="rect">
            <a:avLst/>
          </a:prstGeom>
        </p:spPr>
      </p:pic>
      <p:pic>
        <p:nvPicPr>
          <p:cNvPr id="9" name="Picture 8" descr="FGR-30D+Front+Fac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75370" y="1122593"/>
            <a:ext cx="1087871" cy="2613105"/>
          </a:xfrm>
          <a:prstGeom prst="rect">
            <a:avLst/>
          </a:prstGeom>
        </p:spPr>
      </p:pic>
      <p:sp>
        <p:nvSpPr>
          <p:cNvPr id="17"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4x GE RJ45 Ports</a:t>
            </a:r>
          </a:p>
          <a:p>
            <a:pPr marL="457297" indent="-457297" defTabSz="1218959">
              <a:spcBef>
                <a:spcPct val="20000"/>
              </a:spcBef>
              <a:buClr>
                <a:schemeClr val="accent6"/>
              </a:buClr>
              <a:buFont typeface="+mj-ea"/>
              <a:buAutoNum type="circleNumDbPlain"/>
            </a:pPr>
            <a:r>
              <a:rPr lang="en-US" sz="1300" b="1"/>
              <a:t>2x GE SFP Slots</a:t>
            </a:r>
          </a:p>
          <a:p>
            <a:pPr marL="457297" indent="-457297" defTabSz="1218959">
              <a:spcBef>
                <a:spcPct val="20000"/>
              </a:spcBef>
              <a:buClr>
                <a:schemeClr val="accent6"/>
              </a:buClr>
              <a:buFont typeface="+mj-ea"/>
              <a:buAutoNum type="circleNumDbPlain"/>
            </a:pPr>
            <a:r>
              <a:rPr lang="en-US" sz="1300" b="1"/>
              <a:t>2x DB9 Serial Port</a:t>
            </a:r>
          </a:p>
          <a:p>
            <a:pPr defTabSz="1218959">
              <a:spcBef>
                <a:spcPct val="20000"/>
              </a:spcBef>
              <a:buClr>
                <a:schemeClr val="accent6"/>
              </a:buClr>
            </a:pPr>
            <a:endParaRPr lang="en-US" sz="1300"/>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7410" y="3062788"/>
            <a:ext cx="496216" cy="7296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53626" y="3062788"/>
            <a:ext cx="496216" cy="729600"/>
          </a:xfrm>
          <a:prstGeom prst="rect">
            <a:avLst/>
          </a:prstGeom>
        </p:spPr>
      </p:pic>
      <p:cxnSp>
        <p:nvCxnSpPr>
          <p:cNvPr id="14" name="Straight Connector 13"/>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bwMode="auto">
          <a:xfrm>
            <a:off x="2926968" y="20551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23" name="Oval 22"/>
          <p:cNvSpPr/>
          <p:nvPr/>
        </p:nvSpPr>
        <p:spPr bwMode="auto">
          <a:xfrm>
            <a:off x="2918970" y="2957930"/>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24" name="Oval 23"/>
          <p:cNvSpPr/>
          <p:nvPr/>
        </p:nvSpPr>
        <p:spPr bwMode="auto">
          <a:xfrm>
            <a:off x="4915829" y="195024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2" name="Title 1"/>
          <p:cNvSpPr>
            <a:spLocks noGrp="1"/>
          </p:cNvSpPr>
          <p:nvPr>
            <p:ph type="title"/>
          </p:nvPr>
        </p:nvSpPr>
        <p:spPr/>
        <p:txBody>
          <a:bodyPr/>
          <a:lstStyle/>
          <a:p>
            <a:r>
              <a:rPr lang="en-US"/>
              <a:t>FortiGate Rugged-30D</a:t>
            </a:r>
          </a:p>
        </p:txBody>
      </p:sp>
      <p:cxnSp>
        <p:nvCxnSpPr>
          <p:cNvPr id="13" name="Straight Connector 12">
            <a:extLst>
              <a:ext uri="{FF2B5EF4-FFF2-40B4-BE49-F238E27FC236}">
                <a16:creationId xmlns="" xmlns:a16="http://schemas.microsoft.com/office/drawing/2014/main" id="{29ABFA90-717F-9A47-A78F-380ABBAB3571}"/>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439F4B28-E4C5-9B4A-AC37-D10709DDF6DE}"/>
              </a:ext>
            </a:extLst>
          </p:cNvPr>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 xmlns:a16="http://schemas.microsoft.com/office/drawing/2014/main" id="{0EE1420F-886F-7E4B-ACA7-8126BF9A8E03}"/>
              </a:ext>
            </a:extLst>
          </p:cNvPr>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pic>
        <p:nvPicPr>
          <p:cNvPr id="41" name="Picture 40">
            <a:extLst>
              <a:ext uri="{FF2B5EF4-FFF2-40B4-BE49-F238E27FC236}">
                <a16:creationId xmlns="" xmlns:a16="http://schemas.microsoft.com/office/drawing/2014/main" id="{003CB5AD-7313-604B-8605-1C62A52F9956}"/>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2D5A34A0-B0D7-F847-8519-50AB0ADA4557}"/>
              </a:ext>
            </a:extLst>
          </p:cNvPr>
          <p:cNvGrpSpPr/>
          <p:nvPr/>
        </p:nvGrpSpPr>
        <p:grpSpPr>
          <a:xfrm>
            <a:off x="7812000" y="5417256"/>
            <a:ext cx="2852214" cy="671119"/>
            <a:chOff x="8936872" y="5417256"/>
            <a:chExt cx="2852214" cy="671119"/>
          </a:xfrm>
        </p:grpSpPr>
        <p:pic>
          <p:nvPicPr>
            <p:cNvPr id="15" name="Picture 14">
              <a:extLst>
                <a:ext uri="{FF2B5EF4-FFF2-40B4-BE49-F238E27FC236}">
                  <a16:creationId xmlns="" xmlns:a16="http://schemas.microsoft.com/office/drawing/2014/main" id="{F84CD026-9698-BC4E-AF5D-85188753CF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6" name="Picture 15">
              <a:extLst>
                <a:ext uri="{FF2B5EF4-FFF2-40B4-BE49-F238E27FC236}">
                  <a16:creationId xmlns="" xmlns:a16="http://schemas.microsoft.com/office/drawing/2014/main" id="{3ECE85B3-A479-A146-8047-3D8DE0D53E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8" name="Picture 17">
              <a:extLst>
                <a:ext uri="{FF2B5EF4-FFF2-40B4-BE49-F238E27FC236}">
                  <a16:creationId xmlns="" xmlns:a16="http://schemas.microsoft.com/office/drawing/2014/main" id="{5D44C8BA-FA88-7543-AEF4-11E9C0BBBAC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9" name="Rounded Rectangle 28">
              <a:extLst>
                <a:ext uri="{FF2B5EF4-FFF2-40B4-BE49-F238E27FC236}">
                  <a16:creationId xmlns="" xmlns:a16="http://schemas.microsoft.com/office/drawing/2014/main" id="{D18525BA-266D-FA47-A015-CCBF5EEDA0E0}"/>
                </a:ext>
              </a:extLst>
            </p:cNvPr>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32</a:t>
              </a:r>
            </a:p>
          </p:txBody>
        </p:sp>
        <p:sp>
          <p:nvSpPr>
            <p:cNvPr id="33" name="Rounded Rectangle 32">
              <a:extLst>
                <a:ext uri="{FF2B5EF4-FFF2-40B4-BE49-F238E27FC236}">
                  <a16:creationId xmlns="" xmlns:a16="http://schemas.microsoft.com/office/drawing/2014/main" id="{3C5463C7-418A-9645-BAE5-8278EF475B44}"/>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sp>
          <p:nvSpPr>
            <p:cNvPr id="42" name="Rounded Rectangle 41">
              <a:extLst>
                <a:ext uri="{FF2B5EF4-FFF2-40B4-BE49-F238E27FC236}">
                  <a16:creationId xmlns="" xmlns:a16="http://schemas.microsoft.com/office/drawing/2014/main" id="{DF3C8689-2B20-4E44-8597-BCA66C3BDCF7}"/>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43" name="Picture 42" descr="Firewall-Sym-Dk.png">
            <a:extLst>
              <a:ext uri="{FF2B5EF4-FFF2-40B4-BE49-F238E27FC236}">
                <a16:creationId xmlns="" xmlns:a16="http://schemas.microsoft.com/office/drawing/2014/main" id="{6C42308F-A876-0E41-8B38-A8AE83EF088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2894" y="4308985"/>
            <a:ext cx="585196" cy="480000"/>
          </a:xfrm>
          <a:prstGeom prst="rect">
            <a:avLst/>
          </a:prstGeom>
        </p:spPr>
      </p:pic>
      <p:sp>
        <p:nvSpPr>
          <p:cNvPr id="44" name="TextBox 43">
            <a:extLst>
              <a:ext uri="{FF2B5EF4-FFF2-40B4-BE49-F238E27FC236}">
                <a16:creationId xmlns="" xmlns:a16="http://schemas.microsoft.com/office/drawing/2014/main" id="{18D51CB0-B403-8742-B978-F3ED848E90CE}"/>
              </a:ext>
            </a:extLst>
          </p:cNvPr>
          <p:cNvSpPr txBox="1"/>
          <p:nvPr/>
        </p:nvSpPr>
        <p:spPr>
          <a:xfrm>
            <a:off x="1291078" y="4162515"/>
            <a:ext cx="1926394" cy="2077469"/>
          </a:xfrm>
          <a:prstGeom prst="rect">
            <a:avLst/>
          </a:prstGeom>
          <a:noFill/>
        </p:spPr>
        <p:txBody>
          <a:bodyPr wrap="square" lIns="121893" tIns="60947" rIns="121893" bIns="609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900 Mbps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Firewall throughput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31E28"/>
                </a:solidFill>
                <a:effectLst/>
                <a:uLnTx/>
                <a:uFillTx/>
                <a:latin typeface="Arial" panose="020B0604020202020204"/>
                <a:ea typeface="+mn-ea"/>
                <a:cs typeface="+mn-cs"/>
              </a:rPr>
              <a:t>750,000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F7F7F"/>
                </a:solidFill>
                <a:effectLst/>
                <a:uLnTx/>
                <a:uFillTx/>
                <a:latin typeface="Arial" panose="020B0604020202020204"/>
                <a:ea typeface="+mn-ea"/>
                <a:cs typeface="+mn-cs"/>
              </a:rPr>
              <a:t>Concurrent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7F7F7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31E28"/>
                </a:solidFill>
                <a:latin typeface="Arial" panose="020B0604020202020204"/>
              </a:rPr>
              <a:t>5</a:t>
            </a:r>
            <a:r>
              <a:rPr kumimoji="0" lang="en-US" sz="2400" b="1" i="0" u="none" strike="noStrike" kern="1200" cap="none" spc="0" normalizeH="0" baseline="0" noProof="0">
                <a:ln>
                  <a:noFill/>
                </a:ln>
                <a:solidFill>
                  <a:srgbClr val="131E28"/>
                </a:solidFill>
                <a:effectLst/>
                <a:uLnTx/>
                <a:uFillTx/>
                <a:latin typeface="Arial" panose="020B0604020202020204"/>
                <a:ea typeface="+mn-ea"/>
                <a:cs typeface="+mn-cs"/>
              </a:rPr>
              <a:t>,000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F7F7F"/>
                </a:solidFill>
                <a:effectLst/>
                <a:uLnTx/>
                <a:uFillTx/>
                <a:latin typeface="Arial" panose="020B0604020202020204"/>
                <a:ea typeface="+mn-ea"/>
                <a:cs typeface="+mn-cs"/>
              </a:rPr>
              <a:t>New Sessions/Sec</a:t>
            </a:r>
          </a:p>
        </p:txBody>
      </p:sp>
      <p:cxnSp>
        <p:nvCxnSpPr>
          <p:cNvPr id="45" name="Straight Connector 44">
            <a:extLst>
              <a:ext uri="{FF2B5EF4-FFF2-40B4-BE49-F238E27FC236}">
                <a16:creationId xmlns="" xmlns:a16="http://schemas.microsoft.com/office/drawing/2014/main" id="{7640CBA4-99A4-6648-9163-D30D18DFA66A}"/>
              </a:ext>
            </a:extLst>
          </p:cNvPr>
          <p:cNvCxnSpPr/>
          <p:nvPr/>
        </p:nvCxnSpPr>
        <p:spPr>
          <a:xfrm>
            <a:off x="363777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 xmlns:a16="http://schemas.microsoft.com/office/drawing/2014/main" id="{A091B1F6-6260-D346-8384-4AE17FBCDB34}"/>
              </a:ext>
            </a:extLst>
          </p:cNvPr>
          <p:cNvSpPr txBox="1"/>
          <p:nvPr/>
        </p:nvSpPr>
        <p:spPr>
          <a:xfrm>
            <a:off x="4840126" y="4162514"/>
            <a:ext cx="2447670" cy="2246747"/>
          </a:xfrm>
          <a:prstGeom prst="rect">
            <a:avLst/>
          </a:prstGeom>
          <a:noFill/>
        </p:spPr>
        <p:txBody>
          <a:bodyPr wrap="square" lIns="121899" tIns="60949" rIns="121899" bIns="6094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0000"/>
                </a:solidFill>
                <a:latin typeface="Arial" panose="020B0604020202020204"/>
              </a:rPr>
              <a:t>180</a:t>
            </a: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 Mbps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F7F7F"/>
                </a:solidFill>
                <a:effectLst/>
                <a:uLnTx/>
                <a:uFillTx/>
                <a:latin typeface="Arial" panose="020B0604020202020204"/>
                <a:ea typeface="+mn-ea"/>
                <a:cs typeface="+mn-cs"/>
              </a:rPr>
              <a:t>IPS Throughput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7F7F7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45 Mbps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F7F7F"/>
                </a:solidFill>
                <a:effectLst/>
                <a:uLnTx/>
                <a:uFillTx/>
                <a:latin typeface="Arial" panose="020B0604020202020204"/>
                <a:ea typeface="+mn-ea"/>
                <a:cs typeface="+mn-cs"/>
              </a:rPr>
              <a:t>NGFW Throughput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7F7F7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16 Mbps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F7F7F"/>
                </a:solidFill>
                <a:effectLst/>
                <a:uLnTx/>
                <a:uFillTx/>
                <a:latin typeface="Arial" panose="020B0604020202020204"/>
                <a:ea typeface="+mn-ea"/>
                <a:cs typeface="+mn-cs"/>
              </a:rPr>
              <a:t>Threat Protection Throughput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7F7F7F"/>
              </a:solidFill>
              <a:effectLst/>
              <a:uLnTx/>
              <a:uFillTx/>
              <a:latin typeface="Arial" panose="020B0604020202020204"/>
              <a:ea typeface="+mn-ea"/>
              <a:cs typeface="+mn-cs"/>
            </a:endParaRPr>
          </a:p>
        </p:txBody>
      </p:sp>
      <p:pic>
        <p:nvPicPr>
          <p:cNvPr id="47" name="Picture 46" descr="NGFW_sym.png">
            <a:extLst>
              <a:ext uri="{FF2B5EF4-FFF2-40B4-BE49-F238E27FC236}">
                <a16:creationId xmlns="" xmlns:a16="http://schemas.microsoft.com/office/drawing/2014/main" id="{D9B24FFA-2115-754C-98EA-FFB4F073BE2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052071" y="4942581"/>
            <a:ext cx="588597" cy="480000"/>
          </a:xfrm>
          <a:prstGeom prst="rect">
            <a:avLst/>
          </a:prstGeom>
        </p:spPr>
      </p:pic>
      <p:pic>
        <p:nvPicPr>
          <p:cNvPr id="48" name="Picture 47" descr="Threat Protection icon.eps">
            <a:extLst>
              <a:ext uri="{FF2B5EF4-FFF2-40B4-BE49-F238E27FC236}">
                <a16:creationId xmlns="" xmlns:a16="http://schemas.microsoft.com/office/drawing/2014/main" id="{05C2FA47-CAE6-BD4E-88ED-A1848FD756C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059978" y="4272180"/>
            <a:ext cx="608158" cy="480000"/>
          </a:xfrm>
          <a:prstGeom prst="rect">
            <a:avLst/>
          </a:prstGeom>
        </p:spPr>
      </p:pic>
      <p:pic>
        <p:nvPicPr>
          <p:cNvPr id="34" name="Graphic 33">
            <a:extLst>
              <a:ext uri="{FF2B5EF4-FFF2-40B4-BE49-F238E27FC236}">
                <a16:creationId xmlns="" xmlns:a16="http://schemas.microsoft.com/office/drawing/2014/main" id="{FFEFD9B5-6A30-B14F-B75F-3ADE3546337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058467" y="5580139"/>
            <a:ext cx="558697" cy="558697"/>
          </a:xfrm>
          <a:prstGeom prst="rect">
            <a:avLst/>
          </a:prstGeom>
        </p:spPr>
      </p:pic>
    </p:spTree>
    <p:extLst>
      <p:ext uri="{BB962C8B-B14F-4D97-AF65-F5344CB8AC3E}">
        <p14:creationId xmlns:p14="http://schemas.microsoft.com/office/powerpoint/2010/main" val="32765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GR-35D+Port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90976" y="2008035"/>
            <a:ext cx="2819315" cy="901629"/>
          </a:xfrm>
          <a:prstGeom prst="rect">
            <a:avLst/>
          </a:prstGeom>
        </p:spPr>
      </p:pic>
      <p:sp>
        <p:nvSpPr>
          <p:cNvPr id="17"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3x GE RJ45 Ports</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57410" y="3062788"/>
            <a:ext cx="496216" cy="72960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3626" y="3062788"/>
            <a:ext cx="496216" cy="729600"/>
          </a:xfrm>
          <a:prstGeom prst="rect">
            <a:avLst/>
          </a:prstGeom>
        </p:spPr>
      </p:pic>
      <p:sp>
        <p:nvSpPr>
          <p:cNvPr id="29" name="Oval 28"/>
          <p:cNvSpPr/>
          <p:nvPr/>
        </p:nvSpPr>
        <p:spPr bwMode="auto">
          <a:xfrm>
            <a:off x="4413500" y="259508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cxnSp>
        <p:nvCxnSpPr>
          <p:cNvPr id="14" name="Straight Connector 13"/>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a:t>FortiGate Rugged-35D</a:t>
            </a:r>
          </a:p>
        </p:txBody>
      </p:sp>
      <p:cxnSp>
        <p:nvCxnSpPr>
          <p:cNvPr id="10" name="Straight Connector 9">
            <a:extLst>
              <a:ext uri="{FF2B5EF4-FFF2-40B4-BE49-F238E27FC236}">
                <a16:creationId xmlns="" xmlns:a16="http://schemas.microsoft.com/office/drawing/2014/main" id="{D31BDAA0-4B92-114A-A3A4-D55050151AD9}"/>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 xmlns:a16="http://schemas.microsoft.com/office/drawing/2014/main" id="{CF4D8956-4795-D24F-9F46-D6FB51EBE60F}"/>
              </a:ext>
            </a:extLst>
          </p:cNvPr>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 xmlns:a16="http://schemas.microsoft.com/office/drawing/2014/main" id="{B6274B0C-FED0-B44C-9FF5-20EE6CF381A7}"/>
              </a:ext>
            </a:extLst>
          </p:cNvPr>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pic>
        <p:nvPicPr>
          <p:cNvPr id="36" name="Picture 35">
            <a:extLst>
              <a:ext uri="{FF2B5EF4-FFF2-40B4-BE49-F238E27FC236}">
                <a16:creationId xmlns="" xmlns:a16="http://schemas.microsoft.com/office/drawing/2014/main" id="{C1FF7E8B-692E-7E4A-BF2C-214E5B6AA49D}"/>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 name="Group 1">
            <a:extLst>
              <a:ext uri="{FF2B5EF4-FFF2-40B4-BE49-F238E27FC236}">
                <a16:creationId xmlns="" xmlns:a16="http://schemas.microsoft.com/office/drawing/2014/main" id="{7185B8D1-7A83-3844-B34B-650F19C7AF47}"/>
              </a:ext>
            </a:extLst>
          </p:cNvPr>
          <p:cNvGrpSpPr/>
          <p:nvPr/>
        </p:nvGrpSpPr>
        <p:grpSpPr>
          <a:xfrm>
            <a:off x="7812000" y="5417256"/>
            <a:ext cx="2852214" cy="671119"/>
            <a:chOff x="8936872" y="5417256"/>
            <a:chExt cx="2852214" cy="671119"/>
          </a:xfrm>
        </p:grpSpPr>
        <p:pic>
          <p:nvPicPr>
            <p:cNvPr id="11" name="Picture 10">
              <a:extLst>
                <a:ext uri="{FF2B5EF4-FFF2-40B4-BE49-F238E27FC236}">
                  <a16:creationId xmlns="" xmlns:a16="http://schemas.microsoft.com/office/drawing/2014/main" id="{17655EF9-1938-2545-A27B-8C6A078B2D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2" name="Picture 11">
              <a:extLst>
                <a:ext uri="{FF2B5EF4-FFF2-40B4-BE49-F238E27FC236}">
                  <a16:creationId xmlns="" xmlns:a16="http://schemas.microsoft.com/office/drawing/2014/main" id="{9467628A-3C74-4141-AEB9-50F1BC16121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3" name="Picture 12">
              <a:extLst>
                <a:ext uri="{FF2B5EF4-FFF2-40B4-BE49-F238E27FC236}">
                  <a16:creationId xmlns="" xmlns:a16="http://schemas.microsoft.com/office/drawing/2014/main" id="{0ABE13C1-D48B-D847-A1FE-A629B5DD5EC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2" name="Rounded Rectangle 21">
              <a:extLst>
                <a:ext uri="{FF2B5EF4-FFF2-40B4-BE49-F238E27FC236}">
                  <a16:creationId xmlns="" xmlns:a16="http://schemas.microsoft.com/office/drawing/2014/main" id="{C8FCEEDD-578D-1F4F-BF11-05817FB8B551}"/>
                </a:ext>
              </a:extLst>
            </p:cNvPr>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32</a:t>
              </a:r>
            </a:p>
          </p:txBody>
        </p:sp>
        <p:sp>
          <p:nvSpPr>
            <p:cNvPr id="27" name="Rounded Rectangle 26">
              <a:extLst>
                <a:ext uri="{FF2B5EF4-FFF2-40B4-BE49-F238E27FC236}">
                  <a16:creationId xmlns="" xmlns:a16="http://schemas.microsoft.com/office/drawing/2014/main" id="{C9CE90B2-4577-0247-953D-55B88C1BC934}"/>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sp>
          <p:nvSpPr>
            <p:cNvPr id="37" name="Rounded Rectangle 36">
              <a:extLst>
                <a:ext uri="{FF2B5EF4-FFF2-40B4-BE49-F238E27FC236}">
                  <a16:creationId xmlns="" xmlns:a16="http://schemas.microsoft.com/office/drawing/2014/main" id="{C67827F5-DE5A-C146-8C5B-2FF671B16F27}"/>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pic>
        <p:nvPicPr>
          <p:cNvPr id="38" name="Picture 37" descr="Firewall-Sym-Dk.png">
            <a:extLst>
              <a:ext uri="{FF2B5EF4-FFF2-40B4-BE49-F238E27FC236}">
                <a16:creationId xmlns="" xmlns:a16="http://schemas.microsoft.com/office/drawing/2014/main" id="{4EC72960-86C5-C347-9EFF-0AE2F622D54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2894" y="4308985"/>
            <a:ext cx="585196" cy="480000"/>
          </a:xfrm>
          <a:prstGeom prst="rect">
            <a:avLst/>
          </a:prstGeom>
        </p:spPr>
      </p:pic>
      <p:sp>
        <p:nvSpPr>
          <p:cNvPr id="39" name="TextBox 38">
            <a:extLst>
              <a:ext uri="{FF2B5EF4-FFF2-40B4-BE49-F238E27FC236}">
                <a16:creationId xmlns="" xmlns:a16="http://schemas.microsoft.com/office/drawing/2014/main" id="{AD973DAD-2F8E-EE40-8FA6-EA3ACDD28796}"/>
              </a:ext>
            </a:extLst>
          </p:cNvPr>
          <p:cNvSpPr txBox="1"/>
          <p:nvPr/>
        </p:nvSpPr>
        <p:spPr>
          <a:xfrm>
            <a:off x="1291078" y="4162515"/>
            <a:ext cx="1926394" cy="2077469"/>
          </a:xfrm>
          <a:prstGeom prst="rect">
            <a:avLst/>
          </a:prstGeom>
          <a:noFill/>
        </p:spPr>
        <p:txBody>
          <a:bodyPr wrap="square" lIns="121893" tIns="60947" rIns="121893" bIns="60947" rtlCol="0">
            <a:spAutoFit/>
          </a:bodyPr>
          <a:lstStyle/>
          <a:p>
            <a:r>
              <a:rPr lang="en-US" sz="2400" b="1">
                <a:solidFill>
                  <a:srgbClr val="000000"/>
                </a:solidFill>
              </a:rPr>
              <a:t>550 Mbps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750,000</a:t>
            </a:r>
          </a:p>
          <a:p>
            <a:r>
              <a:rPr lang="en-US" sz="1100">
                <a:solidFill>
                  <a:srgbClr val="7F7F7F"/>
                </a:solidFill>
              </a:rPr>
              <a:t>Concurrent Sessions</a:t>
            </a:r>
          </a:p>
          <a:p>
            <a:endParaRPr lang="en-US" sz="1100">
              <a:solidFill>
                <a:srgbClr val="7F7F7F"/>
              </a:solidFill>
            </a:endParaRPr>
          </a:p>
          <a:p>
            <a:r>
              <a:rPr lang="en-US" sz="2400" b="1"/>
              <a:t>5,000</a:t>
            </a:r>
          </a:p>
          <a:p>
            <a:r>
              <a:rPr lang="en-US" sz="1100">
                <a:solidFill>
                  <a:srgbClr val="7F7F7F"/>
                </a:solidFill>
              </a:rPr>
              <a:t>New Sessions/Sec</a:t>
            </a:r>
          </a:p>
        </p:txBody>
      </p:sp>
      <p:cxnSp>
        <p:nvCxnSpPr>
          <p:cNvPr id="40" name="Straight Connector 39">
            <a:extLst>
              <a:ext uri="{FF2B5EF4-FFF2-40B4-BE49-F238E27FC236}">
                <a16:creationId xmlns="" xmlns:a16="http://schemas.microsoft.com/office/drawing/2014/main" id="{89FB2E5A-2ADF-1243-8BC0-66632ACDD715}"/>
              </a:ext>
            </a:extLst>
          </p:cNvPr>
          <p:cNvCxnSpPr/>
          <p:nvPr/>
        </p:nvCxnSpPr>
        <p:spPr>
          <a:xfrm>
            <a:off x="363777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 xmlns:a16="http://schemas.microsoft.com/office/drawing/2014/main" id="{F44838AC-EE1A-EF4E-A634-4ECCF31A72D2}"/>
              </a:ext>
            </a:extLst>
          </p:cNvPr>
          <p:cNvSpPr txBox="1"/>
          <p:nvPr/>
        </p:nvSpPr>
        <p:spPr>
          <a:xfrm>
            <a:off x="4840126" y="4162514"/>
            <a:ext cx="2447670" cy="2246747"/>
          </a:xfrm>
          <a:prstGeom prst="rect">
            <a:avLst/>
          </a:prstGeom>
          <a:noFill/>
        </p:spPr>
        <p:txBody>
          <a:bodyPr wrap="square" lIns="121899" tIns="60949" rIns="121899" bIns="60949" rtlCol="0">
            <a:spAutoFit/>
          </a:bodyPr>
          <a:lstStyle/>
          <a:p>
            <a:r>
              <a:rPr lang="en-US" sz="2400" b="1">
                <a:solidFill>
                  <a:srgbClr val="000000"/>
                </a:solidFill>
              </a:rPr>
              <a:t>210 Mbps</a:t>
            </a:r>
          </a:p>
          <a:p>
            <a:r>
              <a:rPr lang="en-US" sz="1100">
                <a:solidFill>
                  <a:srgbClr val="7F7F7F"/>
                </a:solidFill>
              </a:rPr>
              <a:t>IPS Throughput</a:t>
            </a:r>
          </a:p>
          <a:p>
            <a:endParaRPr lang="en-US" sz="1100">
              <a:solidFill>
                <a:srgbClr val="7F7F7F"/>
              </a:solidFill>
            </a:endParaRPr>
          </a:p>
          <a:p>
            <a:r>
              <a:rPr lang="en-US" sz="2400" b="1">
                <a:solidFill>
                  <a:srgbClr val="000000"/>
                </a:solidFill>
              </a:rPr>
              <a:t>65 Mbps</a:t>
            </a:r>
          </a:p>
          <a:p>
            <a:r>
              <a:rPr lang="en-US" sz="1100">
                <a:solidFill>
                  <a:srgbClr val="7F7F7F"/>
                </a:solidFill>
              </a:rPr>
              <a:t>NGFW Throughput</a:t>
            </a:r>
          </a:p>
          <a:p>
            <a:endParaRPr lang="en-US" sz="1100">
              <a:solidFill>
                <a:srgbClr val="7F7F7F"/>
              </a:solidFill>
            </a:endParaRPr>
          </a:p>
          <a:p>
            <a:r>
              <a:rPr lang="en-US" sz="2400" b="1">
                <a:solidFill>
                  <a:srgbClr val="000000"/>
                </a:solidFill>
              </a:rPr>
              <a:t>16 Mbps</a:t>
            </a:r>
          </a:p>
          <a:p>
            <a:r>
              <a:rPr lang="en-US" sz="1100">
                <a:solidFill>
                  <a:srgbClr val="7F7F7F"/>
                </a:solidFill>
              </a:rPr>
              <a:t>Threat Protection Throughput</a:t>
            </a:r>
          </a:p>
          <a:p>
            <a:endParaRPr lang="en-US" sz="1100">
              <a:solidFill>
                <a:srgbClr val="7F7F7F"/>
              </a:solidFill>
            </a:endParaRPr>
          </a:p>
        </p:txBody>
      </p:sp>
      <p:pic>
        <p:nvPicPr>
          <p:cNvPr id="42" name="Picture 41" descr="NGFW_sym.png">
            <a:extLst>
              <a:ext uri="{FF2B5EF4-FFF2-40B4-BE49-F238E27FC236}">
                <a16:creationId xmlns="" xmlns:a16="http://schemas.microsoft.com/office/drawing/2014/main" id="{C44BA872-4419-3845-B253-DBD10651D76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052071" y="4942581"/>
            <a:ext cx="588597" cy="480000"/>
          </a:xfrm>
          <a:prstGeom prst="rect">
            <a:avLst/>
          </a:prstGeom>
        </p:spPr>
      </p:pic>
      <p:pic>
        <p:nvPicPr>
          <p:cNvPr id="43" name="Picture 42" descr="Threat Protection icon.eps">
            <a:extLst>
              <a:ext uri="{FF2B5EF4-FFF2-40B4-BE49-F238E27FC236}">
                <a16:creationId xmlns="" xmlns:a16="http://schemas.microsoft.com/office/drawing/2014/main" id="{989C8FC5-3A1B-9A45-AF1A-EB3CF3B85FF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059978" y="4272180"/>
            <a:ext cx="608158" cy="480000"/>
          </a:xfrm>
          <a:prstGeom prst="rect">
            <a:avLst/>
          </a:prstGeom>
        </p:spPr>
      </p:pic>
      <p:pic>
        <p:nvPicPr>
          <p:cNvPr id="30" name="Graphic 29">
            <a:extLst>
              <a:ext uri="{FF2B5EF4-FFF2-40B4-BE49-F238E27FC236}">
                <a16:creationId xmlns="" xmlns:a16="http://schemas.microsoft.com/office/drawing/2014/main" id="{0DF7DAC5-87B5-CB41-BF28-91BD84E06EC7}"/>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058467" y="5580139"/>
            <a:ext cx="558697" cy="558697"/>
          </a:xfrm>
          <a:prstGeom prst="rect">
            <a:avLst/>
          </a:prstGeom>
        </p:spPr>
      </p:pic>
    </p:spTree>
    <p:extLst>
      <p:ext uri="{BB962C8B-B14F-4D97-AF65-F5344CB8AC3E}">
        <p14:creationId xmlns:p14="http://schemas.microsoft.com/office/powerpoint/2010/main" val="279075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60169" y="1600541"/>
            <a:ext cx="4598196" cy="2031323"/>
            <a:chOff x="991689" y="1138365"/>
            <a:chExt cx="3449545" cy="1523492"/>
          </a:xfrm>
        </p:grpSpPr>
        <p:pic>
          <p:nvPicPr>
            <p:cNvPr id="2" name="Picture 1" descr="FGR-60D-Front.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91689" y="1138365"/>
              <a:ext cx="3438144" cy="722376"/>
            </a:xfrm>
            <a:prstGeom prst="rect">
              <a:avLst/>
            </a:prstGeom>
          </p:spPr>
        </p:pic>
        <p:pic>
          <p:nvPicPr>
            <p:cNvPr id="4" name="Picture 3" descr="FGR-60D-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3234" y="1969693"/>
              <a:ext cx="3438000" cy="692164"/>
            </a:xfrm>
            <a:prstGeom prst="rect">
              <a:avLst/>
            </a:prstGeom>
          </p:spPr>
        </p:pic>
      </p:grpSp>
      <p:sp>
        <p:nvSpPr>
          <p:cNvPr id="17"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4x GE RJ45 Ports</a:t>
            </a:r>
          </a:p>
          <a:p>
            <a:pPr marL="457297" indent="-457297" defTabSz="1218959">
              <a:spcBef>
                <a:spcPct val="20000"/>
              </a:spcBef>
              <a:buClr>
                <a:schemeClr val="accent6"/>
              </a:buClr>
              <a:buFont typeface="+mj-ea"/>
              <a:buAutoNum type="circleNumDbPlain"/>
            </a:pPr>
            <a:r>
              <a:rPr lang="en-US" sz="1300" b="1"/>
              <a:t>2x Shared Media Pairs</a:t>
            </a:r>
          </a:p>
          <a:p>
            <a:pPr marL="457297" indent="-457297" defTabSz="1218959">
              <a:spcBef>
                <a:spcPct val="20000"/>
              </a:spcBef>
              <a:buClr>
                <a:schemeClr val="accent6"/>
              </a:buClr>
              <a:buFont typeface="+mj-ea"/>
              <a:buAutoNum type="circleNumDbPlain"/>
            </a:pPr>
            <a:r>
              <a:rPr lang="en-US" sz="1300" b="1"/>
              <a:t>1x DB9 Serial Port</a:t>
            </a:r>
          </a:p>
          <a:p>
            <a:pPr defTabSz="1218959">
              <a:spcBef>
                <a:spcPct val="20000"/>
              </a:spcBef>
              <a:buClr>
                <a:schemeClr val="accent6"/>
              </a:buClr>
            </a:pPr>
            <a:endParaRPr lang="en-US" sz="1300"/>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7410" y="3062788"/>
            <a:ext cx="496216" cy="729600"/>
          </a:xfrm>
          <a:prstGeom prst="rect">
            <a:avLst/>
          </a:prstGeom>
        </p:spPr>
      </p:pic>
      <p:pic>
        <p:nvPicPr>
          <p:cNvPr id="21" name="Picture 20"/>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7761194" y="3062788"/>
            <a:ext cx="496216" cy="72960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53626" y="3062788"/>
            <a:ext cx="496216" cy="729600"/>
          </a:xfrm>
          <a:prstGeom prst="rect">
            <a:avLst/>
          </a:prstGeom>
        </p:spPr>
      </p:pic>
      <p:sp>
        <p:nvSpPr>
          <p:cNvPr id="26" name="Oval 25"/>
          <p:cNvSpPr/>
          <p:nvPr/>
        </p:nvSpPr>
        <p:spPr bwMode="auto">
          <a:xfrm>
            <a:off x="5005808" y="290264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29" name="Oval 28"/>
          <p:cNvSpPr/>
          <p:nvPr/>
        </p:nvSpPr>
        <p:spPr bwMode="auto">
          <a:xfrm>
            <a:off x="3753697" y="235399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30" name="Oval 29"/>
          <p:cNvSpPr/>
          <p:nvPr/>
        </p:nvSpPr>
        <p:spPr bwMode="auto">
          <a:xfrm>
            <a:off x="5183370" y="235399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14" name="Straight Connector 13"/>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FortiGate Rugged-60D</a:t>
            </a:r>
          </a:p>
        </p:txBody>
      </p:sp>
      <p:cxnSp>
        <p:nvCxnSpPr>
          <p:cNvPr id="15" name="Straight Connector 14">
            <a:extLst>
              <a:ext uri="{FF2B5EF4-FFF2-40B4-BE49-F238E27FC236}">
                <a16:creationId xmlns="" xmlns:a16="http://schemas.microsoft.com/office/drawing/2014/main" id="{6F31ED5F-E89A-6B47-8E46-196CC8259009}"/>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 xmlns:a16="http://schemas.microsoft.com/office/drawing/2014/main" id="{0F4D86B2-E907-A94F-92CB-65284383F60C}"/>
              </a:ext>
            </a:extLst>
          </p:cNvPr>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 xmlns:a16="http://schemas.microsoft.com/office/drawing/2014/main" id="{FF5F01BE-B27B-4749-8279-9207B5C08393}"/>
              </a:ext>
            </a:extLst>
          </p:cNvPr>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pic>
        <p:nvPicPr>
          <p:cNvPr id="43" name="Picture 42">
            <a:extLst>
              <a:ext uri="{FF2B5EF4-FFF2-40B4-BE49-F238E27FC236}">
                <a16:creationId xmlns="" xmlns:a16="http://schemas.microsoft.com/office/drawing/2014/main" id="{6DED2BDB-A0C6-C74D-9416-8CE499E64CA4}"/>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6" name="Group 5">
            <a:extLst>
              <a:ext uri="{FF2B5EF4-FFF2-40B4-BE49-F238E27FC236}">
                <a16:creationId xmlns="" xmlns:a16="http://schemas.microsoft.com/office/drawing/2014/main" id="{88DD795D-9A40-BA47-9BB8-11EBFD769DE4}"/>
              </a:ext>
            </a:extLst>
          </p:cNvPr>
          <p:cNvGrpSpPr/>
          <p:nvPr/>
        </p:nvGrpSpPr>
        <p:grpSpPr>
          <a:xfrm>
            <a:off x="7812000" y="5417256"/>
            <a:ext cx="2852214" cy="671119"/>
            <a:chOff x="8936872" y="5417256"/>
            <a:chExt cx="2852214" cy="671119"/>
          </a:xfrm>
        </p:grpSpPr>
        <p:pic>
          <p:nvPicPr>
            <p:cNvPr id="16" name="Picture 15">
              <a:extLst>
                <a:ext uri="{FF2B5EF4-FFF2-40B4-BE49-F238E27FC236}">
                  <a16:creationId xmlns="" xmlns:a16="http://schemas.microsoft.com/office/drawing/2014/main" id="{F722ABE2-7DC2-2641-8B17-9E39759A799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8" name="Picture 17">
              <a:extLst>
                <a:ext uri="{FF2B5EF4-FFF2-40B4-BE49-F238E27FC236}">
                  <a16:creationId xmlns="" xmlns:a16="http://schemas.microsoft.com/office/drawing/2014/main" id="{394CADA5-D824-514F-ABD3-B90033122D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0" name="Picture 19">
              <a:extLst>
                <a:ext uri="{FF2B5EF4-FFF2-40B4-BE49-F238E27FC236}">
                  <a16:creationId xmlns="" xmlns:a16="http://schemas.microsoft.com/office/drawing/2014/main" id="{EB0DF99A-BD4F-B940-92EA-5871D25A747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1" name="Rounded Rectangle 30">
              <a:extLst>
                <a:ext uri="{FF2B5EF4-FFF2-40B4-BE49-F238E27FC236}">
                  <a16:creationId xmlns="" xmlns:a16="http://schemas.microsoft.com/office/drawing/2014/main" id="{789BE829-89D1-6E4C-BE52-AB2AF5B303F4}"/>
                </a:ext>
              </a:extLst>
            </p:cNvPr>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32</a:t>
              </a:r>
            </a:p>
          </p:txBody>
        </p:sp>
        <p:sp>
          <p:nvSpPr>
            <p:cNvPr id="35" name="Rounded Rectangle 34">
              <a:extLst>
                <a:ext uri="{FF2B5EF4-FFF2-40B4-BE49-F238E27FC236}">
                  <a16:creationId xmlns="" xmlns:a16="http://schemas.microsoft.com/office/drawing/2014/main" id="{F2A89508-7FFE-9541-AE2A-DC143519D61E}"/>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sp>
          <p:nvSpPr>
            <p:cNvPr id="44" name="Rounded Rectangle 43">
              <a:extLst>
                <a:ext uri="{FF2B5EF4-FFF2-40B4-BE49-F238E27FC236}">
                  <a16:creationId xmlns="" xmlns:a16="http://schemas.microsoft.com/office/drawing/2014/main" id="{2F94C8D2-2BDB-C147-B10A-ADE71B75B7B3}"/>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cxnSp>
        <p:nvCxnSpPr>
          <p:cNvPr id="45" name="Straight Connector 44">
            <a:extLst>
              <a:ext uri="{FF2B5EF4-FFF2-40B4-BE49-F238E27FC236}">
                <a16:creationId xmlns="" xmlns:a16="http://schemas.microsoft.com/office/drawing/2014/main" id="{9F625B36-BA9B-6844-A4FB-0E1F7E2B6AED}"/>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46" name="Picture 45" descr="Firewall-Sym-Dk.png">
            <a:extLst>
              <a:ext uri="{FF2B5EF4-FFF2-40B4-BE49-F238E27FC236}">
                <a16:creationId xmlns="" xmlns:a16="http://schemas.microsoft.com/office/drawing/2014/main" id="{F6CDE9F0-F9D9-1B4C-B666-90F0B14CC5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2894" y="4308985"/>
            <a:ext cx="585196" cy="480000"/>
          </a:xfrm>
          <a:prstGeom prst="rect">
            <a:avLst/>
          </a:prstGeom>
        </p:spPr>
      </p:pic>
      <p:sp>
        <p:nvSpPr>
          <p:cNvPr id="47" name="TextBox 46">
            <a:extLst>
              <a:ext uri="{FF2B5EF4-FFF2-40B4-BE49-F238E27FC236}">
                <a16:creationId xmlns="" xmlns:a16="http://schemas.microsoft.com/office/drawing/2014/main" id="{054E1BF0-E407-7847-B064-C8FF9784ABF7}"/>
              </a:ext>
            </a:extLst>
          </p:cNvPr>
          <p:cNvSpPr txBox="1"/>
          <p:nvPr/>
        </p:nvSpPr>
        <p:spPr>
          <a:xfrm>
            <a:off x="1291078" y="4162515"/>
            <a:ext cx="1926394" cy="2077469"/>
          </a:xfrm>
          <a:prstGeom prst="rect">
            <a:avLst/>
          </a:prstGeom>
          <a:noFill/>
        </p:spPr>
        <p:txBody>
          <a:bodyPr wrap="square" lIns="121893" tIns="60947" rIns="121893" bIns="60947" rtlCol="0">
            <a:spAutoFit/>
          </a:bodyPr>
          <a:lstStyle/>
          <a:p>
            <a:r>
              <a:rPr lang="en-US" sz="2400" b="1">
                <a:solidFill>
                  <a:srgbClr val="000000"/>
                </a:solidFill>
              </a:rPr>
              <a:t>1.5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500,000</a:t>
            </a:r>
          </a:p>
          <a:p>
            <a:r>
              <a:rPr lang="en-US" sz="1100">
                <a:solidFill>
                  <a:srgbClr val="7F7F7F"/>
                </a:solidFill>
              </a:rPr>
              <a:t>Concurrent Sessions</a:t>
            </a:r>
          </a:p>
          <a:p>
            <a:endParaRPr lang="en-US" sz="1100">
              <a:solidFill>
                <a:srgbClr val="7F7F7F"/>
              </a:solidFill>
            </a:endParaRPr>
          </a:p>
          <a:p>
            <a:r>
              <a:rPr lang="en-US" sz="2400" b="1"/>
              <a:t>4,000</a:t>
            </a:r>
          </a:p>
          <a:p>
            <a:r>
              <a:rPr lang="en-US" sz="1100">
                <a:solidFill>
                  <a:srgbClr val="7F7F7F"/>
                </a:solidFill>
              </a:rPr>
              <a:t>New Sessions/Sec</a:t>
            </a:r>
          </a:p>
        </p:txBody>
      </p:sp>
      <p:cxnSp>
        <p:nvCxnSpPr>
          <p:cNvPr id="48" name="Straight Connector 47">
            <a:extLst>
              <a:ext uri="{FF2B5EF4-FFF2-40B4-BE49-F238E27FC236}">
                <a16:creationId xmlns="" xmlns:a16="http://schemas.microsoft.com/office/drawing/2014/main" id="{950A4BEC-2694-4345-A12C-CC8B89AAD838}"/>
              </a:ext>
            </a:extLst>
          </p:cNvPr>
          <p:cNvCxnSpPr/>
          <p:nvPr/>
        </p:nvCxnSpPr>
        <p:spPr>
          <a:xfrm>
            <a:off x="363777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 xmlns:a16="http://schemas.microsoft.com/office/drawing/2014/main" id="{E8884BFB-B4E8-BB46-B5E0-5B85306ABEB4}"/>
              </a:ext>
            </a:extLst>
          </p:cNvPr>
          <p:cNvSpPr txBox="1"/>
          <p:nvPr/>
        </p:nvSpPr>
        <p:spPr>
          <a:xfrm>
            <a:off x="4840126" y="4162514"/>
            <a:ext cx="2447670" cy="2246747"/>
          </a:xfrm>
          <a:prstGeom prst="rect">
            <a:avLst/>
          </a:prstGeom>
          <a:noFill/>
        </p:spPr>
        <p:txBody>
          <a:bodyPr wrap="square" lIns="121899" tIns="60949" rIns="121899" bIns="60949" rtlCol="0">
            <a:spAutoFit/>
          </a:bodyPr>
          <a:lstStyle/>
          <a:p>
            <a:r>
              <a:rPr lang="en-US" sz="2400" b="1">
                <a:solidFill>
                  <a:srgbClr val="000000"/>
                </a:solidFill>
              </a:rPr>
              <a:t>95 Mbps</a:t>
            </a:r>
          </a:p>
          <a:p>
            <a:r>
              <a:rPr lang="en-US" sz="1100">
                <a:solidFill>
                  <a:srgbClr val="7F7F7F"/>
                </a:solidFill>
              </a:rPr>
              <a:t>IPS Throughput</a:t>
            </a:r>
          </a:p>
          <a:p>
            <a:endParaRPr lang="en-US" sz="1100">
              <a:solidFill>
                <a:srgbClr val="7F7F7F"/>
              </a:solidFill>
            </a:endParaRPr>
          </a:p>
          <a:p>
            <a:r>
              <a:rPr lang="en-US" sz="2400" b="1">
                <a:solidFill>
                  <a:srgbClr val="000000"/>
                </a:solidFill>
              </a:rPr>
              <a:t>40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23 Mbps</a:t>
            </a:r>
          </a:p>
          <a:p>
            <a:r>
              <a:rPr lang="en-US" sz="1100">
                <a:solidFill>
                  <a:srgbClr val="7F7F7F"/>
                </a:solidFill>
              </a:rPr>
              <a:t>Threat Protection Throughput</a:t>
            </a:r>
          </a:p>
          <a:p>
            <a:endParaRPr lang="en-US" sz="1100">
              <a:solidFill>
                <a:srgbClr val="7F7F7F"/>
              </a:solidFill>
            </a:endParaRPr>
          </a:p>
        </p:txBody>
      </p:sp>
      <p:pic>
        <p:nvPicPr>
          <p:cNvPr id="50" name="Picture 49" descr="NGFW_sym.png">
            <a:extLst>
              <a:ext uri="{FF2B5EF4-FFF2-40B4-BE49-F238E27FC236}">
                <a16:creationId xmlns="" xmlns:a16="http://schemas.microsoft.com/office/drawing/2014/main" id="{B275A385-F9D1-C142-B003-7D421862A20F}"/>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052071" y="4942581"/>
            <a:ext cx="588597" cy="480000"/>
          </a:xfrm>
          <a:prstGeom prst="rect">
            <a:avLst/>
          </a:prstGeom>
        </p:spPr>
      </p:pic>
      <p:pic>
        <p:nvPicPr>
          <p:cNvPr id="51" name="Picture 50" descr="Threat Protection icon.eps">
            <a:extLst>
              <a:ext uri="{FF2B5EF4-FFF2-40B4-BE49-F238E27FC236}">
                <a16:creationId xmlns="" xmlns:a16="http://schemas.microsoft.com/office/drawing/2014/main" id="{C2D55740-BADC-594A-AD52-BA81505E3EE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059978" y="4272180"/>
            <a:ext cx="608158" cy="480000"/>
          </a:xfrm>
          <a:prstGeom prst="rect">
            <a:avLst/>
          </a:prstGeom>
        </p:spPr>
      </p:pic>
      <p:pic>
        <p:nvPicPr>
          <p:cNvPr id="36" name="Graphic 35">
            <a:extLst>
              <a:ext uri="{FF2B5EF4-FFF2-40B4-BE49-F238E27FC236}">
                <a16:creationId xmlns="" xmlns:a16="http://schemas.microsoft.com/office/drawing/2014/main" id="{F5F051D5-83EF-BB4E-89D7-3979D7457F54}"/>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058467" y="5580139"/>
            <a:ext cx="558697" cy="558697"/>
          </a:xfrm>
          <a:prstGeom prst="rect">
            <a:avLst/>
          </a:prstGeom>
        </p:spPr>
      </p:pic>
    </p:spTree>
    <p:extLst>
      <p:ext uri="{BB962C8B-B14F-4D97-AF65-F5344CB8AC3E}">
        <p14:creationId xmlns:p14="http://schemas.microsoft.com/office/powerpoint/2010/main" val="394010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GR-90D Power Supply View-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2222" y="2563710"/>
            <a:ext cx="3259482" cy="1091353"/>
          </a:xfrm>
          <a:prstGeom prst="rect">
            <a:avLst/>
          </a:prstGeom>
        </p:spPr>
      </p:pic>
      <p:pic>
        <p:nvPicPr>
          <p:cNvPr id="6" name="Picture 5" descr="FGR-90D Front-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2199" y="1263979"/>
            <a:ext cx="3769507" cy="1090015"/>
          </a:xfrm>
          <a:prstGeom prst="rect">
            <a:avLst/>
          </a:prstGeom>
        </p:spPr>
      </p:pic>
      <p:sp>
        <p:nvSpPr>
          <p:cNvPr id="17"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b="1"/>
              <a:t>2x DB9 Serial Interface/Console </a:t>
            </a:r>
          </a:p>
          <a:p>
            <a:pPr marL="457297" indent="-457297" defTabSz="1218959">
              <a:spcBef>
                <a:spcPct val="20000"/>
              </a:spcBef>
              <a:buClr>
                <a:schemeClr val="accent6"/>
              </a:buClr>
              <a:buFont typeface="+mj-ea"/>
              <a:buAutoNum type="circleNumDbPlain"/>
            </a:pPr>
            <a:r>
              <a:rPr lang="en-US" sz="1300" b="1"/>
              <a:t>2x GE SFP Slots </a:t>
            </a:r>
          </a:p>
          <a:p>
            <a:pPr marL="457297" indent="-457297" defTabSz="1218959">
              <a:spcBef>
                <a:spcPct val="20000"/>
              </a:spcBef>
              <a:buClr>
                <a:schemeClr val="accent6"/>
              </a:buClr>
              <a:buFont typeface="+mj-ea"/>
              <a:buAutoNum type="circleNumDbPlain"/>
            </a:pPr>
            <a:r>
              <a:rPr lang="en-US" sz="1300" b="1"/>
              <a:t>1x GE RJ45 Bypass Pair </a:t>
            </a:r>
          </a:p>
          <a:p>
            <a:pPr marL="457297" indent="-457297" defTabSz="1218959">
              <a:spcBef>
                <a:spcPct val="20000"/>
              </a:spcBef>
              <a:buClr>
                <a:schemeClr val="accent6"/>
              </a:buClr>
              <a:buFont typeface="+mj-ea"/>
              <a:buAutoNum type="circleNumDbPlain"/>
            </a:pPr>
            <a:r>
              <a:rPr lang="en-US" sz="1300" b="1"/>
              <a:t>3x GE RJ45 ports </a:t>
            </a:r>
          </a:p>
          <a:p>
            <a:pPr defTabSz="1218959">
              <a:spcBef>
                <a:spcPct val="20000"/>
              </a:spcBef>
              <a:buClr>
                <a:schemeClr val="accent6"/>
              </a:buClr>
            </a:pPr>
            <a:endParaRPr lang="en-US" sz="1300" b="1"/>
          </a:p>
          <a:p>
            <a:pPr defTabSz="1218959">
              <a:spcBef>
                <a:spcPct val="20000"/>
              </a:spcBef>
              <a:buClr>
                <a:schemeClr val="accent6"/>
              </a:buClr>
            </a:pPr>
            <a:endParaRPr lang="en-US" sz="1300"/>
          </a:p>
        </p:txBody>
      </p:sp>
      <p:sp>
        <p:nvSpPr>
          <p:cNvPr id="26" name="Oval 25"/>
          <p:cNvSpPr/>
          <p:nvPr/>
        </p:nvSpPr>
        <p:spPr bwMode="auto">
          <a:xfrm>
            <a:off x="3388904" y="1766970"/>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sp>
        <p:nvSpPr>
          <p:cNvPr id="29" name="Oval 28"/>
          <p:cNvSpPr/>
          <p:nvPr/>
        </p:nvSpPr>
        <p:spPr bwMode="auto">
          <a:xfrm>
            <a:off x="1891514" y="1766970"/>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30" name="Oval 29"/>
          <p:cNvSpPr/>
          <p:nvPr/>
        </p:nvSpPr>
        <p:spPr bwMode="auto">
          <a:xfrm>
            <a:off x="2756890" y="187182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14" name="Straight Connector 13"/>
          <p:cNvCxnSpPr/>
          <p:nvPr/>
        </p:nvCxnSpPr>
        <p:spPr>
          <a:xfrm>
            <a:off x="7546473" y="1548193"/>
            <a:ext cx="0" cy="2244197"/>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bwMode="auto">
          <a:xfrm>
            <a:off x="3817771" y="176696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20" name="Oval 19"/>
          <p:cNvSpPr/>
          <p:nvPr/>
        </p:nvSpPr>
        <p:spPr bwMode="auto">
          <a:xfrm>
            <a:off x="4212780" y="1766970"/>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pic>
        <p:nvPicPr>
          <p:cNvPr id="23" name="Pictur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60810" y="3062788"/>
            <a:ext cx="496216" cy="7296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57026" y="3062788"/>
            <a:ext cx="496216" cy="729600"/>
          </a:xfrm>
          <a:prstGeom prst="rect">
            <a:avLst/>
          </a:prstGeom>
        </p:spPr>
      </p:pic>
      <p:sp>
        <p:nvSpPr>
          <p:cNvPr id="3" name="Title 2"/>
          <p:cNvSpPr>
            <a:spLocks noGrp="1"/>
          </p:cNvSpPr>
          <p:nvPr>
            <p:ph type="title"/>
          </p:nvPr>
        </p:nvSpPr>
        <p:spPr/>
        <p:txBody>
          <a:bodyPr/>
          <a:lstStyle/>
          <a:p>
            <a:r>
              <a:rPr lang="en-US"/>
              <a:t>FortiGate Rugged-90D</a:t>
            </a:r>
          </a:p>
        </p:txBody>
      </p:sp>
      <p:cxnSp>
        <p:nvCxnSpPr>
          <p:cNvPr id="15" name="Straight Connector 14">
            <a:extLst>
              <a:ext uri="{FF2B5EF4-FFF2-40B4-BE49-F238E27FC236}">
                <a16:creationId xmlns="" xmlns:a16="http://schemas.microsoft.com/office/drawing/2014/main" id="{A96CE8C0-0E92-F34B-A5ED-73922D0D8B53}"/>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 xmlns:a16="http://schemas.microsoft.com/office/drawing/2014/main" id="{34BD2CB2-AAB2-454A-BAE3-54E8FDE42B15}"/>
              </a:ext>
            </a:extLst>
          </p:cNvPr>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 xmlns:a16="http://schemas.microsoft.com/office/drawing/2014/main" id="{21010E74-C80C-DB45-B9ED-D30C9F6CFF2E}"/>
              </a:ext>
            </a:extLst>
          </p:cNvPr>
          <p:cNvSpPr txBox="1"/>
          <p:nvPr/>
        </p:nvSpPr>
        <p:spPr>
          <a:xfrm>
            <a:off x="8365742" y="4194996"/>
            <a:ext cx="3816010" cy="569360"/>
          </a:xfrm>
          <a:prstGeom prst="rect">
            <a:avLst/>
          </a:prstGeom>
          <a:noFill/>
        </p:spPr>
        <p:txBody>
          <a:bodyPr wrap="square" lIns="121893" tIns="60947" rIns="121893" bIns="60947" rtlCol="0">
            <a:spAutoFit/>
          </a:bodyPr>
          <a:lstStyle/>
          <a:p>
            <a:r>
              <a:rPr lang="en-US" sz="1600" b="1" dirty="0"/>
              <a:t>Small Business / Remote Office</a:t>
            </a:r>
          </a:p>
          <a:p>
            <a:r>
              <a:rPr lang="en-US" sz="1300" dirty="0">
                <a:solidFill>
                  <a:schemeClr val="bg1">
                    <a:lumMod val="50000"/>
                  </a:schemeClr>
                </a:solidFill>
              </a:rPr>
              <a:t>NGFW / Secure SD-WAN </a:t>
            </a:r>
          </a:p>
        </p:txBody>
      </p:sp>
      <p:pic>
        <p:nvPicPr>
          <p:cNvPr id="43" name="Picture 42">
            <a:extLst>
              <a:ext uri="{FF2B5EF4-FFF2-40B4-BE49-F238E27FC236}">
                <a16:creationId xmlns="" xmlns:a16="http://schemas.microsoft.com/office/drawing/2014/main" id="{639F89CD-38C2-284B-8753-172257EE72F4}"/>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pic>
        <p:nvPicPr>
          <p:cNvPr id="46" name="Picture 45" descr="Firewall-Sym-Dk.png">
            <a:extLst>
              <a:ext uri="{FF2B5EF4-FFF2-40B4-BE49-F238E27FC236}">
                <a16:creationId xmlns="" xmlns:a16="http://schemas.microsoft.com/office/drawing/2014/main" id="{1B8C40D4-FDDA-7E4F-80A3-A386899A3FD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2894" y="4308985"/>
            <a:ext cx="585196" cy="480000"/>
          </a:xfrm>
          <a:prstGeom prst="rect">
            <a:avLst/>
          </a:prstGeom>
        </p:spPr>
      </p:pic>
      <p:sp>
        <p:nvSpPr>
          <p:cNvPr id="47" name="TextBox 46">
            <a:extLst>
              <a:ext uri="{FF2B5EF4-FFF2-40B4-BE49-F238E27FC236}">
                <a16:creationId xmlns="" xmlns:a16="http://schemas.microsoft.com/office/drawing/2014/main" id="{787FCB37-84D6-EF4B-A971-08E7EA53C653}"/>
              </a:ext>
            </a:extLst>
          </p:cNvPr>
          <p:cNvSpPr txBox="1"/>
          <p:nvPr/>
        </p:nvSpPr>
        <p:spPr>
          <a:xfrm>
            <a:off x="1291078" y="4162515"/>
            <a:ext cx="1926394" cy="2077469"/>
          </a:xfrm>
          <a:prstGeom prst="rect">
            <a:avLst/>
          </a:prstGeom>
          <a:noFill/>
        </p:spPr>
        <p:txBody>
          <a:bodyPr wrap="square" lIns="121893" tIns="60947" rIns="121893" bIns="60947" rtlCol="0">
            <a:spAutoFit/>
          </a:bodyPr>
          <a:lstStyle/>
          <a:p>
            <a:r>
              <a:rPr lang="en-US" sz="2400" b="1">
                <a:solidFill>
                  <a:srgbClr val="000000"/>
                </a:solidFill>
              </a:rPr>
              <a:t>2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2.5 Million</a:t>
            </a:r>
          </a:p>
          <a:p>
            <a:r>
              <a:rPr lang="en-US" sz="1100">
                <a:solidFill>
                  <a:srgbClr val="7F7F7F"/>
                </a:solidFill>
              </a:rPr>
              <a:t>Concurrent Sessions</a:t>
            </a:r>
          </a:p>
          <a:p>
            <a:endParaRPr lang="en-US" sz="1100">
              <a:solidFill>
                <a:srgbClr val="7F7F7F"/>
              </a:solidFill>
            </a:endParaRPr>
          </a:p>
          <a:p>
            <a:r>
              <a:rPr lang="en-US" sz="2400" b="1"/>
              <a:t>20,000</a:t>
            </a:r>
          </a:p>
          <a:p>
            <a:r>
              <a:rPr lang="en-US" sz="1100">
                <a:solidFill>
                  <a:srgbClr val="7F7F7F"/>
                </a:solidFill>
              </a:rPr>
              <a:t>New Sessions/Sec</a:t>
            </a:r>
          </a:p>
        </p:txBody>
      </p:sp>
      <p:cxnSp>
        <p:nvCxnSpPr>
          <p:cNvPr id="48" name="Straight Connector 47">
            <a:extLst>
              <a:ext uri="{FF2B5EF4-FFF2-40B4-BE49-F238E27FC236}">
                <a16:creationId xmlns="" xmlns:a16="http://schemas.microsoft.com/office/drawing/2014/main" id="{5A708C3B-1352-844D-BB44-4D5AFAEE4A24}"/>
              </a:ext>
            </a:extLst>
          </p:cNvPr>
          <p:cNvCxnSpPr/>
          <p:nvPr/>
        </p:nvCxnSpPr>
        <p:spPr>
          <a:xfrm>
            <a:off x="363777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 xmlns:a16="http://schemas.microsoft.com/office/drawing/2014/main" id="{D1C00E16-2885-E549-9092-8D1C882DDC1C}"/>
              </a:ext>
            </a:extLst>
          </p:cNvPr>
          <p:cNvSpPr txBox="1"/>
          <p:nvPr/>
        </p:nvSpPr>
        <p:spPr>
          <a:xfrm>
            <a:off x="4840126" y="4162514"/>
            <a:ext cx="2447670" cy="2246747"/>
          </a:xfrm>
          <a:prstGeom prst="rect">
            <a:avLst/>
          </a:prstGeom>
          <a:noFill/>
        </p:spPr>
        <p:txBody>
          <a:bodyPr wrap="square" lIns="121899" tIns="60949" rIns="121899" bIns="60949" rtlCol="0">
            <a:spAutoFit/>
          </a:bodyPr>
          <a:lstStyle/>
          <a:p>
            <a:r>
              <a:rPr lang="en-US" sz="2400" b="1">
                <a:solidFill>
                  <a:srgbClr val="000000"/>
                </a:solidFill>
              </a:rPr>
              <a:t>350 Mbps</a:t>
            </a:r>
          </a:p>
          <a:p>
            <a:r>
              <a:rPr lang="en-US" sz="1100">
                <a:solidFill>
                  <a:srgbClr val="7F7F7F"/>
                </a:solidFill>
              </a:rPr>
              <a:t>IPS Throughput</a:t>
            </a:r>
          </a:p>
          <a:p>
            <a:endParaRPr lang="en-US" sz="1100">
              <a:solidFill>
                <a:srgbClr val="7F7F7F"/>
              </a:solidFill>
            </a:endParaRPr>
          </a:p>
          <a:p>
            <a:r>
              <a:rPr lang="en-US" sz="2400" b="1">
                <a:solidFill>
                  <a:srgbClr val="000000"/>
                </a:solidFill>
              </a:rPr>
              <a:t>370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280 Mbps</a:t>
            </a:r>
          </a:p>
          <a:p>
            <a:r>
              <a:rPr lang="en-US" sz="1100">
                <a:solidFill>
                  <a:srgbClr val="7F7F7F"/>
                </a:solidFill>
              </a:rPr>
              <a:t>Threat Protection Throughput</a:t>
            </a:r>
          </a:p>
          <a:p>
            <a:endParaRPr lang="en-US" sz="1100">
              <a:solidFill>
                <a:srgbClr val="7F7F7F"/>
              </a:solidFill>
            </a:endParaRPr>
          </a:p>
        </p:txBody>
      </p:sp>
      <p:pic>
        <p:nvPicPr>
          <p:cNvPr id="50" name="Picture 49" descr="NGFW_sym.png">
            <a:extLst>
              <a:ext uri="{FF2B5EF4-FFF2-40B4-BE49-F238E27FC236}">
                <a16:creationId xmlns="" xmlns:a16="http://schemas.microsoft.com/office/drawing/2014/main" id="{B9F8C811-B54A-3A48-A8BA-4C934281425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052071" y="4942581"/>
            <a:ext cx="588597" cy="480000"/>
          </a:xfrm>
          <a:prstGeom prst="rect">
            <a:avLst/>
          </a:prstGeom>
        </p:spPr>
      </p:pic>
      <p:pic>
        <p:nvPicPr>
          <p:cNvPr id="51" name="Picture 50" descr="Threat Protection icon.eps">
            <a:extLst>
              <a:ext uri="{FF2B5EF4-FFF2-40B4-BE49-F238E27FC236}">
                <a16:creationId xmlns="" xmlns:a16="http://schemas.microsoft.com/office/drawing/2014/main" id="{5ABE75AD-9B98-2E4C-ACAC-95DA7DC573F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59978" y="4272180"/>
            <a:ext cx="608158" cy="480000"/>
          </a:xfrm>
          <a:prstGeom prst="rect">
            <a:avLst/>
          </a:prstGeom>
        </p:spPr>
      </p:pic>
      <p:pic>
        <p:nvPicPr>
          <p:cNvPr id="36" name="Graphic 35">
            <a:extLst>
              <a:ext uri="{FF2B5EF4-FFF2-40B4-BE49-F238E27FC236}">
                <a16:creationId xmlns="" xmlns:a16="http://schemas.microsoft.com/office/drawing/2014/main" id="{3DD24E37-04AA-DA4E-9394-5FA5B379088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058467" y="5580139"/>
            <a:ext cx="558697" cy="558697"/>
          </a:xfrm>
          <a:prstGeom prst="rect">
            <a:avLst/>
          </a:prstGeom>
        </p:spPr>
      </p:pic>
      <p:grpSp>
        <p:nvGrpSpPr>
          <p:cNvPr id="34" name="Group 33">
            <a:extLst>
              <a:ext uri="{FF2B5EF4-FFF2-40B4-BE49-F238E27FC236}">
                <a16:creationId xmlns="" xmlns:a16="http://schemas.microsoft.com/office/drawing/2014/main" id="{91BE51ED-1A63-644B-BB05-4AADCB4FB812}"/>
              </a:ext>
            </a:extLst>
          </p:cNvPr>
          <p:cNvGrpSpPr/>
          <p:nvPr/>
        </p:nvGrpSpPr>
        <p:grpSpPr>
          <a:xfrm>
            <a:off x="7812000" y="5417256"/>
            <a:ext cx="2852214" cy="671119"/>
            <a:chOff x="8936872" y="5417256"/>
            <a:chExt cx="2852214" cy="671119"/>
          </a:xfrm>
        </p:grpSpPr>
        <p:pic>
          <p:nvPicPr>
            <p:cNvPr id="37" name="Picture 36">
              <a:extLst>
                <a:ext uri="{FF2B5EF4-FFF2-40B4-BE49-F238E27FC236}">
                  <a16:creationId xmlns="" xmlns:a16="http://schemas.microsoft.com/office/drawing/2014/main" id="{EFF3F347-B823-B346-953A-43FC95AD74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8" name="Picture 37">
              <a:extLst>
                <a:ext uri="{FF2B5EF4-FFF2-40B4-BE49-F238E27FC236}">
                  <a16:creationId xmlns="" xmlns:a16="http://schemas.microsoft.com/office/drawing/2014/main" id="{0F21E0AE-630B-5447-B320-4F404BF082D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9" name="Picture 38">
              <a:extLst>
                <a:ext uri="{FF2B5EF4-FFF2-40B4-BE49-F238E27FC236}">
                  <a16:creationId xmlns="" xmlns:a16="http://schemas.microsoft.com/office/drawing/2014/main" id="{D2FF6DC1-9A1C-6948-84B2-1FBA3FEEAA6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40" name="Rounded Rectangle 39">
              <a:extLst>
                <a:ext uri="{FF2B5EF4-FFF2-40B4-BE49-F238E27FC236}">
                  <a16:creationId xmlns="" xmlns:a16="http://schemas.microsoft.com/office/drawing/2014/main" id="{6AAF2F94-CF1C-574C-A857-D843AFA40971}"/>
                </a:ext>
              </a:extLst>
            </p:cNvPr>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32</a:t>
              </a:r>
            </a:p>
          </p:txBody>
        </p:sp>
        <p:sp>
          <p:nvSpPr>
            <p:cNvPr id="41" name="Rounded Rectangle 40">
              <a:extLst>
                <a:ext uri="{FF2B5EF4-FFF2-40B4-BE49-F238E27FC236}">
                  <a16:creationId xmlns="" xmlns:a16="http://schemas.microsoft.com/office/drawing/2014/main" id="{4B6C1462-8471-454B-8414-45C6A92BD37A}"/>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8</a:t>
              </a:r>
            </a:p>
          </p:txBody>
        </p:sp>
        <p:sp>
          <p:nvSpPr>
            <p:cNvPr id="42" name="Rounded Rectangle 41">
              <a:extLst>
                <a:ext uri="{FF2B5EF4-FFF2-40B4-BE49-F238E27FC236}">
                  <a16:creationId xmlns="" xmlns:a16="http://schemas.microsoft.com/office/drawing/2014/main" id="{54B4E3B4-50E7-9B44-AA67-ECEF55D4C755}"/>
                </a:ext>
              </a:extLst>
            </p:cNvPr>
            <p:cNvSpPr/>
            <p:nvPr/>
          </p:nvSpPr>
          <p:spPr bwMode="invGray">
            <a:xfrm>
              <a:off x="9273209"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a:t>
              </a:r>
            </a:p>
          </p:txBody>
        </p:sp>
      </p:grpSp>
    </p:spTree>
    <p:extLst>
      <p:ext uri="{BB962C8B-B14F-4D97-AF65-F5344CB8AC3E}">
        <p14:creationId xmlns:p14="http://schemas.microsoft.com/office/powerpoint/2010/main" val="220732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AC0BC3-B20F-486F-AC85-F41E327E39D8}"/>
              </a:ext>
            </a:extLst>
          </p:cNvPr>
          <p:cNvSpPr>
            <a:spLocks noGrp="1"/>
          </p:cNvSpPr>
          <p:nvPr>
            <p:ph type="title"/>
          </p:nvPr>
        </p:nvSpPr>
        <p:spPr/>
        <p:txBody>
          <a:bodyPr/>
          <a:lstStyle/>
          <a:p>
            <a:r>
              <a:rPr lang="en-US" dirty="0"/>
              <a:t>Broadest End-to-End Cybersecurity Platform</a:t>
            </a:r>
          </a:p>
        </p:txBody>
      </p:sp>
      <p:sp>
        <p:nvSpPr>
          <p:cNvPr id="146" name="Rounded Rectangle 145">
            <a:extLst>
              <a:ext uri="{FF2B5EF4-FFF2-40B4-BE49-F238E27FC236}">
                <a16:creationId xmlns="" xmlns:a16="http://schemas.microsoft.com/office/drawing/2014/main" id="{5D4B0C2D-CFD0-AA45-B137-6573BA71DC35}"/>
              </a:ext>
            </a:extLst>
          </p:cNvPr>
          <p:cNvSpPr/>
          <p:nvPr/>
        </p:nvSpPr>
        <p:spPr>
          <a:xfrm>
            <a:off x="3417987" y="1896534"/>
            <a:ext cx="1193800" cy="3513667"/>
          </a:xfrm>
          <a:prstGeom prst="roundRect">
            <a:avLst>
              <a:gd name="adj" fmla="val 8866"/>
            </a:avLst>
          </a:prstGeom>
          <a:gradFill flip="none" rotWithShape="1">
            <a:gsLst>
              <a:gs pos="0">
                <a:schemeClr val="bg1">
                  <a:lumMod val="85000"/>
                </a:scheme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47" name="Rounded Rectangle 146">
            <a:extLst>
              <a:ext uri="{FF2B5EF4-FFF2-40B4-BE49-F238E27FC236}">
                <a16:creationId xmlns="" xmlns:a16="http://schemas.microsoft.com/office/drawing/2014/main" id="{40404D33-843F-1A44-B6F2-315DF5C68689}"/>
              </a:ext>
            </a:extLst>
          </p:cNvPr>
          <p:cNvSpPr/>
          <p:nvPr/>
        </p:nvSpPr>
        <p:spPr>
          <a:xfrm>
            <a:off x="2062857" y="1896534"/>
            <a:ext cx="1193800" cy="3513667"/>
          </a:xfrm>
          <a:prstGeom prst="roundRect">
            <a:avLst>
              <a:gd name="adj" fmla="val 8866"/>
            </a:avLst>
          </a:prstGeom>
          <a:gradFill flip="none" rotWithShape="1">
            <a:gsLst>
              <a:gs pos="0">
                <a:schemeClr val="bg1">
                  <a:lumMod val="85000"/>
                </a:scheme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48" name="Rounded Rectangle 147">
            <a:extLst>
              <a:ext uri="{FF2B5EF4-FFF2-40B4-BE49-F238E27FC236}">
                <a16:creationId xmlns="" xmlns:a16="http://schemas.microsoft.com/office/drawing/2014/main" id="{8EE97265-05DF-8749-B3A2-0D5FA9D6DEA6}"/>
              </a:ext>
            </a:extLst>
          </p:cNvPr>
          <p:cNvSpPr/>
          <p:nvPr/>
        </p:nvSpPr>
        <p:spPr>
          <a:xfrm>
            <a:off x="710656" y="1896534"/>
            <a:ext cx="1193800" cy="3513667"/>
          </a:xfrm>
          <a:prstGeom prst="roundRect">
            <a:avLst>
              <a:gd name="adj" fmla="val 8866"/>
            </a:avLst>
          </a:prstGeom>
          <a:gradFill flip="none" rotWithShape="1">
            <a:gsLst>
              <a:gs pos="0">
                <a:schemeClr val="bg1">
                  <a:lumMod val="85000"/>
                </a:scheme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1" name="Rounded Rectangle 170">
            <a:extLst>
              <a:ext uri="{FF2B5EF4-FFF2-40B4-BE49-F238E27FC236}">
                <a16:creationId xmlns="" xmlns:a16="http://schemas.microsoft.com/office/drawing/2014/main" id="{58BE0FAC-5185-BE4C-9288-29C0FEAE771C}"/>
              </a:ext>
            </a:extLst>
          </p:cNvPr>
          <p:cNvSpPr/>
          <p:nvPr/>
        </p:nvSpPr>
        <p:spPr>
          <a:xfrm>
            <a:off x="4773117" y="1896534"/>
            <a:ext cx="1193800" cy="3513667"/>
          </a:xfrm>
          <a:prstGeom prst="roundRect">
            <a:avLst>
              <a:gd name="adj" fmla="val 8866"/>
            </a:avLst>
          </a:prstGeom>
          <a:gradFill flip="none" rotWithShape="1">
            <a:gsLst>
              <a:gs pos="0">
                <a:schemeClr val="bg1">
                  <a:lumMod val="85000"/>
                </a:scheme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2" name="Rounded Rectangle 171">
            <a:extLst>
              <a:ext uri="{FF2B5EF4-FFF2-40B4-BE49-F238E27FC236}">
                <a16:creationId xmlns="" xmlns:a16="http://schemas.microsoft.com/office/drawing/2014/main" id="{246D331D-4949-FC48-A03C-2E542E0ED350}"/>
              </a:ext>
            </a:extLst>
          </p:cNvPr>
          <p:cNvSpPr/>
          <p:nvPr/>
        </p:nvSpPr>
        <p:spPr>
          <a:xfrm>
            <a:off x="6127321" y="1896534"/>
            <a:ext cx="1193800" cy="3513667"/>
          </a:xfrm>
          <a:prstGeom prst="roundRect">
            <a:avLst>
              <a:gd name="adj" fmla="val 8866"/>
            </a:avLst>
          </a:prstGeom>
          <a:gradFill flip="none" rotWithShape="1">
            <a:gsLst>
              <a:gs pos="0">
                <a:schemeClr val="bg1">
                  <a:lumMod val="85000"/>
                </a:scheme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3" name="Rounded Rectangle 172">
            <a:extLst>
              <a:ext uri="{FF2B5EF4-FFF2-40B4-BE49-F238E27FC236}">
                <a16:creationId xmlns="" xmlns:a16="http://schemas.microsoft.com/office/drawing/2014/main" id="{8880F930-AC8C-624C-8C16-9653E400E35A}"/>
              </a:ext>
            </a:extLst>
          </p:cNvPr>
          <p:cNvSpPr/>
          <p:nvPr/>
        </p:nvSpPr>
        <p:spPr>
          <a:xfrm>
            <a:off x="7483710" y="1896534"/>
            <a:ext cx="1193800" cy="3513667"/>
          </a:xfrm>
          <a:prstGeom prst="roundRect">
            <a:avLst>
              <a:gd name="adj" fmla="val 8866"/>
            </a:avLst>
          </a:prstGeom>
          <a:gradFill flip="none" rotWithShape="1">
            <a:gsLst>
              <a:gs pos="0">
                <a:schemeClr val="bg1">
                  <a:lumMod val="85000"/>
                </a:scheme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4" name="Rounded Rectangle 173">
            <a:extLst>
              <a:ext uri="{FF2B5EF4-FFF2-40B4-BE49-F238E27FC236}">
                <a16:creationId xmlns="" xmlns:a16="http://schemas.microsoft.com/office/drawing/2014/main" id="{7456D1AD-7FBE-9A41-9DBD-14FE186BFE71}"/>
              </a:ext>
            </a:extLst>
          </p:cNvPr>
          <p:cNvSpPr/>
          <p:nvPr/>
        </p:nvSpPr>
        <p:spPr>
          <a:xfrm>
            <a:off x="8838507" y="1896534"/>
            <a:ext cx="1193800" cy="3513667"/>
          </a:xfrm>
          <a:prstGeom prst="roundRect">
            <a:avLst>
              <a:gd name="adj" fmla="val 8866"/>
            </a:avLst>
          </a:prstGeom>
          <a:gradFill flip="none" rotWithShape="1">
            <a:gsLst>
              <a:gs pos="0">
                <a:schemeClr val="bg1">
                  <a:lumMod val="85000"/>
                </a:scheme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5" name="Rounded Rectangle 174">
            <a:extLst>
              <a:ext uri="{FF2B5EF4-FFF2-40B4-BE49-F238E27FC236}">
                <a16:creationId xmlns="" xmlns:a16="http://schemas.microsoft.com/office/drawing/2014/main" id="{382FE23A-AE62-0141-B5FE-C4640BDE2CFE}"/>
              </a:ext>
            </a:extLst>
          </p:cNvPr>
          <p:cNvSpPr/>
          <p:nvPr/>
        </p:nvSpPr>
        <p:spPr>
          <a:xfrm>
            <a:off x="10193637" y="1896534"/>
            <a:ext cx="1193800" cy="3513667"/>
          </a:xfrm>
          <a:prstGeom prst="roundRect">
            <a:avLst>
              <a:gd name="adj" fmla="val 8866"/>
            </a:avLst>
          </a:prstGeom>
          <a:gradFill flip="none" rotWithShape="1">
            <a:gsLst>
              <a:gs pos="0">
                <a:schemeClr val="bg1">
                  <a:lumMod val="85000"/>
                </a:schemeClr>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p>
        </p:txBody>
      </p:sp>
      <p:cxnSp>
        <p:nvCxnSpPr>
          <p:cNvPr id="176" name="Straight Connector 175">
            <a:extLst>
              <a:ext uri="{FF2B5EF4-FFF2-40B4-BE49-F238E27FC236}">
                <a16:creationId xmlns="" xmlns:a16="http://schemas.microsoft.com/office/drawing/2014/main" id="{5C2FA577-FA5D-9E46-AC11-5DCB4137DE73}"/>
              </a:ext>
            </a:extLst>
          </p:cNvPr>
          <p:cNvCxnSpPr/>
          <p:nvPr/>
        </p:nvCxnSpPr>
        <p:spPr>
          <a:xfrm>
            <a:off x="719667" y="2345268"/>
            <a:ext cx="10668000" cy="0"/>
          </a:xfrm>
          <a:prstGeom prst="line">
            <a:avLst/>
          </a:prstGeom>
          <a:ln w="28575"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 xmlns:a16="http://schemas.microsoft.com/office/drawing/2014/main" id="{54406877-0D95-F84B-B631-360F93B564CE}"/>
              </a:ext>
            </a:extLst>
          </p:cNvPr>
          <p:cNvCxnSpPr/>
          <p:nvPr/>
        </p:nvCxnSpPr>
        <p:spPr>
          <a:xfrm>
            <a:off x="719667" y="3179234"/>
            <a:ext cx="10668000" cy="0"/>
          </a:xfrm>
          <a:prstGeom prst="line">
            <a:avLst/>
          </a:prstGeom>
          <a:ln w="28575"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 xmlns:a16="http://schemas.microsoft.com/office/drawing/2014/main" id="{13AF4EFA-8339-8B4F-B425-E73C3FA709ED}"/>
              </a:ext>
            </a:extLst>
          </p:cNvPr>
          <p:cNvCxnSpPr/>
          <p:nvPr/>
        </p:nvCxnSpPr>
        <p:spPr>
          <a:xfrm>
            <a:off x="719667" y="4013201"/>
            <a:ext cx="10668000" cy="0"/>
          </a:xfrm>
          <a:prstGeom prst="line">
            <a:avLst/>
          </a:prstGeom>
          <a:ln w="28575"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79" name="Group 178">
            <a:extLst>
              <a:ext uri="{FF2B5EF4-FFF2-40B4-BE49-F238E27FC236}">
                <a16:creationId xmlns="" xmlns:a16="http://schemas.microsoft.com/office/drawing/2014/main" id="{8DBCCE27-100B-D94F-98E8-2CE1B47B84EC}"/>
              </a:ext>
            </a:extLst>
          </p:cNvPr>
          <p:cNvGrpSpPr/>
          <p:nvPr/>
        </p:nvGrpSpPr>
        <p:grpSpPr>
          <a:xfrm>
            <a:off x="2311729" y="1567659"/>
            <a:ext cx="685770" cy="685800"/>
            <a:chOff x="5657787" y="4689491"/>
            <a:chExt cx="685770" cy="685800"/>
          </a:xfrm>
        </p:grpSpPr>
        <p:sp>
          <p:nvSpPr>
            <p:cNvPr id="180" name="Oval 179">
              <a:extLst>
                <a:ext uri="{FF2B5EF4-FFF2-40B4-BE49-F238E27FC236}">
                  <a16:creationId xmlns="" xmlns:a16="http://schemas.microsoft.com/office/drawing/2014/main" id="{47B5E16E-064A-E14C-BCBB-E9FF1AFB594F}"/>
                </a:ext>
              </a:extLst>
            </p:cNvPr>
            <p:cNvSpPr>
              <a:spLocks noChangeAspect="1"/>
            </p:cNvSpPr>
            <p:nvPr/>
          </p:nvSpPr>
          <p:spPr>
            <a:xfrm>
              <a:off x="5657787" y="4689491"/>
              <a:ext cx="685770" cy="685800"/>
            </a:xfrm>
            <a:prstGeom prst="ellipse">
              <a:avLst/>
            </a:prstGeom>
            <a:solidFill>
              <a:schemeClr val="bg1">
                <a:alpha val="90000"/>
              </a:schemeClr>
            </a:solidFill>
            <a:ln w="38100">
              <a:solidFill>
                <a:srgbClr val="AC140A"/>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pic>
          <p:nvPicPr>
            <p:cNvPr id="181" name="Graphic 180">
              <a:extLst>
                <a:ext uri="{FF2B5EF4-FFF2-40B4-BE49-F238E27FC236}">
                  <a16:creationId xmlns="" xmlns:a16="http://schemas.microsoft.com/office/drawing/2014/main" id="{81097E07-8AF4-3840-8C7B-BF7BF837C6B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845123" y="4823443"/>
              <a:ext cx="312715" cy="398000"/>
            </a:xfrm>
            <a:prstGeom prst="rect">
              <a:avLst/>
            </a:prstGeom>
          </p:spPr>
        </p:pic>
      </p:grpSp>
      <p:grpSp>
        <p:nvGrpSpPr>
          <p:cNvPr id="182" name="Group 181">
            <a:extLst>
              <a:ext uri="{FF2B5EF4-FFF2-40B4-BE49-F238E27FC236}">
                <a16:creationId xmlns="" xmlns:a16="http://schemas.microsoft.com/office/drawing/2014/main" id="{1B96BDAA-485B-B840-9593-C730C0C43014}"/>
              </a:ext>
            </a:extLst>
          </p:cNvPr>
          <p:cNvGrpSpPr/>
          <p:nvPr/>
        </p:nvGrpSpPr>
        <p:grpSpPr>
          <a:xfrm>
            <a:off x="7737725" y="1571689"/>
            <a:ext cx="685770" cy="685800"/>
            <a:chOff x="5109810" y="3345646"/>
            <a:chExt cx="685770" cy="685800"/>
          </a:xfrm>
        </p:grpSpPr>
        <p:sp>
          <p:nvSpPr>
            <p:cNvPr id="183" name="Oval 182">
              <a:extLst>
                <a:ext uri="{FF2B5EF4-FFF2-40B4-BE49-F238E27FC236}">
                  <a16:creationId xmlns="" xmlns:a16="http://schemas.microsoft.com/office/drawing/2014/main" id="{39386FF2-4F3B-1844-8C37-1589508CF728}"/>
                </a:ext>
              </a:extLst>
            </p:cNvPr>
            <p:cNvSpPr>
              <a:spLocks noChangeAspect="1"/>
            </p:cNvSpPr>
            <p:nvPr/>
          </p:nvSpPr>
          <p:spPr>
            <a:xfrm>
              <a:off x="5109810" y="3345646"/>
              <a:ext cx="685770" cy="685800"/>
            </a:xfrm>
            <a:prstGeom prst="ellipse">
              <a:avLst/>
            </a:prstGeom>
            <a:solidFill>
              <a:schemeClr val="bg1">
                <a:alpha val="90000"/>
              </a:schemeClr>
            </a:solid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84" name="Graphic 183">
              <a:extLst>
                <a:ext uri="{FF2B5EF4-FFF2-40B4-BE49-F238E27FC236}">
                  <a16:creationId xmlns="" xmlns:a16="http://schemas.microsoft.com/office/drawing/2014/main" id="{CB68A19C-9292-6643-A091-D01D8E9E2998}"/>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5250646" y="3535778"/>
              <a:ext cx="404099" cy="305537"/>
            </a:xfrm>
            <a:prstGeom prst="rect">
              <a:avLst/>
            </a:prstGeom>
          </p:spPr>
        </p:pic>
      </p:grpSp>
      <p:grpSp>
        <p:nvGrpSpPr>
          <p:cNvPr id="185" name="Group 184">
            <a:extLst>
              <a:ext uri="{FF2B5EF4-FFF2-40B4-BE49-F238E27FC236}">
                <a16:creationId xmlns="" xmlns:a16="http://schemas.microsoft.com/office/drawing/2014/main" id="{EA8D5C4C-1E26-D743-B3B6-DB8CB2D4C4B8}"/>
              </a:ext>
            </a:extLst>
          </p:cNvPr>
          <p:cNvGrpSpPr/>
          <p:nvPr/>
        </p:nvGrpSpPr>
        <p:grpSpPr>
          <a:xfrm>
            <a:off x="10447652" y="1552859"/>
            <a:ext cx="685770" cy="685800"/>
            <a:chOff x="7029065" y="1412954"/>
            <a:chExt cx="685770" cy="685800"/>
          </a:xfrm>
        </p:grpSpPr>
        <p:sp>
          <p:nvSpPr>
            <p:cNvPr id="186" name="Oval 185">
              <a:extLst>
                <a:ext uri="{FF2B5EF4-FFF2-40B4-BE49-F238E27FC236}">
                  <a16:creationId xmlns="" xmlns:a16="http://schemas.microsoft.com/office/drawing/2014/main" id="{6C97842D-EE15-964C-AC9F-4D1678894BB8}"/>
                </a:ext>
              </a:extLst>
            </p:cNvPr>
            <p:cNvSpPr>
              <a:spLocks noChangeAspect="1"/>
            </p:cNvSpPr>
            <p:nvPr/>
          </p:nvSpPr>
          <p:spPr>
            <a:xfrm>
              <a:off x="7029065" y="1412954"/>
              <a:ext cx="685770" cy="685800"/>
            </a:xfrm>
            <a:prstGeom prst="ellipse">
              <a:avLst/>
            </a:prstGeom>
            <a:solidFill>
              <a:schemeClr val="bg1">
                <a:alpha val="90000"/>
              </a:schemeClr>
            </a:solidFill>
            <a:ln w="38100">
              <a:solidFill>
                <a:srgbClr val="96B1C7"/>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7" name="Google Shape;95;p13">
              <a:extLst>
                <a:ext uri="{FF2B5EF4-FFF2-40B4-BE49-F238E27FC236}">
                  <a16:creationId xmlns="" xmlns:a16="http://schemas.microsoft.com/office/drawing/2014/main" id="{3FD2642E-0838-3944-B030-1F1D40BCF746}"/>
                </a:ext>
              </a:extLst>
            </p:cNvPr>
            <p:cNvSpPr/>
            <p:nvPr/>
          </p:nvSpPr>
          <p:spPr>
            <a:xfrm>
              <a:off x="7227787" y="1565128"/>
              <a:ext cx="288327" cy="381453"/>
            </a:xfrm>
            <a:custGeom>
              <a:avLst/>
              <a:gdLst/>
              <a:ahLst/>
              <a:cxnLst/>
              <a:rect l="l" t="t" r="r" b="b"/>
              <a:pathLst>
                <a:path w="158006" h="209040" extrusionOk="0">
                  <a:moveTo>
                    <a:pt x="79022" y="7851"/>
                  </a:moveTo>
                  <a:cubicBezTo>
                    <a:pt x="82948" y="7851"/>
                    <a:pt x="86874" y="9814"/>
                    <a:pt x="89307" y="12758"/>
                  </a:cubicBezTo>
                  <a:lnTo>
                    <a:pt x="68698" y="12758"/>
                  </a:lnTo>
                  <a:cubicBezTo>
                    <a:pt x="71171" y="9814"/>
                    <a:pt x="75097" y="7851"/>
                    <a:pt x="79022" y="7851"/>
                  </a:cubicBezTo>
                  <a:close/>
                  <a:moveTo>
                    <a:pt x="115334" y="27008"/>
                  </a:moveTo>
                  <a:lnTo>
                    <a:pt x="112861" y="37804"/>
                  </a:lnTo>
                  <a:lnTo>
                    <a:pt x="45144" y="37804"/>
                  </a:lnTo>
                  <a:lnTo>
                    <a:pt x="42711" y="27008"/>
                  </a:lnTo>
                  <a:close/>
                  <a:moveTo>
                    <a:pt x="42888" y="106814"/>
                  </a:moveTo>
                  <a:cubicBezTo>
                    <a:pt x="46771" y="106814"/>
                    <a:pt x="50652" y="107195"/>
                    <a:pt x="54487" y="107955"/>
                  </a:cubicBezTo>
                  <a:lnTo>
                    <a:pt x="42200" y="120242"/>
                  </a:lnTo>
                  <a:cubicBezTo>
                    <a:pt x="33368" y="115806"/>
                    <a:pt x="25045" y="112862"/>
                    <a:pt x="17665" y="112391"/>
                  </a:cubicBezTo>
                  <a:cubicBezTo>
                    <a:pt x="25766" y="108664"/>
                    <a:pt x="34331" y="106814"/>
                    <a:pt x="42888" y="106814"/>
                  </a:cubicBezTo>
                  <a:close/>
                  <a:moveTo>
                    <a:pt x="60847" y="109447"/>
                  </a:moveTo>
                  <a:cubicBezTo>
                    <a:pt x="69679" y="111880"/>
                    <a:pt x="77531" y="116316"/>
                    <a:pt x="84400" y="122676"/>
                  </a:cubicBezTo>
                  <a:lnTo>
                    <a:pt x="68227" y="139360"/>
                  </a:lnTo>
                  <a:cubicBezTo>
                    <a:pt x="61357" y="133000"/>
                    <a:pt x="54487" y="127583"/>
                    <a:pt x="47107" y="123186"/>
                  </a:cubicBezTo>
                  <a:lnTo>
                    <a:pt x="60847" y="109447"/>
                  </a:lnTo>
                  <a:close/>
                  <a:moveTo>
                    <a:pt x="14250" y="117769"/>
                  </a:moveTo>
                  <a:cubicBezTo>
                    <a:pt x="21120" y="118279"/>
                    <a:pt x="29442" y="120713"/>
                    <a:pt x="37804" y="124639"/>
                  </a:cubicBezTo>
                  <a:lnTo>
                    <a:pt x="20609" y="141833"/>
                  </a:lnTo>
                  <a:lnTo>
                    <a:pt x="14250" y="135434"/>
                  </a:lnTo>
                  <a:lnTo>
                    <a:pt x="14250" y="117769"/>
                  </a:lnTo>
                  <a:close/>
                  <a:moveTo>
                    <a:pt x="14250" y="143796"/>
                  </a:moveTo>
                  <a:lnTo>
                    <a:pt x="16213" y="145759"/>
                  </a:lnTo>
                  <a:lnTo>
                    <a:pt x="14250" y="148192"/>
                  </a:lnTo>
                  <a:lnTo>
                    <a:pt x="14250" y="143796"/>
                  </a:lnTo>
                  <a:close/>
                  <a:moveTo>
                    <a:pt x="43182" y="127583"/>
                  </a:moveTo>
                  <a:cubicBezTo>
                    <a:pt x="50051" y="131509"/>
                    <a:pt x="57432" y="136926"/>
                    <a:pt x="64301" y="143285"/>
                  </a:cubicBezTo>
                  <a:lnTo>
                    <a:pt x="43182" y="164405"/>
                  </a:lnTo>
                  <a:lnTo>
                    <a:pt x="24535" y="145759"/>
                  </a:lnTo>
                  <a:lnTo>
                    <a:pt x="43182" y="127583"/>
                  </a:lnTo>
                  <a:close/>
                  <a:moveTo>
                    <a:pt x="88836" y="127112"/>
                  </a:moveTo>
                  <a:cubicBezTo>
                    <a:pt x="95196" y="133982"/>
                    <a:pt x="99632" y="141833"/>
                    <a:pt x="102066" y="150666"/>
                  </a:cubicBezTo>
                  <a:lnTo>
                    <a:pt x="88326" y="164405"/>
                  </a:lnTo>
                  <a:cubicBezTo>
                    <a:pt x="84400" y="157025"/>
                    <a:pt x="79022" y="150155"/>
                    <a:pt x="72153" y="143285"/>
                  </a:cubicBezTo>
                  <a:lnTo>
                    <a:pt x="88836" y="127112"/>
                  </a:lnTo>
                  <a:close/>
                  <a:moveTo>
                    <a:pt x="68227" y="147721"/>
                  </a:moveTo>
                  <a:cubicBezTo>
                    <a:pt x="74586" y="154081"/>
                    <a:pt x="80004" y="161461"/>
                    <a:pt x="84400" y="168802"/>
                  </a:cubicBezTo>
                  <a:lnTo>
                    <a:pt x="65754" y="186978"/>
                  </a:lnTo>
                  <a:lnTo>
                    <a:pt x="47107" y="168802"/>
                  </a:lnTo>
                  <a:lnTo>
                    <a:pt x="68227" y="147721"/>
                  </a:lnTo>
                  <a:close/>
                  <a:moveTo>
                    <a:pt x="20609" y="150155"/>
                  </a:moveTo>
                  <a:lnTo>
                    <a:pt x="38785" y="168802"/>
                  </a:lnTo>
                  <a:lnTo>
                    <a:pt x="17665" y="189922"/>
                  </a:lnTo>
                  <a:cubicBezTo>
                    <a:pt x="16684" y="188430"/>
                    <a:pt x="15231" y="186978"/>
                    <a:pt x="14250" y="185486"/>
                  </a:cubicBezTo>
                  <a:lnTo>
                    <a:pt x="14250" y="156044"/>
                  </a:lnTo>
                  <a:lnTo>
                    <a:pt x="20609" y="150155"/>
                  </a:lnTo>
                  <a:close/>
                  <a:moveTo>
                    <a:pt x="104028" y="157025"/>
                  </a:moveTo>
                  <a:lnTo>
                    <a:pt x="104028" y="157025"/>
                  </a:lnTo>
                  <a:cubicBezTo>
                    <a:pt x="105991" y="169312"/>
                    <a:pt x="104539" y="182542"/>
                    <a:pt x="99632" y="193847"/>
                  </a:cubicBezTo>
                  <a:cubicBezTo>
                    <a:pt x="98650" y="186467"/>
                    <a:pt x="96177" y="178145"/>
                    <a:pt x="91270" y="169783"/>
                  </a:cubicBezTo>
                  <a:lnTo>
                    <a:pt x="104028" y="157025"/>
                  </a:lnTo>
                  <a:close/>
                  <a:moveTo>
                    <a:pt x="43182" y="172728"/>
                  </a:moveTo>
                  <a:lnTo>
                    <a:pt x="61828" y="191374"/>
                  </a:lnTo>
                  <a:lnTo>
                    <a:pt x="58413" y="194319"/>
                  </a:lnTo>
                  <a:lnTo>
                    <a:pt x="22572" y="194319"/>
                  </a:lnTo>
                  <a:lnTo>
                    <a:pt x="22101" y="193847"/>
                  </a:lnTo>
                  <a:lnTo>
                    <a:pt x="43182" y="172728"/>
                  </a:lnTo>
                  <a:close/>
                  <a:moveTo>
                    <a:pt x="86874" y="174219"/>
                  </a:moveTo>
                  <a:cubicBezTo>
                    <a:pt x="90799" y="181089"/>
                    <a:pt x="92762" y="187959"/>
                    <a:pt x="93233" y="194319"/>
                  </a:cubicBezTo>
                  <a:lnTo>
                    <a:pt x="73134" y="194319"/>
                  </a:lnTo>
                  <a:lnTo>
                    <a:pt x="69679" y="191374"/>
                  </a:lnTo>
                  <a:lnTo>
                    <a:pt x="86874" y="174219"/>
                  </a:lnTo>
                  <a:close/>
                  <a:moveTo>
                    <a:pt x="141832" y="27008"/>
                  </a:moveTo>
                  <a:cubicBezTo>
                    <a:pt x="142813" y="27008"/>
                    <a:pt x="143795" y="27990"/>
                    <a:pt x="143795" y="29442"/>
                  </a:cubicBezTo>
                  <a:lnTo>
                    <a:pt x="143795" y="192356"/>
                  </a:lnTo>
                  <a:cubicBezTo>
                    <a:pt x="143795" y="193337"/>
                    <a:pt x="142813" y="194319"/>
                    <a:pt x="141832" y="194319"/>
                  </a:cubicBezTo>
                  <a:lnTo>
                    <a:pt x="107954" y="194319"/>
                  </a:lnTo>
                  <a:cubicBezTo>
                    <a:pt x="117768" y="169312"/>
                    <a:pt x="112861" y="139360"/>
                    <a:pt x="92252" y="119261"/>
                  </a:cubicBezTo>
                  <a:cubicBezTo>
                    <a:pt x="78649" y="105632"/>
                    <a:pt x="60747" y="98755"/>
                    <a:pt x="42902" y="98755"/>
                  </a:cubicBezTo>
                  <a:cubicBezTo>
                    <a:pt x="33093" y="98755"/>
                    <a:pt x="23301" y="100833"/>
                    <a:pt x="14250" y="105011"/>
                  </a:cubicBezTo>
                  <a:lnTo>
                    <a:pt x="14250" y="29442"/>
                  </a:lnTo>
                  <a:cubicBezTo>
                    <a:pt x="14250" y="27990"/>
                    <a:pt x="15231" y="27008"/>
                    <a:pt x="16213" y="27008"/>
                  </a:cubicBezTo>
                  <a:lnTo>
                    <a:pt x="31405" y="27008"/>
                  </a:lnTo>
                  <a:lnTo>
                    <a:pt x="36822" y="48599"/>
                  </a:lnTo>
                  <a:lnTo>
                    <a:pt x="121223" y="48599"/>
                  </a:lnTo>
                  <a:lnTo>
                    <a:pt x="126601" y="27008"/>
                  </a:lnTo>
                  <a:close/>
                  <a:moveTo>
                    <a:pt x="79022" y="0"/>
                  </a:moveTo>
                  <a:cubicBezTo>
                    <a:pt x="70190" y="0"/>
                    <a:pt x="62810" y="5417"/>
                    <a:pt x="59394" y="12758"/>
                  </a:cubicBezTo>
                  <a:lnTo>
                    <a:pt x="16213" y="12758"/>
                  </a:lnTo>
                  <a:cubicBezTo>
                    <a:pt x="7380" y="12758"/>
                    <a:pt x="0" y="20138"/>
                    <a:pt x="0" y="29442"/>
                  </a:cubicBezTo>
                  <a:lnTo>
                    <a:pt x="0" y="192356"/>
                  </a:lnTo>
                  <a:cubicBezTo>
                    <a:pt x="0" y="201188"/>
                    <a:pt x="7380" y="209040"/>
                    <a:pt x="16213" y="209040"/>
                  </a:cubicBezTo>
                  <a:lnTo>
                    <a:pt x="141832" y="209040"/>
                  </a:lnTo>
                  <a:cubicBezTo>
                    <a:pt x="150665" y="209040"/>
                    <a:pt x="158006" y="201188"/>
                    <a:pt x="158006" y="192356"/>
                  </a:cubicBezTo>
                  <a:lnTo>
                    <a:pt x="158006" y="29442"/>
                  </a:lnTo>
                  <a:cubicBezTo>
                    <a:pt x="158006" y="20138"/>
                    <a:pt x="150665" y="12758"/>
                    <a:pt x="141832" y="12758"/>
                  </a:cubicBezTo>
                  <a:lnTo>
                    <a:pt x="98650" y="12758"/>
                  </a:lnTo>
                  <a:cubicBezTo>
                    <a:pt x="95196" y="5417"/>
                    <a:pt x="87855" y="0"/>
                    <a:pt x="79022" y="0"/>
                  </a:cubicBezTo>
                  <a:close/>
                </a:path>
              </a:pathLst>
            </a:custGeom>
            <a:solidFill>
              <a:srgbClr val="96B1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E29"/>
                </a:solidFill>
                <a:effectLst/>
                <a:uLnTx/>
                <a:uFillTx/>
                <a:latin typeface="Arial"/>
                <a:ea typeface="+mn-ea"/>
                <a:cs typeface="+mn-cs"/>
              </a:endParaRPr>
            </a:p>
          </p:txBody>
        </p:sp>
      </p:grpSp>
      <p:grpSp>
        <p:nvGrpSpPr>
          <p:cNvPr id="190" name="Group 189">
            <a:extLst>
              <a:ext uri="{FF2B5EF4-FFF2-40B4-BE49-F238E27FC236}">
                <a16:creationId xmlns="" xmlns:a16="http://schemas.microsoft.com/office/drawing/2014/main" id="{DC75F711-1D27-3A4E-800E-8781332D8E63}"/>
              </a:ext>
            </a:extLst>
          </p:cNvPr>
          <p:cNvGrpSpPr/>
          <p:nvPr/>
        </p:nvGrpSpPr>
        <p:grpSpPr>
          <a:xfrm>
            <a:off x="5010923" y="1567659"/>
            <a:ext cx="685770" cy="685800"/>
            <a:chOff x="6367817" y="1556951"/>
            <a:chExt cx="685770" cy="685800"/>
          </a:xfrm>
        </p:grpSpPr>
        <p:sp>
          <p:nvSpPr>
            <p:cNvPr id="196" name="Oval 195">
              <a:extLst>
                <a:ext uri="{FF2B5EF4-FFF2-40B4-BE49-F238E27FC236}">
                  <a16:creationId xmlns="" xmlns:a16="http://schemas.microsoft.com/office/drawing/2014/main" id="{F38AEA0C-BFD8-5242-8CF8-915E4A3D7D3C}"/>
                </a:ext>
              </a:extLst>
            </p:cNvPr>
            <p:cNvSpPr>
              <a:spLocks noChangeAspect="1"/>
            </p:cNvSpPr>
            <p:nvPr/>
          </p:nvSpPr>
          <p:spPr>
            <a:xfrm>
              <a:off x="6367817" y="1556951"/>
              <a:ext cx="685770" cy="685800"/>
            </a:xfrm>
            <a:prstGeom prst="ellipse">
              <a:avLst/>
            </a:prstGeom>
            <a:solidFill>
              <a:schemeClr val="bg1">
                <a:alpha val="90000"/>
              </a:schemeClr>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7" name="Google Shape;83;p13">
              <a:extLst>
                <a:ext uri="{FF2B5EF4-FFF2-40B4-BE49-F238E27FC236}">
                  <a16:creationId xmlns="" xmlns:a16="http://schemas.microsoft.com/office/drawing/2014/main" id="{12B4E33C-61CC-7348-9B21-B479647C9D4E}"/>
                </a:ext>
              </a:extLst>
            </p:cNvPr>
            <p:cNvSpPr/>
            <p:nvPr/>
          </p:nvSpPr>
          <p:spPr>
            <a:xfrm>
              <a:off x="6481017" y="1754069"/>
              <a:ext cx="459370" cy="291565"/>
            </a:xfrm>
            <a:custGeom>
              <a:avLst/>
              <a:gdLst/>
              <a:ahLst/>
              <a:cxnLst/>
              <a:rect l="l" t="t" r="r" b="b"/>
              <a:pathLst>
                <a:path w="170734" h="108366" extrusionOk="0">
                  <a:moveTo>
                    <a:pt x="102878" y="11675"/>
                  </a:moveTo>
                  <a:cubicBezTo>
                    <a:pt x="121469" y="11675"/>
                    <a:pt x="136441" y="24078"/>
                    <a:pt x="136441" y="39400"/>
                  </a:cubicBezTo>
                  <a:lnTo>
                    <a:pt x="136441" y="42319"/>
                  </a:lnTo>
                  <a:lnTo>
                    <a:pt x="135711" y="47806"/>
                  </a:lnTo>
                  <a:lnTo>
                    <a:pt x="140819" y="48886"/>
                  </a:lnTo>
                  <a:cubicBezTo>
                    <a:pt x="151384" y="50724"/>
                    <a:pt x="159409" y="59101"/>
                    <a:pt x="159409" y="68965"/>
                  </a:cubicBezTo>
                  <a:cubicBezTo>
                    <a:pt x="159409" y="77341"/>
                    <a:pt x="153222" y="85017"/>
                    <a:pt x="144467" y="87936"/>
                  </a:cubicBezTo>
                  <a:lnTo>
                    <a:pt x="144087" y="88286"/>
                  </a:lnTo>
                  <a:cubicBezTo>
                    <a:pt x="130954" y="93773"/>
                    <a:pt x="109065" y="97041"/>
                    <a:pt x="85717" y="97041"/>
                  </a:cubicBezTo>
                  <a:cubicBezTo>
                    <a:pt x="50695" y="97041"/>
                    <a:pt x="25537" y="90124"/>
                    <a:pt x="18241" y="83178"/>
                  </a:cubicBezTo>
                  <a:lnTo>
                    <a:pt x="18241" y="82828"/>
                  </a:lnTo>
                  <a:cubicBezTo>
                    <a:pt x="13863" y="79180"/>
                    <a:pt x="11295" y="74423"/>
                    <a:pt x="11295" y="69315"/>
                  </a:cubicBezTo>
                  <a:cubicBezTo>
                    <a:pt x="11295" y="58750"/>
                    <a:pt x="20780" y="50345"/>
                    <a:pt x="33184" y="49615"/>
                  </a:cubicBezTo>
                  <a:lnTo>
                    <a:pt x="39021" y="49615"/>
                  </a:lnTo>
                  <a:lnTo>
                    <a:pt x="38671" y="43778"/>
                  </a:lnTo>
                  <a:cubicBezTo>
                    <a:pt x="38291" y="43428"/>
                    <a:pt x="38291" y="43049"/>
                    <a:pt x="38291" y="42698"/>
                  </a:cubicBezTo>
                  <a:cubicBezTo>
                    <a:pt x="38291" y="35023"/>
                    <a:pt x="45588" y="28835"/>
                    <a:pt x="54722" y="28835"/>
                  </a:cubicBezTo>
                  <a:cubicBezTo>
                    <a:pt x="57991" y="28835"/>
                    <a:pt x="60910" y="29565"/>
                    <a:pt x="63828" y="31375"/>
                  </a:cubicBezTo>
                  <a:lnTo>
                    <a:pt x="68936" y="34293"/>
                  </a:lnTo>
                  <a:lnTo>
                    <a:pt x="71854" y="28835"/>
                  </a:lnTo>
                  <a:cubicBezTo>
                    <a:pt x="76962" y="18241"/>
                    <a:pt x="89015" y="11675"/>
                    <a:pt x="102878" y="11675"/>
                  </a:cubicBezTo>
                  <a:close/>
                  <a:moveTo>
                    <a:pt x="102878" y="0"/>
                  </a:moveTo>
                  <a:cubicBezTo>
                    <a:pt x="86826" y="0"/>
                    <a:pt x="72234" y="7297"/>
                    <a:pt x="64208" y="18971"/>
                  </a:cubicBezTo>
                  <a:cubicBezTo>
                    <a:pt x="61289" y="17891"/>
                    <a:pt x="57991" y="17512"/>
                    <a:pt x="54722" y="17512"/>
                  </a:cubicBezTo>
                  <a:cubicBezTo>
                    <a:pt x="40860" y="17512"/>
                    <a:pt x="29185" y="26647"/>
                    <a:pt x="27347" y="39050"/>
                  </a:cubicBezTo>
                  <a:cubicBezTo>
                    <a:pt x="11674" y="41969"/>
                    <a:pt x="0" y="54373"/>
                    <a:pt x="0" y="69315"/>
                  </a:cubicBezTo>
                  <a:cubicBezTo>
                    <a:pt x="0" y="77721"/>
                    <a:pt x="3649" y="85747"/>
                    <a:pt x="10565" y="91584"/>
                  </a:cubicBezTo>
                  <a:cubicBezTo>
                    <a:pt x="21160" y="101799"/>
                    <a:pt x="50695" y="108365"/>
                    <a:pt x="85717" y="108365"/>
                  </a:cubicBezTo>
                  <a:cubicBezTo>
                    <a:pt x="110524" y="108365"/>
                    <a:pt x="133872" y="105067"/>
                    <a:pt x="148465" y="98880"/>
                  </a:cubicBezTo>
                  <a:cubicBezTo>
                    <a:pt x="161598" y="94123"/>
                    <a:pt x="170733" y="82099"/>
                    <a:pt x="170733" y="68965"/>
                  </a:cubicBezTo>
                  <a:cubicBezTo>
                    <a:pt x="170733" y="55102"/>
                    <a:pt x="161248" y="43049"/>
                    <a:pt x="148115" y="38671"/>
                  </a:cubicBezTo>
                  <a:cubicBezTo>
                    <a:pt x="147735" y="17512"/>
                    <a:pt x="127685" y="0"/>
                    <a:pt x="10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E29"/>
                </a:solidFill>
                <a:effectLst/>
                <a:uLnTx/>
                <a:uFillTx/>
                <a:latin typeface="Arial"/>
                <a:ea typeface="+mn-ea"/>
                <a:cs typeface="+mn-cs"/>
              </a:endParaRPr>
            </a:p>
          </p:txBody>
        </p:sp>
      </p:grpSp>
      <p:grpSp>
        <p:nvGrpSpPr>
          <p:cNvPr id="198" name="Group 197">
            <a:extLst>
              <a:ext uri="{FF2B5EF4-FFF2-40B4-BE49-F238E27FC236}">
                <a16:creationId xmlns="" xmlns:a16="http://schemas.microsoft.com/office/drawing/2014/main" id="{2C6BF86D-D399-2D4A-87DC-78C11AFE2F19}"/>
              </a:ext>
            </a:extLst>
          </p:cNvPr>
          <p:cNvGrpSpPr/>
          <p:nvPr/>
        </p:nvGrpSpPr>
        <p:grpSpPr>
          <a:xfrm>
            <a:off x="6360180" y="1578678"/>
            <a:ext cx="685770" cy="685800"/>
            <a:chOff x="7765750" y="1567970"/>
            <a:chExt cx="685770" cy="685800"/>
          </a:xfrm>
        </p:grpSpPr>
        <p:sp>
          <p:nvSpPr>
            <p:cNvPr id="199" name="Oval 198">
              <a:extLst>
                <a:ext uri="{FF2B5EF4-FFF2-40B4-BE49-F238E27FC236}">
                  <a16:creationId xmlns="" xmlns:a16="http://schemas.microsoft.com/office/drawing/2014/main" id="{6B315987-3F1C-6144-A0D6-5D4D1C22C1B1}"/>
                </a:ext>
              </a:extLst>
            </p:cNvPr>
            <p:cNvSpPr>
              <a:spLocks noChangeAspect="1"/>
            </p:cNvSpPr>
            <p:nvPr/>
          </p:nvSpPr>
          <p:spPr>
            <a:xfrm>
              <a:off x="7765750" y="1567970"/>
              <a:ext cx="685770" cy="685800"/>
            </a:xfrm>
            <a:prstGeom prst="ellipse">
              <a:avLst/>
            </a:prstGeom>
            <a:solidFill>
              <a:schemeClr val="bg1">
                <a:alpha val="90000"/>
              </a:schemeClr>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00" name="Graphic 199">
              <a:extLst>
                <a:ext uri="{FF2B5EF4-FFF2-40B4-BE49-F238E27FC236}">
                  <a16:creationId xmlns="" xmlns:a16="http://schemas.microsoft.com/office/drawing/2014/main" id="{90EBC731-083B-A140-8D43-85041267F8AB}"/>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7935402" y="1756684"/>
              <a:ext cx="346466" cy="308373"/>
            </a:xfrm>
            <a:prstGeom prst="rect">
              <a:avLst/>
            </a:prstGeom>
          </p:spPr>
        </p:pic>
      </p:grpSp>
      <p:grpSp>
        <p:nvGrpSpPr>
          <p:cNvPr id="201" name="Group 200">
            <a:extLst>
              <a:ext uri="{FF2B5EF4-FFF2-40B4-BE49-F238E27FC236}">
                <a16:creationId xmlns="" xmlns:a16="http://schemas.microsoft.com/office/drawing/2014/main" id="{B5D8B803-D754-E646-8F3E-0B5A377F83E8}"/>
              </a:ext>
            </a:extLst>
          </p:cNvPr>
          <p:cNvGrpSpPr/>
          <p:nvPr/>
        </p:nvGrpSpPr>
        <p:grpSpPr>
          <a:xfrm>
            <a:off x="3656704" y="1567611"/>
            <a:ext cx="685800" cy="685799"/>
            <a:chOff x="5027581" y="1556903"/>
            <a:chExt cx="685800" cy="685799"/>
          </a:xfrm>
        </p:grpSpPr>
        <p:sp>
          <p:nvSpPr>
            <p:cNvPr id="202" name="Oval 201">
              <a:extLst>
                <a:ext uri="{FF2B5EF4-FFF2-40B4-BE49-F238E27FC236}">
                  <a16:creationId xmlns="" xmlns:a16="http://schemas.microsoft.com/office/drawing/2014/main" id="{07B14C6E-8A29-D446-8AAE-954D907BA0F9}"/>
                </a:ext>
              </a:extLst>
            </p:cNvPr>
            <p:cNvSpPr>
              <a:spLocks noChangeAspect="1"/>
            </p:cNvSpPr>
            <p:nvPr/>
          </p:nvSpPr>
          <p:spPr>
            <a:xfrm>
              <a:off x="5027581" y="1556903"/>
              <a:ext cx="685800" cy="685799"/>
            </a:xfrm>
            <a:prstGeom prst="ellipse">
              <a:avLst/>
            </a:prstGeom>
            <a:solidFill>
              <a:schemeClr val="bg1">
                <a:alpha val="90000"/>
              </a:schemeClr>
            </a:solid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03" name="Google Shape;61;p13">
              <a:extLst>
                <a:ext uri="{FF2B5EF4-FFF2-40B4-BE49-F238E27FC236}">
                  <a16:creationId xmlns="" xmlns:a16="http://schemas.microsoft.com/office/drawing/2014/main" id="{AF59878E-040B-184C-A5E8-73F1747ADA22}"/>
                </a:ext>
              </a:extLst>
            </p:cNvPr>
            <p:cNvGrpSpPr/>
            <p:nvPr/>
          </p:nvGrpSpPr>
          <p:grpSpPr>
            <a:xfrm>
              <a:off x="5217829" y="1766361"/>
              <a:ext cx="305305" cy="266882"/>
              <a:chOff x="331370" y="1435599"/>
              <a:chExt cx="5988377" cy="5234972"/>
            </a:xfrm>
            <a:solidFill>
              <a:srgbClr val="DA291C"/>
            </a:solidFill>
          </p:grpSpPr>
          <p:sp>
            <p:nvSpPr>
              <p:cNvPr id="204" name="Google Shape;62;p13">
                <a:extLst>
                  <a:ext uri="{FF2B5EF4-FFF2-40B4-BE49-F238E27FC236}">
                    <a16:creationId xmlns="" xmlns:a16="http://schemas.microsoft.com/office/drawing/2014/main" id="{9AAC7898-02EA-AD44-97E7-1DC881832636}"/>
                  </a:ext>
                </a:extLst>
              </p:cNvPr>
              <p:cNvSpPr/>
              <p:nvPr/>
            </p:nvSpPr>
            <p:spPr>
              <a:xfrm>
                <a:off x="331370" y="1435619"/>
                <a:ext cx="2809175" cy="1553748"/>
              </a:xfrm>
              <a:custGeom>
                <a:avLst/>
                <a:gdLst/>
                <a:ahLst/>
                <a:cxnLst/>
                <a:rect l="l" t="t" r="r" b="b"/>
                <a:pathLst>
                  <a:path w="112367" h="62150" extrusionOk="0">
                    <a:moveTo>
                      <a:pt x="0" y="0"/>
                    </a:moveTo>
                    <a:lnTo>
                      <a:pt x="0" y="62150"/>
                    </a:lnTo>
                    <a:lnTo>
                      <a:pt x="112367" y="62150"/>
                    </a:lnTo>
                    <a:lnTo>
                      <a:pt x="11236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E29"/>
                  </a:solidFill>
                  <a:effectLst/>
                  <a:uLnTx/>
                  <a:uFillTx/>
                  <a:latin typeface="Arial"/>
                  <a:ea typeface="+mn-ea"/>
                  <a:cs typeface="+mn-cs"/>
                </a:endParaRPr>
              </a:p>
            </p:txBody>
          </p:sp>
          <p:sp>
            <p:nvSpPr>
              <p:cNvPr id="205" name="Google Shape;63;p13">
                <a:extLst>
                  <a:ext uri="{FF2B5EF4-FFF2-40B4-BE49-F238E27FC236}">
                    <a16:creationId xmlns="" xmlns:a16="http://schemas.microsoft.com/office/drawing/2014/main" id="{5C32CA45-11C3-1447-B5DC-19153343EB04}"/>
                  </a:ext>
                </a:extLst>
              </p:cNvPr>
              <p:cNvSpPr/>
              <p:nvPr/>
            </p:nvSpPr>
            <p:spPr>
              <a:xfrm>
                <a:off x="331370" y="3288618"/>
                <a:ext cx="1040289" cy="1553767"/>
              </a:xfrm>
              <a:custGeom>
                <a:avLst/>
                <a:gdLst/>
                <a:ahLst/>
                <a:cxnLst/>
                <a:rect l="l" t="t" r="r" b="b"/>
                <a:pathLst>
                  <a:path w="41612" h="62151" extrusionOk="0">
                    <a:moveTo>
                      <a:pt x="0" y="1"/>
                    </a:moveTo>
                    <a:lnTo>
                      <a:pt x="0" y="62151"/>
                    </a:lnTo>
                    <a:lnTo>
                      <a:pt x="41612" y="62151"/>
                    </a:lnTo>
                    <a:lnTo>
                      <a:pt x="4161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E29"/>
                  </a:solidFill>
                  <a:effectLst/>
                  <a:uLnTx/>
                  <a:uFillTx/>
                  <a:latin typeface="Arial"/>
                  <a:ea typeface="+mn-ea"/>
                  <a:cs typeface="+mn-cs"/>
                </a:endParaRPr>
              </a:p>
            </p:txBody>
          </p:sp>
          <p:sp>
            <p:nvSpPr>
              <p:cNvPr id="206" name="Google Shape;64;p13">
                <a:extLst>
                  <a:ext uri="{FF2B5EF4-FFF2-40B4-BE49-F238E27FC236}">
                    <a16:creationId xmlns="" xmlns:a16="http://schemas.microsoft.com/office/drawing/2014/main" id="{4A68EAA6-2147-4346-8142-76FAF2E6D09A}"/>
                  </a:ext>
                </a:extLst>
              </p:cNvPr>
              <p:cNvSpPr/>
              <p:nvPr/>
            </p:nvSpPr>
            <p:spPr>
              <a:xfrm>
                <a:off x="331370" y="5129220"/>
                <a:ext cx="2820650" cy="1541351"/>
              </a:xfrm>
              <a:custGeom>
                <a:avLst/>
                <a:gdLst/>
                <a:ahLst/>
                <a:cxnLst/>
                <a:rect l="l" t="t" r="r" b="b"/>
                <a:pathLst>
                  <a:path w="112826" h="61654" extrusionOk="0">
                    <a:moveTo>
                      <a:pt x="0" y="0"/>
                    </a:moveTo>
                    <a:lnTo>
                      <a:pt x="0" y="61653"/>
                    </a:lnTo>
                    <a:lnTo>
                      <a:pt x="112826" y="61653"/>
                    </a:lnTo>
                    <a:lnTo>
                      <a:pt x="1128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E29"/>
                  </a:solidFill>
                  <a:effectLst/>
                  <a:uLnTx/>
                  <a:uFillTx/>
                  <a:latin typeface="Arial"/>
                  <a:ea typeface="+mn-ea"/>
                  <a:cs typeface="+mn-cs"/>
                </a:endParaRPr>
              </a:p>
            </p:txBody>
          </p:sp>
          <p:sp>
            <p:nvSpPr>
              <p:cNvPr id="208" name="Google Shape;65;p13">
                <a:extLst>
                  <a:ext uri="{FF2B5EF4-FFF2-40B4-BE49-F238E27FC236}">
                    <a16:creationId xmlns="" xmlns:a16="http://schemas.microsoft.com/office/drawing/2014/main" id="{78CDE1AD-BF87-6848-9E01-66F0AB2286B4}"/>
                  </a:ext>
                </a:extLst>
              </p:cNvPr>
              <p:cNvSpPr/>
              <p:nvPr/>
            </p:nvSpPr>
            <p:spPr>
              <a:xfrm>
                <a:off x="3523007" y="1435599"/>
                <a:ext cx="2796740" cy="1553748"/>
              </a:xfrm>
              <a:custGeom>
                <a:avLst/>
                <a:gdLst/>
                <a:ahLst/>
                <a:cxnLst/>
                <a:rect l="l" t="t" r="r" b="b"/>
                <a:pathLst>
                  <a:path w="111870" h="62150" extrusionOk="0">
                    <a:moveTo>
                      <a:pt x="0" y="0"/>
                    </a:moveTo>
                    <a:lnTo>
                      <a:pt x="0" y="62150"/>
                    </a:lnTo>
                    <a:lnTo>
                      <a:pt x="111869" y="62150"/>
                    </a:lnTo>
                    <a:lnTo>
                      <a:pt x="11186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E29"/>
                  </a:solidFill>
                  <a:effectLst/>
                  <a:uLnTx/>
                  <a:uFillTx/>
                  <a:latin typeface="Arial"/>
                  <a:ea typeface="+mn-ea"/>
                  <a:cs typeface="+mn-cs"/>
                </a:endParaRPr>
              </a:p>
            </p:txBody>
          </p:sp>
          <p:sp>
            <p:nvSpPr>
              <p:cNvPr id="210" name="Google Shape;66;p13">
                <a:extLst>
                  <a:ext uri="{FF2B5EF4-FFF2-40B4-BE49-F238E27FC236}">
                    <a16:creationId xmlns="" xmlns:a16="http://schemas.microsoft.com/office/drawing/2014/main" id="{828B2956-5EF2-6946-84E5-50E7DBE97130}"/>
                  </a:ext>
                </a:extLst>
              </p:cNvPr>
              <p:cNvSpPr/>
              <p:nvPr/>
            </p:nvSpPr>
            <p:spPr>
              <a:xfrm>
                <a:off x="3499097" y="5129220"/>
                <a:ext cx="2820650" cy="1541351"/>
              </a:xfrm>
              <a:custGeom>
                <a:avLst/>
                <a:gdLst/>
                <a:ahLst/>
                <a:cxnLst/>
                <a:rect l="l" t="t" r="r" b="b"/>
                <a:pathLst>
                  <a:path w="112826" h="61654" extrusionOk="0">
                    <a:moveTo>
                      <a:pt x="0" y="0"/>
                    </a:moveTo>
                    <a:lnTo>
                      <a:pt x="0" y="61653"/>
                    </a:lnTo>
                    <a:lnTo>
                      <a:pt x="112826" y="61653"/>
                    </a:lnTo>
                    <a:lnTo>
                      <a:pt x="1128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E29"/>
                  </a:solidFill>
                  <a:effectLst/>
                  <a:uLnTx/>
                  <a:uFillTx/>
                  <a:latin typeface="Arial"/>
                  <a:ea typeface="+mn-ea"/>
                  <a:cs typeface="+mn-cs"/>
                </a:endParaRPr>
              </a:p>
            </p:txBody>
          </p:sp>
          <p:sp>
            <p:nvSpPr>
              <p:cNvPr id="211" name="Google Shape;67;p13">
                <a:extLst>
                  <a:ext uri="{FF2B5EF4-FFF2-40B4-BE49-F238E27FC236}">
                    <a16:creationId xmlns="" xmlns:a16="http://schemas.microsoft.com/office/drawing/2014/main" id="{90AC017A-3AE8-0345-9FDE-B55584005759}"/>
                  </a:ext>
                </a:extLst>
              </p:cNvPr>
              <p:cNvSpPr/>
              <p:nvPr/>
            </p:nvSpPr>
            <p:spPr>
              <a:xfrm rot="10800000">
                <a:off x="5279457" y="3288618"/>
                <a:ext cx="1040289" cy="1553768"/>
              </a:xfrm>
              <a:custGeom>
                <a:avLst/>
                <a:gdLst/>
                <a:ahLst/>
                <a:cxnLst/>
                <a:rect l="l" t="t" r="r" b="b"/>
                <a:pathLst>
                  <a:path w="41612" h="62151" extrusionOk="0">
                    <a:moveTo>
                      <a:pt x="0" y="1"/>
                    </a:moveTo>
                    <a:lnTo>
                      <a:pt x="0" y="62151"/>
                    </a:lnTo>
                    <a:lnTo>
                      <a:pt x="41612" y="62151"/>
                    </a:lnTo>
                    <a:lnTo>
                      <a:pt x="4161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E29"/>
                  </a:solidFill>
                  <a:effectLst/>
                  <a:uLnTx/>
                  <a:uFillTx/>
                  <a:latin typeface="Arial"/>
                  <a:ea typeface="+mn-ea"/>
                  <a:cs typeface="+mn-cs"/>
                </a:endParaRPr>
              </a:p>
            </p:txBody>
          </p:sp>
          <p:sp>
            <p:nvSpPr>
              <p:cNvPr id="214" name="Google Shape;68;p13">
                <a:extLst>
                  <a:ext uri="{FF2B5EF4-FFF2-40B4-BE49-F238E27FC236}">
                    <a16:creationId xmlns="" xmlns:a16="http://schemas.microsoft.com/office/drawing/2014/main" id="{FD32CBFE-C888-E34B-B38E-0BC39AFEC3CC}"/>
                  </a:ext>
                </a:extLst>
              </p:cNvPr>
              <p:cNvSpPr/>
              <p:nvPr/>
            </p:nvSpPr>
            <p:spPr>
              <a:xfrm rot="10800000">
                <a:off x="1722326" y="3301054"/>
                <a:ext cx="3211016" cy="1541351"/>
              </a:xfrm>
              <a:custGeom>
                <a:avLst/>
                <a:gdLst/>
                <a:ahLst/>
                <a:cxnLst/>
                <a:rect l="l" t="t" r="r" b="b"/>
                <a:pathLst>
                  <a:path w="112826" h="61654" extrusionOk="0">
                    <a:moveTo>
                      <a:pt x="0" y="0"/>
                    </a:moveTo>
                    <a:lnTo>
                      <a:pt x="0" y="61653"/>
                    </a:lnTo>
                    <a:lnTo>
                      <a:pt x="112826" y="61653"/>
                    </a:lnTo>
                    <a:lnTo>
                      <a:pt x="1128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E29"/>
                  </a:solidFill>
                  <a:effectLst/>
                  <a:uLnTx/>
                  <a:uFillTx/>
                  <a:latin typeface="Arial"/>
                  <a:ea typeface="+mn-ea"/>
                  <a:cs typeface="+mn-cs"/>
                </a:endParaRPr>
              </a:p>
            </p:txBody>
          </p:sp>
        </p:grpSp>
      </p:grpSp>
      <p:grpSp>
        <p:nvGrpSpPr>
          <p:cNvPr id="215" name="Group 214">
            <a:extLst>
              <a:ext uri="{FF2B5EF4-FFF2-40B4-BE49-F238E27FC236}">
                <a16:creationId xmlns="" xmlns:a16="http://schemas.microsoft.com/office/drawing/2014/main" id="{D6EBCC5D-6FBD-3D41-B480-3057E1B6AD45}"/>
              </a:ext>
            </a:extLst>
          </p:cNvPr>
          <p:cNvGrpSpPr/>
          <p:nvPr/>
        </p:nvGrpSpPr>
        <p:grpSpPr>
          <a:xfrm>
            <a:off x="9100557" y="1575827"/>
            <a:ext cx="685770" cy="685800"/>
            <a:chOff x="9136071" y="1556951"/>
            <a:chExt cx="685770" cy="685800"/>
          </a:xfrm>
        </p:grpSpPr>
        <p:sp>
          <p:nvSpPr>
            <p:cNvPr id="216" name="Oval 215">
              <a:extLst>
                <a:ext uri="{FF2B5EF4-FFF2-40B4-BE49-F238E27FC236}">
                  <a16:creationId xmlns="" xmlns:a16="http://schemas.microsoft.com/office/drawing/2014/main" id="{32642890-A2E3-EF43-88F7-8D670B5EBB62}"/>
                </a:ext>
              </a:extLst>
            </p:cNvPr>
            <p:cNvSpPr>
              <a:spLocks noChangeAspect="1"/>
            </p:cNvSpPr>
            <p:nvPr/>
          </p:nvSpPr>
          <p:spPr>
            <a:xfrm>
              <a:off x="9136071" y="1556951"/>
              <a:ext cx="685770" cy="685800"/>
            </a:xfrm>
            <a:prstGeom prst="ellipse">
              <a:avLst/>
            </a:prstGeom>
            <a:solidFill>
              <a:schemeClr val="bg1">
                <a:alpha val="90000"/>
              </a:schemeClr>
            </a:solid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17" name="Picture 96">
              <a:extLst>
                <a:ext uri="{FF2B5EF4-FFF2-40B4-BE49-F238E27FC236}">
                  <a16:creationId xmlns="" xmlns:a16="http://schemas.microsoft.com/office/drawing/2014/main" id="{BA54A2D5-EE36-454B-B0A3-4BEF45CCE47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283723" y="1678702"/>
              <a:ext cx="390466" cy="442298"/>
            </a:xfrm>
            <a:prstGeom prst="rect">
              <a:avLst/>
            </a:prstGeom>
          </p:spPr>
        </p:pic>
      </p:grpSp>
      <p:grpSp>
        <p:nvGrpSpPr>
          <p:cNvPr id="218" name="Group 217">
            <a:extLst>
              <a:ext uri="{FF2B5EF4-FFF2-40B4-BE49-F238E27FC236}">
                <a16:creationId xmlns="" xmlns:a16="http://schemas.microsoft.com/office/drawing/2014/main" id="{A0E65BA6-F329-D04F-B634-AD319C44D70C}"/>
              </a:ext>
            </a:extLst>
          </p:cNvPr>
          <p:cNvGrpSpPr/>
          <p:nvPr/>
        </p:nvGrpSpPr>
        <p:grpSpPr>
          <a:xfrm>
            <a:off x="964671" y="1568093"/>
            <a:ext cx="685770" cy="685800"/>
            <a:chOff x="991309" y="1568093"/>
            <a:chExt cx="685770" cy="685800"/>
          </a:xfrm>
        </p:grpSpPr>
        <p:sp>
          <p:nvSpPr>
            <p:cNvPr id="219" name="Oval 218">
              <a:extLst>
                <a:ext uri="{FF2B5EF4-FFF2-40B4-BE49-F238E27FC236}">
                  <a16:creationId xmlns="" xmlns:a16="http://schemas.microsoft.com/office/drawing/2014/main" id="{CBC368AB-F3DA-3A48-AD07-62CE6D48C9C6}"/>
                </a:ext>
              </a:extLst>
            </p:cNvPr>
            <p:cNvSpPr>
              <a:spLocks noChangeAspect="1"/>
            </p:cNvSpPr>
            <p:nvPr/>
          </p:nvSpPr>
          <p:spPr>
            <a:xfrm>
              <a:off x="991309" y="1568093"/>
              <a:ext cx="685770" cy="685800"/>
            </a:xfrm>
            <a:prstGeom prst="ellipse">
              <a:avLst/>
            </a:prstGeom>
            <a:solidFill>
              <a:schemeClr val="bg1">
                <a:alpha val="90000"/>
              </a:schemeClr>
            </a:solid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20" name="Picture 6">
              <a:extLst>
                <a:ext uri="{FF2B5EF4-FFF2-40B4-BE49-F238E27FC236}">
                  <a16:creationId xmlns="" xmlns:a16="http://schemas.microsoft.com/office/drawing/2014/main" id="{946D0D9C-7643-4D43-991A-2F9CA21B8D19}"/>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79108" y="1685782"/>
              <a:ext cx="466952" cy="428039"/>
            </a:xfrm>
            <a:prstGeom prst="rect">
              <a:avLst/>
            </a:prstGeom>
          </p:spPr>
        </p:pic>
      </p:grpSp>
      <p:cxnSp>
        <p:nvCxnSpPr>
          <p:cNvPr id="221" name="Straight Connector 220">
            <a:extLst>
              <a:ext uri="{FF2B5EF4-FFF2-40B4-BE49-F238E27FC236}">
                <a16:creationId xmlns="" xmlns:a16="http://schemas.microsoft.com/office/drawing/2014/main" id="{8F8EC41D-5F73-C24D-A000-DA858923581B}"/>
              </a:ext>
            </a:extLst>
          </p:cNvPr>
          <p:cNvCxnSpPr/>
          <p:nvPr/>
        </p:nvCxnSpPr>
        <p:spPr>
          <a:xfrm>
            <a:off x="710656" y="5963155"/>
            <a:ext cx="3988344" cy="0"/>
          </a:xfrm>
          <a:prstGeom prst="line">
            <a:avLst/>
          </a:prstGeom>
          <a:ln w="28575" cmpd="sng">
            <a:gradFill flip="none" rotWithShape="1">
              <a:gsLst>
                <a:gs pos="0">
                  <a:schemeClr val="bg2">
                    <a:lumMod val="75000"/>
                  </a:schemeClr>
                </a:gs>
                <a:gs pos="100000">
                  <a:schemeClr val="bg2">
                    <a:lumMod val="20000"/>
                    <a:lumOff val="80000"/>
                  </a:schemeClr>
                </a:gs>
                <a:gs pos="50000">
                  <a:schemeClr val="bg2"/>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 xmlns:a16="http://schemas.microsoft.com/office/drawing/2014/main" id="{435B25D9-E483-8441-9E0A-626B23E5958E}"/>
              </a:ext>
            </a:extLst>
          </p:cNvPr>
          <p:cNvCxnSpPr/>
          <p:nvPr/>
        </p:nvCxnSpPr>
        <p:spPr>
          <a:xfrm>
            <a:off x="7399093" y="5963155"/>
            <a:ext cx="3988344" cy="0"/>
          </a:xfrm>
          <a:prstGeom prst="line">
            <a:avLst/>
          </a:prstGeom>
          <a:ln w="28575" cmpd="sng">
            <a:gradFill flip="none" rotWithShape="1">
              <a:gsLst>
                <a:gs pos="0">
                  <a:schemeClr val="bg2">
                    <a:lumMod val="75000"/>
                  </a:schemeClr>
                </a:gs>
                <a:gs pos="100000">
                  <a:schemeClr val="bg2">
                    <a:lumMod val="20000"/>
                    <a:lumOff val="80000"/>
                  </a:schemeClr>
                </a:gs>
                <a:gs pos="5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 xmlns:a16="http://schemas.microsoft.com/office/drawing/2014/main" id="{96605237-1819-BA43-B5B6-4FF558F28B30}"/>
              </a:ext>
            </a:extLst>
          </p:cNvPr>
          <p:cNvSpPr txBox="1"/>
          <p:nvPr/>
        </p:nvSpPr>
        <p:spPr>
          <a:xfrm>
            <a:off x="5346572" y="5800678"/>
            <a:ext cx="2051468" cy="263819"/>
          </a:xfrm>
          <a:prstGeom prst="rect">
            <a:avLst/>
          </a:prstGeom>
          <a:noFill/>
        </p:spPr>
        <p:txBody>
          <a:bodyPr wrap="square" lIns="0" tIns="14810" rIns="0" bIns="14810" rtlCol="0" anchor="ctr">
            <a:spAutoFit/>
          </a:bodyPr>
          <a:lstStyle/>
          <a:p>
            <a:pPr algn="ctr">
              <a:lnSpc>
                <a:spcPct val="95000"/>
              </a:lnSpc>
            </a:pPr>
            <a:r>
              <a:rPr lang="en-US" sz="1600" b="1" dirty="0">
                <a:latin typeface="Arial"/>
              </a:rPr>
              <a:t>FortiGuard Services</a:t>
            </a:r>
          </a:p>
        </p:txBody>
      </p:sp>
      <p:grpSp>
        <p:nvGrpSpPr>
          <p:cNvPr id="224" name="Group 223">
            <a:extLst>
              <a:ext uri="{FF2B5EF4-FFF2-40B4-BE49-F238E27FC236}">
                <a16:creationId xmlns="" xmlns:a16="http://schemas.microsoft.com/office/drawing/2014/main" id="{36BCCCFF-C0C8-EB42-9DEF-05894BE242ED}"/>
              </a:ext>
            </a:extLst>
          </p:cNvPr>
          <p:cNvGrpSpPr/>
          <p:nvPr/>
        </p:nvGrpSpPr>
        <p:grpSpPr>
          <a:xfrm>
            <a:off x="4800241" y="5700786"/>
            <a:ext cx="461292" cy="461292"/>
            <a:chOff x="3801174" y="4556964"/>
            <a:chExt cx="461292" cy="461292"/>
          </a:xfrm>
        </p:grpSpPr>
        <p:sp>
          <p:nvSpPr>
            <p:cNvPr id="225" name="Rounded Rectangle 224">
              <a:extLst>
                <a:ext uri="{FF2B5EF4-FFF2-40B4-BE49-F238E27FC236}">
                  <a16:creationId xmlns="" xmlns:a16="http://schemas.microsoft.com/office/drawing/2014/main" id="{18D43695-4E14-8C41-BC8C-5D2AECBFAC67}"/>
                </a:ext>
              </a:extLst>
            </p:cNvPr>
            <p:cNvSpPr/>
            <p:nvPr/>
          </p:nvSpPr>
          <p:spPr>
            <a:xfrm>
              <a:off x="3801174" y="4556964"/>
              <a:ext cx="461292" cy="461292"/>
            </a:xfrm>
            <a:prstGeom prst="roundRect">
              <a:avLst>
                <a:gd name="adj" fmla="val 1116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26" name="Picture 18">
              <a:extLst>
                <a:ext uri="{FF2B5EF4-FFF2-40B4-BE49-F238E27FC236}">
                  <a16:creationId xmlns="" xmlns:a16="http://schemas.microsoft.com/office/drawing/2014/main" id="{E00B191D-C24B-BA4E-AA39-31E67A6CA30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92389" y="4609810"/>
              <a:ext cx="278862" cy="355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27" name="Group 226">
            <a:extLst>
              <a:ext uri="{FF2B5EF4-FFF2-40B4-BE49-F238E27FC236}">
                <a16:creationId xmlns="" xmlns:a16="http://schemas.microsoft.com/office/drawing/2014/main" id="{23646DB4-AE7D-484B-8AED-FB002FA40B96}"/>
              </a:ext>
            </a:extLst>
          </p:cNvPr>
          <p:cNvGrpSpPr/>
          <p:nvPr/>
        </p:nvGrpSpPr>
        <p:grpSpPr>
          <a:xfrm>
            <a:off x="2423968" y="3289205"/>
            <a:ext cx="461292" cy="461292"/>
            <a:chOff x="3798337" y="3278497"/>
            <a:chExt cx="461292" cy="461292"/>
          </a:xfrm>
          <a:solidFill>
            <a:srgbClr val="D92D27"/>
          </a:solidFill>
        </p:grpSpPr>
        <p:sp>
          <p:nvSpPr>
            <p:cNvPr id="228" name="Rounded Rectangle 227">
              <a:extLst>
                <a:ext uri="{FF2B5EF4-FFF2-40B4-BE49-F238E27FC236}">
                  <a16:creationId xmlns="" xmlns:a16="http://schemas.microsoft.com/office/drawing/2014/main" id="{081EF2DE-E538-EB4E-8629-BA9DAC6C009D}"/>
                </a:ext>
              </a:extLst>
            </p:cNvPr>
            <p:cNvSpPr/>
            <p:nvPr/>
          </p:nvSpPr>
          <p:spPr>
            <a:xfrm>
              <a:off x="3798337" y="3278497"/>
              <a:ext cx="461292" cy="461292"/>
            </a:xfrm>
            <a:prstGeom prst="roundRect">
              <a:avLst>
                <a:gd name="adj" fmla="val 11161"/>
              </a:avLst>
            </a:prstGeom>
            <a:solidFill>
              <a:srgbClr val="AC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29" name="Picture 228">
              <a:extLst>
                <a:ext uri="{FF2B5EF4-FFF2-40B4-BE49-F238E27FC236}">
                  <a16:creationId xmlns="" xmlns:a16="http://schemas.microsoft.com/office/drawing/2014/main" id="{C453C3B3-D202-B24C-9CFD-340A442278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5510" y="3358704"/>
              <a:ext cx="366946" cy="300878"/>
            </a:xfrm>
            <a:prstGeom prst="rect">
              <a:avLst/>
            </a:prstGeom>
            <a:noFill/>
          </p:spPr>
        </p:pic>
      </p:grpSp>
      <p:grpSp>
        <p:nvGrpSpPr>
          <p:cNvPr id="230" name="Group 229">
            <a:extLst>
              <a:ext uri="{FF2B5EF4-FFF2-40B4-BE49-F238E27FC236}">
                <a16:creationId xmlns="" xmlns:a16="http://schemas.microsoft.com/office/drawing/2014/main" id="{5B9C0F4E-F2C5-1D49-893B-FAC9B37A02D9}"/>
              </a:ext>
            </a:extLst>
          </p:cNvPr>
          <p:cNvGrpSpPr/>
          <p:nvPr/>
        </p:nvGrpSpPr>
        <p:grpSpPr>
          <a:xfrm>
            <a:off x="2423968" y="2442987"/>
            <a:ext cx="461292" cy="461292"/>
            <a:chOff x="3798337" y="2432279"/>
            <a:chExt cx="461292" cy="461292"/>
          </a:xfrm>
          <a:solidFill>
            <a:srgbClr val="AC140A"/>
          </a:solidFill>
        </p:grpSpPr>
        <p:sp>
          <p:nvSpPr>
            <p:cNvPr id="231" name="Rounded Rectangle 230">
              <a:extLst>
                <a:ext uri="{FF2B5EF4-FFF2-40B4-BE49-F238E27FC236}">
                  <a16:creationId xmlns="" xmlns:a16="http://schemas.microsoft.com/office/drawing/2014/main" id="{BE67CCE0-EDB9-3C4A-8867-F11545FDB404}"/>
                </a:ext>
              </a:extLst>
            </p:cNvPr>
            <p:cNvSpPr/>
            <p:nvPr/>
          </p:nvSpPr>
          <p:spPr>
            <a:xfrm>
              <a:off x="3798337" y="2432279"/>
              <a:ext cx="461292" cy="461292"/>
            </a:xfrm>
            <a:prstGeom prst="roundRect">
              <a:avLst>
                <a:gd name="adj" fmla="val 11161"/>
              </a:avLst>
            </a:prstGeom>
            <a:solidFill>
              <a:srgbClr val="AC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32" name="Picture 231">
              <a:extLst>
                <a:ext uri="{FF2B5EF4-FFF2-40B4-BE49-F238E27FC236}">
                  <a16:creationId xmlns="" xmlns:a16="http://schemas.microsoft.com/office/drawing/2014/main" id="{2050B0E1-CE01-D440-8EB1-33F1613BB0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59948" y="2526044"/>
              <a:ext cx="338070" cy="273763"/>
            </a:xfrm>
            <a:prstGeom prst="rect">
              <a:avLst/>
            </a:prstGeom>
            <a:noFill/>
          </p:spPr>
        </p:pic>
      </p:grpSp>
      <p:sp>
        <p:nvSpPr>
          <p:cNvPr id="233" name="TextBox 232">
            <a:extLst>
              <a:ext uri="{FF2B5EF4-FFF2-40B4-BE49-F238E27FC236}">
                <a16:creationId xmlns="" xmlns:a16="http://schemas.microsoft.com/office/drawing/2014/main" id="{D454ACFC-A324-094B-955B-873C08C90BA4}"/>
              </a:ext>
            </a:extLst>
          </p:cNvPr>
          <p:cNvSpPr txBox="1"/>
          <p:nvPr/>
        </p:nvSpPr>
        <p:spPr>
          <a:xfrm>
            <a:off x="8976005" y="3785162"/>
            <a:ext cx="934874" cy="176103"/>
          </a:xfrm>
          <a:prstGeom prst="rect">
            <a:avLst/>
          </a:prstGeom>
          <a:noFill/>
        </p:spPr>
        <p:txBody>
          <a:bodyPr wrap="square" lIns="0" tIns="14810" rIns="0" bIns="14810" rtlCol="0" anchor="ctr">
            <a:spAutoFit/>
          </a:bodyPr>
          <a:lstStyle/>
          <a:p>
            <a:pPr algn="ctr">
              <a:lnSpc>
                <a:spcPct val="95000"/>
              </a:lnSpc>
            </a:pPr>
            <a:r>
              <a:rPr lang="en-US" sz="1000" b="1" dirty="0" err="1">
                <a:latin typeface="Arial"/>
              </a:rPr>
              <a:t>FortiSIEM</a:t>
            </a:r>
            <a:endParaRPr lang="en-US" sz="1000" b="1" dirty="0">
              <a:latin typeface="Arial"/>
            </a:endParaRPr>
          </a:p>
        </p:txBody>
      </p:sp>
      <p:sp>
        <p:nvSpPr>
          <p:cNvPr id="234" name="TextBox 233">
            <a:extLst>
              <a:ext uri="{FF2B5EF4-FFF2-40B4-BE49-F238E27FC236}">
                <a16:creationId xmlns="" xmlns:a16="http://schemas.microsoft.com/office/drawing/2014/main" id="{A49085CD-3B25-F242-870C-0AD5F621CC93}"/>
              </a:ext>
            </a:extLst>
          </p:cNvPr>
          <p:cNvSpPr txBox="1"/>
          <p:nvPr/>
        </p:nvSpPr>
        <p:spPr>
          <a:xfrm>
            <a:off x="8976005" y="4596806"/>
            <a:ext cx="934874" cy="176103"/>
          </a:xfrm>
          <a:prstGeom prst="rect">
            <a:avLst/>
          </a:prstGeom>
          <a:noFill/>
        </p:spPr>
        <p:txBody>
          <a:bodyPr wrap="square" lIns="0" tIns="14810" rIns="0" bIns="14810" rtlCol="0" anchor="ctr">
            <a:spAutoFit/>
          </a:bodyPr>
          <a:lstStyle/>
          <a:p>
            <a:pPr algn="ctr">
              <a:lnSpc>
                <a:spcPct val="95000"/>
              </a:lnSpc>
            </a:pPr>
            <a:r>
              <a:rPr lang="en-US" sz="1000" b="1" dirty="0" err="1">
                <a:latin typeface="Arial"/>
              </a:rPr>
              <a:t>FortiSandbox</a:t>
            </a:r>
            <a:endParaRPr lang="en-US" sz="1000" b="1" dirty="0">
              <a:latin typeface="Arial"/>
            </a:endParaRPr>
          </a:p>
        </p:txBody>
      </p:sp>
      <p:sp>
        <p:nvSpPr>
          <p:cNvPr id="235" name="TextBox 234">
            <a:extLst>
              <a:ext uri="{FF2B5EF4-FFF2-40B4-BE49-F238E27FC236}">
                <a16:creationId xmlns="" xmlns:a16="http://schemas.microsoft.com/office/drawing/2014/main" id="{1876793B-C2FE-334C-8EEE-B69B087ECE72}"/>
              </a:ext>
            </a:extLst>
          </p:cNvPr>
          <p:cNvSpPr txBox="1"/>
          <p:nvPr/>
        </p:nvSpPr>
        <p:spPr>
          <a:xfrm>
            <a:off x="8976005" y="2951346"/>
            <a:ext cx="934874" cy="176103"/>
          </a:xfrm>
          <a:prstGeom prst="rect">
            <a:avLst/>
          </a:prstGeom>
          <a:noFill/>
        </p:spPr>
        <p:txBody>
          <a:bodyPr wrap="square" lIns="0" tIns="14810" rIns="0" bIns="14810" rtlCol="0" anchor="ctr">
            <a:spAutoFit/>
          </a:bodyPr>
          <a:lstStyle/>
          <a:p>
            <a:pPr algn="ctr">
              <a:lnSpc>
                <a:spcPct val="95000"/>
              </a:lnSpc>
            </a:pPr>
            <a:r>
              <a:rPr lang="en-US" sz="1000" b="1" err="1">
                <a:latin typeface="Arial"/>
              </a:rPr>
              <a:t>FortiAnalyzer</a:t>
            </a:r>
            <a:endParaRPr lang="en-US" sz="1000" b="1">
              <a:latin typeface="Arial"/>
            </a:endParaRPr>
          </a:p>
        </p:txBody>
      </p:sp>
      <p:sp>
        <p:nvSpPr>
          <p:cNvPr id="236" name="TextBox 235">
            <a:extLst>
              <a:ext uri="{FF2B5EF4-FFF2-40B4-BE49-F238E27FC236}">
                <a16:creationId xmlns="" xmlns:a16="http://schemas.microsoft.com/office/drawing/2014/main" id="{67280C1B-C708-A24A-8F1F-3F5A5E4C7466}"/>
              </a:ext>
            </a:extLst>
          </p:cNvPr>
          <p:cNvSpPr txBox="1"/>
          <p:nvPr/>
        </p:nvSpPr>
        <p:spPr>
          <a:xfrm>
            <a:off x="6235628" y="2951346"/>
            <a:ext cx="934874" cy="176103"/>
          </a:xfrm>
          <a:prstGeom prst="rect">
            <a:avLst/>
          </a:prstGeom>
          <a:noFill/>
        </p:spPr>
        <p:txBody>
          <a:bodyPr wrap="square" lIns="0" tIns="14810" rIns="0" bIns="14810" rtlCol="0" anchor="ctr">
            <a:spAutoFit/>
          </a:bodyPr>
          <a:lstStyle/>
          <a:p>
            <a:pPr algn="ctr">
              <a:lnSpc>
                <a:spcPct val="95000"/>
              </a:lnSpc>
            </a:pPr>
            <a:r>
              <a:rPr lang="en-US" sz="1000" b="1" dirty="0" err="1">
                <a:latin typeface="Arial"/>
              </a:rPr>
              <a:t>FortiWeb</a:t>
            </a:r>
            <a:endParaRPr lang="en-US" sz="1000" b="1" dirty="0">
              <a:latin typeface="Arial"/>
            </a:endParaRPr>
          </a:p>
        </p:txBody>
      </p:sp>
      <p:sp>
        <p:nvSpPr>
          <p:cNvPr id="237" name="TextBox 236">
            <a:extLst>
              <a:ext uri="{FF2B5EF4-FFF2-40B4-BE49-F238E27FC236}">
                <a16:creationId xmlns="" xmlns:a16="http://schemas.microsoft.com/office/drawing/2014/main" id="{96109FE3-39C6-D643-A3BA-CDF171C0EF1C}"/>
              </a:ext>
            </a:extLst>
          </p:cNvPr>
          <p:cNvSpPr txBox="1"/>
          <p:nvPr/>
        </p:nvSpPr>
        <p:spPr>
          <a:xfrm>
            <a:off x="6235628" y="3780021"/>
            <a:ext cx="934874" cy="176103"/>
          </a:xfrm>
          <a:prstGeom prst="rect">
            <a:avLst/>
          </a:prstGeom>
          <a:noFill/>
        </p:spPr>
        <p:txBody>
          <a:bodyPr wrap="square" lIns="0" tIns="14810" rIns="0" bIns="14810" rtlCol="0" anchor="ctr">
            <a:spAutoFit/>
          </a:bodyPr>
          <a:lstStyle/>
          <a:p>
            <a:pPr algn="ctr">
              <a:lnSpc>
                <a:spcPct val="95000"/>
              </a:lnSpc>
            </a:pPr>
            <a:r>
              <a:rPr lang="en-US" sz="1000" b="1" err="1">
                <a:latin typeface="Arial"/>
              </a:rPr>
              <a:t>FortiMail</a:t>
            </a:r>
            <a:endParaRPr lang="en-US" sz="1000" b="1">
              <a:latin typeface="Arial"/>
            </a:endParaRPr>
          </a:p>
        </p:txBody>
      </p:sp>
      <p:sp>
        <p:nvSpPr>
          <p:cNvPr id="238" name="TextBox 237">
            <a:extLst>
              <a:ext uri="{FF2B5EF4-FFF2-40B4-BE49-F238E27FC236}">
                <a16:creationId xmlns="" xmlns:a16="http://schemas.microsoft.com/office/drawing/2014/main" id="{E804FB4B-3178-2445-92CF-7345411E838E}"/>
              </a:ext>
            </a:extLst>
          </p:cNvPr>
          <p:cNvSpPr txBox="1"/>
          <p:nvPr/>
        </p:nvSpPr>
        <p:spPr>
          <a:xfrm>
            <a:off x="871289" y="2951346"/>
            <a:ext cx="872534" cy="176103"/>
          </a:xfrm>
          <a:prstGeom prst="rect">
            <a:avLst/>
          </a:prstGeom>
          <a:noFill/>
        </p:spPr>
        <p:txBody>
          <a:bodyPr wrap="square" lIns="0" tIns="14810" rIns="0" bIns="14810" rtlCol="0" anchor="ctr">
            <a:spAutoFit/>
          </a:bodyPr>
          <a:lstStyle/>
          <a:p>
            <a:pPr algn="ctr">
              <a:lnSpc>
                <a:spcPct val="95000"/>
              </a:lnSpc>
            </a:pPr>
            <a:r>
              <a:rPr lang="en-US" sz="1000" b="1" err="1">
                <a:latin typeface="Arial"/>
              </a:rPr>
              <a:t>FortiNAC</a:t>
            </a:r>
            <a:endParaRPr lang="en-US" sz="1000" b="1">
              <a:latin typeface="Arial"/>
            </a:endParaRPr>
          </a:p>
        </p:txBody>
      </p:sp>
      <p:sp>
        <p:nvSpPr>
          <p:cNvPr id="239" name="TextBox 238">
            <a:extLst>
              <a:ext uri="{FF2B5EF4-FFF2-40B4-BE49-F238E27FC236}">
                <a16:creationId xmlns="" xmlns:a16="http://schemas.microsoft.com/office/drawing/2014/main" id="{833CDFB2-AD96-B545-8AA2-8FF8502742D4}"/>
              </a:ext>
            </a:extLst>
          </p:cNvPr>
          <p:cNvSpPr txBox="1"/>
          <p:nvPr/>
        </p:nvSpPr>
        <p:spPr>
          <a:xfrm>
            <a:off x="870921" y="3703435"/>
            <a:ext cx="872534" cy="322297"/>
          </a:xfrm>
          <a:prstGeom prst="rect">
            <a:avLst/>
          </a:prstGeom>
          <a:noFill/>
        </p:spPr>
        <p:txBody>
          <a:bodyPr wrap="square" lIns="0" tIns="14810" rIns="0" bIns="14810" rtlCol="0" anchor="ctr">
            <a:spAutoFit/>
          </a:bodyPr>
          <a:lstStyle/>
          <a:p>
            <a:pPr algn="ctr">
              <a:lnSpc>
                <a:spcPct val="95000"/>
              </a:lnSpc>
            </a:pPr>
            <a:r>
              <a:rPr lang="en-US" sz="1000" b="1" dirty="0">
                <a:latin typeface="Arial"/>
              </a:rPr>
              <a:t>FortiClient</a:t>
            </a:r>
          </a:p>
          <a:p>
            <a:pPr algn="ctr">
              <a:lnSpc>
                <a:spcPct val="95000"/>
              </a:lnSpc>
            </a:pPr>
            <a:r>
              <a:rPr lang="en-US" sz="1000" b="1" dirty="0">
                <a:latin typeface="Arial"/>
              </a:rPr>
              <a:t>Fabric Agent</a:t>
            </a:r>
          </a:p>
        </p:txBody>
      </p:sp>
      <p:sp>
        <p:nvSpPr>
          <p:cNvPr id="240" name="TextBox 239">
            <a:extLst>
              <a:ext uri="{FF2B5EF4-FFF2-40B4-BE49-F238E27FC236}">
                <a16:creationId xmlns="" xmlns:a16="http://schemas.microsoft.com/office/drawing/2014/main" id="{DF4995FA-74E3-6843-BD22-1E0EB10C838B}"/>
              </a:ext>
            </a:extLst>
          </p:cNvPr>
          <p:cNvSpPr txBox="1"/>
          <p:nvPr/>
        </p:nvSpPr>
        <p:spPr>
          <a:xfrm>
            <a:off x="10323100" y="2951346"/>
            <a:ext cx="934874" cy="176103"/>
          </a:xfrm>
          <a:prstGeom prst="rect">
            <a:avLst/>
          </a:prstGeom>
          <a:noFill/>
        </p:spPr>
        <p:txBody>
          <a:bodyPr wrap="square" lIns="0" tIns="14810" rIns="0" bIns="14810" rtlCol="0" anchor="ctr">
            <a:spAutoFit/>
          </a:bodyPr>
          <a:lstStyle/>
          <a:p>
            <a:pPr algn="ctr">
              <a:lnSpc>
                <a:spcPct val="95000"/>
              </a:lnSpc>
            </a:pPr>
            <a:r>
              <a:rPr lang="en-US" sz="1000" b="1" dirty="0" err="1">
                <a:latin typeface="Arial"/>
              </a:rPr>
              <a:t>FortiManager</a:t>
            </a:r>
            <a:endParaRPr lang="en-US" sz="1000" b="1" dirty="0">
              <a:latin typeface="Arial"/>
            </a:endParaRPr>
          </a:p>
        </p:txBody>
      </p:sp>
      <p:sp>
        <p:nvSpPr>
          <p:cNvPr id="241" name="TextBox 240">
            <a:extLst>
              <a:ext uri="{FF2B5EF4-FFF2-40B4-BE49-F238E27FC236}">
                <a16:creationId xmlns="" xmlns:a16="http://schemas.microsoft.com/office/drawing/2014/main" id="{A1CF34F5-5939-384F-B007-72B678F978FC}"/>
              </a:ext>
            </a:extLst>
          </p:cNvPr>
          <p:cNvSpPr txBox="1"/>
          <p:nvPr/>
        </p:nvSpPr>
        <p:spPr>
          <a:xfrm>
            <a:off x="538933" y="4590017"/>
            <a:ext cx="1536510" cy="176103"/>
          </a:xfrm>
          <a:prstGeom prst="rect">
            <a:avLst/>
          </a:prstGeom>
          <a:noFill/>
        </p:spPr>
        <p:txBody>
          <a:bodyPr wrap="square" lIns="0" tIns="14810" rIns="0" bIns="14810" rtlCol="0" anchor="ctr">
            <a:spAutoFit/>
          </a:bodyPr>
          <a:lstStyle/>
          <a:p>
            <a:pPr algn="ctr">
              <a:lnSpc>
                <a:spcPct val="95000"/>
              </a:lnSpc>
            </a:pPr>
            <a:r>
              <a:rPr lang="en-US" sz="1000" b="1" dirty="0" err="1">
                <a:latin typeface="Arial"/>
              </a:rPr>
              <a:t>FortiAuthenticator</a:t>
            </a:r>
            <a:endParaRPr lang="en-US" sz="1000" b="1" dirty="0">
              <a:latin typeface="Arial"/>
            </a:endParaRPr>
          </a:p>
        </p:txBody>
      </p:sp>
      <p:sp>
        <p:nvSpPr>
          <p:cNvPr id="242" name="TextBox 241">
            <a:extLst>
              <a:ext uri="{FF2B5EF4-FFF2-40B4-BE49-F238E27FC236}">
                <a16:creationId xmlns="" xmlns:a16="http://schemas.microsoft.com/office/drawing/2014/main" id="{1F756803-98B9-4147-970E-F80CD6661A3B}"/>
              </a:ext>
            </a:extLst>
          </p:cNvPr>
          <p:cNvSpPr txBox="1"/>
          <p:nvPr/>
        </p:nvSpPr>
        <p:spPr>
          <a:xfrm>
            <a:off x="2306443" y="3790729"/>
            <a:ext cx="696342" cy="176103"/>
          </a:xfrm>
          <a:prstGeom prst="rect">
            <a:avLst/>
          </a:prstGeom>
          <a:noFill/>
        </p:spPr>
        <p:txBody>
          <a:bodyPr wrap="square" lIns="0" tIns="14810" rIns="0" bIns="14810" rtlCol="0" anchor="ctr">
            <a:spAutoFit/>
          </a:bodyPr>
          <a:lstStyle/>
          <a:p>
            <a:pPr algn="ctr">
              <a:lnSpc>
                <a:spcPct val="95000"/>
              </a:lnSpc>
            </a:pPr>
            <a:r>
              <a:rPr lang="en-US" sz="1000" b="1" dirty="0">
                <a:latin typeface="Arial"/>
              </a:rPr>
              <a:t>FortiSwitch</a:t>
            </a:r>
          </a:p>
        </p:txBody>
      </p:sp>
      <p:sp>
        <p:nvSpPr>
          <p:cNvPr id="243" name="TextBox 242">
            <a:extLst>
              <a:ext uri="{FF2B5EF4-FFF2-40B4-BE49-F238E27FC236}">
                <a16:creationId xmlns="" xmlns:a16="http://schemas.microsoft.com/office/drawing/2014/main" id="{883B9456-AEAE-ED49-AE18-53582357D796}"/>
              </a:ext>
            </a:extLst>
          </p:cNvPr>
          <p:cNvSpPr txBox="1"/>
          <p:nvPr/>
        </p:nvSpPr>
        <p:spPr>
          <a:xfrm>
            <a:off x="2306443" y="2962054"/>
            <a:ext cx="696342" cy="176103"/>
          </a:xfrm>
          <a:prstGeom prst="rect">
            <a:avLst/>
          </a:prstGeom>
          <a:noFill/>
        </p:spPr>
        <p:txBody>
          <a:bodyPr wrap="square" lIns="0" tIns="14810" rIns="0" bIns="14810" rtlCol="0" anchor="ctr">
            <a:spAutoFit/>
          </a:bodyPr>
          <a:lstStyle/>
          <a:p>
            <a:pPr algn="ctr">
              <a:lnSpc>
                <a:spcPct val="95000"/>
              </a:lnSpc>
            </a:pPr>
            <a:r>
              <a:rPr lang="en-US" sz="1000" b="1" err="1">
                <a:latin typeface="Arial"/>
              </a:rPr>
              <a:t>FortiAP</a:t>
            </a:r>
            <a:endParaRPr lang="en-US" sz="1000" b="1">
              <a:latin typeface="Arial"/>
            </a:endParaRPr>
          </a:p>
        </p:txBody>
      </p:sp>
      <p:pic>
        <p:nvPicPr>
          <p:cNvPr id="244" name="Graphic 243">
            <a:extLst>
              <a:ext uri="{FF2B5EF4-FFF2-40B4-BE49-F238E27FC236}">
                <a16:creationId xmlns="" xmlns:a16="http://schemas.microsoft.com/office/drawing/2014/main" id="{B81BBD60-4790-AB4A-9B2F-E0482D1524AD}"/>
              </a:ext>
            </a:extLst>
          </p:cNvPr>
          <p:cNvPicPr>
            <a:picLocks noChangeAspect="1"/>
          </p:cNvPicPr>
          <p:nvPr/>
        </p:nvPicPr>
        <p:blipFill>
          <a:blip r:embed="rId16" cstate="hqprint">
            <a:extLst>
              <a:ext uri="{28A0092B-C50C-407E-A947-70E740481C1C}">
                <a14:useLocalDpi xmlns:a14="http://schemas.microsoft.com/office/drawing/2010/main"/>
              </a:ext>
              <a:ext uri="{96DAC541-7B7A-43D3-8B79-37D633B846F1}">
                <asvg:svgBlip xmlns="" xmlns:asvg="http://schemas.microsoft.com/office/drawing/2016/SVG/main" r:embed="rId17"/>
              </a:ext>
            </a:extLst>
          </a:blip>
          <a:stretch>
            <a:fillRect/>
          </a:stretch>
        </p:blipFill>
        <p:spPr>
          <a:xfrm>
            <a:off x="5120809" y="2442987"/>
            <a:ext cx="465999" cy="465999"/>
          </a:xfrm>
          <a:prstGeom prst="rect">
            <a:avLst/>
          </a:prstGeom>
        </p:spPr>
      </p:pic>
      <p:sp>
        <p:nvSpPr>
          <p:cNvPr id="259" name="TextBox 258">
            <a:extLst>
              <a:ext uri="{FF2B5EF4-FFF2-40B4-BE49-F238E27FC236}">
                <a16:creationId xmlns="" xmlns:a16="http://schemas.microsoft.com/office/drawing/2014/main" id="{68632C41-E486-F948-AC71-6A3CAA372DE8}"/>
              </a:ext>
            </a:extLst>
          </p:cNvPr>
          <p:cNvSpPr txBox="1"/>
          <p:nvPr/>
        </p:nvSpPr>
        <p:spPr>
          <a:xfrm>
            <a:off x="6105439" y="4583398"/>
            <a:ext cx="1195252" cy="176103"/>
          </a:xfrm>
          <a:prstGeom prst="rect">
            <a:avLst/>
          </a:prstGeom>
          <a:noFill/>
        </p:spPr>
        <p:txBody>
          <a:bodyPr wrap="square" lIns="0" tIns="14810" rIns="0" bIns="14810" rtlCol="0" anchor="ctr">
            <a:spAutoFit/>
          </a:bodyPr>
          <a:lstStyle/>
          <a:p>
            <a:pPr algn="ctr">
              <a:lnSpc>
                <a:spcPct val="95000"/>
              </a:lnSpc>
            </a:pPr>
            <a:r>
              <a:rPr lang="en-US" sz="1000" b="1" dirty="0" err="1">
                <a:latin typeface="Arial"/>
              </a:rPr>
              <a:t>FortiCASB</a:t>
            </a:r>
            <a:r>
              <a:rPr lang="en-US" sz="1000" b="1" dirty="0">
                <a:latin typeface="Arial"/>
              </a:rPr>
              <a:t> </a:t>
            </a:r>
          </a:p>
        </p:txBody>
      </p:sp>
      <p:sp>
        <p:nvSpPr>
          <p:cNvPr id="260" name="TextBox 259">
            <a:extLst>
              <a:ext uri="{FF2B5EF4-FFF2-40B4-BE49-F238E27FC236}">
                <a16:creationId xmlns="" xmlns:a16="http://schemas.microsoft.com/office/drawing/2014/main" id="{B71DE05F-0C29-1745-A08F-62EA7955CBD7}"/>
              </a:ext>
            </a:extLst>
          </p:cNvPr>
          <p:cNvSpPr txBox="1"/>
          <p:nvPr/>
        </p:nvSpPr>
        <p:spPr>
          <a:xfrm>
            <a:off x="4897607" y="2962054"/>
            <a:ext cx="912403" cy="176103"/>
          </a:xfrm>
          <a:prstGeom prst="rect">
            <a:avLst/>
          </a:prstGeom>
          <a:noFill/>
        </p:spPr>
        <p:txBody>
          <a:bodyPr wrap="square" lIns="0" tIns="14810" rIns="0" bIns="14810" rtlCol="0" anchor="ctr">
            <a:spAutoFit/>
          </a:bodyPr>
          <a:lstStyle/>
          <a:p>
            <a:pPr algn="ctr">
              <a:lnSpc>
                <a:spcPct val="95000"/>
              </a:lnSpc>
            </a:pPr>
            <a:r>
              <a:rPr lang="en-US" sz="1000" b="1">
                <a:latin typeface="Arial"/>
              </a:rPr>
              <a:t>FortiGate VM</a:t>
            </a:r>
          </a:p>
        </p:txBody>
      </p:sp>
      <p:sp>
        <p:nvSpPr>
          <p:cNvPr id="261" name="TextBox 260">
            <a:extLst>
              <a:ext uri="{FF2B5EF4-FFF2-40B4-BE49-F238E27FC236}">
                <a16:creationId xmlns="" xmlns:a16="http://schemas.microsoft.com/office/drawing/2014/main" id="{6BD32005-2ACC-914C-8A11-F188535242B6}"/>
              </a:ext>
            </a:extLst>
          </p:cNvPr>
          <p:cNvSpPr txBox="1"/>
          <p:nvPr/>
        </p:nvSpPr>
        <p:spPr>
          <a:xfrm>
            <a:off x="3532167" y="2962054"/>
            <a:ext cx="934874" cy="176103"/>
          </a:xfrm>
          <a:prstGeom prst="rect">
            <a:avLst/>
          </a:prstGeom>
          <a:noFill/>
        </p:spPr>
        <p:txBody>
          <a:bodyPr wrap="square" lIns="0" tIns="14810" rIns="0" bIns="14810" rtlCol="0" anchor="ctr">
            <a:spAutoFit/>
          </a:bodyPr>
          <a:lstStyle/>
          <a:p>
            <a:pPr algn="ctr">
              <a:lnSpc>
                <a:spcPct val="95000"/>
              </a:lnSpc>
            </a:pPr>
            <a:r>
              <a:rPr lang="en-US" sz="1000" b="1">
                <a:latin typeface="Arial"/>
              </a:rPr>
              <a:t>FortiGate</a:t>
            </a:r>
          </a:p>
        </p:txBody>
      </p:sp>
      <p:sp>
        <p:nvSpPr>
          <p:cNvPr id="262" name="TextBox 261">
            <a:extLst>
              <a:ext uri="{FF2B5EF4-FFF2-40B4-BE49-F238E27FC236}">
                <a16:creationId xmlns="" xmlns:a16="http://schemas.microsoft.com/office/drawing/2014/main" id="{53FE1142-98AB-BA4B-8075-2C7BF4D379B6}"/>
              </a:ext>
            </a:extLst>
          </p:cNvPr>
          <p:cNvSpPr txBox="1"/>
          <p:nvPr/>
        </p:nvSpPr>
        <p:spPr>
          <a:xfrm>
            <a:off x="4756182" y="3790729"/>
            <a:ext cx="1195252" cy="176103"/>
          </a:xfrm>
          <a:prstGeom prst="rect">
            <a:avLst/>
          </a:prstGeom>
          <a:noFill/>
        </p:spPr>
        <p:txBody>
          <a:bodyPr wrap="square" lIns="0" tIns="14810" rIns="0" bIns="14810" rtlCol="0" anchor="ctr">
            <a:spAutoFit/>
          </a:bodyPr>
          <a:lstStyle/>
          <a:p>
            <a:pPr algn="ctr">
              <a:lnSpc>
                <a:spcPct val="95000"/>
              </a:lnSpc>
            </a:pPr>
            <a:r>
              <a:rPr lang="en-US" sz="1000" b="1" err="1">
                <a:latin typeface="Arial"/>
              </a:rPr>
              <a:t>FortiCWP</a:t>
            </a:r>
            <a:endParaRPr lang="en-US" sz="1000" b="1">
              <a:latin typeface="Arial"/>
            </a:endParaRPr>
          </a:p>
        </p:txBody>
      </p:sp>
      <p:pic>
        <p:nvPicPr>
          <p:cNvPr id="263" name="Picture 262">
            <a:extLst>
              <a:ext uri="{FF2B5EF4-FFF2-40B4-BE49-F238E27FC236}">
                <a16:creationId xmlns="" xmlns:a16="http://schemas.microsoft.com/office/drawing/2014/main" id="{014956BD-6DED-2549-A3E5-65CA1C5E84EA}"/>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215667" y="3291337"/>
            <a:ext cx="455551" cy="455551"/>
          </a:xfrm>
          <a:prstGeom prst="rect">
            <a:avLst/>
          </a:prstGeom>
        </p:spPr>
      </p:pic>
      <p:pic>
        <p:nvPicPr>
          <p:cNvPr id="264" name="Picture 135">
            <a:extLst>
              <a:ext uri="{FF2B5EF4-FFF2-40B4-BE49-F238E27FC236}">
                <a16:creationId xmlns="" xmlns:a16="http://schemas.microsoft.com/office/drawing/2014/main" id="{98DB62DC-2E2E-2F44-BE65-D3CD4FE3E941}"/>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 xmlns:asvg="http://schemas.microsoft.com/office/drawing/2016/SVG/main" r:embed="rId20"/>
              </a:ext>
            </a:extLst>
          </a:blip>
          <a:stretch>
            <a:fillRect/>
          </a:stretch>
        </p:blipFill>
        <p:spPr>
          <a:xfrm>
            <a:off x="6471540" y="2442987"/>
            <a:ext cx="463051" cy="463051"/>
          </a:xfrm>
          <a:prstGeom prst="rect">
            <a:avLst/>
          </a:prstGeom>
        </p:spPr>
      </p:pic>
      <p:pic>
        <p:nvPicPr>
          <p:cNvPr id="265" name="Picture 264">
            <a:extLst>
              <a:ext uri="{FF2B5EF4-FFF2-40B4-BE49-F238E27FC236}">
                <a16:creationId xmlns="" xmlns:a16="http://schemas.microsoft.com/office/drawing/2014/main" id="{63AAA4B0-F53D-764E-8150-6CDFB00DE6B1}"/>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075538" y="4108879"/>
            <a:ext cx="459153" cy="459153"/>
          </a:xfrm>
          <a:prstGeom prst="rect">
            <a:avLst/>
          </a:prstGeom>
        </p:spPr>
      </p:pic>
      <p:pic>
        <p:nvPicPr>
          <p:cNvPr id="266" name="Picture 265">
            <a:extLst>
              <a:ext uri="{FF2B5EF4-FFF2-40B4-BE49-F238E27FC236}">
                <a16:creationId xmlns="" xmlns:a16="http://schemas.microsoft.com/office/drawing/2014/main" id="{D4D3F01C-3093-1843-AA9A-7CA3B9011308}"/>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070121" y="3257465"/>
            <a:ext cx="469986" cy="469986"/>
          </a:xfrm>
          <a:prstGeom prst="rect">
            <a:avLst/>
          </a:prstGeom>
        </p:spPr>
      </p:pic>
      <p:pic>
        <p:nvPicPr>
          <p:cNvPr id="267" name="Picture 266">
            <a:extLst>
              <a:ext uri="{FF2B5EF4-FFF2-40B4-BE49-F238E27FC236}">
                <a16:creationId xmlns="" xmlns:a16="http://schemas.microsoft.com/office/drawing/2014/main" id="{0A2C58E3-AA2A-524A-979A-DCC60B3B3160}"/>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3769993" y="2442987"/>
            <a:ext cx="459223" cy="459223"/>
          </a:xfrm>
          <a:prstGeom prst="rect">
            <a:avLst/>
          </a:prstGeom>
        </p:spPr>
      </p:pic>
      <p:pic>
        <p:nvPicPr>
          <p:cNvPr id="270" name="Picture 141">
            <a:extLst>
              <a:ext uri="{FF2B5EF4-FFF2-40B4-BE49-F238E27FC236}">
                <a16:creationId xmlns="" xmlns:a16="http://schemas.microsoft.com/office/drawing/2014/main" id="{0F13D8E7-9ECC-A544-8588-80AB7160CE2F}"/>
              </a:ext>
            </a:extLst>
          </p:cNvPr>
          <p:cNvPicPr>
            <a:picLocks noChangeAspect="1"/>
          </p:cNvPicPr>
          <p:nvPr/>
        </p:nvPicPr>
        <p:blipFill>
          <a:blip r:embed="rId24" cstate="hqprint">
            <a:extLst>
              <a:ext uri="{28A0092B-C50C-407E-A947-70E740481C1C}">
                <a14:useLocalDpi xmlns:a14="http://schemas.microsoft.com/office/drawing/2010/main"/>
              </a:ext>
              <a:ext uri="{96DAC541-7B7A-43D3-8B79-37D633B846F1}">
                <asvg:svgBlip xmlns="" xmlns:asvg="http://schemas.microsoft.com/office/drawing/2016/SVG/main" r:embed="rId25"/>
              </a:ext>
            </a:extLst>
          </a:blip>
          <a:stretch>
            <a:fillRect/>
          </a:stretch>
        </p:blipFill>
        <p:spPr>
          <a:xfrm>
            <a:off x="6474224" y="3289205"/>
            <a:ext cx="457683" cy="457683"/>
          </a:xfrm>
          <a:prstGeom prst="rect">
            <a:avLst/>
          </a:prstGeom>
        </p:spPr>
      </p:pic>
      <p:pic>
        <p:nvPicPr>
          <p:cNvPr id="296" name="Picture 295">
            <a:extLst>
              <a:ext uri="{FF2B5EF4-FFF2-40B4-BE49-F238E27FC236}">
                <a16:creationId xmlns="" xmlns:a16="http://schemas.microsoft.com/office/drawing/2014/main" id="{01D81096-B775-9C44-B74E-FA04DE94D49C}"/>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1075141" y="2432279"/>
            <a:ext cx="459946" cy="460564"/>
          </a:xfrm>
          <a:prstGeom prst="rect">
            <a:avLst/>
          </a:prstGeom>
        </p:spPr>
      </p:pic>
      <p:pic>
        <p:nvPicPr>
          <p:cNvPr id="311" name="Picture 310">
            <a:extLst>
              <a:ext uri="{FF2B5EF4-FFF2-40B4-BE49-F238E27FC236}">
                <a16:creationId xmlns="" xmlns:a16="http://schemas.microsoft.com/office/drawing/2014/main" id="{25632A63-9D91-B446-9156-36225281F9AA}"/>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9213128" y="4095282"/>
            <a:ext cx="460629" cy="460629"/>
          </a:xfrm>
          <a:prstGeom prst="rect">
            <a:avLst/>
          </a:prstGeom>
        </p:spPr>
      </p:pic>
      <p:pic>
        <p:nvPicPr>
          <p:cNvPr id="312" name="Picture 311">
            <a:extLst>
              <a:ext uri="{FF2B5EF4-FFF2-40B4-BE49-F238E27FC236}">
                <a16:creationId xmlns="" xmlns:a16="http://schemas.microsoft.com/office/drawing/2014/main" id="{F0218D2B-C12E-314C-82E8-DE23512A1C34}"/>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6468715" y="4100281"/>
            <a:ext cx="468700" cy="469213"/>
          </a:xfrm>
          <a:prstGeom prst="rect">
            <a:avLst/>
          </a:prstGeom>
        </p:spPr>
      </p:pic>
      <p:pic>
        <p:nvPicPr>
          <p:cNvPr id="313" name="Picture 312">
            <a:extLst>
              <a:ext uri="{FF2B5EF4-FFF2-40B4-BE49-F238E27FC236}">
                <a16:creationId xmlns="" xmlns:a16="http://schemas.microsoft.com/office/drawing/2014/main" id="{19D393F8-AED5-5047-8D56-4311D097BEF3}"/>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9213716" y="2432279"/>
            <a:ext cx="459453" cy="459453"/>
          </a:xfrm>
          <a:prstGeom prst="rect">
            <a:avLst/>
          </a:prstGeom>
        </p:spPr>
      </p:pic>
      <p:pic>
        <p:nvPicPr>
          <p:cNvPr id="314" name="Picture 135">
            <a:extLst>
              <a:ext uri="{FF2B5EF4-FFF2-40B4-BE49-F238E27FC236}">
                <a16:creationId xmlns="" xmlns:a16="http://schemas.microsoft.com/office/drawing/2014/main" id="{9748CA8D-1522-0642-8AC8-83897EC34E97}"/>
              </a:ext>
            </a:extLst>
          </p:cNvPr>
          <p:cNvPicPr>
            <a:picLocks noChangeAspect="1"/>
          </p:cNvPicPr>
          <p:nvPr/>
        </p:nvPicPr>
        <p:blipFill>
          <a:blip r:embed="rId30" cstate="hqprint">
            <a:extLst>
              <a:ext uri="{28A0092B-C50C-407E-A947-70E740481C1C}">
                <a14:useLocalDpi xmlns:a14="http://schemas.microsoft.com/office/drawing/2010/main"/>
              </a:ext>
              <a:ext uri="{96DAC541-7B7A-43D3-8B79-37D633B846F1}">
                <asvg:svgBlip xmlns="" xmlns:asvg="http://schemas.microsoft.com/office/drawing/2016/SVG/main" r:embed="rId31"/>
              </a:ext>
            </a:extLst>
          </a:blip>
          <a:stretch>
            <a:fillRect/>
          </a:stretch>
        </p:blipFill>
        <p:spPr>
          <a:xfrm>
            <a:off x="5122283" y="3289205"/>
            <a:ext cx="463051" cy="463051"/>
          </a:xfrm>
          <a:prstGeom prst="rect">
            <a:avLst/>
          </a:prstGeom>
        </p:spPr>
      </p:pic>
      <p:sp>
        <p:nvSpPr>
          <p:cNvPr id="315" name="TextBox 314">
            <a:extLst>
              <a:ext uri="{FF2B5EF4-FFF2-40B4-BE49-F238E27FC236}">
                <a16:creationId xmlns="" xmlns:a16="http://schemas.microsoft.com/office/drawing/2014/main" id="{97E4DB4E-9FE0-AD41-AF71-27C2F0B39C6D}"/>
              </a:ext>
            </a:extLst>
          </p:cNvPr>
          <p:cNvSpPr txBox="1"/>
          <p:nvPr/>
        </p:nvSpPr>
        <p:spPr>
          <a:xfrm>
            <a:off x="10265604" y="4583398"/>
            <a:ext cx="1049867" cy="177386"/>
          </a:xfrm>
          <a:prstGeom prst="rect">
            <a:avLst/>
          </a:prstGeom>
          <a:noFill/>
        </p:spPr>
        <p:txBody>
          <a:bodyPr wrap="square" lIns="0" tIns="14810" rIns="0" bIns="14810" rtlCol="0" anchor="ctr">
            <a:spAutoFit/>
          </a:bodyPr>
          <a:lstStyle/>
          <a:p>
            <a:pPr algn="ctr">
              <a:lnSpc>
                <a:spcPct val="95000"/>
              </a:lnSpc>
            </a:pPr>
            <a:r>
              <a:rPr lang="en-US" sz="1000" b="1" err="1">
                <a:latin typeface="Arial"/>
              </a:rPr>
              <a:t>FortiCloud</a:t>
            </a:r>
            <a:endParaRPr lang="en-US" sz="1000" b="1">
              <a:latin typeface="Arial"/>
            </a:endParaRPr>
          </a:p>
        </p:txBody>
      </p:sp>
      <p:grpSp>
        <p:nvGrpSpPr>
          <p:cNvPr id="316" name="Group 315">
            <a:extLst>
              <a:ext uri="{FF2B5EF4-FFF2-40B4-BE49-F238E27FC236}">
                <a16:creationId xmlns="" xmlns:a16="http://schemas.microsoft.com/office/drawing/2014/main" id="{2B09F0A1-E2FD-1D41-BDC3-CB8B56608348}"/>
              </a:ext>
            </a:extLst>
          </p:cNvPr>
          <p:cNvGrpSpPr>
            <a:grpSpLocks noChangeAspect="1"/>
          </p:cNvGrpSpPr>
          <p:nvPr/>
        </p:nvGrpSpPr>
        <p:grpSpPr>
          <a:xfrm>
            <a:off x="10561937" y="2432279"/>
            <a:ext cx="457200" cy="457200"/>
            <a:chOff x="1740746" y="3457908"/>
            <a:chExt cx="777240" cy="777240"/>
          </a:xfrm>
        </p:grpSpPr>
        <p:sp>
          <p:nvSpPr>
            <p:cNvPr id="317" name="Rounded Rectangle 316">
              <a:extLst>
                <a:ext uri="{FF2B5EF4-FFF2-40B4-BE49-F238E27FC236}">
                  <a16:creationId xmlns="" xmlns:a16="http://schemas.microsoft.com/office/drawing/2014/main" id="{A45AAFDC-5C02-0948-9487-46B63310326C}"/>
                </a:ext>
              </a:extLst>
            </p:cNvPr>
            <p:cNvSpPr/>
            <p:nvPr/>
          </p:nvSpPr>
          <p:spPr>
            <a:xfrm>
              <a:off x="1740746" y="3457908"/>
              <a:ext cx="777240" cy="777240"/>
            </a:xfrm>
            <a:prstGeom prst="roundRect">
              <a:avLst>
                <a:gd name="adj" fmla="val 7789"/>
              </a:avLst>
            </a:prstGeom>
            <a:solidFill>
              <a:srgbClr val="93B2C9"/>
            </a:solidFill>
            <a:ln>
              <a:solidFill>
                <a:srgbClr val="93B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318" name="Picture 317">
              <a:extLst>
                <a:ext uri="{FF2B5EF4-FFF2-40B4-BE49-F238E27FC236}">
                  <a16:creationId xmlns="" xmlns:a16="http://schemas.microsoft.com/office/drawing/2014/main" id="{85DCADFB-240A-9945-8F1C-7D457822E84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921622" y="3573637"/>
              <a:ext cx="415489" cy="545782"/>
            </a:xfrm>
            <a:prstGeom prst="rect">
              <a:avLst/>
            </a:prstGeom>
          </p:spPr>
        </p:pic>
      </p:grpSp>
      <p:grpSp>
        <p:nvGrpSpPr>
          <p:cNvPr id="319" name="Group 318">
            <a:extLst>
              <a:ext uri="{FF2B5EF4-FFF2-40B4-BE49-F238E27FC236}">
                <a16:creationId xmlns="" xmlns:a16="http://schemas.microsoft.com/office/drawing/2014/main" id="{65D4FEE9-9899-1D43-8773-CC605ADD8EEB}"/>
              </a:ext>
            </a:extLst>
          </p:cNvPr>
          <p:cNvGrpSpPr>
            <a:grpSpLocks noChangeAspect="1"/>
          </p:cNvGrpSpPr>
          <p:nvPr/>
        </p:nvGrpSpPr>
        <p:grpSpPr>
          <a:xfrm>
            <a:off x="10561937" y="3278497"/>
            <a:ext cx="457200" cy="457200"/>
            <a:chOff x="4687146" y="3457908"/>
            <a:chExt cx="777240" cy="777240"/>
          </a:xfrm>
        </p:grpSpPr>
        <p:sp>
          <p:nvSpPr>
            <p:cNvPr id="320" name="Rounded Rectangle 319">
              <a:extLst>
                <a:ext uri="{FF2B5EF4-FFF2-40B4-BE49-F238E27FC236}">
                  <a16:creationId xmlns="" xmlns:a16="http://schemas.microsoft.com/office/drawing/2014/main" id="{972BE1D9-4C35-0742-A9EE-5D8C2ADC3AEE}"/>
                </a:ext>
              </a:extLst>
            </p:cNvPr>
            <p:cNvSpPr/>
            <p:nvPr/>
          </p:nvSpPr>
          <p:spPr>
            <a:xfrm>
              <a:off x="4687146" y="3457908"/>
              <a:ext cx="777240" cy="777240"/>
            </a:xfrm>
            <a:prstGeom prst="roundRect">
              <a:avLst>
                <a:gd name="adj" fmla="val 7789"/>
              </a:avLst>
            </a:prstGeom>
            <a:solidFill>
              <a:srgbClr val="93B2C9"/>
            </a:solidFill>
            <a:ln>
              <a:solidFill>
                <a:srgbClr val="93B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321" name="Picture 320" descr="FortiGate_Cloud.png">
              <a:extLst>
                <a:ext uri="{FF2B5EF4-FFF2-40B4-BE49-F238E27FC236}">
                  <a16:creationId xmlns="" xmlns:a16="http://schemas.microsoft.com/office/drawing/2014/main" id="{C6B464F4-B3EB-D042-BF10-CFBD53B45C1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773239" y="3613244"/>
              <a:ext cx="605055" cy="466568"/>
            </a:xfrm>
            <a:prstGeom prst="rect">
              <a:avLst/>
            </a:prstGeom>
          </p:spPr>
        </p:pic>
      </p:grpSp>
      <p:grpSp>
        <p:nvGrpSpPr>
          <p:cNvPr id="322" name="Group 321">
            <a:extLst>
              <a:ext uri="{FF2B5EF4-FFF2-40B4-BE49-F238E27FC236}">
                <a16:creationId xmlns="" xmlns:a16="http://schemas.microsoft.com/office/drawing/2014/main" id="{732AF8CF-A42A-0E45-B9D6-096FDF932D3A}"/>
              </a:ext>
            </a:extLst>
          </p:cNvPr>
          <p:cNvGrpSpPr>
            <a:grpSpLocks noChangeAspect="1"/>
          </p:cNvGrpSpPr>
          <p:nvPr/>
        </p:nvGrpSpPr>
        <p:grpSpPr>
          <a:xfrm>
            <a:off x="10561937" y="4089573"/>
            <a:ext cx="457200" cy="457200"/>
            <a:chOff x="3210620" y="3457908"/>
            <a:chExt cx="777240" cy="777240"/>
          </a:xfrm>
        </p:grpSpPr>
        <p:sp>
          <p:nvSpPr>
            <p:cNvPr id="323" name="Rounded Rectangle 322">
              <a:extLst>
                <a:ext uri="{FF2B5EF4-FFF2-40B4-BE49-F238E27FC236}">
                  <a16:creationId xmlns="" xmlns:a16="http://schemas.microsoft.com/office/drawing/2014/main" id="{7276E6BD-1463-1D4A-A66C-F5ABE654577A}"/>
                </a:ext>
              </a:extLst>
            </p:cNvPr>
            <p:cNvSpPr/>
            <p:nvPr/>
          </p:nvSpPr>
          <p:spPr>
            <a:xfrm>
              <a:off x="3210620" y="3457908"/>
              <a:ext cx="777240" cy="777240"/>
            </a:xfrm>
            <a:prstGeom prst="roundRect">
              <a:avLst>
                <a:gd name="adj" fmla="val 7789"/>
              </a:avLst>
            </a:prstGeom>
            <a:solidFill>
              <a:srgbClr val="93B2C9"/>
            </a:solidFill>
            <a:ln>
              <a:solidFill>
                <a:srgbClr val="93B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nvGrpSpPr>
            <p:cNvPr id="324" name="Group 323">
              <a:extLst>
                <a:ext uri="{FF2B5EF4-FFF2-40B4-BE49-F238E27FC236}">
                  <a16:creationId xmlns="" xmlns:a16="http://schemas.microsoft.com/office/drawing/2014/main" id="{CF9B9FCA-8264-4E40-9394-9CDDF935A962}"/>
                </a:ext>
              </a:extLst>
            </p:cNvPr>
            <p:cNvGrpSpPr/>
            <p:nvPr/>
          </p:nvGrpSpPr>
          <p:grpSpPr>
            <a:xfrm>
              <a:off x="3290649" y="3647562"/>
              <a:ext cx="625540" cy="397933"/>
              <a:chOff x="7718716" y="1007195"/>
              <a:chExt cx="1899418" cy="1208302"/>
            </a:xfrm>
          </p:grpSpPr>
          <p:pic>
            <p:nvPicPr>
              <p:cNvPr id="325" name="Picture 324">
                <a:extLst>
                  <a:ext uri="{FF2B5EF4-FFF2-40B4-BE49-F238E27FC236}">
                    <a16:creationId xmlns="" xmlns:a16="http://schemas.microsoft.com/office/drawing/2014/main" id="{78433855-2880-5B45-9CEA-B0968B91058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718716" y="1007195"/>
                <a:ext cx="1899418" cy="1208302"/>
              </a:xfrm>
              <a:prstGeom prst="rect">
                <a:avLst/>
              </a:prstGeom>
            </p:spPr>
          </p:pic>
          <p:pic>
            <p:nvPicPr>
              <p:cNvPr id="326" name="Picture 325">
                <a:extLst>
                  <a:ext uri="{FF2B5EF4-FFF2-40B4-BE49-F238E27FC236}">
                    <a16:creationId xmlns="" xmlns:a16="http://schemas.microsoft.com/office/drawing/2014/main" id="{B91CEA46-703C-B24B-9A85-34375B4C82F1}"/>
                  </a:ext>
                </a:extLst>
              </p:cNvPr>
              <p:cNvPicPr>
                <a:picLocks noChangeAspect="1"/>
              </p:cNvPicPr>
              <p:nvPr/>
            </p:nvPicPr>
            <p:blipFill rotWithShape="1">
              <a:blip r:embed="rId35"/>
              <a:srcRect l="26361" t="26361" r="26361" b="26361"/>
              <a:stretch/>
            </p:blipFill>
            <p:spPr>
              <a:xfrm>
                <a:off x="8322394" y="1333905"/>
                <a:ext cx="770806" cy="770806"/>
              </a:xfrm>
              <a:prstGeom prst="rect">
                <a:avLst/>
              </a:prstGeom>
            </p:spPr>
          </p:pic>
        </p:grpSp>
      </p:grpSp>
      <p:pic>
        <p:nvPicPr>
          <p:cNvPr id="327" name="Picture 326">
            <a:extLst>
              <a:ext uri="{FF2B5EF4-FFF2-40B4-BE49-F238E27FC236}">
                <a16:creationId xmlns="" xmlns:a16="http://schemas.microsoft.com/office/drawing/2014/main" id="{170648F7-4506-FA4A-A3B3-B9C373549552}"/>
              </a:ext>
            </a:extLst>
          </p:cNvPr>
          <p:cNvPicPr>
            <a:picLocks noChangeAspect="1"/>
          </p:cNvPicPr>
          <p:nvPr/>
        </p:nvPicPr>
        <p:blipFill>
          <a:blip r:embed="rId36"/>
          <a:stretch>
            <a:fillRect/>
          </a:stretch>
        </p:blipFill>
        <p:spPr>
          <a:xfrm>
            <a:off x="7847742" y="3269960"/>
            <a:ext cx="465737" cy="465737"/>
          </a:xfrm>
          <a:prstGeom prst="rect">
            <a:avLst/>
          </a:prstGeom>
        </p:spPr>
      </p:pic>
      <p:sp>
        <p:nvSpPr>
          <p:cNvPr id="328" name="TextBox 327">
            <a:extLst>
              <a:ext uri="{FF2B5EF4-FFF2-40B4-BE49-F238E27FC236}">
                <a16:creationId xmlns="" xmlns:a16="http://schemas.microsoft.com/office/drawing/2014/main" id="{05E08D89-BE23-DA45-A9F8-33160E9FD213}"/>
              </a:ext>
            </a:extLst>
          </p:cNvPr>
          <p:cNvSpPr txBox="1"/>
          <p:nvPr/>
        </p:nvSpPr>
        <p:spPr>
          <a:xfrm>
            <a:off x="7613173" y="3766121"/>
            <a:ext cx="934874" cy="176103"/>
          </a:xfrm>
          <a:prstGeom prst="rect">
            <a:avLst/>
          </a:prstGeom>
          <a:noFill/>
        </p:spPr>
        <p:txBody>
          <a:bodyPr wrap="square" lIns="0" tIns="14810" rIns="0" bIns="14810" rtlCol="0" anchor="ctr">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000" b="1" i="0" u="none" strike="noStrike" kern="1200" cap="none" spc="0" normalizeH="0" baseline="0" noProof="0" dirty="0" err="1">
                <a:ln>
                  <a:noFill/>
                </a:ln>
                <a:effectLst/>
                <a:uLnTx/>
                <a:uFillTx/>
                <a:latin typeface="Arial"/>
                <a:ea typeface="+mn-ea"/>
                <a:cs typeface="+mn-cs"/>
              </a:rPr>
              <a:t>FortiEDR</a:t>
            </a:r>
            <a:endParaRPr kumimoji="0" lang="en-US" sz="1000" b="1" i="0" u="none" strike="noStrike" kern="1200" cap="none" spc="0" normalizeH="0" baseline="0" noProof="0" dirty="0">
              <a:ln>
                <a:noFill/>
              </a:ln>
              <a:effectLst/>
              <a:uLnTx/>
              <a:uFillTx/>
              <a:latin typeface="Arial"/>
              <a:ea typeface="+mn-ea"/>
              <a:cs typeface="+mn-cs"/>
            </a:endParaRPr>
          </a:p>
        </p:txBody>
      </p:sp>
      <p:sp>
        <p:nvSpPr>
          <p:cNvPr id="329" name="TextBox 328">
            <a:extLst>
              <a:ext uri="{FF2B5EF4-FFF2-40B4-BE49-F238E27FC236}">
                <a16:creationId xmlns="" xmlns:a16="http://schemas.microsoft.com/office/drawing/2014/main" id="{0F16E769-6CA0-BC4C-9FB8-8E5A66BE59A0}"/>
              </a:ext>
            </a:extLst>
          </p:cNvPr>
          <p:cNvSpPr txBox="1"/>
          <p:nvPr/>
        </p:nvSpPr>
        <p:spPr>
          <a:xfrm>
            <a:off x="7644343" y="2950169"/>
            <a:ext cx="872534" cy="176103"/>
          </a:xfrm>
          <a:prstGeom prst="rect">
            <a:avLst/>
          </a:prstGeom>
          <a:noFill/>
        </p:spPr>
        <p:txBody>
          <a:bodyPr wrap="square" lIns="0" tIns="14810" rIns="0" bIns="14810" rtlCol="0" anchor="ctr">
            <a:spAutoFit/>
          </a:bodyPr>
          <a:lstStyle/>
          <a:p>
            <a:pPr algn="ctr">
              <a:lnSpc>
                <a:spcPct val="95000"/>
              </a:lnSpc>
            </a:pPr>
            <a:r>
              <a:rPr lang="en-US" sz="1000" b="1" dirty="0">
                <a:latin typeface="Arial"/>
              </a:rPr>
              <a:t>FortiClient</a:t>
            </a:r>
          </a:p>
        </p:txBody>
      </p:sp>
      <p:pic>
        <p:nvPicPr>
          <p:cNvPr id="330" name="Picture 329">
            <a:extLst>
              <a:ext uri="{FF2B5EF4-FFF2-40B4-BE49-F238E27FC236}">
                <a16:creationId xmlns="" xmlns:a16="http://schemas.microsoft.com/office/drawing/2014/main" id="{7E9B9D83-4476-1C4E-B347-471441F0F905}"/>
              </a:ext>
            </a:extLst>
          </p:cNvPr>
          <p:cNvPicPr>
            <a:picLocks noChangeAspect="1"/>
          </p:cNvPicPr>
          <p:nvPr/>
        </p:nvPicPr>
        <p:blipFill>
          <a:blip r:embed="rId37"/>
          <a:stretch>
            <a:fillRect/>
          </a:stretch>
        </p:blipFill>
        <p:spPr>
          <a:xfrm>
            <a:off x="7845617" y="2431102"/>
            <a:ext cx="469986" cy="469986"/>
          </a:xfrm>
          <a:prstGeom prst="rect">
            <a:avLst/>
          </a:prstGeom>
        </p:spPr>
      </p:pic>
      <p:cxnSp>
        <p:nvCxnSpPr>
          <p:cNvPr id="331" name="Straight Connector 330">
            <a:extLst>
              <a:ext uri="{FF2B5EF4-FFF2-40B4-BE49-F238E27FC236}">
                <a16:creationId xmlns="" xmlns:a16="http://schemas.microsoft.com/office/drawing/2014/main" id="{5551EC6E-A640-1D4C-882B-6887B552EF8E}"/>
              </a:ext>
            </a:extLst>
          </p:cNvPr>
          <p:cNvCxnSpPr/>
          <p:nvPr/>
        </p:nvCxnSpPr>
        <p:spPr>
          <a:xfrm>
            <a:off x="710656" y="4831205"/>
            <a:ext cx="10668000" cy="0"/>
          </a:xfrm>
          <a:prstGeom prst="line">
            <a:avLst/>
          </a:prstGeom>
          <a:ln w="28575"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2" name="TextBox 331">
            <a:extLst>
              <a:ext uri="{FF2B5EF4-FFF2-40B4-BE49-F238E27FC236}">
                <a16:creationId xmlns="" xmlns:a16="http://schemas.microsoft.com/office/drawing/2014/main" id="{D1C655B8-4479-9446-ACB2-3EB3215273C2}"/>
              </a:ext>
            </a:extLst>
          </p:cNvPr>
          <p:cNvSpPr txBox="1"/>
          <p:nvPr/>
        </p:nvSpPr>
        <p:spPr>
          <a:xfrm>
            <a:off x="8635742" y="5420926"/>
            <a:ext cx="1597203" cy="176103"/>
          </a:xfrm>
          <a:prstGeom prst="rect">
            <a:avLst/>
          </a:prstGeom>
          <a:noFill/>
        </p:spPr>
        <p:txBody>
          <a:bodyPr wrap="square" lIns="0" tIns="14810" rIns="0" bIns="14810" rtlCol="0" anchor="ctr">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000" b="1" i="0" u="none" strike="noStrike" kern="1200" cap="none" spc="0" normalizeH="0" baseline="0" noProof="0" dirty="0" err="1">
                <a:ln>
                  <a:noFill/>
                </a:ln>
                <a:effectLst/>
                <a:uLnTx/>
                <a:uFillTx/>
                <a:latin typeface="Arial"/>
                <a:ea typeface="+mn-ea"/>
                <a:cs typeface="+mn-cs"/>
              </a:rPr>
              <a:t>FortiSOAR</a:t>
            </a:r>
            <a:endParaRPr kumimoji="0" lang="en-US" sz="1000" b="1" i="0" u="none" strike="noStrike" kern="1200" cap="none" spc="0" normalizeH="0" baseline="0" noProof="0" dirty="0">
              <a:ln>
                <a:noFill/>
              </a:ln>
              <a:effectLst/>
              <a:uLnTx/>
              <a:uFillTx/>
              <a:latin typeface="Arial"/>
              <a:ea typeface="+mn-ea"/>
              <a:cs typeface="+mn-cs"/>
            </a:endParaRPr>
          </a:p>
        </p:txBody>
      </p:sp>
      <p:grpSp>
        <p:nvGrpSpPr>
          <p:cNvPr id="333" name="Group 332">
            <a:extLst>
              <a:ext uri="{FF2B5EF4-FFF2-40B4-BE49-F238E27FC236}">
                <a16:creationId xmlns="" xmlns:a16="http://schemas.microsoft.com/office/drawing/2014/main" id="{0F77E118-1756-524D-8571-9804652F77BD}"/>
              </a:ext>
            </a:extLst>
          </p:cNvPr>
          <p:cNvGrpSpPr>
            <a:grpSpLocks noChangeAspect="1"/>
          </p:cNvGrpSpPr>
          <p:nvPr/>
        </p:nvGrpSpPr>
        <p:grpSpPr>
          <a:xfrm>
            <a:off x="9209704" y="4933089"/>
            <a:ext cx="428971" cy="428971"/>
            <a:chOff x="6497798" y="4084179"/>
            <a:chExt cx="777240" cy="777240"/>
          </a:xfrm>
        </p:grpSpPr>
        <p:sp>
          <p:nvSpPr>
            <p:cNvPr id="334" name="Rounded Rectangle 333">
              <a:extLst>
                <a:ext uri="{FF2B5EF4-FFF2-40B4-BE49-F238E27FC236}">
                  <a16:creationId xmlns="" xmlns:a16="http://schemas.microsoft.com/office/drawing/2014/main" id="{E7675FDB-FBF5-E44C-8903-FF157CD22EC2}"/>
                </a:ext>
              </a:extLst>
            </p:cNvPr>
            <p:cNvSpPr/>
            <p:nvPr/>
          </p:nvSpPr>
          <p:spPr>
            <a:xfrm>
              <a:off x="6497798" y="4084179"/>
              <a:ext cx="777240" cy="777240"/>
            </a:xfrm>
            <a:prstGeom prst="roundRect">
              <a:avLst>
                <a:gd name="adj" fmla="val 7789"/>
              </a:avLst>
            </a:prstGeom>
            <a:solidFill>
              <a:srgbClr val="6AD1E3"/>
            </a:solidFill>
            <a:ln>
              <a:solidFill>
                <a:srgbClr val="6A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err="1">
                <a:ln>
                  <a:noFill/>
                </a:ln>
                <a:solidFill>
                  <a:schemeClr val="bg1"/>
                </a:solidFill>
                <a:effectLst/>
                <a:uLnTx/>
                <a:uFillTx/>
                <a:latin typeface="Arial"/>
                <a:ea typeface="+mn-ea"/>
                <a:cs typeface="+mn-cs"/>
              </a:endParaRPr>
            </a:p>
          </p:txBody>
        </p:sp>
        <p:pic>
          <p:nvPicPr>
            <p:cNvPr id="335" name="Picture 334">
              <a:extLst>
                <a:ext uri="{FF2B5EF4-FFF2-40B4-BE49-F238E27FC236}">
                  <a16:creationId xmlns="" xmlns:a16="http://schemas.microsoft.com/office/drawing/2014/main" id="{6AD0E398-D129-8E4E-AF87-F6381372DC66}"/>
                </a:ext>
              </a:extLst>
            </p:cNvPr>
            <p:cNvPicPr>
              <a:picLocks noChangeAspect="1"/>
            </p:cNvPicPr>
            <p:nvPr/>
          </p:nvPicPr>
          <p:blipFill>
            <a:blip r:embed="rId38"/>
            <a:stretch>
              <a:fillRect/>
            </a:stretch>
          </p:blipFill>
          <p:spPr>
            <a:xfrm>
              <a:off x="6634064" y="4181421"/>
              <a:ext cx="541507" cy="571178"/>
            </a:xfrm>
            <a:prstGeom prst="rect">
              <a:avLst/>
            </a:prstGeom>
          </p:spPr>
        </p:pic>
      </p:grpSp>
      <p:sp>
        <p:nvSpPr>
          <p:cNvPr id="336" name="TextBox 335">
            <a:extLst>
              <a:ext uri="{FF2B5EF4-FFF2-40B4-BE49-F238E27FC236}">
                <a16:creationId xmlns="" xmlns:a16="http://schemas.microsoft.com/office/drawing/2014/main" id="{02040FD8-46EA-B845-BF59-8D818253F0B0}"/>
              </a:ext>
            </a:extLst>
          </p:cNvPr>
          <p:cNvSpPr txBox="1"/>
          <p:nvPr/>
        </p:nvSpPr>
        <p:spPr>
          <a:xfrm>
            <a:off x="6098216" y="5406385"/>
            <a:ext cx="1195252" cy="176103"/>
          </a:xfrm>
          <a:prstGeom prst="rect">
            <a:avLst/>
          </a:prstGeom>
          <a:noFill/>
        </p:spPr>
        <p:txBody>
          <a:bodyPr wrap="square" lIns="0" tIns="14810" rIns="0" bIns="14810" rtlCol="0" anchor="ctr">
            <a:spAutoFit/>
          </a:bodyPr>
          <a:lstStyle/>
          <a:p>
            <a:pPr algn="ctr">
              <a:lnSpc>
                <a:spcPct val="95000"/>
              </a:lnSpc>
            </a:pPr>
            <a:r>
              <a:rPr lang="en-US" sz="1000" b="1" dirty="0" err="1">
                <a:latin typeface="Arial"/>
              </a:rPr>
              <a:t>FortiADC</a:t>
            </a:r>
            <a:endParaRPr lang="en-US" sz="1000" b="1" dirty="0">
              <a:latin typeface="Arial"/>
            </a:endParaRPr>
          </a:p>
        </p:txBody>
      </p:sp>
      <p:pic>
        <p:nvPicPr>
          <p:cNvPr id="337" name="Picture 135">
            <a:extLst>
              <a:ext uri="{FF2B5EF4-FFF2-40B4-BE49-F238E27FC236}">
                <a16:creationId xmlns="" xmlns:a16="http://schemas.microsoft.com/office/drawing/2014/main" id="{041A49A4-B2F0-7746-BBAB-21A83D91A63B}"/>
              </a:ext>
            </a:extLst>
          </p:cNvPr>
          <p:cNvPicPr>
            <a:picLocks noChangeAspect="1"/>
          </p:cNvPicPr>
          <p:nvPr/>
        </p:nvPicPr>
        <p:blipFill>
          <a:blip r:embed="rId39" cstate="hqprint">
            <a:extLst>
              <a:ext uri="{28A0092B-C50C-407E-A947-70E740481C1C}">
                <a14:useLocalDpi xmlns:a14="http://schemas.microsoft.com/office/drawing/2010/main"/>
              </a:ext>
              <a:ext uri="{96DAC541-7B7A-43D3-8B79-37D633B846F1}">
                <asvg:svgBlip xmlns="" xmlns:asvg="http://schemas.microsoft.com/office/drawing/2016/SVG/main" r:embed="rId40"/>
              </a:ext>
            </a:extLst>
          </a:blip>
          <a:stretch>
            <a:fillRect/>
          </a:stretch>
        </p:blipFill>
        <p:spPr>
          <a:xfrm>
            <a:off x="6464317" y="4912560"/>
            <a:ext cx="463051" cy="463051"/>
          </a:xfrm>
          <a:prstGeom prst="rect">
            <a:avLst/>
          </a:prstGeom>
        </p:spPr>
      </p:pic>
      <p:sp>
        <p:nvSpPr>
          <p:cNvPr id="339" name="TextBox 338">
            <a:extLst>
              <a:ext uri="{FF2B5EF4-FFF2-40B4-BE49-F238E27FC236}">
                <a16:creationId xmlns="" xmlns:a16="http://schemas.microsoft.com/office/drawing/2014/main" id="{5AD4F347-2A8F-8D45-A62B-40F99630C0A3}"/>
              </a:ext>
            </a:extLst>
          </p:cNvPr>
          <p:cNvSpPr txBox="1"/>
          <p:nvPr/>
        </p:nvSpPr>
        <p:spPr>
          <a:xfrm>
            <a:off x="10202553" y="3773681"/>
            <a:ext cx="1162788" cy="176103"/>
          </a:xfrm>
          <a:prstGeom prst="rect">
            <a:avLst/>
          </a:prstGeom>
          <a:noFill/>
        </p:spPr>
        <p:txBody>
          <a:bodyPr wrap="square" lIns="0" tIns="14810" rIns="0" bIns="14810" rtlCol="0" anchor="ctr">
            <a:spAutoFit/>
          </a:bodyPr>
          <a:lstStyle/>
          <a:p>
            <a:pPr algn="ctr">
              <a:lnSpc>
                <a:spcPct val="95000"/>
              </a:lnSpc>
            </a:pPr>
            <a:r>
              <a:rPr lang="en-US" sz="1000" b="1" dirty="0">
                <a:latin typeface="Arial"/>
              </a:rPr>
              <a:t>FortiGate Cloud</a:t>
            </a:r>
          </a:p>
        </p:txBody>
      </p:sp>
      <p:sp>
        <p:nvSpPr>
          <p:cNvPr id="340" name="TextBox 339">
            <a:extLst>
              <a:ext uri="{FF2B5EF4-FFF2-40B4-BE49-F238E27FC236}">
                <a16:creationId xmlns="" xmlns:a16="http://schemas.microsoft.com/office/drawing/2014/main" id="{AD44BC9D-E26A-274F-B097-59F4E1480885}"/>
              </a:ext>
            </a:extLst>
          </p:cNvPr>
          <p:cNvSpPr txBox="1"/>
          <p:nvPr/>
        </p:nvSpPr>
        <p:spPr>
          <a:xfrm>
            <a:off x="590000" y="5367879"/>
            <a:ext cx="859531" cy="244682"/>
          </a:xfrm>
          <a:prstGeom prst="rect">
            <a:avLst/>
          </a:prstGeom>
          <a:noFill/>
          <a:ln w="12700">
            <a:noFill/>
          </a:ln>
        </p:spPr>
        <p:txBody>
          <a:bodyPr wrap="non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100" b="1" i="0" u="none" strike="noStrike" kern="1200" cap="none" spc="0" normalizeH="0" baseline="0" noProof="0" dirty="0">
                <a:ln>
                  <a:noFill/>
                </a:ln>
                <a:solidFill>
                  <a:schemeClr val="bg1">
                    <a:lumMod val="50000"/>
                  </a:schemeClr>
                </a:solidFill>
                <a:effectLst/>
                <a:uLnTx/>
                <a:uFillTx/>
                <a:latin typeface="Arial"/>
                <a:ea typeface="+mn-ea"/>
                <a:cs typeface="Arial" panose="020B0604020202020204" pitchFamily="34" charset="0"/>
              </a:rPr>
              <a:t>Appliance</a:t>
            </a:r>
          </a:p>
        </p:txBody>
      </p:sp>
      <p:sp>
        <p:nvSpPr>
          <p:cNvPr id="341" name="TextBox 340">
            <a:extLst>
              <a:ext uri="{FF2B5EF4-FFF2-40B4-BE49-F238E27FC236}">
                <a16:creationId xmlns="" xmlns:a16="http://schemas.microsoft.com/office/drawing/2014/main" id="{91BCEE4A-D2D2-9041-AD9D-BF65E6FB7FB4}"/>
              </a:ext>
            </a:extLst>
          </p:cNvPr>
          <p:cNvSpPr txBox="1"/>
          <p:nvPr/>
        </p:nvSpPr>
        <p:spPr>
          <a:xfrm>
            <a:off x="1460978" y="5396054"/>
            <a:ext cx="746429" cy="397032"/>
          </a:xfrm>
          <a:prstGeom prst="rect">
            <a:avLst/>
          </a:prstGeom>
          <a:noFill/>
          <a:ln w="12700">
            <a:noFill/>
          </a:ln>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100" b="1" i="0" u="none" strike="noStrike" kern="1200" cap="none" spc="0" normalizeH="0" baseline="0" noProof="0" dirty="0">
                <a:ln>
                  <a:noFill/>
                </a:ln>
                <a:solidFill>
                  <a:schemeClr val="bg1">
                    <a:lumMod val="50000"/>
                  </a:schemeClr>
                </a:solidFill>
                <a:effectLst/>
                <a:uLnTx/>
                <a:uFillTx/>
                <a:latin typeface="Arial"/>
                <a:ea typeface="+mn-ea"/>
                <a:cs typeface="Arial" panose="020B0604020202020204" pitchFamily="34" charset="0"/>
              </a:rPr>
              <a:t>Virtual Machine</a:t>
            </a:r>
          </a:p>
        </p:txBody>
      </p:sp>
      <p:sp>
        <p:nvSpPr>
          <p:cNvPr id="342" name="TextBox 341">
            <a:extLst>
              <a:ext uri="{FF2B5EF4-FFF2-40B4-BE49-F238E27FC236}">
                <a16:creationId xmlns="" xmlns:a16="http://schemas.microsoft.com/office/drawing/2014/main" id="{D921009F-7CBF-8140-88C1-3EC14DE17714}"/>
              </a:ext>
            </a:extLst>
          </p:cNvPr>
          <p:cNvSpPr txBox="1"/>
          <p:nvPr/>
        </p:nvSpPr>
        <p:spPr>
          <a:xfrm>
            <a:off x="2238360" y="5409604"/>
            <a:ext cx="746429" cy="244682"/>
          </a:xfrm>
          <a:prstGeom prst="rect">
            <a:avLst/>
          </a:prstGeom>
          <a:noFill/>
          <a:ln w="12700">
            <a:noFill/>
          </a:ln>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100" b="1" i="0" u="none" strike="noStrike" kern="1200" cap="none" spc="0" normalizeH="0" baseline="0" noProof="0" dirty="0">
                <a:ln>
                  <a:noFill/>
                </a:ln>
                <a:solidFill>
                  <a:schemeClr val="bg1">
                    <a:lumMod val="50000"/>
                  </a:schemeClr>
                </a:solidFill>
                <a:effectLst/>
                <a:uLnTx/>
                <a:uFillTx/>
                <a:latin typeface="Arial"/>
                <a:ea typeface="+mn-ea"/>
                <a:cs typeface="Arial" panose="020B0604020202020204" pitchFamily="34" charset="0"/>
              </a:rPr>
              <a:t>Cloud</a:t>
            </a:r>
          </a:p>
        </p:txBody>
      </p:sp>
      <p:sp>
        <p:nvSpPr>
          <p:cNvPr id="343" name="TextBox 342">
            <a:extLst>
              <a:ext uri="{FF2B5EF4-FFF2-40B4-BE49-F238E27FC236}">
                <a16:creationId xmlns="" xmlns:a16="http://schemas.microsoft.com/office/drawing/2014/main" id="{6938BEA1-9782-2B43-9372-BF61DE4351B9}"/>
              </a:ext>
            </a:extLst>
          </p:cNvPr>
          <p:cNvSpPr txBox="1"/>
          <p:nvPr/>
        </p:nvSpPr>
        <p:spPr>
          <a:xfrm>
            <a:off x="2989169" y="5422821"/>
            <a:ext cx="1032638" cy="397033"/>
          </a:xfrm>
          <a:prstGeom prst="rect">
            <a:avLst/>
          </a:prstGeom>
          <a:noFill/>
          <a:ln w="12700">
            <a:noFill/>
          </a:ln>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100" b="1" i="0" u="none" strike="noStrike" kern="1200" cap="none" spc="0" normalizeH="0" baseline="0" noProof="0" dirty="0">
                <a:ln>
                  <a:noFill/>
                </a:ln>
                <a:solidFill>
                  <a:schemeClr val="bg1">
                    <a:lumMod val="50000"/>
                  </a:schemeClr>
                </a:solidFill>
                <a:effectLst/>
                <a:uLnTx/>
                <a:uFillTx/>
                <a:latin typeface="Arial"/>
                <a:ea typeface="+mn-ea"/>
                <a:cs typeface="Arial" panose="020B0604020202020204" pitchFamily="34" charset="0"/>
              </a:rPr>
              <a:t>Security-as- a-Service</a:t>
            </a:r>
          </a:p>
        </p:txBody>
      </p:sp>
      <p:sp>
        <p:nvSpPr>
          <p:cNvPr id="344" name="TextBox 343">
            <a:extLst>
              <a:ext uri="{FF2B5EF4-FFF2-40B4-BE49-F238E27FC236}">
                <a16:creationId xmlns="" xmlns:a16="http://schemas.microsoft.com/office/drawing/2014/main" id="{EE2BB5F5-CEE3-1F4A-AA56-AEED47ED3CCB}"/>
              </a:ext>
            </a:extLst>
          </p:cNvPr>
          <p:cNvSpPr txBox="1"/>
          <p:nvPr/>
        </p:nvSpPr>
        <p:spPr>
          <a:xfrm>
            <a:off x="4045390" y="5422918"/>
            <a:ext cx="818413" cy="244682"/>
          </a:xfrm>
          <a:prstGeom prst="rect">
            <a:avLst/>
          </a:prstGeom>
          <a:noFill/>
          <a:ln w="12700">
            <a:noFill/>
          </a:ln>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100" b="1" i="0" u="none" strike="noStrike" kern="1200" cap="none" spc="0" normalizeH="0" baseline="0" noProof="0" dirty="0">
                <a:ln>
                  <a:noFill/>
                </a:ln>
                <a:solidFill>
                  <a:schemeClr val="bg1">
                    <a:lumMod val="50000"/>
                  </a:schemeClr>
                </a:solidFill>
                <a:effectLst/>
                <a:uLnTx/>
                <a:uFillTx/>
                <a:latin typeface="Arial"/>
                <a:ea typeface="+mn-ea"/>
                <a:cs typeface="Arial" panose="020B0604020202020204" pitchFamily="34" charset="0"/>
              </a:rPr>
              <a:t>Software</a:t>
            </a:r>
          </a:p>
        </p:txBody>
      </p:sp>
      <p:pic>
        <p:nvPicPr>
          <p:cNvPr id="345" name="Picture 344">
            <a:extLst>
              <a:ext uri="{FF2B5EF4-FFF2-40B4-BE49-F238E27FC236}">
                <a16:creationId xmlns="" xmlns:a16="http://schemas.microsoft.com/office/drawing/2014/main" id="{7F84D96C-5108-EC48-BF60-A3197243A8F6}"/>
              </a:ext>
            </a:extLst>
          </p:cNvPr>
          <p:cNvPicPr>
            <a:picLocks noChangeAspect="1"/>
          </p:cNvPicPr>
          <p:nvPr/>
        </p:nvPicPr>
        <p:blipFill>
          <a:blip r:embed="rId41" cstate="hqprint">
            <a:duotone>
              <a:schemeClr val="accent5">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1677674" y="5057260"/>
            <a:ext cx="301752" cy="301752"/>
          </a:xfrm>
          <a:prstGeom prst="rect">
            <a:avLst/>
          </a:prstGeom>
        </p:spPr>
      </p:pic>
      <p:pic>
        <p:nvPicPr>
          <p:cNvPr id="346" name="Picture 345">
            <a:extLst>
              <a:ext uri="{FF2B5EF4-FFF2-40B4-BE49-F238E27FC236}">
                <a16:creationId xmlns="" xmlns:a16="http://schemas.microsoft.com/office/drawing/2014/main" id="{4DECBE3C-294A-B642-8784-AD6A6D72A77D}"/>
              </a:ext>
            </a:extLst>
          </p:cNvPr>
          <p:cNvPicPr>
            <a:picLocks noChangeAspect="1"/>
          </p:cNvPicPr>
          <p:nvPr/>
        </p:nvPicPr>
        <p:blipFill>
          <a:blip r:embed="rId42" cstate="hqprint">
            <a:duotone>
              <a:schemeClr val="accent5">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2397622" y="5073255"/>
            <a:ext cx="429510" cy="265176"/>
          </a:xfrm>
          <a:prstGeom prst="rect">
            <a:avLst/>
          </a:prstGeom>
        </p:spPr>
      </p:pic>
      <p:pic>
        <p:nvPicPr>
          <p:cNvPr id="347" name="Picture 346">
            <a:extLst>
              <a:ext uri="{FF2B5EF4-FFF2-40B4-BE49-F238E27FC236}">
                <a16:creationId xmlns="" xmlns:a16="http://schemas.microsoft.com/office/drawing/2014/main" id="{7DF7DCCE-8261-6F4B-A289-95F6519A2AA8}"/>
              </a:ext>
            </a:extLst>
          </p:cNvPr>
          <p:cNvPicPr>
            <a:picLocks noChangeAspect="1"/>
          </p:cNvPicPr>
          <p:nvPr/>
        </p:nvPicPr>
        <p:blipFill>
          <a:blip r:embed="rId43" cstate="hqprint">
            <a:duotone>
              <a:schemeClr val="accent5">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3287969" y="5052166"/>
            <a:ext cx="402236" cy="320040"/>
          </a:xfrm>
          <a:prstGeom prst="rect">
            <a:avLst/>
          </a:prstGeom>
        </p:spPr>
      </p:pic>
      <p:pic>
        <p:nvPicPr>
          <p:cNvPr id="348" name="Picture 347">
            <a:extLst>
              <a:ext uri="{FF2B5EF4-FFF2-40B4-BE49-F238E27FC236}">
                <a16:creationId xmlns="" xmlns:a16="http://schemas.microsoft.com/office/drawing/2014/main" id="{A5CDA85A-F31C-9D4D-9953-D93D419A1A3C}"/>
              </a:ext>
            </a:extLst>
          </p:cNvPr>
          <p:cNvPicPr>
            <a:picLocks noChangeAspect="1"/>
          </p:cNvPicPr>
          <p:nvPr/>
        </p:nvPicPr>
        <p:blipFill>
          <a:blip r:embed="rId44" cstate="hqprint">
            <a:duotone>
              <a:schemeClr val="accent5">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4263249" y="5073556"/>
            <a:ext cx="310296" cy="274320"/>
          </a:xfrm>
          <a:prstGeom prst="rect">
            <a:avLst/>
          </a:prstGeom>
        </p:spPr>
      </p:pic>
      <p:pic>
        <p:nvPicPr>
          <p:cNvPr id="349" name="Picture 348">
            <a:extLst>
              <a:ext uri="{FF2B5EF4-FFF2-40B4-BE49-F238E27FC236}">
                <a16:creationId xmlns="" xmlns:a16="http://schemas.microsoft.com/office/drawing/2014/main" id="{B9704224-21CE-694A-ACFB-E108A1AEFD30}"/>
              </a:ext>
            </a:extLst>
          </p:cNvPr>
          <p:cNvPicPr>
            <a:picLocks noChangeAspect="1"/>
          </p:cNvPicPr>
          <p:nvPr/>
        </p:nvPicPr>
        <p:blipFill>
          <a:blip r:embed="rId45" cstate="hqprint">
            <a:duotone>
              <a:schemeClr val="accent5">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785174" y="5099718"/>
            <a:ext cx="406451" cy="192024"/>
          </a:xfrm>
          <a:prstGeom prst="rect">
            <a:avLst/>
          </a:prstGeom>
        </p:spPr>
      </p:pic>
    </p:spTree>
    <p:extLst>
      <p:ext uri="{BB962C8B-B14F-4D97-AF65-F5344CB8AC3E}">
        <p14:creationId xmlns:p14="http://schemas.microsoft.com/office/powerpoint/2010/main" val="22178372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 xmlns:a16="http://schemas.microsoft.com/office/drawing/2014/main" id="{05700943-1E65-A24A-8EFA-488DEC7BCB84}"/>
              </a:ext>
            </a:extLst>
          </p:cNvPr>
          <p:cNvSpPr/>
          <p:nvPr/>
        </p:nvSpPr>
        <p:spPr>
          <a:xfrm>
            <a:off x="8952633" y="2204814"/>
            <a:ext cx="2685366" cy="4002633"/>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9" name="Rectangle 18"/>
          <p:cNvSpPr/>
          <p:nvPr/>
        </p:nvSpPr>
        <p:spPr>
          <a:xfrm>
            <a:off x="3815530" y="2742942"/>
            <a:ext cx="2055431" cy="1754300"/>
          </a:xfrm>
          <a:prstGeom prst="rect">
            <a:avLst/>
          </a:prstGeom>
        </p:spPr>
        <p:txBody>
          <a:bodyPr wrap="square" lIns="121893" tIns="60947" rIns="121893" bIns="60947" numCol="1">
            <a:spAutoFit/>
          </a:bodyPr>
          <a:lstStyle/>
          <a:p>
            <a:pPr marL="380917" indent="-380917">
              <a:spcBef>
                <a:spcPts val="400"/>
              </a:spcBef>
              <a:buSzPct val="100000"/>
              <a:buBlip>
                <a:blip r:embed="rId2"/>
              </a:buBlip>
            </a:pPr>
            <a:r>
              <a:rPr lang="en-US" sz="2400" b="1" dirty="0">
                <a:ea typeface="Helvetica 55 Roman" charset="0"/>
                <a:cs typeface="Arial Narrow"/>
              </a:rPr>
              <a:t>FG-900D</a:t>
            </a:r>
          </a:p>
          <a:p>
            <a:pPr marL="380917" indent="-380917">
              <a:spcBef>
                <a:spcPts val="400"/>
              </a:spcBef>
              <a:buSzPct val="100000"/>
              <a:buBlip>
                <a:blip r:embed="rId2"/>
              </a:buBlip>
            </a:pPr>
            <a:r>
              <a:rPr lang="en-US" sz="2400" b="1" dirty="0">
                <a:ea typeface="Helvetica 55 Roman" charset="0"/>
                <a:cs typeface="Arial Narrow"/>
              </a:rPr>
              <a:t>FG-800D</a:t>
            </a:r>
          </a:p>
          <a:p>
            <a:pPr marL="380917" indent="-380917">
              <a:spcBef>
                <a:spcPts val="400"/>
              </a:spcBef>
              <a:buSzPct val="100000"/>
              <a:buBlip>
                <a:blip r:embed="rId2"/>
              </a:buBlip>
            </a:pPr>
            <a:r>
              <a:rPr lang="en-US" sz="2400" b="1" dirty="0">
                <a:ea typeface="Helvetica 55 Roman" charset="0"/>
                <a:cs typeface="Arial Narrow"/>
              </a:rPr>
              <a:t>FG-600E</a:t>
            </a:r>
          </a:p>
          <a:p>
            <a:pPr marL="380917" indent="-380917">
              <a:spcBef>
                <a:spcPts val="400"/>
              </a:spcBef>
              <a:buSzPct val="100000"/>
              <a:buBlip>
                <a:blip r:embed="rId2"/>
              </a:buBlip>
            </a:pPr>
            <a:r>
              <a:rPr lang="en-US" sz="2400" b="1" dirty="0">
                <a:ea typeface="Helvetica 55 Roman" charset="0"/>
                <a:cs typeface="Arial Narrow"/>
              </a:rPr>
              <a:t>FG-500E</a:t>
            </a:r>
          </a:p>
        </p:txBody>
      </p:sp>
      <p:grpSp>
        <p:nvGrpSpPr>
          <p:cNvPr id="6" name="Group 5"/>
          <p:cNvGrpSpPr/>
          <p:nvPr/>
        </p:nvGrpSpPr>
        <p:grpSpPr>
          <a:xfrm>
            <a:off x="599104" y="1200000"/>
            <a:ext cx="11038895" cy="846744"/>
            <a:chOff x="448252" y="1080000"/>
            <a:chExt cx="8281328" cy="635058"/>
          </a:xfrm>
        </p:grpSpPr>
        <p:sp>
          <p:nvSpPr>
            <p:cNvPr id="5" name="Rectangle 4"/>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dirty="0">
                  <a:solidFill>
                    <a:schemeClr val="bg1"/>
                  </a:solidFill>
                  <a:cs typeface="Arial Narrow"/>
                </a:rPr>
                <a:t>High Performance, Top Rated Network Security for Mid-Sized Enterprises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498" y="1107213"/>
              <a:ext cx="585216" cy="585216"/>
            </a:xfrm>
            <a:prstGeom prst="rect">
              <a:avLst/>
            </a:prstGeom>
            <a:solidFill>
              <a:srgbClr val="414F52"/>
            </a:solidFill>
          </p:spPr>
        </p:pic>
      </p:grpSp>
      <p:sp>
        <p:nvSpPr>
          <p:cNvPr id="12" name="Title 11"/>
          <p:cNvSpPr>
            <a:spLocks noGrp="1"/>
          </p:cNvSpPr>
          <p:nvPr>
            <p:ph type="title"/>
          </p:nvPr>
        </p:nvSpPr>
        <p:spPr/>
        <p:txBody>
          <a:bodyPr/>
          <a:lstStyle/>
          <a:p>
            <a:r>
              <a:rPr lang="en-US" dirty="0"/>
              <a:t>FortiGate Mid-Range Series - Overview</a:t>
            </a:r>
          </a:p>
        </p:txBody>
      </p:sp>
      <p:pic>
        <p:nvPicPr>
          <p:cNvPr id="36" name="Picture 35" descr="Firewall-Sym-D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9104" y="5023816"/>
            <a:ext cx="585196" cy="480000"/>
          </a:xfrm>
          <a:prstGeom prst="rect">
            <a:avLst/>
          </a:prstGeom>
        </p:spPr>
      </p:pic>
      <p:pic>
        <p:nvPicPr>
          <p:cNvPr id="37" name="Picture 36" descr="NGFW_sym.png"/>
          <p:cNvPicPr>
            <a:picLocks noChangeAspect="1"/>
          </p:cNvPicPr>
          <p:nvPr/>
        </p:nvPicPr>
        <p:blipFill>
          <a:blip r:embed="rId5" cstate="print">
            <a:extLst>
              <a:ext uri="{BEBA8EAE-BF5A-486C-A8C5-ECC9F3942E4B}">
                <a14:imgProps xmlns:a14="http://schemas.microsoft.com/office/drawing/2010/main">
                  <a14:imgLayer r:embed="rId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730308" y="5016884"/>
            <a:ext cx="588597" cy="480000"/>
          </a:xfrm>
          <a:prstGeom prst="rect">
            <a:avLst/>
          </a:prstGeom>
        </p:spPr>
      </p:pic>
      <p:pic>
        <p:nvPicPr>
          <p:cNvPr id="40" name="Picture 39" descr="Threat Protection icon.eps"/>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9912" y="5727448"/>
            <a:ext cx="608158" cy="480000"/>
          </a:xfrm>
          <a:prstGeom prst="rect">
            <a:avLst/>
          </a:prstGeom>
        </p:spPr>
      </p:pic>
      <p:pic>
        <p:nvPicPr>
          <p:cNvPr id="41" name="Picture 40" descr="UTM_sy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24880" y="5720515"/>
            <a:ext cx="554268" cy="460800"/>
          </a:xfrm>
          <a:prstGeom prst="rect">
            <a:avLst/>
          </a:prstGeom>
        </p:spPr>
      </p:pic>
      <p:sp>
        <p:nvSpPr>
          <p:cNvPr id="45" name="TextBox 44"/>
          <p:cNvSpPr txBox="1"/>
          <p:nvPr/>
        </p:nvSpPr>
        <p:spPr>
          <a:xfrm>
            <a:off x="1215635" y="4937253"/>
            <a:ext cx="3371977" cy="1708138"/>
          </a:xfrm>
          <a:prstGeom prst="rect">
            <a:avLst/>
          </a:prstGeom>
          <a:noFill/>
        </p:spPr>
        <p:txBody>
          <a:bodyPr wrap="square" lIns="121899" tIns="60949" rIns="121899" bIns="60949" rtlCol="0">
            <a:spAutoFit/>
          </a:bodyPr>
          <a:lstStyle/>
          <a:p>
            <a:r>
              <a:rPr lang="en-US" sz="2400" b="1" dirty="0">
                <a:solidFill>
                  <a:srgbClr val="000000"/>
                </a:solidFill>
              </a:rPr>
              <a:t>7.4 Gbps </a:t>
            </a:r>
            <a:r>
              <a:rPr lang="mr-IN" sz="2400" b="1" dirty="0">
                <a:solidFill>
                  <a:srgbClr val="000000"/>
                </a:solidFill>
              </a:rPr>
              <a:t>–</a:t>
            </a:r>
            <a:r>
              <a:rPr lang="en-US" sz="2400" b="1" dirty="0">
                <a:solidFill>
                  <a:srgbClr val="000000"/>
                </a:solidFill>
              </a:rPr>
              <a:t> 50 Gbps</a:t>
            </a:r>
          </a:p>
          <a:p>
            <a:r>
              <a:rPr lang="en-US" sz="1100" dirty="0">
                <a:solidFill>
                  <a:srgbClr val="7F7F7F"/>
                </a:solidFill>
              </a:rPr>
              <a:t>Firewall throughput</a:t>
            </a:r>
          </a:p>
          <a:p>
            <a:endParaRPr lang="en-US" sz="1100" dirty="0">
              <a:solidFill>
                <a:srgbClr val="7F7F7F"/>
              </a:solidFill>
            </a:endParaRPr>
          </a:p>
          <a:p>
            <a:r>
              <a:rPr lang="en-US" sz="2400" b="1" dirty="0">
                <a:solidFill>
                  <a:srgbClr val="000000"/>
                </a:solidFill>
              </a:rPr>
              <a:t>500 Mbps </a:t>
            </a:r>
            <a:r>
              <a:rPr lang="mr-IN" sz="2400" b="1" dirty="0">
                <a:solidFill>
                  <a:srgbClr val="000000"/>
                </a:solidFill>
              </a:rPr>
              <a:t>–</a:t>
            </a:r>
            <a:r>
              <a:rPr lang="en-US" sz="2400" b="1" dirty="0">
                <a:solidFill>
                  <a:srgbClr val="000000"/>
                </a:solidFill>
              </a:rPr>
              <a:t> 10 Gbps</a:t>
            </a:r>
          </a:p>
          <a:p>
            <a:r>
              <a:rPr lang="en-US" sz="1100" dirty="0">
                <a:solidFill>
                  <a:srgbClr val="7F7F7F"/>
                </a:solidFill>
              </a:rPr>
              <a:t>IPS Throughput</a:t>
            </a:r>
          </a:p>
          <a:p>
            <a:endParaRPr lang="en-US" sz="1100" dirty="0">
              <a:solidFill>
                <a:srgbClr val="7F7F7F"/>
              </a:solidFill>
            </a:endParaRPr>
          </a:p>
          <a:p>
            <a:endParaRPr lang="en-US" sz="1100" dirty="0">
              <a:solidFill>
                <a:srgbClr val="7F7F7F"/>
              </a:solidFill>
            </a:endParaRPr>
          </a:p>
        </p:txBody>
      </p:sp>
      <p:pic>
        <p:nvPicPr>
          <p:cNvPr id="29" name="Picture 79"/>
          <p:cNvPicPr>
            <a:picLocks noChangeAspect="1"/>
          </p:cNvPicPr>
          <p:nvPr/>
        </p:nvPicPr>
        <p:blipFill rotWithShape="1">
          <a:blip r:embed="rId9" cstate="print">
            <a:extLst>
              <a:ext uri="{28A0092B-C50C-407E-A947-70E740481C1C}">
                <a14:useLocalDpi xmlns:a14="http://schemas.microsoft.com/office/drawing/2010/main"/>
              </a:ext>
            </a:extLst>
          </a:blip>
          <a:srcRect l="1" t="1" r="52400" b="54156"/>
          <a:stretch/>
        </p:blipFill>
        <p:spPr bwMode="auto">
          <a:xfrm>
            <a:off x="9074837" y="5313537"/>
            <a:ext cx="617078" cy="52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9691915" y="5288736"/>
            <a:ext cx="1892974" cy="523220"/>
          </a:xfrm>
          <a:prstGeom prst="rect">
            <a:avLst/>
          </a:prstGeom>
          <a:noFill/>
        </p:spPr>
        <p:txBody>
          <a:bodyPr wrap="square">
            <a:spAutoFit/>
          </a:bodyPr>
          <a:lstStyle/>
          <a:p>
            <a:r>
              <a:rPr lang="en-US" sz="1400" b="1" dirty="0"/>
              <a:t>GE RJ45 | GE SFP | 10GE SFP+ </a:t>
            </a:r>
          </a:p>
        </p:txBody>
      </p:sp>
      <p:sp>
        <p:nvSpPr>
          <p:cNvPr id="20" name="Rectangle 19">
            <a:extLst>
              <a:ext uri="{FF2B5EF4-FFF2-40B4-BE49-F238E27FC236}">
                <a16:creationId xmlns="" xmlns:a16="http://schemas.microsoft.com/office/drawing/2014/main" id="{AA6B4E8D-7A9B-B34A-AF5F-9F006B961C09}"/>
              </a:ext>
            </a:extLst>
          </p:cNvPr>
          <p:cNvSpPr/>
          <p:nvPr/>
        </p:nvSpPr>
        <p:spPr>
          <a:xfrm>
            <a:off x="9670295" y="2420543"/>
            <a:ext cx="782587" cy="307777"/>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NGFW </a:t>
            </a:r>
          </a:p>
        </p:txBody>
      </p:sp>
      <p:sp>
        <p:nvSpPr>
          <p:cNvPr id="21" name="Rectangle 20">
            <a:extLst>
              <a:ext uri="{FF2B5EF4-FFF2-40B4-BE49-F238E27FC236}">
                <a16:creationId xmlns="" xmlns:a16="http://schemas.microsoft.com/office/drawing/2014/main" id="{0C32FFAE-89A8-CF4B-BA5A-351338610D13}"/>
              </a:ext>
            </a:extLst>
          </p:cNvPr>
          <p:cNvSpPr/>
          <p:nvPr/>
        </p:nvSpPr>
        <p:spPr>
          <a:xfrm>
            <a:off x="5538097" y="4958136"/>
            <a:ext cx="3320394" cy="1354217"/>
          </a:xfrm>
          <a:prstGeom prst="rect">
            <a:avLst/>
          </a:prstGeom>
        </p:spPr>
        <p:txBody>
          <a:bodyPr wrap="square">
            <a:spAutoFit/>
          </a:bodyPr>
          <a:lstStyle/>
          <a:p>
            <a:r>
              <a:rPr lang="en-US" sz="2400" b="1" dirty="0">
                <a:solidFill>
                  <a:srgbClr val="000000"/>
                </a:solidFill>
              </a:rPr>
              <a:t>360 Mbps </a:t>
            </a:r>
            <a:r>
              <a:rPr lang="mr-IN" sz="2400" b="1" dirty="0">
                <a:solidFill>
                  <a:srgbClr val="000000"/>
                </a:solidFill>
              </a:rPr>
              <a:t>–</a:t>
            </a:r>
            <a:r>
              <a:rPr lang="en-US" sz="2400" b="1" dirty="0">
                <a:solidFill>
                  <a:srgbClr val="000000"/>
                </a:solidFill>
              </a:rPr>
              <a:t> 9.5 Gbps</a:t>
            </a:r>
          </a:p>
          <a:p>
            <a:r>
              <a:rPr lang="en-US" sz="1100" dirty="0">
                <a:solidFill>
                  <a:srgbClr val="7F7F7F"/>
                </a:solidFill>
              </a:rPr>
              <a:t>NGFW Throughput</a:t>
            </a:r>
          </a:p>
          <a:p>
            <a:endParaRPr lang="en-US" sz="1100" dirty="0">
              <a:solidFill>
                <a:srgbClr val="7F7F7F"/>
              </a:solidFill>
            </a:endParaRPr>
          </a:p>
          <a:p>
            <a:r>
              <a:rPr lang="en-US" sz="2400" b="1" dirty="0">
                <a:solidFill>
                  <a:srgbClr val="000000"/>
                </a:solidFill>
              </a:rPr>
              <a:t>250 Mbps </a:t>
            </a:r>
            <a:r>
              <a:rPr lang="mr-IN" sz="2400" b="1" dirty="0">
                <a:solidFill>
                  <a:srgbClr val="000000"/>
                </a:solidFill>
              </a:rPr>
              <a:t>–</a:t>
            </a:r>
            <a:r>
              <a:rPr lang="en-US" sz="2400" b="1" dirty="0">
                <a:solidFill>
                  <a:srgbClr val="000000"/>
                </a:solidFill>
              </a:rPr>
              <a:t> 7 Gbps</a:t>
            </a:r>
          </a:p>
          <a:p>
            <a:r>
              <a:rPr lang="en-US" sz="1100" dirty="0">
                <a:solidFill>
                  <a:srgbClr val="7F7F7F"/>
                </a:solidFill>
              </a:rPr>
              <a:t>Threat Protection Throughput</a:t>
            </a:r>
          </a:p>
        </p:txBody>
      </p:sp>
      <p:cxnSp>
        <p:nvCxnSpPr>
          <p:cNvPr id="34" name="Straight Connector 33">
            <a:extLst>
              <a:ext uri="{FF2B5EF4-FFF2-40B4-BE49-F238E27FC236}">
                <a16:creationId xmlns="" xmlns:a16="http://schemas.microsoft.com/office/drawing/2014/main" id="{59C9A699-895B-D840-9572-F3996C1B6EE3}"/>
              </a:ext>
            </a:extLst>
          </p:cNvPr>
          <p:cNvCxnSpPr>
            <a:cxnSpLocks/>
          </p:cNvCxnSpPr>
          <p:nvPr/>
        </p:nvCxnSpPr>
        <p:spPr>
          <a:xfrm flipH="1">
            <a:off x="599105" y="4843984"/>
            <a:ext cx="11038894" cy="0"/>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pic>
        <p:nvPicPr>
          <p:cNvPr id="43" name="Picture 42">
            <a:extLst>
              <a:ext uri="{FF2B5EF4-FFF2-40B4-BE49-F238E27FC236}">
                <a16:creationId xmlns="" xmlns:a16="http://schemas.microsoft.com/office/drawing/2014/main" id="{8F247945-6D62-1C4E-97DB-6755C5DD0722}"/>
              </a:ext>
            </a:extLst>
          </p:cNvPr>
          <p:cNvPicPr>
            <a:picLocks noChangeAspect="1"/>
          </p:cNvPicPr>
          <p:nvPr/>
        </p:nvPicPr>
        <p:blipFill>
          <a:blip r:embed="rId10"/>
          <a:stretch>
            <a:fillRect/>
          </a:stretch>
        </p:blipFill>
        <p:spPr>
          <a:xfrm>
            <a:off x="9074837" y="2286818"/>
            <a:ext cx="575229" cy="575229"/>
          </a:xfrm>
          <a:prstGeom prst="rect">
            <a:avLst/>
          </a:prstGeom>
        </p:spPr>
      </p:pic>
      <p:pic>
        <p:nvPicPr>
          <p:cNvPr id="46" name="Picture 45">
            <a:extLst>
              <a:ext uri="{FF2B5EF4-FFF2-40B4-BE49-F238E27FC236}">
                <a16:creationId xmlns="" xmlns:a16="http://schemas.microsoft.com/office/drawing/2014/main" id="{44149E7F-418F-AE4D-BF69-D2B34725D6B0}"/>
              </a:ext>
            </a:extLst>
          </p:cNvPr>
          <p:cNvPicPr>
            <a:picLocks noChangeAspect="1"/>
          </p:cNvPicPr>
          <p:nvPr/>
        </p:nvPicPr>
        <p:blipFill>
          <a:blip r:embed="rId11"/>
          <a:stretch>
            <a:fillRect/>
          </a:stretch>
        </p:blipFill>
        <p:spPr>
          <a:xfrm>
            <a:off x="9074837" y="2918357"/>
            <a:ext cx="575229" cy="575229"/>
          </a:xfrm>
          <a:prstGeom prst="rect">
            <a:avLst/>
          </a:prstGeom>
        </p:spPr>
      </p:pic>
      <p:sp>
        <p:nvSpPr>
          <p:cNvPr id="48" name="Rectangle 47">
            <a:extLst>
              <a:ext uri="{FF2B5EF4-FFF2-40B4-BE49-F238E27FC236}">
                <a16:creationId xmlns="" xmlns:a16="http://schemas.microsoft.com/office/drawing/2014/main" id="{D556F664-DCAF-F54D-88A0-9C3BBECB694B}"/>
              </a:ext>
            </a:extLst>
          </p:cNvPr>
          <p:cNvSpPr/>
          <p:nvPr/>
        </p:nvSpPr>
        <p:spPr>
          <a:xfrm>
            <a:off x="9670295" y="3037803"/>
            <a:ext cx="1611082" cy="307777"/>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Secure SD-WAN </a:t>
            </a:r>
          </a:p>
        </p:txBody>
      </p:sp>
      <p:pic>
        <p:nvPicPr>
          <p:cNvPr id="3" name="Picture 2">
            <a:extLst>
              <a:ext uri="{FF2B5EF4-FFF2-40B4-BE49-F238E27FC236}">
                <a16:creationId xmlns="" xmlns:a16="http://schemas.microsoft.com/office/drawing/2014/main" id="{42499C9C-AC26-0C45-9034-4609B927A759}"/>
              </a:ext>
            </a:extLst>
          </p:cNvPr>
          <p:cNvPicPr>
            <a:picLocks noChangeAspect="1"/>
          </p:cNvPicPr>
          <p:nvPr/>
        </p:nvPicPr>
        <p:blipFill>
          <a:blip r:embed="rId12"/>
          <a:stretch>
            <a:fillRect/>
          </a:stretch>
        </p:blipFill>
        <p:spPr>
          <a:xfrm>
            <a:off x="9074838" y="3549896"/>
            <a:ext cx="575228" cy="575228"/>
          </a:xfrm>
          <a:prstGeom prst="rect">
            <a:avLst/>
          </a:prstGeom>
        </p:spPr>
      </p:pic>
      <p:sp>
        <p:nvSpPr>
          <p:cNvPr id="26" name="Rectangle 25">
            <a:extLst>
              <a:ext uri="{FF2B5EF4-FFF2-40B4-BE49-F238E27FC236}">
                <a16:creationId xmlns="" xmlns:a16="http://schemas.microsoft.com/office/drawing/2014/main" id="{31DF69AC-488B-E44A-B3BF-ECD6EA53A13E}"/>
              </a:ext>
            </a:extLst>
          </p:cNvPr>
          <p:cNvSpPr/>
          <p:nvPr/>
        </p:nvSpPr>
        <p:spPr>
          <a:xfrm>
            <a:off x="9670295" y="3701473"/>
            <a:ext cx="1414170" cy="307777"/>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SWG </a:t>
            </a:r>
            <a:r>
              <a:rPr lang="en-SG" sz="1000" i="1" dirty="0">
                <a:latin typeface="Arial" panose="020B0604020202020204" pitchFamily="34" charset="0"/>
                <a:cs typeface="Arial" panose="020B0604020202020204" pitchFamily="34" charset="0"/>
              </a:rPr>
              <a:t>(600 series+)</a:t>
            </a:r>
            <a:endParaRPr lang="en-SG" sz="1400" i="1"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 xmlns:a16="http://schemas.microsoft.com/office/drawing/2014/main" id="{F2095763-6D18-6E41-B8D1-E2D3A14B8006}"/>
              </a:ext>
            </a:extLst>
          </p:cNvPr>
          <p:cNvSpPr/>
          <p:nvPr/>
        </p:nvSpPr>
        <p:spPr>
          <a:xfrm>
            <a:off x="5807888" y="2742942"/>
            <a:ext cx="2910327" cy="1754300"/>
          </a:xfrm>
          <a:prstGeom prst="rect">
            <a:avLst/>
          </a:prstGeom>
        </p:spPr>
        <p:txBody>
          <a:bodyPr wrap="square" lIns="121893" tIns="60947" rIns="121893" bIns="60947" numCol="1">
            <a:spAutoFit/>
          </a:bodyPr>
          <a:lstStyle/>
          <a:p>
            <a:pPr marL="380917" indent="-380917">
              <a:spcBef>
                <a:spcPts val="400"/>
              </a:spcBef>
              <a:buSzPct val="100000"/>
              <a:buBlip>
                <a:blip r:embed="rId2"/>
              </a:buBlip>
            </a:pPr>
            <a:r>
              <a:rPr lang="en-US" sz="2400" b="1" dirty="0">
                <a:ea typeface="Helvetica 55 Roman" charset="0"/>
                <a:cs typeface="Arial Narrow"/>
              </a:rPr>
              <a:t>FG-400E</a:t>
            </a:r>
            <a:endParaRPr lang="en-US" sz="2400" b="1" dirty="0">
              <a:cs typeface="Arial Narrow"/>
            </a:endParaRPr>
          </a:p>
          <a:p>
            <a:pPr marL="380917" indent="-380917">
              <a:spcBef>
                <a:spcPts val="400"/>
              </a:spcBef>
              <a:buSzPct val="100000"/>
              <a:buBlip>
                <a:blip r:embed="rId2"/>
              </a:buBlip>
            </a:pPr>
            <a:r>
              <a:rPr lang="en-US" sz="2400" b="1" dirty="0">
                <a:ea typeface="Helvetica 55 Roman" charset="0"/>
                <a:cs typeface="Arial Narrow"/>
              </a:rPr>
              <a:t>FG-300E</a:t>
            </a:r>
            <a:endParaRPr lang="en-US" sz="2400" b="1" dirty="0">
              <a:cs typeface="Arial Narrow"/>
            </a:endParaRPr>
          </a:p>
          <a:p>
            <a:pPr marL="380917" indent="-380917">
              <a:spcBef>
                <a:spcPts val="400"/>
              </a:spcBef>
              <a:buSzPct val="100000"/>
              <a:buBlip>
                <a:blip r:embed="rId2"/>
              </a:buBlip>
            </a:pPr>
            <a:r>
              <a:rPr lang="en-US" sz="2400" b="1" dirty="0">
                <a:cs typeface="Arial Narrow"/>
              </a:rPr>
              <a:t>FG-200E Series</a:t>
            </a:r>
          </a:p>
          <a:p>
            <a:pPr marL="380917" indent="-380917">
              <a:spcBef>
                <a:spcPts val="400"/>
              </a:spcBef>
              <a:buSzPct val="100000"/>
              <a:buBlip>
                <a:blip r:embed="rId2"/>
              </a:buBlip>
            </a:pPr>
            <a:r>
              <a:rPr lang="en-US" sz="2400" b="1" dirty="0">
                <a:cs typeface="Arial Narrow"/>
              </a:rPr>
              <a:t>FG-100F Series</a:t>
            </a:r>
          </a:p>
        </p:txBody>
      </p:sp>
      <p:pic>
        <p:nvPicPr>
          <p:cNvPr id="28" name="Picture 27" descr="FortiGate300D-3 Reflection.jpg">
            <a:extLst>
              <a:ext uri="{FF2B5EF4-FFF2-40B4-BE49-F238E27FC236}">
                <a16:creationId xmlns="" xmlns:a16="http://schemas.microsoft.com/office/drawing/2014/main" id="{801EE710-D578-F347-B453-0BA3E4FF03B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54734" y="3890738"/>
            <a:ext cx="2742486" cy="445992"/>
          </a:xfrm>
          <a:prstGeom prst="rect">
            <a:avLst/>
          </a:prstGeom>
        </p:spPr>
      </p:pic>
      <p:pic>
        <p:nvPicPr>
          <p:cNvPr id="30" name="Picture 29" descr="FortiGate500D-1 Reflection.jpg">
            <a:extLst>
              <a:ext uri="{FF2B5EF4-FFF2-40B4-BE49-F238E27FC236}">
                <a16:creationId xmlns="" xmlns:a16="http://schemas.microsoft.com/office/drawing/2014/main" id="{5EF916C8-2182-F54B-A5BF-900B5E4B5C9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37675" y="3609493"/>
            <a:ext cx="2717294" cy="433491"/>
          </a:xfrm>
          <a:prstGeom prst="rect">
            <a:avLst/>
          </a:prstGeom>
        </p:spPr>
      </p:pic>
      <p:pic>
        <p:nvPicPr>
          <p:cNvPr id="31" name="Picture 30" descr="FortiGate600D_FrontTop_small.png">
            <a:extLst>
              <a:ext uri="{FF2B5EF4-FFF2-40B4-BE49-F238E27FC236}">
                <a16:creationId xmlns="" xmlns:a16="http://schemas.microsoft.com/office/drawing/2014/main" id="{52055578-65E3-8346-AD03-C7C263DF17E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99159" y="3329639"/>
            <a:ext cx="3246592" cy="596049"/>
          </a:xfrm>
          <a:prstGeom prst="rect">
            <a:avLst/>
          </a:prstGeom>
        </p:spPr>
      </p:pic>
      <p:pic>
        <p:nvPicPr>
          <p:cNvPr id="32" name="Picture 31" descr="FortiGate800D_FrontTop_sm.png">
            <a:extLst>
              <a:ext uri="{FF2B5EF4-FFF2-40B4-BE49-F238E27FC236}">
                <a16:creationId xmlns="" xmlns:a16="http://schemas.microsoft.com/office/drawing/2014/main" id="{57A366A3-2320-9648-8D62-120B38B8C52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837676" y="2913323"/>
            <a:ext cx="2791941" cy="686307"/>
          </a:xfrm>
          <a:prstGeom prst="rect">
            <a:avLst/>
          </a:prstGeom>
        </p:spPr>
      </p:pic>
      <p:pic>
        <p:nvPicPr>
          <p:cNvPr id="7" name="Picture 6">
            <a:extLst>
              <a:ext uri="{FF2B5EF4-FFF2-40B4-BE49-F238E27FC236}">
                <a16:creationId xmlns="" xmlns:a16="http://schemas.microsoft.com/office/drawing/2014/main" id="{2471BE19-FA7A-5648-9C09-33C9B41E8019}"/>
              </a:ext>
            </a:extLst>
          </p:cNvPr>
          <p:cNvPicPr>
            <a:picLocks noChangeAspect="1"/>
          </p:cNvPicPr>
          <p:nvPr/>
        </p:nvPicPr>
        <p:blipFill>
          <a:blip r:embed="rId17"/>
          <a:stretch>
            <a:fillRect/>
          </a:stretch>
        </p:blipFill>
        <p:spPr>
          <a:xfrm>
            <a:off x="9074837" y="4181435"/>
            <a:ext cx="575229" cy="575229"/>
          </a:xfrm>
          <a:prstGeom prst="rect">
            <a:avLst/>
          </a:prstGeom>
        </p:spPr>
      </p:pic>
      <p:sp>
        <p:nvSpPr>
          <p:cNvPr id="33" name="Rectangle 32">
            <a:extLst>
              <a:ext uri="{FF2B5EF4-FFF2-40B4-BE49-F238E27FC236}">
                <a16:creationId xmlns="" xmlns:a16="http://schemas.microsoft.com/office/drawing/2014/main" id="{1273DB5D-AED5-1845-B050-C3A824F807B4}"/>
              </a:ext>
            </a:extLst>
          </p:cNvPr>
          <p:cNvSpPr/>
          <p:nvPr/>
        </p:nvSpPr>
        <p:spPr>
          <a:xfrm>
            <a:off x="9691915" y="4295497"/>
            <a:ext cx="1274708" cy="307777"/>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IPS </a:t>
            </a:r>
            <a:r>
              <a:rPr lang="en-SG" sz="1000" i="1" dirty="0">
                <a:latin typeface="Arial" panose="020B0604020202020204" pitchFamily="34" charset="0"/>
                <a:cs typeface="Arial" panose="020B0604020202020204" pitchFamily="34" charset="0"/>
              </a:rPr>
              <a:t>(600 series+)</a:t>
            </a:r>
            <a:endParaRPr lang="en-SG"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118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157" y="3740730"/>
            <a:ext cx="246157" cy="328295"/>
          </a:xfrm>
          <a:prstGeom prst="rect">
            <a:avLst/>
          </a:prstGeom>
          <a:noFill/>
        </p:spPr>
        <p:txBody>
          <a:bodyPr wrap="none" lIns="121893" tIns="60947" rIns="121893" bIns="60947" rtlCol="0">
            <a:spAutoFit/>
          </a:bodyPr>
          <a:lstStyle/>
          <a:p>
            <a:endParaRPr lang="en-US" sz="1300">
              <a:solidFill>
                <a:srgbClr val="404040"/>
              </a:solidFill>
              <a:latin typeface="Helvetica 55 Roman"/>
              <a:cs typeface="Helvetica 55 Roman"/>
            </a:endParaRPr>
          </a:p>
        </p:txBody>
      </p:sp>
      <p:graphicFrame>
        <p:nvGraphicFramePr>
          <p:cNvPr id="7" name="Table 6"/>
          <p:cNvGraphicFramePr>
            <a:graphicFrameLocks noGrp="1"/>
          </p:cNvGraphicFramePr>
          <p:nvPr>
            <p:extLst>
              <p:ext uri="{D42A27DB-BD31-4B8C-83A1-F6EECF244321}">
                <p14:modId xmlns:p14="http://schemas.microsoft.com/office/powerpoint/2010/main" val="903399406"/>
              </p:ext>
            </p:extLst>
          </p:nvPr>
        </p:nvGraphicFramePr>
        <p:xfrm>
          <a:off x="337503" y="1200000"/>
          <a:ext cx="11517006" cy="4713670"/>
        </p:xfrm>
        <a:graphic>
          <a:graphicData uri="http://schemas.openxmlformats.org/drawingml/2006/table">
            <a:tbl>
              <a:tblPr firstRow="1" firstCol="1" bandRow="1">
                <a:tableStyleId>{46F890A9-2807-4EBB-B81D-B2AA78EC7F39}</a:tableStyleId>
              </a:tblPr>
              <a:tblGrid>
                <a:gridCol w="2177382">
                  <a:extLst>
                    <a:ext uri="{9D8B030D-6E8A-4147-A177-3AD203B41FA5}">
                      <a16:colId xmlns="" xmlns:a16="http://schemas.microsoft.com/office/drawing/2014/main" val="20000"/>
                    </a:ext>
                  </a:extLst>
                </a:gridCol>
                <a:gridCol w="2334906">
                  <a:extLst>
                    <a:ext uri="{9D8B030D-6E8A-4147-A177-3AD203B41FA5}">
                      <a16:colId xmlns="" xmlns:a16="http://schemas.microsoft.com/office/drawing/2014/main" val="20001"/>
                    </a:ext>
                  </a:extLst>
                </a:gridCol>
                <a:gridCol w="2334906">
                  <a:extLst>
                    <a:ext uri="{9D8B030D-6E8A-4147-A177-3AD203B41FA5}">
                      <a16:colId xmlns="" xmlns:a16="http://schemas.microsoft.com/office/drawing/2014/main" val="20003"/>
                    </a:ext>
                  </a:extLst>
                </a:gridCol>
                <a:gridCol w="2334906">
                  <a:extLst>
                    <a:ext uri="{9D8B030D-6E8A-4147-A177-3AD203B41FA5}">
                      <a16:colId xmlns="" xmlns:a16="http://schemas.microsoft.com/office/drawing/2014/main" val="2447888321"/>
                    </a:ext>
                  </a:extLst>
                </a:gridCol>
                <a:gridCol w="2334906">
                  <a:extLst>
                    <a:ext uri="{9D8B030D-6E8A-4147-A177-3AD203B41FA5}">
                      <a16:colId xmlns="" xmlns:a16="http://schemas.microsoft.com/office/drawing/2014/main" val="20005"/>
                    </a:ext>
                  </a:extLst>
                </a:gridCol>
              </a:tblGrid>
              <a:tr h="403460">
                <a:tc>
                  <a:txBody>
                    <a:bodyPr/>
                    <a:lstStyle/>
                    <a:p>
                      <a:endParaRPr lang="en-US" sz="1300">
                        <a:latin typeface="+mn-lt"/>
                        <a:cs typeface="Arial Narrow"/>
                      </a:endParaRPr>
                    </a:p>
                  </a:txBody>
                  <a:tcPr marL="121888" marR="121888" anchor="ctr"/>
                </a:tc>
                <a:tc>
                  <a:txBody>
                    <a:bodyPr/>
                    <a:lstStyle/>
                    <a:p>
                      <a:pPr algn="ctr"/>
                      <a:r>
                        <a:rPr lang="en-US" sz="1300"/>
                        <a:t>FGT-100E Series</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FGT-140E-POE</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FGT-100F Series</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FGT-200E Series</a:t>
                      </a:r>
                    </a:p>
                  </a:txBody>
                  <a:tcPr marL="121888" marR="121888" anchor="ctr"/>
                </a:tc>
                <a:extLst>
                  <a:ext uri="{0D108BD9-81ED-4DB2-BD59-A6C34878D82A}">
                    <a16:rowId xmlns="" xmlns:a16="http://schemas.microsoft.com/office/drawing/2014/main" val="10000"/>
                  </a:ext>
                </a:extLst>
              </a:tr>
              <a:tr h="50538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t>(1518/512/64 byte</a:t>
                      </a:r>
                      <a:r>
                        <a:rPr lang="en-US" sz="1200" baseline="0"/>
                        <a:t> </a:t>
                      </a:r>
                      <a:r>
                        <a:rPr lang="en-US" sz="1200"/>
                        <a:t>UDP)</a:t>
                      </a:r>
                      <a:endParaRPr lang="en-US" sz="1200" b="1">
                        <a:solidFill>
                          <a:schemeClr val="bg1"/>
                        </a:solidFill>
                      </a:endParaRPr>
                    </a:p>
                  </a:txBody>
                  <a:tcPr marL="121888" marR="121888" anchor="ctr"/>
                </a:tc>
                <a:tc>
                  <a:txBody>
                    <a:bodyPr/>
                    <a:lstStyle/>
                    <a:p>
                      <a:pPr algn="ctr"/>
                      <a:r>
                        <a:rPr lang="en-US" sz="1200"/>
                        <a:t>7.4</a:t>
                      </a:r>
                      <a:r>
                        <a:rPr lang="en-US" sz="1200" baseline="0"/>
                        <a:t> / 7.4 / 4.4</a:t>
                      </a:r>
                      <a:br>
                        <a:rPr lang="en-US" sz="1200" baseline="0"/>
                      </a:br>
                      <a:r>
                        <a:rPr lang="en-US" sz="1200" baseline="0"/>
                        <a:t>Gbps</a:t>
                      </a:r>
                      <a:endParaRPr lang="en-US" sz="1200"/>
                    </a:p>
                  </a:txBody>
                  <a:tcPr marL="121888" marR="121888" anchor="ctr"/>
                </a:tc>
                <a:tc>
                  <a:txBody>
                    <a:bodyPr/>
                    <a:lstStyle/>
                    <a:p>
                      <a:pPr algn="ctr"/>
                      <a:r>
                        <a:rPr lang="en-US" sz="1200"/>
                        <a:t>7.4</a:t>
                      </a:r>
                      <a:r>
                        <a:rPr lang="en-US" sz="1200" baseline="0"/>
                        <a:t> / 7.4 / 4.4</a:t>
                      </a:r>
                      <a:br>
                        <a:rPr lang="en-US" sz="1200" baseline="0"/>
                      </a:br>
                      <a:r>
                        <a:rPr lang="en-US" sz="1200" baseline="0"/>
                        <a:t>Gbps</a:t>
                      </a:r>
                      <a:endParaRPr lang="en-US" sz="1200"/>
                    </a:p>
                  </a:txBody>
                  <a:tcPr marL="121888" marR="121888" anchor="ctr"/>
                </a:tc>
                <a:tc>
                  <a:txBody>
                    <a:bodyPr/>
                    <a:lstStyle/>
                    <a:p>
                      <a:pPr algn="ctr"/>
                      <a:r>
                        <a:rPr lang="en-SG" sz="1200">
                          <a:effectLst/>
                          <a:latin typeface="Helvetica Neue LT Pro" panose="020B0604020202020204" pitchFamily="34" charset="77"/>
                        </a:rPr>
                        <a:t>20 / 18 / 10 </a:t>
                      </a:r>
                      <a:br>
                        <a:rPr lang="en-SG" sz="1200">
                          <a:effectLst/>
                          <a:latin typeface="Helvetica Neue LT Pro" panose="020B0604020202020204" pitchFamily="34" charset="77"/>
                        </a:rPr>
                      </a:br>
                      <a:r>
                        <a:rPr lang="en-SG" sz="1200">
                          <a:effectLst/>
                          <a:latin typeface="Helvetica Neue LT Pro" panose="020B0604020202020204" pitchFamily="34" charset="77"/>
                        </a:rPr>
                        <a:t>Gbps</a:t>
                      </a:r>
                    </a:p>
                  </a:txBody>
                  <a:tcPr marL="121888" marR="121888" anchor="ctr" horzOverflow="overflow"/>
                </a:tc>
                <a:tc>
                  <a:txBody>
                    <a:bodyPr/>
                    <a:lstStyle/>
                    <a:p>
                      <a:pPr algn="ctr"/>
                      <a:r>
                        <a:rPr lang="en-US" sz="1200"/>
                        <a:t>20 / 20 / 9</a:t>
                      </a:r>
                    </a:p>
                    <a:p>
                      <a:pPr algn="ctr"/>
                      <a:r>
                        <a:rPr lang="en-US" sz="1200"/>
                        <a:t>Gbps</a:t>
                      </a:r>
                    </a:p>
                  </a:txBody>
                  <a:tcPr marL="121888" marR="121888" anchor="ctr" horzOverflow="overflow"/>
                </a:tc>
                <a:extLst>
                  <a:ext uri="{0D108BD9-81ED-4DB2-BD59-A6C34878D82A}">
                    <a16:rowId xmlns="" xmlns:a16="http://schemas.microsoft.com/office/drawing/2014/main" val="10001"/>
                  </a:ext>
                </a:extLst>
              </a:tr>
              <a:tr h="409925">
                <a:tc>
                  <a:txBody>
                    <a:bodyPr/>
                    <a:lstStyle/>
                    <a:p>
                      <a:r>
                        <a:rPr lang="en-US" sz="1200"/>
                        <a:t>Concurrent Sessions</a:t>
                      </a:r>
                      <a:endParaRPr lang="en-US" sz="1200" b="1">
                        <a:solidFill>
                          <a:schemeClr val="bg1"/>
                        </a:solidFill>
                      </a:endParaRPr>
                    </a:p>
                  </a:txBody>
                  <a:tcPr marL="121888" marR="121888" anchor="ctr"/>
                </a:tc>
                <a:tc>
                  <a:txBody>
                    <a:bodyPr/>
                    <a:lstStyle/>
                    <a:p>
                      <a:pPr algn="ctr"/>
                      <a:r>
                        <a:rPr lang="en-US" sz="1200"/>
                        <a:t>2 Mil</a:t>
                      </a:r>
                    </a:p>
                  </a:txBody>
                  <a:tcPr marL="121888" marR="121888" anchor="ctr"/>
                </a:tc>
                <a:tc>
                  <a:txBody>
                    <a:bodyPr/>
                    <a:lstStyle/>
                    <a:p>
                      <a:pPr algn="ctr"/>
                      <a:r>
                        <a:rPr lang="en-US" sz="1200"/>
                        <a:t>2 Mil</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1.5 Mil</a:t>
                      </a:r>
                    </a:p>
                  </a:txBody>
                  <a:tcPr marL="121888" marR="121888" anchor="ctr" horzOverflow="overflow"/>
                </a:tc>
                <a:tc>
                  <a:txBody>
                    <a:bodyPr/>
                    <a:lstStyle/>
                    <a:p>
                      <a:pPr algn="ctr"/>
                      <a:r>
                        <a:rPr lang="en-US" sz="1200"/>
                        <a:t>2 Mil</a:t>
                      </a:r>
                    </a:p>
                  </a:txBody>
                  <a:tcPr marL="121888" marR="121888" anchor="ctr" horzOverflow="overflow"/>
                </a:tc>
                <a:extLst>
                  <a:ext uri="{0D108BD9-81ED-4DB2-BD59-A6C34878D82A}">
                    <a16:rowId xmlns="" xmlns:a16="http://schemas.microsoft.com/office/drawing/2014/main" val="10002"/>
                  </a:ext>
                </a:extLst>
              </a:tr>
              <a:tr h="331583">
                <a:tc>
                  <a:txBody>
                    <a:bodyPr/>
                    <a:lstStyle/>
                    <a:p>
                      <a:r>
                        <a:rPr lang="en-US" sz="1200"/>
                        <a:t>New Sessions/Sec</a:t>
                      </a:r>
                      <a:endParaRPr lang="en-US" sz="1200" b="1">
                        <a:solidFill>
                          <a:schemeClr val="bg1"/>
                        </a:solidFill>
                      </a:endParaRPr>
                    </a:p>
                  </a:txBody>
                  <a:tcPr marL="121888" marR="121888" anchor="ctr"/>
                </a:tc>
                <a:tc>
                  <a:txBody>
                    <a:bodyPr/>
                    <a:lstStyle/>
                    <a:p>
                      <a:pPr algn="ctr"/>
                      <a:r>
                        <a:rPr lang="en-US" sz="1200"/>
                        <a:t>30,000</a:t>
                      </a:r>
                    </a:p>
                  </a:txBody>
                  <a:tcPr marL="121888" marR="121888" anchor="ctr"/>
                </a:tc>
                <a:tc>
                  <a:txBody>
                    <a:bodyPr/>
                    <a:lstStyle/>
                    <a:p>
                      <a:pPr algn="ctr"/>
                      <a:r>
                        <a:rPr lang="en-US" sz="1200"/>
                        <a:t>30,000</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56,000</a:t>
                      </a:r>
                    </a:p>
                  </a:txBody>
                  <a:tcPr marL="121888" marR="121888" anchor="ctr" horzOverflow="overflow"/>
                </a:tc>
                <a:tc>
                  <a:txBody>
                    <a:bodyPr/>
                    <a:lstStyle/>
                    <a:p>
                      <a:pPr algn="ctr"/>
                      <a:r>
                        <a:rPr lang="en-US" sz="1200"/>
                        <a:t>135,000</a:t>
                      </a:r>
                    </a:p>
                  </a:txBody>
                  <a:tcPr marL="121888" marR="121888" anchor="ctr" horzOverflow="overflow"/>
                </a:tc>
                <a:extLst>
                  <a:ext uri="{0D108BD9-81ED-4DB2-BD59-A6C34878D82A}">
                    <a16:rowId xmlns="" xmlns:a16="http://schemas.microsoft.com/office/drawing/2014/main" val="10003"/>
                  </a:ext>
                </a:extLst>
              </a:tr>
              <a:tr h="409925">
                <a:tc>
                  <a:txBody>
                    <a:bodyPr/>
                    <a:lstStyle/>
                    <a:p>
                      <a:r>
                        <a:rPr lang="en-US" sz="1200"/>
                        <a:t>IPSec VPN</a:t>
                      </a:r>
                      <a:endParaRPr lang="en-US" sz="1200" b="1">
                        <a:solidFill>
                          <a:schemeClr val="bg1"/>
                        </a:solidFill>
                      </a:endParaRPr>
                    </a:p>
                  </a:txBody>
                  <a:tcPr marL="121888" marR="121888" anchor="ctr"/>
                </a:tc>
                <a:tc>
                  <a:txBody>
                    <a:bodyPr/>
                    <a:lstStyle/>
                    <a:p>
                      <a:pPr algn="ctr"/>
                      <a:r>
                        <a:rPr lang="en-US" sz="1200"/>
                        <a:t>4 Gbps</a:t>
                      </a:r>
                    </a:p>
                  </a:txBody>
                  <a:tcPr marL="121888" marR="121888" anchor="ctr"/>
                </a:tc>
                <a:tc>
                  <a:txBody>
                    <a:bodyPr/>
                    <a:lstStyle/>
                    <a:p>
                      <a:pPr algn="ctr"/>
                      <a:r>
                        <a:rPr lang="en-US" sz="1200"/>
                        <a:t>4 Gbps</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11.5 Gbps </a:t>
                      </a:r>
                    </a:p>
                  </a:txBody>
                  <a:tcPr marL="121888" marR="121888" anchor="ctr" horzOverflow="overflow"/>
                </a:tc>
                <a:tc>
                  <a:txBody>
                    <a:bodyPr/>
                    <a:lstStyle/>
                    <a:p>
                      <a:pPr algn="ctr"/>
                      <a:r>
                        <a:rPr lang="en-US" sz="1200"/>
                        <a:t>9 Gbps</a:t>
                      </a:r>
                    </a:p>
                  </a:txBody>
                  <a:tcPr marL="121888" marR="121888" anchor="ctr" horzOverflow="overflow"/>
                </a:tc>
                <a:extLst>
                  <a:ext uri="{0D108BD9-81ED-4DB2-BD59-A6C34878D82A}">
                    <a16:rowId xmlns="" xmlns:a16="http://schemas.microsoft.com/office/drawing/2014/main" val="10004"/>
                  </a:ext>
                </a:extLst>
              </a:tr>
              <a:tr h="409925">
                <a:tc>
                  <a:txBody>
                    <a:bodyPr/>
                    <a:lstStyle/>
                    <a:p>
                      <a:r>
                        <a:rPr lang="en-US" sz="1200"/>
                        <a:t>IPS (</a:t>
                      </a:r>
                      <a:r>
                        <a:rPr lang="en-US" sz="1200" err="1"/>
                        <a:t>Ent</a:t>
                      </a:r>
                      <a:r>
                        <a:rPr lang="en-US" sz="1200"/>
                        <a:t>. Mix)</a:t>
                      </a:r>
                      <a:endParaRPr lang="en-US" sz="1200" b="1">
                        <a:solidFill>
                          <a:schemeClr val="bg1"/>
                        </a:solidFill>
                      </a:endParaRPr>
                    </a:p>
                  </a:txBody>
                  <a:tcPr marL="121888" marR="121888" anchor="ctr"/>
                </a:tc>
                <a:tc>
                  <a:txBody>
                    <a:bodyPr/>
                    <a:lstStyle/>
                    <a:p>
                      <a:pPr algn="ctr"/>
                      <a:r>
                        <a:rPr lang="en-US" sz="1200"/>
                        <a:t>500 Mbps</a:t>
                      </a:r>
                    </a:p>
                  </a:txBody>
                  <a:tcPr marL="121888" marR="121888" anchor="ctr"/>
                </a:tc>
                <a:tc>
                  <a:txBody>
                    <a:bodyPr/>
                    <a:lstStyle/>
                    <a:p>
                      <a:pPr algn="ctr"/>
                      <a:r>
                        <a:rPr lang="en-US" sz="1200"/>
                        <a:t>500 Mbps</a:t>
                      </a:r>
                    </a:p>
                  </a:txBody>
                  <a:tcPr marL="121888" marR="121888" anchor="ctr"/>
                </a:tc>
                <a:tc>
                  <a:txBody>
                    <a:bodyPr/>
                    <a:lstStyle/>
                    <a:p>
                      <a:pPr algn="ctr"/>
                      <a:r>
                        <a:rPr lang="en-US" sz="1200"/>
                        <a:t>2.6 Gbps</a:t>
                      </a:r>
                    </a:p>
                  </a:txBody>
                  <a:tcPr marL="121888" marR="121888" anchor="ctr"/>
                </a:tc>
                <a:tc>
                  <a:txBody>
                    <a:bodyPr/>
                    <a:lstStyle/>
                    <a:p>
                      <a:pPr algn="ctr"/>
                      <a:r>
                        <a:rPr lang="en-US" sz="1200"/>
                        <a:t>2.2 Gbps</a:t>
                      </a:r>
                    </a:p>
                  </a:txBody>
                  <a:tcPr marL="121888" marR="121888" anchor="ctr" horzOverflow="overflow"/>
                </a:tc>
                <a:extLst>
                  <a:ext uri="{0D108BD9-81ED-4DB2-BD59-A6C34878D82A}">
                    <a16:rowId xmlns="" xmlns:a16="http://schemas.microsoft.com/office/drawing/2014/main" val="10005"/>
                  </a:ext>
                </a:extLst>
              </a:tr>
              <a:tr h="356837">
                <a:tc>
                  <a:txBody>
                    <a:bodyPr/>
                    <a:lstStyle/>
                    <a:p>
                      <a:r>
                        <a:rPr lang="en-US" sz="1200"/>
                        <a:t>NGFW (</a:t>
                      </a:r>
                      <a:r>
                        <a:rPr lang="en-US" sz="1200" err="1"/>
                        <a:t>Ent</a:t>
                      </a:r>
                      <a:r>
                        <a:rPr lang="en-US" sz="1200"/>
                        <a:t>. Mix)</a:t>
                      </a:r>
                      <a:endParaRPr lang="en-US" sz="1200" b="1">
                        <a:solidFill>
                          <a:schemeClr val="bg1"/>
                        </a:solidFill>
                      </a:endParaRPr>
                    </a:p>
                  </a:txBody>
                  <a:tcPr marL="121888" marR="121888" anchor="ctr"/>
                </a:tc>
                <a:tc>
                  <a:txBody>
                    <a:bodyPr/>
                    <a:lstStyle/>
                    <a:p>
                      <a:pPr algn="ctr"/>
                      <a:r>
                        <a:rPr lang="en-US" sz="1200"/>
                        <a:t>360 Mbps</a:t>
                      </a:r>
                    </a:p>
                  </a:txBody>
                  <a:tcPr marL="121888" marR="121888" anchor="ctr"/>
                </a:tc>
                <a:tc>
                  <a:txBody>
                    <a:bodyPr/>
                    <a:lstStyle/>
                    <a:p>
                      <a:pPr algn="ctr"/>
                      <a:r>
                        <a:rPr lang="en-US" sz="1200"/>
                        <a:t>360 Mbps</a:t>
                      </a:r>
                    </a:p>
                  </a:txBody>
                  <a:tcPr marL="121888" marR="121888" anchor="ctr"/>
                </a:tc>
                <a:tc>
                  <a:txBody>
                    <a:bodyPr/>
                    <a:lstStyle/>
                    <a:p>
                      <a:pPr algn="ctr"/>
                      <a:r>
                        <a:rPr lang="en-US" sz="1200"/>
                        <a:t>1.6 Gbps</a:t>
                      </a:r>
                    </a:p>
                  </a:txBody>
                  <a:tcPr marL="121888" marR="121888" anchor="ctr"/>
                </a:tc>
                <a:tc>
                  <a:txBody>
                    <a:bodyPr/>
                    <a:lstStyle/>
                    <a:p>
                      <a:pPr algn="ctr"/>
                      <a:r>
                        <a:rPr lang="en-US" sz="1200"/>
                        <a:t>1.8 Gbps</a:t>
                      </a:r>
                    </a:p>
                  </a:txBody>
                  <a:tcPr marL="121888" marR="121888" anchor="ctr"/>
                </a:tc>
                <a:extLst>
                  <a:ext uri="{0D108BD9-81ED-4DB2-BD59-A6C34878D82A}">
                    <a16:rowId xmlns="" xmlns:a16="http://schemas.microsoft.com/office/drawing/2014/main" val="10006"/>
                  </a:ext>
                </a:extLst>
              </a:tr>
              <a:tr h="298900">
                <a:tc>
                  <a:txBody>
                    <a:bodyPr/>
                    <a:lstStyle/>
                    <a:p>
                      <a:r>
                        <a:rPr lang="en-US" sz="1200"/>
                        <a:t>Threat</a:t>
                      </a:r>
                      <a:r>
                        <a:rPr lang="en-US" sz="1200" baseline="0"/>
                        <a:t> Protection </a:t>
                      </a:r>
                      <a:br>
                        <a:rPr lang="en-US" sz="1200" baseline="0"/>
                      </a:br>
                      <a:r>
                        <a:rPr lang="en-US" sz="1200" baseline="0"/>
                        <a:t>(</a:t>
                      </a:r>
                      <a:r>
                        <a:rPr lang="en-US" sz="1200" baseline="0" err="1"/>
                        <a:t>Ent</a:t>
                      </a:r>
                      <a:r>
                        <a:rPr lang="en-US" sz="1200" baseline="0"/>
                        <a:t>. Mix)</a:t>
                      </a:r>
                      <a:endParaRPr lang="en-US" sz="1200" b="1">
                        <a:solidFill>
                          <a:schemeClr val="tx1"/>
                        </a:solidFill>
                      </a:endParaRPr>
                    </a:p>
                  </a:txBody>
                  <a:tcPr marL="121888" marR="121888" anchor="ctr"/>
                </a:tc>
                <a:tc>
                  <a:txBody>
                    <a:bodyPr/>
                    <a:lstStyle/>
                    <a:p>
                      <a:pPr algn="ctr"/>
                      <a:r>
                        <a:rPr lang="en-US" sz="1200"/>
                        <a:t>250 Mbps</a:t>
                      </a:r>
                    </a:p>
                  </a:txBody>
                  <a:tcPr marL="121888" marR="121888" anchor="ctr"/>
                </a:tc>
                <a:tc>
                  <a:txBody>
                    <a:bodyPr/>
                    <a:lstStyle/>
                    <a:p>
                      <a:pPr algn="ctr"/>
                      <a:r>
                        <a:rPr lang="en-US" sz="1200"/>
                        <a:t>250 Mbps</a:t>
                      </a:r>
                    </a:p>
                  </a:txBody>
                  <a:tcPr marL="121888" marR="121888" anchor="ctr"/>
                </a:tc>
                <a:tc>
                  <a:txBody>
                    <a:bodyPr/>
                    <a:lstStyle/>
                    <a:p>
                      <a:pPr algn="ctr"/>
                      <a:r>
                        <a:rPr lang="en-US" sz="1200"/>
                        <a:t>1 Gbps</a:t>
                      </a:r>
                    </a:p>
                  </a:txBody>
                  <a:tcPr marL="121888" marR="121888" anchor="ctr"/>
                </a:tc>
                <a:tc>
                  <a:txBody>
                    <a:bodyPr/>
                    <a:lstStyle/>
                    <a:p>
                      <a:pPr algn="ctr"/>
                      <a:r>
                        <a:rPr lang="en-US" sz="1200"/>
                        <a:t>1.2 Gbps</a:t>
                      </a:r>
                    </a:p>
                  </a:txBody>
                  <a:tcPr marL="121888" marR="121888" anchor="ctr"/>
                </a:tc>
                <a:extLst>
                  <a:ext uri="{0D108BD9-81ED-4DB2-BD59-A6C34878D82A}">
                    <a16:rowId xmlns="" xmlns:a16="http://schemas.microsoft.com/office/drawing/2014/main" val="10007"/>
                  </a:ext>
                </a:extLst>
              </a:tr>
              <a:tr h="430696">
                <a:tc>
                  <a:txBody>
                    <a:bodyPr/>
                    <a:lstStyle/>
                    <a:p>
                      <a:r>
                        <a:rPr lang="en-US" sz="1200"/>
                        <a:t>Interfaces</a:t>
                      </a:r>
                      <a:endParaRPr lang="en-US" sz="1200" b="1"/>
                    </a:p>
                  </a:txBody>
                  <a:tcPr marL="121888" marR="121888" anchor="ctr"/>
                </a:tc>
                <a:tc>
                  <a:txBody>
                    <a:bodyPr/>
                    <a:lstStyle/>
                    <a:p>
                      <a:pPr algn="ctr"/>
                      <a:r>
                        <a:rPr lang="en-US" sz="1200"/>
                        <a:t>20 x GE RJ45,</a:t>
                      </a:r>
                    </a:p>
                    <a:p>
                      <a:pPr algn="ctr"/>
                      <a:r>
                        <a:rPr lang="en-US" sz="1200"/>
                        <a:t>2x Shared Media Pairs</a:t>
                      </a:r>
                      <a:endParaRPr lang="en-US" sz="1200">
                        <a:solidFill>
                          <a:srgbClr val="000000"/>
                        </a:solidFil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18 x GE RJ45, 24 x GE RJ45 POE, 2 x GE SFP</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2 x 10GE SFP+, </a:t>
                      </a:r>
                      <a:br>
                        <a:rPr kumimoji="0" lang="en-US" sz="1200" b="0" i="0" u="none" strike="noStrike" kern="1200" cap="none" spc="0" normalizeH="0" baseline="0" noProof="0">
                          <a:ln>
                            <a:noFill/>
                          </a:ln>
                          <a:solidFill>
                            <a:srgbClr val="131E28"/>
                          </a:solidFill>
                          <a:effectLst/>
                          <a:uLnTx/>
                          <a:uFillTx/>
                          <a:latin typeface="+mn-lt"/>
                          <a:ea typeface="+mn-ea"/>
                          <a:cs typeface="+mn-cs"/>
                        </a:rPr>
                      </a:br>
                      <a:r>
                        <a:rPr kumimoji="0" lang="en-US" sz="1200" b="0" i="0" u="none" strike="noStrike" kern="1200" cap="none" spc="0" normalizeH="0" baseline="0" noProof="0">
                          <a:ln>
                            <a:noFill/>
                          </a:ln>
                          <a:solidFill>
                            <a:srgbClr val="131E28"/>
                          </a:solidFill>
                          <a:effectLst/>
                          <a:uLnTx/>
                          <a:uFillTx/>
                          <a:latin typeface="+mn-lt"/>
                          <a:ea typeface="+mn-ea"/>
                          <a:cs typeface="+mn-cs"/>
                        </a:rPr>
                        <a:t>18 x GE RJ45,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8x GE SFP,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4x Shared Media Pairs</a:t>
                      </a:r>
                      <a:endParaRPr kumimoji="0" lang="en-US" sz="1200" b="0" i="0" u="none" strike="noStrike" kern="1200" cap="none" spc="0" normalizeH="0" baseline="0" noProof="0">
                        <a:ln>
                          <a:noFill/>
                        </a:ln>
                        <a:solidFill>
                          <a:srgbClr val="000000"/>
                        </a:solidFill>
                        <a:effectLst/>
                        <a:uLnTx/>
                        <a:uFillTx/>
                        <a:latin typeface="+mn-lt"/>
                        <a:ea typeface="+mn-ea"/>
                        <a:cs typeface="+mn-cs"/>
                      </a:endParaRPr>
                    </a:p>
                  </a:txBody>
                  <a:tcPr marL="121888" marR="121888" anchor="ctr"/>
                </a:tc>
                <a:tc>
                  <a:txBody>
                    <a:bodyPr/>
                    <a:lstStyle/>
                    <a:p>
                      <a:pPr algn="ctr"/>
                      <a:r>
                        <a:rPr lang="en-US" sz="1200"/>
                        <a:t>18x GE</a:t>
                      </a:r>
                      <a:r>
                        <a:rPr lang="en-US" sz="1200" baseline="0"/>
                        <a:t> RJ45, </a:t>
                      </a:r>
                    </a:p>
                    <a:p>
                      <a:pPr algn="ctr"/>
                      <a:r>
                        <a:rPr lang="en-US" sz="1200" baseline="0"/>
                        <a:t>4x GE SFP</a:t>
                      </a:r>
                      <a:endParaRPr lang="en-US" sz="1200"/>
                    </a:p>
                  </a:txBody>
                  <a:tcPr marL="121888" marR="121888" anchor="ctr"/>
                </a:tc>
                <a:extLst>
                  <a:ext uri="{0D108BD9-81ED-4DB2-BD59-A6C34878D82A}">
                    <a16:rowId xmlns="" xmlns:a16="http://schemas.microsoft.com/office/drawing/2014/main" val="10008"/>
                  </a:ext>
                </a:extLst>
              </a:tr>
              <a:tr h="303233">
                <a:tc>
                  <a:txBody>
                    <a:bodyPr/>
                    <a:lstStyle/>
                    <a:p>
                      <a:r>
                        <a:rPr lang="en-US" sz="1200"/>
                        <a:t>Storage</a:t>
                      </a:r>
                      <a:endParaRPr lang="en-US" sz="1200" b="1">
                        <a:solidFill>
                          <a:schemeClr val="bg1"/>
                        </a:solidFill>
                      </a:endParaRPr>
                    </a:p>
                  </a:txBody>
                  <a:tcPr marL="121888" marR="121888" anchor="ctr"/>
                </a:tc>
                <a:tc>
                  <a:txBody>
                    <a:bodyPr/>
                    <a:lstStyle/>
                    <a:p>
                      <a:pPr algn="ctr"/>
                      <a:r>
                        <a:rPr lang="en-US" sz="1200"/>
                        <a:t>480 GB (101E)</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480 GB (101F)</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480 GB (201E)</a:t>
                      </a:r>
                    </a:p>
                  </a:txBody>
                  <a:tcPr marL="121888" marR="121888" anchor="ctr"/>
                </a:tc>
                <a:extLst>
                  <a:ext uri="{0D108BD9-81ED-4DB2-BD59-A6C34878D82A}">
                    <a16:rowId xmlns="" xmlns:a16="http://schemas.microsoft.com/office/drawing/2014/main" val="10009"/>
                  </a:ext>
                </a:extLst>
              </a:tr>
              <a:tr h="303233">
                <a:tc>
                  <a:txBody>
                    <a:bodyPr/>
                    <a:lstStyle/>
                    <a:p>
                      <a:r>
                        <a:rPr lang="en-US" sz="1200"/>
                        <a:t>Variants</a:t>
                      </a:r>
                      <a:endParaRPr lang="en-US" sz="1200" b="1">
                        <a:solidFill>
                          <a:schemeClr val="bg1"/>
                        </a:solidFill>
                      </a:endParaRPr>
                    </a:p>
                  </a:txBody>
                  <a:tcPr marL="121888" marR="121888" anchor="ctr"/>
                </a:tc>
                <a:tc>
                  <a:txBody>
                    <a:bodyPr/>
                    <a:lstStyle/>
                    <a:p>
                      <a:pPr algn="ctr"/>
                      <a:r>
                        <a:rPr lang="en-US" sz="1200"/>
                        <a:t>Fiber</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31E28"/>
                          </a:solidFill>
                          <a:effectLst/>
                          <a:uLnTx/>
                          <a:uFillTx/>
                          <a:latin typeface="+mn-lt"/>
                          <a:ea typeface="+mn-ea"/>
                          <a:cs typeface="+mn-cs"/>
                        </a:rPr>
                        <a:t>-</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21888" marR="121888" anchor="ctr"/>
                </a:tc>
                <a:tc>
                  <a:txBody>
                    <a:bodyPr/>
                    <a:lstStyle/>
                    <a:p>
                      <a:pPr algn="ctr"/>
                      <a:r>
                        <a:rPr lang="en-US" sz="1200" dirty="0"/>
                        <a:t>-</a:t>
                      </a:r>
                    </a:p>
                  </a:txBody>
                  <a:tcPr marL="121888" marR="121888" anchor="ctr"/>
                </a:tc>
                <a:extLst>
                  <a:ext uri="{0D108BD9-81ED-4DB2-BD59-A6C34878D82A}">
                    <a16:rowId xmlns="" xmlns:a16="http://schemas.microsoft.com/office/drawing/2014/main" val="10010"/>
                  </a:ext>
                </a:extLst>
              </a:tr>
            </a:tbl>
          </a:graphicData>
        </a:graphic>
      </p:graphicFrame>
      <p:sp>
        <p:nvSpPr>
          <p:cNvPr id="5" name="Title 4"/>
          <p:cNvSpPr>
            <a:spLocks noGrp="1"/>
          </p:cNvSpPr>
          <p:nvPr>
            <p:ph type="title"/>
          </p:nvPr>
        </p:nvSpPr>
        <p:spPr/>
        <p:txBody>
          <a:bodyPr/>
          <a:lstStyle/>
          <a:p>
            <a:r>
              <a:rPr lang="en-US"/>
              <a:t>FortiGate Mid Range Devices: Comparison</a:t>
            </a:r>
          </a:p>
        </p:txBody>
      </p:sp>
    </p:spTree>
    <p:extLst>
      <p:ext uri="{BB962C8B-B14F-4D97-AF65-F5344CB8AC3E}">
        <p14:creationId xmlns:p14="http://schemas.microsoft.com/office/powerpoint/2010/main" val="59962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157" y="3740730"/>
            <a:ext cx="246157" cy="328295"/>
          </a:xfrm>
          <a:prstGeom prst="rect">
            <a:avLst/>
          </a:prstGeom>
          <a:noFill/>
        </p:spPr>
        <p:txBody>
          <a:bodyPr wrap="none" lIns="121893" tIns="60947" rIns="121893" bIns="60947" rtlCol="0">
            <a:spAutoFit/>
          </a:bodyPr>
          <a:lstStyle/>
          <a:p>
            <a:endParaRPr lang="en-US" sz="1300">
              <a:solidFill>
                <a:srgbClr val="404040"/>
              </a:solidFill>
              <a:latin typeface="Helvetica 55 Roman"/>
              <a:cs typeface="Helvetica 55 Roman"/>
            </a:endParaRPr>
          </a:p>
        </p:txBody>
      </p:sp>
      <p:graphicFrame>
        <p:nvGraphicFramePr>
          <p:cNvPr id="7" name="Table 6"/>
          <p:cNvGraphicFramePr>
            <a:graphicFrameLocks noGrp="1"/>
          </p:cNvGraphicFramePr>
          <p:nvPr>
            <p:extLst>
              <p:ext uri="{D42A27DB-BD31-4B8C-83A1-F6EECF244321}">
                <p14:modId xmlns:p14="http://schemas.microsoft.com/office/powerpoint/2010/main" val="2517126516"/>
              </p:ext>
            </p:extLst>
          </p:nvPr>
        </p:nvGraphicFramePr>
        <p:xfrm>
          <a:off x="337504" y="1200000"/>
          <a:ext cx="11516996" cy="4837714"/>
        </p:xfrm>
        <a:graphic>
          <a:graphicData uri="http://schemas.openxmlformats.org/drawingml/2006/table">
            <a:tbl>
              <a:tblPr firstRow="1" firstCol="1" bandRow="1">
                <a:tableStyleId>{46F890A9-2807-4EBB-B81D-B2AA78EC7F39}</a:tableStyleId>
              </a:tblPr>
              <a:tblGrid>
                <a:gridCol w="1796096">
                  <a:extLst>
                    <a:ext uri="{9D8B030D-6E8A-4147-A177-3AD203B41FA5}">
                      <a16:colId xmlns="" xmlns:a16="http://schemas.microsoft.com/office/drawing/2014/main" val="20000"/>
                    </a:ext>
                  </a:extLst>
                </a:gridCol>
                <a:gridCol w="1620150">
                  <a:extLst>
                    <a:ext uri="{9D8B030D-6E8A-4147-A177-3AD203B41FA5}">
                      <a16:colId xmlns="" xmlns:a16="http://schemas.microsoft.com/office/drawing/2014/main" val="20001"/>
                    </a:ext>
                  </a:extLst>
                </a:gridCol>
                <a:gridCol w="1620150">
                  <a:extLst>
                    <a:ext uri="{9D8B030D-6E8A-4147-A177-3AD203B41FA5}">
                      <a16:colId xmlns="" xmlns:a16="http://schemas.microsoft.com/office/drawing/2014/main" val="18908213"/>
                    </a:ext>
                  </a:extLst>
                </a:gridCol>
                <a:gridCol w="1620150">
                  <a:extLst>
                    <a:ext uri="{9D8B030D-6E8A-4147-A177-3AD203B41FA5}">
                      <a16:colId xmlns="" xmlns:a16="http://schemas.microsoft.com/office/drawing/2014/main" val="1564458234"/>
                    </a:ext>
                  </a:extLst>
                </a:gridCol>
                <a:gridCol w="1620150">
                  <a:extLst>
                    <a:ext uri="{9D8B030D-6E8A-4147-A177-3AD203B41FA5}">
                      <a16:colId xmlns="" xmlns:a16="http://schemas.microsoft.com/office/drawing/2014/main" val="954007678"/>
                    </a:ext>
                  </a:extLst>
                </a:gridCol>
                <a:gridCol w="1620150">
                  <a:extLst>
                    <a:ext uri="{9D8B030D-6E8A-4147-A177-3AD203B41FA5}">
                      <a16:colId xmlns="" xmlns:a16="http://schemas.microsoft.com/office/drawing/2014/main" val="20002"/>
                    </a:ext>
                  </a:extLst>
                </a:gridCol>
                <a:gridCol w="1620150">
                  <a:extLst>
                    <a:ext uri="{9D8B030D-6E8A-4147-A177-3AD203B41FA5}">
                      <a16:colId xmlns="" xmlns:a16="http://schemas.microsoft.com/office/drawing/2014/main" val="20003"/>
                    </a:ext>
                  </a:extLst>
                </a:gridCol>
              </a:tblGrid>
              <a:tr h="405644">
                <a:tc>
                  <a:txBody>
                    <a:bodyPr/>
                    <a:lstStyle/>
                    <a:p>
                      <a:endParaRPr lang="en-US" sz="1300">
                        <a:latin typeface="+mn-lt"/>
                        <a:cs typeface="Arial Narrow"/>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FGT-300E Series</a:t>
                      </a: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a:t>FGT-400E Series</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FGT-500E Series</a:t>
                      </a: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a:t>FGT-600E Series</a:t>
                      </a: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FG-800D</a:t>
                      </a:r>
                      <a:endParaRPr lang="en-US" sz="1300">
                        <a:latin typeface="+mn-lt"/>
                        <a:cs typeface="Arial Narrow"/>
                      </a:endParaRPr>
                    </a:p>
                  </a:txBody>
                  <a:tcPr marL="121888" marR="121888" anchor="ctr"/>
                </a:tc>
                <a:tc>
                  <a:txBody>
                    <a:bodyPr/>
                    <a:lstStyle/>
                    <a:p>
                      <a:pPr algn="ctr"/>
                      <a:r>
                        <a:rPr lang="en-US" sz="1300"/>
                        <a:t>FG-900D</a:t>
                      </a:r>
                      <a:endParaRPr lang="en-US" sz="1300">
                        <a:latin typeface="+mn-lt"/>
                        <a:cs typeface="Arial Narrow"/>
                      </a:endParaRPr>
                    </a:p>
                  </a:txBody>
                  <a:tcPr marL="121888" marR="121888" anchor="ctr"/>
                </a:tc>
                <a:extLst>
                  <a:ext uri="{0D108BD9-81ED-4DB2-BD59-A6C34878D82A}">
                    <a16:rowId xmlns="" xmlns:a16="http://schemas.microsoft.com/office/drawing/2014/main" val="10000"/>
                  </a:ext>
                </a:extLst>
              </a:tr>
              <a:tr h="6294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t>(1518/512/64 byte</a:t>
                      </a:r>
                      <a:r>
                        <a:rPr lang="en-US" sz="1200" baseline="0"/>
                        <a:t> </a:t>
                      </a:r>
                      <a:r>
                        <a:rPr lang="en-US" sz="1200"/>
                        <a:t>UDP)</a:t>
                      </a:r>
                      <a:endParaRPr lang="en-US" sz="1200" b="1">
                        <a:solidFill>
                          <a:srgbClr val="FFFFFF"/>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mr-IN" sz="1200" kern="1200">
                          <a:effectLst/>
                        </a:rPr>
                        <a:t>32 / 32 / </a:t>
                      </a:r>
                      <a:r>
                        <a:rPr lang="en-US" sz="1200" kern="1200">
                          <a:effectLst/>
                        </a:rPr>
                        <a:t>2</a:t>
                      </a:r>
                      <a:r>
                        <a:rPr lang="mr-IN" sz="1200" kern="1200">
                          <a:effectLst/>
                        </a:rPr>
                        <a:t>0 Gbps </a:t>
                      </a:r>
                      <a:endParaRPr lang="mr-IN" sz="1200">
                        <a:latin typeface="Arial"/>
                        <a:cs typeface="Arial"/>
                      </a:endParaRPr>
                    </a:p>
                  </a:txBody>
                  <a:tcPr marL="121888" marR="121888" anchor="ctr" horzOverflow="overflow"/>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mr-IN" sz="1200" kern="1200">
                          <a:effectLst/>
                        </a:rPr>
                        <a:t>32 / 32 / </a:t>
                      </a:r>
                      <a:r>
                        <a:rPr lang="en-US" sz="1200" kern="1200">
                          <a:effectLst/>
                        </a:rPr>
                        <a:t>24</a:t>
                      </a:r>
                      <a:r>
                        <a:rPr lang="mr-IN" sz="1200" kern="1200">
                          <a:effectLst/>
                        </a:rPr>
                        <a:t> Gbps </a:t>
                      </a:r>
                      <a:endParaRPr lang="mr-IN" sz="1200">
                        <a:latin typeface="+mn-lt"/>
                        <a:cs typeface="Aria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mr-IN" sz="1200"/>
                        <a:t>36 / 36 / </a:t>
                      </a:r>
                      <a:r>
                        <a:rPr lang="en-US" sz="1200"/>
                        <a:t>2</a:t>
                      </a:r>
                      <a:r>
                        <a:rPr lang="mr-IN" sz="1200"/>
                        <a:t>2</a:t>
                      </a:r>
                      <a:endParaRPr lang="en-US" sz="1200"/>
                    </a:p>
                    <a:p>
                      <a:pPr marL="0" marR="0" indent="0" algn="ctr" defTabSz="914240" rtl="0" eaLnBrk="1" fontAlgn="auto" latinLnBrk="0" hangingPunct="1">
                        <a:lnSpc>
                          <a:spcPct val="100000"/>
                        </a:lnSpc>
                        <a:spcBef>
                          <a:spcPts val="0"/>
                        </a:spcBef>
                        <a:spcAft>
                          <a:spcPts val="0"/>
                        </a:spcAft>
                        <a:buClrTx/>
                        <a:buSzTx/>
                        <a:buFontTx/>
                        <a:buNone/>
                        <a:tabLst/>
                        <a:defRPr/>
                      </a:pPr>
                      <a:r>
                        <a:rPr lang="mr-IN" sz="1200"/>
                        <a:t>Gbps</a:t>
                      </a:r>
                      <a:endParaRPr lang="mr-IN" sz="1200">
                        <a:latin typeface="Arial"/>
                        <a:cs typeface="Arial"/>
                      </a:endParaRPr>
                    </a:p>
                  </a:txBody>
                  <a:tcPr marL="121888" marR="121888" anchor="ctr" horzOverflow="overflow"/>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mr-IN" sz="1200" kern="1200">
                          <a:effectLst/>
                        </a:rPr>
                        <a:t>32 / 32 / </a:t>
                      </a:r>
                      <a:r>
                        <a:rPr lang="en-US" sz="1200" kern="1200">
                          <a:effectLst/>
                        </a:rPr>
                        <a:t>27</a:t>
                      </a:r>
                      <a:r>
                        <a:rPr lang="mr-IN" sz="1200" kern="1200">
                          <a:effectLst/>
                        </a:rPr>
                        <a:t> Gbps </a:t>
                      </a:r>
                      <a:endParaRPr lang="mr-IN" sz="1200">
                        <a:latin typeface="+mn-lt"/>
                        <a:cs typeface="Arial"/>
                      </a:endParaRPr>
                    </a:p>
                  </a:txBody>
                  <a:tcPr marL="121888" marR="121888" anchor="ctr" horzOverflow="overflow"/>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a:t>36 / 36 / 22 Gbps</a:t>
                      </a:r>
                      <a:endParaRPr lang="en-US" sz="1200">
                        <a:latin typeface="+mn-lt"/>
                        <a:cs typeface="Arial Narrow"/>
                      </a:endParaRPr>
                    </a:p>
                  </a:txBody>
                  <a:tcPr marL="121888" marR="121888" anchor="ctr"/>
                </a:tc>
                <a:tc>
                  <a:txBody>
                    <a:bodyPr/>
                    <a:lstStyle/>
                    <a:p>
                      <a:pPr algn="ctr"/>
                      <a:r>
                        <a:rPr lang="en-US" sz="1200"/>
                        <a:t>52 / 52 / 33 Gbps</a:t>
                      </a:r>
                      <a:endParaRPr lang="en-US" sz="1200">
                        <a:latin typeface="+mn-lt"/>
                        <a:cs typeface="Arial Narrow"/>
                      </a:endParaRPr>
                    </a:p>
                  </a:txBody>
                  <a:tcPr marL="121888" marR="121888" anchor="ctr" horzOverflow="overflow"/>
                </a:tc>
                <a:extLst>
                  <a:ext uri="{0D108BD9-81ED-4DB2-BD59-A6C34878D82A}">
                    <a16:rowId xmlns="" xmlns:a16="http://schemas.microsoft.com/office/drawing/2014/main" val="10001"/>
                  </a:ext>
                </a:extLst>
              </a:tr>
              <a:tr h="377669">
                <a:tc>
                  <a:txBody>
                    <a:bodyPr/>
                    <a:lstStyle/>
                    <a:p>
                      <a:r>
                        <a:rPr lang="en-US" sz="1200"/>
                        <a:t>Concurrent Sessions</a:t>
                      </a:r>
                      <a:endParaRPr lang="en-US" sz="1200" b="1">
                        <a:solidFill>
                          <a:srgbClr val="FFFFFF"/>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4 Mil</a:t>
                      </a:r>
                      <a:endParaRPr lang="en-US" sz="1200">
                        <a:latin typeface="Arial"/>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a:t>4 Mil</a:t>
                      </a:r>
                      <a:endParaRPr lang="en-US" sz="120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8 Mil</a:t>
                      </a:r>
                      <a:endParaRPr lang="en-US" sz="1200">
                        <a:latin typeface="Arial"/>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a:t>8 Mil</a:t>
                      </a:r>
                      <a:endParaRPr lang="en-US" sz="1200">
                        <a:latin typeface="+mn-lt"/>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a:t>5</a:t>
                      </a:r>
                      <a:r>
                        <a:rPr lang="en-US" sz="1200" baseline="0"/>
                        <a:t> Mil</a:t>
                      </a:r>
                      <a:endParaRPr lang="en-US" sz="1200">
                        <a:latin typeface="+mn-lt"/>
                        <a:cs typeface="Arial Narrow"/>
                      </a:endParaRPr>
                    </a:p>
                  </a:txBody>
                  <a:tcPr marL="121888" marR="121888" anchor="ctr"/>
                </a:tc>
                <a:tc>
                  <a:txBody>
                    <a:bodyPr/>
                    <a:lstStyle/>
                    <a:p>
                      <a:pPr algn="ctr"/>
                      <a:r>
                        <a:rPr lang="en-US" sz="1200"/>
                        <a:t>11 Mil</a:t>
                      </a:r>
                      <a:endParaRPr lang="en-US" sz="1200">
                        <a:latin typeface="+mn-lt"/>
                        <a:cs typeface="Arial Narrow"/>
                      </a:endParaRPr>
                    </a:p>
                  </a:txBody>
                  <a:tcPr marL="121888" marR="121888" anchor="ctr" horzOverflow="overflow"/>
                </a:tc>
                <a:extLst>
                  <a:ext uri="{0D108BD9-81ED-4DB2-BD59-A6C34878D82A}">
                    <a16:rowId xmlns="" xmlns:a16="http://schemas.microsoft.com/office/drawing/2014/main" val="10002"/>
                  </a:ext>
                </a:extLst>
              </a:tr>
              <a:tr h="377669">
                <a:tc>
                  <a:txBody>
                    <a:bodyPr/>
                    <a:lstStyle/>
                    <a:p>
                      <a:r>
                        <a:rPr lang="en-US" sz="1200"/>
                        <a:t>New Sessions/Sec</a:t>
                      </a:r>
                      <a:endParaRPr lang="en-US" sz="1200" b="1">
                        <a:solidFill>
                          <a:srgbClr val="FFFFFF"/>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300,000 </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450,000</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300,000 </a:t>
                      </a:r>
                      <a:endParaRPr lang="en-US" sz="1200">
                        <a:latin typeface="Arial"/>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a:t>450,000</a:t>
                      </a:r>
                      <a:endParaRPr lang="en-US" sz="1200">
                        <a:latin typeface="+mn-lt"/>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a:t>280,000</a:t>
                      </a:r>
                      <a:endParaRPr lang="en-US" sz="1200">
                        <a:latin typeface="+mn-lt"/>
                        <a:cs typeface="Arial Narrow"/>
                      </a:endParaRPr>
                    </a:p>
                  </a:txBody>
                  <a:tcPr marL="121888" marR="121888" anchor="ctr"/>
                </a:tc>
                <a:tc>
                  <a:txBody>
                    <a:bodyPr/>
                    <a:lstStyle/>
                    <a:p>
                      <a:pPr algn="ctr"/>
                      <a:r>
                        <a:rPr lang="en-US" sz="1200"/>
                        <a:t>280,000</a:t>
                      </a:r>
                      <a:endParaRPr lang="en-US" sz="1200">
                        <a:latin typeface="+mn-lt"/>
                        <a:cs typeface="Arial Narrow"/>
                      </a:endParaRPr>
                    </a:p>
                  </a:txBody>
                  <a:tcPr marL="121888" marR="121888" anchor="ctr" horzOverflow="overflow"/>
                </a:tc>
                <a:extLst>
                  <a:ext uri="{0D108BD9-81ED-4DB2-BD59-A6C34878D82A}">
                    <a16:rowId xmlns="" xmlns:a16="http://schemas.microsoft.com/office/drawing/2014/main" val="10003"/>
                  </a:ext>
                </a:extLst>
              </a:tr>
              <a:tr h="377669">
                <a:tc>
                  <a:txBody>
                    <a:bodyPr/>
                    <a:lstStyle/>
                    <a:p>
                      <a:r>
                        <a:rPr lang="en-US" sz="1200"/>
                        <a:t>IPSec VPN</a:t>
                      </a:r>
                      <a:endParaRPr lang="en-US" sz="1200" b="1">
                        <a:solidFill>
                          <a:srgbClr val="FFFFFF"/>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is-IS" sz="1200" kern="1200">
                          <a:effectLst/>
                        </a:rPr>
                        <a:t>20 Gbps </a:t>
                      </a:r>
                      <a:endParaRPr lang="is-IS" sz="1200">
                        <a:latin typeface="Arial"/>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is-IS" sz="1200" kern="1200">
                          <a:effectLst/>
                        </a:rPr>
                        <a:t>20 Gbps </a:t>
                      </a:r>
                      <a:endParaRPr lang="is-IS" sz="1200">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is-IS" sz="1200" kern="1200">
                          <a:effectLst/>
                        </a:rPr>
                        <a:t>20 Gbps </a:t>
                      </a:r>
                      <a:endParaRPr lang="is-IS" sz="1200">
                        <a:latin typeface="Arial"/>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is-IS" sz="1200" kern="1200">
                          <a:effectLst/>
                        </a:rPr>
                        <a:t>20 Gbps </a:t>
                      </a:r>
                      <a:endParaRPr lang="is-IS" sz="1200">
                        <a:latin typeface="+mn-lt"/>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a:t>20</a:t>
                      </a:r>
                      <a:r>
                        <a:rPr lang="en-US" sz="1200" baseline="0"/>
                        <a:t> Gbps</a:t>
                      </a:r>
                      <a:endParaRPr lang="en-US" sz="1200">
                        <a:latin typeface="+mn-lt"/>
                        <a:cs typeface="Arial Narrow"/>
                      </a:endParaRPr>
                    </a:p>
                  </a:txBody>
                  <a:tcPr marL="121888" marR="121888" anchor="ctr"/>
                </a:tc>
                <a:tc>
                  <a:txBody>
                    <a:bodyPr/>
                    <a:lstStyle/>
                    <a:p>
                      <a:pPr algn="ctr"/>
                      <a:r>
                        <a:rPr lang="en-US" sz="1200"/>
                        <a:t>25</a:t>
                      </a:r>
                      <a:r>
                        <a:rPr lang="en-US" sz="1200" baseline="0"/>
                        <a:t> Gbps</a:t>
                      </a:r>
                      <a:endParaRPr lang="en-US" sz="1200">
                        <a:latin typeface="+mn-lt"/>
                        <a:cs typeface="Arial Narrow"/>
                      </a:endParaRPr>
                    </a:p>
                  </a:txBody>
                  <a:tcPr marL="121888" marR="121888" anchor="ctr" horzOverflow="overflow"/>
                </a:tc>
                <a:extLst>
                  <a:ext uri="{0D108BD9-81ED-4DB2-BD59-A6C34878D82A}">
                    <a16:rowId xmlns="" xmlns:a16="http://schemas.microsoft.com/office/drawing/2014/main" val="10004"/>
                  </a:ext>
                </a:extLst>
              </a:tr>
              <a:tr h="377669">
                <a:tc>
                  <a:txBody>
                    <a:bodyPr/>
                    <a:lstStyle/>
                    <a:p>
                      <a:r>
                        <a:rPr lang="en-US" sz="1200"/>
                        <a:t>IPS (</a:t>
                      </a:r>
                      <a:r>
                        <a:rPr lang="en-US" sz="1200" err="1"/>
                        <a:t>Ent</a:t>
                      </a:r>
                      <a:r>
                        <a:rPr lang="en-US" sz="1200"/>
                        <a:t>. Mix)</a:t>
                      </a:r>
                      <a:endParaRPr lang="en-US" sz="1200" b="1">
                        <a:solidFill>
                          <a:srgbClr val="FFFFFF"/>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5 Gbps </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nb-NO" sz="1200"/>
                        <a:t>7.8 Gbps</a:t>
                      </a:r>
                      <a:endParaRPr lang="nb-NO"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nb-NO" sz="1200" kern="1200">
                          <a:effectLst/>
                        </a:rPr>
                        <a:t>5.2 Gbps </a:t>
                      </a:r>
                      <a:endParaRPr lang="nb-NO"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nb-NO" sz="1200"/>
                        <a:t>10 Gbps</a:t>
                      </a:r>
                      <a:endParaRPr lang="nb-NO" sz="1200">
                        <a:latin typeface="Arial"/>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a:t>4.2 Gbps</a:t>
                      </a:r>
                      <a:endParaRPr lang="en-US" sz="1200">
                        <a:latin typeface="+mn-lt"/>
                        <a:cs typeface="Arial Narrow"/>
                      </a:endParaRPr>
                    </a:p>
                  </a:txBody>
                  <a:tcPr marL="121888" marR="121888" anchor="ctr"/>
                </a:tc>
                <a:tc>
                  <a:txBody>
                    <a:bodyPr/>
                    <a:lstStyle/>
                    <a:p>
                      <a:pPr algn="ctr"/>
                      <a:r>
                        <a:rPr lang="en-US" sz="1200"/>
                        <a:t>4.2 Gbps</a:t>
                      </a:r>
                      <a:endParaRPr lang="en-US" sz="1200">
                        <a:latin typeface="+mn-lt"/>
                        <a:cs typeface="Arial Narrow"/>
                      </a:endParaRPr>
                    </a:p>
                  </a:txBody>
                  <a:tcPr marL="121888" marR="121888" anchor="ctr" horzOverflow="overflow"/>
                </a:tc>
                <a:extLst>
                  <a:ext uri="{0D108BD9-81ED-4DB2-BD59-A6C34878D82A}">
                    <a16:rowId xmlns="" xmlns:a16="http://schemas.microsoft.com/office/drawing/2014/main" val="10005"/>
                  </a:ext>
                </a:extLst>
              </a:tr>
              <a:tr h="349165">
                <a:tc>
                  <a:txBody>
                    <a:bodyPr/>
                    <a:lstStyle/>
                    <a:p>
                      <a:pPr marL="0" marR="0" indent="0" algn="l" defTabSz="685771" rtl="0" eaLnBrk="1" fontAlgn="auto" latinLnBrk="0" hangingPunct="1">
                        <a:lnSpc>
                          <a:spcPct val="100000"/>
                        </a:lnSpc>
                        <a:spcBef>
                          <a:spcPts val="0"/>
                        </a:spcBef>
                        <a:spcAft>
                          <a:spcPts val="0"/>
                        </a:spcAft>
                        <a:buClrTx/>
                        <a:buSzTx/>
                        <a:buFontTx/>
                        <a:buNone/>
                        <a:tabLst/>
                        <a:defRPr/>
                      </a:pPr>
                      <a:r>
                        <a:rPr lang="en-US" sz="1200"/>
                        <a:t>NGFW (</a:t>
                      </a:r>
                      <a:r>
                        <a:rPr lang="en-US" sz="1200" err="1"/>
                        <a:t>Ent</a:t>
                      </a:r>
                      <a:r>
                        <a:rPr lang="en-US" sz="1200"/>
                        <a:t>. Mix)</a:t>
                      </a:r>
                      <a:endParaRPr lang="en-US" sz="1200" b="1">
                        <a:solidFill>
                          <a:schemeClr val="bg1"/>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nb-NO" sz="1200" kern="1200">
                          <a:effectLst/>
                        </a:rPr>
                        <a:t>3.5 Gbps </a:t>
                      </a:r>
                      <a:endParaRPr lang="nb-NO"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6 Gbps</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5 Gbps </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9.5 Gbps</a:t>
                      </a:r>
                      <a:endParaRPr lang="en-US" sz="1200">
                        <a:latin typeface="Arial"/>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de-DE" sz="1200"/>
                        <a:t>4 </a:t>
                      </a:r>
                      <a:r>
                        <a:rPr lang="de-DE" sz="1200" err="1"/>
                        <a:t>Gbps</a:t>
                      </a:r>
                      <a:endParaRPr lang="de-DE" sz="1200">
                        <a:solidFill>
                          <a:srgbClr val="000000"/>
                        </a:solidFil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4 Gbps</a:t>
                      </a:r>
                      <a:endParaRPr lang="en-US" sz="1200">
                        <a:solidFill>
                          <a:srgbClr val="000000"/>
                        </a:solidFill>
                      </a:endParaRPr>
                    </a:p>
                  </a:txBody>
                  <a:tcPr marL="121888" marR="121888" anchor="ctr"/>
                </a:tc>
                <a:extLst>
                  <a:ext uri="{0D108BD9-81ED-4DB2-BD59-A6C34878D82A}">
                    <a16:rowId xmlns="" xmlns:a16="http://schemas.microsoft.com/office/drawing/2014/main" val="10006"/>
                  </a:ext>
                </a:extLst>
              </a:tr>
              <a:tr h="256198">
                <a:tc>
                  <a:txBody>
                    <a:bodyPr/>
                    <a:lstStyle/>
                    <a:p>
                      <a:r>
                        <a:rPr lang="en-US" sz="1200"/>
                        <a:t>Threat Protection</a:t>
                      </a:r>
                      <a:r>
                        <a:rPr lang="en-US" sz="1200" baseline="0"/>
                        <a:t> </a:t>
                      </a:r>
                      <a:br>
                        <a:rPr lang="en-US" sz="1200" baseline="0"/>
                      </a:br>
                      <a:r>
                        <a:rPr lang="en-US" sz="1200"/>
                        <a:t>(</a:t>
                      </a:r>
                      <a:r>
                        <a:rPr lang="en-US" sz="1200" err="1"/>
                        <a:t>Ent</a:t>
                      </a:r>
                      <a:r>
                        <a:rPr lang="en-US" sz="1200"/>
                        <a:t>. Mix)</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3 Gbps </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nb-NO" sz="1200"/>
                        <a:t>5 Gbps</a:t>
                      </a:r>
                      <a:endParaRPr lang="nb-NO"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nb-NO" sz="1200" kern="1200">
                          <a:effectLst/>
                        </a:rPr>
                        <a:t>4.7 Gbps </a:t>
                      </a:r>
                      <a:endParaRPr lang="nb-NO"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nb-NO" sz="1200"/>
                        <a:t>7 Gbps</a:t>
                      </a:r>
                      <a:endParaRPr lang="nb-NO" sz="1200">
                        <a:latin typeface="Arial"/>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de-DE" sz="1200"/>
                        <a:t>3 </a:t>
                      </a:r>
                      <a:r>
                        <a:rPr lang="de-DE" sz="1200" err="1"/>
                        <a:t>Gbps</a:t>
                      </a:r>
                      <a:endParaRPr lang="de-DE" sz="1200">
                        <a:solidFill>
                          <a:srgbClr val="000000"/>
                        </a:solidFil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3 Gbps</a:t>
                      </a:r>
                      <a:endParaRPr lang="en-US" sz="1200">
                        <a:solidFill>
                          <a:srgbClr val="000000"/>
                        </a:solidFill>
                      </a:endParaRPr>
                    </a:p>
                  </a:txBody>
                  <a:tcPr marL="121888" marR="121888" anchor="ctr"/>
                </a:tc>
                <a:extLst>
                  <a:ext uri="{0D108BD9-81ED-4DB2-BD59-A6C34878D82A}">
                    <a16:rowId xmlns="" xmlns:a16="http://schemas.microsoft.com/office/drawing/2014/main" val="10007"/>
                  </a:ext>
                </a:extLst>
              </a:tr>
              <a:tr h="506319">
                <a:tc>
                  <a:txBody>
                    <a:bodyPr/>
                    <a:lstStyle/>
                    <a:p>
                      <a:r>
                        <a:rPr lang="en-US" sz="1200"/>
                        <a:t>Interfaces</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18 x GE RJ45, </a:t>
                      </a:r>
                      <a:br>
                        <a:rPr lang="en-US" sz="1200"/>
                      </a:br>
                      <a:r>
                        <a:rPr lang="en-US" sz="1200"/>
                        <a:t>16 x GE SFP</a:t>
                      </a:r>
                      <a:endParaRPr lang="en-US" sz="1200">
                        <a:solidFill>
                          <a:schemeClr val="tx1"/>
                        </a:solidFill>
                        <a:latin typeface="Arial"/>
                        <a:cs typeface="Aria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a:t>18 x GE RJ45, </a:t>
                      </a:r>
                      <a:br>
                        <a:rPr lang="en-US" sz="1200"/>
                      </a:br>
                      <a:r>
                        <a:rPr lang="en-US" sz="1200"/>
                        <a:t>16 x GE SFP</a:t>
                      </a:r>
                      <a:endParaRPr lang="en-US" sz="1200">
                        <a:solidFill>
                          <a:schemeClr val="tx1"/>
                        </a:solidFill>
                        <a:latin typeface="+mn-lt"/>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2x 10 GE SFP+,</a:t>
                      </a:r>
                      <a:br>
                        <a:rPr lang="en-US" sz="1200" kern="1200">
                          <a:effectLst/>
                        </a:rPr>
                      </a:br>
                      <a:r>
                        <a:rPr lang="en-US" sz="1200" kern="1200">
                          <a:effectLst/>
                        </a:rPr>
                        <a:t>10x GE RJ45,</a:t>
                      </a:r>
                    </a:p>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8x GE SFP</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2x 10 GE SFP+,</a:t>
                      </a:r>
                      <a:br>
                        <a:rPr lang="en-US" sz="1200" kern="1200">
                          <a:effectLst/>
                        </a:rPr>
                      </a:br>
                      <a:r>
                        <a:rPr lang="en-US" sz="1200" kern="1200">
                          <a:effectLst/>
                        </a:rPr>
                        <a:t>10x GE RJ45,</a:t>
                      </a:r>
                    </a:p>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8x GE SFP</a:t>
                      </a:r>
                      <a:endParaRPr lang="en-US" sz="1200">
                        <a:latin typeface="Arial"/>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de-DE" sz="1200"/>
                        <a:t>2x 10 GE SFP+, 8x GE SFP, 4x GE RJ45 Bypass, 22x GE RJ45</a:t>
                      </a:r>
                      <a:endParaRPr lang="de-DE" sz="1200">
                        <a:solidFill>
                          <a:srgbClr val="000000"/>
                        </a:solidFil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2x 10GE SPF+ </a:t>
                      </a:r>
                      <a:r>
                        <a:rPr lang="en-US" sz="1200" baseline="0"/>
                        <a:t>, </a:t>
                      </a:r>
                      <a:r>
                        <a:rPr lang="en-US" sz="1200"/>
                        <a:t>16x GE SFP,</a:t>
                      </a:r>
                      <a:r>
                        <a:rPr lang="en-US" sz="1200" baseline="0"/>
                        <a:t/>
                      </a:r>
                      <a:br>
                        <a:rPr lang="en-US" sz="1200" baseline="0"/>
                      </a:br>
                      <a:r>
                        <a:rPr lang="en-US" sz="1200"/>
                        <a:t>18x GE RJ45</a:t>
                      </a:r>
                      <a:endParaRPr lang="en-US" sz="1200">
                        <a:solidFill>
                          <a:srgbClr val="000000"/>
                        </a:solidFill>
                      </a:endParaRPr>
                    </a:p>
                  </a:txBody>
                  <a:tcPr marL="121888" marR="121888" anchor="ctr"/>
                </a:tc>
                <a:extLst>
                  <a:ext uri="{0D108BD9-81ED-4DB2-BD59-A6C34878D82A}">
                    <a16:rowId xmlns="" xmlns:a16="http://schemas.microsoft.com/office/drawing/2014/main" val="10008"/>
                  </a:ext>
                </a:extLst>
              </a:tr>
              <a:tr h="377669">
                <a:tc>
                  <a:txBody>
                    <a:bodyPr/>
                    <a:lstStyle/>
                    <a:p>
                      <a:r>
                        <a:rPr lang="en-US" sz="1200"/>
                        <a:t>Storage</a:t>
                      </a:r>
                      <a:endParaRPr lang="en-US" sz="1200" b="1">
                        <a:solidFill>
                          <a:srgbClr val="FFFFFF"/>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480 GB (301E)</a:t>
                      </a: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a:t>480 GB (401E)</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480 GB (501E)</a:t>
                      </a: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a:t>480 GB (601E)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240 GB</a:t>
                      </a:r>
                      <a:endParaRPr lang="en-US" sz="120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256 GB</a:t>
                      </a:r>
                      <a:endParaRPr lang="en-US" sz="1200">
                        <a:latin typeface="+mn-lt"/>
                        <a:cs typeface="Arial Narrow"/>
                      </a:endParaRPr>
                    </a:p>
                  </a:txBody>
                  <a:tcPr marL="121888" marR="121888" anchor="ctr"/>
                </a:tc>
                <a:extLst>
                  <a:ext uri="{0D108BD9-81ED-4DB2-BD59-A6C34878D82A}">
                    <a16:rowId xmlns="" xmlns:a16="http://schemas.microsoft.com/office/drawing/2014/main" val="10009"/>
                  </a:ext>
                </a:extLst>
              </a:tr>
              <a:tr h="143890">
                <a:tc>
                  <a:txBody>
                    <a:bodyPr/>
                    <a:lstStyle/>
                    <a:p>
                      <a:r>
                        <a:rPr lang="en-US" sz="1200"/>
                        <a:t>Variants</a:t>
                      </a:r>
                      <a:endParaRPr lang="en-US" sz="1200" b="1">
                        <a:solidFill>
                          <a:srgbClr val="FFFFFF"/>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a:t>
                      </a:r>
                      <a:endParaRPr lang="en-US" sz="12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a:t>
                      </a:r>
                      <a:endParaRPr lang="en-US" sz="120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a:t>
                      </a:r>
                      <a:endParaRPr lang="en-US" sz="1200" dirty="0">
                        <a:latin typeface="+mn-lt"/>
                        <a:cs typeface="Arial Narrow"/>
                      </a:endParaRPr>
                    </a:p>
                  </a:txBody>
                  <a:tcPr marL="121888" marR="121888" anchor="ctr"/>
                </a:tc>
                <a:extLst>
                  <a:ext uri="{0D108BD9-81ED-4DB2-BD59-A6C34878D82A}">
                    <a16:rowId xmlns="" xmlns:a16="http://schemas.microsoft.com/office/drawing/2014/main" val="10010"/>
                  </a:ext>
                </a:extLst>
              </a:tr>
            </a:tbl>
          </a:graphicData>
        </a:graphic>
      </p:graphicFrame>
      <p:sp>
        <p:nvSpPr>
          <p:cNvPr id="3" name="Title 2"/>
          <p:cNvSpPr>
            <a:spLocks noGrp="1"/>
          </p:cNvSpPr>
          <p:nvPr>
            <p:ph type="title"/>
          </p:nvPr>
        </p:nvSpPr>
        <p:spPr/>
        <p:txBody>
          <a:bodyPr/>
          <a:lstStyle/>
          <a:p>
            <a:r>
              <a:rPr lang="en-US"/>
              <a:t>FortiGate Mid Range Devices: Comparison</a:t>
            </a:r>
          </a:p>
        </p:txBody>
      </p:sp>
    </p:spTree>
    <p:extLst>
      <p:ext uri="{BB962C8B-B14F-4D97-AF65-F5344CB8AC3E}">
        <p14:creationId xmlns:p14="http://schemas.microsoft.com/office/powerpoint/2010/main" val="405040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FG-100E+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4023" y="1790535"/>
            <a:ext cx="5758500" cy="589385"/>
          </a:xfrm>
          <a:prstGeom prst="rect">
            <a:avLst/>
          </a:prstGeom>
        </p:spPr>
      </p:pic>
      <p:sp>
        <p:nvSpPr>
          <p:cNvPr id="43"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MGMT/DMZ Ports</a:t>
            </a:r>
          </a:p>
          <a:p>
            <a:pPr marL="457297" indent="-457297" defTabSz="1218959">
              <a:spcBef>
                <a:spcPct val="20000"/>
              </a:spcBef>
              <a:buClr>
                <a:schemeClr val="accent6"/>
              </a:buClr>
              <a:buFont typeface="+mj-ea"/>
              <a:buAutoNum type="circleNumDbPlain"/>
            </a:pPr>
            <a:r>
              <a:rPr lang="en-US" sz="1300"/>
              <a:t>2 x GE RJ45 HA Ports</a:t>
            </a:r>
          </a:p>
          <a:p>
            <a:pPr marL="457297" indent="-457297" defTabSz="1218959">
              <a:spcBef>
                <a:spcPct val="20000"/>
              </a:spcBef>
              <a:buClr>
                <a:schemeClr val="accent6"/>
              </a:buClr>
              <a:buFont typeface="+mj-ea"/>
              <a:buAutoNum type="circleNumDbPlain"/>
            </a:pPr>
            <a:r>
              <a:rPr lang="en-US" sz="1300"/>
              <a:t>2 x GE RJ45 WAN Port</a:t>
            </a:r>
          </a:p>
          <a:p>
            <a:pPr marL="457297" indent="-457297" defTabSz="1218959">
              <a:spcBef>
                <a:spcPct val="20000"/>
              </a:spcBef>
              <a:buClr>
                <a:schemeClr val="accent6"/>
              </a:buClr>
              <a:buFont typeface="+mj-ea"/>
              <a:buAutoNum type="circleNumDbPlain"/>
            </a:pPr>
            <a:r>
              <a:rPr lang="en-US" sz="1300"/>
              <a:t>14 x GE RJ45 Ports</a:t>
            </a:r>
          </a:p>
          <a:p>
            <a:pPr marL="457297" indent="-457297" defTabSz="1218959">
              <a:spcBef>
                <a:spcPct val="20000"/>
              </a:spcBef>
              <a:buClr>
                <a:schemeClr val="accent6"/>
              </a:buClr>
              <a:buFont typeface="+mj-ea"/>
              <a:buAutoNum type="circleNumDbPlain"/>
            </a:pPr>
            <a:r>
              <a:rPr lang="en-US" sz="1300"/>
              <a:t>2 x GE RJ45/SFP Shared Media Pairs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44" name="Oval 43"/>
          <p:cNvSpPr/>
          <p:nvPr/>
        </p:nvSpPr>
        <p:spPr bwMode="auto">
          <a:xfrm>
            <a:off x="2825640"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5" name="Oval 44"/>
          <p:cNvSpPr/>
          <p:nvPr/>
        </p:nvSpPr>
        <p:spPr bwMode="auto">
          <a:xfrm>
            <a:off x="432911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sp>
        <p:nvSpPr>
          <p:cNvPr id="48" name="Oval 47"/>
          <p:cNvSpPr/>
          <p:nvPr/>
        </p:nvSpPr>
        <p:spPr bwMode="auto">
          <a:xfrm>
            <a:off x="5308559"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bwMode="auto">
          <a:xfrm>
            <a:off x="3135387"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62" name="Picture 61"/>
          <p:cNvPicPr>
            <a:picLocks noChangeAspect="1"/>
          </p:cNvPicPr>
          <p:nvPr/>
        </p:nvPicPr>
        <p:blipFill rotWithShape="1">
          <a:blip r:embed="rId3" cstate="print">
            <a:extLst>
              <a:ext uri="{28A0092B-C50C-407E-A947-70E740481C1C}">
                <a14:useLocalDpi xmlns:a14="http://schemas.microsoft.com/office/drawing/2010/main"/>
              </a:ext>
            </a:extLst>
          </a:blip>
          <a:srcRect b="9983"/>
          <a:stretch/>
        </p:blipFill>
        <p:spPr>
          <a:xfrm>
            <a:off x="8715150" y="3062788"/>
            <a:ext cx="470325" cy="729600"/>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3154" y="3062393"/>
            <a:ext cx="496216" cy="729600"/>
          </a:xfrm>
          <a:prstGeom prst="rect">
            <a:avLst/>
          </a:prstGeom>
        </p:spPr>
      </p:pic>
      <p:pic>
        <p:nvPicPr>
          <p:cNvPr id="66" name="Picture 65" descr="Storage-480GB.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62300" y="3061999"/>
            <a:ext cx="495399" cy="729600"/>
          </a:xfrm>
          <a:prstGeom prst="rect">
            <a:avLst/>
          </a:prstGeom>
        </p:spPr>
      </p:pic>
      <p:cxnSp>
        <p:nvCxnSpPr>
          <p:cNvPr id="68" name="Straight Connector 67"/>
          <p:cNvCxnSpPr/>
          <p:nvPr/>
        </p:nvCxnSpPr>
        <p:spPr bwMode="auto">
          <a:xfrm>
            <a:off x="9272864"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46" name="Picture 45" descr="FG-100-101E+Back.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4023" y="2816261"/>
            <a:ext cx="5758500" cy="589385"/>
          </a:xfrm>
          <a:prstGeom prst="rect">
            <a:avLst/>
          </a:prstGeom>
        </p:spPr>
      </p:pic>
      <p:sp>
        <p:nvSpPr>
          <p:cNvPr id="60" name="Oval 59"/>
          <p:cNvSpPr/>
          <p:nvPr/>
        </p:nvSpPr>
        <p:spPr bwMode="auto">
          <a:xfrm>
            <a:off x="3426634"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61" name="Picture 60" descr="soc3-icon.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822755" y="3062789"/>
            <a:ext cx="371103" cy="729600"/>
          </a:xfrm>
          <a:prstGeom prst="rect">
            <a:avLst/>
          </a:prstGeom>
        </p:spPr>
      </p:pic>
      <p:grpSp>
        <p:nvGrpSpPr>
          <p:cNvPr id="3" name="Group 2">
            <a:extLst>
              <a:ext uri="{FF2B5EF4-FFF2-40B4-BE49-F238E27FC236}">
                <a16:creationId xmlns="" xmlns:a16="http://schemas.microsoft.com/office/drawing/2014/main" id="{23BF65CA-EF90-F748-B2E2-CF34E65B7423}"/>
              </a:ext>
            </a:extLst>
          </p:cNvPr>
          <p:cNvGrpSpPr/>
          <p:nvPr/>
        </p:nvGrpSpPr>
        <p:grpSpPr>
          <a:xfrm>
            <a:off x="7812000" y="5417256"/>
            <a:ext cx="2852214" cy="671119"/>
            <a:chOff x="8936872" y="5417256"/>
            <a:chExt cx="2852214" cy="671119"/>
          </a:xfrm>
        </p:grpSpPr>
        <p:pic>
          <p:nvPicPr>
            <p:cNvPr id="31" name="Picture 3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8" name="Rounded Rectangle 37"/>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sp>
          <p:nvSpPr>
            <p:cNvPr id="39" name="Rounded Rectangle 38"/>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64</a:t>
              </a:r>
            </a:p>
          </p:txBody>
        </p:sp>
        <p:sp>
          <p:nvSpPr>
            <p:cNvPr id="41" name="Rounded Rectangle 4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24</a:t>
              </a:r>
            </a:p>
          </p:txBody>
        </p:sp>
      </p:grpSp>
      <p:cxnSp>
        <p:nvCxnSpPr>
          <p:cNvPr id="42" name="Straight Connector 41"/>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a:t>Enterprise Branch / Mid Enterprise</a:t>
            </a:r>
          </a:p>
          <a:p>
            <a:r>
              <a:rPr lang="en-US" sz="1300">
                <a:solidFill>
                  <a:schemeClr val="bg1">
                    <a:lumMod val="50000"/>
                  </a:schemeClr>
                </a:solidFill>
              </a:rPr>
              <a:t>NGFW / Secure SD-WAN</a:t>
            </a:r>
          </a:p>
        </p:txBody>
      </p:sp>
      <p:sp>
        <p:nvSpPr>
          <p:cNvPr id="2" name="Title 1"/>
          <p:cNvSpPr>
            <a:spLocks noGrp="1"/>
          </p:cNvSpPr>
          <p:nvPr>
            <p:ph type="title"/>
          </p:nvPr>
        </p:nvSpPr>
        <p:spPr/>
        <p:txBody>
          <a:bodyPr/>
          <a:lstStyle/>
          <a:p>
            <a:r>
              <a:rPr lang="en-US"/>
              <a:t>FortiGate 100/101E</a:t>
            </a:r>
          </a:p>
        </p:txBody>
      </p:sp>
      <p:pic>
        <p:nvPicPr>
          <p:cNvPr id="40" name="Picture 39">
            <a:extLst>
              <a:ext uri="{FF2B5EF4-FFF2-40B4-BE49-F238E27FC236}">
                <a16:creationId xmlns="" xmlns:a16="http://schemas.microsoft.com/office/drawing/2014/main" id="{9CC103B9-4553-4E45-92F2-08714D5803FE}"/>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pic>
        <p:nvPicPr>
          <p:cNvPr id="55" name="Picture 54" descr="Firewall-Sym-Dk.png">
            <a:extLst>
              <a:ext uri="{FF2B5EF4-FFF2-40B4-BE49-F238E27FC236}">
                <a16:creationId xmlns="" xmlns:a16="http://schemas.microsoft.com/office/drawing/2014/main" id="{0C7B88CA-F43C-5243-9701-D7276B39086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6" name="TextBox 55">
            <a:extLst>
              <a:ext uri="{FF2B5EF4-FFF2-40B4-BE49-F238E27FC236}">
                <a16:creationId xmlns="" xmlns:a16="http://schemas.microsoft.com/office/drawing/2014/main" id="{18301662-82F2-6941-8979-6431765491DE}"/>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7.4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 Million</a:t>
            </a:r>
          </a:p>
          <a:p>
            <a:r>
              <a:rPr lang="en-US" sz="1100">
                <a:solidFill>
                  <a:srgbClr val="7F7F7F"/>
                </a:solidFill>
              </a:rPr>
              <a:t>Concurrent Sessions</a:t>
            </a:r>
          </a:p>
          <a:p>
            <a:endParaRPr lang="en-US" sz="1100">
              <a:solidFill>
                <a:srgbClr val="7F7F7F"/>
              </a:solidFill>
            </a:endParaRPr>
          </a:p>
          <a:p>
            <a:r>
              <a:rPr lang="en-US" sz="2400" b="1"/>
              <a:t>130 Mbps</a:t>
            </a:r>
          </a:p>
          <a:p>
            <a:r>
              <a:rPr lang="en-US" sz="1100">
                <a:solidFill>
                  <a:srgbClr val="7F7F7F"/>
                </a:solidFill>
              </a:rPr>
              <a:t>SSL Inspection Throughput</a:t>
            </a:r>
          </a:p>
          <a:p>
            <a:endParaRPr lang="en-US" sz="1100">
              <a:solidFill>
                <a:srgbClr val="7F7F7F"/>
              </a:solidFill>
            </a:endParaRPr>
          </a:p>
        </p:txBody>
      </p:sp>
      <p:cxnSp>
        <p:nvCxnSpPr>
          <p:cNvPr id="57" name="Straight Connector 56">
            <a:extLst>
              <a:ext uri="{FF2B5EF4-FFF2-40B4-BE49-F238E27FC236}">
                <a16:creationId xmlns="" xmlns:a16="http://schemas.microsoft.com/office/drawing/2014/main" id="{1A515E05-4B50-5548-A9DF-FD6B4843D72A}"/>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 xmlns:a16="http://schemas.microsoft.com/office/drawing/2014/main" id="{1D459982-2B67-9440-B240-7E6763CA395C}"/>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500 Mbps</a:t>
            </a:r>
          </a:p>
          <a:p>
            <a:r>
              <a:rPr lang="en-US" sz="1100">
                <a:solidFill>
                  <a:srgbClr val="7F7F7F"/>
                </a:solidFill>
              </a:rPr>
              <a:t>IPS Throughput</a:t>
            </a:r>
          </a:p>
          <a:p>
            <a:endParaRPr lang="en-US" sz="1100">
              <a:solidFill>
                <a:srgbClr val="7F7F7F"/>
              </a:solidFill>
            </a:endParaRPr>
          </a:p>
          <a:p>
            <a:r>
              <a:rPr lang="en-US" sz="2400" b="1">
                <a:solidFill>
                  <a:srgbClr val="000000"/>
                </a:solidFill>
              </a:rPr>
              <a:t>360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250 Mbps</a:t>
            </a:r>
          </a:p>
          <a:p>
            <a:r>
              <a:rPr lang="en-US" sz="1100">
                <a:solidFill>
                  <a:srgbClr val="7F7F7F"/>
                </a:solidFill>
              </a:rPr>
              <a:t>Threat Protection Throughput</a:t>
            </a:r>
          </a:p>
          <a:p>
            <a:endParaRPr lang="en-US" sz="1100">
              <a:solidFill>
                <a:srgbClr val="7F7F7F"/>
              </a:solidFill>
            </a:endParaRPr>
          </a:p>
        </p:txBody>
      </p:sp>
      <p:pic>
        <p:nvPicPr>
          <p:cNvPr id="59" name="Picture 58" descr="NGFW_sym.png">
            <a:extLst>
              <a:ext uri="{FF2B5EF4-FFF2-40B4-BE49-F238E27FC236}">
                <a16:creationId xmlns="" xmlns:a16="http://schemas.microsoft.com/office/drawing/2014/main" id="{01A07D5E-25F1-CA46-8319-99D1A8C2267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5" name="Picture 64" descr="Threat Protection icon.eps">
            <a:extLst>
              <a:ext uri="{FF2B5EF4-FFF2-40B4-BE49-F238E27FC236}">
                <a16:creationId xmlns="" xmlns:a16="http://schemas.microsoft.com/office/drawing/2014/main" id="{6AEE22E6-D480-FE49-B758-D8C7695DA56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67" name="Graphic 66">
            <a:extLst>
              <a:ext uri="{FF2B5EF4-FFF2-40B4-BE49-F238E27FC236}">
                <a16:creationId xmlns="" xmlns:a16="http://schemas.microsoft.com/office/drawing/2014/main" id="{A7279338-B398-024E-99CE-C7FB0E4FF22D}"/>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4322417" y="5580139"/>
            <a:ext cx="558697" cy="558697"/>
          </a:xfrm>
          <a:prstGeom prst="rect">
            <a:avLst/>
          </a:prstGeom>
        </p:spPr>
      </p:pic>
      <p:sp>
        <p:nvSpPr>
          <p:cNvPr id="69" name="Rectangle 68">
            <a:extLst>
              <a:ext uri="{FF2B5EF4-FFF2-40B4-BE49-F238E27FC236}">
                <a16:creationId xmlns="" xmlns:a16="http://schemas.microsoft.com/office/drawing/2014/main" id="{769B9F44-8D56-0D49-984B-E91709F8798C}"/>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a:t>
            </a:r>
          </a:p>
          <a:p>
            <a:pPr lvl="0" algn="r"/>
            <a:r>
              <a:rPr lang="en-US" sz="1100">
                <a:solidFill>
                  <a:srgbClr val="7F7F7F"/>
                </a:solidFill>
              </a:rPr>
              <a:t>New Sessions/Sec</a:t>
            </a:r>
          </a:p>
        </p:txBody>
      </p:sp>
      <p:pic>
        <p:nvPicPr>
          <p:cNvPr id="70" name="Graphic 69">
            <a:extLst>
              <a:ext uri="{FF2B5EF4-FFF2-40B4-BE49-F238E27FC236}">
                <a16:creationId xmlns="" xmlns:a16="http://schemas.microsoft.com/office/drawing/2014/main" id="{682ED7A0-E099-384C-9FDB-D5762060F150}"/>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021943" y="5580139"/>
            <a:ext cx="555965" cy="555965"/>
          </a:xfrm>
          <a:prstGeom prst="rect">
            <a:avLst/>
          </a:prstGeom>
        </p:spPr>
      </p:pic>
      <p:cxnSp>
        <p:nvCxnSpPr>
          <p:cNvPr id="71" name="Straight Connector 70">
            <a:extLst>
              <a:ext uri="{FF2B5EF4-FFF2-40B4-BE49-F238E27FC236}">
                <a16:creationId xmlns="" xmlns:a16="http://schemas.microsoft.com/office/drawing/2014/main" id="{916C30D6-F3EF-9144-9F7A-C6E69E866A47}"/>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815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FG-100EF+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2338" y="1792645"/>
            <a:ext cx="5760000" cy="589385"/>
          </a:xfrm>
          <a:prstGeom prst="rect">
            <a:avLst/>
          </a:prstGeom>
          <a:solidFill>
            <a:schemeClr val="accent6"/>
          </a:solidFill>
        </p:spPr>
      </p:pic>
      <p:sp>
        <p:nvSpPr>
          <p:cNvPr id="43"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MGMT/DMZ Ports</a:t>
            </a:r>
          </a:p>
          <a:p>
            <a:pPr marL="457297" indent="-457297" defTabSz="1218959">
              <a:spcBef>
                <a:spcPct val="20000"/>
              </a:spcBef>
              <a:buClr>
                <a:schemeClr val="accent6"/>
              </a:buClr>
              <a:buFont typeface="+mj-ea"/>
              <a:buAutoNum type="circleNumDbPlain"/>
            </a:pPr>
            <a:r>
              <a:rPr lang="en-US" sz="1300"/>
              <a:t>2 x GE RJ45 WAN Ports</a:t>
            </a:r>
          </a:p>
          <a:p>
            <a:pPr marL="457297" indent="-457297" defTabSz="1218959">
              <a:spcBef>
                <a:spcPct val="20000"/>
              </a:spcBef>
              <a:buClr>
                <a:schemeClr val="accent6"/>
              </a:buClr>
              <a:buFont typeface="+mj-ea"/>
              <a:buAutoNum type="circleNumDbPlain"/>
            </a:pPr>
            <a:r>
              <a:rPr lang="en-US" sz="1300"/>
              <a:t>2 x GE RJ45 HA Port</a:t>
            </a:r>
          </a:p>
          <a:p>
            <a:pPr marL="457297" indent="-457297" defTabSz="1218959">
              <a:spcBef>
                <a:spcPct val="20000"/>
              </a:spcBef>
              <a:buClr>
                <a:schemeClr val="accent6"/>
              </a:buClr>
              <a:buFont typeface="+mj-ea"/>
              <a:buAutoNum type="circleNumDbPlain"/>
            </a:pPr>
            <a:r>
              <a:rPr lang="en-US" sz="1300"/>
              <a:t>8 x GE RJ45 Ports</a:t>
            </a:r>
          </a:p>
          <a:p>
            <a:pPr marL="457297" indent="-457297" defTabSz="1218959">
              <a:spcBef>
                <a:spcPct val="20000"/>
              </a:spcBef>
              <a:buClr>
                <a:schemeClr val="accent6"/>
              </a:buClr>
              <a:buFont typeface="+mj-ea"/>
              <a:buAutoNum type="circleNumDbPlain"/>
            </a:pPr>
            <a:r>
              <a:rPr lang="en-US" sz="1300"/>
              <a:t>8 x GE SFP Slots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44" name="Oval 43"/>
          <p:cNvSpPr/>
          <p:nvPr/>
        </p:nvSpPr>
        <p:spPr bwMode="auto">
          <a:xfrm>
            <a:off x="2825640"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5" name="Oval 44"/>
          <p:cNvSpPr/>
          <p:nvPr/>
        </p:nvSpPr>
        <p:spPr bwMode="auto">
          <a:xfrm>
            <a:off x="432911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sp>
        <p:nvSpPr>
          <p:cNvPr id="48" name="Oval 47"/>
          <p:cNvSpPr/>
          <p:nvPr/>
        </p:nvSpPr>
        <p:spPr bwMode="auto">
          <a:xfrm>
            <a:off x="5308559"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bwMode="auto">
          <a:xfrm>
            <a:off x="3135387"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62" name="Picture 61"/>
          <p:cNvPicPr>
            <a:picLocks noChangeAspect="1"/>
          </p:cNvPicPr>
          <p:nvPr/>
        </p:nvPicPr>
        <p:blipFill rotWithShape="1">
          <a:blip r:embed="rId3" cstate="print">
            <a:extLst>
              <a:ext uri="{28A0092B-C50C-407E-A947-70E740481C1C}">
                <a14:useLocalDpi xmlns:a14="http://schemas.microsoft.com/office/drawing/2010/main"/>
              </a:ext>
            </a:extLst>
          </a:blip>
          <a:srcRect b="9983"/>
          <a:stretch/>
        </p:blipFill>
        <p:spPr>
          <a:xfrm>
            <a:off x="8715150" y="3062788"/>
            <a:ext cx="470325" cy="729600"/>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3154" y="3062393"/>
            <a:ext cx="496216" cy="729600"/>
          </a:xfrm>
          <a:prstGeom prst="rect">
            <a:avLst/>
          </a:prstGeom>
        </p:spPr>
      </p:pic>
      <p:pic>
        <p:nvPicPr>
          <p:cNvPr id="46" name="Picture 45" descr="FG-100-101E+Back.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4023" y="2816261"/>
            <a:ext cx="5758500" cy="589385"/>
          </a:xfrm>
          <a:prstGeom prst="rect">
            <a:avLst/>
          </a:prstGeom>
        </p:spPr>
      </p:pic>
      <p:sp>
        <p:nvSpPr>
          <p:cNvPr id="60" name="Oval 59"/>
          <p:cNvSpPr/>
          <p:nvPr/>
        </p:nvSpPr>
        <p:spPr bwMode="auto">
          <a:xfrm>
            <a:off x="3426634"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61" name="Picture 60" descr="soc3-icon.png"/>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7822755" y="3062789"/>
            <a:ext cx="371103" cy="729600"/>
          </a:xfrm>
          <a:prstGeom prst="rect">
            <a:avLst/>
          </a:prstGeom>
        </p:spPr>
      </p:pic>
      <p:cxnSp>
        <p:nvCxnSpPr>
          <p:cNvPr id="42" name="Straight Connector 41"/>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a:t>Enterprise Branch / Mid Enterprise</a:t>
            </a:r>
          </a:p>
          <a:p>
            <a:r>
              <a:rPr lang="en-US" sz="1300">
                <a:solidFill>
                  <a:schemeClr val="bg1">
                    <a:lumMod val="50000"/>
                  </a:schemeClr>
                </a:solidFill>
              </a:rPr>
              <a:t>NGFW / Secure SD-WAN</a:t>
            </a:r>
          </a:p>
        </p:txBody>
      </p:sp>
      <p:sp>
        <p:nvSpPr>
          <p:cNvPr id="2" name="Title 1"/>
          <p:cNvSpPr>
            <a:spLocks noGrp="1"/>
          </p:cNvSpPr>
          <p:nvPr>
            <p:ph type="title"/>
          </p:nvPr>
        </p:nvSpPr>
        <p:spPr/>
        <p:txBody>
          <a:bodyPr/>
          <a:lstStyle/>
          <a:p>
            <a:r>
              <a:rPr lang="en-US"/>
              <a:t>FortiGate 100EF</a:t>
            </a:r>
          </a:p>
        </p:txBody>
      </p:sp>
      <p:pic>
        <p:nvPicPr>
          <p:cNvPr id="52" name="Picture 51">
            <a:extLst>
              <a:ext uri="{FF2B5EF4-FFF2-40B4-BE49-F238E27FC236}">
                <a16:creationId xmlns="" xmlns:a16="http://schemas.microsoft.com/office/drawing/2014/main" id="{2E8D8251-6619-AC43-ABCB-64DE816693B0}"/>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36EDC2D3-76AA-9248-B3FE-D81000E8544A}"/>
              </a:ext>
            </a:extLst>
          </p:cNvPr>
          <p:cNvGrpSpPr/>
          <p:nvPr/>
        </p:nvGrpSpPr>
        <p:grpSpPr>
          <a:xfrm>
            <a:off x="7812000" y="5417256"/>
            <a:ext cx="2852214" cy="671119"/>
            <a:chOff x="8936872" y="5417256"/>
            <a:chExt cx="2852214" cy="671119"/>
          </a:xfrm>
        </p:grpSpPr>
        <p:pic>
          <p:nvPicPr>
            <p:cNvPr id="31" name="Picture 3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9" name="Rounded Rectangle 38"/>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64</a:t>
              </a:r>
            </a:p>
          </p:txBody>
        </p:sp>
        <p:sp>
          <p:nvSpPr>
            <p:cNvPr id="41" name="Rounded Rectangle 4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24</a:t>
              </a:r>
            </a:p>
          </p:txBody>
        </p:sp>
        <p:sp>
          <p:nvSpPr>
            <p:cNvPr id="51" name="Rounded Rectangle 50">
              <a:extLst>
                <a:ext uri="{FF2B5EF4-FFF2-40B4-BE49-F238E27FC236}">
                  <a16:creationId xmlns="" xmlns:a16="http://schemas.microsoft.com/office/drawing/2014/main" id="{E7ED45F7-42CC-264B-A69F-2F74813FCF23}"/>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56" name="Picture 55" descr="Firewall-Sym-Dk.png">
            <a:extLst>
              <a:ext uri="{FF2B5EF4-FFF2-40B4-BE49-F238E27FC236}">
                <a16:creationId xmlns="" xmlns:a16="http://schemas.microsoft.com/office/drawing/2014/main" id="{607713A9-12A5-FF48-9943-088760D31A1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7" name="TextBox 56">
            <a:extLst>
              <a:ext uri="{FF2B5EF4-FFF2-40B4-BE49-F238E27FC236}">
                <a16:creationId xmlns="" xmlns:a16="http://schemas.microsoft.com/office/drawing/2014/main" id="{13600AEB-B5D6-6945-9637-46026CF018AD}"/>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7.4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 Million</a:t>
            </a:r>
          </a:p>
          <a:p>
            <a:r>
              <a:rPr lang="en-US" sz="1100">
                <a:solidFill>
                  <a:srgbClr val="7F7F7F"/>
                </a:solidFill>
              </a:rPr>
              <a:t>Concurrent Sessions</a:t>
            </a:r>
          </a:p>
          <a:p>
            <a:endParaRPr lang="en-US" sz="1100">
              <a:solidFill>
                <a:srgbClr val="7F7F7F"/>
              </a:solidFill>
            </a:endParaRPr>
          </a:p>
          <a:p>
            <a:r>
              <a:rPr lang="en-US" sz="2400" b="1"/>
              <a:t>130 Mbps</a:t>
            </a:r>
          </a:p>
          <a:p>
            <a:r>
              <a:rPr lang="en-US" sz="1100">
                <a:solidFill>
                  <a:srgbClr val="7F7F7F"/>
                </a:solidFill>
              </a:rPr>
              <a:t>SSL Inspection Throughput</a:t>
            </a:r>
          </a:p>
          <a:p>
            <a:endParaRPr lang="en-US" sz="1100">
              <a:solidFill>
                <a:srgbClr val="7F7F7F"/>
              </a:solidFill>
            </a:endParaRPr>
          </a:p>
        </p:txBody>
      </p:sp>
      <p:cxnSp>
        <p:nvCxnSpPr>
          <p:cNvPr id="58" name="Straight Connector 57">
            <a:extLst>
              <a:ext uri="{FF2B5EF4-FFF2-40B4-BE49-F238E27FC236}">
                <a16:creationId xmlns="" xmlns:a16="http://schemas.microsoft.com/office/drawing/2014/main" id="{93DA93EF-6CD8-2E4A-B1F4-3CDB756BDA84}"/>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 xmlns:a16="http://schemas.microsoft.com/office/drawing/2014/main" id="{EC719008-CBB5-1F48-923F-F40AB1303BB4}"/>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500 Mbps</a:t>
            </a:r>
          </a:p>
          <a:p>
            <a:r>
              <a:rPr lang="en-US" sz="1100">
                <a:solidFill>
                  <a:srgbClr val="7F7F7F"/>
                </a:solidFill>
              </a:rPr>
              <a:t>IPS Throughput</a:t>
            </a:r>
          </a:p>
          <a:p>
            <a:endParaRPr lang="en-US" sz="1100">
              <a:solidFill>
                <a:srgbClr val="7F7F7F"/>
              </a:solidFill>
            </a:endParaRPr>
          </a:p>
          <a:p>
            <a:r>
              <a:rPr lang="en-US" sz="2400" b="1">
                <a:solidFill>
                  <a:srgbClr val="000000"/>
                </a:solidFill>
              </a:rPr>
              <a:t>360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250 Mbps</a:t>
            </a:r>
          </a:p>
          <a:p>
            <a:r>
              <a:rPr lang="en-US" sz="1100">
                <a:solidFill>
                  <a:srgbClr val="7F7F7F"/>
                </a:solidFill>
              </a:rPr>
              <a:t>Threat Protection Throughput</a:t>
            </a:r>
          </a:p>
          <a:p>
            <a:endParaRPr lang="en-US" sz="1100">
              <a:solidFill>
                <a:srgbClr val="7F7F7F"/>
              </a:solidFill>
            </a:endParaRPr>
          </a:p>
        </p:txBody>
      </p:sp>
      <p:pic>
        <p:nvPicPr>
          <p:cNvPr id="65" name="Picture 64" descr="NGFW_sym.png">
            <a:extLst>
              <a:ext uri="{FF2B5EF4-FFF2-40B4-BE49-F238E27FC236}">
                <a16:creationId xmlns="" xmlns:a16="http://schemas.microsoft.com/office/drawing/2014/main" id="{4ADA5665-469C-0C4B-9ED1-E67120A2D44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6" name="Picture 65" descr="Threat Protection icon.eps">
            <a:extLst>
              <a:ext uri="{FF2B5EF4-FFF2-40B4-BE49-F238E27FC236}">
                <a16:creationId xmlns="" xmlns:a16="http://schemas.microsoft.com/office/drawing/2014/main" id="{8B8A0289-9FCF-0348-8BEA-004E6BB2FE4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67" name="Graphic 66">
            <a:extLst>
              <a:ext uri="{FF2B5EF4-FFF2-40B4-BE49-F238E27FC236}">
                <a16:creationId xmlns="" xmlns:a16="http://schemas.microsoft.com/office/drawing/2014/main" id="{4E19D675-E70E-A145-B66B-3206156A20D9}"/>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322417" y="5580139"/>
            <a:ext cx="558697" cy="558697"/>
          </a:xfrm>
          <a:prstGeom prst="rect">
            <a:avLst/>
          </a:prstGeom>
        </p:spPr>
      </p:pic>
      <p:sp>
        <p:nvSpPr>
          <p:cNvPr id="68" name="Rectangle 67">
            <a:extLst>
              <a:ext uri="{FF2B5EF4-FFF2-40B4-BE49-F238E27FC236}">
                <a16:creationId xmlns="" xmlns:a16="http://schemas.microsoft.com/office/drawing/2014/main" id="{8576CF6B-E66A-2E4B-9FD4-8EF25C9F6F26}"/>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a:t>
            </a:r>
          </a:p>
          <a:p>
            <a:pPr lvl="0" algn="r"/>
            <a:r>
              <a:rPr lang="en-US" sz="1100">
                <a:solidFill>
                  <a:srgbClr val="7F7F7F"/>
                </a:solidFill>
              </a:rPr>
              <a:t>New Sessions/Sec</a:t>
            </a:r>
          </a:p>
        </p:txBody>
      </p:sp>
      <p:pic>
        <p:nvPicPr>
          <p:cNvPr id="69" name="Graphic 68">
            <a:extLst>
              <a:ext uri="{FF2B5EF4-FFF2-40B4-BE49-F238E27FC236}">
                <a16:creationId xmlns="" xmlns:a16="http://schemas.microsoft.com/office/drawing/2014/main" id="{3A33CFC8-A444-A54B-B3AF-F140C66870AB}"/>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21943" y="5580139"/>
            <a:ext cx="555965" cy="555965"/>
          </a:xfrm>
          <a:prstGeom prst="rect">
            <a:avLst/>
          </a:prstGeom>
        </p:spPr>
      </p:pic>
      <p:cxnSp>
        <p:nvCxnSpPr>
          <p:cNvPr id="70" name="Straight Connector 69">
            <a:extLst>
              <a:ext uri="{FF2B5EF4-FFF2-40B4-BE49-F238E27FC236}">
                <a16:creationId xmlns="" xmlns:a16="http://schemas.microsoft.com/office/drawing/2014/main" id="{79FB3E23-A4BF-7B47-B256-45E221136518}"/>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843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FG-140E-POE-Fron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7574" y="1799259"/>
            <a:ext cx="5760000" cy="575056"/>
          </a:xfrm>
          <a:prstGeom prst="rect">
            <a:avLst/>
          </a:prstGeom>
        </p:spPr>
      </p:pic>
      <p:sp>
        <p:nvSpPr>
          <p:cNvPr id="43"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MGMT/HA Ports</a:t>
            </a:r>
          </a:p>
          <a:p>
            <a:pPr marL="457297" indent="-457297" defTabSz="1218959">
              <a:spcBef>
                <a:spcPct val="20000"/>
              </a:spcBef>
              <a:buClr>
                <a:schemeClr val="accent6"/>
              </a:buClr>
              <a:buFont typeface="+mj-ea"/>
              <a:buAutoNum type="circleNumDbPlain"/>
            </a:pPr>
            <a:r>
              <a:rPr lang="en-US" sz="1300"/>
              <a:t>2 x GE RJ45 WAN Ports</a:t>
            </a:r>
          </a:p>
          <a:p>
            <a:pPr marL="457297" indent="-457297" defTabSz="1218959">
              <a:spcBef>
                <a:spcPct val="20000"/>
              </a:spcBef>
              <a:buClr>
                <a:schemeClr val="accent6"/>
              </a:buClr>
              <a:buFont typeface="+mj-ea"/>
              <a:buAutoNum type="circleNumDbPlain"/>
            </a:pPr>
            <a:r>
              <a:rPr lang="en-US" sz="1300"/>
              <a:t>14x GE RJ45 Ports</a:t>
            </a:r>
          </a:p>
          <a:p>
            <a:pPr marL="457297" indent="-457297" defTabSz="1218959">
              <a:spcBef>
                <a:spcPct val="20000"/>
              </a:spcBef>
              <a:buClr>
                <a:schemeClr val="accent6"/>
              </a:buClr>
              <a:buFont typeface="+mj-ea"/>
              <a:buAutoNum type="circleNumDbPlain"/>
            </a:pPr>
            <a:r>
              <a:rPr lang="en-US" sz="1300"/>
              <a:t>24x GE </a:t>
            </a:r>
            <a:r>
              <a:rPr lang="en-US" sz="1300" err="1"/>
              <a:t>PoE</a:t>
            </a:r>
            <a:r>
              <a:rPr lang="en-US" sz="1300"/>
              <a:t>/+ Ports</a:t>
            </a:r>
          </a:p>
          <a:p>
            <a:pPr marL="457297" indent="-457297" defTabSz="1218959">
              <a:spcBef>
                <a:spcPct val="20000"/>
              </a:spcBef>
              <a:buClr>
                <a:schemeClr val="accent6"/>
              </a:buClr>
              <a:buFont typeface="+mj-ea"/>
              <a:buAutoNum type="circleNumDbPlain"/>
            </a:pPr>
            <a:r>
              <a:rPr lang="en-US" sz="1300"/>
              <a:t>2 x GE SFP DMZ Slots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44" name="Oval 43"/>
          <p:cNvSpPr/>
          <p:nvPr/>
        </p:nvSpPr>
        <p:spPr bwMode="auto">
          <a:xfrm>
            <a:off x="1942200"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5" name="Oval 44"/>
          <p:cNvSpPr/>
          <p:nvPr/>
        </p:nvSpPr>
        <p:spPr bwMode="auto">
          <a:xfrm>
            <a:off x="6405196"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bwMode="auto">
          <a:xfrm>
            <a:off x="2174646"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62" name="Picture 61"/>
          <p:cNvPicPr>
            <a:picLocks noChangeAspect="1"/>
          </p:cNvPicPr>
          <p:nvPr/>
        </p:nvPicPr>
        <p:blipFill rotWithShape="1">
          <a:blip r:embed="rId3" cstate="print">
            <a:extLst>
              <a:ext uri="{28A0092B-C50C-407E-A947-70E740481C1C}">
                <a14:useLocalDpi xmlns:a14="http://schemas.microsoft.com/office/drawing/2010/main"/>
              </a:ext>
            </a:extLst>
          </a:blip>
          <a:srcRect b="9983"/>
          <a:stretch/>
        </p:blipFill>
        <p:spPr>
          <a:xfrm>
            <a:off x="9178956" y="3062788"/>
            <a:ext cx="470325" cy="729600"/>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3154" y="3062393"/>
            <a:ext cx="496216" cy="729600"/>
          </a:xfrm>
          <a:prstGeom prst="rect">
            <a:avLst/>
          </a:prstGeom>
        </p:spPr>
      </p:pic>
      <p:sp>
        <p:nvSpPr>
          <p:cNvPr id="60" name="Oval 59"/>
          <p:cNvSpPr/>
          <p:nvPr/>
        </p:nvSpPr>
        <p:spPr bwMode="auto">
          <a:xfrm>
            <a:off x="3073258"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61" name="Picture 60" descr="soc3-icon.png"/>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7822755" y="3062789"/>
            <a:ext cx="371103" cy="729600"/>
          </a:xfrm>
          <a:prstGeom prst="rect">
            <a:avLst/>
          </a:prstGeom>
        </p:spPr>
      </p:pic>
      <p:cxnSp>
        <p:nvCxnSpPr>
          <p:cNvPr id="42" name="Straight Connector 41"/>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a:t>Enterprise Branch / Mid Enterprise</a:t>
            </a:r>
          </a:p>
          <a:p>
            <a:r>
              <a:rPr lang="en-US" sz="1300">
                <a:solidFill>
                  <a:schemeClr val="bg1">
                    <a:lumMod val="50000"/>
                  </a:schemeClr>
                </a:solidFill>
              </a:rPr>
              <a:t>NGFW / Secure SD-WAN</a:t>
            </a:r>
          </a:p>
        </p:txBody>
      </p:sp>
      <p:sp>
        <p:nvSpPr>
          <p:cNvPr id="2" name="Title 1"/>
          <p:cNvSpPr>
            <a:spLocks noGrp="1"/>
          </p:cNvSpPr>
          <p:nvPr>
            <p:ph type="title"/>
          </p:nvPr>
        </p:nvSpPr>
        <p:spPr/>
        <p:txBody>
          <a:bodyPr/>
          <a:lstStyle/>
          <a:p>
            <a:r>
              <a:rPr lang="en-US"/>
              <a:t>FortiGate 140E-POE</a:t>
            </a:r>
          </a:p>
        </p:txBody>
      </p:sp>
      <p:pic>
        <p:nvPicPr>
          <p:cNvPr id="54" name="Picture 53" descr="FG-140E-Back.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792" y="2828081"/>
            <a:ext cx="5760000" cy="571712"/>
          </a:xfrm>
          <a:prstGeom prst="rect">
            <a:avLst/>
          </a:prstGeom>
        </p:spPr>
      </p:pic>
      <p:sp>
        <p:nvSpPr>
          <p:cNvPr id="46" name="Oval 45"/>
          <p:cNvSpPr/>
          <p:nvPr/>
        </p:nvSpPr>
        <p:spPr bwMode="auto">
          <a:xfrm>
            <a:off x="4915252" y="2319590"/>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pic>
        <p:nvPicPr>
          <p:cNvPr id="55" name="Picture 54"/>
          <p:cNvPicPr>
            <a:picLocks noChangeAspect="1"/>
          </p:cNvPicPr>
          <p:nvPr/>
        </p:nvPicPr>
        <p:blipFill>
          <a:blip r:embed="rId7"/>
          <a:stretch>
            <a:fillRect/>
          </a:stretch>
        </p:blipFill>
        <p:spPr>
          <a:xfrm>
            <a:off x="8764492" y="3069535"/>
            <a:ext cx="374393" cy="729422"/>
          </a:xfrm>
          <a:prstGeom prst="rect">
            <a:avLst/>
          </a:prstGeom>
        </p:spPr>
      </p:pic>
      <p:pic>
        <p:nvPicPr>
          <p:cNvPr id="48" name="Picture 47">
            <a:extLst>
              <a:ext uri="{FF2B5EF4-FFF2-40B4-BE49-F238E27FC236}">
                <a16:creationId xmlns="" xmlns:a16="http://schemas.microsoft.com/office/drawing/2014/main" id="{44C55885-276A-AD41-B980-95F4E75EDABD}"/>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A2E0FB15-4D8C-9B4A-BDEA-FD5F39610675}"/>
              </a:ext>
            </a:extLst>
          </p:cNvPr>
          <p:cNvGrpSpPr/>
          <p:nvPr/>
        </p:nvGrpSpPr>
        <p:grpSpPr>
          <a:xfrm>
            <a:off x="7812000" y="5417256"/>
            <a:ext cx="2852214" cy="671119"/>
            <a:chOff x="8936872" y="5417256"/>
            <a:chExt cx="2852214" cy="671119"/>
          </a:xfrm>
        </p:grpSpPr>
        <p:pic>
          <p:nvPicPr>
            <p:cNvPr id="31" name="Picture 3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9" name="Rounded Rectangle 38"/>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64</a:t>
              </a:r>
            </a:p>
          </p:txBody>
        </p:sp>
        <p:sp>
          <p:nvSpPr>
            <p:cNvPr id="41" name="Rounded Rectangle 4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24</a:t>
              </a:r>
            </a:p>
          </p:txBody>
        </p:sp>
        <p:sp>
          <p:nvSpPr>
            <p:cNvPr id="51" name="Rounded Rectangle 50">
              <a:extLst>
                <a:ext uri="{FF2B5EF4-FFF2-40B4-BE49-F238E27FC236}">
                  <a16:creationId xmlns="" xmlns:a16="http://schemas.microsoft.com/office/drawing/2014/main" id="{E06F892B-A0FF-4D42-BF48-2BD43DBBDD2A}"/>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57" name="Picture 56" descr="Firewall-Sym-Dk.png">
            <a:extLst>
              <a:ext uri="{FF2B5EF4-FFF2-40B4-BE49-F238E27FC236}">
                <a16:creationId xmlns="" xmlns:a16="http://schemas.microsoft.com/office/drawing/2014/main" id="{A4DCBFD4-5C3A-2545-AF37-36C6B2ED7BF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8" name="TextBox 57">
            <a:extLst>
              <a:ext uri="{FF2B5EF4-FFF2-40B4-BE49-F238E27FC236}">
                <a16:creationId xmlns="" xmlns:a16="http://schemas.microsoft.com/office/drawing/2014/main" id="{CBAD0A8C-95E6-DC4D-89BA-39F5FC6AB773}"/>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7.4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 Million</a:t>
            </a:r>
          </a:p>
          <a:p>
            <a:r>
              <a:rPr lang="en-US" sz="1100">
                <a:solidFill>
                  <a:srgbClr val="7F7F7F"/>
                </a:solidFill>
              </a:rPr>
              <a:t>Concurrent Sessions</a:t>
            </a:r>
          </a:p>
          <a:p>
            <a:endParaRPr lang="en-US" sz="1100">
              <a:solidFill>
                <a:srgbClr val="7F7F7F"/>
              </a:solidFill>
            </a:endParaRPr>
          </a:p>
          <a:p>
            <a:r>
              <a:rPr lang="en-US" sz="2400" b="1"/>
              <a:t>130 Mbps</a:t>
            </a:r>
          </a:p>
          <a:p>
            <a:r>
              <a:rPr lang="en-US" sz="1100">
                <a:solidFill>
                  <a:srgbClr val="7F7F7F"/>
                </a:solidFill>
              </a:rPr>
              <a:t>SSL Inspection Throughput</a:t>
            </a:r>
          </a:p>
          <a:p>
            <a:endParaRPr lang="en-US" sz="1100">
              <a:solidFill>
                <a:srgbClr val="7F7F7F"/>
              </a:solidFill>
            </a:endParaRPr>
          </a:p>
        </p:txBody>
      </p:sp>
      <p:cxnSp>
        <p:nvCxnSpPr>
          <p:cNvPr id="59" name="Straight Connector 58">
            <a:extLst>
              <a:ext uri="{FF2B5EF4-FFF2-40B4-BE49-F238E27FC236}">
                <a16:creationId xmlns="" xmlns:a16="http://schemas.microsoft.com/office/drawing/2014/main" id="{00A9B5C7-7465-AD46-B249-50580336712E}"/>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 xmlns:a16="http://schemas.microsoft.com/office/drawing/2014/main" id="{2F448266-42B7-8644-A091-390B5A4D6D21}"/>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500 Mbps</a:t>
            </a:r>
          </a:p>
          <a:p>
            <a:r>
              <a:rPr lang="en-US" sz="1100">
                <a:solidFill>
                  <a:srgbClr val="7F7F7F"/>
                </a:solidFill>
              </a:rPr>
              <a:t>IPS Throughput</a:t>
            </a:r>
          </a:p>
          <a:p>
            <a:endParaRPr lang="en-US" sz="1100">
              <a:solidFill>
                <a:srgbClr val="7F7F7F"/>
              </a:solidFill>
            </a:endParaRPr>
          </a:p>
          <a:p>
            <a:r>
              <a:rPr lang="en-US" sz="2400" b="1">
                <a:solidFill>
                  <a:srgbClr val="000000"/>
                </a:solidFill>
              </a:rPr>
              <a:t>360 Mbps</a:t>
            </a:r>
          </a:p>
          <a:p>
            <a:r>
              <a:rPr lang="en-US" sz="1100">
                <a:solidFill>
                  <a:srgbClr val="7F7F7F"/>
                </a:solidFill>
              </a:rPr>
              <a:t>NGFW Throughput</a:t>
            </a:r>
          </a:p>
          <a:p>
            <a:endParaRPr lang="en-US" sz="1100">
              <a:solidFill>
                <a:srgbClr val="7F7F7F"/>
              </a:solidFill>
            </a:endParaRPr>
          </a:p>
          <a:p>
            <a:r>
              <a:rPr lang="en-US" sz="2400" b="1">
                <a:solidFill>
                  <a:srgbClr val="000000"/>
                </a:solidFill>
              </a:rPr>
              <a:t>250 Mbps</a:t>
            </a:r>
          </a:p>
          <a:p>
            <a:r>
              <a:rPr lang="en-US" sz="1100">
                <a:solidFill>
                  <a:srgbClr val="7F7F7F"/>
                </a:solidFill>
              </a:rPr>
              <a:t>Threat Protection Throughput</a:t>
            </a:r>
          </a:p>
          <a:p>
            <a:endParaRPr lang="en-US" sz="1100">
              <a:solidFill>
                <a:srgbClr val="7F7F7F"/>
              </a:solidFill>
            </a:endParaRPr>
          </a:p>
        </p:txBody>
      </p:sp>
      <p:pic>
        <p:nvPicPr>
          <p:cNvPr id="66" name="Picture 65" descr="NGFW_sym.png">
            <a:extLst>
              <a:ext uri="{FF2B5EF4-FFF2-40B4-BE49-F238E27FC236}">
                <a16:creationId xmlns="" xmlns:a16="http://schemas.microsoft.com/office/drawing/2014/main" id="{5D004B47-28D2-8446-9EB8-B9C71D849282}"/>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7" name="Picture 66" descr="Threat Protection icon.eps">
            <a:extLst>
              <a:ext uri="{FF2B5EF4-FFF2-40B4-BE49-F238E27FC236}">
                <a16:creationId xmlns="" xmlns:a16="http://schemas.microsoft.com/office/drawing/2014/main" id="{02F3F235-A92A-F147-9224-832EDDC3A6F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68" name="Graphic 67">
            <a:extLst>
              <a:ext uri="{FF2B5EF4-FFF2-40B4-BE49-F238E27FC236}">
                <a16:creationId xmlns="" xmlns:a16="http://schemas.microsoft.com/office/drawing/2014/main" id="{0E23A645-CA87-6040-9EC5-68BBAA5C61F2}"/>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4322417" y="5580139"/>
            <a:ext cx="558697" cy="558697"/>
          </a:xfrm>
          <a:prstGeom prst="rect">
            <a:avLst/>
          </a:prstGeom>
        </p:spPr>
      </p:pic>
      <p:sp>
        <p:nvSpPr>
          <p:cNvPr id="69" name="Rectangle 68">
            <a:extLst>
              <a:ext uri="{FF2B5EF4-FFF2-40B4-BE49-F238E27FC236}">
                <a16:creationId xmlns="" xmlns:a16="http://schemas.microsoft.com/office/drawing/2014/main" id="{8779412D-35AB-274C-B3D5-2737776C5F4F}"/>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a:t>
            </a:r>
          </a:p>
          <a:p>
            <a:pPr lvl="0" algn="r"/>
            <a:r>
              <a:rPr lang="en-US" sz="1100">
                <a:solidFill>
                  <a:srgbClr val="7F7F7F"/>
                </a:solidFill>
              </a:rPr>
              <a:t>New Sessions/Sec</a:t>
            </a:r>
          </a:p>
        </p:txBody>
      </p:sp>
      <p:pic>
        <p:nvPicPr>
          <p:cNvPr id="70" name="Graphic 69">
            <a:extLst>
              <a:ext uri="{FF2B5EF4-FFF2-40B4-BE49-F238E27FC236}">
                <a16:creationId xmlns="" xmlns:a16="http://schemas.microsoft.com/office/drawing/2014/main" id="{0FF674F8-3E0E-5946-9AE1-074F22BE5104}"/>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021943" y="5580139"/>
            <a:ext cx="555965" cy="555965"/>
          </a:xfrm>
          <a:prstGeom prst="rect">
            <a:avLst/>
          </a:prstGeom>
        </p:spPr>
      </p:pic>
      <p:cxnSp>
        <p:nvCxnSpPr>
          <p:cNvPr id="71" name="Straight Connector 70">
            <a:extLst>
              <a:ext uri="{FF2B5EF4-FFF2-40B4-BE49-F238E27FC236}">
                <a16:creationId xmlns="" xmlns:a16="http://schemas.microsoft.com/office/drawing/2014/main" id="{DA8DF070-11EB-E742-B804-48A0DECF4239}"/>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21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stretch>
            <a:fillRect/>
          </a:stretch>
        </p:blipFill>
        <p:spPr>
          <a:xfrm>
            <a:off x="974023" y="1792804"/>
            <a:ext cx="5758500" cy="584847"/>
          </a:xfrm>
          <a:prstGeom prst="rect">
            <a:avLst/>
          </a:prstGeom>
        </p:spPr>
      </p:pic>
      <p:sp>
        <p:nvSpPr>
          <p:cNvPr id="43" name="Rectangle 47"/>
          <p:cNvSpPr>
            <a:spLocks noChangeArrowheads="1"/>
          </p:cNvSpPr>
          <p:nvPr/>
        </p:nvSpPr>
        <p:spPr bwMode="auto">
          <a:xfrm>
            <a:off x="7822754" y="1252151"/>
            <a:ext cx="3845338" cy="168699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MGMT/DMZ Ports</a:t>
            </a:r>
          </a:p>
          <a:p>
            <a:pPr marL="457297" indent="-457297" defTabSz="1218959">
              <a:spcBef>
                <a:spcPct val="20000"/>
              </a:spcBef>
              <a:buClr>
                <a:schemeClr val="accent6"/>
              </a:buClr>
              <a:buFont typeface="+mj-ea"/>
              <a:buAutoNum type="circleNumDbPlain"/>
            </a:pPr>
            <a:r>
              <a:rPr lang="en-US" sz="1300"/>
              <a:t>2 x GE RJ45 HA Ports</a:t>
            </a:r>
          </a:p>
          <a:p>
            <a:pPr marL="457297" indent="-457297" defTabSz="1218959">
              <a:spcBef>
                <a:spcPct val="20000"/>
              </a:spcBef>
              <a:buClr>
                <a:schemeClr val="accent6"/>
              </a:buClr>
              <a:buFont typeface="+mj-ea"/>
              <a:buAutoNum type="circleNumDbPlain"/>
            </a:pPr>
            <a:r>
              <a:rPr lang="en-US" sz="1300"/>
              <a:t>2 x GE RJ45 WAN Ports</a:t>
            </a:r>
          </a:p>
          <a:p>
            <a:pPr marL="457297" indent="-457297" defTabSz="1218959">
              <a:spcBef>
                <a:spcPct val="20000"/>
              </a:spcBef>
              <a:buClr>
                <a:schemeClr val="accent6"/>
              </a:buClr>
              <a:buFont typeface="+mj-ea"/>
              <a:buAutoNum type="circleNumDbPlain"/>
            </a:pPr>
            <a:r>
              <a:rPr lang="en-US" sz="1300"/>
              <a:t>12 x GE RJ45 Ports</a:t>
            </a:r>
          </a:p>
          <a:p>
            <a:pPr marL="457297" indent="-457297" defTabSz="1218959">
              <a:spcBef>
                <a:spcPct val="20000"/>
              </a:spcBef>
              <a:buClr>
                <a:schemeClr val="accent6"/>
              </a:buClr>
              <a:buFont typeface="+mj-ea"/>
              <a:buAutoNum type="circleNumDbPlain"/>
            </a:pPr>
            <a:r>
              <a:rPr lang="en-US" sz="1300"/>
              <a:t>2 x 10GE SFP+ </a:t>
            </a:r>
            <a:r>
              <a:rPr lang="en-US" sz="1300" err="1"/>
              <a:t>FortiLink</a:t>
            </a:r>
            <a:r>
              <a:rPr lang="en-US" sz="1300"/>
              <a:t> Slots</a:t>
            </a:r>
          </a:p>
          <a:p>
            <a:pPr marL="457297" indent="-457297" defTabSz="1218959">
              <a:spcBef>
                <a:spcPct val="20000"/>
              </a:spcBef>
              <a:buClr>
                <a:schemeClr val="accent6"/>
              </a:buClr>
              <a:buFont typeface="+mj-ea"/>
              <a:buAutoNum type="circleNumDbPlain"/>
            </a:pPr>
            <a:r>
              <a:rPr lang="en-US" sz="1300"/>
              <a:t>8 x GE SFP Slots</a:t>
            </a:r>
          </a:p>
          <a:p>
            <a:pPr marL="457297" indent="-457297" defTabSz="1218959">
              <a:spcBef>
                <a:spcPct val="20000"/>
              </a:spcBef>
              <a:buClr>
                <a:schemeClr val="accent6"/>
              </a:buClr>
              <a:buFont typeface="+mj-ea"/>
              <a:buAutoNum type="circleNumDbPlain"/>
            </a:pPr>
            <a:r>
              <a:rPr lang="en-US" sz="1300"/>
              <a:t>4 x GE RJ45/SFP Shared Media Pairs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44" name="Oval 43"/>
          <p:cNvSpPr/>
          <p:nvPr/>
        </p:nvSpPr>
        <p:spPr bwMode="auto">
          <a:xfrm>
            <a:off x="274209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5" name="Oval 44"/>
          <p:cNvSpPr/>
          <p:nvPr/>
        </p:nvSpPr>
        <p:spPr bwMode="auto">
          <a:xfrm>
            <a:off x="432911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sp>
        <p:nvSpPr>
          <p:cNvPr id="48" name="Oval 47"/>
          <p:cNvSpPr/>
          <p:nvPr/>
        </p:nvSpPr>
        <p:spPr bwMode="auto">
          <a:xfrm>
            <a:off x="4728665"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bwMode="auto">
          <a:xfrm>
            <a:off x="2989963"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63" name="Picture 6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3154" y="3062393"/>
            <a:ext cx="496216" cy="729600"/>
          </a:xfrm>
          <a:prstGeom prst="rect">
            <a:avLst/>
          </a:prstGeom>
        </p:spPr>
      </p:pic>
      <p:pic>
        <p:nvPicPr>
          <p:cNvPr id="66" name="Picture 65" descr="Storage-480G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62300" y="3061999"/>
            <a:ext cx="495399" cy="729600"/>
          </a:xfrm>
          <a:prstGeom prst="rect">
            <a:avLst/>
          </a:prstGeom>
        </p:spPr>
      </p:pic>
      <p:cxnSp>
        <p:nvCxnSpPr>
          <p:cNvPr id="68" name="Straight Connector 67"/>
          <p:cNvCxnSpPr/>
          <p:nvPr/>
        </p:nvCxnSpPr>
        <p:spPr bwMode="auto">
          <a:xfrm>
            <a:off x="9272864"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46" name="Picture 45"/>
          <p:cNvPicPr>
            <a:picLocks noChangeAspect="1"/>
          </p:cNvPicPr>
          <p:nvPr/>
        </p:nvPicPr>
        <p:blipFill>
          <a:blip r:embed="rId5"/>
          <a:stretch>
            <a:fillRect/>
          </a:stretch>
        </p:blipFill>
        <p:spPr>
          <a:xfrm>
            <a:off x="974023" y="2818530"/>
            <a:ext cx="5758500" cy="584847"/>
          </a:xfrm>
          <a:prstGeom prst="rect">
            <a:avLst/>
          </a:prstGeom>
        </p:spPr>
      </p:pic>
      <p:sp>
        <p:nvSpPr>
          <p:cNvPr id="60" name="Oval 59"/>
          <p:cNvSpPr/>
          <p:nvPr/>
        </p:nvSpPr>
        <p:spPr bwMode="auto">
          <a:xfrm>
            <a:off x="3225943"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42" name="Straight Connector 41"/>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a:t>Enterprise Branch / Mid Enterprise</a:t>
            </a:r>
          </a:p>
          <a:p>
            <a:r>
              <a:rPr lang="en-US" sz="1300">
                <a:solidFill>
                  <a:schemeClr val="bg1">
                    <a:lumMod val="50000"/>
                  </a:schemeClr>
                </a:solidFill>
              </a:rPr>
              <a:t>NGFW / Secure SD-WAN</a:t>
            </a:r>
          </a:p>
        </p:txBody>
      </p:sp>
      <p:sp>
        <p:nvSpPr>
          <p:cNvPr id="2" name="Title 1"/>
          <p:cNvSpPr>
            <a:spLocks noGrp="1"/>
          </p:cNvSpPr>
          <p:nvPr>
            <p:ph type="title"/>
          </p:nvPr>
        </p:nvSpPr>
        <p:spPr/>
        <p:txBody>
          <a:bodyPr/>
          <a:lstStyle/>
          <a:p>
            <a:r>
              <a:rPr lang="en-US"/>
              <a:t>FortiGate 100/101F</a:t>
            </a:r>
          </a:p>
        </p:txBody>
      </p:sp>
      <p:pic>
        <p:nvPicPr>
          <p:cNvPr id="40" name="Picture 39">
            <a:extLst>
              <a:ext uri="{FF2B5EF4-FFF2-40B4-BE49-F238E27FC236}">
                <a16:creationId xmlns="" xmlns:a16="http://schemas.microsoft.com/office/drawing/2014/main" id="{9CC103B9-4553-4E45-92F2-08714D5803FE}"/>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sp>
        <p:nvSpPr>
          <p:cNvPr id="52" name="Oval 51">
            <a:extLst>
              <a:ext uri="{FF2B5EF4-FFF2-40B4-BE49-F238E27FC236}">
                <a16:creationId xmlns="" xmlns:a16="http://schemas.microsoft.com/office/drawing/2014/main" id="{719F85F8-6AD1-C940-844A-0C0A7EFCEDB1}"/>
              </a:ext>
            </a:extLst>
          </p:cNvPr>
          <p:cNvSpPr/>
          <p:nvPr/>
        </p:nvSpPr>
        <p:spPr bwMode="auto">
          <a:xfrm>
            <a:off x="5714510"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7</a:t>
            </a:r>
          </a:p>
        </p:txBody>
      </p:sp>
      <p:sp>
        <p:nvSpPr>
          <p:cNvPr id="54" name="Oval 53">
            <a:extLst>
              <a:ext uri="{FF2B5EF4-FFF2-40B4-BE49-F238E27FC236}">
                <a16:creationId xmlns="" xmlns:a16="http://schemas.microsoft.com/office/drawing/2014/main" id="{37426BB5-92E7-6344-BB94-7E8150DF713A}"/>
              </a:ext>
            </a:extLst>
          </p:cNvPr>
          <p:cNvSpPr/>
          <p:nvPr/>
        </p:nvSpPr>
        <p:spPr bwMode="auto">
          <a:xfrm>
            <a:off x="5237671"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6</a:t>
            </a:r>
          </a:p>
        </p:txBody>
      </p:sp>
      <p:pic>
        <p:nvPicPr>
          <p:cNvPr id="6" name="Picture 5">
            <a:extLst>
              <a:ext uri="{FF2B5EF4-FFF2-40B4-BE49-F238E27FC236}">
                <a16:creationId xmlns="" xmlns:a16="http://schemas.microsoft.com/office/drawing/2014/main" id="{40430D8D-D3B9-4A42-82C5-17E7CFE58E68}"/>
              </a:ext>
            </a:extLst>
          </p:cNvPr>
          <p:cNvPicPr>
            <a:picLocks noChangeAspect="1"/>
          </p:cNvPicPr>
          <p:nvPr/>
        </p:nvPicPr>
        <p:blipFill>
          <a:blip r:embed="rId7"/>
          <a:stretch>
            <a:fillRect/>
          </a:stretch>
        </p:blipFill>
        <p:spPr>
          <a:xfrm>
            <a:off x="7822754" y="3067478"/>
            <a:ext cx="362061" cy="724121"/>
          </a:xfrm>
          <a:prstGeom prst="rect">
            <a:avLst/>
          </a:prstGeom>
        </p:spPr>
      </p:pic>
      <p:pic>
        <p:nvPicPr>
          <p:cNvPr id="56" name="Picture 55">
            <a:extLst>
              <a:ext uri="{FF2B5EF4-FFF2-40B4-BE49-F238E27FC236}">
                <a16:creationId xmlns="" xmlns:a16="http://schemas.microsoft.com/office/drawing/2014/main" id="{0057C93F-F852-394D-BF00-48228443015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12612" y="3061999"/>
            <a:ext cx="495296" cy="729600"/>
          </a:xfrm>
          <a:prstGeom prst="rect">
            <a:avLst/>
          </a:prstGeom>
        </p:spPr>
      </p:pic>
      <p:grpSp>
        <p:nvGrpSpPr>
          <p:cNvPr id="3" name="Group 2">
            <a:extLst>
              <a:ext uri="{FF2B5EF4-FFF2-40B4-BE49-F238E27FC236}">
                <a16:creationId xmlns="" xmlns:a16="http://schemas.microsoft.com/office/drawing/2014/main" id="{EF04203C-AEB1-3949-A509-E18FA6E2C699}"/>
              </a:ext>
            </a:extLst>
          </p:cNvPr>
          <p:cNvGrpSpPr/>
          <p:nvPr/>
        </p:nvGrpSpPr>
        <p:grpSpPr>
          <a:xfrm>
            <a:off x="7812000" y="5417256"/>
            <a:ext cx="2852214" cy="671119"/>
            <a:chOff x="8936872" y="5417256"/>
            <a:chExt cx="2852214" cy="671119"/>
          </a:xfrm>
        </p:grpSpPr>
        <p:pic>
          <p:nvPicPr>
            <p:cNvPr id="31" name="Picture 3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9" name="Rounded Rectangle 38"/>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128</a:t>
              </a:r>
            </a:p>
          </p:txBody>
        </p:sp>
        <p:sp>
          <p:nvSpPr>
            <p:cNvPr id="41" name="Rounded Rectangle 4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24</a:t>
              </a:r>
            </a:p>
          </p:txBody>
        </p:sp>
        <p:sp>
          <p:nvSpPr>
            <p:cNvPr id="51" name="Rounded Rectangle 50">
              <a:extLst>
                <a:ext uri="{FF2B5EF4-FFF2-40B4-BE49-F238E27FC236}">
                  <a16:creationId xmlns="" xmlns:a16="http://schemas.microsoft.com/office/drawing/2014/main" id="{52D1A746-F091-C240-AA2A-52D105798236}"/>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59" name="Picture 58" descr="Firewall-Sym-Dk.png">
            <a:extLst>
              <a:ext uri="{FF2B5EF4-FFF2-40B4-BE49-F238E27FC236}">
                <a16:creationId xmlns="" xmlns:a16="http://schemas.microsoft.com/office/drawing/2014/main" id="{251EDD62-CCA2-4048-9617-2D8C164B024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61" name="TextBox 60">
            <a:extLst>
              <a:ext uri="{FF2B5EF4-FFF2-40B4-BE49-F238E27FC236}">
                <a16:creationId xmlns="" xmlns:a16="http://schemas.microsoft.com/office/drawing/2014/main" id="{5EA321F2-0C00-104F-92AC-530A424E2C00}"/>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20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1.5 Million</a:t>
            </a:r>
          </a:p>
          <a:p>
            <a:r>
              <a:rPr lang="en-US" sz="1100">
                <a:solidFill>
                  <a:srgbClr val="7F7F7F"/>
                </a:solidFill>
              </a:rPr>
              <a:t>Concurrent Sessions</a:t>
            </a:r>
          </a:p>
          <a:p>
            <a:endParaRPr lang="en-US" sz="1100">
              <a:solidFill>
                <a:srgbClr val="7F7F7F"/>
              </a:solidFill>
            </a:endParaRPr>
          </a:p>
          <a:p>
            <a:r>
              <a:rPr lang="en-US" sz="2400" b="1"/>
              <a:t>1 Gbps</a:t>
            </a:r>
          </a:p>
          <a:p>
            <a:r>
              <a:rPr lang="en-US" sz="1100">
                <a:solidFill>
                  <a:srgbClr val="7F7F7F"/>
                </a:solidFill>
              </a:rPr>
              <a:t>SSL Inspection Throughput</a:t>
            </a:r>
          </a:p>
          <a:p>
            <a:endParaRPr lang="en-US" sz="1100">
              <a:solidFill>
                <a:srgbClr val="7F7F7F"/>
              </a:solidFill>
            </a:endParaRPr>
          </a:p>
        </p:txBody>
      </p:sp>
      <p:cxnSp>
        <p:nvCxnSpPr>
          <p:cNvPr id="62" name="Straight Connector 61">
            <a:extLst>
              <a:ext uri="{FF2B5EF4-FFF2-40B4-BE49-F238E27FC236}">
                <a16:creationId xmlns="" xmlns:a16="http://schemas.microsoft.com/office/drawing/2014/main" id="{286643AD-306C-EA45-BD9E-8BD2C6EA0300}"/>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 xmlns:a16="http://schemas.microsoft.com/office/drawing/2014/main" id="{672AE672-D1D5-8F46-8E4E-ABE71F20D916}"/>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2.6 Gbps</a:t>
            </a:r>
          </a:p>
          <a:p>
            <a:r>
              <a:rPr lang="en-US" sz="1100">
                <a:solidFill>
                  <a:srgbClr val="7F7F7F"/>
                </a:solidFill>
              </a:rPr>
              <a:t>IPS Throughput</a:t>
            </a:r>
          </a:p>
          <a:p>
            <a:endParaRPr lang="en-US" sz="1100">
              <a:solidFill>
                <a:srgbClr val="7F7F7F"/>
              </a:solidFill>
            </a:endParaRPr>
          </a:p>
          <a:p>
            <a:r>
              <a:rPr lang="en-US" sz="2400" b="1">
                <a:solidFill>
                  <a:srgbClr val="000000"/>
                </a:solidFill>
              </a:rPr>
              <a:t>1.6 Gbps</a:t>
            </a:r>
          </a:p>
          <a:p>
            <a:r>
              <a:rPr lang="en-US" sz="1100">
                <a:solidFill>
                  <a:srgbClr val="7F7F7F"/>
                </a:solidFill>
              </a:rPr>
              <a:t>NGFW Throughput</a:t>
            </a:r>
          </a:p>
          <a:p>
            <a:endParaRPr lang="en-US" sz="1100">
              <a:solidFill>
                <a:srgbClr val="7F7F7F"/>
              </a:solidFill>
            </a:endParaRPr>
          </a:p>
          <a:p>
            <a:r>
              <a:rPr lang="en-US" sz="2400" b="1">
                <a:solidFill>
                  <a:srgbClr val="000000"/>
                </a:solidFill>
              </a:rPr>
              <a:t>1 Gbps</a:t>
            </a:r>
          </a:p>
          <a:p>
            <a:r>
              <a:rPr lang="en-US" sz="1100">
                <a:solidFill>
                  <a:srgbClr val="7F7F7F"/>
                </a:solidFill>
              </a:rPr>
              <a:t>Threat Protection Throughput</a:t>
            </a:r>
          </a:p>
          <a:p>
            <a:endParaRPr lang="en-US" sz="1100">
              <a:solidFill>
                <a:srgbClr val="7F7F7F"/>
              </a:solidFill>
            </a:endParaRPr>
          </a:p>
        </p:txBody>
      </p:sp>
      <p:pic>
        <p:nvPicPr>
          <p:cNvPr id="67" name="Picture 66" descr="NGFW_sym.png">
            <a:extLst>
              <a:ext uri="{FF2B5EF4-FFF2-40B4-BE49-F238E27FC236}">
                <a16:creationId xmlns="" xmlns:a16="http://schemas.microsoft.com/office/drawing/2014/main" id="{2CA45AE7-5F59-5A46-AEA9-2A0423B9390D}"/>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9" name="Picture 68" descr="Threat Protection icon.eps">
            <a:extLst>
              <a:ext uri="{FF2B5EF4-FFF2-40B4-BE49-F238E27FC236}">
                <a16:creationId xmlns="" xmlns:a16="http://schemas.microsoft.com/office/drawing/2014/main" id="{6850C595-2751-544C-B3E6-BD6C2BAB003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70" name="Graphic 69">
            <a:extLst>
              <a:ext uri="{FF2B5EF4-FFF2-40B4-BE49-F238E27FC236}">
                <a16:creationId xmlns="" xmlns:a16="http://schemas.microsoft.com/office/drawing/2014/main" id="{2E6DA4F4-F9D5-1D41-B0A3-9A6587C5D238}"/>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4322417" y="5580139"/>
            <a:ext cx="558697" cy="558697"/>
          </a:xfrm>
          <a:prstGeom prst="rect">
            <a:avLst/>
          </a:prstGeom>
        </p:spPr>
      </p:pic>
      <p:sp>
        <p:nvSpPr>
          <p:cNvPr id="71" name="Rectangle 70">
            <a:extLst>
              <a:ext uri="{FF2B5EF4-FFF2-40B4-BE49-F238E27FC236}">
                <a16:creationId xmlns="" xmlns:a16="http://schemas.microsoft.com/office/drawing/2014/main" id="{7344D8D9-7C92-DD43-9403-DCCB2072B75E}"/>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56,000</a:t>
            </a:r>
          </a:p>
          <a:p>
            <a:pPr lvl="0" algn="r"/>
            <a:r>
              <a:rPr lang="en-US" sz="1100">
                <a:solidFill>
                  <a:srgbClr val="7F7F7F"/>
                </a:solidFill>
              </a:rPr>
              <a:t>New Sessions/Sec</a:t>
            </a:r>
          </a:p>
        </p:txBody>
      </p:sp>
      <p:pic>
        <p:nvPicPr>
          <p:cNvPr id="72" name="Graphic 71">
            <a:extLst>
              <a:ext uri="{FF2B5EF4-FFF2-40B4-BE49-F238E27FC236}">
                <a16:creationId xmlns="" xmlns:a16="http://schemas.microsoft.com/office/drawing/2014/main" id="{29BDE9AF-EC25-F244-8961-A914F8BEDCB3}"/>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021943" y="5580139"/>
            <a:ext cx="555965" cy="555965"/>
          </a:xfrm>
          <a:prstGeom prst="rect">
            <a:avLst/>
          </a:prstGeom>
        </p:spPr>
      </p:pic>
      <p:cxnSp>
        <p:nvCxnSpPr>
          <p:cNvPr id="73" name="Straight Connector 72">
            <a:extLst>
              <a:ext uri="{FF2B5EF4-FFF2-40B4-BE49-F238E27FC236}">
                <a16:creationId xmlns="" xmlns:a16="http://schemas.microsoft.com/office/drawing/2014/main" id="{ED9ECF6D-BA0E-8E4A-86E0-4CA09BE13EAB}"/>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604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240D</a:t>
            </a:r>
          </a:p>
        </p:txBody>
      </p:sp>
      <p:pic>
        <p:nvPicPr>
          <p:cNvPr id="3" name="Picture 2" descr="FG-240D-PORT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017" y="1897421"/>
            <a:ext cx="5758500" cy="1437563"/>
          </a:xfrm>
          <a:prstGeom prst="rect">
            <a:avLst/>
          </a:prstGeom>
        </p:spPr>
      </p:pic>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WAN Ports</a:t>
            </a:r>
          </a:p>
          <a:p>
            <a:pPr marL="457297" indent="-457297" defTabSz="1218959">
              <a:spcBef>
                <a:spcPct val="20000"/>
              </a:spcBef>
              <a:buClr>
                <a:schemeClr val="accent6"/>
              </a:buClr>
              <a:buFont typeface="+mj-ea"/>
              <a:buAutoNum type="circleNumDbPlain"/>
            </a:pPr>
            <a:r>
              <a:rPr lang="en-US" sz="1300"/>
              <a:t>40x GE RJ45 Switch Ports</a:t>
            </a:r>
          </a:p>
          <a:p>
            <a:pPr marL="457297" indent="-457297" defTabSz="1218959">
              <a:spcBef>
                <a:spcPct val="20000"/>
              </a:spcBef>
              <a:buClr>
                <a:schemeClr val="accent6"/>
              </a:buClr>
              <a:buFont typeface="+mj-ea"/>
              <a:buAutoNum type="circleNumDbPlain"/>
            </a:pPr>
            <a:r>
              <a:rPr lang="en-US" sz="1300"/>
              <a:t>2x GE SFP Slots</a:t>
            </a:r>
          </a:p>
        </p:txBody>
      </p:sp>
      <p:pic>
        <p:nvPicPr>
          <p:cNvPr id="5" name="Picture 4"/>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7761194" y="3062790"/>
            <a:ext cx="495679" cy="728811"/>
          </a:xfrm>
          <a:prstGeom prst="rect">
            <a:avLst/>
          </a:prstGeom>
        </p:spPr>
      </p:pic>
      <p:pic>
        <p:nvPicPr>
          <p:cNvPr id="6" name="Picture 5"/>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8256873" y="3062788"/>
            <a:ext cx="496215" cy="7296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b="9983"/>
          <a:stretch/>
        </p:blipFill>
        <p:spPr>
          <a:xfrm>
            <a:off x="10240918" y="3062788"/>
            <a:ext cx="470325" cy="72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53089" y="3062393"/>
            <a:ext cx="496216" cy="72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44703" y="3062788"/>
            <a:ext cx="496215" cy="729600"/>
          </a:xfrm>
          <a:prstGeom prst="rect">
            <a:avLst/>
          </a:prstGeom>
        </p:spPr>
      </p:pic>
      <p:pic>
        <p:nvPicPr>
          <p:cNvPr id="10" name="Picture 9" descr="Storage-64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49304" y="3062788"/>
            <a:ext cx="495399" cy="729600"/>
          </a:xfrm>
          <a:prstGeom prst="rect">
            <a:avLst/>
          </a:prstGeom>
        </p:spPr>
      </p:pic>
      <p:pic>
        <p:nvPicPr>
          <p:cNvPr id="11" name="Picture 10" descr="Firewall-Sym-Dk.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2894" y="4308985"/>
            <a:ext cx="585196" cy="480000"/>
          </a:xfrm>
          <a:prstGeom prst="rect">
            <a:avLst/>
          </a:prstGeom>
        </p:spPr>
      </p:pic>
      <p:sp>
        <p:nvSpPr>
          <p:cNvPr id="12" name="TextBox 11"/>
          <p:cNvSpPr txBox="1"/>
          <p:nvPr/>
        </p:nvSpPr>
        <p:spPr>
          <a:xfrm>
            <a:off x="1291078" y="4162515"/>
            <a:ext cx="1926394" cy="2077469"/>
          </a:xfrm>
          <a:prstGeom prst="rect">
            <a:avLst/>
          </a:prstGeom>
          <a:noFill/>
        </p:spPr>
        <p:txBody>
          <a:bodyPr wrap="square" lIns="121893" tIns="60947" rIns="121893" bIns="60947" rtlCol="0">
            <a:spAutoFit/>
          </a:bodyPr>
          <a:lstStyle/>
          <a:p>
            <a:r>
              <a:rPr lang="en-US" sz="2400" b="1">
                <a:solidFill>
                  <a:srgbClr val="000000"/>
                </a:solidFill>
              </a:rPr>
              <a:t>4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 Million</a:t>
            </a:r>
          </a:p>
          <a:p>
            <a:r>
              <a:rPr lang="en-US" sz="1100">
                <a:solidFill>
                  <a:srgbClr val="7F7F7F"/>
                </a:solidFill>
              </a:rPr>
              <a:t>Concurrent Sessions</a:t>
            </a:r>
          </a:p>
          <a:p>
            <a:endParaRPr lang="en-US" sz="1100">
              <a:solidFill>
                <a:srgbClr val="7F7F7F"/>
              </a:solidFill>
            </a:endParaRPr>
          </a:p>
          <a:p>
            <a:r>
              <a:rPr lang="en-US" sz="2400" b="1"/>
              <a:t>77,000</a:t>
            </a:r>
          </a:p>
          <a:p>
            <a:r>
              <a:rPr lang="en-US" sz="1100">
                <a:solidFill>
                  <a:srgbClr val="7F7F7F"/>
                </a:solidFill>
              </a:rPr>
              <a:t>New Sessions/Sec</a:t>
            </a:r>
          </a:p>
        </p:txBody>
      </p:sp>
      <p:cxnSp>
        <p:nvCxnSpPr>
          <p:cNvPr id="13" name="Straight Connector 12"/>
          <p:cNvCxnSpPr/>
          <p:nvPr/>
        </p:nvCxnSpPr>
        <p:spPr>
          <a:xfrm>
            <a:off x="363777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a:t>Enterprise Branch / Mid Enterprise</a:t>
            </a:r>
          </a:p>
          <a:p>
            <a:r>
              <a:rPr lang="en-US" sz="1300">
                <a:solidFill>
                  <a:schemeClr val="bg1">
                    <a:lumMod val="50000"/>
                  </a:schemeClr>
                </a:solidFill>
              </a:rPr>
              <a:t>NGFW / Secure SD-WAN</a:t>
            </a:r>
          </a:p>
        </p:txBody>
      </p:sp>
      <p:cxnSp>
        <p:nvCxnSpPr>
          <p:cNvPr id="28" name="Straight Connector 27"/>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840126" y="4162514"/>
            <a:ext cx="2447670" cy="2246747"/>
          </a:xfrm>
          <a:prstGeom prst="rect">
            <a:avLst/>
          </a:prstGeom>
          <a:noFill/>
        </p:spPr>
        <p:txBody>
          <a:bodyPr wrap="square" lIns="121899" tIns="60949" rIns="121899" bIns="60949" rtlCol="0">
            <a:spAutoFit/>
          </a:bodyPr>
          <a:lstStyle/>
          <a:p>
            <a:r>
              <a:rPr lang="en-US" sz="2400" b="1">
                <a:solidFill>
                  <a:srgbClr val="000000"/>
                </a:solidFill>
              </a:rPr>
              <a:t>420 Mbps</a:t>
            </a:r>
          </a:p>
          <a:p>
            <a:r>
              <a:rPr lang="en-US" sz="1100">
                <a:solidFill>
                  <a:srgbClr val="7F7F7F"/>
                </a:solidFill>
              </a:rPr>
              <a:t>IPS Throughput</a:t>
            </a:r>
          </a:p>
          <a:p>
            <a:endParaRPr lang="en-US" sz="1100">
              <a:solidFill>
                <a:srgbClr val="7F7F7F"/>
              </a:solidFill>
            </a:endParaRPr>
          </a:p>
          <a:p>
            <a:r>
              <a:rPr lang="en-US" sz="2400" b="1">
                <a:solidFill>
                  <a:srgbClr val="000000"/>
                </a:solidFill>
              </a:rPr>
              <a:t>330 Mbps</a:t>
            </a:r>
          </a:p>
          <a:p>
            <a:r>
              <a:rPr lang="en-US" sz="1100">
                <a:solidFill>
                  <a:srgbClr val="7F7F7F"/>
                </a:solidFill>
              </a:rPr>
              <a:t>NGFW Throughput</a:t>
            </a:r>
          </a:p>
          <a:p>
            <a:endParaRPr lang="en-US" sz="1100">
              <a:solidFill>
                <a:srgbClr val="7F7F7F"/>
              </a:solidFill>
            </a:endParaRPr>
          </a:p>
          <a:p>
            <a:r>
              <a:rPr lang="en-US" sz="2400" b="1">
                <a:solidFill>
                  <a:srgbClr val="000000"/>
                </a:solidFill>
              </a:rPr>
              <a:t>310 Mbps</a:t>
            </a:r>
          </a:p>
          <a:p>
            <a:r>
              <a:rPr lang="en-US" sz="1100">
                <a:solidFill>
                  <a:srgbClr val="7F7F7F"/>
                </a:solidFill>
              </a:rPr>
              <a:t>Threat Protection Throughput</a:t>
            </a:r>
          </a:p>
          <a:p>
            <a:endParaRPr lang="en-US" sz="1100">
              <a:solidFill>
                <a:srgbClr val="7F7F7F"/>
              </a:solidFill>
            </a:endParaRPr>
          </a:p>
        </p:txBody>
      </p:sp>
      <p:pic>
        <p:nvPicPr>
          <p:cNvPr id="30" name="Picture 29" descr="NGFW_sym.png"/>
          <p:cNvPicPr>
            <a:picLocks noChangeAspect="1"/>
          </p:cNvPicPr>
          <p:nvPr/>
        </p:nvPicPr>
        <p:blipFill>
          <a:blip r:embed="rId10" cstate="print">
            <a:extLst>
              <a:ext uri="{BEBA8EAE-BF5A-486C-A8C5-ECC9F3942E4B}">
                <a14:imgProps xmlns:a14="http://schemas.microsoft.com/office/drawing/2010/main">
                  <a14:imgLayer r:embed="rId1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052071" y="4942581"/>
            <a:ext cx="588597" cy="480000"/>
          </a:xfrm>
          <a:prstGeom prst="rect">
            <a:avLst/>
          </a:prstGeom>
        </p:spPr>
      </p:pic>
      <p:pic>
        <p:nvPicPr>
          <p:cNvPr id="31" name="Picture 30" descr="Threat Protection icon.eps"/>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059978" y="4272180"/>
            <a:ext cx="608158" cy="480000"/>
          </a:xfrm>
          <a:prstGeom prst="rect">
            <a:avLst/>
          </a:prstGeom>
        </p:spPr>
      </p:pic>
      <p:pic>
        <p:nvPicPr>
          <p:cNvPr id="33" name="Picture 32">
            <a:extLst>
              <a:ext uri="{FF2B5EF4-FFF2-40B4-BE49-F238E27FC236}">
                <a16:creationId xmlns="" xmlns:a16="http://schemas.microsoft.com/office/drawing/2014/main" id="{732894DC-CD20-9B4B-A17A-8D01CD720D85}"/>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2" name="Group 21">
            <a:extLst>
              <a:ext uri="{FF2B5EF4-FFF2-40B4-BE49-F238E27FC236}">
                <a16:creationId xmlns="" xmlns:a16="http://schemas.microsoft.com/office/drawing/2014/main" id="{DB0A66F9-B8CB-E240-9BF1-B7B23539F661}"/>
              </a:ext>
            </a:extLst>
          </p:cNvPr>
          <p:cNvGrpSpPr/>
          <p:nvPr/>
        </p:nvGrpSpPr>
        <p:grpSpPr>
          <a:xfrm>
            <a:off x="7812000" y="5417256"/>
            <a:ext cx="2852214" cy="671119"/>
            <a:chOff x="8936872" y="5417256"/>
            <a:chExt cx="2852214" cy="671119"/>
          </a:xfrm>
        </p:grpSpPr>
        <p:pic>
          <p:nvPicPr>
            <p:cNvPr id="15" name="Picture 1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3" name="Rounded Rectangle 22"/>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128</a:t>
              </a:r>
            </a:p>
          </p:txBody>
        </p:sp>
        <p:sp>
          <p:nvSpPr>
            <p:cNvPr id="24" name="Rounded Rectangle 23"/>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24</a:t>
              </a:r>
            </a:p>
          </p:txBody>
        </p:sp>
        <p:sp>
          <p:nvSpPr>
            <p:cNvPr id="34" name="Rounded Rectangle 33">
              <a:extLst>
                <a:ext uri="{FF2B5EF4-FFF2-40B4-BE49-F238E27FC236}">
                  <a16:creationId xmlns="" xmlns:a16="http://schemas.microsoft.com/office/drawing/2014/main" id="{15528E38-3505-334E-B3CD-8624CD451E19}"/>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35" name="Graphic 34">
            <a:extLst>
              <a:ext uri="{FF2B5EF4-FFF2-40B4-BE49-F238E27FC236}">
                <a16:creationId xmlns="" xmlns:a16="http://schemas.microsoft.com/office/drawing/2014/main" id="{98159464-A238-544B-A919-AE1483B57B4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058467" y="5580139"/>
            <a:ext cx="558697" cy="558697"/>
          </a:xfrm>
          <a:prstGeom prst="rect">
            <a:avLst/>
          </a:prstGeom>
        </p:spPr>
      </p:pic>
    </p:spTree>
    <p:extLst>
      <p:ext uri="{BB962C8B-B14F-4D97-AF65-F5344CB8AC3E}">
        <p14:creationId xmlns:p14="http://schemas.microsoft.com/office/powerpoint/2010/main" val="187875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200/201E</a:t>
            </a:r>
          </a:p>
        </p:txBody>
      </p:sp>
      <p:pic>
        <p:nvPicPr>
          <p:cNvPr id="4" name="Picture 3" descr="FG-200E_Fron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2287" y="1790535"/>
            <a:ext cx="5758500" cy="591975"/>
          </a:xfrm>
          <a:prstGeom prst="rect">
            <a:avLst/>
          </a:prstGeom>
        </p:spPr>
      </p:pic>
      <p:pic>
        <p:nvPicPr>
          <p:cNvPr id="5" name="Picture 4" descr="FG-200E-201E_Back.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2287" y="2817890"/>
            <a:ext cx="5758500" cy="587755"/>
          </a:xfrm>
          <a:prstGeom prst="rect">
            <a:avLst/>
          </a:prstGeom>
        </p:spPr>
      </p:pic>
      <p:sp>
        <p:nvSpPr>
          <p:cNvPr id="10"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MGMT/HA Ports</a:t>
            </a:r>
          </a:p>
          <a:p>
            <a:pPr marL="457297" indent="-457297" defTabSz="1218959">
              <a:spcBef>
                <a:spcPct val="20000"/>
              </a:spcBef>
              <a:buClr>
                <a:schemeClr val="accent6"/>
              </a:buClr>
              <a:buFont typeface="+mj-ea"/>
              <a:buAutoNum type="circleNumDbPlain"/>
            </a:pPr>
            <a:r>
              <a:rPr lang="en-US" sz="1300"/>
              <a:t>2 x GE RJ45 WAN Ports</a:t>
            </a:r>
          </a:p>
          <a:p>
            <a:pPr marL="457297" indent="-457297" defTabSz="1218959">
              <a:spcBef>
                <a:spcPct val="20000"/>
              </a:spcBef>
              <a:buClr>
                <a:schemeClr val="accent6"/>
              </a:buClr>
              <a:buFont typeface="+mj-ea"/>
              <a:buAutoNum type="circleNumDbPlain"/>
            </a:pPr>
            <a:r>
              <a:rPr lang="en-US" sz="1300"/>
              <a:t>14 x GE RJ45 DMZ Port</a:t>
            </a:r>
          </a:p>
          <a:p>
            <a:pPr marL="457297" indent="-457297" defTabSz="1218959">
              <a:spcBef>
                <a:spcPct val="20000"/>
              </a:spcBef>
              <a:buClr>
                <a:schemeClr val="accent6"/>
              </a:buClr>
              <a:buFont typeface="+mj-ea"/>
              <a:buAutoNum type="circleNumDbPlain"/>
            </a:pPr>
            <a:r>
              <a:rPr lang="en-US" sz="1300"/>
              <a:t>4 x GE SFP Slots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11" name="Oval 10"/>
          <p:cNvSpPr/>
          <p:nvPr/>
        </p:nvSpPr>
        <p:spPr bwMode="auto">
          <a:xfrm>
            <a:off x="3325043"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2" name="Oval 11"/>
          <p:cNvSpPr/>
          <p:nvPr/>
        </p:nvSpPr>
        <p:spPr bwMode="auto">
          <a:xfrm>
            <a:off x="4210610"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13" name="Oval 12"/>
          <p:cNvSpPr/>
          <p:nvPr/>
        </p:nvSpPr>
        <p:spPr bwMode="auto">
          <a:xfrm>
            <a:off x="5731987"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cxnSp>
        <p:nvCxnSpPr>
          <p:cNvPr id="14" name="Straight Connector 13"/>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bwMode="auto">
          <a:xfrm>
            <a:off x="361786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b="9983"/>
          <a:stretch/>
        </p:blipFill>
        <p:spPr>
          <a:xfrm>
            <a:off x="9235085" y="3062788"/>
            <a:ext cx="470325" cy="7296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53089" y="3062393"/>
            <a:ext cx="496216" cy="729600"/>
          </a:xfrm>
          <a:prstGeom prst="rect">
            <a:avLst/>
          </a:prstGeom>
        </p:spPr>
      </p:pic>
      <p:pic>
        <p:nvPicPr>
          <p:cNvPr id="18" name="Picture 17" descr="Storage-480GB.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82235" y="3061999"/>
            <a:ext cx="495399" cy="729600"/>
          </a:xfrm>
          <a:prstGeom prst="rect">
            <a:avLst/>
          </a:prstGeom>
        </p:spPr>
      </p:pic>
      <p:cxnSp>
        <p:nvCxnSpPr>
          <p:cNvPr id="19" name="Straight Connector 18"/>
          <p:cNvCxnSpPr/>
          <p:nvPr/>
        </p:nvCxnSpPr>
        <p:spPr bwMode="auto">
          <a:xfrm>
            <a:off x="9792799"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20" name="Picture 19" descr="np6lite.png"/>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7756041" y="3062789"/>
            <a:ext cx="495375" cy="729600"/>
          </a:xfrm>
          <a:prstGeom prst="rect">
            <a:avLst/>
          </a:prstGeom>
        </p:spPr>
      </p:pic>
      <p:pic>
        <p:nvPicPr>
          <p:cNvPr id="21" name="Picture 20" descr="cp9-icon.png"/>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8266696" y="3061999"/>
            <a:ext cx="495375" cy="729600"/>
          </a:xfrm>
          <a:prstGeom prst="rect">
            <a:avLst/>
          </a:prstGeom>
        </p:spPr>
      </p:pic>
      <p:cxnSp>
        <p:nvCxnSpPr>
          <p:cNvPr id="36" name="Straight Connector 35"/>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a:t>Enterprise Branch / Mid Enterprise</a:t>
            </a:r>
          </a:p>
          <a:p>
            <a:r>
              <a:rPr lang="en-US" sz="1300">
                <a:solidFill>
                  <a:schemeClr val="bg1">
                    <a:lumMod val="50000"/>
                  </a:schemeClr>
                </a:solidFill>
              </a:rPr>
              <a:t>NGFW / Secure SD-WAN</a:t>
            </a:r>
          </a:p>
        </p:txBody>
      </p:sp>
      <p:pic>
        <p:nvPicPr>
          <p:cNvPr id="39" name="Picture 38">
            <a:extLst>
              <a:ext uri="{FF2B5EF4-FFF2-40B4-BE49-F238E27FC236}">
                <a16:creationId xmlns="" xmlns:a16="http://schemas.microsoft.com/office/drawing/2014/main" id="{2C7CFEF1-42C7-7649-891E-AFDB3533EADC}"/>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85871B7F-BA59-EA41-99B8-A9F9621CE943}"/>
              </a:ext>
            </a:extLst>
          </p:cNvPr>
          <p:cNvGrpSpPr/>
          <p:nvPr/>
        </p:nvGrpSpPr>
        <p:grpSpPr>
          <a:xfrm>
            <a:off x="7812000" y="5417256"/>
            <a:ext cx="2852214" cy="671119"/>
            <a:chOff x="8936872" y="5417256"/>
            <a:chExt cx="2852214" cy="671119"/>
          </a:xfrm>
        </p:grpSpPr>
        <p:pic>
          <p:nvPicPr>
            <p:cNvPr id="26" name="Picture 2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4" name="Rounded Rectangle 33"/>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dirty="0">
                  <a:solidFill>
                    <a:schemeClr val="bg1"/>
                  </a:solidFill>
                </a:rPr>
                <a:t>256</a:t>
              </a:r>
            </a:p>
          </p:txBody>
        </p:sp>
        <p:sp>
          <p:nvSpPr>
            <p:cNvPr id="35" name="Rounded Rectangle 34"/>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dirty="0">
                  <a:solidFill>
                    <a:schemeClr val="bg1"/>
                  </a:solidFill>
                </a:rPr>
                <a:t>64</a:t>
              </a:r>
            </a:p>
          </p:txBody>
        </p:sp>
        <p:sp>
          <p:nvSpPr>
            <p:cNvPr id="38" name="Rounded Rectangle 37">
              <a:extLst>
                <a:ext uri="{FF2B5EF4-FFF2-40B4-BE49-F238E27FC236}">
                  <a16:creationId xmlns="" xmlns:a16="http://schemas.microsoft.com/office/drawing/2014/main" id="{4FC68C18-CEE6-2740-B250-F5E451EFB80C}"/>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43" name="Picture 42" descr="Firewall-Sym-Dk.png">
            <a:extLst>
              <a:ext uri="{FF2B5EF4-FFF2-40B4-BE49-F238E27FC236}">
                <a16:creationId xmlns="" xmlns:a16="http://schemas.microsoft.com/office/drawing/2014/main" id="{D198810C-A355-9940-BF1F-58AFDFBBE0C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4" name="TextBox 43">
            <a:extLst>
              <a:ext uri="{FF2B5EF4-FFF2-40B4-BE49-F238E27FC236}">
                <a16:creationId xmlns="" xmlns:a16="http://schemas.microsoft.com/office/drawing/2014/main" id="{BB9A540B-6857-EA48-A7ED-8DE9523193C4}"/>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20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 Million</a:t>
            </a:r>
          </a:p>
          <a:p>
            <a:r>
              <a:rPr lang="en-US" sz="1100">
                <a:solidFill>
                  <a:srgbClr val="7F7F7F"/>
                </a:solidFill>
              </a:rPr>
              <a:t>Concurrent Sessions</a:t>
            </a:r>
          </a:p>
          <a:p>
            <a:endParaRPr lang="en-US" sz="1100">
              <a:solidFill>
                <a:srgbClr val="7F7F7F"/>
              </a:solidFill>
            </a:endParaRPr>
          </a:p>
          <a:p>
            <a:r>
              <a:rPr lang="en-US" sz="2400" b="1"/>
              <a:t>820 Mbps</a:t>
            </a:r>
          </a:p>
          <a:p>
            <a:r>
              <a:rPr lang="en-US" sz="1100">
                <a:solidFill>
                  <a:srgbClr val="7F7F7F"/>
                </a:solidFill>
              </a:rPr>
              <a:t>SSL Inspection Throughput</a:t>
            </a:r>
          </a:p>
          <a:p>
            <a:endParaRPr lang="en-US" sz="1100">
              <a:solidFill>
                <a:srgbClr val="7F7F7F"/>
              </a:solidFill>
            </a:endParaRPr>
          </a:p>
        </p:txBody>
      </p:sp>
      <p:cxnSp>
        <p:nvCxnSpPr>
          <p:cNvPr id="45" name="Straight Connector 44">
            <a:extLst>
              <a:ext uri="{FF2B5EF4-FFF2-40B4-BE49-F238E27FC236}">
                <a16:creationId xmlns="" xmlns:a16="http://schemas.microsoft.com/office/drawing/2014/main" id="{AABEEB08-6F5E-DF4E-BA03-B00B8D91B437}"/>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 xmlns:a16="http://schemas.microsoft.com/office/drawing/2014/main" id="{2B4CDC37-DC95-E140-856F-F3224AB5E7AB}"/>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2.2 Gbps</a:t>
            </a:r>
          </a:p>
          <a:p>
            <a:r>
              <a:rPr lang="en-US" sz="1100">
                <a:solidFill>
                  <a:srgbClr val="7F7F7F"/>
                </a:solidFill>
              </a:rPr>
              <a:t>IPS Throughput</a:t>
            </a:r>
          </a:p>
          <a:p>
            <a:endParaRPr lang="en-US" sz="1100">
              <a:solidFill>
                <a:srgbClr val="7F7F7F"/>
              </a:solidFill>
            </a:endParaRPr>
          </a:p>
          <a:p>
            <a:r>
              <a:rPr lang="en-US" sz="2400" b="1">
                <a:solidFill>
                  <a:srgbClr val="000000"/>
                </a:solidFill>
              </a:rPr>
              <a:t>1.8 Gbps</a:t>
            </a:r>
          </a:p>
          <a:p>
            <a:r>
              <a:rPr lang="en-US" sz="1100">
                <a:solidFill>
                  <a:srgbClr val="7F7F7F"/>
                </a:solidFill>
              </a:rPr>
              <a:t>NGFW Throughput</a:t>
            </a:r>
          </a:p>
          <a:p>
            <a:endParaRPr lang="en-US" sz="1100">
              <a:solidFill>
                <a:srgbClr val="7F7F7F"/>
              </a:solidFill>
            </a:endParaRPr>
          </a:p>
          <a:p>
            <a:r>
              <a:rPr lang="en-US" sz="2400" b="1">
                <a:solidFill>
                  <a:srgbClr val="000000"/>
                </a:solidFill>
              </a:rPr>
              <a:t>1.2 Gbps</a:t>
            </a:r>
          </a:p>
          <a:p>
            <a:r>
              <a:rPr lang="en-US" sz="1100">
                <a:solidFill>
                  <a:srgbClr val="7F7F7F"/>
                </a:solidFill>
              </a:rPr>
              <a:t>Threat Protection Throughput</a:t>
            </a:r>
          </a:p>
          <a:p>
            <a:endParaRPr lang="en-US" sz="1100">
              <a:solidFill>
                <a:srgbClr val="7F7F7F"/>
              </a:solidFill>
            </a:endParaRPr>
          </a:p>
        </p:txBody>
      </p:sp>
      <p:pic>
        <p:nvPicPr>
          <p:cNvPr id="47" name="Picture 46" descr="NGFW_sym.png">
            <a:extLst>
              <a:ext uri="{FF2B5EF4-FFF2-40B4-BE49-F238E27FC236}">
                <a16:creationId xmlns="" xmlns:a16="http://schemas.microsoft.com/office/drawing/2014/main" id="{62B86161-0EA6-8949-AC64-FA64CFA14E1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8" name="Picture 47" descr="Threat Protection icon.eps">
            <a:extLst>
              <a:ext uri="{FF2B5EF4-FFF2-40B4-BE49-F238E27FC236}">
                <a16:creationId xmlns="" xmlns:a16="http://schemas.microsoft.com/office/drawing/2014/main" id="{BE63ED06-E672-A04A-8629-F9FAC799D82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9" name="Graphic 48">
            <a:extLst>
              <a:ext uri="{FF2B5EF4-FFF2-40B4-BE49-F238E27FC236}">
                <a16:creationId xmlns="" xmlns:a16="http://schemas.microsoft.com/office/drawing/2014/main" id="{6A8CF007-FD30-1045-9363-BF38DFDB4F0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322417" y="5580139"/>
            <a:ext cx="558697" cy="558697"/>
          </a:xfrm>
          <a:prstGeom prst="rect">
            <a:avLst/>
          </a:prstGeom>
        </p:spPr>
      </p:pic>
      <p:sp>
        <p:nvSpPr>
          <p:cNvPr id="50" name="Rectangle 49">
            <a:extLst>
              <a:ext uri="{FF2B5EF4-FFF2-40B4-BE49-F238E27FC236}">
                <a16:creationId xmlns="" xmlns:a16="http://schemas.microsoft.com/office/drawing/2014/main" id="{CDD703B8-6565-9446-9AF1-E63CDD03AA25}"/>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135,000</a:t>
            </a:r>
          </a:p>
          <a:p>
            <a:pPr lvl="0" algn="r"/>
            <a:r>
              <a:rPr lang="en-US" sz="1100">
                <a:solidFill>
                  <a:srgbClr val="7F7F7F"/>
                </a:solidFill>
              </a:rPr>
              <a:t>New Sessions/Sec</a:t>
            </a:r>
          </a:p>
        </p:txBody>
      </p:sp>
      <p:pic>
        <p:nvPicPr>
          <p:cNvPr id="51" name="Graphic 50">
            <a:extLst>
              <a:ext uri="{FF2B5EF4-FFF2-40B4-BE49-F238E27FC236}">
                <a16:creationId xmlns="" xmlns:a16="http://schemas.microsoft.com/office/drawing/2014/main" id="{6620B145-6931-7349-A770-CC2DC9339BEF}"/>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021943" y="5580139"/>
            <a:ext cx="555965" cy="555965"/>
          </a:xfrm>
          <a:prstGeom prst="rect">
            <a:avLst/>
          </a:prstGeom>
        </p:spPr>
      </p:pic>
      <p:cxnSp>
        <p:nvCxnSpPr>
          <p:cNvPr id="52" name="Straight Connector 51">
            <a:extLst>
              <a:ext uri="{FF2B5EF4-FFF2-40B4-BE49-F238E27FC236}">
                <a16:creationId xmlns="" xmlns:a16="http://schemas.microsoft.com/office/drawing/2014/main" id="{486A2E1F-A3DA-0C4C-B10E-5AD499DDC600}"/>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677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FG-300E+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2249" y="1789952"/>
            <a:ext cx="5760000" cy="588864"/>
          </a:xfrm>
          <a:prstGeom prst="rect">
            <a:avLst/>
          </a:prstGeom>
        </p:spPr>
      </p:pic>
      <p:sp>
        <p:nvSpPr>
          <p:cNvPr id="43"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MGMT/HA Ports</a:t>
            </a:r>
          </a:p>
          <a:p>
            <a:pPr marL="457297" indent="-457297" defTabSz="1218959">
              <a:spcBef>
                <a:spcPct val="20000"/>
              </a:spcBef>
              <a:buClr>
                <a:schemeClr val="accent6"/>
              </a:buClr>
              <a:buFont typeface="+mj-ea"/>
              <a:buAutoNum type="circleNumDbPlain"/>
            </a:pPr>
            <a:r>
              <a:rPr lang="en-US" sz="1300"/>
              <a:t>16 x GE RJ45 Ports</a:t>
            </a:r>
          </a:p>
          <a:p>
            <a:pPr marL="457297" indent="-457297" defTabSz="1218959">
              <a:spcBef>
                <a:spcPct val="20000"/>
              </a:spcBef>
              <a:buClr>
                <a:schemeClr val="accent6"/>
              </a:buClr>
              <a:buFont typeface="+mj-ea"/>
              <a:buAutoNum type="circleNumDbPlain"/>
            </a:pPr>
            <a:r>
              <a:rPr lang="en-US" sz="1300"/>
              <a:t>16 x GE SFP Slots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44" name="Oval 43"/>
          <p:cNvSpPr/>
          <p:nvPr/>
        </p:nvSpPr>
        <p:spPr bwMode="auto">
          <a:xfrm>
            <a:off x="249906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bwMode="auto">
          <a:xfrm>
            <a:off x="367968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60" name="Oval 59"/>
          <p:cNvSpPr/>
          <p:nvPr/>
        </p:nvSpPr>
        <p:spPr bwMode="auto">
          <a:xfrm>
            <a:off x="534981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42" name="Straight Connector 41"/>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a:t>Enterprise Branch / Mid Enterprise</a:t>
            </a:r>
          </a:p>
          <a:p>
            <a:r>
              <a:rPr lang="en-US" sz="1300">
                <a:solidFill>
                  <a:schemeClr val="bg1">
                    <a:lumMod val="50000"/>
                  </a:schemeClr>
                </a:solidFill>
              </a:rPr>
              <a:t>NGFW / Secure SD-WAN</a:t>
            </a:r>
          </a:p>
        </p:txBody>
      </p:sp>
      <p:sp>
        <p:nvSpPr>
          <p:cNvPr id="2" name="Title 1"/>
          <p:cNvSpPr>
            <a:spLocks noGrp="1"/>
          </p:cNvSpPr>
          <p:nvPr>
            <p:ph type="title"/>
          </p:nvPr>
        </p:nvSpPr>
        <p:spPr/>
        <p:txBody>
          <a:bodyPr/>
          <a:lstStyle/>
          <a:p>
            <a:r>
              <a:rPr lang="en-US"/>
              <a:t>FortiGate 300/301E</a:t>
            </a:r>
          </a:p>
        </p:txBody>
      </p:sp>
      <p:pic>
        <p:nvPicPr>
          <p:cNvPr id="59" name="Picture 5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04876" y="3062393"/>
            <a:ext cx="496216" cy="729600"/>
          </a:xfrm>
          <a:prstGeom prst="rect">
            <a:avLst/>
          </a:prstGeom>
        </p:spPr>
      </p:pic>
      <p:pic>
        <p:nvPicPr>
          <p:cNvPr id="65" name="Picture 64" descr="CP9-icon.png"/>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8234445" y="3061999"/>
            <a:ext cx="500410" cy="729600"/>
          </a:xfrm>
          <a:prstGeom prst="rect">
            <a:avLst/>
          </a:prstGeom>
        </p:spPr>
      </p:pic>
      <p:pic>
        <p:nvPicPr>
          <p:cNvPr id="66" name="Picture 65" descr="FortiASIC-NP6.png"/>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70" name="Picture 69" descr="dual-option-ac-ps.png"/>
          <p:cNvPicPr>
            <a:picLocks noChangeAspect="1"/>
          </p:cNvPicPr>
          <p:nvPr/>
        </p:nvPicPr>
        <p:blipFill rotWithShape="1">
          <a:blip r:embed="rId6" cstate="print">
            <a:extLst>
              <a:ext uri="{28A0092B-C50C-407E-A947-70E740481C1C}">
                <a14:useLocalDpi xmlns:a14="http://schemas.microsoft.com/office/drawing/2010/main"/>
              </a:ext>
            </a:extLst>
          </a:blip>
          <a:srcRect b="11062"/>
          <a:stretch/>
        </p:blipFill>
        <p:spPr>
          <a:xfrm>
            <a:off x="9178506" y="3062397"/>
            <a:ext cx="474818" cy="729599"/>
          </a:xfrm>
          <a:prstGeom prst="rect">
            <a:avLst/>
          </a:prstGeom>
        </p:spPr>
      </p:pic>
      <p:pic>
        <p:nvPicPr>
          <p:cNvPr id="46" name="Picture 45" descr="FG-300E-301E+Back.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2249" y="2818829"/>
            <a:ext cx="5760000" cy="593838"/>
          </a:xfrm>
          <a:prstGeom prst="rect">
            <a:avLst/>
          </a:prstGeom>
        </p:spPr>
      </p:pic>
      <p:pic>
        <p:nvPicPr>
          <p:cNvPr id="40" name="Picture 39" descr="Storage-480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82235" y="3061999"/>
            <a:ext cx="495399" cy="729600"/>
          </a:xfrm>
          <a:prstGeom prst="rect">
            <a:avLst/>
          </a:prstGeom>
        </p:spPr>
      </p:pic>
      <p:cxnSp>
        <p:nvCxnSpPr>
          <p:cNvPr id="48" name="Straight Connector 47"/>
          <p:cNvCxnSpPr/>
          <p:nvPr/>
        </p:nvCxnSpPr>
        <p:spPr bwMode="auto">
          <a:xfrm>
            <a:off x="9792799"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52" name="Picture 51">
            <a:extLst>
              <a:ext uri="{FF2B5EF4-FFF2-40B4-BE49-F238E27FC236}">
                <a16:creationId xmlns="" xmlns:a16="http://schemas.microsoft.com/office/drawing/2014/main" id="{57FE53CF-8A7E-BF44-A99C-2D5854B16BE6}"/>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135F810C-38A6-8842-A7B1-22A4125D6C76}"/>
              </a:ext>
            </a:extLst>
          </p:cNvPr>
          <p:cNvGrpSpPr/>
          <p:nvPr/>
        </p:nvGrpSpPr>
        <p:grpSpPr>
          <a:xfrm>
            <a:off x="7812000" y="5417256"/>
            <a:ext cx="2852214" cy="671119"/>
            <a:chOff x="8936872" y="5417256"/>
            <a:chExt cx="2852214" cy="671119"/>
          </a:xfrm>
        </p:grpSpPr>
        <p:pic>
          <p:nvPicPr>
            <p:cNvPr id="31" name="Picture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9" name="Rounded Rectangle 38"/>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512</a:t>
              </a:r>
            </a:p>
          </p:txBody>
        </p:sp>
        <p:sp>
          <p:nvSpPr>
            <p:cNvPr id="41" name="Rounded Rectangle 4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dirty="0">
                  <a:solidFill>
                    <a:schemeClr val="bg1"/>
                  </a:solidFill>
                </a:rPr>
                <a:t>72</a:t>
              </a:r>
            </a:p>
          </p:txBody>
        </p:sp>
        <p:sp>
          <p:nvSpPr>
            <p:cNvPr id="51" name="Rounded Rectangle 50">
              <a:extLst>
                <a:ext uri="{FF2B5EF4-FFF2-40B4-BE49-F238E27FC236}">
                  <a16:creationId xmlns="" xmlns:a16="http://schemas.microsoft.com/office/drawing/2014/main" id="{48C0FCE8-EC1E-C245-939D-86C1953187FC}"/>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55" name="Picture 54" descr="Firewall-Sym-Dk.png">
            <a:extLst>
              <a:ext uri="{FF2B5EF4-FFF2-40B4-BE49-F238E27FC236}">
                <a16:creationId xmlns="" xmlns:a16="http://schemas.microsoft.com/office/drawing/2014/main" id="{06E30369-B34C-A14D-95ED-E9482C6558B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6" name="TextBox 55">
            <a:extLst>
              <a:ext uri="{FF2B5EF4-FFF2-40B4-BE49-F238E27FC236}">
                <a16:creationId xmlns="" xmlns:a16="http://schemas.microsoft.com/office/drawing/2014/main" id="{18DA9578-A90D-6A45-B42F-0FD00E0EB119}"/>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32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4 Million</a:t>
            </a:r>
          </a:p>
          <a:p>
            <a:r>
              <a:rPr lang="en-US" sz="1100">
                <a:solidFill>
                  <a:srgbClr val="7F7F7F"/>
                </a:solidFill>
              </a:rPr>
              <a:t>Concurrent Sessions</a:t>
            </a:r>
          </a:p>
          <a:p>
            <a:endParaRPr lang="en-US" sz="1100">
              <a:solidFill>
                <a:srgbClr val="7F7F7F"/>
              </a:solidFill>
            </a:endParaRPr>
          </a:p>
          <a:p>
            <a:r>
              <a:rPr lang="en-US" sz="2400" b="1"/>
              <a:t>3.9 Gbps</a:t>
            </a:r>
          </a:p>
          <a:p>
            <a:r>
              <a:rPr lang="en-US" sz="1100">
                <a:solidFill>
                  <a:srgbClr val="7F7F7F"/>
                </a:solidFill>
              </a:rPr>
              <a:t>SSL Inspection Throughput</a:t>
            </a:r>
          </a:p>
          <a:p>
            <a:endParaRPr lang="en-US" sz="1100">
              <a:solidFill>
                <a:srgbClr val="7F7F7F"/>
              </a:solidFill>
            </a:endParaRPr>
          </a:p>
        </p:txBody>
      </p:sp>
      <p:cxnSp>
        <p:nvCxnSpPr>
          <p:cNvPr id="57" name="Straight Connector 56">
            <a:extLst>
              <a:ext uri="{FF2B5EF4-FFF2-40B4-BE49-F238E27FC236}">
                <a16:creationId xmlns="" xmlns:a16="http://schemas.microsoft.com/office/drawing/2014/main" id="{A67D2ED7-D719-5146-8C8D-81078E47A8FC}"/>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 xmlns:a16="http://schemas.microsoft.com/office/drawing/2014/main" id="{F2D5D8A0-8873-944A-9DD2-DB97377667B0}"/>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5 Gbps</a:t>
            </a:r>
          </a:p>
          <a:p>
            <a:r>
              <a:rPr lang="en-US" sz="1100">
                <a:solidFill>
                  <a:srgbClr val="7F7F7F"/>
                </a:solidFill>
              </a:rPr>
              <a:t>IPS Throughput</a:t>
            </a:r>
          </a:p>
          <a:p>
            <a:endParaRPr lang="en-US" sz="1100">
              <a:solidFill>
                <a:srgbClr val="7F7F7F"/>
              </a:solidFill>
            </a:endParaRPr>
          </a:p>
          <a:p>
            <a:r>
              <a:rPr lang="en-US" sz="2400" b="1">
                <a:solidFill>
                  <a:srgbClr val="000000"/>
                </a:solidFill>
              </a:rPr>
              <a:t>3.5 Gbps</a:t>
            </a:r>
          </a:p>
          <a:p>
            <a:r>
              <a:rPr lang="en-US" sz="1100">
                <a:solidFill>
                  <a:srgbClr val="7F7F7F"/>
                </a:solidFill>
              </a:rPr>
              <a:t>NGFW Throughput</a:t>
            </a:r>
          </a:p>
          <a:p>
            <a:endParaRPr lang="en-US" sz="1100">
              <a:solidFill>
                <a:srgbClr val="7F7F7F"/>
              </a:solidFill>
            </a:endParaRPr>
          </a:p>
          <a:p>
            <a:r>
              <a:rPr lang="en-US" sz="2400" b="1">
                <a:solidFill>
                  <a:srgbClr val="000000"/>
                </a:solidFill>
              </a:rPr>
              <a:t>3 Gbps</a:t>
            </a:r>
          </a:p>
          <a:p>
            <a:r>
              <a:rPr lang="en-US" sz="1100">
                <a:solidFill>
                  <a:srgbClr val="7F7F7F"/>
                </a:solidFill>
              </a:rPr>
              <a:t>Threat Protection Throughput</a:t>
            </a:r>
          </a:p>
          <a:p>
            <a:endParaRPr lang="en-US" sz="1100">
              <a:solidFill>
                <a:srgbClr val="7F7F7F"/>
              </a:solidFill>
            </a:endParaRPr>
          </a:p>
        </p:txBody>
      </p:sp>
      <p:pic>
        <p:nvPicPr>
          <p:cNvPr id="61" name="Picture 60" descr="NGFW_sym.png">
            <a:extLst>
              <a:ext uri="{FF2B5EF4-FFF2-40B4-BE49-F238E27FC236}">
                <a16:creationId xmlns="" xmlns:a16="http://schemas.microsoft.com/office/drawing/2014/main" id="{6E02892D-9DA4-944F-AD0E-67FACC4C2593}"/>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2" name="Picture 61" descr="Threat Protection icon.eps">
            <a:extLst>
              <a:ext uri="{FF2B5EF4-FFF2-40B4-BE49-F238E27FC236}">
                <a16:creationId xmlns="" xmlns:a16="http://schemas.microsoft.com/office/drawing/2014/main" id="{E601DF61-54F1-2244-85C0-A4D3D495510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63" name="Graphic 62">
            <a:extLst>
              <a:ext uri="{FF2B5EF4-FFF2-40B4-BE49-F238E27FC236}">
                <a16:creationId xmlns="" xmlns:a16="http://schemas.microsoft.com/office/drawing/2014/main" id="{6F3E6C01-A454-8F41-988F-361788AB5C58}"/>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322417" y="5580139"/>
            <a:ext cx="558697" cy="558697"/>
          </a:xfrm>
          <a:prstGeom prst="rect">
            <a:avLst/>
          </a:prstGeom>
        </p:spPr>
      </p:pic>
      <p:sp>
        <p:nvSpPr>
          <p:cNvPr id="67" name="Rectangle 66">
            <a:extLst>
              <a:ext uri="{FF2B5EF4-FFF2-40B4-BE49-F238E27FC236}">
                <a16:creationId xmlns="" xmlns:a16="http://schemas.microsoft.com/office/drawing/2014/main" id="{463A8DFD-1EC8-7549-A94C-CA165CEDB2FD}"/>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300,000</a:t>
            </a:r>
          </a:p>
          <a:p>
            <a:pPr lvl="0" algn="r"/>
            <a:r>
              <a:rPr lang="en-US" sz="1100">
                <a:solidFill>
                  <a:srgbClr val="7F7F7F"/>
                </a:solidFill>
              </a:rPr>
              <a:t>New Sessions/Sec</a:t>
            </a:r>
          </a:p>
        </p:txBody>
      </p:sp>
      <p:pic>
        <p:nvPicPr>
          <p:cNvPr id="68" name="Graphic 67">
            <a:extLst>
              <a:ext uri="{FF2B5EF4-FFF2-40B4-BE49-F238E27FC236}">
                <a16:creationId xmlns="" xmlns:a16="http://schemas.microsoft.com/office/drawing/2014/main" id="{4179FBF6-BF52-3741-ACA2-D024255009A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021943" y="5580139"/>
            <a:ext cx="555965" cy="555965"/>
          </a:xfrm>
          <a:prstGeom prst="rect">
            <a:avLst/>
          </a:prstGeom>
        </p:spPr>
      </p:pic>
      <p:cxnSp>
        <p:nvCxnSpPr>
          <p:cNvPr id="69" name="Straight Connector 68">
            <a:extLst>
              <a:ext uri="{FF2B5EF4-FFF2-40B4-BE49-F238E27FC236}">
                <a16:creationId xmlns="" xmlns:a16="http://schemas.microsoft.com/office/drawing/2014/main" id="{82BDDAD0-2E82-714F-B6B5-393689977F51}"/>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11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170">
            <a:extLst>
              <a:ext uri="{FF2B5EF4-FFF2-40B4-BE49-F238E27FC236}">
                <a16:creationId xmlns="" xmlns:a16="http://schemas.microsoft.com/office/drawing/2014/main" id="{545603A6-4ACB-4541-B694-010C01460C27}"/>
              </a:ext>
            </a:extLst>
          </p:cNvPr>
          <p:cNvSpPr/>
          <p:nvPr/>
        </p:nvSpPr>
        <p:spPr>
          <a:xfrm>
            <a:off x="1442669" y="1743303"/>
            <a:ext cx="3023089" cy="2412363"/>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225"/>
              </a:spcBef>
            </a:pPr>
            <a:endParaRPr lang="en-US" sz="1050" b="1">
              <a:solidFill>
                <a:srgbClr val="FFFFFF"/>
              </a:solidFill>
            </a:endParaRPr>
          </a:p>
        </p:txBody>
      </p:sp>
      <p:pic>
        <p:nvPicPr>
          <p:cNvPr id="179" name="Picture 360">
            <a:extLst>
              <a:ext uri="{FF2B5EF4-FFF2-40B4-BE49-F238E27FC236}">
                <a16:creationId xmlns="" xmlns:a16="http://schemas.microsoft.com/office/drawing/2014/main" id="{D7E711D2-C206-4B3E-84D6-34ADA00F9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789" y="2400990"/>
            <a:ext cx="360769" cy="36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 name="Picture 337">
            <a:extLst>
              <a:ext uri="{FF2B5EF4-FFF2-40B4-BE49-F238E27FC236}">
                <a16:creationId xmlns="" xmlns:a16="http://schemas.microsoft.com/office/drawing/2014/main" id="{62461019-B09C-4E49-BEBC-BD2CEFCD3B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3296" y="2963212"/>
            <a:ext cx="360769" cy="36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 name="FortiClient…">
            <a:extLst>
              <a:ext uri="{FF2B5EF4-FFF2-40B4-BE49-F238E27FC236}">
                <a16:creationId xmlns="" xmlns:a16="http://schemas.microsoft.com/office/drawing/2014/main" id="{6F650251-31BC-4CD3-9E96-0812FE1783C5}"/>
              </a:ext>
            </a:extLst>
          </p:cNvPr>
          <p:cNvSpPr txBox="1"/>
          <p:nvPr/>
        </p:nvSpPr>
        <p:spPr>
          <a:xfrm>
            <a:off x="1473052" y="2782566"/>
            <a:ext cx="1086475" cy="580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2400">
                <a:latin typeface="Helvetica"/>
                <a:ea typeface="Helvetica"/>
                <a:cs typeface="Helvetica"/>
                <a:sym typeface="Helvetica"/>
              </a:defRPr>
            </a:pPr>
            <a:r>
              <a:rPr sz="750" b="1" dirty="0">
                <a:solidFill>
                  <a:schemeClr val="accent6"/>
                </a:solidFill>
                <a:latin typeface="Arial" panose="020B0604020202020204" pitchFamily="34" charset="0"/>
                <a:cs typeface="Arial" panose="020B0604020202020204" pitchFamily="34" charset="0"/>
                <a:sym typeface="Helvetica"/>
              </a:rPr>
              <a:t>Forti</a:t>
            </a:r>
            <a:r>
              <a:rPr sz="750" b="1" dirty="0">
                <a:solidFill>
                  <a:srgbClr val="253746"/>
                </a:solidFill>
                <a:latin typeface="Arial" panose="020B0604020202020204" pitchFamily="34" charset="0"/>
                <a:cs typeface="Arial" panose="020B0604020202020204" pitchFamily="34" charset="0"/>
                <a:sym typeface="Helvetica"/>
              </a:rPr>
              <a:t>Client</a:t>
            </a:r>
            <a:r>
              <a:rPr lang="en-US" sz="750" b="1" dirty="0">
                <a:solidFill>
                  <a:srgbClr val="253746"/>
                </a:solidFill>
                <a:latin typeface="Arial" panose="020B0604020202020204" pitchFamily="34" charset="0"/>
                <a:cs typeface="Arial" panose="020B0604020202020204" pitchFamily="34" charset="0"/>
                <a:sym typeface="Helvetica"/>
              </a:rPr>
              <a:t> </a:t>
            </a:r>
          </a:p>
          <a:p>
            <a:pPr defTabSz="171450">
              <a:defRPr sz="2400">
                <a:latin typeface="Helvetica"/>
                <a:ea typeface="Helvetica"/>
                <a:cs typeface="Helvetica"/>
                <a:sym typeface="Helvetica"/>
              </a:defRPr>
            </a:pPr>
            <a:r>
              <a:rPr lang="en-US" sz="750" b="1" dirty="0">
                <a:solidFill>
                  <a:srgbClr val="253746"/>
                </a:solidFill>
                <a:latin typeface="Arial" panose="020B0604020202020204" pitchFamily="34" charset="0"/>
                <a:cs typeface="Arial" panose="020B0604020202020204" pitchFamily="34" charset="0"/>
                <a:sym typeface="Helvetica"/>
              </a:rPr>
              <a:t>Fabric Agent</a:t>
            </a:r>
          </a:p>
          <a:p>
            <a:pPr defTabSz="171450">
              <a:defRPr sz="1800" b="0">
                <a:latin typeface="Helvetica Light"/>
                <a:ea typeface="Helvetica Light"/>
                <a:cs typeface="Helvetica Light"/>
                <a:sym typeface="Helvetica Light"/>
              </a:defRPr>
            </a:pPr>
            <a:r>
              <a:rPr lang="en-US" sz="675" dirty="0">
                <a:solidFill>
                  <a:schemeClr val="accent6"/>
                </a:solidFill>
                <a:latin typeface="Arial" panose="020B0604020202020204" pitchFamily="34" charset="0"/>
                <a:cs typeface="Arial" panose="020B0604020202020204" pitchFamily="34" charset="0"/>
                <a:sym typeface="Helvetica Light"/>
              </a:rPr>
              <a:t>Visibility</a:t>
            </a:r>
            <a:r>
              <a:rPr sz="675" dirty="0">
                <a:solidFill>
                  <a:srgbClr val="C92505"/>
                </a:solidFill>
                <a:latin typeface="Arial" panose="020B0604020202020204" pitchFamily="34" charset="0"/>
                <a:cs typeface="Arial" panose="020B0604020202020204" pitchFamily="34" charset="0"/>
                <a:sym typeface="Helvetica Light"/>
              </a:rPr>
              <a:t> </a:t>
            </a:r>
            <a:r>
              <a:rPr lang="en-US" sz="675" dirty="0">
                <a:solidFill>
                  <a:srgbClr val="253746"/>
                </a:solidFill>
                <a:latin typeface="Arial" panose="020B0604020202020204" pitchFamily="34" charset="0"/>
                <a:cs typeface="Arial" panose="020B0604020202020204" pitchFamily="34" charset="0"/>
                <a:sym typeface="Helvetica Light"/>
              </a:rPr>
              <a:t>across endpoints in your network, and secure  remote access</a:t>
            </a:r>
            <a:endParaRPr sz="675" dirty="0">
              <a:solidFill>
                <a:srgbClr val="253746"/>
              </a:solidFill>
              <a:latin typeface="Arial" panose="020B0604020202020204" pitchFamily="34" charset="0"/>
              <a:cs typeface="Arial" panose="020B0604020202020204" pitchFamily="34" charset="0"/>
              <a:sym typeface="Helvetica Light"/>
            </a:endParaRPr>
          </a:p>
        </p:txBody>
      </p:sp>
      <p:sp>
        <p:nvSpPr>
          <p:cNvPr id="215" name="FortiNAC…">
            <a:extLst>
              <a:ext uri="{FF2B5EF4-FFF2-40B4-BE49-F238E27FC236}">
                <a16:creationId xmlns="" xmlns:a16="http://schemas.microsoft.com/office/drawing/2014/main" id="{C3F7EAEF-D828-4E6B-8B15-FFA93E388415}"/>
              </a:ext>
            </a:extLst>
          </p:cNvPr>
          <p:cNvSpPr txBox="1"/>
          <p:nvPr/>
        </p:nvSpPr>
        <p:spPr>
          <a:xfrm>
            <a:off x="3033971" y="2523423"/>
            <a:ext cx="1347487" cy="35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sz="675" dirty="0">
                <a:solidFill>
                  <a:schemeClr val="accent6"/>
                </a:solidFill>
                <a:latin typeface="Arial" panose="020B0604020202020204" pitchFamily="34" charset="0"/>
                <a:cs typeface="Arial" panose="020B0604020202020204" pitchFamily="34" charset="0"/>
                <a:sym typeface="Helvetica Light"/>
              </a:rPr>
              <a:t>Enforce</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dynamic network access control and enable network segmentation </a:t>
            </a:r>
          </a:p>
        </p:txBody>
      </p:sp>
      <p:sp>
        <p:nvSpPr>
          <p:cNvPr id="216" name="Shape 77">
            <a:extLst>
              <a:ext uri="{FF2B5EF4-FFF2-40B4-BE49-F238E27FC236}">
                <a16:creationId xmlns="" xmlns:a16="http://schemas.microsoft.com/office/drawing/2014/main" id="{8DBD2E04-E06B-41CB-8C54-4F38A6F6EA27}"/>
              </a:ext>
            </a:extLst>
          </p:cNvPr>
          <p:cNvSpPr/>
          <p:nvPr/>
        </p:nvSpPr>
        <p:spPr>
          <a:xfrm>
            <a:off x="3242553" y="3197524"/>
            <a:ext cx="1072436" cy="31162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309485">
              <a:defRPr sz="1800"/>
            </a:pPr>
            <a:r>
              <a:rPr sz="675" kern="0" dirty="0">
                <a:solidFill>
                  <a:schemeClr val="accent6"/>
                </a:solidFill>
                <a:ea typeface="Helvetica Neue"/>
                <a:cs typeface="Helvetica Neue"/>
                <a:sym typeface="Helvetica Neue"/>
              </a:rPr>
              <a:t>Identifies</a:t>
            </a:r>
            <a:r>
              <a:rPr sz="675" kern="0" dirty="0">
                <a:solidFill>
                  <a:sysClr val="windowText" lastClr="000000"/>
                </a:solidFill>
                <a:ea typeface="Helvetica Neue"/>
                <a:cs typeface="Helvetica Neue"/>
                <a:sym typeface="Helvetica Neue"/>
              </a:rPr>
              <a:t> users wherever they are </a:t>
            </a:r>
            <a:r>
              <a:rPr lang="en-US" sz="675" kern="0" dirty="0">
                <a:solidFill>
                  <a:sysClr val="windowText" lastClr="000000"/>
                </a:solidFill>
                <a:ea typeface="Helvetica Neue"/>
                <a:cs typeface="Helvetica Neue"/>
                <a:sym typeface="Helvetica Neue"/>
              </a:rPr>
              <a:t>and </a:t>
            </a:r>
            <a:r>
              <a:rPr sz="675" kern="0" dirty="0">
                <a:solidFill>
                  <a:sysClr val="windowText" lastClr="000000"/>
                </a:solidFill>
                <a:ea typeface="Helvetica Neue"/>
                <a:cs typeface="Helvetica Neue"/>
                <a:sym typeface="Helvetica Neue"/>
              </a:rPr>
              <a:t>enforces strong authentication </a:t>
            </a:r>
          </a:p>
        </p:txBody>
      </p:sp>
      <p:sp>
        <p:nvSpPr>
          <p:cNvPr id="217" name="Shape 76">
            <a:extLst>
              <a:ext uri="{FF2B5EF4-FFF2-40B4-BE49-F238E27FC236}">
                <a16:creationId xmlns="" xmlns:a16="http://schemas.microsoft.com/office/drawing/2014/main" id="{E2A000B7-78AA-42DB-9D50-106A1BAA6046}"/>
              </a:ext>
            </a:extLst>
          </p:cNvPr>
          <p:cNvSpPr/>
          <p:nvPr/>
        </p:nvSpPr>
        <p:spPr>
          <a:xfrm>
            <a:off x="3240838" y="2952589"/>
            <a:ext cx="839974" cy="230832"/>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defTabSz="309485">
              <a:defRPr sz="1800"/>
            </a:pPr>
            <a:r>
              <a:rPr sz="750" b="1" kern="0" dirty="0" err="1">
                <a:solidFill>
                  <a:schemeClr val="accent6"/>
                </a:solidFill>
                <a:ea typeface="Helvetica"/>
                <a:cs typeface="Arial" panose="020B0604020202020204" pitchFamily="34" charset="0"/>
                <a:sym typeface="Helvetica"/>
              </a:rPr>
              <a:t>Forti</a:t>
            </a:r>
            <a:r>
              <a:rPr sz="750" b="1" kern="0" dirty="0" err="1">
                <a:solidFill>
                  <a:sysClr val="windowText" lastClr="000000"/>
                </a:solidFill>
                <a:ea typeface="Helvetica"/>
                <a:cs typeface="Arial" panose="020B0604020202020204" pitchFamily="34" charset="0"/>
                <a:sym typeface="Helvetica"/>
              </a:rPr>
              <a:t>Authenticator</a:t>
            </a:r>
            <a:endParaRPr lang="en-US" sz="750" b="1" kern="0" dirty="0">
              <a:solidFill>
                <a:sysClr val="windowText" lastClr="000000"/>
              </a:solidFill>
              <a:ea typeface="Helvetica"/>
              <a:cs typeface="Arial" panose="020B0604020202020204" pitchFamily="34" charset="0"/>
              <a:sym typeface="Helvetica"/>
            </a:endParaRPr>
          </a:p>
          <a:p>
            <a:pPr defTabSz="309485">
              <a:defRPr sz="1800"/>
            </a:pPr>
            <a:r>
              <a:rPr lang="en-US"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Token</a:t>
            </a:r>
            <a:endParaRPr lang="en-US" sz="750" b="1" kern="0" dirty="0">
              <a:solidFill>
                <a:sysClr val="windowText" lastClr="000000"/>
              </a:solidFill>
              <a:ea typeface="Helvetica"/>
              <a:cs typeface="Arial" panose="020B0604020202020204" pitchFamily="34" charset="0"/>
              <a:sym typeface="Helvetica"/>
            </a:endParaRPr>
          </a:p>
        </p:txBody>
      </p:sp>
      <p:sp>
        <p:nvSpPr>
          <p:cNvPr id="218" name="Shape 91">
            <a:extLst>
              <a:ext uri="{FF2B5EF4-FFF2-40B4-BE49-F238E27FC236}">
                <a16:creationId xmlns="" xmlns:a16="http://schemas.microsoft.com/office/drawing/2014/main" id="{276FFF21-76AF-4149-869D-912FBDD83AF3}"/>
              </a:ext>
            </a:extLst>
          </p:cNvPr>
          <p:cNvSpPr/>
          <p:nvPr/>
        </p:nvSpPr>
        <p:spPr>
          <a:xfrm>
            <a:off x="3049052" y="2378434"/>
            <a:ext cx="421590"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NAC</a:t>
            </a:r>
            <a:endParaRPr sz="750" b="1" kern="0" dirty="0">
              <a:solidFill>
                <a:sysClr val="windowText" lastClr="000000"/>
              </a:solidFill>
              <a:ea typeface="Helvetica"/>
              <a:cs typeface="Arial" panose="020B0604020202020204" pitchFamily="34" charset="0"/>
              <a:sym typeface="Helvetica"/>
            </a:endParaRPr>
          </a:p>
        </p:txBody>
      </p:sp>
      <p:cxnSp>
        <p:nvCxnSpPr>
          <p:cNvPr id="256" name="Straight Connector 255">
            <a:extLst>
              <a:ext uri="{FF2B5EF4-FFF2-40B4-BE49-F238E27FC236}">
                <a16:creationId xmlns="" xmlns:a16="http://schemas.microsoft.com/office/drawing/2014/main" id="{71B4949D-E80B-4BB4-8CAE-340EFCC1E6BB}"/>
              </a:ext>
            </a:extLst>
          </p:cNvPr>
          <p:cNvCxnSpPr>
            <a:cxnSpLocks/>
          </p:cNvCxnSpPr>
          <p:nvPr/>
        </p:nvCxnSpPr>
        <p:spPr>
          <a:xfrm>
            <a:off x="1693247" y="2077034"/>
            <a:ext cx="0" cy="3239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 xmlns:a16="http://schemas.microsoft.com/office/drawing/2014/main" id="{D0D4D275-2313-4F21-B098-EB78408E2AB1}"/>
              </a:ext>
            </a:extLst>
          </p:cNvPr>
          <p:cNvCxnSpPr/>
          <p:nvPr/>
        </p:nvCxnSpPr>
        <p:spPr>
          <a:xfrm>
            <a:off x="2993680" y="2304018"/>
            <a:ext cx="0" cy="6697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9" name="Rectangle 338">
            <a:extLst>
              <a:ext uri="{FF2B5EF4-FFF2-40B4-BE49-F238E27FC236}">
                <a16:creationId xmlns="" xmlns:a16="http://schemas.microsoft.com/office/drawing/2014/main" id="{EFE7A9F8-84E2-4CE1-9471-1C6B6038F64F}"/>
              </a:ext>
            </a:extLst>
          </p:cNvPr>
          <p:cNvSpPr/>
          <p:nvPr/>
        </p:nvSpPr>
        <p:spPr>
          <a:xfrm>
            <a:off x="1441010" y="1337379"/>
            <a:ext cx="3024748" cy="396416"/>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225"/>
              </a:spcBef>
            </a:pPr>
            <a:r>
              <a:rPr lang="en-US" sz="1200" b="1" dirty="0">
                <a:solidFill>
                  <a:srgbClr val="FFFFFF"/>
                </a:solidFill>
              </a:rPr>
              <a:t>Zero-trust Network Access</a:t>
            </a:r>
          </a:p>
        </p:txBody>
      </p:sp>
      <p:pic>
        <p:nvPicPr>
          <p:cNvPr id="367" name="Picture 6">
            <a:extLst>
              <a:ext uri="{FF2B5EF4-FFF2-40B4-BE49-F238E27FC236}">
                <a16:creationId xmlns="" xmlns:a16="http://schemas.microsoft.com/office/drawing/2014/main" id="{88E79B7D-E80F-4225-BCB5-84AC065B63F9}"/>
              </a:ext>
            </a:extLst>
          </p:cNvPr>
          <p:cNvPicPr>
            <a:picLocks noChangeAspect="1"/>
          </p:cNvPicPr>
          <p:nvPr/>
        </p:nvPicPr>
        <p:blipFill>
          <a:blip r:embed="rId5">
            <a:alphaModFix/>
            <a:extLst>
              <a:ext uri="{96DAC541-7B7A-43D3-8B79-37D633B846F1}">
                <asvg:svgBlip xmlns="" xmlns:asvg="http://schemas.microsoft.com/office/drawing/2016/SVG/main" r:embed="rId6"/>
              </a:ext>
            </a:extLst>
          </a:blip>
          <a:stretch>
            <a:fillRect/>
          </a:stretch>
        </p:blipFill>
        <p:spPr>
          <a:xfrm>
            <a:off x="1564774" y="1397559"/>
            <a:ext cx="295219" cy="270617"/>
          </a:xfrm>
          <a:prstGeom prst="rect">
            <a:avLst/>
          </a:prstGeom>
        </p:spPr>
      </p:pic>
      <p:sp>
        <p:nvSpPr>
          <p:cNvPr id="69" name="Title 2">
            <a:extLst>
              <a:ext uri="{FF2B5EF4-FFF2-40B4-BE49-F238E27FC236}">
                <a16:creationId xmlns="" xmlns:a16="http://schemas.microsoft.com/office/drawing/2014/main" id="{A02449F8-C5D6-5248-B9E0-BF3C076DF036}"/>
              </a:ext>
            </a:extLst>
          </p:cNvPr>
          <p:cNvSpPr>
            <a:spLocks noGrp="1"/>
          </p:cNvSpPr>
          <p:nvPr>
            <p:ph type="title"/>
          </p:nvPr>
        </p:nvSpPr>
        <p:spPr/>
        <p:txBody>
          <a:bodyPr/>
          <a:lstStyle/>
          <a:p>
            <a:r>
              <a:rPr lang="en-US" dirty="0"/>
              <a:t>Fortinet Security Fabric</a:t>
            </a:r>
          </a:p>
        </p:txBody>
      </p:sp>
      <p:sp>
        <p:nvSpPr>
          <p:cNvPr id="160" name="Rectangle 159">
            <a:extLst>
              <a:ext uri="{FF2B5EF4-FFF2-40B4-BE49-F238E27FC236}">
                <a16:creationId xmlns="" xmlns:a16="http://schemas.microsoft.com/office/drawing/2014/main" id="{EEB94B01-C699-470B-BF0A-3CEDC59CFB48}"/>
              </a:ext>
            </a:extLst>
          </p:cNvPr>
          <p:cNvSpPr/>
          <p:nvPr/>
        </p:nvSpPr>
        <p:spPr>
          <a:xfrm>
            <a:off x="1441918" y="5760409"/>
            <a:ext cx="9453372" cy="43242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685800">
              <a:lnSpc>
                <a:spcPct val="90000"/>
              </a:lnSpc>
              <a:spcBef>
                <a:spcPts val="225"/>
              </a:spcBef>
            </a:pPr>
            <a:endParaRPr lang="en-US" sz="1050" b="1" dirty="0">
              <a:solidFill>
                <a:srgbClr val="253746"/>
              </a:solidFill>
            </a:endParaRPr>
          </a:p>
        </p:txBody>
      </p:sp>
      <p:sp>
        <p:nvSpPr>
          <p:cNvPr id="165" name="Rectangle 164">
            <a:extLst>
              <a:ext uri="{FF2B5EF4-FFF2-40B4-BE49-F238E27FC236}">
                <a16:creationId xmlns="" xmlns:a16="http://schemas.microsoft.com/office/drawing/2014/main" id="{F5F436BE-5ABB-40CC-95C7-6E46BE5143C9}"/>
              </a:ext>
            </a:extLst>
          </p:cNvPr>
          <p:cNvSpPr/>
          <p:nvPr/>
        </p:nvSpPr>
        <p:spPr>
          <a:xfrm>
            <a:off x="1445624" y="4202663"/>
            <a:ext cx="9447399" cy="153408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685800">
              <a:lnSpc>
                <a:spcPct val="90000"/>
              </a:lnSpc>
              <a:spcBef>
                <a:spcPts val="225"/>
              </a:spcBef>
            </a:pPr>
            <a:endParaRPr lang="en-US" sz="1050" b="1" dirty="0">
              <a:solidFill>
                <a:srgbClr val="253746"/>
              </a:solidFill>
            </a:endParaRPr>
          </a:p>
        </p:txBody>
      </p:sp>
      <p:sp>
        <p:nvSpPr>
          <p:cNvPr id="173" name="Rectangle 172">
            <a:extLst>
              <a:ext uri="{FF2B5EF4-FFF2-40B4-BE49-F238E27FC236}">
                <a16:creationId xmlns="" xmlns:a16="http://schemas.microsoft.com/office/drawing/2014/main" id="{53417291-0F38-48FF-B057-BE326AAD0E74}"/>
              </a:ext>
            </a:extLst>
          </p:cNvPr>
          <p:cNvSpPr/>
          <p:nvPr/>
        </p:nvSpPr>
        <p:spPr>
          <a:xfrm>
            <a:off x="4553499" y="1743304"/>
            <a:ext cx="3098955" cy="2412363"/>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225"/>
              </a:spcBef>
            </a:pPr>
            <a:endParaRPr lang="en-US" sz="1050" b="1">
              <a:solidFill>
                <a:srgbClr val="FFFFFF"/>
              </a:solidFill>
            </a:endParaRPr>
          </a:p>
        </p:txBody>
      </p:sp>
      <p:sp>
        <p:nvSpPr>
          <p:cNvPr id="175" name="Rectangle 174">
            <a:extLst>
              <a:ext uri="{FF2B5EF4-FFF2-40B4-BE49-F238E27FC236}">
                <a16:creationId xmlns="" xmlns:a16="http://schemas.microsoft.com/office/drawing/2014/main" id="{CED37FEA-86A3-4D6C-98C4-4090FB26B60A}"/>
              </a:ext>
            </a:extLst>
          </p:cNvPr>
          <p:cNvSpPr/>
          <p:nvPr/>
        </p:nvSpPr>
        <p:spPr>
          <a:xfrm>
            <a:off x="7862858" y="1745635"/>
            <a:ext cx="3030165" cy="8493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225"/>
              </a:spcBef>
            </a:pPr>
            <a:endParaRPr lang="en-US" sz="1050" b="1">
              <a:solidFill>
                <a:srgbClr val="FFFFFF"/>
              </a:solidFill>
            </a:endParaRPr>
          </a:p>
        </p:txBody>
      </p:sp>
      <p:sp>
        <p:nvSpPr>
          <p:cNvPr id="177" name="Rectangle 176">
            <a:extLst>
              <a:ext uri="{FF2B5EF4-FFF2-40B4-BE49-F238E27FC236}">
                <a16:creationId xmlns="" xmlns:a16="http://schemas.microsoft.com/office/drawing/2014/main" id="{7A08D202-D675-4883-868D-2D0E98013DE7}"/>
              </a:ext>
            </a:extLst>
          </p:cNvPr>
          <p:cNvSpPr/>
          <p:nvPr/>
        </p:nvSpPr>
        <p:spPr>
          <a:xfrm>
            <a:off x="7862857" y="2634597"/>
            <a:ext cx="3030165" cy="152106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225"/>
              </a:spcBef>
            </a:pPr>
            <a:endParaRPr lang="en-US" sz="1050" b="1">
              <a:solidFill>
                <a:srgbClr val="FFFFFF"/>
              </a:solidFill>
            </a:endParaRPr>
          </a:p>
        </p:txBody>
      </p:sp>
      <p:pic>
        <p:nvPicPr>
          <p:cNvPr id="213" name="Picture 274">
            <a:extLst>
              <a:ext uri="{FF2B5EF4-FFF2-40B4-BE49-F238E27FC236}">
                <a16:creationId xmlns="" xmlns:a16="http://schemas.microsoft.com/office/drawing/2014/main" id="{6ECF2FDF-E5C4-4D05-833E-8475D39BDA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1541" y="1990730"/>
            <a:ext cx="360769" cy="36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 name="Shape 59">
            <a:extLst>
              <a:ext uri="{FF2B5EF4-FFF2-40B4-BE49-F238E27FC236}">
                <a16:creationId xmlns="" xmlns:a16="http://schemas.microsoft.com/office/drawing/2014/main" id="{5ADBB18D-64EA-4233-8449-B4B5BC0C952D}"/>
              </a:ext>
            </a:extLst>
          </p:cNvPr>
          <p:cNvSpPr/>
          <p:nvPr/>
        </p:nvSpPr>
        <p:spPr>
          <a:xfrm>
            <a:off x="5000748" y="1931833"/>
            <a:ext cx="1125934" cy="557837"/>
          </a:xfrm>
          <a:prstGeom prst="rect">
            <a:avLst/>
          </a:prstGeom>
          <a:ln w="12700">
            <a:miter lim="400000"/>
          </a:ln>
          <a:extLst>
            <a:ext uri="{C572A759-6A51-4108-AA02-DFA0A04FC94B}">
              <ma14:wrappingTextBoxFlag xmlns:ma14="http://schemas.microsoft.com/office/mac/drawingml/2011/main" xmlns="" val="1"/>
            </a:ext>
          </a:extLst>
        </p:spPr>
        <p:txBody>
          <a:bodyPr wrap="square" lIns="19046" tIns="19046" rIns="19046" bIns="19046" anchor="ctr">
            <a:spAutoFit/>
          </a:bodyPr>
          <a:lstStyle/>
          <a:p>
            <a:pPr defTabSz="309485">
              <a:defRPr sz="1800"/>
            </a:pPr>
            <a:r>
              <a:rPr sz="675" kern="0" dirty="0">
                <a:solidFill>
                  <a:srgbClr val="253746"/>
                </a:solidFill>
                <a:ea typeface="Helvetica Neue"/>
                <a:cs typeface="Helvetica Neue"/>
                <a:sym typeface="Helvetica Neue"/>
              </a:rPr>
              <a:t>Secures against malicious websites, undesirable applications, </a:t>
            </a:r>
            <a:r>
              <a:rPr lang="en-US" sz="675" kern="0" dirty="0">
                <a:solidFill>
                  <a:srgbClr val="253746"/>
                </a:solidFill>
                <a:ea typeface="Helvetica Neue"/>
                <a:cs typeface="Helvetica Neue"/>
                <a:sym typeface="Helvetica Neue"/>
              </a:rPr>
              <a:t>attacks </a:t>
            </a:r>
            <a:r>
              <a:rPr sz="675" kern="0" dirty="0">
                <a:solidFill>
                  <a:srgbClr val="253746"/>
                </a:solidFill>
                <a:ea typeface="Helvetica Neue"/>
                <a:cs typeface="Helvetica Neue"/>
                <a:sym typeface="Helvetica Neue"/>
              </a:rPr>
              <a:t>and malware</a:t>
            </a:r>
            <a:r>
              <a:rPr lang="en-US" sz="675" kern="0" dirty="0">
                <a:solidFill>
                  <a:srgbClr val="253746"/>
                </a:solidFill>
                <a:ea typeface="Helvetica Neue"/>
                <a:cs typeface="Helvetica Neue"/>
                <a:sym typeface="Helvetica Neue"/>
              </a:rPr>
              <a:t>.  Enables secure SD-WAN</a:t>
            </a:r>
            <a:endParaRPr sz="675" kern="0" dirty="0">
              <a:solidFill>
                <a:srgbClr val="253746"/>
              </a:solidFill>
              <a:ea typeface="Helvetica Neue"/>
              <a:cs typeface="Helvetica Neue"/>
              <a:sym typeface="Helvetica Neue"/>
            </a:endParaRPr>
          </a:p>
        </p:txBody>
      </p:sp>
      <p:sp>
        <p:nvSpPr>
          <p:cNvPr id="243" name="Shape 91">
            <a:extLst>
              <a:ext uri="{FF2B5EF4-FFF2-40B4-BE49-F238E27FC236}">
                <a16:creationId xmlns="" xmlns:a16="http://schemas.microsoft.com/office/drawing/2014/main" id="{7FFDB973-98B7-43DA-BC9A-32BDE1485EDD}"/>
              </a:ext>
            </a:extLst>
          </p:cNvPr>
          <p:cNvSpPr/>
          <p:nvPr/>
        </p:nvSpPr>
        <p:spPr>
          <a:xfrm>
            <a:off x="5017760" y="1829292"/>
            <a:ext cx="428001"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a:solidFill>
                  <a:schemeClr val="accent6"/>
                </a:solidFill>
                <a:ea typeface="Helvetica"/>
                <a:cs typeface="Arial" panose="020B0604020202020204" pitchFamily="34" charset="0"/>
                <a:sym typeface="Helvetica"/>
              </a:rPr>
              <a:t>Forti</a:t>
            </a:r>
            <a:r>
              <a:rPr lang="en-US" sz="750" b="1" kern="0" dirty="0">
                <a:solidFill>
                  <a:sysClr val="windowText" lastClr="000000"/>
                </a:solidFill>
                <a:ea typeface="Helvetica"/>
                <a:cs typeface="Arial" panose="020B0604020202020204" pitchFamily="34" charset="0"/>
                <a:sym typeface="Helvetica"/>
              </a:rPr>
              <a:t>Gate</a:t>
            </a:r>
            <a:endParaRPr sz="750" b="1" kern="0" dirty="0">
              <a:solidFill>
                <a:sysClr val="windowText" lastClr="000000"/>
              </a:solidFill>
              <a:ea typeface="Helvetica"/>
              <a:cs typeface="Arial" panose="020B0604020202020204" pitchFamily="34" charset="0"/>
              <a:sym typeface="Helvetica"/>
            </a:endParaRPr>
          </a:p>
        </p:txBody>
      </p:sp>
      <p:pic>
        <p:nvPicPr>
          <p:cNvPr id="244" name="Picture 209">
            <a:extLst>
              <a:ext uri="{FF2B5EF4-FFF2-40B4-BE49-F238E27FC236}">
                <a16:creationId xmlns="" xmlns:a16="http://schemas.microsoft.com/office/drawing/2014/main" id="{DC7C60C0-3C6F-4FE8-9026-574C8D3B2F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4603848" y="2899118"/>
            <a:ext cx="360769" cy="360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 name="Shape 91">
            <a:extLst>
              <a:ext uri="{FF2B5EF4-FFF2-40B4-BE49-F238E27FC236}">
                <a16:creationId xmlns="" xmlns:a16="http://schemas.microsoft.com/office/drawing/2014/main" id="{9F470CAC-53AA-441E-8D05-B22BF7173C37}"/>
              </a:ext>
            </a:extLst>
          </p:cNvPr>
          <p:cNvSpPr/>
          <p:nvPr/>
        </p:nvSpPr>
        <p:spPr>
          <a:xfrm>
            <a:off x="5017760" y="2894064"/>
            <a:ext cx="525785"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Switch</a:t>
            </a:r>
            <a:endParaRPr sz="750" b="1" kern="0" dirty="0">
              <a:solidFill>
                <a:sysClr val="windowText" lastClr="000000"/>
              </a:solidFill>
              <a:ea typeface="Helvetica"/>
              <a:cs typeface="Arial" panose="020B0604020202020204" pitchFamily="34" charset="0"/>
              <a:sym typeface="Helvetica"/>
            </a:endParaRPr>
          </a:p>
        </p:txBody>
      </p:sp>
      <p:sp>
        <p:nvSpPr>
          <p:cNvPr id="246" name="FortiSwitch…">
            <a:extLst>
              <a:ext uri="{FF2B5EF4-FFF2-40B4-BE49-F238E27FC236}">
                <a16:creationId xmlns="" xmlns:a16="http://schemas.microsoft.com/office/drawing/2014/main" id="{EA7AC915-FD08-4DE6-AE94-6766AE56C9E8}"/>
              </a:ext>
            </a:extLst>
          </p:cNvPr>
          <p:cNvSpPr txBox="1"/>
          <p:nvPr/>
        </p:nvSpPr>
        <p:spPr>
          <a:xfrm>
            <a:off x="5000748" y="3002268"/>
            <a:ext cx="814175" cy="35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lang="en-US" sz="675" dirty="0">
                <a:solidFill>
                  <a:schemeClr val="accent6"/>
                </a:solidFill>
                <a:latin typeface="Arial" panose="020B0604020202020204" pitchFamily="34" charset="0"/>
                <a:cs typeface="Arial" panose="020B0604020202020204" pitchFamily="34" charset="0"/>
                <a:sym typeface="Helvetica Light"/>
              </a:rPr>
              <a:t>Provides</a:t>
            </a:r>
            <a:r>
              <a:rPr lang="en-US" sz="675" dirty="0">
                <a:solidFill>
                  <a:srgbClr val="C92505"/>
                </a:solidFill>
                <a:latin typeface="Arial" panose="020B0604020202020204" pitchFamily="34" charset="0"/>
                <a:cs typeface="Arial" panose="020B0604020202020204" pitchFamily="34" charset="0"/>
                <a:sym typeface="Helvetica Light"/>
              </a:rPr>
              <a:t> </a:t>
            </a:r>
            <a:r>
              <a:rPr lang="en-US" sz="675" dirty="0">
                <a:solidFill>
                  <a:srgbClr val="253746"/>
                </a:solidFill>
                <a:latin typeface="Arial" panose="020B0604020202020204" pitchFamily="34" charset="0"/>
                <a:cs typeface="Arial" panose="020B0604020202020204" pitchFamily="34" charset="0"/>
                <a:sym typeface="Helvetica Light"/>
              </a:rPr>
              <a:t>secure, scalable wired access to users</a:t>
            </a:r>
            <a:endParaRPr sz="675" dirty="0">
              <a:solidFill>
                <a:srgbClr val="253746"/>
              </a:solidFill>
              <a:latin typeface="Arial" panose="020B0604020202020204" pitchFamily="34" charset="0"/>
              <a:cs typeface="Arial" panose="020B0604020202020204" pitchFamily="34" charset="0"/>
              <a:sym typeface="Helvetica Light"/>
            </a:endParaRPr>
          </a:p>
        </p:txBody>
      </p:sp>
      <p:pic>
        <p:nvPicPr>
          <p:cNvPr id="247" name="Picture 217">
            <a:extLst>
              <a:ext uri="{FF2B5EF4-FFF2-40B4-BE49-F238E27FC236}">
                <a16:creationId xmlns="" xmlns:a16="http://schemas.microsoft.com/office/drawing/2014/main" id="{7C10CD68-8534-4B32-AB50-B1A2A411AF4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21602" y="3430404"/>
            <a:ext cx="360769" cy="357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 name="Shape 91">
            <a:extLst>
              <a:ext uri="{FF2B5EF4-FFF2-40B4-BE49-F238E27FC236}">
                <a16:creationId xmlns="" xmlns:a16="http://schemas.microsoft.com/office/drawing/2014/main" id="{5FDC52A7-2204-428A-8ED8-8374FAAD357B}"/>
              </a:ext>
            </a:extLst>
          </p:cNvPr>
          <p:cNvSpPr/>
          <p:nvPr/>
        </p:nvSpPr>
        <p:spPr>
          <a:xfrm>
            <a:off x="8319369" y="3432870"/>
            <a:ext cx="441276"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ADC</a:t>
            </a:r>
            <a:endParaRPr sz="750" b="1" kern="0" dirty="0">
              <a:solidFill>
                <a:sysClr val="windowText" lastClr="000000"/>
              </a:solidFill>
              <a:ea typeface="Helvetica"/>
              <a:cs typeface="Arial" panose="020B0604020202020204" pitchFamily="34" charset="0"/>
              <a:sym typeface="Helvetica"/>
            </a:endParaRPr>
          </a:p>
        </p:txBody>
      </p:sp>
      <p:sp>
        <p:nvSpPr>
          <p:cNvPr id="249" name="FortiADC…">
            <a:extLst>
              <a:ext uri="{FF2B5EF4-FFF2-40B4-BE49-F238E27FC236}">
                <a16:creationId xmlns="" xmlns:a16="http://schemas.microsoft.com/office/drawing/2014/main" id="{784157CB-6DE3-429B-BA86-DB33BE39FC8E}"/>
              </a:ext>
            </a:extLst>
          </p:cNvPr>
          <p:cNvSpPr txBox="1"/>
          <p:nvPr/>
        </p:nvSpPr>
        <p:spPr>
          <a:xfrm>
            <a:off x="8293137" y="3570702"/>
            <a:ext cx="837864"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sz="675" dirty="0">
                <a:solidFill>
                  <a:schemeClr val="accent6"/>
                </a:solidFill>
                <a:latin typeface="Arial" panose="020B0604020202020204" pitchFamily="34" charset="0"/>
                <a:cs typeface="Arial" panose="020B0604020202020204" pitchFamily="34" charset="0"/>
                <a:sym typeface="Helvetica Light"/>
              </a:rPr>
              <a:t>Application-aware</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intelligence for smart distribution of application traffic</a:t>
            </a:r>
          </a:p>
        </p:txBody>
      </p:sp>
      <p:pic>
        <p:nvPicPr>
          <p:cNvPr id="250" name="Picture 319">
            <a:extLst>
              <a:ext uri="{FF2B5EF4-FFF2-40B4-BE49-F238E27FC236}">
                <a16:creationId xmlns="" xmlns:a16="http://schemas.microsoft.com/office/drawing/2014/main" id="{0A635FB2-C66B-4679-8EA3-42D2C62D21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00693" y="3452714"/>
            <a:ext cx="360769" cy="36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 name="Shape 91">
            <a:extLst>
              <a:ext uri="{FF2B5EF4-FFF2-40B4-BE49-F238E27FC236}">
                <a16:creationId xmlns="" xmlns:a16="http://schemas.microsoft.com/office/drawing/2014/main" id="{04CC15A5-C4DF-425C-81C4-AB44ACC1A508}"/>
              </a:ext>
            </a:extLst>
          </p:cNvPr>
          <p:cNvSpPr/>
          <p:nvPr/>
        </p:nvSpPr>
        <p:spPr>
          <a:xfrm>
            <a:off x="5017760" y="3447767"/>
            <a:ext cx="347851"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AP</a:t>
            </a:r>
            <a:endParaRPr sz="750" b="1" kern="0" dirty="0">
              <a:solidFill>
                <a:sysClr val="windowText" lastClr="000000"/>
              </a:solidFill>
              <a:ea typeface="Helvetica"/>
              <a:cs typeface="Arial" panose="020B0604020202020204" pitchFamily="34" charset="0"/>
              <a:sym typeface="Helvetica"/>
            </a:endParaRPr>
          </a:p>
        </p:txBody>
      </p:sp>
      <p:pic>
        <p:nvPicPr>
          <p:cNvPr id="252" name="Picture 256">
            <a:extLst>
              <a:ext uri="{FF2B5EF4-FFF2-40B4-BE49-F238E27FC236}">
                <a16:creationId xmlns="" xmlns:a16="http://schemas.microsoft.com/office/drawing/2014/main" id="{5635BB9C-1225-470D-B9F0-A40E0880652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86009" y="2527797"/>
            <a:ext cx="360769" cy="36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 name="FortiAP…">
            <a:extLst>
              <a:ext uri="{FF2B5EF4-FFF2-40B4-BE49-F238E27FC236}">
                <a16:creationId xmlns="" xmlns:a16="http://schemas.microsoft.com/office/drawing/2014/main" id="{212BCE64-CA3A-46A3-A912-F463857ED39E}"/>
              </a:ext>
            </a:extLst>
          </p:cNvPr>
          <p:cNvSpPr txBox="1"/>
          <p:nvPr/>
        </p:nvSpPr>
        <p:spPr>
          <a:xfrm>
            <a:off x="5000748" y="3546642"/>
            <a:ext cx="744054" cy="35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sz="675" dirty="0">
                <a:solidFill>
                  <a:schemeClr val="accent6"/>
                </a:solidFill>
                <a:latin typeface="Arial" panose="020B0604020202020204" pitchFamily="34" charset="0"/>
                <a:cs typeface="Arial" panose="020B0604020202020204" pitchFamily="34" charset="0"/>
                <a:sym typeface="Helvetica Light"/>
              </a:rPr>
              <a:t>Provides</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secure, scalable wireless access to users</a:t>
            </a:r>
          </a:p>
        </p:txBody>
      </p:sp>
      <p:sp>
        <p:nvSpPr>
          <p:cNvPr id="254" name="Shape 91">
            <a:extLst>
              <a:ext uri="{FF2B5EF4-FFF2-40B4-BE49-F238E27FC236}">
                <a16:creationId xmlns="" xmlns:a16="http://schemas.microsoft.com/office/drawing/2014/main" id="{1675C95F-F8BE-494D-9D62-C4A28349BA90}"/>
              </a:ext>
            </a:extLst>
          </p:cNvPr>
          <p:cNvSpPr/>
          <p:nvPr/>
        </p:nvSpPr>
        <p:spPr>
          <a:xfrm>
            <a:off x="6310874" y="2506445"/>
            <a:ext cx="625171"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Extender</a:t>
            </a:r>
            <a:endParaRPr lang="en-US" sz="750" b="1" kern="0" dirty="0">
              <a:solidFill>
                <a:sysClr val="windowText" lastClr="000000"/>
              </a:solidFill>
              <a:ea typeface="Helvetica"/>
              <a:cs typeface="Arial" panose="020B0604020202020204" pitchFamily="34" charset="0"/>
              <a:sym typeface="Helvetica"/>
            </a:endParaRPr>
          </a:p>
        </p:txBody>
      </p:sp>
      <p:sp>
        <p:nvSpPr>
          <p:cNvPr id="255" name="FortiADC…">
            <a:extLst>
              <a:ext uri="{FF2B5EF4-FFF2-40B4-BE49-F238E27FC236}">
                <a16:creationId xmlns="" xmlns:a16="http://schemas.microsoft.com/office/drawing/2014/main" id="{9F258C52-7F98-4703-9953-2EE6CE31E2E4}"/>
              </a:ext>
            </a:extLst>
          </p:cNvPr>
          <p:cNvSpPr txBox="1"/>
          <p:nvPr/>
        </p:nvSpPr>
        <p:spPr>
          <a:xfrm>
            <a:off x="6291156" y="2617734"/>
            <a:ext cx="862123" cy="35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lang="en-US" sz="675" dirty="0">
                <a:solidFill>
                  <a:schemeClr val="accent6"/>
                </a:solidFill>
                <a:latin typeface="Arial" panose="020B0604020202020204" pitchFamily="34" charset="0"/>
                <a:cs typeface="Arial" panose="020B0604020202020204" pitchFamily="34" charset="0"/>
                <a:sym typeface="Helvetica Light"/>
              </a:rPr>
              <a:t>Secure</a:t>
            </a:r>
            <a:r>
              <a:rPr lang="en-US" sz="675" dirty="0">
                <a:solidFill>
                  <a:srgbClr val="C92505"/>
                </a:solidFill>
                <a:latin typeface="Arial" panose="020B0604020202020204" pitchFamily="34" charset="0"/>
                <a:cs typeface="Arial" panose="020B0604020202020204" pitchFamily="34" charset="0"/>
                <a:sym typeface="Helvetica Light"/>
              </a:rPr>
              <a:t> </a:t>
            </a:r>
            <a:r>
              <a:rPr lang="en-US" sz="675" dirty="0">
                <a:solidFill>
                  <a:srgbClr val="253746"/>
                </a:solidFill>
                <a:latin typeface="Arial" panose="020B0604020202020204" pitchFamily="34" charset="0"/>
                <a:cs typeface="Arial" panose="020B0604020202020204" pitchFamily="34" charset="0"/>
                <a:sym typeface="Helvetica Light"/>
              </a:rPr>
              <a:t>3G/4G Wireless WAN Extender</a:t>
            </a:r>
          </a:p>
        </p:txBody>
      </p:sp>
      <p:cxnSp>
        <p:nvCxnSpPr>
          <p:cNvPr id="258" name="Straight Connector 257">
            <a:extLst>
              <a:ext uri="{FF2B5EF4-FFF2-40B4-BE49-F238E27FC236}">
                <a16:creationId xmlns="" xmlns:a16="http://schemas.microsoft.com/office/drawing/2014/main" id="{7EB2B193-D2E0-4521-BA75-587C1C50DAD1}"/>
              </a:ext>
            </a:extLst>
          </p:cNvPr>
          <p:cNvCxnSpPr>
            <a:cxnSpLocks/>
          </p:cNvCxnSpPr>
          <p:nvPr/>
        </p:nvCxnSpPr>
        <p:spPr>
          <a:xfrm>
            <a:off x="1578477" y="2081688"/>
            <a:ext cx="3023847" cy="34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 xmlns:a16="http://schemas.microsoft.com/office/drawing/2014/main" id="{68767CC7-BE36-4CC7-BE7F-300784F01A1D}"/>
              </a:ext>
            </a:extLst>
          </p:cNvPr>
          <p:cNvCxnSpPr>
            <a:cxnSpLocks/>
            <a:stCxn id="213" idx="2"/>
            <a:endCxn id="244" idx="0"/>
          </p:cNvCxnSpPr>
          <p:nvPr/>
        </p:nvCxnSpPr>
        <p:spPr>
          <a:xfrm>
            <a:off x="4781926" y="2351592"/>
            <a:ext cx="2307" cy="5475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 xmlns:a16="http://schemas.microsoft.com/office/drawing/2014/main" id="{124A2CF0-9D90-474A-BD2C-C2E7241317BF}"/>
              </a:ext>
            </a:extLst>
          </p:cNvPr>
          <p:cNvCxnSpPr>
            <a:stCxn id="244" idx="2"/>
            <a:endCxn id="250" idx="0"/>
          </p:cNvCxnSpPr>
          <p:nvPr/>
        </p:nvCxnSpPr>
        <p:spPr>
          <a:xfrm flipH="1">
            <a:off x="4781077" y="3259887"/>
            <a:ext cx="3155" cy="1928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 xmlns:a16="http://schemas.microsoft.com/office/drawing/2014/main" id="{EC453105-66B1-404C-9E46-E9EB86C46D26}"/>
              </a:ext>
            </a:extLst>
          </p:cNvPr>
          <p:cNvCxnSpPr>
            <a:cxnSpLocks/>
          </p:cNvCxnSpPr>
          <p:nvPr/>
        </p:nvCxnSpPr>
        <p:spPr>
          <a:xfrm>
            <a:off x="4781076" y="2696739"/>
            <a:ext cx="11067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2" name="Picture 175">
            <a:extLst>
              <a:ext uri="{FF2B5EF4-FFF2-40B4-BE49-F238E27FC236}">
                <a16:creationId xmlns="" xmlns:a16="http://schemas.microsoft.com/office/drawing/2014/main" id="{C54E6A30-EC6C-465F-A6B3-F50E9EA1343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60271" y="5802277"/>
            <a:ext cx="360769" cy="36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 name="Shape 91">
            <a:extLst>
              <a:ext uri="{FF2B5EF4-FFF2-40B4-BE49-F238E27FC236}">
                <a16:creationId xmlns="" xmlns:a16="http://schemas.microsoft.com/office/drawing/2014/main" id="{4BF01CBD-838A-4A1D-80EE-DC61F0C5DF77}"/>
              </a:ext>
            </a:extLst>
          </p:cNvPr>
          <p:cNvSpPr/>
          <p:nvPr/>
        </p:nvSpPr>
        <p:spPr>
          <a:xfrm>
            <a:off x="6298319" y="5787475"/>
            <a:ext cx="860744" cy="115416"/>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Manager</a:t>
            </a:r>
            <a:endParaRPr sz="750" b="1" kern="0" dirty="0">
              <a:solidFill>
                <a:sysClr val="windowText" lastClr="000000"/>
              </a:solidFill>
              <a:ea typeface="Helvetica"/>
              <a:cs typeface="Arial" panose="020B0604020202020204" pitchFamily="34" charset="0"/>
              <a:sym typeface="Helvetica"/>
            </a:endParaRPr>
          </a:p>
        </p:txBody>
      </p:sp>
      <p:sp>
        <p:nvSpPr>
          <p:cNvPr id="264" name="FortiManager…">
            <a:extLst>
              <a:ext uri="{FF2B5EF4-FFF2-40B4-BE49-F238E27FC236}">
                <a16:creationId xmlns="" xmlns:a16="http://schemas.microsoft.com/office/drawing/2014/main" id="{E0F87C04-9E24-4BDA-9AE5-F72E6655AA86}"/>
              </a:ext>
            </a:extLst>
          </p:cNvPr>
          <p:cNvSpPr txBox="1"/>
          <p:nvPr/>
        </p:nvSpPr>
        <p:spPr>
          <a:xfrm>
            <a:off x="6281919" y="5903200"/>
            <a:ext cx="2217971"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sz="675" dirty="0">
                <a:solidFill>
                  <a:schemeClr val="accent6"/>
                </a:solidFill>
                <a:latin typeface="Arial" panose="020B0604020202020204" pitchFamily="34" charset="0"/>
                <a:cs typeface="Arial" panose="020B0604020202020204" pitchFamily="34" charset="0"/>
                <a:sym typeface="Helvetica Light"/>
              </a:rPr>
              <a:t>Control</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your network better with centralized management of your Fortinet security infrastructure</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 </a:t>
            </a:r>
          </a:p>
        </p:txBody>
      </p:sp>
      <p:cxnSp>
        <p:nvCxnSpPr>
          <p:cNvPr id="265" name="Straight Arrow Connector 264">
            <a:extLst>
              <a:ext uri="{FF2B5EF4-FFF2-40B4-BE49-F238E27FC236}">
                <a16:creationId xmlns="" xmlns:a16="http://schemas.microsoft.com/office/drawing/2014/main" id="{E4E9541D-BB33-44AD-8F99-3E71F0E7AF33}"/>
              </a:ext>
            </a:extLst>
          </p:cNvPr>
          <p:cNvCxnSpPr>
            <a:cxnSpLocks/>
          </p:cNvCxnSpPr>
          <p:nvPr/>
        </p:nvCxnSpPr>
        <p:spPr>
          <a:xfrm flipV="1">
            <a:off x="2832942" y="4068118"/>
            <a:ext cx="0" cy="214531"/>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266" name="FortiGuard Labs…">
            <a:extLst>
              <a:ext uri="{FF2B5EF4-FFF2-40B4-BE49-F238E27FC236}">
                <a16:creationId xmlns="" xmlns:a16="http://schemas.microsoft.com/office/drawing/2014/main" id="{55AD1E47-C482-46B6-A343-D4709FB87EF2}"/>
              </a:ext>
            </a:extLst>
          </p:cNvPr>
          <p:cNvSpPr txBox="1"/>
          <p:nvPr/>
        </p:nvSpPr>
        <p:spPr>
          <a:xfrm>
            <a:off x="6281919" y="5475239"/>
            <a:ext cx="436754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pPr>
            <a:r>
              <a:rPr lang="en-US" sz="675" dirty="0">
                <a:solidFill>
                  <a:schemeClr val="accent6"/>
                </a:solidFill>
                <a:cs typeface="Arial" panose="020B0604020202020204" pitchFamily="34" charset="0"/>
              </a:rPr>
              <a:t>Protection and intelligence </a:t>
            </a:r>
            <a:r>
              <a:rPr lang="en-US" sz="675" dirty="0">
                <a:solidFill>
                  <a:srgbClr val="253746"/>
                </a:solidFill>
                <a:cs typeface="Arial" panose="020B0604020202020204" pitchFamily="34" charset="0"/>
              </a:rPr>
              <a:t>delivered by </a:t>
            </a:r>
            <a:r>
              <a:rPr lang="en-US" sz="675" dirty="0">
                <a:solidFill>
                  <a:schemeClr val="accent6"/>
                </a:solidFill>
                <a:cs typeface="Arial" panose="020B0604020202020204" pitchFamily="34" charset="0"/>
              </a:rPr>
              <a:t>Forti</a:t>
            </a:r>
            <a:r>
              <a:rPr lang="en-US" sz="675" dirty="0">
                <a:solidFill>
                  <a:srgbClr val="253746"/>
                </a:solidFill>
                <a:cs typeface="Arial" panose="020B0604020202020204" pitchFamily="34" charset="0"/>
              </a:rPr>
              <a:t>Guard Labs, providing around the clock coverage to keep your network safe—backed by m</a:t>
            </a:r>
            <a:r>
              <a:rPr sz="675" dirty="0">
                <a:solidFill>
                  <a:srgbClr val="253746"/>
                </a:solidFill>
                <a:cs typeface="Arial" panose="020B0604020202020204" pitchFamily="34" charset="0"/>
              </a:rPr>
              <a:t>ore than </a:t>
            </a:r>
            <a:r>
              <a:rPr lang="en-US" sz="675" dirty="0">
                <a:solidFill>
                  <a:srgbClr val="253746"/>
                </a:solidFill>
                <a:cs typeface="Arial" panose="020B0604020202020204" pitchFamily="34" charset="0"/>
              </a:rPr>
              <a:t>300+</a:t>
            </a:r>
            <a:r>
              <a:rPr sz="675" dirty="0">
                <a:solidFill>
                  <a:srgbClr val="253746"/>
                </a:solidFill>
                <a:cs typeface="Arial" panose="020B0604020202020204" pitchFamily="34" charset="0"/>
              </a:rPr>
              <a:t> researchers</a:t>
            </a:r>
            <a:r>
              <a:rPr lang="en-US" sz="675" dirty="0">
                <a:solidFill>
                  <a:srgbClr val="253746"/>
                </a:solidFill>
                <a:cs typeface="Arial" panose="020B0604020202020204" pitchFamily="34" charset="0"/>
              </a:rPr>
              <a:t>, and industry-leading AI\ML and analytics</a:t>
            </a:r>
            <a:endParaRPr sz="675" dirty="0">
              <a:solidFill>
                <a:srgbClr val="253746"/>
              </a:solidFill>
              <a:cs typeface="Arial" panose="020B0604020202020204" pitchFamily="34" charset="0"/>
            </a:endParaRPr>
          </a:p>
        </p:txBody>
      </p:sp>
      <p:sp>
        <p:nvSpPr>
          <p:cNvPr id="267" name="Shape 91">
            <a:extLst>
              <a:ext uri="{FF2B5EF4-FFF2-40B4-BE49-F238E27FC236}">
                <a16:creationId xmlns="" xmlns:a16="http://schemas.microsoft.com/office/drawing/2014/main" id="{6E58064B-DBE6-44AD-B29E-A98A12138F93}"/>
              </a:ext>
            </a:extLst>
          </p:cNvPr>
          <p:cNvSpPr/>
          <p:nvPr/>
        </p:nvSpPr>
        <p:spPr>
          <a:xfrm>
            <a:off x="6298319" y="5354448"/>
            <a:ext cx="1168589"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a:solidFill>
                  <a:schemeClr val="accent6"/>
                </a:solidFill>
                <a:ea typeface="Helvetica"/>
                <a:cs typeface="Arial" panose="020B0604020202020204" pitchFamily="34" charset="0"/>
                <a:sym typeface="Helvetica"/>
              </a:rPr>
              <a:t>Forti</a:t>
            </a:r>
            <a:r>
              <a:rPr lang="en-US" sz="750" b="1" kern="0" dirty="0">
                <a:solidFill>
                  <a:sysClr val="windowText" lastClr="000000"/>
                </a:solidFill>
                <a:ea typeface="Helvetica"/>
                <a:cs typeface="Arial" panose="020B0604020202020204" pitchFamily="34" charset="0"/>
                <a:sym typeface="Helvetica"/>
              </a:rPr>
              <a:t>Guard Subscriptions</a:t>
            </a:r>
            <a:endParaRPr sz="750" b="1" kern="0" dirty="0">
              <a:solidFill>
                <a:sysClr val="windowText" lastClr="000000"/>
              </a:solidFill>
              <a:ea typeface="Helvetica"/>
              <a:cs typeface="Arial" panose="020B0604020202020204" pitchFamily="34" charset="0"/>
              <a:sym typeface="Helvetica"/>
            </a:endParaRPr>
          </a:p>
        </p:txBody>
      </p:sp>
      <p:pic>
        <p:nvPicPr>
          <p:cNvPr id="268" name="Picture 268">
            <a:extLst>
              <a:ext uri="{FF2B5EF4-FFF2-40B4-BE49-F238E27FC236}">
                <a16:creationId xmlns="" xmlns:a16="http://schemas.microsoft.com/office/drawing/2014/main" id="{99978CA5-18F1-4189-890B-62CC59B1543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70765" y="4901895"/>
            <a:ext cx="359115" cy="357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 name="FortiSandbox…">
            <a:extLst>
              <a:ext uri="{FF2B5EF4-FFF2-40B4-BE49-F238E27FC236}">
                <a16:creationId xmlns="" xmlns:a16="http://schemas.microsoft.com/office/drawing/2014/main" id="{8CD76C78-7F84-400B-BAB9-9F027C884AE3}"/>
              </a:ext>
            </a:extLst>
          </p:cNvPr>
          <p:cNvSpPr txBox="1"/>
          <p:nvPr/>
        </p:nvSpPr>
        <p:spPr>
          <a:xfrm>
            <a:off x="6281919" y="5022374"/>
            <a:ext cx="155179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sz="675" dirty="0">
                <a:solidFill>
                  <a:schemeClr val="accent6"/>
                </a:solidFill>
                <a:latin typeface="Arial" panose="020B0604020202020204" pitchFamily="34" charset="0"/>
                <a:cs typeface="Arial" panose="020B0604020202020204" pitchFamily="34" charset="0"/>
                <a:sym typeface="Helvetica Light"/>
              </a:rPr>
              <a:t>Secure</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virtual runtime environment exposes unknown threats</a:t>
            </a:r>
          </a:p>
        </p:txBody>
      </p:sp>
      <p:sp>
        <p:nvSpPr>
          <p:cNvPr id="270" name="Shape 91">
            <a:extLst>
              <a:ext uri="{FF2B5EF4-FFF2-40B4-BE49-F238E27FC236}">
                <a16:creationId xmlns="" xmlns:a16="http://schemas.microsoft.com/office/drawing/2014/main" id="{D181BA27-B174-4545-80D2-DE142F73B656}"/>
              </a:ext>
            </a:extLst>
          </p:cNvPr>
          <p:cNvSpPr/>
          <p:nvPr/>
        </p:nvSpPr>
        <p:spPr>
          <a:xfrm>
            <a:off x="6298319" y="4897449"/>
            <a:ext cx="621965"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Sandbox</a:t>
            </a:r>
            <a:endParaRPr sz="750" b="1" kern="0" dirty="0">
              <a:solidFill>
                <a:sysClr val="windowText" lastClr="000000"/>
              </a:solidFill>
              <a:ea typeface="Helvetica"/>
              <a:cs typeface="Arial" panose="020B0604020202020204" pitchFamily="34" charset="0"/>
              <a:sym typeface="Helvetica"/>
            </a:endParaRPr>
          </a:p>
        </p:txBody>
      </p:sp>
      <p:pic>
        <p:nvPicPr>
          <p:cNvPr id="271" name="Picture 270" descr="deceptor-wolf-lt.emf">
            <a:extLst>
              <a:ext uri="{FF2B5EF4-FFF2-40B4-BE49-F238E27FC236}">
                <a16:creationId xmlns="" xmlns:a16="http://schemas.microsoft.com/office/drawing/2014/main" id="{E97CAFF1-B28C-4178-9B5F-29667BD111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00674" y="4894790"/>
            <a:ext cx="364070" cy="362898"/>
          </a:xfrm>
          <a:prstGeom prst="rect">
            <a:avLst/>
          </a:prstGeom>
        </p:spPr>
      </p:pic>
      <p:sp>
        <p:nvSpPr>
          <p:cNvPr id="272" name="Shape 91">
            <a:extLst>
              <a:ext uri="{FF2B5EF4-FFF2-40B4-BE49-F238E27FC236}">
                <a16:creationId xmlns="" xmlns:a16="http://schemas.microsoft.com/office/drawing/2014/main" id="{314384A4-E9A6-454F-9FC1-E6FD4FCF1832}"/>
              </a:ext>
            </a:extLst>
          </p:cNvPr>
          <p:cNvSpPr/>
          <p:nvPr/>
        </p:nvSpPr>
        <p:spPr>
          <a:xfrm>
            <a:off x="9013440" y="4900946"/>
            <a:ext cx="629981"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Deceptor</a:t>
            </a:r>
            <a:endParaRPr lang="en-US" sz="750" b="1" kern="0" dirty="0">
              <a:solidFill>
                <a:sysClr val="windowText" lastClr="000000"/>
              </a:solidFill>
              <a:ea typeface="Helvetica"/>
              <a:cs typeface="Arial" panose="020B0604020202020204" pitchFamily="34" charset="0"/>
              <a:sym typeface="Helvetica"/>
            </a:endParaRPr>
          </a:p>
        </p:txBody>
      </p:sp>
      <p:sp>
        <p:nvSpPr>
          <p:cNvPr id="273" name="FortiADC…">
            <a:extLst>
              <a:ext uri="{FF2B5EF4-FFF2-40B4-BE49-F238E27FC236}">
                <a16:creationId xmlns="" xmlns:a16="http://schemas.microsoft.com/office/drawing/2014/main" id="{68F55C09-3423-45BC-91EB-7C131E014B1A}"/>
              </a:ext>
            </a:extLst>
          </p:cNvPr>
          <p:cNvSpPr txBox="1"/>
          <p:nvPr/>
        </p:nvSpPr>
        <p:spPr>
          <a:xfrm>
            <a:off x="8996133" y="5012143"/>
            <a:ext cx="1188657"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lang="en-US" sz="675" dirty="0">
                <a:solidFill>
                  <a:srgbClr val="C92505"/>
                </a:solidFill>
                <a:latin typeface="Arial" panose="020B0604020202020204" pitchFamily="34" charset="0"/>
                <a:cs typeface="Arial" panose="020B0604020202020204" pitchFamily="34" charset="0"/>
                <a:sym typeface="Helvetica Light"/>
              </a:rPr>
              <a:t>Discover </a:t>
            </a:r>
            <a:r>
              <a:rPr lang="en-US" sz="675" dirty="0">
                <a:solidFill>
                  <a:srgbClr val="253746"/>
                </a:solidFill>
                <a:latin typeface="Arial" panose="020B0604020202020204" pitchFamily="34" charset="0"/>
                <a:cs typeface="Arial" panose="020B0604020202020204" pitchFamily="34" charset="0"/>
                <a:sym typeface="Helvetica Light"/>
              </a:rPr>
              <a:t>active attackers inside with decoys assets</a:t>
            </a:r>
          </a:p>
        </p:txBody>
      </p:sp>
      <p:cxnSp>
        <p:nvCxnSpPr>
          <p:cNvPr id="274" name="Straight Connector 273">
            <a:extLst>
              <a:ext uri="{FF2B5EF4-FFF2-40B4-BE49-F238E27FC236}">
                <a16:creationId xmlns="" xmlns:a16="http://schemas.microsoft.com/office/drawing/2014/main" id="{73F7D99D-91CC-425C-8EE3-E72DA224D02C}"/>
              </a:ext>
            </a:extLst>
          </p:cNvPr>
          <p:cNvCxnSpPr>
            <a:cxnSpLocks/>
          </p:cNvCxnSpPr>
          <p:nvPr/>
        </p:nvCxnSpPr>
        <p:spPr>
          <a:xfrm>
            <a:off x="4781076" y="3810246"/>
            <a:ext cx="0" cy="299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 xmlns:a16="http://schemas.microsoft.com/office/drawing/2014/main" id="{912156EC-B335-46A0-A2F3-2C4BFA4B7524}"/>
              </a:ext>
            </a:extLst>
          </p:cNvPr>
          <p:cNvCxnSpPr>
            <a:cxnSpLocks/>
          </p:cNvCxnSpPr>
          <p:nvPr/>
        </p:nvCxnSpPr>
        <p:spPr>
          <a:xfrm>
            <a:off x="4779037" y="3955284"/>
            <a:ext cx="10853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 xmlns:a16="http://schemas.microsoft.com/office/drawing/2014/main" id="{FBF01566-BC7B-4420-AE1D-6BE2AC9FCAB1}"/>
              </a:ext>
            </a:extLst>
          </p:cNvPr>
          <p:cNvCxnSpPr>
            <a:cxnSpLocks/>
          </p:cNvCxnSpPr>
          <p:nvPr/>
        </p:nvCxnSpPr>
        <p:spPr>
          <a:xfrm>
            <a:off x="6138452" y="2103322"/>
            <a:ext cx="1870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 xmlns:a16="http://schemas.microsoft.com/office/drawing/2014/main" id="{08F23EBC-5DBA-4E5A-832D-A95EB137255B}"/>
              </a:ext>
            </a:extLst>
          </p:cNvPr>
          <p:cNvGrpSpPr/>
          <p:nvPr/>
        </p:nvGrpSpPr>
        <p:grpSpPr>
          <a:xfrm>
            <a:off x="7753514" y="2103323"/>
            <a:ext cx="163910" cy="1491073"/>
            <a:chOff x="7753514" y="2103323"/>
            <a:chExt cx="163910" cy="1491073"/>
          </a:xfrm>
        </p:grpSpPr>
        <p:cxnSp>
          <p:nvCxnSpPr>
            <p:cNvPr id="277" name="Straight Connector 276">
              <a:extLst>
                <a:ext uri="{FF2B5EF4-FFF2-40B4-BE49-F238E27FC236}">
                  <a16:creationId xmlns="" xmlns:a16="http://schemas.microsoft.com/office/drawing/2014/main" id="{F1529800-8B3B-4924-B110-D5BA68EE7E46}"/>
                </a:ext>
              </a:extLst>
            </p:cNvPr>
            <p:cNvCxnSpPr/>
            <p:nvPr/>
          </p:nvCxnSpPr>
          <p:spPr>
            <a:xfrm>
              <a:off x="7753514" y="2103323"/>
              <a:ext cx="0" cy="14910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 xmlns:a16="http://schemas.microsoft.com/office/drawing/2014/main" id="{06F24ACD-E8E0-423F-AB3D-E5BB4DD408A0}"/>
                </a:ext>
              </a:extLst>
            </p:cNvPr>
            <p:cNvCxnSpPr>
              <a:cxnSpLocks/>
            </p:cNvCxnSpPr>
            <p:nvPr/>
          </p:nvCxnSpPr>
          <p:spPr>
            <a:xfrm>
              <a:off x="7753515" y="3593357"/>
              <a:ext cx="1639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0" name="Shape 91">
            <a:extLst>
              <a:ext uri="{FF2B5EF4-FFF2-40B4-BE49-F238E27FC236}">
                <a16:creationId xmlns="" xmlns:a16="http://schemas.microsoft.com/office/drawing/2014/main" id="{64475546-CC6E-4FBD-9518-0BAC6E1363A3}"/>
              </a:ext>
            </a:extLst>
          </p:cNvPr>
          <p:cNvSpPr/>
          <p:nvPr/>
        </p:nvSpPr>
        <p:spPr>
          <a:xfrm>
            <a:off x="3401304" y="4906453"/>
            <a:ext cx="532197"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a:solidFill>
                  <a:schemeClr val="accent6"/>
                </a:solidFill>
                <a:ea typeface="Helvetica"/>
                <a:cs typeface="Arial" panose="020B0604020202020204" pitchFamily="34" charset="0"/>
                <a:sym typeface="Helvetica"/>
              </a:rPr>
              <a:t>Forti</a:t>
            </a:r>
            <a:r>
              <a:rPr lang="en-US" sz="750" b="1" kern="0" dirty="0">
                <a:solidFill>
                  <a:sysClr val="windowText" lastClr="000000"/>
                </a:solidFill>
                <a:ea typeface="Helvetica"/>
                <a:cs typeface="Arial" panose="020B0604020202020204" pitchFamily="34" charset="0"/>
                <a:sym typeface="Helvetica"/>
              </a:rPr>
              <a:t>Insight</a:t>
            </a:r>
            <a:endParaRPr sz="750" b="1" kern="0" dirty="0">
              <a:solidFill>
                <a:sysClr val="windowText" lastClr="000000"/>
              </a:solidFill>
              <a:ea typeface="Helvetica"/>
              <a:cs typeface="Arial" panose="020B0604020202020204" pitchFamily="34" charset="0"/>
              <a:sym typeface="Helvetica"/>
            </a:endParaRPr>
          </a:p>
        </p:txBody>
      </p:sp>
      <p:pic>
        <p:nvPicPr>
          <p:cNvPr id="281" name="Picture 280">
            <a:extLst>
              <a:ext uri="{FF2B5EF4-FFF2-40B4-BE49-F238E27FC236}">
                <a16:creationId xmlns="" xmlns:a16="http://schemas.microsoft.com/office/drawing/2014/main" id="{4919AAC3-FD5B-43BD-AB0B-586B293A0E8D}"/>
              </a:ext>
            </a:extLst>
          </p:cNvPr>
          <p:cNvPicPr>
            <a:picLocks noChangeAspect="1"/>
          </p:cNvPicPr>
          <p:nvPr/>
        </p:nvPicPr>
        <p:blipFill>
          <a:blip r:embed="rId15"/>
          <a:stretch>
            <a:fillRect/>
          </a:stretch>
        </p:blipFill>
        <p:spPr>
          <a:xfrm>
            <a:off x="2977115" y="4909485"/>
            <a:ext cx="359731" cy="359730"/>
          </a:xfrm>
          <a:prstGeom prst="rect">
            <a:avLst/>
          </a:prstGeom>
        </p:spPr>
      </p:pic>
      <p:sp>
        <p:nvSpPr>
          <p:cNvPr id="282" name="FortiSIEM…">
            <a:extLst>
              <a:ext uri="{FF2B5EF4-FFF2-40B4-BE49-F238E27FC236}">
                <a16:creationId xmlns="" xmlns:a16="http://schemas.microsoft.com/office/drawing/2014/main" id="{F6538F06-D84F-44E4-B519-E23A5FFC7379}"/>
              </a:ext>
            </a:extLst>
          </p:cNvPr>
          <p:cNvSpPr txBox="1"/>
          <p:nvPr/>
        </p:nvSpPr>
        <p:spPr>
          <a:xfrm>
            <a:off x="3401304" y="5033674"/>
            <a:ext cx="1857351"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defTabSz="171450">
              <a:defRPr sz="1800" b="0">
                <a:latin typeface="Helvetica Light"/>
                <a:ea typeface="Helvetica Light"/>
                <a:cs typeface="Helvetica Light"/>
                <a:sym typeface="Helvetica Light"/>
              </a:defRPr>
            </a:pPr>
            <a:r>
              <a:rPr lang="en-US" sz="675" dirty="0">
                <a:solidFill>
                  <a:schemeClr val="accent6"/>
                </a:solidFill>
                <a:latin typeface="Arial" panose="020B0604020202020204" pitchFamily="34" charset="0"/>
                <a:cs typeface="Arial" panose="020B0604020202020204" pitchFamily="34" charset="0"/>
                <a:sym typeface="Helvetica Light"/>
              </a:rPr>
              <a:t>Detect and prevent </a:t>
            </a:r>
            <a:r>
              <a:rPr lang="en-US" sz="675" dirty="0">
                <a:solidFill>
                  <a:srgbClr val="253746"/>
                </a:solidFill>
                <a:latin typeface="Arial" panose="020B0604020202020204" pitchFamily="34" charset="0"/>
                <a:cs typeface="Arial" panose="020B0604020202020204" pitchFamily="34" charset="0"/>
                <a:sym typeface="Helvetica Light"/>
              </a:rPr>
              <a:t>insider threat with user and entity behavior analytics (UEBA)</a:t>
            </a:r>
            <a:endParaRPr sz="675" dirty="0">
              <a:solidFill>
                <a:srgbClr val="253746"/>
              </a:solidFill>
              <a:latin typeface="Arial" panose="020B0604020202020204" pitchFamily="34" charset="0"/>
              <a:cs typeface="Arial" panose="020B0604020202020204" pitchFamily="34" charset="0"/>
              <a:sym typeface="Helvetica Light"/>
            </a:endParaRPr>
          </a:p>
        </p:txBody>
      </p:sp>
      <p:pic>
        <p:nvPicPr>
          <p:cNvPr id="283" name="Picture 281">
            <a:extLst>
              <a:ext uri="{FF2B5EF4-FFF2-40B4-BE49-F238E27FC236}">
                <a16:creationId xmlns="" xmlns:a16="http://schemas.microsoft.com/office/drawing/2014/main" id="{222E8FA3-3ABB-404A-944F-A856E0A15E0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279060" y="1778425"/>
            <a:ext cx="359113" cy="359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 name="Shape 91">
            <a:extLst>
              <a:ext uri="{FF2B5EF4-FFF2-40B4-BE49-F238E27FC236}">
                <a16:creationId xmlns="" xmlns:a16="http://schemas.microsoft.com/office/drawing/2014/main" id="{2370C666-0152-4379-9B7C-9F7E350AA24C}"/>
              </a:ext>
            </a:extLst>
          </p:cNvPr>
          <p:cNvSpPr/>
          <p:nvPr/>
        </p:nvSpPr>
        <p:spPr>
          <a:xfrm>
            <a:off x="9701320" y="1770474"/>
            <a:ext cx="428001"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a:solidFill>
                  <a:schemeClr val="accent6"/>
                </a:solidFill>
                <a:ea typeface="Helvetica"/>
                <a:cs typeface="Arial" panose="020B0604020202020204" pitchFamily="34" charset="0"/>
                <a:sym typeface="Helvetica"/>
              </a:rPr>
              <a:t>Forti</a:t>
            </a:r>
            <a:r>
              <a:rPr lang="en-US" sz="750" b="1" kern="0" dirty="0">
                <a:solidFill>
                  <a:sysClr val="windowText" lastClr="000000"/>
                </a:solidFill>
                <a:ea typeface="Helvetica"/>
                <a:cs typeface="Arial" panose="020B0604020202020204" pitchFamily="34" charset="0"/>
                <a:sym typeface="Helvetica"/>
              </a:rPr>
              <a:t>Gate</a:t>
            </a:r>
            <a:endParaRPr sz="750" b="1" kern="0" dirty="0">
              <a:solidFill>
                <a:sysClr val="windowText" lastClr="000000"/>
              </a:solidFill>
              <a:ea typeface="Helvetica"/>
              <a:cs typeface="Arial" panose="020B0604020202020204" pitchFamily="34" charset="0"/>
              <a:sym typeface="Helvetica"/>
            </a:endParaRPr>
          </a:p>
        </p:txBody>
      </p:sp>
      <p:sp>
        <p:nvSpPr>
          <p:cNvPr id="285" name="Shape 91">
            <a:extLst>
              <a:ext uri="{FF2B5EF4-FFF2-40B4-BE49-F238E27FC236}">
                <a16:creationId xmlns="" xmlns:a16="http://schemas.microsoft.com/office/drawing/2014/main" id="{2F33C089-5539-4DE5-915E-C894CB41D183}"/>
              </a:ext>
            </a:extLst>
          </p:cNvPr>
          <p:cNvSpPr/>
          <p:nvPr/>
        </p:nvSpPr>
        <p:spPr>
          <a:xfrm>
            <a:off x="9695710" y="2137979"/>
            <a:ext cx="439223"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CWP</a:t>
            </a:r>
            <a:endParaRPr sz="750" b="1" kern="0" dirty="0">
              <a:solidFill>
                <a:sysClr val="windowText" lastClr="000000"/>
              </a:solidFill>
              <a:ea typeface="Helvetica"/>
              <a:cs typeface="Arial" panose="020B0604020202020204" pitchFamily="34" charset="0"/>
              <a:sym typeface="Helvetica"/>
            </a:endParaRPr>
          </a:p>
        </p:txBody>
      </p:sp>
      <p:sp>
        <p:nvSpPr>
          <p:cNvPr id="286" name="Shape 64">
            <a:extLst>
              <a:ext uri="{FF2B5EF4-FFF2-40B4-BE49-F238E27FC236}">
                <a16:creationId xmlns="" xmlns:a16="http://schemas.microsoft.com/office/drawing/2014/main" id="{8706FE5B-FB79-4108-BE9E-D05FC6B64EB9}"/>
              </a:ext>
            </a:extLst>
          </p:cNvPr>
          <p:cNvSpPr/>
          <p:nvPr/>
        </p:nvSpPr>
        <p:spPr>
          <a:xfrm>
            <a:off x="9691839" y="2264357"/>
            <a:ext cx="1048370" cy="311624"/>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309485">
              <a:defRPr sz="1800"/>
            </a:pPr>
            <a:r>
              <a:rPr lang="en-US" sz="675" kern="0" dirty="0">
                <a:solidFill>
                  <a:schemeClr val="accent6"/>
                </a:solidFill>
                <a:ea typeface="Helvetica Neue"/>
                <a:cs typeface="Helvetica Neue"/>
                <a:sym typeface="Helvetica Neue"/>
              </a:rPr>
              <a:t>Manage</a:t>
            </a:r>
            <a:r>
              <a:rPr sz="675" kern="0" dirty="0">
                <a:solidFill>
                  <a:srgbClr val="C82506"/>
                </a:solidFill>
                <a:ea typeface="Helvetica Neue"/>
                <a:cs typeface="Helvetica Neue"/>
                <a:sym typeface="Helvetica Neue"/>
              </a:rPr>
              <a:t> </a:t>
            </a:r>
            <a:r>
              <a:rPr lang="en-US" sz="675" kern="0" dirty="0">
                <a:solidFill>
                  <a:sysClr val="windowText" lastClr="000000"/>
                </a:solidFill>
                <a:ea typeface="Helvetica Neue"/>
                <a:cs typeface="Helvetica Neue"/>
                <a:sym typeface="Helvetica Neue"/>
              </a:rPr>
              <a:t>risk and compliance through multi-cloud infrastructures</a:t>
            </a:r>
            <a:endParaRPr sz="675" kern="0" dirty="0">
              <a:solidFill>
                <a:sysClr val="windowText" lastClr="000000"/>
              </a:solidFill>
              <a:ea typeface="Helvetica Neue"/>
              <a:cs typeface="Helvetica Neue"/>
              <a:sym typeface="Helvetica Neue"/>
            </a:endParaRPr>
          </a:p>
        </p:txBody>
      </p:sp>
      <p:sp>
        <p:nvSpPr>
          <p:cNvPr id="287" name="Shape 59">
            <a:extLst>
              <a:ext uri="{FF2B5EF4-FFF2-40B4-BE49-F238E27FC236}">
                <a16:creationId xmlns="" xmlns:a16="http://schemas.microsoft.com/office/drawing/2014/main" id="{6EB468F2-FD79-479F-B0EF-0AF891F32730}"/>
              </a:ext>
            </a:extLst>
          </p:cNvPr>
          <p:cNvSpPr/>
          <p:nvPr/>
        </p:nvSpPr>
        <p:spPr>
          <a:xfrm>
            <a:off x="9675330" y="1867594"/>
            <a:ext cx="1125934" cy="246213"/>
          </a:xfrm>
          <a:prstGeom prst="rect">
            <a:avLst/>
          </a:prstGeom>
          <a:ln w="12700">
            <a:miter lim="400000"/>
          </a:ln>
          <a:extLst>
            <a:ext uri="{C572A759-6A51-4108-AA02-DFA0A04FC94B}">
              <ma14:wrappingTextBoxFlag xmlns:ma14="http://schemas.microsoft.com/office/mac/drawingml/2011/main" xmlns="" val="1"/>
            </a:ext>
          </a:extLst>
        </p:spPr>
        <p:txBody>
          <a:bodyPr wrap="square" lIns="19046" tIns="19046" rIns="19046" bIns="19046" anchor="ctr">
            <a:spAutoFit/>
          </a:bodyPr>
          <a:lstStyle/>
          <a:p>
            <a:pPr defTabSz="309485">
              <a:defRPr sz="1800"/>
            </a:pPr>
            <a:r>
              <a:rPr sz="675" kern="0" dirty="0">
                <a:solidFill>
                  <a:schemeClr val="accent6"/>
                </a:solidFill>
                <a:ea typeface="Helvetica Neue"/>
                <a:cs typeface="Helvetica Neue"/>
                <a:sym typeface="Helvetica Neue"/>
              </a:rPr>
              <a:t>Secures</a:t>
            </a:r>
            <a:r>
              <a:rPr sz="675" kern="0" dirty="0">
                <a:solidFill>
                  <a:srgbClr val="C82506"/>
                </a:solidFill>
                <a:ea typeface="Helvetica Neue"/>
                <a:cs typeface="Helvetica Neue"/>
                <a:sym typeface="Helvetica Neue"/>
              </a:rPr>
              <a:t> </a:t>
            </a:r>
            <a:r>
              <a:rPr lang="en-US" sz="675" kern="0" dirty="0">
                <a:solidFill>
                  <a:sysClr val="windowText" lastClr="000000"/>
                </a:solidFill>
                <a:ea typeface="Helvetica Neue"/>
                <a:cs typeface="Helvetica Neue"/>
                <a:sym typeface="Helvetica Neue"/>
              </a:rPr>
              <a:t>your cloud infrastructure from attacks </a:t>
            </a:r>
            <a:endParaRPr sz="675" kern="0" dirty="0">
              <a:solidFill>
                <a:sysClr val="windowText" lastClr="000000"/>
              </a:solidFill>
              <a:ea typeface="Helvetica Neue"/>
              <a:cs typeface="Helvetica Neue"/>
              <a:sym typeface="Helvetica Neue"/>
            </a:endParaRPr>
          </a:p>
        </p:txBody>
      </p:sp>
      <p:sp>
        <p:nvSpPr>
          <p:cNvPr id="288" name="Shape 91">
            <a:extLst>
              <a:ext uri="{FF2B5EF4-FFF2-40B4-BE49-F238E27FC236}">
                <a16:creationId xmlns="" xmlns:a16="http://schemas.microsoft.com/office/drawing/2014/main" id="{DE7321D0-79AA-4FCB-B6D4-D2701FE0F037}"/>
              </a:ext>
            </a:extLst>
          </p:cNvPr>
          <p:cNvSpPr/>
          <p:nvPr/>
        </p:nvSpPr>
        <p:spPr>
          <a:xfrm>
            <a:off x="9677150" y="3677426"/>
            <a:ext cx="456319" cy="10387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09485">
              <a:defRPr sz="1800"/>
            </a:pPr>
            <a:r>
              <a:rPr sz="675" b="1" kern="0" dirty="0" err="1">
                <a:solidFill>
                  <a:schemeClr val="accent6"/>
                </a:solidFill>
                <a:ea typeface="Helvetica"/>
                <a:cs typeface="Arial" panose="020B0604020202020204" pitchFamily="34" charset="0"/>
                <a:sym typeface="Helvetica"/>
              </a:rPr>
              <a:t>Forti</a:t>
            </a:r>
            <a:r>
              <a:rPr lang="en-US" sz="675" b="1" kern="0" dirty="0" err="1">
                <a:solidFill>
                  <a:sysClr val="windowText" lastClr="000000"/>
                </a:solidFill>
                <a:ea typeface="Helvetica"/>
                <a:cs typeface="Arial" panose="020B0604020202020204" pitchFamily="34" charset="0"/>
                <a:sym typeface="Helvetica"/>
              </a:rPr>
              <a:t>CASB</a:t>
            </a:r>
            <a:endParaRPr sz="675" b="1" kern="0" dirty="0">
              <a:solidFill>
                <a:sysClr val="windowText" lastClr="000000"/>
              </a:solidFill>
              <a:ea typeface="Helvetica"/>
              <a:cs typeface="Arial" panose="020B0604020202020204" pitchFamily="34" charset="0"/>
              <a:sym typeface="Helvetica"/>
            </a:endParaRPr>
          </a:p>
        </p:txBody>
      </p:sp>
      <p:cxnSp>
        <p:nvCxnSpPr>
          <p:cNvPr id="289" name="Straight Arrow Connector 288">
            <a:extLst>
              <a:ext uri="{FF2B5EF4-FFF2-40B4-BE49-F238E27FC236}">
                <a16:creationId xmlns="" xmlns:a16="http://schemas.microsoft.com/office/drawing/2014/main" id="{74218D68-4B2D-4560-B849-D2EB26FA578F}"/>
              </a:ext>
            </a:extLst>
          </p:cNvPr>
          <p:cNvCxnSpPr>
            <a:cxnSpLocks/>
          </p:cNvCxnSpPr>
          <p:nvPr/>
        </p:nvCxnSpPr>
        <p:spPr>
          <a:xfrm flipV="1">
            <a:off x="6085862" y="4068118"/>
            <a:ext cx="0" cy="214531"/>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90" name="Straight Arrow Connector 289">
            <a:extLst>
              <a:ext uri="{FF2B5EF4-FFF2-40B4-BE49-F238E27FC236}">
                <a16:creationId xmlns="" xmlns:a16="http://schemas.microsoft.com/office/drawing/2014/main" id="{5BC59AEE-5EB1-4CF7-91E8-1EE39F7972F9}"/>
              </a:ext>
            </a:extLst>
          </p:cNvPr>
          <p:cNvCxnSpPr>
            <a:cxnSpLocks/>
          </p:cNvCxnSpPr>
          <p:nvPr/>
        </p:nvCxnSpPr>
        <p:spPr>
          <a:xfrm flipV="1">
            <a:off x="9509384" y="4068118"/>
            <a:ext cx="0" cy="214531"/>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 xmlns:a16="http://schemas.microsoft.com/office/drawing/2014/main" id="{111F6F03-CF69-4553-BE66-B7833255DBAE}"/>
              </a:ext>
            </a:extLst>
          </p:cNvPr>
          <p:cNvCxnSpPr>
            <a:cxnSpLocks/>
          </p:cNvCxnSpPr>
          <p:nvPr/>
        </p:nvCxnSpPr>
        <p:spPr>
          <a:xfrm>
            <a:off x="9189374" y="1861245"/>
            <a:ext cx="0" cy="68891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 xmlns:a16="http://schemas.microsoft.com/office/drawing/2014/main" id="{11B2262F-3B28-4785-AC71-B2F45778F2D2}"/>
              </a:ext>
            </a:extLst>
          </p:cNvPr>
          <p:cNvCxnSpPr>
            <a:cxnSpLocks/>
          </p:cNvCxnSpPr>
          <p:nvPr/>
        </p:nvCxnSpPr>
        <p:spPr>
          <a:xfrm>
            <a:off x="9195091" y="2837472"/>
            <a:ext cx="0" cy="111781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96" name="Picture 295">
            <a:extLst>
              <a:ext uri="{FF2B5EF4-FFF2-40B4-BE49-F238E27FC236}">
                <a16:creationId xmlns="" xmlns:a16="http://schemas.microsoft.com/office/drawing/2014/main" id="{0A5F2C7A-3071-45B9-9648-7C72BBC25975}"/>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279059" y="2708798"/>
            <a:ext cx="359115" cy="359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 name="Shape 91">
            <a:extLst>
              <a:ext uri="{FF2B5EF4-FFF2-40B4-BE49-F238E27FC236}">
                <a16:creationId xmlns="" xmlns:a16="http://schemas.microsoft.com/office/drawing/2014/main" id="{7EEB4C91-F6BC-4D5C-96C7-F598D1640ADE}"/>
              </a:ext>
            </a:extLst>
          </p:cNvPr>
          <p:cNvSpPr/>
          <p:nvPr/>
        </p:nvSpPr>
        <p:spPr>
          <a:xfrm>
            <a:off x="9663686" y="2656541"/>
            <a:ext cx="446245"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Mail</a:t>
            </a:r>
            <a:endParaRPr sz="750" b="1" kern="0" dirty="0">
              <a:solidFill>
                <a:sysClr val="windowText" lastClr="000000"/>
              </a:solidFill>
              <a:ea typeface="Helvetica"/>
              <a:cs typeface="Arial" panose="020B0604020202020204" pitchFamily="34" charset="0"/>
              <a:sym typeface="Helvetica"/>
            </a:endParaRPr>
          </a:p>
        </p:txBody>
      </p:sp>
      <p:sp>
        <p:nvSpPr>
          <p:cNvPr id="298" name="FortiADC…">
            <a:extLst>
              <a:ext uri="{FF2B5EF4-FFF2-40B4-BE49-F238E27FC236}">
                <a16:creationId xmlns="" xmlns:a16="http://schemas.microsoft.com/office/drawing/2014/main" id="{B5D929FA-25D3-4861-A8D4-7B9FEE269194}"/>
              </a:ext>
            </a:extLst>
          </p:cNvPr>
          <p:cNvSpPr txBox="1"/>
          <p:nvPr/>
        </p:nvSpPr>
        <p:spPr>
          <a:xfrm>
            <a:off x="9661244" y="2751839"/>
            <a:ext cx="1234046" cy="35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309485">
              <a:defRPr sz="1800"/>
            </a:pPr>
            <a:r>
              <a:rPr lang="en-US" sz="675" kern="0" dirty="0">
                <a:solidFill>
                  <a:schemeClr val="accent6"/>
                </a:solidFill>
                <a:ea typeface="Helvetica Neue"/>
                <a:cs typeface="Helvetica Neue"/>
                <a:sym typeface="Helvetica Neue"/>
              </a:rPr>
              <a:t>Secures</a:t>
            </a:r>
            <a:r>
              <a:rPr lang="en-US" sz="675" kern="0" dirty="0">
                <a:solidFill>
                  <a:srgbClr val="C82506"/>
                </a:solidFill>
                <a:ea typeface="Helvetica Neue"/>
                <a:cs typeface="Helvetica Neue"/>
                <a:sym typeface="Helvetica Neue"/>
              </a:rPr>
              <a:t> </a:t>
            </a:r>
            <a:r>
              <a:rPr lang="en-US" sz="675" kern="0" dirty="0">
                <a:solidFill>
                  <a:sysClr val="windowText" lastClr="000000"/>
                </a:solidFill>
                <a:ea typeface="Helvetica Neue"/>
                <a:cs typeface="Helvetica Neue"/>
                <a:sym typeface="Helvetica Neue"/>
              </a:rPr>
              <a:t>against email threats and prevents SPAM and virus attacks from reaching users</a:t>
            </a:r>
          </a:p>
        </p:txBody>
      </p:sp>
      <p:pic>
        <p:nvPicPr>
          <p:cNvPr id="299" name="Picture 360">
            <a:extLst>
              <a:ext uri="{FF2B5EF4-FFF2-40B4-BE49-F238E27FC236}">
                <a16:creationId xmlns="" xmlns:a16="http://schemas.microsoft.com/office/drawing/2014/main" id="{302B9748-2C6D-4CA4-85DF-33756E1EE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1625" y="4279426"/>
            <a:ext cx="360769" cy="36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 name="FortiClient…">
            <a:extLst>
              <a:ext uri="{FF2B5EF4-FFF2-40B4-BE49-F238E27FC236}">
                <a16:creationId xmlns="" xmlns:a16="http://schemas.microsoft.com/office/drawing/2014/main" id="{156C6D2E-A601-41C5-9DAF-A525C90692B9}"/>
              </a:ext>
            </a:extLst>
          </p:cNvPr>
          <p:cNvSpPr txBox="1"/>
          <p:nvPr/>
        </p:nvSpPr>
        <p:spPr>
          <a:xfrm>
            <a:off x="1879761" y="4226245"/>
            <a:ext cx="1009447" cy="569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2400">
                <a:latin typeface="Helvetica"/>
                <a:ea typeface="Helvetica"/>
                <a:cs typeface="Helvetica"/>
                <a:sym typeface="Helvetica"/>
              </a:defRPr>
            </a:pPr>
            <a:r>
              <a:rPr sz="750" b="1" dirty="0">
                <a:solidFill>
                  <a:schemeClr val="accent6"/>
                </a:solidFill>
                <a:latin typeface="Arial" panose="020B0604020202020204" pitchFamily="34" charset="0"/>
                <a:cs typeface="Arial" panose="020B0604020202020204" pitchFamily="34" charset="0"/>
                <a:sym typeface="Helvetica"/>
              </a:rPr>
              <a:t>Forti</a:t>
            </a:r>
            <a:r>
              <a:rPr sz="750" b="1" dirty="0">
                <a:solidFill>
                  <a:srgbClr val="253746"/>
                </a:solidFill>
                <a:latin typeface="Arial" panose="020B0604020202020204" pitchFamily="34" charset="0"/>
                <a:cs typeface="Arial" panose="020B0604020202020204" pitchFamily="34" charset="0"/>
                <a:sym typeface="Helvetica"/>
              </a:rPr>
              <a:t>Client</a:t>
            </a:r>
            <a:r>
              <a:rPr lang="en-US" sz="750" b="1" dirty="0">
                <a:solidFill>
                  <a:srgbClr val="253746"/>
                </a:solidFill>
                <a:latin typeface="Arial" panose="020B0604020202020204" pitchFamily="34" charset="0"/>
                <a:cs typeface="Arial" panose="020B0604020202020204" pitchFamily="34" charset="0"/>
                <a:sym typeface="Helvetica"/>
              </a:rPr>
              <a:t> (EPP)</a:t>
            </a:r>
          </a:p>
          <a:p>
            <a:pPr defTabSz="171450">
              <a:defRPr sz="1800" b="0">
                <a:latin typeface="Helvetica Light"/>
                <a:ea typeface="Helvetica Light"/>
                <a:cs typeface="Helvetica Light"/>
                <a:sym typeface="Helvetica Light"/>
              </a:defRPr>
            </a:pPr>
            <a:r>
              <a:rPr sz="675" dirty="0">
                <a:solidFill>
                  <a:schemeClr val="accent6"/>
                </a:solidFill>
                <a:latin typeface="Arial" panose="020B0604020202020204" pitchFamily="34" charset="0"/>
                <a:cs typeface="Arial" panose="020B0604020202020204" pitchFamily="34" charset="0"/>
                <a:sym typeface="Helvetica Light"/>
              </a:rPr>
              <a:t>Advanced</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security delivers highly</a:t>
            </a:r>
            <a:r>
              <a:rPr lang="en-US" sz="675" dirty="0">
                <a:solidFill>
                  <a:srgbClr val="253746"/>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effective</a:t>
            </a:r>
            <a:r>
              <a:rPr lang="en-US" sz="675" dirty="0">
                <a:solidFill>
                  <a:srgbClr val="253746"/>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comprehensive protection for </a:t>
            </a:r>
            <a:r>
              <a:rPr lang="en-US" sz="675" dirty="0">
                <a:solidFill>
                  <a:srgbClr val="253746"/>
                </a:solidFill>
                <a:latin typeface="Arial" panose="020B0604020202020204" pitchFamily="34" charset="0"/>
                <a:cs typeface="Arial" panose="020B0604020202020204" pitchFamily="34" charset="0"/>
                <a:sym typeface="Helvetica Light"/>
              </a:rPr>
              <a:t>end-users</a:t>
            </a:r>
            <a:endParaRPr sz="675" dirty="0">
              <a:solidFill>
                <a:srgbClr val="253746"/>
              </a:solidFill>
              <a:latin typeface="Arial" panose="020B0604020202020204" pitchFamily="34" charset="0"/>
              <a:cs typeface="Arial" panose="020B0604020202020204" pitchFamily="34" charset="0"/>
              <a:sym typeface="Helvetica Light"/>
            </a:endParaRPr>
          </a:p>
        </p:txBody>
      </p:sp>
      <p:pic>
        <p:nvPicPr>
          <p:cNvPr id="302" name="Picture 301">
            <a:extLst>
              <a:ext uri="{FF2B5EF4-FFF2-40B4-BE49-F238E27FC236}">
                <a16:creationId xmlns="" xmlns:a16="http://schemas.microsoft.com/office/drawing/2014/main" id="{BF1673AF-3B8E-46EA-BA31-26A3E8527C62}"/>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405128" y="4280254"/>
            <a:ext cx="359113" cy="359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 name="Shape 91">
            <a:extLst>
              <a:ext uri="{FF2B5EF4-FFF2-40B4-BE49-F238E27FC236}">
                <a16:creationId xmlns="" xmlns:a16="http://schemas.microsoft.com/office/drawing/2014/main" id="{EE8A4526-94D8-41E9-BF2C-28EA62F03DD2}"/>
              </a:ext>
            </a:extLst>
          </p:cNvPr>
          <p:cNvSpPr/>
          <p:nvPr/>
        </p:nvSpPr>
        <p:spPr>
          <a:xfrm>
            <a:off x="6835471" y="4242645"/>
            <a:ext cx="613951"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Analyzer</a:t>
            </a:r>
            <a:endParaRPr sz="750" b="1" kern="0" dirty="0">
              <a:solidFill>
                <a:sysClr val="windowText" lastClr="000000"/>
              </a:solidFill>
              <a:ea typeface="Helvetica"/>
              <a:cs typeface="Arial" panose="020B0604020202020204" pitchFamily="34" charset="0"/>
              <a:sym typeface="Helvetica"/>
            </a:endParaRPr>
          </a:p>
        </p:txBody>
      </p:sp>
      <p:pic>
        <p:nvPicPr>
          <p:cNvPr id="304" name="Picture 268">
            <a:extLst>
              <a:ext uri="{FF2B5EF4-FFF2-40B4-BE49-F238E27FC236}">
                <a16:creationId xmlns="" xmlns:a16="http://schemas.microsoft.com/office/drawing/2014/main" id="{CE973726-6713-42D5-A2EA-E2931D49584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613528" y="4281081"/>
            <a:ext cx="359113" cy="357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 name="Shape 91">
            <a:extLst>
              <a:ext uri="{FF2B5EF4-FFF2-40B4-BE49-F238E27FC236}">
                <a16:creationId xmlns="" xmlns:a16="http://schemas.microsoft.com/office/drawing/2014/main" id="{4F78B74D-766F-41D6-9377-4E2869A7F166}"/>
              </a:ext>
            </a:extLst>
          </p:cNvPr>
          <p:cNvSpPr/>
          <p:nvPr/>
        </p:nvSpPr>
        <p:spPr>
          <a:xfrm>
            <a:off x="9015458" y="4242645"/>
            <a:ext cx="450443"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SIEM</a:t>
            </a:r>
            <a:endParaRPr sz="750" b="1" kern="0" dirty="0">
              <a:solidFill>
                <a:sysClr val="windowText" lastClr="000000"/>
              </a:solidFill>
              <a:ea typeface="Helvetica"/>
              <a:cs typeface="Arial" panose="020B0604020202020204" pitchFamily="34" charset="0"/>
              <a:sym typeface="Helvetica"/>
            </a:endParaRPr>
          </a:p>
        </p:txBody>
      </p:sp>
      <p:sp>
        <p:nvSpPr>
          <p:cNvPr id="306" name="FortiAnalyzer…">
            <a:extLst>
              <a:ext uri="{FF2B5EF4-FFF2-40B4-BE49-F238E27FC236}">
                <a16:creationId xmlns="" xmlns:a16="http://schemas.microsoft.com/office/drawing/2014/main" id="{9EC5F1F7-6943-4371-B47C-D7687D2AAE45}"/>
              </a:ext>
            </a:extLst>
          </p:cNvPr>
          <p:cNvSpPr txBox="1"/>
          <p:nvPr/>
        </p:nvSpPr>
        <p:spPr>
          <a:xfrm>
            <a:off x="6811526" y="4360205"/>
            <a:ext cx="1656619" cy="35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sz="675" dirty="0">
                <a:solidFill>
                  <a:schemeClr val="accent6"/>
                </a:solidFill>
                <a:latin typeface="Arial" panose="020B0604020202020204" pitchFamily="34" charset="0"/>
                <a:cs typeface="Arial" panose="020B0604020202020204" pitchFamily="34" charset="0"/>
                <a:sym typeface="Helvetica Light"/>
              </a:rPr>
              <a:t>Analyze</a:t>
            </a:r>
            <a:r>
              <a:rPr lang="en-US" sz="675" dirty="0">
                <a:solidFill>
                  <a:srgbClr val="C92505"/>
                </a:solidFill>
                <a:latin typeface="Arial" panose="020B0604020202020204" pitchFamily="34" charset="0"/>
                <a:cs typeface="Arial" panose="020B0604020202020204" pitchFamily="34" charset="0"/>
                <a:sym typeface="Helvetica Light"/>
              </a:rPr>
              <a:t>s</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network threats, inefficiencies, and usage analysis with reporting</a:t>
            </a:r>
            <a:r>
              <a:rPr lang="en-US" sz="675" dirty="0">
                <a:solidFill>
                  <a:srgbClr val="253746"/>
                </a:solidFill>
                <a:latin typeface="Arial" panose="020B0604020202020204" pitchFamily="34" charset="0"/>
                <a:cs typeface="Arial" panose="020B0604020202020204" pitchFamily="34" charset="0"/>
                <a:sym typeface="Helvetica Light"/>
              </a:rPr>
              <a:t> across Security Fabric</a:t>
            </a:r>
            <a:endParaRPr sz="675" dirty="0">
              <a:solidFill>
                <a:srgbClr val="253746"/>
              </a:solidFill>
              <a:latin typeface="Arial" panose="020B0604020202020204" pitchFamily="34" charset="0"/>
              <a:cs typeface="Arial" panose="020B0604020202020204" pitchFamily="34" charset="0"/>
              <a:sym typeface="Helvetica Light"/>
            </a:endParaRPr>
          </a:p>
        </p:txBody>
      </p:sp>
      <p:sp>
        <p:nvSpPr>
          <p:cNvPr id="307" name="FortiSIEM…">
            <a:extLst>
              <a:ext uri="{FF2B5EF4-FFF2-40B4-BE49-F238E27FC236}">
                <a16:creationId xmlns="" xmlns:a16="http://schemas.microsoft.com/office/drawing/2014/main" id="{5F6F332B-B21D-493F-B2B4-84B8DDBD65EE}"/>
              </a:ext>
            </a:extLst>
          </p:cNvPr>
          <p:cNvSpPr txBox="1"/>
          <p:nvPr/>
        </p:nvSpPr>
        <p:spPr>
          <a:xfrm>
            <a:off x="8995978" y="4360205"/>
            <a:ext cx="1531894" cy="35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lang="en-US" sz="675" dirty="0">
                <a:solidFill>
                  <a:schemeClr val="accent6"/>
                </a:solidFill>
                <a:latin typeface="Arial" panose="020B0604020202020204" pitchFamily="34" charset="0"/>
                <a:cs typeface="Arial" panose="020B0604020202020204" pitchFamily="34" charset="0"/>
                <a:sym typeface="Helvetica Light"/>
              </a:rPr>
              <a:t>Extend</a:t>
            </a:r>
            <a:r>
              <a:rPr lang="en-US" sz="675" dirty="0">
                <a:solidFill>
                  <a:srgbClr val="C92505"/>
                </a:solidFill>
                <a:latin typeface="Arial" panose="020B0604020202020204" pitchFamily="34" charset="0"/>
                <a:cs typeface="Arial" panose="020B0604020202020204" pitchFamily="34" charset="0"/>
                <a:sym typeface="Helvetica Light"/>
              </a:rPr>
              <a:t> </a:t>
            </a:r>
            <a:r>
              <a:rPr lang="en-US" sz="675" dirty="0">
                <a:solidFill>
                  <a:srgbClr val="253746"/>
                </a:solidFill>
                <a:latin typeface="Arial" panose="020B0604020202020204" pitchFamily="34" charset="0"/>
                <a:cs typeface="Arial" panose="020B0604020202020204" pitchFamily="34" charset="0"/>
                <a:sym typeface="Helvetica Light"/>
              </a:rPr>
              <a:t>integrated s</a:t>
            </a:r>
            <a:r>
              <a:rPr sz="675" dirty="0">
                <a:solidFill>
                  <a:srgbClr val="253746"/>
                </a:solidFill>
                <a:latin typeface="Arial" panose="020B0604020202020204" pitchFamily="34" charset="0"/>
                <a:cs typeface="Arial" panose="020B0604020202020204" pitchFamily="34" charset="0"/>
                <a:sym typeface="Helvetica Light"/>
              </a:rPr>
              <a:t>ecurity, </a:t>
            </a:r>
            <a:r>
              <a:rPr lang="en-US" sz="675" dirty="0">
                <a:solidFill>
                  <a:srgbClr val="253746"/>
                </a:solidFill>
                <a:latin typeface="Arial" panose="020B0604020202020204" pitchFamily="34" charset="0"/>
                <a:cs typeface="Arial" panose="020B0604020202020204" pitchFamily="34" charset="0"/>
                <a:sym typeface="Helvetica Light"/>
              </a:rPr>
              <a:t>p</a:t>
            </a:r>
            <a:r>
              <a:rPr sz="675" dirty="0">
                <a:solidFill>
                  <a:srgbClr val="253746"/>
                </a:solidFill>
                <a:latin typeface="Arial" panose="020B0604020202020204" pitchFamily="34" charset="0"/>
                <a:cs typeface="Arial" panose="020B0604020202020204" pitchFamily="34" charset="0"/>
                <a:sym typeface="Helvetica Light"/>
              </a:rPr>
              <a:t>erformance, and </a:t>
            </a:r>
            <a:r>
              <a:rPr lang="en-US" sz="675" dirty="0">
                <a:solidFill>
                  <a:srgbClr val="253746"/>
                </a:solidFill>
                <a:latin typeface="Arial" panose="020B0604020202020204" pitchFamily="34" charset="0"/>
                <a:cs typeface="Arial" panose="020B0604020202020204" pitchFamily="34" charset="0"/>
                <a:sym typeface="Helvetica Light"/>
              </a:rPr>
              <a:t>a</a:t>
            </a:r>
            <a:r>
              <a:rPr sz="675" dirty="0">
                <a:solidFill>
                  <a:srgbClr val="253746"/>
                </a:solidFill>
                <a:latin typeface="Arial" panose="020B0604020202020204" pitchFamily="34" charset="0"/>
                <a:cs typeface="Arial" panose="020B0604020202020204" pitchFamily="34" charset="0"/>
                <a:sym typeface="Helvetica Light"/>
              </a:rPr>
              <a:t>vailability </a:t>
            </a:r>
            <a:r>
              <a:rPr lang="en-US" sz="675" dirty="0">
                <a:solidFill>
                  <a:srgbClr val="253746"/>
                </a:solidFill>
                <a:latin typeface="Arial" panose="020B0604020202020204" pitchFamily="34" charset="0"/>
                <a:cs typeface="Arial" panose="020B0604020202020204" pitchFamily="34" charset="0"/>
                <a:sym typeface="Helvetica Light"/>
              </a:rPr>
              <a:t>m</a:t>
            </a:r>
            <a:r>
              <a:rPr sz="675" dirty="0">
                <a:solidFill>
                  <a:srgbClr val="253746"/>
                </a:solidFill>
                <a:latin typeface="Arial" panose="020B0604020202020204" pitchFamily="34" charset="0"/>
                <a:cs typeface="Arial" panose="020B0604020202020204" pitchFamily="34" charset="0"/>
                <a:sym typeface="Helvetica Light"/>
              </a:rPr>
              <a:t>onitoring</a:t>
            </a:r>
            <a:r>
              <a:rPr lang="en-US" sz="675" dirty="0">
                <a:solidFill>
                  <a:srgbClr val="253746"/>
                </a:solidFill>
                <a:latin typeface="Arial" panose="020B0604020202020204" pitchFamily="34" charset="0"/>
                <a:cs typeface="Arial" panose="020B0604020202020204" pitchFamily="34" charset="0"/>
                <a:sym typeface="Helvetica Light"/>
              </a:rPr>
              <a:t> beyond Security Fabric</a:t>
            </a:r>
            <a:endParaRPr sz="675" dirty="0">
              <a:solidFill>
                <a:srgbClr val="253746"/>
              </a:solidFill>
              <a:latin typeface="Arial" panose="020B0604020202020204" pitchFamily="34" charset="0"/>
              <a:cs typeface="Arial" panose="020B0604020202020204" pitchFamily="34" charset="0"/>
              <a:sym typeface="Helvetica Light"/>
            </a:endParaRPr>
          </a:p>
        </p:txBody>
      </p:sp>
      <p:sp>
        <p:nvSpPr>
          <p:cNvPr id="309" name="Shape 91">
            <a:extLst>
              <a:ext uri="{FF2B5EF4-FFF2-40B4-BE49-F238E27FC236}">
                <a16:creationId xmlns="" xmlns:a16="http://schemas.microsoft.com/office/drawing/2014/main" id="{979D2F4A-8DAB-4AF0-A9D3-AEFB82D3F8DA}"/>
              </a:ext>
            </a:extLst>
          </p:cNvPr>
          <p:cNvSpPr/>
          <p:nvPr/>
        </p:nvSpPr>
        <p:spPr>
          <a:xfrm>
            <a:off x="5112644" y="4242645"/>
            <a:ext cx="492122"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SOAR</a:t>
            </a:r>
            <a:endParaRPr sz="750" b="1" kern="0" dirty="0">
              <a:solidFill>
                <a:sysClr val="windowText" lastClr="000000"/>
              </a:solidFill>
              <a:ea typeface="Helvetica"/>
              <a:cs typeface="Arial" panose="020B0604020202020204" pitchFamily="34" charset="0"/>
              <a:sym typeface="Helvetica"/>
            </a:endParaRPr>
          </a:p>
        </p:txBody>
      </p:sp>
      <p:sp>
        <p:nvSpPr>
          <p:cNvPr id="310" name="FortiSIEM…">
            <a:extLst>
              <a:ext uri="{FF2B5EF4-FFF2-40B4-BE49-F238E27FC236}">
                <a16:creationId xmlns="" xmlns:a16="http://schemas.microsoft.com/office/drawing/2014/main" id="{45261415-B388-49D7-BB70-5A997D9FFDCD}"/>
              </a:ext>
            </a:extLst>
          </p:cNvPr>
          <p:cNvSpPr txBox="1"/>
          <p:nvPr/>
        </p:nvSpPr>
        <p:spPr>
          <a:xfrm>
            <a:off x="5095632" y="4360205"/>
            <a:ext cx="924168" cy="35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lang="en-US" sz="675" dirty="0">
                <a:solidFill>
                  <a:schemeClr val="accent6"/>
                </a:solidFill>
                <a:latin typeface="Arial" panose="020B0604020202020204" pitchFamily="34" charset="0"/>
                <a:cs typeface="Arial" panose="020B0604020202020204" pitchFamily="34" charset="0"/>
                <a:sym typeface="Helvetica Light"/>
              </a:rPr>
              <a:t>Automated</a:t>
            </a:r>
            <a:r>
              <a:rPr sz="675" dirty="0">
                <a:solidFill>
                  <a:srgbClr val="C92505"/>
                </a:solidFill>
                <a:latin typeface="Arial" panose="020B0604020202020204" pitchFamily="34" charset="0"/>
                <a:cs typeface="Arial" panose="020B0604020202020204" pitchFamily="34" charset="0"/>
                <a:sym typeface="Helvetica Light"/>
              </a:rPr>
              <a:t> </a:t>
            </a:r>
            <a:r>
              <a:rPr lang="en-US" sz="675" dirty="0">
                <a:solidFill>
                  <a:srgbClr val="253746"/>
                </a:solidFill>
                <a:latin typeface="Arial" panose="020B0604020202020204" pitchFamily="34" charset="0"/>
                <a:cs typeface="Arial" panose="020B0604020202020204" pitchFamily="34" charset="0"/>
                <a:sym typeface="Helvetica Light"/>
              </a:rPr>
              <a:t>s</a:t>
            </a:r>
            <a:r>
              <a:rPr sz="675" dirty="0">
                <a:solidFill>
                  <a:srgbClr val="253746"/>
                </a:solidFill>
                <a:latin typeface="Arial" panose="020B0604020202020204" pitchFamily="34" charset="0"/>
                <a:cs typeface="Arial" panose="020B0604020202020204" pitchFamily="34" charset="0"/>
                <a:sym typeface="Helvetica Light"/>
              </a:rPr>
              <a:t>ecurity </a:t>
            </a:r>
            <a:r>
              <a:rPr lang="en-US" sz="675" dirty="0">
                <a:solidFill>
                  <a:srgbClr val="253746"/>
                </a:solidFill>
                <a:latin typeface="Arial" panose="020B0604020202020204" pitchFamily="34" charset="0"/>
                <a:cs typeface="Arial" panose="020B0604020202020204" pitchFamily="34" charset="0"/>
                <a:sym typeface="Helvetica Light"/>
              </a:rPr>
              <a:t>operations, analytics, and response </a:t>
            </a:r>
            <a:endParaRPr sz="675" dirty="0">
              <a:solidFill>
                <a:srgbClr val="253746"/>
              </a:solidFill>
              <a:latin typeface="Arial" panose="020B0604020202020204" pitchFamily="34" charset="0"/>
              <a:cs typeface="Arial" panose="020B0604020202020204" pitchFamily="34" charset="0"/>
              <a:sym typeface="Helvetica Light"/>
            </a:endParaRPr>
          </a:p>
        </p:txBody>
      </p:sp>
      <p:pic>
        <p:nvPicPr>
          <p:cNvPr id="311" name="Picture 310">
            <a:extLst>
              <a:ext uri="{FF2B5EF4-FFF2-40B4-BE49-F238E27FC236}">
                <a16:creationId xmlns="" xmlns:a16="http://schemas.microsoft.com/office/drawing/2014/main" id="{2819B1DD-7119-4AF9-A4C0-AB6937434B57}"/>
              </a:ext>
            </a:extLst>
          </p:cNvPr>
          <p:cNvPicPr>
            <a:picLocks noChangeAspect="1"/>
          </p:cNvPicPr>
          <p:nvPr/>
        </p:nvPicPr>
        <p:blipFill>
          <a:blip r:embed="rId20"/>
          <a:stretch>
            <a:fillRect/>
          </a:stretch>
        </p:blipFill>
        <p:spPr>
          <a:xfrm>
            <a:off x="4680396" y="4276849"/>
            <a:ext cx="366017" cy="366017"/>
          </a:xfrm>
          <a:prstGeom prst="rect">
            <a:avLst/>
          </a:prstGeom>
        </p:spPr>
      </p:pic>
      <p:pic>
        <p:nvPicPr>
          <p:cNvPr id="313" name="Picture 312">
            <a:extLst>
              <a:ext uri="{FF2B5EF4-FFF2-40B4-BE49-F238E27FC236}">
                <a16:creationId xmlns="" xmlns:a16="http://schemas.microsoft.com/office/drawing/2014/main" id="{C18A8810-0E34-4D8C-B4AB-7AB97EC2C454}"/>
              </a:ext>
            </a:extLst>
          </p:cNvPr>
          <p:cNvPicPr>
            <a:picLocks noChangeAspect="1"/>
          </p:cNvPicPr>
          <p:nvPr/>
        </p:nvPicPr>
        <p:blipFill>
          <a:blip r:embed="rId21"/>
          <a:stretch>
            <a:fillRect/>
          </a:stretch>
        </p:blipFill>
        <p:spPr>
          <a:xfrm>
            <a:off x="2989664" y="4280617"/>
            <a:ext cx="358480" cy="358480"/>
          </a:xfrm>
          <a:prstGeom prst="rect">
            <a:avLst/>
          </a:prstGeom>
        </p:spPr>
      </p:pic>
      <p:sp>
        <p:nvSpPr>
          <p:cNvPr id="314" name="Shape 91">
            <a:extLst>
              <a:ext uri="{FF2B5EF4-FFF2-40B4-BE49-F238E27FC236}">
                <a16:creationId xmlns="" xmlns:a16="http://schemas.microsoft.com/office/drawing/2014/main" id="{131D5E35-83A9-470F-920A-74A477C4D2F0}"/>
              </a:ext>
            </a:extLst>
          </p:cNvPr>
          <p:cNvSpPr/>
          <p:nvPr/>
        </p:nvSpPr>
        <p:spPr>
          <a:xfrm>
            <a:off x="3401304" y="4242645"/>
            <a:ext cx="416781"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EDR</a:t>
            </a:r>
            <a:endParaRPr sz="750" b="1" kern="0" dirty="0">
              <a:solidFill>
                <a:sysClr val="windowText" lastClr="000000"/>
              </a:solidFill>
              <a:ea typeface="Helvetica"/>
              <a:cs typeface="Arial" panose="020B0604020202020204" pitchFamily="34" charset="0"/>
              <a:sym typeface="Helvetica"/>
            </a:endParaRPr>
          </a:p>
        </p:txBody>
      </p:sp>
      <p:sp>
        <p:nvSpPr>
          <p:cNvPr id="315" name="FortiSIEM…">
            <a:extLst>
              <a:ext uri="{FF2B5EF4-FFF2-40B4-BE49-F238E27FC236}">
                <a16:creationId xmlns="" xmlns:a16="http://schemas.microsoft.com/office/drawing/2014/main" id="{3A452F97-AEB5-4E73-A5A5-2030F71986F1}"/>
              </a:ext>
            </a:extLst>
          </p:cNvPr>
          <p:cNvSpPr txBox="1"/>
          <p:nvPr/>
        </p:nvSpPr>
        <p:spPr>
          <a:xfrm>
            <a:off x="3401304" y="4379441"/>
            <a:ext cx="1236275" cy="311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defTabSz="171450">
              <a:defRPr sz="1800" b="0">
                <a:latin typeface="Helvetica Light"/>
                <a:ea typeface="Helvetica Light"/>
                <a:cs typeface="Helvetica Light"/>
                <a:sym typeface="Helvetica Light"/>
              </a:defRPr>
            </a:pPr>
            <a:r>
              <a:rPr lang="en-US" sz="675" dirty="0">
                <a:solidFill>
                  <a:schemeClr val="accent6"/>
                </a:solidFill>
                <a:latin typeface="Arial" panose="020B0604020202020204" pitchFamily="34" charset="0"/>
                <a:cs typeface="Arial" panose="020B0604020202020204" pitchFamily="34" charset="0"/>
                <a:sym typeface="Helvetica Light"/>
              </a:rPr>
              <a:t>Detect and prevent </a:t>
            </a:r>
            <a:r>
              <a:rPr lang="en-US" sz="675" dirty="0">
                <a:solidFill>
                  <a:srgbClr val="253746"/>
                </a:solidFill>
                <a:latin typeface="Arial" panose="020B0604020202020204" pitchFamily="34" charset="0"/>
                <a:cs typeface="Arial" panose="020B0604020202020204" pitchFamily="34" charset="0"/>
                <a:sym typeface="Helvetica Light"/>
              </a:rPr>
              <a:t>advanced threats along with cloud-monitored incident response</a:t>
            </a:r>
            <a:endParaRPr sz="675" dirty="0">
              <a:solidFill>
                <a:srgbClr val="253746"/>
              </a:solidFill>
              <a:latin typeface="Arial" panose="020B0604020202020204" pitchFamily="34" charset="0"/>
              <a:cs typeface="Arial" panose="020B0604020202020204" pitchFamily="34" charset="0"/>
              <a:sym typeface="Helvetica Light"/>
            </a:endParaRPr>
          </a:p>
        </p:txBody>
      </p:sp>
      <p:cxnSp>
        <p:nvCxnSpPr>
          <p:cNvPr id="316" name="Straight Connector 315">
            <a:extLst>
              <a:ext uri="{FF2B5EF4-FFF2-40B4-BE49-F238E27FC236}">
                <a16:creationId xmlns="" xmlns:a16="http://schemas.microsoft.com/office/drawing/2014/main" id="{AB9353F0-F129-4D79-A80D-37F5DB06B18E}"/>
              </a:ext>
            </a:extLst>
          </p:cNvPr>
          <p:cNvCxnSpPr/>
          <p:nvPr/>
        </p:nvCxnSpPr>
        <p:spPr>
          <a:xfrm>
            <a:off x="1557294" y="5312235"/>
            <a:ext cx="920541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 xmlns:a16="http://schemas.microsoft.com/office/drawing/2014/main" id="{B85ED71E-DF5D-47D3-8E8C-791FDFC67013}"/>
              </a:ext>
            </a:extLst>
          </p:cNvPr>
          <p:cNvSpPr txBox="1"/>
          <p:nvPr/>
        </p:nvSpPr>
        <p:spPr>
          <a:xfrm rot="16200000">
            <a:off x="10480096" y="4976728"/>
            <a:ext cx="476412" cy="201978"/>
          </a:xfrm>
          <a:prstGeom prst="rect">
            <a:avLst/>
          </a:prstGeom>
          <a:noFill/>
        </p:spPr>
        <p:txBody>
          <a:bodyPr wrap="none" rtlCol="0">
            <a:spAutoFit/>
          </a:bodyPr>
          <a:lstStyle/>
          <a:p>
            <a:pPr algn="ctr" defTabSz="342892">
              <a:lnSpc>
                <a:spcPct val="95000"/>
              </a:lnSpc>
              <a:spcAft>
                <a:spcPts val="450"/>
              </a:spcAft>
            </a:pPr>
            <a:r>
              <a:rPr lang="en-US" sz="750" b="1" dirty="0">
                <a:solidFill>
                  <a:srgbClr val="000000"/>
                </a:solidFill>
                <a:cs typeface="Arial" panose="020B0604020202020204" pitchFamily="34" charset="0"/>
              </a:rPr>
              <a:t>Detect</a:t>
            </a:r>
          </a:p>
        </p:txBody>
      </p:sp>
      <p:sp>
        <p:nvSpPr>
          <p:cNvPr id="318" name="TextBox 317">
            <a:extLst>
              <a:ext uri="{FF2B5EF4-FFF2-40B4-BE49-F238E27FC236}">
                <a16:creationId xmlns="" xmlns:a16="http://schemas.microsoft.com/office/drawing/2014/main" id="{BFBB866F-AEF6-4BAA-8F40-57EE6868ECE6}"/>
              </a:ext>
            </a:extLst>
          </p:cNvPr>
          <p:cNvSpPr txBox="1"/>
          <p:nvPr/>
        </p:nvSpPr>
        <p:spPr>
          <a:xfrm rot="16200000">
            <a:off x="10464532" y="5427469"/>
            <a:ext cx="514885" cy="201978"/>
          </a:xfrm>
          <a:prstGeom prst="rect">
            <a:avLst/>
          </a:prstGeom>
          <a:noFill/>
        </p:spPr>
        <p:txBody>
          <a:bodyPr wrap="none" rtlCol="0">
            <a:spAutoFit/>
          </a:bodyPr>
          <a:lstStyle/>
          <a:p>
            <a:pPr algn="ctr" defTabSz="342892">
              <a:lnSpc>
                <a:spcPct val="95000"/>
              </a:lnSpc>
              <a:spcAft>
                <a:spcPts val="450"/>
              </a:spcAft>
            </a:pPr>
            <a:r>
              <a:rPr lang="en-US" sz="750" b="1" dirty="0">
                <a:solidFill>
                  <a:srgbClr val="000000"/>
                </a:solidFill>
                <a:cs typeface="Arial" panose="020B0604020202020204" pitchFamily="34" charset="0"/>
              </a:rPr>
              <a:t>Protect</a:t>
            </a:r>
          </a:p>
        </p:txBody>
      </p:sp>
      <p:cxnSp>
        <p:nvCxnSpPr>
          <p:cNvPr id="319" name="Straight Connector 318">
            <a:extLst>
              <a:ext uri="{FF2B5EF4-FFF2-40B4-BE49-F238E27FC236}">
                <a16:creationId xmlns="" xmlns:a16="http://schemas.microsoft.com/office/drawing/2014/main" id="{C099F7D9-4FE2-4D42-A0C7-129CAC41964D}"/>
              </a:ext>
            </a:extLst>
          </p:cNvPr>
          <p:cNvCxnSpPr/>
          <p:nvPr/>
        </p:nvCxnSpPr>
        <p:spPr>
          <a:xfrm>
            <a:off x="1557294" y="4831949"/>
            <a:ext cx="920541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 xmlns:a16="http://schemas.microsoft.com/office/drawing/2014/main" id="{A690C26C-AE01-4BCC-A163-21A12225CC1C}"/>
              </a:ext>
            </a:extLst>
          </p:cNvPr>
          <p:cNvSpPr txBox="1"/>
          <p:nvPr/>
        </p:nvSpPr>
        <p:spPr>
          <a:xfrm rot="16200000">
            <a:off x="10422646" y="4422038"/>
            <a:ext cx="596637" cy="201978"/>
          </a:xfrm>
          <a:prstGeom prst="rect">
            <a:avLst/>
          </a:prstGeom>
          <a:noFill/>
        </p:spPr>
        <p:txBody>
          <a:bodyPr wrap="none" rtlCol="0">
            <a:spAutoFit/>
          </a:bodyPr>
          <a:lstStyle/>
          <a:p>
            <a:pPr algn="ctr" defTabSz="342892">
              <a:lnSpc>
                <a:spcPct val="95000"/>
              </a:lnSpc>
              <a:spcAft>
                <a:spcPts val="450"/>
              </a:spcAft>
            </a:pPr>
            <a:r>
              <a:rPr lang="en-US" sz="750" b="1" dirty="0">
                <a:solidFill>
                  <a:srgbClr val="000000"/>
                </a:solidFill>
                <a:cs typeface="Arial" panose="020B0604020202020204" pitchFamily="34" charset="0"/>
              </a:rPr>
              <a:t>Respond</a:t>
            </a:r>
          </a:p>
        </p:txBody>
      </p:sp>
      <p:sp>
        <p:nvSpPr>
          <p:cNvPr id="322" name="Rectangle 321">
            <a:extLst>
              <a:ext uri="{FF2B5EF4-FFF2-40B4-BE49-F238E27FC236}">
                <a16:creationId xmlns="" xmlns:a16="http://schemas.microsoft.com/office/drawing/2014/main" id="{BFD4C81F-D786-4903-AE6E-604087C435F9}"/>
              </a:ext>
            </a:extLst>
          </p:cNvPr>
          <p:cNvSpPr/>
          <p:nvPr/>
        </p:nvSpPr>
        <p:spPr>
          <a:xfrm>
            <a:off x="7862858" y="1337379"/>
            <a:ext cx="3032431" cy="3964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225"/>
              </a:spcBef>
            </a:pPr>
            <a:r>
              <a:rPr lang="en-US" sz="1200" b="1" dirty="0">
                <a:solidFill>
                  <a:srgbClr val="FFFFFF"/>
                </a:solidFill>
              </a:rPr>
              <a:t>Dynamic Cloud Security</a:t>
            </a:r>
          </a:p>
        </p:txBody>
      </p:sp>
      <p:sp>
        <p:nvSpPr>
          <p:cNvPr id="327" name="Rectangle 326">
            <a:extLst>
              <a:ext uri="{FF2B5EF4-FFF2-40B4-BE49-F238E27FC236}">
                <a16:creationId xmlns="" xmlns:a16="http://schemas.microsoft.com/office/drawing/2014/main" id="{0DAD271A-7A8A-4D02-9B7F-38669189B063}"/>
              </a:ext>
            </a:extLst>
          </p:cNvPr>
          <p:cNvSpPr/>
          <p:nvPr/>
        </p:nvSpPr>
        <p:spPr>
          <a:xfrm>
            <a:off x="4553498" y="1337379"/>
            <a:ext cx="3098955" cy="39641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spcBef>
                <a:spcPts val="225"/>
              </a:spcBef>
            </a:pPr>
            <a:r>
              <a:rPr lang="en-US" sz="1200" b="1" dirty="0">
                <a:solidFill>
                  <a:srgbClr val="FFFFFF"/>
                </a:solidFill>
              </a:rPr>
              <a:t>Security-driven Networking</a:t>
            </a:r>
          </a:p>
        </p:txBody>
      </p:sp>
      <p:grpSp>
        <p:nvGrpSpPr>
          <p:cNvPr id="330" name="Google Shape;61;p13">
            <a:extLst>
              <a:ext uri="{FF2B5EF4-FFF2-40B4-BE49-F238E27FC236}">
                <a16:creationId xmlns="" xmlns:a16="http://schemas.microsoft.com/office/drawing/2014/main" id="{9C3CE0F3-4B3C-46EC-95F0-AA23A2A4F0C3}"/>
              </a:ext>
            </a:extLst>
          </p:cNvPr>
          <p:cNvGrpSpPr/>
          <p:nvPr/>
        </p:nvGrpSpPr>
        <p:grpSpPr>
          <a:xfrm>
            <a:off x="4664536" y="1413510"/>
            <a:ext cx="277940" cy="242957"/>
            <a:chOff x="-6229765" y="1628582"/>
            <a:chExt cx="5988471" cy="5234973"/>
          </a:xfrm>
          <a:solidFill>
            <a:schemeClr val="bg1"/>
          </a:solidFill>
        </p:grpSpPr>
        <p:sp>
          <p:nvSpPr>
            <p:cNvPr id="331" name="Google Shape;62;p13">
              <a:extLst>
                <a:ext uri="{FF2B5EF4-FFF2-40B4-BE49-F238E27FC236}">
                  <a16:creationId xmlns="" xmlns:a16="http://schemas.microsoft.com/office/drawing/2014/main" id="{A411E070-87EF-4055-B837-525E4C5F4F3C}"/>
                </a:ext>
              </a:extLst>
            </p:cNvPr>
            <p:cNvSpPr/>
            <p:nvPr/>
          </p:nvSpPr>
          <p:spPr>
            <a:xfrm>
              <a:off x="-6229718" y="1628582"/>
              <a:ext cx="2809183" cy="1553744"/>
            </a:xfrm>
            <a:custGeom>
              <a:avLst/>
              <a:gdLst/>
              <a:ahLst/>
              <a:cxnLst/>
              <a:rect l="l" t="t" r="r" b="b"/>
              <a:pathLst>
                <a:path w="112367" h="62150" extrusionOk="0">
                  <a:moveTo>
                    <a:pt x="0" y="0"/>
                  </a:moveTo>
                  <a:lnTo>
                    <a:pt x="0" y="62150"/>
                  </a:lnTo>
                  <a:lnTo>
                    <a:pt x="112367" y="62150"/>
                  </a:lnTo>
                  <a:lnTo>
                    <a:pt x="112367" y="0"/>
                  </a:lnTo>
                  <a:close/>
                </a:path>
              </a:pathLst>
            </a:custGeom>
            <a:grpFill/>
            <a:ln>
              <a:noFill/>
            </a:ln>
          </p:spPr>
          <p:txBody>
            <a:bodyPr spcFirstLastPara="1" wrap="square" lIns="68569" tIns="68569" rIns="68569" bIns="68569" anchor="ctr" anchorCtr="0">
              <a:noAutofit/>
            </a:bodyPr>
            <a:lstStyle/>
            <a:p>
              <a:pPr defTabSz="685800">
                <a:defRPr/>
              </a:pPr>
              <a:endParaRPr sz="1350">
                <a:solidFill>
                  <a:srgbClr val="121E29"/>
                </a:solidFill>
              </a:endParaRPr>
            </a:p>
          </p:txBody>
        </p:sp>
        <p:sp>
          <p:nvSpPr>
            <p:cNvPr id="332" name="Google Shape;63;p13">
              <a:extLst>
                <a:ext uri="{FF2B5EF4-FFF2-40B4-BE49-F238E27FC236}">
                  <a16:creationId xmlns="" xmlns:a16="http://schemas.microsoft.com/office/drawing/2014/main" id="{ED486503-A710-493D-9BCD-F49F85B768B4}"/>
                </a:ext>
              </a:extLst>
            </p:cNvPr>
            <p:cNvSpPr/>
            <p:nvPr/>
          </p:nvSpPr>
          <p:spPr>
            <a:xfrm>
              <a:off x="-6229765" y="3481587"/>
              <a:ext cx="1040291" cy="1553773"/>
            </a:xfrm>
            <a:custGeom>
              <a:avLst/>
              <a:gdLst/>
              <a:ahLst/>
              <a:cxnLst/>
              <a:rect l="l" t="t" r="r" b="b"/>
              <a:pathLst>
                <a:path w="41612" h="62151" extrusionOk="0">
                  <a:moveTo>
                    <a:pt x="0" y="1"/>
                  </a:moveTo>
                  <a:lnTo>
                    <a:pt x="0" y="62151"/>
                  </a:lnTo>
                  <a:lnTo>
                    <a:pt x="41612" y="62151"/>
                  </a:lnTo>
                  <a:lnTo>
                    <a:pt x="41612" y="1"/>
                  </a:lnTo>
                  <a:close/>
                </a:path>
              </a:pathLst>
            </a:custGeom>
            <a:grpFill/>
            <a:ln>
              <a:noFill/>
            </a:ln>
          </p:spPr>
          <p:txBody>
            <a:bodyPr spcFirstLastPara="1" wrap="square" lIns="68569" tIns="68569" rIns="68569" bIns="68569" anchor="ctr" anchorCtr="0">
              <a:noAutofit/>
            </a:bodyPr>
            <a:lstStyle/>
            <a:p>
              <a:pPr defTabSz="685800">
                <a:defRPr/>
              </a:pPr>
              <a:endParaRPr sz="1350">
                <a:solidFill>
                  <a:srgbClr val="121E29"/>
                </a:solidFill>
              </a:endParaRPr>
            </a:p>
          </p:txBody>
        </p:sp>
        <p:sp>
          <p:nvSpPr>
            <p:cNvPr id="333" name="Google Shape;64;p13">
              <a:extLst>
                <a:ext uri="{FF2B5EF4-FFF2-40B4-BE49-F238E27FC236}">
                  <a16:creationId xmlns="" xmlns:a16="http://schemas.microsoft.com/office/drawing/2014/main" id="{4DCC5198-1FAA-48E7-9483-2CF335FB275D}"/>
                </a:ext>
              </a:extLst>
            </p:cNvPr>
            <p:cNvSpPr/>
            <p:nvPr/>
          </p:nvSpPr>
          <p:spPr>
            <a:xfrm>
              <a:off x="-6229688" y="5322202"/>
              <a:ext cx="2820645" cy="1541353"/>
            </a:xfrm>
            <a:custGeom>
              <a:avLst/>
              <a:gdLst/>
              <a:ahLst/>
              <a:cxnLst/>
              <a:rect l="l" t="t" r="r" b="b"/>
              <a:pathLst>
                <a:path w="112826" h="61654" extrusionOk="0">
                  <a:moveTo>
                    <a:pt x="0" y="0"/>
                  </a:moveTo>
                  <a:lnTo>
                    <a:pt x="0" y="61653"/>
                  </a:lnTo>
                  <a:lnTo>
                    <a:pt x="112826" y="61653"/>
                  </a:lnTo>
                  <a:lnTo>
                    <a:pt x="112826" y="0"/>
                  </a:lnTo>
                  <a:close/>
                </a:path>
              </a:pathLst>
            </a:custGeom>
            <a:grpFill/>
            <a:ln>
              <a:noFill/>
            </a:ln>
          </p:spPr>
          <p:txBody>
            <a:bodyPr spcFirstLastPara="1" wrap="square" lIns="68569" tIns="68569" rIns="68569" bIns="68569" anchor="ctr" anchorCtr="0">
              <a:noAutofit/>
            </a:bodyPr>
            <a:lstStyle/>
            <a:p>
              <a:pPr defTabSz="685800">
                <a:defRPr/>
              </a:pPr>
              <a:endParaRPr sz="1350">
                <a:solidFill>
                  <a:srgbClr val="121E29"/>
                </a:solidFill>
              </a:endParaRPr>
            </a:p>
          </p:txBody>
        </p:sp>
        <p:sp>
          <p:nvSpPr>
            <p:cNvPr id="334" name="Google Shape;65;p13">
              <a:extLst>
                <a:ext uri="{FF2B5EF4-FFF2-40B4-BE49-F238E27FC236}">
                  <a16:creationId xmlns="" xmlns:a16="http://schemas.microsoft.com/office/drawing/2014/main" id="{CB634ADF-219E-467D-B9DA-5943A9C24B24}"/>
                </a:ext>
              </a:extLst>
            </p:cNvPr>
            <p:cNvSpPr/>
            <p:nvPr/>
          </p:nvSpPr>
          <p:spPr>
            <a:xfrm>
              <a:off x="-3038056" y="1628582"/>
              <a:ext cx="2796762" cy="1553744"/>
            </a:xfrm>
            <a:custGeom>
              <a:avLst/>
              <a:gdLst/>
              <a:ahLst/>
              <a:cxnLst/>
              <a:rect l="l" t="t" r="r" b="b"/>
              <a:pathLst>
                <a:path w="111870" h="62150" extrusionOk="0">
                  <a:moveTo>
                    <a:pt x="0" y="0"/>
                  </a:moveTo>
                  <a:lnTo>
                    <a:pt x="0" y="62150"/>
                  </a:lnTo>
                  <a:lnTo>
                    <a:pt x="111869" y="62150"/>
                  </a:lnTo>
                  <a:lnTo>
                    <a:pt x="111869" y="0"/>
                  </a:lnTo>
                  <a:close/>
                </a:path>
              </a:pathLst>
            </a:custGeom>
            <a:grpFill/>
            <a:ln>
              <a:noFill/>
            </a:ln>
          </p:spPr>
          <p:txBody>
            <a:bodyPr spcFirstLastPara="1" wrap="square" lIns="68569" tIns="68569" rIns="68569" bIns="68569" anchor="ctr" anchorCtr="0">
              <a:noAutofit/>
            </a:bodyPr>
            <a:lstStyle/>
            <a:p>
              <a:pPr defTabSz="685800">
                <a:defRPr/>
              </a:pPr>
              <a:endParaRPr sz="1350">
                <a:solidFill>
                  <a:srgbClr val="121E29"/>
                </a:solidFill>
              </a:endParaRPr>
            </a:p>
          </p:txBody>
        </p:sp>
        <p:sp>
          <p:nvSpPr>
            <p:cNvPr id="335" name="Google Shape;66;p13">
              <a:extLst>
                <a:ext uri="{FF2B5EF4-FFF2-40B4-BE49-F238E27FC236}">
                  <a16:creationId xmlns="" xmlns:a16="http://schemas.microsoft.com/office/drawing/2014/main" id="{91737665-BD8D-4908-94EE-D537FEEB737A}"/>
                </a:ext>
              </a:extLst>
            </p:cNvPr>
            <p:cNvSpPr/>
            <p:nvPr/>
          </p:nvSpPr>
          <p:spPr>
            <a:xfrm>
              <a:off x="-3061942" y="5322202"/>
              <a:ext cx="2820648" cy="1541353"/>
            </a:xfrm>
            <a:custGeom>
              <a:avLst/>
              <a:gdLst/>
              <a:ahLst/>
              <a:cxnLst/>
              <a:rect l="l" t="t" r="r" b="b"/>
              <a:pathLst>
                <a:path w="112826" h="61654" extrusionOk="0">
                  <a:moveTo>
                    <a:pt x="0" y="0"/>
                  </a:moveTo>
                  <a:lnTo>
                    <a:pt x="0" y="61653"/>
                  </a:lnTo>
                  <a:lnTo>
                    <a:pt x="112826" y="61653"/>
                  </a:lnTo>
                  <a:lnTo>
                    <a:pt x="112826" y="0"/>
                  </a:lnTo>
                  <a:close/>
                </a:path>
              </a:pathLst>
            </a:custGeom>
            <a:grpFill/>
            <a:ln>
              <a:noFill/>
            </a:ln>
          </p:spPr>
          <p:txBody>
            <a:bodyPr spcFirstLastPara="1" wrap="square" lIns="68569" tIns="68569" rIns="68569" bIns="68569" anchor="ctr" anchorCtr="0">
              <a:noAutofit/>
            </a:bodyPr>
            <a:lstStyle/>
            <a:p>
              <a:pPr defTabSz="685800">
                <a:defRPr/>
              </a:pPr>
              <a:endParaRPr sz="1350">
                <a:solidFill>
                  <a:srgbClr val="121E29"/>
                </a:solidFill>
              </a:endParaRPr>
            </a:p>
          </p:txBody>
        </p:sp>
        <p:sp>
          <p:nvSpPr>
            <p:cNvPr id="336" name="Google Shape;67;p13">
              <a:extLst>
                <a:ext uri="{FF2B5EF4-FFF2-40B4-BE49-F238E27FC236}">
                  <a16:creationId xmlns="" xmlns:a16="http://schemas.microsoft.com/office/drawing/2014/main" id="{FDCB335F-BC23-46E6-869A-2F246958ED0F}"/>
                </a:ext>
              </a:extLst>
            </p:cNvPr>
            <p:cNvSpPr/>
            <p:nvPr/>
          </p:nvSpPr>
          <p:spPr>
            <a:xfrm rot="10800000">
              <a:off x="-1281588" y="3481587"/>
              <a:ext cx="1040294" cy="1553773"/>
            </a:xfrm>
            <a:custGeom>
              <a:avLst/>
              <a:gdLst/>
              <a:ahLst/>
              <a:cxnLst/>
              <a:rect l="l" t="t" r="r" b="b"/>
              <a:pathLst>
                <a:path w="41612" h="62151" extrusionOk="0">
                  <a:moveTo>
                    <a:pt x="0" y="1"/>
                  </a:moveTo>
                  <a:lnTo>
                    <a:pt x="0" y="62151"/>
                  </a:lnTo>
                  <a:lnTo>
                    <a:pt x="41612" y="62151"/>
                  </a:lnTo>
                  <a:lnTo>
                    <a:pt x="41612" y="1"/>
                  </a:lnTo>
                  <a:close/>
                </a:path>
              </a:pathLst>
            </a:custGeom>
            <a:grpFill/>
            <a:ln>
              <a:noFill/>
            </a:ln>
          </p:spPr>
          <p:txBody>
            <a:bodyPr spcFirstLastPara="1" wrap="square" lIns="68569" tIns="68569" rIns="68569" bIns="68569" anchor="ctr" anchorCtr="0">
              <a:noAutofit/>
            </a:bodyPr>
            <a:lstStyle/>
            <a:p>
              <a:pPr defTabSz="685800">
                <a:defRPr/>
              </a:pPr>
              <a:endParaRPr sz="1350">
                <a:solidFill>
                  <a:srgbClr val="121E29"/>
                </a:solidFill>
              </a:endParaRPr>
            </a:p>
          </p:txBody>
        </p:sp>
        <p:sp>
          <p:nvSpPr>
            <p:cNvPr id="337" name="Google Shape;68;p13">
              <a:extLst>
                <a:ext uri="{FF2B5EF4-FFF2-40B4-BE49-F238E27FC236}">
                  <a16:creationId xmlns="" xmlns:a16="http://schemas.microsoft.com/office/drawing/2014/main" id="{FC205F6C-824A-4030-90F0-88A723867430}"/>
                </a:ext>
              </a:extLst>
            </p:cNvPr>
            <p:cNvSpPr/>
            <p:nvPr/>
          </p:nvSpPr>
          <p:spPr>
            <a:xfrm rot="10800000">
              <a:off x="-4838780" y="3494038"/>
              <a:ext cx="3211016" cy="1541353"/>
            </a:xfrm>
            <a:custGeom>
              <a:avLst/>
              <a:gdLst/>
              <a:ahLst/>
              <a:cxnLst/>
              <a:rect l="l" t="t" r="r" b="b"/>
              <a:pathLst>
                <a:path w="112826" h="61654" extrusionOk="0">
                  <a:moveTo>
                    <a:pt x="0" y="0"/>
                  </a:moveTo>
                  <a:lnTo>
                    <a:pt x="0" y="61653"/>
                  </a:lnTo>
                  <a:lnTo>
                    <a:pt x="112826" y="61653"/>
                  </a:lnTo>
                  <a:lnTo>
                    <a:pt x="112826" y="0"/>
                  </a:lnTo>
                  <a:close/>
                </a:path>
              </a:pathLst>
            </a:custGeom>
            <a:grpFill/>
            <a:ln>
              <a:noFill/>
            </a:ln>
          </p:spPr>
          <p:txBody>
            <a:bodyPr spcFirstLastPara="1" wrap="square" lIns="68569" tIns="68569" rIns="68569" bIns="68569" anchor="ctr" anchorCtr="0">
              <a:noAutofit/>
            </a:bodyPr>
            <a:lstStyle/>
            <a:p>
              <a:pPr defTabSz="685800">
                <a:defRPr/>
              </a:pPr>
              <a:endParaRPr sz="1350">
                <a:solidFill>
                  <a:srgbClr val="121E29"/>
                </a:solidFill>
              </a:endParaRPr>
            </a:p>
          </p:txBody>
        </p:sp>
      </p:grpSp>
      <p:grpSp>
        <p:nvGrpSpPr>
          <p:cNvPr id="344" name="Group 343">
            <a:extLst>
              <a:ext uri="{FF2B5EF4-FFF2-40B4-BE49-F238E27FC236}">
                <a16:creationId xmlns="" xmlns:a16="http://schemas.microsoft.com/office/drawing/2014/main" id="{81EED9CF-3DF7-4033-8197-CFF7A8C400CD}"/>
              </a:ext>
            </a:extLst>
          </p:cNvPr>
          <p:cNvGrpSpPr>
            <a:grpSpLocks noChangeAspect="1"/>
          </p:cNvGrpSpPr>
          <p:nvPr/>
        </p:nvGrpSpPr>
        <p:grpSpPr>
          <a:xfrm>
            <a:off x="1494292" y="5370289"/>
            <a:ext cx="323705" cy="323720"/>
            <a:chOff x="9136071" y="1556951"/>
            <a:chExt cx="685770" cy="685800"/>
          </a:xfrm>
        </p:grpSpPr>
        <p:sp>
          <p:nvSpPr>
            <p:cNvPr id="346" name="Oval 345">
              <a:extLst>
                <a:ext uri="{FF2B5EF4-FFF2-40B4-BE49-F238E27FC236}">
                  <a16:creationId xmlns="" xmlns:a16="http://schemas.microsoft.com/office/drawing/2014/main" id="{AC4A3274-CFC6-4BCA-9AB1-336C574530D2}"/>
                </a:ext>
              </a:extLst>
            </p:cNvPr>
            <p:cNvSpPr>
              <a:spLocks noChangeAspect="1"/>
            </p:cNvSpPr>
            <p:nvPr/>
          </p:nvSpPr>
          <p:spPr>
            <a:xfrm>
              <a:off x="9136071" y="1556951"/>
              <a:ext cx="685770" cy="685800"/>
            </a:xfrm>
            <a:prstGeom prst="ellipse">
              <a:avLst/>
            </a:prstGeom>
            <a:solidFill>
              <a:schemeClr val="bg1"/>
            </a:solidFill>
            <a:ln w="285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srgbClr val="FFFFFF"/>
                </a:solidFill>
              </a:endParaRPr>
            </a:p>
          </p:txBody>
        </p:sp>
        <p:pic>
          <p:nvPicPr>
            <p:cNvPr id="347" name="Picture 96">
              <a:extLst>
                <a:ext uri="{FF2B5EF4-FFF2-40B4-BE49-F238E27FC236}">
                  <a16:creationId xmlns="" xmlns:a16="http://schemas.microsoft.com/office/drawing/2014/main" id="{41491B8F-D765-4324-9165-54D4A0BEF96E}"/>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9283723" y="1678702"/>
              <a:ext cx="390466" cy="442298"/>
            </a:xfrm>
            <a:prstGeom prst="rect">
              <a:avLst/>
            </a:prstGeom>
          </p:spPr>
        </p:pic>
      </p:grpSp>
      <p:sp>
        <p:nvSpPr>
          <p:cNvPr id="345" name="TextBox 344">
            <a:extLst>
              <a:ext uri="{FF2B5EF4-FFF2-40B4-BE49-F238E27FC236}">
                <a16:creationId xmlns="" xmlns:a16="http://schemas.microsoft.com/office/drawing/2014/main" id="{AD1F7158-D270-4CA1-8D33-1581DE8756E0}"/>
              </a:ext>
            </a:extLst>
          </p:cNvPr>
          <p:cNvSpPr txBox="1"/>
          <p:nvPr/>
        </p:nvSpPr>
        <p:spPr>
          <a:xfrm>
            <a:off x="1832054" y="5400556"/>
            <a:ext cx="2233304" cy="245838"/>
          </a:xfrm>
          <a:prstGeom prst="rect">
            <a:avLst/>
          </a:prstGeom>
          <a:noFill/>
        </p:spPr>
        <p:txBody>
          <a:bodyPr wrap="none" rtlCol="0">
            <a:spAutoFit/>
          </a:bodyPr>
          <a:lstStyle/>
          <a:p>
            <a:pPr algn="ctr" defTabSz="342892">
              <a:lnSpc>
                <a:spcPct val="95000"/>
              </a:lnSpc>
              <a:spcAft>
                <a:spcPts val="450"/>
              </a:spcAft>
            </a:pPr>
            <a:r>
              <a:rPr lang="en-US" sz="1050" b="1" dirty="0">
                <a:solidFill>
                  <a:srgbClr val="253746"/>
                </a:solidFill>
              </a:rPr>
              <a:t>AI-powered Security Operations</a:t>
            </a:r>
            <a:endParaRPr lang="en-US" sz="1050" dirty="0">
              <a:solidFill>
                <a:srgbClr val="000000"/>
              </a:solidFill>
              <a:cs typeface="Arial" panose="020B0604020202020204" pitchFamily="34" charset="0"/>
            </a:endParaRPr>
          </a:p>
        </p:txBody>
      </p:sp>
      <p:grpSp>
        <p:nvGrpSpPr>
          <p:cNvPr id="349" name="Group 348">
            <a:extLst>
              <a:ext uri="{FF2B5EF4-FFF2-40B4-BE49-F238E27FC236}">
                <a16:creationId xmlns="" xmlns:a16="http://schemas.microsoft.com/office/drawing/2014/main" id="{E335403B-E53F-4FD0-93AF-BCC959F0C93F}"/>
              </a:ext>
            </a:extLst>
          </p:cNvPr>
          <p:cNvGrpSpPr>
            <a:grpSpLocks noChangeAspect="1"/>
          </p:cNvGrpSpPr>
          <p:nvPr/>
        </p:nvGrpSpPr>
        <p:grpSpPr>
          <a:xfrm>
            <a:off x="1494291" y="5811052"/>
            <a:ext cx="323705" cy="323719"/>
            <a:chOff x="7029065" y="1412954"/>
            <a:chExt cx="685770" cy="685800"/>
          </a:xfrm>
        </p:grpSpPr>
        <p:sp>
          <p:nvSpPr>
            <p:cNvPr id="351" name="Oval 350">
              <a:extLst>
                <a:ext uri="{FF2B5EF4-FFF2-40B4-BE49-F238E27FC236}">
                  <a16:creationId xmlns="" xmlns:a16="http://schemas.microsoft.com/office/drawing/2014/main" id="{DE81477C-CF94-4DBB-AB89-08A90752355A}"/>
                </a:ext>
              </a:extLst>
            </p:cNvPr>
            <p:cNvSpPr>
              <a:spLocks noChangeAspect="1"/>
            </p:cNvSpPr>
            <p:nvPr/>
          </p:nvSpPr>
          <p:spPr>
            <a:xfrm>
              <a:off x="7029065" y="1412954"/>
              <a:ext cx="685770" cy="685800"/>
            </a:xfrm>
            <a:prstGeom prst="ellipse">
              <a:avLst/>
            </a:prstGeom>
            <a:solidFill>
              <a:schemeClr val="bg1"/>
            </a:solid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srgbClr val="FFFFFF"/>
                </a:solidFill>
              </a:endParaRPr>
            </a:p>
          </p:txBody>
        </p:sp>
        <p:sp>
          <p:nvSpPr>
            <p:cNvPr id="352" name="Google Shape;95;p13">
              <a:extLst>
                <a:ext uri="{FF2B5EF4-FFF2-40B4-BE49-F238E27FC236}">
                  <a16:creationId xmlns="" xmlns:a16="http://schemas.microsoft.com/office/drawing/2014/main" id="{60CBA2C8-021F-4ACF-B4D3-CAD03A1C11C2}"/>
                </a:ext>
              </a:extLst>
            </p:cNvPr>
            <p:cNvSpPr/>
            <p:nvPr/>
          </p:nvSpPr>
          <p:spPr>
            <a:xfrm>
              <a:off x="7227787" y="1565128"/>
              <a:ext cx="288327" cy="381453"/>
            </a:xfrm>
            <a:custGeom>
              <a:avLst/>
              <a:gdLst/>
              <a:ahLst/>
              <a:cxnLst/>
              <a:rect l="l" t="t" r="r" b="b"/>
              <a:pathLst>
                <a:path w="158006" h="209040" extrusionOk="0">
                  <a:moveTo>
                    <a:pt x="79022" y="7851"/>
                  </a:moveTo>
                  <a:cubicBezTo>
                    <a:pt x="82948" y="7851"/>
                    <a:pt x="86874" y="9814"/>
                    <a:pt x="89307" y="12758"/>
                  </a:cubicBezTo>
                  <a:lnTo>
                    <a:pt x="68698" y="12758"/>
                  </a:lnTo>
                  <a:cubicBezTo>
                    <a:pt x="71171" y="9814"/>
                    <a:pt x="75097" y="7851"/>
                    <a:pt x="79022" y="7851"/>
                  </a:cubicBezTo>
                  <a:close/>
                  <a:moveTo>
                    <a:pt x="115334" y="27008"/>
                  </a:moveTo>
                  <a:lnTo>
                    <a:pt x="112861" y="37804"/>
                  </a:lnTo>
                  <a:lnTo>
                    <a:pt x="45144" y="37804"/>
                  </a:lnTo>
                  <a:lnTo>
                    <a:pt x="42711" y="27008"/>
                  </a:lnTo>
                  <a:close/>
                  <a:moveTo>
                    <a:pt x="42888" y="106814"/>
                  </a:moveTo>
                  <a:cubicBezTo>
                    <a:pt x="46771" y="106814"/>
                    <a:pt x="50652" y="107195"/>
                    <a:pt x="54487" y="107955"/>
                  </a:cubicBezTo>
                  <a:lnTo>
                    <a:pt x="42200" y="120242"/>
                  </a:lnTo>
                  <a:cubicBezTo>
                    <a:pt x="33368" y="115806"/>
                    <a:pt x="25045" y="112862"/>
                    <a:pt x="17665" y="112391"/>
                  </a:cubicBezTo>
                  <a:cubicBezTo>
                    <a:pt x="25766" y="108664"/>
                    <a:pt x="34331" y="106814"/>
                    <a:pt x="42888" y="106814"/>
                  </a:cubicBezTo>
                  <a:close/>
                  <a:moveTo>
                    <a:pt x="60847" y="109447"/>
                  </a:moveTo>
                  <a:cubicBezTo>
                    <a:pt x="69679" y="111880"/>
                    <a:pt x="77531" y="116316"/>
                    <a:pt x="84400" y="122676"/>
                  </a:cubicBezTo>
                  <a:lnTo>
                    <a:pt x="68227" y="139360"/>
                  </a:lnTo>
                  <a:cubicBezTo>
                    <a:pt x="61357" y="133000"/>
                    <a:pt x="54487" y="127583"/>
                    <a:pt x="47107" y="123186"/>
                  </a:cubicBezTo>
                  <a:lnTo>
                    <a:pt x="60847" y="109447"/>
                  </a:lnTo>
                  <a:close/>
                  <a:moveTo>
                    <a:pt x="14250" y="117769"/>
                  </a:moveTo>
                  <a:cubicBezTo>
                    <a:pt x="21120" y="118279"/>
                    <a:pt x="29442" y="120713"/>
                    <a:pt x="37804" y="124639"/>
                  </a:cubicBezTo>
                  <a:lnTo>
                    <a:pt x="20609" y="141833"/>
                  </a:lnTo>
                  <a:lnTo>
                    <a:pt x="14250" y="135434"/>
                  </a:lnTo>
                  <a:lnTo>
                    <a:pt x="14250" y="117769"/>
                  </a:lnTo>
                  <a:close/>
                  <a:moveTo>
                    <a:pt x="14250" y="143796"/>
                  </a:moveTo>
                  <a:lnTo>
                    <a:pt x="16213" y="145759"/>
                  </a:lnTo>
                  <a:lnTo>
                    <a:pt x="14250" y="148192"/>
                  </a:lnTo>
                  <a:lnTo>
                    <a:pt x="14250" y="143796"/>
                  </a:lnTo>
                  <a:close/>
                  <a:moveTo>
                    <a:pt x="43182" y="127583"/>
                  </a:moveTo>
                  <a:cubicBezTo>
                    <a:pt x="50051" y="131509"/>
                    <a:pt x="57432" y="136926"/>
                    <a:pt x="64301" y="143285"/>
                  </a:cubicBezTo>
                  <a:lnTo>
                    <a:pt x="43182" y="164405"/>
                  </a:lnTo>
                  <a:lnTo>
                    <a:pt x="24535" y="145759"/>
                  </a:lnTo>
                  <a:lnTo>
                    <a:pt x="43182" y="127583"/>
                  </a:lnTo>
                  <a:close/>
                  <a:moveTo>
                    <a:pt x="88836" y="127112"/>
                  </a:moveTo>
                  <a:cubicBezTo>
                    <a:pt x="95196" y="133982"/>
                    <a:pt x="99632" y="141833"/>
                    <a:pt x="102066" y="150666"/>
                  </a:cubicBezTo>
                  <a:lnTo>
                    <a:pt x="88326" y="164405"/>
                  </a:lnTo>
                  <a:cubicBezTo>
                    <a:pt x="84400" y="157025"/>
                    <a:pt x="79022" y="150155"/>
                    <a:pt x="72153" y="143285"/>
                  </a:cubicBezTo>
                  <a:lnTo>
                    <a:pt x="88836" y="127112"/>
                  </a:lnTo>
                  <a:close/>
                  <a:moveTo>
                    <a:pt x="68227" y="147721"/>
                  </a:moveTo>
                  <a:cubicBezTo>
                    <a:pt x="74586" y="154081"/>
                    <a:pt x="80004" y="161461"/>
                    <a:pt x="84400" y="168802"/>
                  </a:cubicBezTo>
                  <a:lnTo>
                    <a:pt x="65754" y="186978"/>
                  </a:lnTo>
                  <a:lnTo>
                    <a:pt x="47107" y="168802"/>
                  </a:lnTo>
                  <a:lnTo>
                    <a:pt x="68227" y="147721"/>
                  </a:lnTo>
                  <a:close/>
                  <a:moveTo>
                    <a:pt x="20609" y="150155"/>
                  </a:moveTo>
                  <a:lnTo>
                    <a:pt x="38785" y="168802"/>
                  </a:lnTo>
                  <a:lnTo>
                    <a:pt x="17665" y="189922"/>
                  </a:lnTo>
                  <a:cubicBezTo>
                    <a:pt x="16684" y="188430"/>
                    <a:pt x="15231" y="186978"/>
                    <a:pt x="14250" y="185486"/>
                  </a:cubicBezTo>
                  <a:lnTo>
                    <a:pt x="14250" y="156044"/>
                  </a:lnTo>
                  <a:lnTo>
                    <a:pt x="20609" y="150155"/>
                  </a:lnTo>
                  <a:close/>
                  <a:moveTo>
                    <a:pt x="104028" y="157025"/>
                  </a:moveTo>
                  <a:lnTo>
                    <a:pt x="104028" y="157025"/>
                  </a:lnTo>
                  <a:cubicBezTo>
                    <a:pt x="105991" y="169312"/>
                    <a:pt x="104539" y="182542"/>
                    <a:pt x="99632" y="193847"/>
                  </a:cubicBezTo>
                  <a:cubicBezTo>
                    <a:pt x="98650" y="186467"/>
                    <a:pt x="96177" y="178145"/>
                    <a:pt x="91270" y="169783"/>
                  </a:cubicBezTo>
                  <a:lnTo>
                    <a:pt x="104028" y="157025"/>
                  </a:lnTo>
                  <a:close/>
                  <a:moveTo>
                    <a:pt x="43182" y="172728"/>
                  </a:moveTo>
                  <a:lnTo>
                    <a:pt x="61828" y="191374"/>
                  </a:lnTo>
                  <a:lnTo>
                    <a:pt x="58413" y="194319"/>
                  </a:lnTo>
                  <a:lnTo>
                    <a:pt x="22572" y="194319"/>
                  </a:lnTo>
                  <a:lnTo>
                    <a:pt x="22101" y="193847"/>
                  </a:lnTo>
                  <a:lnTo>
                    <a:pt x="43182" y="172728"/>
                  </a:lnTo>
                  <a:close/>
                  <a:moveTo>
                    <a:pt x="86874" y="174219"/>
                  </a:moveTo>
                  <a:cubicBezTo>
                    <a:pt x="90799" y="181089"/>
                    <a:pt x="92762" y="187959"/>
                    <a:pt x="93233" y="194319"/>
                  </a:cubicBezTo>
                  <a:lnTo>
                    <a:pt x="73134" y="194319"/>
                  </a:lnTo>
                  <a:lnTo>
                    <a:pt x="69679" y="191374"/>
                  </a:lnTo>
                  <a:lnTo>
                    <a:pt x="86874" y="174219"/>
                  </a:lnTo>
                  <a:close/>
                  <a:moveTo>
                    <a:pt x="141832" y="27008"/>
                  </a:moveTo>
                  <a:cubicBezTo>
                    <a:pt x="142813" y="27008"/>
                    <a:pt x="143795" y="27990"/>
                    <a:pt x="143795" y="29442"/>
                  </a:cubicBezTo>
                  <a:lnTo>
                    <a:pt x="143795" y="192356"/>
                  </a:lnTo>
                  <a:cubicBezTo>
                    <a:pt x="143795" y="193337"/>
                    <a:pt x="142813" y="194319"/>
                    <a:pt x="141832" y="194319"/>
                  </a:cubicBezTo>
                  <a:lnTo>
                    <a:pt x="107954" y="194319"/>
                  </a:lnTo>
                  <a:cubicBezTo>
                    <a:pt x="117768" y="169312"/>
                    <a:pt x="112861" y="139360"/>
                    <a:pt x="92252" y="119261"/>
                  </a:cubicBezTo>
                  <a:cubicBezTo>
                    <a:pt x="78649" y="105632"/>
                    <a:pt x="60747" y="98755"/>
                    <a:pt x="42902" y="98755"/>
                  </a:cubicBezTo>
                  <a:cubicBezTo>
                    <a:pt x="33093" y="98755"/>
                    <a:pt x="23301" y="100833"/>
                    <a:pt x="14250" y="105011"/>
                  </a:cubicBezTo>
                  <a:lnTo>
                    <a:pt x="14250" y="29442"/>
                  </a:lnTo>
                  <a:cubicBezTo>
                    <a:pt x="14250" y="27990"/>
                    <a:pt x="15231" y="27008"/>
                    <a:pt x="16213" y="27008"/>
                  </a:cubicBezTo>
                  <a:lnTo>
                    <a:pt x="31405" y="27008"/>
                  </a:lnTo>
                  <a:lnTo>
                    <a:pt x="36822" y="48599"/>
                  </a:lnTo>
                  <a:lnTo>
                    <a:pt x="121223" y="48599"/>
                  </a:lnTo>
                  <a:lnTo>
                    <a:pt x="126601" y="27008"/>
                  </a:lnTo>
                  <a:close/>
                  <a:moveTo>
                    <a:pt x="79022" y="0"/>
                  </a:moveTo>
                  <a:cubicBezTo>
                    <a:pt x="70190" y="0"/>
                    <a:pt x="62810" y="5417"/>
                    <a:pt x="59394" y="12758"/>
                  </a:cubicBezTo>
                  <a:lnTo>
                    <a:pt x="16213" y="12758"/>
                  </a:lnTo>
                  <a:cubicBezTo>
                    <a:pt x="7380" y="12758"/>
                    <a:pt x="0" y="20138"/>
                    <a:pt x="0" y="29442"/>
                  </a:cubicBezTo>
                  <a:lnTo>
                    <a:pt x="0" y="192356"/>
                  </a:lnTo>
                  <a:cubicBezTo>
                    <a:pt x="0" y="201188"/>
                    <a:pt x="7380" y="209040"/>
                    <a:pt x="16213" y="209040"/>
                  </a:cubicBezTo>
                  <a:lnTo>
                    <a:pt x="141832" y="209040"/>
                  </a:lnTo>
                  <a:cubicBezTo>
                    <a:pt x="150665" y="209040"/>
                    <a:pt x="158006" y="201188"/>
                    <a:pt x="158006" y="192356"/>
                  </a:cubicBezTo>
                  <a:lnTo>
                    <a:pt x="158006" y="29442"/>
                  </a:lnTo>
                  <a:cubicBezTo>
                    <a:pt x="158006" y="20138"/>
                    <a:pt x="150665" y="12758"/>
                    <a:pt x="141832" y="12758"/>
                  </a:cubicBezTo>
                  <a:lnTo>
                    <a:pt x="98650" y="12758"/>
                  </a:lnTo>
                  <a:cubicBezTo>
                    <a:pt x="95196" y="5417"/>
                    <a:pt x="87855" y="0"/>
                    <a:pt x="79022" y="0"/>
                  </a:cubicBezTo>
                  <a:close/>
                </a:path>
              </a:pathLst>
            </a:custGeom>
            <a:solidFill>
              <a:schemeClr val="tx2"/>
            </a:solidFill>
            <a:ln>
              <a:noFill/>
            </a:ln>
          </p:spPr>
          <p:txBody>
            <a:bodyPr spcFirstLastPara="1" wrap="square" lIns="68569" tIns="68569" rIns="68569" bIns="68569" anchor="ctr" anchorCtr="0">
              <a:noAutofit/>
            </a:bodyPr>
            <a:lstStyle/>
            <a:p>
              <a:pPr defTabSz="685800">
                <a:defRPr/>
              </a:pPr>
              <a:endParaRPr sz="1350">
                <a:solidFill>
                  <a:srgbClr val="121E29"/>
                </a:solidFill>
              </a:endParaRPr>
            </a:p>
          </p:txBody>
        </p:sp>
      </p:grpSp>
      <p:sp>
        <p:nvSpPr>
          <p:cNvPr id="350" name="TextBox 349">
            <a:extLst>
              <a:ext uri="{FF2B5EF4-FFF2-40B4-BE49-F238E27FC236}">
                <a16:creationId xmlns="" xmlns:a16="http://schemas.microsoft.com/office/drawing/2014/main" id="{A96C5FD4-71AB-40CD-AFF7-A45A1E025192}"/>
              </a:ext>
            </a:extLst>
          </p:cNvPr>
          <p:cNvSpPr txBox="1"/>
          <p:nvPr/>
        </p:nvSpPr>
        <p:spPr>
          <a:xfrm>
            <a:off x="1832054" y="5858861"/>
            <a:ext cx="1930337" cy="237757"/>
          </a:xfrm>
          <a:prstGeom prst="rect">
            <a:avLst/>
          </a:prstGeom>
          <a:noFill/>
        </p:spPr>
        <p:txBody>
          <a:bodyPr wrap="none" rtlCol="0">
            <a:spAutoFit/>
          </a:bodyPr>
          <a:lstStyle/>
          <a:p>
            <a:pPr defTabSz="685800">
              <a:lnSpc>
                <a:spcPct val="90000"/>
              </a:lnSpc>
              <a:spcBef>
                <a:spcPts val="225"/>
              </a:spcBef>
            </a:pPr>
            <a:r>
              <a:rPr lang="en-US" sz="1050" b="1" dirty="0">
                <a:solidFill>
                  <a:srgbClr val="253746"/>
                </a:solidFill>
              </a:rPr>
              <a:t>Fabric-management Center</a:t>
            </a:r>
          </a:p>
        </p:txBody>
      </p:sp>
      <p:pic>
        <p:nvPicPr>
          <p:cNvPr id="353" name="Picture 116">
            <a:extLst>
              <a:ext uri="{FF2B5EF4-FFF2-40B4-BE49-F238E27FC236}">
                <a16:creationId xmlns="" xmlns:a16="http://schemas.microsoft.com/office/drawing/2014/main" id="{7A4AE109-8633-435D-8C53-51273A03EAD2}"/>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279059" y="3203285"/>
            <a:ext cx="359115" cy="36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 name="Shape 91">
            <a:extLst>
              <a:ext uri="{FF2B5EF4-FFF2-40B4-BE49-F238E27FC236}">
                <a16:creationId xmlns="" xmlns:a16="http://schemas.microsoft.com/office/drawing/2014/main" id="{8C1A3FA7-E638-4DD1-84B4-2A31BB582BD7}"/>
              </a:ext>
            </a:extLst>
          </p:cNvPr>
          <p:cNvSpPr/>
          <p:nvPr/>
        </p:nvSpPr>
        <p:spPr>
          <a:xfrm>
            <a:off x="9669033" y="3198769"/>
            <a:ext cx="435008" cy="1154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09485">
              <a:defRPr sz="1800"/>
            </a:pPr>
            <a:r>
              <a:rPr sz="750" b="1" kern="0" dirty="0" err="1">
                <a:solidFill>
                  <a:schemeClr val="accent6"/>
                </a:solidFill>
                <a:ea typeface="Helvetica"/>
                <a:cs typeface="Arial" panose="020B0604020202020204" pitchFamily="34" charset="0"/>
                <a:sym typeface="Helvetica"/>
              </a:rPr>
              <a:t>Forti</a:t>
            </a:r>
            <a:r>
              <a:rPr lang="en-US" sz="750" b="1" kern="0" dirty="0" err="1">
                <a:solidFill>
                  <a:sysClr val="windowText" lastClr="000000"/>
                </a:solidFill>
                <a:ea typeface="Helvetica"/>
                <a:cs typeface="Arial" panose="020B0604020202020204" pitchFamily="34" charset="0"/>
                <a:sym typeface="Helvetica"/>
              </a:rPr>
              <a:t>Web</a:t>
            </a:r>
            <a:endParaRPr sz="750" b="1" kern="0" dirty="0">
              <a:solidFill>
                <a:sysClr val="windowText" lastClr="000000"/>
              </a:solidFill>
              <a:ea typeface="Helvetica"/>
              <a:cs typeface="Arial" panose="020B0604020202020204" pitchFamily="34" charset="0"/>
              <a:sym typeface="Helvetica"/>
            </a:endParaRPr>
          </a:p>
        </p:txBody>
      </p:sp>
      <p:sp>
        <p:nvSpPr>
          <p:cNvPr id="355" name="Shape 64">
            <a:extLst>
              <a:ext uri="{FF2B5EF4-FFF2-40B4-BE49-F238E27FC236}">
                <a16:creationId xmlns="" xmlns:a16="http://schemas.microsoft.com/office/drawing/2014/main" id="{191578CF-B4E2-4100-A507-AEAEDF660F12}"/>
              </a:ext>
            </a:extLst>
          </p:cNvPr>
          <p:cNvSpPr/>
          <p:nvPr/>
        </p:nvSpPr>
        <p:spPr>
          <a:xfrm>
            <a:off x="9681852" y="3325219"/>
            <a:ext cx="1116504" cy="311624"/>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309485">
              <a:defRPr sz="1800"/>
            </a:pPr>
            <a:r>
              <a:rPr sz="675" kern="0" dirty="0">
                <a:solidFill>
                  <a:schemeClr val="accent6"/>
                </a:solidFill>
                <a:ea typeface="Helvetica Neue"/>
                <a:cs typeface="Helvetica Neue"/>
                <a:sym typeface="Helvetica Neue"/>
              </a:rPr>
              <a:t>Prevents</a:t>
            </a:r>
            <a:r>
              <a:rPr sz="675" kern="0" dirty="0">
                <a:solidFill>
                  <a:srgbClr val="C82506"/>
                </a:solidFill>
                <a:ea typeface="Helvetica Neue"/>
                <a:cs typeface="Helvetica Neue"/>
                <a:sym typeface="Helvetica Neue"/>
              </a:rPr>
              <a:t> </a:t>
            </a:r>
            <a:r>
              <a:rPr sz="675" kern="0" dirty="0">
                <a:solidFill>
                  <a:sysClr val="windowText" lastClr="000000"/>
                </a:solidFill>
                <a:ea typeface="Helvetica Neue"/>
                <a:cs typeface="Helvetica Neue"/>
                <a:sym typeface="Helvetica Neue"/>
              </a:rPr>
              <a:t>web application attacks against your critical web assets</a:t>
            </a:r>
          </a:p>
        </p:txBody>
      </p:sp>
      <p:pic>
        <p:nvPicPr>
          <p:cNvPr id="356" name="Picture 355" descr="Solution-SDN-WAN.emf">
            <a:extLst>
              <a:ext uri="{FF2B5EF4-FFF2-40B4-BE49-F238E27FC236}">
                <a16:creationId xmlns="" xmlns:a16="http://schemas.microsoft.com/office/drawing/2014/main" id="{A63AAC83-D4C5-46B2-8E52-9A3366BD5E46}"/>
              </a:ext>
            </a:extLst>
          </p:cNvPr>
          <p:cNvPicPr>
            <a:picLocks noChangeAspect="1"/>
          </p:cNvPicPr>
          <p:nvPr/>
        </p:nvPicPr>
        <p:blipFill>
          <a:blip r:embed="rId25">
            <a:lum bright="-22000" contrast="40000"/>
            <a:extLst>
              <a:ext uri="{28A0092B-C50C-407E-A947-70E740481C1C}">
                <a14:useLocalDpi xmlns:a14="http://schemas.microsoft.com/office/drawing/2010/main" val="0"/>
              </a:ext>
            </a:extLst>
          </a:blip>
          <a:stretch>
            <a:fillRect/>
          </a:stretch>
        </p:blipFill>
        <p:spPr>
          <a:xfrm>
            <a:off x="6442990" y="1876202"/>
            <a:ext cx="431141" cy="516910"/>
          </a:xfrm>
          <a:prstGeom prst="rect">
            <a:avLst/>
          </a:prstGeom>
          <a:ln>
            <a:noFill/>
          </a:ln>
        </p:spPr>
      </p:pic>
      <p:pic>
        <p:nvPicPr>
          <p:cNvPr id="357" name="Picture 356">
            <a:extLst>
              <a:ext uri="{FF2B5EF4-FFF2-40B4-BE49-F238E27FC236}">
                <a16:creationId xmlns="" xmlns:a16="http://schemas.microsoft.com/office/drawing/2014/main" id="{35C4114F-4A55-4A1F-B771-8CAF7E9131F3}"/>
              </a:ext>
            </a:extLst>
          </p:cNvPr>
          <p:cNvPicPr>
            <a:picLocks noChangeAspect="1"/>
          </p:cNvPicPr>
          <p:nvPr/>
        </p:nvPicPr>
        <p:blipFill>
          <a:blip r:embed="rId26"/>
          <a:stretch>
            <a:fillRect/>
          </a:stretch>
        </p:blipFill>
        <p:spPr>
          <a:xfrm>
            <a:off x="9278452" y="2205701"/>
            <a:ext cx="360329" cy="358452"/>
          </a:xfrm>
          <a:prstGeom prst="rect">
            <a:avLst/>
          </a:prstGeom>
        </p:spPr>
      </p:pic>
      <p:pic>
        <p:nvPicPr>
          <p:cNvPr id="358" name="Picture 66">
            <a:extLst>
              <a:ext uri="{FF2B5EF4-FFF2-40B4-BE49-F238E27FC236}">
                <a16:creationId xmlns="" xmlns:a16="http://schemas.microsoft.com/office/drawing/2014/main" id="{D9467EA2-D73F-4D54-97D9-780843118F59}"/>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9276021" y="3699426"/>
            <a:ext cx="365190" cy="365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 name="FortiADC…">
            <a:extLst>
              <a:ext uri="{FF2B5EF4-FFF2-40B4-BE49-F238E27FC236}">
                <a16:creationId xmlns="" xmlns:a16="http://schemas.microsoft.com/office/drawing/2014/main" id="{1E3B2E90-D195-412C-80DF-F3636B2DDA7E}"/>
              </a:ext>
            </a:extLst>
          </p:cNvPr>
          <p:cNvSpPr txBox="1"/>
          <p:nvPr/>
        </p:nvSpPr>
        <p:spPr>
          <a:xfrm>
            <a:off x="9666608" y="3764910"/>
            <a:ext cx="1112952" cy="35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lang="en-US" sz="675" dirty="0">
                <a:solidFill>
                  <a:schemeClr val="accent6"/>
                </a:solidFill>
                <a:latin typeface="Arial" panose="020B0604020202020204" pitchFamily="34" charset="0"/>
                <a:cs typeface="Arial" panose="020B0604020202020204" pitchFamily="34" charset="0"/>
                <a:sym typeface="Helvetica Light"/>
              </a:rPr>
              <a:t>Prevent</a:t>
            </a:r>
            <a:r>
              <a:rPr sz="675" dirty="0">
                <a:solidFill>
                  <a:srgbClr val="C92505"/>
                </a:solidFill>
                <a:latin typeface="Arial" panose="020B0604020202020204" pitchFamily="34" charset="0"/>
                <a:cs typeface="Arial" panose="020B0604020202020204" pitchFamily="34" charset="0"/>
                <a:sym typeface="Helvetica Light"/>
              </a:rPr>
              <a:t> </a:t>
            </a:r>
            <a:r>
              <a:rPr lang="en-US" sz="675" dirty="0">
                <a:solidFill>
                  <a:srgbClr val="253746"/>
                </a:solidFill>
                <a:latin typeface="Arial" panose="020B0604020202020204" pitchFamily="34" charset="0"/>
                <a:cs typeface="Arial" panose="020B0604020202020204" pitchFamily="34" charset="0"/>
                <a:sym typeface="Helvetica Light"/>
              </a:rPr>
              <a:t>misconfigurations of SaaS applications and meet compliance</a:t>
            </a:r>
            <a:endParaRPr sz="675" dirty="0">
              <a:solidFill>
                <a:srgbClr val="253746"/>
              </a:solidFill>
              <a:latin typeface="Arial" panose="020B0604020202020204" pitchFamily="34" charset="0"/>
              <a:cs typeface="Arial" panose="020B0604020202020204" pitchFamily="34" charset="0"/>
              <a:sym typeface="Helvetica Light"/>
            </a:endParaRPr>
          </a:p>
        </p:txBody>
      </p:sp>
      <p:sp>
        <p:nvSpPr>
          <p:cNvPr id="360" name="TextBox 359">
            <a:extLst>
              <a:ext uri="{FF2B5EF4-FFF2-40B4-BE49-F238E27FC236}">
                <a16:creationId xmlns="" xmlns:a16="http://schemas.microsoft.com/office/drawing/2014/main" id="{AA82505E-2AF6-44B0-A5E7-9D2491723C21}"/>
              </a:ext>
            </a:extLst>
          </p:cNvPr>
          <p:cNvSpPr txBox="1"/>
          <p:nvPr/>
        </p:nvSpPr>
        <p:spPr>
          <a:xfrm>
            <a:off x="6806320" y="1921058"/>
            <a:ext cx="886781" cy="201978"/>
          </a:xfrm>
          <a:prstGeom prst="rect">
            <a:avLst/>
          </a:prstGeom>
          <a:noFill/>
        </p:spPr>
        <p:txBody>
          <a:bodyPr wrap="none" rtlCol="0">
            <a:spAutoFit/>
          </a:bodyPr>
          <a:lstStyle/>
          <a:p>
            <a:pPr algn="ctr" defTabSz="342892">
              <a:lnSpc>
                <a:spcPct val="95000"/>
              </a:lnSpc>
              <a:spcAft>
                <a:spcPts val="450"/>
              </a:spcAft>
            </a:pPr>
            <a:r>
              <a:rPr lang="en-US" sz="750" b="1" dirty="0">
                <a:solidFill>
                  <a:srgbClr val="000000"/>
                </a:solidFill>
                <a:cs typeface="Arial" panose="020B0604020202020204" pitchFamily="34" charset="0"/>
              </a:rPr>
              <a:t>Cloud On-ramp</a:t>
            </a:r>
          </a:p>
        </p:txBody>
      </p:sp>
      <p:sp>
        <p:nvSpPr>
          <p:cNvPr id="361" name="TextBox 360">
            <a:extLst>
              <a:ext uri="{FF2B5EF4-FFF2-40B4-BE49-F238E27FC236}">
                <a16:creationId xmlns="" xmlns:a16="http://schemas.microsoft.com/office/drawing/2014/main" id="{96E521DE-B9AD-47BD-A520-9534E58C685F}"/>
              </a:ext>
            </a:extLst>
          </p:cNvPr>
          <p:cNvSpPr txBox="1"/>
          <p:nvPr/>
        </p:nvSpPr>
        <p:spPr>
          <a:xfrm>
            <a:off x="7833629" y="1752127"/>
            <a:ext cx="897482" cy="311624"/>
          </a:xfrm>
          <a:prstGeom prst="rect">
            <a:avLst/>
          </a:prstGeom>
          <a:noFill/>
        </p:spPr>
        <p:txBody>
          <a:bodyPr wrap="square" rtlCol="0">
            <a:spAutoFit/>
          </a:bodyPr>
          <a:lstStyle/>
          <a:p>
            <a:pPr defTabSz="342892">
              <a:lnSpc>
                <a:spcPct val="95000"/>
              </a:lnSpc>
              <a:spcAft>
                <a:spcPts val="450"/>
              </a:spcAft>
            </a:pPr>
            <a:r>
              <a:rPr lang="en-US" sz="750" b="1" dirty="0">
                <a:solidFill>
                  <a:srgbClr val="000000"/>
                </a:solidFill>
                <a:cs typeface="Arial" panose="020B0604020202020204" pitchFamily="34" charset="0"/>
              </a:rPr>
              <a:t>Public Cloud &amp; Data Center</a:t>
            </a:r>
          </a:p>
        </p:txBody>
      </p:sp>
      <p:sp>
        <p:nvSpPr>
          <p:cNvPr id="362" name="TextBox 361">
            <a:extLst>
              <a:ext uri="{FF2B5EF4-FFF2-40B4-BE49-F238E27FC236}">
                <a16:creationId xmlns="" xmlns:a16="http://schemas.microsoft.com/office/drawing/2014/main" id="{028D6767-279A-48CF-99D8-2912755C9AB3}"/>
              </a:ext>
            </a:extLst>
          </p:cNvPr>
          <p:cNvSpPr txBox="1"/>
          <p:nvPr/>
        </p:nvSpPr>
        <p:spPr>
          <a:xfrm>
            <a:off x="7848024" y="2631513"/>
            <a:ext cx="897482" cy="201978"/>
          </a:xfrm>
          <a:prstGeom prst="rect">
            <a:avLst/>
          </a:prstGeom>
          <a:noFill/>
        </p:spPr>
        <p:txBody>
          <a:bodyPr wrap="square" rtlCol="0">
            <a:spAutoFit/>
          </a:bodyPr>
          <a:lstStyle/>
          <a:p>
            <a:pPr defTabSz="342892">
              <a:lnSpc>
                <a:spcPct val="95000"/>
              </a:lnSpc>
              <a:spcAft>
                <a:spcPts val="450"/>
              </a:spcAft>
            </a:pPr>
            <a:r>
              <a:rPr lang="en-US" sz="750" b="1" dirty="0">
                <a:solidFill>
                  <a:srgbClr val="000000"/>
                </a:solidFill>
                <a:cs typeface="Arial" panose="020B0604020202020204" pitchFamily="34" charset="0"/>
              </a:rPr>
              <a:t>Applications</a:t>
            </a:r>
          </a:p>
        </p:txBody>
      </p:sp>
      <p:pic>
        <p:nvPicPr>
          <p:cNvPr id="363" name="Picture 217">
            <a:extLst>
              <a:ext uri="{FF2B5EF4-FFF2-40B4-BE49-F238E27FC236}">
                <a16:creationId xmlns="" xmlns:a16="http://schemas.microsoft.com/office/drawing/2014/main" id="{D784102C-CD05-493A-9B99-331401550759}"/>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5905525" y="5346622"/>
            <a:ext cx="282988" cy="36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 name="Graphic 363">
            <a:extLst>
              <a:ext uri="{FF2B5EF4-FFF2-40B4-BE49-F238E27FC236}">
                <a16:creationId xmlns="" xmlns:a16="http://schemas.microsoft.com/office/drawing/2014/main" id="{2EA2FD3B-E38E-4919-A5A9-5AA4D04D7339}"/>
              </a:ext>
            </a:extLst>
          </p:cNvPr>
          <p:cNvPicPr>
            <a:picLocks noChangeAspect="1"/>
          </p:cNvPicPr>
          <p:nvPr/>
        </p:nvPicPr>
        <p:blipFill>
          <a:blip r:embed="rId29">
            <a:extLst>
              <a:ext uri="{96DAC541-7B7A-43D3-8B79-37D633B846F1}">
                <asvg:svgBlip xmlns="" xmlns:asvg="http://schemas.microsoft.com/office/drawing/2016/SVG/main" r:embed="rId30"/>
              </a:ext>
            </a:extLst>
          </a:blip>
          <a:stretch>
            <a:fillRect/>
          </a:stretch>
        </p:blipFill>
        <p:spPr>
          <a:xfrm>
            <a:off x="8597712" y="5782643"/>
            <a:ext cx="390744" cy="390744"/>
          </a:xfrm>
          <a:prstGeom prst="rect">
            <a:avLst/>
          </a:prstGeom>
        </p:spPr>
      </p:pic>
      <p:sp>
        <p:nvSpPr>
          <p:cNvPr id="365" name="Shape 91">
            <a:extLst>
              <a:ext uri="{FF2B5EF4-FFF2-40B4-BE49-F238E27FC236}">
                <a16:creationId xmlns="" xmlns:a16="http://schemas.microsoft.com/office/drawing/2014/main" id="{18787ADA-C71C-43C6-ABDC-24EBE64542B1}"/>
              </a:ext>
            </a:extLst>
          </p:cNvPr>
          <p:cNvSpPr/>
          <p:nvPr/>
        </p:nvSpPr>
        <p:spPr>
          <a:xfrm>
            <a:off x="8783252" y="5802805"/>
            <a:ext cx="1674163" cy="115416"/>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09485">
              <a:defRPr sz="1800"/>
            </a:pPr>
            <a:r>
              <a:rPr sz="750" b="1" kern="0" dirty="0">
                <a:solidFill>
                  <a:schemeClr val="accent6"/>
                </a:solidFill>
                <a:ea typeface="Helvetica"/>
                <a:cs typeface="Arial" panose="020B0604020202020204" pitchFamily="34" charset="0"/>
                <a:sym typeface="Helvetica"/>
              </a:rPr>
              <a:t>Forti</a:t>
            </a:r>
            <a:r>
              <a:rPr lang="en-US" sz="750" b="1" kern="0" dirty="0">
                <a:solidFill>
                  <a:schemeClr val="accent6"/>
                </a:solidFill>
                <a:ea typeface="Helvetica"/>
                <a:cs typeface="Arial" panose="020B0604020202020204" pitchFamily="34" charset="0"/>
                <a:sym typeface="Helvetica"/>
              </a:rPr>
              <a:t>net </a:t>
            </a:r>
            <a:r>
              <a:rPr lang="en-US" sz="750" b="1" kern="0" dirty="0">
                <a:solidFill>
                  <a:srgbClr val="253746"/>
                </a:solidFill>
                <a:ea typeface="Helvetica"/>
                <a:cs typeface="Arial" panose="020B0604020202020204" pitchFamily="34" charset="0"/>
                <a:sym typeface="Helvetica"/>
              </a:rPr>
              <a:t>Fabric Ecosystem</a:t>
            </a:r>
            <a:endParaRPr sz="750" b="1" kern="0" dirty="0">
              <a:solidFill>
                <a:srgbClr val="253746"/>
              </a:solidFill>
              <a:ea typeface="Helvetica"/>
              <a:cs typeface="Arial" panose="020B0604020202020204" pitchFamily="34" charset="0"/>
              <a:sym typeface="Helvetica"/>
            </a:endParaRPr>
          </a:p>
        </p:txBody>
      </p:sp>
      <p:sp>
        <p:nvSpPr>
          <p:cNvPr id="366" name="FortiManager…">
            <a:extLst>
              <a:ext uri="{FF2B5EF4-FFF2-40B4-BE49-F238E27FC236}">
                <a16:creationId xmlns="" xmlns:a16="http://schemas.microsoft.com/office/drawing/2014/main" id="{173C9BB9-2CDE-4889-B1FF-72343FF5CC02}"/>
              </a:ext>
            </a:extLst>
          </p:cNvPr>
          <p:cNvSpPr txBox="1"/>
          <p:nvPr/>
        </p:nvSpPr>
        <p:spPr>
          <a:xfrm>
            <a:off x="9004134" y="5914183"/>
            <a:ext cx="1885184"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171450">
              <a:defRPr sz="1800" b="0">
                <a:latin typeface="Helvetica Light"/>
                <a:ea typeface="Helvetica Light"/>
                <a:cs typeface="Helvetica Light"/>
                <a:sym typeface="Helvetica Light"/>
              </a:defRPr>
            </a:pPr>
            <a:r>
              <a:rPr lang="en-US" sz="675" dirty="0">
                <a:solidFill>
                  <a:schemeClr val="accent6"/>
                </a:solidFill>
                <a:latin typeface="Arial" panose="020B0604020202020204" pitchFamily="34" charset="0"/>
                <a:cs typeface="Arial" panose="020B0604020202020204" pitchFamily="34" charset="0"/>
                <a:sym typeface="Helvetica Light"/>
              </a:rPr>
              <a:t>Extend</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your </a:t>
            </a:r>
            <a:r>
              <a:rPr lang="en-US" sz="675" dirty="0">
                <a:solidFill>
                  <a:srgbClr val="253746"/>
                </a:solidFill>
                <a:latin typeface="Arial" panose="020B0604020202020204" pitchFamily="34" charset="0"/>
                <a:cs typeface="Arial" panose="020B0604020202020204" pitchFamily="34" charset="0"/>
                <a:sym typeface="Helvetica Light"/>
              </a:rPr>
              <a:t>Security Fabric to other solutions and platforms through connectors and APIs</a:t>
            </a:r>
            <a:r>
              <a:rPr sz="675" dirty="0">
                <a:solidFill>
                  <a:srgbClr val="C92505"/>
                </a:solidFill>
                <a:latin typeface="Arial" panose="020B0604020202020204" pitchFamily="34" charset="0"/>
                <a:cs typeface="Arial" panose="020B0604020202020204" pitchFamily="34" charset="0"/>
                <a:sym typeface="Helvetica Light"/>
              </a:rPr>
              <a:t>   </a:t>
            </a:r>
            <a:r>
              <a:rPr sz="675" dirty="0">
                <a:solidFill>
                  <a:srgbClr val="253746"/>
                </a:solidFill>
                <a:latin typeface="Arial" panose="020B0604020202020204" pitchFamily="34" charset="0"/>
                <a:cs typeface="Arial" panose="020B0604020202020204" pitchFamily="34" charset="0"/>
                <a:sym typeface="Helvetica Light"/>
              </a:rPr>
              <a:t> </a:t>
            </a:r>
          </a:p>
        </p:txBody>
      </p:sp>
      <p:pic>
        <p:nvPicPr>
          <p:cNvPr id="369" name="Picture 368" descr="FortiNAC-trans-dk.emf">
            <a:extLst>
              <a:ext uri="{FF2B5EF4-FFF2-40B4-BE49-F238E27FC236}">
                <a16:creationId xmlns="" xmlns:a16="http://schemas.microsoft.com/office/drawing/2014/main" id="{60E2044E-5B78-4245-A150-DFB4FF735A81}"/>
              </a:ext>
            </a:extLst>
          </p:cNvPr>
          <p:cNvPicPr>
            <a:picLocks noChangeAspect="1"/>
          </p:cNvPicPr>
          <p:nvPr/>
        </p:nvPicPr>
        <p:blipFill>
          <a:blip r:embed="rId31">
            <a:grayscl/>
            <a:extLst>
              <a:ext uri="{28A0092B-C50C-407E-A947-70E740481C1C}">
                <a14:useLocalDpi xmlns:a14="http://schemas.microsoft.com/office/drawing/2010/main" val="0"/>
              </a:ext>
            </a:extLst>
          </a:blip>
          <a:stretch>
            <a:fillRect/>
          </a:stretch>
        </p:blipFill>
        <p:spPr>
          <a:xfrm>
            <a:off x="2814904" y="1971115"/>
            <a:ext cx="357552" cy="357551"/>
          </a:xfrm>
          <a:prstGeom prst="rect">
            <a:avLst/>
          </a:prstGeom>
          <a:solidFill>
            <a:schemeClr val="bg1"/>
          </a:solidFill>
        </p:spPr>
      </p:pic>
      <p:pic>
        <p:nvPicPr>
          <p:cNvPr id="372" name="Picture 371">
            <a:extLst>
              <a:ext uri="{FF2B5EF4-FFF2-40B4-BE49-F238E27FC236}">
                <a16:creationId xmlns="" xmlns:a16="http://schemas.microsoft.com/office/drawing/2014/main" id="{3993D06A-5AE7-4DEF-AF91-3F2C6B14D470}"/>
              </a:ext>
            </a:extLst>
          </p:cNvPr>
          <p:cNvPicPr>
            <a:picLocks noChangeAspect="1"/>
          </p:cNvPicPr>
          <p:nvPr/>
        </p:nvPicPr>
        <p:blipFill>
          <a:blip r:embed="rId32" cstate="hqprint">
            <a:lum bright="100000" contrast="100000"/>
            <a:extLst>
              <a:ext uri="{28A0092B-C50C-407E-A947-70E740481C1C}">
                <a14:useLocalDpi xmlns:a14="http://schemas.microsoft.com/office/drawing/2010/main"/>
              </a:ext>
            </a:extLst>
          </a:blip>
          <a:stretch>
            <a:fillRect/>
          </a:stretch>
        </p:blipFill>
        <p:spPr>
          <a:xfrm>
            <a:off x="7967858" y="1408666"/>
            <a:ext cx="364712" cy="225169"/>
          </a:xfrm>
          <a:prstGeom prst="rect">
            <a:avLst/>
          </a:prstGeom>
        </p:spPr>
      </p:pic>
    </p:spTree>
    <p:extLst>
      <p:ext uri="{BB962C8B-B14F-4D97-AF65-F5344CB8AC3E}">
        <p14:creationId xmlns:p14="http://schemas.microsoft.com/office/powerpoint/2010/main" val="135923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par>
                                <p:cTn id="8" presetID="10" presetClass="entr" presetSubtype="0" fill="hold" nodeType="withEffect">
                                  <p:stCondLst>
                                    <p:cond delay="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5"/>
                                        </p:tgtEl>
                                        <p:attrNameLst>
                                          <p:attrName>style.visibility</p:attrName>
                                        </p:attrNameLst>
                                      </p:cBhvr>
                                      <p:to>
                                        <p:strVal val="visible"/>
                                      </p:to>
                                    </p:set>
                                    <p:animEffect transition="in" filter="fade">
                                      <p:cBhvr>
                                        <p:cTn id="13" dur="500"/>
                                        <p:tgtEl>
                                          <p:spTgt spid="2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6"/>
                                        </p:tgtEl>
                                        <p:attrNameLst>
                                          <p:attrName>style.visibility</p:attrName>
                                        </p:attrNameLst>
                                      </p:cBhvr>
                                      <p:to>
                                        <p:strVal val="visible"/>
                                      </p:to>
                                    </p:set>
                                    <p:animEffect transition="in" filter="fade">
                                      <p:cBhvr>
                                        <p:cTn id="16" dur="500"/>
                                        <p:tgtEl>
                                          <p:spTgt spid="246"/>
                                        </p:tgtEl>
                                      </p:cBhvr>
                                    </p:animEffect>
                                  </p:childTnLst>
                                </p:cTn>
                              </p:par>
                              <p:par>
                                <p:cTn id="17" presetID="10" presetClass="entr" presetSubtype="0" fill="hold" nodeType="withEffect">
                                  <p:stCondLst>
                                    <p:cond delay="0"/>
                                  </p:stCondLst>
                                  <p:childTnLst>
                                    <p:set>
                                      <p:cBhvr>
                                        <p:cTn id="18" dur="1" fill="hold">
                                          <p:stCondLst>
                                            <p:cond delay="0"/>
                                          </p:stCondLst>
                                        </p:cTn>
                                        <p:tgtEl>
                                          <p:spTgt spid="260"/>
                                        </p:tgtEl>
                                        <p:attrNameLst>
                                          <p:attrName>style.visibility</p:attrName>
                                        </p:attrNameLst>
                                      </p:cBhvr>
                                      <p:to>
                                        <p:strVal val="visible"/>
                                      </p:to>
                                    </p:set>
                                    <p:animEffect transition="in" filter="fade">
                                      <p:cBhvr>
                                        <p:cTn id="19" dur="500"/>
                                        <p:tgtEl>
                                          <p:spTgt spid="260"/>
                                        </p:tgtEl>
                                      </p:cBhvr>
                                    </p:animEffect>
                                  </p:childTnLst>
                                </p:cTn>
                              </p:par>
                              <p:par>
                                <p:cTn id="20" presetID="10" presetClass="entr" presetSubtype="0" fill="hold" nodeType="withEffect">
                                  <p:stCondLst>
                                    <p:cond delay="0"/>
                                  </p:stCondLst>
                                  <p:childTnLst>
                                    <p:set>
                                      <p:cBhvr>
                                        <p:cTn id="21" dur="1" fill="hold">
                                          <p:stCondLst>
                                            <p:cond delay="0"/>
                                          </p:stCondLst>
                                        </p:cTn>
                                        <p:tgtEl>
                                          <p:spTgt spid="250"/>
                                        </p:tgtEl>
                                        <p:attrNameLst>
                                          <p:attrName>style.visibility</p:attrName>
                                        </p:attrNameLst>
                                      </p:cBhvr>
                                      <p:to>
                                        <p:strVal val="visible"/>
                                      </p:to>
                                    </p:set>
                                    <p:animEffect transition="in" filter="fade">
                                      <p:cBhvr>
                                        <p:cTn id="22" dur="500"/>
                                        <p:tgtEl>
                                          <p:spTgt spid="2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1"/>
                                        </p:tgtEl>
                                        <p:attrNameLst>
                                          <p:attrName>style.visibility</p:attrName>
                                        </p:attrNameLst>
                                      </p:cBhvr>
                                      <p:to>
                                        <p:strVal val="visible"/>
                                      </p:to>
                                    </p:set>
                                    <p:animEffect transition="in" filter="fade">
                                      <p:cBhvr>
                                        <p:cTn id="25" dur="500"/>
                                        <p:tgtEl>
                                          <p:spTgt spid="2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3"/>
                                        </p:tgtEl>
                                        <p:attrNameLst>
                                          <p:attrName>style.visibility</p:attrName>
                                        </p:attrNameLst>
                                      </p:cBhvr>
                                      <p:to>
                                        <p:strVal val="visible"/>
                                      </p:to>
                                    </p:set>
                                    <p:animEffect transition="in" filter="fade">
                                      <p:cBhvr>
                                        <p:cTn id="28" dur="500"/>
                                        <p:tgtEl>
                                          <p:spTgt spid="253"/>
                                        </p:tgtEl>
                                      </p:cBhvr>
                                    </p:animEffect>
                                  </p:childTnLst>
                                </p:cTn>
                              </p:par>
                              <p:par>
                                <p:cTn id="29" presetID="10" presetClass="entr" presetSubtype="0"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Effect transition="in" filter="fade">
                                      <p:cBhvr>
                                        <p:cTn id="31" dur="500"/>
                                        <p:tgtEl>
                                          <p:spTgt spid="274"/>
                                        </p:tgtEl>
                                      </p:cBhvr>
                                    </p:animEffect>
                                  </p:childTnLst>
                                </p:cTn>
                              </p:par>
                              <p:par>
                                <p:cTn id="32" presetID="10" presetClass="entr" presetSubtype="0" fill="hold" nodeType="withEffect">
                                  <p:stCondLst>
                                    <p:cond delay="0"/>
                                  </p:stCondLst>
                                  <p:childTnLst>
                                    <p:set>
                                      <p:cBhvr>
                                        <p:cTn id="33" dur="1" fill="hold">
                                          <p:stCondLst>
                                            <p:cond delay="0"/>
                                          </p:stCondLst>
                                        </p:cTn>
                                        <p:tgtEl>
                                          <p:spTgt spid="275"/>
                                        </p:tgtEl>
                                        <p:attrNameLst>
                                          <p:attrName>style.visibility</p:attrName>
                                        </p:attrNameLst>
                                      </p:cBhvr>
                                      <p:to>
                                        <p:strVal val="visible"/>
                                      </p:to>
                                    </p:set>
                                    <p:animEffect transition="in" filter="fade">
                                      <p:cBhvr>
                                        <p:cTn id="34" dur="500"/>
                                        <p:tgtEl>
                                          <p:spTgt spid="27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1"/>
                                        </p:tgtEl>
                                        <p:attrNameLst>
                                          <p:attrName>style.visibility</p:attrName>
                                        </p:attrNameLst>
                                      </p:cBhvr>
                                      <p:to>
                                        <p:strVal val="visible"/>
                                      </p:to>
                                    </p:set>
                                    <p:animEffect transition="in" filter="fade">
                                      <p:cBhvr>
                                        <p:cTn id="39" dur="500"/>
                                        <p:tgtEl>
                                          <p:spTgt spid="261"/>
                                        </p:tgtEl>
                                      </p:cBhvr>
                                    </p:animEffect>
                                  </p:childTnLst>
                                </p:cTn>
                              </p:par>
                              <p:par>
                                <p:cTn id="40" presetID="10" presetClass="entr" presetSubtype="0" fill="hold" nodeType="withEffect">
                                  <p:stCondLst>
                                    <p:cond delay="0"/>
                                  </p:stCondLst>
                                  <p:childTnLst>
                                    <p:set>
                                      <p:cBhvr>
                                        <p:cTn id="41" dur="1" fill="hold">
                                          <p:stCondLst>
                                            <p:cond delay="0"/>
                                          </p:stCondLst>
                                        </p:cTn>
                                        <p:tgtEl>
                                          <p:spTgt spid="252"/>
                                        </p:tgtEl>
                                        <p:attrNameLst>
                                          <p:attrName>style.visibility</p:attrName>
                                        </p:attrNameLst>
                                      </p:cBhvr>
                                      <p:to>
                                        <p:strVal val="visible"/>
                                      </p:to>
                                    </p:set>
                                    <p:animEffect transition="in" filter="fade">
                                      <p:cBhvr>
                                        <p:cTn id="42" dur="500"/>
                                        <p:tgtEl>
                                          <p:spTgt spid="2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4"/>
                                        </p:tgtEl>
                                        <p:attrNameLst>
                                          <p:attrName>style.visibility</p:attrName>
                                        </p:attrNameLst>
                                      </p:cBhvr>
                                      <p:to>
                                        <p:strVal val="visible"/>
                                      </p:to>
                                    </p:set>
                                    <p:animEffect transition="in" filter="fade">
                                      <p:cBhvr>
                                        <p:cTn id="45" dur="500"/>
                                        <p:tgtEl>
                                          <p:spTgt spid="25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5"/>
                                        </p:tgtEl>
                                        <p:attrNameLst>
                                          <p:attrName>style.visibility</p:attrName>
                                        </p:attrNameLst>
                                      </p:cBhvr>
                                      <p:to>
                                        <p:strVal val="visible"/>
                                      </p:to>
                                    </p:set>
                                    <p:animEffect transition="in" filter="fade">
                                      <p:cBhvr>
                                        <p:cTn id="48" dur="500"/>
                                        <p:tgtEl>
                                          <p:spTgt spid="25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89"/>
                                        </p:tgtEl>
                                        <p:attrNameLst>
                                          <p:attrName>style.visibility</p:attrName>
                                        </p:attrNameLst>
                                      </p:cBhvr>
                                      <p:to>
                                        <p:strVal val="visible"/>
                                      </p:to>
                                    </p:set>
                                    <p:animEffect transition="in" filter="fade">
                                      <p:cBhvr>
                                        <p:cTn id="53" dur="500"/>
                                        <p:tgtEl>
                                          <p:spTgt spid="28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63"/>
                                        </p:tgtEl>
                                        <p:attrNameLst>
                                          <p:attrName>style.visibility</p:attrName>
                                        </p:attrNameLst>
                                      </p:cBhvr>
                                      <p:to>
                                        <p:strVal val="visible"/>
                                      </p:to>
                                    </p:set>
                                    <p:animEffect transition="in" filter="fade">
                                      <p:cBhvr>
                                        <p:cTn id="56" dur="500"/>
                                        <p:tgtEl>
                                          <p:spTgt spid="26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4"/>
                                        </p:tgtEl>
                                        <p:attrNameLst>
                                          <p:attrName>style.visibility</p:attrName>
                                        </p:attrNameLst>
                                      </p:cBhvr>
                                      <p:to>
                                        <p:strVal val="visible"/>
                                      </p:to>
                                    </p:set>
                                    <p:animEffect transition="in" filter="fade">
                                      <p:cBhvr>
                                        <p:cTn id="59" dur="500"/>
                                        <p:tgtEl>
                                          <p:spTgt spid="264"/>
                                        </p:tgtEl>
                                      </p:cBhvr>
                                    </p:animEffect>
                                  </p:childTnLst>
                                </p:cTn>
                              </p:par>
                              <p:par>
                                <p:cTn id="60" presetID="10" presetClass="entr" presetSubtype="0" fill="hold" nodeType="withEffect">
                                  <p:stCondLst>
                                    <p:cond delay="0"/>
                                  </p:stCondLst>
                                  <p:childTnLst>
                                    <p:set>
                                      <p:cBhvr>
                                        <p:cTn id="61" dur="1" fill="hold">
                                          <p:stCondLst>
                                            <p:cond delay="0"/>
                                          </p:stCondLst>
                                        </p:cTn>
                                        <p:tgtEl>
                                          <p:spTgt spid="262"/>
                                        </p:tgtEl>
                                        <p:attrNameLst>
                                          <p:attrName>style.visibility</p:attrName>
                                        </p:attrNameLst>
                                      </p:cBhvr>
                                      <p:to>
                                        <p:strVal val="visible"/>
                                      </p:to>
                                    </p:set>
                                    <p:animEffect transition="in" filter="fade">
                                      <p:cBhvr>
                                        <p:cTn id="62" dur="500"/>
                                        <p:tgtEl>
                                          <p:spTgt spid="26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0"/>
                                        </p:tgtEl>
                                        <p:attrNameLst>
                                          <p:attrName>style.visibility</p:attrName>
                                        </p:attrNameLst>
                                      </p:cBhvr>
                                      <p:to>
                                        <p:strVal val="visible"/>
                                      </p:to>
                                    </p:set>
                                    <p:animEffect transition="in" filter="fade">
                                      <p:cBhvr>
                                        <p:cTn id="65" dur="500"/>
                                        <p:tgtEl>
                                          <p:spTgt spid="16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50"/>
                                        </p:tgtEl>
                                        <p:attrNameLst>
                                          <p:attrName>style.visibility</p:attrName>
                                        </p:attrNameLst>
                                      </p:cBhvr>
                                      <p:to>
                                        <p:strVal val="visible"/>
                                      </p:to>
                                    </p:set>
                                    <p:animEffect transition="in" filter="fade">
                                      <p:cBhvr>
                                        <p:cTn id="68" dur="500"/>
                                        <p:tgtEl>
                                          <p:spTgt spid="350"/>
                                        </p:tgtEl>
                                      </p:cBhvr>
                                    </p:animEffect>
                                  </p:childTnLst>
                                </p:cTn>
                              </p:par>
                              <p:par>
                                <p:cTn id="69" presetID="10" presetClass="entr" presetSubtype="0" fill="hold" nodeType="withEffect">
                                  <p:stCondLst>
                                    <p:cond delay="0"/>
                                  </p:stCondLst>
                                  <p:childTnLst>
                                    <p:set>
                                      <p:cBhvr>
                                        <p:cTn id="70" dur="1" fill="hold">
                                          <p:stCondLst>
                                            <p:cond delay="0"/>
                                          </p:stCondLst>
                                        </p:cTn>
                                        <p:tgtEl>
                                          <p:spTgt spid="349"/>
                                        </p:tgtEl>
                                        <p:attrNameLst>
                                          <p:attrName>style.visibility</p:attrName>
                                        </p:attrNameLst>
                                      </p:cBhvr>
                                      <p:to>
                                        <p:strVal val="visible"/>
                                      </p:to>
                                    </p:set>
                                    <p:animEffect transition="in" filter="fade">
                                      <p:cBhvr>
                                        <p:cTn id="71" dur="500"/>
                                        <p:tgtEl>
                                          <p:spTgt spid="34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65"/>
                                        </p:tgtEl>
                                        <p:attrNameLst>
                                          <p:attrName>style.visibility</p:attrName>
                                        </p:attrNameLst>
                                      </p:cBhvr>
                                      <p:to>
                                        <p:strVal val="visible"/>
                                      </p:to>
                                    </p:set>
                                    <p:animEffect transition="in" filter="fade">
                                      <p:cBhvr>
                                        <p:cTn id="76" dur="500"/>
                                        <p:tgtEl>
                                          <p:spTgt spid="36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66"/>
                                        </p:tgtEl>
                                        <p:attrNameLst>
                                          <p:attrName>style.visibility</p:attrName>
                                        </p:attrNameLst>
                                      </p:cBhvr>
                                      <p:to>
                                        <p:strVal val="visible"/>
                                      </p:to>
                                    </p:set>
                                    <p:animEffect transition="in" filter="fade">
                                      <p:cBhvr>
                                        <p:cTn id="79" dur="500"/>
                                        <p:tgtEl>
                                          <p:spTgt spid="366"/>
                                        </p:tgtEl>
                                      </p:cBhvr>
                                    </p:animEffect>
                                  </p:childTnLst>
                                </p:cTn>
                              </p:par>
                              <p:par>
                                <p:cTn id="80" presetID="10" presetClass="entr" presetSubtype="0" fill="hold" nodeType="withEffect">
                                  <p:stCondLst>
                                    <p:cond delay="0"/>
                                  </p:stCondLst>
                                  <p:childTnLst>
                                    <p:set>
                                      <p:cBhvr>
                                        <p:cTn id="81" dur="1" fill="hold">
                                          <p:stCondLst>
                                            <p:cond delay="0"/>
                                          </p:stCondLst>
                                        </p:cTn>
                                        <p:tgtEl>
                                          <p:spTgt spid="364"/>
                                        </p:tgtEl>
                                        <p:attrNameLst>
                                          <p:attrName>style.visibility</p:attrName>
                                        </p:attrNameLst>
                                      </p:cBhvr>
                                      <p:to>
                                        <p:strVal val="visible"/>
                                      </p:to>
                                    </p:set>
                                    <p:animEffect transition="in" filter="fade">
                                      <p:cBhvr>
                                        <p:cTn id="82" dur="500"/>
                                        <p:tgtEl>
                                          <p:spTgt spid="36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18"/>
                                        </p:tgtEl>
                                        <p:attrNameLst>
                                          <p:attrName>style.visibility</p:attrName>
                                        </p:attrNameLst>
                                      </p:cBhvr>
                                      <p:to>
                                        <p:strVal val="visible"/>
                                      </p:to>
                                    </p:set>
                                    <p:animEffect transition="in" filter="fade">
                                      <p:cBhvr>
                                        <p:cTn id="87" dur="500"/>
                                        <p:tgtEl>
                                          <p:spTgt spid="3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66"/>
                                        </p:tgtEl>
                                        <p:attrNameLst>
                                          <p:attrName>style.visibility</p:attrName>
                                        </p:attrNameLst>
                                      </p:cBhvr>
                                      <p:to>
                                        <p:strVal val="visible"/>
                                      </p:to>
                                    </p:set>
                                    <p:animEffect transition="in" filter="fade">
                                      <p:cBhvr>
                                        <p:cTn id="90" dur="500"/>
                                        <p:tgtEl>
                                          <p:spTgt spid="26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67"/>
                                        </p:tgtEl>
                                        <p:attrNameLst>
                                          <p:attrName>style.visibility</p:attrName>
                                        </p:attrNameLst>
                                      </p:cBhvr>
                                      <p:to>
                                        <p:strVal val="visible"/>
                                      </p:to>
                                    </p:set>
                                    <p:animEffect transition="in" filter="fade">
                                      <p:cBhvr>
                                        <p:cTn id="93" dur="500"/>
                                        <p:tgtEl>
                                          <p:spTgt spid="267"/>
                                        </p:tgtEl>
                                      </p:cBhvr>
                                    </p:animEffect>
                                  </p:childTnLst>
                                </p:cTn>
                              </p:par>
                              <p:par>
                                <p:cTn id="94" presetID="10" presetClass="entr" presetSubtype="0" fill="hold" nodeType="withEffect">
                                  <p:stCondLst>
                                    <p:cond delay="0"/>
                                  </p:stCondLst>
                                  <p:childTnLst>
                                    <p:set>
                                      <p:cBhvr>
                                        <p:cTn id="95" dur="1" fill="hold">
                                          <p:stCondLst>
                                            <p:cond delay="0"/>
                                          </p:stCondLst>
                                        </p:cTn>
                                        <p:tgtEl>
                                          <p:spTgt spid="363"/>
                                        </p:tgtEl>
                                        <p:attrNameLst>
                                          <p:attrName>style.visibility</p:attrName>
                                        </p:attrNameLst>
                                      </p:cBhvr>
                                      <p:to>
                                        <p:strVal val="visible"/>
                                      </p:to>
                                    </p:set>
                                    <p:animEffect transition="in" filter="fade">
                                      <p:cBhvr>
                                        <p:cTn id="96" dur="500"/>
                                        <p:tgtEl>
                                          <p:spTgt spid="36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45"/>
                                        </p:tgtEl>
                                        <p:attrNameLst>
                                          <p:attrName>style.visibility</p:attrName>
                                        </p:attrNameLst>
                                      </p:cBhvr>
                                      <p:to>
                                        <p:strVal val="visible"/>
                                      </p:to>
                                    </p:set>
                                    <p:animEffect transition="in" filter="fade">
                                      <p:cBhvr>
                                        <p:cTn id="99" dur="500"/>
                                        <p:tgtEl>
                                          <p:spTgt spid="345"/>
                                        </p:tgtEl>
                                      </p:cBhvr>
                                    </p:animEffect>
                                  </p:childTnLst>
                                </p:cTn>
                              </p:par>
                              <p:par>
                                <p:cTn id="100" presetID="10" presetClass="entr" presetSubtype="0" fill="hold" nodeType="withEffect">
                                  <p:stCondLst>
                                    <p:cond delay="0"/>
                                  </p:stCondLst>
                                  <p:childTnLst>
                                    <p:set>
                                      <p:cBhvr>
                                        <p:cTn id="101" dur="1" fill="hold">
                                          <p:stCondLst>
                                            <p:cond delay="0"/>
                                          </p:stCondLst>
                                        </p:cTn>
                                        <p:tgtEl>
                                          <p:spTgt spid="344"/>
                                        </p:tgtEl>
                                        <p:attrNameLst>
                                          <p:attrName>style.visibility</p:attrName>
                                        </p:attrNameLst>
                                      </p:cBhvr>
                                      <p:to>
                                        <p:strVal val="visible"/>
                                      </p:to>
                                    </p:set>
                                    <p:animEffect transition="in" filter="fade">
                                      <p:cBhvr>
                                        <p:cTn id="102" dur="500"/>
                                        <p:tgtEl>
                                          <p:spTgt spid="34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65"/>
                                        </p:tgtEl>
                                        <p:attrNameLst>
                                          <p:attrName>style.visibility</p:attrName>
                                        </p:attrNameLst>
                                      </p:cBhvr>
                                      <p:to>
                                        <p:strVal val="visible"/>
                                      </p:to>
                                    </p:set>
                                    <p:animEffect transition="in" filter="fade">
                                      <p:cBhvr>
                                        <p:cTn id="105" dur="500"/>
                                        <p:tgtEl>
                                          <p:spTgt spid="16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16"/>
                                        </p:tgtEl>
                                        <p:attrNameLst>
                                          <p:attrName>style.visibility</p:attrName>
                                        </p:attrNameLst>
                                      </p:cBhvr>
                                      <p:to>
                                        <p:strVal val="visible"/>
                                      </p:to>
                                    </p:set>
                                    <p:animEffect transition="in" filter="fade">
                                      <p:cBhvr>
                                        <p:cTn id="110" dur="500"/>
                                        <p:tgtEl>
                                          <p:spTgt spid="316"/>
                                        </p:tgtEl>
                                      </p:cBhvr>
                                    </p:animEffect>
                                  </p:childTnLst>
                                </p:cTn>
                              </p:par>
                              <p:par>
                                <p:cTn id="111" presetID="10" presetClass="entr" presetSubtype="0" fill="hold" nodeType="withEffect">
                                  <p:stCondLst>
                                    <p:cond delay="0"/>
                                  </p:stCondLst>
                                  <p:childTnLst>
                                    <p:set>
                                      <p:cBhvr>
                                        <p:cTn id="112" dur="1" fill="hold">
                                          <p:stCondLst>
                                            <p:cond delay="0"/>
                                          </p:stCondLst>
                                        </p:cTn>
                                        <p:tgtEl>
                                          <p:spTgt spid="281"/>
                                        </p:tgtEl>
                                        <p:attrNameLst>
                                          <p:attrName>style.visibility</p:attrName>
                                        </p:attrNameLst>
                                      </p:cBhvr>
                                      <p:to>
                                        <p:strVal val="visible"/>
                                      </p:to>
                                    </p:set>
                                    <p:animEffect transition="in" filter="fade">
                                      <p:cBhvr>
                                        <p:cTn id="113" dur="500"/>
                                        <p:tgtEl>
                                          <p:spTgt spid="28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80"/>
                                        </p:tgtEl>
                                        <p:attrNameLst>
                                          <p:attrName>style.visibility</p:attrName>
                                        </p:attrNameLst>
                                      </p:cBhvr>
                                      <p:to>
                                        <p:strVal val="visible"/>
                                      </p:to>
                                    </p:set>
                                    <p:animEffect transition="in" filter="fade">
                                      <p:cBhvr>
                                        <p:cTn id="116" dur="500"/>
                                        <p:tgtEl>
                                          <p:spTgt spid="28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82"/>
                                        </p:tgtEl>
                                        <p:attrNameLst>
                                          <p:attrName>style.visibility</p:attrName>
                                        </p:attrNameLst>
                                      </p:cBhvr>
                                      <p:to>
                                        <p:strVal val="visible"/>
                                      </p:to>
                                    </p:set>
                                    <p:animEffect transition="in" filter="fade">
                                      <p:cBhvr>
                                        <p:cTn id="119" dur="500"/>
                                        <p:tgtEl>
                                          <p:spTgt spid="282"/>
                                        </p:tgtEl>
                                      </p:cBhvr>
                                    </p:animEffect>
                                  </p:childTnLst>
                                </p:cTn>
                              </p:par>
                              <p:par>
                                <p:cTn id="120" presetID="10" presetClass="entr" presetSubtype="0" fill="hold" nodeType="withEffect">
                                  <p:stCondLst>
                                    <p:cond delay="0"/>
                                  </p:stCondLst>
                                  <p:childTnLst>
                                    <p:set>
                                      <p:cBhvr>
                                        <p:cTn id="121" dur="1" fill="hold">
                                          <p:stCondLst>
                                            <p:cond delay="0"/>
                                          </p:stCondLst>
                                        </p:cTn>
                                        <p:tgtEl>
                                          <p:spTgt spid="268"/>
                                        </p:tgtEl>
                                        <p:attrNameLst>
                                          <p:attrName>style.visibility</p:attrName>
                                        </p:attrNameLst>
                                      </p:cBhvr>
                                      <p:to>
                                        <p:strVal val="visible"/>
                                      </p:to>
                                    </p:set>
                                    <p:animEffect transition="in" filter="fade">
                                      <p:cBhvr>
                                        <p:cTn id="122" dur="500"/>
                                        <p:tgtEl>
                                          <p:spTgt spid="26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69"/>
                                        </p:tgtEl>
                                        <p:attrNameLst>
                                          <p:attrName>style.visibility</p:attrName>
                                        </p:attrNameLst>
                                      </p:cBhvr>
                                      <p:to>
                                        <p:strVal val="visible"/>
                                      </p:to>
                                    </p:set>
                                    <p:animEffect transition="in" filter="fade">
                                      <p:cBhvr>
                                        <p:cTn id="125" dur="500"/>
                                        <p:tgtEl>
                                          <p:spTgt spid="269"/>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70"/>
                                        </p:tgtEl>
                                        <p:attrNameLst>
                                          <p:attrName>style.visibility</p:attrName>
                                        </p:attrNameLst>
                                      </p:cBhvr>
                                      <p:to>
                                        <p:strVal val="visible"/>
                                      </p:to>
                                    </p:set>
                                    <p:animEffect transition="in" filter="fade">
                                      <p:cBhvr>
                                        <p:cTn id="128" dur="500"/>
                                        <p:tgtEl>
                                          <p:spTgt spid="270"/>
                                        </p:tgtEl>
                                      </p:cBhvr>
                                    </p:animEffect>
                                  </p:childTnLst>
                                </p:cTn>
                              </p:par>
                              <p:par>
                                <p:cTn id="129" presetID="10" presetClass="entr" presetSubtype="0" fill="hold" nodeType="withEffect">
                                  <p:stCondLst>
                                    <p:cond delay="0"/>
                                  </p:stCondLst>
                                  <p:childTnLst>
                                    <p:set>
                                      <p:cBhvr>
                                        <p:cTn id="130" dur="1" fill="hold">
                                          <p:stCondLst>
                                            <p:cond delay="0"/>
                                          </p:stCondLst>
                                        </p:cTn>
                                        <p:tgtEl>
                                          <p:spTgt spid="271"/>
                                        </p:tgtEl>
                                        <p:attrNameLst>
                                          <p:attrName>style.visibility</p:attrName>
                                        </p:attrNameLst>
                                      </p:cBhvr>
                                      <p:to>
                                        <p:strVal val="visible"/>
                                      </p:to>
                                    </p:set>
                                    <p:animEffect transition="in" filter="fade">
                                      <p:cBhvr>
                                        <p:cTn id="131" dur="500"/>
                                        <p:tgtEl>
                                          <p:spTgt spid="271"/>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72"/>
                                        </p:tgtEl>
                                        <p:attrNameLst>
                                          <p:attrName>style.visibility</p:attrName>
                                        </p:attrNameLst>
                                      </p:cBhvr>
                                      <p:to>
                                        <p:strVal val="visible"/>
                                      </p:to>
                                    </p:set>
                                    <p:animEffect transition="in" filter="fade">
                                      <p:cBhvr>
                                        <p:cTn id="134" dur="500"/>
                                        <p:tgtEl>
                                          <p:spTgt spid="27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73"/>
                                        </p:tgtEl>
                                        <p:attrNameLst>
                                          <p:attrName>style.visibility</p:attrName>
                                        </p:attrNameLst>
                                      </p:cBhvr>
                                      <p:to>
                                        <p:strVal val="visible"/>
                                      </p:to>
                                    </p:set>
                                    <p:animEffect transition="in" filter="fade">
                                      <p:cBhvr>
                                        <p:cTn id="137" dur="500"/>
                                        <p:tgtEl>
                                          <p:spTgt spid="273"/>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17"/>
                                        </p:tgtEl>
                                        <p:attrNameLst>
                                          <p:attrName>style.visibility</p:attrName>
                                        </p:attrNameLst>
                                      </p:cBhvr>
                                      <p:to>
                                        <p:strVal val="visible"/>
                                      </p:to>
                                    </p:set>
                                    <p:animEffect transition="in" filter="fade">
                                      <p:cBhvr>
                                        <p:cTn id="140" dur="500"/>
                                        <p:tgtEl>
                                          <p:spTgt spid="317"/>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11"/>
                                        </p:tgtEl>
                                        <p:attrNameLst>
                                          <p:attrName>style.visibility</p:attrName>
                                        </p:attrNameLst>
                                      </p:cBhvr>
                                      <p:to>
                                        <p:strVal val="visible"/>
                                      </p:to>
                                    </p:set>
                                    <p:animEffect transition="in" filter="fade">
                                      <p:cBhvr>
                                        <p:cTn id="145" dur="500"/>
                                        <p:tgtEl>
                                          <p:spTgt spid="311"/>
                                        </p:tgtEl>
                                      </p:cBhvr>
                                    </p:animEffect>
                                  </p:childTnLst>
                                </p:cTn>
                              </p:par>
                              <p:par>
                                <p:cTn id="146" presetID="10" presetClass="entr" presetSubtype="0" fill="hold" nodeType="withEffect">
                                  <p:stCondLst>
                                    <p:cond delay="0"/>
                                  </p:stCondLst>
                                  <p:childTnLst>
                                    <p:set>
                                      <p:cBhvr>
                                        <p:cTn id="147" dur="1" fill="hold">
                                          <p:stCondLst>
                                            <p:cond delay="0"/>
                                          </p:stCondLst>
                                        </p:cTn>
                                        <p:tgtEl>
                                          <p:spTgt spid="319"/>
                                        </p:tgtEl>
                                        <p:attrNameLst>
                                          <p:attrName>style.visibility</p:attrName>
                                        </p:attrNameLst>
                                      </p:cBhvr>
                                      <p:to>
                                        <p:strVal val="visible"/>
                                      </p:to>
                                    </p:set>
                                    <p:animEffect transition="in" filter="fade">
                                      <p:cBhvr>
                                        <p:cTn id="148" dur="500"/>
                                        <p:tgtEl>
                                          <p:spTgt spid="31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09"/>
                                        </p:tgtEl>
                                        <p:attrNameLst>
                                          <p:attrName>style.visibility</p:attrName>
                                        </p:attrNameLst>
                                      </p:cBhvr>
                                      <p:to>
                                        <p:strVal val="visible"/>
                                      </p:to>
                                    </p:set>
                                    <p:animEffect transition="in" filter="fade">
                                      <p:cBhvr>
                                        <p:cTn id="151" dur="500"/>
                                        <p:tgtEl>
                                          <p:spTgt spid="30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310"/>
                                        </p:tgtEl>
                                        <p:attrNameLst>
                                          <p:attrName>style.visibility</p:attrName>
                                        </p:attrNameLst>
                                      </p:cBhvr>
                                      <p:to>
                                        <p:strVal val="visible"/>
                                      </p:to>
                                    </p:set>
                                    <p:animEffect transition="in" filter="fade">
                                      <p:cBhvr>
                                        <p:cTn id="154" dur="500"/>
                                        <p:tgtEl>
                                          <p:spTgt spid="310"/>
                                        </p:tgtEl>
                                      </p:cBhvr>
                                    </p:animEffect>
                                  </p:childTnLst>
                                </p:cTn>
                              </p:par>
                              <p:par>
                                <p:cTn id="155" presetID="10" presetClass="entr" presetSubtype="0" fill="hold" nodeType="withEffect">
                                  <p:stCondLst>
                                    <p:cond delay="0"/>
                                  </p:stCondLst>
                                  <p:childTnLst>
                                    <p:set>
                                      <p:cBhvr>
                                        <p:cTn id="156" dur="1" fill="hold">
                                          <p:stCondLst>
                                            <p:cond delay="0"/>
                                          </p:stCondLst>
                                        </p:cTn>
                                        <p:tgtEl>
                                          <p:spTgt spid="302"/>
                                        </p:tgtEl>
                                        <p:attrNameLst>
                                          <p:attrName>style.visibility</p:attrName>
                                        </p:attrNameLst>
                                      </p:cBhvr>
                                      <p:to>
                                        <p:strVal val="visible"/>
                                      </p:to>
                                    </p:set>
                                    <p:animEffect transition="in" filter="fade">
                                      <p:cBhvr>
                                        <p:cTn id="157" dur="500"/>
                                        <p:tgtEl>
                                          <p:spTgt spid="302"/>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03"/>
                                        </p:tgtEl>
                                        <p:attrNameLst>
                                          <p:attrName>style.visibility</p:attrName>
                                        </p:attrNameLst>
                                      </p:cBhvr>
                                      <p:to>
                                        <p:strVal val="visible"/>
                                      </p:to>
                                    </p:set>
                                    <p:animEffect transition="in" filter="fade">
                                      <p:cBhvr>
                                        <p:cTn id="160" dur="500"/>
                                        <p:tgtEl>
                                          <p:spTgt spid="30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06"/>
                                        </p:tgtEl>
                                        <p:attrNameLst>
                                          <p:attrName>style.visibility</p:attrName>
                                        </p:attrNameLst>
                                      </p:cBhvr>
                                      <p:to>
                                        <p:strVal val="visible"/>
                                      </p:to>
                                    </p:set>
                                    <p:animEffect transition="in" filter="fade">
                                      <p:cBhvr>
                                        <p:cTn id="163" dur="500"/>
                                        <p:tgtEl>
                                          <p:spTgt spid="306"/>
                                        </p:tgtEl>
                                      </p:cBhvr>
                                    </p:animEffect>
                                  </p:childTnLst>
                                </p:cTn>
                              </p:par>
                              <p:par>
                                <p:cTn id="164" presetID="10" presetClass="entr" presetSubtype="0" fill="hold" nodeType="withEffect">
                                  <p:stCondLst>
                                    <p:cond delay="0"/>
                                  </p:stCondLst>
                                  <p:childTnLst>
                                    <p:set>
                                      <p:cBhvr>
                                        <p:cTn id="165" dur="1" fill="hold">
                                          <p:stCondLst>
                                            <p:cond delay="0"/>
                                          </p:stCondLst>
                                        </p:cTn>
                                        <p:tgtEl>
                                          <p:spTgt spid="304"/>
                                        </p:tgtEl>
                                        <p:attrNameLst>
                                          <p:attrName>style.visibility</p:attrName>
                                        </p:attrNameLst>
                                      </p:cBhvr>
                                      <p:to>
                                        <p:strVal val="visible"/>
                                      </p:to>
                                    </p:set>
                                    <p:animEffect transition="in" filter="fade">
                                      <p:cBhvr>
                                        <p:cTn id="166" dur="500"/>
                                        <p:tgtEl>
                                          <p:spTgt spid="304"/>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05"/>
                                        </p:tgtEl>
                                        <p:attrNameLst>
                                          <p:attrName>style.visibility</p:attrName>
                                        </p:attrNameLst>
                                      </p:cBhvr>
                                      <p:to>
                                        <p:strVal val="visible"/>
                                      </p:to>
                                    </p:set>
                                    <p:animEffect transition="in" filter="fade">
                                      <p:cBhvr>
                                        <p:cTn id="169" dur="500"/>
                                        <p:tgtEl>
                                          <p:spTgt spid="305"/>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07"/>
                                        </p:tgtEl>
                                        <p:attrNameLst>
                                          <p:attrName>style.visibility</p:attrName>
                                        </p:attrNameLst>
                                      </p:cBhvr>
                                      <p:to>
                                        <p:strVal val="visible"/>
                                      </p:to>
                                    </p:set>
                                    <p:animEffect transition="in" filter="fade">
                                      <p:cBhvr>
                                        <p:cTn id="172" dur="500"/>
                                        <p:tgtEl>
                                          <p:spTgt spid="30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20"/>
                                        </p:tgtEl>
                                        <p:attrNameLst>
                                          <p:attrName>style.visibility</p:attrName>
                                        </p:attrNameLst>
                                      </p:cBhvr>
                                      <p:to>
                                        <p:strVal val="visible"/>
                                      </p:to>
                                    </p:set>
                                    <p:animEffect transition="in" filter="fade">
                                      <p:cBhvr>
                                        <p:cTn id="175" dur="500"/>
                                        <p:tgtEl>
                                          <p:spTgt spid="320"/>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299"/>
                                        </p:tgtEl>
                                        <p:attrNameLst>
                                          <p:attrName>style.visibility</p:attrName>
                                        </p:attrNameLst>
                                      </p:cBhvr>
                                      <p:to>
                                        <p:strVal val="visible"/>
                                      </p:to>
                                    </p:set>
                                    <p:animEffect transition="in" filter="fade">
                                      <p:cBhvr>
                                        <p:cTn id="180" dur="500"/>
                                        <p:tgtEl>
                                          <p:spTgt spid="299"/>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300"/>
                                        </p:tgtEl>
                                        <p:attrNameLst>
                                          <p:attrName>style.visibility</p:attrName>
                                        </p:attrNameLst>
                                      </p:cBhvr>
                                      <p:to>
                                        <p:strVal val="visible"/>
                                      </p:to>
                                    </p:set>
                                    <p:animEffect transition="in" filter="fade">
                                      <p:cBhvr>
                                        <p:cTn id="183" dur="500"/>
                                        <p:tgtEl>
                                          <p:spTgt spid="300"/>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313"/>
                                        </p:tgtEl>
                                        <p:attrNameLst>
                                          <p:attrName>style.visibility</p:attrName>
                                        </p:attrNameLst>
                                      </p:cBhvr>
                                      <p:to>
                                        <p:strVal val="visible"/>
                                      </p:to>
                                    </p:set>
                                    <p:animEffect transition="in" filter="fade">
                                      <p:cBhvr>
                                        <p:cTn id="188" dur="500"/>
                                        <p:tgtEl>
                                          <p:spTgt spid="313"/>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314"/>
                                        </p:tgtEl>
                                        <p:attrNameLst>
                                          <p:attrName>style.visibility</p:attrName>
                                        </p:attrNameLst>
                                      </p:cBhvr>
                                      <p:to>
                                        <p:strVal val="visible"/>
                                      </p:to>
                                    </p:set>
                                    <p:animEffect transition="in" filter="fade">
                                      <p:cBhvr>
                                        <p:cTn id="191" dur="500"/>
                                        <p:tgtEl>
                                          <p:spTgt spid="314"/>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315"/>
                                        </p:tgtEl>
                                        <p:attrNameLst>
                                          <p:attrName>style.visibility</p:attrName>
                                        </p:attrNameLst>
                                      </p:cBhvr>
                                      <p:to>
                                        <p:strVal val="visible"/>
                                      </p:to>
                                    </p:set>
                                    <p:animEffect transition="in" filter="fade">
                                      <p:cBhvr>
                                        <p:cTn id="194" dur="500"/>
                                        <p:tgtEl>
                                          <p:spTgt spid="315"/>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339"/>
                                        </p:tgtEl>
                                        <p:attrNameLst>
                                          <p:attrName>style.visibility</p:attrName>
                                        </p:attrNameLst>
                                      </p:cBhvr>
                                      <p:to>
                                        <p:strVal val="visible"/>
                                      </p:to>
                                    </p:set>
                                    <p:animEffect transition="in" filter="fade">
                                      <p:cBhvr>
                                        <p:cTn id="199" dur="500"/>
                                        <p:tgtEl>
                                          <p:spTgt spid="339"/>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71"/>
                                        </p:tgtEl>
                                        <p:attrNameLst>
                                          <p:attrName>style.visibility</p:attrName>
                                        </p:attrNameLst>
                                      </p:cBhvr>
                                      <p:to>
                                        <p:strVal val="visible"/>
                                      </p:to>
                                    </p:set>
                                    <p:animEffect transition="in" filter="fade">
                                      <p:cBhvr>
                                        <p:cTn id="202" dur="500"/>
                                        <p:tgtEl>
                                          <p:spTgt spid="171"/>
                                        </p:tgtEl>
                                      </p:cBhvr>
                                    </p:animEffect>
                                  </p:childTnLst>
                                </p:cTn>
                              </p:par>
                              <p:par>
                                <p:cTn id="203" presetID="10" presetClass="entr" presetSubtype="0" fill="hold" nodeType="withEffect">
                                  <p:stCondLst>
                                    <p:cond delay="0"/>
                                  </p:stCondLst>
                                  <p:childTnLst>
                                    <p:set>
                                      <p:cBhvr>
                                        <p:cTn id="204" dur="1" fill="hold">
                                          <p:stCondLst>
                                            <p:cond delay="0"/>
                                          </p:stCondLst>
                                        </p:cTn>
                                        <p:tgtEl>
                                          <p:spTgt spid="258"/>
                                        </p:tgtEl>
                                        <p:attrNameLst>
                                          <p:attrName>style.visibility</p:attrName>
                                        </p:attrNameLst>
                                      </p:cBhvr>
                                      <p:to>
                                        <p:strVal val="visible"/>
                                      </p:to>
                                    </p:set>
                                    <p:animEffect transition="in" filter="fade">
                                      <p:cBhvr>
                                        <p:cTn id="205" dur="500"/>
                                        <p:tgtEl>
                                          <p:spTgt spid="258"/>
                                        </p:tgtEl>
                                      </p:cBhvr>
                                    </p:animEffect>
                                  </p:childTnLst>
                                </p:cTn>
                              </p:par>
                              <p:par>
                                <p:cTn id="206" presetID="10" presetClass="entr" presetSubtype="0" fill="hold" nodeType="withEffect">
                                  <p:stCondLst>
                                    <p:cond delay="0"/>
                                  </p:stCondLst>
                                  <p:childTnLst>
                                    <p:set>
                                      <p:cBhvr>
                                        <p:cTn id="207" dur="1" fill="hold">
                                          <p:stCondLst>
                                            <p:cond delay="0"/>
                                          </p:stCondLst>
                                        </p:cTn>
                                        <p:tgtEl>
                                          <p:spTgt spid="369"/>
                                        </p:tgtEl>
                                        <p:attrNameLst>
                                          <p:attrName>style.visibility</p:attrName>
                                        </p:attrNameLst>
                                      </p:cBhvr>
                                      <p:to>
                                        <p:strVal val="visible"/>
                                      </p:to>
                                    </p:set>
                                    <p:animEffect transition="in" filter="fade">
                                      <p:cBhvr>
                                        <p:cTn id="208" dur="500"/>
                                        <p:tgtEl>
                                          <p:spTgt spid="369"/>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18"/>
                                        </p:tgtEl>
                                        <p:attrNameLst>
                                          <p:attrName>style.visibility</p:attrName>
                                        </p:attrNameLst>
                                      </p:cBhvr>
                                      <p:to>
                                        <p:strVal val="visible"/>
                                      </p:to>
                                    </p:set>
                                    <p:animEffect transition="in" filter="fade">
                                      <p:cBhvr>
                                        <p:cTn id="211" dur="500"/>
                                        <p:tgtEl>
                                          <p:spTgt spid="218"/>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15"/>
                                        </p:tgtEl>
                                        <p:attrNameLst>
                                          <p:attrName>style.visibility</p:attrName>
                                        </p:attrNameLst>
                                      </p:cBhvr>
                                      <p:to>
                                        <p:strVal val="visible"/>
                                      </p:to>
                                    </p:set>
                                    <p:animEffect transition="in" filter="fade">
                                      <p:cBhvr>
                                        <p:cTn id="214" dur="500"/>
                                        <p:tgtEl>
                                          <p:spTgt spid="2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79"/>
                                        </p:tgtEl>
                                        <p:attrNameLst>
                                          <p:attrName>style.visibility</p:attrName>
                                        </p:attrNameLst>
                                      </p:cBhvr>
                                      <p:to>
                                        <p:strVal val="visible"/>
                                      </p:to>
                                    </p:set>
                                    <p:animEffect transition="in" filter="fade">
                                      <p:cBhvr>
                                        <p:cTn id="217" dur="500"/>
                                        <p:tgtEl>
                                          <p:spTgt spid="179"/>
                                        </p:tgtEl>
                                      </p:cBhvr>
                                    </p:animEffect>
                                  </p:childTnLst>
                                </p:cTn>
                              </p:par>
                              <p:par>
                                <p:cTn id="218" presetID="10" presetClass="entr" presetSubtype="0" fill="hold" nodeType="withEffect">
                                  <p:stCondLst>
                                    <p:cond delay="0"/>
                                  </p:stCondLst>
                                  <p:childTnLst>
                                    <p:set>
                                      <p:cBhvr>
                                        <p:cTn id="219" dur="1" fill="hold">
                                          <p:stCondLst>
                                            <p:cond delay="0"/>
                                          </p:stCondLst>
                                        </p:cTn>
                                        <p:tgtEl>
                                          <p:spTgt spid="256"/>
                                        </p:tgtEl>
                                        <p:attrNameLst>
                                          <p:attrName>style.visibility</p:attrName>
                                        </p:attrNameLst>
                                      </p:cBhvr>
                                      <p:to>
                                        <p:strVal val="visible"/>
                                      </p:to>
                                    </p:set>
                                    <p:animEffect transition="in" filter="fade">
                                      <p:cBhvr>
                                        <p:cTn id="220" dur="500"/>
                                        <p:tgtEl>
                                          <p:spTgt spid="256"/>
                                        </p:tgtEl>
                                      </p:cBhvr>
                                    </p:animEffect>
                                  </p:childTnLst>
                                </p:cTn>
                              </p:par>
                              <p:par>
                                <p:cTn id="221" presetID="10" presetClass="entr" presetSubtype="0" fill="hold" nodeType="withEffect">
                                  <p:stCondLst>
                                    <p:cond delay="0"/>
                                  </p:stCondLst>
                                  <p:childTnLst>
                                    <p:set>
                                      <p:cBhvr>
                                        <p:cTn id="222" dur="1" fill="hold">
                                          <p:stCondLst>
                                            <p:cond delay="0"/>
                                          </p:stCondLst>
                                        </p:cTn>
                                        <p:tgtEl>
                                          <p:spTgt spid="265"/>
                                        </p:tgtEl>
                                        <p:attrNameLst>
                                          <p:attrName>style.visibility</p:attrName>
                                        </p:attrNameLst>
                                      </p:cBhvr>
                                      <p:to>
                                        <p:strVal val="visible"/>
                                      </p:to>
                                    </p:set>
                                    <p:animEffect transition="in" filter="fade">
                                      <p:cBhvr>
                                        <p:cTn id="223" dur="500"/>
                                        <p:tgtEl>
                                          <p:spTgt spid="265"/>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214"/>
                                        </p:tgtEl>
                                        <p:attrNameLst>
                                          <p:attrName>style.visibility</p:attrName>
                                        </p:attrNameLst>
                                      </p:cBhvr>
                                      <p:to>
                                        <p:strVal val="visible"/>
                                      </p:to>
                                    </p:set>
                                    <p:animEffect transition="in" filter="fade">
                                      <p:cBhvr>
                                        <p:cTn id="226" dur="500"/>
                                        <p:tgtEl>
                                          <p:spTgt spid="214"/>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nodeType="clickEffect">
                                  <p:stCondLst>
                                    <p:cond delay="0"/>
                                  </p:stCondLst>
                                  <p:childTnLst>
                                    <p:set>
                                      <p:cBhvr>
                                        <p:cTn id="230" dur="1" fill="hold">
                                          <p:stCondLst>
                                            <p:cond delay="0"/>
                                          </p:stCondLst>
                                        </p:cTn>
                                        <p:tgtEl>
                                          <p:spTgt spid="257"/>
                                        </p:tgtEl>
                                        <p:attrNameLst>
                                          <p:attrName>style.visibility</p:attrName>
                                        </p:attrNameLst>
                                      </p:cBhvr>
                                      <p:to>
                                        <p:strVal val="visible"/>
                                      </p:to>
                                    </p:set>
                                    <p:animEffect transition="in" filter="fade">
                                      <p:cBhvr>
                                        <p:cTn id="231" dur="500"/>
                                        <p:tgtEl>
                                          <p:spTgt spid="257"/>
                                        </p:tgtEl>
                                      </p:cBhvr>
                                    </p:animEffect>
                                  </p:childTnLst>
                                </p:cTn>
                              </p:par>
                              <p:par>
                                <p:cTn id="232" presetID="10" presetClass="entr" presetSubtype="0" fill="hold" nodeType="withEffect">
                                  <p:stCondLst>
                                    <p:cond delay="0"/>
                                  </p:stCondLst>
                                  <p:childTnLst>
                                    <p:set>
                                      <p:cBhvr>
                                        <p:cTn id="233" dur="1" fill="hold">
                                          <p:stCondLst>
                                            <p:cond delay="0"/>
                                          </p:stCondLst>
                                        </p:cTn>
                                        <p:tgtEl>
                                          <p:spTgt spid="212"/>
                                        </p:tgtEl>
                                        <p:attrNameLst>
                                          <p:attrName>style.visibility</p:attrName>
                                        </p:attrNameLst>
                                      </p:cBhvr>
                                      <p:to>
                                        <p:strVal val="visible"/>
                                      </p:to>
                                    </p:set>
                                    <p:animEffect transition="in" filter="fade">
                                      <p:cBhvr>
                                        <p:cTn id="234" dur="500"/>
                                        <p:tgtEl>
                                          <p:spTgt spid="212"/>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217"/>
                                        </p:tgtEl>
                                        <p:attrNameLst>
                                          <p:attrName>style.visibility</p:attrName>
                                        </p:attrNameLst>
                                      </p:cBhvr>
                                      <p:to>
                                        <p:strVal val="visible"/>
                                      </p:to>
                                    </p:set>
                                    <p:animEffect transition="in" filter="fade">
                                      <p:cBhvr>
                                        <p:cTn id="237" dur="500"/>
                                        <p:tgtEl>
                                          <p:spTgt spid="217"/>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216"/>
                                        </p:tgtEl>
                                        <p:attrNameLst>
                                          <p:attrName>style.visibility</p:attrName>
                                        </p:attrNameLst>
                                      </p:cBhvr>
                                      <p:to>
                                        <p:strVal val="visible"/>
                                      </p:to>
                                    </p:set>
                                    <p:animEffect transition="in" filter="fade">
                                      <p:cBhvr>
                                        <p:cTn id="240" dur="500"/>
                                        <p:tgtEl>
                                          <p:spTgt spid="216"/>
                                        </p:tgtEl>
                                      </p:cBhvr>
                                    </p:animEffec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276"/>
                                        </p:tgtEl>
                                        <p:attrNameLst>
                                          <p:attrName>style.visibility</p:attrName>
                                        </p:attrNameLst>
                                      </p:cBhvr>
                                      <p:to>
                                        <p:strVal val="visible"/>
                                      </p:to>
                                    </p:set>
                                    <p:animEffect transition="in" filter="fade">
                                      <p:cBhvr>
                                        <p:cTn id="245" dur="500"/>
                                        <p:tgtEl>
                                          <p:spTgt spid="276"/>
                                        </p:tgtEl>
                                      </p:cBhvr>
                                    </p:animEffect>
                                  </p:childTnLst>
                                </p:cTn>
                              </p:par>
                              <p:par>
                                <p:cTn id="246" presetID="10" presetClass="entr" presetSubtype="0" fill="hold" nodeType="withEffect">
                                  <p:stCondLst>
                                    <p:cond delay="0"/>
                                  </p:stCondLst>
                                  <p:childTnLst>
                                    <p:set>
                                      <p:cBhvr>
                                        <p:cTn id="247" dur="1" fill="hold">
                                          <p:stCondLst>
                                            <p:cond delay="0"/>
                                          </p:stCondLst>
                                        </p:cTn>
                                        <p:tgtEl>
                                          <p:spTgt spid="356"/>
                                        </p:tgtEl>
                                        <p:attrNameLst>
                                          <p:attrName>style.visibility</p:attrName>
                                        </p:attrNameLst>
                                      </p:cBhvr>
                                      <p:to>
                                        <p:strVal val="visible"/>
                                      </p:to>
                                    </p:set>
                                    <p:animEffect transition="in" filter="fade">
                                      <p:cBhvr>
                                        <p:cTn id="248" dur="500"/>
                                        <p:tgtEl>
                                          <p:spTgt spid="356"/>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360"/>
                                        </p:tgtEl>
                                        <p:attrNameLst>
                                          <p:attrName>style.visibility</p:attrName>
                                        </p:attrNameLst>
                                      </p:cBhvr>
                                      <p:to>
                                        <p:strVal val="visible"/>
                                      </p:to>
                                    </p:set>
                                    <p:animEffect transition="in" filter="fade">
                                      <p:cBhvr>
                                        <p:cTn id="251" dur="500"/>
                                        <p:tgtEl>
                                          <p:spTgt spid="360"/>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ntr" presetSubtype="0" fill="hold" grpId="0" nodeType="clickEffect">
                                  <p:stCondLst>
                                    <p:cond delay="0"/>
                                  </p:stCondLst>
                                  <p:childTnLst>
                                    <p:set>
                                      <p:cBhvr>
                                        <p:cTn id="255" dur="1" fill="hold">
                                          <p:stCondLst>
                                            <p:cond delay="0"/>
                                          </p:stCondLst>
                                        </p:cTn>
                                        <p:tgtEl>
                                          <p:spTgt spid="175"/>
                                        </p:tgtEl>
                                        <p:attrNameLst>
                                          <p:attrName>style.visibility</p:attrName>
                                        </p:attrNameLst>
                                      </p:cBhvr>
                                      <p:to>
                                        <p:strVal val="visible"/>
                                      </p:to>
                                    </p:set>
                                    <p:animEffect transition="in" filter="fade">
                                      <p:cBhvr>
                                        <p:cTn id="256" dur="500"/>
                                        <p:tgtEl>
                                          <p:spTgt spid="175"/>
                                        </p:tgtEl>
                                      </p:cBhvr>
                                    </p:animEffect>
                                  </p:childTnLst>
                                </p:cTn>
                              </p:par>
                              <p:par>
                                <p:cTn id="257" presetID="10" presetClass="entr" presetSubtype="0" fill="hold" nodeType="withEffect">
                                  <p:stCondLst>
                                    <p:cond delay="0"/>
                                  </p:stCondLst>
                                  <p:childTnLst>
                                    <p:set>
                                      <p:cBhvr>
                                        <p:cTn id="258" dur="1" fill="hold">
                                          <p:stCondLst>
                                            <p:cond delay="0"/>
                                          </p:stCondLst>
                                        </p:cTn>
                                        <p:tgtEl>
                                          <p:spTgt spid="283"/>
                                        </p:tgtEl>
                                        <p:attrNameLst>
                                          <p:attrName>style.visibility</p:attrName>
                                        </p:attrNameLst>
                                      </p:cBhvr>
                                      <p:to>
                                        <p:strVal val="visible"/>
                                      </p:to>
                                    </p:set>
                                    <p:animEffect transition="in" filter="fade">
                                      <p:cBhvr>
                                        <p:cTn id="259" dur="500"/>
                                        <p:tgtEl>
                                          <p:spTgt spid="283"/>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84"/>
                                        </p:tgtEl>
                                        <p:attrNameLst>
                                          <p:attrName>style.visibility</p:attrName>
                                        </p:attrNameLst>
                                      </p:cBhvr>
                                      <p:to>
                                        <p:strVal val="visible"/>
                                      </p:to>
                                    </p:set>
                                    <p:animEffect transition="in" filter="fade">
                                      <p:cBhvr>
                                        <p:cTn id="262" dur="500"/>
                                        <p:tgtEl>
                                          <p:spTgt spid="284"/>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285"/>
                                        </p:tgtEl>
                                        <p:attrNameLst>
                                          <p:attrName>style.visibility</p:attrName>
                                        </p:attrNameLst>
                                      </p:cBhvr>
                                      <p:to>
                                        <p:strVal val="visible"/>
                                      </p:to>
                                    </p:set>
                                    <p:animEffect transition="in" filter="fade">
                                      <p:cBhvr>
                                        <p:cTn id="265" dur="500"/>
                                        <p:tgtEl>
                                          <p:spTgt spid="285"/>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86"/>
                                        </p:tgtEl>
                                        <p:attrNameLst>
                                          <p:attrName>style.visibility</p:attrName>
                                        </p:attrNameLst>
                                      </p:cBhvr>
                                      <p:to>
                                        <p:strVal val="visible"/>
                                      </p:to>
                                    </p:set>
                                    <p:animEffect transition="in" filter="fade">
                                      <p:cBhvr>
                                        <p:cTn id="268" dur="500"/>
                                        <p:tgtEl>
                                          <p:spTgt spid="286"/>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87"/>
                                        </p:tgtEl>
                                        <p:attrNameLst>
                                          <p:attrName>style.visibility</p:attrName>
                                        </p:attrNameLst>
                                      </p:cBhvr>
                                      <p:to>
                                        <p:strVal val="visible"/>
                                      </p:to>
                                    </p:set>
                                    <p:animEffect transition="in" filter="fade">
                                      <p:cBhvr>
                                        <p:cTn id="271" dur="500"/>
                                        <p:tgtEl>
                                          <p:spTgt spid="287"/>
                                        </p:tgtEl>
                                      </p:cBhvr>
                                    </p:animEffect>
                                  </p:childTnLst>
                                </p:cTn>
                              </p:par>
                              <p:par>
                                <p:cTn id="272" presetID="10" presetClass="entr" presetSubtype="0" fill="hold" nodeType="withEffect">
                                  <p:stCondLst>
                                    <p:cond delay="0"/>
                                  </p:stCondLst>
                                  <p:childTnLst>
                                    <p:set>
                                      <p:cBhvr>
                                        <p:cTn id="273" dur="1" fill="hold">
                                          <p:stCondLst>
                                            <p:cond delay="0"/>
                                          </p:stCondLst>
                                        </p:cTn>
                                        <p:tgtEl>
                                          <p:spTgt spid="291"/>
                                        </p:tgtEl>
                                        <p:attrNameLst>
                                          <p:attrName>style.visibility</p:attrName>
                                        </p:attrNameLst>
                                      </p:cBhvr>
                                      <p:to>
                                        <p:strVal val="visible"/>
                                      </p:to>
                                    </p:set>
                                    <p:animEffect transition="in" filter="fade">
                                      <p:cBhvr>
                                        <p:cTn id="274" dur="500"/>
                                        <p:tgtEl>
                                          <p:spTgt spid="291"/>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322"/>
                                        </p:tgtEl>
                                        <p:attrNameLst>
                                          <p:attrName>style.visibility</p:attrName>
                                        </p:attrNameLst>
                                      </p:cBhvr>
                                      <p:to>
                                        <p:strVal val="visible"/>
                                      </p:to>
                                    </p:set>
                                    <p:animEffect transition="in" filter="fade">
                                      <p:cBhvr>
                                        <p:cTn id="277" dur="500"/>
                                        <p:tgtEl>
                                          <p:spTgt spid="322"/>
                                        </p:tgtEl>
                                      </p:cBhvr>
                                    </p:animEffect>
                                  </p:childTnLst>
                                </p:cTn>
                              </p:par>
                              <p:par>
                                <p:cTn id="278" presetID="10" presetClass="entr" presetSubtype="0" fill="hold" nodeType="withEffect">
                                  <p:stCondLst>
                                    <p:cond delay="0"/>
                                  </p:stCondLst>
                                  <p:childTnLst>
                                    <p:set>
                                      <p:cBhvr>
                                        <p:cTn id="279" dur="1" fill="hold">
                                          <p:stCondLst>
                                            <p:cond delay="0"/>
                                          </p:stCondLst>
                                        </p:cTn>
                                        <p:tgtEl>
                                          <p:spTgt spid="290"/>
                                        </p:tgtEl>
                                        <p:attrNameLst>
                                          <p:attrName>style.visibility</p:attrName>
                                        </p:attrNameLst>
                                      </p:cBhvr>
                                      <p:to>
                                        <p:strVal val="visible"/>
                                      </p:to>
                                    </p:set>
                                    <p:animEffect transition="in" filter="fade">
                                      <p:cBhvr>
                                        <p:cTn id="280" dur="500"/>
                                        <p:tgtEl>
                                          <p:spTgt spid="290"/>
                                        </p:tgtEl>
                                      </p:cBhvr>
                                    </p:animEffect>
                                  </p:childTnLst>
                                </p:cTn>
                              </p:par>
                              <p:par>
                                <p:cTn id="281" presetID="10" presetClass="entr" presetSubtype="0" fill="hold" nodeType="withEffect">
                                  <p:stCondLst>
                                    <p:cond delay="0"/>
                                  </p:stCondLst>
                                  <p:childTnLst>
                                    <p:set>
                                      <p:cBhvr>
                                        <p:cTn id="282" dur="1" fill="hold">
                                          <p:stCondLst>
                                            <p:cond delay="0"/>
                                          </p:stCondLst>
                                        </p:cTn>
                                        <p:tgtEl>
                                          <p:spTgt spid="357"/>
                                        </p:tgtEl>
                                        <p:attrNameLst>
                                          <p:attrName>style.visibility</p:attrName>
                                        </p:attrNameLst>
                                      </p:cBhvr>
                                      <p:to>
                                        <p:strVal val="visible"/>
                                      </p:to>
                                    </p:set>
                                    <p:animEffect transition="in" filter="fade">
                                      <p:cBhvr>
                                        <p:cTn id="283" dur="500"/>
                                        <p:tgtEl>
                                          <p:spTgt spid="357"/>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361"/>
                                        </p:tgtEl>
                                        <p:attrNameLst>
                                          <p:attrName>style.visibility</p:attrName>
                                        </p:attrNameLst>
                                      </p:cBhvr>
                                      <p:to>
                                        <p:strVal val="visible"/>
                                      </p:to>
                                    </p:set>
                                    <p:animEffect transition="in" filter="fade">
                                      <p:cBhvr>
                                        <p:cTn id="286" dur="500"/>
                                        <p:tgtEl>
                                          <p:spTgt spid="361"/>
                                        </p:tgtEl>
                                      </p:cBhvr>
                                    </p:animEffect>
                                  </p:childTnLst>
                                </p:cTn>
                              </p:par>
                              <p:par>
                                <p:cTn id="287" presetID="10" presetClass="entr" presetSubtype="0" fill="hold" nodeType="withEffect">
                                  <p:stCondLst>
                                    <p:cond delay="0"/>
                                  </p:stCondLst>
                                  <p:childTnLst>
                                    <p:set>
                                      <p:cBhvr>
                                        <p:cTn id="288" dur="1" fill="hold">
                                          <p:stCondLst>
                                            <p:cond delay="0"/>
                                          </p:stCondLst>
                                        </p:cTn>
                                        <p:tgtEl>
                                          <p:spTgt spid="372"/>
                                        </p:tgtEl>
                                        <p:attrNameLst>
                                          <p:attrName>style.visibility</p:attrName>
                                        </p:attrNameLst>
                                      </p:cBhvr>
                                      <p:to>
                                        <p:strVal val="visible"/>
                                      </p:to>
                                    </p:set>
                                    <p:animEffect transition="in" filter="fade">
                                      <p:cBhvr>
                                        <p:cTn id="289" dur="500"/>
                                        <p:tgtEl>
                                          <p:spTgt spid="372"/>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0"/>
                                  </p:stCondLst>
                                  <p:childTnLst>
                                    <p:set>
                                      <p:cBhvr>
                                        <p:cTn id="293" dur="1" fill="hold">
                                          <p:stCondLst>
                                            <p:cond delay="0"/>
                                          </p:stCondLst>
                                        </p:cTn>
                                        <p:tgtEl>
                                          <p:spTgt spid="177"/>
                                        </p:tgtEl>
                                        <p:attrNameLst>
                                          <p:attrName>style.visibility</p:attrName>
                                        </p:attrNameLst>
                                      </p:cBhvr>
                                      <p:to>
                                        <p:strVal val="visible"/>
                                      </p:to>
                                    </p:set>
                                    <p:animEffect transition="in" filter="fade">
                                      <p:cBhvr>
                                        <p:cTn id="294" dur="500"/>
                                        <p:tgtEl>
                                          <p:spTgt spid="177"/>
                                        </p:tgtEl>
                                      </p:cBhvr>
                                    </p:animEffect>
                                  </p:childTnLst>
                                </p:cTn>
                              </p:par>
                              <p:par>
                                <p:cTn id="295" presetID="10" presetClass="entr" presetSubtype="0" fill="hold" nodeType="withEffect">
                                  <p:stCondLst>
                                    <p:cond delay="0"/>
                                  </p:stCondLst>
                                  <p:childTnLst>
                                    <p:set>
                                      <p:cBhvr>
                                        <p:cTn id="296" dur="1" fill="hold">
                                          <p:stCondLst>
                                            <p:cond delay="0"/>
                                          </p:stCondLst>
                                        </p:cTn>
                                        <p:tgtEl>
                                          <p:spTgt spid="247"/>
                                        </p:tgtEl>
                                        <p:attrNameLst>
                                          <p:attrName>style.visibility</p:attrName>
                                        </p:attrNameLst>
                                      </p:cBhvr>
                                      <p:to>
                                        <p:strVal val="visible"/>
                                      </p:to>
                                    </p:set>
                                    <p:animEffect transition="in" filter="fade">
                                      <p:cBhvr>
                                        <p:cTn id="297" dur="500"/>
                                        <p:tgtEl>
                                          <p:spTgt spid="247"/>
                                        </p:tgtEl>
                                      </p:cBhvr>
                                    </p:animEffect>
                                  </p:childTnLst>
                                </p:cTn>
                              </p:par>
                              <p:par>
                                <p:cTn id="298" presetID="10" presetClass="entr" presetSubtype="0" fill="hold" grpId="0" nodeType="withEffect">
                                  <p:stCondLst>
                                    <p:cond delay="0"/>
                                  </p:stCondLst>
                                  <p:childTnLst>
                                    <p:set>
                                      <p:cBhvr>
                                        <p:cTn id="299" dur="1" fill="hold">
                                          <p:stCondLst>
                                            <p:cond delay="0"/>
                                          </p:stCondLst>
                                        </p:cTn>
                                        <p:tgtEl>
                                          <p:spTgt spid="248"/>
                                        </p:tgtEl>
                                        <p:attrNameLst>
                                          <p:attrName>style.visibility</p:attrName>
                                        </p:attrNameLst>
                                      </p:cBhvr>
                                      <p:to>
                                        <p:strVal val="visible"/>
                                      </p:to>
                                    </p:set>
                                    <p:animEffect transition="in" filter="fade">
                                      <p:cBhvr>
                                        <p:cTn id="300" dur="500"/>
                                        <p:tgtEl>
                                          <p:spTgt spid="248"/>
                                        </p:tgtEl>
                                      </p:cBhvr>
                                    </p:animEffect>
                                  </p:childTnLst>
                                </p:cTn>
                              </p:par>
                              <p:par>
                                <p:cTn id="301" presetID="10" presetClass="entr" presetSubtype="0" fill="hold" grpId="0" nodeType="withEffect">
                                  <p:stCondLst>
                                    <p:cond delay="0"/>
                                  </p:stCondLst>
                                  <p:childTnLst>
                                    <p:set>
                                      <p:cBhvr>
                                        <p:cTn id="302" dur="1" fill="hold">
                                          <p:stCondLst>
                                            <p:cond delay="0"/>
                                          </p:stCondLst>
                                        </p:cTn>
                                        <p:tgtEl>
                                          <p:spTgt spid="249"/>
                                        </p:tgtEl>
                                        <p:attrNameLst>
                                          <p:attrName>style.visibility</p:attrName>
                                        </p:attrNameLst>
                                      </p:cBhvr>
                                      <p:to>
                                        <p:strVal val="visible"/>
                                      </p:to>
                                    </p:set>
                                    <p:animEffect transition="in" filter="fade">
                                      <p:cBhvr>
                                        <p:cTn id="303" dur="500"/>
                                        <p:tgtEl>
                                          <p:spTgt spid="249"/>
                                        </p:tgtEl>
                                      </p:cBhvr>
                                    </p:animEffect>
                                  </p:childTnLst>
                                </p:cTn>
                              </p:par>
                              <p:par>
                                <p:cTn id="304" presetID="10" presetClass="entr" presetSubtype="0" fill="hold" grpId="0" nodeType="withEffect">
                                  <p:stCondLst>
                                    <p:cond delay="0"/>
                                  </p:stCondLst>
                                  <p:childTnLst>
                                    <p:set>
                                      <p:cBhvr>
                                        <p:cTn id="305" dur="1" fill="hold">
                                          <p:stCondLst>
                                            <p:cond delay="0"/>
                                          </p:stCondLst>
                                        </p:cTn>
                                        <p:tgtEl>
                                          <p:spTgt spid="288"/>
                                        </p:tgtEl>
                                        <p:attrNameLst>
                                          <p:attrName>style.visibility</p:attrName>
                                        </p:attrNameLst>
                                      </p:cBhvr>
                                      <p:to>
                                        <p:strVal val="visible"/>
                                      </p:to>
                                    </p:set>
                                    <p:animEffect transition="in" filter="fade">
                                      <p:cBhvr>
                                        <p:cTn id="306" dur="500"/>
                                        <p:tgtEl>
                                          <p:spTgt spid="288"/>
                                        </p:tgtEl>
                                      </p:cBhvr>
                                    </p:animEffect>
                                  </p:childTnLst>
                                </p:cTn>
                              </p:par>
                              <p:par>
                                <p:cTn id="307" presetID="10" presetClass="entr" presetSubtype="0" fill="hold" nodeType="withEffect">
                                  <p:stCondLst>
                                    <p:cond delay="0"/>
                                  </p:stCondLst>
                                  <p:childTnLst>
                                    <p:set>
                                      <p:cBhvr>
                                        <p:cTn id="308" dur="1" fill="hold">
                                          <p:stCondLst>
                                            <p:cond delay="0"/>
                                          </p:stCondLst>
                                        </p:cTn>
                                        <p:tgtEl>
                                          <p:spTgt spid="292"/>
                                        </p:tgtEl>
                                        <p:attrNameLst>
                                          <p:attrName>style.visibility</p:attrName>
                                        </p:attrNameLst>
                                      </p:cBhvr>
                                      <p:to>
                                        <p:strVal val="visible"/>
                                      </p:to>
                                    </p:set>
                                    <p:animEffect transition="in" filter="fade">
                                      <p:cBhvr>
                                        <p:cTn id="309" dur="500"/>
                                        <p:tgtEl>
                                          <p:spTgt spid="292"/>
                                        </p:tgtEl>
                                      </p:cBhvr>
                                    </p:animEffect>
                                  </p:childTnLst>
                                </p:cTn>
                              </p:par>
                              <p:par>
                                <p:cTn id="310" presetID="10" presetClass="entr" presetSubtype="0" fill="hold" nodeType="withEffect">
                                  <p:stCondLst>
                                    <p:cond delay="0"/>
                                  </p:stCondLst>
                                  <p:childTnLst>
                                    <p:set>
                                      <p:cBhvr>
                                        <p:cTn id="311" dur="1" fill="hold">
                                          <p:stCondLst>
                                            <p:cond delay="0"/>
                                          </p:stCondLst>
                                        </p:cTn>
                                        <p:tgtEl>
                                          <p:spTgt spid="296"/>
                                        </p:tgtEl>
                                        <p:attrNameLst>
                                          <p:attrName>style.visibility</p:attrName>
                                        </p:attrNameLst>
                                      </p:cBhvr>
                                      <p:to>
                                        <p:strVal val="visible"/>
                                      </p:to>
                                    </p:set>
                                    <p:animEffect transition="in" filter="fade">
                                      <p:cBhvr>
                                        <p:cTn id="312" dur="500"/>
                                        <p:tgtEl>
                                          <p:spTgt spid="296"/>
                                        </p:tgtEl>
                                      </p:cBhvr>
                                    </p:animEffect>
                                  </p:childTnLst>
                                </p:cTn>
                              </p:par>
                              <p:par>
                                <p:cTn id="313" presetID="10" presetClass="entr" presetSubtype="0" fill="hold" grpId="0" nodeType="withEffect">
                                  <p:stCondLst>
                                    <p:cond delay="0"/>
                                  </p:stCondLst>
                                  <p:childTnLst>
                                    <p:set>
                                      <p:cBhvr>
                                        <p:cTn id="314" dur="1" fill="hold">
                                          <p:stCondLst>
                                            <p:cond delay="0"/>
                                          </p:stCondLst>
                                        </p:cTn>
                                        <p:tgtEl>
                                          <p:spTgt spid="297"/>
                                        </p:tgtEl>
                                        <p:attrNameLst>
                                          <p:attrName>style.visibility</p:attrName>
                                        </p:attrNameLst>
                                      </p:cBhvr>
                                      <p:to>
                                        <p:strVal val="visible"/>
                                      </p:to>
                                    </p:set>
                                    <p:animEffect transition="in" filter="fade">
                                      <p:cBhvr>
                                        <p:cTn id="315" dur="500"/>
                                        <p:tgtEl>
                                          <p:spTgt spid="297"/>
                                        </p:tgtEl>
                                      </p:cBhvr>
                                    </p:animEffect>
                                  </p:childTnLst>
                                </p:cTn>
                              </p:par>
                              <p:par>
                                <p:cTn id="316" presetID="10" presetClass="entr" presetSubtype="0" fill="hold" grpId="0" nodeType="withEffect">
                                  <p:stCondLst>
                                    <p:cond delay="0"/>
                                  </p:stCondLst>
                                  <p:childTnLst>
                                    <p:set>
                                      <p:cBhvr>
                                        <p:cTn id="317" dur="1" fill="hold">
                                          <p:stCondLst>
                                            <p:cond delay="0"/>
                                          </p:stCondLst>
                                        </p:cTn>
                                        <p:tgtEl>
                                          <p:spTgt spid="298"/>
                                        </p:tgtEl>
                                        <p:attrNameLst>
                                          <p:attrName>style.visibility</p:attrName>
                                        </p:attrNameLst>
                                      </p:cBhvr>
                                      <p:to>
                                        <p:strVal val="visible"/>
                                      </p:to>
                                    </p:set>
                                    <p:animEffect transition="in" filter="fade">
                                      <p:cBhvr>
                                        <p:cTn id="318" dur="500"/>
                                        <p:tgtEl>
                                          <p:spTgt spid="298"/>
                                        </p:tgtEl>
                                      </p:cBhvr>
                                    </p:animEffect>
                                  </p:childTnLst>
                                </p:cTn>
                              </p:par>
                              <p:par>
                                <p:cTn id="319" presetID="10" presetClass="entr" presetSubtype="0" fill="hold" nodeType="withEffect">
                                  <p:stCondLst>
                                    <p:cond delay="0"/>
                                  </p:stCondLst>
                                  <p:childTnLst>
                                    <p:set>
                                      <p:cBhvr>
                                        <p:cTn id="320" dur="1" fill="hold">
                                          <p:stCondLst>
                                            <p:cond delay="0"/>
                                          </p:stCondLst>
                                        </p:cTn>
                                        <p:tgtEl>
                                          <p:spTgt spid="353"/>
                                        </p:tgtEl>
                                        <p:attrNameLst>
                                          <p:attrName>style.visibility</p:attrName>
                                        </p:attrNameLst>
                                      </p:cBhvr>
                                      <p:to>
                                        <p:strVal val="visible"/>
                                      </p:to>
                                    </p:set>
                                    <p:animEffect transition="in" filter="fade">
                                      <p:cBhvr>
                                        <p:cTn id="321" dur="500"/>
                                        <p:tgtEl>
                                          <p:spTgt spid="353"/>
                                        </p:tgtEl>
                                      </p:cBhvr>
                                    </p:animEffect>
                                  </p:childTnLst>
                                </p:cTn>
                              </p:par>
                              <p:par>
                                <p:cTn id="322" presetID="10" presetClass="entr" presetSubtype="0" fill="hold" grpId="0" nodeType="withEffect">
                                  <p:stCondLst>
                                    <p:cond delay="0"/>
                                  </p:stCondLst>
                                  <p:childTnLst>
                                    <p:set>
                                      <p:cBhvr>
                                        <p:cTn id="323" dur="1" fill="hold">
                                          <p:stCondLst>
                                            <p:cond delay="0"/>
                                          </p:stCondLst>
                                        </p:cTn>
                                        <p:tgtEl>
                                          <p:spTgt spid="354"/>
                                        </p:tgtEl>
                                        <p:attrNameLst>
                                          <p:attrName>style.visibility</p:attrName>
                                        </p:attrNameLst>
                                      </p:cBhvr>
                                      <p:to>
                                        <p:strVal val="visible"/>
                                      </p:to>
                                    </p:set>
                                    <p:animEffect transition="in" filter="fade">
                                      <p:cBhvr>
                                        <p:cTn id="324" dur="500"/>
                                        <p:tgtEl>
                                          <p:spTgt spid="354"/>
                                        </p:tgtEl>
                                      </p:cBhvr>
                                    </p:animEffect>
                                  </p:childTnLst>
                                </p:cTn>
                              </p:par>
                              <p:par>
                                <p:cTn id="325" presetID="10" presetClass="entr" presetSubtype="0" fill="hold" grpId="0" nodeType="withEffect">
                                  <p:stCondLst>
                                    <p:cond delay="0"/>
                                  </p:stCondLst>
                                  <p:childTnLst>
                                    <p:set>
                                      <p:cBhvr>
                                        <p:cTn id="326" dur="1" fill="hold">
                                          <p:stCondLst>
                                            <p:cond delay="0"/>
                                          </p:stCondLst>
                                        </p:cTn>
                                        <p:tgtEl>
                                          <p:spTgt spid="355"/>
                                        </p:tgtEl>
                                        <p:attrNameLst>
                                          <p:attrName>style.visibility</p:attrName>
                                        </p:attrNameLst>
                                      </p:cBhvr>
                                      <p:to>
                                        <p:strVal val="visible"/>
                                      </p:to>
                                    </p:set>
                                    <p:animEffect transition="in" filter="fade">
                                      <p:cBhvr>
                                        <p:cTn id="327" dur="500"/>
                                        <p:tgtEl>
                                          <p:spTgt spid="355"/>
                                        </p:tgtEl>
                                      </p:cBhvr>
                                    </p:animEffect>
                                  </p:childTnLst>
                                </p:cTn>
                              </p:par>
                              <p:par>
                                <p:cTn id="328" presetID="10" presetClass="entr" presetSubtype="0" fill="hold" nodeType="withEffect">
                                  <p:stCondLst>
                                    <p:cond delay="0"/>
                                  </p:stCondLst>
                                  <p:childTnLst>
                                    <p:set>
                                      <p:cBhvr>
                                        <p:cTn id="329" dur="1" fill="hold">
                                          <p:stCondLst>
                                            <p:cond delay="0"/>
                                          </p:stCondLst>
                                        </p:cTn>
                                        <p:tgtEl>
                                          <p:spTgt spid="358"/>
                                        </p:tgtEl>
                                        <p:attrNameLst>
                                          <p:attrName>style.visibility</p:attrName>
                                        </p:attrNameLst>
                                      </p:cBhvr>
                                      <p:to>
                                        <p:strVal val="visible"/>
                                      </p:to>
                                    </p:set>
                                    <p:animEffect transition="in" filter="fade">
                                      <p:cBhvr>
                                        <p:cTn id="330" dur="500"/>
                                        <p:tgtEl>
                                          <p:spTgt spid="358"/>
                                        </p:tgtEl>
                                      </p:cBhvr>
                                    </p:animEffect>
                                  </p:childTnLst>
                                </p:cTn>
                              </p:par>
                              <p:par>
                                <p:cTn id="331" presetID="10" presetClass="entr" presetSubtype="0" fill="hold" grpId="0" nodeType="withEffect">
                                  <p:stCondLst>
                                    <p:cond delay="0"/>
                                  </p:stCondLst>
                                  <p:childTnLst>
                                    <p:set>
                                      <p:cBhvr>
                                        <p:cTn id="332" dur="1" fill="hold">
                                          <p:stCondLst>
                                            <p:cond delay="0"/>
                                          </p:stCondLst>
                                        </p:cTn>
                                        <p:tgtEl>
                                          <p:spTgt spid="359"/>
                                        </p:tgtEl>
                                        <p:attrNameLst>
                                          <p:attrName>style.visibility</p:attrName>
                                        </p:attrNameLst>
                                      </p:cBhvr>
                                      <p:to>
                                        <p:strVal val="visible"/>
                                      </p:to>
                                    </p:set>
                                    <p:animEffect transition="in" filter="fade">
                                      <p:cBhvr>
                                        <p:cTn id="333" dur="500"/>
                                        <p:tgtEl>
                                          <p:spTgt spid="359"/>
                                        </p:tgtEl>
                                      </p:cBhvr>
                                    </p:animEffect>
                                  </p:childTnLst>
                                </p:cTn>
                              </p:par>
                              <p:par>
                                <p:cTn id="334" presetID="10" presetClass="entr" presetSubtype="0" fill="hold" grpId="0" nodeType="withEffect">
                                  <p:stCondLst>
                                    <p:cond delay="0"/>
                                  </p:stCondLst>
                                  <p:childTnLst>
                                    <p:set>
                                      <p:cBhvr>
                                        <p:cTn id="335" dur="1" fill="hold">
                                          <p:stCondLst>
                                            <p:cond delay="0"/>
                                          </p:stCondLst>
                                        </p:cTn>
                                        <p:tgtEl>
                                          <p:spTgt spid="362"/>
                                        </p:tgtEl>
                                        <p:attrNameLst>
                                          <p:attrName>style.visibility</p:attrName>
                                        </p:attrNameLst>
                                      </p:cBhvr>
                                      <p:to>
                                        <p:strVal val="visible"/>
                                      </p:to>
                                    </p:set>
                                    <p:animEffect transition="in" filter="fade">
                                      <p:cBhvr>
                                        <p:cTn id="336" dur="500"/>
                                        <p:tgtEl>
                                          <p:spTgt spid="362"/>
                                        </p:tgtEl>
                                      </p:cBhvr>
                                    </p:animEffect>
                                  </p:childTnLst>
                                </p:cTn>
                              </p:par>
                              <p:par>
                                <p:cTn id="337" presetID="10" presetClass="entr" presetSubtype="0" fill="hold" nodeType="withEffect">
                                  <p:stCondLst>
                                    <p:cond delay="0"/>
                                  </p:stCondLst>
                                  <p:childTnLst>
                                    <p:set>
                                      <p:cBhvr>
                                        <p:cTn id="338" dur="1" fill="hold">
                                          <p:stCondLst>
                                            <p:cond delay="0"/>
                                          </p:stCondLst>
                                        </p:cTn>
                                        <p:tgtEl>
                                          <p:spTgt spid="34"/>
                                        </p:tgtEl>
                                        <p:attrNameLst>
                                          <p:attrName>style.visibility</p:attrName>
                                        </p:attrNameLst>
                                      </p:cBhvr>
                                      <p:to>
                                        <p:strVal val="visible"/>
                                      </p:to>
                                    </p:set>
                                    <p:animEffect transition="in" filter="fade">
                                      <p:cBhvr>
                                        <p:cTn id="3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214" grpId="0" animBg="1"/>
      <p:bldP spid="215" grpId="0" animBg="1"/>
      <p:bldP spid="216" grpId="0" animBg="1"/>
      <p:bldP spid="217" grpId="0" animBg="1"/>
      <p:bldP spid="218" grpId="0" animBg="1"/>
      <p:bldP spid="339" grpId="0" animBg="1"/>
      <p:bldP spid="160" grpId="0" animBg="1"/>
      <p:bldP spid="165" grpId="0" animBg="1"/>
      <p:bldP spid="175" grpId="0" animBg="1"/>
      <p:bldP spid="177" grpId="0" animBg="1"/>
      <p:bldP spid="245" grpId="0" animBg="1"/>
      <p:bldP spid="246" grpId="0" animBg="1"/>
      <p:bldP spid="248" grpId="0" animBg="1"/>
      <p:bldP spid="249" grpId="0" animBg="1"/>
      <p:bldP spid="251" grpId="0" animBg="1"/>
      <p:bldP spid="253" grpId="0" animBg="1"/>
      <p:bldP spid="254" grpId="0" animBg="1"/>
      <p:bldP spid="255" grpId="0" animBg="1"/>
      <p:bldP spid="263" grpId="0" animBg="1"/>
      <p:bldP spid="264" grpId="0" animBg="1"/>
      <p:bldP spid="266" grpId="0" animBg="1"/>
      <p:bldP spid="267" grpId="0" animBg="1"/>
      <p:bldP spid="269" grpId="0" animBg="1"/>
      <p:bldP spid="270" grpId="0" animBg="1"/>
      <p:bldP spid="272" grpId="0" animBg="1"/>
      <p:bldP spid="273" grpId="0" animBg="1"/>
      <p:bldP spid="280" grpId="0" animBg="1"/>
      <p:bldP spid="282" grpId="0" animBg="1"/>
      <p:bldP spid="284" grpId="0" animBg="1"/>
      <p:bldP spid="285" grpId="0" animBg="1"/>
      <p:bldP spid="286" grpId="0" animBg="1"/>
      <p:bldP spid="287" grpId="0" animBg="1"/>
      <p:bldP spid="288" grpId="0" animBg="1"/>
      <p:bldP spid="297" grpId="0" animBg="1"/>
      <p:bldP spid="298" grpId="0" animBg="1"/>
      <p:bldP spid="300" grpId="0" animBg="1"/>
      <p:bldP spid="303" grpId="0" animBg="1"/>
      <p:bldP spid="305" grpId="0" animBg="1"/>
      <p:bldP spid="306" grpId="0" animBg="1"/>
      <p:bldP spid="307" grpId="0" animBg="1"/>
      <p:bldP spid="309" grpId="0" animBg="1"/>
      <p:bldP spid="310" grpId="0" animBg="1"/>
      <p:bldP spid="314" grpId="0" animBg="1"/>
      <p:bldP spid="315" grpId="0" animBg="1"/>
      <p:bldP spid="317" grpId="0"/>
      <p:bldP spid="318" grpId="0"/>
      <p:bldP spid="320" grpId="0"/>
      <p:bldP spid="322" grpId="0" animBg="1"/>
      <p:bldP spid="345" grpId="0"/>
      <p:bldP spid="350" grpId="0"/>
      <p:bldP spid="354" grpId="0" animBg="1"/>
      <p:bldP spid="355" grpId="0" animBg="1"/>
      <p:bldP spid="359" grpId="0" animBg="1"/>
      <p:bldP spid="360" grpId="0"/>
      <p:bldP spid="361" grpId="0"/>
      <p:bldP spid="362" grpId="0"/>
      <p:bldP spid="365" grpId="0" animBg="1"/>
      <p:bldP spid="36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2249" y="1790507"/>
            <a:ext cx="5760000" cy="587755"/>
          </a:xfrm>
          <a:prstGeom prst="rect">
            <a:avLst/>
          </a:prstGeom>
        </p:spPr>
      </p:pic>
      <p:sp>
        <p:nvSpPr>
          <p:cNvPr id="43"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MGMT/HA Ports</a:t>
            </a:r>
          </a:p>
          <a:p>
            <a:pPr marL="457297" indent="-457297" defTabSz="1218959">
              <a:spcBef>
                <a:spcPct val="20000"/>
              </a:spcBef>
              <a:buClr>
                <a:schemeClr val="accent6"/>
              </a:buClr>
              <a:buFont typeface="+mj-ea"/>
              <a:buAutoNum type="circleNumDbPlain"/>
            </a:pPr>
            <a:r>
              <a:rPr lang="en-US" sz="1300"/>
              <a:t>16 x GE RJ45 Ports</a:t>
            </a:r>
          </a:p>
          <a:p>
            <a:pPr marL="457297" indent="-457297" defTabSz="1218959">
              <a:spcBef>
                <a:spcPct val="20000"/>
              </a:spcBef>
              <a:buClr>
                <a:schemeClr val="accent6"/>
              </a:buClr>
              <a:buFont typeface="+mj-ea"/>
              <a:buAutoNum type="circleNumDbPlain"/>
            </a:pPr>
            <a:r>
              <a:rPr lang="en-US" sz="1300"/>
              <a:t>16 x GE SFP Slots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44" name="Oval 43"/>
          <p:cNvSpPr/>
          <p:nvPr/>
        </p:nvSpPr>
        <p:spPr bwMode="auto">
          <a:xfrm>
            <a:off x="249906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bwMode="auto">
          <a:xfrm>
            <a:off x="367968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60" name="Oval 59"/>
          <p:cNvSpPr/>
          <p:nvPr/>
        </p:nvSpPr>
        <p:spPr bwMode="auto">
          <a:xfrm>
            <a:off x="5349812" y="232179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42" name="Straight Connector 41"/>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a:t>Enterprise Branch / Mid Enterprise</a:t>
            </a:r>
          </a:p>
          <a:p>
            <a:r>
              <a:rPr lang="en-US" sz="1300">
                <a:solidFill>
                  <a:schemeClr val="bg1">
                    <a:lumMod val="50000"/>
                  </a:schemeClr>
                </a:solidFill>
              </a:rPr>
              <a:t>NGFW / Secure SD-WAN</a:t>
            </a:r>
          </a:p>
        </p:txBody>
      </p:sp>
      <p:sp>
        <p:nvSpPr>
          <p:cNvPr id="2" name="Title 1"/>
          <p:cNvSpPr>
            <a:spLocks noGrp="1"/>
          </p:cNvSpPr>
          <p:nvPr>
            <p:ph type="title"/>
          </p:nvPr>
        </p:nvSpPr>
        <p:spPr/>
        <p:txBody>
          <a:bodyPr/>
          <a:lstStyle/>
          <a:p>
            <a:r>
              <a:rPr lang="en-US" dirty="0"/>
              <a:t>FortiGate 400E and 401E/-DC</a:t>
            </a:r>
          </a:p>
        </p:txBody>
      </p:sp>
      <p:pic>
        <p:nvPicPr>
          <p:cNvPr id="59" name="Picture 5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04876" y="3062393"/>
            <a:ext cx="496216" cy="729600"/>
          </a:xfrm>
          <a:prstGeom prst="rect">
            <a:avLst/>
          </a:prstGeom>
        </p:spPr>
      </p:pic>
      <p:pic>
        <p:nvPicPr>
          <p:cNvPr id="65" name="Picture 64" descr="CP9-icon.png"/>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8234445" y="3061999"/>
            <a:ext cx="500410" cy="729600"/>
          </a:xfrm>
          <a:prstGeom prst="rect">
            <a:avLst/>
          </a:prstGeom>
        </p:spPr>
      </p:pic>
      <p:pic>
        <p:nvPicPr>
          <p:cNvPr id="66" name="Picture 65" descr="FortiASIC-NP6.png"/>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70" name="Picture 69" descr="dual-option-ac-ps.png"/>
          <p:cNvPicPr>
            <a:picLocks noChangeAspect="1"/>
          </p:cNvPicPr>
          <p:nvPr/>
        </p:nvPicPr>
        <p:blipFill rotWithShape="1">
          <a:blip r:embed="rId6" cstate="print">
            <a:extLst>
              <a:ext uri="{28A0092B-C50C-407E-A947-70E740481C1C}">
                <a14:useLocalDpi xmlns:a14="http://schemas.microsoft.com/office/drawing/2010/main"/>
              </a:ext>
            </a:extLst>
          </a:blip>
          <a:srcRect b="11062"/>
          <a:stretch/>
        </p:blipFill>
        <p:spPr>
          <a:xfrm>
            <a:off x="9178506" y="3062397"/>
            <a:ext cx="474818" cy="729599"/>
          </a:xfrm>
          <a:prstGeom prst="rect">
            <a:avLst/>
          </a:prstGeom>
        </p:spPr>
      </p:pic>
      <p:pic>
        <p:nvPicPr>
          <p:cNvPr id="46" name="Picture 45" descr="FG-300E-301E+Back.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2249" y="2818829"/>
            <a:ext cx="5760000" cy="593838"/>
          </a:xfrm>
          <a:prstGeom prst="rect">
            <a:avLst/>
          </a:prstGeom>
        </p:spPr>
      </p:pic>
      <p:pic>
        <p:nvPicPr>
          <p:cNvPr id="40" name="Picture 39" descr="Storage-480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82235" y="3061999"/>
            <a:ext cx="495399" cy="729600"/>
          </a:xfrm>
          <a:prstGeom prst="rect">
            <a:avLst/>
          </a:prstGeom>
        </p:spPr>
      </p:pic>
      <p:cxnSp>
        <p:nvCxnSpPr>
          <p:cNvPr id="48" name="Straight Connector 47"/>
          <p:cNvCxnSpPr/>
          <p:nvPr/>
        </p:nvCxnSpPr>
        <p:spPr bwMode="auto">
          <a:xfrm>
            <a:off x="9792799"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52" name="Picture 51">
            <a:extLst>
              <a:ext uri="{FF2B5EF4-FFF2-40B4-BE49-F238E27FC236}">
                <a16:creationId xmlns="" xmlns:a16="http://schemas.microsoft.com/office/drawing/2014/main" id="{BCD6C696-E9F7-7949-A005-AF1A449DACD3}"/>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82FC40C1-58D1-3543-ADE6-807569D24E93}"/>
              </a:ext>
            </a:extLst>
          </p:cNvPr>
          <p:cNvGrpSpPr/>
          <p:nvPr/>
        </p:nvGrpSpPr>
        <p:grpSpPr>
          <a:xfrm>
            <a:off x="7812000" y="5417256"/>
            <a:ext cx="2852214" cy="671119"/>
            <a:chOff x="8936872" y="5417256"/>
            <a:chExt cx="2852214" cy="671119"/>
          </a:xfrm>
        </p:grpSpPr>
        <p:pic>
          <p:nvPicPr>
            <p:cNvPr id="31" name="Picture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9" name="Rounded Rectangle 38"/>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512</a:t>
              </a:r>
            </a:p>
          </p:txBody>
        </p:sp>
        <p:sp>
          <p:nvSpPr>
            <p:cNvPr id="41" name="Rounded Rectangle 4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dirty="0">
                  <a:solidFill>
                    <a:schemeClr val="bg1"/>
                  </a:solidFill>
                </a:rPr>
                <a:t>72</a:t>
              </a:r>
            </a:p>
          </p:txBody>
        </p:sp>
        <p:sp>
          <p:nvSpPr>
            <p:cNvPr id="51" name="Rounded Rectangle 50">
              <a:extLst>
                <a:ext uri="{FF2B5EF4-FFF2-40B4-BE49-F238E27FC236}">
                  <a16:creationId xmlns="" xmlns:a16="http://schemas.microsoft.com/office/drawing/2014/main" id="{B5617DD7-4FD1-8F42-A33B-2361A4CFFF67}"/>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55" name="Picture 54" descr="Firewall-Sym-Dk.png">
            <a:extLst>
              <a:ext uri="{FF2B5EF4-FFF2-40B4-BE49-F238E27FC236}">
                <a16:creationId xmlns="" xmlns:a16="http://schemas.microsoft.com/office/drawing/2014/main" id="{9BAA5482-1C65-3D44-AF6C-4878F47CAA7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6" name="TextBox 55">
            <a:extLst>
              <a:ext uri="{FF2B5EF4-FFF2-40B4-BE49-F238E27FC236}">
                <a16:creationId xmlns="" xmlns:a16="http://schemas.microsoft.com/office/drawing/2014/main" id="{FDCA826E-CCB5-404D-A7CB-CADA59117962}"/>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32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4 Million</a:t>
            </a:r>
          </a:p>
          <a:p>
            <a:r>
              <a:rPr lang="en-US" sz="1100">
                <a:solidFill>
                  <a:srgbClr val="7F7F7F"/>
                </a:solidFill>
              </a:rPr>
              <a:t>Concurrent Sessions</a:t>
            </a:r>
          </a:p>
          <a:p>
            <a:endParaRPr lang="en-US" sz="1100">
              <a:solidFill>
                <a:srgbClr val="7F7F7F"/>
              </a:solidFill>
            </a:endParaRPr>
          </a:p>
          <a:p>
            <a:r>
              <a:rPr lang="en-US" sz="2400" b="1"/>
              <a:t>4.8 Gbps</a:t>
            </a:r>
          </a:p>
          <a:p>
            <a:r>
              <a:rPr lang="en-US" sz="1100">
                <a:solidFill>
                  <a:srgbClr val="7F7F7F"/>
                </a:solidFill>
              </a:rPr>
              <a:t>SSL Inspection Throughput</a:t>
            </a:r>
          </a:p>
          <a:p>
            <a:endParaRPr lang="en-US" sz="1100">
              <a:solidFill>
                <a:srgbClr val="7F7F7F"/>
              </a:solidFill>
            </a:endParaRPr>
          </a:p>
        </p:txBody>
      </p:sp>
      <p:cxnSp>
        <p:nvCxnSpPr>
          <p:cNvPr id="57" name="Straight Connector 56">
            <a:extLst>
              <a:ext uri="{FF2B5EF4-FFF2-40B4-BE49-F238E27FC236}">
                <a16:creationId xmlns="" xmlns:a16="http://schemas.microsoft.com/office/drawing/2014/main" id="{5BBE300C-22DD-F348-B375-1D8F05F46936}"/>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 xmlns:a16="http://schemas.microsoft.com/office/drawing/2014/main" id="{836C4B9A-B0F4-3D4F-B5AC-034B5A03CD59}"/>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7.8 Gbps</a:t>
            </a:r>
          </a:p>
          <a:p>
            <a:r>
              <a:rPr lang="en-US" sz="1100">
                <a:solidFill>
                  <a:srgbClr val="7F7F7F"/>
                </a:solidFill>
              </a:rPr>
              <a:t>IPS Throughput</a:t>
            </a:r>
          </a:p>
          <a:p>
            <a:endParaRPr lang="en-US" sz="1100">
              <a:solidFill>
                <a:srgbClr val="7F7F7F"/>
              </a:solidFill>
            </a:endParaRPr>
          </a:p>
          <a:p>
            <a:r>
              <a:rPr lang="en-US" sz="2400" b="1">
                <a:solidFill>
                  <a:srgbClr val="000000"/>
                </a:solidFill>
              </a:rPr>
              <a:t>6 Gbps</a:t>
            </a:r>
          </a:p>
          <a:p>
            <a:r>
              <a:rPr lang="en-US" sz="1100">
                <a:solidFill>
                  <a:srgbClr val="7F7F7F"/>
                </a:solidFill>
              </a:rPr>
              <a:t>NGFW Throughput</a:t>
            </a:r>
          </a:p>
          <a:p>
            <a:endParaRPr lang="en-US" sz="1100">
              <a:solidFill>
                <a:srgbClr val="7F7F7F"/>
              </a:solidFill>
            </a:endParaRPr>
          </a:p>
          <a:p>
            <a:r>
              <a:rPr lang="en-US" sz="2400" b="1">
                <a:solidFill>
                  <a:srgbClr val="000000"/>
                </a:solidFill>
              </a:rPr>
              <a:t>5 Gbps</a:t>
            </a:r>
          </a:p>
          <a:p>
            <a:r>
              <a:rPr lang="en-US" sz="1100">
                <a:solidFill>
                  <a:srgbClr val="7F7F7F"/>
                </a:solidFill>
              </a:rPr>
              <a:t>Threat Protection Throughput</a:t>
            </a:r>
          </a:p>
          <a:p>
            <a:endParaRPr lang="en-US" sz="1100">
              <a:solidFill>
                <a:srgbClr val="7F7F7F"/>
              </a:solidFill>
            </a:endParaRPr>
          </a:p>
        </p:txBody>
      </p:sp>
      <p:pic>
        <p:nvPicPr>
          <p:cNvPr id="61" name="Picture 60" descr="NGFW_sym.png">
            <a:extLst>
              <a:ext uri="{FF2B5EF4-FFF2-40B4-BE49-F238E27FC236}">
                <a16:creationId xmlns="" xmlns:a16="http://schemas.microsoft.com/office/drawing/2014/main" id="{89C15305-3A52-E743-8287-CD7CFDA3001A}"/>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2" name="Picture 61" descr="Threat Protection icon.eps">
            <a:extLst>
              <a:ext uri="{FF2B5EF4-FFF2-40B4-BE49-F238E27FC236}">
                <a16:creationId xmlns="" xmlns:a16="http://schemas.microsoft.com/office/drawing/2014/main" id="{0AE40439-912C-3E4E-A2C2-EA0B77390CC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63" name="Graphic 62">
            <a:extLst>
              <a:ext uri="{FF2B5EF4-FFF2-40B4-BE49-F238E27FC236}">
                <a16:creationId xmlns="" xmlns:a16="http://schemas.microsoft.com/office/drawing/2014/main" id="{EBF9CFF6-98EA-2046-A2C9-847E8E680F61}"/>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322417" y="5580139"/>
            <a:ext cx="558697" cy="558697"/>
          </a:xfrm>
          <a:prstGeom prst="rect">
            <a:avLst/>
          </a:prstGeom>
        </p:spPr>
      </p:pic>
      <p:sp>
        <p:nvSpPr>
          <p:cNvPr id="67" name="Rectangle 66">
            <a:extLst>
              <a:ext uri="{FF2B5EF4-FFF2-40B4-BE49-F238E27FC236}">
                <a16:creationId xmlns="" xmlns:a16="http://schemas.microsoft.com/office/drawing/2014/main" id="{604111B2-BD72-3444-806A-4DC87151CCC5}"/>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450,000</a:t>
            </a:r>
          </a:p>
          <a:p>
            <a:pPr lvl="0" algn="r"/>
            <a:r>
              <a:rPr lang="en-US" sz="1100">
                <a:solidFill>
                  <a:srgbClr val="7F7F7F"/>
                </a:solidFill>
              </a:rPr>
              <a:t>New Sessions/Sec</a:t>
            </a:r>
          </a:p>
        </p:txBody>
      </p:sp>
      <p:pic>
        <p:nvPicPr>
          <p:cNvPr id="68" name="Graphic 67">
            <a:extLst>
              <a:ext uri="{FF2B5EF4-FFF2-40B4-BE49-F238E27FC236}">
                <a16:creationId xmlns="" xmlns:a16="http://schemas.microsoft.com/office/drawing/2014/main" id="{5B73C7E7-00F9-6849-BA98-376CF5DC007F}"/>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021943" y="5580139"/>
            <a:ext cx="555965" cy="555965"/>
          </a:xfrm>
          <a:prstGeom prst="rect">
            <a:avLst/>
          </a:prstGeom>
        </p:spPr>
      </p:pic>
      <p:cxnSp>
        <p:nvCxnSpPr>
          <p:cNvPr id="69" name="Straight Connector 68">
            <a:extLst>
              <a:ext uri="{FF2B5EF4-FFF2-40B4-BE49-F238E27FC236}">
                <a16:creationId xmlns="" xmlns:a16="http://schemas.microsoft.com/office/drawing/2014/main" id="{6E401B86-1F46-5B4C-8178-96CB20EB6532}"/>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 xmlns:a16="http://schemas.microsoft.com/office/drawing/2014/main" id="{79ACFF0C-A2D9-1547-B997-A5067FEC8CE6}"/>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t="-1"/>
          <a:stretch/>
        </p:blipFill>
        <p:spPr>
          <a:xfrm>
            <a:off x="10346353" y="3069605"/>
            <a:ext cx="466442" cy="729600"/>
          </a:xfrm>
          <a:prstGeom prst="rect">
            <a:avLst/>
          </a:prstGeom>
        </p:spPr>
      </p:pic>
    </p:spTree>
    <p:extLst>
      <p:ext uri="{BB962C8B-B14F-4D97-AF65-F5344CB8AC3E}">
        <p14:creationId xmlns:p14="http://schemas.microsoft.com/office/powerpoint/2010/main" val="26196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FG-500E+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2929" y="1789951"/>
            <a:ext cx="5760000" cy="588864"/>
          </a:xfrm>
          <a:prstGeom prst="rect">
            <a:avLst/>
          </a:prstGeom>
        </p:spPr>
      </p:pic>
      <p:sp>
        <p:nvSpPr>
          <p:cNvPr id="43"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MGMT/HA Ports</a:t>
            </a:r>
          </a:p>
          <a:p>
            <a:pPr marL="457297" indent="-457297" defTabSz="1218959">
              <a:spcBef>
                <a:spcPct val="20000"/>
              </a:spcBef>
              <a:buClr>
                <a:schemeClr val="accent6"/>
              </a:buClr>
              <a:buFont typeface="+mj-ea"/>
              <a:buAutoNum type="circleNumDbPlain"/>
            </a:pPr>
            <a:r>
              <a:rPr lang="en-US" sz="1300"/>
              <a:t>8 x GE RJ45 Ports</a:t>
            </a:r>
          </a:p>
          <a:p>
            <a:pPr marL="457297" indent="-457297" defTabSz="1218959">
              <a:spcBef>
                <a:spcPct val="20000"/>
              </a:spcBef>
              <a:buClr>
                <a:schemeClr val="accent6"/>
              </a:buClr>
              <a:buFont typeface="+mj-ea"/>
              <a:buAutoNum type="circleNumDbPlain"/>
            </a:pPr>
            <a:r>
              <a:rPr lang="en-US" sz="1300"/>
              <a:t>8 x GE SFP Slots</a:t>
            </a:r>
          </a:p>
          <a:p>
            <a:pPr marL="457297" indent="-457297" defTabSz="1218959">
              <a:spcBef>
                <a:spcPct val="20000"/>
              </a:spcBef>
              <a:buClr>
                <a:schemeClr val="accent6"/>
              </a:buClr>
              <a:buFont typeface="+mj-ea"/>
              <a:buAutoNum type="circleNumDbPlain"/>
            </a:pPr>
            <a:r>
              <a:rPr lang="en-US" sz="1300"/>
              <a:t>2x 10GE SFP+ Slots</a:t>
            </a:r>
          </a:p>
          <a:p>
            <a:pPr defTabSz="1218959">
              <a:spcBef>
                <a:spcPct val="20000"/>
              </a:spcBef>
              <a:buClr>
                <a:schemeClr val="accent6"/>
              </a:buClr>
            </a:pPr>
            <a:endParaRPr lang="en-US" sz="1300"/>
          </a:p>
          <a:p>
            <a:pPr defTabSz="1218959">
              <a:spcBef>
                <a:spcPct val="20000"/>
              </a:spcBef>
              <a:buClr>
                <a:schemeClr val="accent6"/>
              </a:buClr>
            </a:pPr>
            <a:endParaRPr lang="en-US" sz="1300"/>
          </a:p>
        </p:txBody>
      </p:sp>
      <p:sp>
        <p:nvSpPr>
          <p:cNvPr id="44" name="Oval 43"/>
          <p:cNvSpPr/>
          <p:nvPr/>
        </p:nvSpPr>
        <p:spPr bwMode="auto">
          <a:xfrm>
            <a:off x="3288291" y="232089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bwMode="auto">
          <a:xfrm>
            <a:off x="4523341" y="232089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60" name="Oval 59"/>
          <p:cNvSpPr/>
          <p:nvPr/>
        </p:nvSpPr>
        <p:spPr bwMode="auto">
          <a:xfrm>
            <a:off x="5649175" y="232089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42" name="Straight Connector 41"/>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a:t>Enterprise Branch / Mid Enterprise</a:t>
            </a:r>
          </a:p>
          <a:p>
            <a:r>
              <a:rPr lang="en-US" sz="1300">
                <a:solidFill>
                  <a:schemeClr val="bg1">
                    <a:lumMod val="50000"/>
                  </a:schemeClr>
                </a:solidFill>
              </a:rPr>
              <a:t>NGFW / Secure SD-WAN</a:t>
            </a:r>
          </a:p>
        </p:txBody>
      </p:sp>
      <p:sp>
        <p:nvSpPr>
          <p:cNvPr id="2" name="Title 1"/>
          <p:cNvSpPr>
            <a:spLocks noGrp="1"/>
          </p:cNvSpPr>
          <p:nvPr>
            <p:ph type="title"/>
          </p:nvPr>
        </p:nvSpPr>
        <p:spPr/>
        <p:txBody>
          <a:bodyPr/>
          <a:lstStyle/>
          <a:p>
            <a:r>
              <a:rPr lang="en-US"/>
              <a:t>FortiGate 500/501E</a:t>
            </a:r>
          </a:p>
        </p:txBody>
      </p:sp>
      <p:pic>
        <p:nvPicPr>
          <p:cNvPr id="53" name="Picture 52" descr="FG-500E-501E+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2928" y="2823776"/>
            <a:ext cx="5760000" cy="593840"/>
          </a:xfrm>
          <a:prstGeom prst="rect">
            <a:avLst/>
          </a:prstGeom>
        </p:spPr>
      </p:pic>
      <p:sp>
        <p:nvSpPr>
          <p:cNvPr id="55" name="Oval 54"/>
          <p:cNvSpPr/>
          <p:nvPr/>
        </p:nvSpPr>
        <p:spPr bwMode="auto">
          <a:xfrm>
            <a:off x="6300512" y="232089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pic>
        <p:nvPicPr>
          <p:cNvPr id="59" name="Picture 5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04876" y="3062393"/>
            <a:ext cx="496216" cy="729600"/>
          </a:xfrm>
          <a:prstGeom prst="rect">
            <a:avLst/>
          </a:prstGeom>
        </p:spPr>
      </p:pic>
      <p:pic>
        <p:nvPicPr>
          <p:cNvPr id="65" name="Picture 64" descr="CP9-icon.png"/>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8234445" y="3061999"/>
            <a:ext cx="500410" cy="729600"/>
          </a:xfrm>
          <a:prstGeom prst="rect">
            <a:avLst/>
          </a:prstGeom>
        </p:spPr>
      </p:pic>
      <p:pic>
        <p:nvPicPr>
          <p:cNvPr id="66" name="Picture 65" descr="FortiASIC-NP6.png"/>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99326" y="3061999"/>
            <a:ext cx="496216" cy="729600"/>
          </a:xfrm>
          <a:prstGeom prst="rect">
            <a:avLst/>
          </a:prstGeom>
        </p:spPr>
      </p:pic>
      <p:pic>
        <p:nvPicPr>
          <p:cNvPr id="70" name="Picture 69" descr="dual-option-ac-ps.png"/>
          <p:cNvPicPr>
            <a:picLocks noChangeAspect="1"/>
          </p:cNvPicPr>
          <p:nvPr/>
        </p:nvPicPr>
        <p:blipFill rotWithShape="1">
          <a:blip r:embed="rId8" cstate="print">
            <a:extLst>
              <a:ext uri="{28A0092B-C50C-407E-A947-70E740481C1C}">
                <a14:useLocalDpi xmlns:a14="http://schemas.microsoft.com/office/drawing/2010/main"/>
              </a:ext>
            </a:extLst>
          </a:blip>
          <a:srcRect b="11062"/>
          <a:stretch/>
        </p:blipFill>
        <p:spPr>
          <a:xfrm>
            <a:off x="9713754" y="3062397"/>
            <a:ext cx="474818" cy="729599"/>
          </a:xfrm>
          <a:prstGeom prst="rect">
            <a:avLst/>
          </a:prstGeom>
        </p:spPr>
      </p:pic>
      <p:pic>
        <p:nvPicPr>
          <p:cNvPr id="40" name="Picture 39" descr="Storage-480G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58515" y="3061999"/>
            <a:ext cx="495399" cy="729600"/>
          </a:xfrm>
          <a:prstGeom prst="rect">
            <a:avLst/>
          </a:prstGeom>
        </p:spPr>
      </p:pic>
      <p:cxnSp>
        <p:nvCxnSpPr>
          <p:cNvPr id="45" name="Straight Connector 44"/>
          <p:cNvCxnSpPr/>
          <p:nvPr/>
        </p:nvCxnSpPr>
        <p:spPr bwMode="auto">
          <a:xfrm>
            <a:off x="10269079"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46" name="Picture 45">
            <a:extLst>
              <a:ext uri="{FF2B5EF4-FFF2-40B4-BE49-F238E27FC236}">
                <a16:creationId xmlns="" xmlns:a16="http://schemas.microsoft.com/office/drawing/2014/main" id="{2B77297C-3F96-A048-AD2E-2E6C98BB51E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7E2EFF70-0254-6E4F-BB5E-E1F50CF6A1AD}"/>
              </a:ext>
            </a:extLst>
          </p:cNvPr>
          <p:cNvGrpSpPr/>
          <p:nvPr/>
        </p:nvGrpSpPr>
        <p:grpSpPr>
          <a:xfrm>
            <a:off x="7812000" y="5417256"/>
            <a:ext cx="2852214" cy="671119"/>
            <a:chOff x="8936872" y="5417256"/>
            <a:chExt cx="2852214" cy="671119"/>
          </a:xfrm>
        </p:grpSpPr>
        <p:pic>
          <p:nvPicPr>
            <p:cNvPr id="31" name="Picture 3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9" name="Rounded Rectangle 38"/>
            <p:cNvSpPr/>
            <p:nvPr/>
          </p:nvSpPr>
          <p:spPr bwMode="invGray">
            <a:xfrm>
              <a:off x="10386692"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512</a:t>
              </a:r>
            </a:p>
          </p:txBody>
        </p:sp>
        <p:sp>
          <p:nvSpPr>
            <p:cNvPr id="41" name="Rounded Rectangle 4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dirty="0">
                  <a:solidFill>
                    <a:schemeClr val="bg1"/>
                  </a:solidFill>
                </a:rPr>
                <a:t>72</a:t>
              </a:r>
            </a:p>
          </p:txBody>
        </p:sp>
        <p:sp>
          <p:nvSpPr>
            <p:cNvPr id="48" name="Rounded Rectangle 47">
              <a:extLst>
                <a:ext uri="{FF2B5EF4-FFF2-40B4-BE49-F238E27FC236}">
                  <a16:creationId xmlns="" xmlns:a16="http://schemas.microsoft.com/office/drawing/2014/main" id="{DB43C440-28AF-0A44-9446-17C0874D6DA2}"/>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58" name="Picture 57" descr="Firewall-Sym-Dk.png">
            <a:extLst>
              <a:ext uri="{FF2B5EF4-FFF2-40B4-BE49-F238E27FC236}">
                <a16:creationId xmlns="" xmlns:a16="http://schemas.microsoft.com/office/drawing/2014/main" id="{5D8E983F-86CE-C049-B0FC-6B2BE38402A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61" name="TextBox 60">
            <a:extLst>
              <a:ext uri="{FF2B5EF4-FFF2-40B4-BE49-F238E27FC236}">
                <a16:creationId xmlns="" xmlns:a16="http://schemas.microsoft.com/office/drawing/2014/main" id="{0CDE0C45-FCC9-4444-AAE0-CBB6D73FD459}"/>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36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8 Million</a:t>
            </a:r>
          </a:p>
          <a:p>
            <a:r>
              <a:rPr lang="en-US" sz="1100">
                <a:solidFill>
                  <a:srgbClr val="7F7F7F"/>
                </a:solidFill>
              </a:rPr>
              <a:t>Concurrent Sessions</a:t>
            </a:r>
          </a:p>
          <a:p>
            <a:endParaRPr lang="en-US" sz="1100">
              <a:solidFill>
                <a:srgbClr val="7F7F7F"/>
              </a:solidFill>
            </a:endParaRPr>
          </a:p>
          <a:p>
            <a:r>
              <a:rPr lang="en-US" sz="2400" b="1"/>
              <a:t>5.7 Gbps</a:t>
            </a:r>
          </a:p>
          <a:p>
            <a:r>
              <a:rPr lang="en-US" sz="1100">
                <a:solidFill>
                  <a:srgbClr val="7F7F7F"/>
                </a:solidFill>
              </a:rPr>
              <a:t>SSL Inspection Throughput</a:t>
            </a:r>
          </a:p>
          <a:p>
            <a:endParaRPr lang="en-US" sz="1100">
              <a:solidFill>
                <a:srgbClr val="7F7F7F"/>
              </a:solidFill>
            </a:endParaRPr>
          </a:p>
        </p:txBody>
      </p:sp>
      <p:cxnSp>
        <p:nvCxnSpPr>
          <p:cNvPr id="62" name="Straight Connector 61">
            <a:extLst>
              <a:ext uri="{FF2B5EF4-FFF2-40B4-BE49-F238E27FC236}">
                <a16:creationId xmlns="" xmlns:a16="http://schemas.microsoft.com/office/drawing/2014/main" id="{2E41BDBE-7232-9D47-B823-FB3F874FF6BE}"/>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 xmlns:a16="http://schemas.microsoft.com/office/drawing/2014/main" id="{FE5A8448-22F8-FC42-84DA-5D76A8AE9FB3}"/>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5.2 Gbps</a:t>
            </a:r>
          </a:p>
          <a:p>
            <a:r>
              <a:rPr lang="en-US" sz="1100">
                <a:solidFill>
                  <a:srgbClr val="7F7F7F"/>
                </a:solidFill>
              </a:rPr>
              <a:t>IPS Throughput</a:t>
            </a:r>
          </a:p>
          <a:p>
            <a:endParaRPr lang="en-US" sz="1100">
              <a:solidFill>
                <a:srgbClr val="7F7F7F"/>
              </a:solidFill>
            </a:endParaRPr>
          </a:p>
          <a:p>
            <a:r>
              <a:rPr lang="en-US" sz="2400" b="1">
                <a:solidFill>
                  <a:srgbClr val="000000"/>
                </a:solidFill>
              </a:rPr>
              <a:t>5 Gbps</a:t>
            </a:r>
          </a:p>
          <a:p>
            <a:r>
              <a:rPr lang="en-US" sz="1100">
                <a:solidFill>
                  <a:srgbClr val="7F7F7F"/>
                </a:solidFill>
              </a:rPr>
              <a:t>NGFW Throughput</a:t>
            </a:r>
          </a:p>
          <a:p>
            <a:endParaRPr lang="en-US" sz="1100">
              <a:solidFill>
                <a:srgbClr val="7F7F7F"/>
              </a:solidFill>
            </a:endParaRPr>
          </a:p>
          <a:p>
            <a:r>
              <a:rPr lang="en-US" sz="2400" b="1">
                <a:solidFill>
                  <a:srgbClr val="000000"/>
                </a:solidFill>
              </a:rPr>
              <a:t>4.7 Gbps</a:t>
            </a:r>
          </a:p>
          <a:p>
            <a:r>
              <a:rPr lang="en-US" sz="1100">
                <a:solidFill>
                  <a:srgbClr val="7F7F7F"/>
                </a:solidFill>
              </a:rPr>
              <a:t>Threat Protection Throughput</a:t>
            </a:r>
          </a:p>
          <a:p>
            <a:endParaRPr lang="en-US" sz="1100">
              <a:solidFill>
                <a:srgbClr val="7F7F7F"/>
              </a:solidFill>
            </a:endParaRPr>
          </a:p>
        </p:txBody>
      </p:sp>
      <p:pic>
        <p:nvPicPr>
          <p:cNvPr id="68" name="Picture 67" descr="NGFW_sym.png">
            <a:extLst>
              <a:ext uri="{FF2B5EF4-FFF2-40B4-BE49-F238E27FC236}">
                <a16:creationId xmlns="" xmlns:a16="http://schemas.microsoft.com/office/drawing/2014/main" id="{98F17DC4-A67E-854F-B9BF-F2A07B24592B}"/>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9" name="Picture 68" descr="Threat Protection icon.eps">
            <a:extLst>
              <a:ext uri="{FF2B5EF4-FFF2-40B4-BE49-F238E27FC236}">
                <a16:creationId xmlns="" xmlns:a16="http://schemas.microsoft.com/office/drawing/2014/main" id="{10397622-D830-DD44-A4D9-7152B6C3517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71" name="Graphic 70">
            <a:extLst>
              <a:ext uri="{FF2B5EF4-FFF2-40B4-BE49-F238E27FC236}">
                <a16:creationId xmlns="" xmlns:a16="http://schemas.microsoft.com/office/drawing/2014/main" id="{C54BB62F-C078-014C-B7FF-CF4E69777330}"/>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4322417" y="5580139"/>
            <a:ext cx="558697" cy="558697"/>
          </a:xfrm>
          <a:prstGeom prst="rect">
            <a:avLst/>
          </a:prstGeom>
        </p:spPr>
      </p:pic>
      <p:sp>
        <p:nvSpPr>
          <p:cNvPr id="72" name="Rectangle 71">
            <a:extLst>
              <a:ext uri="{FF2B5EF4-FFF2-40B4-BE49-F238E27FC236}">
                <a16:creationId xmlns="" xmlns:a16="http://schemas.microsoft.com/office/drawing/2014/main" id="{AEF1E644-84F7-3046-8649-DB600C139EEC}"/>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300,000</a:t>
            </a:r>
          </a:p>
          <a:p>
            <a:pPr lvl="0" algn="r"/>
            <a:r>
              <a:rPr lang="en-US" sz="1100">
                <a:solidFill>
                  <a:srgbClr val="7F7F7F"/>
                </a:solidFill>
              </a:rPr>
              <a:t>New Sessions/Sec</a:t>
            </a:r>
          </a:p>
        </p:txBody>
      </p:sp>
      <p:pic>
        <p:nvPicPr>
          <p:cNvPr id="73" name="Graphic 72">
            <a:extLst>
              <a:ext uri="{FF2B5EF4-FFF2-40B4-BE49-F238E27FC236}">
                <a16:creationId xmlns="" xmlns:a16="http://schemas.microsoft.com/office/drawing/2014/main" id="{009B5259-E383-4048-B5B2-A5A68AB394BB}"/>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21943" y="5580139"/>
            <a:ext cx="555965" cy="555965"/>
          </a:xfrm>
          <a:prstGeom prst="rect">
            <a:avLst/>
          </a:prstGeom>
        </p:spPr>
      </p:pic>
      <p:cxnSp>
        <p:nvCxnSpPr>
          <p:cNvPr id="74" name="Straight Connector 73">
            <a:extLst>
              <a:ext uri="{FF2B5EF4-FFF2-40B4-BE49-F238E27FC236}">
                <a16:creationId xmlns="" xmlns:a16="http://schemas.microsoft.com/office/drawing/2014/main" id="{EADD1E5A-8BF0-6542-A827-B852BEF6D472}"/>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414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2929" y="1790506"/>
            <a:ext cx="5760000" cy="587755"/>
          </a:xfrm>
          <a:prstGeom prst="rect">
            <a:avLst/>
          </a:prstGeom>
        </p:spPr>
      </p:pic>
      <p:sp>
        <p:nvSpPr>
          <p:cNvPr id="43"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defRPr/>
            </a:pPr>
            <a:r>
              <a:rPr lang="en-US" sz="1300">
                <a:solidFill>
                  <a:srgbClr val="000000"/>
                </a:solidFill>
                <a:latin typeface="Arial"/>
              </a:rPr>
              <a:t>2 x GE RJ45 MGMT/HA Ports</a:t>
            </a:r>
          </a:p>
          <a:p>
            <a:pPr marL="457297" indent="-457297" defTabSz="1218959">
              <a:spcBef>
                <a:spcPct val="20000"/>
              </a:spcBef>
              <a:buClr>
                <a:schemeClr val="accent6"/>
              </a:buClr>
              <a:buFont typeface="+mj-ea"/>
              <a:buAutoNum type="circleNumDbPlain"/>
              <a:defRPr/>
            </a:pPr>
            <a:r>
              <a:rPr lang="en-US" sz="1300">
                <a:solidFill>
                  <a:srgbClr val="000000"/>
                </a:solidFill>
                <a:latin typeface="Arial"/>
              </a:rPr>
              <a:t>8 x GE RJ45 Ports</a:t>
            </a:r>
          </a:p>
          <a:p>
            <a:pPr marL="457297" indent="-457297" defTabSz="1218959">
              <a:spcBef>
                <a:spcPct val="20000"/>
              </a:spcBef>
              <a:buClr>
                <a:schemeClr val="accent6"/>
              </a:buClr>
              <a:buFont typeface="+mj-ea"/>
              <a:buAutoNum type="circleNumDbPlain"/>
              <a:defRPr/>
            </a:pPr>
            <a:r>
              <a:rPr lang="en-US" sz="1300">
                <a:solidFill>
                  <a:srgbClr val="000000"/>
                </a:solidFill>
                <a:latin typeface="Arial"/>
              </a:rPr>
              <a:t>8 x GE SFP Slots</a:t>
            </a:r>
          </a:p>
          <a:p>
            <a:pPr marL="457297" indent="-457297" defTabSz="1218959">
              <a:spcBef>
                <a:spcPct val="20000"/>
              </a:spcBef>
              <a:buClr>
                <a:schemeClr val="accent6"/>
              </a:buClr>
              <a:buFont typeface="+mj-ea"/>
              <a:buAutoNum type="circleNumDbPlain"/>
              <a:defRPr/>
            </a:pPr>
            <a:r>
              <a:rPr lang="en-US" sz="1300">
                <a:solidFill>
                  <a:srgbClr val="000000"/>
                </a:solidFill>
                <a:latin typeface="Arial"/>
              </a:rPr>
              <a:t>2x 10GE SFP+ Slots</a:t>
            </a:r>
          </a:p>
          <a:p>
            <a:pPr defTabSz="1218959">
              <a:spcBef>
                <a:spcPct val="20000"/>
              </a:spcBef>
              <a:buClr>
                <a:schemeClr val="accent6"/>
              </a:buClr>
              <a:defRPr/>
            </a:pPr>
            <a:endParaRPr lang="en-US" sz="1300">
              <a:solidFill>
                <a:srgbClr val="000000"/>
              </a:solidFill>
              <a:latin typeface="Arial"/>
            </a:endParaRPr>
          </a:p>
          <a:p>
            <a:pPr defTabSz="1218959">
              <a:spcBef>
                <a:spcPct val="20000"/>
              </a:spcBef>
              <a:buClr>
                <a:schemeClr val="accent6"/>
              </a:buClr>
              <a:defRPr/>
            </a:pPr>
            <a:endParaRPr lang="en-US" sz="1300">
              <a:solidFill>
                <a:srgbClr val="000000"/>
              </a:solidFill>
              <a:latin typeface="Arial"/>
            </a:endParaRPr>
          </a:p>
        </p:txBody>
      </p:sp>
      <p:sp>
        <p:nvSpPr>
          <p:cNvPr id="44" name="Oval 43"/>
          <p:cNvSpPr/>
          <p:nvPr/>
        </p:nvSpPr>
        <p:spPr bwMode="auto">
          <a:xfrm>
            <a:off x="3288291" y="232089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1</a:t>
            </a:r>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bwMode="auto">
          <a:xfrm>
            <a:off x="4523341" y="232089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2</a:t>
            </a:r>
          </a:p>
        </p:txBody>
      </p:sp>
      <p:sp>
        <p:nvSpPr>
          <p:cNvPr id="60" name="Oval 59"/>
          <p:cNvSpPr/>
          <p:nvPr/>
        </p:nvSpPr>
        <p:spPr bwMode="auto">
          <a:xfrm>
            <a:off x="5649175" y="232089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3</a:t>
            </a:r>
          </a:p>
        </p:txBody>
      </p:sp>
      <p:cxnSp>
        <p:nvCxnSpPr>
          <p:cNvPr id="42" name="Straight Connector 41"/>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Enterprise Branch / Mid Enterprise</a:t>
            </a:r>
          </a:p>
          <a:p>
            <a:r>
              <a:rPr lang="en-US" sz="1300" dirty="0">
                <a:solidFill>
                  <a:schemeClr val="bg1">
                    <a:lumMod val="50000"/>
                  </a:schemeClr>
                </a:solidFill>
              </a:rPr>
              <a:t>NGFW / Secure SD-WAN / IPS / SWG</a:t>
            </a:r>
          </a:p>
        </p:txBody>
      </p:sp>
      <p:sp>
        <p:nvSpPr>
          <p:cNvPr id="2" name="Title 1"/>
          <p:cNvSpPr>
            <a:spLocks noGrp="1"/>
          </p:cNvSpPr>
          <p:nvPr>
            <p:ph type="title"/>
          </p:nvPr>
        </p:nvSpPr>
        <p:spPr/>
        <p:txBody>
          <a:bodyPr/>
          <a:lstStyle/>
          <a:p>
            <a:r>
              <a:rPr lang="en-US"/>
              <a:t>FortiGate 600/601E</a:t>
            </a:r>
          </a:p>
        </p:txBody>
      </p:sp>
      <p:pic>
        <p:nvPicPr>
          <p:cNvPr id="53" name="Picture 52" descr="FG-500E-501E+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2928" y="2823776"/>
            <a:ext cx="5760000" cy="593840"/>
          </a:xfrm>
          <a:prstGeom prst="rect">
            <a:avLst/>
          </a:prstGeom>
        </p:spPr>
      </p:pic>
      <p:sp>
        <p:nvSpPr>
          <p:cNvPr id="55" name="Oval 54"/>
          <p:cNvSpPr/>
          <p:nvPr/>
        </p:nvSpPr>
        <p:spPr bwMode="auto">
          <a:xfrm>
            <a:off x="6300512" y="232089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4</a:t>
            </a:r>
          </a:p>
        </p:txBody>
      </p:sp>
      <p:pic>
        <p:nvPicPr>
          <p:cNvPr id="59" name="Picture 5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04876" y="3062393"/>
            <a:ext cx="496216" cy="729600"/>
          </a:xfrm>
          <a:prstGeom prst="rect">
            <a:avLst/>
          </a:prstGeom>
        </p:spPr>
      </p:pic>
      <p:pic>
        <p:nvPicPr>
          <p:cNvPr id="65" name="Picture 64" descr="CP9-icon.png"/>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8234445" y="3061999"/>
            <a:ext cx="500410" cy="729600"/>
          </a:xfrm>
          <a:prstGeom prst="rect">
            <a:avLst/>
          </a:prstGeom>
        </p:spPr>
      </p:pic>
      <p:pic>
        <p:nvPicPr>
          <p:cNvPr id="66" name="Picture 65" descr="FortiASIC-NP6.png"/>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99326" y="3061999"/>
            <a:ext cx="496216" cy="729600"/>
          </a:xfrm>
          <a:prstGeom prst="rect">
            <a:avLst/>
          </a:prstGeom>
        </p:spPr>
      </p:pic>
      <p:pic>
        <p:nvPicPr>
          <p:cNvPr id="70" name="Picture 69" descr="dual-option-ac-ps.png"/>
          <p:cNvPicPr>
            <a:picLocks noChangeAspect="1"/>
          </p:cNvPicPr>
          <p:nvPr/>
        </p:nvPicPr>
        <p:blipFill rotWithShape="1">
          <a:blip r:embed="rId8" cstate="print">
            <a:extLst>
              <a:ext uri="{28A0092B-C50C-407E-A947-70E740481C1C}">
                <a14:useLocalDpi xmlns:a14="http://schemas.microsoft.com/office/drawing/2010/main"/>
              </a:ext>
            </a:extLst>
          </a:blip>
          <a:srcRect b="11062"/>
          <a:stretch/>
        </p:blipFill>
        <p:spPr>
          <a:xfrm>
            <a:off x="9713754" y="3062397"/>
            <a:ext cx="474818" cy="729599"/>
          </a:xfrm>
          <a:prstGeom prst="rect">
            <a:avLst/>
          </a:prstGeom>
        </p:spPr>
      </p:pic>
      <p:pic>
        <p:nvPicPr>
          <p:cNvPr id="40" name="Picture 39" descr="Storage-480G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58515" y="3061999"/>
            <a:ext cx="495399" cy="729600"/>
          </a:xfrm>
          <a:prstGeom prst="rect">
            <a:avLst/>
          </a:prstGeom>
        </p:spPr>
      </p:pic>
      <p:cxnSp>
        <p:nvCxnSpPr>
          <p:cNvPr id="45" name="Straight Connector 44"/>
          <p:cNvCxnSpPr/>
          <p:nvPr/>
        </p:nvCxnSpPr>
        <p:spPr bwMode="auto">
          <a:xfrm>
            <a:off x="10269079"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41" name="Picture 40">
            <a:extLst>
              <a:ext uri="{FF2B5EF4-FFF2-40B4-BE49-F238E27FC236}">
                <a16:creationId xmlns="" xmlns:a16="http://schemas.microsoft.com/office/drawing/2014/main" id="{433AFE60-5E10-C145-BA16-DAACFE3594E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124A3FD8-1509-204F-95E7-212D97ECE1F5}"/>
              </a:ext>
            </a:extLst>
          </p:cNvPr>
          <p:cNvGrpSpPr/>
          <p:nvPr/>
        </p:nvGrpSpPr>
        <p:grpSpPr>
          <a:xfrm>
            <a:off x="7812000" y="5417256"/>
            <a:ext cx="2852214" cy="671119"/>
            <a:chOff x="8936872" y="5417256"/>
            <a:chExt cx="2852214" cy="671119"/>
          </a:xfrm>
        </p:grpSpPr>
        <p:pic>
          <p:nvPicPr>
            <p:cNvPr id="31" name="Picture 3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46" name="Rounded Rectangle 45">
              <a:extLst>
                <a:ext uri="{FF2B5EF4-FFF2-40B4-BE49-F238E27FC236}">
                  <a16:creationId xmlns="" xmlns:a16="http://schemas.microsoft.com/office/drawing/2014/main" id="{43385A10-C497-BD4A-9F30-D00E8A2DEA5F}"/>
                </a:ext>
              </a:extLst>
            </p:cNvPr>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1,024</a:t>
              </a:r>
            </a:p>
          </p:txBody>
        </p:sp>
        <p:sp>
          <p:nvSpPr>
            <p:cNvPr id="48" name="Rounded Rectangle 47">
              <a:extLst>
                <a:ext uri="{FF2B5EF4-FFF2-40B4-BE49-F238E27FC236}">
                  <a16:creationId xmlns="" xmlns:a16="http://schemas.microsoft.com/office/drawing/2014/main" id="{084C4D81-9E90-A44F-B7C8-108662BAFCFC}"/>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dirty="0">
                  <a:solidFill>
                    <a:schemeClr val="bg1"/>
                  </a:solidFill>
                </a:rPr>
                <a:t>96</a:t>
              </a:r>
            </a:p>
          </p:txBody>
        </p:sp>
        <p:sp>
          <p:nvSpPr>
            <p:cNvPr id="51" name="Rounded Rectangle 50">
              <a:extLst>
                <a:ext uri="{FF2B5EF4-FFF2-40B4-BE49-F238E27FC236}">
                  <a16:creationId xmlns="" xmlns:a16="http://schemas.microsoft.com/office/drawing/2014/main" id="{304C608C-AF65-F44A-8DA1-AF8EAC554210}"/>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76" name="Picture 75" descr="Firewall-Sym-Dk.png">
            <a:extLst>
              <a:ext uri="{FF2B5EF4-FFF2-40B4-BE49-F238E27FC236}">
                <a16:creationId xmlns="" xmlns:a16="http://schemas.microsoft.com/office/drawing/2014/main" id="{3F716E5B-5481-1042-A9FB-66D740D4FC3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77" name="TextBox 76">
            <a:extLst>
              <a:ext uri="{FF2B5EF4-FFF2-40B4-BE49-F238E27FC236}">
                <a16:creationId xmlns="" xmlns:a16="http://schemas.microsoft.com/office/drawing/2014/main" id="{F45D69B2-DEF1-DC4D-AAB3-445A7F701400}"/>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36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8 Million</a:t>
            </a:r>
          </a:p>
          <a:p>
            <a:r>
              <a:rPr lang="en-US" sz="1100">
                <a:solidFill>
                  <a:srgbClr val="7F7F7F"/>
                </a:solidFill>
              </a:rPr>
              <a:t>Concurrent Sessions</a:t>
            </a:r>
          </a:p>
          <a:p>
            <a:endParaRPr lang="en-US" sz="1100">
              <a:solidFill>
                <a:srgbClr val="7F7F7F"/>
              </a:solidFill>
            </a:endParaRPr>
          </a:p>
          <a:p>
            <a:r>
              <a:rPr lang="en-US" sz="2400" b="1"/>
              <a:t>8.0 Gbps</a:t>
            </a:r>
          </a:p>
          <a:p>
            <a:r>
              <a:rPr lang="en-US" sz="1100">
                <a:solidFill>
                  <a:srgbClr val="7F7F7F"/>
                </a:solidFill>
              </a:rPr>
              <a:t>SSL Inspection Throughput</a:t>
            </a:r>
          </a:p>
          <a:p>
            <a:endParaRPr lang="en-US" sz="1100">
              <a:solidFill>
                <a:srgbClr val="7F7F7F"/>
              </a:solidFill>
            </a:endParaRPr>
          </a:p>
        </p:txBody>
      </p:sp>
      <p:cxnSp>
        <p:nvCxnSpPr>
          <p:cNvPr id="78" name="Straight Connector 77">
            <a:extLst>
              <a:ext uri="{FF2B5EF4-FFF2-40B4-BE49-F238E27FC236}">
                <a16:creationId xmlns="" xmlns:a16="http://schemas.microsoft.com/office/drawing/2014/main" id="{C42B1735-E275-A345-9D7C-CF5D5EF6EC1C}"/>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 xmlns:a16="http://schemas.microsoft.com/office/drawing/2014/main" id="{DD824474-C5CE-4D4A-BFBF-A62E039C7C23}"/>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10 Gbps</a:t>
            </a:r>
          </a:p>
          <a:p>
            <a:r>
              <a:rPr lang="en-US" sz="1100">
                <a:solidFill>
                  <a:srgbClr val="7F7F7F"/>
                </a:solidFill>
              </a:rPr>
              <a:t>IPS Throughput</a:t>
            </a:r>
          </a:p>
          <a:p>
            <a:endParaRPr lang="en-US" sz="1100">
              <a:solidFill>
                <a:srgbClr val="7F7F7F"/>
              </a:solidFill>
            </a:endParaRPr>
          </a:p>
          <a:p>
            <a:r>
              <a:rPr lang="en-US" sz="2400" b="1">
                <a:solidFill>
                  <a:srgbClr val="000000"/>
                </a:solidFill>
              </a:rPr>
              <a:t>9.5 Gbps</a:t>
            </a:r>
          </a:p>
          <a:p>
            <a:r>
              <a:rPr lang="en-US" sz="1100">
                <a:solidFill>
                  <a:srgbClr val="7F7F7F"/>
                </a:solidFill>
              </a:rPr>
              <a:t>NGFW Throughput</a:t>
            </a:r>
          </a:p>
          <a:p>
            <a:endParaRPr lang="en-US" sz="1100">
              <a:solidFill>
                <a:srgbClr val="7F7F7F"/>
              </a:solidFill>
            </a:endParaRPr>
          </a:p>
          <a:p>
            <a:r>
              <a:rPr lang="en-US" sz="2400" b="1">
                <a:solidFill>
                  <a:srgbClr val="000000"/>
                </a:solidFill>
              </a:rPr>
              <a:t>7 Gbps</a:t>
            </a:r>
          </a:p>
          <a:p>
            <a:r>
              <a:rPr lang="en-US" sz="1100">
                <a:solidFill>
                  <a:srgbClr val="7F7F7F"/>
                </a:solidFill>
              </a:rPr>
              <a:t>Threat Protection Throughput</a:t>
            </a:r>
          </a:p>
          <a:p>
            <a:endParaRPr lang="en-US" sz="1100">
              <a:solidFill>
                <a:srgbClr val="7F7F7F"/>
              </a:solidFill>
            </a:endParaRPr>
          </a:p>
        </p:txBody>
      </p:sp>
      <p:pic>
        <p:nvPicPr>
          <p:cNvPr id="80" name="Picture 79" descr="NGFW_sym.png">
            <a:extLst>
              <a:ext uri="{FF2B5EF4-FFF2-40B4-BE49-F238E27FC236}">
                <a16:creationId xmlns="" xmlns:a16="http://schemas.microsoft.com/office/drawing/2014/main" id="{CF28A9BC-3D08-E846-8E3F-E9600F4DF041}"/>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81" name="Picture 80" descr="Threat Protection icon.eps">
            <a:extLst>
              <a:ext uri="{FF2B5EF4-FFF2-40B4-BE49-F238E27FC236}">
                <a16:creationId xmlns="" xmlns:a16="http://schemas.microsoft.com/office/drawing/2014/main" id="{4A61B762-76CD-E04D-9417-8FDF68A0258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82" name="Graphic 81">
            <a:extLst>
              <a:ext uri="{FF2B5EF4-FFF2-40B4-BE49-F238E27FC236}">
                <a16:creationId xmlns="" xmlns:a16="http://schemas.microsoft.com/office/drawing/2014/main" id="{354129FB-6821-0048-AA11-5C08C8D22BB1}"/>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4322417" y="5580139"/>
            <a:ext cx="558697" cy="558697"/>
          </a:xfrm>
          <a:prstGeom prst="rect">
            <a:avLst/>
          </a:prstGeom>
        </p:spPr>
      </p:pic>
      <p:sp>
        <p:nvSpPr>
          <p:cNvPr id="83" name="Rectangle 82">
            <a:extLst>
              <a:ext uri="{FF2B5EF4-FFF2-40B4-BE49-F238E27FC236}">
                <a16:creationId xmlns="" xmlns:a16="http://schemas.microsoft.com/office/drawing/2014/main" id="{7D99E166-8EE7-8147-86A9-5BD18D8B2428}"/>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450,000</a:t>
            </a:r>
          </a:p>
          <a:p>
            <a:pPr lvl="0" algn="r"/>
            <a:r>
              <a:rPr lang="en-US" sz="1100">
                <a:solidFill>
                  <a:srgbClr val="7F7F7F"/>
                </a:solidFill>
              </a:rPr>
              <a:t>New Sessions/Sec</a:t>
            </a:r>
          </a:p>
        </p:txBody>
      </p:sp>
      <p:pic>
        <p:nvPicPr>
          <p:cNvPr id="84" name="Graphic 83">
            <a:extLst>
              <a:ext uri="{FF2B5EF4-FFF2-40B4-BE49-F238E27FC236}">
                <a16:creationId xmlns="" xmlns:a16="http://schemas.microsoft.com/office/drawing/2014/main" id="{E3D6B448-2AB3-8046-9D40-FD913675C1AE}"/>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21943" y="5580139"/>
            <a:ext cx="555965" cy="555965"/>
          </a:xfrm>
          <a:prstGeom prst="rect">
            <a:avLst/>
          </a:prstGeom>
        </p:spPr>
      </p:pic>
      <p:cxnSp>
        <p:nvCxnSpPr>
          <p:cNvPr id="85" name="Straight Connector 84">
            <a:extLst>
              <a:ext uri="{FF2B5EF4-FFF2-40B4-BE49-F238E27FC236}">
                <a16:creationId xmlns="" xmlns:a16="http://schemas.microsoft.com/office/drawing/2014/main" id="{0FC28DDE-E6BE-A543-BB11-25273288329B}"/>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55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800D</a:t>
            </a:r>
          </a:p>
        </p:txBody>
      </p:sp>
      <p:pic>
        <p:nvPicPr>
          <p:cNvPr id="3" name="Picture 2" descr="FortiGate+800D+-+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2133" y="1817447"/>
            <a:ext cx="5758500" cy="593840"/>
          </a:xfrm>
          <a:prstGeom prst="rect">
            <a:avLst/>
          </a:prstGeom>
        </p:spPr>
      </p:pic>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Management Ports	</a:t>
            </a:r>
          </a:p>
          <a:p>
            <a:pPr marL="457297" indent="-457297" defTabSz="1218959">
              <a:spcBef>
                <a:spcPct val="20000"/>
              </a:spcBef>
              <a:buClr>
                <a:schemeClr val="accent6"/>
              </a:buClr>
              <a:buFont typeface="+mj-ea"/>
              <a:buAutoNum type="circleNumDbPlain"/>
            </a:pPr>
            <a:r>
              <a:rPr lang="en-US" sz="1300"/>
              <a:t>2x Bypass GE RJ45 Pairs</a:t>
            </a:r>
          </a:p>
          <a:p>
            <a:pPr marL="457297" indent="-457297" defTabSz="1218959">
              <a:spcBef>
                <a:spcPct val="20000"/>
              </a:spcBef>
              <a:buClr>
                <a:schemeClr val="accent6"/>
              </a:buClr>
              <a:buFont typeface="+mj-ea"/>
              <a:buAutoNum type="circleNumDbPlain"/>
            </a:pPr>
            <a:r>
              <a:rPr lang="en-US" sz="1300"/>
              <a:t>20x GE RJ45 Ports</a:t>
            </a:r>
          </a:p>
          <a:p>
            <a:pPr marL="457297" indent="-457297" defTabSz="1218959">
              <a:spcBef>
                <a:spcPct val="20000"/>
              </a:spcBef>
              <a:buClr>
                <a:schemeClr val="accent6"/>
              </a:buClr>
              <a:buFont typeface="+mj-ea"/>
              <a:buAutoNum type="circleNumDbPlain"/>
            </a:pPr>
            <a:r>
              <a:rPr lang="en-US" sz="1300"/>
              <a:t>8x GE SPF Slots</a:t>
            </a:r>
          </a:p>
          <a:p>
            <a:pPr marL="457297" indent="-457297" defTabSz="1218959">
              <a:spcBef>
                <a:spcPct val="20000"/>
              </a:spcBef>
              <a:buClr>
                <a:schemeClr val="accent6"/>
              </a:buClr>
              <a:buFont typeface="+mj-ea"/>
              <a:buAutoNum type="circleNumDbPlain"/>
            </a:pPr>
            <a:r>
              <a:rPr lang="en-US" sz="1300"/>
              <a:t>2x 10GE SPF+ Slots</a:t>
            </a:r>
          </a:p>
          <a:p>
            <a:pPr marL="457297" indent="-457297" defTabSz="1218959">
              <a:spcBef>
                <a:spcPct val="20000"/>
              </a:spcBef>
              <a:buClr>
                <a:schemeClr val="accent6"/>
              </a:buClr>
              <a:buFont typeface="+mj-ea"/>
              <a:buAutoNum type="circleNumDbPlain"/>
            </a:pPr>
            <a:endParaRPr lang="en-US" sz="130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470" y="3062393"/>
            <a:ext cx="496216" cy="729600"/>
          </a:xfrm>
          <a:prstGeom prst="rect">
            <a:avLst/>
          </a:prstGeom>
        </p:spPr>
      </p:pic>
      <p:pic>
        <p:nvPicPr>
          <p:cNvPr id="6" name="Picture 5"/>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8252257" y="3062393"/>
            <a:ext cx="496215" cy="72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44686" y="3062393"/>
            <a:ext cx="496216" cy="729600"/>
          </a:xfrm>
          <a:prstGeom prst="rect">
            <a:avLst/>
          </a:prstGeom>
        </p:spPr>
      </p:pic>
      <p:pic>
        <p:nvPicPr>
          <p:cNvPr id="8" name="Picture 7" descr="FortiASIC-NP6.png"/>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sp>
        <p:nvSpPr>
          <p:cNvPr id="9" name="Oval 8"/>
          <p:cNvSpPr/>
          <p:nvPr/>
        </p:nvSpPr>
        <p:spPr bwMode="auto">
          <a:xfrm>
            <a:off x="2706700" y="236734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0" name="Oval 9"/>
          <p:cNvSpPr/>
          <p:nvPr/>
        </p:nvSpPr>
        <p:spPr bwMode="auto">
          <a:xfrm>
            <a:off x="4297470" y="236734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11" name="Oval 10"/>
          <p:cNvSpPr/>
          <p:nvPr/>
        </p:nvSpPr>
        <p:spPr bwMode="auto">
          <a:xfrm>
            <a:off x="3167243" y="236734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2" name="Oval 11"/>
          <p:cNvSpPr/>
          <p:nvPr/>
        </p:nvSpPr>
        <p:spPr bwMode="auto">
          <a:xfrm>
            <a:off x="6158977" y="236734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pic>
        <p:nvPicPr>
          <p:cNvPr id="13" name="Picture 12" descr="FortiGate+800D+-+Back.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0016" y="2828373"/>
            <a:ext cx="5758500" cy="593837"/>
          </a:xfrm>
          <a:prstGeom prst="rect">
            <a:avLst/>
          </a:prstGeom>
        </p:spPr>
      </p:pic>
      <p:pic>
        <p:nvPicPr>
          <p:cNvPr id="14" name="Picture 13" descr="Storage-240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38886" y="3057409"/>
            <a:ext cx="495399" cy="7296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34286" y="3062393"/>
            <a:ext cx="496216" cy="729600"/>
          </a:xfrm>
          <a:prstGeom prst="rect">
            <a:avLst/>
          </a:prstGeom>
        </p:spPr>
      </p:pic>
      <p:pic>
        <p:nvPicPr>
          <p:cNvPr id="16" name="Picture 15" descr="dual-option-ac-ps.png"/>
          <p:cNvPicPr>
            <a:picLocks noChangeAspect="1"/>
          </p:cNvPicPr>
          <p:nvPr/>
        </p:nvPicPr>
        <p:blipFill rotWithShape="1">
          <a:blip r:embed="rId10" cstate="print">
            <a:extLst>
              <a:ext uri="{28A0092B-C50C-407E-A947-70E740481C1C}">
                <a14:useLocalDpi xmlns:a14="http://schemas.microsoft.com/office/drawing/2010/main"/>
              </a:ext>
            </a:extLst>
          </a:blip>
          <a:srcRect b="11062"/>
          <a:stretch/>
        </p:blipFill>
        <p:spPr>
          <a:xfrm>
            <a:off x="10738847" y="3062398"/>
            <a:ext cx="474818" cy="729599"/>
          </a:xfrm>
          <a:prstGeom prst="rect">
            <a:avLst/>
          </a:prstGeom>
        </p:spPr>
      </p:pic>
      <p:sp>
        <p:nvSpPr>
          <p:cNvPr id="17" name="Oval 16"/>
          <p:cNvSpPr/>
          <p:nvPr/>
        </p:nvSpPr>
        <p:spPr bwMode="auto">
          <a:xfrm>
            <a:off x="6370122" y="2367346"/>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cxnSp>
        <p:nvCxnSpPr>
          <p:cNvPr id="22" name="Straight Connector 21"/>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Enterprise Branch / Mid Enterprise</a:t>
            </a:r>
          </a:p>
          <a:p>
            <a:r>
              <a:rPr lang="en-US" sz="1300" dirty="0">
                <a:solidFill>
                  <a:schemeClr val="bg1">
                    <a:lumMod val="50000"/>
                  </a:schemeClr>
                </a:solidFill>
              </a:rPr>
              <a:t>NGFW / Secure SD-WAN / IPS / SWG</a:t>
            </a:r>
          </a:p>
        </p:txBody>
      </p:sp>
      <p:cxnSp>
        <p:nvCxnSpPr>
          <p:cNvPr id="25" name="Straight Connector 24"/>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40" name="Picture 39">
            <a:extLst>
              <a:ext uri="{FF2B5EF4-FFF2-40B4-BE49-F238E27FC236}">
                <a16:creationId xmlns="" xmlns:a16="http://schemas.microsoft.com/office/drawing/2014/main" id="{7F67E4BC-43C2-8046-BA0B-001B7BBA8E95}"/>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8" name="Group 17">
            <a:extLst>
              <a:ext uri="{FF2B5EF4-FFF2-40B4-BE49-F238E27FC236}">
                <a16:creationId xmlns="" xmlns:a16="http://schemas.microsoft.com/office/drawing/2014/main" id="{F863A1A2-F755-2843-B34A-30506250CE13}"/>
              </a:ext>
            </a:extLst>
          </p:cNvPr>
          <p:cNvGrpSpPr/>
          <p:nvPr/>
        </p:nvGrpSpPr>
        <p:grpSpPr>
          <a:xfrm>
            <a:off x="7812000" y="5417256"/>
            <a:ext cx="2852214" cy="671119"/>
            <a:chOff x="8936872" y="5417256"/>
            <a:chExt cx="2852214" cy="671119"/>
          </a:xfrm>
        </p:grpSpPr>
        <p:pic>
          <p:nvPicPr>
            <p:cNvPr id="26" name="Picture 2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8" name="Picture 2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4" name="Rounded Rectangle 33"/>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1,024</a:t>
              </a:r>
            </a:p>
          </p:txBody>
        </p:sp>
        <p:sp>
          <p:nvSpPr>
            <p:cNvPr id="35" name="Rounded Rectangle 34"/>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64</a:t>
              </a:r>
            </a:p>
          </p:txBody>
        </p:sp>
        <p:sp>
          <p:nvSpPr>
            <p:cNvPr id="41" name="Rounded Rectangle 40">
              <a:extLst>
                <a:ext uri="{FF2B5EF4-FFF2-40B4-BE49-F238E27FC236}">
                  <a16:creationId xmlns="" xmlns:a16="http://schemas.microsoft.com/office/drawing/2014/main" id="{EF7EA997-4C14-6A48-A568-D486555AE8B6}"/>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56" name="Picture 55" descr="Firewall-Sym-Dk.png">
            <a:extLst>
              <a:ext uri="{FF2B5EF4-FFF2-40B4-BE49-F238E27FC236}">
                <a16:creationId xmlns="" xmlns:a16="http://schemas.microsoft.com/office/drawing/2014/main" id="{F2F4B255-3DF0-DE4F-AF13-BE63521696B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7" name="TextBox 56">
            <a:extLst>
              <a:ext uri="{FF2B5EF4-FFF2-40B4-BE49-F238E27FC236}">
                <a16:creationId xmlns="" xmlns:a16="http://schemas.microsoft.com/office/drawing/2014/main" id="{597C5B18-E57F-A242-A2EB-2A7D920CE6DD}"/>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36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 Million</a:t>
            </a:r>
          </a:p>
          <a:p>
            <a:r>
              <a:rPr lang="en-US" sz="1100">
                <a:solidFill>
                  <a:srgbClr val="7F7F7F"/>
                </a:solidFill>
              </a:rPr>
              <a:t>Concurrent Sessions</a:t>
            </a:r>
          </a:p>
          <a:p>
            <a:endParaRPr lang="en-US" sz="1100">
              <a:solidFill>
                <a:srgbClr val="7F7F7F"/>
              </a:solidFill>
            </a:endParaRPr>
          </a:p>
          <a:p>
            <a:r>
              <a:rPr lang="en-US" sz="2400" b="1"/>
              <a:t>3.9 Gbps</a:t>
            </a:r>
          </a:p>
          <a:p>
            <a:r>
              <a:rPr lang="en-US" sz="1100">
                <a:solidFill>
                  <a:srgbClr val="7F7F7F"/>
                </a:solidFill>
              </a:rPr>
              <a:t>SSL Inspection Throughput</a:t>
            </a:r>
          </a:p>
          <a:p>
            <a:endParaRPr lang="en-US" sz="1100">
              <a:solidFill>
                <a:srgbClr val="7F7F7F"/>
              </a:solidFill>
            </a:endParaRPr>
          </a:p>
        </p:txBody>
      </p:sp>
      <p:cxnSp>
        <p:nvCxnSpPr>
          <p:cNvPr id="58" name="Straight Connector 57">
            <a:extLst>
              <a:ext uri="{FF2B5EF4-FFF2-40B4-BE49-F238E27FC236}">
                <a16:creationId xmlns="" xmlns:a16="http://schemas.microsoft.com/office/drawing/2014/main" id="{F97DB067-B3D0-4446-9025-C6F73A5C89F7}"/>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 xmlns:a16="http://schemas.microsoft.com/office/drawing/2014/main" id="{D35073DE-1771-984D-9D8A-EC1258398867}"/>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4.2 Gbps</a:t>
            </a:r>
          </a:p>
          <a:p>
            <a:r>
              <a:rPr lang="en-US" sz="1100">
                <a:solidFill>
                  <a:srgbClr val="7F7F7F"/>
                </a:solidFill>
              </a:rPr>
              <a:t>IPS Throughput</a:t>
            </a:r>
          </a:p>
          <a:p>
            <a:endParaRPr lang="en-US" sz="1100">
              <a:solidFill>
                <a:srgbClr val="7F7F7F"/>
              </a:solidFill>
            </a:endParaRPr>
          </a:p>
          <a:p>
            <a:r>
              <a:rPr lang="en-US" sz="2400" b="1">
                <a:solidFill>
                  <a:srgbClr val="000000"/>
                </a:solidFill>
              </a:rPr>
              <a:t>4 Gbps</a:t>
            </a:r>
          </a:p>
          <a:p>
            <a:r>
              <a:rPr lang="en-US" sz="1100">
                <a:solidFill>
                  <a:srgbClr val="7F7F7F"/>
                </a:solidFill>
              </a:rPr>
              <a:t>NGFW Throughput</a:t>
            </a:r>
          </a:p>
          <a:p>
            <a:endParaRPr lang="en-US" sz="1100">
              <a:solidFill>
                <a:srgbClr val="7F7F7F"/>
              </a:solidFill>
            </a:endParaRPr>
          </a:p>
          <a:p>
            <a:r>
              <a:rPr lang="en-US" sz="2400" b="1">
                <a:solidFill>
                  <a:srgbClr val="000000"/>
                </a:solidFill>
              </a:rPr>
              <a:t>3 Gbps</a:t>
            </a:r>
          </a:p>
          <a:p>
            <a:r>
              <a:rPr lang="en-US" sz="1100">
                <a:solidFill>
                  <a:srgbClr val="7F7F7F"/>
                </a:solidFill>
              </a:rPr>
              <a:t>Threat Protection Throughput</a:t>
            </a:r>
          </a:p>
          <a:p>
            <a:endParaRPr lang="en-US" sz="1100">
              <a:solidFill>
                <a:srgbClr val="7F7F7F"/>
              </a:solidFill>
            </a:endParaRPr>
          </a:p>
        </p:txBody>
      </p:sp>
      <p:pic>
        <p:nvPicPr>
          <p:cNvPr id="60" name="Picture 59" descr="NGFW_sym.png">
            <a:extLst>
              <a:ext uri="{FF2B5EF4-FFF2-40B4-BE49-F238E27FC236}">
                <a16:creationId xmlns="" xmlns:a16="http://schemas.microsoft.com/office/drawing/2014/main" id="{98128012-F1A9-9F48-82D5-4735329F114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1" name="Picture 60" descr="Threat Protection icon.eps">
            <a:extLst>
              <a:ext uri="{FF2B5EF4-FFF2-40B4-BE49-F238E27FC236}">
                <a16:creationId xmlns="" xmlns:a16="http://schemas.microsoft.com/office/drawing/2014/main" id="{EC177EFA-9F0C-094B-BD5F-9C1F45BC8DF4}"/>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62" name="Graphic 61">
            <a:extLst>
              <a:ext uri="{FF2B5EF4-FFF2-40B4-BE49-F238E27FC236}">
                <a16:creationId xmlns="" xmlns:a16="http://schemas.microsoft.com/office/drawing/2014/main" id="{61066741-2382-964F-9193-10B49F70534A}"/>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322417" y="5580139"/>
            <a:ext cx="558697" cy="558697"/>
          </a:xfrm>
          <a:prstGeom prst="rect">
            <a:avLst/>
          </a:prstGeom>
        </p:spPr>
      </p:pic>
      <p:sp>
        <p:nvSpPr>
          <p:cNvPr id="63" name="Rectangle 62">
            <a:extLst>
              <a:ext uri="{FF2B5EF4-FFF2-40B4-BE49-F238E27FC236}">
                <a16:creationId xmlns="" xmlns:a16="http://schemas.microsoft.com/office/drawing/2014/main" id="{31999D11-7730-904F-A0F9-DD1FCF1E1460}"/>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280,000</a:t>
            </a:r>
          </a:p>
          <a:p>
            <a:pPr lvl="0" algn="r"/>
            <a:r>
              <a:rPr lang="en-US" sz="1100">
                <a:solidFill>
                  <a:srgbClr val="7F7F7F"/>
                </a:solidFill>
              </a:rPr>
              <a:t>New Sessions/Sec</a:t>
            </a:r>
          </a:p>
        </p:txBody>
      </p:sp>
      <p:pic>
        <p:nvPicPr>
          <p:cNvPr id="64" name="Graphic 63">
            <a:extLst>
              <a:ext uri="{FF2B5EF4-FFF2-40B4-BE49-F238E27FC236}">
                <a16:creationId xmlns="" xmlns:a16="http://schemas.microsoft.com/office/drawing/2014/main" id="{DDB50587-444E-3548-9714-E230390F4912}"/>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021943" y="5580139"/>
            <a:ext cx="555965" cy="555965"/>
          </a:xfrm>
          <a:prstGeom prst="rect">
            <a:avLst/>
          </a:prstGeom>
        </p:spPr>
      </p:pic>
      <p:cxnSp>
        <p:nvCxnSpPr>
          <p:cNvPr id="65" name="Straight Connector 64">
            <a:extLst>
              <a:ext uri="{FF2B5EF4-FFF2-40B4-BE49-F238E27FC236}">
                <a16:creationId xmlns="" xmlns:a16="http://schemas.microsoft.com/office/drawing/2014/main" id="{1151B71C-B5CA-3846-876D-F244FCE902BC}"/>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732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900D</a:t>
            </a:r>
          </a:p>
        </p:txBody>
      </p:sp>
      <p:sp>
        <p:nvSpPr>
          <p:cNvPr id="3" name="Oval 2"/>
          <p:cNvSpPr/>
          <p:nvPr/>
        </p:nvSpPr>
        <p:spPr bwMode="auto">
          <a:xfrm>
            <a:off x="1539146" y="2223215"/>
            <a:ext cx="279578"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 name="Oval 3"/>
          <p:cNvSpPr/>
          <p:nvPr/>
        </p:nvSpPr>
        <p:spPr bwMode="auto">
          <a:xfrm>
            <a:off x="4196482" y="2220566"/>
            <a:ext cx="279578"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pic>
        <p:nvPicPr>
          <p:cNvPr id="5" name="Picture 4" descr="fg-900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6486" y="1804447"/>
            <a:ext cx="5758500" cy="1623508"/>
          </a:xfrm>
          <a:prstGeom prst="rect">
            <a:avLst/>
          </a:prstGeom>
        </p:spPr>
      </p:pic>
      <p:cxnSp>
        <p:nvCxnSpPr>
          <p:cNvPr id="6" name="Straight Connector 5"/>
          <p:cNvCxnSpPr/>
          <p:nvPr/>
        </p:nvCxnSpPr>
        <p:spPr bwMode="auto">
          <a:xfrm>
            <a:off x="3072479" y="1800359"/>
            <a:ext cx="2091546" cy="0"/>
          </a:xfrm>
          <a:prstGeom prst="line">
            <a:avLst/>
          </a:prstGeom>
          <a:solidFill>
            <a:schemeClr val="accent2">
              <a:alpha val="42000"/>
            </a:schemeClr>
          </a:solidFill>
          <a:ln w="19050" cap="flat" cmpd="sng" algn="ctr">
            <a:solidFill>
              <a:schemeClr val="accent6"/>
            </a:solidFill>
            <a:prstDash val="solid"/>
            <a:round/>
            <a:headEnd type="none" w="med" len="med"/>
            <a:tailEnd type="none" w="med" len="med"/>
          </a:ln>
          <a:effectLst/>
        </p:spPr>
      </p:cxnSp>
      <p:cxnSp>
        <p:nvCxnSpPr>
          <p:cNvPr id="7" name="Straight Connector 6"/>
          <p:cNvCxnSpPr/>
          <p:nvPr/>
        </p:nvCxnSpPr>
        <p:spPr bwMode="auto">
          <a:xfrm>
            <a:off x="3977261" y="2333021"/>
            <a:ext cx="2102368" cy="0"/>
          </a:xfrm>
          <a:prstGeom prst="line">
            <a:avLst/>
          </a:prstGeom>
          <a:solidFill>
            <a:schemeClr val="accent2">
              <a:alpha val="42000"/>
            </a:schemeClr>
          </a:solidFill>
          <a:ln w="19050" cap="flat" cmpd="sng" algn="ctr">
            <a:solidFill>
              <a:schemeClr val="accent6"/>
            </a:solidFill>
            <a:prstDash val="solid"/>
            <a:round/>
            <a:headEnd type="none" w="med" len="med"/>
            <a:tailEnd type="none" w="med" len="med"/>
          </a:ln>
          <a:effectLst/>
        </p:spPr>
      </p:cxnSp>
      <p:cxnSp>
        <p:nvCxnSpPr>
          <p:cNvPr id="8" name="Straight Connector 7"/>
          <p:cNvCxnSpPr/>
          <p:nvPr/>
        </p:nvCxnSpPr>
        <p:spPr bwMode="auto">
          <a:xfrm flipV="1">
            <a:off x="3081115" y="1690206"/>
            <a:ext cx="0" cy="239753"/>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9" name="Straight Connector 8"/>
          <p:cNvCxnSpPr/>
          <p:nvPr/>
        </p:nvCxnSpPr>
        <p:spPr bwMode="auto">
          <a:xfrm flipV="1">
            <a:off x="5154596" y="1793878"/>
            <a:ext cx="4138" cy="165363"/>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10" name="Straight Connector 9"/>
          <p:cNvCxnSpPr/>
          <p:nvPr/>
        </p:nvCxnSpPr>
        <p:spPr bwMode="auto">
          <a:xfrm flipV="1">
            <a:off x="3981757" y="2148478"/>
            <a:ext cx="0" cy="239753"/>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11" name="Straight Connector 10"/>
          <p:cNvCxnSpPr/>
          <p:nvPr/>
        </p:nvCxnSpPr>
        <p:spPr bwMode="auto">
          <a:xfrm flipH="1" flipV="1">
            <a:off x="6079749" y="2162437"/>
            <a:ext cx="4158" cy="174125"/>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sp>
        <p:nvSpPr>
          <p:cNvPr id="12"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Management Ports	</a:t>
            </a:r>
          </a:p>
          <a:p>
            <a:pPr marL="457297" indent="-457297" defTabSz="1218959">
              <a:spcBef>
                <a:spcPct val="20000"/>
              </a:spcBef>
              <a:buClr>
                <a:schemeClr val="accent6"/>
              </a:buClr>
              <a:buFont typeface="+mj-ea"/>
              <a:buAutoNum type="circleNumDbPlain"/>
            </a:pPr>
            <a:r>
              <a:rPr lang="en-US" sz="1300"/>
              <a:t>16x GE SFP Slots</a:t>
            </a:r>
          </a:p>
          <a:p>
            <a:pPr marL="457297" indent="-457297" defTabSz="1218959">
              <a:spcBef>
                <a:spcPct val="20000"/>
              </a:spcBef>
              <a:buClr>
                <a:schemeClr val="accent6"/>
              </a:buClr>
              <a:buFont typeface="+mj-ea"/>
              <a:buAutoNum type="circleNumDbPlain"/>
            </a:pPr>
            <a:r>
              <a:rPr lang="en-US" sz="1300"/>
              <a:t>16x GE RJ45 Ports</a:t>
            </a:r>
          </a:p>
          <a:p>
            <a:pPr marL="457297" indent="-457297" defTabSz="1218959">
              <a:spcBef>
                <a:spcPct val="20000"/>
              </a:spcBef>
              <a:buClr>
                <a:schemeClr val="accent6"/>
              </a:buClr>
              <a:buFont typeface="+mj-ea"/>
              <a:buAutoNum type="circleNumDbPlain"/>
            </a:pPr>
            <a:r>
              <a:rPr lang="en-US" sz="1300"/>
              <a:t>2x 10GE SPF+ Slots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470" y="3060797"/>
            <a:ext cx="496216" cy="729600"/>
          </a:xfrm>
          <a:prstGeom prst="rect">
            <a:avLst/>
          </a:prstGeom>
        </p:spPr>
      </p:pic>
      <p:pic>
        <p:nvPicPr>
          <p:cNvPr id="14" name="Picture 13"/>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8252257" y="3060797"/>
            <a:ext cx="496215" cy="7296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44686" y="3061999"/>
            <a:ext cx="496216" cy="7296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42709" y="3060797"/>
            <a:ext cx="495296" cy="729600"/>
          </a:xfrm>
          <a:prstGeom prst="rect">
            <a:avLst/>
          </a:prstGeom>
        </p:spPr>
      </p:pic>
      <p:pic>
        <p:nvPicPr>
          <p:cNvPr id="17" name="Picture 16" descr="FortiASIC-NP6.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18" name="Picture 17" descr="Storage-256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47309" y="3061999"/>
            <a:ext cx="495399" cy="729600"/>
          </a:xfrm>
          <a:prstGeom prst="rect">
            <a:avLst/>
          </a:prstGeom>
        </p:spPr>
      </p:pic>
      <p:sp>
        <p:nvSpPr>
          <p:cNvPr id="19" name="Oval 18"/>
          <p:cNvSpPr/>
          <p:nvPr/>
        </p:nvSpPr>
        <p:spPr bwMode="auto">
          <a:xfrm>
            <a:off x="2342647" y="228337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20" name="Oval 19"/>
          <p:cNvSpPr/>
          <p:nvPr/>
        </p:nvSpPr>
        <p:spPr bwMode="auto">
          <a:xfrm>
            <a:off x="3871689" y="238405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21" name="Oval 20"/>
          <p:cNvSpPr/>
          <p:nvPr/>
        </p:nvSpPr>
        <p:spPr bwMode="auto">
          <a:xfrm>
            <a:off x="2966907" y="152510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22" name="Oval 21"/>
          <p:cNvSpPr/>
          <p:nvPr/>
        </p:nvSpPr>
        <p:spPr bwMode="auto">
          <a:xfrm>
            <a:off x="4370488" y="201542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cxnSp>
        <p:nvCxnSpPr>
          <p:cNvPr id="27" name="Straight Connector 26"/>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Enterprise Branch / Mid Enterprise</a:t>
            </a:r>
          </a:p>
          <a:p>
            <a:r>
              <a:rPr lang="en-US" sz="1300" dirty="0">
                <a:solidFill>
                  <a:schemeClr val="bg1">
                    <a:lumMod val="50000"/>
                  </a:schemeClr>
                </a:solidFill>
              </a:rPr>
              <a:t>NGFW / Secure SD-WAN / IPS / SWG</a:t>
            </a:r>
          </a:p>
        </p:txBody>
      </p:sp>
      <p:cxnSp>
        <p:nvCxnSpPr>
          <p:cNvPr id="30" name="Straight Connector 2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43" name="Picture 42" descr="NP-Direct.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696542" y="3061999"/>
            <a:ext cx="500951" cy="730391"/>
          </a:xfrm>
          <a:prstGeom prst="rect">
            <a:avLst/>
          </a:prstGeom>
        </p:spPr>
      </p:pic>
      <p:pic>
        <p:nvPicPr>
          <p:cNvPr id="46" name="Picture 45">
            <a:extLst>
              <a:ext uri="{FF2B5EF4-FFF2-40B4-BE49-F238E27FC236}">
                <a16:creationId xmlns="" xmlns:a16="http://schemas.microsoft.com/office/drawing/2014/main" id="{69ACE7F6-EF86-D748-8C5E-2DF974D09516}"/>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3" name="Group 22">
            <a:extLst>
              <a:ext uri="{FF2B5EF4-FFF2-40B4-BE49-F238E27FC236}">
                <a16:creationId xmlns="" xmlns:a16="http://schemas.microsoft.com/office/drawing/2014/main" id="{5698ED60-88F1-6E4B-B14D-E5B63A24B43F}"/>
              </a:ext>
            </a:extLst>
          </p:cNvPr>
          <p:cNvGrpSpPr/>
          <p:nvPr/>
        </p:nvGrpSpPr>
        <p:grpSpPr>
          <a:xfrm>
            <a:off x="7812000" y="5417256"/>
            <a:ext cx="2852214" cy="671119"/>
            <a:chOff x="8936872" y="5417256"/>
            <a:chExt cx="2852214" cy="671119"/>
          </a:xfrm>
        </p:grpSpPr>
        <p:pic>
          <p:nvPicPr>
            <p:cNvPr id="31" name="Picture 3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9" name="Rounded Rectangle 38"/>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1,024</a:t>
              </a:r>
            </a:p>
          </p:txBody>
        </p:sp>
        <p:sp>
          <p:nvSpPr>
            <p:cNvPr id="40" name="Rounded Rectangle 39"/>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64</a:t>
              </a:r>
            </a:p>
          </p:txBody>
        </p:sp>
        <p:sp>
          <p:nvSpPr>
            <p:cNvPr id="47" name="Rounded Rectangle 46">
              <a:extLst>
                <a:ext uri="{FF2B5EF4-FFF2-40B4-BE49-F238E27FC236}">
                  <a16:creationId xmlns="" xmlns:a16="http://schemas.microsoft.com/office/drawing/2014/main" id="{53ECB47A-D170-1745-A91F-D081352AF3A6}"/>
                </a:ext>
              </a:extLst>
            </p:cNvPr>
            <p:cNvSpPr/>
            <p:nvPr/>
          </p:nvSpPr>
          <p:spPr bwMode="invGray">
            <a:xfrm>
              <a:off x="9130186" y="5832925"/>
              <a:ext cx="551654"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5,000</a:t>
              </a:r>
            </a:p>
          </p:txBody>
        </p:sp>
      </p:grpSp>
      <p:pic>
        <p:nvPicPr>
          <p:cNvPr id="51" name="Picture 50" descr="Firewall-Sym-Dk.png">
            <a:extLst>
              <a:ext uri="{FF2B5EF4-FFF2-40B4-BE49-F238E27FC236}">
                <a16:creationId xmlns="" xmlns:a16="http://schemas.microsoft.com/office/drawing/2014/main" id="{012F138C-9659-5445-B556-D5342A437A4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2" name="TextBox 51">
            <a:extLst>
              <a:ext uri="{FF2B5EF4-FFF2-40B4-BE49-F238E27FC236}">
                <a16:creationId xmlns="" xmlns:a16="http://schemas.microsoft.com/office/drawing/2014/main" id="{6A47FB75-252E-EF49-B72F-C7D3D53ABAF8}"/>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52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11 Million</a:t>
            </a:r>
          </a:p>
          <a:p>
            <a:r>
              <a:rPr lang="en-US" sz="1100">
                <a:solidFill>
                  <a:srgbClr val="7F7F7F"/>
                </a:solidFill>
              </a:rPr>
              <a:t>Concurrent Sessions</a:t>
            </a:r>
          </a:p>
          <a:p>
            <a:endParaRPr lang="en-US" sz="1100">
              <a:solidFill>
                <a:srgbClr val="7F7F7F"/>
              </a:solidFill>
            </a:endParaRPr>
          </a:p>
          <a:p>
            <a:r>
              <a:rPr lang="en-US" sz="2400" b="1"/>
              <a:t>3.9 Gbps</a:t>
            </a:r>
          </a:p>
          <a:p>
            <a:r>
              <a:rPr lang="en-US" sz="1100">
                <a:solidFill>
                  <a:srgbClr val="7F7F7F"/>
                </a:solidFill>
              </a:rPr>
              <a:t>SSL Inspection Throughput</a:t>
            </a:r>
          </a:p>
          <a:p>
            <a:endParaRPr lang="en-US" sz="1100">
              <a:solidFill>
                <a:srgbClr val="7F7F7F"/>
              </a:solidFill>
            </a:endParaRPr>
          </a:p>
        </p:txBody>
      </p:sp>
      <p:cxnSp>
        <p:nvCxnSpPr>
          <p:cNvPr id="53" name="Straight Connector 52">
            <a:extLst>
              <a:ext uri="{FF2B5EF4-FFF2-40B4-BE49-F238E27FC236}">
                <a16:creationId xmlns="" xmlns:a16="http://schemas.microsoft.com/office/drawing/2014/main" id="{F559D772-4731-124B-B04F-8474862D4D5D}"/>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 xmlns:a16="http://schemas.microsoft.com/office/drawing/2014/main" id="{C402880F-B639-AD46-AB60-051BAF29332E}"/>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4.2 Gbps</a:t>
            </a:r>
          </a:p>
          <a:p>
            <a:r>
              <a:rPr lang="en-US" sz="1100">
                <a:solidFill>
                  <a:srgbClr val="7F7F7F"/>
                </a:solidFill>
              </a:rPr>
              <a:t>IPS Throughput</a:t>
            </a:r>
          </a:p>
          <a:p>
            <a:endParaRPr lang="en-US" sz="1100">
              <a:solidFill>
                <a:srgbClr val="7F7F7F"/>
              </a:solidFill>
            </a:endParaRPr>
          </a:p>
          <a:p>
            <a:r>
              <a:rPr lang="en-US" sz="2400" b="1">
                <a:solidFill>
                  <a:srgbClr val="000000"/>
                </a:solidFill>
              </a:rPr>
              <a:t>4 Gbps</a:t>
            </a:r>
          </a:p>
          <a:p>
            <a:r>
              <a:rPr lang="en-US" sz="1100">
                <a:solidFill>
                  <a:srgbClr val="7F7F7F"/>
                </a:solidFill>
              </a:rPr>
              <a:t>NGFW Throughput</a:t>
            </a:r>
          </a:p>
          <a:p>
            <a:endParaRPr lang="en-US" sz="1100">
              <a:solidFill>
                <a:srgbClr val="7F7F7F"/>
              </a:solidFill>
            </a:endParaRPr>
          </a:p>
          <a:p>
            <a:r>
              <a:rPr lang="en-US" sz="2400" b="1">
                <a:solidFill>
                  <a:srgbClr val="000000"/>
                </a:solidFill>
              </a:rPr>
              <a:t>3 Gbps</a:t>
            </a:r>
          </a:p>
          <a:p>
            <a:r>
              <a:rPr lang="en-US" sz="1100">
                <a:solidFill>
                  <a:srgbClr val="7F7F7F"/>
                </a:solidFill>
              </a:rPr>
              <a:t>Threat Protection Throughput</a:t>
            </a:r>
          </a:p>
          <a:p>
            <a:endParaRPr lang="en-US" sz="1100">
              <a:solidFill>
                <a:srgbClr val="7F7F7F"/>
              </a:solidFill>
            </a:endParaRPr>
          </a:p>
        </p:txBody>
      </p:sp>
      <p:pic>
        <p:nvPicPr>
          <p:cNvPr id="55" name="Picture 54" descr="NGFW_sym.png">
            <a:extLst>
              <a:ext uri="{FF2B5EF4-FFF2-40B4-BE49-F238E27FC236}">
                <a16:creationId xmlns="" xmlns:a16="http://schemas.microsoft.com/office/drawing/2014/main" id="{AFB518D9-2839-6944-9ED7-9A83CD3D19CA}"/>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6" name="Picture 55" descr="Threat Protection icon.eps">
            <a:extLst>
              <a:ext uri="{FF2B5EF4-FFF2-40B4-BE49-F238E27FC236}">
                <a16:creationId xmlns="" xmlns:a16="http://schemas.microsoft.com/office/drawing/2014/main" id="{B5BC8FD5-BB28-4946-9C29-D4A5C2D0830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7" name="Graphic 56">
            <a:extLst>
              <a:ext uri="{FF2B5EF4-FFF2-40B4-BE49-F238E27FC236}">
                <a16:creationId xmlns="" xmlns:a16="http://schemas.microsoft.com/office/drawing/2014/main" id="{2EE251E8-645B-D044-A328-3B21C1347396}"/>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4322417" y="5580139"/>
            <a:ext cx="558697" cy="558697"/>
          </a:xfrm>
          <a:prstGeom prst="rect">
            <a:avLst/>
          </a:prstGeom>
        </p:spPr>
      </p:pic>
      <p:sp>
        <p:nvSpPr>
          <p:cNvPr id="58" name="Rectangle 57">
            <a:extLst>
              <a:ext uri="{FF2B5EF4-FFF2-40B4-BE49-F238E27FC236}">
                <a16:creationId xmlns="" xmlns:a16="http://schemas.microsoft.com/office/drawing/2014/main" id="{F4C879E0-C1C3-C844-8B60-30B30DE26DFF}"/>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280,000</a:t>
            </a:r>
          </a:p>
          <a:p>
            <a:pPr lvl="0" algn="r"/>
            <a:r>
              <a:rPr lang="en-US" sz="1100">
                <a:solidFill>
                  <a:srgbClr val="7F7F7F"/>
                </a:solidFill>
              </a:rPr>
              <a:t>New Sessions/Sec</a:t>
            </a:r>
          </a:p>
        </p:txBody>
      </p:sp>
      <p:pic>
        <p:nvPicPr>
          <p:cNvPr id="59" name="Graphic 58">
            <a:extLst>
              <a:ext uri="{FF2B5EF4-FFF2-40B4-BE49-F238E27FC236}">
                <a16:creationId xmlns="" xmlns:a16="http://schemas.microsoft.com/office/drawing/2014/main" id="{26B5C9AF-9C9A-4F45-9404-74634C525928}"/>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21943" y="5580139"/>
            <a:ext cx="555965" cy="555965"/>
          </a:xfrm>
          <a:prstGeom prst="rect">
            <a:avLst/>
          </a:prstGeom>
        </p:spPr>
      </p:pic>
      <p:cxnSp>
        <p:nvCxnSpPr>
          <p:cNvPr id="60" name="Straight Connector 59">
            <a:extLst>
              <a:ext uri="{FF2B5EF4-FFF2-40B4-BE49-F238E27FC236}">
                <a16:creationId xmlns="" xmlns:a16="http://schemas.microsoft.com/office/drawing/2014/main" id="{226E3F0C-D04E-4947-8B0D-7BCE050D22C0}"/>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41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 xmlns:a16="http://schemas.microsoft.com/office/drawing/2014/main" id="{05700943-1E65-A24A-8EFA-488DEC7BCB84}"/>
              </a:ext>
            </a:extLst>
          </p:cNvPr>
          <p:cNvSpPr/>
          <p:nvPr/>
        </p:nvSpPr>
        <p:spPr>
          <a:xfrm>
            <a:off x="8952633" y="2204814"/>
            <a:ext cx="2685366" cy="4002633"/>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9" name="Rectangle 18"/>
          <p:cNvSpPr/>
          <p:nvPr/>
        </p:nvSpPr>
        <p:spPr>
          <a:xfrm>
            <a:off x="3815530" y="2742942"/>
            <a:ext cx="4395242" cy="1333672"/>
          </a:xfrm>
          <a:prstGeom prst="rect">
            <a:avLst/>
          </a:prstGeom>
        </p:spPr>
        <p:txBody>
          <a:bodyPr wrap="square" lIns="121893" tIns="60947" rIns="121893" bIns="60947" numCol="1">
            <a:spAutoFit/>
          </a:bodyPr>
          <a:lstStyle/>
          <a:p>
            <a:pPr marL="380917" indent="-380917">
              <a:spcBef>
                <a:spcPts val="400"/>
              </a:spcBef>
              <a:buSzPct val="100000"/>
              <a:buBlip>
                <a:blip r:embed="rId2"/>
              </a:buBlip>
            </a:pPr>
            <a:r>
              <a:rPr lang="en-US" sz="2400" b="1" dirty="0">
                <a:ea typeface="Helvetica 55 Roman" charset="0"/>
                <a:cs typeface="Arial Narrow"/>
              </a:rPr>
              <a:t>FG-3000D/E Series</a:t>
            </a:r>
          </a:p>
          <a:p>
            <a:pPr marL="380917" indent="-380917">
              <a:spcBef>
                <a:spcPts val="400"/>
              </a:spcBef>
              <a:buSzPct val="100000"/>
              <a:buBlip>
                <a:blip r:embed="rId2"/>
              </a:buBlip>
            </a:pPr>
            <a:r>
              <a:rPr lang="en-US" sz="2400" b="1" dirty="0">
                <a:ea typeface="Helvetica 55 Roman" charset="0"/>
                <a:cs typeface="Arial Narrow"/>
              </a:rPr>
              <a:t>FG-2000E Series</a:t>
            </a:r>
          </a:p>
          <a:p>
            <a:pPr marL="380917" indent="-380917">
              <a:spcBef>
                <a:spcPts val="400"/>
              </a:spcBef>
              <a:buSzPct val="100000"/>
              <a:buBlip>
                <a:blip r:embed="rId2"/>
              </a:buBlip>
            </a:pPr>
            <a:r>
              <a:rPr lang="en-US" sz="2400" b="1" dirty="0">
                <a:ea typeface="Helvetica 55 Roman" charset="0"/>
                <a:cs typeface="Arial Narrow"/>
              </a:rPr>
              <a:t>FG-1000D/E/F Series</a:t>
            </a:r>
          </a:p>
        </p:txBody>
      </p:sp>
      <p:grpSp>
        <p:nvGrpSpPr>
          <p:cNvPr id="6" name="Group 5"/>
          <p:cNvGrpSpPr/>
          <p:nvPr/>
        </p:nvGrpSpPr>
        <p:grpSpPr>
          <a:xfrm>
            <a:off x="599104" y="1200000"/>
            <a:ext cx="11038895" cy="846744"/>
            <a:chOff x="448252" y="1080000"/>
            <a:chExt cx="8281328" cy="635058"/>
          </a:xfrm>
        </p:grpSpPr>
        <p:sp>
          <p:nvSpPr>
            <p:cNvPr id="5" name="Rectangle 4"/>
            <p:cNvSpPr/>
            <p:nvPr/>
          </p:nvSpPr>
          <p:spPr bwMode="invGray">
            <a:xfrm>
              <a:off x="448252" y="108000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dirty="0">
                  <a:solidFill>
                    <a:schemeClr val="bg1"/>
                  </a:solidFill>
                  <a:cs typeface="Arial Narrow"/>
                </a:rPr>
                <a:t>Data Center Firewall / Large Enterprise NGFW with High Speed Interfaces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498" y="1107213"/>
              <a:ext cx="585216" cy="585216"/>
            </a:xfrm>
            <a:prstGeom prst="rect">
              <a:avLst/>
            </a:prstGeom>
            <a:solidFill>
              <a:srgbClr val="414F52"/>
            </a:solidFill>
          </p:spPr>
        </p:pic>
      </p:grpSp>
      <p:sp>
        <p:nvSpPr>
          <p:cNvPr id="12" name="Title 11"/>
          <p:cNvSpPr>
            <a:spLocks noGrp="1"/>
          </p:cNvSpPr>
          <p:nvPr>
            <p:ph type="title"/>
          </p:nvPr>
        </p:nvSpPr>
        <p:spPr/>
        <p:txBody>
          <a:bodyPr/>
          <a:lstStyle/>
          <a:p>
            <a:r>
              <a:rPr lang="en-US" dirty="0"/>
              <a:t>FortiGate High End Series - Overview</a:t>
            </a:r>
          </a:p>
        </p:txBody>
      </p:sp>
      <p:pic>
        <p:nvPicPr>
          <p:cNvPr id="36" name="Picture 35" descr="Firewall-Sym-D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9104" y="5023816"/>
            <a:ext cx="585196" cy="480000"/>
          </a:xfrm>
          <a:prstGeom prst="rect">
            <a:avLst/>
          </a:prstGeom>
        </p:spPr>
      </p:pic>
      <p:pic>
        <p:nvPicPr>
          <p:cNvPr id="37" name="Picture 36" descr="NGFW_sym.png"/>
          <p:cNvPicPr>
            <a:picLocks noChangeAspect="1"/>
          </p:cNvPicPr>
          <p:nvPr/>
        </p:nvPicPr>
        <p:blipFill>
          <a:blip r:embed="rId5" cstate="print">
            <a:extLst>
              <a:ext uri="{BEBA8EAE-BF5A-486C-A8C5-ECC9F3942E4B}">
                <a14:imgProps xmlns:a14="http://schemas.microsoft.com/office/drawing/2010/main">
                  <a14:imgLayer r:embed="rId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730308" y="5016884"/>
            <a:ext cx="588597" cy="480000"/>
          </a:xfrm>
          <a:prstGeom prst="rect">
            <a:avLst/>
          </a:prstGeom>
        </p:spPr>
      </p:pic>
      <p:pic>
        <p:nvPicPr>
          <p:cNvPr id="40" name="Picture 39" descr="Threat Protection icon.eps"/>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9912" y="5727448"/>
            <a:ext cx="608158" cy="480000"/>
          </a:xfrm>
          <a:prstGeom prst="rect">
            <a:avLst/>
          </a:prstGeom>
        </p:spPr>
      </p:pic>
      <p:pic>
        <p:nvPicPr>
          <p:cNvPr id="41" name="Picture 40" descr="UTM_sy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24880" y="5720515"/>
            <a:ext cx="554268" cy="460800"/>
          </a:xfrm>
          <a:prstGeom prst="rect">
            <a:avLst/>
          </a:prstGeom>
        </p:spPr>
      </p:pic>
      <p:sp>
        <p:nvSpPr>
          <p:cNvPr id="45" name="TextBox 44"/>
          <p:cNvSpPr txBox="1"/>
          <p:nvPr/>
        </p:nvSpPr>
        <p:spPr>
          <a:xfrm>
            <a:off x="1215635" y="4937253"/>
            <a:ext cx="3371977" cy="1538861"/>
          </a:xfrm>
          <a:prstGeom prst="rect">
            <a:avLst/>
          </a:prstGeom>
          <a:noFill/>
        </p:spPr>
        <p:txBody>
          <a:bodyPr wrap="square" lIns="121899" tIns="60949" rIns="121899" bIns="60949" rtlCol="0">
            <a:spAutoFit/>
          </a:bodyPr>
          <a:lstStyle/>
          <a:p>
            <a:r>
              <a:rPr lang="en-US" sz="2400" b="1" dirty="0">
                <a:solidFill>
                  <a:srgbClr val="000000"/>
                </a:solidFill>
              </a:rPr>
              <a:t>52 Gbps </a:t>
            </a:r>
            <a:r>
              <a:rPr lang="mr-IN" sz="2400" b="1" dirty="0">
                <a:solidFill>
                  <a:srgbClr val="000000"/>
                </a:solidFill>
              </a:rPr>
              <a:t>–</a:t>
            </a:r>
            <a:r>
              <a:rPr lang="en-US" sz="2400" b="1" dirty="0">
                <a:solidFill>
                  <a:srgbClr val="000000"/>
                </a:solidFill>
              </a:rPr>
              <a:t> 320 Gbps</a:t>
            </a:r>
          </a:p>
          <a:p>
            <a:r>
              <a:rPr lang="en-US" sz="1100" dirty="0">
                <a:solidFill>
                  <a:srgbClr val="7F7F7F"/>
                </a:solidFill>
              </a:rPr>
              <a:t>Firewall throughput</a:t>
            </a:r>
          </a:p>
          <a:p>
            <a:endParaRPr lang="en-US" sz="1100" dirty="0">
              <a:solidFill>
                <a:srgbClr val="7F7F7F"/>
              </a:solidFill>
            </a:endParaRPr>
          </a:p>
          <a:p>
            <a:r>
              <a:rPr lang="en-US" sz="2400" b="1" dirty="0">
                <a:solidFill>
                  <a:srgbClr val="000000"/>
                </a:solidFill>
              </a:rPr>
              <a:t>6 Gbps </a:t>
            </a:r>
            <a:r>
              <a:rPr lang="mr-IN" sz="2400" b="1" dirty="0">
                <a:solidFill>
                  <a:srgbClr val="000000"/>
                </a:solidFill>
              </a:rPr>
              <a:t>–</a:t>
            </a:r>
            <a:r>
              <a:rPr lang="en-US" sz="2400" b="1" dirty="0">
                <a:solidFill>
                  <a:srgbClr val="000000"/>
                </a:solidFill>
              </a:rPr>
              <a:t> 55 Gbps</a:t>
            </a:r>
          </a:p>
          <a:p>
            <a:r>
              <a:rPr lang="en-US" sz="1100" dirty="0">
                <a:solidFill>
                  <a:srgbClr val="7F7F7F"/>
                </a:solidFill>
              </a:rPr>
              <a:t>IPS Throughput</a:t>
            </a:r>
          </a:p>
          <a:p>
            <a:endParaRPr lang="en-US" sz="1100" dirty="0">
              <a:solidFill>
                <a:srgbClr val="7F7F7F"/>
              </a:solidFill>
            </a:endParaRPr>
          </a:p>
        </p:txBody>
      </p:sp>
      <p:pic>
        <p:nvPicPr>
          <p:cNvPr id="29" name="Picture 79"/>
          <p:cNvPicPr>
            <a:picLocks noChangeAspect="1"/>
          </p:cNvPicPr>
          <p:nvPr/>
        </p:nvPicPr>
        <p:blipFill rotWithShape="1">
          <a:blip r:embed="rId9" cstate="print">
            <a:extLst>
              <a:ext uri="{28A0092B-C50C-407E-A947-70E740481C1C}">
                <a14:useLocalDpi xmlns:a14="http://schemas.microsoft.com/office/drawing/2010/main"/>
              </a:ext>
            </a:extLst>
          </a:blip>
          <a:srcRect l="1" t="1" r="52400" b="54156"/>
          <a:stretch/>
        </p:blipFill>
        <p:spPr bwMode="auto">
          <a:xfrm>
            <a:off x="9074837" y="5313537"/>
            <a:ext cx="617078" cy="52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9691915" y="4981087"/>
            <a:ext cx="1892974" cy="1169551"/>
          </a:xfrm>
          <a:prstGeom prst="rect">
            <a:avLst/>
          </a:prstGeom>
          <a:noFill/>
        </p:spPr>
        <p:txBody>
          <a:bodyPr wrap="square">
            <a:spAutoFit/>
          </a:bodyPr>
          <a:lstStyle/>
          <a:p>
            <a:r>
              <a:rPr lang="en-US" sz="1400" b="1" dirty="0"/>
              <a:t>GE RJ45 | GE SFP 10GE SFP+ </a:t>
            </a:r>
            <a:br>
              <a:rPr lang="en-US" sz="1400" b="1" dirty="0"/>
            </a:br>
            <a:r>
              <a:rPr lang="en-US" sz="1400" b="1" dirty="0"/>
              <a:t>25GE SFP28</a:t>
            </a:r>
            <a:br>
              <a:rPr lang="en-US" sz="1400" b="1" dirty="0"/>
            </a:br>
            <a:r>
              <a:rPr lang="en-US" sz="1400" b="1" dirty="0"/>
              <a:t>40GE QSFP+</a:t>
            </a:r>
            <a:br>
              <a:rPr lang="en-US" sz="1400" b="1" dirty="0"/>
            </a:br>
            <a:r>
              <a:rPr lang="en-US" sz="1400" b="1" dirty="0"/>
              <a:t>100GE QSFP28 </a:t>
            </a:r>
          </a:p>
        </p:txBody>
      </p:sp>
      <p:sp>
        <p:nvSpPr>
          <p:cNvPr id="20" name="Rectangle 19">
            <a:extLst>
              <a:ext uri="{FF2B5EF4-FFF2-40B4-BE49-F238E27FC236}">
                <a16:creationId xmlns="" xmlns:a16="http://schemas.microsoft.com/office/drawing/2014/main" id="{AA6B4E8D-7A9B-B34A-AF5F-9F006B961C09}"/>
              </a:ext>
            </a:extLst>
          </p:cNvPr>
          <p:cNvSpPr/>
          <p:nvPr/>
        </p:nvSpPr>
        <p:spPr>
          <a:xfrm>
            <a:off x="10207653" y="2473078"/>
            <a:ext cx="1162241" cy="307777"/>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NGFW, IPS </a:t>
            </a:r>
          </a:p>
        </p:txBody>
      </p:sp>
      <p:sp>
        <p:nvSpPr>
          <p:cNvPr id="21" name="Rectangle 20">
            <a:extLst>
              <a:ext uri="{FF2B5EF4-FFF2-40B4-BE49-F238E27FC236}">
                <a16:creationId xmlns="" xmlns:a16="http://schemas.microsoft.com/office/drawing/2014/main" id="{0C32FFAE-89A8-CF4B-BA5A-351338610D13}"/>
              </a:ext>
            </a:extLst>
          </p:cNvPr>
          <p:cNvSpPr/>
          <p:nvPr/>
        </p:nvSpPr>
        <p:spPr>
          <a:xfrm>
            <a:off x="5538097" y="4958136"/>
            <a:ext cx="3320394" cy="1354217"/>
          </a:xfrm>
          <a:prstGeom prst="rect">
            <a:avLst/>
          </a:prstGeom>
        </p:spPr>
        <p:txBody>
          <a:bodyPr wrap="square">
            <a:spAutoFit/>
          </a:bodyPr>
          <a:lstStyle/>
          <a:p>
            <a:r>
              <a:rPr lang="en-US" sz="2400" b="1" dirty="0">
                <a:solidFill>
                  <a:srgbClr val="000000"/>
                </a:solidFill>
              </a:rPr>
              <a:t>5 Gbps </a:t>
            </a:r>
            <a:r>
              <a:rPr lang="mr-IN" sz="2400" b="1" dirty="0">
                <a:solidFill>
                  <a:srgbClr val="000000"/>
                </a:solidFill>
              </a:rPr>
              <a:t>–</a:t>
            </a:r>
            <a:r>
              <a:rPr lang="en-US" sz="2400" b="1" dirty="0">
                <a:solidFill>
                  <a:srgbClr val="000000"/>
                </a:solidFill>
              </a:rPr>
              <a:t> 40 Gbps</a:t>
            </a:r>
          </a:p>
          <a:p>
            <a:r>
              <a:rPr lang="en-US" sz="1100" dirty="0">
                <a:solidFill>
                  <a:srgbClr val="7F7F7F"/>
                </a:solidFill>
              </a:rPr>
              <a:t>NGFW Throughput</a:t>
            </a:r>
          </a:p>
          <a:p>
            <a:endParaRPr lang="en-US" sz="1100" dirty="0">
              <a:solidFill>
                <a:srgbClr val="7F7F7F"/>
              </a:solidFill>
            </a:endParaRPr>
          </a:p>
          <a:p>
            <a:r>
              <a:rPr lang="en-US" sz="2400" b="1" dirty="0">
                <a:solidFill>
                  <a:srgbClr val="000000"/>
                </a:solidFill>
              </a:rPr>
              <a:t>3 Gbps </a:t>
            </a:r>
            <a:r>
              <a:rPr lang="mr-IN" sz="2400" b="1" dirty="0">
                <a:solidFill>
                  <a:srgbClr val="000000"/>
                </a:solidFill>
              </a:rPr>
              <a:t>–</a:t>
            </a:r>
            <a:r>
              <a:rPr lang="en-US" sz="2400" b="1" dirty="0">
                <a:solidFill>
                  <a:srgbClr val="000000"/>
                </a:solidFill>
              </a:rPr>
              <a:t> 30 Gbps</a:t>
            </a:r>
          </a:p>
          <a:p>
            <a:r>
              <a:rPr lang="en-US" sz="1100" dirty="0">
                <a:solidFill>
                  <a:srgbClr val="7F7F7F"/>
                </a:solidFill>
              </a:rPr>
              <a:t>Threat Protection Throughput</a:t>
            </a:r>
          </a:p>
        </p:txBody>
      </p:sp>
      <p:cxnSp>
        <p:nvCxnSpPr>
          <p:cNvPr id="34" name="Straight Connector 33">
            <a:extLst>
              <a:ext uri="{FF2B5EF4-FFF2-40B4-BE49-F238E27FC236}">
                <a16:creationId xmlns="" xmlns:a16="http://schemas.microsoft.com/office/drawing/2014/main" id="{59C9A699-895B-D840-9572-F3996C1B6EE3}"/>
              </a:ext>
            </a:extLst>
          </p:cNvPr>
          <p:cNvCxnSpPr>
            <a:cxnSpLocks/>
          </p:cNvCxnSpPr>
          <p:nvPr/>
        </p:nvCxnSpPr>
        <p:spPr>
          <a:xfrm flipH="1">
            <a:off x="599105" y="4843984"/>
            <a:ext cx="11038894" cy="0"/>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pic>
        <p:nvPicPr>
          <p:cNvPr id="43" name="Picture 42">
            <a:extLst>
              <a:ext uri="{FF2B5EF4-FFF2-40B4-BE49-F238E27FC236}">
                <a16:creationId xmlns="" xmlns:a16="http://schemas.microsoft.com/office/drawing/2014/main" id="{8F247945-6D62-1C4E-97DB-6755C5DD0722}"/>
              </a:ext>
            </a:extLst>
          </p:cNvPr>
          <p:cNvPicPr>
            <a:picLocks noChangeAspect="1"/>
          </p:cNvPicPr>
          <p:nvPr/>
        </p:nvPicPr>
        <p:blipFill>
          <a:blip r:embed="rId10"/>
          <a:stretch>
            <a:fillRect/>
          </a:stretch>
        </p:blipFill>
        <p:spPr>
          <a:xfrm>
            <a:off x="9074837" y="2286818"/>
            <a:ext cx="575229" cy="575229"/>
          </a:xfrm>
          <a:prstGeom prst="rect">
            <a:avLst/>
          </a:prstGeom>
        </p:spPr>
      </p:pic>
      <p:pic>
        <p:nvPicPr>
          <p:cNvPr id="3" name="Picture 2">
            <a:extLst>
              <a:ext uri="{FF2B5EF4-FFF2-40B4-BE49-F238E27FC236}">
                <a16:creationId xmlns="" xmlns:a16="http://schemas.microsoft.com/office/drawing/2014/main" id="{42499C9C-AC26-0C45-9034-4609B927A759}"/>
              </a:ext>
            </a:extLst>
          </p:cNvPr>
          <p:cNvPicPr>
            <a:picLocks noChangeAspect="1"/>
          </p:cNvPicPr>
          <p:nvPr/>
        </p:nvPicPr>
        <p:blipFill>
          <a:blip r:embed="rId11"/>
          <a:stretch>
            <a:fillRect/>
          </a:stretch>
        </p:blipFill>
        <p:spPr>
          <a:xfrm>
            <a:off x="9069616" y="3547458"/>
            <a:ext cx="575228" cy="575228"/>
          </a:xfrm>
          <a:prstGeom prst="rect">
            <a:avLst/>
          </a:prstGeom>
        </p:spPr>
      </p:pic>
      <p:sp>
        <p:nvSpPr>
          <p:cNvPr id="26" name="Rectangle 25">
            <a:extLst>
              <a:ext uri="{FF2B5EF4-FFF2-40B4-BE49-F238E27FC236}">
                <a16:creationId xmlns="" xmlns:a16="http://schemas.microsoft.com/office/drawing/2014/main" id="{31DF69AC-488B-E44A-B3BF-ECD6EA53A13E}"/>
              </a:ext>
            </a:extLst>
          </p:cNvPr>
          <p:cNvSpPr/>
          <p:nvPr/>
        </p:nvSpPr>
        <p:spPr>
          <a:xfrm>
            <a:off x="9670295" y="3060535"/>
            <a:ext cx="1417376" cy="307777"/>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Segmentation </a:t>
            </a:r>
          </a:p>
        </p:txBody>
      </p:sp>
      <p:pic>
        <p:nvPicPr>
          <p:cNvPr id="7" name="Picture 6">
            <a:extLst>
              <a:ext uri="{FF2B5EF4-FFF2-40B4-BE49-F238E27FC236}">
                <a16:creationId xmlns="" xmlns:a16="http://schemas.microsoft.com/office/drawing/2014/main" id="{2471BE19-FA7A-5648-9C09-33C9B41E8019}"/>
              </a:ext>
            </a:extLst>
          </p:cNvPr>
          <p:cNvPicPr>
            <a:picLocks noChangeAspect="1"/>
          </p:cNvPicPr>
          <p:nvPr/>
        </p:nvPicPr>
        <p:blipFill>
          <a:blip r:embed="rId12"/>
          <a:stretch>
            <a:fillRect/>
          </a:stretch>
        </p:blipFill>
        <p:spPr>
          <a:xfrm>
            <a:off x="9667295" y="2286817"/>
            <a:ext cx="575229" cy="575229"/>
          </a:xfrm>
          <a:prstGeom prst="rect">
            <a:avLst/>
          </a:prstGeom>
        </p:spPr>
      </p:pic>
      <p:sp>
        <p:nvSpPr>
          <p:cNvPr id="33" name="Rectangle 32">
            <a:extLst>
              <a:ext uri="{FF2B5EF4-FFF2-40B4-BE49-F238E27FC236}">
                <a16:creationId xmlns="" xmlns:a16="http://schemas.microsoft.com/office/drawing/2014/main" id="{1273DB5D-AED5-1845-B050-C3A824F807B4}"/>
              </a:ext>
            </a:extLst>
          </p:cNvPr>
          <p:cNvSpPr/>
          <p:nvPr/>
        </p:nvSpPr>
        <p:spPr>
          <a:xfrm>
            <a:off x="9691915" y="3654559"/>
            <a:ext cx="663964" cy="307777"/>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SWG </a:t>
            </a:r>
          </a:p>
        </p:txBody>
      </p:sp>
      <p:pic>
        <p:nvPicPr>
          <p:cNvPr id="38" name="Picture 37">
            <a:extLst>
              <a:ext uri="{FF2B5EF4-FFF2-40B4-BE49-F238E27FC236}">
                <a16:creationId xmlns="" xmlns:a16="http://schemas.microsoft.com/office/drawing/2014/main" id="{B9CF177D-8B0D-2C48-BE58-288522A5FC1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02020" y="2910845"/>
            <a:ext cx="2842579" cy="1646955"/>
          </a:xfrm>
          <a:prstGeom prst="rect">
            <a:avLst/>
          </a:prstGeom>
        </p:spPr>
      </p:pic>
      <p:pic>
        <p:nvPicPr>
          <p:cNvPr id="39" name="Picture 38" descr="FortiGate3200D_FrontTop_small-2.png">
            <a:extLst>
              <a:ext uri="{FF2B5EF4-FFF2-40B4-BE49-F238E27FC236}">
                <a16:creationId xmlns="" xmlns:a16="http://schemas.microsoft.com/office/drawing/2014/main" id="{8B3F54CC-4790-C64B-B33F-CF5F11F3716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17149" y="2621967"/>
            <a:ext cx="2347611" cy="689387"/>
          </a:xfrm>
          <a:prstGeom prst="rect">
            <a:avLst/>
          </a:prstGeom>
        </p:spPr>
      </p:pic>
      <p:pic>
        <p:nvPicPr>
          <p:cNvPr id="4" name="Picture 3">
            <a:extLst>
              <a:ext uri="{FF2B5EF4-FFF2-40B4-BE49-F238E27FC236}">
                <a16:creationId xmlns="" xmlns:a16="http://schemas.microsoft.com/office/drawing/2014/main" id="{086509CE-3EB6-DA4E-836E-82349E58260D}"/>
              </a:ext>
            </a:extLst>
          </p:cNvPr>
          <p:cNvPicPr>
            <a:picLocks noChangeAspect="1"/>
          </p:cNvPicPr>
          <p:nvPr/>
        </p:nvPicPr>
        <p:blipFill>
          <a:blip r:embed="rId15"/>
          <a:stretch>
            <a:fillRect/>
          </a:stretch>
        </p:blipFill>
        <p:spPr>
          <a:xfrm>
            <a:off x="9074837" y="4203046"/>
            <a:ext cx="575229" cy="575229"/>
          </a:xfrm>
          <a:prstGeom prst="rect">
            <a:avLst/>
          </a:prstGeom>
        </p:spPr>
      </p:pic>
      <p:sp>
        <p:nvSpPr>
          <p:cNvPr id="42" name="Rectangle 41">
            <a:extLst>
              <a:ext uri="{FF2B5EF4-FFF2-40B4-BE49-F238E27FC236}">
                <a16:creationId xmlns="" xmlns:a16="http://schemas.microsoft.com/office/drawing/2014/main" id="{BE728F31-4564-3443-9DD6-2451FAE68B15}"/>
              </a:ext>
            </a:extLst>
          </p:cNvPr>
          <p:cNvSpPr/>
          <p:nvPr/>
        </p:nvSpPr>
        <p:spPr>
          <a:xfrm>
            <a:off x="9691914" y="4229820"/>
            <a:ext cx="941283" cy="523220"/>
          </a:xfrm>
          <a:prstGeom prst="rect">
            <a:avLst/>
          </a:prstGeom>
        </p:spPr>
        <p:txBody>
          <a:bodyPr wrap="none">
            <a:spAutoFit/>
          </a:bodyPr>
          <a:lstStyle/>
          <a:p>
            <a:r>
              <a:rPr lang="en-SG" sz="1400" b="1" dirty="0">
                <a:latin typeface="Arial" panose="020B0604020202020204" pitchFamily="34" charset="0"/>
                <a:cs typeface="Arial" panose="020B0604020202020204" pitchFamily="34" charset="0"/>
              </a:rPr>
              <a:t>Mobile</a:t>
            </a:r>
            <a:br>
              <a:rPr lang="en-SG" sz="1400" b="1" dirty="0">
                <a:latin typeface="Arial" panose="020B0604020202020204" pitchFamily="34" charset="0"/>
                <a:cs typeface="Arial" panose="020B0604020202020204" pitchFamily="34" charset="0"/>
              </a:rPr>
            </a:br>
            <a:r>
              <a:rPr lang="en-SG" sz="1400" b="1" dirty="0">
                <a:latin typeface="Arial" panose="020B0604020202020204" pitchFamily="34" charset="0"/>
                <a:cs typeface="Arial" panose="020B0604020202020204" pitchFamily="34" charset="0"/>
              </a:rPr>
              <a:t>Security </a:t>
            </a:r>
          </a:p>
        </p:txBody>
      </p:sp>
      <p:pic>
        <p:nvPicPr>
          <p:cNvPr id="44" name="Picture 43">
            <a:extLst>
              <a:ext uri="{FF2B5EF4-FFF2-40B4-BE49-F238E27FC236}">
                <a16:creationId xmlns="" xmlns:a16="http://schemas.microsoft.com/office/drawing/2014/main" id="{772843C1-4E0E-7141-BB18-0B9E390D737D}"/>
              </a:ext>
            </a:extLst>
          </p:cNvPr>
          <p:cNvPicPr>
            <a:picLocks noChangeAspect="1"/>
          </p:cNvPicPr>
          <p:nvPr/>
        </p:nvPicPr>
        <p:blipFill>
          <a:blip r:embed="rId16"/>
          <a:stretch>
            <a:fillRect/>
          </a:stretch>
        </p:blipFill>
        <p:spPr>
          <a:xfrm>
            <a:off x="9074837" y="2913559"/>
            <a:ext cx="575228" cy="575228"/>
          </a:xfrm>
          <a:prstGeom prst="rect">
            <a:avLst/>
          </a:prstGeom>
        </p:spPr>
      </p:pic>
    </p:spTree>
    <p:extLst>
      <p:ext uri="{BB962C8B-B14F-4D97-AF65-F5344CB8AC3E}">
        <p14:creationId xmlns:p14="http://schemas.microsoft.com/office/powerpoint/2010/main" val="1925321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High End Series: Comparison</a:t>
            </a:r>
          </a:p>
        </p:txBody>
      </p:sp>
      <p:graphicFrame>
        <p:nvGraphicFramePr>
          <p:cNvPr id="4" name="Table 3"/>
          <p:cNvGraphicFramePr>
            <a:graphicFrameLocks noGrp="1"/>
          </p:cNvGraphicFramePr>
          <p:nvPr>
            <p:extLst>
              <p:ext uri="{D42A27DB-BD31-4B8C-83A1-F6EECF244321}">
                <p14:modId xmlns:p14="http://schemas.microsoft.com/office/powerpoint/2010/main" val="2500839263"/>
              </p:ext>
            </p:extLst>
          </p:nvPr>
        </p:nvGraphicFramePr>
        <p:xfrm>
          <a:off x="337505" y="1200001"/>
          <a:ext cx="11517008" cy="5038255"/>
        </p:xfrm>
        <a:graphic>
          <a:graphicData uri="http://schemas.openxmlformats.org/drawingml/2006/table">
            <a:tbl>
              <a:tblPr firstRow="1" firstCol="1" bandRow="1">
                <a:tableStyleId>{46F890A9-2807-4EBB-B81D-B2AA78EC7F39}</a:tableStyleId>
              </a:tblPr>
              <a:tblGrid>
                <a:gridCol w="1643696">
                  <a:extLst>
                    <a:ext uri="{9D8B030D-6E8A-4147-A177-3AD203B41FA5}">
                      <a16:colId xmlns="" xmlns:a16="http://schemas.microsoft.com/office/drawing/2014/main" val="20000"/>
                    </a:ext>
                  </a:extLst>
                </a:gridCol>
                <a:gridCol w="1645552">
                  <a:extLst>
                    <a:ext uri="{9D8B030D-6E8A-4147-A177-3AD203B41FA5}">
                      <a16:colId xmlns="" xmlns:a16="http://schemas.microsoft.com/office/drawing/2014/main" val="20001"/>
                    </a:ext>
                  </a:extLst>
                </a:gridCol>
                <a:gridCol w="1645552">
                  <a:extLst>
                    <a:ext uri="{9D8B030D-6E8A-4147-A177-3AD203B41FA5}">
                      <a16:colId xmlns="" xmlns:a16="http://schemas.microsoft.com/office/drawing/2014/main" val="20002"/>
                    </a:ext>
                  </a:extLst>
                </a:gridCol>
                <a:gridCol w="1645552">
                  <a:extLst>
                    <a:ext uri="{9D8B030D-6E8A-4147-A177-3AD203B41FA5}">
                      <a16:colId xmlns="" xmlns:a16="http://schemas.microsoft.com/office/drawing/2014/main" val="20003"/>
                    </a:ext>
                  </a:extLst>
                </a:gridCol>
                <a:gridCol w="1645552">
                  <a:extLst>
                    <a:ext uri="{9D8B030D-6E8A-4147-A177-3AD203B41FA5}">
                      <a16:colId xmlns="" xmlns:a16="http://schemas.microsoft.com/office/drawing/2014/main" val="20004"/>
                    </a:ext>
                  </a:extLst>
                </a:gridCol>
                <a:gridCol w="1645552">
                  <a:extLst>
                    <a:ext uri="{9D8B030D-6E8A-4147-A177-3AD203B41FA5}">
                      <a16:colId xmlns="" xmlns:a16="http://schemas.microsoft.com/office/drawing/2014/main" val="20005"/>
                    </a:ext>
                  </a:extLst>
                </a:gridCol>
                <a:gridCol w="1645552">
                  <a:extLst>
                    <a:ext uri="{9D8B030D-6E8A-4147-A177-3AD203B41FA5}">
                      <a16:colId xmlns="" xmlns:a16="http://schemas.microsoft.com/office/drawing/2014/main" val="1245281234"/>
                    </a:ext>
                  </a:extLst>
                </a:gridCol>
              </a:tblGrid>
              <a:tr h="318232">
                <a:tc>
                  <a:txBody>
                    <a:bodyPr/>
                    <a:lstStyle/>
                    <a:p>
                      <a:endParaRPr lang="en-US" sz="1300" dirty="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FG-1000D</a:t>
                      </a:r>
                      <a:endParaRPr lang="en-US" sz="130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FG-1100E</a:t>
                      </a:r>
                      <a:endParaRPr lang="en-US" sz="1300" dirty="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FG-1200D</a:t>
                      </a:r>
                      <a:endParaRPr lang="en-US" sz="130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FG-1500D</a:t>
                      </a:r>
                      <a:endParaRPr lang="en-US" sz="130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latin typeface="+mn-lt"/>
                          <a:cs typeface="Arial Narrow"/>
                        </a:rPr>
                        <a:t>FG-1800F</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mn-lt"/>
                          <a:ea typeface="+mn-ea"/>
                          <a:cs typeface="+mn-cs"/>
                        </a:rPr>
                        <a:t>FG-2000E</a:t>
                      </a:r>
                      <a:endParaRPr kumimoji="0" lang="en-US" sz="1300" b="1" i="0" u="none" strike="noStrike" kern="1200" cap="none" spc="0" normalizeH="0" baseline="0" noProof="0" dirty="0">
                        <a:ln>
                          <a:noFill/>
                        </a:ln>
                        <a:solidFill>
                          <a:srgbClr val="FFFFFF"/>
                        </a:solidFill>
                        <a:effectLst/>
                        <a:uLnTx/>
                        <a:uFillTx/>
                        <a:latin typeface="+mn-lt"/>
                        <a:ea typeface="+mn-ea"/>
                        <a:cs typeface="Arial Narrow"/>
                      </a:endParaRPr>
                    </a:p>
                  </a:txBody>
                  <a:tcPr marL="121888" marR="121888" anchor="ctr"/>
                </a:tc>
                <a:extLst>
                  <a:ext uri="{0D108BD9-81ED-4DB2-BD59-A6C34878D82A}">
                    <a16:rowId xmlns="" xmlns:a16="http://schemas.microsoft.com/office/drawing/2014/main" val="10000"/>
                  </a:ext>
                </a:extLst>
              </a:tr>
              <a:tr h="6570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Firewall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(1518/512/64 byte</a:t>
                      </a:r>
                      <a:r>
                        <a:rPr lang="en-US" sz="1200" baseline="0"/>
                        <a:t> </a:t>
                      </a:r>
                      <a:r>
                        <a:rPr lang="en-US" sz="1200"/>
                        <a:t>UDP)</a:t>
                      </a:r>
                      <a:endParaRPr lang="en-US" sz="1200" b="1">
                        <a:solidFill>
                          <a:srgbClr val="FFFFFF"/>
                        </a:solidFill>
                      </a:endParaRPr>
                    </a:p>
                  </a:txBody>
                  <a:tcPr marL="121888" marR="121888" anchor="ctr"/>
                </a:tc>
                <a:tc>
                  <a:txBody>
                    <a:bodyPr/>
                    <a:lstStyle/>
                    <a:p>
                      <a:pPr algn="ctr"/>
                      <a:r>
                        <a:rPr lang="en-US" sz="1200"/>
                        <a:t>52</a:t>
                      </a:r>
                      <a:r>
                        <a:rPr lang="en-US" sz="1200" baseline="0"/>
                        <a:t> / 52 / 33 Gbps</a:t>
                      </a:r>
                      <a:endParaRPr lang="en-US" sz="1200">
                        <a:solidFill>
                          <a:srgbClr val="000000"/>
                        </a:solidFill>
                        <a:latin typeface="+mn-lt"/>
                        <a:cs typeface="Arial Narrow"/>
                      </a:endParaRPr>
                    </a:p>
                  </a:txBody>
                  <a:tcPr marL="121888" marR="121888" anchor="ctr" horzOverflow="overflow"/>
                </a:tc>
                <a:tc>
                  <a:txBody>
                    <a:bodyPr/>
                    <a:lstStyle/>
                    <a:p>
                      <a:pPr algn="ctr"/>
                      <a:r>
                        <a:rPr lang="en-US" sz="1200">
                          <a:solidFill>
                            <a:srgbClr val="000000"/>
                          </a:solidFill>
                          <a:latin typeface="+mn-lt"/>
                          <a:cs typeface="Arial Narrow"/>
                        </a:rPr>
                        <a:t>80 / 80 / 45 Gbps </a:t>
                      </a:r>
                    </a:p>
                  </a:txBody>
                  <a:tcPr marL="121888" marR="121888" anchor="ctr" horzOverflow="overflow"/>
                </a:tc>
                <a:tc>
                  <a:txBody>
                    <a:bodyPr/>
                    <a:lstStyle/>
                    <a:p>
                      <a:pPr algn="ctr"/>
                      <a:r>
                        <a:rPr lang="en-US" sz="1200"/>
                        <a:t>72 / 72 / 55 Gbps</a:t>
                      </a:r>
                      <a:endParaRPr lang="en-US" sz="1200">
                        <a:solidFill>
                          <a:srgbClr val="000000"/>
                        </a:solidFill>
                        <a:latin typeface="+mn-lt"/>
                        <a:cs typeface="Arial Narrow"/>
                      </a:endParaRPr>
                    </a:p>
                  </a:txBody>
                  <a:tcPr marL="121888" marR="121888"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effectLst/>
                        </a:rPr>
                        <a:t>80 / 80 / 55 Gbps</a:t>
                      </a:r>
                      <a:endParaRPr kumimoji="0" lang="en-US" sz="1200" b="0" i="0" u="none" strike="noStrike" cap="none" normalizeH="0" baseline="0" dirty="0">
                        <a:ln>
                          <a:noFill/>
                        </a:ln>
                        <a:solidFill>
                          <a:schemeClr val="tx1"/>
                        </a:solidFill>
                        <a:effectLst/>
                        <a:latin typeface="+mn-lt"/>
                        <a:cs typeface="Arial Narrow"/>
                      </a:endParaRPr>
                    </a:p>
                  </a:txBody>
                  <a:tcPr marL="121888" marR="121888" anchor="ctr" horzOverflow="overflow"/>
                </a:tc>
                <a:tc>
                  <a:txBody>
                    <a:bodyPr/>
                    <a:lstStyle/>
                    <a:p>
                      <a:pPr algn="ctr"/>
                      <a:r>
                        <a:rPr lang="en-US" sz="1200" dirty="0"/>
                        <a:t>198 / 197 / 140Gbps</a:t>
                      </a:r>
                    </a:p>
                  </a:txBody>
                  <a:tcPr marL="121888" marR="121888"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effectLst/>
                        </a:rPr>
                        <a:t>90 / 90 / 60 Gbps</a:t>
                      </a:r>
                      <a:endParaRPr kumimoji="0" lang="en-US" sz="1200" b="0" i="0" u="none" strike="noStrike" cap="none" normalizeH="0" baseline="0" dirty="0">
                        <a:ln>
                          <a:noFill/>
                        </a:ln>
                        <a:solidFill>
                          <a:schemeClr val="tx1"/>
                        </a:solidFill>
                        <a:effectLst/>
                        <a:latin typeface="+mn-lt"/>
                        <a:cs typeface="Arial Narrow"/>
                      </a:endParaRPr>
                    </a:p>
                  </a:txBody>
                  <a:tcPr marL="121888" marR="121888" anchor="ctr" horzOverflow="overflow"/>
                </a:tc>
                <a:extLst>
                  <a:ext uri="{0D108BD9-81ED-4DB2-BD59-A6C34878D82A}">
                    <a16:rowId xmlns="" xmlns:a16="http://schemas.microsoft.com/office/drawing/2014/main" val="10001"/>
                  </a:ext>
                </a:extLst>
              </a:tr>
              <a:tr h="471696">
                <a:tc>
                  <a:txBody>
                    <a:bodyPr/>
                    <a:lstStyle/>
                    <a:p>
                      <a:r>
                        <a:rPr lang="en-US" sz="1200"/>
                        <a:t>Concurrent Sessions</a:t>
                      </a:r>
                      <a:endParaRPr lang="en-US" sz="1200" b="1">
                        <a:solidFill>
                          <a:srgbClr val="FFFFFF"/>
                        </a:solidFill>
                      </a:endParaRPr>
                    </a:p>
                  </a:txBody>
                  <a:tcPr marL="121888" marR="121888" anchor="ctr"/>
                </a:tc>
                <a:tc>
                  <a:txBody>
                    <a:bodyPr/>
                    <a:lstStyle/>
                    <a:p>
                      <a:pPr algn="ctr"/>
                      <a:r>
                        <a:rPr lang="en-US" sz="1200"/>
                        <a:t>11 Mil</a:t>
                      </a:r>
                      <a:endParaRPr lang="en-US" sz="1200">
                        <a:solidFill>
                          <a:srgbClr val="000000"/>
                        </a:solidFill>
                        <a:latin typeface="+mn-lt"/>
                        <a:cs typeface="Arial Narrow"/>
                      </a:endParaRPr>
                    </a:p>
                  </a:txBody>
                  <a:tcPr marL="121888" marR="121888" anchor="ctr"/>
                </a:tc>
                <a:tc>
                  <a:txBody>
                    <a:bodyPr/>
                    <a:lstStyle/>
                    <a:p>
                      <a:pPr algn="ctr"/>
                      <a:r>
                        <a:rPr lang="en-US" sz="1200">
                          <a:solidFill>
                            <a:srgbClr val="000000"/>
                          </a:solidFill>
                          <a:latin typeface="+mn-lt"/>
                          <a:cs typeface="Arial Narrow"/>
                        </a:rPr>
                        <a:t>8 Mil</a:t>
                      </a:r>
                    </a:p>
                  </a:txBody>
                  <a:tcPr marL="121888" marR="121888" anchor="ctr"/>
                </a:tc>
                <a:tc>
                  <a:txBody>
                    <a:bodyPr/>
                    <a:lstStyle/>
                    <a:p>
                      <a:pPr algn="ctr"/>
                      <a:r>
                        <a:rPr lang="en-US" sz="1200"/>
                        <a:t>11 Mil</a:t>
                      </a:r>
                      <a:endParaRPr lang="en-US" sz="1200">
                        <a:solidFill>
                          <a:srgbClr val="000000"/>
                        </a:solidFill>
                        <a:latin typeface="+mn-lt"/>
                        <a:cs typeface="Arial Narrow"/>
                      </a:endParaRPr>
                    </a:p>
                  </a:txBody>
                  <a:tcPr marL="121888" marR="121888" anchor="ctr"/>
                </a:tc>
                <a:tc>
                  <a:txBody>
                    <a:bodyPr/>
                    <a:lstStyle/>
                    <a:p>
                      <a:pPr algn="ctr"/>
                      <a:r>
                        <a:rPr lang="en-US" sz="1200" dirty="0"/>
                        <a:t>12 Mil</a:t>
                      </a:r>
                      <a:endParaRPr lang="en-US" sz="1200" dirty="0">
                        <a:latin typeface="+mn-lt"/>
                        <a:cs typeface="Arial Narrow"/>
                      </a:endParaRPr>
                    </a:p>
                  </a:txBody>
                  <a:tcPr marL="121888" marR="121888" anchor="ctr" horzOverflow="overflow"/>
                </a:tc>
                <a:tc>
                  <a:txBody>
                    <a:bodyPr/>
                    <a:lstStyle/>
                    <a:p>
                      <a:pPr algn="ctr"/>
                      <a:r>
                        <a:rPr lang="en-US" sz="1200" dirty="0"/>
                        <a:t>12 Mil</a:t>
                      </a:r>
                    </a:p>
                  </a:txBody>
                  <a:tcPr marL="121888" marR="121888" anchor="ctr" horzOverflow="overflow"/>
                </a:tc>
                <a:tc>
                  <a:txBody>
                    <a:bodyPr/>
                    <a:lstStyle/>
                    <a:p>
                      <a:pPr algn="ctr"/>
                      <a:r>
                        <a:rPr lang="en-US" sz="1200" dirty="0"/>
                        <a:t>20 Mil</a:t>
                      </a:r>
                      <a:endParaRPr lang="en-US" sz="1200" dirty="0">
                        <a:latin typeface="+mn-lt"/>
                        <a:cs typeface="Arial Narrow"/>
                      </a:endParaRPr>
                    </a:p>
                  </a:txBody>
                  <a:tcPr marL="121888" marR="121888" anchor="ctr" horzOverflow="overflow"/>
                </a:tc>
                <a:extLst>
                  <a:ext uri="{0D108BD9-81ED-4DB2-BD59-A6C34878D82A}">
                    <a16:rowId xmlns="" xmlns:a16="http://schemas.microsoft.com/office/drawing/2014/main" val="10002"/>
                  </a:ext>
                </a:extLst>
              </a:tr>
              <a:tr h="331583">
                <a:tc>
                  <a:txBody>
                    <a:bodyPr/>
                    <a:lstStyle/>
                    <a:p>
                      <a:r>
                        <a:rPr lang="en-US" sz="1200"/>
                        <a:t>New Sessions/Sec</a:t>
                      </a:r>
                      <a:endParaRPr lang="en-US" sz="1200" b="1">
                        <a:solidFill>
                          <a:srgbClr val="FFFFFF"/>
                        </a:solidFill>
                      </a:endParaRPr>
                    </a:p>
                  </a:txBody>
                  <a:tcPr marL="121888" marR="121888" anchor="ctr"/>
                </a:tc>
                <a:tc>
                  <a:txBody>
                    <a:bodyPr/>
                    <a:lstStyle/>
                    <a:p>
                      <a:pPr algn="ctr"/>
                      <a:r>
                        <a:rPr lang="en-US" sz="1200"/>
                        <a:t>280,000</a:t>
                      </a:r>
                      <a:endParaRPr lang="en-US" sz="1200">
                        <a:solidFill>
                          <a:srgbClr val="000000"/>
                        </a:solidFill>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mn-lt"/>
                          <a:cs typeface="Arial Narrow"/>
                        </a:rPr>
                        <a:t>500,000</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290,000</a:t>
                      </a:r>
                      <a:endParaRPr lang="en-US" sz="1200">
                        <a:solidFill>
                          <a:srgbClr val="000000"/>
                        </a:solidFill>
                        <a:latin typeface="+mn-lt"/>
                        <a:cs typeface="Arial Narrow"/>
                      </a:endParaRPr>
                    </a:p>
                  </a:txBody>
                  <a:tcPr marL="121888" marR="121888" anchor="ctr"/>
                </a:tc>
                <a:tc>
                  <a:txBody>
                    <a:bodyPr/>
                    <a:lstStyle/>
                    <a:p>
                      <a:pPr algn="ctr"/>
                      <a:r>
                        <a:rPr lang="en-US" sz="1200" dirty="0"/>
                        <a:t>300,000</a:t>
                      </a:r>
                      <a:endParaRPr lang="en-US" sz="1200" dirty="0">
                        <a:latin typeface="+mn-lt"/>
                        <a:cs typeface="Arial Narrow"/>
                      </a:endParaRPr>
                    </a:p>
                  </a:txBody>
                  <a:tcPr marL="121888" marR="121888" anchor="ctr" horzOverflow="overflow"/>
                </a:tc>
                <a:tc>
                  <a:txBody>
                    <a:bodyPr/>
                    <a:lstStyle/>
                    <a:p>
                      <a:pPr algn="ctr"/>
                      <a:r>
                        <a:rPr lang="en-US" sz="1200" dirty="0"/>
                        <a:t>750,000</a:t>
                      </a:r>
                    </a:p>
                  </a:txBody>
                  <a:tcPr marL="121888" marR="121888" anchor="ctr" horzOverflow="overflow"/>
                </a:tc>
                <a:tc>
                  <a:txBody>
                    <a:bodyPr/>
                    <a:lstStyle/>
                    <a:p>
                      <a:pPr algn="ctr"/>
                      <a:r>
                        <a:rPr lang="en-US" sz="1200"/>
                        <a:t>500,000 </a:t>
                      </a:r>
                      <a:endParaRPr lang="en-US" sz="1200">
                        <a:latin typeface="+mn-lt"/>
                        <a:cs typeface="Arial Narrow"/>
                      </a:endParaRPr>
                    </a:p>
                  </a:txBody>
                  <a:tcPr marL="121888" marR="121888" anchor="ctr" horzOverflow="overflow"/>
                </a:tc>
                <a:extLst>
                  <a:ext uri="{0D108BD9-81ED-4DB2-BD59-A6C34878D82A}">
                    <a16:rowId xmlns="" xmlns:a16="http://schemas.microsoft.com/office/drawing/2014/main" val="10003"/>
                  </a:ext>
                </a:extLst>
              </a:tr>
              <a:tr h="409925">
                <a:tc>
                  <a:txBody>
                    <a:bodyPr/>
                    <a:lstStyle/>
                    <a:p>
                      <a:r>
                        <a:rPr lang="en-US" sz="1200"/>
                        <a:t>IPSec VPN</a:t>
                      </a:r>
                      <a:endParaRPr lang="en-US" sz="1200" b="1">
                        <a:solidFill>
                          <a:srgbClr val="FFFFFF"/>
                        </a:solidFill>
                      </a:endParaRPr>
                    </a:p>
                  </a:txBody>
                  <a:tcPr marL="121888" marR="121888" anchor="ctr"/>
                </a:tc>
                <a:tc>
                  <a:txBody>
                    <a:bodyPr/>
                    <a:lstStyle/>
                    <a:p>
                      <a:pPr algn="ctr"/>
                      <a:r>
                        <a:rPr lang="en-US" sz="1200"/>
                        <a:t>25 Gbps</a:t>
                      </a:r>
                      <a:endParaRPr lang="en-US" sz="1200">
                        <a:solidFill>
                          <a:srgbClr val="000000"/>
                        </a:solidFill>
                        <a:latin typeface="+mn-lt"/>
                        <a:cs typeface="Arial Narrow"/>
                      </a:endParaRPr>
                    </a:p>
                  </a:txBody>
                  <a:tcPr marL="121888" marR="121888" anchor="ctr"/>
                </a:tc>
                <a:tc>
                  <a:txBody>
                    <a:bodyPr/>
                    <a:lstStyle/>
                    <a:p>
                      <a:pPr algn="ctr"/>
                      <a:r>
                        <a:rPr lang="en-US" sz="1200">
                          <a:solidFill>
                            <a:srgbClr val="000000"/>
                          </a:solidFill>
                          <a:latin typeface="+mn-lt"/>
                          <a:cs typeface="Arial Narrow"/>
                        </a:rPr>
                        <a:t>48 Gbps</a:t>
                      </a:r>
                    </a:p>
                  </a:txBody>
                  <a:tcPr marL="121888" marR="121888" anchor="ctr"/>
                </a:tc>
                <a:tc>
                  <a:txBody>
                    <a:bodyPr/>
                    <a:lstStyle/>
                    <a:p>
                      <a:pPr algn="ctr"/>
                      <a:r>
                        <a:rPr lang="en-US" sz="1200"/>
                        <a:t>48 Gbps</a:t>
                      </a:r>
                      <a:endParaRPr lang="en-US" sz="1200">
                        <a:solidFill>
                          <a:srgbClr val="000000"/>
                        </a:solidFill>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a:t>50 Gbps</a:t>
                      </a:r>
                      <a:endParaRPr lang="en-US" sz="1200" baseline="0">
                        <a:latin typeface="+mn-lt"/>
                        <a:cs typeface="Arial Narrow"/>
                      </a:endParaRPr>
                    </a:p>
                  </a:txBody>
                  <a:tcPr marL="121888" marR="121888" anchor="ctr" horzOverflow="overflow"/>
                </a:tc>
                <a:tc>
                  <a:txBody>
                    <a:bodyPr/>
                    <a:lstStyle/>
                    <a:p>
                      <a:pPr algn="ctr"/>
                      <a:r>
                        <a:rPr lang="en-US" sz="1200" dirty="0"/>
                        <a:t>65 Gbps</a:t>
                      </a:r>
                    </a:p>
                  </a:txBody>
                  <a:tcPr marL="121888" marR="121888"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65 Gbps </a:t>
                      </a:r>
                      <a:endParaRPr lang="en-US" sz="1200" baseline="0" dirty="0">
                        <a:latin typeface="+mn-lt"/>
                        <a:cs typeface="Arial Narrow"/>
                      </a:endParaRPr>
                    </a:p>
                  </a:txBody>
                  <a:tcPr marL="121888" marR="121888" anchor="ctr" horzOverflow="overflow"/>
                </a:tc>
                <a:extLst>
                  <a:ext uri="{0D108BD9-81ED-4DB2-BD59-A6C34878D82A}">
                    <a16:rowId xmlns="" xmlns:a16="http://schemas.microsoft.com/office/drawing/2014/main" val="10004"/>
                  </a:ext>
                </a:extLst>
              </a:tr>
              <a:tr h="409925">
                <a:tc>
                  <a:txBody>
                    <a:bodyPr/>
                    <a:lstStyle/>
                    <a:p>
                      <a:r>
                        <a:rPr lang="en-US" sz="1200"/>
                        <a:t>IPS (</a:t>
                      </a:r>
                      <a:r>
                        <a:rPr lang="en-US" sz="1200" err="1"/>
                        <a:t>Ent</a:t>
                      </a:r>
                      <a:r>
                        <a:rPr lang="en-US" sz="1200"/>
                        <a:t>. Mix)</a:t>
                      </a:r>
                      <a:endParaRPr lang="en-US" sz="1200" b="1">
                        <a:solidFill>
                          <a:srgbClr val="FFFFFF"/>
                        </a:solidFill>
                      </a:endParaRPr>
                    </a:p>
                  </a:txBody>
                  <a:tcPr marL="121888" marR="121888" anchor="ctr"/>
                </a:tc>
                <a:tc>
                  <a:txBody>
                    <a:bodyPr/>
                    <a:lstStyle/>
                    <a:p>
                      <a:pPr algn="ctr"/>
                      <a:r>
                        <a:rPr lang="en-US" sz="1200"/>
                        <a:t>6 Gbps</a:t>
                      </a:r>
                      <a:endParaRPr lang="en-US" sz="1200">
                        <a:solidFill>
                          <a:srgbClr val="000000"/>
                        </a:solidFill>
                        <a:latin typeface="+mn-lt"/>
                        <a:cs typeface="Arial Narrow"/>
                      </a:endParaRPr>
                    </a:p>
                  </a:txBody>
                  <a:tcPr marL="121888" marR="121888" anchor="ctr"/>
                </a:tc>
                <a:tc>
                  <a:txBody>
                    <a:bodyPr/>
                    <a:lstStyle/>
                    <a:p>
                      <a:pPr algn="ctr"/>
                      <a:r>
                        <a:rPr lang="en-US" sz="1200">
                          <a:solidFill>
                            <a:srgbClr val="000000"/>
                          </a:solidFill>
                          <a:latin typeface="+mn-lt"/>
                          <a:cs typeface="Arial Narrow"/>
                        </a:rPr>
                        <a:t>12.5 Gbps</a:t>
                      </a:r>
                    </a:p>
                  </a:txBody>
                  <a:tcPr marL="121888" marR="121888" anchor="ctr"/>
                </a:tc>
                <a:tc>
                  <a:txBody>
                    <a:bodyPr/>
                    <a:lstStyle/>
                    <a:p>
                      <a:pPr algn="ctr"/>
                      <a:r>
                        <a:rPr lang="en-US" sz="1200"/>
                        <a:t>6.8 Gbps</a:t>
                      </a:r>
                      <a:endParaRPr lang="en-US" sz="1200">
                        <a:solidFill>
                          <a:srgbClr val="000000"/>
                        </a:solidFill>
                        <a:latin typeface="+mn-lt"/>
                        <a:cs typeface="Arial Narrow"/>
                      </a:endParaRPr>
                    </a:p>
                  </a:txBody>
                  <a:tcPr marL="121888" marR="121888" anchor="ctr"/>
                </a:tc>
                <a:tc>
                  <a:txBody>
                    <a:bodyPr/>
                    <a:lstStyle/>
                    <a:p>
                      <a:pPr algn="ctr"/>
                      <a:r>
                        <a:rPr lang="en-US" sz="1200"/>
                        <a:t>13 Gbps</a:t>
                      </a:r>
                      <a:endParaRPr lang="en-US" sz="1200">
                        <a:latin typeface="+mn-lt"/>
                        <a:cs typeface="Arial Narrow"/>
                      </a:endParaRPr>
                    </a:p>
                  </a:txBody>
                  <a:tcPr marL="121888" marR="121888" anchor="ctr" horzOverflow="overflow"/>
                </a:tc>
                <a:tc>
                  <a:txBody>
                    <a:bodyPr/>
                    <a:lstStyle/>
                    <a:p>
                      <a:pPr algn="ctr"/>
                      <a:r>
                        <a:rPr lang="en-US" sz="1200" dirty="0"/>
                        <a:t>13 Gbps</a:t>
                      </a:r>
                    </a:p>
                  </a:txBody>
                  <a:tcPr marL="121888" marR="121888" anchor="ctr" horzOverflow="overflow"/>
                </a:tc>
                <a:tc>
                  <a:txBody>
                    <a:bodyPr/>
                    <a:lstStyle/>
                    <a:p>
                      <a:pPr algn="ctr"/>
                      <a:r>
                        <a:rPr lang="is-IS" sz="1200" dirty="0"/>
                        <a:t>11.5 </a:t>
                      </a:r>
                      <a:r>
                        <a:rPr lang="en-US" sz="1200" dirty="0"/>
                        <a:t>Gbps</a:t>
                      </a:r>
                      <a:endParaRPr lang="is-IS" sz="1200" dirty="0">
                        <a:latin typeface="+mn-lt"/>
                        <a:cs typeface="Arial Narrow"/>
                      </a:endParaRPr>
                    </a:p>
                  </a:txBody>
                  <a:tcPr marL="121888" marR="121888" anchor="ctr" horzOverflow="overflow"/>
                </a:tc>
                <a:extLst>
                  <a:ext uri="{0D108BD9-81ED-4DB2-BD59-A6C34878D82A}">
                    <a16:rowId xmlns="" xmlns:a16="http://schemas.microsoft.com/office/drawing/2014/main" val="10005"/>
                  </a:ext>
                </a:extLst>
              </a:tr>
              <a:tr h="370383">
                <a:tc>
                  <a:txBody>
                    <a:bodyPr/>
                    <a:lstStyle/>
                    <a:p>
                      <a:pPr marL="0" marR="0" indent="0" algn="l" defTabSz="685771" rtl="0" eaLnBrk="1" fontAlgn="auto" latinLnBrk="0" hangingPunct="1">
                        <a:lnSpc>
                          <a:spcPct val="100000"/>
                        </a:lnSpc>
                        <a:spcBef>
                          <a:spcPts val="0"/>
                        </a:spcBef>
                        <a:spcAft>
                          <a:spcPts val="0"/>
                        </a:spcAft>
                        <a:buClrTx/>
                        <a:buSzTx/>
                        <a:buFontTx/>
                        <a:buNone/>
                        <a:tabLst/>
                        <a:defRPr/>
                      </a:pPr>
                      <a:r>
                        <a:rPr lang="en-US" sz="1200"/>
                        <a:t>NGFW (</a:t>
                      </a:r>
                      <a:r>
                        <a:rPr lang="en-US" sz="1200" err="1"/>
                        <a:t>Ent</a:t>
                      </a:r>
                      <a:r>
                        <a:rPr lang="en-US" sz="1200"/>
                        <a:t>.</a:t>
                      </a:r>
                      <a:r>
                        <a:rPr lang="en-US" sz="1200" baseline="0"/>
                        <a:t> Mix)</a:t>
                      </a:r>
                      <a:endParaRPr lang="en-US" sz="1200" b="1">
                        <a:solidFill>
                          <a:srgbClr val="FFFFFF"/>
                        </a:solidFill>
                      </a:endParaRPr>
                    </a:p>
                  </a:txBody>
                  <a:tcPr marL="121888" marR="121888" anchor="ctr"/>
                </a:tc>
                <a:tc>
                  <a:txBody>
                    <a:bodyPr/>
                    <a:lstStyle/>
                    <a:p>
                      <a:pPr marL="0" indent="0" algn="ctr" defTabSz="914417">
                        <a:spcBef>
                          <a:spcPts val="888"/>
                        </a:spcBef>
                        <a:buFontTx/>
                        <a:buNone/>
                      </a:pPr>
                      <a:r>
                        <a:rPr lang="en-US" sz="1200"/>
                        <a:t>5 Gbps</a:t>
                      </a:r>
                      <a:endParaRPr lang="en-US" sz="1200">
                        <a:solidFill>
                          <a:srgbClr val="000000"/>
                        </a:solidFill>
                      </a:endParaRP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a:solidFill>
                            <a:srgbClr val="000000"/>
                          </a:solidFill>
                        </a:rPr>
                        <a:t>9.8 Gbps</a:t>
                      </a: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a:t>6 Gbps</a:t>
                      </a:r>
                      <a:endParaRPr lang="en-US" sz="1200">
                        <a:solidFill>
                          <a:srgbClr val="000000"/>
                        </a:solidFill>
                      </a:endParaRPr>
                    </a:p>
                  </a:txBody>
                  <a:tcPr marL="121888" marR="121888" anchor="ctr"/>
                </a:tc>
                <a:tc>
                  <a:txBody>
                    <a:bodyPr/>
                    <a:lstStyle/>
                    <a:p>
                      <a:pPr marL="0" indent="0" algn="ctr" defTabSz="914417">
                        <a:spcBef>
                          <a:spcPts val="888"/>
                        </a:spcBef>
                        <a:buFontTx/>
                        <a:buNone/>
                      </a:pPr>
                      <a:r>
                        <a:rPr lang="en-US" sz="1200"/>
                        <a:t>7 Gbps</a:t>
                      </a:r>
                    </a:p>
                  </a:txBody>
                  <a:tcPr marL="121888" marR="121888" anchor="ctr"/>
                </a:tc>
                <a:tc>
                  <a:txBody>
                    <a:bodyPr/>
                    <a:lstStyle/>
                    <a:p>
                      <a:pPr algn="ctr"/>
                      <a:r>
                        <a:rPr lang="en-US" sz="1200" dirty="0"/>
                        <a:t>11 Gbps</a:t>
                      </a:r>
                    </a:p>
                  </a:txBody>
                  <a:tcPr marL="121888" marR="121888" anchor="ctr"/>
                </a:tc>
                <a:tc>
                  <a:txBody>
                    <a:bodyPr/>
                    <a:lstStyle/>
                    <a:p>
                      <a:pPr marL="0" indent="0" algn="ctr" defTabSz="914417">
                        <a:spcBef>
                          <a:spcPts val="888"/>
                        </a:spcBef>
                        <a:buFontTx/>
                        <a:buNone/>
                      </a:pPr>
                      <a:r>
                        <a:rPr lang="en-US" sz="1200" dirty="0"/>
                        <a:t>9 Gbps</a:t>
                      </a:r>
                    </a:p>
                  </a:txBody>
                  <a:tcPr marL="121888" marR="121888" anchor="ctr"/>
                </a:tc>
                <a:extLst>
                  <a:ext uri="{0D108BD9-81ED-4DB2-BD59-A6C34878D82A}">
                    <a16:rowId xmlns="" xmlns:a16="http://schemas.microsoft.com/office/drawing/2014/main" val="10006"/>
                  </a:ext>
                </a:extLst>
              </a:tr>
              <a:tr h="176392">
                <a:tc>
                  <a:txBody>
                    <a:bodyPr/>
                    <a:lstStyle/>
                    <a:p>
                      <a:r>
                        <a:rPr lang="en-US" sz="1200"/>
                        <a:t>Threat</a:t>
                      </a:r>
                      <a:r>
                        <a:rPr lang="en-US" sz="1200" baseline="0"/>
                        <a:t> Protection</a:t>
                      </a:r>
                    </a:p>
                    <a:p>
                      <a:r>
                        <a:rPr lang="en-US" sz="1200" baseline="0"/>
                        <a:t>(</a:t>
                      </a:r>
                      <a:r>
                        <a:rPr lang="en-US" sz="1200" baseline="0" err="1"/>
                        <a:t>Ent</a:t>
                      </a:r>
                      <a:r>
                        <a:rPr lang="en-US" sz="1200" baseline="0"/>
                        <a:t>. Mix)</a:t>
                      </a:r>
                      <a:endParaRPr lang="en-US" sz="1200" b="1">
                        <a:solidFill>
                          <a:srgbClr val="000000"/>
                        </a:solidFill>
                      </a:endParaRPr>
                    </a:p>
                  </a:txBody>
                  <a:tcPr marL="121888" marR="121888" anchor="ctr"/>
                </a:tc>
                <a:tc>
                  <a:txBody>
                    <a:bodyPr/>
                    <a:lstStyle/>
                    <a:p>
                      <a:pPr marL="0" indent="0" algn="ctr" defTabSz="914417">
                        <a:spcBef>
                          <a:spcPts val="888"/>
                        </a:spcBef>
                        <a:buFontTx/>
                        <a:buNone/>
                      </a:pPr>
                      <a:r>
                        <a:rPr lang="en-US" sz="1200"/>
                        <a:t>3 Gbps</a:t>
                      </a:r>
                      <a:endParaRPr lang="en-US" sz="1200">
                        <a:solidFill>
                          <a:srgbClr val="000000"/>
                        </a:solidFill>
                      </a:endParaRP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a:solidFill>
                            <a:srgbClr val="000000"/>
                          </a:solidFill>
                        </a:rPr>
                        <a:t>7.1 Gbps</a:t>
                      </a: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a:t>4 Gbps</a:t>
                      </a:r>
                      <a:endParaRPr lang="en-US" sz="1200">
                        <a:solidFill>
                          <a:srgbClr val="000000"/>
                        </a:solidFill>
                      </a:endParaRPr>
                    </a:p>
                  </a:txBody>
                  <a:tcPr marL="121888" marR="121888" anchor="ctr"/>
                </a:tc>
                <a:tc>
                  <a:txBody>
                    <a:bodyPr/>
                    <a:lstStyle/>
                    <a:p>
                      <a:pPr marL="0" indent="0" algn="ctr" defTabSz="914417">
                        <a:spcBef>
                          <a:spcPts val="888"/>
                        </a:spcBef>
                        <a:buFontTx/>
                        <a:buNone/>
                      </a:pPr>
                      <a:r>
                        <a:rPr lang="en-US" sz="1200"/>
                        <a:t>5 Gbps</a:t>
                      </a:r>
                    </a:p>
                  </a:txBody>
                  <a:tcPr marL="121888" marR="121888" anchor="ctr"/>
                </a:tc>
                <a:tc>
                  <a:txBody>
                    <a:bodyPr/>
                    <a:lstStyle/>
                    <a:p>
                      <a:pPr algn="ctr"/>
                      <a:r>
                        <a:rPr lang="en-US" sz="1200" dirty="0"/>
                        <a:t>9.1 Gbps</a:t>
                      </a: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dirty="0"/>
                        <a:t>5.4 Gbps</a:t>
                      </a:r>
                    </a:p>
                  </a:txBody>
                  <a:tcPr marL="121888" marR="121888" anchor="ctr"/>
                </a:tc>
                <a:extLst>
                  <a:ext uri="{0D108BD9-81ED-4DB2-BD59-A6C34878D82A}">
                    <a16:rowId xmlns="" xmlns:a16="http://schemas.microsoft.com/office/drawing/2014/main" val="10007"/>
                  </a:ext>
                </a:extLst>
              </a:tr>
              <a:tr h="588690">
                <a:tc>
                  <a:txBody>
                    <a:bodyPr/>
                    <a:lstStyle/>
                    <a:p>
                      <a:r>
                        <a:rPr lang="en-US" sz="1200"/>
                        <a:t>Interfaces</a:t>
                      </a:r>
                      <a:endParaRPr lang="en-US" sz="1200" b="1">
                        <a:solidFill>
                          <a:srgbClr val="FFFFFF"/>
                        </a:solidFill>
                      </a:endParaRPr>
                    </a:p>
                  </a:txBody>
                  <a:tcPr marL="121888" marR="121888" anchor="ctr"/>
                </a:tc>
                <a:tc>
                  <a:txBody>
                    <a:bodyPr/>
                    <a:lstStyle/>
                    <a:p>
                      <a:pPr marL="0" indent="0" algn="ctr" defTabSz="914417">
                        <a:spcBef>
                          <a:spcPts val="888"/>
                        </a:spcBef>
                        <a:buFontTx/>
                        <a:buNone/>
                      </a:pPr>
                      <a:r>
                        <a:rPr lang="en-US" sz="1200"/>
                        <a:t>2x 10GE SPF+ </a:t>
                      </a:r>
                      <a:r>
                        <a:rPr lang="en-US" sz="1200" baseline="0"/>
                        <a:t>, </a:t>
                      </a:r>
                      <a:r>
                        <a:rPr lang="en-US" sz="1200"/>
                        <a:t>16x GE SFP,</a:t>
                      </a:r>
                      <a:r>
                        <a:rPr lang="en-US" sz="1200" baseline="0"/>
                        <a:t/>
                      </a:r>
                      <a:br>
                        <a:rPr lang="en-US" sz="1200" baseline="0"/>
                      </a:br>
                      <a:r>
                        <a:rPr lang="en-US" sz="1200"/>
                        <a:t>18x GE RJ45,</a:t>
                      </a:r>
                      <a:r>
                        <a:rPr lang="en-US" sz="1200" baseline="0"/>
                        <a:t> </a:t>
                      </a:r>
                      <a:endParaRPr lang="en-US" sz="1200">
                        <a:solidFill>
                          <a:srgbClr val="000000"/>
                        </a:solidFill>
                      </a:endParaRP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dirty="0">
                          <a:solidFill>
                            <a:srgbClr val="000000"/>
                          </a:solidFill>
                        </a:rPr>
                        <a:t>2x 40GE QSFP+, 4x 25 GE SFP28,</a:t>
                      </a:r>
                      <a:br>
                        <a:rPr lang="en-US" sz="1200" dirty="0">
                          <a:solidFill>
                            <a:srgbClr val="000000"/>
                          </a:solidFill>
                        </a:rPr>
                      </a:br>
                      <a:r>
                        <a:rPr lang="en-US" sz="1200" dirty="0">
                          <a:solidFill>
                            <a:srgbClr val="000000"/>
                          </a:solidFill>
                        </a:rPr>
                        <a:t> 4x 10 GE SFP+, 8x GE SFP,</a:t>
                      </a:r>
                      <a:br>
                        <a:rPr lang="en-US" sz="1200" dirty="0">
                          <a:solidFill>
                            <a:srgbClr val="000000"/>
                          </a:solidFill>
                        </a:rPr>
                      </a:br>
                      <a:r>
                        <a:rPr lang="en-US" sz="1200" dirty="0">
                          <a:solidFill>
                            <a:srgbClr val="000000"/>
                          </a:solidFill>
                        </a:rPr>
                        <a:t>18x GE RJ45</a:t>
                      </a: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a:t>4x 10GE SPF/+,</a:t>
                      </a:r>
                      <a:br>
                        <a:rPr lang="en-US" sz="1200"/>
                      </a:br>
                      <a:r>
                        <a:rPr lang="en-US" sz="1200"/>
                        <a:t>16x GE SFP, </a:t>
                      </a:r>
                      <a:br>
                        <a:rPr lang="en-US" sz="1200"/>
                      </a:br>
                      <a:r>
                        <a:rPr lang="en-US" sz="1200"/>
                        <a:t>18x GE RJ45</a:t>
                      </a:r>
                      <a:endParaRPr lang="en-US" sz="1200">
                        <a:solidFill>
                          <a:srgbClr val="000000"/>
                        </a:solidFill>
                      </a:endParaRPr>
                    </a:p>
                  </a:txBody>
                  <a:tcPr marL="121888" marR="121888" anchor="ctr"/>
                </a:tc>
                <a:tc>
                  <a:txBody>
                    <a:bodyPr/>
                    <a:lstStyle/>
                    <a:p>
                      <a:pPr marL="0" indent="0" algn="ctr" defTabSz="914417">
                        <a:spcBef>
                          <a:spcPts val="888"/>
                        </a:spcBef>
                        <a:buFontTx/>
                        <a:buNone/>
                      </a:pPr>
                      <a:r>
                        <a:rPr lang="en-US" sz="1200"/>
                        <a:t>8x 10GE SPF/+,</a:t>
                      </a:r>
                      <a:br>
                        <a:rPr lang="en-US" sz="1200"/>
                      </a:br>
                      <a:r>
                        <a:rPr lang="en-US" sz="1200"/>
                        <a:t>16x GE SFP, </a:t>
                      </a:r>
                      <a:br>
                        <a:rPr lang="en-US" sz="1200"/>
                      </a:br>
                      <a:r>
                        <a:rPr lang="en-US" sz="1200"/>
                        <a:t>18x GE RJ45</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4x 40GE QSFP+, 12x 25 GE SFP28,</a:t>
                      </a:r>
                      <a:br>
                        <a:rPr lang="en-US" sz="1200" dirty="0">
                          <a:solidFill>
                            <a:srgbClr val="000000"/>
                          </a:solidFill>
                        </a:rPr>
                      </a:br>
                      <a:r>
                        <a:rPr lang="en-US" sz="1200" dirty="0">
                          <a:solidFill>
                            <a:srgbClr val="000000"/>
                          </a:solidFill>
                        </a:rPr>
                        <a:t> 2x 10GE SFP+, 8x GE SFP,</a:t>
                      </a:r>
                      <a:br>
                        <a:rPr lang="en-US" sz="1200" dirty="0">
                          <a:solidFill>
                            <a:srgbClr val="000000"/>
                          </a:solidFill>
                        </a:rPr>
                      </a:br>
                      <a:r>
                        <a:rPr lang="en-US" sz="1200" dirty="0">
                          <a:solidFill>
                            <a:srgbClr val="000000"/>
                          </a:solidFill>
                        </a:rPr>
                        <a:t>18x GE RJ45</a:t>
                      </a: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dirty="0"/>
                        <a:t>6x 10GE SPF+, </a:t>
                      </a:r>
                      <a:br>
                        <a:rPr lang="en-US" sz="1200" dirty="0"/>
                      </a:br>
                      <a:r>
                        <a:rPr lang="en-US" sz="1200" dirty="0"/>
                        <a:t>34x GE RJ45</a:t>
                      </a:r>
                    </a:p>
                  </a:txBody>
                  <a:tcPr marL="121888" marR="121888" anchor="ctr"/>
                </a:tc>
                <a:extLst>
                  <a:ext uri="{0D108BD9-81ED-4DB2-BD59-A6C34878D82A}">
                    <a16:rowId xmlns="" xmlns:a16="http://schemas.microsoft.com/office/drawing/2014/main" val="10008"/>
                  </a:ext>
                </a:extLst>
              </a:tr>
              <a:tr h="303233">
                <a:tc>
                  <a:txBody>
                    <a:bodyPr/>
                    <a:lstStyle/>
                    <a:p>
                      <a:r>
                        <a:rPr lang="en-US" sz="1200"/>
                        <a:t>Storage</a:t>
                      </a:r>
                      <a:endParaRPr lang="en-US" sz="1200" b="1">
                        <a:solidFill>
                          <a:srgbClr val="FFFFFF"/>
                        </a:solidFill>
                      </a:endParaRPr>
                    </a:p>
                  </a:txBody>
                  <a:tcPr marL="121888" marR="121888" anchor="ctr"/>
                </a:tc>
                <a:tc>
                  <a:txBody>
                    <a:bodyPr/>
                    <a:lstStyle/>
                    <a:p>
                      <a:pPr algn="ctr"/>
                      <a:r>
                        <a:rPr lang="en-US" sz="1200"/>
                        <a:t>256 GB</a:t>
                      </a:r>
                      <a:endParaRPr lang="en-US" sz="1200">
                        <a:solidFill>
                          <a:srgbClr val="000000"/>
                        </a:solidFill>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mn-lt"/>
                          <a:cs typeface="Arial Narrow"/>
                        </a:rPr>
                        <a:t>2x 480 GB (1101E)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240 GB</a:t>
                      </a:r>
                      <a:endParaRPr lang="en-US" sz="1200">
                        <a:solidFill>
                          <a:srgbClr val="000000"/>
                        </a:solidFill>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480 GB</a:t>
                      </a:r>
                      <a:endParaRPr lang="en-US" sz="1200">
                        <a:latin typeface="+mn-lt"/>
                        <a:cs typeface="Arial Narrow"/>
                      </a:endParaRPr>
                    </a:p>
                  </a:txBody>
                  <a:tcPr marL="121888" marR="121888" anchor="ctr"/>
                </a:tc>
                <a:tc>
                  <a:txBody>
                    <a:bodyPr/>
                    <a:lstStyle/>
                    <a:p>
                      <a:pPr algn="ctr"/>
                      <a:endParaRPr lang="en-US" sz="1200" dirty="0"/>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480 GB</a:t>
                      </a:r>
                      <a:endParaRPr lang="en-US" sz="1200" dirty="0">
                        <a:latin typeface="+mn-lt"/>
                        <a:cs typeface="Arial Narrow"/>
                      </a:endParaRPr>
                    </a:p>
                  </a:txBody>
                  <a:tcPr marL="121888" marR="121888" anchor="ctr"/>
                </a:tc>
                <a:extLst>
                  <a:ext uri="{0D108BD9-81ED-4DB2-BD59-A6C34878D82A}">
                    <a16:rowId xmlns="" xmlns:a16="http://schemas.microsoft.com/office/drawing/2014/main" val="10009"/>
                  </a:ext>
                </a:extLst>
              </a:tr>
              <a:tr h="303233">
                <a:tc>
                  <a:txBody>
                    <a:bodyPr/>
                    <a:lstStyle/>
                    <a:p>
                      <a:r>
                        <a:rPr lang="en-US" sz="1200"/>
                        <a:t>Variants</a:t>
                      </a:r>
                      <a:endParaRPr lang="en-US" sz="1200" b="1">
                        <a:solidFill>
                          <a:srgbClr val="FFFFFF"/>
                        </a:solidFill>
                      </a:endParaRPr>
                    </a:p>
                  </a:txBody>
                  <a:tcPr marL="121888" marR="121888" anchor="ctr"/>
                </a:tc>
                <a:tc>
                  <a:txBody>
                    <a:bodyPr/>
                    <a:lstStyle/>
                    <a:p>
                      <a:pPr algn="ctr"/>
                      <a:r>
                        <a:rPr lang="en-US" sz="1200"/>
                        <a:t>-</a:t>
                      </a:r>
                      <a:endParaRPr lang="en-US" sz="1200">
                        <a:solidFill>
                          <a:srgbClr val="000000"/>
                        </a:solidFill>
                        <a:latin typeface="+mn-lt"/>
                        <a:cs typeface="Arial Narrow"/>
                      </a:endParaRPr>
                    </a:p>
                  </a:txBody>
                  <a:tcPr marL="121888" marR="121888" anchor="ctr"/>
                </a:tc>
                <a:tc>
                  <a:txBody>
                    <a:bodyPr/>
                    <a:lstStyle/>
                    <a:p>
                      <a:pPr algn="ctr"/>
                      <a:r>
                        <a:rPr lang="en-US" sz="1200">
                          <a:solidFill>
                            <a:srgbClr val="000000"/>
                          </a:solidFill>
                          <a:latin typeface="+mn-lt"/>
                          <a:cs typeface="Arial Narrow"/>
                        </a:rPr>
                        <a:t>-</a:t>
                      </a:r>
                    </a:p>
                  </a:txBody>
                  <a:tcPr marL="121888" marR="121888" anchor="ctr"/>
                </a:tc>
                <a:tc>
                  <a:txBody>
                    <a:bodyPr/>
                    <a:lstStyle/>
                    <a:p>
                      <a:pPr algn="ctr"/>
                      <a:r>
                        <a:rPr lang="en-US" sz="1200"/>
                        <a:t>-</a:t>
                      </a:r>
                      <a:endParaRPr lang="en-US" sz="1200">
                        <a:solidFill>
                          <a:srgbClr val="000000"/>
                        </a:solidFill>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10</a:t>
                      </a:r>
                      <a:r>
                        <a:rPr lang="en-US" sz="1200" baseline="0"/>
                        <a:t> GE RJ45</a:t>
                      </a:r>
                      <a:endParaRPr lang="en-US" sz="1200">
                        <a:latin typeface="+mn-lt"/>
                        <a:cs typeface="Arial Narrow"/>
                      </a:endParaRPr>
                    </a:p>
                  </a:txBody>
                  <a:tcPr marL="121888" marR="121888" anchor="ctr"/>
                </a:tc>
                <a:tc>
                  <a:txBody>
                    <a:bodyPr/>
                    <a:lstStyle/>
                    <a:p>
                      <a:pPr algn="ctr"/>
                      <a:endParaRPr lang="en-US" sz="1200" dirty="0"/>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a:t>
                      </a:r>
                      <a:endParaRPr lang="en-US" sz="1200" dirty="0">
                        <a:latin typeface="+mn-lt"/>
                        <a:cs typeface="Arial Narrow"/>
                      </a:endParaRPr>
                    </a:p>
                  </a:txBody>
                  <a:tcPr marL="121888" marR="121888" anchor="ct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7080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High End Series II: Comparison</a:t>
            </a:r>
          </a:p>
        </p:txBody>
      </p:sp>
      <p:graphicFrame>
        <p:nvGraphicFramePr>
          <p:cNvPr id="3" name="Table 2"/>
          <p:cNvGraphicFramePr>
            <a:graphicFrameLocks noGrp="1"/>
          </p:cNvGraphicFramePr>
          <p:nvPr>
            <p:extLst>
              <p:ext uri="{D42A27DB-BD31-4B8C-83A1-F6EECF244321}">
                <p14:modId xmlns:p14="http://schemas.microsoft.com/office/powerpoint/2010/main" val="828735966"/>
              </p:ext>
            </p:extLst>
          </p:nvPr>
        </p:nvGraphicFramePr>
        <p:xfrm>
          <a:off x="337503" y="1200002"/>
          <a:ext cx="11517010" cy="4891618"/>
        </p:xfrm>
        <a:graphic>
          <a:graphicData uri="http://schemas.openxmlformats.org/drawingml/2006/table">
            <a:tbl>
              <a:tblPr firstRow="1" firstCol="1" bandRow="1">
                <a:tableStyleId>{46F890A9-2807-4EBB-B81D-B2AA78EC7F39}</a:tableStyleId>
              </a:tblPr>
              <a:tblGrid>
                <a:gridCol w="1643698">
                  <a:extLst>
                    <a:ext uri="{9D8B030D-6E8A-4147-A177-3AD203B41FA5}">
                      <a16:colId xmlns="" xmlns:a16="http://schemas.microsoft.com/office/drawing/2014/main" val="20000"/>
                    </a:ext>
                  </a:extLst>
                </a:gridCol>
                <a:gridCol w="1645552">
                  <a:extLst>
                    <a:ext uri="{9D8B030D-6E8A-4147-A177-3AD203B41FA5}">
                      <a16:colId xmlns="" xmlns:a16="http://schemas.microsoft.com/office/drawing/2014/main" val="3726842337"/>
                    </a:ext>
                  </a:extLst>
                </a:gridCol>
                <a:gridCol w="1645552">
                  <a:extLst>
                    <a:ext uri="{9D8B030D-6E8A-4147-A177-3AD203B41FA5}">
                      <a16:colId xmlns="" xmlns:a16="http://schemas.microsoft.com/office/drawing/2014/main" val="20001"/>
                    </a:ext>
                  </a:extLst>
                </a:gridCol>
                <a:gridCol w="1645552">
                  <a:extLst>
                    <a:ext uri="{9D8B030D-6E8A-4147-A177-3AD203B41FA5}">
                      <a16:colId xmlns="" xmlns:a16="http://schemas.microsoft.com/office/drawing/2014/main" val="20003"/>
                    </a:ext>
                  </a:extLst>
                </a:gridCol>
                <a:gridCol w="1645552">
                  <a:extLst>
                    <a:ext uri="{9D8B030D-6E8A-4147-A177-3AD203B41FA5}">
                      <a16:colId xmlns="" xmlns:a16="http://schemas.microsoft.com/office/drawing/2014/main" val="20004"/>
                    </a:ext>
                  </a:extLst>
                </a:gridCol>
                <a:gridCol w="1645552">
                  <a:extLst>
                    <a:ext uri="{9D8B030D-6E8A-4147-A177-3AD203B41FA5}">
                      <a16:colId xmlns="" xmlns:a16="http://schemas.microsoft.com/office/drawing/2014/main" val="20005"/>
                    </a:ext>
                  </a:extLst>
                </a:gridCol>
                <a:gridCol w="1645552">
                  <a:extLst>
                    <a:ext uri="{9D8B030D-6E8A-4147-A177-3AD203B41FA5}">
                      <a16:colId xmlns="" xmlns:a16="http://schemas.microsoft.com/office/drawing/2014/main" val="20007"/>
                    </a:ext>
                  </a:extLst>
                </a:gridCol>
              </a:tblGrid>
              <a:tr h="31765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mn-lt"/>
                        <a:ea typeface="+mn-ea"/>
                        <a:cs typeface="+mn-cs"/>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FG-2200E</a:t>
                      </a:r>
                      <a:endParaRPr lang="en-US" sz="1300" dirty="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FG-2500E</a:t>
                      </a:r>
                      <a:endParaRPr lang="en-US" sz="1300" dirty="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FG-3000D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FG-3100D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FG-3200D</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FG-3300E</a:t>
                      </a:r>
                    </a:p>
                  </a:txBody>
                  <a:tcPr marL="121888" marR="121888" anchor="ctr"/>
                </a:tc>
                <a:extLst>
                  <a:ext uri="{0D108BD9-81ED-4DB2-BD59-A6C34878D82A}">
                    <a16:rowId xmlns="" xmlns:a16="http://schemas.microsoft.com/office/drawing/2014/main" val="10000"/>
                  </a:ext>
                </a:extLst>
              </a:tr>
              <a:tr h="6150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t>(1518/512/64 byte</a:t>
                      </a:r>
                      <a:r>
                        <a:rPr lang="en-US" sz="1200" baseline="0"/>
                        <a:t> </a:t>
                      </a:r>
                      <a:r>
                        <a:rPr lang="en-US" sz="1200"/>
                        <a:t>UDP)</a:t>
                      </a:r>
                      <a:endParaRPr lang="en-US" sz="1200" b="1">
                        <a:solidFill>
                          <a:srgbClr val="FFFFFF"/>
                        </a:solidFil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a:ln>
                            <a:noFill/>
                          </a:ln>
                          <a:solidFill>
                            <a:schemeClr val="tx1"/>
                          </a:solidFill>
                          <a:effectLst/>
                          <a:latin typeface="+mn-lt"/>
                          <a:cs typeface="Arial Narrow"/>
                        </a:rPr>
                        <a:t>158 / 155 / 100 Gbps </a:t>
                      </a:r>
                    </a:p>
                  </a:txBody>
                  <a:tcPr marL="121888" marR="121888"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effectLst/>
                        </a:rPr>
                        <a:t>150 / 150 / 95 Gbps</a:t>
                      </a:r>
                      <a:endParaRPr kumimoji="0" lang="en-US" sz="1200" b="0" i="0" u="none" strike="noStrike" cap="none" normalizeH="0" baseline="0" dirty="0">
                        <a:ln>
                          <a:noFill/>
                        </a:ln>
                        <a:solidFill>
                          <a:schemeClr val="tx1"/>
                        </a:solidFill>
                        <a:effectLst/>
                        <a:latin typeface="+mn-lt"/>
                        <a:cs typeface="Arial Narrow"/>
                      </a:endParaRPr>
                    </a:p>
                  </a:txBody>
                  <a:tcPr marL="121888" marR="121888"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80 / 80 / 50</a:t>
                      </a:r>
                      <a:r>
                        <a:rPr lang="en-US" sz="1200" baseline="0"/>
                        <a:t> </a:t>
                      </a:r>
                      <a:r>
                        <a:rPr lang="en-US" sz="1200"/>
                        <a:t>Gbps</a:t>
                      </a:r>
                    </a:p>
                  </a:txBody>
                  <a:tcPr marL="121888" marR="121888"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80 / 80 / 50</a:t>
                      </a:r>
                      <a:r>
                        <a:rPr lang="en-US" sz="1200" baseline="0"/>
                        <a:t> </a:t>
                      </a:r>
                      <a:r>
                        <a:rPr lang="en-US" sz="1200"/>
                        <a:t>Gbps</a:t>
                      </a:r>
                    </a:p>
                  </a:txBody>
                  <a:tcPr marL="121888" marR="121888" anchor="ctr" horzOverflow="overflow"/>
                </a:tc>
                <a:tc>
                  <a:txBody>
                    <a:bodyPr/>
                    <a:lstStyle/>
                    <a:p>
                      <a:pPr algn="ctr"/>
                      <a:r>
                        <a:rPr lang="en-US" sz="1200"/>
                        <a:t>80 / 80 / 50</a:t>
                      </a:r>
                      <a:r>
                        <a:rPr lang="en-US" sz="1200" baseline="0"/>
                        <a:t> </a:t>
                      </a:r>
                      <a:r>
                        <a:rPr lang="en-US" sz="1200"/>
                        <a:t>Gbps</a:t>
                      </a:r>
                    </a:p>
                  </a:txBody>
                  <a:tcPr marL="121888" marR="121888"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160 / 158 / 100 Gbps</a:t>
                      </a:r>
                    </a:p>
                  </a:txBody>
                  <a:tcPr marL="121888" marR="121888" anchor="ctr" horzOverflow="overflow"/>
                </a:tc>
                <a:extLst>
                  <a:ext uri="{0D108BD9-81ED-4DB2-BD59-A6C34878D82A}">
                    <a16:rowId xmlns="" xmlns:a16="http://schemas.microsoft.com/office/drawing/2014/main" val="10001"/>
                  </a:ext>
                </a:extLst>
              </a:tr>
              <a:tr h="439304">
                <a:tc>
                  <a:txBody>
                    <a:bodyPr/>
                    <a:lstStyle/>
                    <a:p>
                      <a:r>
                        <a:rPr lang="en-US" sz="1200"/>
                        <a:t>Concurrent Sessions</a:t>
                      </a:r>
                      <a:endParaRPr lang="en-US" sz="1200" b="1">
                        <a:solidFill>
                          <a:srgbClr val="FFFFFF"/>
                        </a:solidFil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24 Mil</a:t>
                      </a:r>
                      <a:endParaRPr lang="en-US" sz="1200" dirty="0">
                        <a:latin typeface="+mn-lt"/>
                        <a:cs typeface="Arial Narrow"/>
                      </a:endParaRPr>
                    </a:p>
                  </a:txBody>
                  <a:tcPr marL="121888" marR="121888" anchor="ctr" horzOverflow="overflow"/>
                </a:tc>
                <a:tc>
                  <a:txBody>
                    <a:bodyPr/>
                    <a:lstStyle/>
                    <a:p>
                      <a:pPr algn="ctr"/>
                      <a:r>
                        <a:rPr lang="en-US" sz="1200" dirty="0"/>
                        <a:t>20 Mil</a:t>
                      </a:r>
                      <a:endParaRPr lang="en-US" sz="1200" dirty="0">
                        <a:latin typeface="+mn-lt"/>
                        <a:cs typeface="Arial Narrow"/>
                      </a:endParaRPr>
                    </a:p>
                  </a:txBody>
                  <a:tcPr marL="121888" marR="121888"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50 Mil</a:t>
                      </a: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50 Mil</a:t>
                      </a:r>
                    </a:p>
                  </a:txBody>
                  <a:tcPr marL="121888" marR="121888" anchor="ctr"/>
                </a:tc>
                <a:tc>
                  <a:txBody>
                    <a:bodyPr/>
                    <a:lstStyle/>
                    <a:p>
                      <a:pPr algn="ctr"/>
                      <a:r>
                        <a:rPr lang="en-US" sz="1200"/>
                        <a:t>50 Mil</a:t>
                      </a: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n-lt"/>
                          <a:cs typeface="Arial Narrow"/>
                        </a:rPr>
                        <a:t>50 Million </a:t>
                      </a:r>
                    </a:p>
                  </a:txBody>
                  <a:tcPr marL="121888" marR="121888" anchor="ctr"/>
                </a:tc>
                <a:extLst>
                  <a:ext uri="{0D108BD9-81ED-4DB2-BD59-A6C34878D82A}">
                    <a16:rowId xmlns="" xmlns:a16="http://schemas.microsoft.com/office/drawing/2014/main" val="10002"/>
                  </a:ext>
                </a:extLst>
              </a:tr>
              <a:tr h="351443">
                <a:tc>
                  <a:txBody>
                    <a:bodyPr/>
                    <a:lstStyle/>
                    <a:p>
                      <a:r>
                        <a:rPr lang="en-US" sz="1200"/>
                        <a:t>New Sessions/Sec</a:t>
                      </a:r>
                      <a:endParaRPr lang="en-US" sz="1200" b="1">
                        <a:solidFill>
                          <a:srgbClr val="FFFFFF"/>
                        </a:solidFil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500,000 </a:t>
                      </a:r>
                      <a:endParaRPr lang="en-US" sz="1200">
                        <a:latin typeface="+mn-lt"/>
                        <a:cs typeface="Arial Narrow"/>
                      </a:endParaRPr>
                    </a:p>
                  </a:txBody>
                  <a:tcPr marL="121888" marR="121888" anchor="ctr" horzOverflow="overflow"/>
                </a:tc>
                <a:tc>
                  <a:txBody>
                    <a:bodyPr/>
                    <a:lstStyle/>
                    <a:p>
                      <a:pPr algn="ctr"/>
                      <a:r>
                        <a:rPr lang="en-US" sz="1200" dirty="0"/>
                        <a:t>500,000 </a:t>
                      </a:r>
                      <a:endParaRPr lang="en-US" sz="1200" dirty="0">
                        <a:latin typeface="+mn-lt"/>
                        <a:cs typeface="Arial Narrow"/>
                      </a:endParaRPr>
                    </a:p>
                  </a:txBody>
                  <a:tcPr marL="121888" marR="121888"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400,000</a:t>
                      </a: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400,000</a:t>
                      </a:r>
                    </a:p>
                  </a:txBody>
                  <a:tcPr marL="121888" marR="121888" anchor="ctr"/>
                </a:tc>
                <a:tc>
                  <a:txBody>
                    <a:bodyPr/>
                    <a:lstStyle/>
                    <a:p>
                      <a:pPr algn="ctr"/>
                      <a:r>
                        <a:rPr lang="en-US" sz="1200"/>
                        <a:t>400,000</a:t>
                      </a: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460,000</a:t>
                      </a:r>
                    </a:p>
                  </a:txBody>
                  <a:tcPr marL="121888" marR="121888" anchor="ctr"/>
                </a:tc>
                <a:extLst>
                  <a:ext uri="{0D108BD9-81ED-4DB2-BD59-A6C34878D82A}">
                    <a16:rowId xmlns="" xmlns:a16="http://schemas.microsoft.com/office/drawing/2014/main" val="10003"/>
                  </a:ext>
                </a:extLst>
              </a:tr>
              <a:tr h="351443">
                <a:tc>
                  <a:txBody>
                    <a:bodyPr/>
                    <a:lstStyle/>
                    <a:p>
                      <a:r>
                        <a:rPr lang="en-US" sz="1200"/>
                        <a:t>IPSec VPN</a:t>
                      </a:r>
                      <a:endParaRPr lang="en-US"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a:latin typeface="+mn-lt"/>
                          <a:cs typeface="Arial Narrow"/>
                        </a:rPr>
                        <a:t>98 Gbps </a:t>
                      </a:r>
                    </a:p>
                  </a:txBody>
                  <a:tcPr marL="121888" marR="121888"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a:t>65 Gbps </a:t>
                      </a:r>
                      <a:endParaRPr lang="en-US" sz="1200" baseline="0">
                        <a:latin typeface="+mn-lt"/>
                        <a:cs typeface="Arial Narrow"/>
                      </a:endParaRPr>
                    </a:p>
                  </a:txBody>
                  <a:tcPr marL="121888" marR="121888"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50 Gbps</a:t>
                      </a:r>
                    </a:p>
                  </a:txBody>
                  <a:tcPr marL="121888" marR="121888"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50 Gbps</a:t>
                      </a:r>
                    </a:p>
                  </a:txBody>
                  <a:tcPr marL="121888" marR="121888" anchor="ctr" horzOverflow="overflow"/>
                </a:tc>
                <a:tc>
                  <a:txBody>
                    <a:bodyPr/>
                    <a:lstStyle/>
                    <a:p>
                      <a:pPr algn="ctr"/>
                      <a:r>
                        <a:rPr lang="en-US" sz="1200"/>
                        <a:t>50 Gbps</a:t>
                      </a:r>
                    </a:p>
                  </a:txBody>
                  <a:tcPr marL="121888" marR="121888"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98 Gbps</a:t>
                      </a:r>
                    </a:p>
                  </a:txBody>
                  <a:tcPr marL="121888" marR="121888" anchor="ctr" horzOverflow="overflow"/>
                </a:tc>
                <a:extLst>
                  <a:ext uri="{0D108BD9-81ED-4DB2-BD59-A6C34878D82A}">
                    <a16:rowId xmlns="" xmlns:a16="http://schemas.microsoft.com/office/drawing/2014/main" val="10004"/>
                  </a:ext>
                </a:extLst>
              </a:tr>
              <a:tr h="351443">
                <a:tc>
                  <a:txBody>
                    <a:bodyPr/>
                    <a:lstStyle/>
                    <a:p>
                      <a:r>
                        <a:rPr lang="en-US" sz="1200"/>
                        <a:t>IPS (</a:t>
                      </a:r>
                      <a:r>
                        <a:rPr lang="en-US" sz="1200" err="1"/>
                        <a:t>Ent</a:t>
                      </a:r>
                      <a:r>
                        <a:rPr lang="en-US" sz="1200"/>
                        <a:t>. Mix)</a:t>
                      </a:r>
                      <a:endParaRPr lang="en-US" sz="1200" b="1">
                        <a:solidFill>
                          <a:srgbClr val="FFFFFF"/>
                        </a:solidFill>
                      </a:endParaRPr>
                    </a:p>
                  </a:txBody>
                  <a:tcPr marL="121888" marR="121888" anchor="ctr"/>
                </a:tc>
                <a:tc>
                  <a:txBody>
                    <a:bodyPr/>
                    <a:lstStyle/>
                    <a:p>
                      <a:pPr algn="ctr"/>
                      <a:r>
                        <a:rPr lang="is-IS" sz="1200">
                          <a:latin typeface="+mn-lt"/>
                          <a:cs typeface="Arial Narrow"/>
                        </a:rPr>
                        <a:t>16.5 Gbps </a:t>
                      </a:r>
                    </a:p>
                  </a:txBody>
                  <a:tcPr marL="121888" marR="121888" anchor="ctr" horzOverflow="overflow"/>
                </a:tc>
                <a:tc>
                  <a:txBody>
                    <a:bodyPr/>
                    <a:lstStyle/>
                    <a:p>
                      <a:pPr algn="ctr"/>
                      <a:r>
                        <a:rPr lang="is-IS" sz="1200" dirty="0"/>
                        <a:t>11.5 </a:t>
                      </a:r>
                      <a:r>
                        <a:rPr lang="en-US" sz="1200" dirty="0"/>
                        <a:t>Gbps</a:t>
                      </a:r>
                      <a:endParaRPr lang="is-IS" sz="1200" dirty="0">
                        <a:latin typeface="+mn-lt"/>
                        <a:cs typeface="Arial Narrow"/>
                      </a:endParaRPr>
                    </a:p>
                  </a:txBody>
                  <a:tcPr marL="121888" marR="121888"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23 Gbps</a:t>
                      </a: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22 Gbps</a:t>
                      </a:r>
                    </a:p>
                  </a:txBody>
                  <a:tcPr marL="121888" marR="121888" anchor="ctr"/>
                </a:tc>
                <a:tc>
                  <a:txBody>
                    <a:bodyPr/>
                    <a:lstStyle/>
                    <a:p>
                      <a:pPr algn="ctr"/>
                      <a:r>
                        <a:rPr lang="en-US" sz="1200"/>
                        <a:t>26 Gbps</a:t>
                      </a: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27 Gbps</a:t>
                      </a:r>
                    </a:p>
                  </a:txBody>
                  <a:tcPr marL="121888" marR="121888" anchor="ctr"/>
                </a:tc>
                <a:extLst>
                  <a:ext uri="{0D108BD9-81ED-4DB2-BD59-A6C34878D82A}">
                    <a16:rowId xmlns="" xmlns:a16="http://schemas.microsoft.com/office/drawing/2014/main" val="10005"/>
                  </a:ext>
                </a:extLst>
              </a:tr>
              <a:tr h="351443">
                <a:tc>
                  <a:txBody>
                    <a:bodyPr/>
                    <a:lstStyle/>
                    <a:p>
                      <a:r>
                        <a:rPr lang="en-US" sz="1200"/>
                        <a:t>NGFW (</a:t>
                      </a:r>
                      <a:r>
                        <a:rPr lang="en-US" sz="1200" err="1"/>
                        <a:t>Ent</a:t>
                      </a:r>
                      <a:r>
                        <a:rPr lang="en-US" sz="1200"/>
                        <a:t>.</a:t>
                      </a:r>
                      <a:r>
                        <a:rPr lang="en-US" sz="1200" baseline="0"/>
                        <a:t> Mix)</a:t>
                      </a:r>
                      <a:endParaRPr lang="en-US" sz="1200" b="1">
                        <a:solidFill>
                          <a:srgbClr val="FFFFFF"/>
                        </a:solidFill>
                      </a:endParaRPr>
                    </a:p>
                  </a:txBody>
                  <a:tcPr marL="121888" marR="121888" anchor="ctr"/>
                </a:tc>
                <a:tc>
                  <a:txBody>
                    <a:bodyPr/>
                    <a:lstStyle/>
                    <a:p>
                      <a:pPr marL="0" indent="0" algn="ctr" defTabSz="914417">
                        <a:spcBef>
                          <a:spcPts val="888"/>
                        </a:spcBef>
                        <a:buFontTx/>
                        <a:buNone/>
                      </a:pPr>
                      <a:r>
                        <a:rPr lang="en-US" sz="1200"/>
                        <a:t>13.5 Gbps</a:t>
                      </a:r>
                    </a:p>
                  </a:txBody>
                  <a:tcPr marL="121888" marR="121888" anchor="ctr"/>
                </a:tc>
                <a:tc>
                  <a:txBody>
                    <a:bodyPr/>
                    <a:lstStyle/>
                    <a:p>
                      <a:pPr marL="0" indent="0" algn="ctr" defTabSz="914417">
                        <a:spcBef>
                          <a:spcPts val="888"/>
                        </a:spcBef>
                        <a:buFontTx/>
                        <a:buNone/>
                      </a:pPr>
                      <a:r>
                        <a:rPr lang="en-US" sz="1200" dirty="0"/>
                        <a:t>9 Gbps</a:t>
                      </a:r>
                    </a:p>
                  </a:txBody>
                  <a:tcPr marL="121888" marR="121888" anchor="ctr"/>
                </a:tc>
                <a:tc>
                  <a:txBody>
                    <a:bodyPr/>
                    <a:lstStyle/>
                    <a:p>
                      <a:pPr algn="ctr"/>
                      <a:r>
                        <a:rPr lang="en-US" sz="1200"/>
                        <a:t>22 Gbps</a:t>
                      </a: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200"/>
                        <a:t>18 Gbps</a:t>
                      </a: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200"/>
                        <a:t>24 Gbps</a:t>
                      </a:r>
                    </a:p>
                  </a:txBody>
                  <a:tcPr marL="121888" marR="121888" anchor="ctr"/>
                </a:tc>
                <a:tc>
                  <a:txBody>
                    <a:bodyPr/>
                    <a:lstStyle/>
                    <a:p>
                      <a:pPr algn="ctr"/>
                      <a:r>
                        <a:rPr lang="en-US" sz="1200"/>
                        <a:t>23 Gbps</a:t>
                      </a:r>
                    </a:p>
                  </a:txBody>
                  <a:tcPr marL="121888" marR="121888" anchor="ctr"/>
                </a:tc>
                <a:extLst>
                  <a:ext uri="{0D108BD9-81ED-4DB2-BD59-A6C34878D82A}">
                    <a16:rowId xmlns="" xmlns:a16="http://schemas.microsoft.com/office/drawing/2014/main" val="10006"/>
                  </a:ext>
                </a:extLst>
              </a:tr>
              <a:tr h="439304">
                <a:tc>
                  <a:txBody>
                    <a:bodyPr/>
                    <a:lstStyle/>
                    <a:p>
                      <a:r>
                        <a:rPr lang="en-US" sz="1200"/>
                        <a:t>Threat</a:t>
                      </a:r>
                      <a:r>
                        <a:rPr lang="en-US" sz="1200" baseline="0"/>
                        <a:t> Protection (</a:t>
                      </a:r>
                      <a:r>
                        <a:rPr lang="en-US" sz="1200" baseline="0" err="1"/>
                        <a:t>Ent</a:t>
                      </a:r>
                      <a:r>
                        <a:rPr lang="en-US" sz="1200" baseline="0"/>
                        <a:t>. Mix)</a:t>
                      </a:r>
                      <a:endParaRPr lang="en-US" sz="1200" b="1">
                        <a:solidFill>
                          <a:srgbClr val="000000"/>
                        </a:solidFill>
                      </a:endParaRP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a:t>11 Gbps</a:t>
                      </a: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dirty="0"/>
                        <a:t>5.4 Gbps</a:t>
                      </a:r>
                    </a:p>
                  </a:txBody>
                  <a:tcPr marL="121888" marR="121888" anchor="ctr"/>
                </a:tc>
                <a:tc>
                  <a:txBody>
                    <a:bodyPr/>
                    <a:lstStyle/>
                    <a:p>
                      <a:pPr algn="ctr"/>
                      <a:r>
                        <a:rPr lang="en-US" sz="1200"/>
                        <a:t>13 Gbps</a:t>
                      </a:r>
                    </a:p>
                  </a:txBody>
                  <a:tcPr marL="121888" marR="121888" anchor="ctr"/>
                </a:tc>
                <a:tc>
                  <a:txBody>
                    <a:bodyPr/>
                    <a:lstStyle/>
                    <a:p>
                      <a:pPr algn="ctr"/>
                      <a:r>
                        <a:rPr lang="en-US" sz="1200"/>
                        <a:t>13 Gbps</a:t>
                      </a:r>
                    </a:p>
                  </a:txBody>
                  <a:tcPr marL="121888" marR="121888" anchor="ctr"/>
                </a:tc>
                <a:tc>
                  <a:txBody>
                    <a:bodyPr/>
                    <a:lstStyle/>
                    <a:p>
                      <a:pPr algn="ctr"/>
                      <a:r>
                        <a:rPr lang="en-US" sz="1200"/>
                        <a:t>15 Gbps</a:t>
                      </a:r>
                    </a:p>
                  </a:txBody>
                  <a:tcPr marL="121888" marR="121888" anchor="ctr"/>
                </a:tc>
                <a:tc>
                  <a:txBody>
                    <a:bodyPr/>
                    <a:lstStyle/>
                    <a:p>
                      <a:pPr algn="ctr"/>
                      <a:r>
                        <a:rPr lang="en-US" sz="1200"/>
                        <a:t>17 Gbps</a:t>
                      </a:r>
                    </a:p>
                  </a:txBody>
                  <a:tcPr marL="121888" marR="121888" anchor="ctr"/>
                </a:tc>
                <a:extLst>
                  <a:ext uri="{0D108BD9-81ED-4DB2-BD59-A6C34878D82A}">
                    <a16:rowId xmlns="" xmlns:a16="http://schemas.microsoft.com/office/drawing/2014/main" val="10007"/>
                  </a:ext>
                </a:extLst>
              </a:tr>
              <a:tr h="513965">
                <a:tc>
                  <a:txBody>
                    <a:bodyPr/>
                    <a:lstStyle/>
                    <a:p>
                      <a:r>
                        <a:rPr lang="en-US" sz="1200"/>
                        <a:t>Interfaces</a:t>
                      </a:r>
                      <a:endParaRPr lang="en-US" sz="1200" b="1">
                        <a:solidFill>
                          <a:srgbClr val="FFFFFF"/>
                        </a:solidFill>
                      </a:endParaRP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a:solidFill>
                            <a:srgbClr val="000000"/>
                          </a:solidFill>
                        </a:rPr>
                        <a:t>4x 40GE QSFP+, 20x 25 GE SFP28,</a:t>
                      </a:r>
                      <a:br>
                        <a:rPr lang="en-US" sz="1200">
                          <a:solidFill>
                            <a:srgbClr val="000000"/>
                          </a:solidFill>
                        </a:rPr>
                      </a:br>
                      <a:r>
                        <a:rPr lang="en-US" sz="1200"/>
                        <a:t>14x GE RJ45</a:t>
                      </a:r>
                    </a:p>
                  </a:txBody>
                  <a:tcPr marL="121888" marR="121888"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1200" dirty="0"/>
                        <a:t>2x 10GE Bypass SFP+,10x 10GE SPF+, </a:t>
                      </a:r>
                      <a:br>
                        <a:rPr lang="en-US" sz="1200" dirty="0"/>
                      </a:br>
                      <a:r>
                        <a:rPr lang="en-US" sz="1200" dirty="0"/>
                        <a:t>34x GE RJ45</a:t>
                      </a:r>
                    </a:p>
                  </a:txBody>
                  <a:tcPr marL="121888" marR="121888" anchor="ctr"/>
                </a:tc>
                <a:tc>
                  <a:txBody>
                    <a:bodyPr/>
                    <a:lstStyle/>
                    <a:p>
                      <a:pPr algn="ctr"/>
                      <a:r>
                        <a:rPr lang="en-US" sz="1200"/>
                        <a:t>16x 10GE </a:t>
                      </a:r>
                      <a:br>
                        <a:rPr lang="en-US" sz="1200"/>
                      </a:br>
                      <a:r>
                        <a:rPr lang="en-US" sz="1200"/>
                        <a:t>SFP+</a:t>
                      </a:r>
                    </a:p>
                    <a:p>
                      <a:pPr algn="ctr"/>
                      <a:r>
                        <a:rPr lang="en-US" sz="1200" baseline="0"/>
                        <a:t>2 x GE RJ45</a:t>
                      </a:r>
                      <a:endParaRPr lang="en-US" sz="1200"/>
                    </a:p>
                  </a:txBody>
                  <a:tcPr marL="121888" marR="121888" anchor="ctr"/>
                </a:tc>
                <a:tc>
                  <a:txBody>
                    <a:bodyPr/>
                    <a:lstStyle/>
                    <a:p>
                      <a:pPr algn="ctr"/>
                      <a:r>
                        <a:rPr lang="en-US" sz="1200"/>
                        <a:t>32x 10GE </a:t>
                      </a:r>
                      <a:br>
                        <a:rPr lang="en-US" sz="1200"/>
                      </a:br>
                      <a:r>
                        <a:rPr lang="en-US" sz="1200"/>
                        <a:t>SFP+</a:t>
                      </a:r>
                    </a:p>
                    <a:p>
                      <a:pPr algn="ctr"/>
                      <a:r>
                        <a:rPr lang="en-US" sz="1200" baseline="0"/>
                        <a:t>2 x GE RJ45</a:t>
                      </a:r>
                      <a:endParaRPr lang="en-US" sz="1200"/>
                    </a:p>
                  </a:txBody>
                  <a:tcPr marL="121888" marR="121888" anchor="ctr"/>
                </a:tc>
                <a:tc>
                  <a:txBody>
                    <a:bodyPr/>
                    <a:lstStyle/>
                    <a:p>
                      <a:pPr algn="ctr"/>
                      <a:r>
                        <a:rPr lang="en-US" sz="1200"/>
                        <a:t>48x 10GE </a:t>
                      </a:r>
                      <a:br>
                        <a:rPr lang="en-US" sz="1200"/>
                      </a:br>
                      <a:r>
                        <a:rPr lang="en-US" sz="1200"/>
                        <a:t>SFP+</a:t>
                      </a:r>
                    </a:p>
                    <a:p>
                      <a:pPr algn="ctr"/>
                      <a:r>
                        <a:rPr lang="en-US" sz="1200" baseline="0"/>
                        <a:t>2 x GE RJ45</a:t>
                      </a:r>
                      <a:endParaRPr lang="en-US" sz="1200"/>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a:solidFill>
                            <a:srgbClr val="000000"/>
                          </a:solidFill>
                        </a:rPr>
                        <a:t>4x 40GE QSFP+, 16x 25 GE SFP28, 4x 10GE RJ45,</a:t>
                      </a:r>
                      <a:br>
                        <a:rPr lang="en-US" sz="1200">
                          <a:solidFill>
                            <a:srgbClr val="000000"/>
                          </a:solidFill>
                        </a:rPr>
                      </a:br>
                      <a:r>
                        <a:rPr lang="en-US" sz="1200"/>
                        <a:t>14x GE RJ45</a:t>
                      </a:r>
                    </a:p>
                  </a:txBody>
                  <a:tcPr marL="38100" marR="38100" marT="38100" marB="38100" anchor="ctr"/>
                </a:tc>
                <a:extLst>
                  <a:ext uri="{0D108BD9-81ED-4DB2-BD59-A6C34878D82A}">
                    <a16:rowId xmlns="" xmlns:a16="http://schemas.microsoft.com/office/drawing/2014/main" val="10008"/>
                  </a:ext>
                </a:extLst>
              </a:tr>
              <a:tr h="351443">
                <a:tc>
                  <a:txBody>
                    <a:bodyPr/>
                    <a:lstStyle/>
                    <a:p>
                      <a:r>
                        <a:rPr lang="en-US" sz="1200"/>
                        <a:t>Storage</a:t>
                      </a:r>
                      <a:endParaRPr lang="en-US"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2x 1T</a:t>
                      </a:r>
                      <a:r>
                        <a:rPr lang="en-US" sz="1200" baseline="0"/>
                        <a:t>B </a:t>
                      </a:r>
                      <a:r>
                        <a:rPr lang="en-US" sz="1200">
                          <a:latin typeface="+mn-lt"/>
                          <a:cs typeface="Arial Narrow"/>
                        </a:rPr>
                        <a:t>(2201E)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480 GB</a:t>
                      </a:r>
                      <a:endParaRPr lang="en-US" sz="1200" dirty="0">
                        <a:latin typeface="+mn-lt"/>
                        <a:cs typeface="Arial Narrow"/>
                      </a:endParaRPr>
                    </a:p>
                  </a:txBody>
                  <a:tcPr marL="121888" marR="121888" anchor="ctr"/>
                </a:tc>
                <a:tc>
                  <a:txBody>
                    <a:bodyPr/>
                    <a:lstStyle/>
                    <a:p>
                      <a:pPr algn="ctr"/>
                      <a:r>
                        <a:rPr lang="en-US" sz="1200"/>
                        <a:t>480 GB</a:t>
                      </a:r>
                      <a:endParaRPr lang="en-US" sz="1200">
                        <a:latin typeface="+mn-lt"/>
                        <a:cs typeface="Arial Narrow"/>
                      </a:endParaRPr>
                    </a:p>
                  </a:txBody>
                  <a:tcPr marL="121888" marR="121888" anchor="ctr"/>
                </a:tc>
                <a:tc>
                  <a:txBody>
                    <a:bodyPr/>
                    <a:lstStyle/>
                    <a:p>
                      <a:pPr algn="ctr"/>
                      <a:r>
                        <a:rPr lang="en-US" sz="1200"/>
                        <a:t>480 GB</a:t>
                      </a:r>
                      <a:endParaRPr lang="en-US" sz="1200">
                        <a:latin typeface="+mn-lt"/>
                        <a:cs typeface="Arial Narrow"/>
                      </a:endParaRPr>
                    </a:p>
                  </a:txBody>
                  <a:tcPr marL="121888" marR="121888" anchor="ctr"/>
                </a:tc>
                <a:tc>
                  <a:txBody>
                    <a:bodyPr/>
                    <a:lstStyle/>
                    <a:p>
                      <a:pPr algn="ctr"/>
                      <a:r>
                        <a:rPr lang="en-US" sz="1200"/>
                        <a:t>960 GB</a:t>
                      </a:r>
                      <a:endParaRPr lang="en-US" sz="1200">
                        <a:latin typeface="+mn-lt"/>
                        <a:cs typeface="Arial Narrow"/>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a:t>2x 1T</a:t>
                      </a:r>
                      <a:r>
                        <a:rPr lang="en-US" sz="1200" baseline="0"/>
                        <a:t>B (3301E)</a:t>
                      </a:r>
                      <a:endParaRPr lang="en-US" sz="1200">
                        <a:solidFill>
                          <a:schemeClr val="tx1"/>
                        </a:solidFill>
                        <a:latin typeface="+mn-lt"/>
                        <a:cs typeface="Arial Narrow"/>
                      </a:endParaRPr>
                    </a:p>
                  </a:txBody>
                  <a:tcPr marL="121888" marR="121888" anchor="ctr"/>
                </a:tc>
                <a:extLst>
                  <a:ext uri="{0D108BD9-81ED-4DB2-BD59-A6C34878D82A}">
                    <a16:rowId xmlns="" xmlns:a16="http://schemas.microsoft.com/office/drawing/2014/main" val="10009"/>
                  </a:ext>
                </a:extLst>
              </a:tr>
              <a:tr h="439304">
                <a:tc>
                  <a:txBody>
                    <a:bodyPr/>
                    <a:lstStyle/>
                    <a:p>
                      <a:r>
                        <a:rPr lang="en-US" sz="1200"/>
                        <a:t>Variants</a:t>
                      </a:r>
                      <a:endParaRPr lang="en-US"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latin typeface="+mn-lt"/>
                          <a:cs typeface="Arial Narrow"/>
                        </a:rPr>
                        <a:t>-</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a:t>
                      </a:r>
                      <a:endParaRPr lang="en-US" sz="1200" dirty="0">
                        <a:latin typeface="+mn-lt"/>
                        <a:cs typeface="Arial Narrow"/>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endParaRPr lang="en-US" sz="1200">
                        <a:latin typeface="+mn-lt"/>
                        <a:cs typeface="Arial Narrow"/>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latin typeface="+mn-lt"/>
                          <a:cs typeface="Arial Narrow"/>
                        </a:rPr>
                        <a:t>-</a:t>
                      </a:r>
                    </a:p>
                  </a:txBody>
                  <a:tcPr marL="121888" marR="121888" anchor="ctr"/>
                </a:tc>
                <a:tc>
                  <a:txBody>
                    <a:bodyPr/>
                    <a:lstStyle/>
                    <a:p>
                      <a:pPr algn="ctr"/>
                      <a:r>
                        <a:rPr lang="en-US" sz="1200"/>
                        <a:t>-</a:t>
                      </a:r>
                      <a:endParaRPr lang="en-US" sz="1200">
                        <a:latin typeface="+mn-lt"/>
                        <a:cs typeface="Arial Narrow"/>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Narrow"/>
                        </a:rPr>
                        <a:t>-</a:t>
                      </a:r>
                    </a:p>
                  </a:txBody>
                  <a:tcPr marL="121888" marR="121888" anchor="ct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47227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High End Series III: Comparison</a:t>
            </a:r>
          </a:p>
        </p:txBody>
      </p:sp>
      <p:graphicFrame>
        <p:nvGraphicFramePr>
          <p:cNvPr id="3" name="Table 2"/>
          <p:cNvGraphicFramePr>
            <a:graphicFrameLocks noGrp="1"/>
          </p:cNvGraphicFramePr>
          <p:nvPr>
            <p:extLst>
              <p:ext uri="{D42A27DB-BD31-4B8C-83A1-F6EECF244321}">
                <p14:modId xmlns:p14="http://schemas.microsoft.com/office/powerpoint/2010/main" val="2420296979"/>
              </p:ext>
            </p:extLst>
          </p:nvPr>
        </p:nvGraphicFramePr>
        <p:xfrm>
          <a:off x="337503" y="1200002"/>
          <a:ext cx="11517010" cy="5074498"/>
        </p:xfrm>
        <a:graphic>
          <a:graphicData uri="http://schemas.openxmlformats.org/drawingml/2006/table">
            <a:tbl>
              <a:tblPr firstRow="1" firstCol="1" bandRow="1">
                <a:tableStyleId>{46F890A9-2807-4EBB-B81D-B2AA78EC7F39}</a:tableStyleId>
              </a:tblPr>
              <a:tblGrid>
                <a:gridCol w="1643698">
                  <a:extLst>
                    <a:ext uri="{9D8B030D-6E8A-4147-A177-3AD203B41FA5}">
                      <a16:colId xmlns="" xmlns:a16="http://schemas.microsoft.com/office/drawing/2014/main" val="20000"/>
                    </a:ext>
                  </a:extLst>
                </a:gridCol>
                <a:gridCol w="1645552">
                  <a:extLst>
                    <a:ext uri="{9D8B030D-6E8A-4147-A177-3AD203B41FA5}">
                      <a16:colId xmlns="" xmlns:a16="http://schemas.microsoft.com/office/drawing/2014/main" val="3726842337"/>
                    </a:ext>
                  </a:extLst>
                </a:gridCol>
                <a:gridCol w="1645552">
                  <a:extLst>
                    <a:ext uri="{9D8B030D-6E8A-4147-A177-3AD203B41FA5}">
                      <a16:colId xmlns="" xmlns:a16="http://schemas.microsoft.com/office/drawing/2014/main" val="1930551627"/>
                    </a:ext>
                  </a:extLst>
                </a:gridCol>
                <a:gridCol w="1645552">
                  <a:extLst>
                    <a:ext uri="{9D8B030D-6E8A-4147-A177-3AD203B41FA5}">
                      <a16:colId xmlns="" xmlns:a16="http://schemas.microsoft.com/office/drawing/2014/main" val="20001"/>
                    </a:ext>
                  </a:extLst>
                </a:gridCol>
                <a:gridCol w="1645552">
                  <a:extLst>
                    <a:ext uri="{9D8B030D-6E8A-4147-A177-3AD203B41FA5}">
                      <a16:colId xmlns="" xmlns:a16="http://schemas.microsoft.com/office/drawing/2014/main" val="3281282903"/>
                    </a:ext>
                  </a:extLst>
                </a:gridCol>
                <a:gridCol w="1645552">
                  <a:extLst>
                    <a:ext uri="{9D8B030D-6E8A-4147-A177-3AD203B41FA5}">
                      <a16:colId xmlns="" xmlns:a16="http://schemas.microsoft.com/office/drawing/2014/main" val="20003"/>
                    </a:ext>
                  </a:extLst>
                </a:gridCol>
                <a:gridCol w="1645552">
                  <a:extLst>
                    <a:ext uri="{9D8B030D-6E8A-4147-A177-3AD203B41FA5}">
                      <a16:colId xmlns="" xmlns:a16="http://schemas.microsoft.com/office/drawing/2014/main" val="20004"/>
                    </a:ext>
                  </a:extLst>
                </a:gridCol>
              </a:tblGrid>
              <a:tr h="31765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mn-lt"/>
                        <a:ea typeface="+mn-ea"/>
                        <a:cs typeface="+mn-cs"/>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FG-3400E</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FG-3600E</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FG-3700D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FG-3800D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FG-3960E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FG-3980E</a:t>
                      </a:r>
                    </a:p>
                  </a:txBody>
                  <a:tcPr marL="121888" marR="121888" anchor="ctr"/>
                </a:tc>
                <a:extLst>
                  <a:ext uri="{0D108BD9-81ED-4DB2-BD59-A6C34878D82A}">
                    <a16:rowId xmlns="" xmlns:a16="http://schemas.microsoft.com/office/drawing/2014/main" val="10000"/>
                  </a:ext>
                </a:extLst>
              </a:tr>
              <a:tr h="6150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t>(1518/512/64 byte</a:t>
                      </a:r>
                      <a:r>
                        <a:rPr lang="en-US" sz="1200" baseline="0"/>
                        <a:t> </a:t>
                      </a:r>
                      <a:r>
                        <a:rPr lang="en-US" sz="1200"/>
                        <a:t>UDP)</a:t>
                      </a:r>
                      <a:endParaRPr lang="en-US" sz="1200" b="1">
                        <a:solidFill>
                          <a:srgbClr val="FFFFFF"/>
                        </a:solidFil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240 / 238 /150 </a:t>
                      </a:r>
                      <a:br>
                        <a:rPr lang="en-US" sz="1200"/>
                      </a:br>
                      <a:r>
                        <a:rPr lang="en-US" sz="1200"/>
                        <a:t>Gbps</a:t>
                      </a:r>
                    </a:p>
                  </a:txBody>
                  <a:tcPr marL="121888" marR="121888" anchor="ctr" horzOverflow="overflow"/>
                </a:tc>
                <a:tc>
                  <a:txBody>
                    <a:bodyPr/>
                    <a:lstStyle/>
                    <a:p>
                      <a:pPr algn="ctr"/>
                      <a:r>
                        <a:rPr lang="en-US" sz="1200" dirty="0"/>
                        <a:t>240 / 240 /150</a:t>
                      </a:r>
                    </a:p>
                    <a:p>
                      <a:pPr algn="ctr"/>
                      <a:r>
                        <a:rPr lang="en-US" sz="1200" dirty="0"/>
                        <a:t>Gbps</a:t>
                      </a:r>
                    </a:p>
                  </a:txBody>
                  <a:tcPr marL="121888" marR="121888"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160 / 160 / 110 Gbps</a:t>
                      </a:r>
                      <a:endParaRPr lang="en-US" sz="1200" baseline="0" dirty="0">
                        <a:solidFill>
                          <a:schemeClr val="tx1"/>
                        </a:solidFill>
                        <a:latin typeface="+mn-lt"/>
                        <a:cs typeface="Arial Narrow"/>
                      </a:endParaRPr>
                    </a:p>
                  </a:txBody>
                  <a:tcPr marL="121888" marR="121888" anchor="ctr" horzOverflow="overflow"/>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dirty="0"/>
                        <a:t>320 / 300 / 150 Gbps</a:t>
                      </a:r>
                      <a:endParaRPr lang="en-US" sz="1200" dirty="0">
                        <a:solidFill>
                          <a:schemeClr val="tx1"/>
                        </a:solidFill>
                      </a:endParaRPr>
                    </a:p>
                  </a:txBody>
                  <a:tcPr marL="121888" marR="121888" anchor="ctr" horzOverflow="overflow"/>
                </a:tc>
                <a:tc>
                  <a:txBody>
                    <a:bodyPr/>
                    <a:lstStyle/>
                    <a:p>
                      <a:pPr algn="ctr"/>
                      <a:r>
                        <a:rPr lang="mr-IN" sz="1200"/>
                        <a:t>620 / 610 / 370 Gbps </a:t>
                      </a:r>
                      <a:endParaRPr lang="mr-IN" sz="1200">
                        <a:latin typeface="Arial"/>
                        <a:cs typeface="Aria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is-IS" sz="1200" kern="1200">
                          <a:effectLst/>
                        </a:rPr>
                        <a:t>1.05 Tbps / 1.05 Tbps / 680 Gbps </a:t>
                      </a:r>
                      <a:endParaRPr lang="is-IS" sz="1200">
                        <a:latin typeface="Arial"/>
                        <a:cs typeface="Arial"/>
                      </a:endParaRPr>
                    </a:p>
                  </a:txBody>
                  <a:tcPr marL="121888" marR="121888" anchor="ctr" horzOverflow="overflow"/>
                </a:tc>
                <a:extLst>
                  <a:ext uri="{0D108BD9-81ED-4DB2-BD59-A6C34878D82A}">
                    <a16:rowId xmlns="" xmlns:a16="http://schemas.microsoft.com/office/drawing/2014/main" val="10001"/>
                  </a:ext>
                </a:extLst>
              </a:tr>
              <a:tr h="439304">
                <a:tc>
                  <a:txBody>
                    <a:bodyPr/>
                    <a:lstStyle/>
                    <a:p>
                      <a:r>
                        <a:rPr lang="en-US" sz="1200"/>
                        <a:t>Concurrent Sessions</a:t>
                      </a:r>
                      <a:endParaRPr lang="en-US" sz="1200" b="1">
                        <a:solidFill>
                          <a:srgbClr val="FFFFFF"/>
                        </a:solidFill>
                      </a:endParaRPr>
                    </a:p>
                  </a:txBody>
                  <a:tcPr marL="121888" marR="1218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50 Mil</a:t>
                      </a:r>
                      <a:endParaRPr lang="en-US" sz="1200">
                        <a:solidFill>
                          <a:schemeClr val="tx1"/>
                        </a:solidFill>
                        <a:latin typeface="+mn-lt"/>
                        <a:cs typeface="Arial Narrow"/>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dirty="0"/>
                        <a:t>50 Mil</a:t>
                      </a:r>
                      <a:endParaRPr lang="en-US" sz="1200" dirty="0">
                        <a:solidFill>
                          <a:schemeClr val="tx1"/>
                        </a:solidFill>
                        <a:latin typeface="+mn-lt"/>
                        <a:cs typeface="Arial Narrow"/>
                      </a:endParaRPr>
                    </a:p>
                  </a:txBody>
                  <a:tcPr marL="121888" marR="121888" anchor="ctr"/>
                </a:tc>
                <a:tc>
                  <a:txBody>
                    <a:bodyPr/>
                    <a:lstStyle/>
                    <a:p>
                      <a:pPr algn="ctr"/>
                      <a:r>
                        <a:rPr lang="en-US" sz="1200" dirty="0"/>
                        <a:t>50 Mil</a:t>
                      </a:r>
                      <a:endParaRPr lang="en-US" sz="1200" dirty="0">
                        <a:solidFill>
                          <a:schemeClr val="tx1"/>
                        </a:solidFill>
                        <a:latin typeface="+mn-lt"/>
                        <a:cs typeface="Arial Narrow"/>
                      </a:endParaRPr>
                    </a:p>
                  </a:txBody>
                  <a:tcPr marL="121888" marR="121888" anchor="ctr" horzOverflow="overflow"/>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dirty="0"/>
                        <a:t>95 Mil</a:t>
                      </a:r>
                      <a:endParaRPr lang="en-US" sz="1200" dirty="0">
                        <a:solidFill>
                          <a:schemeClr val="tx1"/>
                        </a:solidFil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160 Million </a:t>
                      </a:r>
                      <a:endParaRPr lang="en-US" sz="1200">
                        <a:latin typeface="Arial"/>
                        <a:cs typeface="Aria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160 Million </a:t>
                      </a:r>
                      <a:endParaRPr lang="en-US" sz="1200">
                        <a:latin typeface="Arial"/>
                        <a:cs typeface="Arial"/>
                      </a:endParaRPr>
                    </a:p>
                  </a:txBody>
                  <a:tcPr marL="121888" marR="121888" anchor="ctr" horzOverflow="overflow"/>
                </a:tc>
                <a:extLst>
                  <a:ext uri="{0D108BD9-81ED-4DB2-BD59-A6C34878D82A}">
                    <a16:rowId xmlns="" xmlns:a16="http://schemas.microsoft.com/office/drawing/2014/main" val="10002"/>
                  </a:ext>
                </a:extLst>
              </a:tr>
              <a:tr h="351443">
                <a:tc>
                  <a:txBody>
                    <a:bodyPr/>
                    <a:lstStyle/>
                    <a:p>
                      <a:r>
                        <a:rPr lang="en-US" sz="1200"/>
                        <a:t>New Sessions/Sec</a:t>
                      </a:r>
                      <a:endParaRPr lang="en-US" sz="1200" b="1">
                        <a:solidFill>
                          <a:srgbClr val="FFFFFF"/>
                        </a:solidFil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460,000</a:t>
                      </a:r>
                    </a:p>
                  </a:txBody>
                  <a:tcPr marL="121888" marR="121888" anchor="ctr"/>
                </a:tc>
                <a:tc>
                  <a:txBody>
                    <a:bodyPr/>
                    <a:lstStyle/>
                    <a:p>
                      <a:pPr algn="ctr"/>
                      <a:r>
                        <a:rPr lang="en-US" sz="1200" dirty="0"/>
                        <a:t>460,000</a:t>
                      </a:r>
                    </a:p>
                  </a:txBody>
                  <a:tcPr marL="121888" marR="121888" anchor="ctr"/>
                </a:tc>
                <a:tc>
                  <a:txBody>
                    <a:bodyPr/>
                    <a:lstStyle/>
                    <a:p>
                      <a:pPr algn="ctr"/>
                      <a:r>
                        <a:rPr lang="en-US" sz="1200" dirty="0"/>
                        <a:t>400,000</a:t>
                      </a:r>
                      <a:endParaRPr lang="en-US" sz="1200" dirty="0">
                        <a:solidFill>
                          <a:schemeClr val="tx1"/>
                        </a:solidFill>
                        <a:latin typeface="+mn-lt"/>
                        <a:cs typeface="Arial Narrow"/>
                      </a:endParaRPr>
                    </a:p>
                  </a:txBody>
                  <a:tcPr marL="121888" marR="121888" anchor="ctr" horzOverflow="overflow"/>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dirty="0"/>
                        <a:t>480,000</a:t>
                      </a:r>
                      <a:endParaRPr lang="en-US" sz="1200" dirty="0">
                        <a:solidFill>
                          <a:schemeClr val="tx1"/>
                        </a:solidFil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550,000 </a:t>
                      </a:r>
                      <a:endParaRPr lang="en-US" sz="1200">
                        <a:latin typeface="Arial"/>
                        <a:cs typeface="Aria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550,000 </a:t>
                      </a:r>
                      <a:endParaRPr lang="en-US" sz="1200">
                        <a:latin typeface="Arial"/>
                        <a:cs typeface="Arial"/>
                      </a:endParaRPr>
                    </a:p>
                  </a:txBody>
                  <a:tcPr marL="121888" marR="121888" anchor="ctr" horzOverflow="overflow"/>
                </a:tc>
                <a:extLst>
                  <a:ext uri="{0D108BD9-81ED-4DB2-BD59-A6C34878D82A}">
                    <a16:rowId xmlns="" xmlns:a16="http://schemas.microsoft.com/office/drawing/2014/main" val="10003"/>
                  </a:ext>
                </a:extLst>
              </a:tr>
              <a:tr h="351443">
                <a:tc>
                  <a:txBody>
                    <a:bodyPr/>
                    <a:lstStyle/>
                    <a:p>
                      <a:r>
                        <a:rPr lang="en-US" sz="1200"/>
                        <a:t>IPSec VPN</a:t>
                      </a:r>
                      <a:endParaRPr lang="en-US" sz="1200" b="1">
                        <a:solidFill>
                          <a:srgbClr val="FFFFFF"/>
                        </a:solidFil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140 Gbps</a:t>
                      </a:r>
                    </a:p>
                  </a:txBody>
                  <a:tcPr marL="121888" marR="121888" anchor="ctr" horzOverflow="overflow"/>
                </a:tc>
                <a:tc>
                  <a:txBody>
                    <a:bodyPr/>
                    <a:lstStyle/>
                    <a:p>
                      <a:pPr algn="ctr"/>
                      <a:r>
                        <a:rPr lang="en-US" sz="1200" dirty="0"/>
                        <a:t>145 Gbps</a:t>
                      </a:r>
                    </a:p>
                  </a:txBody>
                  <a:tcPr marL="121888" marR="121888"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100 Gbps</a:t>
                      </a:r>
                      <a:endParaRPr lang="en-US" sz="1200" baseline="0" dirty="0">
                        <a:solidFill>
                          <a:schemeClr val="tx1"/>
                        </a:solidFill>
                        <a:latin typeface="+mn-lt"/>
                        <a:cs typeface="Arial Narrow"/>
                      </a:endParaRPr>
                    </a:p>
                  </a:txBody>
                  <a:tcPr marL="121888" marR="121888" anchor="ctr" horzOverflow="overflow"/>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dirty="0"/>
                        <a:t>135 Gbps</a:t>
                      </a:r>
                      <a:endParaRPr lang="en-US" sz="1200" dirty="0">
                        <a:solidFill>
                          <a:schemeClr val="tx1"/>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280 Gbps </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400 Gbps </a:t>
                      </a:r>
                      <a:endParaRPr lang="en-US" sz="1200">
                        <a:latin typeface="Arial"/>
                        <a:cs typeface="Arial"/>
                      </a:endParaRPr>
                    </a:p>
                  </a:txBody>
                  <a:tcPr marL="121888" marR="121888" anchor="ctr"/>
                </a:tc>
                <a:extLst>
                  <a:ext uri="{0D108BD9-81ED-4DB2-BD59-A6C34878D82A}">
                    <a16:rowId xmlns="" xmlns:a16="http://schemas.microsoft.com/office/drawing/2014/main" val="10004"/>
                  </a:ext>
                </a:extLst>
              </a:tr>
              <a:tr h="351443">
                <a:tc>
                  <a:txBody>
                    <a:bodyPr/>
                    <a:lstStyle/>
                    <a:p>
                      <a:r>
                        <a:rPr lang="en-US" sz="1200"/>
                        <a:t>IPS (</a:t>
                      </a:r>
                      <a:r>
                        <a:rPr lang="en-US" sz="1200" err="1"/>
                        <a:t>Ent</a:t>
                      </a:r>
                      <a:r>
                        <a:rPr lang="en-US" sz="1200"/>
                        <a:t>. Mix)</a:t>
                      </a:r>
                      <a:endParaRPr lang="en-US" sz="1200" b="1">
                        <a:solidFill>
                          <a:srgbClr val="FFFFFF"/>
                        </a:solidFil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44 Gbps</a:t>
                      </a:r>
                    </a:p>
                  </a:txBody>
                  <a:tcPr marL="121888" marR="121888" anchor="ctr"/>
                </a:tc>
                <a:tc>
                  <a:txBody>
                    <a:bodyPr/>
                    <a:lstStyle/>
                    <a:p>
                      <a:pPr algn="ctr"/>
                      <a:r>
                        <a:rPr lang="en-US" sz="1200" dirty="0"/>
                        <a:t>55 Gbps</a:t>
                      </a:r>
                    </a:p>
                  </a:txBody>
                  <a:tcPr marL="121888" marR="121888" anchor="ctr"/>
                </a:tc>
                <a:tc>
                  <a:txBody>
                    <a:bodyPr/>
                    <a:lstStyle/>
                    <a:p>
                      <a:pPr algn="ctr"/>
                      <a:r>
                        <a:rPr lang="en-US" sz="1200" dirty="0"/>
                        <a:t>28 Gbps</a:t>
                      </a:r>
                      <a:endParaRPr lang="en-US" sz="1200" dirty="0">
                        <a:solidFill>
                          <a:schemeClr val="tx1"/>
                        </a:solidFill>
                        <a:latin typeface="+mn-lt"/>
                        <a:cs typeface="Arial Narrow"/>
                      </a:endParaRPr>
                    </a:p>
                  </a:txBody>
                  <a:tcPr marL="121888" marR="121888" anchor="ctr" horzOverflow="overflow"/>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dirty="0"/>
                        <a:t>30 Gbps</a:t>
                      </a:r>
                      <a:endParaRPr lang="en-US" sz="1200" dirty="0">
                        <a:solidFill>
                          <a:schemeClr val="tx1"/>
                        </a:solidFil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30 Gbps </a:t>
                      </a:r>
                      <a:endParaRPr lang="en-US" sz="1200">
                        <a:latin typeface="Arial"/>
                        <a:cs typeface="Aria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32 Gbps </a:t>
                      </a:r>
                      <a:endParaRPr lang="en-US" sz="1200">
                        <a:latin typeface="Arial"/>
                        <a:cs typeface="Arial"/>
                      </a:endParaRPr>
                    </a:p>
                  </a:txBody>
                  <a:tcPr marL="121888" marR="121888" anchor="ctr" horzOverflow="overflow"/>
                </a:tc>
                <a:extLst>
                  <a:ext uri="{0D108BD9-81ED-4DB2-BD59-A6C34878D82A}">
                    <a16:rowId xmlns="" xmlns:a16="http://schemas.microsoft.com/office/drawing/2014/main" val="10005"/>
                  </a:ext>
                </a:extLst>
              </a:tr>
              <a:tr h="351443">
                <a:tc>
                  <a:txBody>
                    <a:bodyPr/>
                    <a:lstStyle/>
                    <a:p>
                      <a:r>
                        <a:rPr lang="en-US" sz="1200"/>
                        <a:t>NGFW (</a:t>
                      </a:r>
                      <a:r>
                        <a:rPr lang="en-US" sz="1200" err="1"/>
                        <a:t>Ent</a:t>
                      </a:r>
                      <a:r>
                        <a:rPr lang="en-US" sz="1200"/>
                        <a:t>.</a:t>
                      </a:r>
                      <a:r>
                        <a:rPr lang="en-US" sz="1200" baseline="0"/>
                        <a:t> Mix)</a:t>
                      </a:r>
                      <a:endParaRPr lang="en-US" sz="1200" b="1">
                        <a:solidFill>
                          <a:srgbClr val="FFFFFF"/>
                        </a:solidFill>
                      </a:endParaRPr>
                    </a:p>
                  </a:txBody>
                  <a:tcPr marL="121888" marR="121888" anchor="ctr"/>
                </a:tc>
                <a:tc>
                  <a:txBody>
                    <a:bodyPr/>
                    <a:lstStyle/>
                    <a:p>
                      <a:pPr algn="ctr"/>
                      <a:r>
                        <a:rPr lang="en-US" sz="1200" dirty="0"/>
                        <a:t>34 Gbps</a:t>
                      </a: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200" dirty="0"/>
                        <a:t>40 Gbps</a:t>
                      </a: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200" dirty="0"/>
                        <a:t>20 Gbps</a:t>
                      </a: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200"/>
                        <a:t>20 Gbps</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is-IS" sz="1200" kern="1200">
                          <a:effectLst/>
                        </a:rPr>
                        <a:t>22 Gbps </a:t>
                      </a:r>
                      <a:endParaRPr lang="is-I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kern="1200">
                          <a:effectLst/>
                        </a:rPr>
                        <a:t>28 Gbps </a:t>
                      </a:r>
                      <a:endParaRPr lang="en-US" sz="1200">
                        <a:latin typeface="Arial"/>
                        <a:cs typeface="Arial"/>
                      </a:endParaRPr>
                    </a:p>
                  </a:txBody>
                  <a:tcPr marL="121888" marR="121888" anchor="ctr"/>
                </a:tc>
                <a:extLst>
                  <a:ext uri="{0D108BD9-81ED-4DB2-BD59-A6C34878D82A}">
                    <a16:rowId xmlns="" xmlns:a16="http://schemas.microsoft.com/office/drawing/2014/main" val="10006"/>
                  </a:ext>
                </a:extLst>
              </a:tr>
              <a:tr h="439304">
                <a:tc>
                  <a:txBody>
                    <a:bodyPr/>
                    <a:lstStyle/>
                    <a:p>
                      <a:r>
                        <a:rPr lang="en-US" sz="1200"/>
                        <a:t>Threat</a:t>
                      </a:r>
                      <a:r>
                        <a:rPr lang="en-US" sz="1200" baseline="0"/>
                        <a:t> Protection (</a:t>
                      </a:r>
                      <a:r>
                        <a:rPr lang="en-US" sz="1200" baseline="0" err="1"/>
                        <a:t>Ent</a:t>
                      </a:r>
                      <a:r>
                        <a:rPr lang="en-US" sz="1200" baseline="0"/>
                        <a:t>. Mix)</a:t>
                      </a:r>
                      <a:endParaRPr lang="en-US" sz="1200" b="1">
                        <a:solidFill>
                          <a:srgbClr val="000000"/>
                        </a:solidFill>
                      </a:endParaRPr>
                    </a:p>
                  </a:txBody>
                  <a:tcPr marL="121888" marR="121888" anchor="ctr"/>
                </a:tc>
                <a:tc>
                  <a:txBody>
                    <a:bodyPr/>
                    <a:lstStyle/>
                    <a:p>
                      <a:pPr algn="ctr"/>
                      <a:r>
                        <a:rPr lang="en-US" sz="1200"/>
                        <a:t>23 Gbps</a:t>
                      </a:r>
                    </a:p>
                  </a:txBody>
                  <a:tcPr marL="121888" marR="121888" anchor="ctr"/>
                </a:tc>
                <a:tc>
                  <a:txBody>
                    <a:bodyPr/>
                    <a:lstStyle/>
                    <a:p>
                      <a:pPr algn="ctr"/>
                      <a:r>
                        <a:rPr lang="en-US" sz="1200" dirty="0"/>
                        <a:t>30 Gbps</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13 Gbps</a:t>
                      </a:r>
                      <a:endParaRPr lang="en-US" sz="1200" dirty="0">
                        <a:solidFill>
                          <a:schemeClr val="tx1"/>
                        </a:solidFill>
                      </a:endParaRPr>
                    </a:p>
                  </a:txBody>
                  <a:tcPr marL="121888" marR="121888" anchor="ctr"/>
                </a:tc>
                <a:tc>
                  <a:txBody>
                    <a:bodyPr/>
                    <a:lstStyle/>
                    <a:p>
                      <a:pPr algn="ctr"/>
                      <a:r>
                        <a:rPr lang="fr-FR" sz="1200" dirty="0"/>
                        <a:t>13 </a:t>
                      </a:r>
                      <a:r>
                        <a:rPr lang="fr-FR" sz="1200" dirty="0" err="1"/>
                        <a:t>Gbps</a:t>
                      </a:r>
                      <a:endParaRPr lang="fr-FR" sz="1200" dirty="0">
                        <a:solidFill>
                          <a:schemeClr val="tx1"/>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nb-NO" sz="1200" kern="1200">
                          <a:effectLst/>
                        </a:rPr>
                        <a:t>13.5 Gbps </a:t>
                      </a:r>
                      <a:endParaRPr lang="nb-NO"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nb-NO" sz="1200" kern="1200">
                          <a:effectLst/>
                        </a:rPr>
                        <a:t>20 </a:t>
                      </a:r>
                      <a:r>
                        <a:rPr lang="nb-NO" sz="1200" kern="1200" err="1">
                          <a:effectLst/>
                        </a:rPr>
                        <a:t>Gbps</a:t>
                      </a:r>
                      <a:r>
                        <a:rPr lang="nb-NO" sz="1200" kern="1200">
                          <a:effectLst/>
                        </a:rPr>
                        <a:t> </a:t>
                      </a:r>
                      <a:endParaRPr lang="nb-NO" sz="1200">
                        <a:latin typeface="Arial"/>
                        <a:cs typeface="Arial"/>
                      </a:endParaRPr>
                    </a:p>
                  </a:txBody>
                  <a:tcPr marL="121888" marR="121888" anchor="ctr"/>
                </a:tc>
                <a:extLst>
                  <a:ext uri="{0D108BD9-81ED-4DB2-BD59-A6C34878D82A}">
                    <a16:rowId xmlns="" xmlns:a16="http://schemas.microsoft.com/office/drawing/2014/main" val="10007"/>
                  </a:ext>
                </a:extLst>
              </a:tr>
              <a:tr h="635263">
                <a:tc>
                  <a:txBody>
                    <a:bodyPr/>
                    <a:lstStyle/>
                    <a:p>
                      <a:r>
                        <a:rPr lang="en-US" sz="1200"/>
                        <a:t>Interfaces</a:t>
                      </a:r>
                      <a:endParaRPr lang="en-US" sz="1200" b="1">
                        <a:solidFill>
                          <a:srgbClr val="FFFFFF"/>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4x 100GE QSFP28 , 24x 10GE SFP+,</a:t>
                      </a:r>
                    </a:p>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2x GE RJ45</a:t>
                      </a:r>
                      <a:endParaRPr kumimoji="0" lang="en-US" sz="1200" b="0" i="0" u="none" strike="noStrike" kern="1200" cap="none" spc="0" normalizeH="0" baseline="0" noProof="0">
                        <a:ln>
                          <a:noFill/>
                        </a:ln>
                        <a:solidFill>
                          <a:srgbClr val="000000"/>
                        </a:solidFill>
                        <a:effectLst/>
                        <a:uLnTx/>
                        <a:uFillTx/>
                        <a:latin typeface="+mn-lt"/>
                        <a:ea typeface="+mn-ea"/>
                        <a:cs typeface="+mn-cs"/>
                      </a:endParaRPr>
                    </a:p>
                  </a:txBody>
                  <a:tcPr marL="38100" marR="38100" marT="38100" marB="38100"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kern="1200" dirty="0">
                          <a:effectLst/>
                        </a:rPr>
                        <a:t>6x 100GE QSFP28 , 32x 10GE SFP+,</a:t>
                      </a:r>
                    </a:p>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kern="1200" dirty="0">
                          <a:effectLst/>
                        </a:rPr>
                        <a:t>2x GE RJ45</a:t>
                      </a:r>
                      <a:endParaRPr lang="en-US" sz="1200" dirty="0"/>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4 x 40GE QSFP+, 20 x 10-GE SFP+</a:t>
                      </a:r>
                      <a:r>
                        <a:rPr lang="en-US" sz="1200" baseline="0" dirty="0"/>
                        <a:t> /</a:t>
                      </a:r>
                      <a:r>
                        <a:rPr lang="en-US" sz="1200" dirty="0"/>
                        <a:t>GE SFP Slots, </a:t>
                      </a:r>
                      <a:r>
                        <a:rPr lang="en-US" sz="1200" baseline="0" dirty="0"/>
                        <a:t>8 x ultra-low latency 2 x GE RJ45</a:t>
                      </a:r>
                      <a:endParaRPr lang="en-US" sz="1200" dirty="0">
                        <a:solidFill>
                          <a:schemeClr val="tx1"/>
                        </a:solidFill>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fr-FR" sz="1200" dirty="0"/>
                        <a:t>4 x 100GE CFP2, 4 x 40GE QSFP+, 8x 10GE SFP+,</a:t>
                      </a:r>
                      <a:r>
                        <a:rPr lang="fr-FR" sz="1200" baseline="0" dirty="0"/>
                        <a:t> </a:t>
                      </a:r>
                      <a:r>
                        <a:rPr lang="fr-FR" sz="1200" dirty="0"/>
                        <a:t>2 x GE RJ45</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de-DE" sz="1200" kern="1200">
                          <a:effectLst/>
                        </a:rPr>
                        <a:t>6x 100GE QSFP28,</a:t>
                      </a:r>
                      <a:br>
                        <a:rPr lang="de-DE" sz="1200" kern="1200">
                          <a:effectLst/>
                        </a:rPr>
                      </a:br>
                      <a:r>
                        <a:rPr lang="de-DE" sz="1200" kern="1200">
                          <a:effectLst/>
                        </a:rPr>
                        <a:t>16x 10GE SFP+, 2x GE RJ45</a:t>
                      </a:r>
                      <a:endParaRPr lang="de-DE"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de-DE" sz="1200" kern="1200">
                          <a:effectLst/>
                        </a:rPr>
                        <a:t>10x 100GE QSFP28, 16x 10GE SFP+, 2x GE RJ45 </a:t>
                      </a:r>
                      <a:endParaRPr lang="de-DE" sz="1200">
                        <a:latin typeface="Arial"/>
                        <a:cs typeface="Arial"/>
                      </a:endParaRPr>
                    </a:p>
                  </a:txBody>
                  <a:tcPr marL="121888" marR="121888" anchor="ctr"/>
                </a:tc>
                <a:extLst>
                  <a:ext uri="{0D108BD9-81ED-4DB2-BD59-A6C34878D82A}">
                    <a16:rowId xmlns="" xmlns:a16="http://schemas.microsoft.com/office/drawing/2014/main" val="10008"/>
                  </a:ext>
                </a:extLst>
              </a:tr>
              <a:tr h="351443">
                <a:tc>
                  <a:txBody>
                    <a:bodyPr/>
                    <a:lstStyle/>
                    <a:p>
                      <a:r>
                        <a:rPr lang="en-US" sz="1200"/>
                        <a:t>Storage</a:t>
                      </a:r>
                      <a:endParaRPr lang="en-US" sz="1200" b="1">
                        <a:solidFill>
                          <a:srgbClr val="FFFFFF"/>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a:t>2x 2T</a:t>
                      </a:r>
                      <a:r>
                        <a:rPr lang="en-US" sz="1200" baseline="0"/>
                        <a:t>B (3401E)</a:t>
                      </a:r>
                      <a:endParaRPr lang="en-US" sz="1200">
                        <a:solidFill>
                          <a:schemeClr val="tx1"/>
                        </a:solidFill>
                        <a:latin typeface="+mn-lt"/>
                        <a:cs typeface="Arial Narrow"/>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dirty="0"/>
                        <a:t>2x 2T</a:t>
                      </a:r>
                      <a:r>
                        <a:rPr lang="en-US" sz="1200" baseline="0" dirty="0"/>
                        <a:t>B (3601E)</a:t>
                      </a:r>
                      <a:endParaRPr lang="en-US" sz="1200" dirty="0">
                        <a:solidFill>
                          <a:schemeClr val="tx1"/>
                        </a:solidFill>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2x 1T</a:t>
                      </a:r>
                      <a:r>
                        <a:rPr lang="en-US" sz="1200" baseline="0" dirty="0"/>
                        <a:t>B</a:t>
                      </a:r>
                      <a:endParaRPr lang="en-US" sz="1200" dirty="0">
                        <a:solidFill>
                          <a:schemeClr val="tx1"/>
                        </a:solidFill>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960</a:t>
                      </a:r>
                      <a:r>
                        <a:rPr lang="en-US" sz="1200" baseline="0" dirty="0"/>
                        <a:t> GB</a:t>
                      </a:r>
                      <a:endParaRPr lang="en-US" sz="1200" dirty="0">
                        <a:solidFill>
                          <a:schemeClr val="tx1"/>
                        </a:solidFill>
                        <a:latin typeface="+mn-lt"/>
                        <a:cs typeface="Arial Narrow"/>
                      </a:endParaRPr>
                    </a:p>
                  </a:txBody>
                  <a:tcPr marL="121888" marR="121888" anchor="ctr"/>
                </a:tc>
                <a:tc>
                  <a:txBody>
                    <a:bodyPr/>
                    <a:lstStyle/>
                    <a:p>
                      <a:pPr algn="ctr"/>
                      <a:r>
                        <a:rPr lang="en-US" sz="1200"/>
                        <a:t>-</a:t>
                      </a:r>
                      <a:endParaRPr lang="en-US" sz="1200">
                        <a:latin typeface="Arial"/>
                        <a:cs typeface="Arial"/>
                      </a:endParaRPr>
                    </a:p>
                  </a:txBody>
                  <a:tcPr marL="121888" marR="121888" anchor="ctr"/>
                </a:tc>
                <a:tc>
                  <a:txBody>
                    <a:bodyPr/>
                    <a:lstStyle/>
                    <a:p>
                      <a:pPr algn="ctr"/>
                      <a:r>
                        <a:rPr lang="en-US" sz="1200"/>
                        <a:t>-</a:t>
                      </a:r>
                      <a:endParaRPr lang="en-US" sz="1200">
                        <a:latin typeface="Arial"/>
                        <a:cs typeface="Arial"/>
                      </a:endParaRPr>
                    </a:p>
                  </a:txBody>
                  <a:tcPr marL="121888" marR="121888" anchor="ctr"/>
                </a:tc>
                <a:extLst>
                  <a:ext uri="{0D108BD9-81ED-4DB2-BD59-A6C34878D82A}">
                    <a16:rowId xmlns="" xmlns:a16="http://schemas.microsoft.com/office/drawing/2014/main" val="10009"/>
                  </a:ext>
                </a:extLst>
              </a:tr>
              <a:tr h="439304">
                <a:tc>
                  <a:txBody>
                    <a:bodyPr/>
                    <a:lstStyle/>
                    <a:p>
                      <a:r>
                        <a:rPr lang="en-US" sz="1200"/>
                        <a:t>Variants</a:t>
                      </a:r>
                      <a:endParaRPr lang="en-US" sz="1200" b="1">
                        <a:solidFill>
                          <a:srgbClr val="FFFFFF"/>
                        </a:solidFill>
                      </a:endParaRP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DC</a:t>
                      </a:r>
                      <a:endParaRPr lang="en-US" sz="1200">
                        <a:latin typeface="+mn-lt"/>
                        <a:cs typeface="Arial Narrow"/>
                      </a:endParaRPr>
                    </a:p>
                  </a:txBody>
                  <a:tcPr marL="121888" marR="121888" anchor="ctr"/>
                </a:tc>
                <a:tc>
                  <a:txBody>
                    <a:bodyPr/>
                    <a:lstStyle/>
                    <a:p>
                      <a:pPr algn="ctr"/>
                      <a:r>
                        <a:rPr lang="en-US" sz="1200" dirty="0"/>
                        <a:t>-</a:t>
                      </a:r>
                      <a:endParaRPr lang="en-US" sz="1200" dirty="0">
                        <a:latin typeface="+mn-lt"/>
                        <a:cs typeface="Arial Narrow"/>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DC</a:t>
                      </a:r>
                      <a:endParaRPr lang="en-US" sz="1200" dirty="0">
                        <a:solidFill>
                          <a:schemeClr val="tx1"/>
                        </a:solidFill>
                        <a:latin typeface="+mn-lt"/>
                        <a:cs typeface="Arial Narrow"/>
                      </a:endParaRPr>
                    </a:p>
                  </a:txBody>
                  <a:tcPr marL="121888" marR="121888"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200" dirty="0"/>
                        <a:t>DC</a:t>
                      </a:r>
                      <a:endParaRPr lang="en-US" sz="1200" dirty="0">
                        <a:solidFill>
                          <a:schemeClr val="tx1"/>
                        </a:solidFill>
                        <a:latin typeface="+mn-lt"/>
                        <a:cs typeface="Arial Narrow"/>
                      </a:endParaRPr>
                    </a:p>
                  </a:txBody>
                  <a:tcPr marL="121888" marR="121888" anchor="ctr"/>
                </a:tc>
                <a:tc>
                  <a:txBody>
                    <a:bodyPr/>
                    <a:lstStyle/>
                    <a:p>
                      <a:pPr algn="ctr"/>
                      <a:r>
                        <a:rPr lang="en-US" sz="1200"/>
                        <a:t>DC</a:t>
                      </a:r>
                      <a:endParaRPr lang="en-US" sz="1200">
                        <a:latin typeface="Arial"/>
                        <a:cs typeface="Arial"/>
                      </a:endParaRPr>
                    </a:p>
                  </a:txBody>
                  <a:tcPr marL="121888" marR="121888" anchor="ctr"/>
                </a:tc>
                <a:tc>
                  <a:txBody>
                    <a:bodyPr/>
                    <a:lstStyle/>
                    <a:p>
                      <a:pPr algn="ctr"/>
                      <a:r>
                        <a:rPr lang="en-US" sz="1200" dirty="0"/>
                        <a:t>DC</a:t>
                      </a:r>
                      <a:endParaRPr lang="en-US" sz="1200" dirty="0">
                        <a:latin typeface="Arial"/>
                        <a:cs typeface="Arial"/>
                      </a:endParaRPr>
                    </a:p>
                  </a:txBody>
                  <a:tcPr marL="121888" marR="121888" anchor="ct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32933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1000D</a:t>
            </a:r>
          </a:p>
        </p:txBody>
      </p:sp>
      <p:pic>
        <p:nvPicPr>
          <p:cNvPr id="3" name="Picture 2" descr="FG-1000D Front and B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9892" y="1498670"/>
            <a:ext cx="4798750" cy="2181819"/>
          </a:xfrm>
          <a:prstGeom prst="rect">
            <a:avLst/>
          </a:prstGeom>
        </p:spPr>
      </p:pic>
      <p:cxnSp>
        <p:nvCxnSpPr>
          <p:cNvPr id="4" name="Straight Connector 3"/>
          <p:cNvCxnSpPr/>
          <p:nvPr/>
        </p:nvCxnSpPr>
        <p:spPr bwMode="auto">
          <a:xfrm>
            <a:off x="3062281" y="1833897"/>
            <a:ext cx="1914601" cy="0"/>
          </a:xfrm>
          <a:prstGeom prst="line">
            <a:avLst/>
          </a:prstGeom>
          <a:solidFill>
            <a:schemeClr val="accent2">
              <a:alpha val="42000"/>
            </a:schemeClr>
          </a:solidFill>
          <a:ln w="19050" cap="flat" cmpd="sng" algn="ctr">
            <a:solidFill>
              <a:schemeClr val="accent6"/>
            </a:solidFill>
            <a:prstDash val="solid"/>
            <a:round/>
            <a:headEnd type="none" w="med" len="med"/>
            <a:tailEnd type="none" w="med" len="med"/>
          </a:ln>
          <a:effectLst/>
        </p:spPr>
      </p:cxnSp>
      <p:cxnSp>
        <p:nvCxnSpPr>
          <p:cNvPr id="5" name="Straight Connector 4"/>
          <p:cNvCxnSpPr/>
          <p:nvPr/>
        </p:nvCxnSpPr>
        <p:spPr bwMode="auto">
          <a:xfrm flipV="1">
            <a:off x="3824826" y="2396065"/>
            <a:ext cx="1817872" cy="10421"/>
          </a:xfrm>
          <a:prstGeom prst="line">
            <a:avLst/>
          </a:prstGeom>
          <a:solidFill>
            <a:schemeClr val="accent2">
              <a:alpha val="42000"/>
            </a:schemeClr>
          </a:solidFill>
          <a:ln w="19050" cap="flat" cmpd="sng" algn="ctr">
            <a:solidFill>
              <a:schemeClr val="accent6"/>
            </a:solidFill>
            <a:prstDash val="solid"/>
            <a:round/>
            <a:headEnd type="none" w="med" len="med"/>
            <a:tailEnd type="none" w="med" len="med"/>
          </a:ln>
          <a:effectLst/>
        </p:spPr>
      </p:cxnSp>
      <p:cxnSp>
        <p:nvCxnSpPr>
          <p:cNvPr id="6" name="Straight Connector 5"/>
          <p:cNvCxnSpPr/>
          <p:nvPr/>
        </p:nvCxnSpPr>
        <p:spPr bwMode="auto">
          <a:xfrm flipV="1">
            <a:off x="3070914" y="1723744"/>
            <a:ext cx="0" cy="239753"/>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7" name="Straight Connector 6"/>
          <p:cNvCxnSpPr/>
          <p:nvPr/>
        </p:nvCxnSpPr>
        <p:spPr bwMode="auto">
          <a:xfrm flipV="1">
            <a:off x="4972741" y="1827418"/>
            <a:ext cx="4138" cy="165363"/>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8" name="Straight Connector 7"/>
          <p:cNvCxnSpPr/>
          <p:nvPr/>
        </p:nvCxnSpPr>
        <p:spPr bwMode="auto">
          <a:xfrm flipV="1">
            <a:off x="3829322" y="2221941"/>
            <a:ext cx="0" cy="239753"/>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9" name="Straight Connector 8"/>
          <p:cNvCxnSpPr/>
          <p:nvPr/>
        </p:nvCxnSpPr>
        <p:spPr bwMode="auto">
          <a:xfrm flipH="1" flipV="1">
            <a:off x="5642696" y="2221940"/>
            <a:ext cx="4158" cy="174125"/>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sp>
        <p:nvSpPr>
          <p:cNvPr id="10"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Management Ports	</a:t>
            </a:r>
          </a:p>
          <a:p>
            <a:pPr marL="457297" indent="-457297" defTabSz="1218959">
              <a:spcBef>
                <a:spcPct val="20000"/>
              </a:spcBef>
              <a:buClr>
                <a:schemeClr val="accent6"/>
              </a:buClr>
              <a:buFont typeface="+mj-ea"/>
              <a:buAutoNum type="circleNumDbPlain"/>
            </a:pPr>
            <a:r>
              <a:rPr lang="en-US" sz="1300"/>
              <a:t>16x GE SFP Slots</a:t>
            </a:r>
          </a:p>
          <a:p>
            <a:pPr marL="457297" indent="-457297" defTabSz="1218959">
              <a:spcBef>
                <a:spcPct val="20000"/>
              </a:spcBef>
              <a:buClr>
                <a:schemeClr val="accent6"/>
              </a:buClr>
              <a:buFont typeface="+mj-ea"/>
              <a:buAutoNum type="circleNumDbPlain"/>
            </a:pPr>
            <a:r>
              <a:rPr lang="en-US" sz="1300"/>
              <a:t>16x GE RJ45 Ports</a:t>
            </a:r>
          </a:p>
          <a:p>
            <a:pPr marL="457297" indent="-457297" defTabSz="1218959">
              <a:spcBef>
                <a:spcPct val="20000"/>
              </a:spcBef>
              <a:buClr>
                <a:schemeClr val="accent6"/>
              </a:buClr>
              <a:buFont typeface="+mj-ea"/>
              <a:buAutoNum type="circleNumDbPlain"/>
            </a:pPr>
            <a:r>
              <a:rPr lang="en-US" sz="1300"/>
              <a:t>2x 10GE SPF+ Slots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470" y="3061999"/>
            <a:ext cx="496216" cy="7296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44686" y="3061999"/>
            <a:ext cx="496216" cy="7296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36303" y="3061999"/>
            <a:ext cx="495296" cy="729600"/>
          </a:xfrm>
          <a:prstGeom prst="rect">
            <a:avLst/>
          </a:prstGeom>
        </p:spPr>
      </p:pic>
      <p:pic>
        <p:nvPicPr>
          <p:cNvPr id="14" name="Picture 13"/>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8252257" y="3061999"/>
            <a:ext cx="496215" cy="729600"/>
          </a:xfrm>
          <a:prstGeom prst="rect">
            <a:avLst/>
          </a:prstGeom>
        </p:spPr>
      </p:pic>
      <p:pic>
        <p:nvPicPr>
          <p:cNvPr id="15" name="Picture 14" descr="FortiASIC-NP6.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16" name="Picture 15" descr="Storage-256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40904" y="3061999"/>
            <a:ext cx="495399" cy="729600"/>
          </a:xfrm>
          <a:prstGeom prst="rect">
            <a:avLst/>
          </a:prstGeom>
        </p:spPr>
      </p:pic>
      <p:sp>
        <p:nvSpPr>
          <p:cNvPr id="17" name="Oval 16"/>
          <p:cNvSpPr/>
          <p:nvPr/>
        </p:nvSpPr>
        <p:spPr bwMode="auto">
          <a:xfrm>
            <a:off x="2131502"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8" name="Oval 17"/>
          <p:cNvSpPr/>
          <p:nvPr/>
        </p:nvSpPr>
        <p:spPr bwMode="auto">
          <a:xfrm>
            <a:off x="3723750"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19" name="Oval 18"/>
          <p:cNvSpPr/>
          <p:nvPr/>
        </p:nvSpPr>
        <p:spPr bwMode="auto">
          <a:xfrm>
            <a:off x="2956706" y="154819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20" name="Oval 19"/>
          <p:cNvSpPr/>
          <p:nvPr/>
        </p:nvSpPr>
        <p:spPr bwMode="auto">
          <a:xfrm>
            <a:off x="4298848" y="201222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cxnSp>
        <p:nvCxnSpPr>
          <p:cNvPr id="25" name="Straight Connector 24"/>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cxnSp>
        <p:nvCxnSpPr>
          <p:cNvPr id="28" name="Straight Connector 27"/>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 xmlns:a16="http://schemas.microsoft.com/office/drawing/2014/main" id="{323FF707-AAF5-C242-A634-D61D04889272}"/>
              </a:ext>
            </a:extLst>
          </p:cNvPr>
          <p:cNvGrpSpPr/>
          <p:nvPr/>
        </p:nvGrpSpPr>
        <p:grpSpPr>
          <a:xfrm>
            <a:off x="7812000" y="5417256"/>
            <a:ext cx="2852214" cy="671119"/>
            <a:chOff x="8936872" y="5417256"/>
            <a:chExt cx="2852214" cy="671119"/>
          </a:xfrm>
        </p:grpSpPr>
        <p:pic>
          <p:nvPicPr>
            <p:cNvPr id="29" name="Picture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6" name="Rounded Rectangle 35"/>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sp>
          <p:nvSpPr>
            <p:cNvPr id="37" name="Rounded Rectangle 36"/>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38" name="Rounded Rectangle 37"/>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128</a:t>
              </a:r>
            </a:p>
          </p:txBody>
        </p:sp>
      </p:grpSp>
      <p:pic>
        <p:nvPicPr>
          <p:cNvPr id="41" name="Picture 40" descr="NP-Direct.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0696542" y="3061999"/>
            <a:ext cx="500951" cy="730391"/>
          </a:xfrm>
          <a:prstGeom prst="rect">
            <a:avLst/>
          </a:prstGeom>
        </p:spPr>
      </p:pic>
      <p:pic>
        <p:nvPicPr>
          <p:cNvPr id="45" name="Picture 44">
            <a:extLst>
              <a:ext uri="{FF2B5EF4-FFF2-40B4-BE49-F238E27FC236}">
                <a16:creationId xmlns="" xmlns:a16="http://schemas.microsoft.com/office/drawing/2014/main" id="{67E9F931-394F-5246-93DE-C0C4294A0249}"/>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pic>
        <p:nvPicPr>
          <p:cNvPr id="49" name="Picture 48" descr="Firewall-Sym-Dk.png">
            <a:extLst>
              <a:ext uri="{FF2B5EF4-FFF2-40B4-BE49-F238E27FC236}">
                <a16:creationId xmlns="" xmlns:a16="http://schemas.microsoft.com/office/drawing/2014/main" id="{D91A8EA6-44A4-A142-B831-EB96F97F3AF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0" name="TextBox 49">
            <a:extLst>
              <a:ext uri="{FF2B5EF4-FFF2-40B4-BE49-F238E27FC236}">
                <a16:creationId xmlns="" xmlns:a16="http://schemas.microsoft.com/office/drawing/2014/main" id="{0B046ACE-2054-5A4B-800C-9FBA209C62BA}"/>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55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11 Million</a:t>
            </a:r>
          </a:p>
          <a:p>
            <a:r>
              <a:rPr lang="en-US" sz="1100">
                <a:solidFill>
                  <a:srgbClr val="7F7F7F"/>
                </a:solidFill>
              </a:rPr>
              <a:t>Concurrent Sessions</a:t>
            </a:r>
          </a:p>
          <a:p>
            <a:endParaRPr lang="en-US" sz="1100">
              <a:solidFill>
                <a:srgbClr val="7F7F7F"/>
              </a:solidFill>
            </a:endParaRPr>
          </a:p>
          <a:p>
            <a:r>
              <a:rPr lang="en-US" sz="2400" b="1"/>
              <a:t>5.0 Gbps</a:t>
            </a:r>
          </a:p>
          <a:p>
            <a:r>
              <a:rPr lang="en-US" sz="1100">
                <a:solidFill>
                  <a:srgbClr val="7F7F7F"/>
                </a:solidFill>
              </a:rPr>
              <a:t>SSL Inspection Throughput</a:t>
            </a:r>
          </a:p>
          <a:p>
            <a:endParaRPr lang="en-US" sz="1100">
              <a:solidFill>
                <a:srgbClr val="7F7F7F"/>
              </a:solidFill>
            </a:endParaRPr>
          </a:p>
        </p:txBody>
      </p:sp>
      <p:cxnSp>
        <p:nvCxnSpPr>
          <p:cNvPr id="51" name="Straight Connector 50">
            <a:extLst>
              <a:ext uri="{FF2B5EF4-FFF2-40B4-BE49-F238E27FC236}">
                <a16:creationId xmlns="" xmlns:a16="http://schemas.microsoft.com/office/drawing/2014/main" id="{0A41ED3F-8700-784A-A366-87B4F74CAFE4}"/>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 xmlns:a16="http://schemas.microsoft.com/office/drawing/2014/main" id="{C541DB90-B060-8F4E-AEAB-8449F9F5A113}"/>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6 Gbps</a:t>
            </a:r>
          </a:p>
          <a:p>
            <a:r>
              <a:rPr lang="en-US" sz="1100">
                <a:solidFill>
                  <a:srgbClr val="7F7F7F"/>
                </a:solidFill>
              </a:rPr>
              <a:t>IPS Throughput</a:t>
            </a:r>
          </a:p>
          <a:p>
            <a:endParaRPr lang="en-US" sz="1100">
              <a:solidFill>
                <a:srgbClr val="7F7F7F"/>
              </a:solidFill>
            </a:endParaRPr>
          </a:p>
          <a:p>
            <a:r>
              <a:rPr lang="en-US" sz="2400" b="1">
                <a:solidFill>
                  <a:srgbClr val="000000"/>
                </a:solidFill>
              </a:rPr>
              <a:t>5 Gbps</a:t>
            </a:r>
          </a:p>
          <a:p>
            <a:r>
              <a:rPr lang="en-US" sz="1100">
                <a:solidFill>
                  <a:srgbClr val="7F7F7F"/>
                </a:solidFill>
              </a:rPr>
              <a:t>NGFW Throughput</a:t>
            </a:r>
          </a:p>
          <a:p>
            <a:endParaRPr lang="en-US" sz="1100">
              <a:solidFill>
                <a:srgbClr val="7F7F7F"/>
              </a:solidFill>
            </a:endParaRPr>
          </a:p>
          <a:p>
            <a:r>
              <a:rPr lang="en-US" sz="2400" b="1">
                <a:solidFill>
                  <a:srgbClr val="000000"/>
                </a:solidFill>
              </a:rPr>
              <a:t>3 Gbps</a:t>
            </a:r>
          </a:p>
          <a:p>
            <a:r>
              <a:rPr lang="en-US" sz="1100">
                <a:solidFill>
                  <a:srgbClr val="7F7F7F"/>
                </a:solidFill>
              </a:rPr>
              <a:t>Threat Protection Throughput</a:t>
            </a:r>
          </a:p>
          <a:p>
            <a:endParaRPr lang="en-US" sz="1100">
              <a:solidFill>
                <a:srgbClr val="7F7F7F"/>
              </a:solidFill>
            </a:endParaRPr>
          </a:p>
        </p:txBody>
      </p:sp>
      <p:pic>
        <p:nvPicPr>
          <p:cNvPr id="53" name="Picture 52" descr="NGFW_sym.png">
            <a:extLst>
              <a:ext uri="{FF2B5EF4-FFF2-40B4-BE49-F238E27FC236}">
                <a16:creationId xmlns="" xmlns:a16="http://schemas.microsoft.com/office/drawing/2014/main" id="{4A65ED0A-7F59-D54A-9F81-C60D5E185657}"/>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4" name="Picture 53" descr="Threat Protection icon.eps">
            <a:extLst>
              <a:ext uri="{FF2B5EF4-FFF2-40B4-BE49-F238E27FC236}">
                <a16:creationId xmlns="" xmlns:a16="http://schemas.microsoft.com/office/drawing/2014/main" id="{255EFA5D-FC4A-A349-8A51-7D1AC0154FF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5" name="Graphic 54">
            <a:extLst>
              <a:ext uri="{FF2B5EF4-FFF2-40B4-BE49-F238E27FC236}">
                <a16:creationId xmlns="" xmlns:a16="http://schemas.microsoft.com/office/drawing/2014/main" id="{AB2D04E3-8E4E-2648-AF20-C9A9550E1C7B}"/>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4322417" y="5580139"/>
            <a:ext cx="558697" cy="558697"/>
          </a:xfrm>
          <a:prstGeom prst="rect">
            <a:avLst/>
          </a:prstGeom>
        </p:spPr>
      </p:pic>
      <p:sp>
        <p:nvSpPr>
          <p:cNvPr id="56" name="Rectangle 55">
            <a:extLst>
              <a:ext uri="{FF2B5EF4-FFF2-40B4-BE49-F238E27FC236}">
                <a16:creationId xmlns="" xmlns:a16="http://schemas.microsoft.com/office/drawing/2014/main" id="{53AAE75B-D036-9A40-BAE3-97AABC6438B0}"/>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280,000</a:t>
            </a:r>
          </a:p>
          <a:p>
            <a:pPr lvl="0" algn="r"/>
            <a:r>
              <a:rPr lang="en-US" sz="1100">
                <a:solidFill>
                  <a:srgbClr val="7F7F7F"/>
                </a:solidFill>
              </a:rPr>
              <a:t>New Sessions/Sec</a:t>
            </a:r>
          </a:p>
        </p:txBody>
      </p:sp>
      <p:pic>
        <p:nvPicPr>
          <p:cNvPr id="57" name="Graphic 56">
            <a:extLst>
              <a:ext uri="{FF2B5EF4-FFF2-40B4-BE49-F238E27FC236}">
                <a16:creationId xmlns="" xmlns:a16="http://schemas.microsoft.com/office/drawing/2014/main" id="{F2FD222F-E5B5-BE40-98D1-6DB519B9B5D9}"/>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21943" y="5580139"/>
            <a:ext cx="555965" cy="555965"/>
          </a:xfrm>
          <a:prstGeom prst="rect">
            <a:avLst/>
          </a:prstGeom>
        </p:spPr>
      </p:pic>
      <p:cxnSp>
        <p:nvCxnSpPr>
          <p:cNvPr id="58" name="Straight Connector 57">
            <a:extLst>
              <a:ext uri="{FF2B5EF4-FFF2-40B4-BE49-F238E27FC236}">
                <a16:creationId xmlns="" xmlns:a16="http://schemas.microsoft.com/office/drawing/2014/main" id="{EF97EE19-F550-D74E-A253-0C7FB2F45BF8}"/>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317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ounded Rectangle 242">
            <a:extLst>
              <a:ext uri="{FF2B5EF4-FFF2-40B4-BE49-F238E27FC236}">
                <a16:creationId xmlns="" xmlns:a16="http://schemas.microsoft.com/office/drawing/2014/main" id="{32CF3CDC-8ED8-1E4C-AA43-723E026BF186}"/>
              </a:ext>
            </a:extLst>
          </p:cNvPr>
          <p:cNvSpPr/>
          <p:nvPr/>
        </p:nvSpPr>
        <p:spPr>
          <a:xfrm>
            <a:off x="225952" y="2862160"/>
            <a:ext cx="1045415" cy="733649"/>
          </a:xfrm>
          <a:prstGeom prst="roundRect">
            <a:avLst>
              <a:gd name="adj" fmla="val 17409"/>
            </a:avLst>
          </a:prstGeom>
          <a:solidFill>
            <a:schemeClr val="bg1">
              <a:lumMod val="95000"/>
            </a:schemeClr>
          </a:solidFill>
          <a:ln w="25400" cap="flat" cmpd="sng" algn="ctr">
            <a:noFill/>
            <a:prstDash val="solid"/>
          </a:ln>
          <a:effectLst/>
        </p:spPr>
        <p:txBody>
          <a:bodyPr lIns="121893" tIns="60947" rIns="121893" bIns="60947" rtlCol="0" anchor="ctr"/>
          <a:lstStyle/>
          <a:p>
            <a:pPr algn="ctr" defTabSz="1218936">
              <a:defRPr/>
            </a:pPr>
            <a:endParaRPr lang="en-US" sz="2400" kern="0" dirty="0">
              <a:solidFill>
                <a:sysClr val="window" lastClr="FFFFFF"/>
              </a:solidFill>
              <a:latin typeface="Calibri"/>
            </a:endParaRPr>
          </a:p>
        </p:txBody>
      </p:sp>
      <p:sp>
        <p:nvSpPr>
          <p:cNvPr id="240" name="Rounded Rectangle 239">
            <a:extLst>
              <a:ext uri="{FF2B5EF4-FFF2-40B4-BE49-F238E27FC236}">
                <a16:creationId xmlns="" xmlns:a16="http://schemas.microsoft.com/office/drawing/2014/main" id="{AA78667E-7E8F-E94E-AAC7-FEE38D6B89CA}"/>
              </a:ext>
            </a:extLst>
          </p:cNvPr>
          <p:cNvSpPr/>
          <p:nvPr/>
        </p:nvSpPr>
        <p:spPr>
          <a:xfrm>
            <a:off x="223380" y="3769476"/>
            <a:ext cx="1597983" cy="784510"/>
          </a:xfrm>
          <a:prstGeom prst="roundRect">
            <a:avLst>
              <a:gd name="adj" fmla="val 13871"/>
            </a:avLst>
          </a:prstGeom>
          <a:solidFill>
            <a:schemeClr val="bg1">
              <a:lumMod val="95000"/>
            </a:schemeClr>
          </a:solidFill>
          <a:ln w="25400" cap="flat" cmpd="sng" algn="ctr">
            <a:noFill/>
            <a:prstDash val="solid"/>
          </a:ln>
          <a:effectLst/>
        </p:spPr>
        <p:txBody>
          <a:bodyPr lIns="121893" tIns="60947" rIns="121893" bIns="60947" rtlCol="0" anchor="ctr"/>
          <a:lstStyle/>
          <a:p>
            <a:pPr algn="ctr" defTabSz="1218936">
              <a:defRPr/>
            </a:pPr>
            <a:endParaRPr lang="en-US" sz="2400" kern="0" dirty="0">
              <a:solidFill>
                <a:sysClr val="window" lastClr="FFFFFF"/>
              </a:solidFill>
              <a:latin typeface="Calibri"/>
            </a:endParaRPr>
          </a:p>
        </p:txBody>
      </p:sp>
      <p:sp>
        <p:nvSpPr>
          <p:cNvPr id="169" name="Rounded Rectangle 168"/>
          <p:cNvSpPr/>
          <p:nvPr/>
        </p:nvSpPr>
        <p:spPr>
          <a:xfrm>
            <a:off x="4327475" y="4118584"/>
            <a:ext cx="4354779" cy="2192361"/>
          </a:xfrm>
          <a:prstGeom prst="roundRect">
            <a:avLst>
              <a:gd name="adj" fmla="val 5148"/>
            </a:avLst>
          </a:prstGeom>
          <a:solidFill>
            <a:schemeClr val="bg1">
              <a:lumMod val="95000"/>
            </a:schemeClr>
          </a:solidFill>
          <a:ln w="25400" cap="flat" cmpd="sng" algn="ctr">
            <a:noFill/>
            <a:prstDash val="solid"/>
          </a:ln>
          <a:effectLst/>
        </p:spPr>
        <p:txBody>
          <a:bodyPr lIns="121893" tIns="60947" rIns="121893" bIns="60947" rtlCol="0" anchor="ctr"/>
          <a:lstStyle/>
          <a:p>
            <a:pPr algn="ctr" defTabSz="1218936">
              <a:defRPr/>
            </a:pPr>
            <a:endParaRPr lang="en-US" sz="2400" kern="0" dirty="0">
              <a:solidFill>
                <a:sysClr val="window" lastClr="FFFFFF"/>
              </a:solidFill>
              <a:latin typeface="Calibri"/>
            </a:endParaRPr>
          </a:p>
        </p:txBody>
      </p:sp>
      <p:cxnSp>
        <p:nvCxnSpPr>
          <p:cNvPr id="360" name="Straight Connector 359"/>
          <p:cNvCxnSpPr>
            <a:cxnSpLocks/>
          </p:cNvCxnSpPr>
          <p:nvPr/>
        </p:nvCxnSpPr>
        <p:spPr>
          <a:xfrm flipV="1">
            <a:off x="5099051" y="2984064"/>
            <a:ext cx="1873" cy="387834"/>
          </a:xfrm>
          <a:prstGeom prst="line">
            <a:avLst/>
          </a:prstGeom>
          <a:noFill/>
          <a:ln w="9525" cap="flat" cmpd="sng" algn="ctr">
            <a:solidFill>
              <a:srgbClr val="4F81BD">
                <a:shade val="95000"/>
                <a:satMod val="105000"/>
              </a:srgbClr>
            </a:solidFill>
            <a:prstDash val="solid"/>
          </a:ln>
          <a:effectLst/>
        </p:spPr>
      </p:cxnSp>
      <p:sp>
        <p:nvSpPr>
          <p:cNvPr id="361" name="Rounded Rectangle 360"/>
          <p:cNvSpPr/>
          <p:nvPr/>
        </p:nvSpPr>
        <p:spPr>
          <a:xfrm>
            <a:off x="4107227" y="304800"/>
            <a:ext cx="7803446" cy="2446720"/>
          </a:xfrm>
          <a:prstGeom prst="roundRect">
            <a:avLst>
              <a:gd name="adj" fmla="val 6402"/>
            </a:avLst>
          </a:prstGeom>
          <a:solidFill>
            <a:srgbClr val="F2F2F2"/>
          </a:solidFill>
          <a:ln w="25400" cap="flat" cmpd="sng" algn="ctr">
            <a:noFill/>
            <a:prstDash val="solid"/>
          </a:ln>
          <a:effectLst/>
        </p:spPr>
        <p:txBody>
          <a:bodyPr lIns="121893" tIns="60947" rIns="121893" bIns="60947" rtlCol="0" anchor="ctr"/>
          <a:lstStyle/>
          <a:p>
            <a:pPr algn="ctr" defTabSz="1218936">
              <a:defRPr/>
            </a:pPr>
            <a:endParaRPr lang="en-US" sz="2400" kern="0" dirty="0">
              <a:solidFill>
                <a:sysClr val="window" lastClr="FFFFFF"/>
              </a:solidFill>
              <a:latin typeface="Calibri"/>
            </a:endParaRPr>
          </a:p>
        </p:txBody>
      </p:sp>
      <p:sp>
        <p:nvSpPr>
          <p:cNvPr id="362" name="Rounded Rectangle 361"/>
          <p:cNvSpPr/>
          <p:nvPr/>
        </p:nvSpPr>
        <p:spPr>
          <a:xfrm>
            <a:off x="8859936" y="2840042"/>
            <a:ext cx="3045919" cy="3470903"/>
          </a:xfrm>
          <a:prstGeom prst="roundRect">
            <a:avLst>
              <a:gd name="adj" fmla="val 4637"/>
            </a:avLst>
          </a:prstGeom>
          <a:solidFill>
            <a:schemeClr val="bg1">
              <a:lumMod val="95000"/>
            </a:schemeClr>
          </a:solidFill>
          <a:ln w="25400" cap="flat" cmpd="sng" algn="ctr">
            <a:noFill/>
            <a:prstDash val="solid"/>
          </a:ln>
          <a:effectLst/>
        </p:spPr>
        <p:txBody>
          <a:bodyPr lIns="121893" tIns="60947" rIns="121893" bIns="60947" rtlCol="0" anchor="ctr"/>
          <a:lstStyle/>
          <a:p>
            <a:pPr algn="ctr" defTabSz="1218936">
              <a:defRPr/>
            </a:pPr>
            <a:endParaRPr lang="en-US" sz="2400" kern="0" dirty="0">
              <a:solidFill>
                <a:sysClr val="window" lastClr="FFFFFF"/>
              </a:solidFill>
              <a:latin typeface="Calibri"/>
            </a:endParaRPr>
          </a:p>
        </p:txBody>
      </p:sp>
      <p:cxnSp>
        <p:nvCxnSpPr>
          <p:cNvPr id="363" name="Straight Connector 362"/>
          <p:cNvCxnSpPr/>
          <p:nvPr/>
        </p:nvCxnSpPr>
        <p:spPr>
          <a:xfrm flipV="1">
            <a:off x="5638369" y="3467905"/>
            <a:ext cx="638277" cy="5434"/>
          </a:xfrm>
          <a:prstGeom prst="line">
            <a:avLst/>
          </a:prstGeom>
          <a:noFill/>
          <a:ln w="9525" cap="flat" cmpd="sng" algn="ctr">
            <a:solidFill>
              <a:srgbClr val="4F81BD">
                <a:shade val="95000"/>
                <a:satMod val="105000"/>
              </a:srgbClr>
            </a:solidFill>
            <a:prstDash val="solid"/>
          </a:ln>
          <a:effectLst/>
        </p:spPr>
      </p:cxnSp>
      <p:cxnSp>
        <p:nvCxnSpPr>
          <p:cNvPr id="404" name="Straight Connector 403"/>
          <p:cNvCxnSpPr>
            <a:cxnSpLocks/>
          </p:cNvCxnSpPr>
          <p:nvPr/>
        </p:nvCxnSpPr>
        <p:spPr>
          <a:xfrm>
            <a:off x="9113762" y="5031140"/>
            <a:ext cx="510431" cy="0"/>
          </a:xfrm>
          <a:prstGeom prst="line">
            <a:avLst/>
          </a:prstGeom>
          <a:noFill/>
          <a:ln w="9525" cap="flat" cmpd="sng" algn="ctr">
            <a:solidFill>
              <a:srgbClr val="4F81BD">
                <a:shade val="95000"/>
                <a:satMod val="105000"/>
              </a:srgbClr>
            </a:solidFill>
            <a:prstDash val="solid"/>
          </a:ln>
          <a:effectLst/>
        </p:spPr>
      </p:cxnSp>
      <p:cxnSp>
        <p:nvCxnSpPr>
          <p:cNvPr id="406" name="Straight Connector 405"/>
          <p:cNvCxnSpPr>
            <a:cxnSpLocks/>
          </p:cNvCxnSpPr>
          <p:nvPr/>
        </p:nvCxnSpPr>
        <p:spPr>
          <a:xfrm>
            <a:off x="10282145" y="3257289"/>
            <a:ext cx="732463" cy="647"/>
          </a:xfrm>
          <a:prstGeom prst="line">
            <a:avLst/>
          </a:prstGeom>
          <a:noFill/>
          <a:ln w="9525" cap="flat" cmpd="sng" algn="ctr">
            <a:solidFill>
              <a:srgbClr val="4F81BD">
                <a:shade val="95000"/>
                <a:satMod val="105000"/>
              </a:srgbClr>
            </a:solidFill>
            <a:prstDash val="solid"/>
          </a:ln>
          <a:effectLst/>
        </p:spPr>
      </p:cxnSp>
      <p:cxnSp>
        <p:nvCxnSpPr>
          <p:cNvPr id="407" name="Straight Connector 406"/>
          <p:cNvCxnSpPr/>
          <p:nvPr/>
        </p:nvCxnSpPr>
        <p:spPr>
          <a:xfrm flipH="1">
            <a:off x="9113764" y="3294030"/>
            <a:ext cx="1020856" cy="576"/>
          </a:xfrm>
          <a:prstGeom prst="line">
            <a:avLst/>
          </a:prstGeom>
          <a:noFill/>
          <a:ln w="9525" cap="flat" cmpd="sng" algn="ctr">
            <a:solidFill>
              <a:srgbClr val="4F81BD">
                <a:shade val="95000"/>
                <a:satMod val="105000"/>
              </a:srgbClr>
            </a:solidFill>
            <a:prstDash val="solid"/>
          </a:ln>
          <a:effectLst/>
        </p:spPr>
      </p:cxnSp>
      <p:sp>
        <p:nvSpPr>
          <p:cNvPr id="410" name="TextBox 409"/>
          <p:cNvSpPr txBox="1"/>
          <p:nvPr/>
        </p:nvSpPr>
        <p:spPr>
          <a:xfrm>
            <a:off x="9071787" y="6032240"/>
            <a:ext cx="856911" cy="292361"/>
          </a:xfrm>
          <a:prstGeom prst="rect">
            <a:avLst/>
          </a:prstGeom>
          <a:noFill/>
        </p:spPr>
        <p:txBody>
          <a:bodyPr wrap="none" lIns="121893" tIns="60947" rIns="121893" bIns="60947" rtlCol="0">
            <a:spAutoFit/>
          </a:bodyPr>
          <a:lstStyle/>
          <a:p>
            <a:pPr defTabSz="1218936">
              <a:defRPr/>
            </a:pPr>
            <a:r>
              <a:rPr lang="en-US" sz="1100" b="1" kern="0" dirty="0">
                <a:solidFill>
                  <a:schemeClr val="accent6"/>
                </a:solidFill>
              </a:rPr>
              <a:t>Forti</a:t>
            </a:r>
            <a:r>
              <a:rPr lang="en-US" sz="1100" b="1" kern="0" dirty="0">
                <a:solidFill>
                  <a:srgbClr val="3C3C3C"/>
                </a:solidFill>
              </a:rPr>
              <a:t>Web</a:t>
            </a:r>
          </a:p>
        </p:txBody>
      </p:sp>
      <p:sp>
        <p:nvSpPr>
          <p:cNvPr id="411" name="TextBox 410"/>
          <p:cNvSpPr txBox="1"/>
          <p:nvPr/>
        </p:nvSpPr>
        <p:spPr>
          <a:xfrm>
            <a:off x="8563987" y="3502267"/>
            <a:ext cx="945076" cy="292361"/>
          </a:xfrm>
          <a:prstGeom prst="rect">
            <a:avLst/>
          </a:prstGeom>
          <a:noFill/>
        </p:spPr>
        <p:txBody>
          <a:bodyPr wrap="none" lIns="121893" tIns="60947" rIns="121893" bIns="60947" rtlCol="0">
            <a:spAutoFit/>
          </a:bodyPr>
          <a:lstStyle/>
          <a:p>
            <a:pPr defTabSz="1218936">
              <a:defRPr/>
            </a:pPr>
            <a:r>
              <a:rPr lang="en-US" sz="1100" b="1" kern="0" dirty="0">
                <a:solidFill>
                  <a:schemeClr val="accent6"/>
                </a:solidFill>
              </a:rPr>
              <a:t>Forti</a:t>
            </a:r>
            <a:r>
              <a:rPr lang="en-US" sz="1100" b="1" kern="0" dirty="0">
                <a:solidFill>
                  <a:srgbClr val="3C3C3C"/>
                </a:solidFill>
              </a:rPr>
              <a:t>DDoS</a:t>
            </a:r>
          </a:p>
        </p:txBody>
      </p:sp>
      <p:sp>
        <p:nvSpPr>
          <p:cNvPr id="412" name="TextBox 411"/>
          <p:cNvSpPr txBox="1"/>
          <p:nvPr/>
        </p:nvSpPr>
        <p:spPr>
          <a:xfrm>
            <a:off x="9501289" y="3497814"/>
            <a:ext cx="831263" cy="292361"/>
          </a:xfrm>
          <a:prstGeom prst="rect">
            <a:avLst/>
          </a:prstGeom>
          <a:noFill/>
        </p:spPr>
        <p:txBody>
          <a:bodyPr wrap="none" lIns="121893" tIns="60947" rIns="121893" bIns="60947" rtlCol="0">
            <a:spAutoFit/>
          </a:bodyPr>
          <a:lstStyle/>
          <a:p>
            <a:pPr defTabSz="1218936">
              <a:defRPr/>
            </a:pPr>
            <a:r>
              <a:rPr lang="en-US" sz="1100" b="1" kern="0" dirty="0">
                <a:solidFill>
                  <a:schemeClr val="accent6"/>
                </a:solidFill>
              </a:rPr>
              <a:t>Forti</a:t>
            </a:r>
            <a:r>
              <a:rPr lang="en-US" sz="1100" b="1" kern="0" dirty="0">
                <a:solidFill>
                  <a:srgbClr val="3C3C3C"/>
                </a:solidFill>
              </a:rPr>
              <a:t>Mail</a:t>
            </a:r>
          </a:p>
        </p:txBody>
      </p:sp>
      <p:sp>
        <p:nvSpPr>
          <p:cNvPr id="414" name="TextBox 413"/>
          <p:cNvSpPr txBox="1"/>
          <p:nvPr/>
        </p:nvSpPr>
        <p:spPr>
          <a:xfrm>
            <a:off x="9942621" y="6031673"/>
            <a:ext cx="866529" cy="292361"/>
          </a:xfrm>
          <a:prstGeom prst="rect">
            <a:avLst/>
          </a:prstGeom>
          <a:noFill/>
        </p:spPr>
        <p:txBody>
          <a:bodyPr wrap="none" lIns="121893" tIns="60947" rIns="121893" bIns="60947" rtlCol="0">
            <a:spAutoFit/>
          </a:bodyPr>
          <a:lstStyle/>
          <a:p>
            <a:pPr algn="ctr" defTabSz="1218936">
              <a:defRPr/>
            </a:pPr>
            <a:r>
              <a:rPr lang="en-US" sz="1100" b="1" kern="0" dirty="0">
                <a:solidFill>
                  <a:schemeClr val="accent6"/>
                </a:solidFill>
              </a:rPr>
              <a:t>Forti</a:t>
            </a:r>
            <a:r>
              <a:rPr lang="en-US" sz="1100" b="1" kern="0" dirty="0">
                <a:solidFill>
                  <a:srgbClr val="3C3C3C"/>
                </a:solidFill>
              </a:rPr>
              <a:t>ADC</a:t>
            </a:r>
          </a:p>
        </p:txBody>
      </p:sp>
      <p:cxnSp>
        <p:nvCxnSpPr>
          <p:cNvPr id="420" name="Straight Connector 419"/>
          <p:cNvCxnSpPr/>
          <p:nvPr/>
        </p:nvCxnSpPr>
        <p:spPr>
          <a:xfrm>
            <a:off x="5137147" y="4401532"/>
            <a:ext cx="2876701" cy="0"/>
          </a:xfrm>
          <a:prstGeom prst="line">
            <a:avLst/>
          </a:prstGeom>
          <a:noFill/>
          <a:ln w="9525" cap="flat" cmpd="sng" algn="ctr">
            <a:solidFill>
              <a:srgbClr val="4F81BD">
                <a:shade val="95000"/>
                <a:satMod val="105000"/>
              </a:srgbClr>
            </a:solidFill>
            <a:prstDash val="solid"/>
          </a:ln>
          <a:effectLst/>
        </p:spPr>
      </p:cxnSp>
      <p:cxnSp>
        <p:nvCxnSpPr>
          <p:cNvPr id="421" name="Straight Connector 420"/>
          <p:cNvCxnSpPr/>
          <p:nvPr/>
        </p:nvCxnSpPr>
        <p:spPr>
          <a:xfrm flipV="1">
            <a:off x="6088705" y="4401533"/>
            <a:ext cx="0" cy="371713"/>
          </a:xfrm>
          <a:prstGeom prst="line">
            <a:avLst/>
          </a:prstGeom>
          <a:noFill/>
          <a:ln w="9525" cap="flat" cmpd="sng" algn="ctr">
            <a:solidFill>
              <a:srgbClr val="4F81BD">
                <a:shade val="95000"/>
                <a:satMod val="105000"/>
              </a:srgbClr>
            </a:solidFill>
            <a:prstDash val="solid"/>
          </a:ln>
          <a:effectLst/>
        </p:spPr>
      </p:cxnSp>
      <p:cxnSp>
        <p:nvCxnSpPr>
          <p:cNvPr id="425" name="Straight Connector 424"/>
          <p:cNvCxnSpPr/>
          <p:nvPr/>
        </p:nvCxnSpPr>
        <p:spPr>
          <a:xfrm>
            <a:off x="4965051" y="2051812"/>
            <a:ext cx="0" cy="319716"/>
          </a:xfrm>
          <a:prstGeom prst="line">
            <a:avLst/>
          </a:prstGeom>
          <a:noFill/>
          <a:ln w="9525" cap="flat" cmpd="sng" algn="ctr">
            <a:solidFill>
              <a:srgbClr val="4F81BD">
                <a:shade val="95000"/>
                <a:satMod val="105000"/>
              </a:srgbClr>
            </a:solidFill>
            <a:prstDash val="solid"/>
          </a:ln>
          <a:effectLst/>
        </p:spPr>
      </p:cxnSp>
      <p:cxnSp>
        <p:nvCxnSpPr>
          <p:cNvPr id="426" name="Straight Connector 425"/>
          <p:cNvCxnSpPr>
            <a:cxnSpLocks/>
          </p:cNvCxnSpPr>
          <p:nvPr/>
        </p:nvCxnSpPr>
        <p:spPr>
          <a:xfrm flipV="1">
            <a:off x="5352822" y="1447800"/>
            <a:ext cx="0" cy="918544"/>
          </a:xfrm>
          <a:prstGeom prst="line">
            <a:avLst/>
          </a:prstGeom>
          <a:noFill/>
          <a:ln w="9525" cap="flat" cmpd="sng" algn="ctr">
            <a:solidFill>
              <a:srgbClr val="4F81BD">
                <a:shade val="95000"/>
                <a:satMod val="105000"/>
              </a:srgbClr>
            </a:solidFill>
            <a:prstDash val="solid"/>
          </a:ln>
          <a:effectLst/>
        </p:spPr>
      </p:cxnSp>
      <p:cxnSp>
        <p:nvCxnSpPr>
          <p:cNvPr id="427" name="Straight Connector 426"/>
          <p:cNvCxnSpPr/>
          <p:nvPr/>
        </p:nvCxnSpPr>
        <p:spPr>
          <a:xfrm>
            <a:off x="6281047" y="1983712"/>
            <a:ext cx="0" cy="376896"/>
          </a:xfrm>
          <a:prstGeom prst="line">
            <a:avLst/>
          </a:prstGeom>
          <a:noFill/>
          <a:ln w="9525" cap="flat" cmpd="sng" algn="ctr">
            <a:solidFill>
              <a:srgbClr val="4F81BD">
                <a:shade val="95000"/>
                <a:satMod val="105000"/>
              </a:srgbClr>
            </a:solidFill>
            <a:prstDash val="solid"/>
          </a:ln>
          <a:effectLst/>
        </p:spPr>
      </p:cxnSp>
      <p:cxnSp>
        <p:nvCxnSpPr>
          <p:cNvPr id="428" name="Straight Connector 427"/>
          <p:cNvCxnSpPr>
            <a:cxnSpLocks/>
          </p:cNvCxnSpPr>
          <p:nvPr/>
        </p:nvCxnSpPr>
        <p:spPr>
          <a:xfrm>
            <a:off x="6596245" y="1441262"/>
            <a:ext cx="0" cy="918543"/>
          </a:xfrm>
          <a:prstGeom prst="line">
            <a:avLst/>
          </a:prstGeom>
          <a:noFill/>
          <a:ln w="9525" cap="flat" cmpd="sng" algn="ctr">
            <a:solidFill>
              <a:srgbClr val="4F81BD">
                <a:shade val="95000"/>
                <a:satMod val="105000"/>
              </a:srgbClr>
            </a:solidFill>
            <a:prstDash val="solid"/>
          </a:ln>
          <a:effectLst/>
        </p:spPr>
      </p:cxnSp>
      <p:sp>
        <p:nvSpPr>
          <p:cNvPr id="429" name="TextBox 428"/>
          <p:cNvSpPr txBox="1"/>
          <p:nvPr/>
        </p:nvSpPr>
        <p:spPr>
          <a:xfrm>
            <a:off x="4655838" y="5163757"/>
            <a:ext cx="1012402" cy="292361"/>
          </a:xfrm>
          <a:prstGeom prst="rect">
            <a:avLst/>
          </a:prstGeom>
          <a:noFill/>
        </p:spPr>
        <p:txBody>
          <a:bodyPr wrap="none" lIns="121893" tIns="60947" rIns="121893" bIns="60947" rtlCol="0">
            <a:spAutoFit/>
          </a:bodyPr>
          <a:lstStyle/>
          <a:p>
            <a:pPr defTabSz="1218936">
              <a:defRPr/>
            </a:pPr>
            <a:r>
              <a:rPr lang="en-US" sz="1100" b="1" kern="0" dirty="0">
                <a:solidFill>
                  <a:schemeClr val="accent6"/>
                </a:solidFill>
              </a:rPr>
              <a:t>Forti</a:t>
            </a:r>
            <a:r>
              <a:rPr lang="en-US" sz="1100" b="1" kern="0" dirty="0">
                <a:solidFill>
                  <a:srgbClr val="3C3C3C"/>
                </a:solidFill>
              </a:rPr>
              <a:t>Switch</a:t>
            </a:r>
          </a:p>
        </p:txBody>
      </p:sp>
      <p:sp>
        <p:nvSpPr>
          <p:cNvPr id="430" name="TextBox 429"/>
          <p:cNvSpPr txBox="1"/>
          <p:nvPr/>
        </p:nvSpPr>
        <p:spPr>
          <a:xfrm>
            <a:off x="5744693" y="5163757"/>
            <a:ext cx="755922" cy="292361"/>
          </a:xfrm>
          <a:prstGeom prst="rect">
            <a:avLst/>
          </a:prstGeom>
          <a:noFill/>
        </p:spPr>
        <p:txBody>
          <a:bodyPr wrap="none" lIns="121893" tIns="60947" rIns="121893" bIns="60947" rtlCol="0">
            <a:spAutoFit/>
          </a:bodyPr>
          <a:lstStyle/>
          <a:p>
            <a:pPr defTabSz="1218936">
              <a:defRPr/>
            </a:pPr>
            <a:r>
              <a:rPr lang="en-US" sz="1100" b="1" kern="0" dirty="0">
                <a:solidFill>
                  <a:schemeClr val="accent6"/>
                </a:solidFill>
              </a:rPr>
              <a:t>Forti</a:t>
            </a:r>
            <a:r>
              <a:rPr lang="en-US" sz="1100" b="1" kern="0" dirty="0">
                <a:solidFill>
                  <a:srgbClr val="3C3C3C"/>
                </a:solidFill>
              </a:rPr>
              <a:t>AP</a:t>
            </a:r>
          </a:p>
        </p:txBody>
      </p:sp>
      <p:sp>
        <p:nvSpPr>
          <p:cNvPr id="432" name="TextBox 431"/>
          <p:cNvSpPr txBox="1"/>
          <p:nvPr/>
        </p:nvSpPr>
        <p:spPr>
          <a:xfrm>
            <a:off x="6082656" y="3666119"/>
            <a:ext cx="1159878" cy="369306"/>
          </a:xfrm>
          <a:prstGeom prst="rect">
            <a:avLst/>
          </a:prstGeom>
          <a:noFill/>
        </p:spPr>
        <p:txBody>
          <a:bodyPr wrap="none" lIns="121893" tIns="60947" rIns="121893" bIns="60947" rtlCol="0">
            <a:spAutoFit/>
          </a:bodyPr>
          <a:lstStyle/>
          <a:p>
            <a:pPr defTabSz="1218936">
              <a:defRPr/>
            </a:pPr>
            <a:r>
              <a:rPr lang="en-US" sz="1600" b="1" kern="0" dirty="0">
                <a:solidFill>
                  <a:schemeClr val="accent6"/>
                </a:solidFill>
              </a:rPr>
              <a:t>Forti</a:t>
            </a:r>
            <a:r>
              <a:rPr lang="en-US" sz="1600" b="1" kern="0" dirty="0">
                <a:solidFill>
                  <a:srgbClr val="3C3C3C"/>
                </a:solidFill>
              </a:rPr>
              <a:t>Gate</a:t>
            </a:r>
          </a:p>
        </p:txBody>
      </p:sp>
      <p:sp>
        <p:nvSpPr>
          <p:cNvPr id="436" name="TextBox 435"/>
          <p:cNvSpPr txBox="1"/>
          <p:nvPr/>
        </p:nvSpPr>
        <p:spPr>
          <a:xfrm>
            <a:off x="5334000" y="2359570"/>
            <a:ext cx="1475670" cy="292361"/>
          </a:xfrm>
          <a:prstGeom prst="rect">
            <a:avLst/>
          </a:prstGeom>
          <a:noFill/>
        </p:spPr>
        <p:txBody>
          <a:bodyPr wrap="none" lIns="121893" tIns="60947" rIns="121893" bIns="60947" rtlCol="0">
            <a:spAutoFit/>
          </a:bodyPr>
          <a:lstStyle/>
          <a:p>
            <a:pPr defTabSz="1218936">
              <a:defRPr/>
            </a:pPr>
            <a:r>
              <a:rPr lang="en-US" sz="1100" b="1" kern="0" dirty="0">
                <a:solidFill>
                  <a:schemeClr val="accent6"/>
                </a:solidFill>
              </a:rPr>
              <a:t>Forti</a:t>
            </a:r>
            <a:r>
              <a:rPr lang="en-US" sz="1100" b="1" kern="0" dirty="0">
                <a:solidFill>
                  <a:srgbClr val="3C3C3C"/>
                </a:solidFill>
              </a:rPr>
              <a:t>Authenticator</a:t>
            </a:r>
          </a:p>
        </p:txBody>
      </p:sp>
      <p:sp>
        <p:nvSpPr>
          <p:cNvPr id="437" name="TextBox 436"/>
          <p:cNvSpPr txBox="1"/>
          <p:nvPr/>
        </p:nvSpPr>
        <p:spPr>
          <a:xfrm>
            <a:off x="4200028" y="731595"/>
            <a:ext cx="1147054" cy="292361"/>
          </a:xfrm>
          <a:prstGeom prst="rect">
            <a:avLst/>
          </a:prstGeom>
          <a:noFill/>
        </p:spPr>
        <p:txBody>
          <a:bodyPr wrap="none" lIns="121893" tIns="60947" rIns="121893" bIns="60947" rtlCol="0">
            <a:spAutoFit/>
          </a:bodyPr>
          <a:lstStyle/>
          <a:p>
            <a:pPr defTabSz="1218936">
              <a:defRPr/>
            </a:pPr>
            <a:r>
              <a:rPr lang="en-US" sz="1100" b="1" kern="0" err="1">
                <a:solidFill>
                  <a:schemeClr val="accent6"/>
                </a:solidFill>
              </a:rPr>
              <a:t>Forti</a:t>
            </a:r>
            <a:r>
              <a:rPr lang="en-US" sz="1100" b="1" kern="0" err="1">
                <a:solidFill>
                  <a:srgbClr val="3C3C3C"/>
                </a:solidFill>
              </a:rPr>
              <a:t>Analyzer</a:t>
            </a:r>
            <a:endParaRPr lang="en-US" sz="1100" b="1" kern="0">
              <a:solidFill>
                <a:srgbClr val="3C3C3C"/>
              </a:solidFill>
            </a:endParaRPr>
          </a:p>
        </p:txBody>
      </p:sp>
      <p:sp>
        <p:nvSpPr>
          <p:cNvPr id="438" name="TextBox 437"/>
          <p:cNvSpPr txBox="1"/>
          <p:nvPr/>
        </p:nvSpPr>
        <p:spPr>
          <a:xfrm>
            <a:off x="4184179" y="2359570"/>
            <a:ext cx="1139040"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Manager</a:t>
            </a:r>
          </a:p>
        </p:txBody>
      </p:sp>
      <p:cxnSp>
        <p:nvCxnSpPr>
          <p:cNvPr id="457" name="Straight Connector 456"/>
          <p:cNvCxnSpPr/>
          <p:nvPr/>
        </p:nvCxnSpPr>
        <p:spPr>
          <a:xfrm flipV="1">
            <a:off x="7083150" y="4401533"/>
            <a:ext cx="0" cy="433665"/>
          </a:xfrm>
          <a:prstGeom prst="line">
            <a:avLst/>
          </a:prstGeom>
          <a:noFill/>
          <a:ln w="9525" cap="flat" cmpd="sng" algn="ctr">
            <a:solidFill>
              <a:srgbClr val="4F81BD">
                <a:shade val="95000"/>
                <a:satMod val="105000"/>
              </a:srgbClr>
            </a:solidFill>
            <a:prstDash val="solid"/>
          </a:ln>
          <a:effectLst/>
        </p:spPr>
      </p:cxnSp>
      <p:sp>
        <p:nvSpPr>
          <p:cNvPr id="458" name="TextBox 457"/>
          <p:cNvSpPr txBox="1"/>
          <p:nvPr/>
        </p:nvSpPr>
        <p:spPr>
          <a:xfrm>
            <a:off x="6577164" y="5163757"/>
            <a:ext cx="1179114" cy="292361"/>
          </a:xfrm>
          <a:prstGeom prst="rect">
            <a:avLst/>
          </a:prstGeom>
          <a:noFill/>
        </p:spPr>
        <p:txBody>
          <a:bodyPr wrap="none" lIns="121893" tIns="60947" rIns="121893" bIns="60947" rtlCol="0">
            <a:spAutoFit/>
          </a:bodyPr>
          <a:lstStyle/>
          <a:p>
            <a:pPr defTabSz="1218936">
              <a:defRPr/>
            </a:pPr>
            <a:r>
              <a:rPr lang="en-US" sz="1100" b="1" kern="0" dirty="0">
                <a:solidFill>
                  <a:schemeClr val="accent6"/>
                </a:solidFill>
              </a:rPr>
              <a:t>Forti</a:t>
            </a:r>
            <a:r>
              <a:rPr lang="en-US" sz="1100" b="1" kern="0" dirty="0">
                <a:solidFill>
                  <a:srgbClr val="3C3C3C"/>
                </a:solidFill>
              </a:rPr>
              <a:t>Recorder</a:t>
            </a:r>
          </a:p>
        </p:txBody>
      </p:sp>
      <p:cxnSp>
        <p:nvCxnSpPr>
          <p:cNvPr id="459" name="Straight Connector 458"/>
          <p:cNvCxnSpPr/>
          <p:nvPr/>
        </p:nvCxnSpPr>
        <p:spPr>
          <a:xfrm flipH="1" flipV="1">
            <a:off x="7166706" y="5191415"/>
            <a:ext cx="10578" cy="547504"/>
          </a:xfrm>
          <a:prstGeom prst="line">
            <a:avLst/>
          </a:prstGeom>
          <a:noFill/>
          <a:ln w="9525" cap="flat" cmpd="sng" algn="ctr">
            <a:solidFill>
              <a:srgbClr val="4F81BD">
                <a:shade val="95000"/>
                <a:satMod val="105000"/>
              </a:srgbClr>
            </a:solidFill>
            <a:prstDash val="solid"/>
          </a:ln>
          <a:effectLst/>
        </p:spPr>
      </p:cxnSp>
      <p:sp>
        <p:nvSpPr>
          <p:cNvPr id="460" name="TextBox 459"/>
          <p:cNvSpPr txBox="1"/>
          <p:nvPr/>
        </p:nvSpPr>
        <p:spPr>
          <a:xfrm>
            <a:off x="6665256" y="5988302"/>
            <a:ext cx="1076522"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Camera</a:t>
            </a:r>
          </a:p>
        </p:txBody>
      </p:sp>
      <p:sp>
        <p:nvSpPr>
          <p:cNvPr id="465" name="TextBox 464"/>
          <p:cNvSpPr txBox="1"/>
          <p:nvPr/>
        </p:nvSpPr>
        <p:spPr>
          <a:xfrm>
            <a:off x="7685672" y="5163755"/>
            <a:ext cx="935458"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Voice</a:t>
            </a:r>
          </a:p>
        </p:txBody>
      </p:sp>
      <p:sp>
        <p:nvSpPr>
          <p:cNvPr id="466" name="TextBox 465"/>
          <p:cNvSpPr txBox="1"/>
          <p:nvPr/>
        </p:nvSpPr>
        <p:spPr>
          <a:xfrm>
            <a:off x="7844630" y="5988302"/>
            <a:ext cx="896986"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Fone</a:t>
            </a:r>
          </a:p>
        </p:txBody>
      </p:sp>
      <p:cxnSp>
        <p:nvCxnSpPr>
          <p:cNvPr id="467" name="Straight Connector 466"/>
          <p:cNvCxnSpPr>
            <a:cxnSpLocks/>
          </p:cNvCxnSpPr>
          <p:nvPr/>
        </p:nvCxnSpPr>
        <p:spPr>
          <a:xfrm flipV="1">
            <a:off x="8305279" y="5269835"/>
            <a:ext cx="6585" cy="485470"/>
          </a:xfrm>
          <a:prstGeom prst="line">
            <a:avLst/>
          </a:prstGeom>
          <a:noFill/>
          <a:ln w="9525" cap="flat" cmpd="sng" algn="ctr">
            <a:solidFill>
              <a:srgbClr val="4F81BD">
                <a:shade val="95000"/>
                <a:satMod val="105000"/>
              </a:srgbClr>
            </a:solidFill>
            <a:prstDash val="solid"/>
          </a:ln>
          <a:effectLst/>
        </p:spPr>
      </p:cxnSp>
      <p:cxnSp>
        <p:nvCxnSpPr>
          <p:cNvPr id="468" name="Straight Connector 467"/>
          <p:cNvCxnSpPr/>
          <p:nvPr/>
        </p:nvCxnSpPr>
        <p:spPr>
          <a:xfrm flipV="1">
            <a:off x="8013846" y="4401533"/>
            <a:ext cx="0" cy="433665"/>
          </a:xfrm>
          <a:prstGeom prst="line">
            <a:avLst/>
          </a:prstGeom>
          <a:noFill/>
          <a:ln w="9525" cap="flat" cmpd="sng" algn="ctr">
            <a:solidFill>
              <a:srgbClr val="4F81BD">
                <a:shade val="95000"/>
                <a:satMod val="105000"/>
              </a:srgbClr>
            </a:solidFill>
            <a:prstDash val="solid"/>
          </a:ln>
          <a:effectLst/>
        </p:spPr>
      </p:cxnSp>
      <p:cxnSp>
        <p:nvCxnSpPr>
          <p:cNvPr id="484" name="Straight Connector 483"/>
          <p:cNvCxnSpPr/>
          <p:nvPr/>
        </p:nvCxnSpPr>
        <p:spPr>
          <a:xfrm flipV="1">
            <a:off x="7695122" y="3595808"/>
            <a:ext cx="1" cy="805376"/>
          </a:xfrm>
          <a:prstGeom prst="line">
            <a:avLst/>
          </a:prstGeom>
          <a:noFill/>
          <a:ln w="9525" cap="flat" cmpd="sng" algn="ctr">
            <a:solidFill>
              <a:srgbClr val="4F81BD">
                <a:shade val="95000"/>
                <a:satMod val="105000"/>
              </a:srgbClr>
            </a:solidFill>
            <a:prstDash val="solid"/>
          </a:ln>
          <a:effectLst/>
        </p:spPr>
      </p:cxnSp>
      <p:cxnSp>
        <p:nvCxnSpPr>
          <p:cNvPr id="485" name="Straight Connector 484"/>
          <p:cNvCxnSpPr/>
          <p:nvPr/>
        </p:nvCxnSpPr>
        <p:spPr>
          <a:xfrm flipV="1">
            <a:off x="5137146" y="4401533"/>
            <a:ext cx="0" cy="681473"/>
          </a:xfrm>
          <a:prstGeom prst="line">
            <a:avLst/>
          </a:prstGeom>
          <a:noFill/>
          <a:ln w="9525" cap="flat" cmpd="sng" algn="ctr">
            <a:solidFill>
              <a:srgbClr val="4F81BD">
                <a:shade val="95000"/>
                <a:satMod val="105000"/>
              </a:srgbClr>
            </a:solidFill>
            <a:prstDash val="solid"/>
          </a:ln>
          <a:effectLst/>
        </p:spPr>
      </p:cxnSp>
      <p:cxnSp>
        <p:nvCxnSpPr>
          <p:cNvPr id="489" name="Straight Connector 488"/>
          <p:cNvCxnSpPr/>
          <p:nvPr/>
        </p:nvCxnSpPr>
        <p:spPr>
          <a:xfrm flipV="1">
            <a:off x="5091754" y="3611563"/>
            <a:ext cx="3795" cy="357331"/>
          </a:xfrm>
          <a:prstGeom prst="line">
            <a:avLst/>
          </a:prstGeom>
          <a:noFill/>
          <a:ln w="9525" cap="flat" cmpd="sng" algn="ctr">
            <a:solidFill>
              <a:srgbClr val="4F81BD">
                <a:shade val="95000"/>
                <a:satMod val="105000"/>
              </a:srgbClr>
            </a:solidFill>
            <a:prstDash val="solid"/>
          </a:ln>
          <a:effectLst/>
        </p:spPr>
      </p:cxnSp>
      <p:cxnSp>
        <p:nvCxnSpPr>
          <p:cNvPr id="491" name="Straight Connector 490"/>
          <p:cNvCxnSpPr>
            <a:cxnSpLocks/>
          </p:cNvCxnSpPr>
          <p:nvPr/>
        </p:nvCxnSpPr>
        <p:spPr>
          <a:xfrm flipV="1">
            <a:off x="3132382" y="2504267"/>
            <a:ext cx="0" cy="479726"/>
          </a:xfrm>
          <a:prstGeom prst="line">
            <a:avLst/>
          </a:prstGeom>
          <a:noFill/>
          <a:ln w="9525" cap="flat" cmpd="sng" algn="ctr">
            <a:solidFill>
              <a:srgbClr val="4F81BD">
                <a:shade val="95000"/>
                <a:satMod val="105000"/>
              </a:srgbClr>
            </a:solidFill>
            <a:prstDash val="solid"/>
          </a:ln>
          <a:effectLst/>
        </p:spPr>
      </p:cxnSp>
      <p:cxnSp>
        <p:nvCxnSpPr>
          <p:cNvPr id="492" name="Straight Connector 491"/>
          <p:cNvCxnSpPr/>
          <p:nvPr/>
        </p:nvCxnSpPr>
        <p:spPr>
          <a:xfrm flipH="1">
            <a:off x="6575497" y="3294605"/>
            <a:ext cx="2538265" cy="0"/>
          </a:xfrm>
          <a:prstGeom prst="line">
            <a:avLst/>
          </a:prstGeom>
          <a:noFill/>
          <a:ln w="9525" cap="flat" cmpd="sng" algn="ctr">
            <a:solidFill>
              <a:srgbClr val="4F81BD">
                <a:shade val="95000"/>
                <a:satMod val="105000"/>
              </a:srgbClr>
            </a:solidFill>
            <a:prstDash val="solid"/>
          </a:ln>
          <a:effectLst/>
        </p:spPr>
      </p:cxnSp>
      <p:cxnSp>
        <p:nvCxnSpPr>
          <p:cNvPr id="493" name="Straight Connector 492"/>
          <p:cNvCxnSpPr>
            <a:cxnSpLocks/>
          </p:cNvCxnSpPr>
          <p:nvPr/>
        </p:nvCxnSpPr>
        <p:spPr>
          <a:xfrm flipV="1">
            <a:off x="9113762" y="3288927"/>
            <a:ext cx="5769" cy="2386382"/>
          </a:xfrm>
          <a:prstGeom prst="line">
            <a:avLst/>
          </a:prstGeom>
          <a:noFill/>
          <a:ln w="9525" cap="flat" cmpd="sng" algn="ctr">
            <a:solidFill>
              <a:srgbClr val="4F81BD">
                <a:shade val="95000"/>
                <a:satMod val="105000"/>
              </a:srgbClr>
            </a:solidFill>
            <a:prstDash val="solid"/>
          </a:ln>
          <a:effectLst/>
        </p:spPr>
      </p:cxnSp>
      <p:cxnSp>
        <p:nvCxnSpPr>
          <p:cNvPr id="499" name="Straight Connector 498"/>
          <p:cNvCxnSpPr/>
          <p:nvPr/>
        </p:nvCxnSpPr>
        <p:spPr>
          <a:xfrm>
            <a:off x="9123002" y="3810894"/>
            <a:ext cx="2104445" cy="0"/>
          </a:xfrm>
          <a:prstGeom prst="line">
            <a:avLst/>
          </a:prstGeom>
          <a:noFill/>
          <a:ln w="9525" cap="flat" cmpd="sng" algn="ctr">
            <a:solidFill>
              <a:srgbClr val="4F81BD">
                <a:shade val="95000"/>
                <a:satMod val="105000"/>
              </a:srgbClr>
            </a:solidFill>
            <a:prstDash val="solid"/>
          </a:ln>
          <a:effectLst/>
        </p:spPr>
      </p:cxnSp>
      <p:cxnSp>
        <p:nvCxnSpPr>
          <p:cNvPr id="500" name="Straight Connector 499"/>
          <p:cNvCxnSpPr/>
          <p:nvPr/>
        </p:nvCxnSpPr>
        <p:spPr>
          <a:xfrm flipH="1">
            <a:off x="7710088" y="2371470"/>
            <a:ext cx="4451" cy="1234492"/>
          </a:xfrm>
          <a:prstGeom prst="line">
            <a:avLst/>
          </a:prstGeom>
          <a:noFill/>
          <a:ln w="9525" cap="flat" cmpd="sng" algn="ctr">
            <a:solidFill>
              <a:srgbClr val="4F81BD">
                <a:shade val="95000"/>
                <a:satMod val="105000"/>
              </a:srgbClr>
            </a:solidFill>
            <a:prstDash val="solid"/>
          </a:ln>
          <a:effectLst/>
        </p:spPr>
      </p:cxnSp>
      <p:cxnSp>
        <p:nvCxnSpPr>
          <p:cNvPr id="501" name="Straight Connector 500"/>
          <p:cNvCxnSpPr/>
          <p:nvPr/>
        </p:nvCxnSpPr>
        <p:spPr>
          <a:xfrm flipH="1">
            <a:off x="4962173" y="2363691"/>
            <a:ext cx="6176122" cy="5307"/>
          </a:xfrm>
          <a:prstGeom prst="line">
            <a:avLst/>
          </a:prstGeom>
          <a:noFill/>
          <a:ln w="9525" cap="flat" cmpd="sng" algn="ctr">
            <a:solidFill>
              <a:srgbClr val="4F81BD">
                <a:shade val="95000"/>
                <a:satMod val="105000"/>
              </a:srgbClr>
            </a:solidFill>
            <a:prstDash val="solid"/>
          </a:ln>
          <a:effectLst/>
        </p:spPr>
      </p:cxnSp>
      <p:sp>
        <p:nvSpPr>
          <p:cNvPr id="502" name="TextBox 501"/>
          <p:cNvSpPr txBox="1"/>
          <p:nvPr/>
        </p:nvSpPr>
        <p:spPr>
          <a:xfrm>
            <a:off x="11140312" y="3300153"/>
            <a:ext cx="1063388" cy="292361"/>
          </a:xfrm>
          <a:prstGeom prst="rect">
            <a:avLst/>
          </a:prstGeom>
          <a:noFill/>
        </p:spPr>
        <p:txBody>
          <a:bodyPr wrap="squar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Proxy</a:t>
            </a:r>
          </a:p>
        </p:txBody>
      </p:sp>
      <p:sp>
        <p:nvSpPr>
          <p:cNvPr id="508" name="TextBox 507"/>
          <p:cNvSpPr txBox="1"/>
          <p:nvPr/>
        </p:nvSpPr>
        <p:spPr>
          <a:xfrm>
            <a:off x="9128347" y="4300411"/>
            <a:ext cx="1900466" cy="400083"/>
          </a:xfrm>
          <a:prstGeom prst="rect">
            <a:avLst/>
          </a:prstGeom>
          <a:noFill/>
        </p:spPr>
        <p:txBody>
          <a:bodyPr wrap="none" lIns="121893" tIns="60947" rIns="121893" bIns="60947" rtlCol="0">
            <a:spAutoFit/>
          </a:bodyPr>
          <a:lstStyle/>
          <a:p>
            <a:pPr defTabSz="1218936">
              <a:defRPr/>
            </a:pPr>
            <a:r>
              <a:rPr lang="en-US" b="1" kern="0">
                <a:solidFill>
                  <a:schemeClr val="accent5">
                    <a:lumMod val="60000"/>
                    <a:lumOff val="40000"/>
                  </a:schemeClr>
                </a:solidFill>
              </a:rPr>
              <a:t>DATA CENTER</a:t>
            </a:r>
          </a:p>
        </p:txBody>
      </p:sp>
      <p:sp>
        <p:nvSpPr>
          <p:cNvPr id="509" name="TextBox 508"/>
          <p:cNvSpPr txBox="1"/>
          <p:nvPr/>
        </p:nvSpPr>
        <p:spPr>
          <a:xfrm>
            <a:off x="4187876" y="324794"/>
            <a:ext cx="5452670" cy="400083"/>
          </a:xfrm>
          <a:prstGeom prst="rect">
            <a:avLst/>
          </a:prstGeom>
          <a:noFill/>
        </p:spPr>
        <p:txBody>
          <a:bodyPr wrap="square" lIns="121893" tIns="60947" rIns="121893" bIns="60947" rtlCol="0">
            <a:spAutoFit/>
          </a:bodyPr>
          <a:lstStyle/>
          <a:p>
            <a:pPr defTabSz="1218936">
              <a:defRPr/>
            </a:pPr>
            <a:r>
              <a:rPr lang="en-US" b="1" kern="0">
                <a:solidFill>
                  <a:schemeClr val="accent5">
                    <a:lumMod val="60000"/>
                    <a:lumOff val="40000"/>
                  </a:schemeClr>
                </a:solidFill>
              </a:rPr>
              <a:t>SECURITY/NETWORK OPERATING CENTER</a:t>
            </a:r>
          </a:p>
        </p:txBody>
      </p:sp>
      <p:sp>
        <p:nvSpPr>
          <p:cNvPr id="510" name="TextBox 509"/>
          <p:cNvSpPr txBox="1"/>
          <p:nvPr/>
        </p:nvSpPr>
        <p:spPr>
          <a:xfrm>
            <a:off x="7912216" y="4082179"/>
            <a:ext cx="720656" cy="400083"/>
          </a:xfrm>
          <a:prstGeom prst="rect">
            <a:avLst/>
          </a:prstGeom>
          <a:noFill/>
        </p:spPr>
        <p:txBody>
          <a:bodyPr wrap="none" lIns="121893" tIns="60947" rIns="121893" bIns="60947" rtlCol="0">
            <a:spAutoFit/>
          </a:bodyPr>
          <a:lstStyle/>
          <a:p>
            <a:pPr defTabSz="1218936">
              <a:defRPr/>
            </a:pPr>
            <a:r>
              <a:rPr lang="en-US" b="1" kern="0">
                <a:solidFill>
                  <a:schemeClr val="accent5">
                    <a:lumMod val="60000"/>
                    <a:lumOff val="40000"/>
                  </a:schemeClr>
                </a:solidFill>
              </a:rPr>
              <a:t>LAN</a:t>
            </a:r>
          </a:p>
        </p:txBody>
      </p:sp>
      <p:cxnSp>
        <p:nvCxnSpPr>
          <p:cNvPr id="529" name="Straight Connector 528"/>
          <p:cNvCxnSpPr/>
          <p:nvPr/>
        </p:nvCxnSpPr>
        <p:spPr>
          <a:xfrm flipH="1" flipV="1">
            <a:off x="5137147" y="5055388"/>
            <a:ext cx="8103" cy="490999"/>
          </a:xfrm>
          <a:prstGeom prst="line">
            <a:avLst/>
          </a:prstGeom>
          <a:noFill/>
          <a:ln w="9525" cap="flat" cmpd="sng" algn="ctr">
            <a:solidFill>
              <a:srgbClr val="4F81BD">
                <a:shade val="95000"/>
                <a:satMod val="105000"/>
              </a:srgbClr>
            </a:solidFill>
            <a:prstDash val="solid"/>
          </a:ln>
          <a:effectLst/>
        </p:spPr>
      </p:cxnSp>
      <p:pic>
        <p:nvPicPr>
          <p:cNvPr id="185" name="Picture 18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42366" y="3050979"/>
            <a:ext cx="715943" cy="488769"/>
          </a:xfrm>
          <a:prstGeom prst="rect">
            <a:avLst/>
          </a:prstGeom>
        </p:spPr>
      </p:pic>
      <p:sp>
        <p:nvSpPr>
          <p:cNvPr id="483" name="Rounded Rectangle 482"/>
          <p:cNvSpPr/>
          <p:nvPr/>
        </p:nvSpPr>
        <p:spPr>
          <a:xfrm>
            <a:off x="9545128" y="2718481"/>
            <a:ext cx="930697" cy="468807"/>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Mail Sec. Gateway</a:t>
            </a:r>
          </a:p>
        </p:txBody>
      </p:sp>
      <p:grpSp>
        <p:nvGrpSpPr>
          <p:cNvPr id="236" name="Group 235"/>
          <p:cNvGrpSpPr/>
          <p:nvPr/>
        </p:nvGrpSpPr>
        <p:grpSpPr>
          <a:xfrm>
            <a:off x="11014607" y="2800013"/>
            <a:ext cx="818654" cy="542615"/>
            <a:chOff x="8093013" y="547831"/>
            <a:chExt cx="737292" cy="667407"/>
          </a:xfrm>
        </p:grpSpPr>
        <p:pic>
          <p:nvPicPr>
            <p:cNvPr id="238" name="Picture 2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3013" y="547831"/>
              <a:ext cx="418225" cy="667407"/>
            </a:xfrm>
            <a:prstGeom prst="rect">
              <a:avLst/>
            </a:prstGeom>
          </p:spPr>
        </p:pic>
        <p:pic>
          <p:nvPicPr>
            <p:cNvPr id="239" name="Picture 2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12080" y="547831"/>
              <a:ext cx="418225" cy="667407"/>
            </a:xfrm>
            <a:prstGeom prst="rect">
              <a:avLst/>
            </a:prstGeom>
          </p:spPr>
        </p:pic>
      </p:grpSp>
      <p:sp>
        <p:nvSpPr>
          <p:cNvPr id="241" name="TextBox 240"/>
          <p:cNvSpPr txBox="1"/>
          <p:nvPr/>
        </p:nvSpPr>
        <p:spPr>
          <a:xfrm>
            <a:off x="10934576" y="2742520"/>
            <a:ext cx="1030036" cy="292361"/>
          </a:xfrm>
          <a:prstGeom prst="rect">
            <a:avLst/>
          </a:prstGeom>
          <a:solidFill>
            <a:schemeClr val="bg1">
              <a:alpha val="40000"/>
            </a:schemeClr>
          </a:solidFill>
        </p:spPr>
        <p:txBody>
          <a:bodyPr wrap="none" lIns="121893" tIns="60947" rIns="121893" bIns="60947" rtlCol="0">
            <a:spAutoFit/>
          </a:bodyPr>
          <a:lstStyle/>
          <a:p>
            <a:pPr defTabSz="1218936">
              <a:defRPr/>
            </a:pPr>
            <a:r>
              <a:rPr lang="en-US" sz="1100" i="1" kern="0">
                <a:solidFill>
                  <a:sysClr val="windowText" lastClr="000000"/>
                </a:solidFill>
              </a:rPr>
              <a:t>Mail Servers</a:t>
            </a:r>
          </a:p>
        </p:txBody>
      </p:sp>
      <p:pic>
        <p:nvPicPr>
          <p:cNvPr id="247" name="Picture 24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89485" y="5738789"/>
            <a:ext cx="390343" cy="299757"/>
          </a:xfrm>
          <a:prstGeom prst="rect">
            <a:avLst/>
          </a:prstGeom>
        </p:spPr>
      </p:pic>
      <p:pic>
        <p:nvPicPr>
          <p:cNvPr id="248" name="Picture 24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77048" y="5882677"/>
            <a:ext cx="390343" cy="299757"/>
          </a:xfrm>
          <a:prstGeom prst="rect">
            <a:avLst/>
          </a:prstGeom>
        </p:spPr>
      </p:pic>
      <p:pic>
        <p:nvPicPr>
          <p:cNvPr id="249" name="Picture 24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60999" y="5525209"/>
            <a:ext cx="390343" cy="299757"/>
          </a:xfrm>
          <a:prstGeom prst="rect">
            <a:avLst/>
          </a:prstGeom>
        </p:spPr>
      </p:pic>
      <p:pic>
        <p:nvPicPr>
          <p:cNvPr id="250" name="Picture 24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09475" y="5433775"/>
            <a:ext cx="463557" cy="442332"/>
          </a:xfrm>
          <a:prstGeom prst="rect">
            <a:avLst/>
          </a:prstGeom>
        </p:spPr>
      </p:pic>
      <p:pic>
        <p:nvPicPr>
          <p:cNvPr id="252" name="Picture 25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3430" y="5750863"/>
            <a:ext cx="463557" cy="442332"/>
          </a:xfrm>
          <a:prstGeom prst="rect">
            <a:avLst/>
          </a:prstGeom>
        </p:spPr>
      </p:pic>
      <p:sp>
        <p:nvSpPr>
          <p:cNvPr id="305" name="TextBox 304"/>
          <p:cNvSpPr txBox="1"/>
          <p:nvPr/>
        </p:nvSpPr>
        <p:spPr>
          <a:xfrm>
            <a:off x="6840063" y="2359570"/>
            <a:ext cx="1010559" cy="292361"/>
          </a:xfrm>
          <a:prstGeom prst="rect">
            <a:avLst/>
          </a:prstGeom>
          <a:noFill/>
        </p:spPr>
        <p:txBody>
          <a:bodyPr wrap="squar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Tester</a:t>
            </a:r>
          </a:p>
        </p:txBody>
      </p:sp>
      <p:pic>
        <p:nvPicPr>
          <p:cNvPr id="187" name="Picture 18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0437" y="5721818"/>
            <a:ext cx="495131" cy="237476"/>
          </a:xfrm>
          <a:prstGeom prst="rect">
            <a:avLst/>
          </a:prstGeom>
        </p:spPr>
      </p:pic>
      <p:pic>
        <p:nvPicPr>
          <p:cNvPr id="204" name="Picture 20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37638" y="5656918"/>
            <a:ext cx="383997" cy="270274"/>
          </a:xfrm>
          <a:prstGeom prst="rect">
            <a:avLst/>
          </a:prstGeom>
        </p:spPr>
      </p:pic>
      <p:pic>
        <p:nvPicPr>
          <p:cNvPr id="194" name="Picture 193" descr="WiFi-Red.png"/>
          <p:cNvPicPr>
            <a:picLocks noChangeAspect="1"/>
          </p:cNvPicPr>
          <p:nvPr/>
        </p:nvPicPr>
        <p:blipFill>
          <a:blip r:embed="rId9" cstate="print">
            <a:grayscl/>
            <a:extLst>
              <a:ext uri="{28A0092B-C50C-407E-A947-70E740481C1C}">
                <a14:useLocalDpi xmlns:a14="http://schemas.microsoft.com/office/drawing/2010/main"/>
              </a:ext>
            </a:extLst>
          </a:blip>
          <a:stretch>
            <a:fillRect/>
          </a:stretch>
        </p:blipFill>
        <p:spPr>
          <a:xfrm>
            <a:off x="5764852" y="5478797"/>
            <a:ext cx="195466" cy="184231"/>
          </a:xfrm>
          <a:prstGeom prst="rect">
            <a:avLst/>
          </a:prstGeom>
        </p:spPr>
      </p:pic>
      <p:sp>
        <p:nvSpPr>
          <p:cNvPr id="367" name="Rounded Rectangle 366"/>
          <p:cNvSpPr/>
          <p:nvPr/>
        </p:nvSpPr>
        <p:spPr>
          <a:xfrm>
            <a:off x="1432951" y="3184338"/>
            <a:ext cx="2773379" cy="1366058"/>
          </a:xfrm>
          <a:prstGeom prst="roundRect">
            <a:avLst>
              <a:gd name="adj" fmla="val 7193"/>
            </a:avLst>
          </a:prstGeom>
          <a:solidFill>
            <a:schemeClr val="bg1">
              <a:lumMod val="95000"/>
            </a:schemeClr>
          </a:solidFill>
          <a:ln w="25400" cap="flat" cmpd="sng" algn="ctr">
            <a:noFill/>
            <a:prstDash val="solid"/>
          </a:ln>
          <a:effectLst/>
        </p:spPr>
        <p:txBody>
          <a:bodyPr lIns="121893" tIns="60947" rIns="121893" bIns="60947" rtlCol="0" anchor="ctr"/>
          <a:lstStyle/>
          <a:p>
            <a:pPr algn="ctr" defTabSz="1218936">
              <a:defRPr/>
            </a:pPr>
            <a:endParaRPr lang="en-US" sz="2400" kern="0">
              <a:solidFill>
                <a:sysClr val="window" lastClr="FFFFFF"/>
              </a:solidFill>
              <a:latin typeface="Calibri"/>
            </a:endParaRPr>
          </a:p>
        </p:txBody>
      </p:sp>
      <p:sp>
        <p:nvSpPr>
          <p:cNvPr id="434" name="TextBox 433"/>
          <p:cNvSpPr txBox="1"/>
          <p:nvPr/>
        </p:nvSpPr>
        <p:spPr>
          <a:xfrm>
            <a:off x="2769968" y="4145490"/>
            <a:ext cx="949886" cy="461639"/>
          </a:xfrm>
          <a:prstGeom prst="rect">
            <a:avLst/>
          </a:prstGeom>
          <a:noFill/>
        </p:spPr>
        <p:txBody>
          <a:bodyPr wrap="none" lIns="121893" tIns="60947" rIns="121893" bIns="60947" rtlCol="0">
            <a:spAutoFit/>
          </a:bodyPr>
          <a:lstStyle/>
          <a:p>
            <a:pPr defTabSz="1218936">
              <a:defRPr/>
            </a:pPr>
            <a:r>
              <a:rPr lang="en-US" sz="1100" b="1" kern="0" dirty="0">
                <a:solidFill>
                  <a:schemeClr val="accent6"/>
                </a:solidFill>
              </a:rPr>
              <a:t>Forti</a:t>
            </a:r>
            <a:r>
              <a:rPr lang="en-US" sz="1100" b="1" kern="0" dirty="0">
                <a:solidFill>
                  <a:srgbClr val="3C3C3C"/>
                </a:solidFill>
              </a:rPr>
              <a:t>Client</a:t>
            </a:r>
          </a:p>
          <a:p>
            <a:pPr defTabSz="1218936">
              <a:defRPr/>
            </a:pPr>
            <a:r>
              <a:rPr lang="en-US" sz="1100" b="1" kern="0" dirty="0">
                <a:solidFill>
                  <a:schemeClr val="accent6"/>
                </a:solidFill>
              </a:rPr>
              <a:t>Forti</a:t>
            </a:r>
            <a:r>
              <a:rPr lang="en-US" sz="1100" b="1" kern="0" dirty="0">
                <a:solidFill>
                  <a:srgbClr val="3C3C3C"/>
                </a:solidFill>
              </a:rPr>
              <a:t>EDR</a:t>
            </a:r>
          </a:p>
        </p:txBody>
      </p:sp>
      <p:cxnSp>
        <p:nvCxnSpPr>
          <p:cNvPr id="451" name="Straight Connector 450"/>
          <p:cNvCxnSpPr/>
          <p:nvPr/>
        </p:nvCxnSpPr>
        <p:spPr>
          <a:xfrm flipH="1">
            <a:off x="2565350" y="3810894"/>
            <a:ext cx="338434" cy="0"/>
          </a:xfrm>
          <a:prstGeom prst="line">
            <a:avLst/>
          </a:prstGeom>
          <a:noFill/>
          <a:ln w="9525" cap="flat" cmpd="sng" algn="ctr">
            <a:solidFill>
              <a:srgbClr val="4F81BD">
                <a:shade val="95000"/>
                <a:satMod val="105000"/>
              </a:srgbClr>
            </a:solidFill>
            <a:prstDash val="solid"/>
          </a:ln>
          <a:effectLst/>
        </p:spPr>
      </p:cxnSp>
      <p:sp>
        <p:nvSpPr>
          <p:cNvPr id="452" name="TextBox 451"/>
          <p:cNvSpPr txBox="1"/>
          <p:nvPr/>
        </p:nvSpPr>
        <p:spPr>
          <a:xfrm>
            <a:off x="1833775" y="3938830"/>
            <a:ext cx="975534"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Token</a:t>
            </a:r>
          </a:p>
        </p:txBody>
      </p:sp>
      <p:sp>
        <p:nvSpPr>
          <p:cNvPr id="507" name="Rounded Rectangle 506"/>
          <p:cNvSpPr/>
          <p:nvPr/>
        </p:nvSpPr>
        <p:spPr>
          <a:xfrm>
            <a:off x="1676111" y="3286194"/>
            <a:ext cx="930697" cy="38142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2 Factor OTP Token</a:t>
            </a:r>
          </a:p>
        </p:txBody>
      </p:sp>
      <p:sp>
        <p:nvSpPr>
          <p:cNvPr id="511" name="TextBox 510"/>
          <p:cNvSpPr txBox="1"/>
          <p:nvPr/>
        </p:nvSpPr>
        <p:spPr>
          <a:xfrm>
            <a:off x="208999" y="4129342"/>
            <a:ext cx="2003058" cy="400083"/>
          </a:xfrm>
          <a:prstGeom prst="rect">
            <a:avLst/>
          </a:prstGeom>
          <a:noFill/>
        </p:spPr>
        <p:txBody>
          <a:bodyPr wrap="none" lIns="121893" tIns="60947" rIns="121893" bIns="60947" rtlCol="0">
            <a:spAutoFit/>
          </a:bodyPr>
          <a:lstStyle/>
          <a:p>
            <a:pPr defTabSz="1218936">
              <a:defRPr/>
            </a:pPr>
            <a:r>
              <a:rPr lang="en-US" b="1" kern="0">
                <a:solidFill>
                  <a:schemeClr val="accent5">
                    <a:lumMod val="60000"/>
                    <a:lumOff val="40000"/>
                  </a:schemeClr>
                </a:solidFill>
              </a:rPr>
              <a:t>MOBILE USERS</a:t>
            </a:r>
          </a:p>
        </p:txBody>
      </p:sp>
      <p:pic>
        <p:nvPicPr>
          <p:cNvPr id="198" name="Picture 19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404324" y="3728427"/>
            <a:ext cx="148983" cy="282089"/>
          </a:xfrm>
          <a:prstGeom prst="rect">
            <a:avLst/>
          </a:prstGeom>
        </p:spPr>
      </p:pic>
      <p:pic>
        <p:nvPicPr>
          <p:cNvPr id="199" name="Picture 19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94463" y="3673378"/>
            <a:ext cx="611404" cy="469520"/>
          </a:xfrm>
          <a:prstGeom prst="rect">
            <a:avLst/>
          </a:prstGeom>
        </p:spPr>
      </p:pic>
      <p:sp>
        <p:nvSpPr>
          <p:cNvPr id="506" name="Rounded Rectangle 505"/>
          <p:cNvSpPr/>
          <p:nvPr/>
        </p:nvSpPr>
        <p:spPr>
          <a:xfrm>
            <a:off x="2704957" y="3277950"/>
            <a:ext cx="930697" cy="389888"/>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Endpoint Security</a:t>
            </a:r>
          </a:p>
        </p:txBody>
      </p:sp>
      <p:pic>
        <p:nvPicPr>
          <p:cNvPr id="175" name="Picture 17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148373" y="3722769"/>
            <a:ext cx="389754" cy="267322"/>
          </a:xfrm>
          <a:prstGeom prst="rect">
            <a:avLst/>
          </a:prstGeom>
        </p:spPr>
      </p:pic>
      <p:cxnSp>
        <p:nvCxnSpPr>
          <p:cNvPr id="172" name="Straight Connector 171"/>
          <p:cNvCxnSpPr/>
          <p:nvPr/>
        </p:nvCxnSpPr>
        <p:spPr>
          <a:xfrm>
            <a:off x="7550990" y="2011773"/>
            <a:ext cx="0" cy="354571"/>
          </a:xfrm>
          <a:prstGeom prst="line">
            <a:avLst/>
          </a:prstGeom>
          <a:noFill/>
          <a:ln w="9525" cap="flat" cmpd="sng" algn="ctr">
            <a:solidFill>
              <a:srgbClr val="4F81BD">
                <a:shade val="95000"/>
                <a:satMod val="105000"/>
              </a:srgbClr>
            </a:solidFill>
            <a:prstDash val="solid"/>
          </a:ln>
          <a:effectLst/>
        </p:spPr>
      </p:cxnSp>
      <p:pic>
        <p:nvPicPr>
          <p:cNvPr id="152" name="Picture 288"/>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713272" y="2821212"/>
            <a:ext cx="1551665" cy="118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8" name="Rounded Rectangle 497"/>
          <p:cNvSpPr/>
          <p:nvPr/>
        </p:nvSpPr>
        <p:spPr>
          <a:xfrm>
            <a:off x="6186611" y="3095052"/>
            <a:ext cx="930697" cy="431544"/>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Security Gateway</a:t>
            </a:r>
          </a:p>
        </p:txBody>
      </p:sp>
      <p:pic>
        <p:nvPicPr>
          <p:cNvPr id="156" name="Picture 185"/>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357610" y="1792838"/>
            <a:ext cx="776912" cy="528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 name="TextBox 162"/>
          <p:cNvSpPr txBox="1"/>
          <p:nvPr/>
        </p:nvSpPr>
        <p:spPr>
          <a:xfrm>
            <a:off x="9686227" y="2361238"/>
            <a:ext cx="938923" cy="292361"/>
          </a:xfrm>
          <a:prstGeom prst="rect">
            <a:avLst/>
          </a:prstGeom>
          <a:noFill/>
        </p:spPr>
        <p:txBody>
          <a:bodyPr wrap="squar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SIEM</a:t>
            </a:r>
          </a:p>
        </p:txBody>
      </p:sp>
      <p:sp>
        <p:nvSpPr>
          <p:cNvPr id="164" name="TextBox 163"/>
          <p:cNvSpPr txBox="1"/>
          <p:nvPr/>
        </p:nvSpPr>
        <p:spPr>
          <a:xfrm>
            <a:off x="10609061" y="2381314"/>
            <a:ext cx="983058" cy="393928"/>
          </a:xfrm>
          <a:prstGeom prst="rect">
            <a:avLst/>
          </a:prstGeom>
          <a:noFill/>
        </p:spPr>
        <p:txBody>
          <a:bodyPr wrap="square" lIns="121893" tIns="60947" rIns="121893" bIns="60947" rtlCol="0">
            <a:spAutoFit/>
          </a:bodyPr>
          <a:lstStyle/>
          <a:p>
            <a:pPr algn="ctr" defTabSz="1218936">
              <a:lnSpc>
                <a:spcPct val="80000"/>
              </a:lnSpc>
              <a:defRPr/>
            </a:pPr>
            <a:r>
              <a:rPr lang="en-US" sz="1100" b="1" kern="0" dirty="0">
                <a:solidFill>
                  <a:schemeClr val="accent6"/>
                </a:solidFill>
              </a:rPr>
              <a:t>Forti</a:t>
            </a:r>
            <a:r>
              <a:rPr lang="en-US" sz="1100" b="1" kern="0" dirty="0">
                <a:solidFill>
                  <a:srgbClr val="3C3C3C"/>
                </a:solidFill>
              </a:rPr>
              <a:t>Client EMS</a:t>
            </a:r>
          </a:p>
        </p:txBody>
      </p:sp>
      <p:cxnSp>
        <p:nvCxnSpPr>
          <p:cNvPr id="165" name="Straight Connector 164"/>
          <p:cNvCxnSpPr/>
          <p:nvPr/>
        </p:nvCxnSpPr>
        <p:spPr>
          <a:xfrm>
            <a:off x="10025544" y="1994874"/>
            <a:ext cx="0" cy="354571"/>
          </a:xfrm>
          <a:prstGeom prst="line">
            <a:avLst/>
          </a:prstGeom>
          <a:noFill/>
          <a:ln w="9525" cap="flat" cmpd="sng" algn="ctr">
            <a:solidFill>
              <a:srgbClr val="4F81BD">
                <a:shade val="95000"/>
                <a:satMod val="105000"/>
              </a:srgbClr>
            </a:solidFill>
            <a:prstDash val="solid"/>
          </a:ln>
          <a:effectLst/>
        </p:spPr>
      </p:cxnSp>
      <p:cxnSp>
        <p:nvCxnSpPr>
          <p:cNvPr id="166" name="Straight Connector 165"/>
          <p:cNvCxnSpPr/>
          <p:nvPr/>
        </p:nvCxnSpPr>
        <p:spPr>
          <a:xfrm>
            <a:off x="10978237" y="2010239"/>
            <a:ext cx="0" cy="354571"/>
          </a:xfrm>
          <a:prstGeom prst="line">
            <a:avLst/>
          </a:prstGeom>
          <a:noFill/>
          <a:ln w="9525" cap="flat" cmpd="sng" algn="ctr">
            <a:solidFill>
              <a:srgbClr val="4F81BD">
                <a:shade val="95000"/>
                <a:satMod val="105000"/>
              </a:srgbClr>
            </a:solidFill>
            <a:prstDash val="solid"/>
          </a:ln>
          <a:effectLst/>
        </p:spPr>
      </p:cxnSp>
      <p:pic>
        <p:nvPicPr>
          <p:cNvPr id="162" name="Picture 16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31916" y="1737081"/>
            <a:ext cx="464377" cy="542615"/>
          </a:xfrm>
          <a:prstGeom prst="rect">
            <a:avLst/>
          </a:prstGeom>
        </p:spPr>
      </p:pic>
      <p:pic>
        <p:nvPicPr>
          <p:cNvPr id="161" name="Picture 317"/>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1029118" y="1917173"/>
            <a:ext cx="380740" cy="369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 name="Picture 15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8416" y="1737081"/>
            <a:ext cx="464377" cy="542615"/>
          </a:xfrm>
          <a:prstGeom prst="rect">
            <a:avLst/>
          </a:prstGeom>
        </p:spPr>
      </p:pic>
      <p:pic>
        <p:nvPicPr>
          <p:cNvPr id="159" name="Picture 268"/>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0080987" y="1917173"/>
            <a:ext cx="382502" cy="37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 name="Rounded Rectangle 166"/>
          <p:cNvSpPr/>
          <p:nvPr/>
        </p:nvSpPr>
        <p:spPr>
          <a:xfrm>
            <a:off x="9407608" y="1542365"/>
            <a:ext cx="1014706" cy="350224"/>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SIEM</a:t>
            </a:r>
          </a:p>
        </p:txBody>
      </p:sp>
      <p:sp>
        <p:nvSpPr>
          <p:cNvPr id="168" name="Rounded Rectangle 167"/>
          <p:cNvSpPr/>
          <p:nvPr/>
        </p:nvSpPr>
        <p:spPr>
          <a:xfrm>
            <a:off x="10720094" y="1542366"/>
            <a:ext cx="1014706" cy="350224"/>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Client Mgmt. System</a:t>
            </a:r>
          </a:p>
        </p:txBody>
      </p:sp>
      <p:pic>
        <p:nvPicPr>
          <p:cNvPr id="170" name="Picture 230"/>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646693" y="3051435"/>
            <a:ext cx="777600" cy="528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 name="Picture 301"/>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796403" y="4719965"/>
            <a:ext cx="776912" cy="528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 name="Picture 250"/>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737490" y="4719965"/>
            <a:ext cx="776912" cy="528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 name="Picture 125"/>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979768" y="5588448"/>
            <a:ext cx="776912" cy="528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 name="Picture 241"/>
          <p:cNvPicPr>
            <a:picLocks noChangeAspect="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0061710" y="5587881"/>
            <a:ext cx="776912" cy="528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 name="Picture 105"/>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bwMode="auto">
          <a:xfrm>
            <a:off x="5815156" y="4719122"/>
            <a:ext cx="544669" cy="530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7" name="Rounded Rectangle 476"/>
          <p:cNvSpPr/>
          <p:nvPr/>
        </p:nvSpPr>
        <p:spPr>
          <a:xfrm>
            <a:off x="5663379" y="4515562"/>
            <a:ext cx="761480" cy="368287"/>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Access</a:t>
            </a:r>
            <a:br>
              <a:rPr lang="en-US" sz="1000" b="1" kern="0">
                <a:solidFill>
                  <a:sysClr val="window" lastClr="FFFFFF"/>
                </a:solidFill>
                <a:latin typeface="Calibri"/>
              </a:rPr>
            </a:br>
            <a:r>
              <a:rPr lang="en-US" sz="1000" b="1" kern="0">
                <a:solidFill>
                  <a:sysClr val="window" lastClr="FFFFFF"/>
                </a:solidFill>
                <a:latin typeface="Calibri"/>
              </a:rPr>
              <a:t>Point</a:t>
            </a:r>
          </a:p>
        </p:txBody>
      </p:sp>
      <p:sp>
        <p:nvSpPr>
          <p:cNvPr id="531" name="Rounded Rectangle 530"/>
          <p:cNvSpPr/>
          <p:nvPr/>
        </p:nvSpPr>
        <p:spPr>
          <a:xfrm>
            <a:off x="4711819" y="4512342"/>
            <a:ext cx="808182" cy="37150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Switch</a:t>
            </a:r>
          </a:p>
        </p:txBody>
      </p:sp>
      <p:sp>
        <p:nvSpPr>
          <p:cNvPr id="479" name="Rounded Rectangle 478"/>
          <p:cNvSpPr/>
          <p:nvPr/>
        </p:nvSpPr>
        <p:spPr>
          <a:xfrm>
            <a:off x="6573215" y="4515562"/>
            <a:ext cx="930697" cy="368287"/>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Surveillance</a:t>
            </a:r>
          </a:p>
        </p:txBody>
      </p:sp>
      <p:sp>
        <p:nvSpPr>
          <p:cNvPr id="532" name="Rounded Rectangle 531"/>
          <p:cNvSpPr/>
          <p:nvPr/>
        </p:nvSpPr>
        <p:spPr>
          <a:xfrm>
            <a:off x="8492909" y="2714080"/>
            <a:ext cx="930697" cy="473207"/>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L7 D/DOS Mitigator</a:t>
            </a:r>
          </a:p>
        </p:txBody>
      </p:sp>
      <p:cxnSp>
        <p:nvCxnSpPr>
          <p:cNvPr id="179" name="Straight Connector 178">
            <a:extLst>
              <a:ext uri="{FF2B5EF4-FFF2-40B4-BE49-F238E27FC236}">
                <a16:creationId xmlns="" xmlns:a16="http://schemas.microsoft.com/office/drawing/2014/main" id="{BBB331BB-20AC-2346-8F12-246CA6331425}"/>
              </a:ext>
            </a:extLst>
          </p:cNvPr>
          <p:cNvCxnSpPr>
            <a:cxnSpLocks/>
          </p:cNvCxnSpPr>
          <p:nvPr/>
        </p:nvCxnSpPr>
        <p:spPr>
          <a:xfrm flipH="1">
            <a:off x="7829798" y="1447801"/>
            <a:ext cx="2897" cy="918543"/>
          </a:xfrm>
          <a:prstGeom prst="line">
            <a:avLst/>
          </a:prstGeom>
          <a:noFill/>
          <a:ln w="9525" cap="flat" cmpd="sng" algn="ctr">
            <a:solidFill>
              <a:srgbClr val="4F81BD">
                <a:shade val="95000"/>
                <a:satMod val="105000"/>
              </a:srgbClr>
            </a:solidFill>
            <a:prstDash val="solid"/>
          </a:ln>
          <a:effectLst/>
        </p:spPr>
      </p:cxnSp>
      <p:sp>
        <p:nvSpPr>
          <p:cNvPr id="181" name="TextBox 180">
            <a:extLst>
              <a:ext uri="{FF2B5EF4-FFF2-40B4-BE49-F238E27FC236}">
                <a16:creationId xmlns="" xmlns:a16="http://schemas.microsoft.com/office/drawing/2014/main" id="{E45A8B9C-369F-EA4C-8E69-1F604293E2EB}"/>
              </a:ext>
            </a:extLst>
          </p:cNvPr>
          <p:cNvSpPr txBox="1"/>
          <p:nvPr/>
        </p:nvSpPr>
        <p:spPr>
          <a:xfrm>
            <a:off x="5513200" y="731595"/>
            <a:ext cx="1010559" cy="292361"/>
          </a:xfrm>
          <a:prstGeom prst="rect">
            <a:avLst/>
          </a:prstGeom>
          <a:noFill/>
        </p:spPr>
        <p:txBody>
          <a:bodyPr wrap="squar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NAC</a:t>
            </a:r>
          </a:p>
        </p:txBody>
      </p:sp>
      <p:sp>
        <p:nvSpPr>
          <p:cNvPr id="365" name="Rounded Rectangle 364"/>
          <p:cNvSpPr/>
          <p:nvPr/>
        </p:nvSpPr>
        <p:spPr>
          <a:xfrm>
            <a:off x="229512" y="4685370"/>
            <a:ext cx="3980388" cy="1636081"/>
          </a:xfrm>
          <a:prstGeom prst="roundRect">
            <a:avLst>
              <a:gd name="adj" fmla="val 6583"/>
            </a:avLst>
          </a:prstGeom>
          <a:solidFill>
            <a:schemeClr val="bg1">
              <a:lumMod val="95000"/>
            </a:schemeClr>
          </a:solidFill>
          <a:ln w="25400" cap="flat" cmpd="sng" algn="ctr">
            <a:noFill/>
            <a:prstDash val="solid"/>
          </a:ln>
          <a:effectLst/>
        </p:spPr>
        <p:txBody>
          <a:bodyPr lIns="121893" tIns="60947" rIns="121893" bIns="60947" rtlCol="0" anchor="ctr"/>
          <a:lstStyle/>
          <a:p>
            <a:pPr algn="ctr" defTabSz="1218936">
              <a:defRPr/>
            </a:pPr>
            <a:endParaRPr lang="en-US" sz="2400" kern="0">
              <a:solidFill>
                <a:sysClr val="window" lastClr="FFFFFF"/>
              </a:solidFill>
              <a:latin typeface="Calibri"/>
            </a:endParaRPr>
          </a:p>
        </p:txBody>
      </p:sp>
      <p:cxnSp>
        <p:nvCxnSpPr>
          <p:cNvPr id="431" name="Straight Connector 430"/>
          <p:cNvCxnSpPr>
            <a:cxnSpLocks/>
          </p:cNvCxnSpPr>
          <p:nvPr/>
        </p:nvCxnSpPr>
        <p:spPr>
          <a:xfrm>
            <a:off x="1623287" y="4618365"/>
            <a:ext cx="0" cy="994833"/>
          </a:xfrm>
          <a:prstGeom prst="line">
            <a:avLst/>
          </a:prstGeom>
          <a:noFill/>
          <a:ln w="9525" cap="flat" cmpd="sng" algn="ctr">
            <a:solidFill>
              <a:srgbClr val="4F81BD">
                <a:shade val="95000"/>
                <a:satMod val="105000"/>
              </a:srgbClr>
            </a:solidFill>
            <a:prstDash val="solid"/>
          </a:ln>
          <a:effectLst/>
        </p:spPr>
      </p:cxnSp>
      <p:sp>
        <p:nvSpPr>
          <p:cNvPr id="454" name="TextBox 453"/>
          <p:cNvSpPr txBox="1"/>
          <p:nvPr/>
        </p:nvSpPr>
        <p:spPr>
          <a:xfrm>
            <a:off x="1725246" y="4707692"/>
            <a:ext cx="1163084"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Extender</a:t>
            </a:r>
          </a:p>
        </p:txBody>
      </p:sp>
      <p:sp>
        <p:nvSpPr>
          <p:cNvPr id="512" name="TextBox 511"/>
          <p:cNvSpPr txBox="1"/>
          <p:nvPr/>
        </p:nvSpPr>
        <p:spPr>
          <a:xfrm>
            <a:off x="218266" y="5913019"/>
            <a:ext cx="2512944" cy="400083"/>
          </a:xfrm>
          <a:prstGeom prst="rect">
            <a:avLst/>
          </a:prstGeom>
          <a:noFill/>
        </p:spPr>
        <p:txBody>
          <a:bodyPr wrap="square" lIns="121893" tIns="60947" rIns="121893" bIns="60947" rtlCol="0">
            <a:spAutoFit/>
          </a:bodyPr>
          <a:lstStyle/>
          <a:p>
            <a:pPr defTabSz="1218936">
              <a:defRPr/>
            </a:pPr>
            <a:r>
              <a:rPr lang="en-US" b="1" kern="0">
                <a:solidFill>
                  <a:schemeClr val="accent5">
                    <a:lumMod val="60000"/>
                    <a:lumOff val="40000"/>
                  </a:schemeClr>
                </a:solidFill>
              </a:rPr>
              <a:t>REMOTE OFFICE</a:t>
            </a:r>
          </a:p>
        </p:txBody>
      </p:sp>
      <p:pic>
        <p:nvPicPr>
          <p:cNvPr id="254" name="Picture 25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4617" y="5288509"/>
            <a:ext cx="390343" cy="299757"/>
          </a:xfrm>
          <a:prstGeom prst="rect">
            <a:avLst/>
          </a:prstGeom>
        </p:spPr>
      </p:pic>
      <p:pic>
        <p:nvPicPr>
          <p:cNvPr id="255" name="Picture 25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2179" y="5432397"/>
            <a:ext cx="390343" cy="299757"/>
          </a:xfrm>
          <a:prstGeom prst="rect">
            <a:avLst/>
          </a:prstGeom>
        </p:spPr>
      </p:pic>
      <p:pic>
        <p:nvPicPr>
          <p:cNvPr id="256" name="Picture 25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0547" y="5602940"/>
            <a:ext cx="390343" cy="299757"/>
          </a:xfrm>
          <a:prstGeom prst="rect">
            <a:avLst/>
          </a:prstGeom>
        </p:spPr>
      </p:pic>
      <p:sp>
        <p:nvSpPr>
          <p:cNvPr id="433" name="TextBox 432"/>
          <p:cNvSpPr txBox="1"/>
          <p:nvPr/>
        </p:nvSpPr>
        <p:spPr>
          <a:xfrm>
            <a:off x="1725246" y="5660932"/>
            <a:ext cx="855308"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WiFi</a:t>
            </a:r>
          </a:p>
        </p:txBody>
      </p:sp>
      <p:pic>
        <p:nvPicPr>
          <p:cNvPr id="153" name="Picture 320" descr="FortiExtender.ai"/>
          <p:cNvPicPr>
            <a:picLocks noChangeAspect="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458243" y="4739800"/>
            <a:ext cx="384265" cy="418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3" name="Picture 107"/>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257635" y="5387473"/>
            <a:ext cx="526003" cy="496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6" name="Rounded Rectangle 475"/>
          <p:cNvSpPr/>
          <p:nvPr/>
        </p:nvSpPr>
        <p:spPr>
          <a:xfrm>
            <a:off x="539082" y="4788680"/>
            <a:ext cx="907626" cy="355940"/>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3G/4G WAN</a:t>
            </a:r>
          </a:p>
        </p:txBody>
      </p:sp>
      <p:sp>
        <p:nvSpPr>
          <p:cNvPr id="182" name="Rounded Rectangle 181">
            <a:extLst>
              <a:ext uri="{FF2B5EF4-FFF2-40B4-BE49-F238E27FC236}">
                <a16:creationId xmlns="" xmlns:a16="http://schemas.microsoft.com/office/drawing/2014/main" id="{DC835E6E-BE64-F24E-8398-3A811D8B1562}"/>
              </a:ext>
            </a:extLst>
          </p:cNvPr>
          <p:cNvSpPr/>
          <p:nvPr/>
        </p:nvSpPr>
        <p:spPr>
          <a:xfrm>
            <a:off x="228602" y="311346"/>
            <a:ext cx="1934231" cy="2727850"/>
          </a:xfrm>
          <a:prstGeom prst="roundRect">
            <a:avLst>
              <a:gd name="adj" fmla="val 6141"/>
            </a:avLst>
          </a:prstGeom>
          <a:solidFill>
            <a:schemeClr val="bg1">
              <a:lumMod val="95000"/>
            </a:schemeClr>
          </a:solidFill>
          <a:ln w="25400" cap="flat" cmpd="sng" algn="ctr">
            <a:noFill/>
            <a:prstDash val="solid"/>
          </a:ln>
          <a:effectLst/>
        </p:spPr>
        <p:txBody>
          <a:bodyPr lIns="121893" tIns="60947" rIns="121893" bIns="60947" rtlCol="0" anchor="ctr"/>
          <a:lstStyle/>
          <a:p>
            <a:pPr algn="ctr" defTabSz="1218936">
              <a:defRPr/>
            </a:pPr>
            <a:endParaRPr lang="en-US" sz="2400" kern="0">
              <a:solidFill>
                <a:sysClr val="window" lastClr="FFFFFF"/>
              </a:solidFill>
              <a:latin typeface="Calibri"/>
            </a:endParaRPr>
          </a:p>
        </p:txBody>
      </p:sp>
      <p:sp>
        <p:nvSpPr>
          <p:cNvPr id="456" name="TextBox 455"/>
          <p:cNvSpPr txBox="1"/>
          <p:nvPr/>
        </p:nvSpPr>
        <p:spPr>
          <a:xfrm>
            <a:off x="201975" y="317240"/>
            <a:ext cx="1310561"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t>Gate </a:t>
            </a:r>
            <a:r>
              <a:rPr lang="en-US" sz="1100" b="1" kern="0">
                <a:solidFill>
                  <a:srgbClr val="3C3C3C"/>
                </a:solidFill>
              </a:rPr>
              <a:t>Cloud</a:t>
            </a:r>
          </a:p>
        </p:txBody>
      </p:sp>
      <p:sp>
        <p:nvSpPr>
          <p:cNvPr id="18" name="TextBox 17">
            <a:extLst>
              <a:ext uri="{FF2B5EF4-FFF2-40B4-BE49-F238E27FC236}">
                <a16:creationId xmlns="" xmlns:a16="http://schemas.microsoft.com/office/drawing/2014/main" id="{5DCEBF22-3967-FD47-8905-64DB4FC3237D}"/>
              </a:ext>
            </a:extLst>
          </p:cNvPr>
          <p:cNvSpPr txBox="1"/>
          <p:nvPr/>
        </p:nvSpPr>
        <p:spPr>
          <a:xfrm>
            <a:off x="247036" y="533401"/>
            <a:ext cx="1874831" cy="2877711"/>
          </a:xfrm>
          <a:prstGeom prst="rect">
            <a:avLst/>
          </a:prstGeom>
          <a:noFill/>
        </p:spPr>
        <p:txBody>
          <a:bodyPr wrap="square" rtlCol="0">
            <a:spAutoFit/>
          </a:bodyPr>
          <a:lstStyle/>
          <a:p>
            <a:pPr marL="139700" indent="-139700">
              <a:buFont typeface="Arial" panose="020B0604020202020204" pitchFamily="34" charset="0"/>
              <a:buChar char="•"/>
            </a:pPr>
            <a:r>
              <a:rPr lang="en-US" sz="1000" dirty="0"/>
              <a:t>FortiGate Mgmt., Log Analysis and Retention</a:t>
            </a:r>
          </a:p>
          <a:p>
            <a:pPr marL="139700" indent="-139700">
              <a:buFont typeface="Arial" panose="020B0604020202020204" pitchFamily="34" charset="0"/>
              <a:buChar char="•"/>
            </a:pPr>
            <a:r>
              <a:rPr lang="en-US" sz="1000" dirty="0"/>
              <a:t>Bulk Provisioning</a:t>
            </a:r>
          </a:p>
          <a:p>
            <a:pPr marL="139700" indent="-139700">
              <a:buFont typeface="Arial" panose="020B0604020202020204" pitchFamily="34" charset="0"/>
              <a:buChar char="•"/>
            </a:pPr>
            <a:r>
              <a:rPr lang="en-US" sz="1000" dirty="0" err="1"/>
              <a:t>IoC</a:t>
            </a:r>
            <a:r>
              <a:rPr lang="en-US" sz="1000" dirty="0"/>
              <a:t> Service</a:t>
            </a:r>
            <a:br>
              <a:rPr lang="en-US" sz="1000" dirty="0"/>
            </a:br>
            <a:endParaRPr lang="en-US" sz="1000" b="1" dirty="0"/>
          </a:p>
          <a:p>
            <a:r>
              <a:rPr lang="en-US" sz="1100" b="1" dirty="0">
                <a:solidFill>
                  <a:schemeClr val="accent6"/>
                </a:solidFill>
              </a:rPr>
              <a:t>Forti</a:t>
            </a:r>
            <a:r>
              <a:rPr lang="en-US" sz="1100" b="1" dirty="0"/>
              <a:t>Sandbox Cloud</a:t>
            </a:r>
          </a:p>
          <a:p>
            <a:r>
              <a:rPr lang="en-US" sz="1100" b="1" dirty="0">
                <a:solidFill>
                  <a:schemeClr val="accent6"/>
                </a:solidFill>
              </a:rPr>
              <a:t>Forti</a:t>
            </a:r>
            <a:r>
              <a:rPr lang="en-US" sz="1100" b="1" dirty="0"/>
              <a:t>Mail Cloud</a:t>
            </a:r>
          </a:p>
          <a:p>
            <a:r>
              <a:rPr lang="en-US" sz="1100" b="1" dirty="0">
                <a:solidFill>
                  <a:schemeClr val="accent6"/>
                </a:solidFill>
              </a:rPr>
              <a:t>Forti</a:t>
            </a:r>
            <a:r>
              <a:rPr lang="en-US" sz="1100" b="1" dirty="0"/>
              <a:t>Web Cloud</a:t>
            </a:r>
          </a:p>
          <a:p>
            <a:r>
              <a:rPr lang="en-US" sz="1100" b="1" dirty="0">
                <a:solidFill>
                  <a:schemeClr val="accent6"/>
                </a:solidFill>
              </a:rPr>
              <a:t>Forti</a:t>
            </a:r>
            <a:r>
              <a:rPr lang="en-US" sz="1100" b="1" dirty="0"/>
              <a:t>AP Cloud</a:t>
            </a:r>
          </a:p>
          <a:p>
            <a:r>
              <a:rPr lang="en-US" sz="1100" b="1" dirty="0">
                <a:solidFill>
                  <a:schemeClr val="accent6"/>
                </a:solidFill>
              </a:rPr>
              <a:t>Forti</a:t>
            </a:r>
            <a:r>
              <a:rPr lang="en-US" sz="1100" b="1" dirty="0"/>
              <a:t>Switch Cloud</a:t>
            </a:r>
          </a:p>
          <a:p>
            <a:r>
              <a:rPr lang="en-US" sz="1100" b="1" dirty="0">
                <a:solidFill>
                  <a:schemeClr val="accent6"/>
                </a:solidFill>
              </a:rPr>
              <a:t>Forti</a:t>
            </a:r>
            <a:r>
              <a:rPr lang="en-US" sz="1100" b="1" dirty="0"/>
              <a:t>Token Cloud</a:t>
            </a:r>
          </a:p>
          <a:p>
            <a:r>
              <a:rPr lang="en-US" sz="1100" b="1" dirty="0">
                <a:solidFill>
                  <a:schemeClr val="accent6"/>
                </a:solidFill>
              </a:rPr>
              <a:t>Forti</a:t>
            </a:r>
            <a:r>
              <a:rPr lang="en-US" sz="1100" b="1" dirty="0"/>
              <a:t>Voice Cloud</a:t>
            </a:r>
          </a:p>
          <a:p>
            <a:r>
              <a:rPr lang="en-US" sz="1100" b="1" dirty="0">
                <a:solidFill>
                  <a:schemeClr val="accent6"/>
                </a:solidFill>
              </a:rPr>
              <a:t/>
            </a:r>
            <a:br>
              <a:rPr lang="en-US" sz="1100" b="1" dirty="0">
                <a:solidFill>
                  <a:schemeClr val="accent6"/>
                </a:solidFill>
              </a:rPr>
            </a:br>
            <a:r>
              <a:rPr lang="en-US" sz="1100" b="1" dirty="0" err="1">
                <a:solidFill>
                  <a:schemeClr val="accent6"/>
                </a:solidFill>
              </a:rPr>
              <a:t>Forti</a:t>
            </a:r>
            <a:r>
              <a:rPr lang="en-US" sz="1100" b="1" dirty="0" err="1"/>
              <a:t>Presence</a:t>
            </a:r>
            <a:r>
              <a:rPr lang="en-US" sz="1100" b="1" dirty="0">
                <a:solidFill>
                  <a:schemeClr val="accent6"/>
                </a:solidFill>
              </a:rPr>
              <a:t/>
            </a:r>
            <a:br>
              <a:rPr lang="en-US" sz="1100" b="1" dirty="0">
                <a:solidFill>
                  <a:schemeClr val="accent6"/>
                </a:solidFill>
              </a:rPr>
            </a:br>
            <a:r>
              <a:rPr lang="en-US" sz="1100" b="1" dirty="0">
                <a:solidFill>
                  <a:schemeClr val="accent6"/>
                </a:solidFill>
              </a:rPr>
              <a:t>Forti</a:t>
            </a:r>
            <a:r>
              <a:rPr lang="en-US" sz="1100" b="1" dirty="0"/>
              <a:t>CASB</a:t>
            </a:r>
          </a:p>
          <a:p>
            <a:r>
              <a:rPr lang="en-US" sz="1100" b="1" dirty="0">
                <a:solidFill>
                  <a:schemeClr val="accent6"/>
                </a:solidFill>
              </a:rPr>
              <a:t>Forti</a:t>
            </a:r>
            <a:r>
              <a:rPr lang="en-US" sz="1100" b="1" dirty="0"/>
              <a:t>CWP</a:t>
            </a:r>
          </a:p>
          <a:p>
            <a:pPr marL="285750" indent="-285750">
              <a:buFont typeface="Arial" panose="020B0604020202020204" pitchFamily="34" charset="0"/>
              <a:buChar char="•"/>
            </a:pPr>
            <a:endParaRPr lang="en-US" sz="1000" dirty="0"/>
          </a:p>
        </p:txBody>
      </p:sp>
      <p:sp>
        <p:nvSpPr>
          <p:cNvPr id="183" name="Rounded Rectangle 182">
            <a:extLst>
              <a:ext uri="{FF2B5EF4-FFF2-40B4-BE49-F238E27FC236}">
                <a16:creationId xmlns="" xmlns:a16="http://schemas.microsoft.com/office/drawing/2014/main" id="{73E5F163-D9C3-2E43-95F4-2DA5396F26B3}"/>
              </a:ext>
            </a:extLst>
          </p:cNvPr>
          <p:cNvSpPr/>
          <p:nvPr/>
        </p:nvSpPr>
        <p:spPr>
          <a:xfrm>
            <a:off x="2330972" y="313710"/>
            <a:ext cx="1601803" cy="2440173"/>
          </a:xfrm>
          <a:prstGeom prst="roundRect">
            <a:avLst>
              <a:gd name="adj" fmla="val 8274"/>
            </a:avLst>
          </a:prstGeom>
          <a:solidFill>
            <a:schemeClr val="bg1">
              <a:lumMod val="95000"/>
            </a:schemeClr>
          </a:solidFill>
          <a:ln w="25400" cap="flat" cmpd="sng" algn="ctr">
            <a:noFill/>
            <a:prstDash val="solid"/>
          </a:ln>
          <a:effectLst/>
        </p:spPr>
        <p:txBody>
          <a:bodyPr lIns="121893" tIns="60947" rIns="121893" bIns="60947" rtlCol="0" anchor="ctr"/>
          <a:lstStyle/>
          <a:p>
            <a:pPr algn="ctr" defTabSz="1218936">
              <a:defRPr/>
            </a:pPr>
            <a:endParaRPr lang="en-US" sz="2400" kern="0">
              <a:solidFill>
                <a:sysClr val="window" lastClr="FFFFFF"/>
              </a:solidFill>
              <a:latin typeface="Calibri"/>
            </a:endParaRPr>
          </a:p>
        </p:txBody>
      </p:sp>
      <p:cxnSp>
        <p:nvCxnSpPr>
          <p:cNvPr id="188" name="Straight Connector 187">
            <a:extLst>
              <a:ext uri="{FF2B5EF4-FFF2-40B4-BE49-F238E27FC236}">
                <a16:creationId xmlns="" xmlns:a16="http://schemas.microsoft.com/office/drawing/2014/main" id="{33B968BF-9288-2943-B53B-D9827C4F1518}"/>
              </a:ext>
            </a:extLst>
          </p:cNvPr>
          <p:cNvCxnSpPr>
            <a:cxnSpLocks/>
          </p:cNvCxnSpPr>
          <p:nvPr/>
        </p:nvCxnSpPr>
        <p:spPr>
          <a:xfrm flipH="1">
            <a:off x="1730118" y="2983993"/>
            <a:ext cx="3368932" cy="0"/>
          </a:xfrm>
          <a:prstGeom prst="line">
            <a:avLst/>
          </a:prstGeom>
          <a:noFill/>
          <a:ln w="9525" cap="flat" cmpd="sng" algn="ctr">
            <a:solidFill>
              <a:srgbClr val="4F81BD">
                <a:shade val="95000"/>
                <a:satMod val="105000"/>
              </a:srgbClr>
            </a:solidFill>
            <a:prstDash val="solid"/>
          </a:ln>
          <a:effectLst/>
        </p:spPr>
      </p:cxnSp>
      <p:sp>
        <p:nvSpPr>
          <p:cNvPr id="189" name="Rounded Rectangle 188">
            <a:extLst>
              <a:ext uri="{FF2B5EF4-FFF2-40B4-BE49-F238E27FC236}">
                <a16:creationId xmlns="" xmlns:a16="http://schemas.microsoft.com/office/drawing/2014/main" id="{13342F61-45AD-9145-A59F-111B8C5C9381}"/>
              </a:ext>
            </a:extLst>
          </p:cNvPr>
          <p:cNvSpPr/>
          <p:nvPr/>
        </p:nvSpPr>
        <p:spPr>
          <a:xfrm>
            <a:off x="2529143" y="2442087"/>
            <a:ext cx="1099915" cy="395576"/>
          </a:xfrm>
          <a:prstGeom prst="roundRect">
            <a:avLst/>
          </a:prstGeom>
          <a:solidFill>
            <a:schemeClr val="accent2"/>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Public Cloud</a:t>
            </a:r>
            <a:br>
              <a:rPr lang="en-US" sz="1000" b="1" kern="0">
                <a:solidFill>
                  <a:sysClr val="window" lastClr="FFFFFF"/>
                </a:solidFill>
                <a:latin typeface="Calibri"/>
              </a:rPr>
            </a:br>
            <a:r>
              <a:rPr lang="en-US" sz="1000" b="1" kern="0">
                <a:solidFill>
                  <a:sysClr val="window" lastClr="FFFFFF"/>
                </a:solidFill>
                <a:latin typeface="Calibri"/>
              </a:rPr>
              <a:t>Instances</a:t>
            </a:r>
          </a:p>
        </p:txBody>
      </p:sp>
      <p:pic>
        <p:nvPicPr>
          <p:cNvPr id="25" name="Picture 24">
            <a:extLst>
              <a:ext uri="{FF2B5EF4-FFF2-40B4-BE49-F238E27FC236}">
                <a16:creationId xmlns="" xmlns:a16="http://schemas.microsoft.com/office/drawing/2014/main" id="{66C6B9D0-EBC4-254A-B6AE-A7FBABB288AB}"/>
              </a:ext>
            </a:extLst>
          </p:cNvPr>
          <p:cNvPicPr>
            <a:picLocks noChangeAspect="1"/>
          </p:cNvPicPr>
          <p:nvPr/>
        </p:nvPicPr>
        <p:blipFill>
          <a:blip r:embed="rId25"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499907" y="1439832"/>
            <a:ext cx="1331569" cy="449204"/>
          </a:xfrm>
          <a:prstGeom prst="rect">
            <a:avLst/>
          </a:prstGeom>
        </p:spPr>
      </p:pic>
      <p:pic>
        <p:nvPicPr>
          <p:cNvPr id="27" name="Picture 26">
            <a:extLst>
              <a:ext uri="{FF2B5EF4-FFF2-40B4-BE49-F238E27FC236}">
                <a16:creationId xmlns="" xmlns:a16="http://schemas.microsoft.com/office/drawing/2014/main" id="{36570AB3-FD34-944F-832E-7E876481CEF0}"/>
              </a:ext>
            </a:extLst>
          </p:cNvPr>
          <p:cNvPicPr>
            <a:picLocks noChangeAspect="1"/>
          </p:cNvPicPr>
          <p:nvPr/>
        </p:nvPicPr>
        <p:blipFill rotWithShape="1">
          <a:blip r:embed="rId26"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3196503" y="531453"/>
            <a:ext cx="547700" cy="472457"/>
          </a:xfrm>
          <a:prstGeom prst="rect">
            <a:avLst/>
          </a:prstGeom>
        </p:spPr>
      </p:pic>
      <p:pic>
        <p:nvPicPr>
          <p:cNvPr id="28" name="Picture 27">
            <a:extLst>
              <a:ext uri="{FF2B5EF4-FFF2-40B4-BE49-F238E27FC236}">
                <a16:creationId xmlns="" xmlns:a16="http://schemas.microsoft.com/office/drawing/2014/main" id="{9264DC3E-DBE6-DE47-A77F-C22E5E16FB2A}"/>
              </a:ext>
            </a:extLst>
          </p:cNvPr>
          <p:cNvPicPr>
            <a:picLocks noChangeAspect="1"/>
          </p:cNvPicPr>
          <p:nvPr/>
        </p:nvPicPr>
        <p:blipFill>
          <a:blip r:embed="rId27">
            <a:duotone>
              <a:prstClr val="black"/>
              <a:schemeClr val="tx2">
                <a:tint val="45000"/>
                <a:satMod val="400000"/>
              </a:schemeClr>
            </a:duotone>
          </a:blip>
          <a:stretch>
            <a:fillRect/>
          </a:stretch>
        </p:blipFill>
        <p:spPr>
          <a:xfrm>
            <a:off x="2436841" y="1788692"/>
            <a:ext cx="1454208" cy="605920"/>
          </a:xfrm>
          <a:prstGeom prst="rect">
            <a:avLst/>
          </a:prstGeom>
        </p:spPr>
      </p:pic>
      <p:pic>
        <p:nvPicPr>
          <p:cNvPr id="29" name="Picture 28">
            <a:extLst>
              <a:ext uri="{FF2B5EF4-FFF2-40B4-BE49-F238E27FC236}">
                <a16:creationId xmlns="" xmlns:a16="http://schemas.microsoft.com/office/drawing/2014/main" id="{D14E0B53-EB7B-8C48-8D27-26FFF475A584}"/>
              </a:ext>
            </a:extLst>
          </p:cNvPr>
          <p:cNvPicPr>
            <a:picLocks noChangeAspect="1"/>
          </p:cNvPicPr>
          <p:nvPr/>
        </p:nvPicPr>
        <p:blipFill>
          <a:blip r:embed="rId28"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562786" y="1056410"/>
            <a:ext cx="1024868" cy="296187"/>
          </a:xfrm>
          <a:prstGeom prst="rect">
            <a:avLst/>
          </a:prstGeom>
        </p:spPr>
      </p:pic>
      <p:pic>
        <p:nvPicPr>
          <p:cNvPr id="30" name="Picture 29">
            <a:extLst>
              <a:ext uri="{FF2B5EF4-FFF2-40B4-BE49-F238E27FC236}">
                <a16:creationId xmlns="" xmlns:a16="http://schemas.microsoft.com/office/drawing/2014/main" id="{9C45FECF-825A-4C46-959E-A63FF88BA828}"/>
              </a:ext>
            </a:extLst>
          </p:cNvPr>
          <p:cNvPicPr>
            <a:picLocks noChangeAspect="1"/>
          </p:cNvPicPr>
          <p:nvPr/>
        </p:nvPicPr>
        <p:blipFill>
          <a:blip r:embed="rId29"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521107" y="610092"/>
            <a:ext cx="509273" cy="304800"/>
          </a:xfrm>
          <a:prstGeom prst="rect">
            <a:avLst/>
          </a:prstGeom>
        </p:spPr>
      </p:pic>
      <p:cxnSp>
        <p:nvCxnSpPr>
          <p:cNvPr id="205" name="Straight Connector 204">
            <a:extLst>
              <a:ext uri="{FF2B5EF4-FFF2-40B4-BE49-F238E27FC236}">
                <a16:creationId xmlns="" xmlns:a16="http://schemas.microsoft.com/office/drawing/2014/main" id="{D07DC4BF-5BB5-7349-8BDA-9BD65AD63E0F}"/>
              </a:ext>
            </a:extLst>
          </p:cNvPr>
          <p:cNvCxnSpPr>
            <a:cxnSpLocks/>
          </p:cNvCxnSpPr>
          <p:nvPr/>
        </p:nvCxnSpPr>
        <p:spPr>
          <a:xfrm>
            <a:off x="9113762" y="5668778"/>
            <a:ext cx="2067945" cy="0"/>
          </a:xfrm>
          <a:prstGeom prst="line">
            <a:avLst/>
          </a:prstGeom>
          <a:noFill/>
          <a:ln w="9525" cap="flat" cmpd="sng" algn="ctr">
            <a:solidFill>
              <a:srgbClr val="4F81BD">
                <a:shade val="95000"/>
                <a:satMod val="105000"/>
              </a:srgbClr>
            </a:solidFill>
            <a:prstDash val="solid"/>
          </a:ln>
          <a:effectLst/>
        </p:spPr>
      </p:cxnSp>
      <p:sp>
        <p:nvSpPr>
          <p:cNvPr id="481" name="Rounded Rectangle 480"/>
          <p:cNvSpPr/>
          <p:nvPr/>
        </p:nvSpPr>
        <p:spPr>
          <a:xfrm>
            <a:off x="8854218" y="5356940"/>
            <a:ext cx="930697" cy="416591"/>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Web App. Firewall</a:t>
            </a:r>
          </a:p>
        </p:txBody>
      </p:sp>
      <p:grpSp>
        <p:nvGrpSpPr>
          <p:cNvPr id="242" name="Group 241"/>
          <p:cNvGrpSpPr/>
          <p:nvPr/>
        </p:nvGrpSpPr>
        <p:grpSpPr>
          <a:xfrm>
            <a:off x="11014607" y="5499126"/>
            <a:ext cx="818654" cy="542615"/>
            <a:chOff x="8093013" y="547831"/>
            <a:chExt cx="737292" cy="667407"/>
          </a:xfrm>
        </p:grpSpPr>
        <p:pic>
          <p:nvPicPr>
            <p:cNvPr id="244" name="Picture 24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3013" y="547831"/>
              <a:ext cx="418225" cy="667407"/>
            </a:xfrm>
            <a:prstGeom prst="rect">
              <a:avLst/>
            </a:prstGeom>
          </p:spPr>
        </p:pic>
        <p:pic>
          <p:nvPicPr>
            <p:cNvPr id="245" name="Picture 2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12080" y="547831"/>
              <a:ext cx="418225" cy="667407"/>
            </a:xfrm>
            <a:prstGeom prst="rect">
              <a:avLst/>
            </a:prstGeom>
          </p:spPr>
        </p:pic>
      </p:grpSp>
      <p:sp>
        <p:nvSpPr>
          <p:cNvPr id="246" name="TextBox 245"/>
          <p:cNvSpPr txBox="1"/>
          <p:nvPr/>
        </p:nvSpPr>
        <p:spPr>
          <a:xfrm>
            <a:off x="10877516" y="5810820"/>
            <a:ext cx="1060492" cy="292361"/>
          </a:xfrm>
          <a:prstGeom prst="rect">
            <a:avLst/>
          </a:prstGeom>
          <a:solidFill>
            <a:schemeClr val="bg1">
              <a:alpha val="40000"/>
            </a:schemeClr>
          </a:solidFill>
        </p:spPr>
        <p:txBody>
          <a:bodyPr wrap="none" lIns="121893" tIns="60947" rIns="121893" bIns="60947" rtlCol="0">
            <a:spAutoFit/>
          </a:bodyPr>
          <a:lstStyle/>
          <a:p>
            <a:pPr defTabSz="1218936">
              <a:defRPr/>
            </a:pPr>
            <a:r>
              <a:rPr lang="en-US" sz="1100" i="1" kern="0">
                <a:solidFill>
                  <a:sysClr val="windowText" lastClr="000000"/>
                </a:solidFill>
              </a:rPr>
              <a:t>Web Servers</a:t>
            </a:r>
          </a:p>
        </p:txBody>
      </p:sp>
      <p:pic>
        <p:nvPicPr>
          <p:cNvPr id="209" name="Picture 21">
            <a:extLst>
              <a:ext uri="{FF2B5EF4-FFF2-40B4-BE49-F238E27FC236}">
                <a16:creationId xmlns="" xmlns:a16="http://schemas.microsoft.com/office/drawing/2014/main" id="{1EF7CF9C-5A3D-644B-B875-42ECF54145F7}"/>
              </a:ext>
            </a:extLst>
          </p:cNvPr>
          <p:cNvPicPr>
            <a:picLocks noChangeAspect="1"/>
          </p:cNvPicPr>
          <p:nvPr/>
        </p:nvPicPr>
        <p:blipFill>
          <a:blip r:embed="rId30" cstate="print">
            <a:extLst>
              <a:ext uri="{28A0092B-C50C-407E-A947-70E740481C1C}">
                <a14:useLocalDpi xmlns:a14="http://schemas.microsoft.com/office/drawing/2010/main"/>
              </a:ext>
            </a:extLst>
          </a:blip>
          <a:srcRect/>
          <a:stretch>
            <a:fillRect/>
          </a:stretch>
        </p:blipFill>
        <p:spPr bwMode="auto">
          <a:xfrm>
            <a:off x="9482258" y="4630239"/>
            <a:ext cx="543286" cy="6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0" name="Picture 21">
            <a:extLst>
              <a:ext uri="{FF2B5EF4-FFF2-40B4-BE49-F238E27FC236}">
                <a16:creationId xmlns="" xmlns:a16="http://schemas.microsoft.com/office/drawing/2014/main" id="{FC1C09CD-C15D-4641-8D35-4C09CF7D1CBF}"/>
              </a:ext>
            </a:extLst>
          </p:cNvPr>
          <p:cNvPicPr>
            <a:picLocks noChangeAspect="1"/>
          </p:cNvPicPr>
          <p:nvPr/>
        </p:nvPicPr>
        <p:blipFill>
          <a:blip r:embed="rId30" cstate="print">
            <a:extLst>
              <a:ext uri="{28A0092B-C50C-407E-A947-70E740481C1C}">
                <a14:useLocalDpi xmlns:a14="http://schemas.microsoft.com/office/drawing/2010/main"/>
              </a:ext>
            </a:extLst>
          </a:blip>
          <a:srcRect/>
          <a:stretch>
            <a:fillRect/>
          </a:stretch>
        </p:blipFill>
        <p:spPr bwMode="auto">
          <a:xfrm>
            <a:off x="9787435" y="4834445"/>
            <a:ext cx="543286" cy="6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 name="Rounded Rectangle 205">
            <a:extLst>
              <a:ext uri="{FF2B5EF4-FFF2-40B4-BE49-F238E27FC236}">
                <a16:creationId xmlns="" xmlns:a16="http://schemas.microsoft.com/office/drawing/2014/main" id="{AF26FB27-C42B-2849-AED6-F4D7F6030ECB}"/>
              </a:ext>
            </a:extLst>
          </p:cNvPr>
          <p:cNvSpPr/>
          <p:nvPr/>
        </p:nvSpPr>
        <p:spPr>
          <a:xfrm>
            <a:off x="9979883" y="4751008"/>
            <a:ext cx="930697" cy="403142"/>
          </a:xfrm>
          <a:prstGeom prst="roundRect">
            <a:avLst/>
          </a:prstGeom>
          <a:solidFill>
            <a:schemeClr val="accent2"/>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Virtual Appliances</a:t>
            </a:r>
          </a:p>
        </p:txBody>
      </p:sp>
      <p:sp>
        <p:nvSpPr>
          <p:cNvPr id="39" name="Rectangle 38">
            <a:extLst>
              <a:ext uri="{FF2B5EF4-FFF2-40B4-BE49-F238E27FC236}">
                <a16:creationId xmlns="" xmlns:a16="http://schemas.microsoft.com/office/drawing/2014/main" id="{2D569D41-1FF8-0045-B0A4-EE6C12538CDA}"/>
              </a:ext>
            </a:extLst>
          </p:cNvPr>
          <p:cNvSpPr/>
          <p:nvPr/>
        </p:nvSpPr>
        <p:spPr>
          <a:xfrm>
            <a:off x="10919771" y="4555395"/>
            <a:ext cx="1321389" cy="861774"/>
          </a:xfrm>
          <a:prstGeom prst="rect">
            <a:avLst/>
          </a:prstGeom>
        </p:spPr>
        <p:txBody>
          <a:bodyPr wrap="square">
            <a:spAutoFit/>
          </a:bodyPr>
          <a:lstStyle/>
          <a:p>
            <a:pPr marL="139700" indent="-139700">
              <a:buFont typeface="Arial" panose="020B0604020202020204" pitchFamily="34" charset="0"/>
              <a:buChar char="•"/>
            </a:pPr>
            <a:r>
              <a:rPr lang="en-US" sz="1000">
                <a:solidFill>
                  <a:srgbClr val="000000"/>
                </a:solidFill>
              </a:rPr>
              <a:t>VMWare</a:t>
            </a:r>
          </a:p>
          <a:p>
            <a:pPr marL="139700" indent="-139700">
              <a:buFont typeface="Arial" panose="020B0604020202020204" pitchFamily="34" charset="0"/>
              <a:buChar char="•"/>
            </a:pPr>
            <a:r>
              <a:rPr lang="en-US" sz="1000">
                <a:solidFill>
                  <a:srgbClr val="000000"/>
                </a:solidFill>
              </a:rPr>
              <a:t>Citrix Xen</a:t>
            </a:r>
          </a:p>
          <a:p>
            <a:pPr marL="139700" indent="-139700">
              <a:buFont typeface="Arial" panose="020B0604020202020204" pitchFamily="34" charset="0"/>
              <a:buChar char="•"/>
            </a:pPr>
            <a:r>
              <a:rPr lang="en-US" sz="1000">
                <a:solidFill>
                  <a:srgbClr val="000000"/>
                </a:solidFill>
              </a:rPr>
              <a:t>MS Hyper-V</a:t>
            </a:r>
          </a:p>
          <a:p>
            <a:pPr marL="139700" indent="-139700">
              <a:buFont typeface="Arial" panose="020B0604020202020204" pitchFamily="34" charset="0"/>
              <a:buChar char="•"/>
            </a:pPr>
            <a:r>
              <a:rPr lang="en-US" sz="1000">
                <a:solidFill>
                  <a:srgbClr val="000000"/>
                </a:solidFill>
              </a:rPr>
              <a:t>KVM</a:t>
            </a:r>
          </a:p>
          <a:p>
            <a:pPr marL="139700" indent="-139700">
              <a:buFont typeface="Arial" panose="020B0604020202020204" pitchFamily="34" charset="0"/>
              <a:buChar char="•"/>
            </a:pPr>
            <a:r>
              <a:rPr lang="en-US" sz="1000">
                <a:solidFill>
                  <a:srgbClr val="000000"/>
                </a:solidFill>
              </a:rPr>
              <a:t>Nutanix AHV</a:t>
            </a:r>
            <a:endParaRPr lang="en-US"/>
          </a:p>
        </p:txBody>
      </p:sp>
      <p:cxnSp>
        <p:nvCxnSpPr>
          <p:cNvPr id="193" name="Straight Connector 192">
            <a:extLst>
              <a:ext uri="{FF2B5EF4-FFF2-40B4-BE49-F238E27FC236}">
                <a16:creationId xmlns="" xmlns:a16="http://schemas.microsoft.com/office/drawing/2014/main" id="{186918C3-3C59-2F4B-B95E-24EE66070962}"/>
              </a:ext>
            </a:extLst>
          </p:cNvPr>
          <p:cNvCxnSpPr>
            <a:cxnSpLocks/>
          </p:cNvCxnSpPr>
          <p:nvPr/>
        </p:nvCxnSpPr>
        <p:spPr>
          <a:xfrm flipH="1">
            <a:off x="5012231" y="1447800"/>
            <a:ext cx="340159" cy="1"/>
          </a:xfrm>
          <a:prstGeom prst="line">
            <a:avLst/>
          </a:prstGeom>
          <a:noFill/>
          <a:ln w="9525" cap="flat" cmpd="sng" algn="ctr">
            <a:solidFill>
              <a:srgbClr val="4F81BD">
                <a:shade val="95000"/>
                <a:satMod val="105000"/>
              </a:srgbClr>
            </a:solidFill>
            <a:prstDash val="solid"/>
          </a:ln>
          <a:effectLst/>
        </p:spPr>
      </p:cxnSp>
      <p:pic>
        <p:nvPicPr>
          <p:cNvPr id="155" name="Picture 309"/>
          <p:cNvPicPr>
            <a:picLocks noChangeAspect="1"/>
          </p:cNvPicPr>
          <p:nvPr/>
        </p:nvPicPr>
        <p:blipFill>
          <a:blip r:embed="rId31" cstate="print">
            <a:extLst>
              <a:ext uri="{28A0092B-C50C-407E-A947-70E740481C1C}">
                <a14:useLocalDpi xmlns:a14="http://schemas.microsoft.com/office/drawing/2010/main"/>
              </a:ext>
            </a:extLst>
          </a:blip>
          <a:srcRect/>
          <a:stretch>
            <a:fillRect/>
          </a:stretch>
        </p:blipFill>
        <p:spPr bwMode="auto">
          <a:xfrm>
            <a:off x="4379203" y="1135597"/>
            <a:ext cx="776912" cy="528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 name="Rounded Rectangle 189">
            <a:extLst>
              <a:ext uri="{FF2B5EF4-FFF2-40B4-BE49-F238E27FC236}">
                <a16:creationId xmlns="" xmlns:a16="http://schemas.microsoft.com/office/drawing/2014/main" id="{314BDC84-BBBC-0F4E-B52D-08AB531EEDCE}"/>
              </a:ext>
            </a:extLst>
          </p:cNvPr>
          <p:cNvSpPr/>
          <p:nvPr/>
        </p:nvSpPr>
        <p:spPr>
          <a:xfrm>
            <a:off x="4246346" y="1015590"/>
            <a:ext cx="1014706" cy="33459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Central Log &amp; report</a:t>
            </a:r>
          </a:p>
        </p:txBody>
      </p:sp>
      <p:sp>
        <p:nvSpPr>
          <p:cNvPr id="470" name="Rounded Rectangle 469"/>
          <p:cNvSpPr/>
          <p:nvPr/>
        </p:nvSpPr>
        <p:spPr>
          <a:xfrm>
            <a:off x="4246346" y="1648592"/>
            <a:ext cx="1014706" cy="32561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Central Device Mgmt.</a:t>
            </a:r>
          </a:p>
        </p:txBody>
      </p:sp>
      <p:cxnSp>
        <p:nvCxnSpPr>
          <p:cNvPr id="195" name="Straight Connector 194">
            <a:extLst>
              <a:ext uri="{FF2B5EF4-FFF2-40B4-BE49-F238E27FC236}">
                <a16:creationId xmlns="" xmlns:a16="http://schemas.microsoft.com/office/drawing/2014/main" id="{19C6626C-A1CF-1144-AEBB-50AC6BE461DE}"/>
              </a:ext>
            </a:extLst>
          </p:cNvPr>
          <p:cNvCxnSpPr>
            <a:cxnSpLocks/>
          </p:cNvCxnSpPr>
          <p:nvPr/>
        </p:nvCxnSpPr>
        <p:spPr>
          <a:xfrm flipH="1">
            <a:off x="6251901" y="1447800"/>
            <a:ext cx="340159" cy="1"/>
          </a:xfrm>
          <a:prstGeom prst="line">
            <a:avLst/>
          </a:prstGeom>
          <a:noFill/>
          <a:ln w="9525" cap="flat" cmpd="sng" algn="ctr">
            <a:solidFill>
              <a:srgbClr val="4F81BD">
                <a:shade val="95000"/>
                <a:satMod val="105000"/>
              </a:srgbClr>
            </a:solidFill>
            <a:prstDash val="solid"/>
          </a:ln>
          <a:effectLst/>
        </p:spPr>
      </p:cxnSp>
      <p:pic>
        <p:nvPicPr>
          <p:cNvPr id="154" name="Picture 345"/>
          <p:cNvPicPr>
            <a:picLocks noChangeAspect="1"/>
          </p:cNvPicPr>
          <p:nvPr/>
        </p:nvPicPr>
        <p:blipFill>
          <a:blip r:embed="rId32" cstate="print">
            <a:extLst>
              <a:ext uri="{28A0092B-C50C-407E-A947-70E740481C1C}">
                <a14:useLocalDpi xmlns:a14="http://schemas.microsoft.com/office/drawing/2010/main"/>
              </a:ext>
            </a:extLst>
          </a:blip>
          <a:srcRect/>
          <a:stretch>
            <a:fillRect/>
          </a:stretch>
        </p:blipFill>
        <p:spPr bwMode="auto">
          <a:xfrm>
            <a:off x="5585110" y="1797588"/>
            <a:ext cx="776912" cy="528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 name="Rounded Rectangle 471"/>
          <p:cNvSpPr/>
          <p:nvPr/>
        </p:nvSpPr>
        <p:spPr>
          <a:xfrm>
            <a:off x="5478706" y="1648592"/>
            <a:ext cx="1015217" cy="32561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User Access Mgmt.</a:t>
            </a:r>
          </a:p>
        </p:txBody>
      </p:sp>
      <p:cxnSp>
        <p:nvCxnSpPr>
          <p:cNvPr id="196" name="Straight Connector 195">
            <a:extLst>
              <a:ext uri="{FF2B5EF4-FFF2-40B4-BE49-F238E27FC236}">
                <a16:creationId xmlns="" xmlns:a16="http://schemas.microsoft.com/office/drawing/2014/main" id="{9F28FBB8-6A66-E043-B53C-8CC150BBFB83}"/>
              </a:ext>
            </a:extLst>
          </p:cNvPr>
          <p:cNvCxnSpPr>
            <a:cxnSpLocks/>
          </p:cNvCxnSpPr>
          <p:nvPr/>
        </p:nvCxnSpPr>
        <p:spPr>
          <a:xfrm flipH="1">
            <a:off x="7491978" y="1448241"/>
            <a:ext cx="340159" cy="1"/>
          </a:xfrm>
          <a:prstGeom prst="line">
            <a:avLst/>
          </a:prstGeom>
          <a:noFill/>
          <a:ln w="9525" cap="flat" cmpd="sng" algn="ctr">
            <a:solidFill>
              <a:srgbClr val="4F81BD">
                <a:shade val="95000"/>
                <a:satMod val="105000"/>
              </a:srgbClr>
            </a:solidFill>
            <a:prstDash val="solid"/>
          </a:ln>
          <a:effectLst/>
        </p:spPr>
      </p:cxnSp>
      <p:grpSp>
        <p:nvGrpSpPr>
          <p:cNvPr id="5" name="Group 4">
            <a:extLst>
              <a:ext uri="{FF2B5EF4-FFF2-40B4-BE49-F238E27FC236}">
                <a16:creationId xmlns="" xmlns:a16="http://schemas.microsoft.com/office/drawing/2014/main" id="{E7E0EABE-4691-D640-99E8-50BE0F3AADF7}"/>
              </a:ext>
            </a:extLst>
          </p:cNvPr>
          <p:cNvGrpSpPr/>
          <p:nvPr/>
        </p:nvGrpSpPr>
        <p:grpSpPr>
          <a:xfrm>
            <a:off x="5542646" y="1086339"/>
            <a:ext cx="856093" cy="577248"/>
            <a:chOff x="8735974" y="1033698"/>
            <a:chExt cx="856093" cy="577248"/>
          </a:xfrm>
        </p:grpSpPr>
        <p:pic>
          <p:nvPicPr>
            <p:cNvPr id="174" name="Picture 41">
              <a:extLst>
                <a:ext uri="{FF2B5EF4-FFF2-40B4-BE49-F238E27FC236}">
                  <a16:creationId xmlns="" xmlns:a16="http://schemas.microsoft.com/office/drawing/2014/main" id="{74405E67-220B-EF43-8A19-E2E0A06A9AA5}"/>
                </a:ext>
              </a:extLst>
            </p:cNvPr>
            <p:cNvPicPr>
              <a:picLocks noChangeAspect="1"/>
            </p:cNvPicPr>
            <p:nvPr/>
          </p:nvPicPr>
          <p:blipFill>
            <a:blip r:embed="rId33" cstate="print">
              <a:extLst>
                <a:ext uri="{28A0092B-C50C-407E-A947-70E740481C1C}">
                  <a14:useLocalDpi xmlns:a14="http://schemas.microsoft.com/office/drawing/2010/main"/>
                </a:ext>
              </a:extLst>
            </a:blip>
            <a:srcRect/>
            <a:stretch>
              <a:fillRect/>
            </a:stretch>
          </p:blipFill>
          <p:spPr bwMode="auto">
            <a:xfrm>
              <a:off x="8735974" y="1033698"/>
              <a:ext cx="856093" cy="577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3" name="Picture 172" descr="FortiNAC-gut-dk.emf">
              <a:extLst>
                <a:ext uri="{FF2B5EF4-FFF2-40B4-BE49-F238E27FC236}">
                  <a16:creationId xmlns="" xmlns:a16="http://schemas.microsoft.com/office/drawing/2014/main" id="{BF7DDE7C-AB43-8B46-A1C6-471241BF2127}"/>
                </a:ext>
              </a:extLst>
            </p:cNvPr>
            <p:cNvPicPr>
              <a:picLocks noChangeAspect="1"/>
            </p:cNvPicPr>
            <p:nvPr/>
          </p:nvPicPr>
          <p:blipFill>
            <a:blip r:embed="rId34"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990012" y="1081272"/>
              <a:ext cx="366528" cy="366528"/>
            </a:xfrm>
            <a:prstGeom prst="rect">
              <a:avLst/>
            </a:prstGeom>
            <a:scene3d>
              <a:camera prst="isometricTopUp"/>
              <a:lightRig rig="threePt" dir="t"/>
            </a:scene3d>
          </p:spPr>
        </p:pic>
      </p:grpSp>
      <p:sp>
        <p:nvSpPr>
          <p:cNvPr id="192" name="Rounded Rectangle 191">
            <a:extLst>
              <a:ext uri="{FF2B5EF4-FFF2-40B4-BE49-F238E27FC236}">
                <a16:creationId xmlns="" xmlns:a16="http://schemas.microsoft.com/office/drawing/2014/main" id="{88E8BB54-2D12-2A4F-B848-39E21B41C61A}"/>
              </a:ext>
            </a:extLst>
          </p:cNvPr>
          <p:cNvSpPr/>
          <p:nvPr/>
        </p:nvSpPr>
        <p:spPr>
          <a:xfrm>
            <a:off x="5445392" y="1015590"/>
            <a:ext cx="1014706" cy="33459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IoT Access Control</a:t>
            </a:r>
          </a:p>
        </p:txBody>
      </p:sp>
      <p:sp>
        <p:nvSpPr>
          <p:cNvPr id="435" name="TextBox 434"/>
          <p:cNvSpPr txBox="1"/>
          <p:nvPr/>
        </p:nvSpPr>
        <p:spPr>
          <a:xfrm>
            <a:off x="6606220" y="731595"/>
            <a:ext cx="1172702" cy="292361"/>
          </a:xfrm>
          <a:prstGeom prst="rect">
            <a:avLst/>
          </a:prstGeom>
          <a:noFill/>
        </p:spPr>
        <p:txBody>
          <a:bodyPr wrap="none" lIns="121893" tIns="60947" rIns="121893" bIns="60947" rtlCol="0">
            <a:spAutoFit/>
          </a:bodyPr>
          <a:lstStyle/>
          <a:p>
            <a:pPr defTabSz="1218936">
              <a:defRPr/>
            </a:pPr>
            <a:r>
              <a:rPr lang="en-US" sz="1100" b="1" kern="0" err="1">
                <a:solidFill>
                  <a:schemeClr val="accent6"/>
                </a:solidFill>
              </a:rPr>
              <a:t>Forti</a:t>
            </a:r>
            <a:r>
              <a:rPr lang="en-US" sz="1100" b="1" kern="0" err="1">
                <a:solidFill>
                  <a:srgbClr val="3C3C3C"/>
                </a:solidFill>
              </a:rPr>
              <a:t>SandBox</a:t>
            </a:r>
            <a:endParaRPr lang="en-US" sz="1100" b="1" kern="0">
              <a:solidFill>
                <a:srgbClr val="3C3C3C"/>
              </a:solidFill>
            </a:endParaRPr>
          </a:p>
        </p:txBody>
      </p:sp>
      <p:pic>
        <p:nvPicPr>
          <p:cNvPr id="157" name="Picture 284"/>
          <p:cNvPicPr>
            <a:picLocks noChangeAspect="1"/>
          </p:cNvPicPr>
          <p:nvPr/>
        </p:nvPicPr>
        <p:blipFill>
          <a:blip r:embed="rId35" cstate="print">
            <a:extLst>
              <a:ext uri="{28A0092B-C50C-407E-A947-70E740481C1C}">
                <a14:useLocalDpi xmlns:a14="http://schemas.microsoft.com/office/drawing/2010/main"/>
              </a:ext>
            </a:extLst>
          </a:blip>
          <a:srcRect/>
          <a:stretch>
            <a:fillRect/>
          </a:stretch>
        </p:blipFill>
        <p:spPr bwMode="auto">
          <a:xfrm>
            <a:off x="6826844" y="1156945"/>
            <a:ext cx="776912" cy="54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 name="Rounded Rectangle 190">
            <a:extLst>
              <a:ext uri="{FF2B5EF4-FFF2-40B4-BE49-F238E27FC236}">
                <a16:creationId xmlns="" xmlns:a16="http://schemas.microsoft.com/office/drawing/2014/main" id="{E0A68928-B24D-1342-B1F4-58B742C2E007}"/>
              </a:ext>
            </a:extLst>
          </p:cNvPr>
          <p:cNvSpPr/>
          <p:nvPr/>
        </p:nvSpPr>
        <p:spPr>
          <a:xfrm>
            <a:off x="6692118" y="1015590"/>
            <a:ext cx="1029549" cy="33459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File Analysis</a:t>
            </a:r>
          </a:p>
        </p:txBody>
      </p:sp>
      <p:pic>
        <p:nvPicPr>
          <p:cNvPr id="158" name="Picture 289"/>
          <p:cNvPicPr>
            <a:picLocks noChangeAspect="1"/>
          </p:cNvPicPr>
          <p:nvPr/>
        </p:nvPicPr>
        <p:blipFill>
          <a:blip r:embed="rId36" cstate="print">
            <a:extLst>
              <a:ext uri="{28A0092B-C50C-407E-A947-70E740481C1C}">
                <a14:useLocalDpi xmlns:a14="http://schemas.microsoft.com/office/drawing/2010/main"/>
              </a:ext>
            </a:extLst>
          </a:blip>
          <a:srcRect/>
          <a:stretch>
            <a:fillRect/>
          </a:stretch>
        </p:blipFill>
        <p:spPr bwMode="auto">
          <a:xfrm>
            <a:off x="6843904" y="1766655"/>
            <a:ext cx="808934" cy="550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 name="Rounded Rectangle 305"/>
          <p:cNvSpPr/>
          <p:nvPr/>
        </p:nvSpPr>
        <p:spPr>
          <a:xfrm>
            <a:off x="6706321" y="1648592"/>
            <a:ext cx="1014706" cy="32561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Network Tester</a:t>
            </a:r>
          </a:p>
        </p:txBody>
      </p:sp>
      <p:sp>
        <p:nvSpPr>
          <p:cNvPr id="207" name="TextBox 206">
            <a:extLst>
              <a:ext uri="{FF2B5EF4-FFF2-40B4-BE49-F238E27FC236}">
                <a16:creationId xmlns="" xmlns:a16="http://schemas.microsoft.com/office/drawing/2014/main" id="{C2F088BA-C36D-FB46-B2D1-26FBDE4FE154}"/>
              </a:ext>
            </a:extLst>
          </p:cNvPr>
          <p:cNvSpPr txBox="1"/>
          <p:nvPr/>
        </p:nvSpPr>
        <p:spPr>
          <a:xfrm>
            <a:off x="8287891" y="2359570"/>
            <a:ext cx="1010559" cy="292361"/>
          </a:xfrm>
          <a:prstGeom prst="rect">
            <a:avLst/>
          </a:prstGeom>
          <a:noFill/>
        </p:spPr>
        <p:txBody>
          <a:bodyPr wrap="squar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WLM</a:t>
            </a:r>
          </a:p>
        </p:txBody>
      </p:sp>
      <p:sp>
        <p:nvSpPr>
          <p:cNvPr id="211" name="TextBox 210">
            <a:extLst>
              <a:ext uri="{FF2B5EF4-FFF2-40B4-BE49-F238E27FC236}">
                <a16:creationId xmlns="" xmlns:a16="http://schemas.microsoft.com/office/drawing/2014/main" id="{9052567C-50DB-DD4A-B195-4DC4E5DC2411}"/>
              </a:ext>
            </a:extLst>
          </p:cNvPr>
          <p:cNvSpPr txBox="1"/>
          <p:nvPr/>
        </p:nvSpPr>
        <p:spPr>
          <a:xfrm>
            <a:off x="8001052" y="731595"/>
            <a:ext cx="880956"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WLC</a:t>
            </a:r>
          </a:p>
        </p:txBody>
      </p:sp>
      <p:cxnSp>
        <p:nvCxnSpPr>
          <p:cNvPr id="215" name="Straight Connector 214">
            <a:extLst>
              <a:ext uri="{FF2B5EF4-FFF2-40B4-BE49-F238E27FC236}">
                <a16:creationId xmlns="" xmlns:a16="http://schemas.microsoft.com/office/drawing/2014/main" id="{234A0702-738A-CC4A-813F-DA48E5D31074}"/>
              </a:ext>
            </a:extLst>
          </p:cNvPr>
          <p:cNvCxnSpPr/>
          <p:nvPr/>
        </p:nvCxnSpPr>
        <p:spPr>
          <a:xfrm>
            <a:off x="8783622" y="1989447"/>
            <a:ext cx="0" cy="376896"/>
          </a:xfrm>
          <a:prstGeom prst="line">
            <a:avLst/>
          </a:prstGeom>
          <a:noFill/>
          <a:ln w="9525" cap="flat" cmpd="sng" algn="ctr">
            <a:solidFill>
              <a:srgbClr val="4F81BD">
                <a:shade val="95000"/>
                <a:satMod val="105000"/>
              </a:srgbClr>
            </a:solidFill>
            <a:prstDash val="solid"/>
          </a:ln>
          <a:effectLst/>
        </p:spPr>
      </p:cxnSp>
      <p:cxnSp>
        <p:nvCxnSpPr>
          <p:cNvPr id="216" name="Straight Connector 215">
            <a:extLst>
              <a:ext uri="{FF2B5EF4-FFF2-40B4-BE49-F238E27FC236}">
                <a16:creationId xmlns="" xmlns:a16="http://schemas.microsoft.com/office/drawing/2014/main" id="{794098F0-09FE-FF4B-8C04-CA9659B7AEAA}"/>
              </a:ext>
            </a:extLst>
          </p:cNvPr>
          <p:cNvCxnSpPr>
            <a:cxnSpLocks/>
          </p:cNvCxnSpPr>
          <p:nvPr/>
        </p:nvCxnSpPr>
        <p:spPr>
          <a:xfrm flipH="1">
            <a:off x="9118687" y="1444860"/>
            <a:ext cx="2897" cy="918543"/>
          </a:xfrm>
          <a:prstGeom prst="line">
            <a:avLst/>
          </a:prstGeom>
          <a:noFill/>
          <a:ln w="9525" cap="flat" cmpd="sng" algn="ctr">
            <a:solidFill>
              <a:srgbClr val="4F81BD">
                <a:shade val="95000"/>
                <a:satMod val="105000"/>
              </a:srgbClr>
            </a:solidFill>
            <a:prstDash val="solid"/>
          </a:ln>
          <a:effectLst/>
        </p:spPr>
      </p:cxnSp>
      <p:cxnSp>
        <p:nvCxnSpPr>
          <p:cNvPr id="217" name="Straight Connector 216">
            <a:extLst>
              <a:ext uri="{FF2B5EF4-FFF2-40B4-BE49-F238E27FC236}">
                <a16:creationId xmlns="" xmlns:a16="http://schemas.microsoft.com/office/drawing/2014/main" id="{CB137384-AA66-0045-9F92-B11DCA9A4667}"/>
              </a:ext>
            </a:extLst>
          </p:cNvPr>
          <p:cNvCxnSpPr>
            <a:cxnSpLocks/>
          </p:cNvCxnSpPr>
          <p:nvPr/>
        </p:nvCxnSpPr>
        <p:spPr>
          <a:xfrm flipH="1">
            <a:off x="8780867" y="1445300"/>
            <a:ext cx="340159" cy="1"/>
          </a:xfrm>
          <a:prstGeom prst="line">
            <a:avLst/>
          </a:prstGeom>
          <a:noFill/>
          <a:ln w="9525" cap="flat" cmpd="sng" algn="ctr">
            <a:solidFill>
              <a:srgbClr val="4F81BD">
                <a:shade val="95000"/>
                <a:satMod val="105000"/>
              </a:srgbClr>
            </a:solidFill>
            <a:prstDash val="solid"/>
          </a:ln>
          <a:effectLst/>
        </p:spPr>
      </p:cxnSp>
      <p:pic>
        <p:nvPicPr>
          <p:cNvPr id="200" name="Picture 72">
            <a:extLst>
              <a:ext uri="{FF2B5EF4-FFF2-40B4-BE49-F238E27FC236}">
                <a16:creationId xmlns="" xmlns:a16="http://schemas.microsoft.com/office/drawing/2014/main" id="{1DB03068-8282-104A-AA43-830B2D9617EB}"/>
              </a:ext>
            </a:extLst>
          </p:cNvPr>
          <p:cNvPicPr>
            <a:picLocks noChangeAspect="1"/>
          </p:cNvPicPr>
          <p:nvPr/>
        </p:nvPicPr>
        <p:blipFill>
          <a:blip r:embed="rId37" cstate="print">
            <a:extLst>
              <a:ext uri="{28A0092B-C50C-407E-A947-70E740481C1C}">
                <a14:useLocalDpi xmlns:a14="http://schemas.microsoft.com/office/drawing/2010/main"/>
              </a:ext>
            </a:extLst>
          </a:blip>
          <a:srcRect/>
          <a:stretch>
            <a:fillRect/>
          </a:stretch>
        </p:blipFill>
        <p:spPr bwMode="auto">
          <a:xfrm>
            <a:off x="8127349" y="1755267"/>
            <a:ext cx="811317" cy="56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2" name="Picture 91">
            <a:extLst>
              <a:ext uri="{FF2B5EF4-FFF2-40B4-BE49-F238E27FC236}">
                <a16:creationId xmlns="" xmlns:a16="http://schemas.microsoft.com/office/drawing/2014/main" id="{0BBDE589-ABD6-1644-A5AD-36FC6FE2DB96}"/>
              </a:ext>
            </a:extLst>
          </p:cNvPr>
          <p:cNvPicPr>
            <a:picLocks noChangeAspect="1"/>
          </p:cNvPicPr>
          <p:nvPr/>
        </p:nvPicPr>
        <p:blipFill>
          <a:blip r:embed="rId38" cstate="print">
            <a:extLst>
              <a:ext uri="{28A0092B-C50C-407E-A947-70E740481C1C}">
                <a14:useLocalDpi xmlns:a14="http://schemas.microsoft.com/office/drawing/2010/main"/>
              </a:ext>
            </a:extLst>
          </a:blip>
          <a:srcRect/>
          <a:stretch>
            <a:fillRect/>
          </a:stretch>
        </p:blipFill>
        <p:spPr bwMode="auto">
          <a:xfrm>
            <a:off x="8091205" y="1127988"/>
            <a:ext cx="810000" cy="56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 name="Rounded Rectangle 212">
            <a:extLst>
              <a:ext uri="{FF2B5EF4-FFF2-40B4-BE49-F238E27FC236}">
                <a16:creationId xmlns="" xmlns:a16="http://schemas.microsoft.com/office/drawing/2014/main" id="{93A4726E-2759-1D4F-A1EC-78CE2589106F}"/>
              </a:ext>
            </a:extLst>
          </p:cNvPr>
          <p:cNvSpPr/>
          <p:nvPr/>
        </p:nvSpPr>
        <p:spPr>
          <a:xfrm>
            <a:off x="7965902" y="1015590"/>
            <a:ext cx="1029549" cy="33459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Wireless Controller</a:t>
            </a:r>
          </a:p>
        </p:txBody>
      </p:sp>
      <p:sp>
        <p:nvSpPr>
          <p:cNvPr id="214" name="Rounded Rectangle 213">
            <a:extLst>
              <a:ext uri="{FF2B5EF4-FFF2-40B4-BE49-F238E27FC236}">
                <a16:creationId xmlns="" xmlns:a16="http://schemas.microsoft.com/office/drawing/2014/main" id="{AB857206-B382-7E40-AF38-F3298EF54E11}"/>
              </a:ext>
            </a:extLst>
          </p:cNvPr>
          <p:cNvSpPr/>
          <p:nvPr/>
        </p:nvSpPr>
        <p:spPr>
          <a:xfrm>
            <a:off x="7980105" y="1648592"/>
            <a:ext cx="1014706" cy="325616"/>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Wireless Manager</a:t>
            </a:r>
          </a:p>
        </p:txBody>
      </p:sp>
      <p:sp>
        <p:nvSpPr>
          <p:cNvPr id="515" name="Rounded Rectangle 514"/>
          <p:cNvSpPr/>
          <p:nvPr/>
        </p:nvSpPr>
        <p:spPr>
          <a:xfrm>
            <a:off x="1338486" y="2724427"/>
            <a:ext cx="1099915" cy="395576"/>
          </a:xfrm>
          <a:prstGeom prst="roundRect">
            <a:avLst/>
          </a:prstGeom>
          <a:solidFill>
            <a:schemeClr val="accent2"/>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FTNT Hosted Services</a:t>
            </a:r>
          </a:p>
        </p:txBody>
      </p:sp>
      <p:cxnSp>
        <p:nvCxnSpPr>
          <p:cNvPr id="364" name="Straight Connector 363"/>
          <p:cNvCxnSpPr/>
          <p:nvPr/>
        </p:nvCxnSpPr>
        <p:spPr>
          <a:xfrm flipV="1">
            <a:off x="1730118" y="2798137"/>
            <a:ext cx="0" cy="185856"/>
          </a:xfrm>
          <a:prstGeom prst="line">
            <a:avLst/>
          </a:prstGeom>
          <a:noFill/>
          <a:ln w="9525" cap="flat" cmpd="sng" algn="ctr">
            <a:solidFill>
              <a:srgbClr val="4F81BD">
                <a:shade val="95000"/>
                <a:satMod val="105000"/>
              </a:srgbClr>
            </a:solidFill>
            <a:prstDash val="solid"/>
          </a:ln>
          <a:effectLst/>
        </p:spPr>
      </p:cxnSp>
      <p:cxnSp>
        <p:nvCxnSpPr>
          <p:cNvPr id="219" name="Straight Connector 218">
            <a:extLst>
              <a:ext uri="{FF2B5EF4-FFF2-40B4-BE49-F238E27FC236}">
                <a16:creationId xmlns="" xmlns:a16="http://schemas.microsoft.com/office/drawing/2014/main" id="{CE8C776A-9FCE-8F4D-BFCA-6793B79C492D}"/>
              </a:ext>
            </a:extLst>
          </p:cNvPr>
          <p:cNvCxnSpPr>
            <a:cxnSpLocks/>
          </p:cNvCxnSpPr>
          <p:nvPr/>
        </p:nvCxnSpPr>
        <p:spPr>
          <a:xfrm flipV="1">
            <a:off x="4107227" y="3958390"/>
            <a:ext cx="242" cy="1587997"/>
          </a:xfrm>
          <a:prstGeom prst="line">
            <a:avLst/>
          </a:prstGeom>
          <a:noFill/>
          <a:ln w="9525" cap="flat" cmpd="sng" algn="ctr">
            <a:solidFill>
              <a:srgbClr val="4F81BD">
                <a:shade val="95000"/>
                <a:satMod val="105000"/>
              </a:srgbClr>
            </a:solidFill>
            <a:prstDash val="solid"/>
          </a:ln>
          <a:effectLst/>
        </p:spPr>
      </p:cxnSp>
      <p:cxnSp>
        <p:nvCxnSpPr>
          <p:cNvPr id="222" name="Straight Connector 221">
            <a:extLst>
              <a:ext uri="{FF2B5EF4-FFF2-40B4-BE49-F238E27FC236}">
                <a16:creationId xmlns="" xmlns:a16="http://schemas.microsoft.com/office/drawing/2014/main" id="{4D3E0FB8-A3A9-7A4F-9190-B7B79FF9DC28}"/>
              </a:ext>
            </a:extLst>
          </p:cNvPr>
          <p:cNvCxnSpPr>
            <a:cxnSpLocks/>
          </p:cNvCxnSpPr>
          <p:nvPr/>
        </p:nvCxnSpPr>
        <p:spPr>
          <a:xfrm flipH="1">
            <a:off x="2580555" y="5546387"/>
            <a:ext cx="1526672" cy="0"/>
          </a:xfrm>
          <a:prstGeom prst="line">
            <a:avLst/>
          </a:prstGeom>
          <a:noFill/>
          <a:ln w="9525" cap="flat" cmpd="sng" algn="ctr">
            <a:solidFill>
              <a:srgbClr val="4F81BD">
                <a:shade val="95000"/>
                <a:satMod val="105000"/>
              </a:srgbClr>
            </a:solidFill>
            <a:prstDash val="solid"/>
          </a:ln>
          <a:effectLst/>
        </p:spPr>
      </p:cxnSp>
      <p:cxnSp>
        <p:nvCxnSpPr>
          <p:cNvPr id="223" name="Straight Connector 222">
            <a:extLst>
              <a:ext uri="{FF2B5EF4-FFF2-40B4-BE49-F238E27FC236}">
                <a16:creationId xmlns="" xmlns:a16="http://schemas.microsoft.com/office/drawing/2014/main" id="{5349374E-304E-BA4B-BFB4-9EFC9BA877E3}"/>
              </a:ext>
            </a:extLst>
          </p:cNvPr>
          <p:cNvCxnSpPr>
            <a:cxnSpLocks/>
          </p:cNvCxnSpPr>
          <p:nvPr/>
        </p:nvCxnSpPr>
        <p:spPr>
          <a:xfrm flipV="1">
            <a:off x="3962400" y="3630920"/>
            <a:ext cx="0" cy="987445"/>
          </a:xfrm>
          <a:prstGeom prst="line">
            <a:avLst/>
          </a:prstGeom>
          <a:noFill/>
          <a:ln w="9525" cap="flat" cmpd="sng" algn="ctr">
            <a:solidFill>
              <a:srgbClr val="4F81BD">
                <a:shade val="95000"/>
                <a:satMod val="105000"/>
              </a:srgbClr>
            </a:solidFill>
            <a:prstDash val="solid"/>
          </a:ln>
          <a:effectLst/>
        </p:spPr>
      </p:cxnSp>
      <p:cxnSp>
        <p:nvCxnSpPr>
          <p:cNvPr id="224" name="Straight Connector 223">
            <a:extLst>
              <a:ext uri="{FF2B5EF4-FFF2-40B4-BE49-F238E27FC236}">
                <a16:creationId xmlns="" xmlns:a16="http://schemas.microsoft.com/office/drawing/2014/main" id="{47673554-F0F8-2A4E-BF8F-77AAB64A8729}"/>
              </a:ext>
            </a:extLst>
          </p:cNvPr>
          <p:cNvCxnSpPr>
            <a:cxnSpLocks/>
          </p:cNvCxnSpPr>
          <p:nvPr/>
        </p:nvCxnSpPr>
        <p:spPr>
          <a:xfrm>
            <a:off x="1623288" y="4618364"/>
            <a:ext cx="2339113" cy="0"/>
          </a:xfrm>
          <a:prstGeom prst="line">
            <a:avLst/>
          </a:prstGeom>
          <a:noFill/>
          <a:ln w="9525" cap="flat" cmpd="sng" algn="ctr">
            <a:solidFill>
              <a:srgbClr val="4F81BD">
                <a:shade val="95000"/>
                <a:satMod val="105000"/>
              </a:srgbClr>
            </a:solidFill>
            <a:prstDash val="solid"/>
          </a:ln>
          <a:effectLst/>
        </p:spPr>
      </p:cxnSp>
      <p:cxnSp>
        <p:nvCxnSpPr>
          <p:cNvPr id="487" name="Straight Connector 486"/>
          <p:cNvCxnSpPr>
            <a:cxnSpLocks/>
          </p:cNvCxnSpPr>
          <p:nvPr/>
        </p:nvCxnSpPr>
        <p:spPr>
          <a:xfrm flipH="1">
            <a:off x="4107228" y="3966162"/>
            <a:ext cx="984531" cy="0"/>
          </a:xfrm>
          <a:prstGeom prst="line">
            <a:avLst/>
          </a:prstGeom>
          <a:noFill/>
          <a:ln w="9525" cap="flat" cmpd="sng" algn="ctr">
            <a:solidFill>
              <a:srgbClr val="4F81BD">
                <a:shade val="95000"/>
                <a:satMod val="105000"/>
              </a:srgbClr>
            </a:solidFill>
            <a:prstDash val="solid"/>
          </a:ln>
          <a:effectLst/>
        </p:spPr>
      </p:cxnSp>
      <p:sp>
        <p:nvSpPr>
          <p:cNvPr id="478" name="Rounded Rectangle 477"/>
          <p:cNvSpPr/>
          <p:nvPr/>
        </p:nvSpPr>
        <p:spPr>
          <a:xfrm>
            <a:off x="1676110" y="5273676"/>
            <a:ext cx="915616" cy="355940"/>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Secure WiFi Access</a:t>
            </a:r>
          </a:p>
        </p:txBody>
      </p:sp>
      <p:cxnSp>
        <p:nvCxnSpPr>
          <p:cNvPr id="517" name="Straight Connector 516"/>
          <p:cNvCxnSpPr>
            <a:cxnSpLocks/>
          </p:cNvCxnSpPr>
          <p:nvPr/>
        </p:nvCxnSpPr>
        <p:spPr>
          <a:xfrm>
            <a:off x="3962400" y="3639317"/>
            <a:ext cx="636266" cy="0"/>
          </a:xfrm>
          <a:prstGeom prst="line">
            <a:avLst/>
          </a:prstGeom>
          <a:noFill/>
          <a:ln w="9525" cap="flat" cmpd="sng" algn="ctr">
            <a:solidFill>
              <a:srgbClr val="4F81BD">
                <a:shade val="95000"/>
                <a:satMod val="105000"/>
              </a:srgbClr>
            </a:solidFill>
            <a:prstDash val="solid"/>
          </a:ln>
          <a:effectLst/>
        </p:spPr>
      </p:cxnSp>
      <p:cxnSp>
        <p:nvCxnSpPr>
          <p:cNvPr id="518" name="Straight Connector 517"/>
          <p:cNvCxnSpPr>
            <a:cxnSpLocks/>
          </p:cNvCxnSpPr>
          <p:nvPr/>
        </p:nvCxnSpPr>
        <p:spPr>
          <a:xfrm>
            <a:off x="3891050" y="3457371"/>
            <a:ext cx="744211" cy="0"/>
          </a:xfrm>
          <a:prstGeom prst="line">
            <a:avLst/>
          </a:prstGeom>
          <a:noFill/>
          <a:ln w="9525" cap="flat" cmpd="sng" algn="ctr">
            <a:solidFill>
              <a:srgbClr val="4F81BD">
                <a:shade val="95000"/>
                <a:satMod val="105000"/>
              </a:srgbClr>
            </a:solidFill>
            <a:prstDash val="solid"/>
          </a:ln>
          <a:effectLst/>
        </p:spPr>
      </p:cxnSp>
      <p:pic>
        <p:nvPicPr>
          <p:cNvPr id="226" name="Picture 225"/>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4498059" y="3006674"/>
            <a:ext cx="1702359" cy="930155"/>
          </a:xfrm>
          <a:prstGeom prst="rect">
            <a:avLst/>
          </a:prstGeom>
        </p:spPr>
      </p:pic>
      <p:sp>
        <p:nvSpPr>
          <p:cNvPr id="474" name="Arc 473"/>
          <p:cNvSpPr/>
          <p:nvPr/>
        </p:nvSpPr>
        <p:spPr>
          <a:xfrm rot="20382888" flipV="1">
            <a:off x="783646" y="4065615"/>
            <a:ext cx="5595247" cy="605638"/>
          </a:xfrm>
          <a:prstGeom prst="arc">
            <a:avLst>
              <a:gd name="adj1" fmla="val 11124548"/>
              <a:gd name="adj2" fmla="val 21527470"/>
            </a:avLst>
          </a:prstGeom>
          <a:noFill/>
          <a:ln w="9525" cap="flat" cmpd="sng" algn="ctr">
            <a:solidFill>
              <a:srgbClr val="C00000"/>
            </a:solidFill>
            <a:prstDash val="sysDash"/>
          </a:ln>
          <a:effectLst/>
        </p:spPr>
        <p:txBody>
          <a:bodyPr lIns="121893" tIns="60947" rIns="121893" bIns="60947" rtlCol="0" anchor="ctr"/>
          <a:lstStyle/>
          <a:p>
            <a:pPr algn="ctr" defTabSz="1218936">
              <a:defRPr/>
            </a:pPr>
            <a:endParaRPr lang="en-US" sz="2400" kern="0">
              <a:solidFill>
                <a:sysClr val="windowText" lastClr="000000"/>
              </a:solidFill>
              <a:latin typeface="Calibri"/>
            </a:endParaRPr>
          </a:p>
        </p:txBody>
      </p:sp>
      <p:sp>
        <p:nvSpPr>
          <p:cNvPr id="473" name="Arc 472"/>
          <p:cNvSpPr/>
          <p:nvPr/>
        </p:nvSpPr>
        <p:spPr>
          <a:xfrm rot="20834760">
            <a:off x="3541881" y="3277443"/>
            <a:ext cx="2691547" cy="832224"/>
          </a:xfrm>
          <a:prstGeom prst="arc">
            <a:avLst>
              <a:gd name="adj1" fmla="val 11008092"/>
              <a:gd name="adj2" fmla="val 21446468"/>
            </a:avLst>
          </a:prstGeom>
          <a:noFill/>
          <a:ln w="9525" cap="flat" cmpd="sng" algn="ctr">
            <a:solidFill>
              <a:srgbClr val="C00000"/>
            </a:solidFill>
            <a:prstDash val="sysDash"/>
          </a:ln>
          <a:effectLst/>
        </p:spPr>
        <p:txBody>
          <a:bodyPr lIns="121893" tIns="60947" rIns="121893" bIns="60947" rtlCol="0" anchor="ctr"/>
          <a:lstStyle/>
          <a:p>
            <a:pPr algn="ctr" defTabSz="1218936">
              <a:defRPr/>
            </a:pPr>
            <a:endParaRPr lang="en-US" sz="2400" kern="0">
              <a:solidFill>
                <a:sysClr val="windowText" lastClr="000000"/>
              </a:solidFill>
              <a:latin typeface="Calibri"/>
            </a:endParaRPr>
          </a:p>
        </p:txBody>
      </p:sp>
      <p:sp>
        <p:nvSpPr>
          <p:cNvPr id="520" name="Rounded Rectangle 519"/>
          <p:cNvSpPr/>
          <p:nvPr/>
        </p:nvSpPr>
        <p:spPr>
          <a:xfrm>
            <a:off x="2903784" y="4685368"/>
            <a:ext cx="815318" cy="324400"/>
          </a:xfrm>
          <a:prstGeom prst="roundRect">
            <a:avLst/>
          </a:prstGeom>
          <a:solidFill>
            <a:schemeClr val="accent6">
              <a:lumMod val="75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Site-to-site VPN</a:t>
            </a:r>
          </a:p>
        </p:txBody>
      </p:sp>
      <p:cxnSp>
        <p:nvCxnSpPr>
          <p:cNvPr id="235" name="Straight Connector 234">
            <a:extLst>
              <a:ext uri="{FF2B5EF4-FFF2-40B4-BE49-F238E27FC236}">
                <a16:creationId xmlns="" xmlns:a16="http://schemas.microsoft.com/office/drawing/2014/main" id="{E8026E6A-7DDB-7D44-973B-8F7C18876BD0}"/>
              </a:ext>
            </a:extLst>
          </p:cNvPr>
          <p:cNvCxnSpPr>
            <a:cxnSpLocks/>
          </p:cNvCxnSpPr>
          <p:nvPr/>
        </p:nvCxnSpPr>
        <p:spPr>
          <a:xfrm flipV="1">
            <a:off x="3886200" y="3461860"/>
            <a:ext cx="0" cy="349035"/>
          </a:xfrm>
          <a:prstGeom prst="line">
            <a:avLst/>
          </a:prstGeom>
          <a:noFill/>
          <a:ln w="9525" cap="flat" cmpd="sng" algn="ctr">
            <a:solidFill>
              <a:srgbClr val="4F81BD">
                <a:shade val="95000"/>
                <a:satMod val="105000"/>
              </a:srgbClr>
            </a:solidFill>
            <a:prstDash val="solid"/>
          </a:ln>
          <a:effectLst/>
        </p:spPr>
      </p:cxnSp>
      <p:cxnSp>
        <p:nvCxnSpPr>
          <p:cNvPr id="237" name="Straight Connector 236">
            <a:extLst>
              <a:ext uri="{FF2B5EF4-FFF2-40B4-BE49-F238E27FC236}">
                <a16:creationId xmlns="" xmlns:a16="http://schemas.microsoft.com/office/drawing/2014/main" id="{0BBAEB1B-6269-C44E-A8CA-706F55F98F90}"/>
              </a:ext>
            </a:extLst>
          </p:cNvPr>
          <p:cNvCxnSpPr>
            <a:cxnSpLocks/>
          </p:cNvCxnSpPr>
          <p:nvPr/>
        </p:nvCxnSpPr>
        <p:spPr>
          <a:xfrm flipH="1">
            <a:off x="3582729" y="3810894"/>
            <a:ext cx="303394" cy="0"/>
          </a:xfrm>
          <a:prstGeom prst="line">
            <a:avLst/>
          </a:prstGeom>
          <a:noFill/>
          <a:ln w="9525" cap="flat" cmpd="sng" algn="ctr">
            <a:solidFill>
              <a:srgbClr val="4F81BD">
                <a:shade val="95000"/>
                <a:satMod val="105000"/>
              </a:srgbClr>
            </a:solidFill>
            <a:prstDash val="solid"/>
          </a:ln>
          <a:effectLst/>
        </p:spPr>
      </p:cxnSp>
      <p:sp>
        <p:nvSpPr>
          <p:cNvPr id="475" name="Rounded Rectangle 474"/>
          <p:cNvSpPr/>
          <p:nvPr/>
        </p:nvSpPr>
        <p:spPr>
          <a:xfrm>
            <a:off x="3831475" y="3049185"/>
            <a:ext cx="846086" cy="340081"/>
          </a:xfrm>
          <a:prstGeom prst="roundRect">
            <a:avLst/>
          </a:prstGeom>
          <a:solidFill>
            <a:schemeClr val="accent6">
              <a:lumMod val="75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Remote VPN</a:t>
            </a:r>
          </a:p>
        </p:txBody>
      </p:sp>
      <p:pic>
        <p:nvPicPr>
          <p:cNvPr id="225" name="Picture 224">
            <a:extLst>
              <a:ext uri="{FF2B5EF4-FFF2-40B4-BE49-F238E27FC236}">
                <a16:creationId xmlns="" xmlns:a16="http://schemas.microsoft.com/office/drawing/2014/main" id="{262AD700-55C3-E14E-978B-131EA2069659}"/>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10838805" y="6353162"/>
            <a:ext cx="938290" cy="402124"/>
          </a:xfrm>
          <a:prstGeom prst="rect">
            <a:avLst/>
          </a:prstGeom>
        </p:spPr>
      </p:pic>
      <p:pic>
        <p:nvPicPr>
          <p:cNvPr id="228" name="Picture 227" descr="icon-form-factor-hosted.emf">
            <a:extLst>
              <a:ext uri="{FF2B5EF4-FFF2-40B4-BE49-F238E27FC236}">
                <a16:creationId xmlns="" xmlns:a16="http://schemas.microsoft.com/office/drawing/2014/main" id="{5B853281-9EB0-214E-B621-826509D51DC0}"/>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1624204" y="2183504"/>
            <a:ext cx="485597" cy="376723"/>
          </a:xfrm>
          <a:prstGeom prst="rect">
            <a:avLst/>
          </a:prstGeom>
        </p:spPr>
      </p:pic>
      <p:cxnSp>
        <p:nvCxnSpPr>
          <p:cNvPr id="229" name="Straight Connector 228">
            <a:extLst>
              <a:ext uri="{FF2B5EF4-FFF2-40B4-BE49-F238E27FC236}">
                <a16:creationId xmlns="" xmlns:a16="http://schemas.microsoft.com/office/drawing/2014/main" id="{39C7FCF6-60FD-C041-98CD-AFDE44F83A4C}"/>
              </a:ext>
            </a:extLst>
          </p:cNvPr>
          <p:cNvCxnSpPr>
            <a:cxnSpLocks/>
          </p:cNvCxnSpPr>
          <p:nvPr/>
        </p:nvCxnSpPr>
        <p:spPr>
          <a:xfrm>
            <a:off x="9296942" y="1225434"/>
            <a:ext cx="0" cy="1143075"/>
          </a:xfrm>
          <a:prstGeom prst="line">
            <a:avLst/>
          </a:prstGeom>
          <a:noFill/>
          <a:ln w="9525" cap="flat" cmpd="sng" algn="ctr">
            <a:solidFill>
              <a:srgbClr val="4F81BD">
                <a:shade val="95000"/>
                <a:satMod val="105000"/>
              </a:srgbClr>
            </a:solidFill>
            <a:prstDash val="solid"/>
          </a:ln>
          <a:effectLst/>
        </p:spPr>
      </p:cxnSp>
      <p:cxnSp>
        <p:nvCxnSpPr>
          <p:cNvPr id="230" name="Straight Connector 229">
            <a:extLst>
              <a:ext uri="{FF2B5EF4-FFF2-40B4-BE49-F238E27FC236}">
                <a16:creationId xmlns="" xmlns:a16="http://schemas.microsoft.com/office/drawing/2014/main" id="{76A88E9A-5B61-5D4D-AC40-074D3C3D47D3}"/>
              </a:ext>
            </a:extLst>
          </p:cNvPr>
          <p:cNvCxnSpPr>
            <a:cxnSpLocks/>
          </p:cNvCxnSpPr>
          <p:nvPr/>
        </p:nvCxnSpPr>
        <p:spPr>
          <a:xfrm flipH="1">
            <a:off x="9292600" y="1232872"/>
            <a:ext cx="340159" cy="1"/>
          </a:xfrm>
          <a:prstGeom prst="line">
            <a:avLst/>
          </a:prstGeom>
          <a:noFill/>
          <a:ln w="9525" cap="flat" cmpd="sng" algn="ctr">
            <a:solidFill>
              <a:srgbClr val="4F81BD">
                <a:shade val="95000"/>
                <a:satMod val="105000"/>
              </a:srgbClr>
            </a:solidFill>
            <a:prstDash val="solid"/>
          </a:ln>
          <a:effectLst/>
        </p:spPr>
      </p:cxnSp>
      <p:pic>
        <p:nvPicPr>
          <p:cNvPr id="232" name="Picture 231" descr="iso-deceptor-wolf-L.png">
            <a:extLst>
              <a:ext uri="{FF2B5EF4-FFF2-40B4-BE49-F238E27FC236}">
                <a16:creationId xmlns="" xmlns:a16="http://schemas.microsoft.com/office/drawing/2014/main" id="{ADA6015F-C542-1147-81BC-75FC156FF8C3}"/>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9467419" y="949941"/>
            <a:ext cx="810000" cy="564179"/>
          </a:xfrm>
          <a:prstGeom prst="rect">
            <a:avLst/>
          </a:prstGeom>
        </p:spPr>
      </p:pic>
      <p:sp>
        <p:nvSpPr>
          <p:cNvPr id="231" name="Rounded Rectangle 230">
            <a:extLst>
              <a:ext uri="{FF2B5EF4-FFF2-40B4-BE49-F238E27FC236}">
                <a16:creationId xmlns="" xmlns:a16="http://schemas.microsoft.com/office/drawing/2014/main" id="{C37EE60E-77B6-684A-BDE3-FB109EB0581C}"/>
              </a:ext>
            </a:extLst>
          </p:cNvPr>
          <p:cNvSpPr/>
          <p:nvPr/>
        </p:nvSpPr>
        <p:spPr>
          <a:xfrm>
            <a:off x="9395949" y="803141"/>
            <a:ext cx="1014706" cy="350224"/>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Honeypot</a:t>
            </a:r>
          </a:p>
        </p:txBody>
      </p:sp>
      <p:sp>
        <p:nvSpPr>
          <p:cNvPr id="233" name="TextBox 232">
            <a:extLst>
              <a:ext uri="{FF2B5EF4-FFF2-40B4-BE49-F238E27FC236}">
                <a16:creationId xmlns="" xmlns:a16="http://schemas.microsoft.com/office/drawing/2014/main" id="{8718DA4B-17B8-F141-89E7-05EC68715735}"/>
              </a:ext>
            </a:extLst>
          </p:cNvPr>
          <p:cNvSpPr txBox="1"/>
          <p:nvPr/>
        </p:nvSpPr>
        <p:spPr>
          <a:xfrm>
            <a:off x="9318907" y="523202"/>
            <a:ext cx="1171100"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Deceptor</a:t>
            </a:r>
          </a:p>
        </p:txBody>
      </p:sp>
      <p:grpSp>
        <p:nvGrpSpPr>
          <p:cNvPr id="3" name="Group 2">
            <a:extLst>
              <a:ext uri="{FF2B5EF4-FFF2-40B4-BE49-F238E27FC236}">
                <a16:creationId xmlns="" xmlns:a16="http://schemas.microsoft.com/office/drawing/2014/main" id="{C33E583B-29D1-CD45-B327-48181E9EC3A5}"/>
              </a:ext>
            </a:extLst>
          </p:cNvPr>
          <p:cNvGrpSpPr/>
          <p:nvPr/>
        </p:nvGrpSpPr>
        <p:grpSpPr>
          <a:xfrm>
            <a:off x="11062770" y="3524085"/>
            <a:ext cx="776912" cy="528348"/>
            <a:chOff x="10862869" y="460703"/>
            <a:chExt cx="776912" cy="528348"/>
          </a:xfrm>
        </p:grpSpPr>
        <p:pic>
          <p:nvPicPr>
            <p:cNvPr id="197" name="Picture 337"/>
            <p:cNvPicPr>
              <a:picLocks noChangeAspect="1"/>
            </p:cNvPicPr>
            <p:nvPr/>
          </p:nvPicPr>
          <p:blipFill>
            <a:blip r:embed="rId43" cstate="print">
              <a:extLst>
                <a:ext uri="{28A0092B-C50C-407E-A947-70E740481C1C}">
                  <a14:useLocalDpi xmlns:a14="http://schemas.microsoft.com/office/drawing/2010/main"/>
                </a:ext>
              </a:extLst>
            </a:blip>
            <a:srcRect/>
            <a:stretch>
              <a:fillRect/>
            </a:stretch>
          </p:blipFill>
          <p:spPr bwMode="auto">
            <a:xfrm>
              <a:off x="10862869" y="460703"/>
              <a:ext cx="776912" cy="528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EDFFFFD5-1C76-574A-8786-57DF5E4E429C}"/>
                </a:ext>
              </a:extLst>
            </p:cNvPr>
            <p:cNvSpPr/>
            <p:nvPr/>
          </p:nvSpPr>
          <p:spPr>
            <a:xfrm rot="1899017">
              <a:off x="11082383" y="555614"/>
              <a:ext cx="331620" cy="229655"/>
            </a:xfrm>
            <a:prstGeom prst="rect">
              <a:avLst/>
            </a:prstGeom>
            <a:solidFill>
              <a:srgbClr val="ED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18" name="Picture 217" descr="icon-FortiProxy-sym-Dk.emf">
              <a:extLst>
                <a:ext uri="{FF2B5EF4-FFF2-40B4-BE49-F238E27FC236}">
                  <a16:creationId xmlns="" xmlns:a16="http://schemas.microsoft.com/office/drawing/2014/main" id="{CBAFB168-B208-884B-AEA2-2BEF5D34F126}"/>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1058156" y="526864"/>
              <a:ext cx="416382" cy="322022"/>
            </a:xfrm>
            <a:prstGeom prst="rect">
              <a:avLst/>
            </a:prstGeom>
            <a:scene3d>
              <a:camera prst="isometricBottomDown"/>
              <a:lightRig rig="threePt" dir="t"/>
            </a:scene3d>
          </p:spPr>
        </p:pic>
      </p:grpSp>
      <p:sp>
        <p:nvSpPr>
          <p:cNvPr id="528" name="Rounded Rectangle 527"/>
          <p:cNvSpPr/>
          <p:nvPr/>
        </p:nvSpPr>
        <p:spPr>
          <a:xfrm>
            <a:off x="10996819" y="3864688"/>
            <a:ext cx="1099915" cy="426089"/>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Secure Web Gateway</a:t>
            </a:r>
          </a:p>
        </p:txBody>
      </p:sp>
      <p:pic>
        <p:nvPicPr>
          <p:cNvPr id="234" name="Picture 172">
            <a:extLst>
              <a:ext uri="{FF2B5EF4-FFF2-40B4-BE49-F238E27FC236}">
                <a16:creationId xmlns="" xmlns:a16="http://schemas.microsoft.com/office/drawing/2014/main" id="{325880CC-1AEF-3D4A-91DD-872ADA42D7E0}"/>
              </a:ext>
            </a:extLst>
          </p:cNvPr>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7819277" y="4725489"/>
            <a:ext cx="775541" cy="53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0" name="Rounded Rectangle 479"/>
          <p:cNvSpPr/>
          <p:nvPr/>
        </p:nvSpPr>
        <p:spPr>
          <a:xfrm>
            <a:off x="7673130" y="4515562"/>
            <a:ext cx="930697" cy="368287"/>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IP PBX</a:t>
            </a:r>
          </a:p>
        </p:txBody>
      </p:sp>
      <p:sp>
        <p:nvSpPr>
          <p:cNvPr id="482" name="Rounded Rectangle 481"/>
          <p:cNvSpPr/>
          <p:nvPr/>
        </p:nvSpPr>
        <p:spPr>
          <a:xfrm>
            <a:off x="9977897" y="5358222"/>
            <a:ext cx="930697" cy="416591"/>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Load Balancer</a:t>
            </a:r>
          </a:p>
        </p:txBody>
      </p:sp>
      <p:pic>
        <p:nvPicPr>
          <p:cNvPr id="208" name="Picture 204">
            <a:extLst>
              <a:ext uri="{FF2B5EF4-FFF2-40B4-BE49-F238E27FC236}">
                <a16:creationId xmlns="" xmlns:a16="http://schemas.microsoft.com/office/drawing/2014/main" id="{0AA67EE1-30C1-7642-86A9-4A01221E42BD}"/>
              </a:ext>
            </a:extLst>
          </p:cNvPr>
          <p:cNvPicPr>
            <a:picLocks noChangeAspect="1"/>
          </p:cNvPicPr>
          <p:nvPr/>
        </p:nvPicPr>
        <p:blipFill>
          <a:blip r:embed="rId46"/>
          <a:stretch>
            <a:fillRect/>
          </a:stretch>
        </p:blipFill>
        <p:spPr bwMode="auto">
          <a:xfrm>
            <a:off x="10213961" y="3551850"/>
            <a:ext cx="777600" cy="54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 name="TextBox 211">
            <a:extLst>
              <a:ext uri="{FF2B5EF4-FFF2-40B4-BE49-F238E27FC236}">
                <a16:creationId xmlns="" xmlns:a16="http://schemas.microsoft.com/office/drawing/2014/main" id="{2DC3D7EC-82F9-C340-A606-31A089F2ADBD}"/>
              </a:ext>
            </a:extLst>
          </p:cNvPr>
          <p:cNvSpPr txBox="1"/>
          <p:nvPr/>
        </p:nvSpPr>
        <p:spPr>
          <a:xfrm>
            <a:off x="10219051" y="3294172"/>
            <a:ext cx="1063388" cy="292361"/>
          </a:xfrm>
          <a:prstGeom prst="rect">
            <a:avLst/>
          </a:prstGeom>
          <a:noFill/>
        </p:spPr>
        <p:txBody>
          <a:bodyPr wrap="squar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Isolator</a:t>
            </a:r>
          </a:p>
        </p:txBody>
      </p:sp>
      <p:sp>
        <p:nvSpPr>
          <p:cNvPr id="220" name="Rounded Rectangle 219">
            <a:extLst>
              <a:ext uri="{FF2B5EF4-FFF2-40B4-BE49-F238E27FC236}">
                <a16:creationId xmlns="" xmlns:a16="http://schemas.microsoft.com/office/drawing/2014/main" id="{B2EB1264-3F4D-C744-931B-223C57607F3B}"/>
              </a:ext>
            </a:extLst>
          </p:cNvPr>
          <p:cNvSpPr/>
          <p:nvPr/>
        </p:nvSpPr>
        <p:spPr>
          <a:xfrm>
            <a:off x="9834661" y="3864688"/>
            <a:ext cx="1099915" cy="426089"/>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Browser Isolation</a:t>
            </a:r>
          </a:p>
        </p:txBody>
      </p:sp>
      <p:cxnSp>
        <p:nvCxnSpPr>
          <p:cNvPr id="221" name="Straight Connector 220">
            <a:extLst>
              <a:ext uri="{FF2B5EF4-FFF2-40B4-BE49-F238E27FC236}">
                <a16:creationId xmlns="" xmlns:a16="http://schemas.microsoft.com/office/drawing/2014/main" id="{94D7AA21-DFC2-CA42-A712-1A19EDA5C117}"/>
              </a:ext>
            </a:extLst>
          </p:cNvPr>
          <p:cNvCxnSpPr>
            <a:cxnSpLocks/>
          </p:cNvCxnSpPr>
          <p:nvPr/>
        </p:nvCxnSpPr>
        <p:spPr>
          <a:xfrm>
            <a:off x="10609983" y="1222265"/>
            <a:ext cx="0" cy="1143075"/>
          </a:xfrm>
          <a:prstGeom prst="line">
            <a:avLst/>
          </a:prstGeom>
          <a:noFill/>
          <a:ln w="9525" cap="flat" cmpd="sng" algn="ctr">
            <a:solidFill>
              <a:srgbClr val="4F81BD">
                <a:shade val="95000"/>
                <a:satMod val="105000"/>
              </a:srgbClr>
            </a:solidFill>
            <a:prstDash val="solid"/>
          </a:ln>
          <a:effectLst/>
        </p:spPr>
      </p:cxnSp>
      <p:cxnSp>
        <p:nvCxnSpPr>
          <p:cNvPr id="227" name="Straight Connector 226">
            <a:extLst>
              <a:ext uri="{FF2B5EF4-FFF2-40B4-BE49-F238E27FC236}">
                <a16:creationId xmlns="" xmlns:a16="http://schemas.microsoft.com/office/drawing/2014/main" id="{50B389C8-0884-EE4D-9D75-94AA6A893669}"/>
              </a:ext>
            </a:extLst>
          </p:cNvPr>
          <p:cNvCxnSpPr>
            <a:cxnSpLocks/>
          </p:cNvCxnSpPr>
          <p:nvPr/>
        </p:nvCxnSpPr>
        <p:spPr>
          <a:xfrm flipH="1">
            <a:off x="10605641" y="1229703"/>
            <a:ext cx="340159" cy="1"/>
          </a:xfrm>
          <a:prstGeom prst="line">
            <a:avLst/>
          </a:prstGeom>
          <a:noFill/>
          <a:ln w="9525" cap="flat" cmpd="sng" algn="ctr">
            <a:solidFill>
              <a:srgbClr val="4F81BD">
                <a:shade val="95000"/>
                <a:satMod val="105000"/>
              </a:srgbClr>
            </a:solidFill>
            <a:prstDash val="solid"/>
          </a:ln>
          <a:effectLst/>
        </p:spPr>
      </p:cxnSp>
      <p:sp>
        <p:nvSpPr>
          <p:cNvPr id="257" name="TextBox 256">
            <a:extLst>
              <a:ext uri="{FF2B5EF4-FFF2-40B4-BE49-F238E27FC236}">
                <a16:creationId xmlns="" xmlns:a16="http://schemas.microsoft.com/office/drawing/2014/main" id="{83AB7666-FCCE-5E46-B4D5-76731795E572}"/>
              </a:ext>
            </a:extLst>
          </p:cNvPr>
          <p:cNvSpPr txBox="1"/>
          <p:nvPr/>
        </p:nvSpPr>
        <p:spPr>
          <a:xfrm>
            <a:off x="10631948" y="520033"/>
            <a:ext cx="967518" cy="292361"/>
          </a:xfrm>
          <a:prstGeom prst="rect">
            <a:avLst/>
          </a:prstGeom>
          <a:noFill/>
        </p:spPr>
        <p:txBody>
          <a:bodyPr wrap="none" lIns="121893" tIns="60947" rIns="121893" bIns="60947" rtlCol="0">
            <a:spAutoFit/>
          </a:bodyPr>
          <a:lstStyle/>
          <a:p>
            <a:pPr defTabSz="1218936">
              <a:defRPr/>
            </a:pPr>
            <a:r>
              <a:rPr lang="en-US" sz="1100" b="1" kern="0">
                <a:solidFill>
                  <a:schemeClr val="accent6"/>
                </a:solidFill>
              </a:rPr>
              <a:t>Forti</a:t>
            </a:r>
            <a:r>
              <a:rPr lang="en-US" sz="1100" b="1" kern="0">
                <a:solidFill>
                  <a:srgbClr val="3C3C3C"/>
                </a:solidFill>
              </a:rPr>
              <a:t>SOAR</a:t>
            </a:r>
          </a:p>
        </p:txBody>
      </p:sp>
      <p:pic>
        <p:nvPicPr>
          <p:cNvPr id="258" name="Picture 257">
            <a:extLst>
              <a:ext uri="{FF2B5EF4-FFF2-40B4-BE49-F238E27FC236}">
                <a16:creationId xmlns="" xmlns:a16="http://schemas.microsoft.com/office/drawing/2014/main" id="{28F86BBF-B97E-634B-8E3C-6C15B3ED1B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6048" y="967678"/>
            <a:ext cx="464377" cy="542615"/>
          </a:xfrm>
          <a:prstGeom prst="rect">
            <a:avLst/>
          </a:prstGeom>
        </p:spPr>
      </p:pic>
      <p:sp>
        <p:nvSpPr>
          <p:cNvPr id="253" name="Rounded Rectangle 252">
            <a:extLst>
              <a:ext uri="{FF2B5EF4-FFF2-40B4-BE49-F238E27FC236}">
                <a16:creationId xmlns="" xmlns:a16="http://schemas.microsoft.com/office/drawing/2014/main" id="{154A9135-C7B7-FA4D-8C81-F418728FF133}"/>
              </a:ext>
            </a:extLst>
          </p:cNvPr>
          <p:cNvSpPr/>
          <p:nvPr/>
        </p:nvSpPr>
        <p:spPr>
          <a:xfrm>
            <a:off x="10708990" y="799972"/>
            <a:ext cx="1014706" cy="350224"/>
          </a:xfrm>
          <a:prstGeom prst="roundRect">
            <a:avLst/>
          </a:prstGeom>
          <a:solidFill>
            <a:schemeClr val="accent2">
              <a:lumMod val="50000"/>
            </a:schemeClr>
          </a:solidFill>
          <a:ln w="25400" cap="flat" cmpd="sng" algn="ctr">
            <a:noFill/>
            <a:prstDash val="solid"/>
          </a:ln>
          <a:effectLst/>
        </p:spPr>
        <p:txBody>
          <a:bodyPr lIns="121893" tIns="60947" rIns="121893" bIns="60947" rtlCol="0" anchor="ctr"/>
          <a:lstStyle/>
          <a:p>
            <a:pPr algn="ctr" defTabSz="1218936">
              <a:lnSpc>
                <a:spcPct val="80000"/>
              </a:lnSpc>
              <a:defRPr/>
            </a:pPr>
            <a:r>
              <a:rPr lang="en-US" sz="1000" b="1" kern="0">
                <a:solidFill>
                  <a:sysClr val="window" lastClr="FFFFFF"/>
                </a:solidFill>
                <a:latin typeface="Calibri"/>
              </a:rPr>
              <a:t>SOAR</a:t>
            </a:r>
          </a:p>
        </p:txBody>
      </p:sp>
    </p:spTree>
    <p:extLst>
      <p:ext uri="{BB962C8B-B14F-4D97-AF65-F5344CB8AC3E}">
        <p14:creationId xmlns:p14="http://schemas.microsoft.com/office/powerpoint/2010/main" val="1628039476"/>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2DC1950-C4BE-6D46-A319-92E7D9A65F17}"/>
              </a:ext>
            </a:extLst>
          </p:cNvPr>
          <p:cNvPicPr>
            <a:picLocks noChangeAspect="1"/>
          </p:cNvPicPr>
          <p:nvPr/>
        </p:nvPicPr>
        <p:blipFill rotWithShape="1">
          <a:blip r:embed="rId2"/>
          <a:srcRect l="1313" r="1430"/>
          <a:stretch/>
        </p:blipFill>
        <p:spPr>
          <a:xfrm>
            <a:off x="1461600" y="1447200"/>
            <a:ext cx="4798800" cy="1197920"/>
          </a:xfrm>
          <a:prstGeom prst="rect">
            <a:avLst/>
          </a:prstGeom>
        </p:spPr>
      </p:pic>
      <p:pic>
        <p:nvPicPr>
          <p:cNvPr id="5" name="Picture 4">
            <a:extLst>
              <a:ext uri="{FF2B5EF4-FFF2-40B4-BE49-F238E27FC236}">
                <a16:creationId xmlns="" xmlns:a16="http://schemas.microsoft.com/office/drawing/2014/main" id="{D399BC04-D698-E84C-A4BD-E11CFBCB6370}"/>
              </a:ext>
            </a:extLst>
          </p:cNvPr>
          <p:cNvPicPr>
            <a:picLocks noChangeAspect="1"/>
          </p:cNvPicPr>
          <p:nvPr/>
        </p:nvPicPr>
        <p:blipFill>
          <a:blip r:embed="rId3"/>
          <a:stretch>
            <a:fillRect/>
          </a:stretch>
        </p:blipFill>
        <p:spPr>
          <a:xfrm>
            <a:off x="1461600" y="2700000"/>
            <a:ext cx="4798800" cy="913685"/>
          </a:xfrm>
          <a:prstGeom prst="rect">
            <a:avLst/>
          </a:prstGeom>
        </p:spPr>
      </p:pic>
      <p:sp>
        <p:nvSpPr>
          <p:cNvPr id="43" name="Rectangle 47"/>
          <p:cNvSpPr>
            <a:spLocks noChangeArrowheads="1"/>
          </p:cNvSpPr>
          <p:nvPr/>
        </p:nvSpPr>
        <p:spPr bwMode="auto">
          <a:xfrm>
            <a:off x="7822754" y="1252151"/>
            <a:ext cx="3845338" cy="168699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MGMT/HA Ports</a:t>
            </a:r>
          </a:p>
          <a:p>
            <a:pPr marL="457297" indent="-457297" defTabSz="1218959">
              <a:spcBef>
                <a:spcPct val="20000"/>
              </a:spcBef>
              <a:buClr>
                <a:schemeClr val="accent6"/>
              </a:buClr>
              <a:buFont typeface="+mj-ea"/>
              <a:buAutoNum type="circleNumDbPlain"/>
            </a:pPr>
            <a:r>
              <a:rPr lang="en-US" sz="1300"/>
              <a:t>16 x GE RJ45 Ports</a:t>
            </a:r>
          </a:p>
          <a:p>
            <a:pPr marL="457297" indent="-457297" defTabSz="1218959">
              <a:spcBef>
                <a:spcPct val="20000"/>
              </a:spcBef>
              <a:buClr>
                <a:schemeClr val="accent6"/>
              </a:buClr>
              <a:buFont typeface="+mj-ea"/>
              <a:buAutoNum type="circleNumDbPlain"/>
            </a:pPr>
            <a:r>
              <a:rPr lang="en-US" sz="1300"/>
              <a:t>8 x GE SFP Slots</a:t>
            </a:r>
          </a:p>
          <a:p>
            <a:pPr marL="457297" indent="-457297" defTabSz="1218959">
              <a:spcBef>
                <a:spcPct val="20000"/>
              </a:spcBef>
              <a:buClr>
                <a:schemeClr val="accent6"/>
              </a:buClr>
              <a:buFont typeface="+mj-ea"/>
              <a:buAutoNum type="circleNumDbPlain"/>
            </a:pPr>
            <a:r>
              <a:rPr lang="en-US" sz="1300"/>
              <a:t>4 x 10GE SFP+ Slots</a:t>
            </a:r>
          </a:p>
          <a:p>
            <a:pPr marL="457297" indent="-457297" defTabSz="1218959">
              <a:spcBef>
                <a:spcPct val="20000"/>
              </a:spcBef>
              <a:buClr>
                <a:schemeClr val="accent6"/>
              </a:buClr>
              <a:buFont typeface="+mj-ea"/>
              <a:buAutoNum type="circleNumDbPlain"/>
            </a:pPr>
            <a:r>
              <a:rPr lang="en-US" sz="1300"/>
              <a:t>4 x 25GE SFP28/</a:t>
            </a:r>
            <a:r>
              <a:rPr lang="en-US" sz="1300">
                <a:solidFill>
                  <a:srgbClr val="000000"/>
                </a:solidFill>
                <a:latin typeface="Arial" panose="020B0604020202020204" pitchFamily="34" charset="0"/>
                <a:cs typeface="Arial" panose="020B0604020202020204" pitchFamily="34" charset="0"/>
              </a:rPr>
              <a:t>10GE SFP+</a:t>
            </a:r>
            <a:r>
              <a:rPr lang="en-US" sz="1300"/>
              <a:t> Slots</a:t>
            </a:r>
          </a:p>
          <a:p>
            <a:pPr marL="457297" indent="-457297" defTabSz="1218959">
              <a:spcBef>
                <a:spcPct val="20000"/>
              </a:spcBef>
              <a:buClr>
                <a:schemeClr val="accent6"/>
              </a:buClr>
              <a:buFont typeface="+mj-ea"/>
              <a:buAutoNum type="circleNumDbPlain"/>
            </a:pPr>
            <a:r>
              <a:rPr lang="en-US" sz="1300"/>
              <a:t>2 x 40GE QSFP+ Slots</a:t>
            </a:r>
          </a:p>
          <a:p>
            <a:pPr defTabSz="1218959">
              <a:spcBef>
                <a:spcPct val="20000"/>
              </a:spcBef>
              <a:buClr>
                <a:schemeClr val="accent6"/>
              </a:buClr>
            </a:pPr>
            <a:endParaRPr lang="en-US" sz="1300"/>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FortiGate 1100E/-DC and 1101E</a:t>
            </a:r>
          </a:p>
        </p:txBody>
      </p:sp>
      <p:sp>
        <p:nvSpPr>
          <p:cNvPr id="44" name="Oval 43"/>
          <p:cNvSpPr/>
          <p:nvPr/>
        </p:nvSpPr>
        <p:spPr bwMode="auto">
          <a:xfrm>
            <a:off x="2319960" y="251354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5" name="Oval 44"/>
          <p:cNvSpPr/>
          <p:nvPr/>
        </p:nvSpPr>
        <p:spPr bwMode="auto">
          <a:xfrm>
            <a:off x="4699979" y="251354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sp>
        <p:nvSpPr>
          <p:cNvPr id="48" name="Oval 47"/>
          <p:cNvSpPr/>
          <p:nvPr/>
        </p:nvSpPr>
        <p:spPr bwMode="auto">
          <a:xfrm>
            <a:off x="5056472" y="251354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sp>
        <p:nvSpPr>
          <p:cNvPr id="49" name="Oval 48"/>
          <p:cNvSpPr/>
          <p:nvPr/>
        </p:nvSpPr>
        <p:spPr bwMode="auto">
          <a:xfrm>
            <a:off x="3150958" y="251354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60" name="Oval 59"/>
          <p:cNvSpPr/>
          <p:nvPr/>
        </p:nvSpPr>
        <p:spPr bwMode="auto">
          <a:xfrm>
            <a:off x="4189409" y="251354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54" name="Oval 53">
            <a:extLst>
              <a:ext uri="{FF2B5EF4-FFF2-40B4-BE49-F238E27FC236}">
                <a16:creationId xmlns="" xmlns:a16="http://schemas.microsoft.com/office/drawing/2014/main" id="{37426BB5-92E7-6344-BB94-7E8150DF713A}"/>
              </a:ext>
            </a:extLst>
          </p:cNvPr>
          <p:cNvSpPr/>
          <p:nvPr/>
        </p:nvSpPr>
        <p:spPr bwMode="auto">
          <a:xfrm>
            <a:off x="5387402" y="251354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6</a:t>
            </a:r>
          </a:p>
        </p:txBody>
      </p:sp>
      <p:cxnSp>
        <p:nvCxnSpPr>
          <p:cNvPr id="51" name="Straight Connector 50">
            <a:extLst>
              <a:ext uri="{FF2B5EF4-FFF2-40B4-BE49-F238E27FC236}">
                <a16:creationId xmlns="" xmlns:a16="http://schemas.microsoft.com/office/drawing/2014/main" id="{DA878CFA-DA7C-174D-8DCA-2A2FEA8BE306}"/>
              </a:ext>
            </a:extLst>
          </p:cNvPr>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 xmlns:a16="http://schemas.microsoft.com/office/drawing/2014/main" id="{4165361B-99C4-D740-9032-DA39BFA88EF5}"/>
              </a:ext>
            </a:extLst>
          </p:cNvPr>
          <p:cNvGrpSpPr/>
          <p:nvPr/>
        </p:nvGrpSpPr>
        <p:grpSpPr>
          <a:xfrm>
            <a:off x="7812000" y="5417256"/>
            <a:ext cx="2852214" cy="671119"/>
            <a:chOff x="8936872" y="5417256"/>
            <a:chExt cx="2852214" cy="671119"/>
          </a:xfrm>
        </p:grpSpPr>
        <p:pic>
          <p:nvPicPr>
            <p:cNvPr id="57" name="Picture 56">
              <a:extLst>
                <a:ext uri="{FF2B5EF4-FFF2-40B4-BE49-F238E27FC236}">
                  <a16:creationId xmlns="" xmlns:a16="http://schemas.microsoft.com/office/drawing/2014/main" id="{B6F1A268-2E23-4F4B-841A-70D0E0EC9A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58" name="Picture 57">
              <a:extLst>
                <a:ext uri="{FF2B5EF4-FFF2-40B4-BE49-F238E27FC236}">
                  <a16:creationId xmlns="" xmlns:a16="http://schemas.microsoft.com/office/drawing/2014/main" id="{9C5819DE-B0D4-0146-B235-30E739FAF2C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59" name="Picture 58">
              <a:extLst>
                <a:ext uri="{FF2B5EF4-FFF2-40B4-BE49-F238E27FC236}">
                  <a16:creationId xmlns="" xmlns:a16="http://schemas.microsoft.com/office/drawing/2014/main" id="{0B72096D-79AC-7F47-82C4-196B972DF9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67" name="Rounded Rectangle 66">
              <a:extLst>
                <a:ext uri="{FF2B5EF4-FFF2-40B4-BE49-F238E27FC236}">
                  <a16:creationId xmlns="" xmlns:a16="http://schemas.microsoft.com/office/drawing/2014/main" id="{C0789806-7EC8-1343-BDCB-42A9FBECA9A3}"/>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sp>
          <p:nvSpPr>
            <p:cNvPr id="69" name="Rounded Rectangle 68">
              <a:extLst>
                <a:ext uri="{FF2B5EF4-FFF2-40B4-BE49-F238E27FC236}">
                  <a16:creationId xmlns="" xmlns:a16="http://schemas.microsoft.com/office/drawing/2014/main" id="{F52EFDE9-7D4C-2E46-8565-C3368EA13B8B}"/>
                </a:ext>
              </a:extLst>
            </p:cNvPr>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70" name="Rounded Rectangle 69">
              <a:extLst>
                <a:ext uri="{FF2B5EF4-FFF2-40B4-BE49-F238E27FC236}">
                  <a16:creationId xmlns="" xmlns:a16="http://schemas.microsoft.com/office/drawing/2014/main" id="{395B9FC2-DC41-7140-9E58-137C1AF2D106}"/>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dirty="0">
                  <a:solidFill>
                    <a:schemeClr val="bg1"/>
                  </a:solidFill>
                </a:rPr>
                <a:t>196</a:t>
              </a:r>
            </a:p>
          </p:txBody>
        </p:sp>
      </p:grpSp>
      <p:sp>
        <p:nvSpPr>
          <p:cNvPr id="77" name="TextBox 76">
            <a:extLst>
              <a:ext uri="{FF2B5EF4-FFF2-40B4-BE49-F238E27FC236}">
                <a16:creationId xmlns="" xmlns:a16="http://schemas.microsoft.com/office/drawing/2014/main" id="{96DD8416-CDE0-B84C-87E4-02041A14C1C6}"/>
              </a:ext>
            </a:extLst>
          </p:cNvPr>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pic>
        <p:nvPicPr>
          <p:cNvPr id="78" name="Picture 77">
            <a:extLst>
              <a:ext uri="{FF2B5EF4-FFF2-40B4-BE49-F238E27FC236}">
                <a16:creationId xmlns="" xmlns:a16="http://schemas.microsoft.com/office/drawing/2014/main" id="{68F68FFA-1EAC-A440-A455-367A36589BDC}"/>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pic>
        <p:nvPicPr>
          <p:cNvPr id="42" name="Picture 41">
            <a:extLst>
              <a:ext uri="{FF2B5EF4-FFF2-40B4-BE49-F238E27FC236}">
                <a16:creationId xmlns="" xmlns:a16="http://schemas.microsoft.com/office/drawing/2014/main" id="{E3F442FD-7B65-1545-BF1F-21BACE74EE35}"/>
              </a:ext>
            </a:extLst>
          </p:cNvPr>
          <p:cNvPicPr>
            <a:picLocks noChangeAspect="1"/>
          </p:cNvPicPr>
          <p:nvPr/>
        </p:nvPicPr>
        <p:blipFill rotWithShape="1">
          <a:blip r:embed="rId8"/>
          <a:srcRect r="23461"/>
          <a:stretch/>
        </p:blipFill>
        <p:spPr>
          <a:xfrm>
            <a:off x="7743203" y="3018524"/>
            <a:ext cx="2489277" cy="852201"/>
          </a:xfrm>
          <a:prstGeom prst="rect">
            <a:avLst/>
          </a:prstGeom>
        </p:spPr>
      </p:pic>
      <p:cxnSp>
        <p:nvCxnSpPr>
          <p:cNvPr id="46" name="Straight Connector 45">
            <a:extLst>
              <a:ext uri="{FF2B5EF4-FFF2-40B4-BE49-F238E27FC236}">
                <a16:creationId xmlns="" xmlns:a16="http://schemas.microsoft.com/office/drawing/2014/main" id="{9E551DC4-9149-3849-9E4D-67A7395FB090}"/>
              </a:ext>
            </a:extLst>
          </p:cNvPr>
          <p:cNvCxnSpPr/>
          <p:nvPr/>
        </p:nvCxnSpPr>
        <p:spPr bwMode="auto">
          <a:xfrm>
            <a:off x="10322731"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47" name="Picture 46" descr="Storage-960GB.png">
            <a:extLst>
              <a:ext uri="{FF2B5EF4-FFF2-40B4-BE49-F238E27FC236}">
                <a16:creationId xmlns="" xmlns:a16="http://schemas.microsoft.com/office/drawing/2014/main" id="{FE47AE28-DBA7-DD40-AA5C-30EFF41BEE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61267" y="3063595"/>
            <a:ext cx="495399" cy="729600"/>
          </a:xfrm>
          <a:prstGeom prst="rect">
            <a:avLst/>
          </a:prstGeom>
        </p:spPr>
      </p:pic>
      <p:pic>
        <p:nvPicPr>
          <p:cNvPr id="41" name="Picture 40" descr="Firewall-Sym-Dk.png">
            <a:extLst>
              <a:ext uri="{FF2B5EF4-FFF2-40B4-BE49-F238E27FC236}">
                <a16:creationId xmlns="" xmlns:a16="http://schemas.microsoft.com/office/drawing/2014/main" id="{06DE5E0B-8DF2-C548-A05A-289689F3005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2" name="TextBox 51">
            <a:extLst>
              <a:ext uri="{FF2B5EF4-FFF2-40B4-BE49-F238E27FC236}">
                <a16:creationId xmlns="" xmlns:a16="http://schemas.microsoft.com/office/drawing/2014/main" id="{48176F15-E705-E840-92D1-4268909CDACD}"/>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80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8 Million</a:t>
            </a:r>
          </a:p>
          <a:p>
            <a:r>
              <a:rPr lang="en-US" sz="1100">
                <a:solidFill>
                  <a:srgbClr val="7F7F7F"/>
                </a:solidFill>
              </a:rPr>
              <a:t>Concurrent Sessions</a:t>
            </a:r>
          </a:p>
          <a:p>
            <a:endParaRPr lang="en-US" sz="1100">
              <a:solidFill>
                <a:srgbClr val="7F7F7F"/>
              </a:solidFill>
            </a:endParaRPr>
          </a:p>
          <a:p>
            <a:r>
              <a:rPr lang="en-US" sz="2400" b="1"/>
              <a:t>10 Gbps</a:t>
            </a:r>
          </a:p>
          <a:p>
            <a:r>
              <a:rPr lang="en-US" sz="1100">
                <a:solidFill>
                  <a:srgbClr val="7F7F7F"/>
                </a:solidFill>
              </a:rPr>
              <a:t>SSL Inspection Throughput</a:t>
            </a:r>
          </a:p>
          <a:p>
            <a:endParaRPr lang="en-US" sz="1100">
              <a:solidFill>
                <a:srgbClr val="7F7F7F"/>
              </a:solidFill>
            </a:endParaRPr>
          </a:p>
        </p:txBody>
      </p:sp>
      <p:cxnSp>
        <p:nvCxnSpPr>
          <p:cNvPr id="53" name="Straight Connector 52">
            <a:extLst>
              <a:ext uri="{FF2B5EF4-FFF2-40B4-BE49-F238E27FC236}">
                <a16:creationId xmlns="" xmlns:a16="http://schemas.microsoft.com/office/drawing/2014/main" id="{FAC317DA-B2D1-114E-A7B4-001773C3D54E}"/>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 xmlns:a16="http://schemas.microsoft.com/office/drawing/2014/main" id="{CFC0CF06-D002-7E49-92EE-59C95CB57593}"/>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12.5 Gbps</a:t>
            </a:r>
          </a:p>
          <a:p>
            <a:r>
              <a:rPr lang="en-US" sz="1100">
                <a:solidFill>
                  <a:srgbClr val="7F7F7F"/>
                </a:solidFill>
              </a:rPr>
              <a:t>IPS Throughput</a:t>
            </a:r>
          </a:p>
          <a:p>
            <a:endParaRPr lang="en-US" sz="1100">
              <a:solidFill>
                <a:srgbClr val="7F7F7F"/>
              </a:solidFill>
            </a:endParaRPr>
          </a:p>
          <a:p>
            <a:r>
              <a:rPr lang="en-US" sz="2400" b="1">
                <a:solidFill>
                  <a:srgbClr val="000000"/>
                </a:solidFill>
              </a:rPr>
              <a:t>9.8 Gbps</a:t>
            </a:r>
          </a:p>
          <a:p>
            <a:r>
              <a:rPr lang="en-US" sz="1100">
                <a:solidFill>
                  <a:srgbClr val="7F7F7F"/>
                </a:solidFill>
              </a:rPr>
              <a:t>NGFW Throughput</a:t>
            </a:r>
          </a:p>
          <a:p>
            <a:endParaRPr lang="en-US" sz="1100">
              <a:solidFill>
                <a:srgbClr val="7F7F7F"/>
              </a:solidFill>
            </a:endParaRPr>
          </a:p>
          <a:p>
            <a:r>
              <a:rPr lang="en-US" sz="2400" b="1">
                <a:solidFill>
                  <a:srgbClr val="000000"/>
                </a:solidFill>
              </a:rPr>
              <a:t>7.1 Gbps</a:t>
            </a:r>
          </a:p>
          <a:p>
            <a:r>
              <a:rPr lang="en-US" sz="1100">
                <a:solidFill>
                  <a:srgbClr val="7F7F7F"/>
                </a:solidFill>
              </a:rPr>
              <a:t>Threat Protection Throughput</a:t>
            </a:r>
          </a:p>
          <a:p>
            <a:endParaRPr lang="en-US" sz="1100">
              <a:solidFill>
                <a:srgbClr val="7F7F7F"/>
              </a:solidFill>
            </a:endParaRPr>
          </a:p>
        </p:txBody>
      </p:sp>
      <p:pic>
        <p:nvPicPr>
          <p:cNvPr id="56" name="Picture 55" descr="NGFW_sym.png">
            <a:extLst>
              <a:ext uri="{FF2B5EF4-FFF2-40B4-BE49-F238E27FC236}">
                <a16:creationId xmlns="" xmlns:a16="http://schemas.microsoft.com/office/drawing/2014/main" id="{CEEEE9AE-CB76-DC45-B881-8EA2AE140AC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3" name="Picture 62" descr="Threat Protection icon.eps">
            <a:extLst>
              <a:ext uri="{FF2B5EF4-FFF2-40B4-BE49-F238E27FC236}">
                <a16:creationId xmlns="" xmlns:a16="http://schemas.microsoft.com/office/drawing/2014/main" id="{BB2F16A3-DAC7-464F-8948-BB1ADEBB58C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66" name="Graphic 65">
            <a:extLst>
              <a:ext uri="{FF2B5EF4-FFF2-40B4-BE49-F238E27FC236}">
                <a16:creationId xmlns="" xmlns:a16="http://schemas.microsoft.com/office/drawing/2014/main" id="{CD528A02-4843-1D47-93B7-ABCA9D69A9D0}"/>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322417" y="5580139"/>
            <a:ext cx="558697" cy="558697"/>
          </a:xfrm>
          <a:prstGeom prst="rect">
            <a:avLst/>
          </a:prstGeom>
        </p:spPr>
      </p:pic>
      <p:sp>
        <p:nvSpPr>
          <p:cNvPr id="68" name="Rectangle 67">
            <a:extLst>
              <a:ext uri="{FF2B5EF4-FFF2-40B4-BE49-F238E27FC236}">
                <a16:creationId xmlns="" xmlns:a16="http://schemas.microsoft.com/office/drawing/2014/main" id="{BE802751-7271-8748-8771-B05B3ACFB9A9}"/>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500,000</a:t>
            </a:r>
          </a:p>
          <a:p>
            <a:pPr lvl="0" algn="r"/>
            <a:r>
              <a:rPr lang="en-US" sz="1100">
                <a:solidFill>
                  <a:srgbClr val="7F7F7F"/>
                </a:solidFill>
              </a:rPr>
              <a:t>New Sessions/Sec</a:t>
            </a:r>
          </a:p>
        </p:txBody>
      </p:sp>
      <p:pic>
        <p:nvPicPr>
          <p:cNvPr id="72" name="Graphic 71">
            <a:extLst>
              <a:ext uri="{FF2B5EF4-FFF2-40B4-BE49-F238E27FC236}">
                <a16:creationId xmlns="" xmlns:a16="http://schemas.microsoft.com/office/drawing/2014/main" id="{0BD475E8-A483-A141-A9B2-51ABF0DC05FA}"/>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1943" y="5580139"/>
            <a:ext cx="555965" cy="555965"/>
          </a:xfrm>
          <a:prstGeom prst="rect">
            <a:avLst/>
          </a:prstGeom>
        </p:spPr>
      </p:pic>
      <p:cxnSp>
        <p:nvCxnSpPr>
          <p:cNvPr id="73" name="Straight Connector 72">
            <a:extLst>
              <a:ext uri="{FF2B5EF4-FFF2-40B4-BE49-F238E27FC236}">
                <a16:creationId xmlns="" xmlns:a16="http://schemas.microsoft.com/office/drawing/2014/main" id="{F4ADD4FE-E642-1444-A945-AA90A8C4781C}"/>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 xmlns:a16="http://schemas.microsoft.com/office/drawing/2014/main" id="{115177D6-B84F-034A-8332-0A8E8F062420}"/>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t="-1"/>
          <a:stretch/>
        </p:blipFill>
        <p:spPr>
          <a:xfrm>
            <a:off x="10824978" y="3074808"/>
            <a:ext cx="466442" cy="729600"/>
          </a:xfrm>
          <a:prstGeom prst="rect">
            <a:avLst/>
          </a:prstGeom>
        </p:spPr>
      </p:pic>
    </p:spTree>
    <p:extLst>
      <p:ext uri="{BB962C8B-B14F-4D97-AF65-F5344CB8AC3E}">
        <p14:creationId xmlns:p14="http://schemas.microsoft.com/office/powerpoint/2010/main" val="426133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1200D</a:t>
            </a:r>
          </a:p>
        </p:txBody>
      </p:sp>
      <p:pic>
        <p:nvPicPr>
          <p:cNvPr id="3" name="Picture 2" descr="FG-1200D-Front &amp; B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9892" y="1497712"/>
            <a:ext cx="4798750" cy="2167741"/>
          </a:xfrm>
          <a:prstGeom prst="rect">
            <a:avLst/>
          </a:prstGeom>
        </p:spPr>
      </p:pic>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Management Ports	</a:t>
            </a:r>
          </a:p>
          <a:p>
            <a:pPr marL="457297" indent="-457297" defTabSz="1218959">
              <a:spcBef>
                <a:spcPct val="20000"/>
              </a:spcBef>
              <a:buClr>
                <a:schemeClr val="accent6"/>
              </a:buClr>
              <a:buFont typeface="+mj-ea"/>
              <a:buAutoNum type="circleNumDbPlain"/>
            </a:pPr>
            <a:r>
              <a:rPr lang="en-US" sz="1300"/>
              <a:t>16x GE SFP Slots</a:t>
            </a:r>
          </a:p>
          <a:p>
            <a:pPr marL="457297" indent="-457297" defTabSz="1218959">
              <a:spcBef>
                <a:spcPct val="20000"/>
              </a:spcBef>
              <a:buClr>
                <a:schemeClr val="accent6"/>
              </a:buClr>
              <a:buFont typeface="+mj-ea"/>
              <a:buAutoNum type="circleNumDbPlain"/>
            </a:pPr>
            <a:r>
              <a:rPr lang="en-US" sz="1300"/>
              <a:t>16x GE RJ45 Ports</a:t>
            </a:r>
          </a:p>
          <a:p>
            <a:pPr marL="457297" indent="-457297" defTabSz="1218959">
              <a:spcBef>
                <a:spcPct val="20000"/>
              </a:spcBef>
              <a:buClr>
                <a:schemeClr val="accent6"/>
              </a:buClr>
              <a:buFont typeface="+mj-ea"/>
              <a:buAutoNum type="circleNumDbPlain"/>
            </a:pPr>
            <a:r>
              <a:rPr lang="en-US" sz="1300"/>
              <a:t>4x 10GE SPF/+ Slots</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6453" y="3063595"/>
            <a:ext cx="496216" cy="729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42671" y="3071091"/>
            <a:ext cx="496216" cy="72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36023" y="3071091"/>
            <a:ext cx="495296" cy="729600"/>
          </a:xfrm>
          <a:prstGeom prst="rect">
            <a:avLst/>
          </a:prstGeom>
        </p:spPr>
      </p:pic>
      <p:pic>
        <p:nvPicPr>
          <p:cNvPr id="8" name="Picture 7"/>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8250239" y="3063595"/>
            <a:ext cx="496215" cy="729600"/>
          </a:xfrm>
          <a:prstGeom prst="rect">
            <a:avLst/>
          </a:prstGeom>
        </p:spPr>
      </p:pic>
      <p:pic>
        <p:nvPicPr>
          <p:cNvPr id="9" name="Picture 8" descr="FortiASIC-NP6.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10" name="Picture 9" descr="Storage-240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38886" y="3071091"/>
            <a:ext cx="495399" cy="729600"/>
          </a:xfrm>
          <a:prstGeom prst="rect">
            <a:avLst/>
          </a:prstGeom>
        </p:spPr>
      </p:pic>
      <p:sp>
        <p:nvSpPr>
          <p:cNvPr id="11" name="Oval 10"/>
          <p:cNvSpPr/>
          <p:nvPr/>
        </p:nvSpPr>
        <p:spPr bwMode="auto">
          <a:xfrm>
            <a:off x="2342647" y="237685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2" name="Oval 11"/>
          <p:cNvSpPr/>
          <p:nvPr/>
        </p:nvSpPr>
        <p:spPr bwMode="auto">
          <a:xfrm>
            <a:off x="4592473" y="237685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13" name="Oval 12"/>
          <p:cNvSpPr/>
          <p:nvPr/>
        </p:nvSpPr>
        <p:spPr bwMode="auto">
          <a:xfrm>
            <a:off x="3199924" y="237685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4" name="Oval 13"/>
          <p:cNvSpPr/>
          <p:nvPr/>
        </p:nvSpPr>
        <p:spPr bwMode="auto">
          <a:xfrm>
            <a:off x="5499998" y="237685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cxnSp>
        <p:nvCxnSpPr>
          <p:cNvPr id="19" name="Straight Connector 18"/>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cxnSp>
        <p:nvCxnSpPr>
          <p:cNvPr id="32" name="Straight Connector 31"/>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8" name="Picture 37">
            <a:extLst>
              <a:ext uri="{FF2B5EF4-FFF2-40B4-BE49-F238E27FC236}">
                <a16:creationId xmlns="" xmlns:a16="http://schemas.microsoft.com/office/drawing/2014/main" id="{0E346528-DD40-1445-A36A-CBA74E4F6BDB}"/>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5" name="Group 14">
            <a:extLst>
              <a:ext uri="{FF2B5EF4-FFF2-40B4-BE49-F238E27FC236}">
                <a16:creationId xmlns="" xmlns:a16="http://schemas.microsoft.com/office/drawing/2014/main" id="{8E097A8A-EE6B-7343-8A04-503E0987F109}"/>
              </a:ext>
            </a:extLst>
          </p:cNvPr>
          <p:cNvGrpSpPr/>
          <p:nvPr/>
        </p:nvGrpSpPr>
        <p:grpSpPr>
          <a:xfrm>
            <a:off x="7812000" y="5417256"/>
            <a:ext cx="2852214" cy="671119"/>
            <a:chOff x="8936872" y="5417256"/>
            <a:chExt cx="2852214" cy="671119"/>
          </a:xfrm>
        </p:grpSpPr>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0" name="Rounded Rectangle 29"/>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31" name="Rounded Rectangle 3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128</a:t>
              </a:r>
            </a:p>
          </p:txBody>
        </p:sp>
        <p:sp>
          <p:nvSpPr>
            <p:cNvPr id="39" name="Rounded Rectangle 38">
              <a:extLst>
                <a:ext uri="{FF2B5EF4-FFF2-40B4-BE49-F238E27FC236}">
                  <a16:creationId xmlns="" xmlns:a16="http://schemas.microsoft.com/office/drawing/2014/main" id="{9FDF43C5-38AA-E140-8EAF-9379B1A5CDE7}"/>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3" name="Picture 42" descr="Firewall-Sym-Dk.png">
            <a:extLst>
              <a:ext uri="{FF2B5EF4-FFF2-40B4-BE49-F238E27FC236}">
                <a16:creationId xmlns="" xmlns:a16="http://schemas.microsoft.com/office/drawing/2014/main" id="{B423921F-0F3D-0D42-9853-99160D60A4A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4" name="TextBox 43">
            <a:extLst>
              <a:ext uri="{FF2B5EF4-FFF2-40B4-BE49-F238E27FC236}">
                <a16:creationId xmlns="" xmlns:a16="http://schemas.microsoft.com/office/drawing/2014/main" id="{42D4A26F-9CCD-8C40-8729-C2670F0FBAC1}"/>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72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11 Million</a:t>
            </a:r>
          </a:p>
          <a:p>
            <a:r>
              <a:rPr lang="en-US" sz="1100">
                <a:solidFill>
                  <a:srgbClr val="7F7F7F"/>
                </a:solidFill>
              </a:rPr>
              <a:t>Concurrent Sessions</a:t>
            </a:r>
          </a:p>
          <a:p>
            <a:endParaRPr lang="en-US" sz="1100">
              <a:solidFill>
                <a:srgbClr val="7F7F7F"/>
              </a:solidFill>
            </a:endParaRPr>
          </a:p>
          <a:p>
            <a:r>
              <a:rPr lang="en-US" sz="2400" b="1"/>
              <a:t>5.0 Gbps</a:t>
            </a:r>
          </a:p>
          <a:p>
            <a:r>
              <a:rPr lang="en-US" sz="1100">
                <a:solidFill>
                  <a:srgbClr val="7F7F7F"/>
                </a:solidFill>
              </a:rPr>
              <a:t>SSL Inspection Throughput</a:t>
            </a:r>
          </a:p>
          <a:p>
            <a:endParaRPr lang="en-US" sz="1100">
              <a:solidFill>
                <a:srgbClr val="7F7F7F"/>
              </a:solidFill>
            </a:endParaRPr>
          </a:p>
        </p:txBody>
      </p:sp>
      <p:cxnSp>
        <p:nvCxnSpPr>
          <p:cNvPr id="45" name="Straight Connector 44">
            <a:extLst>
              <a:ext uri="{FF2B5EF4-FFF2-40B4-BE49-F238E27FC236}">
                <a16:creationId xmlns="" xmlns:a16="http://schemas.microsoft.com/office/drawing/2014/main" id="{E1319D25-DDCC-224C-A164-493B714FE26C}"/>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 xmlns:a16="http://schemas.microsoft.com/office/drawing/2014/main" id="{5E2BDACF-4EFA-DA4C-B9B0-C32D8D92188B}"/>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6.8 Gbps</a:t>
            </a:r>
          </a:p>
          <a:p>
            <a:r>
              <a:rPr lang="en-US" sz="1100">
                <a:solidFill>
                  <a:srgbClr val="7F7F7F"/>
                </a:solidFill>
              </a:rPr>
              <a:t>IPS Throughput</a:t>
            </a:r>
          </a:p>
          <a:p>
            <a:endParaRPr lang="en-US" sz="1100">
              <a:solidFill>
                <a:srgbClr val="7F7F7F"/>
              </a:solidFill>
            </a:endParaRPr>
          </a:p>
          <a:p>
            <a:r>
              <a:rPr lang="en-US" sz="2400" b="1">
                <a:solidFill>
                  <a:srgbClr val="000000"/>
                </a:solidFill>
              </a:rPr>
              <a:t>6 Gbps</a:t>
            </a:r>
          </a:p>
          <a:p>
            <a:r>
              <a:rPr lang="en-US" sz="1100">
                <a:solidFill>
                  <a:srgbClr val="7F7F7F"/>
                </a:solidFill>
              </a:rPr>
              <a:t>NGFW Throughput</a:t>
            </a:r>
          </a:p>
          <a:p>
            <a:endParaRPr lang="en-US" sz="1100">
              <a:solidFill>
                <a:srgbClr val="7F7F7F"/>
              </a:solidFill>
            </a:endParaRPr>
          </a:p>
          <a:p>
            <a:r>
              <a:rPr lang="en-US" sz="2400" b="1">
                <a:solidFill>
                  <a:srgbClr val="000000"/>
                </a:solidFill>
              </a:rPr>
              <a:t>4 Gbps</a:t>
            </a:r>
          </a:p>
          <a:p>
            <a:r>
              <a:rPr lang="en-US" sz="1100">
                <a:solidFill>
                  <a:srgbClr val="7F7F7F"/>
                </a:solidFill>
              </a:rPr>
              <a:t>Threat Protection Throughput</a:t>
            </a:r>
          </a:p>
          <a:p>
            <a:endParaRPr lang="en-US" sz="1100">
              <a:solidFill>
                <a:srgbClr val="7F7F7F"/>
              </a:solidFill>
            </a:endParaRPr>
          </a:p>
        </p:txBody>
      </p:sp>
      <p:pic>
        <p:nvPicPr>
          <p:cNvPr id="47" name="Picture 46" descr="NGFW_sym.png">
            <a:extLst>
              <a:ext uri="{FF2B5EF4-FFF2-40B4-BE49-F238E27FC236}">
                <a16:creationId xmlns="" xmlns:a16="http://schemas.microsoft.com/office/drawing/2014/main" id="{89FB0AE5-7788-7A42-9C2E-77E9F0F34245}"/>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8" name="Picture 47" descr="Threat Protection icon.eps">
            <a:extLst>
              <a:ext uri="{FF2B5EF4-FFF2-40B4-BE49-F238E27FC236}">
                <a16:creationId xmlns="" xmlns:a16="http://schemas.microsoft.com/office/drawing/2014/main" id="{585DB802-FD4E-1744-BDEE-376BBB6040E4}"/>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9" name="Graphic 48">
            <a:extLst>
              <a:ext uri="{FF2B5EF4-FFF2-40B4-BE49-F238E27FC236}">
                <a16:creationId xmlns="" xmlns:a16="http://schemas.microsoft.com/office/drawing/2014/main" id="{7371E4CC-B4CF-D544-A173-8C85F4D28D0C}"/>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322417" y="5580139"/>
            <a:ext cx="558697" cy="558697"/>
          </a:xfrm>
          <a:prstGeom prst="rect">
            <a:avLst/>
          </a:prstGeom>
        </p:spPr>
      </p:pic>
      <p:sp>
        <p:nvSpPr>
          <p:cNvPr id="50" name="Rectangle 49">
            <a:extLst>
              <a:ext uri="{FF2B5EF4-FFF2-40B4-BE49-F238E27FC236}">
                <a16:creationId xmlns="" xmlns:a16="http://schemas.microsoft.com/office/drawing/2014/main" id="{CB61CC09-BAA8-E542-B57D-5C1260855DE0}"/>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290,000</a:t>
            </a:r>
          </a:p>
          <a:p>
            <a:pPr lvl="0" algn="r"/>
            <a:r>
              <a:rPr lang="en-US" sz="1100">
                <a:solidFill>
                  <a:srgbClr val="7F7F7F"/>
                </a:solidFill>
              </a:rPr>
              <a:t>New Sessions/Sec</a:t>
            </a:r>
          </a:p>
        </p:txBody>
      </p:sp>
      <p:pic>
        <p:nvPicPr>
          <p:cNvPr id="51" name="Graphic 50">
            <a:extLst>
              <a:ext uri="{FF2B5EF4-FFF2-40B4-BE49-F238E27FC236}">
                <a16:creationId xmlns="" xmlns:a16="http://schemas.microsoft.com/office/drawing/2014/main" id="{91B93C39-417E-FF4A-93BB-2F9AA4B7E844}"/>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021943" y="5580139"/>
            <a:ext cx="555965" cy="555965"/>
          </a:xfrm>
          <a:prstGeom prst="rect">
            <a:avLst/>
          </a:prstGeom>
        </p:spPr>
      </p:pic>
      <p:cxnSp>
        <p:nvCxnSpPr>
          <p:cNvPr id="52" name="Straight Connector 51">
            <a:extLst>
              <a:ext uri="{FF2B5EF4-FFF2-40B4-BE49-F238E27FC236}">
                <a16:creationId xmlns="" xmlns:a16="http://schemas.microsoft.com/office/drawing/2014/main" id="{E826E82D-D027-244B-8CB6-504A8C936AFF}"/>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44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1500D</a:t>
            </a:r>
          </a:p>
        </p:txBody>
      </p:sp>
      <p:pic>
        <p:nvPicPr>
          <p:cNvPr id="3" name="Picture 2" descr="FG-1500D-D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9892" y="1548191"/>
            <a:ext cx="4798750" cy="2117528"/>
          </a:xfrm>
          <a:prstGeom prst="rect">
            <a:avLst/>
          </a:prstGeom>
        </p:spPr>
      </p:pic>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Management Ports	</a:t>
            </a:r>
          </a:p>
          <a:p>
            <a:pPr marL="457297" indent="-457297" defTabSz="1218959">
              <a:spcBef>
                <a:spcPct val="20000"/>
              </a:spcBef>
              <a:buClr>
                <a:schemeClr val="accent6"/>
              </a:buClr>
              <a:buFont typeface="+mj-ea"/>
              <a:buAutoNum type="circleNumDbPlain"/>
            </a:pPr>
            <a:r>
              <a:rPr lang="en-US" sz="1300"/>
              <a:t>16x GE SFP Slots</a:t>
            </a:r>
          </a:p>
          <a:p>
            <a:pPr marL="457297" indent="-457297" defTabSz="1218959">
              <a:spcBef>
                <a:spcPct val="20000"/>
              </a:spcBef>
              <a:buClr>
                <a:schemeClr val="accent6"/>
              </a:buClr>
              <a:buFont typeface="+mj-ea"/>
              <a:buAutoNum type="circleNumDbPlain"/>
            </a:pPr>
            <a:r>
              <a:rPr lang="en-US" sz="1300"/>
              <a:t>16x GE RJ45 Ports</a:t>
            </a:r>
          </a:p>
          <a:p>
            <a:pPr marL="457297" indent="-457297" defTabSz="1218959">
              <a:spcBef>
                <a:spcPct val="20000"/>
              </a:spcBef>
              <a:buClr>
                <a:schemeClr val="accent6"/>
              </a:buClr>
              <a:buFont typeface="+mj-ea"/>
              <a:buAutoNum type="circleNumDbPlain"/>
            </a:pPr>
            <a:r>
              <a:rPr lang="en-US" sz="1300"/>
              <a:t>8x 10GE SPF/+ Slots</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6453" y="3071091"/>
            <a:ext cx="496216" cy="729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42671" y="3062393"/>
            <a:ext cx="496216" cy="72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36023" y="3071091"/>
            <a:ext cx="495296" cy="729600"/>
          </a:xfrm>
          <a:prstGeom prst="rect">
            <a:avLst/>
          </a:prstGeom>
        </p:spPr>
      </p:pic>
      <p:pic>
        <p:nvPicPr>
          <p:cNvPr id="8" name="Picture 7"/>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8250239" y="3063595"/>
            <a:ext cx="496215" cy="729600"/>
          </a:xfrm>
          <a:prstGeom prst="rect">
            <a:avLst/>
          </a:prstGeom>
        </p:spPr>
      </p:pic>
      <p:pic>
        <p:nvPicPr>
          <p:cNvPr id="9" name="Picture 8" descr="FortiASIC-NP6.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sp>
        <p:nvSpPr>
          <p:cNvPr id="10" name="Oval 9"/>
          <p:cNvSpPr/>
          <p:nvPr/>
        </p:nvSpPr>
        <p:spPr bwMode="auto">
          <a:xfrm>
            <a:off x="2342647"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1" name="Oval 10"/>
          <p:cNvSpPr/>
          <p:nvPr/>
        </p:nvSpPr>
        <p:spPr bwMode="auto">
          <a:xfrm>
            <a:off x="4668136"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12" name="Oval 11"/>
          <p:cNvSpPr/>
          <p:nvPr/>
        </p:nvSpPr>
        <p:spPr bwMode="auto">
          <a:xfrm>
            <a:off x="3275587"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3" name="Oval 12"/>
          <p:cNvSpPr/>
          <p:nvPr/>
        </p:nvSpPr>
        <p:spPr bwMode="auto">
          <a:xfrm>
            <a:off x="5726987"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pic>
        <p:nvPicPr>
          <p:cNvPr id="14" name="Picture 13" descr="Storage-480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42813" y="3061999"/>
            <a:ext cx="495399" cy="729600"/>
          </a:xfrm>
          <a:prstGeom prst="rect">
            <a:avLst/>
          </a:prstGeom>
        </p:spPr>
      </p:pic>
      <p:cxnSp>
        <p:nvCxnSpPr>
          <p:cNvPr id="19" name="Straight Connector 18"/>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cxnSp>
        <p:nvCxnSpPr>
          <p:cNvPr id="32" name="Straight Connector 31"/>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8" name="Picture 37">
            <a:extLst>
              <a:ext uri="{FF2B5EF4-FFF2-40B4-BE49-F238E27FC236}">
                <a16:creationId xmlns="" xmlns:a16="http://schemas.microsoft.com/office/drawing/2014/main" id="{07F7C225-E1F8-CA4D-BBC5-1EB2645228D4}"/>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5" name="Group 14">
            <a:extLst>
              <a:ext uri="{FF2B5EF4-FFF2-40B4-BE49-F238E27FC236}">
                <a16:creationId xmlns="" xmlns:a16="http://schemas.microsoft.com/office/drawing/2014/main" id="{B24A31F6-C24D-1546-B7D4-7A1BD0313F1E}"/>
              </a:ext>
            </a:extLst>
          </p:cNvPr>
          <p:cNvGrpSpPr/>
          <p:nvPr/>
        </p:nvGrpSpPr>
        <p:grpSpPr>
          <a:xfrm>
            <a:off x="7812000" y="5417256"/>
            <a:ext cx="2852214" cy="671119"/>
            <a:chOff x="8936872" y="5417256"/>
            <a:chExt cx="2852214" cy="671119"/>
          </a:xfrm>
        </p:grpSpPr>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0" name="Rounded Rectangle 29"/>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31" name="Rounded Rectangle 3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128</a:t>
              </a:r>
            </a:p>
          </p:txBody>
        </p:sp>
        <p:sp>
          <p:nvSpPr>
            <p:cNvPr id="39" name="Rounded Rectangle 38">
              <a:extLst>
                <a:ext uri="{FF2B5EF4-FFF2-40B4-BE49-F238E27FC236}">
                  <a16:creationId xmlns="" xmlns:a16="http://schemas.microsoft.com/office/drawing/2014/main" id="{46B47D69-46BA-2147-86D4-20E085763E16}"/>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3" name="Picture 42" descr="Firewall-Sym-Dk.png">
            <a:extLst>
              <a:ext uri="{FF2B5EF4-FFF2-40B4-BE49-F238E27FC236}">
                <a16:creationId xmlns="" xmlns:a16="http://schemas.microsoft.com/office/drawing/2014/main" id="{B51C0B0A-4761-BB4D-9E56-B90A47E8D3D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4" name="TextBox 43">
            <a:extLst>
              <a:ext uri="{FF2B5EF4-FFF2-40B4-BE49-F238E27FC236}">
                <a16:creationId xmlns="" xmlns:a16="http://schemas.microsoft.com/office/drawing/2014/main" id="{245960DC-A895-E547-925E-F99241B0EBD2}"/>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80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12 Million</a:t>
            </a:r>
          </a:p>
          <a:p>
            <a:r>
              <a:rPr lang="en-US" sz="1100">
                <a:solidFill>
                  <a:srgbClr val="7F7F7F"/>
                </a:solidFill>
              </a:rPr>
              <a:t>Concurrent Sessions</a:t>
            </a:r>
          </a:p>
          <a:p>
            <a:endParaRPr lang="en-US" sz="1100">
              <a:solidFill>
                <a:srgbClr val="7F7F7F"/>
              </a:solidFill>
            </a:endParaRPr>
          </a:p>
          <a:p>
            <a:r>
              <a:rPr lang="en-US" sz="2400" b="1"/>
              <a:t>5.7 Gbps</a:t>
            </a:r>
          </a:p>
          <a:p>
            <a:r>
              <a:rPr lang="en-US" sz="1100">
                <a:solidFill>
                  <a:srgbClr val="7F7F7F"/>
                </a:solidFill>
              </a:rPr>
              <a:t>SSL Inspection Throughput</a:t>
            </a:r>
          </a:p>
          <a:p>
            <a:endParaRPr lang="en-US" sz="1100">
              <a:solidFill>
                <a:srgbClr val="7F7F7F"/>
              </a:solidFill>
            </a:endParaRPr>
          </a:p>
        </p:txBody>
      </p:sp>
      <p:cxnSp>
        <p:nvCxnSpPr>
          <p:cNvPr id="45" name="Straight Connector 44">
            <a:extLst>
              <a:ext uri="{FF2B5EF4-FFF2-40B4-BE49-F238E27FC236}">
                <a16:creationId xmlns="" xmlns:a16="http://schemas.microsoft.com/office/drawing/2014/main" id="{EAFAA6ED-B49C-344A-8118-03027BBA15A5}"/>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 xmlns:a16="http://schemas.microsoft.com/office/drawing/2014/main" id="{36276D8A-154F-D943-B19B-D10C5653B5F4}"/>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13 Gbps</a:t>
            </a:r>
          </a:p>
          <a:p>
            <a:r>
              <a:rPr lang="en-US" sz="1100">
                <a:solidFill>
                  <a:srgbClr val="7F7F7F"/>
                </a:solidFill>
              </a:rPr>
              <a:t>IPS Throughput</a:t>
            </a:r>
          </a:p>
          <a:p>
            <a:endParaRPr lang="en-US" sz="1100">
              <a:solidFill>
                <a:srgbClr val="7F7F7F"/>
              </a:solidFill>
            </a:endParaRPr>
          </a:p>
          <a:p>
            <a:r>
              <a:rPr lang="en-US" sz="2400" b="1">
                <a:solidFill>
                  <a:srgbClr val="000000"/>
                </a:solidFill>
              </a:rPr>
              <a:t>7 Gbps</a:t>
            </a:r>
          </a:p>
          <a:p>
            <a:r>
              <a:rPr lang="en-US" sz="1100">
                <a:solidFill>
                  <a:srgbClr val="7F7F7F"/>
                </a:solidFill>
              </a:rPr>
              <a:t>NGFW Throughput</a:t>
            </a:r>
          </a:p>
          <a:p>
            <a:endParaRPr lang="en-US" sz="1100">
              <a:solidFill>
                <a:srgbClr val="7F7F7F"/>
              </a:solidFill>
            </a:endParaRPr>
          </a:p>
          <a:p>
            <a:r>
              <a:rPr lang="en-US" sz="2400" b="1">
                <a:solidFill>
                  <a:srgbClr val="000000"/>
                </a:solidFill>
              </a:rPr>
              <a:t>5 Gbps</a:t>
            </a:r>
          </a:p>
          <a:p>
            <a:r>
              <a:rPr lang="en-US" sz="1100">
                <a:solidFill>
                  <a:srgbClr val="7F7F7F"/>
                </a:solidFill>
              </a:rPr>
              <a:t>Threat Protection Throughput</a:t>
            </a:r>
          </a:p>
          <a:p>
            <a:endParaRPr lang="en-US" sz="1100">
              <a:solidFill>
                <a:srgbClr val="7F7F7F"/>
              </a:solidFill>
            </a:endParaRPr>
          </a:p>
        </p:txBody>
      </p:sp>
      <p:pic>
        <p:nvPicPr>
          <p:cNvPr id="47" name="Picture 46" descr="NGFW_sym.png">
            <a:extLst>
              <a:ext uri="{FF2B5EF4-FFF2-40B4-BE49-F238E27FC236}">
                <a16:creationId xmlns="" xmlns:a16="http://schemas.microsoft.com/office/drawing/2014/main" id="{AB39A67A-4737-3C46-A63E-76CAB921499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8" name="Picture 47" descr="Threat Protection icon.eps">
            <a:extLst>
              <a:ext uri="{FF2B5EF4-FFF2-40B4-BE49-F238E27FC236}">
                <a16:creationId xmlns="" xmlns:a16="http://schemas.microsoft.com/office/drawing/2014/main" id="{E916D08F-9F1A-F646-8115-F866838843D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9" name="Graphic 48">
            <a:extLst>
              <a:ext uri="{FF2B5EF4-FFF2-40B4-BE49-F238E27FC236}">
                <a16:creationId xmlns="" xmlns:a16="http://schemas.microsoft.com/office/drawing/2014/main" id="{35A064E5-E95E-B14B-9435-858E462AA193}"/>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322417" y="5580139"/>
            <a:ext cx="558697" cy="558697"/>
          </a:xfrm>
          <a:prstGeom prst="rect">
            <a:avLst/>
          </a:prstGeom>
        </p:spPr>
      </p:pic>
      <p:sp>
        <p:nvSpPr>
          <p:cNvPr id="50" name="Rectangle 49">
            <a:extLst>
              <a:ext uri="{FF2B5EF4-FFF2-40B4-BE49-F238E27FC236}">
                <a16:creationId xmlns="" xmlns:a16="http://schemas.microsoft.com/office/drawing/2014/main" id="{8376DE9F-45AA-1F46-835C-262DFB095DC5}"/>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300,000</a:t>
            </a:r>
          </a:p>
          <a:p>
            <a:pPr lvl="0" algn="r"/>
            <a:r>
              <a:rPr lang="en-US" sz="1100">
                <a:solidFill>
                  <a:srgbClr val="7F7F7F"/>
                </a:solidFill>
              </a:rPr>
              <a:t>New Sessions/Sec</a:t>
            </a:r>
          </a:p>
        </p:txBody>
      </p:sp>
      <p:pic>
        <p:nvPicPr>
          <p:cNvPr id="51" name="Graphic 50">
            <a:extLst>
              <a:ext uri="{FF2B5EF4-FFF2-40B4-BE49-F238E27FC236}">
                <a16:creationId xmlns="" xmlns:a16="http://schemas.microsoft.com/office/drawing/2014/main" id="{49E005F9-049D-C341-AFDA-2B28195FAAAA}"/>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021943" y="5580139"/>
            <a:ext cx="555965" cy="555965"/>
          </a:xfrm>
          <a:prstGeom prst="rect">
            <a:avLst/>
          </a:prstGeom>
        </p:spPr>
      </p:pic>
      <p:cxnSp>
        <p:nvCxnSpPr>
          <p:cNvPr id="52" name="Straight Connector 51">
            <a:extLst>
              <a:ext uri="{FF2B5EF4-FFF2-40B4-BE49-F238E27FC236}">
                <a16:creationId xmlns="" xmlns:a16="http://schemas.microsoft.com/office/drawing/2014/main" id="{17A22415-6B7A-C64B-8D4A-AE455CB6C665}"/>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26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1500DT</a:t>
            </a:r>
          </a:p>
        </p:txBody>
      </p:sp>
      <p:pic>
        <p:nvPicPr>
          <p:cNvPr id="3" name="Picture 2" descr="FG-1500D-DS.png"/>
          <p:cNvPicPr>
            <a:picLocks noChangeAspect="1"/>
          </p:cNvPicPr>
          <p:nvPr/>
        </p:nvPicPr>
        <p:blipFill rotWithShape="1">
          <a:blip r:embed="rId2" cstate="print">
            <a:extLst>
              <a:ext uri="{28A0092B-C50C-407E-A947-70E740481C1C}">
                <a14:useLocalDpi xmlns:a14="http://schemas.microsoft.com/office/drawing/2010/main"/>
              </a:ext>
            </a:extLst>
          </a:blip>
          <a:srcRect t="51470"/>
          <a:stretch/>
        </p:blipFill>
        <p:spPr>
          <a:xfrm>
            <a:off x="1459892" y="2638070"/>
            <a:ext cx="4798750" cy="1027651"/>
          </a:xfrm>
          <a:prstGeom prst="rect">
            <a:avLst/>
          </a:prstGeom>
        </p:spPr>
      </p:pic>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Management Ports	</a:t>
            </a:r>
          </a:p>
          <a:p>
            <a:pPr marL="457297" indent="-457297" defTabSz="1218959">
              <a:spcBef>
                <a:spcPct val="20000"/>
              </a:spcBef>
              <a:buClr>
                <a:schemeClr val="accent6"/>
              </a:buClr>
              <a:buFont typeface="+mj-ea"/>
              <a:buAutoNum type="circleNumDbPlain"/>
            </a:pPr>
            <a:r>
              <a:rPr lang="en-US" sz="1300"/>
              <a:t>16x GE SFP Slots</a:t>
            </a:r>
          </a:p>
          <a:p>
            <a:pPr marL="457297" indent="-457297" defTabSz="1218959">
              <a:spcBef>
                <a:spcPct val="20000"/>
              </a:spcBef>
              <a:buClr>
                <a:schemeClr val="accent6"/>
              </a:buClr>
              <a:buFont typeface="+mj-ea"/>
              <a:buAutoNum type="circleNumDbPlain"/>
            </a:pPr>
            <a:r>
              <a:rPr lang="en-US" sz="1300"/>
              <a:t>16x GE RJ45 Ports</a:t>
            </a:r>
          </a:p>
          <a:p>
            <a:pPr marL="457297" indent="-457297" defTabSz="1218959">
              <a:spcBef>
                <a:spcPct val="20000"/>
              </a:spcBef>
              <a:buClr>
                <a:schemeClr val="accent6"/>
              </a:buClr>
              <a:buFont typeface="+mj-ea"/>
              <a:buAutoNum type="circleNumDbPlain"/>
            </a:pPr>
            <a:r>
              <a:rPr lang="en-US" sz="1300"/>
              <a:t>4x 10GE RJ45 Ports</a:t>
            </a:r>
          </a:p>
          <a:p>
            <a:pPr marL="457297" indent="-457297" defTabSz="1218959">
              <a:spcBef>
                <a:spcPct val="20000"/>
              </a:spcBef>
              <a:buClr>
                <a:schemeClr val="accent6"/>
              </a:buClr>
              <a:buFont typeface="+mj-ea"/>
              <a:buAutoNum type="circleNumDbPlain"/>
            </a:pPr>
            <a:r>
              <a:rPr lang="en-US" sz="1300"/>
              <a:t>4x 10GE SPF/+ Slots</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6453" y="3071091"/>
            <a:ext cx="496216" cy="729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42671" y="3062393"/>
            <a:ext cx="496216" cy="72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36023" y="3071091"/>
            <a:ext cx="495296" cy="729600"/>
          </a:xfrm>
          <a:prstGeom prst="rect">
            <a:avLst/>
          </a:prstGeom>
        </p:spPr>
      </p:pic>
      <p:pic>
        <p:nvPicPr>
          <p:cNvPr id="8" name="Picture 7"/>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8250239" y="3063595"/>
            <a:ext cx="496215" cy="729600"/>
          </a:xfrm>
          <a:prstGeom prst="rect">
            <a:avLst/>
          </a:prstGeom>
        </p:spPr>
      </p:pic>
      <p:pic>
        <p:nvPicPr>
          <p:cNvPr id="9" name="Picture 8" descr="FortiASIC-NP6.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sp>
        <p:nvSpPr>
          <p:cNvPr id="10" name="Oval 9"/>
          <p:cNvSpPr/>
          <p:nvPr/>
        </p:nvSpPr>
        <p:spPr bwMode="auto">
          <a:xfrm>
            <a:off x="2342647"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1" name="Oval 10"/>
          <p:cNvSpPr/>
          <p:nvPr/>
        </p:nvSpPr>
        <p:spPr bwMode="auto">
          <a:xfrm>
            <a:off x="4668136"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12" name="Oval 11"/>
          <p:cNvSpPr/>
          <p:nvPr/>
        </p:nvSpPr>
        <p:spPr bwMode="auto">
          <a:xfrm>
            <a:off x="3275587"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3" name="Oval 12"/>
          <p:cNvSpPr/>
          <p:nvPr/>
        </p:nvSpPr>
        <p:spPr bwMode="auto">
          <a:xfrm>
            <a:off x="5515842"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pic>
        <p:nvPicPr>
          <p:cNvPr id="14" name="Picture 13" descr="Storage-480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42813" y="3061999"/>
            <a:ext cx="495399" cy="729600"/>
          </a:xfrm>
          <a:prstGeom prst="rect">
            <a:avLst/>
          </a:prstGeom>
        </p:spPr>
      </p:pic>
      <p:cxnSp>
        <p:nvCxnSpPr>
          <p:cNvPr id="19" name="Straight Connector 18"/>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cxnSp>
        <p:nvCxnSpPr>
          <p:cNvPr id="32" name="Straight Connector 31"/>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3" name="Picture 32" descr="FG-1500DT-Fron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59892" y="1522388"/>
            <a:ext cx="4798750" cy="905967"/>
          </a:xfrm>
          <a:prstGeom prst="rect">
            <a:avLst/>
          </a:prstGeom>
        </p:spPr>
      </p:pic>
      <p:sp>
        <p:nvSpPr>
          <p:cNvPr id="34" name="Oval 33"/>
          <p:cNvSpPr/>
          <p:nvPr/>
        </p:nvSpPr>
        <p:spPr bwMode="auto">
          <a:xfrm>
            <a:off x="5930134" y="2428354"/>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pic>
        <p:nvPicPr>
          <p:cNvPr id="40" name="Picture 39">
            <a:extLst>
              <a:ext uri="{FF2B5EF4-FFF2-40B4-BE49-F238E27FC236}">
                <a16:creationId xmlns="" xmlns:a16="http://schemas.microsoft.com/office/drawing/2014/main" id="{86835C26-8A0F-914F-9DD7-23431B394522}"/>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5" name="Group 14">
            <a:extLst>
              <a:ext uri="{FF2B5EF4-FFF2-40B4-BE49-F238E27FC236}">
                <a16:creationId xmlns="" xmlns:a16="http://schemas.microsoft.com/office/drawing/2014/main" id="{589F1893-6A8D-0345-8AB6-134FE5354BB4}"/>
              </a:ext>
            </a:extLst>
          </p:cNvPr>
          <p:cNvGrpSpPr/>
          <p:nvPr/>
        </p:nvGrpSpPr>
        <p:grpSpPr>
          <a:xfrm>
            <a:off x="7812000" y="5417256"/>
            <a:ext cx="2852214" cy="671119"/>
            <a:chOff x="8936872" y="5417256"/>
            <a:chExt cx="2852214" cy="671119"/>
          </a:xfrm>
        </p:grpSpPr>
        <p:pic>
          <p:nvPicPr>
            <p:cNvPr id="22" name="Picture 2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0" name="Rounded Rectangle 29"/>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31" name="Rounded Rectangle 30"/>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128</a:t>
              </a:r>
            </a:p>
          </p:txBody>
        </p:sp>
        <p:sp>
          <p:nvSpPr>
            <p:cNvPr id="41" name="Rounded Rectangle 40">
              <a:extLst>
                <a:ext uri="{FF2B5EF4-FFF2-40B4-BE49-F238E27FC236}">
                  <a16:creationId xmlns="" xmlns:a16="http://schemas.microsoft.com/office/drawing/2014/main" id="{7939A9D1-4131-C74B-89D6-C2C4D3D25374}"/>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5" name="Picture 44" descr="Firewall-Sym-Dk.png">
            <a:extLst>
              <a:ext uri="{FF2B5EF4-FFF2-40B4-BE49-F238E27FC236}">
                <a16:creationId xmlns="" xmlns:a16="http://schemas.microsoft.com/office/drawing/2014/main" id="{696ADC03-EBA1-114E-9B0F-5A9E192BEDF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6" name="TextBox 45">
            <a:extLst>
              <a:ext uri="{FF2B5EF4-FFF2-40B4-BE49-F238E27FC236}">
                <a16:creationId xmlns="" xmlns:a16="http://schemas.microsoft.com/office/drawing/2014/main" id="{78370B8F-2984-A447-9882-650D9677183B}"/>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80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12 Million</a:t>
            </a:r>
          </a:p>
          <a:p>
            <a:r>
              <a:rPr lang="en-US" sz="1100">
                <a:solidFill>
                  <a:srgbClr val="7F7F7F"/>
                </a:solidFill>
              </a:rPr>
              <a:t>Concurrent Sessions</a:t>
            </a:r>
          </a:p>
          <a:p>
            <a:endParaRPr lang="en-US" sz="1100">
              <a:solidFill>
                <a:srgbClr val="7F7F7F"/>
              </a:solidFill>
            </a:endParaRPr>
          </a:p>
          <a:p>
            <a:r>
              <a:rPr lang="en-US" sz="2400" b="1"/>
              <a:t>5.7 Gbps</a:t>
            </a:r>
          </a:p>
          <a:p>
            <a:r>
              <a:rPr lang="en-US" sz="1100">
                <a:solidFill>
                  <a:srgbClr val="7F7F7F"/>
                </a:solidFill>
              </a:rPr>
              <a:t>SSL Inspection Throughput</a:t>
            </a:r>
          </a:p>
          <a:p>
            <a:endParaRPr lang="en-US" sz="1100">
              <a:solidFill>
                <a:srgbClr val="7F7F7F"/>
              </a:solidFill>
            </a:endParaRPr>
          </a:p>
        </p:txBody>
      </p:sp>
      <p:cxnSp>
        <p:nvCxnSpPr>
          <p:cNvPr id="47" name="Straight Connector 46">
            <a:extLst>
              <a:ext uri="{FF2B5EF4-FFF2-40B4-BE49-F238E27FC236}">
                <a16:creationId xmlns="" xmlns:a16="http://schemas.microsoft.com/office/drawing/2014/main" id="{12B0F071-B68A-8747-8AA1-2C7949BA42DC}"/>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 xmlns:a16="http://schemas.microsoft.com/office/drawing/2014/main" id="{CA262DFE-B298-A347-887E-D5F2FB6517E1}"/>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13 Gbps</a:t>
            </a:r>
          </a:p>
          <a:p>
            <a:r>
              <a:rPr lang="en-US" sz="1100">
                <a:solidFill>
                  <a:srgbClr val="7F7F7F"/>
                </a:solidFill>
              </a:rPr>
              <a:t>IPS Throughput</a:t>
            </a:r>
          </a:p>
          <a:p>
            <a:endParaRPr lang="en-US" sz="1100">
              <a:solidFill>
                <a:srgbClr val="7F7F7F"/>
              </a:solidFill>
            </a:endParaRPr>
          </a:p>
          <a:p>
            <a:r>
              <a:rPr lang="en-US" sz="2400" b="1">
                <a:solidFill>
                  <a:srgbClr val="000000"/>
                </a:solidFill>
              </a:rPr>
              <a:t>7 Gbps</a:t>
            </a:r>
          </a:p>
          <a:p>
            <a:r>
              <a:rPr lang="en-US" sz="1100">
                <a:solidFill>
                  <a:srgbClr val="7F7F7F"/>
                </a:solidFill>
              </a:rPr>
              <a:t>NGFW Throughput</a:t>
            </a:r>
          </a:p>
          <a:p>
            <a:endParaRPr lang="en-US" sz="1100">
              <a:solidFill>
                <a:srgbClr val="7F7F7F"/>
              </a:solidFill>
            </a:endParaRPr>
          </a:p>
          <a:p>
            <a:r>
              <a:rPr lang="en-US" sz="2400" b="1">
                <a:solidFill>
                  <a:srgbClr val="000000"/>
                </a:solidFill>
              </a:rPr>
              <a:t>5 Gbps</a:t>
            </a:r>
          </a:p>
          <a:p>
            <a:r>
              <a:rPr lang="en-US" sz="1100">
                <a:solidFill>
                  <a:srgbClr val="7F7F7F"/>
                </a:solidFill>
              </a:rPr>
              <a:t>Threat Protection Throughput</a:t>
            </a:r>
          </a:p>
          <a:p>
            <a:endParaRPr lang="en-US" sz="1100">
              <a:solidFill>
                <a:srgbClr val="7F7F7F"/>
              </a:solidFill>
            </a:endParaRPr>
          </a:p>
        </p:txBody>
      </p:sp>
      <p:pic>
        <p:nvPicPr>
          <p:cNvPr id="49" name="Picture 48" descr="NGFW_sym.png">
            <a:extLst>
              <a:ext uri="{FF2B5EF4-FFF2-40B4-BE49-F238E27FC236}">
                <a16:creationId xmlns="" xmlns:a16="http://schemas.microsoft.com/office/drawing/2014/main" id="{8B655892-9FDA-5B44-816A-B5F0C830FBF0}"/>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0" name="Picture 49" descr="Threat Protection icon.eps">
            <a:extLst>
              <a:ext uri="{FF2B5EF4-FFF2-40B4-BE49-F238E27FC236}">
                <a16:creationId xmlns="" xmlns:a16="http://schemas.microsoft.com/office/drawing/2014/main" id="{8042C6ED-39D8-E445-855E-03C1AC105993}"/>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1" name="Graphic 50">
            <a:extLst>
              <a:ext uri="{FF2B5EF4-FFF2-40B4-BE49-F238E27FC236}">
                <a16:creationId xmlns="" xmlns:a16="http://schemas.microsoft.com/office/drawing/2014/main" id="{E07450A1-1AA0-6F40-B51C-1A843A0A0475}"/>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4322417" y="5580139"/>
            <a:ext cx="558697" cy="558697"/>
          </a:xfrm>
          <a:prstGeom prst="rect">
            <a:avLst/>
          </a:prstGeom>
        </p:spPr>
      </p:pic>
      <p:sp>
        <p:nvSpPr>
          <p:cNvPr id="52" name="Rectangle 51">
            <a:extLst>
              <a:ext uri="{FF2B5EF4-FFF2-40B4-BE49-F238E27FC236}">
                <a16:creationId xmlns="" xmlns:a16="http://schemas.microsoft.com/office/drawing/2014/main" id="{7F9AFFBC-041B-8744-819F-F3356D021C55}"/>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300,000</a:t>
            </a:r>
          </a:p>
          <a:p>
            <a:pPr lvl="0" algn="r"/>
            <a:r>
              <a:rPr lang="en-US" sz="1100">
                <a:solidFill>
                  <a:srgbClr val="7F7F7F"/>
                </a:solidFill>
              </a:rPr>
              <a:t>New Sessions/Sec</a:t>
            </a:r>
          </a:p>
        </p:txBody>
      </p:sp>
      <p:pic>
        <p:nvPicPr>
          <p:cNvPr id="53" name="Graphic 52">
            <a:extLst>
              <a:ext uri="{FF2B5EF4-FFF2-40B4-BE49-F238E27FC236}">
                <a16:creationId xmlns="" xmlns:a16="http://schemas.microsoft.com/office/drawing/2014/main" id="{5DE96A3C-5FB4-6D4E-8227-9A5B9CE26148}"/>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21943" y="5580139"/>
            <a:ext cx="555965" cy="555965"/>
          </a:xfrm>
          <a:prstGeom prst="rect">
            <a:avLst/>
          </a:prstGeom>
        </p:spPr>
      </p:pic>
      <p:cxnSp>
        <p:nvCxnSpPr>
          <p:cNvPr id="54" name="Straight Connector 53">
            <a:extLst>
              <a:ext uri="{FF2B5EF4-FFF2-40B4-BE49-F238E27FC236}">
                <a16:creationId xmlns="" xmlns:a16="http://schemas.microsoft.com/office/drawing/2014/main" id="{2FF8ADF3-DD09-1D40-9C93-5BBAA6A31313}"/>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13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7"/>
          <p:cNvSpPr>
            <a:spLocks noChangeArrowheads="1"/>
          </p:cNvSpPr>
          <p:nvPr/>
        </p:nvSpPr>
        <p:spPr bwMode="auto">
          <a:xfrm>
            <a:off x="7822754" y="1252151"/>
            <a:ext cx="3845338" cy="168699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dirty="0"/>
              <a:t>2 x GE RJ45 MGMT Ports</a:t>
            </a:r>
          </a:p>
          <a:p>
            <a:pPr marL="457297" indent="-457297" defTabSz="1218959">
              <a:spcBef>
                <a:spcPct val="20000"/>
              </a:spcBef>
              <a:buClr>
                <a:schemeClr val="accent6"/>
              </a:buClr>
              <a:buFont typeface="+mj-ea"/>
              <a:buAutoNum type="circleNumDbPlain"/>
            </a:pPr>
            <a:r>
              <a:rPr lang="en-US" sz="1300" dirty="0"/>
              <a:t>2 x 10GE RJ45 HA SFP+ Slots</a:t>
            </a:r>
          </a:p>
          <a:p>
            <a:pPr marL="457297" indent="-457297" defTabSz="1218959">
              <a:spcBef>
                <a:spcPct val="20000"/>
              </a:spcBef>
              <a:buClr>
                <a:schemeClr val="accent6"/>
              </a:buClr>
              <a:buFont typeface="+mj-ea"/>
              <a:buAutoNum type="circleNumDbPlain"/>
            </a:pPr>
            <a:r>
              <a:rPr lang="en-US" sz="1300" dirty="0"/>
              <a:t>16 x GE RJ45 Ports</a:t>
            </a:r>
          </a:p>
          <a:p>
            <a:pPr marL="457297" indent="-457297" defTabSz="1218959">
              <a:spcBef>
                <a:spcPct val="20000"/>
              </a:spcBef>
              <a:buClr>
                <a:schemeClr val="accent6"/>
              </a:buClr>
              <a:buFont typeface="+mj-ea"/>
              <a:buAutoNum type="circleNumDbPlain"/>
            </a:pPr>
            <a:r>
              <a:rPr lang="en-US" sz="1300" dirty="0"/>
              <a:t>8 x GE SFP Slots</a:t>
            </a:r>
          </a:p>
          <a:p>
            <a:pPr marL="457297" indent="-457297" defTabSz="1218959">
              <a:spcBef>
                <a:spcPct val="20000"/>
              </a:spcBef>
              <a:buClr>
                <a:schemeClr val="accent6"/>
              </a:buClr>
              <a:buFont typeface="+mj-ea"/>
              <a:buAutoNum type="circleNumDbPlain"/>
            </a:pPr>
            <a:r>
              <a:rPr lang="en-US" sz="1300" dirty="0"/>
              <a:t>12 x 25GE SFP28/</a:t>
            </a:r>
            <a:r>
              <a:rPr lang="en-US" sz="1300" dirty="0">
                <a:solidFill>
                  <a:srgbClr val="000000"/>
                </a:solidFill>
                <a:latin typeface="Arial" panose="020B0604020202020204" pitchFamily="34" charset="0"/>
                <a:cs typeface="Arial" panose="020B0604020202020204" pitchFamily="34" charset="0"/>
              </a:rPr>
              <a:t>10GE SFP+</a:t>
            </a:r>
            <a:r>
              <a:rPr lang="en-US" sz="1300" dirty="0"/>
              <a:t> Slots</a:t>
            </a:r>
          </a:p>
          <a:p>
            <a:pPr marL="457297" indent="-457297" defTabSz="1218959">
              <a:spcBef>
                <a:spcPct val="20000"/>
              </a:spcBef>
              <a:buClr>
                <a:schemeClr val="accent6"/>
              </a:buClr>
              <a:buFont typeface="+mj-ea"/>
              <a:buAutoNum type="circleNumDbPlain"/>
            </a:pPr>
            <a:r>
              <a:rPr lang="en-US" sz="1300" dirty="0"/>
              <a:t>4 x 40GE QSFP+ Slots</a:t>
            </a:r>
          </a:p>
          <a:p>
            <a:pPr defTabSz="1218959">
              <a:spcBef>
                <a:spcPct val="20000"/>
              </a:spcBef>
              <a:buClr>
                <a:schemeClr val="accent6"/>
              </a:buClr>
            </a:pPr>
            <a:endParaRPr lang="en-US" sz="1300" dirty="0"/>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FortiGate 1800/1801F</a:t>
            </a:r>
          </a:p>
        </p:txBody>
      </p:sp>
      <p:cxnSp>
        <p:nvCxnSpPr>
          <p:cNvPr id="51" name="Straight Connector 50">
            <a:extLst>
              <a:ext uri="{FF2B5EF4-FFF2-40B4-BE49-F238E27FC236}">
                <a16:creationId xmlns="" xmlns:a16="http://schemas.microsoft.com/office/drawing/2014/main" id="{DA878CFA-DA7C-174D-8DCA-2A2FEA8BE306}"/>
              </a:ext>
            </a:extLst>
          </p:cNvPr>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 xmlns:a16="http://schemas.microsoft.com/office/drawing/2014/main" id="{4165361B-99C4-D740-9032-DA39BFA88EF5}"/>
              </a:ext>
            </a:extLst>
          </p:cNvPr>
          <p:cNvGrpSpPr/>
          <p:nvPr/>
        </p:nvGrpSpPr>
        <p:grpSpPr>
          <a:xfrm>
            <a:off x="7812000" y="5417256"/>
            <a:ext cx="2852214" cy="671119"/>
            <a:chOff x="8936872" y="5417256"/>
            <a:chExt cx="2852214" cy="671119"/>
          </a:xfrm>
        </p:grpSpPr>
        <p:pic>
          <p:nvPicPr>
            <p:cNvPr id="57" name="Picture 56">
              <a:extLst>
                <a:ext uri="{FF2B5EF4-FFF2-40B4-BE49-F238E27FC236}">
                  <a16:creationId xmlns="" xmlns:a16="http://schemas.microsoft.com/office/drawing/2014/main" id="{B6F1A268-2E23-4F4B-841A-70D0E0EC9A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58" name="Picture 57">
              <a:extLst>
                <a:ext uri="{FF2B5EF4-FFF2-40B4-BE49-F238E27FC236}">
                  <a16:creationId xmlns="" xmlns:a16="http://schemas.microsoft.com/office/drawing/2014/main" id="{9C5819DE-B0D4-0146-B235-30E739FAF2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59" name="Picture 58">
              <a:extLst>
                <a:ext uri="{FF2B5EF4-FFF2-40B4-BE49-F238E27FC236}">
                  <a16:creationId xmlns="" xmlns:a16="http://schemas.microsoft.com/office/drawing/2014/main" id="{0B72096D-79AC-7F47-82C4-196B972DF9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67" name="Rounded Rectangle 66">
              <a:extLst>
                <a:ext uri="{FF2B5EF4-FFF2-40B4-BE49-F238E27FC236}">
                  <a16:creationId xmlns="" xmlns:a16="http://schemas.microsoft.com/office/drawing/2014/main" id="{C0789806-7EC8-1343-BDCB-42A9FBECA9A3}"/>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sp>
          <p:nvSpPr>
            <p:cNvPr id="69" name="Rounded Rectangle 68">
              <a:extLst>
                <a:ext uri="{FF2B5EF4-FFF2-40B4-BE49-F238E27FC236}">
                  <a16:creationId xmlns="" xmlns:a16="http://schemas.microsoft.com/office/drawing/2014/main" id="{F52EFDE9-7D4C-2E46-8565-C3368EA13B8B}"/>
                </a:ext>
              </a:extLst>
            </p:cNvPr>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70" name="Rounded Rectangle 69">
              <a:extLst>
                <a:ext uri="{FF2B5EF4-FFF2-40B4-BE49-F238E27FC236}">
                  <a16:creationId xmlns="" xmlns:a16="http://schemas.microsoft.com/office/drawing/2014/main" id="{395B9FC2-DC41-7140-9E58-137C1AF2D106}"/>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128</a:t>
              </a:r>
            </a:p>
          </p:txBody>
        </p:sp>
      </p:grpSp>
      <p:sp>
        <p:nvSpPr>
          <p:cNvPr id="77" name="TextBox 76">
            <a:extLst>
              <a:ext uri="{FF2B5EF4-FFF2-40B4-BE49-F238E27FC236}">
                <a16:creationId xmlns="" xmlns:a16="http://schemas.microsoft.com/office/drawing/2014/main" id="{96DD8416-CDE0-B84C-87E4-02041A14C1C6}"/>
              </a:ext>
            </a:extLst>
          </p:cNvPr>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pic>
        <p:nvPicPr>
          <p:cNvPr id="78" name="Picture 77">
            <a:extLst>
              <a:ext uri="{FF2B5EF4-FFF2-40B4-BE49-F238E27FC236}">
                <a16:creationId xmlns="" xmlns:a16="http://schemas.microsoft.com/office/drawing/2014/main" id="{68F68FFA-1EAC-A440-A455-367A36589BDC}"/>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cxnSp>
        <p:nvCxnSpPr>
          <p:cNvPr id="46" name="Straight Connector 45">
            <a:extLst>
              <a:ext uri="{FF2B5EF4-FFF2-40B4-BE49-F238E27FC236}">
                <a16:creationId xmlns="" xmlns:a16="http://schemas.microsoft.com/office/drawing/2014/main" id="{9E551DC4-9149-3849-9E4D-67A7395FB090}"/>
              </a:ext>
            </a:extLst>
          </p:cNvPr>
          <p:cNvCxnSpPr/>
          <p:nvPr/>
        </p:nvCxnSpPr>
        <p:spPr bwMode="auto">
          <a:xfrm>
            <a:off x="10322731"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41" name="Picture 40" descr="Firewall-Sym-Dk.png">
            <a:extLst>
              <a:ext uri="{FF2B5EF4-FFF2-40B4-BE49-F238E27FC236}">
                <a16:creationId xmlns="" xmlns:a16="http://schemas.microsoft.com/office/drawing/2014/main" id="{06DE5E0B-8DF2-C548-A05A-289689F3005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2" name="TextBox 51">
            <a:extLst>
              <a:ext uri="{FF2B5EF4-FFF2-40B4-BE49-F238E27FC236}">
                <a16:creationId xmlns="" xmlns:a16="http://schemas.microsoft.com/office/drawing/2014/main" id="{48176F15-E705-E840-92D1-4268909CDACD}"/>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dirty="0">
                <a:solidFill>
                  <a:srgbClr val="000000"/>
                </a:solidFill>
              </a:rPr>
              <a:t>198 Gbps</a:t>
            </a:r>
          </a:p>
          <a:p>
            <a:r>
              <a:rPr lang="en-US" sz="1100" dirty="0">
                <a:solidFill>
                  <a:schemeClr val="bg1">
                    <a:lumMod val="50000"/>
                  </a:schemeClr>
                </a:solidFill>
              </a:rPr>
              <a:t>Firewall throughput</a:t>
            </a:r>
          </a:p>
          <a:p>
            <a:endParaRPr lang="en-US" sz="1100" dirty="0">
              <a:solidFill>
                <a:schemeClr val="bg1">
                  <a:lumMod val="50000"/>
                </a:schemeClr>
              </a:solidFill>
            </a:endParaRPr>
          </a:p>
          <a:p>
            <a:r>
              <a:rPr lang="en-US" sz="2400" b="1" dirty="0"/>
              <a:t>12 Million</a:t>
            </a:r>
          </a:p>
          <a:p>
            <a:r>
              <a:rPr lang="en-US" sz="1100" dirty="0">
                <a:solidFill>
                  <a:srgbClr val="7F7F7F"/>
                </a:solidFill>
              </a:rPr>
              <a:t>Concurrent Sessions</a:t>
            </a:r>
          </a:p>
          <a:p>
            <a:endParaRPr lang="en-US" sz="1100" dirty="0">
              <a:solidFill>
                <a:srgbClr val="7F7F7F"/>
              </a:solidFill>
            </a:endParaRPr>
          </a:p>
          <a:p>
            <a:r>
              <a:rPr lang="en-US" sz="2400" b="1" dirty="0"/>
              <a:t>17 Gbps</a:t>
            </a:r>
          </a:p>
          <a:p>
            <a:r>
              <a:rPr lang="en-US" sz="1100" dirty="0">
                <a:solidFill>
                  <a:srgbClr val="7F7F7F"/>
                </a:solidFill>
              </a:rPr>
              <a:t>SSL Inspection Throughput</a:t>
            </a:r>
          </a:p>
          <a:p>
            <a:endParaRPr lang="en-US" sz="1100" dirty="0">
              <a:solidFill>
                <a:srgbClr val="7F7F7F"/>
              </a:solidFill>
            </a:endParaRPr>
          </a:p>
        </p:txBody>
      </p:sp>
      <p:cxnSp>
        <p:nvCxnSpPr>
          <p:cNvPr id="53" name="Straight Connector 52">
            <a:extLst>
              <a:ext uri="{FF2B5EF4-FFF2-40B4-BE49-F238E27FC236}">
                <a16:creationId xmlns="" xmlns:a16="http://schemas.microsoft.com/office/drawing/2014/main" id="{FAC317DA-B2D1-114E-A7B4-001773C3D54E}"/>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 xmlns:a16="http://schemas.microsoft.com/office/drawing/2014/main" id="{CFC0CF06-D002-7E49-92EE-59C95CB57593}"/>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dirty="0">
                <a:solidFill>
                  <a:srgbClr val="000000"/>
                </a:solidFill>
              </a:rPr>
              <a:t>13 Gbps</a:t>
            </a:r>
          </a:p>
          <a:p>
            <a:r>
              <a:rPr lang="en-US" sz="1100" dirty="0">
                <a:solidFill>
                  <a:srgbClr val="7F7F7F"/>
                </a:solidFill>
              </a:rPr>
              <a:t>IPS Throughput</a:t>
            </a:r>
          </a:p>
          <a:p>
            <a:endParaRPr lang="en-US" sz="1100" dirty="0">
              <a:solidFill>
                <a:srgbClr val="7F7F7F"/>
              </a:solidFill>
            </a:endParaRPr>
          </a:p>
          <a:p>
            <a:r>
              <a:rPr lang="en-US" sz="2400" b="1" dirty="0">
                <a:solidFill>
                  <a:srgbClr val="000000"/>
                </a:solidFill>
              </a:rPr>
              <a:t>11 Gbps</a:t>
            </a:r>
          </a:p>
          <a:p>
            <a:r>
              <a:rPr lang="en-US" sz="1100" dirty="0">
                <a:solidFill>
                  <a:srgbClr val="7F7F7F"/>
                </a:solidFill>
              </a:rPr>
              <a:t>NGFW Throughput</a:t>
            </a:r>
          </a:p>
          <a:p>
            <a:endParaRPr lang="en-US" sz="1100" dirty="0">
              <a:solidFill>
                <a:srgbClr val="7F7F7F"/>
              </a:solidFill>
            </a:endParaRPr>
          </a:p>
          <a:p>
            <a:r>
              <a:rPr lang="en-US" sz="2400" b="1" dirty="0">
                <a:solidFill>
                  <a:srgbClr val="000000"/>
                </a:solidFill>
              </a:rPr>
              <a:t>9.1 Gbps</a:t>
            </a:r>
          </a:p>
          <a:p>
            <a:r>
              <a:rPr lang="en-US" sz="1100" dirty="0">
                <a:solidFill>
                  <a:srgbClr val="7F7F7F"/>
                </a:solidFill>
              </a:rPr>
              <a:t>Threat Protection Throughput</a:t>
            </a:r>
          </a:p>
          <a:p>
            <a:endParaRPr lang="en-US" sz="1100" dirty="0">
              <a:solidFill>
                <a:srgbClr val="7F7F7F"/>
              </a:solidFill>
            </a:endParaRPr>
          </a:p>
        </p:txBody>
      </p:sp>
      <p:pic>
        <p:nvPicPr>
          <p:cNvPr id="56" name="Picture 55" descr="NGFW_sym.png">
            <a:extLst>
              <a:ext uri="{FF2B5EF4-FFF2-40B4-BE49-F238E27FC236}">
                <a16:creationId xmlns="" xmlns:a16="http://schemas.microsoft.com/office/drawing/2014/main" id="{CEEEE9AE-CB76-DC45-B881-8EA2AE140AC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63" name="Picture 62" descr="Threat Protection icon.eps">
            <a:extLst>
              <a:ext uri="{FF2B5EF4-FFF2-40B4-BE49-F238E27FC236}">
                <a16:creationId xmlns="" xmlns:a16="http://schemas.microsoft.com/office/drawing/2014/main" id="{BB2F16A3-DAC7-464F-8948-BB1ADEBB58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66" name="Graphic 65">
            <a:extLst>
              <a:ext uri="{FF2B5EF4-FFF2-40B4-BE49-F238E27FC236}">
                <a16:creationId xmlns="" xmlns:a16="http://schemas.microsoft.com/office/drawing/2014/main" id="{CD528A02-4843-1D47-93B7-ABCA9D69A9D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22417" y="5580139"/>
            <a:ext cx="558697" cy="558697"/>
          </a:xfrm>
          <a:prstGeom prst="rect">
            <a:avLst/>
          </a:prstGeom>
        </p:spPr>
      </p:pic>
      <p:sp>
        <p:nvSpPr>
          <p:cNvPr id="68" name="Rectangle 67">
            <a:extLst>
              <a:ext uri="{FF2B5EF4-FFF2-40B4-BE49-F238E27FC236}">
                <a16:creationId xmlns="" xmlns:a16="http://schemas.microsoft.com/office/drawing/2014/main" id="{BE802751-7271-8748-8771-B05B3ACFB9A9}"/>
              </a:ext>
            </a:extLst>
          </p:cNvPr>
          <p:cNvSpPr/>
          <p:nvPr/>
        </p:nvSpPr>
        <p:spPr>
          <a:xfrm>
            <a:off x="82411" y="4879596"/>
            <a:ext cx="1623840" cy="630942"/>
          </a:xfrm>
          <a:prstGeom prst="rect">
            <a:avLst/>
          </a:prstGeom>
        </p:spPr>
        <p:txBody>
          <a:bodyPr wrap="square">
            <a:spAutoFit/>
          </a:bodyPr>
          <a:lstStyle/>
          <a:p>
            <a:pPr lvl="0" algn="r"/>
            <a:r>
              <a:rPr lang="en-US" sz="2400" b="1" dirty="0">
                <a:solidFill>
                  <a:srgbClr val="131E28"/>
                </a:solidFill>
              </a:rPr>
              <a:t>750,000</a:t>
            </a:r>
          </a:p>
          <a:p>
            <a:pPr lvl="0" algn="r"/>
            <a:r>
              <a:rPr lang="en-US" sz="1100" dirty="0">
                <a:solidFill>
                  <a:srgbClr val="7F7F7F"/>
                </a:solidFill>
              </a:rPr>
              <a:t>New Sessions/Sec</a:t>
            </a:r>
          </a:p>
        </p:txBody>
      </p:sp>
      <p:pic>
        <p:nvPicPr>
          <p:cNvPr id="72" name="Graphic 71">
            <a:extLst>
              <a:ext uri="{FF2B5EF4-FFF2-40B4-BE49-F238E27FC236}">
                <a16:creationId xmlns="" xmlns:a16="http://schemas.microsoft.com/office/drawing/2014/main" id="{0BD475E8-A483-A141-A9B2-51ABF0DC05FA}"/>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021943" y="5580139"/>
            <a:ext cx="555965" cy="555965"/>
          </a:xfrm>
          <a:prstGeom prst="rect">
            <a:avLst/>
          </a:prstGeom>
        </p:spPr>
      </p:pic>
      <p:cxnSp>
        <p:nvCxnSpPr>
          <p:cNvPr id="73" name="Straight Connector 72">
            <a:extLst>
              <a:ext uri="{FF2B5EF4-FFF2-40B4-BE49-F238E27FC236}">
                <a16:creationId xmlns="" xmlns:a16="http://schemas.microsoft.com/office/drawing/2014/main" id="{F4ADD4FE-E642-1444-A945-AA90A8C4781C}"/>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 xmlns:a16="http://schemas.microsoft.com/office/drawing/2014/main" id="{1AA33129-D151-4047-8D89-73EE1280240D}"/>
              </a:ext>
            </a:extLst>
          </p:cNvPr>
          <p:cNvPicPr>
            <a:picLocks noChangeAspect="1"/>
          </p:cNvPicPr>
          <p:nvPr/>
        </p:nvPicPr>
        <p:blipFill>
          <a:blip r:embed="rId14"/>
          <a:stretch>
            <a:fillRect/>
          </a:stretch>
        </p:blipFill>
        <p:spPr>
          <a:xfrm>
            <a:off x="1461600" y="2697899"/>
            <a:ext cx="4798800" cy="912943"/>
          </a:xfrm>
          <a:prstGeom prst="rect">
            <a:avLst/>
          </a:prstGeom>
        </p:spPr>
      </p:pic>
      <p:pic>
        <p:nvPicPr>
          <p:cNvPr id="61" name="Picture 60">
            <a:extLst>
              <a:ext uri="{FF2B5EF4-FFF2-40B4-BE49-F238E27FC236}">
                <a16:creationId xmlns="" xmlns:a16="http://schemas.microsoft.com/office/drawing/2014/main" id="{530956D0-EAC7-DF4D-B80D-B4A194A780F4}"/>
              </a:ext>
            </a:extLst>
          </p:cNvPr>
          <p:cNvPicPr>
            <a:picLocks noChangeAspect="1"/>
          </p:cNvPicPr>
          <p:nvPr/>
        </p:nvPicPr>
        <p:blipFill>
          <a:blip r:embed="rId15"/>
          <a:stretch>
            <a:fillRect/>
          </a:stretch>
        </p:blipFill>
        <p:spPr>
          <a:xfrm>
            <a:off x="1461600" y="1625968"/>
            <a:ext cx="4798800" cy="912943"/>
          </a:xfrm>
          <a:prstGeom prst="rect">
            <a:avLst/>
          </a:prstGeom>
        </p:spPr>
      </p:pic>
      <p:sp>
        <p:nvSpPr>
          <p:cNvPr id="44" name="Oval 43"/>
          <p:cNvSpPr/>
          <p:nvPr/>
        </p:nvSpPr>
        <p:spPr bwMode="auto">
          <a:xfrm>
            <a:off x="2030338" y="250017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5" name="Oval 44"/>
          <p:cNvSpPr/>
          <p:nvPr/>
        </p:nvSpPr>
        <p:spPr bwMode="auto">
          <a:xfrm>
            <a:off x="4216844" y="250017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dirty="0">
                <a:solidFill>
                  <a:schemeClr val="bg1"/>
                </a:solidFill>
                <a:latin typeface="Arial" charset="0"/>
              </a:rPr>
              <a:t>4</a:t>
            </a:r>
          </a:p>
        </p:txBody>
      </p:sp>
      <p:sp>
        <p:nvSpPr>
          <p:cNvPr id="48" name="Oval 47"/>
          <p:cNvSpPr/>
          <p:nvPr/>
        </p:nvSpPr>
        <p:spPr bwMode="auto">
          <a:xfrm>
            <a:off x="5068197" y="250017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sp>
        <p:nvSpPr>
          <p:cNvPr id="49" name="Oval 48"/>
          <p:cNvSpPr/>
          <p:nvPr/>
        </p:nvSpPr>
        <p:spPr bwMode="auto">
          <a:xfrm>
            <a:off x="2377580" y="250017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60" name="Oval 59"/>
          <p:cNvSpPr/>
          <p:nvPr/>
        </p:nvSpPr>
        <p:spPr bwMode="auto">
          <a:xfrm>
            <a:off x="3188002" y="250017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54" name="Oval 53">
            <a:extLst>
              <a:ext uri="{FF2B5EF4-FFF2-40B4-BE49-F238E27FC236}">
                <a16:creationId xmlns="" xmlns:a16="http://schemas.microsoft.com/office/drawing/2014/main" id="{37426BB5-92E7-6344-BB94-7E8150DF713A}"/>
              </a:ext>
            </a:extLst>
          </p:cNvPr>
          <p:cNvSpPr/>
          <p:nvPr/>
        </p:nvSpPr>
        <p:spPr bwMode="auto">
          <a:xfrm>
            <a:off x="5767505" y="250017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6</a:t>
            </a:r>
          </a:p>
        </p:txBody>
      </p:sp>
      <p:pic>
        <p:nvPicPr>
          <p:cNvPr id="62" name="Picture 61">
            <a:extLst>
              <a:ext uri="{FF2B5EF4-FFF2-40B4-BE49-F238E27FC236}">
                <a16:creationId xmlns="" xmlns:a16="http://schemas.microsoft.com/office/drawing/2014/main" id="{4E094F2E-37D8-ED4D-923A-715B55267025}"/>
              </a:ext>
            </a:extLst>
          </p:cNvPr>
          <p:cNvPicPr>
            <a:picLocks noChangeAspect="1"/>
          </p:cNvPicPr>
          <p:nvPr/>
        </p:nvPicPr>
        <p:blipFill>
          <a:blip r:embed="rId16"/>
          <a:stretch>
            <a:fillRect/>
          </a:stretch>
        </p:blipFill>
        <p:spPr>
          <a:xfrm>
            <a:off x="10362431" y="3081400"/>
            <a:ext cx="485552" cy="710987"/>
          </a:xfrm>
          <a:prstGeom prst="rect">
            <a:avLst/>
          </a:prstGeom>
        </p:spPr>
      </p:pic>
      <p:pic>
        <p:nvPicPr>
          <p:cNvPr id="65" name="Picture 64">
            <a:extLst>
              <a:ext uri="{FF2B5EF4-FFF2-40B4-BE49-F238E27FC236}">
                <a16:creationId xmlns="" xmlns:a16="http://schemas.microsoft.com/office/drawing/2014/main" id="{4B71FA75-2F68-6F4F-8219-CA939070F504}"/>
              </a:ext>
            </a:extLst>
          </p:cNvPr>
          <p:cNvPicPr>
            <a:picLocks noChangeAspect="1"/>
          </p:cNvPicPr>
          <p:nvPr/>
        </p:nvPicPr>
        <p:blipFill rotWithShape="1">
          <a:blip r:embed="rId17"/>
          <a:srcRect r="21466"/>
          <a:stretch/>
        </p:blipFill>
        <p:spPr>
          <a:xfrm>
            <a:off x="7812000" y="3017525"/>
            <a:ext cx="2461392" cy="853200"/>
          </a:xfrm>
          <a:prstGeom prst="rect">
            <a:avLst/>
          </a:prstGeom>
        </p:spPr>
      </p:pic>
    </p:spTree>
    <p:extLst>
      <p:ext uri="{BB962C8B-B14F-4D97-AF65-F5344CB8AC3E}">
        <p14:creationId xmlns:p14="http://schemas.microsoft.com/office/powerpoint/2010/main" val="140169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2000E</a:t>
            </a:r>
          </a:p>
        </p:txBody>
      </p:sp>
      <p:pic>
        <p:nvPicPr>
          <p:cNvPr id="3" name="Picture 2" descr="FG-2000E+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9892" y="1448517"/>
            <a:ext cx="4798750" cy="983157"/>
          </a:xfrm>
          <a:prstGeom prst="rect">
            <a:avLst/>
          </a:prstGeom>
        </p:spPr>
      </p:pic>
      <p:pic>
        <p:nvPicPr>
          <p:cNvPr id="4" name="Picture 3" descr="FG-2000E_2500E+Back.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9892" y="2698478"/>
            <a:ext cx="4798750" cy="982011"/>
          </a:xfrm>
          <a:prstGeom prst="rect">
            <a:avLst/>
          </a:prstGeom>
        </p:spPr>
      </p:pic>
      <p:sp>
        <p:nvSpPr>
          <p:cNvPr id="5" name="Rectangle 47"/>
          <p:cNvSpPr>
            <a:spLocks noChangeArrowheads="1"/>
          </p:cNvSpPr>
          <p:nvPr/>
        </p:nvSpPr>
        <p:spPr bwMode="auto">
          <a:xfrm>
            <a:off x="7822753" y="1548191"/>
            <a:ext cx="3845338" cy="1390952"/>
          </a:xfrm>
          <a:prstGeom prst="rect">
            <a:avLst/>
          </a:prstGeom>
          <a:noFill/>
          <a:ln w="9525">
            <a:noFill/>
            <a:miter lim="800000"/>
            <a:headEnd/>
            <a:tailEnd/>
          </a:ln>
        </p:spPr>
        <p:txBody>
          <a:bodyPr lIns="73125" tIns="36563" rIns="73125" bIns="36563" anchor="t">
            <a:prstTxWarp prst="textNoShape">
              <a:avLst/>
            </a:prstTxWarp>
          </a:bodyPr>
          <a:lstStyle/>
          <a:p>
            <a:pPr marL="457316" indent="-457316" defTabSz="1219009">
              <a:spcBef>
                <a:spcPct val="20000"/>
              </a:spcBef>
              <a:buClr>
                <a:schemeClr val="accent6"/>
              </a:buClr>
              <a:buFont typeface="+mj-ea"/>
              <a:buAutoNum type="circleNumDbPlain"/>
            </a:pPr>
            <a:r>
              <a:rPr lang="en-US" sz="1300"/>
              <a:t>2x GE RJ45 Management Ports	</a:t>
            </a:r>
          </a:p>
          <a:p>
            <a:pPr marL="457316" indent="-457316" defTabSz="1219009">
              <a:spcBef>
                <a:spcPct val="20000"/>
              </a:spcBef>
              <a:buClr>
                <a:schemeClr val="accent6"/>
              </a:buClr>
              <a:buFont typeface="+mj-ea"/>
              <a:buAutoNum type="circleNumDbPlain"/>
            </a:pPr>
            <a:r>
              <a:rPr lang="en-US" sz="1300"/>
              <a:t>32x GE RJ45 Ports</a:t>
            </a:r>
          </a:p>
          <a:p>
            <a:pPr marL="457316" indent="-457316" defTabSz="1219009">
              <a:spcBef>
                <a:spcPct val="20000"/>
              </a:spcBef>
              <a:buClr>
                <a:schemeClr val="accent6"/>
              </a:buClr>
              <a:buFont typeface="+mj-ea"/>
              <a:buAutoNum type="circleNumDbPlain"/>
            </a:pPr>
            <a:r>
              <a:rPr lang="en-US" sz="1300"/>
              <a:t>6x 10GE SFP+ Slots</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48470" y="3061999"/>
            <a:ext cx="496216" cy="72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44686" y="3061999"/>
            <a:ext cx="496216" cy="72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36302" y="3061999"/>
            <a:ext cx="495296" cy="729600"/>
          </a:xfrm>
          <a:prstGeom prst="rect">
            <a:avLst/>
          </a:prstGeom>
        </p:spPr>
      </p:pic>
      <p:pic>
        <p:nvPicPr>
          <p:cNvPr id="9" name="Picture 8" descr="FortiASIC-NP6.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sp>
        <p:nvSpPr>
          <p:cNvPr id="10" name="Oval 9"/>
          <p:cNvSpPr/>
          <p:nvPr/>
        </p:nvSpPr>
        <p:spPr bwMode="auto">
          <a:xfrm>
            <a:off x="1551687" y="233478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87"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1" name="Oval 10"/>
          <p:cNvSpPr/>
          <p:nvPr/>
        </p:nvSpPr>
        <p:spPr bwMode="auto">
          <a:xfrm>
            <a:off x="5236067" y="233478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87"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12" name="Oval 11"/>
          <p:cNvSpPr/>
          <p:nvPr/>
        </p:nvSpPr>
        <p:spPr bwMode="auto">
          <a:xfrm>
            <a:off x="3314249" y="233478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87"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17" name="Straight Connector 16"/>
          <p:cNvCxnSpPr/>
          <p:nvPr/>
        </p:nvCxnSpPr>
        <p:spPr>
          <a:xfrm flipH="1">
            <a:off x="7756040"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365741" y="4194996"/>
            <a:ext cx="3816010" cy="584776"/>
          </a:xfrm>
          <a:prstGeom prst="rect">
            <a:avLst/>
          </a:prstGeom>
          <a:noFill/>
        </p:spPr>
        <p:txBody>
          <a:bodyPr wrap="square" lIns="121899" tIns="60949" rIns="121899" bIns="60949"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cxnSp>
        <p:nvCxnSpPr>
          <p:cNvPr id="20" name="Straight Connector 19"/>
          <p:cNvCxnSpPr/>
          <p:nvPr/>
        </p:nvCxnSpPr>
        <p:spPr>
          <a:xfrm>
            <a:off x="7546473" y="1548192"/>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0" name="Picture 29" descr="CP9-icon.png"/>
          <p:cNvPicPr>
            <a:picLocks noChangeAspect="1"/>
          </p:cNvPicPr>
          <p:nvPr/>
        </p:nvPicPr>
        <p:blipFill>
          <a:blip r:embed="rId8">
            <a:alphaModFix/>
            <a:extLst>
              <a:ext uri="{28A0092B-C50C-407E-A947-70E740481C1C}">
                <a14:useLocalDpi xmlns:a14="http://schemas.microsoft.com/office/drawing/2010/main"/>
              </a:ext>
            </a:extLst>
          </a:blip>
          <a:stretch>
            <a:fillRect/>
          </a:stretch>
        </p:blipFill>
        <p:spPr>
          <a:xfrm>
            <a:off x="8261661" y="3061999"/>
            <a:ext cx="500410" cy="729600"/>
          </a:xfrm>
          <a:prstGeom prst="rect">
            <a:avLst/>
          </a:prstGeom>
        </p:spPr>
      </p:pic>
      <p:pic>
        <p:nvPicPr>
          <p:cNvPr id="31" name="Picture 30" descr="Storage-480G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42813" y="3061999"/>
            <a:ext cx="495399" cy="729600"/>
          </a:xfrm>
          <a:prstGeom prst="rect">
            <a:avLst/>
          </a:prstGeom>
        </p:spPr>
      </p:pic>
      <p:pic>
        <p:nvPicPr>
          <p:cNvPr id="35" name="Picture 34" descr="NP-Direct.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696542" y="3061999"/>
            <a:ext cx="500951" cy="730391"/>
          </a:xfrm>
          <a:prstGeom prst="rect">
            <a:avLst/>
          </a:prstGeom>
        </p:spPr>
      </p:pic>
      <p:pic>
        <p:nvPicPr>
          <p:cNvPr id="39" name="Picture 38">
            <a:extLst>
              <a:ext uri="{FF2B5EF4-FFF2-40B4-BE49-F238E27FC236}">
                <a16:creationId xmlns="" xmlns:a16="http://schemas.microsoft.com/office/drawing/2014/main" id="{5FAD5BC6-BA54-C84B-A95E-C27934B53BBE}"/>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3" name="Group 12">
            <a:extLst>
              <a:ext uri="{FF2B5EF4-FFF2-40B4-BE49-F238E27FC236}">
                <a16:creationId xmlns="" xmlns:a16="http://schemas.microsoft.com/office/drawing/2014/main" id="{24F3F72C-4D42-C14E-827D-F511C698BF31}"/>
              </a:ext>
            </a:extLst>
          </p:cNvPr>
          <p:cNvGrpSpPr/>
          <p:nvPr/>
        </p:nvGrpSpPr>
        <p:grpSpPr>
          <a:xfrm>
            <a:off x="7812000" y="5417255"/>
            <a:ext cx="2852215" cy="671119"/>
            <a:chOff x="8936871" y="5417255"/>
            <a:chExt cx="2852215" cy="671119"/>
          </a:xfrm>
        </p:grpSpPr>
        <p:pic>
          <p:nvPicPr>
            <p:cNvPr id="21" name="Picture 2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61410" y="5417255"/>
              <a:ext cx="674314" cy="671119"/>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36871" y="5472802"/>
              <a:ext cx="624060" cy="584711"/>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795322" y="5482460"/>
              <a:ext cx="817408" cy="569685"/>
            </a:xfrm>
            <a:prstGeom prst="rect">
              <a:avLst/>
            </a:prstGeom>
          </p:spPr>
        </p:pic>
        <p:sp>
          <p:nvSpPr>
            <p:cNvPr id="29" name="Rounded Rectangle 28"/>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2" tIns="60949" rIns="47992" bIns="60949" rtlCol="0" anchor="ctr"/>
            <a:lstStyle/>
            <a:p>
              <a:pPr algn="ctr" defTabSz="457092"/>
              <a:r>
                <a:rPr lang="en-US" sz="1200" b="1">
                  <a:solidFill>
                    <a:schemeClr val="bg1"/>
                  </a:solidFill>
                </a:rPr>
                <a:t>4,096</a:t>
              </a:r>
            </a:p>
          </p:txBody>
        </p:sp>
        <p:sp>
          <p:nvSpPr>
            <p:cNvPr id="32" name="Rounded Rectangle 31"/>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dirty="0">
                  <a:solidFill>
                    <a:schemeClr val="bg1"/>
                  </a:solidFill>
                </a:rPr>
                <a:t>196</a:t>
              </a:r>
            </a:p>
          </p:txBody>
        </p:sp>
        <p:sp>
          <p:nvSpPr>
            <p:cNvPr id="40" name="Rounded Rectangle 39">
              <a:extLst>
                <a:ext uri="{FF2B5EF4-FFF2-40B4-BE49-F238E27FC236}">
                  <a16:creationId xmlns="" xmlns:a16="http://schemas.microsoft.com/office/drawing/2014/main" id="{9D486121-A3F1-6A4E-AF30-C5B89D8588DB}"/>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4" name="Picture 43" descr="Firewall-Sym-Dk.png">
            <a:extLst>
              <a:ext uri="{FF2B5EF4-FFF2-40B4-BE49-F238E27FC236}">
                <a16:creationId xmlns="" xmlns:a16="http://schemas.microsoft.com/office/drawing/2014/main" id="{BA1276AA-EE44-8643-A31A-7CCFC658764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5" name="TextBox 44">
            <a:extLst>
              <a:ext uri="{FF2B5EF4-FFF2-40B4-BE49-F238E27FC236}">
                <a16:creationId xmlns="" xmlns:a16="http://schemas.microsoft.com/office/drawing/2014/main" id="{6A14E0EC-401D-7A44-B193-EEBA54EA08A3}"/>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90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20 Million</a:t>
            </a:r>
          </a:p>
          <a:p>
            <a:r>
              <a:rPr lang="en-US" sz="1100">
                <a:solidFill>
                  <a:srgbClr val="7F7F7F"/>
                </a:solidFill>
              </a:rPr>
              <a:t>Concurrent Sessions</a:t>
            </a:r>
          </a:p>
          <a:p>
            <a:endParaRPr lang="en-US" sz="1100">
              <a:solidFill>
                <a:srgbClr val="7F7F7F"/>
              </a:solidFill>
            </a:endParaRPr>
          </a:p>
          <a:p>
            <a:r>
              <a:rPr lang="en-US" sz="2400" b="1"/>
              <a:t>9.4 Gbps</a:t>
            </a:r>
          </a:p>
          <a:p>
            <a:r>
              <a:rPr lang="en-US" sz="1100">
                <a:solidFill>
                  <a:srgbClr val="7F7F7F"/>
                </a:solidFill>
              </a:rPr>
              <a:t>SSL Inspection Throughput</a:t>
            </a:r>
          </a:p>
          <a:p>
            <a:endParaRPr lang="en-US" sz="1100">
              <a:solidFill>
                <a:srgbClr val="7F7F7F"/>
              </a:solidFill>
            </a:endParaRPr>
          </a:p>
        </p:txBody>
      </p:sp>
      <p:cxnSp>
        <p:nvCxnSpPr>
          <p:cNvPr id="46" name="Straight Connector 45">
            <a:extLst>
              <a:ext uri="{FF2B5EF4-FFF2-40B4-BE49-F238E27FC236}">
                <a16:creationId xmlns="" xmlns:a16="http://schemas.microsoft.com/office/drawing/2014/main" id="{27CCC89B-F846-8943-B5BC-3472384A4C01}"/>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F7B8A5EE-9185-A946-B4FA-AE086C963BBF}"/>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11.5 Gbps</a:t>
            </a:r>
          </a:p>
          <a:p>
            <a:r>
              <a:rPr lang="en-US" sz="1100">
                <a:solidFill>
                  <a:srgbClr val="7F7F7F"/>
                </a:solidFill>
              </a:rPr>
              <a:t>IPS Throughput</a:t>
            </a:r>
          </a:p>
          <a:p>
            <a:endParaRPr lang="en-US" sz="1100">
              <a:solidFill>
                <a:srgbClr val="7F7F7F"/>
              </a:solidFill>
            </a:endParaRPr>
          </a:p>
          <a:p>
            <a:r>
              <a:rPr lang="en-US" sz="2400" b="1">
                <a:solidFill>
                  <a:srgbClr val="000000"/>
                </a:solidFill>
              </a:rPr>
              <a:t>9 Gbps</a:t>
            </a:r>
          </a:p>
          <a:p>
            <a:r>
              <a:rPr lang="en-US" sz="1100">
                <a:solidFill>
                  <a:srgbClr val="7F7F7F"/>
                </a:solidFill>
              </a:rPr>
              <a:t>NGFW Throughput</a:t>
            </a:r>
          </a:p>
          <a:p>
            <a:endParaRPr lang="en-US" sz="1100">
              <a:solidFill>
                <a:srgbClr val="7F7F7F"/>
              </a:solidFill>
            </a:endParaRPr>
          </a:p>
          <a:p>
            <a:r>
              <a:rPr lang="en-US" sz="2400" b="1">
                <a:solidFill>
                  <a:srgbClr val="000000"/>
                </a:solidFill>
              </a:rPr>
              <a:t>5.4 Gbps</a:t>
            </a:r>
          </a:p>
          <a:p>
            <a:r>
              <a:rPr lang="en-US" sz="1100">
                <a:solidFill>
                  <a:srgbClr val="7F7F7F"/>
                </a:solidFill>
              </a:rPr>
              <a:t>Threat Protection Throughput</a:t>
            </a:r>
          </a:p>
          <a:p>
            <a:endParaRPr lang="en-US" sz="1100">
              <a:solidFill>
                <a:srgbClr val="7F7F7F"/>
              </a:solidFill>
            </a:endParaRPr>
          </a:p>
        </p:txBody>
      </p:sp>
      <p:pic>
        <p:nvPicPr>
          <p:cNvPr id="48" name="Picture 47" descr="NGFW_sym.png">
            <a:extLst>
              <a:ext uri="{FF2B5EF4-FFF2-40B4-BE49-F238E27FC236}">
                <a16:creationId xmlns="" xmlns:a16="http://schemas.microsoft.com/office/drawing/2014/main" id="{6D656961-1170-4E47-89A0-24252FE357AC}"/>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9" name="Picture 48" descr="Threat Protection icon.eps">
            <a:extLst>
              <a:ext uri="{FF2B5EF4-FFF2-40B4-BE49-F238E27FC236}">
                <a16:creationId xmlns="" xmlns:a16="http://schemas.microsoft.com/office/drawing/2014/main" id="{8AE2D18F-AE56-D346-A54F-ABF7F7200DC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0" name="Graphic 49">
            <a:extLst>
              <a:ext uri="{FF2B5EF4-FFF2-40B4-BE49-F238E27FC236}">
                <a16:creationId xmlns="" xmlns:a16="http://schemas.microsoft.com/office/drawing/2014/main" id="{EE5D9509-46B3-3A43-9C34-504E1E1E7648}"/>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322417" y="5580139"/>
            <a:ext cx="558697" cy="558697"/>
          </a:xfrm>
          <a:prstGeom prst="rect">
            <a:avLst/>
          </a:prstGeom>
        </p:spPr>
      </p:pic>
      <p:sp>
        <p:nvSpPr>
          <p:cNvPr id="51" name="Rectangle 50">
            <a:extLst>
              <a:ext uri="{FF2B5EF4-FFF2-40B4-BE49-F238E27FC236}">
                <a16:creationId xmlns="" xmlns:a16="http://schemas.microsoft.com/office/drawing/2014/main" id="{2A3FEAF0-E6FD-1A4F-893D-9C42FE16651A}"/>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500,000</a:t>
            </a:r>
          </a:p>
          <a:p>
            <a:pPr lvl="0" algn="r"/>
            <a:r>
              <a:rPr lang="en-US" sz="1100">
                <a:solidFill>
                  <a:srgbClr val="7F7F7F"/>
                </a:solidFill>
              </a:rPr>
              <a:t>New Sessions/Sec</a:t>
            </a:r>
          </a:p>
        </p:txBody>
      </p:sp>
      <p:pic>
        <p:nvPicPr>
          <p:cNvPr id="52" name="Graphic 51">
            <a:extLst>
              <a:ext uri="{FF2B5EF4-FFF2-40B4-BE49-F238E27FC236}">
                <a16:creationId xmlns="" xmlns:a16="http://schemas.microsoft.com/office/drawing/2014/main" id="{26E2E64B-1945-2D4A-9868-2E28EBA429DA}"/>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021943" y="5580139"/>
            <a:ext cx="555965" cy="555965"/>
          </a:xfrm>
          <a:prstGeom prst="rect">
            <a:avLst/>
          </a:prstGeom>
        </p:spPr>
      </p:pic>
      <p:cxnSp>
        <p:nvCxnSpPr>
          <p:cNvPr id="53" name="Straight Connector 52">
            <a:extLst>
              <a:ext uri="{FF2B5EF4-FFF2-40B4-BE49-F238E27FC236}">
                <a16:creationId xmlns="" xmlns:a16="http://schemas.microsoft.com/office/drawing/2014/main" id="{1DFBC8BE-BFB1-614F-BCD8-D66851CD89B7}"/>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156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2DC1950-C4BE-6D46-A319-92E7D9A65F17}"/>
              </a:ext>
            </a:extLst>
          </p:cNvPr>
          <p:cNvPicPr>
            <a:picLocks noChangeAspect="1"/>
          </p:cNvPicPr>
          <p:nvPr/>
        </p:nvPicPr>
        <p:blipFill>
          <a:blip r:embed="rId2"/>
          <a:stretch>
            <a:fillRect/>
          </a:stretch>
        </p:blipFill>
        <p:spPr>
          <a:xfrm>
            <a:off x="1461600" y="1589317"/>
            <a:ext cx="4798800" cy="913685"/>
          </a:xfrm>
          <a:prstGeom prst="rect">
            <a:avLst/>
          </a:prstGeom>
        </p:spPr>
      </p:pic>
      <p:pic>
        <p:nvPicPr>
          <p:cNvPr id="5" name="Picture 4">
            <a:extLst>
              <a:ext uri="{FF2B5EF4-FFF2-40B4-BE49-F238E27FC236}">
                <a16:creationId xmlns="" xmlns:a16="http://schemas.microsoft.com/office/drawing/2014/main" id="{D399BC04-D698-E84C-A4BD-E11CFBCB6370}"/>
              </a:ext>
            </a:extLst>
          </p:cNvPr>
          <p:cNvPicPr>
            <a:picLocks noChangeAspect="1"/>
          </p:cNvPicPr>
          <p:nvPr/>
        </p:nvPicPr>
        <p:blipFill>
          <a:blip r:embed="rId3"/>
          <a:stretch>
            <a:fillRect/>
          </a:stretch>
        </p:blipFill>
        <p:spPr>
          <a:xfrm>
            <a:off x="1461601" y="2700000"/>
            <a:ext cx="4798798" cy="913685"/>
          </a:xfrm>
          <a:prstGeom prst="rect">
            <a:avLst/>
          </a:prstGeom>
        </p:spPr>
      </p:pic>
      <p:sp>
        <p:nvSpPr>
          <p:cNvPr id="43" name="Rectangle 47"/>
          <p:cNvSpPr>
            <a:spLocks noChangeArrowheads="1"/>
          </p:cNvSpPr>
          <p:nvPr/>
        </p:nvSpPr>
        <p:spPr bwMode="auto">
          <a:xfrm>
            <a:off x="7822754" y="1252151"/>
            <a:ext cx="3845338" cy="168699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 Ports</a:t>
            </a:r>
          </a:p>
          <a:p>
            <a:pPr marL="457297" indent="-457297" defTabSz="1218959">
              <a:spcBef>
                <a:spcPct val="20000"/>
              </a:spcBef>
              <a:buClr>
                <a:schemeClr val="accent6"/>
              </a:buClr>
              <a:buFont typeface="+mj-ea"/>
              <a:buAutoNum type="circleNumDbPlain"/>
            </a:pPr>
            <a:r>
              <a:rPr lang="en-US" sz="1300"/>
              <a:t>12 x GE RJ45 Ports</a:t>
            </a:r>
          </a:p>
          <a:p>
            <a:pPr marL="457297" indent="-457297" defTabSz="1218959">
              <a:spcBef>
                <a:spcPct val="20000"/>
              </a:spcBef>
              <a:buClr>
                <a:schemeClr val="accent6"/>
              </a:buClr>
              <a:buFont typeface="+mj-ea"/>
              <a:buAutoNum type="circleNumDbPlain"/>
            </a:pPr>
            <a:r>
              <a:rPr lang="en-US" sz="1300"/>
              <a:t>18 x 25GE SFP28/</a:t>
            </a:r>
            <a:r>
              <a:rPr lang="en-US" sz="1300">
                <a:solidFill>
                  <a:srgbClr val="000000"/>
                </a:solidFill>
                <a:latin typeface="Arial" panose="020B0604020202020204" pitchFamily="34" charset="0"/>
                <a:cs typeface="Arial" panose="020B0604020202020204" pitchFamily="34" charset="0"/>
              </a:rPr>
              <a:t>10GE SFP+</a:t>
            </a:r>
            <a:r>
              <a:rPr lang="en-US" sz="1300"/>
              <a:t> Slots</a:t>
            </a:r>
          </a:p>
          <a:p>
            <a:pPr marL="457297" indent="-457297" defTabSz="1218959">
              <a:spcBef>
                <a:spcPct val="20000"/>
              </a:spcBef>
              <a:buClr>
                <a:schemeClr val="accent6"/>
              </a:buClr>
              <a:buFont typeface="+mj-ea"/>
              <a:buAutoNum type="circleNumDbPlain"/>
            </a:pPr>
            <a:r>
              <a:rPr lang="en-US" sz="1300"/>
              <a:t>2 x 25GE SFP28/</a:t>
            </a:r>
            <a:r>
              <a:rPr lang="en-US" sz="1300">
                <a:solidFill>
                  <a:srgbClr val="000000"/>
                </a:solidFill>
                <a:latin typeface="Arial" panose="020B0604020202020204" pitchFamily="34" charset="0"/>
                <a:cs typeface="Arial" panose="020B0604020202020204" pitchFamily="34" charset="0"/>
              </a:rPr>
              <a:t>10GE SFP+</a:t>
            </a:r>
            <a:r>
              <a:rPr lang="en-US" sz="1300"/>
              <a:t> HA Slots</a:t>
            </a:r>
          </a:p>
          <a:p>
            <a:pPr marL="457297" indent="-457297" defTabSz="1218959">
              <a:spcBef>
                <a:spcPct val="20000"/>
              </a:spcBef>
              <a:buClr>
                <a:schemeClr val="accent6"/>
              </a:buClr>
              <a:buFont typeface="+mj-ea"/>
              <a:buAutoNum type="circleNumDbPlain"/>
            </a:pPr>
            <a:r>
              <a:rPr lang="en-US" sz="1300"/>
              <a:t>4 x 40GE QSFP+ Slots</a:t>
            </a:r>
          </a:p>
          <a:p>
            <a:pPr defTabSz="1218959">
              <a:spcBef>
                <a:spcPct val="20000"/>
              </a:spcBef>
              <a:buClr>
                <a:schemeClr val="accent6"/>
              </a:buClr>
            </a:pPr>
            <a:endParaRPr lang="en-US" sz="1300"/>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FortiGate 2200/2201E</a:t>
            </a:r>
          </a:p>
        </p:txBody>
      </p:sp>
      <p:sp>
        <p:nvSpPr>
          <p:cNvPr id="44" name="Oval 43"/>
          <p:cNvSpPr/>
          <p:nvPr/>
        </p:nvSpPr>
        <p:spPr bwMode="auto">
          <a:xfrm>
            <a:off x="2272892" y="244755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5" name="Oval 44"/>
          <p:cNvSpPr/>
          <p:nvPr/>
        </p:nvSpPr>
        <p:spPr bwMode="auto">
          <a:xfrm>
            <a:off x="5411672" y="244755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sp>
        <p:nvSpPr>
          <p:cNvPr id="48" name="Oval 47"/>
          <p:cNvSpPr/>
          <p:nvPr/>
        </p:nvSpPr>
        <p:spPr bwMode="auto">
          <a:xfrm>
            <a:off x="5813213" y="244755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sp>
        <p:nvSpPr>
          <p:cNvPr id="49" name="Oval 48"/>
          <p:cNvSpPr/>
          <p:nvPr/>
        </p:nvSpPr>
        <p:spPr bwMode="auto">
          <a:xfrm>
            <a:off x="2969420" y="244755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60" name="Oval 59"/>
          <p:cNvSpPr/>
          <p:nvPr/>
        </p:nvSpPr>
        <p:spPr bwMode="auto">
          <a:xfrm>
            <a:off x="4189409" y="244755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51" name="Straight Connector 50">
            <a:extLst>
              <a:ext uri="{FF2B5EF4-FFF2-40B4-BE49-F238E27FC236}">
                <a16:creationId xmlns="" xmlns:a16="http://schemas.microsoft.com/office/drawing/2014/main" id="{DA878CFA-DA7C-174D-8DCA-2A2FEA8BE306}"/>
              </a:ext>
            </a:extLst>
          </p:cNvPr>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 xmlns:a16="http://schemas.microsoft.com/office/drawing/2014/main" id="{889068D9-B50F-A445-9097-883C4F5C3B62}"/>
              </a:ext>
            </a:extLst>
          </p:cNvPr>
          <p:cNvGrpSpPr/>
          <p:nvPr/>
        </p:nvGrpSpPr>
        <p:grpSpPr>
          <a:xfrm>
            <a:off x="7812000" y="5417256"/>
            <a:ext cx="2852214" cy="671119"/>
            <a:chOff x="8936872" y="5417256"/>
            <a:chExt cx="2852214" cy="671119"/>
          </a:xfrm>
        </p:grpSpPr>
        <p:pic>
          <p:nvPicPr>
            <p:cNvPr id="57" name="Picture 56">
              <a:extLst>
                <a:ext uri="{FF2B5EF4-FFF2-40B4-BE49-F238E27FC236}">
                  <a16:creationId xmlns="" xmlns:a16="http://schemas.microsoft.com/office/drawing/2014/main" id="{B6F1A268-2E23-4F4B-841A-70D0E0EC9A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58" name="Picture 57">
              <a:extLst>
                <a:ext uri="{FF2B5EF4-FFF2-40B4-BE49-F238E27FC236}">
                  <a16:creationId xmlns="" xmlns:a16="http://schemas.microsoft.com/office/drawing/2014/main" id="{9C5819DE-B0D4-0146-B235-30E739FAF2C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59" name="Picture 58">
              <a:extLst>
                <a:ext uri="{FF2B5EF4-FFF2-40B4-BE49-F238E27FC236}">
                  <a16:creationId xmlns="" xmlns:a16="http://schemas.microsoft.com/office/drawing/2014/main" id="{0B72096D-79AC-7F47-82C4-196B972DF9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67" name="Rounded Rectangle 66">
              <a:extLst>
                <a:ext uri="{FF2B5EF4-FFF2-40B4-BE49-F238E27FC236}">
                  <a16:creationId xmlns="" xmlns:a16="http://schemas.microsoft.com/office/drawing/2014/main" id="{C0789806-7EC8-1343-BDCB-42A9FBECA9A3}"/>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sp>
          <p:nvSpPr>
            <p:cNvPr id="69" name="Rounded Rectangle 68">
              <a:extLst>
                <a:ext uri="{FF2B5EF4-FFF2-40B4-BE49-F238E27FC236}">
                  <a16:creationId xmlns="" xmlns:a16="http://schemas.microsoft.com/office/drawing/2014/main" id="{F52EFDE9-7D4C-2E46-8565-C3368EA13B8B}"/>
                </a:ext>
              </a:extLst>
            </p:cNvPr>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70" name="Rounded Rectangle 69">
              <a:extLst>
                <a:ext uri="{FF2B5EF4-FFF2-40B4-BE49-F238E27FC236}">
                  <a16:creationId xmlns="" xmlns:a16="http://schemas.microsoft.com/office/drawing/2014/main" id="{395B9FC2-DC41-7140-9E58-137C1AF2D106}"/>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128</a:t>
              </a:r>
            </a:p>
          </p:txBody>
        </p:sp>
      </p:grpSp>
      <p:sp>
        <p:nvSpPr>
          <p:cNvPr id="77" name="TextBox 76">
            <a:extLst>
              <a:ext uri="{FF2B5EF4-FFF2-40B4-BE49-F238E27FC236}">
                <a16:creationId xmlns="" xmlns:a16="http://schemas.microsoft.com/office/drawing/2014/main" id="{96DD8416-CDE0-B84C-87E4-02041A14C1C6}"/>
              </a:ext>
            </a:extLst>
          </p:cNvPr>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pic>
        <p:nvPicPr>
          <p:cNvPr id="78" name="Picture 77">
            <a:extLst>
              <a:ext uri="{FF2B5EF4-FFF2-40B4-BE49-F238E27FC236}">
                <a16:creationId xmlns="" xmlns:a16="http://schemas.microsoft.com/office/drawing/2014/main" id="{68F68FFA-1EAC-A440-A455-367A36589BDC}"/>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pic>
        <p:nvPicPr>
          <p:cNvPr id="42" name="Picture 41">
            <a:extLst>
              <a:ext uri="{FF2B5EF4-FFF2-40B4-BE49-F238E27FC236}">
                <a16:creationId xmlns="" xmlns:a16="http://schemas.microsoft.com/office/drawing/2014/main" id="{E3F442FD-7B65-1545-BF1F-21BACE74EE35}"/>
              </a:ext>
            </a:extLst>
          </p:cNvPr>
          <p:cNvPicPr>
            <a:picLocks noChangeAspect="1"/>
          </p:cNvPicPr>
          <p:nvPr/>
        </p:nvPicPr>
        <p:blipFill rotWithShape="1">
          <a:blip r:embed="rId8"/>
          <a:srcRect r="23461"/>
          <a:stretch/>
        </p:blipFill>
        <p:spPr>
          <a:xfrm>
            <a:off x="7743203" y="3018524"/>
            <a:ext cx="2489277" cy="852201"/>
          </a:xfrm>
          <a:prstGeom prst="rect">
            <a:avLst/>
          </a:prstGeom>
        </p:spPr>
      </p:pic>
      <p:cxnSp>
        <p:nvCxnSpPr>
          <p:cNvPr id="46" name="Straight Connector 45">
            <a:extLst>
              <a:ext uri="{FF2B5EF4-FFF2-40B4-BE49-F238E27FC236}">
                <a16:creationId xmlns="" xmlns:a16="http://schemas.microsoft.com/office/drawing/2014/main" id="{9E551DC4-9149-3849-9E4D-67A7395FB090}"/>
              </a:ext>
            </a:extLst>
          </p:cNvPr>
          <p:cNvCxnSpPr/>
          <p:nvPr/>
        </p:nvCxnSpPr>
        <p:spPr bwMode="auto">
          <a:xfrm>
            <a:off x="10322731"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6" name="Picture 5">
            <a:extLst>
              <a:ext uri="{FF2B5EF4-FFF2-40B4-BE49-F238E27FC236}">
                <a16:creationId xmlns="" xmlns:a16="http://schemas.microsoft.com/office/drawing/2014/main" id="{7CDB774E-472D-D842-A29E-3B600BE2F98F}"/>
              </a:ext>
            </a:extLst>
          </p:cNvPr>
          <p:cNvPicPr>
            <a:picLocks noChangeAspect="1"/>
          </p:cNvPicPr>
          <p:nvPr/>
        </p:nvPicPr>
        <p:blipFill>
          <a:blip r:embed="rId9"/>
          <a:stretch>
            <a:fillRect/>
          </a:stretch>
        </p:blipFill>
        <p:spPr>
          <a:xfrm>
            <a:off x="10362431" y="3081400"/>
            <a:ext cx="485552" cy="710987"/>
          </a:xfrm>
          <a:prstGeom prst="rect">
            <a:avLst/>
          </a:prstGeom>
        </p:spPr>
      </p:pic>
      <p:pic>
        <p:nvPicPr>
          <p:cNvPr id="56" name="Picture 55" descr="Firewall-Sym-Dk.png">
            <a:extLst>
              <a:ext uri="{FF2B5EF4-FFF2-40B4-BE49-F238E27FC236}">
                <a16:creationId xmlns="" xmlns:a16="http://schemas.microsoft.com/office/drawing/2014/main" id="{0CDC486E-413D-EF41-94F4-196441484AF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63" name="TextBox 62">
            <a:extLst>
              <a:ext uri="{FF2B5EF4-FFF2-40B4-BE49-F238E27FC236}">
                <a16:creationId xmlns="" xmlns:a16="http://schemas.microsoft.com/office/drawing/2014/main" id="{040E9E87-10D8-AD42-BB62-33DC2A34389C}"/>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158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24 Million</a:t>
            </a:r>
          </a:p>
          <a:p>
            <a:r>
              <a:rPr lang="en-US" sz="1100">
                <a:solidFill>
                  <a:srgbClr val="7F7F7F"/>
                </a:solidFill>
              </a:rPr>
              <a:t>Concurrent Sessions</a:t>
            </a:r>
          </a:p>
          <a:p>
            <a:endParaRPr lang="en-US" sz="1100">
              <a:solidFill>
                <a:srgbClr val="7F7F7F"/>
              </a:solidFill>
            </a:endParaRPr>
          </a:p>
          <a:p>
            <a:r>
              <a:rPr lang="en-US" sz="2400" b="1"/>
              <a:t>17 Gbps</a:t>
            </a:r>
          </a:p>
          <a:p>
            <a:r>
              <a:rPr lang="en-US" sz="1100">
                <a:solidFill>
                  <a:srgbClr val="7F7F7F"/>
                </a:solidFill>
              </a:rPr>
              <a:t>SSL Inspection Throughput</a:t>
            </a:r>
          </a:p>
          <a:p>
            <a:endParaRPr lang="en-US" sz="1100">
              <a:solidFill>
                <a:srgbClr val="7F7F7F"/>
              </a:solidFill>
            </a:endParaRPr>
          </a:p>
        </p:txBody>
      </p:sp>
      <p:cxnSp>
        <p:nvCxnSpPr>
          <p:cNvPr id="66" name="Straight Connector 65">
            <a:extLst>
              <a:ext uri="{FF2B5EF4-FFF2-40B4-BE49-F238E27FC236}">
                <a16:creationId xmlns="" xmlns:a16="http://schemas.microsoft.com/office/drawing/2014/main" id="{87056F32-9918-3B49-8543-CC99551B9705}"/>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 xmlns:a16="http://schemas.microsoft.com/office/drawing/2014/main" id="{7FFA23D1-2875-D541-A911-477F1AA1A9A9}"/>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16.5 Gbps</a:t>
            </a:r>
          </a:p>
          <a:p>
            <a:r>
              <a:rPr lang="en-US" sz="1100">
                <a:solidFill>
                  <a:srgbClr val="7F7F7F"/>
                </a:solidFill>
              </a:rPr>
              <a:t>IPS Throughput</a:t>
            </a:r>
          </a:p>
          <a:p>
            <a:endParaRPr lang="en-US" sz="1100">
              <a:solidFill>
                <a:srgbClr val="7F7F7F"/>
              </a:solidFill>
            </a:endParaRPr>
          </a:p>
          <a:p>
            <a:r>
              <a:rPr lang="en-US" sz="2400" b="1">
                <a:solidFill>
                  <a:srgbClr val="000000"/>
                </a:solidFill>
              </a:rPr>
              <a:t>13.5 Gbps</a:t>
            </a:r>
          </a:p>
          <a:p>
            <a:r>
              <a:rPr lang="en-US" sz="1100">
                <a:solidFill>
                  <a:srgbClr val="7F7F7F"/>
                </a:solidFill>
              </a:rPr>
              <a:t>NGFW Throughput</a:t>
            </a:r>
          </a:p>
          <a:p>
            <a:endParaRPr lang="en-US" sz="1100">
              <a:solidFill>
                <a:srgbClr val="7F7F7F"/>
              </a:solidFill>
            </a:endParaRPr>
          </a:p>
          <a:p>
            <a:r>
              <a:rPr lang="en-US" sz="2400" b="1">
                <a:solidFill>
                  <a:srgbClr val="000000"/>
                </a:solidFill>
              </a:rPr>
              <a:t>11 Gbps</a:t>
            </a:r>
          </a:p>
          <a:p>
            <a:r>
              <a:rPr lang="en-US" sz="1100">
                <a:solidFill>
                  <a:srgbClr val="7F7F7F"/>
                </a:solidFill>
              </a:rPr>
              <a:t>Threat Protection Throughput</a:t>
            </a:r>
          </a:p>
          <a:p>
            <a:endParaRPr lang="en-US" sz="1100">
              <a:solidFill>
                <a:srgbClr val="7F7F7F"/>
              </a:solidFill>
            </a:endParaRPr>
          </a:p>
        </p:txBody>
      </p:sp>
      <p:pic>
        <p:nvPicPr>
          <p:cNvPr id="72" name="Picture 71" descr="NGFW_sym.png">
            <a:extLst>
              <a:ext uri="{FF2B5EF4-FFF2-40B4-BE49-F238E27FC236}">
                <a16:creationId xmlns="" xmlns:a16="http://schemas.microsoft.com/office/drawing/2014/main" id="{63507397-ABEF-6346-871C-D3C22837CB0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73" name="Picture 72" descr="Threat Protection icon.eps">
            <a:extLst>
              <a:ext uri="{FF2B5EF4-FFF2-40B4-BE49-F238E27FC236}">
                <a16:creationId xmlns="" xmlns:a16="http://schemas.microsoft.com/office/drawing/2014/main" id="{0E8725DD-CD81-8E40-9ADD-8C0E21ACD7B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74" name="Graphic 73">
            <a:extLst>
              <a:ext uri="{FF2B5EF4-FFF2-40B4-BE49-F238E27FC236}">
                <a16:creationId xmlns="" xmlns:a16="http://schemas.microsoft.com/office/drawing/2014/main" id="{9FCA4F9B-CA8C-F949-9169-5D2CFCF849A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322417" y="5580139"/>
            <a:ext cx="558697" cy="558697"/>
          </a:xfrm>
          <a:prstGeom prst="rect">
            <a:avLst/>
          </a:prstGeom>
        </p:spPr>
      </p:pic>
      <p:sp>
        <p:nvSpPr>
          <p:cNvPr id="75" name="Rectangle 74">
            <a:extLst>
              <a:ext uri="{FF2B5EF4-FFF2-40B4-BE49-F238E27FC236}">
                <a16:creationId xmlns="" xmlns:a16="http://schemas.microsoft.com/office/drawing/2014/main" id="{1AD5E94A-EBA5-1346-857C-9C68989DF05F}"/>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500,000</a:t>
            </a:r>
          </a:p>
          <a:p>
            <a:pPr lvl="0" algn="r"/>
            <a:r>
              <a:rPr lang="en-US" sz="1100">
                <a:solidFill>
                  <a:srgbClr val="7F7F7F"/>
                </a:solidFill>
              </a:rPr>
              <a:t>New Sessions/Sec</a:t>
            </a:r>
          </a:p>
        </p:txBody>
      </p:sp>
      <p:pic>
        <p:nvPicPr>
          <p:cNvPr id="76" name="Graphic 75">
            <a:extLst>
              <a:ext uri="{FF2B5EF4-FFF2-40B4-BE49-F238E27FC236}">
                <a16:creationId xmlns="" xmlns:a16="http://schemas.microsoft.com/office/drawing/2014/main" id="{3352F9AA-2923-E64F-A285-AE2ED221C65D}"/>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1943" y="5580139"/>
            <a:ext cx="555965" cy="555965"/>
          </a:xfrm>
          <a:prstGeom prst="rect">
            <a:avLst/>
          </a:prstGeom>
        </p:spPr>
      </p:pic>
      <p:cxnSp>
        <p:nvCxnSpPr>
          <p:cNvPr id="79" name="Straight Connector 78">
            <a:extLst>
              <a:ext uri="{FF2B5EF4-FFF2-40B4-BE49-F238E27FC236}">
                <a16:creationId xmlns="" xmlns:a16="http://schemas.microsoft.com/office/drawing/2014/main" id="{45CCCF91-B706-924B-88CA-6DC50756BEEB}"/>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56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2500E</a:t>
            </a:r>
          </a:p>
        </p:txBody>
      </p:sp>
      <p:pic>
        <p:nvPicPr>
          <p:cNvPr id="3" name="Picture 2" descr="CP9-icon.png"/>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8261661" y="3061999"/>
            <a:ext cx="500410" cy="729600"/>
          </a:xfrm>
          <a:prstGeom prst="rect">
            <a:avLst/>
          </a:prstGeom>
        </p:spPr>
      </p:pic>
      <p:pic>
        <p:nvPicPr>
          <p:cNvPr id="4" name="Picture 3" descr="FG-2500E+Fro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9892" y="1448517"/>
            <a:ext cx="4798750" cy="983157"/>
          </a:xfrm>
          <a:prstGeom prst="rect">
            <a:avLst/>
          </a:prstGeom>
        </p:spPr>
      </p:pic>
      <p:pic>
        <p:nvPicPr>
          <p:cNvPr id="5" name="Picture 4" descr="FG-2000E_2500E+Back.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59892" y="2698478"/>
            <a:ext cx="4798750" cy="982011"/>
          </a:xfrm>
          <a:prstGeom prst="rect">
            <a:avLst/>
          </a:prstGeom>
        </p:spPr>
      </p:pic>
      <p:sp>
        <p:nvSpPr>
          <p:cNvPr id="6" name="Rectangle 47"/>
          <p:cNvSpPr>
            <a:spLocks noChangeArrowheads="1"/>
          </p:cNvSpPr>
          <p:nvPr/>
        </p:nvSpPr>
        <p:spPr bwMode="auto">
          <a:xfrm>
            <a:off x="7822753" y="1548191"/>
            <a:ext cx="3845338" cy="1390952"/>
          </a:xfrm>
          <a:prstGeom prst="rect">
            <a:avLst/>
          </a:prstGeom>
          <a:noFill/>
          <a:ln w="9525">
            <a:noFill/>
            <a:miter lim="800000"/>
            <a:headEnd/>
            <a:tailEnd/>
          </a:ln>
        </p:spPr>
        <p:txBody>
          <a:bodyPr lIns="73125" tIns="36563" rIns="73125" bIns="36563" anchor="t">
            <a:prstTxWarp prst="textNoShape">
              <a:avLst/>
            </a:prstTxWarp>
          </a:bodyPr>
          <a:lstStyle/>
          <a:p>
            <a:pPr marL="457316" indent="-457316" defTabSz="1219009">
              <a:spcBef>
                <a:spcPct val="20000"/>
              </a:spcBef>
              <a:buClr>
                <a:schemeClr val="accent6"/>
              </a:buClr>
              <a:buFont typeface="+mj-ea"/>
              <a:buAutoNum type="circleNumDbPlain"/>
            </a:pPr>
            <a:r>
              <a:rPr lang="en-US" sz="1300"/>
              <a:t>2x GE RJ45 Management Ports	</a:t>
            </a:r>
          </a:p>
          <a:p>
            <a:pPr marL="457316" indent="-457316" defTabSz="1219009">
              <a:spcBef>
                <a:spcPct val="20000"/>
              </a:spcBef>
              <a:buClr>
                <a:schemeClr val="accent6"/>
              </a:buClr>
              <a:buFont typeface="+mj-ea"/>
              <a:buAutoNum type="circleNumDbPlain"/>
            </a:pPr>
            <a:r>
              <a:rPr lang="en-US" sz="1300"/>
              <a:t>32x GE RJ45 Ports</a:t>
            </a:r>
          </a:p>
          <a:p>
            <a:pPr marL="457316" indent="-457316" defTabSz="1219009">
              <a:spcBef>
                <a:spcPct val="20000"/>
              </a:spcBef>
              <a:buClr>
                <a:schemeClr val="accent6"/>
              </a:buClr>
              <a:buFont typeface="+mj-ea"/>
              <a:buAutoNum type="circleNumDbPlain"/>
            </a:pPr>
            <a:r>
              <a:rPr lang="en-US" sz="1300"/>
              <a:t>10x 10GE SFP+ Slots</a:t>
            </a:r>
          </a:p>
          <a:p>
            <a:pPr marL="457316" indent="-457316" defTabSz="1219009">
              <a:spcBef>
                <a:spcPct val="20000"/>
              </a:spcBef>
              <a:buClr>
                <a:schemeClr val="accent6"/>
              </a:buClr>
              <a:buFont typeface="+mj-ea"/>
              <a:buAutoNum type="circleNumDbPlain"/>
            </a:pPr>
            <a:r>
              <a:rPr lang="en-US" sz="1300"/>
              <a:t>2x 10GE SFP+ SR Bypass (LC Connector)</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8470" y="3061999"/>
            <a:ext cx="496216" cy="72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44686" y="3061999"/>
            <a:ext cx="496216" cy="72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54182" y="3061999"/>
            <a:ext cx="495296" cy="729600"/>
          </a:xfrm>
          <a:prstGeom prst="rect">
            <a:avLst/>
          </a:prstGeom>
        </p:spPr>
      </p:pic>
      <p:pic>
        <p:nvPicPr>
          <p:cNvPr id="10" name="Picture 9" descr="FortiASIC-NP6.png"/>
          <p:cNvPicPr>
            <a:picLocks noChangeAspect="1"/>
          </p:cNvPicPr>
          <p:nvPr/>
        </p:nvPicPr>
        <p:blipFill>
          <a:blip r:embed="rId8"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sp>
        <p:nvSpPr>
          <p:cNvPr id="11" name="Oval 10"/>
          <p:cNvSpPr/>
          <p:nvPr/>
        </p:nvSpPr>
        <p:spPr bwMode="auto">
          <a:xfrm>
            <a:off x="1551687" y="233478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87"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2" name="Oval 11"/>
          <p:cNvSpPr/>
          <p:nvPr/>
        </p:nvSpPr>
        <p:spPr bwMode="auto">
          <a:xfrm>
            <a:off x="5042581" y="233478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87"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13" name="Oval 12"/>
          <p:cNvSpPr/>
          <p:nvPr/>
        </p:nvSpPr>
        <p:spPr bwMode="auto">
          <a:xfrm>
            <a:off x="3314249" y="233478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87"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18" name="Straight Connector 17"/>
          <p:cNvCxnSpPr/>
          <p:nvPr/>
        </p:nvCxnSpPr>
        <p:spPr>
          <a:xfrm flipH="1">
            <a:off x="7756040" y="5148531"/>
            <a:ext cx="4177055" cy="0"/>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365741" y="4194996"/>
            <a:ext cx="3816010" cy="584776"/>
          </a:xfrm>
          <a:prstGeom prst="rect">
            <a:avLst/>
          </a:prstGeom>
          <a:noFill/>
        </p:spPr>
        <p:txBody>
          <a:bodyPr wrap="square" lIns="121899" tIns="60949" rIns="121899" bIns="60949"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cxnSp>
        <p:nvCxnSpPr>
          <p:cNvPr id="21" name="Straight Connector 20"/>
          <p:cNvCxnSpPr/>
          <p:nvPr/>
        </p:nvCxnSpPr>
        <p:spPr>
          <a:xfrm>
            <a:off x="7546473" y="1548192"/>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bwMode="auto">
          <a:xfrm>
            <a:off x="5801977" y="233478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87"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pic>
        <p:nvPicPr>
          <p:cNvPr id="32" name="Picture 31" descr="Storage-480G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71545" y="3061999"/>
            <a:ext cx="495399" cy="72960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06614" y="3062393"/>
            <a:ext cx="496216" cy="729600"/>
          </a:xfrm>
          <a:prstGeom prst="rect">
            <a:avLst/>
          </a:prstGeom>
        </p:spPr>
      </p:pic>
      <p:pic>
        <p:nvPicPr>
          <p:cNvPr id="37" name="Picture 36" descr="NP-Direct.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119764" y="3061999"/>
            <a:ext cx="500951" cy="730391"/>
          </a:xfrm>
          <a:prstGeom prst="rect">
            <a:avLst/>
          </a:prstGeom>
        </p:spPr>
      </p:pic>
      <p:pic>
        <p:nvPicPr>
          <p:cNvPr id="40" name="Picture 39">
            <a:extLst>
              <a:ext uri="{FF2B5EF4-FFF2-40B4-BE49-F238E27FC236}">
                <a16:creationId xmlns="" xmlns:a16="http://schemas.microsoft.com/office/drawing/2014/main" id="{34B16E8B-EB1E-A44E-BA61-F169C53B9684}"/>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4" name="Group 13">
            <a:extLst>
              <a:ext uri="{FF2B5EF4-FFF2-40B4-BE49-F238E27FC236}">
                <a16:creationId xmlns="" xmlns:a16="http://schemas.microsoft.com/office/drawing/2014/main" id="{A5EFA66D-8DB9-3243-9785-A27AC46690DF}"/>
              </a:ext>
            </a:extLst>
          </p:cNvPr>
          <p:cNvGrpSpPr/>
          <p:nvPr/>
        </p:nvGrpSpPr>
        <p:grpSpPr>
          <a:xfrm>
            <a:off x="7812000" y="5417255"/>
            <a:ext cx="2852215" cy="671119"/>
            <a:chOff x="8936871" y="5417255"/>
            <a:chExt cx="2852215" cy="671119"/>
          </a:xfrm>
        </p:grpSpPr>
        <p:pic>
          <p:nvPicPr>
            <p:cNvPr id="22" name="Picture 2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861410" y="5417255"/>
              <a:ext cx="674314" cy="671119"/>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936871" y="5472802"/>
              <a:ext cx="624060" cy="584711"/>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795322" y="5482460"/>
              <a:ext cx="817408" cy="569685"/>
            </a:xfrm>
            <a:prstGeom prst="rect">
              <a:avLst/>
            </a:prstGeom>
          </p:spPr>
        </p:pic>
        <p:sp>
          <p:nvSpPr>
            <p:cNvPr id="30" name="Rounded Rectangle 29"/>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2" tIns="60949" rIns="47992" bIns="60949" rtlCol="0" anchor="ctr"/>
            <a:lstStyle/>
            <a:p>
              <a:pPr algn="ctr" defTabSz="457092"/>
              <a:r>
                <a:rPr lang="en-US" sz="1200" b="1">
                  <a:solidFill>
                    <a:schemeClr val="bg1"/>
                  </a:solidFill>
                </a:rPr>
                <a:t>4,096</a:t>
              </a:r>
            </a:p>
          </p:txBody>
        </p:sp>
        <p:sp>
          <p:nvSpPr>
            <p:cNvPr id="34" name="Rounded Rectangle 33"/>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dirty="0">
                  <a:solidFill>
                    <a:schemeClr val="bg1"/>
                  </a:solidFill>
                </a:rPr>
                <a:t>196</a:t>
              </a:r>
            </a:p>
          </p:txBody>
        </p:sp>
        <p:sp>
          <p:nvSpPr>
            <p:cNvPr id="41" name="Rounded Rectangle 40">
              <a:extLst>
                <a:ext uri="{FF2B5EF4-FFF2-40B4-BE49-F238E27FC236}">
                  <a16:creationId xmlns="" xmlns:a16="http://schemas.microsoft.com/office/drawing/2014/main" id="{11C4AF64-71AD-C249-842F-D4938C575231}"/>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5" name="Picture 44" descr="Firewall-Sym-Dk.png">
            <a:extLst>
              <a:ext uri="{FF2B5EF4-FFF2-40B4-BE49-F238E27FC236}">
                <a16:creationId xmlns="" xmlns:a16="http://schemas.microsoft.com/office/drawing/2014/main" id="{6A82D0C5-25D6-6B49-BB01-45DC1B8750B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6" name="TextBox 45">
            <a:extLst>
              <a:ext uri="{FF2B5EF4-FFF2-40B4-BE49-F238E27FC236}">
                <a16:creationId xmlns="" xmlns:a16="http://schemas.microsoft.com/office/drawing/2014/main" id="{451BCF37-735C-1C47-AE6F-46EBF574E63F}"/>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150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20 Million</a:t>
            </a:r>
          </a:p>
          <a:p>
            <a:r>
              <a:rPr lang="en-US" sz="1100">
                <a:solidFill>
                  <a:srgbClr val="7F7F7F"/>
                </a:solidFill>
              </a:rPr>
              <a:t>Concurrent Sessions</a:t>
            </a:r>
          </a:p>
          <a:p>
            <a:endParaRPr lang="en-US" sz="1100">
              <a:solidFill>
                <a:srgbClr val="7F7F7F"/>
              </a:solidFill>
            </a:endParaRPr>
          </a:p>
          <a:p>
            <a:r>
              <a:rPr lang="en-US" sz="2400" b="1"/>
              <a:t>9.4 Gbps</a:t>
            </a:r>
          </a:p>
          <a:p>
            <a:r>
              <a:rPr lang="en-US" sz="1100">
                <a:solidFill>
                  <a:srgbClr val="7F7F7F"/>
                </a:solidFill>
              </a:rPr>
              <a:t>SSL Inspection Throughput</a:t>
            </a:r>
          </a:p>
          <a:p>
            <a:endParaRPr lang="en-US" sz="1100">
              <a:solidFill>
                <a:srgbClr val="7F7F7F"/>
              </a:solidFill>
            </a:endParaRPr>
          </a:p>
        </p:txBody>
      </p:sp>
      <p:cxnSp>
        <p:nvCxnSpPr>
          <p:cNvPr id="47" name="Straight Connector 46">
            <a:extLst>
              <a:ext uri="{FF2B5EF4-FFF2-40B4-BE49-F238E27FC236}">
                <a16:creationId xmlns="" xmlns:a16="http://schemas.microsoft.com/office/drawing/2014/main" id="{73609E30-F64A-4346-922A-354A62AFE934}"/>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 xmlns:a16="http://schemas.microsoft.com/office/drawing/2014/main" id="{ADA884B1-B495-6A4A-9F4E-05431FA0D8B3}"/>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11.5 Gbps</a:t>
            </a:r>
          </a:p>
          <a:p>
            <a:r>
              <a:rPr lang="en-US" sz="1100">
                <a:solidFill>
                  <a:srgbClr val="7F7F7F"/>
                </a:solidFill>
              </a:rPr>
              <a:t>IPS Throughput</a:t>
            </a:r>
          </a:p>
          <a:p>
            <a:endParaRPr lang="en-US" sz="1100">
              <a:solidFill>
                <a:srgbClr val="7F7F7F"/>
              </a:solidFill>
            </a:endParaRPr>
          </a:p>
          <a:p>
            <a:r>
              <a:rPr lang="en-US" sz="2400" b="1">
                <a:solidFill>
                  <a:srgbClr val="000000"/>
                </a:solidFill>
              </a:rPr>
              <a:t>9 Gbps</a:t>
            </a:r>
          </a:p>
          <a:p>
            <a:r>
              <a:rPr lang="en-US" sz="1100">
                <a:solidFill>
                  <a:srgbClr val="7F7F7F"/>
                </a:solidFill>
              </a:rPr>
              <a:t>NGFW Throughput</a:t>
            </a:r>
          </a:p>
          <a:p>
            <a:endParaRPr lang="en-US" sz="1100">
              <a:solidFill>
                <a:srgbClr val="7F7F7F"/>
              </a:solidFill>
            </a:endParaRPr>
          </a:p>
          <a:p>
            <a:r>
              <a:rPr lang="en-US" sz="2400" b="1">
                <a:solidFill>
                  <a:srgbClr val="000000"/>
                </a:solidFill>
              </a:rPr>
              <a:t>5.4 Gbps</a:t>
            </a:r>
          </a:p>
          <a:p>
            <a:r>
              <a:rPr lang="en-US" sz="1100">
                <a:solidFill>
                  <a:srgbClr val="7F7F7F"/>
                </a:solidFill>
              </a:rPr>
              <a:t>Threat Protection Throughput</a:t>
            </a:r>
          </a:p>
          <a:p>
            <a:endParaRPr lang="en-US" sz="1100">
              <a:solidFill>
                <a:srgbClr val="7F7F7F"/>
              </a:solidFill>
            </a:endParaRPr>
          </a:p>
        </p:txBody>
      </p:sp>
      <p:pic>
        <p:nvPicPr>
          <p:cNvPr id="49" name="Picture 48" descr="NGFW_sym.png">
            <a:extLst>
              <a:ext uri="{FF2B5EF4-FFF2-40B4-BE49-F238E27FC236}">
                <a16:creationId xmlns="" xmlns:a16="http://schemas.microsoft.com/office/drawing/2014/main" id="{D2CE07E2-345B-A149-8B85-41451DC88579}"/>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0" name="Picture 49" descr="Threat Protection icon.eps">
            <a:extLst>
              <a:ext uri="{FF2B5EF4-FFF2-40B4-BE49-F238E27FC236}">
                <a16:creationId xmlns="" xmlns:a16="http://schemas.microsoft.com/office/drawing/2014/main" id="{92871EFD-E3D7-4046-96D8-460D05557139}"/>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1" name="Graphic 50">
            <a:extLst>
              <a:ext uri="{FF2B5EF4-FFF2-40B4-BE49-F238E27FC236}">
                <a16:creationId xmlns="" xmlns:a16="http://schemas.microsoft.com/office/drawing/2014/main" id="{8A1025C4-AF99-074B-A328-169AA799A996}"/>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4322417" y="5580139"/>
            <a:ext cx="558697" cy="558697"/>
          </a:xfrm>
          <a:prstGeom prst="rect">
            <a:avLst/>
          </a:prstGeom>
        </p:spPr>
      </p:pic>
      <p:sp>
        <p:nvSpPr>
          <p:cNvPr id="52" name="Rectangle 51">
            <a:extLst>
              <a:ext uri="{FF2B5EF4-FFF2-40B4-BE49-F238E27FC236}">
                <a16:creationId xmlns="" xmlns:a16="http://schemas.microsoft.com/office/drawing/2014/main" id="{77484B7C-8EAB-7C4C-B4F3-33EDCBAF0A44}"/>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500,000</a:t>
            </a:r>
          </a:p>
          <a:p>
            <a:pPr lvl="0" algn="r"/>
            <a:r>
              <a:rPr lang="en-US" sz="1100">
                <a:solidFill>
                  <a:srgbClr val="7F7F7F"/>
                </a:solidFill>
              </a:rPr>
              <a:t>New Sessions/Sec</a:t>
            </a:r>
          </a:p>
        </p:txBody>
      </p:sp>
      <p:pic>
        <p:nvPicPr>
          <p:cNvPr id="53" name="Graphic 52">
            <a:extLst>
              <a:ext uri="{FF2B5EF4-FFF2-40B4-BE49-F238E27FC236}">
                <a16:creationId xmlns="" xmlns:a16="http://schemas.microsoft.com/office/drawing/2014/main" id="{C5F949E4-52FB-2A42-9F2C-483893C45B5C}"/>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1021943" y="5580139"/>
            <a:ext cx="555965" cy="555965"/>
          </a:xfrm>
          <a:prstGeom prst="rect">
            <a:avLst/>
          </a:prstGeom>
        </p:spPr>
      </p:pic>
      <p:cxnSp>
        <p:nvCxnSpPr>
          <p:cNvPr id="54" name="Straight Connector 53">
            <a:extLst>
              <a:ext uri="{FF2B5EF4-FFF2-40B4-BE49-F238E27FC236}">
                <a16:creationId xmlns="" xmlns:a16="http://schemas.microsoft.com/office/drawing/2014/main" id="{2983CAF8-6678-4444-8205-F4414CF955B8}"/>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46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3000D</a:t>
            </a:r>
          </a:p>
        </p:txBody>
      </p:sp>
      <p:grpSp>
        <p:nvGrpSpPr>
          <p:cNvPr id="3" name="Group 2"/>
          <p:cNvGrpSpPr>
            <a:grpSpLocks noChangeAspect="1"/>
          </p:cNvGrpSpPr>
          <p:nvPr/>
        </p:nvGrpSpPr>
        <p:grpSpPr>
          <a:xfrm>
            <a:off x="1459889" y="1585785"/>
            <a:ext cx="4798750" cy="2001565"/>
            <a:chOff x="711199" y="1047300"/>
            <a:chExt cx="4320002" cy="1801410"/>
          </a:xfrm>
        </p:grpSpPr>
        <p:pic>
          <p:nvPicPr>
            <p:cNvPr id="4" name="Picture 3" descr="FG-3000D-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1199" y="1047300"/>
              <a:ext cx="4320000" cy="802573"/>
            </a:xfrm>
            <a:prstGeom prst="rect">
              <a:avLst/>
            </a:prstGeom>
          </p:spPr>
        </p:pic>
        <p:pic>
          <p:nvPicPr>
            <p:cNvPr id="5" name="Picture 4" descr="FG-3200D-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1" y="1963494"/>
              <a:ext cx="4320000" cy="885216"/>
            </a:xfrm>
            <a:prstGeom prst="rect">
              <a:avLst/>
            </a:prstGeom>
          </p:spPr>
        </p:pic>
      </p:grpSp>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Management Ports</a:t>
            </a:r>
          </a:p>
          <a:p>
            <a:pPr marL="457297" indent="-457297" defTabSz="1218959">
              <a:spcBef>
                <a:spcPct val="20000"/>
              </a:spcBef>
              <a:buClr>
                <a:schemeClr val="accent6"/>
              </a:buClr>
              <a:buFont typeface="+mj-ea"/>
              <a:buAutoNum type="circleNumDbPlain"/>
            </a:pPr>
            <a:r>
              <a:rPr lang="en-US" sz="1300"/>
              <a:t>16x 10G SFP+/GE SFP Slots </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52201" y="3061999"/>
            <a:ext cx="495296" cy="729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64370" y="3063595"/>
            <a:ext cx="496216" cy="72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60586" y="3062628"/>
            <a:ext cx="496216" cy="729600"/>
          </a:xfrm>
          <a:prstGeom prst="rect">
            <a:avLst/>
          </a:prstGeom>
        </p:spPr>
      </p:pic>
      <p:pic>
        <p:nvPicPr>
          <p:cNvPr id="11" name="Picture 10"/>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8250239" y="3063595"/>
            <a:ext cx="496215" cy="7296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65370" y="3075691"/>
            <a:ext cx="465479" cy="802160"/>
          </a:xfrm>
          <a:prstGeom prst="rect">
            <a:avLst/>
          </a:prstGeom>
        </p:spPr>
      </p:pic>
      <p:pic>
        <p:nvPicPr>
          <p:cNvPr id="13" name="Picture 12" descr="FortiASIC-NP6.png"/>
          <p:cNvPicPr>
            <a:picLocks noChangeAspect="1"/>
          </p:cNvPicPr>
          <p:nvPr/>
        </p:nvPicPr>
        <p:blipFill>
          <a:blip r:embed="rId9"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14" name="Picture 13" descr="Storage-480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56804" y="3061999"/>
            <a:ext cx="495399" cy="729600"/>
          </a:xfrm>
          <a:prstGeom prst="rect">
            <a:avLst/>
          </a:prstGeom>
        </p:spPr>
      </p:pic>
      <p:sp>
        <p:nvSpPr>
          <p:cNvPr id="15" name="Oval 14"/>
          <p:cNvSpPr/>
          <p:nvPr/>
        </p:nvSpPr>
        <p:spPr bwMode="auto">
          <a:xfrm>
            <a:off x="1972610"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6" name="Oval 15"/>
          <p:cNvSpPr/>
          <p:nvPr/>
        </p:nvSpPr>
        <p:spPr bwMode="auto">
          <a:xfrm>
            <a:off x="4098422"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21" name="Straight Connector 20"/>
          <p:cNvCxnSpPr/>
          <p:nvPr/>
        </p:nvCxnSpPr>
        <p:spPr>
          <a:xfrm flipH="1">
            <a:off x="7756042" y="5148531"/>
            <a:ext cx="4177055" cy="0"/>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9"/>
            <a:ext cx="3816010" cy="569360"/>
          </a:xfrm>
          <a:prstGeom prst="rect">
            <a:avLst/>
          </a:prstGeom>
          <a:noFill/>
        </p:spPr>
        <p:txBody>
          <a:bodyPr wrap="square" lIns="121893" tIns="60947" rIns="121893" bIns="60947" rtlCol="0">
            <a:spAutoFit/>
          </a:bodyPr>
          <a:lstStyle/>
          <a:p>
            <a:r>
              <a:rPr lang="en-US" sz="1600" b="1" dirty="0"/>
              <a:t>Large Enterprise / Data Center / SP</a:t>
            </a:r>
          </a:p>
          <a:p>
            <a:r>
              <a:rPr lang="en-US" sz="1300" dirty="0">
                <a:solidFill>
                  <a:schemeClr val="bg1">
                    <a:lumMod val="50000"/>
                  </a:schemeClr>
                </a:solidFill>
              </a:rPr>
              <a:t>NGFW / ISFW / IPS / SWG / Mobile Security</a:t>
            </a:r>
          </a:p>
        </p:txBody>
      </p:sp>
      <p:cxnSp>
        <p:nvCxnSpPr>
          <p:cNvPr id="33" name="Straight Connector 32"/>
          <p:cNvCxnSpPr/>
          <p:nvPr/>
        </p:nvCxnSpPr>
        <p:spPr>
          <a:xfrm>
            <a:off x="7546473" y="1548193"/>
            <a:ext cx="0" cy="2244197"/>
          </a:xfrm>
          <a:prstGeom prst="line">
            <a:avLst/>
          </a:prstGeom>
          <a:ln w="12700"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 xmlns:a16="http://schemas.microsoft.com/office/drawing/2014/main" id="{81BF822F-925E-844D-B98D-0E7239DE5665}"/>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8" name="Group 7">
            <a:extLst>
              <a:ext uri="{FF2B5EF4-FFF2-40B4-BE49-F238E27FC236}">
                <a16:creationId xmlns="" xmlns:a16="http://schemas.microsoft.com/office/drawing/2014/main" id="{4B0B1CB5-8A00-6247-9438-B961D2E81B93}"/>
              </a:ext>
            </a:extLst>
          </p:cNvPr>
          <p:cNvGrpSpPr/>
          <p:nvPr/>
        </p:nvGrpSpPr>
        <p:grpSpPr>
          <a:xfrm>
            <a:off x="7812000" y="5417256"/>
            <a:ext cx="2852214" cy="671119"/>
            <a:chOff x="8936872" y="5417256"/>
            <a:chExt cx="2852214" cy="671119"/>
          </a:xfrm>
        </p:grpSpPr>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2" name="Rounded Rectangle 31"/>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34" name="Rounded Rectangle 33"/>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256</a:t>
              </a:r>
            </a:p>
          </p:txBody>
        </p:sp>
        <p:sp>
          <p:nvSpPr>
            <p:cNvPr id="40" name="Rounded Rectangle 39">
              <a:extLst>
                <a:ext uri="{FF2B5EF4-FFF2-40B4-BE49-F238E27FC236}">
                  <a16:creationId xmlns="" xmlns:a16="http://schemas.microsoft.com/office/drawing/2014/main" id="{39DFD15E-69CB-DA41-B884-2DE2797794B4}"/>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4" name="Picture 43" descr="Firewall-Sym-Dk.png">
            <a:extLst>
              <a:ext uri="{FF2B5EF4-FFF2-40B4-BE49-F238E27FC236}">
                <a16:creationId xmlns="" xmlns:a16="http://schemas.microsoft.com/office/drawing/2014/main" id="{C799FCA3-07D4-C74D-8EB4-096BEBB3C93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5" name="TextBox 44">
            <a:extLst>
              <a:ext uri="{FF2B5EF4-FFF2-40B4-BE49-F238E27FC236}">
                <a16:creationId xmlns="" xmlns:a16="http://schemas.microsoft.com/office/drawing/2014/main" id="{C9064AB8-8906-1C41-BB20-CF1BA62595D6}"/>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80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50 Million</a:t>
            </a:r>
          </a:p>
          <a:p>
            <a:r>
              <a:rPr lang="en-US" sz="1100">
                <a:solidFill>
                  <a:srgbClr val="7F7F7F"/>
                </a:solidFill>
              </a:rPr>
              <a:t>Concurrent Sessions</a:t>
            </a:r>
          </a:p>
          <a:p>
            <a:endParaRPr lang="en-US" sz="1100">
              <a:solidFill>
                <a:srgbClr val="7F7F7F"/>
              </a:solidFill>
            </a:endParaRPr>
          </a:p>
          <a:p>
            <a:r>
              <a:rPr lang="en-US" sz="2400" b="1"/>
              <a:t>15 Gbps</a:t>
            </a:r>
          </a:p>
          <a:p>
            <a:r>
              <a:rPr lang="en-US" sz="1100">
                <a:solidFill>
                  <a:srgbClr val="7F7F7F"/>
                </a:solidFill>
              </a:rPr>
              <a:t>SSL Inspection Throughput</a:t>
            </a:r>
          </a:p>
          <a:p>
            <a:endParaRPr lang="en-US" sz="1100">
              <a:solidFill>
                <a:srgbClr val="7F7F7F"/>
              </a:solidFill>
            </a:endParaRPr>
          </a:p>
        </p:txBody>
      </p:sp>
      <p:cxnSp>
        <p:nvCxnSpPr>
          <p:cNvPr id="46" name="Straight Connector 45">
            <a:extLst>
              <a:ext uri="{FF2B5EF4-FFF2-40B4-BE49-F238E27FC236}">
                <a16:creationId xmlns="" xmlns:a16="http://schemas.microsoft.com/office/drawing/2014/main" id="{44F45A71-0C8F-394C-B4AE-BE99FC13D6EA}"/>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44A60343-348B-244B-8987-3912DBFEC610}"/>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23 Gbps</a:t>
            </a:r>
          </a:p>
          <a:p>
            <a:r>
              <a:rPr lang="en-US" sz="1100">
                <a:solidFill>
                  <a:srgbClr val="7F7F7F"/>
                </a:solidFill>
              </a:rPr>
              <a:t>IPS Throughput</a:t>
            </a:r>
          </a:p>
          <a:p>
            <a:endParaRPr lang="en-US" sz="1100">
              <a:solidFill>
                <a:srgbClr val="7F7F7F"/>
              </a:solidFill>
            </a:endParaRPr>
          </a:p>
          <a:p>
            <a:r>
              <a:rPr lang="en-US" sz="2400" b="1">
                <a:solidFill>
                  <a:srgbClr val="000000"/>
                </a:solidFill>
              </a:rPr>
              <a:t>22 Gbps</a:t>
            </a:r>
          </a:p>
          <a:p>
            <a:r>
              <a:rPr lang="en-US" sz="1100">
                <a:solidFill>
                  <a:srgbClr val="7F7F7F"/>
                </a:solidFill>
              </a:rPr>
              <a:t>NGFW Throughput</a:t>
            </a:r>
          </a:p>
          <a:p>
            <a:endParaRPr lang="en-US" sz="1100">
              <a:solidFill>
                <a:srgbClr val="7F7F7F"/>
              </a:solidFill>
            </a:endParaRPr>
          </a:p>
          <a:p>
            <a:r>
              <a:rPr lang="en-US" sz="2400" b="1">
                <a:solidFill>
                  <a:srgbClr val="000000"/>
                </a:solidFill>
              </a:rPr>
              <a:t>13 Gbps</a:t>
            </a:r>
          </a:p>
          <a:p>
            <a:r>
              <a:rPr lang="en-US" sz="1100">
                <a:solidFill>
                  <a:srgbClr val="7F7F7F"/>
                </a:solidFill>
              </a:rPr>
              <a:t>Threat Protection Throughput</a:t>
            </a:r>
          </a:p>
          <a:p>
            <a:endParaRPr lang="en-US" sz="1100">
              <a:solidFill>
                <a:srgbClr val="7F7F7F"/>
              </a:solidFill>
            </a:endParaRPr>
          </a:p>
        </p:txBody>
      </p:sp>
      <p:pic>
        <p:nvPicPr>
          <p:cNvPr id="48" name="Picture 47" descr="NGFW_sym.png">
            <a:extLst>
              <a:ext uri="{FF2B5EF4-FFF2-40B4-BE49-F238E27FC236}">
                <a16:creationId xmlns="" xmlns:a16="http://schemas.microsoft.com/office/drawing/2014/main" id="{0899564F-80FC-F64C-81FB-F61BB16EA3C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9" name="Picture 48" descr="Threat Protection icon.eps">
            <a:extLst>
              <a:ext uri="{FF2B5EF4-FFF2-40B4-BE49-F238E27FC236}">
                <a16:creationId xmlns="" xmlns:a16="http://schemas.microsoft.com/office/drawing/2014/main" id="{7DFA7BD3-B804-2F43-890C-3B2F7BDA482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0" name="Graphic 49">
            <a:extLst>
              <a:ext uri="{FF2B5EF4-FFF2-40B4-BE49-F238E27FC236}">
                <a16:creationId xmlns="" xmlns:a16="http://schemas.microsoft.com/office/drawing/2014/main" id="{BBD6C864-0AF9-AE43-8214-8C4447EBCF9B}"/>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322417" y="5580139"/>
            <a:ext cx="558697" cy="558697"/>
          </a:xfrm>
          <a:prstGeom prst="rect">
            <a:avLst/>
          </a:prstGeom>
        </p:spPr>
      </p:pic>
      <p:sp>
        <p:nvSpPr>
          <p:cNvPr id="51" name="Rectangle 50">
            <a:extLst>
              <a:ext uri="{FF2B5EF4-FFF2-40B4-BE49-F238E27FC236}">
                <a16:creationId xmlns="" xmlns:a16="http://schemas.microsoft.com/office/drawing/2014/main" id="{CC7E6E7C-10CC-5E47-8ACD-370DEB48BF2E}"/>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400,000</a:t>
            </a:r>
          </a:p>
          <a:p>
            <a:pPr lvl="0" algn="r"/>
            <a:r>
              <a:rPr lang="en-US" sz="1100">
                <a:solidFill>
                  <a:srgbClr val="7F7F7F"/>
                </a:solidFill>
              </a:rPr>
              <a:t>New Sessions/Sec</a:t>
            </a:r>
          </a:p>
        </p:txBody>
      </p:sp>
      <p:pic>
        <p:nvPicPr>
          <p:cNvPr id="52" name="Graphic 51">
            <a:extLst>
              <a:ext uri="{FF2B5EF4-FFF2-40B4-BE49-F238E27FC236}">
                <a16:creationId xmlns="" xmlns:a16="http://schemas.microsoft.com/office/drawing/2014/main" id="{095F266E-F11F-484B-86D3-D98E315DE1D4}"/>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021943" y="5580139"/>
            <a:ext cx="555965" cy="555965"/>
          </a:xfrm>
          <a:prstGeom prst="rect">
            <a:avLst/>
          </a:prstGeom>
        </p:spPr>
      </p:pic>
      <p:cxnSp>
        <p:nvCxnSpPr>
          <p:cNvPr id="53" name="Straight Connector 52">
            <a:extLst>
              <a:ext uri="{FF2B5EF4-FFF2-40B4-BE49-F238E27FC236}">
                <a16:creationId xmlns="" xmlns:a16="http://schemas.microsoft.com/office/drawing/2014/main" id="{01B789FA-ABC4-3B49-9DD1-009238BA35B7}"/>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496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a:t>
            </a:r>
            <a:r>
              <a:rPr lang="en-US" b="0"/>
              <a:t> </a:t>
            </a:r>
            <a:r>
              <a:rPr lang="en-US"/>
              <a:t>3100D</a:t>
            </a:r>
          </a:p>
        </p:txBody>
      </p:sp>
      <p:grpSp>
        <p:nvGrpSpPr>
          <p:cNvPr id="3" name="Group 2"/>
          <p:cNvGrpSpPr>
            <a:grpSpLocks noChangeAspect="1"/>
          </p:cNvGrpSpPr>
          <p:nvPr/>
        </p:nvGrpSpPr>
        <p:grpSpPr>
          <a:xfrm>
            <a:off x="1460221" y="1589754"/>
            <a:ext cx="4798750" cy="1993627"/>
            <a:chOff x="710905" y="1049782"/>
            <a:chExt cx="4320296" cy="1794389"/>
          </a:xfrm>
        </p:grpSpPr>
        <p:pic>
          <p:nvPicPr>
            <p:cNvPr id="4" name="Picture 3" descr="FG-3100D-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905" y="1049782"/>
              <a:ext cx="4320000" cy="801084"/>
            </a:xfrm>
            <a:prstGeom prst="rect">
              <a:avLst/>
            </a:prstGeom>
          </p:spPr>
        </p:pic>
        <p:pic>
          <p:nvPicPr>
            <p:cNvPr id="5" name="Picture 4" descr="FG-3200D-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1" y="1958955"/>
              <a:ext cx="4320000" cy="885216"/>
            </a:xfrm>
            <a:prstGeom prst="rect">
              <a:avLst/>
            </a:prstGeom>
          </p:spPr>
        </p:pic>
      </p:grpSp>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Management Ports</a:t>
            </a:r>
          </a:p>
          <a:p>
            <a:pPr marL="457297" indent="-457297" defTabSz="1218959">
              <a:spcBef>
                <a:spcPct val="20000"/>
              </a:spcBef>
              <a:buClr>
                <a:schemeClr val="accent6"/>
              </a:buClr>
              <a:buFont typeface="+mj-ea"/>
              <a:buAutoNum type="circleNumDbPlain"/>
            </a:pPr>
            <a:r>
              <a:rPr lang="en-US" sz="1300"/>
              <a:t>32x 10G SFP+/GE SFP Slots </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64370" y="3063595"/>
            <a:ext cx="496216" cy="729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60586" y="3062628"/>
            <a:ext cx="496216" cy="729600"/>
          </a:xfrm>
          <a:prstGeom prst="rect">
            <a:avLst/>
          </a:prstGeom>
        </p:spPr>
      </p:pic>
      <p:pic>
        <p:nvPicPr>
          <p:cNvPr id="9" name="Picture 8"/>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8250239" y="3063595"/>
            <a:ext cx="496215" cy="729600"/>
          </a:xfrm>
          <a:prstGeom prst="rect">
            <a:avLst/>
          </a:prstGeom>
        </p:spPr>
      </p:pic>
      <p:pic>
        <p:nvPicPr>
          <p:cNvPr id="10" name="Picture 9" descr="FortiASIC-NP6.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52201" y="3061999"/>
            <a:ext cx="495296" cy="7296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65370" y="3075691"/>
            <a:ext cx="465479" cy="802160"/>
          </a:xfrm>
          <a:prstGeom prst="rect">
            <a:avLst/>
          </a:prstGeom>
        </p:spPr>
      </p:pic>
      <p:pic>
        <p:nvPicPr>
          <p:cNvPr id="14" name="Picture 13" descr="Storage-480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56804" y="3061999"/>
            <a:ext cx="495399" cy="729600"/>
          </a:xfrm>
          <a:prstGeom prst="rect">
            <a:avLst/>
          </a:prstGeom>
        </p:spPr>
      </p:pic>
      <p:sp>
        <p:nvSpPr>
          <p:cNvPr id="15" name="Oval 14"/>
          <p:cNvSpPr/>
          <p:nvPr/>
        </p:nvSpPr>
        <p:spPr bwMode="auto">
          <a:xfrm>
            <a:off x="1972610"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6" name="Oval 15"/>
          <p:cNvSpPr/>
          <p:nvPr/>
        </p:nvSpPr>
        <p:spPr bwMode="auto">
          <a:xfrm>
            <a:off x="4678560"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21" name="Straight Connector 20"/>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9"/>
            <a:ext cx="3816010" cy="569360"/>
          </a:xfrm>
          <a:prstGeom prst="rect">
            <a:avLst/>
          </a:prstGeom>
          <a:noFill/>
        </p:spPr>
        <p:txBody>
          <a:bodyPr wrap="square" lIns="121893" tIns="60947" rIns="121893" bIns="60947" rtlCol="0">
            <a:spAutoFit/>
          </a:bodyPr>
          <a:lstStyle/>
          <a:p>
            <a:r>
              <a:rPr lang="en-US" sz="1600" b="1" dirty="0"/>
              <a:t>Large Enterprise / Data Center / SP</a:t>
            </a:r>
          </a:p>
          <a:p>
            <a:r>
              <a:rPr lang="en-US" sz="1300" dirty="0">
                <a:solidFill>
                  <a:schemeClr val="bg1">
                    <a:lumMod val="50000"/>
                  </a:schemeClr>
                </a:solidFill>
              </a:rPr>
              <a:t>NGFW / ISFW / IPS / SWG / Mobile Security</a:t>
            </a:r>
          </a:p>
        </p:txBody>
      </p:sp>
      <p:cxnSp>
        <p:nvCxnSpPr>
          <p:cNvPr id="33" name="Straight Connector 32"/>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 xmlns:a16="http://schemas.microsoft.com/office/drawing/2014/main" id="{7A72DD20-25D4-EC44-9FF1-37AC82F73B50}"/>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2" name="Group 11">
            <a:extLst>
              <a:ext uri="{FF2B5EF4-FFF2-40B4-BE49-F238E27FC236}">
                <a16:creationId xmlns="" xmlns:a16="http://schemas.microsoft.com/office/drawing/2014/main" id="{681C2519-1C02-7B4E-8CE9-ACC02EBBB0E2}"/>
              </a:ext>
            </a:extLst>
          </p:cNvPr>
          <p:cNvGrpSpPr/>
          <p:nvPr/>
        </p:nvGrpSpPr>
        <p:grpSpPr>
          <a:xfrm>
            <a:off x="7812000" y="5417256"/>
            <a:ext cx="2852214" cy="671119"/>
            <a:chOff x="8936872" y="5417256"/>
            <a:chExt cx="2852214" cy="671119"/>
          </a:xfrm>
        </p:grpSpPr>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2" name="Rounded Rectangle 31"/>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34" name="Rounded Rectangle 33"/>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256</a:t>
              </a:r>
            </a:p>
          </p:txBody>
        </p:sp>
        <p:sp>
          <p:nvSpPr>
            <p:cNvPr id="40" name="Rounded Rectangle 39">
              <a:extLst>
                <a:ext uri="{FF2B5EF4-FFF2-40B4-BE49-F238E27FC236}">
                  <a16:creationId xmlns="" xmlns:a16="http://schemas.microsoft.com/office/drawing/2014/main" id="{93478258-9D0B-9245-A218-14C013B09937}"/>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4" name="Picture 43" descr="Firewall-Sym-Dk.png">
            <a:extLst>
              <a:ext uri="{FF2B5EF4-FFF2-40B4-BE49-F238E27FC236}">
                <a16:creationId xmlns="" xmlns:a16="http://schemas.microsoft.com/office/drawing/2014/main" id="{95BF4294-7466-FA49-8D7D-F17ABF76760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5" name="TextBox 44">
            <a:extLst>
              <a:ext uri="{FF2B5EF4-FFF2-40B4-BE49-F238E27FC236}">
                <a16:creationId xmlns="" xmlns:a16="http://schemas.microsoft.com/office/drawing/2014/main" id="{937CCFC5-8E5A-AA4A-BBB9-5B04C15E11C9}"/>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80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50 Million</a:t>
            </a:r>
          </a:p>
          <a:p>
            <a:r>
              <a:rPr lang="en-US" sz="1100">
                <a:solidFill>
                  <a:srgbClr val="7F7F7F"/>
                </a:solidFill>
              </a:rPr>
              <a:t>Concurrent Sessions</a:t>
            </a:r>
          </a:p>
          <a:p>
            <a:endParaRPr lang="en-US" sz="1100">
              <a:solidFill>
                <a:srgbClr val="7F7F7F"/>
              </a:solidFill>
            </a:endParaRPr>
          </a:p>
          <a:p>
            <a:r>
              <a:rPr lang="en-US" sz="2400" b="1"/>
              <a:t>16 Gbps</a:t>
            </a:r>
          </a:p>
          <a:p>
            <a:r>
              <a:rPr lang="en-US" sz="1100">
                <a:solidFill>
                  <a:srgbClr val="7F7F7F"/>
                </a:solidFill>
              </a:rPr>
              <a:t>SSL Inspection Throughput</a:t>
            </a:r>
          </a:p>
          <a:p>
            <a:endParaRPr lang="en-US" sz="1100">
              <a:solidFill>
                <a:srgbClr val="7F7F7F"/>
              </a:solidFill>
            </a:endParaRPr>
          </a:p>
        </p:txBody>
      </p:sp>
      <p:cxnSp>
        <p:nvCxnSpPr>
          <p:cNvPr id="46" name="Straight Connector 45">
            <a:extLst>
              <a:ext uri="{FF2B5EF4-FFF2-40B4-BE49-F238E27FC236}">
                <a16:creationId xmlns="" xmlns:a16="http://schemas.microsoft.com/office/drawing/2014/main" id="{764B5666-656A-CD43-92AC-5EEBC5E3F576}"/>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DE67F191-3379-594D-8C61-CB738D64464A}"/>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22 Gbps</a:t>
            </a:r>
          </a:p>
          <a:p>
            <a:r>
              <a:rPr lang="en-US" sz="1100">
                <a:solidFill>
                  <a:srgbClr val="7F7F7F"/>
                </a:solidFill>
              </a:rPr>
              <a:t>IPS Throughput</a:t>
            </a:r>
          </a:p>
          <a:p>
            <a:endParaRPr lang="en-US" sz="1100">
              <a:solidFill>
                <a:srgbClr val="7F7F7F"/>
              </a:solidFill>
            </a:endParaRPr>
          </a:p>
          <a:p>
            <a:r>
              <a:rPr lang="en-US" sz="2400" b="1">
                <a:solidFill>
                  <a:srgbClr val="000000"/>
                </a:solidFill>
              </a:rPr>
              <a:t>18 Gbps</a:t>
            </a:r>
          </a:p>
          <a:p>
            <a:r>
              <a:rPr lang="en-US" sz="1100">
                <a:solidFill>
                  <a:srgbClr val="7F7F7F"/>
                </a:solidFill>
              </a:rPr>
              <a:t>NGFW Throughput</a:t>
            </a:r>
          </a:p>
          <a:p>
            <a:endParaRPr lang="en-US" sz="1100">
              <a:solidFill>
                <a:srgbClr val="7F7F7F"/>
              </a:solidFill>
            </a:endParaRPr>
          </a:p>
          <a:p>
            <a:r>
              <a:rPr lang="en-US" sz="2400" b="1">
                <a:solidFill>
                  <a:srgbClr val="000000"/>
                </a:solidFill>
              </a:rPr>
              <a:t>13 Gbps</a:t>
            </a:r>
          </a:p>
          <a:p>
            <a:r>
              <a:rPr lang="en-US" sz="1100">
                <a:solidFill>
                  <a:srgbClr val="7F7F7F"/>
                </a:solidFill>
              </a:rPr>
              <a:t>Threat Protection Throughput</a:t>
            </a:r>
          </a:p>
          <a:p>
            <a:endParaRPr lang="en-US" sz="1100">
              <a:solidFill>
                <a:srgbClr val="7F7F7F"/>
              </a:solidFill>
            </a:endParaRPr>
          </a:p>
        </p:txBody>
      </p:sp>
      <p:pic>
        <p:nvPicPr>
          <p:cNvPr id="48" name="Picture 47" descr="NGFW_sym.png">
            <a:extLst>
              <a:ext uri="{FF2B5EF4-FFF2-40B4-BE49-F238E27FC236}">
                <a16:creationId xmlns="" xmlns:a16="http://schemas.microsoft.com/office/drawing/2014/main" id="{32C37734-1914-0942-AE19-CF8BB76B187A}"/>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9" name="Picture 48" descr="Threat Protection icon.eps">
            <a:extLst>
              <a:ext uri="{FF2B5EF4-FFF2-40B4-BE49-F238E27FC236}">
                <a16:creationId xmlns="" xmlns:a16="http://schemas.microsoft.com/office/drawing/2014/main" id="{315B121C-F12B-164D-AD51-5D94D71CB45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0" name="Graphic 49">
            <a:extLst>
              <a:ext uri="{FF2B5EF4-FFF2-40B4-BE49-F238E27FC236}">
                <a16:creationId xmlns="" xmlns:a16="http://schemas.microsoft.com/office/drawing/2014/main" id="{803F165E-177B-7842-B442-2E226ED49A60}"/>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322417" y="5580139"/>
            <a:ext cx="558697" cy="558697"/>
          </a:xfrm>
          <a:prstGeom prst="rect">
            <a:avLst/>
          </a:prstGeom>
        </p:spPr>
      </p:pic>
      <p:sp>
        <p:nvSpPr>
          <p:cNvPr id="51" name="Rectangle 50">
            <a:extLst>
              <a:ext uri="{FF2B5EF4-FFF2-40B4-BE49-F238E27FC236}">
                <a16:creationId xmlns="" xmlns:a16="http://schemas.microsoft.com/office/drawing/2014/main" id="{49B30109-429C-9241-9BC8-FDB36E6364B1}"/>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400,000</a:t>
            </a:r>
          </a:p>
          <a:p>
            <a:pPr lvl="0" algn="r"/>
            <a:r>
              <a:rPr lang="en-US" sz="1100">
                <a:solidFill>
                  <a:srgbClr val="7F7F7F"/>
                </a:solidFill>
              </a:rPr>
              <a:t>New Sessions/Sec</a:t>
            </a:r>
          </a:p>
        </p:txBody>
      </p:sp>
      <p:pic>
        <p:nvPicPr>
          <p:cNvPr id="52" name="Graphic 51">
            <a:extLst>
              <a:ext uri="{FF2B5EF4-FFF2-40B4-BE49-F238E27FC236}">
                <a16:creationId xmlns="" xmlns:a16="http://schemas.microsoft.com/office/drawing/2014/main" id="{50B30883-0F28-6243-9DD5-E11C45D19BD7}"/>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021943" y="5580139"/>
            <a:ext cx="555965" cy="555965"/>
          </a:xfrm>
          <a:prstGeom prst="rect">
            <a:avLst/>
          </a:prstGeom>
        </p:spPr>
      </p:pic>
      <p:cxnSp>
        <p:nvCxnSpPr>
          <p:cNvPr id="53" name="Straight Connector 52">
            <a:extLst>
              <a:ext uri="{FF2B5EF4-FFF2-40B4-BE49-F238E27FC236}">
                <a16:creationId xmlns="" xmlns:a16="http://schemas.microsoft.com/office/drawing/2014/main" id="{51846936-7C48-5042-A9FF-EC0EF21B08EA}"/>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551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a:spLocks noGrp="1"/>
          </p:cNvSpPr>
          <p:nvPr>
            <p:ph idx="4294967295"/>
          </p:nvPr>
        </p:nvSpPr>
        <p:spPr>
          <a:xfrm>
            <a:off x="792927" y="1265237"/>
            <a:ext cx="9965561" cy="5040671"/>
          </a:xfrm>
          <a:prstGeom prst="rect">
            <a:avLst/>
          </a:prstGeom>
        </p:spPr>
        <p:txBody>
          <a:bodyPr numCol="2" spcCol="720000">
            <a:noAutofit/>
          </a:bodyPr>
          <a:lstStyle/>
          <a:p>
            <a:pPr>
              <a:buClr>
                <a:schemeClr val="accent6"/>
              </a:buClr>
            </a:pPr>
            <a:r>
              <a:rPr lang="en-US" sz="1600" dirty="0">
                <a:hlinkClick r:id="rId2" action="ppaction://hlinksldjump"/>
              </a:rPr>
              <a:t>FortiGate/FortiWiFi</a:t>
            </a:r>
            <a:endParaRPr lang="en-US" sz="1600" dirty="0"/>
          </a:p>
          <a:p>
            <a:pPr>
              <a:buClr>
                <a:schemeClr val="accent6"/>
              </a:buClr>
            </a:pPr>
            <a:r>
              <a:rPr lang="en-US" sz="1600" dirty="0">
                <a:hlinkClick r:id="rId3" action="ppaction://hlinksldjump"/>
              </a:rPr>
              <a:t>FortiAnalyzer</a:t>
            </a:r>
            <a:endParaRPr lang="en-US" sz="1600" dirty="0"/>
          </a:p>
          <a:p>
            <a:pPr>
              <a:buClr>
                <a:schemeClr val="accent6"/>
              </a:buClr>
            </a:pPr>
            <a:r>
              <a:rPr lang="en-US" sz="1600" dirty="0">
                <a:hlinkClick r:id="rId4" action="ppaction://hlinksldjump"/>
              </a:rPr>
              <a:t>FortiManager</a:t>
            </a:r>
            <a:endParaRPr lang="en-US" sz="1600" dirty="0"/>
          </a:p>
          <a:p>
            <a:pPr>
              <a:buClr>
                <a:schemeClr val="accent6"/>
              </a:buClr>
            </a:pPr>
            <a:r>
              <a:rPr lang="en-US" sz="1600" dirty="0">
                <a:hlinkClick r:id="rId5" action="ppaction://hlinksldjump"/>
              </a:rPr>
              <a:t>FortiSIEM</a:t>
            </a:r>
            <a:endParaRPr lang="en-US" sz="1600" dirty="0"/>
          </a:p>
          <a:p>
            <a:pPr>
              <a:buClr>
                <a:schemeClr val="accent6"/>
              </a:buClr>
            </a:pPr>
            <a:r>
              <a:rPr lang="en-US" sz="1600" dirty="0">
                <a:hlinkClick r:id="rId6" action="ppaction://hlinksldjump"/>
              </a:rPr>
              <a:t>FortiAuthenticator</a:t>
            </a:r>
            <a:endParaRPr lang="en-US" sz="1600" dirty="0"/>
          </a:p>
          <a:p>
            <a:pPr>
              <a:buClr>
                <a:schemeClr val="accent6"/>
              </a:buClr>
            </a:pPr>
            <a:r>
              <a:rPr lang="en-US" sz="1600" dirty="0">
                <a:hlinkClick r:id="rId7" action="ppaction://hlinksldjump"/>
              </a:rPr>
              <a:t>FortiAP</a:t>
            </a:r>
            <a:endParaRPr lang="en-US" sz="1600" dirty="0"/>
          </a:p>
          <a:p>
            <a:pPr>
              <a:buClr>
                <a:schemeClr val="accent6"/>
              </a:buClr>
            </a:pPr>
            <a:r>
              <a:rPr lang="en-US" sz="1600" dirty="0">
                <a:hlinkClick r:id="rId8" action="ppaction://hlinksldjump"/>
              </a:rPr>
              <a:t>FortiSwitch</a:t>
            </a:r>
            <a:endParaRPr lang="en-US" sz="1600" dirty="0"/>
          </a:p>
          <a:p>
            <a:pPr>
              <a:buClr>
                <a:schemeClr val="accent6"/>
              </a:buClr>
            </a:pPr>
            <a:r>
              <a:rPr lang="en-US" sz="1600" dirty="0">
                <a:hlinkClick r:id="rId9" action="ppaction://hlinksldjump"/>
              </a:rPr>
              <a:t>FortiNAC</a:t>
            </a:r>
            <a:endParaRPr lang="en-US" sz="1600" dirty="0"/>
          </a:p>
          <a:p>
            <a:pPr>
              <a:buClr>
                <a:schemeClr val="accent6"/>
              </a:buClr>
            </a:pPr>
            <a:r>
              <a:rPr lang="en-US" sz="1600" dirty="0">
                <a:hlinkClick r:id="rId10" action="ppaction://hlinksldjump"/>
              </a:rPr>
              <a:t>FortiSandbox</a:t>
            </a:r>
            <a:endParaRPr lang="en-US" sz="1600" dirty="0"/>
          </a:p>
          <a:p>
            <a:pPr>
              <a:buClr>
                <a:schemeClr val="accent6"/>
              </a:buClr>
            </a:pPr>
            <a:r>
              <a:rPr lang="en-US" sz="1600" dirty="0">
                <a:hlinkClick r:id="rId11" action="ppaction://hlinksldjump"/>
              </a:rPr>
              <a:t>FortiClient</a:t>
            </a:r>
            <a:endParaRPr lang="en-US" sz="1600" dirty="0"/>
          </a:p>
          <a:p>
            <a:pPr>
              <a:buClr>
                <a:schemeClr val="accent6"/>
              </a:buClr>
            </a:pPr>
            <a:r>
              <a:rPr lang="en-US" sz="1600" dirty="0">
                <a:hlinkClick r:id="rId12" action="ppaction://hlinksldjump"/>
              </a:rPr>
              <a:t>FortiMail</a:t>
            </a:r>
            <a:endParaRPr lang="en-US" sz="1600" dirty="0"/>
          </a:p>
          <a:p>
            <a:pPr>
              <a:buClr>
                <a:schemeClr val="accent6"/>
              </a:buClr>
            </a:pPr>
            <a:r>
              <a:rPr lang="en-US" sz="1600" dirty="0">
                <a:hlinkClick r:id="rId13" action="ppaction://hlinksldjump"/>
              </a:rPr>
              <a:t>FortiWeb</a:t>
            </a:r>
            <a:endParaRPr lang="en-US" sz="1600" dirty="0"/>
          </a:p>
          <a:p>
            <a:pPr marL="0" indent="0">
              <a:buClr>
                <a:schemeClr val="accent6"/>
              </a:buClr>
              <a:buNone/>
            </a:pPr>
            <a:r>
              <a:rPr lang="en-US" sz="1600" dirty="0"/>
              <a:t/>
            </a:r>
            <a:br>
              <a:rPr lang="en-US" sz="1600" dirty="0"/>
            </a:br>
            <a:endParaRPr lang="en-US" sz="1600" dirty="0"/>
          </a:p>
          <a:p>
            <a:pPr marL="0" indent="0">
              <a:buClr>
                <a:schemeClr val="accent6"/>
              </a:buClr>
              <a:buNone/>
            </a:pPr>
            <a:endParaRPr lang="en-US" sz="1600" dirty="0"/>
          </a:p>
          <a:p>
            <a:pPr marL="0" indent="0">
              <a:buClr>
                <a:schemeClr val="accent6"/>
              </a:buClr>
              <a:buNone/>
            </a:pPr>
            <a:endParaRPr lang="en-US" sz="1600" dirty="0"/>
          </a:p>
          <a:p>
            <a:pPr marL="0" indent="0">
              <a:buClr>
                <a:schemeClr val="accent6"/>
              </a:buClr>
              <a:buNone/>
            </a:pPr>
            <a:endParaRPr lang="en-US" sz="1600" dirty="0"/>
          </a:p>
          <a:p>
            <a:pPr>
              <a:buClr>
                <a:schemeClr val="accent6"/>
              </a:buClr>
            </a:pPr>
            <a:r>
              <a:rPr lang="en-US" sz="1600" dirty="0">
                <a:hlinkClick r:id="rId14" action="ppaction://hlinksldjump"/>
              </a:rPr>
              <a:t>FortiADC</a:t>
            </a:r>
            <a:endParaRPr lang="en-US" sz="1600" dirty="0"/>
          </a:p>
          <a:p>
            <a:pPr>
              <a:buClr>
                <a:schemeClr val="accent6"/>
              </a:buClr>
            </a:pPr>
            <a:r>
              <a:rPr lang="en-US" sz="1600" dirty="0">
                <a:hlinkClick r:id="rId15" action="ppaction://hlinksldjump"/>
              </a:rPr>
              <a:t>FortiCASB</a:t>
            </a:r>
            <a:endParaRPr lang="en-US" sz="1600" dirty="0"/>
          </a:p>
          <a:p>
            <a:pPr>
              <a:buClr>
                <a:schemeClr val="accent6"/>
              </a:buClr>
            </a:pPr>
            <a:r>
              <a:rPr lang="en-US" sz="1600" dirty="0">
                <a:hlinkClick r:id="rId16" action="ppaction://hlinksldjump"/>
              </a:rPr>
              <a:t>FortiDDoS</a:t>
            </a:r>
            <a:endParaRPr lang="en-US" sz="1600" dirty="0"/>
          </a:p>
          <a:p>
            <a:pPr>
              <a:buClr>
                <a:schemeClr val="accent6"/>
              </a:buClr>
            </a:pPr>
            <a:r>
              <a:rPr lang="en-US" sz="1600" dirty="0">
                <a:hlinkClick r:id="rId17" action="ppaction://hlinksldjump"/>
              </a:rPr>
              <a:t>FortiDeceptor</a:t>
            </a:r>
            <a:endParaRPr lang="en-US" sz="1600" dirty="0"/>
          </a:p>
          <a:p>
            <a:pPr>
              <a:buClr>
                <a:schemeClr val="accent6"/>
              </a:buClr>
            </a:pPr>
            <a:r>
              <a:rPr lang="en-US" sz="1600" dirty="0">
                <a:hlinkClick r:id="rId18" action="ppaction://hlinksldjump"/>
              </a:rPr>
              <a:t>FortiEDR</a:t>
            </a:r>
            <a:r>
              <a:rPr lang="en-US" sz="1600" dirty="0"/>
              <a:t> </a:t>
            </a:r>
          </a:p>
          <a:p>
            <a:pPr>
              <a:buClr>
                <a:schemeClr val="accent6"/>
              </a:buClr>
            </a:pPr>
            <a:r>
              <a:rPr lang="en-US" sz="1600" dirty="0">
                <a:hlinkClick r:id="rId19" action="ppaction://hlinksldjump"/>
              </a:rPr>
              <a:t>FortiIsolator</a:t>
            </a:r>
            <a:endParaRPr lang="en-US" sz="1600" dirty="0"/>
          </a:p>
          <a:p>
            <a:pPr>
              <a:buClr>
                <a:schemeClr val="accent6"/>
              </a:buClr>
            </a:pPr>
            <a:r>
              <a:rPr lang="en-US" sz="1600" dirty="0">
                <a:hlinkClick r:id="rId20" action="ppaction://hlinksldjump"/>
              </a:rPr>
              <a:t>FortiProxy</a:t>
            </a:r>
            <a:endParaRPr lang="en-US" sz="1600" dirty="0"/>
          </a:p>
          <a:p>
            <a:pPr>
              <a:buClr>
                <a:schemeClr val="accent6"/>
              </a:buClr>
            </a:pPr>
            <a:r>
              <a:rPr lang="en-US" sz="1600" dirty="0">
                <a:hlinkClick r:id="rId21" action="ppaction://hlinksldjump"/>
              </a:rPr>
              <a:t>FortiRecorder &amp; FortiCamera</a:t>
            </a:r>
            <a:endParaRPr lang="en-US" sz="1600" dirty="0"/>
          </a:p>
          <a:p>
            <a:pPr>
              <a:buClr>
                <a:schemeClr val="accent6"/>
              </a:buClr>
            </a:pPr>
            <a:r>
              <a:rPr lang="en-US" sz="1600" dirty="0"/>
              <a:t>FortiSOAR (coming soon)</a:t>
            </a:r>
          </a:p>
          <a:p>
            <a:pPr>
              <a:buClr>
                <a:schemeClr val="accent6"/>
              </a:buClr>
            </a:pPr>
            <a:r>
              <a:rPr lang="en-US" sz="1600" dirty="0">
                <a:hlinkClick r:id="rId22" action="ppaction://hlinksldjump"/>
              </a:rPr>
              <a:t>FortiTester</a:t>
            </a:r>
            <a:endParaRPr lang="en-US" sz="1600" dirty="0"/>
          </a:p>
          <a:p>
            <a:pPr>
              <a:buClr>
                <a:schemeClr val="accent6"/>
              </a:buClr>
            </a:pPr>
            <a:r>
              <a:rPr lang="en-US" sz="1600" dirty="0">
                <a:hlinkClick r:id="rId23" action="ppaction://hlinksldjump"/>
              </a:rPr>
              <a:t>FortiToken</a:t>
            </a:r>
            <a:endParaRPr lang="en-US" sz="1600" dirty="0"/>
          </a:p>
          <a:p>
            <a:pPr>
              <a:buClr>
                <a:schemeClr val="accent6"/>
              </a:buClr>
            </a:pPr>
            <a:r>
              <a:rPr lang="en-US" sz="1600" dirty="0">
                <a:hlinkClick r:id="rId24" action="ppaction://hlinksldjump"/>
              </a:rPr>
              <a:t>FortiVoice &amp; FortiFone</a:t>
            </a:r>
            <a:endParaRPr lang="en-US" sz="1600" dirty="0"/>
          </a:p>
          <a:p>
            <a:pPr>
              <a:buClr>
                <a:schemeClr val="accent6"/>
              </a:buClr>
            </a:pPr>
            <a:r>
              <a:rPr lang="en-US" sz="1600" dirty="0">
                <a:hlinkClick r:id="rId25" action="ppaction://hlinksldjump"/>
              </a:rPr>
              <a:t>FortiWLC</a:t>
            </a:r>
            <a:endParaRPr lang="en-US" sz="1600" dirty="0"/>
          </a:p>
          <a:p>
            <a:pPr>
              <a:buClr>
                <a:schemeClr val="accent6"/>
              </a:buClr>
            </a:pPr>
            <a:r>
              <a:rPr lang="en-US" sz="1600" dirty="0">
                <a:hlinkClick r:id="rId26" action="ppaction://hlinksldjump"/>
              </a:rPr>
              <a:t>FortiWLM</a:t>
            </a:r>
            <a:endParaRPr lang="en-US" sz="1600" dirty="0"/>
          </a:p>
          <a:p>
            <a:pPr>
              <a:buClr>
                <a:schemeClr val="accent6"/>
              </a:buClr>
            </a:pPr>
            <a:endParaRPr lang="en-US" sz="1600" dirty="0"/>
          </a:p>
          <a:p>
            <a:pPr>
              <a:buClr>
                <a:schemeClr val="accent6"/>
              </a:buClr>
            </a:pPr>
            <a:endParaRPr lang="en-US" sz="1600" dirty="0"/>
          </a:p>
        </p:txBody>
      </p:sp>
      <p:sp>
        <p:nvSpPr>
          <p:cNvPr id="2" name="Title 1"/>
          <p:cNvSpPr>
            <a:spLocks noGrp="1"/>
          </p:cNvSpPr>
          <p:nvPr>
            <p:ph type="title"/>
          </p:nvPr>
        </p:nvSpPr>
        <p:spPr/>
        <p:txBody>
          <a:bodyPr/>
          <a:lstStyle/>
          <a:p>
            <a:r>
              <a:rPr lang="en-US"/>
              <a:t>Content</a:t>
            </a:r>
          </a:p>
        </p:txBody>
      </p:sp>
    </p:spTree>
    <p:extLst>
      <p:ext uri="{BB962C8B-B14F-4D97-AF65-F5344CB8AC3E}">
        <p14:creationId xmlns:p14="http://schemas.microsoft.com/office/powerpoint/2010/main" val="125545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3200D</a:t>
            </a:r>
          </a:p>
        </p:txBody>
      </p:sp>
      <p:grpSp>
        <p:nvGrpSpPr>
          <p:cNvPr id="3" name="Group 2"/>
          <p:cNvGrpSpPr/>
          <p:nvPr/>
        </p:nvGrpSpPr>
        <p:grpSpPr>
          <a:xfrm>
            <a:off x="1459892" y="1400186"/>
            <a:ext cx="4798750" cy="2393011"/>
            <a:chOff x="686814" y="1023614"/>
            <a:chExt cx="4320000" cy="1794758"/>
          </a:xfrm>
        </p:grpSpPr>
        <p:pic>
          <p:nvPicPr>
            <p:cNvPr id="4" name="Picture 3" descr="FG-3200D-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6814" y="1023614"/>
              <a:ext cx="4320000" cy="801084"/>
            </a:xfrm>
            <a:prstGeom prst="rect">
              <a:avLst/>
            </a:prstGeom>
          </p:spPr>
        </p:pic>
        <p:pic>
          <p:nvPicPr>
            <p:cNvPr id="5" name="Picture 4" descr="FG-3200D-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6814" y="1933156"/>
              <a:ext cx="4320000" cy="885216"/>
            </a:xfrm>
            <a:prstGeom prst="rect">
              <a:avLst/>
            </a:prstGeom>
          </p:spPr>
        </p:pic>
      </p:grpSp>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GE RJ45 Management Ports</a:t>
            </a:r>
          </a:p>
          <a:p>
            <a:pPr marL="457297" indent="-457297" defTabSz="1218959">
              <a:spcBef>
                <a:spcPct val="20000"/>
              </a:spcBef>
              <a:buClr>
                <a:schemeClr val="accent6"/>
              </a:buClr>
              <a:buFont typeface="+mj-ea"/>
              <a:buAutoNum type="circleNumDbPlain"/>
            </a:pPr>
            <a:r>
              <a:rPr lang="en-US" sz="1300"/>
              <a:t>48x 10G SFP+/GE SFP Slots </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64370" y="3063595"/>
            <a:ext cx="496216" cy="729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60586" y="3062628"/>
            <a:ext cx="496216" cy="729600"/>
          </a:xfrm>
          <a:prstGeom prst="rect">
            <a:avLst/>
          </a:prstGeom>
        </p:spPr>
      </p:pic>
      <p:pic>
        <p:nvPicPr>
          <p:cNvPr id="9" name="Picture 8"/>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8250239" y="3063595"/>
            <a:ext cx="496215" cy="729600"/>
          </a:xfrm>
          <a:prstGeom prst="rect">
            <a:avLst/>
          </a:prstGeom>
        </p:spPr>
      </p:pic>
      <p:pic>
        <p:nvPicPr>
          <p:cNvPr id="10" name="Picture 9" descr="FortiASIC-NP6.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52201" y="3061999"/>
            <a:ext cx="495296" cy="7296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39490" y="3075691"/>
            <a:ext cx="465479" cy="802160"/>
          </a:xfrm>
          <a:prstGeom prst="rect">
            <a:avLst/>
          </a:prstGeom>
        </p:spPr>
      </p:pic>
      <p:pic>
        <p:nvPicPr>
          <p:cNvPr id="14" name="Picture 13" descr="Storage-960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56804" y="3063595"/>
            <a:ext cx="495399" cy="729600"/>
          </a:xfrm>
          <a:prstGeom prst="rect">
            <a:avLst/>
          </a:prstGeom>
        </p:spPr>
      </p:pic>
      <p:sp>
        <p:nvSpPr>
          <p:cNvPr id="15" name="Oval 14"/>
          <p:cNvSpPr/>
          <p:nvPr/>
        </p:nvSpPr>
        <p:spPr bwMode="auto">
          <a:xfrm>
            <a:off x="2029355"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6" name="Oval 15"/>
          <p:cNvSpPr/>
          <p:nvPr/>
        </p:nvSpPr>
        <p:spPr bwMode="auto">
          <a:xfrm>
            <a:off x="4098422"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cxnSp>
        <p:nvCxnSpPr>
          <p:cNvPr id="21" name="Straight Connector 20"/>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9"/>
            <a:ext cx="3816010" cy="569360"/>
          </a:xfrm>
          <a:prstGeom prst="rect">
            <a:avLst/>
          </a:prstGeom>
          <a:noFill/>
        </p:spPr>
        <p:txBody>
          <a:bodyPr wrap="square" lIns="121893" tIns="60947" rIns="121893" bIns="60947" rtlCol="0">
            <a:spAutoFit/>
          </a:bodyPr>
          <a:lstStyle/>
          <a:p>
            <a:r>
              <a:rPr lang="en-US" sz="1600" b="1" dirty="0"/>
              <a:t>Large Enterprise / Data Center / SP</a:t>
            </a:r>
          </a:p>
          <a:p>
            <a:r>
              <a:rPr lang="en-US" sz="1300" dirty="0">
                <a:solidFill>
                  <a:schemeClr val="bg1">
                    <a:lumMod val="50000"/>
                  </a:schemeClr>
                </a:solidFill>
              </a:rPr>
              <a:t>NGFW / ISFW / IPS / SWG / Mobile Security</a:t>
            </a:r>
          </a:p>
        </p:txBody>
      </p:sp>
      <p:cxnSp>
        <p:nvCxnSpPr>
          <p:cNvPr id="33" name="Straight Connector 32"/>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 xmlns:a16="http://schemas.microsoft.com/office/drawing/2014/main" id="{615DF0A5-AB9C-9443-9DF8-7B23FAFA20C6}"/>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2" name="Group 11">
            <a:extLst>
              <a:ext uri="{FF2B5EF4-FFF2-40B4-BE49-F238E27FC236}">
                <a16:creationId xmlns="" xmlns:a16="http://schemas.microsoft.com/office/drawing/2014/main" id="{D0FFA4CF-D5CB-CD48-BB2C-47BF3C07939A}"/>
              </a:ext>
            </a:extLst>
          </p:cNvPr>
          <p:cNvGrpSpPr/>
          <p:nvPr/>
        </p:nvGrpSpPr>
        <p:grpSpPr>
          <a:xfrm>
            <a:off x="7812000" y="5417256"/>
            <a:ext cx="2851358" cy="671119"/>
            <a:chOff x="8936872" y="5417256"/>
            <a:chExt cx="2851358" cy="671119"/>
          </a:xfrm>
        </p:grpSpPr>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2" name="Rounded Rectangle 31"/>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34" name="Rounded Rectangle 33"/>
            <p:cNvSpPr/>
            <p:nvPr/>
          </p:nvSpPr>
          <p:spPr bwMode="invGray">
            <a:xfrm>
              <a:off x="11379600"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256</a:t>
              </a:r>
            </a:p>
          </p:txBody>
        </p:sp>
        <p:sp>
          <p:nvSpPr>
            <p:cNvPr id="40" name="Rounded Rectangle 39">
              <a:extLst>
                <a:ext uri="{FF2B5EF4-FFF2-40B4-BE49-F238E27FC236}">
                  <a16:creationId xmlns="" xmlns:a16="http://schemas.microsoft.com/office/drawing/2014/main" id="{1FAB1392-73C5-E142-B624-61D3F3F53825}"/>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4" name="Picture 43" descr="Firewall-Sym-Dk.png">
            <a:extLst>
              <a:ext uri="{FF2B5EF4-FFF2-40B4-BE49-F238E27FC236}">
                <a16:creationId xmlns="" xmlns:a16="http://schemas.microsoft.com/office/drawing/2014/main" id="{61AA84E9-7A58-5041-8A3C-39719D4D53A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5" name="TextBox 44">
            <a:extLst>
              <a:ext uri="{FF2B5EF4-FFF2-40B4-BE49-F238E27FC236}">
                <a16:creationId xmlns="" xmlns:a16="http://schemas.microsoft.com/office/drawing/2014/main" id="{02FA447B-A97E-CC46-946E-0475DA0317C1}"/>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80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50 Million</a:t>
            </a:r>
          </a:p>
          <a:p>
            <a:r>
              <a:rPr lang="en-US" sz="1100">
                <a:solidFill>
                  <a:srgbClr val="7F7F7F"/>
                </a:solidFill>
              </a:rPr>
              <a:t>Concurrent Sessions</a:t>
            </a:r>
          </a:p>
          <a:p>
            <a:endParaRPr lang="en-US" sz="1100">
              <a:solidFill>
                <a:srgbClr val="7F7F7F"/>
              </a:solidFill>
            </a:endParaRPr>
          </a:p>
          <a:p>
            <a:r>
              <a:rPr lang="en-US" sz="2400" b="1"/>
              <a:t>17 Gbps</a:t>
            </a:r>
          </a:p>
          <a:p>
            <a:r>
              <a:rPr lang="en-US" sz="1100">
                <a:solidFill>
                  <a:srgbClr val="7F7F7F"/>
                </a:solidFill>
              </a:rPr>
              <a:t>SSL Inspection Throughput</a:t>
            </a:r>
          </a:p>
          <a:p>
            <a:endParaRPr lang="en-US" sz="1100">
              <a:solidFill>
                <a:srgbClr val="7F7F7F"/>
              </a:solidFill>
            </a:endParaRPr>
          </a:p>
        </p:txBody>
      </p:sp>
      <p:cxnSp>
        <p:nvCxnSpPr>
          <p:cNvPr id="46" name="Straight Connector 45">
            <a:extLst>
              <a:ext uri="{FF2B5EF4-FFF2-40B4-BE49-F238E27FC236}">
                <a16:creationId xmlns="" xmlns:a16="http://schemas.microsoft.com/office/drawing/2014/main" id="{08B26683-3A61-A842-A40C-FD15F78ED19A}"/>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C1A89EC6-74B3-DF4A-9F10-D22885E60A7F}"/>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26 Gbps</a:t>
            </a:r>
          </a:p>
          <a:p>
            <a:r>
              <a:rPr lang="en-US" sz="1100">
                <a:solidFill>
                  <a:srgbClr val="7F7F7F"/>
                </a:solidFill>
              </a:rPr>
              <a:t>IPS Throughput</a:t>
            </a:r>
          </a:p>
          <a:p>
            <a:endParaRPr lang="en-US" sz="1100">
              <a:solidFill>
                <a:srgbClr val="7F7F7F"/>
              </a:solidFill>
            </a:endParaRPr>
          </a:p>
          <a:p>
            <a:r>
              <a:rPr lang="en-US" sz="2400" b="1">
                <a:solidFill>
                  <a:srgbClr val="000000"/>
                </a:solidFill>
              </a:rPr>
              <a:t>24 Gbps</a:t>
            </a:r>
          </a:p>
          <a:p>
            <a:r>
              <a:rPr lang="en-US" sz="1100">
                <a:solidFill>
                  <a:srgbClr val="7F7F7F"/>
                </a:solidFill>
              </a:rPr>
              <a:t>NGFW Throughput</a:t>
            </a:r>
          </a:p>
          <a:p>
            <a:endParaRPr lang="en-US" sz="1100">
              <a:solidFill>
                <a:srgbClr val="7F7F7F"/>
              </a:solidFill>
            </a:endParaRPr>
          </a:p>
          <a:p>
            <a:r>
              <a:rPr lang="en-US" sz="2400" b="1">
                <a:solidFill>
                  <a:srgbClr val="000000"/>
                </a:solidFill>
              </a:rPr>
              <a:t>15 Gbps</a:t>
            </a:r>
          </a:p>
          <a:p>
            <a:r>
              <a:rPr lang="en-US" sz="1100">
                <a:solidFill>
                  <a:srgbClr val="7F7F7F"/>
                </a:solidFill>
              </a:rPr>
              <a:t>Threat Protection Throughput</a:t>
            </a:r>
          </a:p>
          <a:p>
            <a:endParaRPr lang="en-US" sz="1100">
              <a:solidFill>
                <a:srgbClr val="7F7F7F"/>
              </a:solidFill>
            </a:endParaRPr>
          </a:p>
        </p:txBody>
      </p:sp>
      <p:pic>
        <p:nvPicPr>
          <p:cNvPr id="48" name="Picture 47" descr="NGFW_sym.png">
            <a:extLst>
              <a:ext uri="{FF2B5EF4-FFF2-40B4-BE49-F238E27FC236}">
                <a16:creationId xmlns="" xmlns:a16="http://schemas.microsoft.com/office/drawing/2014/main" id="{D3586C8E-B09A-AD40-A8B0-FF00E90BD37B}"/>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9" name="Picture 48" descr="Threat Protection icon.eps">
            <a:extLst>
              <a:ext uri="{FF2B5EF4-FFF2-40B4-BE49-F238E27FC236}">
                <a16:creationId xmlns="" xmlns:a16="http://schemas.microsoft.com/office/drawing/2014/main" id="{24E2C3C7-3DB1-D143-AC6A-72EB3D63B62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0" name="Graphic 49">
            <a:extLst>
              <a:ext uri="{FF2B5EF4-FFF2-40B4-BE49-F238E27FC236}">
                <a16:creationId xmlns="" xmlns:a16="http://schemas.microsoft.com/office/drawing/2014/main" id="{E097E085-03E2-7B4F-8555-041F581B3DB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322417" y="5580139"/>
            <a:ext cx="558697" cy="558697"/>
          </a:xfrm>
          <a:prstGeom prst="rect">
            <a:avLst/>
          </a:prstGeom>
        </p:spPr>
      </p:pic>
      <p:sp>
        <p:nvSpPr>
          <p:cNvPr id="51" name="Rectangle 50">
            <a:extLst>
              <a:ext uri="{FF2B5EF4-FFF2-40B4-BE49-F238E27FC236}">
                <a16:creationId xmlns="" xmlns:a16="http://schemas.microsoft.com/office/drawing/2014/main" id="{E8F16F9B-E8D2-9543-ADB4-E427AE04C43B}"/>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400,000</a:t>
            </a:r>
          </a:p>
          <a:p>
            <a:pPr lvl="0" algn="r"/>
            <a:r>
              <a:rPr lang="en-US" sz="1100">
                <a:solidFill>
                  <a:srgbClr val="7F7F7F"/>
                </a:solidFill>
              </a:rPr>
              <a:t>New Sessions/Sec</a:t>
            </a:r>
          </a:p>
        </p:txBody>
      </p:sp>
      <p:pic>
        <p:nvPicPr>
          <p:cNvPr id="52" name="Graphic 51">
            <a:extLst>
              <a:ext uri="{FF2B5EF4-FFF2-40B4-BE49-F238E27FC236}">
                <a16:creationId xmlns="" xmlns:a16="http://schemas.microsoft.com/office/drawing/2014/main" id="{EC18BA74-1B99-334E-B8A7-E901000DA310}"/>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021943" y="5580139"/>
            <a:ext cx="555965" cy="555965"/>
          </a:xfrm>
          <a:prstGeom prst="rect">
            <a:avLst/>
          </a:prstGeom>
        </p:spPr>
      </p:pic>
      <p:cxnSp>
        <p:nvCxnSpPr>
          <p:cNvPr id="53" name="Straight Connector 52">
            <a:extLst>
              <a:ext uri="{FF2B5EF4-FFF2-40B4-BE49-F238E27FC236}">
                <a16:creationId xmlns="" xmlns:a16="http://schemas.microsoft.com/office/drawing/2014/main" id="{0CBD7A45-3795-D843-AF34-BE4EE97A3B2C}"/>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453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2DC1950-C4BE-6D46-A319-92E7D9A65F17}"/>
              </a:ext>
            </a:extLst>
          </p:cNvPr>
          <p:cNvPicPr>
            <a:picLocks noChangeAspect="1"/>
          </p:cNvPicPr>
          <p:nvPr/>
        </p:nvPicPr>
        <p:blipFill>
          <a:blip r:embed="rId2"/>
          <a:stretch>
            <a:fillRect/>
          </a:stretch>
        </p:blipFill>
        <p:spPr>
          <a:xfrm>
            <a:off x="1461600" y="1589317"/>
            <a:ext cx="4798800" cy="913685"/>
          </a:xfrm>
          <a:prstGeom prst="rect">
            <a:avLst/>
          </a:prstGeom>
        </p:spPr>
      </p:pic>
      <p:pic>
        <p:nvPicPr>
          <p:cNvPr id="5" name="Picture 4">
            <a:extLst>
              <a:ext uri="{FF2B5EF4-FFF2-40B4-BE49-F238E27FC236}">
                <a16:creationId xmlns="" xmlns:a16="http://schemas.microsoft.com/office/drawing/2014/main" id="{D399BC04-D698-E84C-A4BD-E11CFBCB6370}"/>
              </a:ext>
            </a:extLst>
          </p:cNvPr>
          <p:cNvPicPr>
            <a:picLocks noChangeAspect="1"/>
          </p:cNvPicPr>
          <p:nvPr/>
        </p:nvPicPr>
        <p:blipFill>
          <a:blip r:embed="rId3"/>
          <a:stretch>
            <a:fillRect/>
          </a:stretch>
        </p:blipFill>
        <p:spPr>
          <a:xfrm>
            <a:off x="1461601" y="2700000"/>
            <a:ext cx="4798798" cy="913685"/>
          </a:xfrm>
          <a:prstGeom prst="rect">
            <a:avLst/>
          </a:prstGeom>
        </p:spPr>
      </p:pic>
      <p:sp>
        <p:nvSpPr>
          <p:cNvPr id="43" name="Rectangle 47"/>
          <p:cNvSpPr>
            <a:spLocks noChangeArrowheads="1"/>
          </p:cNvSpPr>
          <p:nvPr/>
        </p:nvSpPr>
        <p:spPr bwMode="auto">
          <a:xfrm>
            <a:off x="7822754" y="1252151"/>
            <a:ext cx="3845338" cy="168699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MGMT/HA Ports</a:t>
            </a:r>
          </a:p>
          <a:p>
            <a:pPr marL="457297" indent="-457297" defTabSz="1218959">
              <a:spcBef>
                <a:spcPct val="20000"/>
              </a:spcBef>
              <a:buClr>
                <a:schemeClr val="accent6"/>
              </a:buClr>
              <a:buFont typeface="+mj-ea"/>
              <a:buAutoNum type="circleNumDbPlain"/>
            </a:pPr>
            <a:r>
              <a:rPr lang="en-US" sz="1300"/>
              <a:t>12 x GE RJ45 Ports</a:t>
            </a:r>
          </a:p>
          <a:p>
            <a:pPr marL="457297" indent="-457297" defTabSz="1218959">
              <a:spcBef>
                <a:spcPct val="20000"/>
              </a:spcBef>
              <a:buClr>
                <a:schemeClr val="accent6"/>
              </a:buClr>
              <a:buFont typeface="+mj-ea"/>
              <a:buAutoNum type="circleNumDbPlain"/>
            </a:pPr>
            <a:r>
              <a:rPr lang="en-US" sz="1300"/>
              <a:t>4 x 10GE RJ45 Ports</a:t>
            </a:r>
          </a:p>
          <a:p>
            <a:pPr marL="457297" indent="-457297" defTabSz="1218959">
              <a:spcBef>
                <a:spcPct val="20000"/>
              </a:spcBef>
              <a:buClr>
                <a:schemeClr val="accent6"/>
              </a:buClr>
              <a:buFont typeface="+mj-ea"/>
              <a:buAutoNum type="circleNumDbPlain"/>
            </a:pPr>
            <a:r>
              <a:rPr lang="en-US" sz="1300"/>
              <a:t>14 x 25GE SFP28/</a:t>
            </a:r>
            <a:r>
              <a:rPr lang="en-US" sz="1300">
                <a:solidFill>
                  <a:srgbClr val="000000"/>
                </a:solidFill>
                <a:latin typeface="Arial" panose="020B0604020202020204" pitchFamily="34" charset="0"/>
                <a:cs typeface="Arial" panose="020B0604020202020204" pitchFamily="34" charset="0"/>
              </a:rPr>
              <a:t>10GE SFP+</a:t>
            </a:r>
            <a:r>
              <a:rPr lang="en-US" sz="1300"/>
              <a:t> Slots</a:t>
            </a:r>
          </a:p>
          <a:p>
            <a:pPr marL="457297" indent="-457297" defTabSz="1218959">
              <a:spcBef>
                <a:spcPct val="20000"/>
              </a:spcBef>
              <a:buClr>
                <a:schemeClr val="accent6"/>
              </a:buClr>
              <a:buFont typeface="+mj-ea"/>
              <a:buAutoNum type="circleNumDbPlain"/>
            </a:pPr>
            <a:r>
              <a:rPr lang="en-US" sz="1300"/>
              <a:t>2 x 25GE SFP28/</a:t>
            </a:r>
            <a:r>
              <a:rPr lang="en-US" sz="1300">
                <a:solidFill>
                  <a:srgbClr val="000000"/>
                </a:solidFill>
                <a:latin typeface="Arial" panose="020B0604020202020204" pitchFamily="34" charset="0"/>
                <a:cs typeface="Arial" panose="020B0604020202020204" pitchFamily="34" charset="0"/>
              </a:rPr>
              <a:t>10GE SFP+</a:t>
            </a:r>
            <a:r>
              <a:rPr lang="en-US" sz="1300"/>
              <a:t> HA Slots</a:t>
            </a:r>
          </a:p>
          <a:p>
            <a:pPr marL="457297" indent="-457297" defTabSz="1218959">
              <a:spcBef>
                <a:spcPct val="20000"/>
              </a:spcBef>
              <a:buClr>
                <a:schemeClr val="accent6"/>
              </a:buClr>
              <a:buFont typeface="+mj-ea"/>
              <a:buAutoNum type="circleNumDbPlain"/>
            </a:pPr>
            <a:r>
              <a:rPr lang="en-US" sz="1300"/>
              <a:t>4x 40GE QSFP+ Slots</a:t>
            </a:r>
          </a:p>
          <a:p>
            <a:pPr defTabSz="1218959">
              <a:spcBef>
                <a:spcPct val="20000"/>
              </a:spcBef>
              <a:buClr>
                <a:schemeClr val="accent6"/>
              </a:buClr>
            </a:pPr>
            <a:endParaRPr lang="en-US" sz="1300"/>
          </a:p>
        </p:txBody>
      </p:sp>
      <p:cxnSp>
        <p:nvCxnSpPr>
          <p:cNvPr id="50" name="Straight Connector 49"/>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FortiGate 3300/3301E</a:t>
            </a:r>
          </a:p>
        </p:txBody>
      </p:sp>
      <p:sp>
        <p:nvSpPr>
          <p:cNvPr id="44" name="Oval 43"/>
          <p:cNvSpPr/>
          <p:nvPr/>
        </p:nvSpPr>
        <p:spPr bwMode="auto">
          <a:xfrm>
            <a:off x="2258630" y="24445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5" name="Oval 44"/>
          <p:cNvSpPr/>
          <p:nvPr/>
        </p:nvSpPr>
        <p:spPr bwMode="auto">
          <a:xfrm>
            <a:off x="4887179" y="24445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sp>
        <p:nvSpPr>
          <p:cNvPr id="49" name="Oval 48"/>
          <p:cNvSpPr/>
          <p:nvPr/>
        </p:nvSpPr>
        <p:spPr bwMode="auto">
          <a:xfrm>
            <a:off x="2911208" y="24445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60" name="Oval 59"/>
          <p:cNvSpPr/>
          <p:nvPr/>
        </p:nvSpPr>
        <p:spPr bwMode="auto">
          <a:xfrm>
            <a:off x="3660209" y="24445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54" name="Oval 53">
            <a:extLst>
              <a:ext uri="{FF2B5EF4-FFF2-40B4-BE49-F238E27FC236}">
                <a16:creationId xmlns="" xmlns:a16="http://schemas.microsoft.com/office/drawing/2014/main" id="{37426BB5-92E7-6344-BB94-7E8150DF713A}"/>
              </a:ext>
            </a:extLst>
          </p:cNvPr>
          <p:cNvSpPr/>
          <p:nvPr/>
        </p:nvSpPr>
        <p:spPr bwMode="auto">
          <a:xfrm>
            <a:off x="5819402" y="24445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6</a:t>
            </a:r>
          </a:p>
        </p:txBody>
      </p:sp>
      <p:cxnSp>
        <p:nvCxnSpPr>
          <p:cNvPr id="51" name="Straight Connector 50">
            <a:extLst>
              <a:ext uri="{FF2B5EF4-FFF2-40B4-BE49-F238E27FC236}">
                <a16:creationId xmlns="" xmlns:a16="http://schemas.microsoft.com/office/drawing/2014/main" id="{DA878CFA-DA7C-174D-8DCA-2A2FEA8BE306}"/>
              </a:ext>
            </a:extLst>
          </p:cNvPr>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 xmlns:a16="http://schemas.microsoft.com/office/drawing/2014/main" id="{5C2284C3-F5F9-1848-94BC-FF86FCAF1B6B}"/>
              </a:ext>
            </a:extLst>
          </p:cNvPr>
          <p:cNvGrpSpPr/>
          <p:nvPr/>
        </p:nvGrpSpPr>
        <p:grpSpPr>
          <a:xfrm>
            <a:off x="7812000" y="5417256"/>
            <a:ext cx="2852214" cy="671119"/>
            <a:chOff x="8936872" y="5417256"/>
            <a:chExt cx="2852214" cy="671119"/>
          </a:xfrm>
        </p:grpSpPr>
        <p:pic>
          <p:nvPicPr>
            <p:cNvPr id="57" name="Picture 56">
              <a:extLst>
                <a:ext uri="{FF2B5EF4-FFF2-40B4-BE49-F238E27FC236}">
                  <a16:creationId xmlns="" xmlns:a16="http://schemas.microsoft.com/office/drawing/2014/main" id="{B6F1A268-2E23-4F4B-841A-70D0E0EC9A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58" name="Picture 57">
              <a:extLst>
                <a:ext uri="{FF2B5EF4-FFF2-40B4-BE49-F238E27FC236}">
                  <a16:creationId xmlns="" xmlns:a16="http://schemas.microsoft.com/office/drawing/2014/main" id="{9C5819DE-B0D4-0146-B235-30E739FAF2C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59" name="Picture 58">
              <a:extLst>
                <a:ext uri="{FF2B5EF4-FFF2-40B4-BE49-F238E27FC236}">
                  <a16:creationId xmlns="" xmlns:a16="http://schemas.microsoft.com/office/drawing/2014/main" id="{0B72096D-79AC-7F47-82C4-196B972DF9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67" name="Rounded Rectangle 66">
              <a:extLst>
                <a:ext uri="{FF2B5EF4-FFF2-40B4-BE49-F238E27FC236}">
                  <a16:creationId xmlns="" xmlns:a16="http://schemas.microsoft.com/office/drawing/2014/main" id="{C0789806-7EC8-1343-BDCB-42A9FBECA9A3}"/>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sp>
          <p:nvSpPr>
            <p:cNvPr id="69" name="Rounded Rectangle 68">
              <a:extLst>
                <a:ext uri="{FF2B5EF4-FFF2-40B4-BE49-F238E27FC236}">
                  <a16:creationId xmlns="" xmlns:a16="http://schemas.microsoft.com/office/drawing/2014/main" id="{F52EFDE9-7D4C-2E46-8565-C3368EA13B8B}"/>
                </a:ext>
              </a:extLst>
            </p:cNvPr>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70" name="Rounded Rectangle 69">
              <a:extLst>
                <a:ext uri="{FF2B5EF4-FFF2-40B4-BE49-F238E27FC236}">
                  <a16:creationId xmlns="" xmlns:a16="http://schemas.microsoft.com/office/drawing/2014/main" id="{395B9FC2-DC41-7140-9E58-137C1AF2D106}"/>
                </a:ext>
              </a:extLst>
            </p:cNvPr>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128</a:t>
              </a:r>
            </a:p>
          </p:txBody>
        </p:sp>
      </p:grpSp>
      <p:sp>
        <p:nvSpPr>
          <p:cNvPr id="77" name="TextBox 76">
            <a:extLst>
              <a:ext uri="{FF2B5EF4-FFF2-40B4-BE49-F238E27FC236}">
                <a16:creationId xmlns="" xmlns:a16="http://schemas.microsoft.com/office/drawing/2014/main" id="{96DD8416-CDE0-B84C-87E4-02041A14C1C6}"/>
              </a:ext>
            </a:extLst>
          </p:cNvPr>
          <p:cNvSpPr txBox="1"/>
          <p:nvPr/>
        </p:nvSpPr>
        <p:spPr>
          <a:xfrm>
            <a:off x="8365742" y="4194996"/>
            <a:ext cx="3816010" cy="584776"/>
          </a:xfrm>
          <a:prstGeom prst="rect">
            <a:avLst/>
          </a:prstGeom>
          <a:noFill/>
        </p:spPr>
        <p:txBody>
          <a:bodyPr wrap="square" lIns="121893" tIns="60947" rIns="121893" bIns="60947" rtlCol="0">
            <a:spAutoFit/>
          </a:bodyPr>
          <a:lstStyle/>
          <a:p>
            <a:r>
              <a:rPr lang="en-US" sz="1600" b="1" dirty="0"/>
              <a:t>Large Enterprise / Data Center / SP </a:t>
            </a:r>
          </a:p>
          <a:p>
            <a:r>
              <a:rPr lang="en-US" sz="1300" dirty="0">
                <a:solidFill>
                  <a:schemeClr val="bg1">
                    <a:lumMod val="50000"/>
                  </a:schemeClr>
                </a:solidFill>
              </a:rPr>
              <a:t>NGFW / ISFW / IPS / SWG / Mobile Security</a:t>
            </a:r>
          </a:p>
        </p:txBody>
      </p:sp>
      <p:pic>
        <p:nvPicPr>
          <p:cNvPr id="78" name="Picture 77">
            <a:extLst>
              <a:ext uri="{FF2B5EF4-FFF2-40B4-BE49-F238E27FC236}">
                <a16:creationId xmlns="" xmlns:a16="http://schemas.microsoft.com/office/drawing/2014/main" id="{68F68FFA-1EAC-A440-A455-367A36589BDC}"/>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pic>
        <p:nvPicPr>
          <p:cNvPr id="42" name="Picture 41">
            <a:extLst>
              <a:ext uri="{FF2B5EF4-FFF2-40B4-BE49-F238E27FC236}">
                <a16:creationId xmlns="" xmlns:a16="http://schemas.microsoft.com/office/drawing/2014/main" id="{E3F442FD-7B65-1545-BF1F-21BACE74EE35}"/>
              </a:ext>
            </a:extLst>
          </p:cNvPr>
          <p:cNvPicPr>
            <a:picLocks noChangeAspect="1"/>
          </p:cNvPicPr>
          <p:nvPr/>
        </p:nvPicPr>
        <p:blipFill rotWithShape="1">
          <a:blip r:embed="rId8"/>
          <a:srcRect r="23461"/>
          <a:stretch/>
        </p:blipFill>
        <p:spPr>
          <a:xfrm>
            <a:off x="7743203" y="3018524"/>
            <a:ext cx="2489277" cy="852201"/>
          </a:xfrm>
          <a:prstGeom prst="rect">
            <a:avLst/>
          </a:prstGeom>
        </p:spPr>
      </p:pic>
      <p:cxnSp>
        <p:nvCxnSpPr>
          <p:cNvPr id="46" name="Straight Connector 45">
            <a:extLst>
              <a:ext uri="{FF2B5EF4-FFF2-40B4-BE49-F238E27FC236}">
                <a16:creationId xmlns="" xmlns:a16="http://schemas.microsoft.com/office/drawing/2014/main" id="{9E551DC4-9149-3849-9E4D-67A7395FB090}"/>
              </a:ext>
            </a:extLst>
          </p:cNvPr>
          <p:cNvCxnSpPr/>
          <p:nvPr/>
        </p:nvCxnSpPr>
        <p:spPr bwMode="auto">
          <a:xfrm>
            <a:off x="10322731" y="3062788"/>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sp>
        <p:nvSpPr>
          <p:cNvPr id="39" name="Oval 38">
            <a:extLst>
              <a:ext uri="{FF2B5EF4-FFF2-40B4-BE49-F238E27FC236}">
                <a16:creationId xmlns="" xmlns:a16="http://schemas.microsoft.com/office/drawing/2014/main" id="{59D7E308-1F82-2245-8D15-F68C820DFEA8}"/>
              </a:ext>
            </a:extLst>
          </p:cNvPr>
          <p:cNvSpPr/>
          <p:nvPr/>
        </p:nvSpPr>
        <p:spPr bwMode="auto">
          <a:xfrm>
            <a:off x="5437549" y="24445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5</a:t>
            </a:r>
          </a:p>
        </p:txBody>
      </p:sp>
      <p:pic>
        <p:nvPicPr>
          <p:cNvPr id="40" name="Picture 39">
            <a:extLst>
              <a:ext uri="{FF2B5EF4-FFF2-40B4-BE49-F238E27FC236}">
                <a16:creationId xmlns="" xmlns:a16="http://schemas.microsoft.com/office/drawing/2014/main" id="{664569CE-1A10-B74E-BA80-A360EB4A1AD6}"/>
              </a:ext>
            </a:extLst>
          </p:cNvPr>
          <p:cNvPicPr>
            <a:picLocks noChangeAspect="1"/>
          </p:cNvPicPr>
          <p:nvPr/>
        </p:nvPicPr>
        <p:blipFill>
          <a:blip r:embed="rId9"/>
          <a:stretch>
            <a:fillRect/>
          </a:stretch>
        </p:blipFill>
        <p:spPr>
          <a:xfrm>
            <a:off x="10362431" y="3081400"/>
            <a:ext cx="485552" cy="710987"/>
          </a:xfrm>
          <a:prstGeom prst="rect">
            <a:avLst/>
          </a:prstGeom>
        </p:spPr>
      </p:pic>
      <p:pic>
        <p:nvPicPr>
          <p:cNvPr id="41" name="Picture 40" descr="Firewall-Sym-Dk.png">
            <a:extLst>
              <a:ext uri="{FF2B5EF4-FFF2-40B4-BE49-F238E27FC236}">
                <a16:creationId xmlns="" xmlns:a16="http://schemas.microsoft.com/office/drawing/2014/main" id="{009E5092-9AC8-544D-9B18-D0D73DEBDC9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7" name="TextBox 46">
            <a:extLst>
              <a:ext uri="{FF2B5EF4-FFF2-40B4-BE49-F238E27FC236}">
                <a16:creationId xmlns="" xmlns:a16="http://schemas.microsoft.com/office/drawing/2014/main" id="{12D3465E-70ED-F84C-AABB-D29E317D9B29}"/>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160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50 Million</a:t>
            </a:r>
          </a:p>
          <a:p>
            <a:r>
              <a:rPr lang="en-US" sz="1100">
                <a:solidFill>
                  <a:srgbClr val="7F7F7F"/>
                </a:solidFill>
              </a:rPr>
              <a:t>Concurrent Sessions</a:t>
            </a:r>
          </a:p>
          <a:p>
            <a:endParaRPr lang="en-US" sz="1100">
              <a:solidFill>
                <a:srgbClr val="7F7F7F"/>
              </a:solidFill>
            </a:endParaRPr>
          </a:p>
          <a:p>
            <a:r>
              <a:rPr lang="en-US" sz="2400" b="1"/>
              <a:t>21 Gbps</a:t>
            </a:r>
          </a:p>
          <a:p>
            <a:r>
              <a:rPr lang="en-US" sz="1100">
                <a:solidFill>
                  <a:srgbClr val="7F7F7F"/>
                </a:solidFill>
              </a:rPr>
              <a:t>SSL Inspection Throughput</a:t>
            </a:r>
          </a:p>
          <a:p>
            <a:endParaRPr lang="en-US" sz="1100">
              <a:solidFill>
                <a:srgbClr val="7F7F7F"/>
              </a:solidFill>
            </a:endParaRPr>
          </a:p>
        </p:txBody>
      </p:sp>
      <p:cxnSp>
        <p:nvCxnSpPr>
          <p:cNvPr id="48" name="Straight Connector 47">
            <a:extLst>
              <a:ext uri="{FF2B5EF4-FFF2-40B4-BE49-F238E27FC236}">
                <a16:creationId xmlns="" xmlns:a16="http://schemas.microsoft.com/office/drawing/2014/main" id="{3F45CF51-51A8-4D47-B6BE-C5D30F67BECB}"/>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 xmlns:a16="http://schemas.microsoft.com/office/drawing/2014/main" id="{CB23A38B-7B08-6F4F-9B92-0AF0C433884D}"/>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27 Gbps</a:t>
            </a:r>
          </a:p>
          <a:p>
            <a:r>
              <a:rPr lang="en-US" sz="1100">
                <a:solidFill>
                  <a:srgbClr val="7F7F7F"/>
                </a:solidFill>
              </a:rPr>
              <a:t>IPS Throughput</a:t>
            </a:r>
          </a:p>
          <a:p>
            <a:endParaRPr lang="en-US" sz="1100">
              <a:solidFill>
                <a:srgbClr val="7F7F7F"/>
              </a:solidFill>
            </a:endParaRPr>
          </a:p>
          <a:p>
            <a:r>
              <a:rPr lang="en-US" sz="2400" b="1">
                <a:solidFill>
                  <a:srgbClr val="000000"/>
                </a:solidFill>
              </a:rPr>
              <a:t>23 Gbps</a:t>
            </a:r>
          </a:p>
          <a:p>
            <a:r>
              <a:rPr lang="en-US" sz="1100">
                <a:solidFill>
                  <a:srgbClr val="7F7F7F"/>
                </a:solidFill>
              </a:rPr>
              <a:t>NGFW Throughput</a:t>
            </a:r>
          </a:p>
          <a:p>
            <a:endParaRPr lang="en-US" sz="1100">
              <a:solidFill>
                <a:srgbClr val="7F7F7F"/>
              </a:solidFill>
            </a:endParaRPr>
          </a:p>
          <a:p>
            <a:r>
              <a:rPr lang="en-US" sz="2400" b="1">
                <a:solidFill>
                  <a:srgbClr val="000000"/>
                </a:solidFill>
              </a:rPr>
              <a:t>17 Gbps</a:t>
            </a:r>
          </a:p>
          <a:p>
            <a:r>
              <a:rPr lang="en-US" sz="1100">
                <a:solidFill>
                  <a:srgbClr val="7F7F7F"/>
                </a:solidFill>
              </a:rPr>
              <a:t>Threat Protection Throughput</a:t>
            </a:r>
          </a:p>
          <a:p>
            <a:endParaRPr lang="en-US" sz="1100">
              <a:solidFill>
                <a:srgbClr val="7F7F7F"/>
              </a:solidFill>
            </a:endParaRPr>
          </a:p>
        </p:txBody>
      </p:sp>
      <p:pic>
        <p:nvPicPr>
          <p:cNvPr id="53" name="Picture 52" descr="NGFW_sym.png">
            <a:extLst>
              <a:ext uri="{FF2B5EF4-FFF2-40B4-BE49-F238E27FC236}">
                <a16:creationId xmlns="" xmlns:a16="http://schemas.microsoft.com/office/drawing/2014/main" id="{4A7D3DEB-AD09-7349-AC30-7F7D2899862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5" name="Picture 54" descr="Threat Protection icon.eps">
            <a:extLst>
              <a:ext uri="{FF2B5EF4-FFF2-40B4-BE49-F238E27FC236}">
                <a16:creationId xmlns="" xmlns:a16="http://schemas.microsoft.com/office/drawing/2014/main" id="{AC88B97B-8781-EB48-B4AD-51056E05521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6" name="Graphic 55">
            <a:extLst>
              <a:ext uri="{FF2B5EF4-FFF2-40B4-BE49-F238E27FC236}">
                <a16:creationId xmlns="" xmlns:a16="http://schemas.microsoft.com/office/drawing/2014/main" id="{6F3E5212-3ACC-3444-981A-A4A0E7F07AAD}"/>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322417" y="5580139"/>
            <a:ext cx="558697" cy="558697"/>
          </a:xfrm>
          <a:prstGeom prst="rect">
            <a:avLst/>
          </a:prstGeom>
        </p:spPr>
      </p:pic>
      <p:sp>
        <p:nvSpPr>
          <p:cNvPr id="63" name="Rectangle 62">
            <a:extLst>
              <a:ext uri="{FF2B5EF4-FFF2-40B4-BE49-F238E27FC236}">
                <a16:creationId xmlns="" xmlns:a16="http://schemas.microsoft.com/office/drawing/2014/main" id="{7A381A78-D270-264E-AD71-4B4B8CD0B0C8}"/>
              </a:ext>
            </a:extLst>
          </p:cNvPr>
          <p:cNvSpPr/>
          <p:nvPr/>
        </p:nvSpPr>
        <p:spPr>
          <a:xfrm>
            <a:off x="82411" y="4879596"/>
            <a:ext cx="1623840" cy="630942"/>
          </a:xfrm>
          <a:prstGeom prst="rect">
            <a:avLst/>
          </a:prstGeom>
        </p:spPr>
        <p:txBody>
          <a:bodyPr wrap="square">
            <a:spAutoFit/>
          </a:bodyPr>
          <a:lstStyle/>
          <a:p>
            <a:pPr lvl="0" algn="r"/>
            <a:r>
              <a:rPr lang="en-US" sz="2400" b="1"/>
              <a:t>460,000 </a:t>
            </a:r>
            <a:r>
              <a:rPr lang="en-US" sz="1100">
                <a:solidFill>
                  <a:srgbClr val="7F7F7F"/>
                </a:solidFill>
              </a:rPr>
              <a:t>New Sessions/Sec</a:t>
            </a:r>
          </a:p>
        </p:txBody>
      </p:sp>
      <p:pic>
        <p:nvPicPr>
          <p:cNvPr id="66" name="Graphic 65">
            <a:extLst>
              <a:ext uri="{FF2B5EF4-FFF2-40B4-BE49-F238E27FC236}">
                <a16:creationId xmlns="" xmlns:a16="http://schemas.microsoft.com/office/drawing/2014/main" id="{4594AA61-1694-FC4E-8B0F-2882B695D28D}"/>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1943" y="5580139"/>
            <a:ext cx="555965" cy="555965"/>
          </a:xfrm>
          <a:prstGeom prst="rect">
            <a:avLst/>
          </a:prstGeom>
        </p:spPr>
      </p:pic>
      <p:cxnSp>
        <p:nvCxnSpPr>
          <p:cNvPr id="68" name="Straight Connector 67">
            <a:extLst>
              <a:ext uri="{FF2B5EF4-FFF2-40B4-BE49-F238E27FC236}">
                <a16:creationId xmlns="" xmlns:a16="http://schemas.microsoft.com/office/drawing/2014/main" id="{FF9F8F54-D3BF-EF44-BB7F-7B3E830FD764}"/>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57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 xmlns:a16="http://schemas.microsoft.com/office/drawing/2014/main" id="{FB24DA6B-61E3-E34C-A66C-24A3FBF4CA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6720" y="1592404"/>
            <a:ext cx="4749076" cy="904218"/>
          </a:xfrm>
          <a:prstGeom prst="rect">
            <a:avLst/>
          </a:prstGeom>
        </p:spPr>
      </p:pic>
      <p:pic>
        <p:nvPicPr>
          <p:cNvPr id="47" name="Picture 46">
            <a:extLst>
              <a:ext uri="{FF2B5EF4-FFF2-40B4-BE49-F238E27FC236}">
                <a16:creationId xmlns="" xmlns:a16="http://schemas.microsoft.com/office/drawing/2014/main" id="{19803996-744D-F04D-ABF0-C08BC9C515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2005" y="2623222"/>
            <a:ext cx="4749097" cy="904222"/>
          </a:xfrm>
          <a:prstGeom prst="rect">
            <a:avLst/>
          </a:prstGeom>
        </p:spPr>
      </p:pic>
      <p:sp>
        <p:nvSpPr>
          <p:cNvPr id="2" name="Title 1"/>
          <p:cNvSpPr>
            <a:spLocks noGrp="1"/>
          </p:cNvSpPr>
          <p:nvPr>
            <p:ph type="title"/>
          </p:nvPr>
        </p:nvSpPr>
        <p:spPr/>
        <p:txBody>
          <a:bodyPr/>
          <a:lstStyle/>
          <a:p>
            <a:r>
              <a:rPr lang="en-US"/>
              <a:t>FortiGate 3400/3401E/-DC</a:t>
            </a:r>
          </a:p>
        </p:txBody>
      </p:sp>
      <p:sp>
        <p:nvSpPr>
          <p:cNvPr id="6" name="Rectangle 47"/>
          <p:cNvSpPr>
            <a:spLocks noChangeArrowheads="1"/>
          </p:cNvSpPr>
          <p:nvPr/>
        </p:nvSpPr>
        <p:spPr bwMode="auto">
          <a:xfrm>
            <a:off x="7822754" y="1548191"/>
            <a:ext cx="3982562"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rgbClr val="A12D2D"/>
              </a:buClr>
              <a:buFont typeface="+mj-ea"/>
              <a:buAutoNum type="circleNumDbPlain"/>
              <a:defRPr/>
            </a:pPr>
            <a:r>
              <a:rPr lang="en-US" sz="1300">
                <a:solidFill>
                  <a:srgbClr val="000000"/>
                </a:solidFill>
                <a:latin typeface="Arial" panose="020B0604020202020204" pitchFamily="34" charset="0"/>
                <a:cs typeface="Arial" panose="020B0604020202020204" pitchFamily="34" charset="0"/>
              </a:rPr>
              <a:t>2x GE RJ45 Management Ports</a:t>
            </a:r>
          </a:p>
          <a:p>
            <a:pPr marL="457297" indent="-457297" defTabSz="1218959">
              <a:spcBef>
                <a:spcPct val="20000"/>
              </a:spcBef>
              <a:buClr>
                <a:srgbClr val="A12D2D"/>
              </a:buClr>
              <a:buFont typeface="+mj-ea"/>
              <a:buAutoNum type="circleNumDbPlain"/>
              <a:defRPr/>
            </a:pPr>
            <a:r>
              <a:rPr lang="en-US" sz="1300">
                <a:solidFill>
                  <a:srgbClr val="000000"/>
                </a:solidFill>
                <a:latin typeface="Arial" panose="020B0604020202020204" pitchFamily="34" charset="0"/>
                <a:cs typeface="Arial" panose="020B0604020202020204" pitchFamily="34" charset="0"/>
              </a:rPr>
              <a:t>2x 10EG SFP+/GE HA SFP Slots </a:t>
            </a:r>
          </a:p>
          <a:p>
            <a:pPr marL="457297" indent="-457297" defTabSz="1218959">
              <a:spcBef>
                <a:spcPct val="20000"/>
              </a:spcBef>
              <a:buClr>
                <a:srgbClr val="A12D2D"/>
              </a:buClr>
              <a:buFont typeface="+mj-ea"/>
              <a:buAutoNum type="circleNumDbPlain"/>
              <a:defRPr/>
            </a:pPr>
            <a:r>
              <a:rPr lang="en-US" sz="1300">
                <a:solidFill>
                  <a:srgbClr val="000000"/>
                </a:solidFill>
                <a:latin typeface="Arial" panose="020B0604020202020204" pitchFamily="34" charset="0"/>
                <a:cs typeface="Arial" panose="020B0604020202020204" pitchFamily="34" charset="0"/>
              </a:rPr>
              <a:t>22x 25EG SFP28/10GE SFP+/GE SFP Slots</a:t>
            </a:r>
          </a:p>
          <a:p>
            <a:pPr marL="457297" indent="-457297" defTabSz="1218959">
              <a:spcBef>
                <a:spcPct val="20000"/>
              </a:spcBef>
              <a:buClr>
                <a:srgbClr val="A12D2D"/>
              </a:buClr>
              <a:buFont typeface="+mj-ea"/>
              <a:buAutoNum type="circleNumDbPlain"/>
              <a:defRPr/>
            </a:pPr>
            <a:r>
              <a:rPr lang="en-US" sz="1300">
                <a:latin typeface="Arial" panose="020B0604020202020204" pitchFamily="34" charset="0"/>
                <a:cs typeface="Arial" panose="020B0604020202020204" pitchFamily="34" charset="0"/>
              </a:rPr>
              <a:t>4x 100GE QSFP28 / 40GE QSFP+ Slots </a:t>
            </a:r>
            <a:r>
              <a:rPr lang="en-US" sz="1300">
                <a:solidFill>
                  <a:srgbClr val="000000"/>
                </a:solidFill>
                <a:latin typeface="Arial" panose="020B0604020202020204" pitchFamily="34" charset="0"/>
                <a:cs typeface="Arial" panose="020B0604020202020204" pitchFamily="34" charset="0"/>
              </a:rPr>
              <a:t> </a:t>
            </a:r>
          </a:p>
        </p:txBody>
      </p:sp>
      <p:sp>
        <p:nvSpPr>
          <p:cNvPr id="15" name="Oval 14"/>
          <p:cNvSpPr/>
          <p:nvPr/>
        </p:nvSpPr>
        <p:spPr bwMode="auto">
          <a:xfrm>
            <a:off x="2254276"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1</a:t>
            </a:r>
          </a:p>
        </p:txBody>
      </p:sp>
      <p:sp>
        <p:nvSpPr>
          <p:cNvPr id="16" name="Oval 15"/>
          <p:cNvSpPr/>
          <p:nvPr/>
        </p:nvSpPr>
        <p:spPr bwMode="auto">
          <a:xfrm>
            <a:off x="2530556"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2</a:t>
            </a:r>
          </a:p>
        </p:txBody>
      </p:sp>
      <p:cxnSp>
        <p:nvCxnSpPr>
          <p:cNvPr id="21" name="Straight Connector 20"/>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9"/>
            <a:ext cx="3816010" cy="569360"/>
          </a:xfrm>
          <a:prstGeom prst="rect">
            <a:avLst/>
          </a:prstGeom>
          <a:noFill/>
        </p:spPr>
        <p:txBody>
          <a:bodyPr wrap="square" lIns="121893" tIns="60947" rIns="121893" bIns="60947" rtlCol="0">
            <a:spAutoFit/>
          </a:bodyPr>
          <a:lstStyle/>
          <a:p>
            <a:pPr defTabSz="914240">
              <a:defRPr/>
            </a:pPr>
            <a:r>
              <a:rPr lang="en-US" sz="1600" b="1" dirty="0">
                <a:solidFill>
                  <a:srgbClr val="000000"/>
                </a:solidFill>
                <a:latin typeface="Arial"/>
              </a:rPr>
              <a:t>Large Enterprise / Data Center / SP</a:t>
            </a:r>
            <a:br>
              <a:rPr lang="en-US" sz="1600" b="1" dirty="0">
                <a:solidFill>
                  <a:srgbClr val="000000"/>
                </a:solidFill>
                <a:latin typeface="Arial"/>
              </a:rPr>
            </a:br>
            <a:r>
              <a:rPr lang="en-US" sz="1300" dirty="0">
                <a:solidFill>
                  <a:schemeClr val="bg1">
                    <a:lumMod val="50000"/>
                  </a:schemeClr>
                </a:solidFill>
              </a:rPr>
              <a:t>NGFW / ISFW / IPS / SWG / Mobile Security</a:t>
            </a:r>
          </a:p>
        </p:txBody>
      </p:sp>
      <p:cxnSp>
        <p:nvCxnSpPr>
          <p:cNvPr id="33" name="Straight Connector 32"/>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 xmlns:a16="http://schemas.microsoft.com/office/drawing/2014/main" id="{AA78EC33-9EE6-6A42-A2DE-4E0ACBFFDE02}"/>
              </a:ext>
            </a:extLst>
          </p:cNvPr>
          <p:cNvSpPr/>
          <p:nvPr/>
        </p:nvSpPr>
        <p:spPr bwMode="auto">
          <a:xfrm>
            <a:off x="3442606" y="238547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3</a:t>
            </a:r>
          </a:p>
        </p:txBody>
      </p:sp>
      <p:sp>
        <p:nvSpPr>
          <p:cNvPr id="49" name="Oval 48">
            <a:extLst>
              <a:ext uri="{FF2B5EF4-FFF2-40B4-BE49-F238E27FC236}">
                <a16:creationId xmlns="" xmlns:a16="http://schemas.microsoft.com/office/drawing/2014/main" id="{30C12969-0DF3-FC4D-A2FD-7EEBAB7FD095}"/>
              </a:ext>
            </a:extLst>
          </p:cNvPr>
          <p:cNvSpPr/>
          <p:nvPr/>
        </p:nvSpPr>
        <p:spPr bwMode="auto">
          <a:xfrm>
            <a:off x="5515969" y="2379180"/>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4</a:t>
            </a:r>
          </a:p>
        </p:txBody>
      </p:sp>
      <p:pic>
        <p:nvPicPr>
          <p:cNvPr id="53" name="Picture 52">
            <a:extLst>
              <a:ext uri="{FF2B5EF4-FFF2-40B4-BE49-F238E27FC236}">
                <a16:creationId xmlns="" xmlns:a16="http://schemas.microsoft.com/office/drawing/2014/main" id="{19A77582-B9D1-0C44-B21D-583CCB78978B}"/>
              </a:ext>
            </a:extLst>
          </p:cNvPr>
          <p:cNvPicPr>
            <a:picLocks noChangeAspect="1"/>
          </p:cNvPicPr>
          <p:nvPr/>
        </p:nvPicPr>
        <p:blipFill>
          <a:blip r:embed="rId4"/>
          <a:stretch>
            <a:fillRect/>
          </a:stretch>
        </p:blipFill>
        <p:spPr>
          <a:xfrm>
            <a:off x="7755868" y="3021110"/>
            <a:ext cx="3636783" cy="843312"/>
          </a:xfrm>
          <a:prstGeom prst="rect">
            <a:avLst/>
          </a:prstGeom>
        </p:spPr>
      </p:pic>
      <p:pic>
        <p:nvPicPr>
          <p:cNvPr id="39" name="Picture 38">
            <a:extLst>
              <a:ext uri="{FF2B5EF4-FFF2-40B4-BE49-F238E27FC236}">
                <a16:creationId xmlns="" xmlns:a16="http://schemas.microsoft.com/office/drawing/2014/main" id="{51E7E98E-2D13-4643-950F-0C490601056F}"/>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826271CC-704E-8D44-A87C-265AC17FA516}"/>
              </a:ext>
            </a:extLst>
          </p:cNvPr>
          <p:cNvGrpSpPr/>
          <p:nvPr/>
        </p:nvGrpSpPr>
        <p:grpSpPr>
          <a:xfrm>
            <a:off x="7812000" y="5417256"/>
            <a:ext cx="2852214" cy="671119"/>
            <a:chOff x="8936872" y="5417256"/>
            <a:chExt cx="2852214" cy="671119"/>
          </a:xfrm>
        </p:grpSpPr>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2" name="Rounded Rectangle 31"/>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defRPr/>
              </a:pPr>
              <a:r>
                <a:rPr lang="en-US" sz="1200" b="1">
                  <a:solidFill>
                    <a:srgbClr val="FFFFFF"/>
                  </a:solidFill>
                  <a:latin typeface="Arial"/>
                </a:rPr>
                <a:t>4,096</a:t>
              </a:r>
            </a:p>
          </p:txBody>
        </p:sp>
        <p:sp>
          <p:nvSpPr>
            <p:cNvPr id="34" name="Rounded Rectangle 33"/>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defRPr/>
              </a:pPr>
              <a:r>
                <a:rPr lang="en-US" sz="1100" b="1">
                  <a:solidFill>
                    <a:srgbClr val="FFFFFF"/>
                  </a:solidFill>
                  <a:latin typeface="Arial"/>
                </a:rPr>
                <a:t>256</a:t>
              </a:r>
            </a:p>
          </p:txBody>
        </p:sp>
        <p:sp>
          <p:nvSpPr>
            <p:cNvPr id="40" name="Rounded Rectangle 39">
              <a:extLst>
                <a:ext uri="{FF2B5EF4-FFF2-40B4-BE49-F238E27FC236}">
                  <a16:creationId xmlns="" xmlns:a16="http://schemas.microsoft.com/office/drawing/2014/main" id="{3F5F6934-3DD4-E44C-8D2B-9741C8FE75E4}"/>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3" name="Picture 42">
            <a:extLst>
              <a:ext uri="{FF2B5EF4-FFF2-40B4-BE49-F238E27FC236}">
                <a16:creationId xmlns="" xmlns:a16="http://schemas.microsoft.com/office/drawing/2014/main" id="{DC752D9B-FB22-4A45-BEB5-83363170CAD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
          <a:stretch/>
        </p:blipFill>
        <p:spPr>
          <a:xfrm>
            <a:off x="11380456" y="3091900"/>
            <a:ext cx="466442" cy="729600"/>
          </a:xfrm>
          <a:prstGeom prst="rect">
            <a:avLst/>
          </a:prstGeom>
        </p:spPr>
      </p:pic>
      <p:pic>
        <p:nvPicPr>
          <p:cNvPr id="45" name="Picture 44" descr="Firewall-Sym-Dk.png">
            <a:extLst>
              <a:ext uri="{FF2B5EF4-FFF2-40B4-BE49-F238E27FC236}">
                <a16:creationId xmlns="" xmlns:a16="http://schemas.microsoft.com/office/drawing/2014/main" id="{8416E171-A753-6648-9E6E-E3157F2423B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0" name="TextBox 49">
            <a:extLst>
              <a:ext uri="{FF2B5EF4-FFF2-40B4-BE49-F238E27FC236}">
                <a16:creationId xmlns="" xmlns:a16="http://schemas.microsoft.com/office/drawing/2014/main" id="{FC7F86AE-D155-004C-B6FD-AAEF11ADF86A}"/>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240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50 Million</a:t>
            </a:r>
          </a:p>
          <a:p>
            <a:r>
              <a:rPr lang="en-US" sz="1100">
                <a:solidFill>
                  <a:srgbClr val="7F7F7F"/>
                </a:solidFill>
              </a:rPr>
              <a:t>Concurrent Sessions</a:t>
            </a:r>
          </a:p>
          <a:p>
            <a:endParaRPr lang="en-US" sz="1100">
              <a:solidFill>
                <a:srgbClr val="7F7F7F"/>
              </a:solidFill>
            </a:endParaRPr>
          </a:p>
          <a:p>
            <a:r>
              <a:rPr lang="en-US" sz="2400" b="1"/>
              <a:t>30 Gbps</a:t>
            </a:r>
          </a:p>
          <a:p>
            <a:r>
              <a:rPr lang="en-US" sz="1100">
                <a:solidFill>
                  <a:srgbClr val="7F7F7F"/>
                </a:solidFill>
              </a:rPr>
              <a:t>SSL Inspection Throughput</a:t>
            </a:r>
          </a:p>
          <a:p>
            <a:endParaRPr lang="en-US" sz="1100">
              <a:solidFill>
                <a:srgbClr val="7F7F7F"/>
              </a:solidFill>
            </a:endParaRPr>
          </a:p>
        </p:txBody>
      </p:sp>
      <p:cxnSp>
        <p:nvCxnSpPr>
          <p:cNvPr id="51" name="Straight Connector 50">
            <a:extLst>
              <a:ext uri="{FF2B5EF4-FFF2-40B4-BE49-F238E27FC236}">
                <a16:creationId xmlns="" xmlns:a16="http://schemas.microsoft.com/office/drawing/2014/main" id="{45ECD6FC-0396-6846-A42B-77C650818170}"/>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 xmlns:a16="http://schemas.microsoft.com/office/drawing/2014/main" id="{61249366-5FFB-584D-B6E1-A08EEE8FF925}"/>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44 Gbps</a:t>
            </a:r>
          </a:p>
          <a:p>
            <a:r>
              <a:rPr lang="en-US" sz="1100">
                <a:solidFill>
                  <a:srgbClr val="7F7F7F"/>
                </a:solidFill>
              </a:rPr>
              <a:t>IPS Throughput</a:t>
            </a:r>
          </a:p>
          <a:p>
            <a:endParaRPr lang="en-US" sz="1100">
              <a:solidFill>
                <a:srgbClr val="7F7F7F"/>
              </a:solidFill>
            </a:endParaRPr>
          </a:p>
          <a:p>
            <a:r>
              <a:rPr lang="en-US" sz="2400" b="1">
                <a:solidFill>
                  <a:srgbClr val="000000"/>
                </a:solidFill>
              </a:rPr>
              <a:t>34 Gbps</a:t>
            </a:r>
          </a:p>
          <a:p>
            <a:r>
              <a:rPr lang="en-US" sz="1100">
                <a:solidFill>
                  <a:srgbClr val="7F7F7F"/>
                </a:solidFill>
              </a:rPr>
              <a:t>NGFW Throughput</a:t>
            </a:r>
          </a:p>
          <a:p>
            <a:endParaRPr lang="en-US" sz="1100">
              <a:solidFill>
                <a:srgbClr val="7F7F7F"/>
              </a:solidFill>
            </a:endParaRPr>
          </a:p>
          <a:p>
            <a:r>
              <a:rPr lang="en-US" sz="2400" b="1">
                <a:solidFill>
                  <a:srgbClr val="000000"/>
                </a:solidFill>
              </a:rPr>
              <a:t>23 Gbps</a:t>
            </a:r>
          </a:p>
          <a:p>
            <a:r>
              <a:rPr lang="en-US" sz="1100">
                <a:solidFill>
                  <a:srgbClr val="7F7F7F"/>
                </a:solidFill>
              </a:rPr>
              <a:t>Threat Protection Throughput</a:t>
            </a:r>
          </a:p>
          <a:p>
            <a:endParaRPr lang="en-US" sz="1100">
              <a:solidFill>
                <a:srgbClr val="7F7F7F"/>
              </a:solidFill>
            </a:endParaRPr>
          </a:p>
        </p:txBody>
      </p:sp>
      <p:pic>
        <p:nvPicPr>
          <p:cNvPr id="54" name="Picture 53" descr="NGFW_sym.png">
            <a:extLst>
              <a:ext uri="{FF2B5EF4-FFF2-40B4-BE49-F238E27FC236}">
                <a16:creationId xmlns="" xmlns:a16="http://schemas.microsoft.com/office/drawing/2014/main" id="{F3363473-21CB-6248-939A-A9DA1F29EC5C}"/>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5" name="Picture 54" descr="Threat Protection icon.eps">
            <a:extLst>
              <a:ext uri="{FF2B5EF4-FFF2-40B4-BE49-F238E27FC236}">
                <a16:creationId xmlns="" xmlns:a16="http://schemas.microsoft.com/office/drawing/2014/main" id="{4194F638-522E-204F-99CC-67B3E1C51C0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6" name="Graphic 55">
            <a:extLst>
              <a:ext uri="{FF2B5EF4-FFF2-40B4-BE49-F238E27FC236}">
                <a16:creationId xmlns="" xmlns:a16="http://schemas.microsoft.com/office/drawing/2014/main" id="{5A56EA80-CD7D-8C4B-8548-BA865BFAC259}"/>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322417" y="5580139"/>
            <a:ext cx="558697" cy="558697"/>
          </a:xfrm>
          <a:prstGeom prst="rect">
            <a:avLst/>
          </a:prstGeom>
        </p:spPr>
      </p:pic>
      <p:sp>
        <p:nvSpPr>
          <p:cNvPr id="57" name="Rectangle 56">
            <a:extLst>
              <a:ext uri="{FF2B5EF4-FFF2-40B4-BE49-F238E27FC236}">
                <a16:creationId xmlns="" xmlns:a16="http://schemas.microsoft.com/office/drawing/2014/main" id="{C8D80421-C36C-8847-9836-1E40BBF277B1}"/>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460,000</a:t>
            </a:r>
          </a:p>
          <a:p>
            <a:pPr lvl="0" algn="r"/>
            <a:r>
              <a:rPr lang="en-US" sz="1100">
                <a:solidFill>
                  <a:srgbClr val="7F7F7F"/>
                </a:solidFill>
              </a:rPr>
              <a:t>New Sessions/Sec</a:t>
            </a:r>
          </a:p>
        </p:txBody>
      </p:sp>
      <p:pic>
        <p:nvPicPr>
          <p:cNvPr id="58" name="Graphic 57">
            <a:extLst>
              <a:ext uri="{FF2B5EF4-FFF2-40B4-BE49-F238E27FC236}">
                <a16:creationId xmlns="" xmlns:a16="http://schemas.microsoft.com/office/drawing/2014/main" id="{900FD43D-7617-8E44-B274-82597B5FA0A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1943" y="5580139"/>
            <a:ext cx="555965" cy="555965"/>
          </a:xfrm>
          <a:prstGeom prst="rect">
            <a:avLst/>
          </a:prstGeom>
        </p:spPr>
      </p:pic>
      <p:cxnSp>
        <p:nvCxnSpPr>
          <p:cNvPr id="59" name="Straight Connector 58">
            <a:extLst>
              <a:ext uri="{FF2B5EF4-FFF2-40B4-BE49-F238E27FC236}">
                <a16:creationId xmlns="" xmlns:a16="http://schemas.microsoft.com/office/drawing/2014/main" id="{42C6122A-F85D-834A-8C68-41BDA3BD9FB1}"/>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808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 xmlns:a16="http://schemas.microsoft.com/office/drawing/2014/main" id="{FB24DA6B-61E3-E34C-A66C-24A3FBF4CA54}"/>
              </a:ext>
            </a:extLst>
          </p:cNvPr>
          <p:cNvPicPr>
            <a:picLocks noChangeAspect="1"/>
          </p:cNvPicPr>
          <p:nvPr/>
        </p:nvPicPr>
        <p:blipFill>
          <a:blip r:embed="rId2"/>
          <a:stretch>
            <a:fillRect/>
          </a:stretch>
        </p:blipFill>
        <p:spPr>
          <a:xfrm>
            <a:off x="1459892" y="1592404"/>
            <a:ext cx="4802732" cy="904218"/>
          </a:xfrm>
          <a:prstGeom prst="rect">
            <a:avLst/>
          </a:prstGeom>
        </p:spPr>
      </p:pic>
      <p:pic>
        <p:nvPicPr>
          <p:cNvPr id="47" name="Picture 46">
            <a:extLst>
              <a:ext uri="{FF2B5EF4-FFF2-40B4-BE49-F238E27FC236}">
                <a16:creationId xmlns="" xmlns:a16="http://schemas.microsoft.com/office/drawing/2014/main" id="{19803996-744D-F04D-ABF0-C08BC9C51531}"/>
              </a:ext>
            </a:extLst>
          </p:cNvPr>
          <p:cNvPicPr>
            <a:picLocks noChangeAspect="1"/>
          </p:cNvPicPr>
          <p:nvPr/>
        </p:nvPicPr>
        <p:blipFill>
          <a:blip r:embed="rId3"/>
          <a:stretch>
            <a:fillRect/>
          </a:stretch>
        </p:blipFill>
        <p:spPr>
          <a:xfrm>
            <a:off x="1465177" y="2623222"/>
            <a:ext cx="4802753" cy="904222"/>
          </a:xfrm>
          <a:prstGeom prst="rect">
            <a:avLst/>
          </a:prstGeom>
        </p:spPr>
      </p:pic>
      <p:sp>
        <p:nvSpPr>
          <p:cNvPr id="2" name="Title 1"/>
          <p:cNvSpPr>
            <a:spLocks noGrp="1"/>
          </p:cNvSpPr>
          <p:nvPr>
            <p:ph type="title"/>
          </p:nvPr>
        </p:nvSpPr>
        <p:spPr/>
        <p:txBody>
          <a:bodyPr/>
          <a:lstStyle/>
          <a:p>
            <a:r>
              <a:rPr lang="en-US" dirty="0"/>
              <a:t>FortiGate 3600E/-DC and 3601E</a:t>
            </a:r>
          </a:p>
        </p:txBody>
      </p:sp>
      <p:sp>
        <p:nvSpPr>
          <p:cNvPr id="6" name="Rectangle 47"/>
          <p:cNvSpPr>
            <a:spLocks noChangeArrowheads="1"/>
          </p:cNvSpPr>
          <p:nvPr/>
        </p:nvSpPr>
        <p:spPr bwMode="auto">
          <a:xfrm>
            <a:off x="7822753" y="1548191"/>
            <a:ext cx="4110343"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defRPr/>
            </a:pPr>
            <a:r>
              <a:rPr lang="en-US" sz="1300">
                <a:solidFill>
                  <a:srgbClr val="000000"/>
                </a:solidFill>
                <a:latin typeface="Arial" panose="020B0604020202020204" pitchFamily="34" charset="0"/>
                <a:cs typeface="Arial" panose="020B0604020202020204" pitchFamily="34" charset="0"/>
              </a:rPr>
              <a:t>2x GE RJ45 Management Ports</a:t>
            </a:r>
          </a:p>
          <a:p>
            <a:pPr marL="457297" indent="-457297" defTabSz="1218959">
              <a:spcBef>
                <a:spcPct val="20000"/>
              </a:spcBef>
              <a:buClr>
                <a:schemeClr val="accent6"/>
              </a:buClr>
              <a:buFont typeface="+mj-ea"/>
              <a:buAutoNum type="circleNumDbPlain"/>
              <a:defRPr/>
            </a:pPr>
            <a:r>
              <a:rPr lang="en-US" sz="1300">
                <a:solidFill>
                  <a:srgbClr val="000000"/>
                </a:solidFill>
                <a:latin typeface="Arial" panose="020B0604020202020204" pitchFamily="34" charset="0"/>
                <a:cs typeface="Arial" panose="020B0604020202020204" pitchFamily="34" charset="0"/>
              </a:rPr>
              <a:t>2x 10GE SFP+/GE HA SFP Slots </a:t>
            </a:r>
          </a:p>
          <a:p>
            <a:pPr marL="457297" indent="-457297" defTabSz="1218959">
              <a:spcBef>
                <a:spcPct val="20000"/>
              </a:spcBef>
              <a:buClr>
                <a:schemeClr val="accent6"/>
              </a:buClr>
              <a:buFont typeface="+mj-ea"/>
              <a:buAutoNum type="circleNumDbPlain"/>
              <a:defRPr/>
            </a:pPr>
            <a:r>
              <a:rPr lang="en-US" sz="1300">
                <a:solidFill>
                  <a:srgbClr val="000000"/>
                </a:solidFill>
                <a:latin typeface="Arial" panose="020B0604020202020204" pitchFamily="34" charset="0"/>
                <a:cs typeface="Arial" panose="020B0604020202020204" pitchFamily="34" charset="0"/>
              </a:rPr>
              <a:t>30x 25GE SFP28/10GE SFP+/GE SFP Slots</a:t>
            </a:r>
          </a:p>
          <a:p>
            <a:pPr marL="457297" indent="-457297" defTabSz="1218959">
              <a:spcBef>
                <a:spcPct val="20000"/>
              </a:spcBef>
              <a:buClr>
                <a:schemeClr val="accent6"/>
              </a:buClr>
              <a:buFont typeface="+mj-ea"/>
              <a:buAutoNum type="circleNumDbPlain"/>
              <a:defRPr/>
            </a:pPr>
            <a:r>
              <a:rPr lang="en-US" sz="1300">
                <a:latin typeface="Arial" panose="020B0604020202020204" pitchFamily="34" charset="0"/>
                <a:cs typeface="Arial" panose="020B0604020202020204" pitchFamily="34" charset="0"/>
              </a:rPr>
              <a:t>6x 100GE QSFP28 / 40GE QSFP+ Slots </a:t>
            </a:r>
            <a:r>
              <a:rPr lang="en-US" sz="1300">
                <a:solidFill>
                  <a:srgbClr val="000000"/>
                </a:solidFill>
                <a:latin typeface="Arial" panose="020B0604020202020204" pitchFamily="34" charset="0"/>
                <a:cs typeface="Arial" panose="020B0604020202020204" pitchFamily="34" charset="0"/>
              </a:rPr>
              <a:t> </a:t>
            </a:r>
          </a:p>
        </p:txBody>
      </p:sp>
      <p:sp>
        <p:nvSpPr>
          <p:cNvPr id="15" name="Oval 14"/>
          <p:cNvSpPr/>
          <p:nvPr/>
        </p:nvSpPr>
        <p:spPr bwMode="auto">
          <a:xfrm>
            <a:off x="2254276"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1</a:t>
            </a:r>
          </a:p>
        </p:txBody>
      </p:sp>
      <p:sp>
        <p:nvSpPr>
          <p:cNvPr id="16" name="Oval 15"/>
          <p:cNvSpPr/>
          <p:nvPr/>
        </p:nvSpPr>
        <p:spPr bwMode="auto">
          <a:xfrm>
            <a:off x="2530556" y="238970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2</a:t>
            </a:r>
          </a:p>
        </p:txBody>
      </p:sp>
      <p:cxnSp>
        <p:nvCxnSpPr>
          <p:cNvPr id="21" name="Straight Connector 20"/>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9"/>
            <a:ext cx="3816010" cy="569360"/>
          </a:xfrm>
          <a:prstGeom prst="rect">
            <a:avLst/>
          </a:prstGeom>
          <a:noFill/>
        </p:spPr>
        <p:txBody>
          <a:bodyPr wrap="square" lIns="121893" tIns="60947" rIns="121893" bIns="60947" rtlCol="0">
            <a:spAutoFit/>
          </a:bodyPr>
          <a:lstStyle/>
          <a:p>
            <a:pPr defTabSz="914240">
              <a:defRPr/>
            </a:pPr>
            <a:r>
              <a:rPr lang="en-US" sz="1600" b="1" dirty="0">
                <a:solidFill>
                  <a:srgbClr val="000000"/>
                </a:solidFill>
                <a:latin typeface="Arial"/>
              </a:rPr>
              <a:t>Large Enterprise / Data Center / SP</a:t>
            </a:r>
          </a:p>
          <a:p>
            <a:r>
              <a:rPr lang="en-US" sz="1300" dirty="0">
                <a:solidFill>
                  <a:schemeClr val="bg1">
                    <a:lumMod val="50000"/>
                  </a:schemeClr>
                </a:solidFill>
              </a:rPr>
              <a:t>NGFW / ISFW / IPS / SWG / Mobile Security</a:t>
            </a:r>
          </a:p>
        </p:txBody>
      </p:sp>
      <p:cxnSp>
        <p:nvCxnSpPr>
          <p:cNvPr id="33" name="Straight Connector 32"/>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 xmlns:a16="http://schemas.microsoft.com/office/drawing/2014/main" id="{AA78EC33-9EE6-6A42-A2DE-4E0ACBFFDE02}"/>
              </a:ext>
            </a:extLst>
          </p:cNvPr>
          <p:cNvSpPr/>
          <p:nvPr/>
        </p:nvSpPr>
        <p:spPr bwMode="auto">
          <a:xfrm>
            <a:off x="3828373" y="2385472"/>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3</a:t>
            </a:r>
          </a:p>
        </p:txBody>
      </p:sp>
      <p:sp>
        <p:nvSpPr>
          <p:cNvPr id="49" name="Oval 48">
            <a:extLst>
              <a:ext uri="{FF2B5EF4-FFF2-40B4-BE49-F238E27FC236}">
                <a16:creationId xmlns="" xmlns:a16="http://schemas.microsoft.com/office/drawing/2014/main" id="{30C12969-0DF3-FC4D-A2FD-7EEBAB7FD095}"/>
              </a:ext>
            </a:extLst>
          </p:cNvPr>
          <p:cNvSpPr/>
          <p:nvPr/>
        </p:nvSpPr>
        <p:spPr bwMode="auto">
          <a:xfrm>
            <a:off x="5687423" y="2379180"/>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rgbClr val="8B8143"/>
              </a:buClr>
              <a:buSzPct val="90000"/>
              <a:defRPr/>
            </a:pPr>
            <a:r>
              <a:rPr lang="en-US" sz="1500">
                <a:solidFill>
                  <a:srgbClr val="FFFFFF"/>
                </a:solidFill>
                <a:latin typeface="Arial" charset="0"/>
              </a:rPr>
              <a:t>4</a:t>
            </a:r>
          </a:p>
        </p:txBody>
      </p:sp>
      <p:pic>
        <p:nvPicPr>
          <p:cNvPr id="53" name="Picture 52">
            <a:extLst>
              <a:ext uri="{FF2B5EF4-FFF2-40B4-BE49-F238E27FC236}">
                <a16:creationId xmlns="" xmlns:a16="http://schemas.microsoft.com/office/drawing/2014/main" id="{19A77582-B9D1-0C44-B21D-583CCB78978B}"/>
              </a:ext>
            </a:extLst>
          </p:cNvPr>
          <p:cNvPicPr>
            <a:picLocks noChangeAspect="1"/>
          </p:cNvPicPr>
          <p:nvPr/>
        </p:nvPicPr>
        <p:blipFill>
          <a:blip r:embed="rId4"/>
          <a:stretch>
            <a:fillRect/>
          </a:stretch>
        </p:blipFill>
        <p:spPr>
          <a:xfrm>
            <a:off x="7755868" y="3021110"/>
            <a:ext cx="3636783" cy="843312"/>
          </a:xfrm>
          <a:prstGeom prst="rect">
            <a:avLst/>
          </a:prstGeom>
        </p:spPr>
      </p:pic>
      <p:pic>
        <p:nvPicPr>
          <p:cNvPr id="39" name="Picture 38">
            <a:extLst>
              <a:ext uri="{FF2B5EF4-FFF2-40B4-BE49-F238E27FC236}">
                <a16:creationId xmlns="" xmlns:a16="http://schemas.microsoft.com/office/drawing/2014/main" id="{F0A77AFF-3F09-2C49-9BCC-87F3FC0D9383}"/>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C14D0FC6-1CF7-314A-BC81-290A924909EC}"/>
              </a:ext>
            </a:extLst>
          </p:cNvPr>
          <p:cNvGrpSpPr/>
          <p:nvPr/>
        </p:nvGrpSpPr>
        <p:grpSpPr>
          <a:xfrm>
            <a:off x="7812000" y="5417256"/>
            <a:ext cx="2852214" cy="671119"/>
            <a:chOff x="8936872" y="5417256"/>
            <a:chExt cx="2852214" cy="671119"/>
          </a:xfrm>
        </p:grpSpPr>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2" name="Rounded Rectangle 31"/>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defRPr/>
              </a:pPr>
              <a:r>
                <a:rPr lang="en-US" sz="1200" b="1">
                  <a:solidFill>
                    <a:srgbClr val="FFFFFF"/>
                  </a:solidFill>
                  <a:latin typeface="Arial"/>
                </a:rPr>
                <a:t>4,096</a:t>
              </a:r>
            </a:p>
          </p:txBody>
        </p:sp>
        <p:sp>
          <p:nvSpPr>
            <p:cNvPr id="34" name="Rounded Rectangle 33"/>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defRPr/>
              </a:pPr>
              <a:r>
                <a:rPr lang="en-US" sz="1100" b="1">
                  <a:solidFill>
                    <a:srgbClr val="FFFFFF"/>
                  </a:solidFill>
                  <a:latin typeface="Arial"/>
                </a:rPr>
                <a:t>256</a:t>
              </a:r>
            </a:p>
          </p:txBody>
        </p:sp>
        <p:sp>
          <p:nvSpPr>
            <p:cNvPr id="40" name="Rounded Rectangle 39">
              <a:extLst>
                <a:ext uri="{FF2B5EF4-FFF2-40B4-BE49-F238E27FC236}">
                  <a16:creationId xmlns="" xmlns:a16="http://schemas.microsoft.com/office/drawing/2014/main" id="{9203F3FE-E641-6E4A-8C25-5CA6B6DF3D6C}"/>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4" name="Picture 43" descr="Firewall-Sym-Dk.png">
            <a:extLst>
              <a:ext uri="{FF2B5EF4-FFF2-40B4-BE49-F238E27FC236}">
                <a16:creationId xmlns="" xmlns:a16="http://schemas.microsoft.com/office/drawing/2014/main" id="{7F62D395-4D8A-BC4B-B27D-BD712B26F53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5" name="TextBox 44">
            <a:extLst>
              <a:ext uri="{FF2B5EF4-FFF2-40B4-BE49-F238E27FC236}">
                <a16:creationId xmlns="" xmlns:a16="http://schemas.microsoft.com/office/drawing/2014/main" id="{CA911DC2-A581-9A4F-BEFF-D099E7B33999}"/>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240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50 Million</a:t>
            </a:r>
          </a:p>
          <a:p>
            <a:r>
              <a:rPr lang="en-US" sz="1100">
                <a:solidFill>
                  <a:srgbClr val="7F7F7F"/>
                </a:solidFill>
              </a:rPr>
              <a:t>Concurrent Sessions</a:t>
            </a:r>
          </a:p>
          <a:p>
            <a:endParaRPr lang="en-US" sz="1100">
              <a:solidFill>
                <a:srgbClr val="7F7F7F"/>
              </a:solidFill>
            </a:endParaRPr>
          </a:p>
          <a:p>
            <a:r>
              <a:rPr lang="en-US" sz="2400" b="1"/>
              <a:t>34 Gbps</a:t>
            </a:r>
          </a:p>
          <a:p>
            <a:r>
              <a:rPr lang="en-US" sz="1100">
                <a:solidFill>
                  <a:srgbClr val="7F7F7F"/>
                </a:solidFill>
              </a:rPr>
              <a:t>SSL Inspection Throughput</a:t>
            </a:r>
          </a:p>
          <a:p>
            <a:endParaRPr lang="en-US" sz="1100">
              <a:solidFill>
                <a:srgbClr val="7F7F7F"/>
              </a:solidFill>
            </a:endParaRPr>
          </a:p>
        </p:txBody>
      </p:sp>
      <p:cxnSp>
        <p:nvCxnSpPr>
          <p:cNvPr id="50" name="Straight Connector 49">
            <a:extLst>
              <a:ext uri="{FF2B5EF4-FFF2-40B4-BE49-F238E27FC236}">
                <a16:creationId xmlns="" xmlns:a16="http://schemas.microsoft.com/office/drawing/2014/main" id="{53E3B019-23C3-9041-965F-4070A327AA9A}"/>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 xmlns:a16="http://schemas.microsoft.com/office/drawing/2014/main" id="{C667DAAE-1AA8-4E49-A1F8-3EDA8754465C}"/>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55 Gbps</a:t>
            </a:r>
          </a:p>
          <a:p>
            <a:r>
              <a:rPr lang="en-US" sz="1100">
                <a:solidFill>
                  <a:srgbClr val="7F7F7F"/>
                </a:solidFill>
              </a:rPr>
              <a:t>IPS Throughput</a:t>
            </a:r>
          </a:p>
          <a:p>
            <a:endParaRPr lang="en-US" sz="1100">
              <a:solidFill>
                <a:srgbClr val="7F7F7F"/>
              </a:solidFill>
            </a:endParaRPr>
          </a:p>
          <a:p>
            <a:r>
              <a:rPr lang="en-US" sz="2400" b="1">
                <a:solidFill>
                  <a:srgbClr val="000000"/>
                </a:solidFill>
              </a:rPr>
              <a:t>40 Gbps</a:t>
            </a:r>
          </a:p>
          <a:p>
            <a:r>
              <a:rPr lang="en-US" sz="1100">
                <a:solidFill>
                  <a:srgbClr val="7F7F7F"/>
                </a:solidFill>
              </a:rPr>
              <a:t>NGFW Throughput</a:t>
            </a:r>
          </a:p>
          <a:p>
            <a:endParaRPr lang="en-US" sz="1100">
              <a:solidFill>
                <a:srgbClr val="7F7F7F"/>
              </a:solidFill>
            </a:endParaRPr>
          </a:p>
          <a:p>
            <a:r>
              <a:rPr lang="en-US" sz="2400" b="1">
                <a:solidFill>
                  <a:srgbClr val="000000"/>
                </a:solidFill>
              </a:rPr>
              <a:t>30 Gbps</a:t>
            </a:r>
          </a:p>
          <a:p>
            <a:r>
              <a:rPr lang="en-US" sz="1100">
                <a:solidFill>
                  <a:srgbClr val="7F7F7F"/>
                </a:solidFill>
              </a:rPr>
              <a:t>Threat Protection Throughput</a:t>
            </a:r>
          </a:p>
          <a:p>
            <a:endParaRPr lang="en-US" sz="1100">
              <a:solidFill>
                <a:srgbClr val="7F7F7F"/>
              </a:solidFill>
            </a:endParaRPr>
          </a:p>
        </p:txBody>
      </p:sp>
      <p:pic>
        <p:nvPicPr>
          <p:cNvPr id="52" name="Picture 51" descr="NGFW_sym.png">
            <a:extLst>
              <a:ext uri="{FF2B5EF4-FFF2-40B4-BE49-F238E27FC236}">
                <a16:creationId xmlns="" xmlns:a16="http://schemas.microsoft.com/office/drawing/2014/main" id="{2011FC09-8DCD-744C-A5A9-4564D86D3C3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4" name="Picture 53" descr="Threat Protection icon.eps">
            <a:extLst>
              <a:ext uri="{FF2B5EF4-FFF2-40B4-BE49-F238E27FC236}">
                <a16:creationId xmlns="" xmlns:a16="http://schemas.microsoft.com/office/drawing/2014/main" id="{726E688B-1E7F-F546-A54B-9A20979DA53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5" name="Graphic 54">
            <a:extLst>
              <a:ext uri="{FF2B5EF4-FFF2-40B4-BE49-F238E27FC236}">
                <a16:creationId xmlns="" xmlns:a16="http://schemas.microsoft.com/office/drawing/2014/main" id="{CD3A2C43-8E0F-1241-994A-0B1D1F02753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322417" y="5580139"/>
            <a:ext cx="558697" cy="558697"/>
          </a:xfrm>
          <a:prstGeom prst="rect">
            <a:avLst/>
          </a:prstGeom>
        </p:spPr>
      </p:pic>
      <p:sp>
        <p:nvSpPr>
          <p:cNvPr id="56" name="Rectangle 55">
            <a:extLst>
              <a:ext uri="{FF2B5EF4-FFF2-40B4-BE49-F238E27FC236}">
                <a16:creationId xmlns="" xmlns:a16="http://schemas.microsoft.com/office/drawing/2014/main" id="{121243BF-DBA3-5A4A-8648-87EB3B8B1C07}"/>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460,000</a:t>
            </a:r>
          </a:p>
          <a:p>
            <a:pPr lvl="0" algn="r"/>
            <a:r>
              <a:rPr lang="en-US" sz="1100">
                <a:solidFill>
                  <a:srgbClr val="7F7F7F"/>
                </a:solidFill>
              </a:rPr>
              <a:t>New Sessions/Sec</a:t>
            </a:r>
          </a:p>
        </p:txBody>
      </p:sp>
      <p:pic>
        <p:nvPicPr>
          <p:cNvPr id="57" name="Graphic 56">
            <a:extLst>
              <a:ext uri="{FF2B5EF4-FFF2-40B4-BE49-F238E27FC236}">
                <a16:creationId xmlns="" xmlns:a16="http://schemas.microsoft.com/office/drawing/2014/main" id="{B963BF9C-5F5C-BF4D-BB9D-A0590AE2F434}"/>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21943" y="5580139"/>
            <a:ext cx="555965" cy="555965"/>
          </a:xfrm>
          <a:prstGeom prst="rect">
            <a:avLst/>
          </a:prstGeom>
        </p:spPr>
      </p:pic>
      <p:cxnSp>
        <p:nvCxnSpPr>
          <p:cNvPr id="58" name="Straight Connector 57">
            <a:extLst>
              <a:ext uri="{FF2B5EF4-FFF2-40B4-BE49-F238E27FC236}">
                <a16:creationId xmlns="" xmlns:a16="http://schemas.microsoft.com/office/drawing/2014/main" id="{3CA96D67-D7E5-DF49-9FDF-E2990A937F14}"/>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 xmlns:a16="http://schemas.microsoft.com/office/drawing/2014/main" id="{E535ED76-8C39-134C-8F2C-9EC0CE13A0C5}"/>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1"/>
          <a:stretch/>
        </p:blipFill>
        <p:spPr>
          <a:xfrm>
            <a:off x="11380456" y="3091900"/>
            <a:ext cx="466442" cy="729600"/>
          </a:xfrm>
          <a:prstGeom prst="rect">
            <a:avLst/>
          </a:prstGeom>
        </p:spPr>
      </p:pic>
    </p:spTree>
    <p:extLst>
      <p:ext uri="{BB962C8B-B14F-4D97-AF65-F5344CB8AC3E}">
        <p14:creationId xmlns:p14="http://schemas.microsoft.com/office/powerpoint/2010/main" val="86452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3700D/-DC</a:t>
            </a:r>
          </a:p>
        </p:txBody>
      </p:sp>
      <p:pic>
        <p:nvPicPr>
          <p:cNvPr id="3" name="Picture 2"/>
          <p:cNvPicPr>
            <a:picLocks noChangeAspect="1"/>
          </p:cNvPicPr>
          <p:nvPr/>
        </p:nvPicPr>
        <p:blipFill>
          <a:blip r:embed="rId2"/>
          <a:stretch>
            <a:fillRect/>
          </a:stretch>
        </p:blipFill>
        <p:spPr>
          <a:xfrm>
            <a:off x="946941" y="1715005"/>
            <a:ext cx="5769864" cy="1774809"/>
          </a:xfrm>
          <a:prstGeom prst="rect">
            <a:avLst/>
          </a:prstGeom>
          <a:effectLst/>
        </p:spPr>
      </p:pic>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Management Ports</a:t>
            </a:r>
          </a:p>
          <a:p>
            <a:pPr marL="457297" indent="-457297" defTabSz="1218959">
              <a:spcBef>
                <a:spcPct val="20000"/>
              </a:spcBef>
              <a:buClr>
                <a:schemeClr val="accent6"/>
              </a:buClr>
              <a:buFont typeface="+mj-ea"/>
              <a:buAutoNum type="circleNumDbPlain"/>
            </a:pPr>
            <a:r>
              <a:rPr lang="en-US" sz="1300"/>
              <a:t>4 x 40GE QSFP Slots</a:t>
            </a:r>
          </a:p>
          <a:p>
            <a:pPr marL="457297" indent="-457297" defTabSz="1218959">
              <a:spcBef>
                <a:spcPct val="20000"/>
              </a:spcBef>
              <a:buClr>
                <a:schemeClr val="accent6"/>
              </a:buClr>
              <a:buFont typeface="+mj-ea"/>
              <a:buAutoNum type="circleNumDbPlain"/>
            </a:pPr>
            <a:r>
              <a:rPr lang="en-US" sz="1300"/>
              <a:t>20 x 10GE SFP/+ Slots</a:t>
            </a:r>
          </a:p>
          <a:p>
            <a:pPr marL="457297" indent="-457297" defTabSz="1218959">
              <a:spcBef>
                <a:spcPct val="20000"/>
              </a:spcBef>
              <a:buClr>
                <a:schemeClr val="accent6"/>
              </a:buClr>
              <a:buFont typeface="+mj-ea"/>
              <a:buAutoNum type="circleNumDbPlain"/>
            </a:pPr>
            <a:r>
              <a:rPr lang="en-US" sz="1300"/>
              <a:t>8 ultra-low latency 10GE SFP+ Slots </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36023" y="3061999"/>
            <a:ext cx="495296" cy="7296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10731319" y="3072748"/>
            <a:ext cx="466442" cy="729600"/>
          </a:xfrm>
          <a:prstGeom prst="rect">
            <a:avLst/>
          </a:prstGeom>
        </p:spPr>
      </p:pic>
      <p:pic>
        <p:nvPicPr>
          <p:cNvPr id="7" name="Picture 6"/>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8250239" y="3063595"/>
            <a:ext cx="496215" cy="72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46454" y="3063595"/>
            <a:ext cx="496217" cy="72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202611" y="3081869"/>
            <a:ext cx="465479" cy="80216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42670" y="3063595"/>
            <a:ext cx="494860" cy="729600"/>
          </a:xfrm>
          <a:prstGeom prst="rect">
            <a:avLst/>
          </a:prstGeom>
        </p:spPr>
      </p:pic>
      <p:pic>
        <p:nvPicPr>
          <p:cNvPr id="11" name="Picture 10" descr="FortiASIC-NP6.png"/>
          <p:cNvPicPr>
            <a:picLocks noChangeAspect="1"/>
          </p:cNvPicPr>
          <p:nvPr/>
        </p:nvPicPr>
        <p:blipFill>
          <a:blip r:embed="rId9"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sp>
        <p:nvSpPr>
          <p:cNvPr id="13" name="Oval 12"/>
          <p:cNvSpPr/>
          <p:nvPr/>
        </p:nvSpPr>
        <p:spPr bwMode="auto">
          <a:xfrm>
            <a:off x="1761465" y="337464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4" name="Oval 13"/>
          <p:cNvSpPr/>
          <p:nvPr/>
        </p:nvSpPr>
        <p:spPr bwMode="auto">
          <a:xfrm>
            <a:off x="2563175" y="337464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5" name="Oval 14"/>
          <p:cNvSpPr/>
          <p:nvPr/>
        </p:nvSpPr>
        <p:spPr bwMode="auto">
          <a:xfrm>
            <a:off x="4847052" y="337464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16" name="Oval 15"/>
          <p:cNvSpPr/>
          <p:nvPr/>
        </p:nvSpPr>
        <p:spPr bwMode="auto">
          <a:xfrm>
            <a:off x="6100023" y="337464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cxnSp>
        <p:nvCxnSpPr>
          <p:cNvPr id="21" name="Straight Connector 20"/>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65742" y="4194999"/>
            <a:ext cx="3816010" cy="569360"/>
          </a:xfrm>
          <a:prstGeom prst="rect">
            <a:avLst/>
          </a:prstGeom>
          <a:noFill/>
        </p:spPr>
        <p:txBody>
          <a:bodyPr wrap="square" lIns="121893" tIns="60947" rIns="121893" bIns="60947" rtlCol="0">
            <a:spAutoFit/>
          </a:bodyPr>
          <a:lstStyle/>
          <a:p>
            <a:r>
              <a:rPr lang="en-US" sz="1600" b="1" dirty="0"/>
              <a:t>Large Enterprise / Data Center / SP</a:t>
            </a:r>
          </a:p>
          <a:p>
            <a:r>
              <a:rPr lang="en-US" sz="1300" dirty="0">
                <a:solidFill>
                  <a:schemeClr val="bg1">
                    <a:lumMod val="50000"/>
                  </a:schemeClr>
                </a:solidFill>
              </a:rPr>
              <a:t>NGFW / ISFW / IPS / SWG / Mobile Security</a:t>
            </a:r>
          </a:p>
        </p:txBody>
      </p:sp>
      <p:cxnSp>
        <p:nvCxnSpPr>
          <p:cNvPr id="34" name="Straight Connector 33"/>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5" name="Picture 34" descr="NEBS.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653623" y="3071152"/>
            <a:ext cx="495375" cy="729600"/>
          </a:xfrm>
          <a:prstGeom prst="rect">
            <a:avLst/>
          </a:prstGeom>
        </p:spPr>
      </p:pic>
      <p:pic>
        <p:nvPicPr>
          <p:cNvPr id="42" name="Picture 41" descr="storage-4TB.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755188" y="3062224"/>
            <a:ext cx="497332" cy="733354"/>
          </a:xfrm>
          <a:prstGeom prst="rect">
            <a:avLst/>
          </a:prstGeom>
        </p:spPr>
      </p:pic>
      <p:pic>
        <p:nvPicPr>
          <p:cNvPr id="40" name="Picture 39">
            <a:extLst>
              <a:ext uri="{FF2B5EF4-FFF2-40B4-BE49-F238E27FC236}">
                <a16:creationId xmlns="" xmlns:a16="http://schemas.microsoft.com/office/drawing/2014/main" id="{F54D1947-6643-AD4F-B003-F0ABBF8C5AB8}"/>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2" name="Group 11">
            <a:extLst>
              <a:ext uri="{FF2B5EF4-FFF2-40B4-BE49-F238E27FC236}">
                <a16:creationId xmlns="" xmlns:a16="http://schemas.microsoft.com/office/drawing/2014/main" id="{8F86EFBF-E437-0343-B2F3-DC4B404EBA0F}"/>
              </a:ext>
            </a:extLst>
          </p:cNvPr>
          <p:cNvGrpSpPr/>
          <p:nvPr/>
        </p:nvGrpSpPr>
        <p:grpSpPr>
          <a:xfrm>
            <a:off x="7812000" y="5417256"/>
            <a:ext cx="2852214" cy="671119"/>
            <a:chOff x="8936872" y="5417256"/>
            <a:chExt cx="2852214" cy="671119"/>
          </a:xfrm>
        </p:grpSpPr>
        <p:pic>
          <p:nvPicPr>
            <p:cNvPr id="24" name="Picture 2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6" name="Picture 2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2" name="Rounded Rectangle 31"/>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33" name="Rounded Rectangle 32"/>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256</a:t>
              </a:r>
            </a:p>
          </p:txBody>
        </p:sp>
        <p:sp>
          <p:nvSpPr>
            <p:cNvPr id="41" name="Rounded Rectangle 40">
              <a:extLst>
                <a:ext uri="{FF2B5EF4-FFF2-40B4-BE49-F238E27FC236}">
                  <a16:creationId xmlns="" xmlns:a16="http://schemas.microsoft.com/office/drawing/2014/main" id="{AC5F1412-C890-334E-A8A5-ED1C4266944E}"/>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6" name="Picture 45" descr="Firewall-Sym-Dk.png">
            <a:extLst>
              <a:ext uri="{FF2B5EF4-FFF2-40B4-BE49-F238E27FC236}">
                <a16:creationId xmlns="" xmlns:a16="http://schemas.microsoft.com/office/drawing/2014/main" id="{5C72B0BA-15B4-4C4E-8D09-36D45E29CFF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7" name="TextBox 46">
            <a:extLst>
              <a:ext uri="{FF2B5EF4-FFF2-40B4-BE49-F238E27FC236}">
                <a16:creationId xmlns="" xmlns:a16="http://schemas.microsoft.com/office/drawing/2014/main" id="{8E056B91-25AA-9045-99D4-98C92AE43E2D}"/>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160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50 Million</a:t>
            </a:r>
          </a:p>
          <a:p>
            <a:r>
              <a:rPr lang="en-US" sz="1100">
                <a:solidFill>
                  <a:srgbClr val="7F7F7F"/>
                </a:solidFill>
              </a:rPr>
              <a:t>Concurrent Sessions</a:t>
            </a:r>
          </a:p>
          <a:p>
            <a:endParaRPr lang="en-US" sz="1100">
              <a:solidFill>
                <a:srgbClr val="7F7F7F"/>
              </a:solidFill>
            </a:endParaRPr>
          </a:p>
          <a:p>
            <a:r>
              <a:rPr lang="en-US" sz="2400" b="1"/>
              <a:t>15.5 Gbps</a:t>
            </a:r>
          </a:p>
          <a:p>
            <a:r>
              <a:rPr lang="en-US" sz="1100">
                <a:solidFill>
                  <a:srgbClr val="7F7F7F"/>
                </a:solidFill>
              </a:rPr>
              <a:t>SSL Inspection Throughput</a:t>
            </a:r>
          </a:p>
          <a:p>
            <a:endParaRPr lang="en-US" sz="1100">
              <a:solidFill>
                <a:srgbClr val="7F7F7F"/>
              </a:solidFill>
            </a:endParaRPr>
          </a:p>
        </p:txBody>
      </p:sp>
      <p:cxnSp>
        <p:nvCxnSpPr>
          <p:cNvPr id="48" name="Straight Connector 47">
            <a:extLst>
              <a:ext uri="{FF2B5EF4-FFF2-40B4-BE49-F238E27FC236}">
                <a16:creationId xmlns="" xmlns:a16="http://schemas.microsoft.com/office/drawing/2014/main" id="{29384E3A-718D-D042-93F3-FFE88EB64C94}"/>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 xmlns:a16="http://schemas.microsoft.com/office/drawing/2014/main" id="{80E25A3F-A720-F743-B390-A37FF565FA42}"/>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28 Gbps</a:t>
            </a:r>
          </a:p>
          <a:p>
            <a:r>
              <a:rPr lang="en-US" sz="1100">
                <a:solidFill>
                  <a:srgbClr val="7F7F7F"/>
                </a:solidFill>
              </a:rPr>
              <a:t>IPS Throughput</a:t>
            </a:r>
          </a:p>
          <a:p>
            <a:endParaRPr lang="en-US" sz="1100">
              <a:solidFill>
                <a:srgbClr val="7F7F7F"/>
              </a:solidFill>
            </a:endParaRPr>
          </a:p>
          <a:p>
            <a:r>
              <a:rPr lang="en-US" sz="2400" b="1">
                <a:solidFill>
                  <a:srgbClr val="000000"/>
                </a:solidFill>
              </a:rPr>
              <a:t>20 Gbps</a:t>
            </a:r>
          </a:p>
          <a:p>
            <a:r>
              <a:rPr lang="en-US" sz="1100">
                <a:solidFill>
                  <a:srgbClr val="7F7F7F"/>
                </a:solidFill>
              </a:rPr>
              <a:t>NGFW Throughput</a:t>
            </a:r>
          </a:p>
          <a:p>
            <a:endParaRPr lang="en-US" sz="1100">
              <a:solidFill>
                <a:srgbClr val="7F7F7F"/>
              </a:solidFill>
            </a:endParaRPr>
          </a:p>
          <a:p>
            <a:r>
              <a:rPr lang="en-US" sz="2400" b="1">
                <a:solidFill>
                  <a:srgbClr val="000000"/>
                </a:solidFill>
              </a:rPr>
              <a:t>13 Gbps</a:t>
            </a:r>
          </a:p>
          <a:p>
            <a:r>
              <a:rPr lang="en-US" sz="1100">
                <a:solidFill>
                  <a:srgbClr val="7F7F7F"/>
                </a:solidFill>
              </a:rPr>
              <a:t>Threat Protection Throughput</a:t>
            </a:r>
          </a:p>
          <a:p>
            <a:endParaRPr lang="en-US" sz="1100">
              <a:solidFill>
                <a:srgbClr val="7F7F7F"/>
              </a:solidFill>
            </a:endParaRPr>
          </a:p>
        </p:txBody>
      </p:sp>
      <p:pic>
        <p:nvPicPr>
          <p:cNvPr id="50" name="Picture 49" descr="NGFW_sym.png">
            <a:extLst>
              <a:ext uri="{FF2B5EF4-FFF2-40B4-BE49-F238E27FC236}">
                <a16:creationId xmlns="" xmlns:a16="http://schemas.microsoft.com/office/drawing/2014/main" id="{87DBC779-B6C1-2648-89DF-F3CD0F0B3F97}"/>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1" name="Picture 50" descr="Threat Protection icon.eps">
            <a:extLst>
              <a:ext uri="{FF2B5EF4-FFF2-40B4-BE49-F238E27FC236}">
                <a16:creationId xmlns="" xmlns:a16="http://schemas.microsoft.com/office/drawing/2014/main" id="{A7D6C36B-75A8-7D44-8259-339950F15DC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2" name="Graphic 51">
            <a:extLst>
              <a:ext uri="{FF2B5EF4-FFF2-40B4-BE49-F238E27FC236}">
                <a16:creationId xmlns="" xmlns:a16="http://schemas.microsoft.com/office/drawing/2014/main" id="{4D7A7397-58D7-3441-909F-7157BF30298A}"/>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4322417" y="5580139"/>
            <a:ext cx="558697" cy="558697"/>
          </a:xfrm>
          <a:prstGeom prst="rect">
            <a:avLst/>
          </a:prstGeom>
        </p:spPr>
      </p:pic>
      <p:sp>
        <p:nvSpPr>
          <p:cNvPr id="53" name="Rectangle 52">
            <a:extLst>
              <a:ext uri="{FF2B5EF4-FFF2-40B4-BE49-F238E27FC236}">
                <a16:creationId xmlns="" xmlns:a16="http://schemas.microsoft.com/office/drawing/2014/main" id="{FABBD1AE-318C-3546-84C6-D7811D2C876E}"/>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480,000</a:t>
            </a:r>
          </a:p>
          <a:p>
            <a:pPr lvl="0" algn="r"/>
            <a:r>
              <a:rPr lang="en-US" sz="1100">
                <a:solidFill>
                  <a:srgbClr val="7F7F7F"/>
                </a:solidFill>
              </a:rPr>
              <a:t>New Sessions/Sec</a:t>
            </a:r>
          </a:p>
        </p:txBody>
      </p:sp>
      <p:pic>
        <p:nvPicPr>
          <p:cNvPr id="54" name="Graphic 53">
            <a:extLst>
              <a:ext uri="{FF2B5EF4-FFF2-40B4-BE49-F238E27FC236}">
                <a16:creationId xmlns="" xmlns:a16="http://schemas.microsoft.com/office/drawing/2014/main" id="{8CAC8426-2404-0B4E-B7E9-8E0C5E6AA4A1}"/>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1021943" y="5580139"/>
            <a:ext cx="555965" cy="555965"/>
          </a:xfrm>
          <a:prstGeom prst="rect">
            <a:avLst/>
          </a:prstGeom>
        </p:spPr>
      </p:pic>
      <p:cxnSp>
        <p:nvCxnSpPr>
          <p:cNvPr id="55" name="Straight Connector 54">
            <a:extLst>
              <a:ext uri="{FF2B5EF4-FFF2-40B4-BE49-F238E27FC236}">
                <a16:creationId xmlns="" xmlns:a16="http://schemas.microsoft.com/office/drawing/2014/main" id="{6C2E1FAE-996F-3245-8CBE-8D6C9F565BE2}"/>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62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18" y="-117"/>
            <a:ext cx="10835682" cy="1325563"/>
          </a:xfrm>
        </p:spPr>
        <p:txBody>
          <a:bodyPr/>
          <a:lstStyle/>
          <a:p>
            <a:r>
              <a:rPr lang="en-US"/>
              <a:t>FortiGate 3800D/-DC</a:t>
            </a:r>
          </a:p>
        </p:txBody>
      </p:sp>
      <p:pic>
        <p:nvPicPr>
          <p:cNvPr id="3" name="Picture 2" descr="FG-3800D+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9996" y="1719815"/>
            <a:ext cx="5758500" cy="1775492"/>
          </a:xfrm>
          <a:prstGeom prst="rect">
            <a:avLst/>
          </a:prstGeom>
        </p:spPr>
      </p:pic>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Management Ports</a:t>
            </a:r>
          </a:p>
          <a:p>
            <a:pPr marL="457297" indent="-457297" defTabSz="1218959">
              <a:spcBef>
                <a:spcPct val="20000"/>
              </a:spcBef>
              <a:buClr>
                <a:schemeClr val="accent6"/>
              </a:buClr>
              <a:buFont typeface="+mj-ea"/>
              <a:buAutoNum type="circleNumDbPlain"/>
            </a:pPr>
            <a:r>
              <a:rPr lang="en-US" sz="1300"/>
              <a:t>4 x 100GE CFP2 Slots</a:t>
            </a:r>
          </a:p>
          <a:p>
            <a:pPr marL="457297" indent="-457297" defTabSz="1218959">
              <a:spcBef>
                <a:spcPct val="20000"/>
              </a:spcBef>
              <a:buClr>
                <a:schemeClr val="accent6"/>
              </a:buClr>
              <a:buFont typeface="+mj-ea"/>
              <a:buAutoNum type="circleNumDbPlain"/>
            </a:pPr>
            <a:r>
              <a:rPr lang="en-US" sz="1300"/>
              <a:t>4 x 40GE QSFP+ Slots</a:t>
            </a:r>
          </a:p>
          <a:p>
            <a:pPr marL="457297" indent="-457297" defTabSz="1218959">
              <a:spcBef>
                <a:spcPct val="20000"/>
              </a:spcBef>
              <a:buClr>
                <a:schemeClr val="accent6"/>
              </a:buClr>
              <a:buFont typeface="+mj-ea"/>
              <a:buAutoNum type="circleNumDbPlain"/>
            </a:pPr>
            <a:r>
              <a:rPr lang="en-US" sz="1300"/>
              <a:t>8 x 10GE SFP+ Slots</a:t>
            </a:r>
          </a:p>
          <a:p>
            <a:pPr marL="457297" indent="-457297" defTabSz="1218959">
              <a:spcBef>
                <a:spcPct val="20000"/>
              </a:spcBef>
              <a:buClr>
                <a:schemeClr val="accent6"/>
              </a:buClr>
              <a:buFont typeface="+mj-ea"/>
              <a:buAutoNum type="circleNumDbPlain"/>
            </a:pPr>
            <a:endParaRPr lang="en-US" sz="1300"/>
          </a:p>
          <a:p>
            <a:pPr defTabSz="1218959">
              <a:spcBef>
                <a:spcPct val="20000"/>
              </a:spcBef>
              <a:buClr>
                <a:schemeClr val="accent6"/>
              </a:buClr>
            </a:pPr>
            <a:endParaRPr lang="en-US" sz="130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53462" y="3063595"/>
            <a:ext cx="495296" cy="7296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11148760" y="3075540"/>
            <a:ext cx="466442" cy="729600"/>
          </a:xfrm>
          <a:prstGeom prst="rect">
            <a:avLst/>
          </a:prstGeom>
        </p:spPr>
      </p:pic>
      <p:pic>
        <p:nvPicPr>
          <p:cNvPr id="7" name="Picture 6"/>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8250239" y="3063595"/>
            <a:ext cx="496215" cy="72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46454" y="3063595"/>
            <a:ext cx="496217" cy="72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603872" y="3075691"/>
            <a:ext cx="465479" cy="802160"/>
          </a:xfrm>
          <a:prstGeom prst="rect">
            <a:avLst/>
          </a:prstGeom>
        </p:spPr>
      </p:pic>
      <p:pic>
        <p:nvPicPr>
          <p:cNvPr id="10" name="Picture 9" descr="FortiASIC-NP6.png"/>
          <p:cNvPicPr>
            <a:picLocks noChangeAspect="1"/>
          </p:cNvPicPr>
          <p:nvPr/>
        </p:nvPicPr>
        <p:blipFill>
          <a:blip r:embed="rId8"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11" name="Picture 10" descr="Storage-960G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58065" y="3063595"/>
            <a:ext cx="495399" cy="729600"/>
          </a:xfrm>
          <a:prstGeom prst="rect">
            <a:avLst/>
          </a:prstGeom>
        </p:spPr>
      </p:pic>
      <p:sp>
        <p:nvSpPr>
          <p:cNvPr id="12" name="Oval 11"/>
          <p:cNvSpPr/>
          <p:nvPr/>
        </p:nvSpPr>
        <p:spPr bwMode="auto">
          <a:xfrm>
            <a:off x="6031832" y="336612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sp>
        <p:nvSpPr>
          <p:cNvPr id="13" name="Oval 12"/>
          <p:cNvSpPr/>
          <p:nvPr/>
        </p:nvSpPr>
        <p:spPr bwMode="auto">
          <a:xfrm>
            <a:off x="1534836" y="3370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cxnSp>
        <p:nvCxnSpPr>
          <p:cNvPr id="15" name="Straight Connector 14"/>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365742" y="4194999"/>
            <a:ext cx="3816010" cy="569360"/>
          </a:xfrm>
          <a:prstGeom prst="rect">
            <a:avLst/>
          </a:prstGeom>
          <a:noFill/>
        </p:spPr>
        <p:txBody>
          <a:bodyPr wrap="square" lIns="121893" tIns="60947" rIns="121893" bIns="60947" rtlCol="0">
            <a:spAutoFit/>
          </a:bodyPr>
          <a:lstStyle/>
          <a:p>
            <a:r>
              <a:rPr lang="en-US" sz="1600" b="1" dirty="0"/>
              <a:t>Large Enterprise / Data Center / SP</a:t>
            </a:r>
          </a:p>
          <a:p>
            <a:r>
              <a:rPr lang="en-US" sz="1300" dirty="0">
                <a:solidFill>
                  <a:schemeClr val="bg1">
                    <a:lumMod val="50000"/>
                  </a:schemeClr>
                </a:solidFill>
              </a:rPr>
              <a:t>NGFW / ISFW / IPS / SWG / Mobile Security</a:t>
            </a:r>
          </a:p>
        </p:txBody>
      </p:sp>
      <p:cxnSp>
        <p:nvCxnSpPr>
          <p:cNvPr id="28" name="Straight Connector 27"/>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242670" y="3063595"/>
            <a:ext cx="494860" cy="729600"/>
          </a:xfrm>
          <a:prstGeom prst="rect">
            <a:avLst/>
          </a:prstGeom>
        </p:spPr>
      </p:pic>
      <p:sp>
        <p:nvSpPr>
          <p:cNvPr id="30" name="Oval 29"/>
          <p:cNvSpPr/>
          <p:nvPr/>
        </p:nvSpPr>
        <p:spPr bwMode="auto">
          <a:xfrm>
            <a:off x="3060825" y="3370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31" name="Oval 30"/>
          <p:cNvSpPr/>
          <p:nvPr/>
        </p:nvSpPr>
        <p:spPr bwMode="auto">
          <a:xfrm>
            <a:off x="4958798" y="3370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32" name="Picture 3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94091" y="3066387"/>
            <a:ext cx="496216" cy="729600"/>
          </a:xfrm>
          <a:prstGeom prst="rect">
            <a:avLst/>
          </a:prstGeom>
        </p:spPr>
      </p:pic>
      <p:pic>
        <p:nvPicPr>
          <p:cNvPr id="40" name="Picture 39">
            <a:extLst>
              <a:ext uri="{FF2B5EF4-FFF2-40B4-BE49-F238E27FC236}">
                <a16:creationId xmlns="" xmlns:a16="http://schemas.microsoft.com/office/drawing/2014/main" id="{C4505B27-509F-1F4E-BCEB-040CB0A8F851}"/>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4" name="Group 13">
            <a:extLst>
              <a:ext uri="{FF2B5EF4-FFF2-40B4-BE49-F238E27FC236}">
                <a16:creationId xmlns="" xmlns:a16="http://schemas.microsoft.com/office/drawing/2014/main" id="{0BA09C2D-6CF9-8D4B-B239-AD09CDDC3FD2}"/>
              </a:ext>
            </a:extLst>
          </p:cNvPr>
          <p:cNvGrpSpPr/>
          <p:nvPr/>
        </p:nvGrpSpPr>
        <p:grpSpPr>
          <a:xfrm>
            <a:off x="7812000" y="5417256"/>
            <a:ext cx="2852214" cy="671119"/>
            <a:chOff x="8936872" y="5417256"/>
            <a:chExt cx="2852214" cy="671119"/>
          </a:xfrm>
        </p:grpSpPr>
        <p:pic>
          <p:nvPicPr>
            <p:cNvPr id="18" name="Picture 1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6" name="Rounded Rectangle 25"/>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27" name="Rounded Rectangle 26"/>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256</a:t>
              </a:r>
            </a:p>
          </p:txBody>
        </p:sp>
        <p:sp>
          <p:nvSpPr>
            <p:cNvPr id="41" name="Rounded Rectangle 40">
              <a:extLst>
                <a:ext uri="{FF2B5EF4-FFF2-40B4-BE49-F238E27FC236}">
                  <a16:creationId xmlns="" xmlns:a16="http://schemas.microsoft.com/office/drawing/2014/main" id="{8C3DAE22-0C17-854F-A81E-859A44BE9AEE}"/>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5" name="Picture 44" descr="Firewall-Sym-Dk.png">
            <a:extLst>
              <a:ext uri="{FF2B5EF4-FFF2-40B4-BE49-F238E27FC236}">
                <a16:creationId xmlns="" xmlns:a16="http://schemas.microsoft.com/office/drawing/2014/main" id="{F056C375-89F8-9F4E-9132-C37C1D9034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6" name="TextBox 45">
            <a:extLst>
              <a:ext uri="{FF2B5EF4-FFF2-40B4-BE49-F238E27FC236}">
                <a16:creationId xmlns="" xmlns:a16="http://schemas.microsoft.com/office/drawing/2014/main" id="{FB6212F6-1B86-6240-A46E-EE82CF4EFA32}"/>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320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95 Million</a:t>
            </a:r>
          </a:p>
          <a:p>
            <a:r>
              <a:rPr lang="en-US" sz="1100">
                <a:solidFill>
                  <a:srgbClr val="7F7F7F"/>
                </a:solidFill>
              </a:rPr>
              <a:t>Concurrent Sessions</a:t>
            </a:r>
          </a:p>
          <a:p>
            <a:endParaRPr lang="en-US" sz="1100">
              <a:solidFill>
                <a:srgbClr val="7F7F7F"/>
              </a:solidFill>
            </a:endParaRPr>
          </a:p>
          <a:p>
            <a:r>
              <a:rPr lang="en-US" sz="2400" b="1"/>
              <a:t>14.4 Gbps</a:t>
            </a:r>
          </a:p>
          <a:p>
            <a:r>
              <a:rPr lang="en-US" sz="1100">
                <a:solidFill>
                  <a:srgbClr val="7F7F7F"/>
                </a:solidFill>
              </a:rPr>
              <a:t>SSL Inspection Throughput</a:t>
            </a:r>
          </a:p>
          <a:p>
            <a:endParaRPr lang="en-US" sz="1100">
              <a:solidFill>
                <a:srgbClr val="7F7F7F"/>
              </a:solidFill>
            </a:endParaRPr>
          </a:p>
        </p:txBody>
      </p:sp>
      <p:cxnSp>
        <p:nvCxnSpPr>
          <p:cNvPr id="47" name="Straight Connector 46">
            <a:extLst>
              <a:ext uri="{FF2B5EF4-FFF2-40B4-BE49-F238E27FC236}">
                <a16:creationId xmlns="" xmlns:a16="http://schemas.microsoft.com/office/drawing/2014/main" id="{A2E28621-75AF-4B45-B6D1-849AFCFE3073}"/>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 xmlns:a16="http://schemas.microsoft.com/office/drawing/2014/main" id="{3E979825-8403-074D-AEBA-8A403075B218}"/>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30 Gbps</a:t>
            </a:r>
          </a:p>
          <a:p>
            <a:r>
              <a:rPr lang="en-US" sz="1100">
                <a:solidFill>
                  <a:srgbClr val="7F7F7F"/>
                </a:solidFill>
              </a:rPr>
              <a:t>IPS Throughput</a:t>
            </a:r>
          </a:p>
          <a:p>
            <a:endParaRPr lang="en-US" sz="1100">
              <a:solidFill>
                <a:srgbClr val="7F7F7F"/>
              </a:solidFill>
            </a:endParaRPr>
          </a:p>
          <a:p>
            <a:r>
              <a:rPr lang="en-US" sz="2400" b="1">
                <a:solidFill>
                  <a:srgbClr val="000000"/>
                </a:solidFill>
              </a:rPr>
              <a:t>20 Gbps</a:t>
            </a:r>
          </a:p>
          <a:p>
            <a:r>
              <a:rPr lang="en-US" sz="1100">
                <a:solidFill>
                  <a:srgbClr val="7F7F7F"/>
                </a:solidFill>
              </a:rPr>
              <a:t>NGFW Throughput</a:t>
            </a:r>
          </a:p>
          <a:p>
            <a:endParaRPr lang="en-US" sz="1100">
              <a:solidFill>
                <a:srgbClr val="7F7F7F"/>
              </a:solidFill>
            </a:endParaRPr>
          </a:p>
          <a:p>
            <a:r>
              <a:rPr lang="en-US" sz="2400" b="1">
                <a:solidFill>
                  <a:srgbClr val="000000"/>
                </a:solidFill>
              </a:rPr>
              <a:t>13 Gbps</a:t>
            </a:r>
          </a:p>
          <a:p>
            <a:r>
              <a:rPr lang="en-US" sz="1100">
                <a:solidFill>
                  <a:srgbClr val="7F7F7F"/>
                </a:solidFill>
              </a:rPr>
              <a:t>Threat Protection Throughput</a:t>
            </a:r>
          </a:p>
          <a:p>
            <a:endParaRPr lang="en-US" sz="1100">
              <a:solidFill>
                <a:srgbClr val="7F7F7F"/>
              </a:solidFill>
            </a:endParaRPr>
          </a:p>
        </p:txBody>
      </p:sp>
      <p:pic>
        <p:nvPicPr>
          <p:cNvPr id="49" name="Picture 48" descr="NGFW_sym.png">
            <a:extLst>
              <a:ext uri="{FF2B5EF4-FFF2-40B4-BE49-F238E27FC236}">
                <a16:creationId xmlns="" xmlns:a16="http://schemas.microsoft.com/office/drawing/2014/main" id="{3DA52B1A-40FE-9646-BE5C-E4E7B8E1FC86}"/>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0" name="Picture 49" descr="Threat Protection icon.eps">
            <a:extLst>
              <a:ext uri="{FF2B5EF4-FFF2-40B4-BE49-F238E27FC236}">
                <a16:creationId xmlns="" xmlns:a16="http://schemas.microsoft.com/office/drawing/2014/main" id="{1AAE5700-5BD7-C448-8C50-287693F62F9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1" name="Graphic 50">
            <a:extLst>
              <a:ext uri="{FF2B5EF4-FFF2-40B4-BE49-F238E27FC236}">
                <a16:creationId xmlns="" xmlns:a16="http://schemas.microsoft.com/office/drawing/2014/main" id="{4C3A0ED3-8DE1-BA4C-92DD-A81BFBB0392C}"/>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4322417" y="5580139"/>
            <a:ext cx="558697" cy="558697"/>
          </a:xfrm>
          <a:prstGeom prst="rect">
            <a:avLst/>
          </a:prstGeom>
        </p:spPr>
      </p:pic>
      <p:sp>
        <p:nvSpPr>
          <p:cNvPr id="52" name="Rectangle 51">
            <a:extLst>
              <a:ext uri="{FF2B5EF4-FFF2-40B4-BE49-F238E27FC236}">
                <a16:creationId xmlns="" xmlns:a16="http://schemas.microsoft.com/office/drawing/2014/main" id="{FEB07972-F427-2F41-8892-C74454CD6383}"/>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480,000</a:t>
            </a:r>
          </a:p>
          <a:p>
            <a:pPr lvl="0" algn="r"/>
            <a:r>
              <a:rPr lang="en-US" sz="1100">
                <a:solidFill>
                  <a:srgbClr val="7F7F7F"/>
                </a:solidFill>
              </a:rPr>
              <a:t>New Sessions/Sec</a:t>
            </a:r>
          </a:p>
        </p:txBody>
      </p:sp>
      <p:pic>
        <p:nvPicPr>
          <p:cNvPr id="53" name="Graphic 52">
            <a:extLst>
              <a:ext uri="{FF2B5EF4-FFF2-40B4-BE49-F238E27FC236}">
                <a16:creationId xmlns="" xmlns:a16="http://schemas.microsoft.com/office/drawing/2014/main" id="{0E0292E2-4019-6546-9208-06557F257636}"/>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1021943" y="5580139"/>
            <a:ext cx="555965" cy="555965"/>
          </a:xfrm>
          <a:prstGeom prst="rect">
            <a:avLst/>
          </a:prstGeom>
        </p:spPr>
      </p:pic>
      <p:cxnSp>
        <p:nvCxnSpPr>
          <p:cNvPr id="54" name="Straight Connector 53">
            <a:extLst>
              <a:ext uri="{FF2B5EF4-FFF2-40B4-BE49-F238E27FC236}">
                <a16:creationId xmlns="" xmlns:a16="http://schemas.microsoft.com/office/drawing/2014/main" id="{07EBDF1A-FF06-C040-BBE5-51BE6EFD9237}"/>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060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3960E/-DC</a:t>
            </a:r>
          </a:p>
        </p:txBody>
      </p:sp>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Management Ports</a:t>
            </a:r>
          </a:p>
          <a:p>
            <a:pPr marL="457297" indent="-457297" defTabSz="1218959">
              <a:spcBef>
                <a:spcPct val="20000"/>
              </a:spcBef>
              <a:buClr>
                <a:schemeClr val="accent6"/>
              </a:buClr>
              <a:buFont typeface="+mj-ea"/>
              <a:buAutoNum type="circleNumDbPlain"/>
            </a:pPr>
            <a:r>
              <a:rPr lang="en-US" sz="1300"/>
              <a:t>16 x GE/10GE SFP/SFP+ Slots</a:t>
            </a:r>
          </a:p>
          <a:p>
            <a:pPr marL="457297" indent="-457297" defTabSz="1218959">
              <a:spcBef>
                <a:spcPct val="20000"/>
              </a:spcBef>
              <a:buClr>
                <a:schemeClr val="accent6"/>
              </a:buClr>
              <a:buFont typeface="+mj-ea"/>
              <a:buAutoNum type="circleNumDbPlain"/>
            </a:pPr>
            <a:r>
              <a:rPr lang="en-US" sz="1300"/>
              <a:t>6x 100GE QSFP28 Slots</a:t>
            </a:r>
          </a:p>
          <a:p>
            <a:pPr marL="457297" indent="-457297" defTabSz="1218959">
              <a:spcBef>
                <a:spcPct val="20000"/>
              </a:spcBef>
              <a:buClr>
                <a:schemeClr val="accent6"/>
              </a:buClr>
              <a:buFont typeface="+mj-ea"/>
              <a:buAutoNum type="circleNumDbPlain"/>
            </a:pPr>
            <a:endParaRPr lang="en-US" sz="1300"/>
          </a:p>
        </p:txBody>
      </p:sp>
      <p:cxnSp>
        <p:nvCxnSpPr>
          <p:cNvPr id="19" name="Straight Connector 18"/>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365742" y="4194999"/>
            <a:ext cx="3816010" cy="569360"/>
          </a:xfrm>
          <a:prstGeom prst="rect">
            <a:avLst/>
          </a:prstGeom>
          <a:noFill/>
        </p:spPr>
        <p:txBody>
          <a:bodyPr wrap="square" lIns="121893" tIns="60947" rIns="121893" bIns="60947" rtlCol="0">
            <a:spAutoFit/>
          </a:bodyPr>
          <a:lstStyle/>
          <a:p>
            <a:r>
              <a:rPr lang="en-US" sz="1600" b="1" dirty="0"/>
              <a:t>Large Enterprise / Data Center / SP</a:t>
            </a:r>
          </a:p>
          <a:p>
            <a:r>
              <a:rPr lang="en-US" sz="1300" dirty="0">
                <a:solidFill>
                  <a:schemeClr val="bg1">
                    <a:lumMod val="50000"/>
                  </a:schemeClr>
                </a:solidFill>
              </a:rPr>
              <a:t>NGFW / ISFW / IPS / SWG / Mobile Security</a:t>
            </a:r>
          </a:p>
        </p:txBody>
      </p:sp>
      <p:cxnSp>
        <p:nvCxnSpPr>
          <p:cNvPr id="31" name="Straight Connector 30"/>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41" name="Picture 40" descr="FG-3960E+Fron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8763" y="873485"/>
            <a:ext cx="5760000" cy="2904365"/>
          </a:xfrm>
          <a:prstGeom prst="rect">
            <a:avLst/>
          </a:prstGeom>
        </p:spPr>
      </p:pic>
      <p:sp>
        <p:nvSpPr>
          <p:cNvPr id="12" name="Oval 11"/>
          <p:cNvSpPr/>
          <p:nvPr/>
        </p:nvSpPr>
        <p:spPr bwMode="auto">
          <a:xfrm>
            <a:off x="2596566" y="3621689"/>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3" name="Oval 12"/>
          <p:cNvSpPr/>
          <p:nvPr/>
        </p:nvSpPr>
        <p:spPr bwMode="auto">
          <a:xfrm>
            <a:off x="1743015" y="3624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4" name="Oval 13"/>
          <p:cNvSpPr/>
          <p:nvPr/>
        </p:nvSpPr>
        <p:spPr bwMode="auto">
          <a:xfrm>
            <a:off x="5764954" y="3370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42" name="Picture 41" descr="hw-icon-fg-3900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15454" y="3070691"/>
            <a:ext cx="2111162" cy="73244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9451" y="3072948"/>
            <a:ext cx="495296" cy="729600"/>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a:ext>
            </a:extLst>
          </a:blip>
          <a:srcRect t="-1"/>
          <a:stretch/>
        </p:blipFill>
        <p:spPr>
          <a:xfrm>
            <a:off x="10380951" y="3083697"/>
            <a:ext cx="466442" cy="729600"/>
          </a:xfrm>
          <a:prstGeom prst="rect">
            <a:avLst/>
          </a:prstGeom>
        </p:spPr>
      </p:pic>
      <p:pic>
        <p:nvPicPr>
          <p:cNvPr id="39" name="Picture 38">
            <a:extLst>
              <a:ext uri="{FF2B5EF4-FFF2-40B4-BE49-F238E27FC236}">
                <a16:creationId xmlns="" xmlns:a16="http://schemas.microsoft.com/office/drawing/2014/main" id="{DB14DDF3-0BEC-A54F-8EF4-60D9A0DCFBC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421CDE3E-ACF5-B240-BE2F-14FBC525DB38}"/>
              </a:ext>
            </a:extLst>
          </p:cNvPr>
          <p:cNvGrpSpPr/>
          <p:nvPr/>
        </p:nvGrpSpPr>
        <p:grpSpPr>
          <a:xfrm>
            <a:off x="7812000" y="5417256"/>
            <a:ext cx="2852214" cy="671119"/>
            <a:chOff x="8936872" y="5417256"/>
            <a:chExt cx="2852214" cy="671119"/>
          </a:xfrm>
        </p:grpSpPr>
        <p:pic>
          <p:nvPicPr>
            <p:cNvPr id="22" name="Picture 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0" name="Rounded Rectangle 29"/>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dirty="0">
                  <a:solidFill>
                    <a:schemeClr val="bg1"/>
                  </a:solidFill>
                </a:rPr>
                <a:t>8,192</a:t>
              </a:r>
            </a:p>
          </p:txBody>
        </p:sp>
        <p:sp>
          <p:nvSpPr>
            <p:cNvPr id="33" name="Rounded Rectangle 32"/>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256</a:t>
              </a:r>
            </a:p>
          </p:txBody>
        </p:sp>
        <p:sp>
          <p:nvSpPr>
            <p:cNvPr id="40" name="Rounded Rectangle 39">
              <a:extLst>
                <a:ext uri="{FF2B5EF4-FFF2-40B4-BE49-F238E27FC236}">
                  <a16:creationId xmlns="" xmlns:a16="http://schemas.microsoft.com/office/drawing/2014/main" id="{D4DCE731-BBA7-6842-86F9-5C9BD9E4BE9D}"/>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6" name="Picture 45" descr="Firewall-Sym-Dk.png">
            <a:extLst>
              <a:ext uri="{FF2B5EF4-FFF2-40B4-BE49-F238E27FC236}">
                <a16:creationId xmlns="" xmlns:a16="http://schemas.microsoft.com/office/drawing/2014/main" id="{9DE89924-5EA7-EC43-86D5-3D8EC7E557C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7" name="TextBox 46">
            <a:extLst>
              <a:ext uri="{FF2B5EF4-FFF2-40B4-BE49-F238E27FC236}">
                <a16:creationId xmlns="" xmlns:a16="http://schemas.microsoft.com/office/drawing/2014/main" id="{944E7961-F9AE-9F40-A66B-750CBE7CE6FB}"/>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620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160 Million</a:t>
            </a:r>
          </a:p>
          <a:p>
            <a:r>
              <a:rPr lang="en-US" sz="1100">
                <a:solidFill>
                  <a:srgbClr val="7F7F7F"/>
                </a:solidFill>
              </a:rPr>
              <a:t>Concurrent Sessions</a:t>
            </a:r>
          </a:p>
          <a:p>
            <a:endParaRPr lang="en-US" sz="1100">
              <a:solidFill>
                <a:srgbClr val="7F7F7F"/>
              </a:solidFill>
            </a:endParaRPr>
          </a:p>
          <a:p>
            <a:r>
              <a:rPr lang="en-US" sz="2400" b="1"/>
              <a:t>23 Gbps</a:t>
            </a:r>
          </a:p>
          <a:p>
            <a:r>
              <a:rPr lang="en-US" sz="1100">
                <a:solidFill>
                  <a:srgbClr val="7F7F7F"/>
                </a:solidFill>
              </a:rPr>
              <a:t>SSL Inspection Throughput</a:t>
            </a:r>
          </a:p>
          <a:p>
            <a:endParaRPr lang="en-US" sz="1100">
              <a:solidFill>
                <a:srgbClr val="7F7F7F"/>
              </a:solidFill>
            </a:endParaRPr>
          </a:p>
        </p:txBody>
      </p:sp>
      <p:cxnSp>
        <p:nvCxnSpPr>
          <p:cNvPr id="48" name="Straight Connector 47">
            <a:extLst>
              <a:ext uri="{FF2B5EF4-FFF2-40B4-BE49-F238E27FC236}">
                <a16:creationId xmlns="" xmlns:a16="http://schemas.microsoft.com/office/drawing/2014/main" id="{F4D9A69A-4467-BC45-A200-D69EFE93690E}"/>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 xmlns:a16="http://schemas.microsoft.com/office/drawing/2014/main" id="{E33C1F26-5252-BB4F-A03E-1896CB394DF8}"/>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30 Gbps</a:t>
            </a:r>
          </a:p>
          <a:p>
            <a:r>
              <a:rPr lang="en-US" sz="1100">
                <a:solidFill>
                  <a:srgbClr val="7F7F7F"/>
                </a:solidFill>
              </a:rPr>
              <a:t>IPS Throughput</a:t>
            </a:r>
          </a:p>
          <a:p>
            <a:endParaRPr lang="en-US" sz="1100">
              <a:solidFill>
                <a:srgbClr val="7F7F7F"/>
              </a:solidFill>
            </a:endParaRPr>
          </a:p>
          <a:p>
            <a:r>
              <a:rPr lang="en-US" sz="2400" b="1">
                <a:solidFill>
                  <a:srgbClr val="000000"/>
                </a:solidFill>
              </a:rPr>
              <a:t>22 Gbps</a:t>
            </a:r>
          </a:p>
          <a:p>
            <a:r>
              <a:rPr lang="en-US" sz="1100">
                <a:solidFill>
                  <a:srgbClr val="7F7F7F"/>
                </a:solidFill>
              </a:rPr>
              <a:t>NGFW Throughput</a:t>
            </a:r>
          </a:p>
          <a:p>
            <a:endParaRPr lang="en-US" sz="1100">
              <a:solidFill>
                <a:srgbClr val="7F7F7F"/>
              </a:solidFill>
            </a:endParaRPr>
          </a:p>
          <a:p>
            <a:r>
              <a:rPr lang="en-US" sz="2400" b="1">
                <a:solidFill>
                  <a:srgbClr val="000000"/>
                </a:solidFill>
              </a:rPr>
              <a:t>13.5 Gbps</a:t>
            </a:r>
          </a:p>
          <a:p>
            <a:r>
              <a:rPr lang="en-US" sz="1100">
                <a:solidFill>
                  <a:srgbClr val="7F7F7F"/>
                </a:solidFill>
              </a:rPr>
              <a:t>Threat Protection Throughput</a:t>
            </a:r>
          </a:p>
          <a:p>
            <a:endParaRPr lang="en-US" sz="1100">
              <a:solidFill>
                <a:srgbClr val="7F7F7F"/>
              </a:solidFill>
            </a:endParaRPr>
          </a:p>
        </p:txBody>
      </p:sp>
      <p:pic>
        <p:nvPicPr>
          <p:cNvPr id="50" name="Picture 49" descr="NGFW_sym.png">
            <a:extLst>
              <a:ext uri="{FF2B5EF4-FFF2-40B4-BE49-F238E27FC236}">
                <a16:creationId xmlns="" xmlns:a16="http://schemas.microsoft.com/office/drawing/2014/main" id="{B3287D8B-9808-5646-B466-44A97C27785C}"/>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1" name="Picture 50" descr="Threat Protection icon.eps">
            <a:extLst>
              <a:ext uri="{FF2B5EF4-FFF2-40B4-BE49-F238E27FC236}">
                <a16:creationId xmlns="" xmlns:a16="http://schemas.microsoft.com/office/drawing/2014/main" id="{5D9FAF22-7A98-484F-A704-837DA10B76A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2" name="Graphic 51">
            <a:extLst>
              <a:ext uri="{FF2B5EF4-FFF2-40B4-BE49-F238E27FC236}">
                <a16:creationId xmlns="" xmlns:a16="http://schemas.microsoft.com/office/drawing/2014/main" id="{399AC2F6-816B-5847-B90B-BC7E4D196A4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322417" y="5580139"/>
            <a:ext cx="558697" cy="558697"/>
          </a:xfrm>
          <a:prstGeom prst="rect">
            <a:avLst/>
          </a:prstGeom>
        </p:spPr>
      </p:pic>
      <p:sp>
        <p:nvSpPr>
          <p:cNvPr id="53" name="Rectangle 52">
            <a:extLst>
              <a:ext uri="{FF2B5EF4-FFF2-40B4-BE49-F238E27FC236}">
                <a16:creationId xmlns="" xmlns:a16="http://schemas.microsoft.com/office/drawing/2014/main" id="{A5C56B26-F6A3-C648-B62D-FE03350483BF}"/>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550,000</a:t>
            </a:r>
          </a:p>
          <a:p>
            <a:pPr lvl="0" algn="r"/>
            <a:r>
              <a:rPr lang="en-US" sz="1100">
                <a:solidFill>
                  <a:srgbClr val="7F7F7F"/>
                </a:solidFill>
              </a:rPr>
              <a:t>New Sessions/Sec</a:t>
            </a:r>
          </a:p>
        </p:txBody>
      </p:sp>
      <p:pic>
        <p:nvPicPr>
          <p:cNvPr id="54" name="Graphic 53">
            <a:extLst>
              <a:ext uri="{FF2B5EF4-FFF2-40B4-BE49-F238E27FC236}">
                <a16:creationId xmlns="" xmlns:a16="http://schemas.microsoft.com/office/drawing/2014/main" id="{BF0D557F-07E4-CA41-B59B-23B0FE35DAB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1943" y="5580139"/>
            <a:ext cx="555965" cy="555965"/>
          </a:xfrm>
          <a:prstGeom prst="rect">
            <a:avLst/>
          </a:prstGeom>
        </p:spPr>
      </p:pic>
      <p:cxnSp>
        <p:nvCxnSpPr>
          <p:cNvPr id="55" name="Straight Connector 54">
            <a:extLst>
              <a:ext uri="{FF2B5EF4-FFF2-40B4-BE49-F238E27FC236}">
                <a16:creationId xmlns="" xmlns:a16="http://schemas.microsoft.com/office/drawing/2014/main" id="{F00FDE3D-26A9-F142-BAB2-D9B98C5A0FE7}"/>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214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3980E/-DC</a:t>
            </a:r>
          </a:p>
        </p:txBody>
      </p:sp>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Management Ports</a:t>
            </a:r>
          </a:p>
          <a:p>
            <a:pPr marL="457297" indent="-457297" defTabSz="1218959">
              <a:spcBef>
                <a:spcPct val="20000"/>
              </a:spcBef>
              <a:buClr>
                <a:schemeClr val="accent6"/>
              </a:buClr>
              <a:buFont typeface="+mj-ea"/>
              <a:buAutoNum type="circleNumDbPlain"/>
            </a:pPr>
            <a:r>
              <a:rPr lang="en-US" sz="1300"/>
              <a:t>16 x GE/10GE SFP/SFP+ Slots</a:t>
            </a:r>
          </a:p>
          <a:p>
            <a:pPr marL="457297" indent="-457297" defTabSz="1218959">
              <a:spcBef>
                <a:spcPct val="20000"/>
              </a:spcBef>
              <a:buClr>
                <a:schemeClr val="accent6"/>
              </a:buClr>
              <a:buFont typeface="+mj-ea"/>
              <a:buAutoNum type="circleNumDbPlain"/>
            </a:pPr>
            <a:r>
              <a:rPr lang="en-US" sz="1300"/>
              <a:t>10x 100GE QSFP28 Slots</a:t>
            </a:r>
          </a:p>
        </p:txBody>
      </p:sp>
      <p:cxnSp>
        <p:nvCxnSpPr>
          <p:cNvPr id="19" name="Straight Connector 18"/>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365742" y="4194999"/>
            <a:ext cx="3816010" cy="569360"/>
          </a:xfrm>
          <a:prstGeom prst="rect">
            <a:avLst/>
          </a:prstGeom>
          <a:noFill/>
        </p:spPr>
        <p:txBody>
          <a:bodyPr wrap="square" lIns="121893" tIns="60947" rIns="121893" bIns="60947" rtlCol="0">
            <a:spAutoFit/>
          </a:bodyPr>
          <a:lstStyle/>
          <a:p>
            <a:r>
              <a:rPr lang="en-US" sz="1600" b="1" dirty="0"/>
              <a:t>Large Enterprise / Data Center / SP</a:t>
            </a:r>
          </a:p>
          <a:p>
            <a:r>
              <a:rPr lang="en-US" sz="1300" dirty="0">
                <a:solidFill>
                  <a:schemeClr val="bg1">
                    <a:lumMod val="50000"/>
                  </a:schemeClr>
                </a:solidFill>
              </a:rPr>
              <a:t>NGFW / ISFW / IPS / SWG / Mobile Security</a:t>
            </a:r>
          </a:p>
        </p:txBody>
      </p:sp>
      <p:cxnSp>
        <p:nvCxnSpPr>
          <p:cNvPr id="31" name="Straight Connector 30"/>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40" name="Picture 39" descr="FG-3980E+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765" y="873482"/>
            <a:ext cx="5760000" cy="2903136"/>
          </a:xfrm>
          <a:prstGeom prst="rect">
            <a:avLst/>
          </a:prstGeom>
        </p:spPr>
      </p:pic>
      <p:sp>
        <p:nvSpPr>
          <p:cNvPr id="12" name="Oval 11"/>
          <p:cNvSpPr/>
          <p:nvPr/>
        </p:nvSpPr>
        <p:spPr bwMode="auto">
          <a:xfrm>
            <a:off x="3393184" y="3356143"/>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3" name="Oval 12"/>
          <p:cNvSpPr/>
          <p:nvPr/>
        </p:nvSpPr>
        <p:spPr bwMode="auto">
          <a:xfrm>
            <a:off x="1673744" y="3370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4" name="Oval 13"/>
          <p:cNvSpPr/>
          <p:nvPr/>
        </p:nvSpPr>
        <p:spPr bwMode="auto">
          <a:xfrm>
            <a:off x="5764954" y="3370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42" name="Picture 41" descr="hw-icon-fg-3900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15454" y="3070691"/>
            <a:ext cx="2111162" cy="73244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9451" y="3072948"/>
            <a:ext cx="495296" cy="729600"/>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a:ext>
            </a:extLst>
          </a:blip>
          <a:srcRect t="-1"/>
          <a:stretch/>
        </p:blipFill>
        <p:spPr>
          <a:xfrm>
            <a:off x="10380951" y="3083697"/>
            <a:ext cx="466442" cy="729600"/>
          </a:xfrm>
          <a:prstGeom prst="rect">
            <a:avLst/>
          </a:prstGeom>
        </p:spPr>
      </p:pic>
      <p:pic>
        <p:nvPicPr>
          <p:cNvPr id="39" name="Picture 38">
            <a:extLst>
              <a:ext uri="{FF2B5EF4-FFF2-40B4-BE49-F238E27FC236}">
                <a16:creationId xmlns="" xmlns:a16="http://schemas.microsoft.com/office/drawing/2014/main" id="{8E5EB26E-1BA8-024C-8EBC-84435765A1A8}"/>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3" name="Group 2">
            <a:extLst>
              <a:ext uri="{FF2B5EF4-FFF2-40B4-BE49-F238E27FC236}">
                <a16:creationId xmlns="" xmlns:a16="http://schemas.microsoft.com/office/drawing/2014/main" id="{805F1031-9A1F-E34E-B75A-8DB957447F33}"/>
              </a:ext>
            </a:extLst>
          </p:cNvPr>
          <p:cNvGrpSpPr/>
          <p:nvPr/>
        </p:nvGrpSpPr>
        <p:grpSpPr>
          <a:xfrm>
            <a:off x="7812000" y="5417256"/>
            <a:ext cx="2852214" cy="671119"/>
            <a:chOff x="8936872" y="5417256"/>
            <a:chExt cx="2852214" cy="671119"/>
          </a:xfrm>
        </p:grpSpPr>
        <p:pic>
          <p:nvPicPr>
            <p:cNvPr id="22" name="Picture 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30" name="Rounded Rectangle 29"/>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dirty="0">
                  <a:solidFill>
                    <a:schemeClr val="bg1"/>
                  </a:solidFill>
                </a:rPr>
                <a:t>8,192</a:t>
              </a:r>
            </a:p>
          </p:txBody>
        </p:sp>
        <p:sp>
          <p:nvSpPr>
            <p:cNvPr id="33" name="Rounded Rectangle 32"/>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256</a:t>
              </a:r>
            </a:p>
          </p:txBody>
        </p:sp>
        <p:sp>
          <p:nvSpPr>
            <p:cNvPr id="41" name="Rounded Rectangle 40">
              <a:extLst>
                <a:ext uri="{FF2B5EF4-FFF2-40B4-BE49-F238E27FC236}">
                  <a16:creationId xmlns="" xmlns:a16="http://schemas.microsoft.com/office/drawing/2014/main" id="{7D329AD8-1CE7-A949-92C5-7E9AD8A74E44}"/>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6" name="Picture 45" descr="Firewall-Sym-Dk.png">
            <a:extLst>
              <a:ext uri="{FF2B5EF4-FFF2-40B4-BE49-F238E27FC236}">
                <a16:creationId xmlns="" xmlns:a16="http://schemas.microsoft.com/office/drawing/2014/main" id="{4C462858-9CCC-1849-B209-B142322C3D8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7" name="TextBox 46">
            <a:extLst>
              <a:ext uri="{FF2B5EF4-FFF2-40B4-BE49-F238E27FC236}">
                <a16:creationId xmlns="" xmlns:a16="http://schemas.microsoft.com/office/drawing/2014/main" id="{8C2BDF0B-D51A-9449-91EE-5B646CA7A306}"/>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1.06 </a:t>
            </a:r>
            <a:r>
              <a:rPr lang="en-US" sz="2400" b="1" err="1">
                <a:solidFill>
                  <a:srgbClr val="000000"/>
                </a:solidFill>
              </a:rPr>
              <a:t>Tbps</a:t>
            </a:r>
            <a:endParaRPr lang="en-US" sz="2400" b="1">
              <a:solidFill>
                <a:srgbClr val="000000"/>
              </a:solidFill>
            </a:endParaRP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160 Million</a:t>
            </a:r>
          </a:p>
          <a:p>
            <a:r>
              <a:rPr lang="en-US" sz="1100">
                <a:solidFill>
                  <a:srgbClr val="7F7F7F"/>
                </a:solidFill>
              </a:rPr>
              <a:t>Concurrent Sessions</a:t>
            </a:r>
          </a:p>
          <a:p>
            <a:endParaRPr lang="en-US" sz="1100">
              <a:solidFill>
                <a:srgbClr val="7F7F7F"/>
              </a:solidFill>
            </a:endParaRPr>
          </a:p>
          <a:p>
            <a:r>
              <a:rPr lang="en-US" sz="2400" b="1"/>
              <a:t>26 Gbps</a:t>
            </a:r>
          </a:p>
          <a:p>
            <a:r>
              <a:rPr lang="en-US" sz="1100">
                <a:solidFill>
                  <a:srgbClr val="7F7F7F"/>
                </a:solidFill>
              </a:rPr>
              <a:t>SSL Inspection Throughput</a:t>
            </a:r>
          </a:p>
          <a:p>
            <a:endParaRPr lang="en-US" sz="1100">
              <a:solidFill>
                <a:srgbClr val="7F7F7F"/>
              </a:solidFill>
            </a:endParaRPr>
          </a:p>
        </p:txBody>
      </p:sp>
      <p:cxnSp>
        <p:nvCxnSpPr>
          <p:cNvPr id="48" name="Straight Connector 47">
            <a:extLst>
              <a:ext uri="{FF2B5EF4-FFF2-40B4-BE49-F238E27FC236}">
                <a16:creationId xmlns="" xmlns:a16="http://schemas.microsoft.com/office/drawing/2014/main" id="{C7657F85-24F3-6D4D-AEC2-33BC4E5E9C39}"/>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 xmlns:a16="http://schemas.microsoft.com/office/drawing/2014/main" id="{4402FF58-A605-3E47-863A-D04DF2CAB109}"/>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32 Gbps</a:t>
            </a:r>
          </a:p>
          <a:p>
            <a:r>
              <a:rPr lang="en-US" sz="1100">
                <a:solidFill>
                  <a:srgbClr val="7F7F7F"/>
                </a:solidFill>
              </a:rPr>
              <a:t>IPS Throughput</a:t>
            </a:r>
          </a:p>
          <a:p>
            <a:endParaRPr lang="en-US" sz="1100">
              <a:solidFill>
                <a:srgbClr val="7F7F7F"/>
              </a:solidFill>
            </a:endParaRPr>
          </a:p>
          <a:p>
            <a:r>
              <a:rPr lang="en-US" sz="2400" b="1">
                <a:solidFill>
                  <a:srgbClr val="000000"/>
                </a:solidFill>
              </a:rPr>
              <a:t>28 Gbps</a:t>
            </a:r>
          </a:p>
          <a:p>
            <a:r>
              <a:rPr lang="en-US" sz="1100">
                <a:solidFill>
                  <a:srgbClr val="7F7F7F"/>
                </a:solidFill>
              </a:rPr>
              <a:t>NGFW Throughput</a:t>
            </a:r>
          </a:p>
          <a:p>
            <a:endParaRPr lang="en-US" sz="1100">
              <a:solidFill>
                <a:srgbClr val="7F7F7F"/>
              </a:solidFill>
            </a:endParaRPr>
          </a:p>
          <a:p>
            <a:r>
              <a:rPr lang="en-US" sz="2400" b="1">
                <a:solidFill>
                  <a:srgbClr val="000000"/>
                </a:solidFill>
              </a:rPr>
              <a:t>20 Gbps</a:t>
            </a:r>
          </a:p>
          <a:p>
            <a:r>
              <a:rPr lang="en-US" sz="1100">
                <a:solidFill>
                  <a:srgbClr val="7F7F7F"/>
                </a:solidFill>
              </a:rPr>
              <a:t>Threat Protection Throughput</a:t>
            </a:r>
          </a:p>
          <a:p>
            <a:endParaRPr lang="en-US" sz="1100">
              <a:solidFill>
                <a:srgbClr val="7F7F7F"/>
              </a:solidFill>
            </a:endParaRPr>
          </a:p>
        </p:txBody>
      </p:sp>
      <p:pic>
        <p:nvPicPr>
          <p:cNvPr id="50" name="Picture 49" descr="NGFW_sym.png">
            <a:extLst>
              <a:ext uri="{FF2B5EF4-FFF2-40B4-BE49-F238E27FC236}">
                <a16:creationId xmlns="" xmlns:a16="http://schemas.microsoft.com/office/drawing/2014/main" id="{58F56E97-8AA8-B440-816A-96A966EC2CCD}"/>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1" name="Picture 50" descr="Threat Protection icon.eps">
            <a:extLst>
              <a:ext uri="{FF2B5EF4-FFF2-40B4-BE49-F238E27FC236}">
                <a16:creationId xmlns="" xmlns:a16="http://schemas.microsoft.com/office/drawing/2014/main" id="{3FE11F68-0036-A345-8A1F-A9B0E03E7D6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2" name="Graphic 51">
            <a:extLst>
              <a:ext uri="{FF2B5EF4-FFF2-40B4-BE49-F238E27FC236}">
                <a16:creationId xmlns="" xmlns:a16="http://schemas.microsoft.com/office/drawing/2014/main" id="{DC48699D-F8A9-C247-B4E9-103224620C90}"/>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322417" y="5580139"/>
            <a:ext cx="558697" cy="558697"/>
          </a:xfrm>
          <a:prstGeom prst="rect">
            <a:avLst/>
          </a:prstGeom>
        </p:spPr>
      </p:pic>
      <p:sp>
        <p:nvSpPr>
          <p:cNvPr id="53" name="Rectangle 52">
            <a:extLst>
              <a:ext uri="{FF2B5EF4-FFF2-40B4-BE49-F238E27FC236}">
                <a16:creationId xmlns="" xmlns:a16="http://schemas.microsoft.com/office/drawing/2014/main" id="{AD5D8E45-38E2-634F-9C59-50CAEE8F6E51}"/>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550,000</a:t>
            </a:r>
          </a:p>
          <a:p>
            <a:pPr lvl="0" algn="r"/>
            <a:r>
              <a:rPr lang="en-US" sz="1100">
                <a:solidFill>
                  <a:srgbClr val="7F7F7F"/>
                </a:solidFill>
              </a:rPr>
              <a:t>New Sessions/Sec</a:t>
            </a:r>
          </a:p>
        </p:txBody>
      </p:sp>
      <p:pic>
        <p:nvPicPr>
          <p:cNvPr id="54" name="Graphic 53">
            <a:extLst>
              <a:ext uri="{FF2B5EF4-FFF2-40B4-BE49-F238E27FC236}">
                <a16:creationId xmlns="" xmlns:a16="http://schemas.microsoft.com/office/drawing/2014/main" id="{095CD39B-7DF0-F84E-8BC2-3C3CD92686E4}"/>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1943" y="5580139"/>
            <a:ext cx="555965" cy="555965"/>
          </a:xfrm>
          <a:prstGeom prst="rect">
            <a:avLst/>
          </a:prstGeom>
        </p:spPr>
      </p:pic>
      <p:cxnSp>
        <p:nvCxnSpPr>
          <p:cNvPr id="55" name="Straight Connector 54">
            <a:extLst>
              <a:ext uri="{FF2B5EF4-FFF2-40B4-BE49-F238E27FC236}">
                <a16:creationId xmlns="" xmlns:a16="http://schemas.microsoft.com/office/drawing/2014/main" id="{392E10DC-9CC0-D849-A7F1-211E177116B0}"/>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73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FortiGate 5000 Series</a:t>
            </a:r>
          </a:p>
        </p:txBody>
      </p:sp>
      <p:sp>
        <p:nvSpPr>
          <p:cNvPr id="4" name="Content Placeholder 9"/>
          <p:cNvSpPr txBox="1">
            <a:spLocks/>
          </p:cNvSpPr>
          <p:nvPr/>
        </p:nvSpPr>
        <p:spPr>
          <a:xfrm>
            <a:off x="5116543" y="2306518"/>
            <a:ext cx="6521457" cy="2397187"/>
          </a:xfrm>
          <a:prstGeom prst="rect">
            <a:avLst/>
          </a:prstGeom>
        </p:spPr>
        <p:txBody>
          <a:bodyPr vert="horz" wrap="square" lIns="121893" tIns="60947" rIns="121893" bIns="60947" numCol="1" anchor="t" anchorCtr="0" compatLnSpc="1">
            <a:prstTxWarp prst="textNoShape">
              <a:avLst/>
            </a:prstTxWarp>
            <a:normAutofit/>
          </a:bodyPr>
          <a:lstStyle>
            <a:lvl1pPr marL="173038" marR="0" indent="-173038" algn="l" defTabSz="914400" rtl="0" eaLnBrk="1" fontAlgn="base" latinLnBrk="0" hangingPunct="1">
              <a:lnSpc>
                <a:spcPct val="100000"/>
              </a:lnSpc>
              <a:spcBef>
                <a:spcPct val="20000"/>
              </a:spcBef>
              <a:spcAft>
                <a:spcPct val="0"/>
              </a:spcAft>
              <a:buClr>
                <a:srgbClr val="FF0000"/>
              </a:buClr>
              <a:buSzPct val="100000"/>
              <a:buFont typeface="Arial"/>
              <a:buChar char="•"/>
              <a:tabLst/>
              <a:defRPr sz="2400" b="0" i="0">
                <a:solidFill>
                  <a:srgbClr val="1B232A"/>
                </a:solidFill>
                <a:latin typeface="Arial Narrow"/>
                <a:ea typeface="+mn-ea"/>
                <a:cs typeface="Arial Narrow"/>
              </a:defRPr>
            </a:lvl1pPr>
            <a:lvl2pPr marL="463550" marR="0" indent="-176213" algn="l" defTabSz="914400" rtl="0" eaLnBrk="1" fontAlgn="base" latinLnBrk="0" hangingPunct="1">
              <a:lnSpc>
                <a:spcPct val="110000"/>
              </a:lnSpc>
              <a:spcBef>
                <a:spcPct val="20000"/>
              </a:spcBef>
              <a:spcAft>
                <a:spcPct val="0"/>
              </a:spcAft>
              <a:buClr>
                <a:srgbClr val="FF0000"/>
              </a:buClr>
              <a:buSzTx/>
              <a:buFont typeface="Lucida Grande"/>
              <a:buChar char="»"/>
              <a:tabLst/>
              <a:defRPr sz="2000" b="0" i="0">
                <a:solidFill>
                  <a:srgbClr val="1B232A"/>
                </a:solidFill>
                <a:latin typeface="Arial Narrow"/>
                <a:ea typeface="+mn-ea"/>
                <a:cs typeface="Arial Narrow"/>
              </a:defRPr>
            </a:lvl2pPr>
            <a:lvl3pPr marL="747713" marR="0" indent="-169863"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3pPr>
            <a:lvl4pPr marL="1139825" marR="0" indent="-228600" algn="l" defTabSz="914400" rtl="0" eaLnBrk="1" fontAlgn="base" latinLnBrk="0" hangingPunct="1">
              <a:lnSpc>
                <a:spcPct val="110000"/>
              </a:lnSpc>
              <a:spcBef>
                <a:spcPct val="20000"/>
              </a:spcBef>
              <a:spcAft>
                <a:spcPct val="0"/>
              </a:spcAft>
              <a:buClr>
                <a:srgbClr val="FF0000"/>
              </a:buClr>
              <a:buSzTx/>
              <a:buFont typeface="Lucida Grande"/>
              <a:buChar char="»"/>
              <a:tabLst/>
              <a:defRPr sz="1800" b="0" i="0">
                <a:solidFill>
                  <a:srgbClr val="1B232A"/>
                </a:solidFill>
                <a:latin typeface="Arial Narrow"/>
                <a:ea typeface="+mn-ea"/>
                <a:cs typeface="Arial Narrow"/>
              </a:defRPr>
            </a:lvl4pPr>
            <a:lvl5pPr marL="1492250" marR="0" indent="-228600"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5pPr>
            <a:lvl6pPr marL="19637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6pPr>
            <a:lvl7pPr marL="24209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7pPr>
            <a:lvl8pPr marL="28781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8pPr>
            <a:lvl9pPr marL="33353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9pPr>
          </a:lstStyle>
          <a:p>
            <a:pPr>
              <a:lnSpc>
                <a:spcPct val="90000"/>
              </a:lnSpc>
              <a:buClr>
                <a:schemeClr val="accent6"/>
              </a:buClr>
              <a:buFont typeface="Wingdings" charset="2"/>
              <a:buChar char="§"/>
            </a:pPr>
            <a:r>
              <a:rPr lang="en-US" sz="1900" b="1">
                <a:latin typeface="Arial"/>
                <a:cs typeface="Arial"/>
              </a:rPr>
              <a:t>Chassis-based platforms offer maximum performance, reliability, and scalability for high-speed service provider, large enterprise or telecommunications carrier networks.</a:t>
            </a:r>
          </a:p>
          <a:p>
            <a:pPr>
              <a:lnSpc>
                <a:spcPct val="90000"/>
              </a:lnSpc>
              <a:buClr>
                <a:schemeClr val="accent6"/>
              </a:buClr>
              <a:buFont typeface="Wingdings" charset="2"/>
              <a:buChar char="§"/>
            </a:pPr>
            <a:r>
              <a:rPr lang="en-US" sz="1900" b="1">
                <a:latin typeface="Arial"/>
                <a:cs typeface="Arial"/>
              </a:rPr>
              <a:t>Flexibility enables protection of complex, multi-tenant cloud-based security-as-a-service and infrastructure-as-a-service environments. </a:t>
            </a:r>
            <a:endParaRPr lang="en-US" sz="1900" b="1">
              <a:latin typeface="Arial"/>
              <a:ea typeface="ＭＳ Ｐゴシック" pitchFamily="34" charset="-128"/>
              <a:cs typeface="Arial"/>
            </a:endParaRPr>
          </a:p>
        </p:txBody>
      </p:sp>
      <p:sp>
        <p:nvSpPr>
          <p:cNvPr id="5" name="Rectangle 4"/>
          <p:cNvSpPr/>
          <p:nvPr/>
        </p:nvSpPr>
        <p:spPr>
          <a:xfrm>
            <a:off x="738060" y="5315436"/>
            <a:ext cx="3453500" cy="697621"/>
          </a:xfrm>
          <a:prstGeom prst="rect">
            <a:avLst/>
          </a:prstGeom>
        </p:spPr>
        <p:txBody>
          <a:bodyPr wrap="square" lIns="121893" tIns="60947" rIns="121893" bIns="60947">
            <a:spAutoFit/>
          </a:bodyPr>
          <a:lstStyle/>
          <a:p>
            <a:pPr marL="380917" indent="-380917">
              <a:buBlip>
                <a:blip r:embed="rId2"/>
              </a:buBlip>
            </a:pPr>
            <a:r>
              <a:rPr lang="en-US" b="1">
                <a:ea typeface="Helvetica 55 Roman" charset="0"/>
                <a:cs typeface="Arial Narrow"/>
              </a:rPr>
              <a:t>FG-5144C with FG-5001D &amp; FCTL-5903C</a:t>
            </a:r>
            <a:endParaRPr lang="en-US" b="1">
              <a:cs typeface="Arial Narrow"/>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7324" y="2527905"/>
            <a:ext cx="2740801" cy="2744333"/>
          </a:xfrm>
          <a:prstGeom prst="rect">
            <a:avLst/>
          </a:prstGeom>
        </p:spPr>
      </p:pic>
      <p:grpSp>
        <p:nvGrpSpPr>
          <p:cNvPr id="7" name="Group 6"/>
          <p:cNvGrpSpPr/>
          <p:nvPr/>
        </p:nvGrpSpPr>
        <p:grpSpPr>
          <a:xfrm>
            <a:off x="599104" y="1200000"/>
            <a:ext cx="11038895" cy="846744"/>
            <a:chOff x="448252" y="907651"/>
            <a:chExt cx="8281328" cy="635058"/>
          </a:xfrm>
        </p:grpSpPr>
        <p:sp>
          <p:nvSpPr>
            <p:cNvPr id="8" name="Rectangle 7"/>
            <p:cNvSpPr/>
            <p:nvPr/>
          </p:nvSpPr>
          <p:spPr bwMode="invGray">
            <a:xfrm>
              <a:off x="448252" y="907651"/>
              <a:ext cx="8281328" cy="635058"/>
            </a:xfrm>
            <a:prstGeom prst="rect">
              <a:avLst/>
            </a:prstGeom>
            <a:solidFill>
              <a:srgbClr val="414F52"/>
            </a:solidFill>
            <a:ln w="28575">
              <a:noFill/>
              <a:round/>
              <a:headEnd/>
              <a:tailEnd/>
            </a:ln>
          </p:spPr>
          <p:txBody>
            <a:bodyPr wrap="square" rtlCol="0" anchor="ctr"/>
            <a:lstStyle/>
            <a:p>
              <a:pPr marL="1218936" lvl="4" defTabSz="457073"/>
              <a:r>
                <a:rPr lang="en-US" sz="2700" b="1">
                  <a:solidFill>
                    <a:schemeClr val="bg1"/>
                  </a:solidFill>
                  <a:cs typeface="Arial Narrow"/>
                </a:rPr>
                <a:t>Security Appliances For Very Large Enterprises &amp; Service Providers</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498" y="934864"/>
              <a:ext cx="585216" cy="585216"/>
            </a:xfrm>
            <a:prstGeom prst="rect">
              <a:avLst/>
            </a:prstGeom>
          </p:spPr>
        </p:pic>
      </p:grpSp>
      <p:graphicFrame>
        <p:nvGraphicFramePr>
          <p:cNvPr id="10" name="Table 9"/>
          <p:cNvGraphicFramePr>
            <a:graphicFrameLocks noGrp="1"/>
          </p:cNvGraphicFramePr>
          <p:nvPr>
            <p:extLst>
              <p:ext uri="{D42A27DB-BD31-4B8C-83A1-F6EECF244321}">
                <p14:modId xmlns:p14="http://schemas.microsoft.com/office/powerpoint/2010/main" val="1892310022"/>
              </p:ext>
            </p:extLst>
          </p:nvPr>
        </p:nvGraphicFramePr>
        <p:xfrm>
          <a:off x="5116540" y="4315429"/>
          <a:ext cx="6521459" cy="1844708"/>
        </p:xfrm>
        <a:graphic>
          <a:graphicData uri="http://schemas.openxmlformats.org/drawingml/2006/table">
            <a:tbl>
              <a:tblPr firstRow="1" bandRow="1">
                <a:tableStyleId>{2D5ABB26-0587-4C30-8999-92F81FD0307C}</a:tableStyleId>
              </a:tblPr>
              <a:tblGrid>
                <a:gridCol w="744421">
                  <a:extLst>
                    <a:ext uri="{9D8B030D-6E8A-4147-A177-3AD203B41FA5}">
                      <a16:colId xmlns="" xmlns:a16="http://schemas.microsoft.com/office/drawing/2014/main" val="20000"/>
                    </a:ext>
                  </a:extLst>
                </a:gridCol>
                <a:gridCol w="5777038">
                  <a:extLst>
                    <a:ext uri="{9D8B030D-6E8A-4147-A177-3AD203B41FA5}">
                      <a16:colId xmlns="" xmlns:a16="http://schemas.microsoft.com/office/drawing/2014/main" val="20001"/>
                    </a:ext>
                  </a:extLst>
                </a:gridCol>
              </a:tblGrid>
              <a:tr h="3810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a:solidFill>
                            <a:schemeClr val="accent6"/>
                          </a:solidFill>
                        </a:rPr>
                        <a:t>Primary Benefits:</a:t>
                      </a:r>
                    </a:p>
                  </a:txBody>
                  <a:tcPr marL="121888" marR="121888"/>
                </a:tc>
                <a:tc hMerge="1">
                  <a:txBody>
                    <a:bodyPr/>
                    <a:lstStyle/>
                    <a:p>
                      <a:endParaRPr lang="en-US" dirty="0"/>
                    </a:p>
                  </a:txBody>
                  <a:tcPr/>
                </a:tc>
                <a:extLst>
                  <a:ext uri="{0D108BD9-81ED-4DB2-BD59-A6C34878D82A}">
                    <a16:rowId xmlns="" xmlns:a16="http://schemas.microsoft.com/office/drawing/2014/main" val="10000"/>
                  </a:ext>
                </a:extLst>
              </a:tr>
              <a:tr h="468028">
                <a:tc>
                  <a:txBody>
                    <a:bodyPr/>
                    <a:lstStyle/>
                    <a:p>
                      <a:pPr algn="ctr"/>
                      <a:r>
                        <a:rPr lang="en-US" sz="1300">
                          <a:solidFill>
                            <a:schemeClr val="accent1">
                              <a:lumMod val="75000"/>
                            </a:schemeClr>
                          </a:solidFill>
                          <a:latin typeface="Zapf Dingbats"/>
                          <a:ea typeface="Zapf Dingbats"/>
                          <a:cs typeface="Zapf Dingbats"/>
                          <a:sym typeface="Zapf Dingbats"/>
                        </a:rPr>
                        <a:t>✔</a:t>
                      </a:r>
                      <a:endParaRPr lang="en-US" sz="1300">
                        <a:solidFill>
                          <a:schemeClr val="accent1">
                            <a:lumMod val="75000"/>
                          </a:schemeClr>
                        </a:solidFill>
                      </a:endParaRPr>
                    </a:p>
                  </a:txBody>
                  <a:tcPr marL="121888" marR="1218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cs typeface="Arial Narrow"/>
                        </a:rPr>
                        <a:t>Native 10GE support for high speed requirements</a:t>
                      </a:r>
                    </a:p>
                  </a:txBody>
                  <a:tcPr marL="121888" marR="121888" anchor="ctr"/>
                </a:tc>
                <a:extLst>
                  <a:ext uri="{0D108BD9-81ED-4DB2-BD59-A6C34878D82A}">
                    <a16:rowId xmlns="" xmlns:a16="http://schemas.microsoft.com/office/drawing/2014/main" val="10001"/>
                  </a:ext>
                </a:extLst>
              </a:tr>
              <a:tr h="497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accent1">
                              <a:lumMod val="75000"/>
                            </a:schemeClr>
                          </a:solidFill>
                          <a:latin typeface="Zapf Dingbats"/>
                          <a:ea typeface="Zapf Dingbats"/>
                          <a:cs typeface="Zapf Dingbats"/>
                          <a:sym typeface="Zapf Dingbats"/>
                        </a:rPr>
                        <a:t>✔</a:t>
                      </a:r>
                      <a:endParaRPr lang="en-US" sz="1300">
                        <a:solidFill>
                          <a:schemeClr val="accent1">
                            <a:lumMod val="75000"/>
                          </a:schemeClr>
                        </a:solidFill>
                      </a:endParaRPr>
                    </a:p>
                  </a:txBody>
                  <a:tcPr marL="121888" marR="1218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cs typeface="Arial Narrow"/>
                        </a:rPr>
                        <a:t>ATCA-compliant architecture delivers carrier-grade performance, reliability, availability and serviceability</a:t>
                      </a:r>
                    </a:p>
                  </a:txBody>
                  <a:tcPr marL="121888" marR="121888" anchor="ctr"/>
                </a:tc>
                <a:extLst>
                  <a:ext uri="{0D108BD9-81ED-4DB2-BD59-A6C34878D82A}">
                    <a16:rowId xmlns="" xmlns:a16="http://schemas.microsoft.com/office/drawing/2014/main" val="10002"/>
                  </a:ext>
                </a:extLst>
              </a:tr>
              <a:tr h="497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accent1">
                              <a:lumMod val="75000"/>
                            </a:schemeClr>
                          </a:solidFill>
                          <a:latin typeface="Zapf Dingbats"/>
                          <a:ea typeface="Zapf Dingbats"/>
                          <a:cs typeface="Zapf Dingbats"/>
                          <a:sym typeface="Zapf Dingbats"/>
                        </a:rPr>
                        <a:t>✔</a:t>
                      </a:r>
                      <a:endParaRPr lang="en-US" sz="1300">
                        <a:solidFill>
                          <a:schemeClr val="accent1">
                            <a:lumMod val="75000"/>
                          </a:schemeClr>
                        </a:solidFill>
                      </a:endParaRPr>
                    </a:p>
                  </a:txBody>
                  <a:tcPr marL="121888" marR="1218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cs typeface="Arial Narrow"/>
                        </a:rPr>
                        <a:t>Chassis support two, six, or fourteen FortiGate-5000 series blades, allowing customization and scaling</a:t>
                      </a:r>
                    </a:p>
                  </a:txBody>
                  <a:tcPr marL="121888" marR="121888"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23008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Load Distribution &amp; Virtualization</a:t>
            </a:r>
          </a:p>
        </p:txBody>
      </p:sp>
      <p:sp>
        <p:nvSpPr>
          <p:cNvPr id="3" name="Rounded Rectangle 2"/>
          <p:cNvSpPr/>
          <p:nvPr/>
        </p:nvSpPr>
        <p:spPr bwMode="auto">
          <a:xfrm>
            <a:off x="4919441" y="1257302"/>
            <a:ext cx="6481662" cy="3395836"/>
          </a:xfrm>
          <a:prstGeom prst="roundRect">
            <a:avLst>
              <a:gd name="adj" fmla="val 7395"/>
            </a:avLst>
          </a:prstGeom>
          <a:solidFill>
            <a:srgbClr val="FFFFFF"/>
          </a:solidFill>
          <a:ln>
            <a:noFill/>
            <a:headEnd type="none" w="med" len="med"/>
            <a:tailEnd type="none" w="med" len="med"/>
          </a:ln>
          <a:effectLst>
            <a:outerShdw blurRad="381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lIns="121893" tIns="60947" rIns="121893" bIns="60947">
            <a:prstTxWarp prst="textNoShape">
              <a:avLst/>
            </a:prstTxWarp>
          </a:bodyPr>
          <a:lstStyle/>
          <a:p>
            <a:endParaRPr lang="it-IT">
              <a:solidFill>
                <a:schemeClr val="tx1"/>
              </a:solidFill>
              <a:ea typeface="ＭＳ Ｐゴシック" charset="-128"/>
              <a:cs typeface="ＭＳ Ｐゴシック" charset="-128"/>
            </a:endParaRPr>
          </a:p>
        </p:txBody>
      </p:sp>
      <p:pic>
        <p:nvPicPr>
          <p:cNvPr id="4" name="Picture 14" descr="FG-5140_Lt-s.png"/>
          <p:cNvPicPr>
            <a:picLocks noChangeAspect="1"/>
          </p:cNvPicPr>
          <p:nvPr/>
        </p:nvPicPr>
        <p:blipFill>
          <a:blip r:embed="rId2"/>
          <a:srcRect/>
          <a:stretch>
            <a:fillRect/>
          </a:stretch>
        </p:blipFill>
        <p:spPr bwMode="auto">
          <a:xfrm>
            <a:off x="4197845" y="2565403"/>
            <a:ext cx="1498210" cy="1368425"/>
          </a:xfrm>
          <a:prstGeom prst="rect">
            <a:avLst/>
          </a:prstGeom>
          <a:noFill/>
          <a:ln w="9525">
            <a:noFill/>
            <a:miter lim="800000"/>
            <a:headEnd/>
            <a:tailEnd/>
          </a:ln>
        </p:spPr>
      </p:pic>
      <p:sp>
        <p:nvSpPr>
          <p:cNvPr id="5" name="TextBox 4"/>
          <p:cNvSpPr txBox="1"/>
          <p:nvPr/>
        </p:nvSpPr>
        <p:spPr>
          <a:xfrm rot="5400000">
            <a:off x="7057879" y="2979498"/>
            <a:ext cx="1114994" cy="938692"/>
          </a:xfrm>
          <a:prstGeom prst="rect">
            <a:avLst/>
          </a:prstGeom>
          <a:noFill/>
        </p:spPr>
        <p:txBody>
          <a:bodyPr wrap="none" lIns="121893" tIns="60947" rIns="121893" bIns="60947">
            <a:prstTxWarp prst="textNoShape">
              <a:avLst/>
            </a:prstTxWarp>
            <a:spAutoFit/>
          </a:bodyPr>
          <a:lstStyle/>
          <a:p>
            <a:r>
              <a:rPr lang="en-US" sz="5300" b="1">
                <a:solidFill>
                  <a:srgbClr val="637F7F"/>
                </a:solidFill>
                <a:latin typeface="Helvetica 55 Roman" charset="0"/>
                <a:ea typeface="Helvetica 55 Roman" charset="0"/>
                <a:cs typeface="Helvetica 55 Roman" charset="0"/>
              </a:rPr>
              <a:t>… </a:t>
            </a:r>
          </a:p>
        </p:txBody>
      </p:sp>
      <p:cxnSp>
        <p:nvCxnSpPr>
          <p:cNvPr id="6" name="Straight Connector 5"/>
          <p:cNvCxnSpPr/>
          <p:nvPr/>
        </p:nvCxnSpPr>
        <p:spPr bwMode="auto">
          <a:xfrm rot="5400000" flipH="1" flipV="1">
            <a:off x="6505206" y="1249721"/>
            <a:ext cx="4763" cy="721596"/>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cxnSp>
        <p:nvCxnSpPr>
          <p:cNvPr id="7" name="Straight Connector 6"/>
          <p:cNvCxnSpPr/>
          <p:nvPr/>
        </p:nvCxnSpPr>
        <p:spPr bwMode="auto">
          <a:xfrm rot="5400000" flipH="1" flipV="1">
            <a:off x="6488543" y="1641038"/>
            <a:ext cx="6351" cy="689854"/>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sp>
        <p:nvSpPr>
          <p:cNvPr id="8" name="Rounded Rectangle 7"/>
          <p:cNvSpPr/>
          <p:nvPr/>
        </p:nvSpPr>
        <p:spPr bwMode="auto">
          <a:xfrm rot="5400000">
            <a:off x="7156414" y="859237"/>
            <a:ext cx="2987708" cy="4012437"/>
          </a:xfrm>
          <a:prstGeom prst="roundRect">
            <a:avLst>
              <a:gd name="adj" fmla="val 5434"/>
            </a:avLst>
          </a:prstGeom>
          <a:solidFill>
            <a:schemeClr val="bg1">
              <a:lumMod val="85000"/>
            </a:schemeClr>
          </a:solidFill>
          <a:ln w="9525" cap="flat" cmpd="sng" algn="ctr">
            <a:noFill/>
            <a:prstDash val="solid"/>
            <a:round/>
            <a:headEnd type="none" w="med" len="med"/>
            <a:tailEnd type="none" w="med" len="med"/>
          </a:ln>
          <a:effectLst>
            <a:innerShdw blurRad="63500" dist="50800" dir="13500000">
              <a:srgbClr val="000000">
                <a:alpha val="50000"/>
              </a:srgbClr>
            </a:innerShdw>
          </a:effectLst>
        </p:spPr>
        <p:txBody>
          <a:bodyPr lIns="0" tIns="0" rIns="0" bIns="0" anchor="ctr">
            <a:prstTxWarp prst="textNoShape">
              <a:avLst/>
            </a:prstTxWarp>
          </a:bodyPr>
          <a:lstStyle/>
          <a:p>
            <a:pPr algn="ctr" eaLnBrk="0" hangingPunct="0">
              <a:spcBef>
                <a:spcPct val="20000"/>
              </a:spcBef>
              <a:buClr>
                <a:schemeClr val="accent1"/>
              </a:buClr>
              <a:buSzPct val="90000"/>
              <a:buFont typeface="Wingdings" charset="2"/>
              <a:buNone/>
            </a:pPr>
            <a:endParaRPr lang="it-IT" sz="2700">
              <a:solidFill>
                <a:schemeClr val="accent2"/>
              </a:solidFill>
            </a:endParaRPr>
          </a:p>
        </p:txBody>
      </p:sp>
      <p:cxnSp>
        <p:nvCxnSpPr>
          <p:cNvPr id="9" name="Straight Connector 8"/>
          <p:cNvCxnSpPr/>
          <p:nvPr/>
        </p:nvCxnSpPr>
        <p:spPr bwMode="auto">
          <a:xfrm rot="5400000" flipH="1" flipV="1">
            <a:off x="6481137" y="2154858"/>
            <a:ext cx="6351" cy="675041"/>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cxnSp>
        <p:nvCxnSpPr>
          <p:cNvPr id="10" name="Straight Connector 9"/>
          <p:cNvCxnSpPr/>
          <p:nvPr/>
        </p:nvCxnSpPr>
        <p:spPr bwMode="auto">
          <a:xfrm rot="5400000" flipH="1" flipV="1">
            <a:off x="6482195" y="2495641"/>
            <a:ext cx="6351" cy="672925"/>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cxnSp>
        <p:nvCxnSpPr>
          <p:cNvPr id="11" name="Straight Connector 10"/>
          <p:cNvCxnSpPr/>
          <p:nvPr/>
        </p:nvCxnSpPr>
        <p:spPr bwMode="auto">
          <a:xfrm rot="5400000" flipH="1" flipV="1">
            <a:off x="6505206" y="3683359"/>
            <a:ext cx="4763" cy="721596"/>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sp>
        <p:nvSpPr>
          <p:cNvPr id="12" name="TextBox 11"/>
          <p:cNvSpPr txBox="1"/>
          <p:nvPr/>
        </p:nvSpPr>
        <p:spPr>
          <a:xfrm>
            <a:off x="528834" y="1439866"/>
            <a:ext cx="3330133" cy="2995692"/>
          </a:xfrm>
          <a:prstGeom prst="rect">
            <a:avLst/>
          </a:prstGeom>
          <a:noFill/>
        </p:spPr>
        <p:txBody>
          <a:bodyPr wrap="square" lIns="121893" tIns="60947" rIns="121893" bIns="60947">
            <a:prstTxWarp prst="textNoShape">
              <a:avLst/>
            </a:prstTxWarp>
            <a:spAutoFit/>
          </a:bodyPr>
          <a:lstStyle/>
          <a:p>
            <a:pPr>
              <a:spcBef>
                <a:spcPts val="1066"/>
              </a:spcBef>
              <a:buClr>
                <a:srgbClr val="446E60"/>
              </a:buClr>
            </a:pPr>
            <a:r>
              <a:rPr lang="en-US" sz="2100" b="1">
                <a:solidFill>
                  <a:schemeClr val="accent6"/>
                </a:solidFill>
                <a:latin typeface="Helvetica 55 Roman" charset="0"/>
                <a:ea typeface="Helvetica 55 Roman" charset="0"/>
                <a:cs typeface="Helvetica 55 Roman" charset="0"/>
              </a:rPr>
              <a:t>Most flexible chassis based solution in the market</a:t>
            </a:r>
          </a:p>
          <a:p>
            <a:pPr>
              <a:spcBef>
                <a:spcPts val="1066"/>
              </a:spcBef>
              <a:buClr>
                <a:srgbClr val="446E60"/>
              </a:buClr>
              <a:buFont typeface="Lucida Grande" charset="0"/>
              <a:buChar char="✔"/>
            </a:pPr>
            <a:r>
              <a:rPr lang="en-US" sz="1600">
                <a:solidFill>
                  <a:srgbClr val="404040"/>
                </a:solidFill>
                <a:latin typeface="Helvetica 55 Roman" charset="0"/>
                <a:ea typeface="Helvetica 55 Roman" charset="0"/>
                <a:cs typeface="Helvetica 55 Roman" charset="0"/>
              </a:rPr>
              <a:t> Ease of Maintenance – hot swappable components</a:t>
            </a:r>
          </a:p>
          <a:p>
            <a:pPr>
              <a:spcBef>
                <a:spcPts val="1066"/>
              </a:spcBef>
              <a:buClr>
                <a:srgbClr val="446E60"/>
              </a:buClr>
              <a:buFont typeface="Lucida Grande" charset="0"/>
              <a:buChar char="✔"/>
            </a:pPr>
            <a:r>
              <a:rPr lang="en-US" sz="1600">
                <a:solidFill>
                  <a:srgbClr val="404040"/>
                </a:solidFill>
                <a:latin typeface="Helvetica 55 Roman" charset="0"/>
                <a:ea typeface="Helvetica 55 Roman" charset="0"/>
                <a:cs typeface="Helvetica 55 Roman" charset="0"/>
              </a:rPr>
              <a:t> Supports full hardware redundancy</a:t>
            </a:r>
          </a:p>
          <a:p>
            <a:pPr>
              <a:spcBef>
                <a:spcPts val="1066"/>
              </a:spcBef>
              <a:buClr>
                <a:srgbClr val="446E60"/>
              </a:buClr>
              <a:buFont typeface="Lucida Grande" charset="0"/>
              <a:buChar char="✔"/>
            </a:pPr>
            <a:r>
              <a:rPr lang="en-US" sz="1600">
                <a:solidFill>
                  <a:srgbClr val="404040"/>
                </a:solidFill>
                <a:latin typeface="Helvetica 55 Roman" charset="0"/>
                <a:ea typeface="Helvetica 55 Roman" charset="0"/>
                <a:cs typeface="Helvetica 55 Roman" charset="0"/>
              </a:rPr>
              <a:t> Supports various Inter and Intra HA configurations</a:t>
            </a:r>
          </a:p>
        </p:txBody>
      </p:sp>
      <p:pic>
        <p:nvPicPr>
          <p:cNvPr id="13" name="Picture 12" descr="5000-swblad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4540898" y="2683883"/>
            <a:ext cx="2857467" cy="336084"/>
          </a:xfrm>
          <a:prstGeom prst="rect">
            <a:avLst/>
          </a:prstGeom>
        </p:spPr>
      </p:pic>
      <p:pic>
        <p:nvPicPr>
          <p:cNvPr id="14" name="Picture 13"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9812" y="1483646"/>
            <a:ext cx="3612683" cy="239139"/>
          </a:xfrm>
          <a:prstGeom prst="rect">
            <a:avLst/>
          </a:prstGeom>
          <a:effectLst/>
        </p:spPr>
      </p:pic>
      <p:pic>
        <p:nvPicPr>
          <p:cNvPr id="15" name="Picture 14"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9812" y="1856914"/>
            <a:ext cx="3612683" cy="239139"/>
          </a:xfrm>
          <a:prstGeom prst="rect">
            <a:avLst/>
          </a:prstGeom>
          <a:effectLst/>
        </p:spPr>
      </p:pic>
      <p:pic>
        <p:nvPicPr>
          <p:cNvPr id="16" name="Picture 15"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9812" y="2375958"/>
            <a:ext cx="3612683" cy="239139"/>
          </a:xfrm>
          <a:prstGeom prst="rect">
            <a:avLst/>
          </a:prstGeom>
          <a:effectLst/>
        </p:spPr>
      </p:pic>
      <p:pic>
        <p:nvPicPr>
          <p:cNvPr id="17" name="Picture 16"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9812" y="2685174"/>
            <a:ext cx="3612683" cy="239139"/>
          </a:xfrm>
          <a:prstGeom prst="rect">
            <a:avLst/>
          </a:prstGeom>
          <a:effectLst/>
        </p:spPr>
      </p:pic>
      <p:pic>
        <p:nvPicPr>
          <p:cNvPr id="18" name="Picture 17"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9812" y="3888914"/>
            <a:ext cx="3612683" cy="239139"/>
          </a:xfrm>
          <a:prstGeom prst="rect">
            <a:avLst/>
          </a:prstGeom>
          <a:effectLst/>
        </p:spPr>
      </p:pic>
      <p:sp>
        <p:nvSpPr>
          <p:cNvPr id="19" name="Rounded Rectangle 18"/>
          <p:cNvSpPr/>
          <p:nvPr/>
        </p:nvSpPr>
        <p:spPr bwMode="auto">
          <a:xfrm rot="5400000">
            <a:off x="5909657" y="2292236"/>
            <a:ext cx="2986088" cy="1144818"/>
          </a:xfrm>
          <a:prstGeom prst="roundRect">
            <a:avLst>
              <a:gd name="adj" fmla="val 5434"/>
            </a:avLst>
          </a:prstGeom>
          <a:solidFill>
            <a:schemeClr val="accent5">
              <a:lumMod val="60000"/>
              <a:lumOff val="40000"/>
              <a:alpha val="50000"/>
            </a:schemeClr>
          </a:solidFill>
          <a:ln w="9525" cap="flat" cmpd="sng" algn="ctr">
            <a:noFill/>
            <a:prstDash val="solid"/>
            <a:round/>
            <a:headEnd type="none" w="med" len="med"/>
            <a:tailEnd type="none" w="med" len="med"/>
          </a:ln>
          <a:effectLst/>
        </p:spPr>
        <p:txBody>
          <a:bodyPr lIns="0" tIns="0" rIns="0" bIns="0" anchor="ctr">
            <a:prstTxWarp prst="textNoShape">
              <a:avLst/>
            </a:prstTxWarp>
          </a:bodyPr>
          <a:lstStyle/>
          <a:p>
            <a:pPr algn="ctr" eaLnBrk="0" hangingPunct="0">
              <a:spcBef>
                <a:spcPct val="20000"/>
              </a:spcBef>
              <a:buClr>
                <a:schemeClr val="accent1"/>
              </a:buClr>
              <a:buSzPct val="90000"/>
              <a:buFont typeface="Wingdings" charset="2"/>
              <a:buNone/>
            </a:pPr>
            <a:endParaRPr lang="it-IT" sz="2700">
              <a:solidFill>
                <a:schemeClr val="accent2"/>
              </a:solidFill>
            </a:endParaRPr>
          </a:p>
        </p:txBody>
      </p:sp>
      <p:sp>
        <p:nvSpPr>
          <p:cNvPr id="20" name="Rounded Rectangle 19"/>
          <p:cNvSpPr/>
          <p:nvPr/>
        </p:nvSpPr>
        <p:spPr bwMode="auto">
          <a:xfrm rot="5400000">
            <a:off x="7164519" y="2292238"/>
            <a:ext cx="2986087" cy="1144819"/>
          </a:xfrm>
          <a:prstGeom prst="roundRect">
            <a:avLst>
              <a:gd name="adj" fmla="val 5434"/>
            </a:avLst>
          </a:prstGeom>
          <a:solidFill>
            <a:schemeClr val="accent5">
              <a:lumMod val="60000"/>
              <a:lumOff val="40000"/>
              <a:alpha val="50000"/>
            </a:schemeClr>
          </a:solidFill>
          <a:ln w="9525" cap="flat" cmpd="sng" algn="ctr">
            <a:noFill/>
            <a:prstDash val="solid"/>
            <a:round/>
            <a:headEnd type="none" w="med" len="med"/>
            <a:tailEnd type="none" w="med" len="med"/>
          </a:ln>
          <a:effectLst/>
        </p:spPr>
        <p:txBody>
          <a:bodyPr lIns="0" tIns="0" rIns="0" bIns="0" anchor="ctr">
            <a:prstTxWarp prst="textNoShape">
              <a:avLst/>
            </a:prstTxWarp>
          </a:bodyPr>
          <a:lstStyle/>
          <a:p>
            <a:pPr algn="ctr" eaLnBrk="0" hangingPunct="0">
              <a:spcBef>
                <a:spcPct val="20000"/>
              </a:spcBef>
              <a:buClr>
                <a:schemeClr val="accent1"/>
              </a:buClr>
              <a:buSzPct val="90000"/>
              <a:buFont typeface="Wingdings" charset="2"/>
              <a:buNone/>
            </a:pPr>
            <a:endParaRPr lang="it-IT" sz="2700">
              <a:solidFill>
                <a:schemeClr val="accent2"/>
              </a:solidFill>
            </a:endParaRPr>
          </a:p>
        </p:txBody>
      </p:sp>
      <p:sp>
        <p:nvSpPr>
          <p:cNvPr id="21" name="Rounded Rectangle 20"/>
          <p:cNvSpPr/>
          <p:nvPr/>
        </p:nvSpPr>
        <p:spPr bwMode="auto">
          <a:xfrm rot="5400000">
            <a:off x="8419370" y="2292236"/>
            <a:ext cx="2986088" cy="1144818"/>
          </a:xfrm>
          <a:prstGeom prst="roundRect">
            <a:avLst>
              <a:gd name="adj" fmla="val 5434"/>
            </a:avLst>
          </a:prstGeom>
          <a:solidFill>
            <a:schemeClr val="accent5">
              <a:lumMod val="60000"/>
              <a:lumOff val="40000"/>
              <a:alpha val="50000"/>
            </a:schemeClr>
          </a:solidFill>
          <a:ln w="9525" cap="flat" cmpd="sng" algn="ctr">
            <a:noFill/>
            <a:prstDash val="solid"/>
            <a:round/>
            <a:headEnd type="none" w="med" len="med"/>
            <a:tailEnd type="none" w="med" len="med"/>
          </a:ln>
          <a:effectLst/>
        </p:spPr>
        <p:txBody>
          <a:bodyPr lIns="0" tIns="0" rIns="0" bIns="0" anchor="ctr">
            <a:prstTxWarp prst="textNoShape">
              <a:avLst/>
            </a:prstTxWarp>
          </a:bodyPr>
          <a:lstStyle/>
          <a:p>
            <a:pPr algn="ctr" eaLnBrk="0" hangingPunct="0">
              <a:spcBef>
                <a:spcPct val="20000"/>
              </a:spcBef>
              <a:buClr>
                <a:schemeClr val="accent1"/>
              </a:buClr>
              <a:buSzPct val="90000"/>
              <a:buFont typeface="Wingdings" charset="2"/>
              <a:buNone/>
            </a:pPr>
            <a:endParaRPr lang="it-IT" sz="2700">
              <a:solidFill>
                <a:schemeClr val="accent2"/>
              </a:solidFill>
            </a:endParaRPr>
          </a:p>
        </p:txBody>
      </p:sp>
      <p:graphicFrame>
        <p:nvGraphicFramePr>
          <p:cNvPr id="22" name="Content Placeholder 5"/>
          <p:cNvGraphicFramePr>
            <a:graphicFrameLocks/>
          </p:cNvGraphicFramePr>
          <p:nvPr>
            <p:extLst>
              <p:ext uri="{D42A27DB-BD31-4B8C-83A1-F6EECF244321}">
                <p14:modId xmlns:p14="http://schemas.microsoft.com/office/powerpoint/2010/main" val="1006589675"/>
              </p:ext>
            </p:extLst>
          </p:nvPr>
        </p:nvGraphicFramePr>
        <p:xfrm>
          <a:off x="720803" y="4941169"/>
          <a:ext cx="10657022" cy="1049693"/>
        </p:xfrm>
        <a:graphic>
          <a:graphicData uri="http://schemas.openxmlformats.org/drawingml/2006/table">
            <a:tbl>
              <a:tblPr firstRow="1" bandRow="1">
                <a:tableStyleId>{46F890A9-2807-4EBB-B81D-B2AA78EC7F39}</a:tableStyleId>
              </a:tblPr>
              <a:tblGrid>
                <a:gridCol w="5328511">
                  <a:extLst>
                    <a:ext uri="{9D8B030D-6E8A-4147-A177-3AD203B41FA5}">
                      <a16:colId xmlns="" xmlns:a16="http://schemas.microsoft.com/office/drawing/2014/main" val="20000"/>
                    </a:ext>
                  </a:extLst>
                </a:gridCol>
                <a:gridCol w="5328511">
                  <a:extLst>
                    <a:ext uri="{9D8B030D-6E8A-4147-A177-3AD203B41FA5}">
                      <a16:colId xmlns="" xmlns:a16="http://schemas.microsoft.com/office/drawing/2014/main" val="20001"/>
                    </a:ext>
                  </a:extLst>
                </a:gridCol>
              </a:tblGrid>
              <a:tr h="4096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t>Clustering</a:t>
                      </a:r>
                      <a:endParaRPr lang="en-US" sz="1600" b="1">
                        <a:solidFill>
                          <a:schemeClr val="bg1"/>
                        </a:solidFill>
                        <a:latin typeface="+mn-lt"/>
                        <a:cs typeface="Helvetica 55 Roman"/>
                      </a:endParaRPr>
                    </a:p>
                  </a:txBody>
                  <a:tcPr marL="121888" marR="121888" anchor="ctr"/>
                </a:tc>
                <a:tc>
                  <a:txBody>
                    <a:bodyPr/>
                    <a:lstStyle/>
                    <a:p>
                      <a:pPr algn="ctr"/>
                      <a:r>
                        <a:rPr lang="en-US" sz="1600"/>
                        <a:t>Virtualization</a:t>
                      </a:r>
                      <a:endParaRPr lang="en-US" sz="1600" b="1">
                        <a:solidFill>
                          <a:schemeClr val="bg1"/>
                        </a:solidFill>
                        <a:latin typeface="+mn-lt"/>
                      </a:endParaRPr>
                    </a:p>
                  </a:txBody>
                  <a:tcPr marL="121888" marR="121888" anchor="ctr"/>
                </a:tc>
                <a:extLst>
                  <a:ext uri="{0D108BD9-81ED-4DB2-BD59-A6C34878D82A}">
                    <a16:rowId xmlns="" xmlns:a16="http://schemas.microsoft.com/office/drawing/2014/main" val="10000"/>
                  </a:ext>
                </a:extLst>
              </a:tr>
              <a:tr h="640080">
                <a:tc>
                  <a:txBody>
                    <a:bodyPr/>
                    <a:lstStyle/>
                    <a:p>
                      <a:pPr algn="ctr"/>
                      <a:r>
                        <a:rPr lang="en-US" sz="1200"/>
                        <a:t>Scales Traffic processing</a:t>
                      </a:r>
                      <a:r>
                        <a:rPr lang="en-US" sz="1200" baseline="0"/>
                        <a:t> capacity linearly. Interoperates with external devices</a:t>
                      </a:r>
                      <a:endParaRPr lang="en-US" sz="1200"/>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Facilitates virtualized security components on </a:t>
                      </a:r>
                      <a:r>
                        <a:rPr lang="en-US" sz="1200" dirty="0" err="1"/>
                        <a:t>FortiGate</a:t>
                      </a:r>
                      <a:r>
                        <a:rPr lang="en-US" sz="1200" baseline="0" dirty="0"/>
                        <a:t> blades</a:t>
                      </a:r>
                      <a:r>
                        <a:rPr lang="en-US" sz="1200" dirty="0"/>
                        <a:t> </a:t>
                      </a:r>
                      <a:endParaRPr lang="en-US" sz="1200" b="0" i="0" dirty="0">
                        <a:latin typeface="+mn-lt"/>
                      </a:endParaRPr>
                    </a:p>
                  </a:txBody>
                  <a:tcPr marL="121888" marR="121888" anchor="ctr" horzOverflow="overflow"/>
                </a:tc>
                <a:extLst>
                  <a:ext uri="{0D108BD9-81ED-4DB2-BD59-A6C34878D82A}">
                    <a16:rowId xmlns="" xmlns:a16="http://schemas.microsoft.com/office/drawing/2014/main" val="10001"/>
                  </a:ext>
                </a:extLst>
              </a:tr>
            </a:tbl>
          </a:graphicData>
        </a:graphic>
      </p:graphicFrame>
      <p:sp>
        <p:nvSpPr>
          <p:cNvPr id="23" name="Rounded Rectangle 22"/>
          <p:cNvSpPr/>
          <p:nvPr/>
        </p:nvSpPr>
        <p:spPr bwMode="auto">
          <a:xfrm>
            <a:off x="4086538" y="3460311"/>
            <a:ext cx="1553210" cy="267971"/>
          </a:xfrm>
          <a:prstGeom prst="roundRect">
            <a:avLst>
              <a:gd name="adj" fmla="val 50000"/>
            </a:avLst>
          </a:prstGeom>
          <a:ln>
            <a:solidFill>
              <a:schemeClr val="bg1">
                <a:lumMod val="6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b="1">
                <a:solidFill>
                  <a:srgbClr val="36424A"/>
                </a:solidFill>
                <a:latin typeface="Arial" charset="0"/>
              </a:rPr>
              <a:t>Chassis</a:t>
            </a:r>
          </a:p>
        </p:txBody>
      </p:sp>
      <p:pic>
        <p:nvPicPr>
          <p:cNvPr id="24" name="Picture 23" descr="5000-swblad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4744045" y="2836283"/>
            <a:ext cx="2857467" cy="336084"/>
          </a:xfrm>
          <a:prstGeom prst="rect">
            <a:avLst/>
          </a:prstGeom>
        </p:spPr>
      </p:pic>
      <p:sp>
        <p:nvSpPr>
          <p:cNvPr id="25" name="Rounded Rectangle 24"/>
          <p:cNvSpPr/>
          <p:nvPr/>
        </p:nvSpPr>
        <p:spPr bwMode="auto">
          <a:xfrm>
            <a:off x="4008874" y="3927286"/>
            <a:ext cx="2376413" cy="278684"/>
          </a:xfrm>
          <a:prstGeom prst="roundRect">
            <a:avLst>
              <a:gd name="adj" fmla="val 50000"/>
            </a:avLst>
          </a:prstGeom>
          <a:ln>
            <a:solidFill>
              <a:schemeClr val="bg1">
                <a:lumMod val="6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b="1">
                <a:solidFill>
                  <a:srgbClr val="36424A"/>
                </a:solidFill>
                <a:latin typeface="Arial" charset="0"/>
              </a:rPr>
              <a:t>Networking Blades</a:t>
            </a:r>
          </a:p>
        </p:txBody>
      </p:sp>
      <p:sp>
        <p:nvSpPr>
          <p:cNvPr id="26" name="Rounded Rectangle 25"/>
          <p:cNvSpPr/>
          <p:nvPr/>
        </p:nvSpPr>
        <p:spPr bwMode="auto">
          <a:xfrm>
            <a:off x="7619606" y="3276602"/>
            <a:ext cx="2376413" cy="278684"/>
          </a:xfrm>
          <a:prstGeom prst="roundRect">
            <a:avLst>
              <a:gd name="adj" fmla="val 50000"/>
            </a:avLst>
          </a:prstGeom>
          <a:ln>
            <a:solidFill>
              <a:schemeClr val="bg1">
                <a:lumMod val="6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b="1">
                <a:solidFill>
                  <a:srgbClr val="36424A"/>
                </a:solidFill>
                <a:latin typeface="Arial" charset="0"/>
              </a:rPr>
              <a:t>Security Blades</a:t>
            </a:r>
          </a:p>
        </p:txBody>
      </p:sp>
      <p:cxnSp>
        <p:nvCxnSpPr>
          <p:cNvPr id="27" name="Straight Connector 26"/>
          <p:cNvCxnSpPr/>
          <p:nvPr/>
        </p:nvCxnSpPr>
        <p:spPr bwMode="auto">
          <a:xfrm>
            <a:off x="7314884" y="4495803"/>
            <a:ext cx="2844059" cy="1"/>
          </a:xfrm>
          <a:prstGeom prst="line">
            <a:avLst/>
          </a:prstGeom>
          <a:solidFill>
            <a:schemeClr val="accent2">
              <a:alpha val="42000"/>
            </a:schemeClr>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8635339" y="4343400"/>
            <a:ext cx="0" cy="304800"/>
          </a:xfrm>
          <a:prstGeom prst="line">
            <a:avLst/>
          </a:prstGeom>
          <a:solidFill>
            <a:schemeClr val="accent2">
              <a:alpha val="42000"/>
            </a:schemeClr>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10158942" y="4343400"/>
            <a:ext cx="0" cy="152400"/>
          </a:xfrm>
          <a:prstGeom prst="line">
            <a:avLst/>
          </a:prstGeom>
          <a:solidFill>
            <a:schemeClr val="accent2">
              <a:alpha val="42000"/>
            </a:schemeClr>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7314883" y="4343400"/>
            <a:ext cx="0" cy="152400"/>
          </a:xfrm>
          <a:prstGeom prst="line">
            <a:avLst/>
          </a:prstGeom>
          <a:solidFill>
            <a:schemeClr val="accent2">
              <a:alpha val="42000"/>
            </a:schemeClr>
          </a:solidFill>
          <a:ln w="9525" cap="flat" cmpd="sng" algn="ctr">
            <a:solidFill>
              <a:schemeClr val="tx1"/>
            </a:solidFill>
            <a:prstDash val="solid"/>
            <a:round/>
            <a:headEnd type="none" w="med" len="med"/>
            <a:tailEnd type="none" w="med" len="med"/>
          </a:ln>
          <a:effectLst/>
        </p:spPr>
      </p:cxnSp>
      <p:sp>
        <p:nvSpPr>
          <p:cNvPr id="31" name="TextBox 30"/>
          <p:cNvSpPr txBox="1"/>
          <p:nvPr/>
        </p:nvSpPr>
        <p:spPr>
          <a:xfrm>
            <a:off x="8229045" y="4583195"/>
            <a:ext cx="914162" cy="328295"/>
          </a:xfrm>
          <a:prstGeom prst="rect">
            <a:avLst/>
          </a:prstGeom>
          <a:noFill/>
        </p:spPr>
        <p:txBody>
          <a:bodyPr wrap="square" lIns="121893" tIns="60947" rIns="121893" bIns="60947" rtlCol="0">
            <a:spAutoFit/>
          </a:bodyPr>
          <a:lstStyle/>
          <a:p>
            <a:r>
              <a:rPr lang="en-US" sz="1300" i="1">
                <a:solidFill>
                  <a:srgbClr val="404040"/>
                </a:solidFill>
                <a:latin typeface="Helvetica 55 Roman"/>
                <a:cs typeface="Helvetica 55 Roman"/>
              </a:rPr>
              <a:t>VDOMs</a:t>
            </a:r>
          </a:p>
        </p:txBody>
      </p:sp>
    </p:spTree>
    <p:extLst>
      <p:ext uri="{BB962C8B-B14F-4D97-AF65-F5344CB8AC3E}">
        <p14:creationId xmlns:p14="http://schemas.microsoft.com/office/powerpoint/2010/main" val="421211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FortiGate/FortiWiFi</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5766" y="2898000"/>
            <a:ext cx="585216" cy="585216"/>
          </a:xfrm>
          <a:prstGeom prst="rect">
            <a:avLst/>
          </a:prstGeom>
        </p:spPr>
      </p:pic>
    </p:spTree>
    <p:extLst>
      <p:ext uri="{BB962C8B-B14F-4D97-AF65-F5344CB8AC3E}">
        <p14:creationId xmlns:p14="http://schemas.microsoft.com/office/powerpoint/2010/main" val="392576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5000 Series: Comparison</a:t>
            </a:r>
          </a:p>
        </p:txBody>
      </p:sp>
      <p:graphicFrame>
        <p:nvGraphicFramePr>
          <p:cNvPr id="3" name="Table 2"/>
          <p:cNvGraphicFramePr>
            <a:graphicFrameLocks noGrp="1"/>
          </p:cNvGraphicFramePr>
          <p:nvPr>
            <p:extLst>
              <p:ext uri="{D42A27DB-BD31-4B8C-83A1-F6EECF244321}">
                <p14:modId xmlns:p14="http://schemas.microsoft.com/office/powerpoint/2010/main" val="588129316"/>
              </p:ext>
            </p:extLst>
          </p:nvPr>
        </p:nvGraphicFramePr>
        <p:xfrm>
          <a:off x="337502" y="1200002"/>
          <a:ext cx="11516998" cy="4033792"/>
        </p:xfrm>
        <a:graphic>
          <a:graphicData uri="http://schemas.openxmlformats.org/drawingml/2006/table">
            <a:tbl>
              <a:tblPr firstRow="1" firstCol="1" bandRow="1">
                <a:tableStyleId>{46F890A9-2807-4EBB-B81D-B2AA78EC7F39}</a:tableStyleId>
              </a:tblPr>
              <a:tblGrid>
                <a:gridCol w="2812006">
                  <a:extLst>
                    <a:ext uri="{9D8B030D-6E8A-4147-A177-3AD203B41FA5}">
                      <a16:colId xmlns="" xmlns:a16="http://schemas.microsoft.com/office/drawing/2014/main" val="20000"/>
                    </a:ext>
                  </a:extLst>
                </a:gridCol>
                <a:gridCol w="2901664">
                  <a:extLst>
                    <a:ext uri="{9D8B030D-6E8A-4147-A177-3AD203B41FA5}">
                      <a16:colId xmlns="" xmlns:a16="http://schemas.microsoft.com/office/drawing/2014/main" val="20001"/>
                    </a:ext>
                  </a:extLst>
                </a:gridCol>
                <a:gridCol w="2901664">
                  <a:extLst>
                    <a:ext uri="{9D8B030D-6E8A-4147-A177-3AD203B41FA5}">
                      <a16:colId xmlns="" xmlns:a16="http://schemas.microsoft.com/office/drawing/2014/main" val="20002"/>
                    </a:ext>
                  </a:extLst>
                </a:gridCol>
                <a:gridCol w="2901664">
                  <a:extLst>
                    <a:ext uri="{9D8B030D-6E8A-4147-A177-3AD203B41FA5}">
                      <a16:colId xmlns="" xmlns:a16="http://schemas.microsoft.com/office/drawing/2014/main" val="20003"/>
                    </a:ext>
                  </a:extLst>
                </a:gridCol>
              </a:tblGrid>
              <a:tr h="42084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mn-lt"/>
                        <a:ea typeface="+mn-ea"/>
                        <a:cs typeface="+mn-cs"/>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FG-5001D</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FG-5001E</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dirty="0"/>
                    </a:p>
                  </a:txBody>
                  <a:tcPr marL="121888" marR="121888" anchor="ctr"/>
                </a:tc>
                <a:extLst>
                  <a:ext uri="{0D108BD9-81ED-4DB2-BD59-A6C34878D82A}">
                    <a16:rowId xmlns="" xmlns:a16="http://schemas.microsoft.com/office/drawing/2014/main" val="10000"/>
                  </a:ext>
                </a:extLst>
              </a:tr>
              <a:tr h="5262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t>(1518/512/64 byte</a:t>
                      </a:r>
                      <a:r>
                        <a:rPr lang="en-US" sz="1200" baseline="0"/>
                        <a:t> </a:t>
                      </a:r>
                      <a:r>
                        <a:rPr lang="en-US" sz="1200"/>
                        <a:t>UDP)</a:t>
                      </a:r>
                      <a:endParaRPr lang="en-US"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80 / 80 /455</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Gbps</a:t>
                      </a:r>
                      <a:endParaRPr lang="en-US" sz="1200" baseline="0" dirty="0">
                        <a:solidFill>
                          <a:srgbClr val="36424A"/>
                        </a:solidFill>
                        <a:latin typeface="+mn-lt"/>
                        <a:cs typeface="Arial Narrow"/>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mr-IN" sz="1200" kern="1200">
                          <a:effectLst/>
                        </a:rPr>
                        <a:t>80 / 80 / 50 </a:t>
                      </a:r>
                      <a:endParaRPr lang="mr-IN" sz="1200"/>
                    </a:p>
                    <a:p>
                      <a:pPr algn="ctr"/>
                      <a:r>
                        <a:rPr lang="en-US" sz="1200"/>
                        <a:t>Gbps</a:t>
                      </a:r>
                      <a:endParaRPr lang="en-US" sz="1200">
                        <a:latin typeface="Arial"/>
                        <a:cs typeface="Aria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txBody>
                  <a:tcPr marL="121888" marR="121888" anchor="ctr" horzOverflow="overflow"/>
                </a:tc>
                <a:extLst>
                  <a:ext uri="{0D108BD9-81ED-4DB2-BD59-A6C34878D82A}">
                    <a16:rowId xmlns="" xmlns:a16="http://schemas.microsoft.com/office/drawing/2014/main" val="10001"/>
                  </a:ext>
                </a:extLst>
              </a:tr>
              <a:tr h="420849">
                <a:tc>
                  <a:txBody>
                    <a:bodyPr/>
                    <a:lstStyle/>
                    <a:p>
                      <a:r>
                        <a:rPr lang="en-US" sz="1200"/>
                        <a:t>Concurrent Sessions</a:t>
                      </a:r>
                      <a:endParaRPr lang="en-US" sz="1200" b="1">
                        <a:solidFill>
                          <a:srgbClr val="FFFFFF"/>
                        </a:solidFill>
                      </a:endParaRPr>
                    </a:p>
                  </a:txBody>
                  <a:tcPr marL="121888" marR="121888" anchor="ctr"/>
                </a:tc>
                <a:tc>
                  <a:txBody>
                    <a:bodyPr/>
                    <a:lstStyle/>
                    <a:p>
                      <a:pPr algn="ctr"/>
                      <a:r>
                        <a:rPr lang="en-US" sz="1200" dirty="0"/>
                        <a:t>23 Mil</a:t>
                      </a:r>
                      <a:endParaRPr lang="en-US" sz="1200" dirty="0">
                        <a:solidFill>
                          <a:srgbClr val="36424A"/>
                        </a:solidFill>
                        <a:latin typeface="+mn-lt"/>
                        <a:cs typeface="Arial Narrow"/>
                      </a:endParaRPr>
                    </a:p>
                  </a:txBody>
                  <a:tcPr marL="121888" marR="121888" anchor="ctr" horzOverflow="overflow"/>
                </a:tc>
                <a:tc>
                  <a:txBody>
                    <a:bodyPr/>
                    <a:lstStyle/>
                    <a:p>
                      <a:pPr algn="ctr"/>
                      <a:r>
                        <a:rPr lang="en-US" sz="1200"/>
                        <a:t>40 Mil</a:t>
                      </a:r>
                      <a:endParaRPr lang="en-US" sz="1200">
                        <a:latin typeface="Arial"/>
                        <a:cs typeface="Arial"/>
                      </a:endParaRPr>
                    </a:p>
                  </a:txBody>
                  <a:tcPr marL="121888" marR="121888" anchor="ctr" horzOverflow="overflow"/>
                </a:tc>
                <a:tc>
                  <a:txBody>
                    <a:bodyPr/>
                    <a:lstStyle/>
                    <a:p>
                      <a:pPr algn="ctr"/>
                      <a:endParaRPr lang="en-US" sz="1200" dirty="0">
                        <a:latin typeface="Arial"/>
                        <a:cs typeface="Arial"/>
                      </a:endParaRPr>
                    </a:p>
                  </a:txBody>
                  <a:tcPr marL="121888" marR="121888" anchor="ctr" horzOverflow="overflow"/>
                </a:tc>
                <a:extLst>
                  <a:ext uri="{0D108BD9-81ED-4DB2-BD59-A6C34878D82A}">
                    <a16:rowId xmlns="" xmlns:a16="http://schemas.microsoft.com/office/drawing/2014/main" val="10002"/>
                  </a:ext>
                </a:extLst>
              </a:tr>
              <a:tr h="403556">
                <a:tc>
                  <a:txBody>
                    <a:bodyPr/>
                    <a:lstStyle/>
                    <a:p>
                      <a:r>
                        <a:rPr lang="en-US" sz="1200"/>
                        <a:t>New Sessions/Sec</a:t>
                      </a:r>
                      <a:endParaRPr lang="en-US" sz="1200" b="1">
                        <a:solidFill>
                          <a:srgbClr val="FFFFFF"/>
                        </a:solidFill>
                      </a:endParaRPr>
                    </a:p>
                  </a:txBody>
                  <a:tcPr marL="121888" marR="121888" anchor="ctr"/>
                </a:tc>
                <a:tc>
                  <a:txBody>
                    <a:bodyPr/>
                    <a:lstStyle/>
                    <a:p>
                      <a:pPr algn="ctr"/>
                      <a:r>
                        <a:rPr lang="en-US" sz="1200" dirty="0"/>
                        <a:t>565,000</a:t>
                      </a:r>
                      <a:endParaRPr lang="en-US" sz="1200" dirty="0">
                        <a:solidFill>
                          <a:srgbClr val="36424A"/>
                        </a:solidFill>
                        <a:latin typeface="+mn-lt"/>
                        <a:cs typeface="Arial Narrow"/>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640,000</a:t>
                      </a:r>
                      <a:endParaRPr lang="en-US" sz="1200">
                        <a:solidFill>
                          <a:srgbClr val="36424A"/>
                        </a:solidFill>
                        <a:latin typeface="Arial"/>
                        <a:cs typeface="Arial"/>
                      </a:endParaRPr>
                    </a:p>
                  </a:txBody>
                  <a:tcPr marL="121888" marR="121888" anchor="ctr"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200" dirty="0">
                        <a:solidFill>
                          <a:srgbClr val="36424A"/>
                        </a:solidFill>
                        <a:latin typeface="Arial"/>
                        <a:cs typeface="Arial"/>
                      </a:endParaRPr>
                    </a:p>
                  </a:txBody>
                  <a:tcPr marL="121888" marR="121888" anchor="ctr" horzOverflow="overflow"/>
                </a:tc>
                <a:extLst>
                  <a:ext uri="{0D108BD9-81ED-4DB2-BD59-A6C34878D82A}">
                    <a16:rowId xmlns="" xmlns:a16="http://schemas.microsoft.com/office/drawing/2014/main" val="10003"/>
                  </a:ext>
                </a:extLst>
              </a:tr>
              <a:tr h="420849">
                <a:tc>
                  <a:txBody>
                    <a:bodyPr/>
                    <a:lstStyle/>
                    <a:p>
                      <a:r>
                        <a:rPr lang="en-US" sz="1200"/>
                        <a:t>IPSec VPN</a:t>
                      </a:r>
                      <a:endParaRPr lang="en-US"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25 Gbps</a:t>
                      </a:r>
                      <a:endParaRPr lang="en-US" sz="1200" baseline="0" dirty="0">
                        <a:solidFill>
                          <a:srgbClr val="36424A"/>
                        </a:solidFill>
                        <a:latin typeface="+mn-lt"/>
                        <a:cs typeface="Arial Narrow"/>
                      </a:endParaRPr>
                    </a:p>
                  </a:txBody>
                  <a:tcPr marL="121888" marR="121888" anchor="ctr" horzOverflow="overflow"/>
                </a:tc>
                <a:tc>
                  <a:txBody>
                    <a:bodyPr/>
                    <a:lstStyle/>
                    <a:p>
                      <a:pPr algn="ctr"/>
                      <a:r>
                        <a:rPr lang="en-US" sz="1200"/>
                        <a:t>45 Gbps</a:t>
                      </a:r>
                      <a:endParaRPr lang="en-US" sz="1200">
                        <a:latin typeface="Arial"/>
                        <a:cs typeface="Arial"/>
                      </a:endParaRPr>
                    </a:p>
                  </a:txBody>
                  <a:tcPr marL="121888" marR="121888" anchor="ctr" horzOverflow="overflow"/>
                </a:tc>
                <a:tc>
                  <a:txBody>
                    <a:bodyPr/>
                    <a:lstStyle/>
                    <a:p>
                      <a:pPr algn="ctr"/>
                      <a:endParaRPr lang="en-US" sz="1200" dirty="0">
                        <a:latin typeface="Arial"/>
                        <a:cs typeface="Arial"/>
                      </a:endParaRPr>
                    </a:p>
                  </a:txBody>
                  <a:tcPr marL="121888" marR="121888" anchor="ctr" horzOverflow="overflow"/>
                </a:tc>
                <a:extLst>
                  <a:ext uri="{0D108BD9-81ED-4DB2-BD59-A6C34878D82A}">
                    <a16:rowId xmlns="" xmlns:a16="http://schemas.microsoft.com/office/drawing/2014/main" val="10004"/>
                  </a:ext>
                </a:extLst>
              </a:tr>
              <a:tr h="420849">
                <a:tc>
                  <a:txBody>
                    <a:bodyPr/>
                    <a:lstStyle/>
                    <a:p>
                      <a:r>
                        <a:rPr lang="en-US" sz="1200"/>
                        <a:t>IPS (HTTP)</a:t>
                      </a:r>
                      <a:endParaRPr lang="en-US" sz="1200" b="1">
                        <a:solidFill>
                          <a:srgbClr val="FFFFFF"/>
                        </a:solidFill>
                      </a:endParaRPr>
                    </a:p>
                  </a:txBody>
                  <a:tcPr marL="121888" marR="121888" anchor="ctr"/>
                </a:tc>
                <a:tc>
                  <a:txBody>
                    <a:bodyPr/>
                    <a:lstStyle/>
                    <a:p>
                      <a:pPr algn="ctr"/>
                      <a:r>
                        <a:rPr lang="en-US" sz="1200" dirty="0"/>
                        <a:t>18 Gbps</a:t>
                      </a:r>
                      <a:endParaRPr lang="en-US" sz="1200" dirty="0">
                        <a:solidFill>
                          <a:srgbClr val="36424A"/>
                        </a:solidFill>
                        <a:latin typeface="+mn-lt"/>
                        <a:cs typeface="Arial Narrow"/>
                      </a:endParaRPr>
                    </a:p>
                  </a:txBody>
                  <a:tcPr marL="121888" marR="121888" anchor="ctr" horzOverflow="overflow"/>
                </a:tc>
                <a:tc>
                  <a:txBody>
                    <a:bodyPr/>
                    <a:lstStyle/>
                    <a:p>
                      <a:pPr algn="ctr"/>
                      <a:r>
                        <a:rPr lang="en-US" sz="1200"/>
                        <a:t>25 Gbps</a:t>
                      </a:r>
                      <a:endParaRPr lang="en-US" sz="1200">
                        <a:latin typeface="Arial"/>
                        <a:cs typeface="Arial"/>
                      </a:endParaRPr>
                    </a:p>
                  </a:txBody>
                  <a:tcPr marL="121888" marR="121888" anchor="ctr" horzOverflow="overflow"/>
                </a:tc>
                <a:tc>
                  <a:txBody>
                    <a:bodyPr/>
                    <a:lstStyle/>
                    <a:p>
                      <a:pPr algn="ctr"/>
                      <a:endParaRPr lang="en-US" sz="1200" dirty="0">
                        <a:latin typeface="Arial"/>
                        <a:cs typeface="Arial"/>
                      </a:endParaRPr>
                    </a:p>
                  </a:txBody>
                  <a:tcPr marL="121888" marR="121888" anchor="ctr" horzOverflow="overflow"/>
                </a:tc>
                <a:extLst>
                  <a:ext uri="{0D108BD9-81ED-4DB2-BD59-A6C34878D82A}">
                    <a16:rowId xmlns="" xmlns:a16="http://schemas.microsoft.com/office/drawing/2014/main" val="10005"/>
                  </a:ext>
                </a:extLst>
              </a:tr>
              <a:tr h="684064">
                <a:tc>
                  <a:txBody>
                    <a:bodyPr/>
                    <a:lstStyle/>
                    <a:p>
                      <a:r>
                        <a:rPr lang="en-US" sz="1200"/>
                        <a:t>Interfaces</a:t>
                      </a:r>
                      <a:endParaRPr lang="en-US"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2x 40GE QSFP+, 2x 10GE SFP+, 2x GE RJ45</a:t>
                      </a:r>
                      <a:endParaRPr lang="en-US" sz="1200" dirty="0">
                        <a:solidFill>
                          <a:srgbClr val="36424A"/>
                        </a:solidFil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2x 40GE QSFP+, 2x 10GE SFP+, 2x GE RJ45</a:t>
                      </a:r>
                      <a:endParaRPr lang="en-US" sz="1200">
                        <a:solidFill>
                          <a:srgbClr val="36424A"/>
                        </a:solidFill>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200" dirty="0">
                        <a:solidFill>
                          <a:srgbClr val="36424A"/>
                        </a:solidFill>
                        <a:latin typeface="Arial"/>
                        <a:cs typeface="Arial"/>
                      </a:endParaRPr>
                    </a:p>
                  </a:txBody>
                  <a:tcPr marL="121888" marR="121888" anchor="ctr"/>
                </a:tc>
                <a:extLst>
                  <a:ext uri="{0D108BD9-81ED-4DB2-BD59-A6C34878D82A}">
                    <a16:rowId xmlns="" xmlns:a16="http://schemas.microsoft.com/office/drawing/2014/main" val="10006"/>
                  </a:ext>
                </a:extLst>
              </a:tr>
              <a:tr h="420849">
                <a:tc>
                  <a:txBody>
                    <a:bodyPr/>
                    <a:lstStyle/>
                    <a:p>
                      <a:r>
                        <a:rPr lang="en-US" sz="1200"/>
                        <a:t>Storage</a:t>
                      </a:r>
                      <a:endParaRPr lang="en-US"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200 </a:t>
                      </a:r>
                      <a:r>
                        <a:rPr lang="en-US" sz="1200" baseline="0" dirty="0"/>
                        <a:t>GB</a:t>
                      </a:r>
                      <a:endParaRPr lang="en-US" sz="1200" dirty="0">
                        <a:solidFill>
                          <a:srgbClr val="36424A"/>
                        </a:solidFill>
                        <a:latin typeface="+mn-lt"/>
                        <a:cs typeface="Arial Narrow"/>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a:t>-</a:t>
                      </a:r>
                      <a:endParaRPr lang="en-US" sz="120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txBody>
                  <a:tcPr marL="121888" marR="121888" anchor="ctr"/>
                </a:tc>
                <a:extLst>
                  <a:ext uri="{0D108BD9-81ED-4DB2-BD59-A6C34878D82A}">
                    <a16:rowId xmlns="" xmlns:a16="http://schemas.microsoft.com/office/drawing/2014/main" val="10007"/>
                  </a:ext>
                </a:extLst>
              </a:tr>
              <a:tr h="315723">
                <a:tc>
                  <a:txBody>
                    <a:bodyPr/>
                    <a:lstStyle/>
                    <a:p>
                      <a:r>
                        <a:rPr lang="en-US" sz="1200"/>
                        <a:t>Variants</a:t>
                      </a:r>
                      <a:endParaRPr lang="en-US" sz="1200" b="1">
                        <a:solidFill>
                          <a:srgbClr val="FFFFFF"/>
                        </a:solidFil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a:t>
                      </a:r>
                      <a:endParaRPr lang="en-US" sz="1200" dirty="0">
                        <a:latin typeface="+mn-lt"/>
                        <a:cs typeface="Arial Narrow"/>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dirty="0"/>
                        <a:t>-</a:t>
                      </a:r>
                      <a:endParaRPr lang="en-US" sz="1200" dirty="0">
                        <a:latin typeface="Arial"/>
                        <a:cs typeface="Arial"/>
                      </a:endParaRP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txBody>
                  <a:tcPr marL="121888" marR="121888"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22147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5001D</a:t>
            </a:r>
          </a:p>
        </p:txBody>
      </p:sp>
      <p:sp>
        <p:nvSpPr>
          <p:cNvPr id="3" name="Rectangle 3"/>
          <p:cNvSpPr>
            <a:spLocks noChangeArrowheads="1"/>
          </p:cNvSpPr>
          <p:nvPr/>
        </p:nvSpPr>
        <p:spPr bwMode="auto">
          <a:xfrm>
            <a:off x="5136430" y="2446277"/>
            <a:ext cx="616866" cy="347057"/>
          </a:xfrm>
          <a:prstGeom prst="rect">
            <a:avLst/>
          </a:prstGeom>
          <a:solidFill>
            <a:schemeClr val="bg1"/>
          </a:solidFill>
          <a:ln w="9525">
            <a:noFill/>
            <a:miter lim="800000"/>
            <a:headEnd/>
            <a:tailEnd/>
          </a:ln>
        </p:spPr>
        <p:txBody>
          <a:bodyPr wrap="none" lIns="86361" tIns="43182" rIns="86361" bIns="43182" anchor="ctr">
            <a:prstTxWarp prst="textNoShape">
              <a:avLst/>
            </a:prstTxWarp>
          </a:bodyPr>
          <a:lstStyle/>
          <a:p>
            <a:endParaRPr lang="en-US"/>
          </a:p>
        </p:txBody>
      </p:sp>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40GE slots</a:t>
            </a:r>
          </a:p>
          <a:p>
            <a:pPr marL="457297" indent="-457297" defTabSz="1218959">
              <a:spcBef>
                <a:spcPct val="20000"/>
              </a:spcBef>
              <a:buClr>
                <a:schemeClr val="accent6"/>
              </a:buClr>
              <a:buFont typeface="+mj-ea"/>
              <a:buAutoNum type="circleNumDbPlain"/>
            </a:pPr>
            <a:r>
              <a:rPr lang="en-US" sz="1300"/>
              <a:t>2x 10GE slots</a:t>
            </a:r>
          </a:p>
          <a:p>
            <a:pPr marL="457297" indent="-457297" defTabSz="1218959">
              <a:spcBef>
                <a:spcPct val="20000"/>
              </a:spcBef>
              <a:buClr>
                <a:schemeClr val="accent6"/>
              </a:buClr>
              <a:buFont typeface="+mj-ea"/>
              <a:buAutoNum type="circleNumDbPlain"/>
            </a:pPr>
            <a:r>
              <a:rPr lang="en-US" sz="1300"/>
              <a:t>2x GE RJ45 MGMT ports</a:t>
            </a:r>
          </a:p>
          <a:p>
            <a:pPr marL="457297" indent="-457297" defTabSz="1218959">
              <a:spcBef>
                <a:spcPct val="20000"/>
              </a:spcBef>
              <a:buClr>
                <a:schemeClr val="accent6"/>
              </a:buClr>
              <a:buFont typeface="+mj-ea"/>
              <a:buAutoNum type="circleNumDbPlain"/>
            </a:pPr>
            <a:r>
              <a:rPr lang="en-US" sz="1300"/>
              <a:t>Back plane connectivity : 2x base backplane 1Gbps, 4x fabric backplane 10/40Gbps</a:t>
            </a:r>
          </a:p>
        </p:txBody>
      </p:sp>
      <p:pic>
        <p:nvPicPr>
          <p:cNvPr id="5" name="Picture 4" descr="5001D_front_callout[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017" y="1357109"/>
            <a:ext cx="5758500" cy="2178328"/>
          </a:xfrm>
          <a:prstGeom prst="rect">
            <a:avLst/>
          </a:prstGeom>
        </p:spPr>
      </p:pic>
      <p:pic>
        <p:nvPicPr>
          <p:cNvPr id="6" name="Picture 5"/>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8250239" y="3063595"/>
            <a:ext cx="496215" cy="729600"/>
          </a:xfrm>
          <a:prstGeom prst="rect">
            <a:avLst/>
          </a:prstGeom>
        </p:spPr>
      </p:pic>
      <p:pic>
        <p:nvPicPr>
          <p:cNvPr id="7" name="Picture 6" descr="FortiASIC-NP6.png"/>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38070" y="3084040"/>
            <a:ext cx="465479" cy="80216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47810" y="3061999"/>
            <a:ext cx="494860" cy="729600"/>
          </a:xfrm>
          <a:prstGeom prst="rect">
            <a:avLst/>
          </a:prstGeom>
        </p:spPr>
      </p:pic>
      <p:pic>
        <p:nvPicPr>
          <p:cNvPr id="10" name="Picture 9" descr="Storage-200GB.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42671" y="3061999"/>
            <a:ext cx="495399" cy="7296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1032" y="1363949"/>
            <a:ext cx="1230961" cy="368485"/>
          </a:xfrm>
          <a:prstGeom prst="rect">
            <a:avLst/>
          </a:prstGeom>
        </p:spPr>
      </p:pic>
      <p:pic>
        <p:nvPicPr>
          <p:cNvPr id="12" name="Picture 11" descr="Firewall-Sym-Dk.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2894" y="4308985"/>
            <a:ext cx="585196" cy="480000"/>
          </a:xfrm>
          <a:prstGeom prst="rect">
            <a:avLst/>
          </a:prstGeom>
        </p:spPr>
      </p:pic>
      <p:sp>
        <p:nvSpPr>
          <p:cNvPr id="13" name="TextBox 12"/>
          <p:cNvSpPr txBox="1"/>
          <p:nvPr/>
        </p:nvSpPr>
        <p:spPr>
          <a:xfrm>
            <a:off x="1291078" y="4162515"/>
            <a:ext cx="1926394" cy="2077469"/>
          </a:xfrm>
          <a:prstGeom prst="rect">
            <a:avLst/>
          </a:prstGeom>
          <a:noFill/>
        </p:spPr>
        <p:txBody>
          <a:bodyPr wrap="square" lIns="121893" tIns="60947" rIns="121893" bIns="60947" rtlCol="0">
            <a:spAutoFit/>
          </a:bodyPr>
          <a:lstStyle/>
          <a:p>
            <a:r>
              <a:rPr lang="en-US" sz="2400" b="1">
                <a:solidFill>
                  <a:srgbClr val="000000"/>
                </a:solidFill>
              </a:rPr>
              <a:t>80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23 Million</a:t>
            </a:r>
          </a:p>
          <a:p>
            <a:r>
              <a:rPr lang="en-US" sz="1100">
                <a:solidFill>
                  <a:srgbClr val="7F7F7F"/>
                </a:solidFill>
              </a:rPr>
              <a:t>Concurrent Sessions</a:t>
            </a:r>
          </a:p>
          <a:p>
            <a:endParaRPr lang="en-US" sz="1100">
              <a:solidFill>
                <a:srgbClr val="7F7F7F"/>
              </a:solidFill>
            </a:endParaRPr>
          </a:p>
          <a:p>
            <a:r>
              <a:rPr lang="en-US" sz="2400" b="1"/>
              <a:t>565,000</a:t>
            </a:r>
          </a:p>
          <a:p>
            <a:r>
              <a:rPr lang="en-US" sz="1100">
                <a:solidFill>
                  <a:srgbClr val="7F7F7F"/>
                </a:solidFill>
              </a:rPr>
              <a:t>New Sessions/Sec</a:t>
            </a:r>
          </a:p>
        </p:txBody>
      </p:sp>
      <p:cxnSp>
        <p:nvCxnSpPr>
          <p:cNvPr id="14" name="Straight Connector 13"/>
          <p:cNvCxnSpPr/>
          <p:nvPr/>
        </p:nvCxnSpPr>
        <p:spPr>
          <a:xfrm>
            <a:off x="363777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365742" y="4194998"/>
            <a:ext cx="3816010" cy="574516"/>
          </a:xfrm>
          <a:prstGeom prst="rect">
            <a:avLst/>
          </a:prstGeom>
          <a:noFill/>
        </p:spPr>
        <p:txBody>
          <a:bodyPr wrap="square" lIns="121893" tIns="60947" rIns="121893" bIns="60947" rtlCol="0">
            <a:spAutoFit/>
          </a:bodyPr>
          <a:lstStyle/>
          <a:p>
            <a:r>
              <a:rPr lang="en-US" sz="1600" b="1" dirty="0"/>
              <a:t>Data Center / Service Provider</a:t>
            </a:r>
          </a:p>
          <a:p>
            <a:r>
              <a:rPr lang="en-US" sz="1300" dirty="0">
                <a:solidFill>
                  <a:schemeClr val="bg1">
                    <a:lumMod val="50000"/>
                  </a:schemeClr>
                </a:solidFill>
              </a:rPr>
              <a:t>NGFW / ISFW / IPS / Mobile Security</a:t>
            </a:r>
          </a:p>
        </p:txBody>
      </p:sp>
      <p:cxnSp>
        <p:nvCxnSpPr>
          <p:cNvPr id="28" name="Straight Connector 27"/>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0" name="Picture 29" descr="NGFW_sym.png"/>
          <p:cNvPicPr>
            <a:picLocks noChangeAspect="1"/>
          </p:cNvPicPr>
          <p:nvPr/>
        </p:nvPicPr>
        <p:blipFill>
          <a:blip r:embed="rId10" cstate="print">
            <a:extLst>
              <a:ext uri="{BEBA8EAE-BF5A-486C-A8C5-ECC9F3942E4B}">
                <a14:imgProps xmlns:a14="http://schemas.microsoft.com/office/drawing/2010/main">
                  <a14:imgLayer r:embed="rId1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052071" y="4942581"/>
            <a:ext cx="588597" cy="480000"/>
          </a:xfrm>
          <a:prstGeom prst="rect">
            <a:avLst/>
          </a:prstGeom>
        </p:spPr>
      </p:pic>
      <p:sp>
        <p:nvSpPr>
          <p:cNvPr id="31" name="TextBox 30"/>
          <p:cNvSpPr txBox="1"/>
          <p:nvPr/>
        </p:nvSpPr>
        <p:spPr>
          <a:xfrm>
            <a:off x="4840126" y="4162514"/>
            <a:ext cx="2447670" cy="2246747"/>
          </a:xfrm>
          <a:prstGeom prst="rect">
            <a:avLst/>
          </a:prstGeom>
          <a:noFill/>
        </p:spPr>
        <p:txBody>
          <a:bodyPr wrap="square" lIns="121899" tIns="60949" rIns="121899" bIns="60949" rtlCol="0">
            <a:spAutoFit/>
          </a:bodyPr>
          <a:lstStyle/>
          <a:p>
            <a:r>
              <a:rPr lang="en-US" sz="2400" b="1">
                <a:solidFill>
                  <a:srgbClr val="000000"/>
                </a:solidFill>
              </a:rPr>
              <a:t>13 Gbps</a:t>
            </a:r>
          </a:p>
          <a:p>
            <a:r>
              <a:rPr lang="en-US" sz="1100">
                <a:solidFill>
                  <a:srgbClr val="7F7F7F"/>
                </a:solidFill>
              </a:rPr>
              <a:t>IPS Throughput</a:t>
            </a:r>
          </a:p>
          <a:p>
            <a:endParaRPr lang="en-US" sz="1100">
              <a:solidFill>
                <a:srgbClr val="7F7F7F"/>
              </a:solidFill>
            </a:endParaRPr>
          </a:p>
          <a:p>
            <a:r>
              <a:rPr lang="en-US" sz="2400" b="1">
                <a:solidFill>
                  <a:srgbClr val="000000"/>
                </a:solidFill>
              </a:rPr>
              <a:t>10 Gbps</a:t>
            </a:r>
          </a:p>
          <a:p>
            <a:r>
              <a:rPr lang="en-US" sz="1100">
                <a:solidFill>
                  <a:srgbClr val="7F7F7F"/>
                </a:solidFill>
              </a:rPr>
              <a:t>NGFW Throughput</a:t>
            </a:r>
          </a:p>
          <a:p>
            <a:endParaRPr lang="en-US" sz="1100">
              <a:solidFill>
                <a:srgbClr val="7F7F7F"/>
              </a:solidFill>
            </a:endParaRPr>
          </a:p>
          <a:p>
            <a:r>
              <a:rPr lang="en-US" sz="2400" b="1">
                <a:solidFill>
                  <a:srgbClr val="000000"/>
                </a:solidFill>
              </a:rPr>
              <a:t>7.7 Gbps</a:t>
            </a:r>
          </a:p>
          <a:p>
            <a:r>
              <a:rPr lang="en-US" sz="1100">
                <a:solidFill>
                  <a:srgbClr val="7F7F7F"/>
                </a:solidFill>
              </a:rPr>
              <a:t>Threat Protection Throughput</a:t>
            </a:r>
          </a:p>
          <a:p>
            <a:endParaRPr lang="en-US" sz="1100">
              <a:solidFill>
                <a:srgbClr val="7F7F7F"/>
              </a:solidFill>
            </a:endParaRPr>
          </a:p>
        </p:txBody>
      </p:sp>
      <p:pic>
        <p:nvPicPr>
          <p:cNvPr id="32" name="Picture 31" descr="Threat Protection icon.eps"/>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059978" y="4272180"/>
            <a:ext cx="608158" cy="480000"/>
          </a:xfrm>
          <a:prstGeom prst="rect">
            <a:avLst/>
          </a:prstGeom>
        </p:spPr>
      </p:pic>
      <p:pic>
        <p:nvPicPr>
          <p:cNvPr id="34" name="Picture 33">
            <a:extLst>
              <a:ext uri="{FF2B5EF4-FFF2-40B4-BE49-F238E27FC236}">
                <a16:creationId xmlns="" xmlns:a16="http://schemas.microsoft.com/office/drawing/2014/main" id="{98DEED64-1F28-D747-A8F7-B62F35AABC5E}"/>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18" name="Group 17">
            <a:extLst>
              <a:ext uri="{FF2B5EF4-FFF2-40B4-BE49-F238E27FC236}">
                <a16:creationId xmlns="" xmlns:a16="http://schemas.microsoft.com/office/drawing/2014/main" id="{FB963B44-38D3-F14F-90DF-BEAD5046F426}"/>
              </a:ext>
            </a:extLst>
          </p:cNvPr>
          <p:cNvGrpSpPr/>
          <p:nvPr/>
        </p:nvGrpSpPr>
        <p:grpSpPr>
          <a:xfrm>
            <a:off x="7812000" y="5417256"/>
            <a:ext cx="2852214" cy="671119"/>
            <a:chOff x="8936872" y="5417256"/>
            <a:chExt cx="2852214" cy="671119"/>
          </a:xfrm>
        </p:grpSpPr>
        <p:pic>
          <p:nvPicPr>
            <p:cNvPr id="19" name="Picture 1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1" name="Picture 2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7" name="Rounded Rectangle 26"/>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29" name="Rounded Rectangle 28"/>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Yes</a:t>
              </a:r>
            </a:p>
          </p:txBody>
        </p:sp>
        <p:sp>
          <p:nvSpPr>
            <p:cNvPr id="35" name="Rounded Rectangle 34">
              <a:extLst>
                <a:ext uri="{FF2B5EF4-FFF2-40B4-BE49-F238E27FC236}">
                  <a16:creationId xmlns="" xmlns:a16="http://schemas.microsoft.com/office/drawing/2014/main" id="{E49437B5-70B7-DB44-A7C4-6EAB8B82E6D4}"/>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36" name="Graphic 35">
            <a:extLst>
              <a:ext uri="{FF2B5EF4-FFF2-40B4-BE49-F238E27FC236}">
                <a16:creationId xmlns="" xmlns:a16="http://schemas.microsoft.com/office/drawing/2014/main" id="{35E4E249-6524-7E4E-8C4C-A73871E17E67}"/>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058467" y="5580139"/>
            <a:ext cx="558697" cy="558697"/>
          </a:xfrm>
          <a:prstGeom prst="rect">
            <a:avLst/>
          </a:prstGeom>
        </p:spPr>
      </p:pic>
    </p:spTree>
    <p:extLst>
      <p:ext uri="{BB962C8B-B14F-4D97-AF65-F5344CB8AC3E}">
        <p14:creationId xmlns:p14="http://schemas.microsoft.com/office/powerpoint/2010/main" val="197788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FortiGate 5001E/5001E1</a:t>
            </a:r>
          </a:p>
        </p:txBody>
      </p:sp>
      <p:sp>
        <p:nvSpPr>
          <p:cNvPr id="3" name="Rectangle 3"/>
          <p:cNvSpPr>
            <a:spLocks noChangeArrowheads="1"/>
          </p:cNvSpPr>
          <p:nvPr/>
        </p:nvSpPr>
        <p:spPr bwMode="auto">
          <a:xfrm>
            <a:off x="5136430" y="2446277"/>
            <a:ext cx="616866" cy="347057"/>
          </a:xfrm>
          <a:prstGeom prst="rect">
            <a:avLst/>
          </a:prstGeom>
          <a:solidFill>
            <a:schemeClr val="bg1"/>
          </a:solidFill>
          <a:ln w="9525">
            <a:noFill/>
            <a:miter lim="800000"/>
            <a:headEnd/>
            <a:tailEnd/>
          </a:ln>
        </p:spPr>
        <p:txBody>
          <a:bodyPr wrap="none" lIns="86361" tIns="43182" rIns="86361" bIns="43182" anchor="ctr">
            <a:prstTxWarp prst="textNoShape">
              <a:avLst/>
            </a:prstTxWarp>
          </a:bodyPr>
          <a:lstStyle/>
          <a:p>
            <a:endParaRPr lang="en-US"/>
          </a:p>
        </p:txBody>
      </p:sp>
      <p:sp>
        <p:nvSpPr>
          <p:cNvPr id="4"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2x 40GE slots</a:t>
            </a:r>
          </a:p>
          <a:p>
            <a:pPr marL="457297" indent="-457297" defTabSz="1218959">
              <a:spcBef>
                <a:spcPct val="20000"/>
              </a:spcBef>
              <a:buClr>
                <a:schemeClr val="accent6"/>
              </a:buClr>
              <a:buFont typeface="+mj-ea"/>
              <a:buAutoNum type="circleNumDbPlain"/>
            </a:pPr>
            <a:r>
              <a:rPr lang="en-US" sz="1300"/>
              <a:t>2x 10GE slots</a:t>
            </a:r>
          </a:p>
          <a:p>
            <a:pPr marL="457297" indent="-457297" defTabSz="1218959">
              <a:spcBef>
                <a:spcPct val="20000"/>
              </a:spcBef>
              <a:buClr>
                <a:schemeClr val="accent6"/>
              </a:buClr>
              <a:buFont typeface="+mj-ea"/>
              <a:buAutoNum type="circleNumDbPlain"/>
            </a:pPr>
            <a:r>
              <a:rPr lang="en-US" sz="1300"/>
              <a:t>2x GE RJ45 MGMT ports</a:t>
            </a:r>
          </a:p>
          <a:p>
            <a:pPr marL="457297" indent="-457297" defTabSz="1218959">
              <a:spcBef>
                <a:spcPct val="20000"/>
              </a:spcBef>
              <a:buClr>
                <a:schemeClr val="accent6"/>
              </a:buClr>
              <a:buFont typeface="+mj-ea"/>
              <a:buAutoNum type="circleNumDbPlain"/>
            </a:pPr>
            <a:r>
              <a:rPr lang="en-US" sz="1300"/>
              <a:t>Back plane connectivity : 2x base backplane 1Gbps, 4x fabric backplane 10/40Gbps</a:t>
            </a:r>
          </a:p>
        </p:txBody>
      </p:sp>
      <p:pic>
        <p:nvPicPr>
          <p:cNvPr id="5" name="Picture 4" descr="5001D_front_callout[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017" y="1357109"/>
            <a:ext cx="5758500" cy="2178328"/>
          </a:xfrm>
          <a:prstGeom prst="rect">
            <a:avLst/>
          </a:prstGeom>
        </p:spPr>
      </p:pic>
      <p:pic>
        <p:nvPicPr>
          <p:cNvPr id="7" name="Picture 6" descr="FortiASIC-NP6.png"/>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59050" y="3084040"/>
            <a:ext cx="465479" cy="8021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7810" y="3061999"/>
            <a:ext cx="494860" cy="7296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1032" y="1363949"/>
            <a:ext cx="1230961" cy="368485"/>
          </a:xfrm>
          <a:prstGeom prst="rect">
            <a:avLst/>
          </a:prstGeom>
        </p:spPr>
      </p:pic>
      <p:pic>
        <p:nvPicPr>
          <p:cNvPr id="12" name="Picture 11" descr="Firewall-Sym-Dk.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2894" y="4308985"/>
            <a:ext cx="585196" cy="480000"/>
          </a:xfrm>
          <a:prstGeom prst="rect">
            <a:avLst/>
          </a:prstGeom>
        </p:spPr>
      </p:pic>
      <p:sp>
        <p:nvSpPr>
          <p:cNvPr id="13" name="TextBox 12"/>
          <p:cNvSpPr txBox="1"/>
          <p:nvPr/>
        </p:nvSpPr>
        <p:spPr>
          <a:xfrm>
            <a:off x="1291078" y="4162515"/>
            <a:ext cx="1926394" cy="2077469"/>
          </a:xfrm>
          <a:prstGeom prst="rect">
            <a:avLst/>
          </a:prstGeom>
          <a:noFill/>
        </p:spPr>
        <p:txBody>
          <a:bodyPr wrap="square" lIns="121893" tIns="60947" rIns="121893" bIns="60947" rtlCol="0">
            <a:spAutoFit/>
          </a:bodyPr>
          <a:lstStyle/>
          <a:p>
            <a:r>
              <a:rPr lang="en-US" sz="2400" b="1">
                <a:solidFill>
                  <a:srgbClr val="000000"/>
                </a:solidFill>
              </a:rPr>
              <a:t>80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40 Million</a:t>
            </a:r>
          </a:p>
          <a:p>
            <a:r>
              <a:rPr lang="en-US" sz="1100">
                <a:solidFill>
                  <a:srgbClr val="7F7F7F"/>
                </a:solidFill>
              </a:rPr>
              <a:t>Concurrent Sessions</a:t>
            </a:r>
          </a:p>
          <a:p>
            <a:endParaRPr lang="en-US" sz="1100">
              <a:solidFill>
                <a:srgbClr val="7F7F7F"/>
              </a:solidFill>
            </a:endParaRPr>
          </a:p>
          <a:p>
            <a:r>
              <a:rPr lang="en-US" sz="2400" b="1"/>
              <a:t>640,000</a:t>
            </a:r>
          </a:p>
          <a:p>
            <a:r>
              <a:rPr lang="en-US" sz="1100">
                <a:solidFill>
                  <a:srgbClr val="7F7F7F"/>
                </a:solidFill>
              </a:rPr>
              <a:t>New Sessions/Sec</a:t>
            </a:r>
          </a:p>
        </p:txBody>
      </p:sp>
      <p:cxnSp>
        <p:nvCxnSpPr>
          <p:cNvPr id="14" name="Straight Connector 13"/>
          <p:cNvCxnSpPr/>
          <p:nvPr/>
        </p:nvCxnSpPr>
        <p:spPr>
          <a:xfrm>
            <a:off x="363777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365742" y="4194998"/>
            <a:ext cx="3816010" cy="574516"/>
          </a:xfrm>
          <a:prstGeom prst="rect">
            <a:avLst/>
          </a:prstGeom>
          <a:noFill/>
        </p:spPr>
        <p:txBody>
          <a:bodyPr wrap="square" lIns="121893" tIns="60947" rIns="121893" bIns="60947" rtlCol="0">
            <a:spAutoFit/>
          </a:bodyPr>
          <a:lstStyle/>
          <a:p>
            <a:r>
              <a:rPr lang="en-US" sz="1600" b="1" dirty="0"/>
              <a:t>Data Center / Service Provider</a:t>
            </a:r>
          </a:p>
          <a:p>
            <a:r>
              <a:rPr lang="en-US" sz="1300" dirty="0">
                <a:solidFill>
                  <a:schemeClr val="bg1">
                    <a:lumMod val="50000"/>
                  </a:schemeClr>
                </a:solidFill>
              </a:rPr>
              <a:t>NGFW / ISFW / IPS / Mobile Security</a:t>
            </a:r>
          </a:p>
        </p:txBody>
      </p:sp>
      <p:cxnSp>
        <p:nvCxnSpPr>
          <p:cNvPr id="28" name="Straight Connector 27"/>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0" name="Picture 29" descr="NGFW_sym.png"/>
          <p:cNvPicPr>
            <a:picLocks noChangeAspect="1"/>
          </p:cNvPicPr>
          <p:nvPr/>
        </p:nvPicPr>
        <p:blipFill>
          <a:blip r:embed="rId8" cstate="print">
            <a:extLst>
              <a:ext uri="{BEBA8EAE-BF5A-486C-A8C5-ECC9F3942E4B}">
                <a14:imgProps xmlns:a14="http://schemas.microsoft.com/office/drawing/2010/main">
                  <a14:imgLayer r:embed="rId9">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052071" y="4942581"/>
            <a:ext cx="588597" cy="480000"/>
          </a:xfrm>
          <a:prstGeom prst="rect">
            <a:avLst/>
          </a:prstGeom>
        </p:spPr>
      </p:pic>
      <p:sp>
        <p:nvSpPr>
          <p:cNvPr id="31" name="TextBox 30"/>
          <p:cNvSpPr txBox="1"/>
          <p:nvPr/>
        </p:nvSpPr>
        <p:spPr>
          <a:xfrm>
            <a:off x="4840126" y="4162514"/>
            <a:ext cx="2447670" cy="2246747"/>
          </a:xfrm>
          <a:prstGeom prst="rect">
            <a:avLst/>
          </a:prstGeom>
          <a:noFill/>
        </p:spPr>
        <p:txBody>
          <a:bodyPr wrap="square" lIns="121899" tIns="60949" rIns="121899" bIns="60949" rtlCol="0">
            <a:spAutoFit/>
          </a:bodyPr>
          <a:lstStyle/>
          <a:p>
            <a:r>
              <a:rPr lang="en-US" sz="2400" b="1">
                <a:solidFill>
                  <a:srgbClr val="000000"/>
                </a:solidFill>
              </a:rPr>
              <a:t>18 Gbps</a:t>
            </a:r>
          </a:p>
          <a:p>
            <a:r>
              <a:rPr lang="en-US" sz="1100">
                <a:solidFill>
                  <a:srgbClr val="7F7F7F"/>
                </a:solidFill>
              </a:rPr>
              <a:t>IPS Throughput</a:t>
            </a:r>
          </a:p>
          <a:p>
            <a:endParaRPr lang="en-US" sz="1100">
              <a:solidFill>
                <a:srgbClr val="7F7F7F"/>
              </a:solidFill>
            </a:endParaRPr>
          </a:p>
          <a:p>
            <a:r>
              <a:rPr lang="en-US" sz="2400" b="1">
                <a:solidFill>
                  <a:srgbClr val="000000"/>
                </a:solidFill>
              </a:rPr>
              <a:t>15 Gbps</a:t>
            </a:r>
          </a:p>
          <a:p>
            <a:r>
              <a:rPr lang="en-US" sz="1100">
                <a:solidFill>
                  <a:srgbClr val="7F7F7F"/>
                </a:solidFill>
              </a:rPr>
              <a:t>NGFW Throughput</a:t>
            </a:r>
          </a:p>
          <a:p>
            <a:endParaRPr lang="en-US" sz="1100">
              <a:solidFill>
                <a:srgbClr val="7F7F7F"/>
              </a:solidFill>
            </a:endParaRPr>
          </a:p>
          <a:p>
            <a:r>
              <a:rPr lang="en-US" sz="2400" b="1">
                <a:solidFill>
                  <a:srgbClr val="000000"/>
                </a:solidFill>
              </a:rPr>
              <a:t>13.5 Gbps</a:t>
            </a:r>
          </a:p>
          <a:p>
            <a:r>
              <a:rPr lang="en-US" sz="1100">
                <a:solidFill>
                  <a:srgbClr val="7F7F7F"/>
                </a:solidFill>
              </a:rPr>
              <a:t>Threat Protection Throughput</a:t>
            </a:r>
          </a:p>
          <a:p>
            <a:endParaRPr lang="en-US" sz="1100">
              <a:solidFill>
                <a:srgbClr val="7F7F7F"/>
              </a:solidFill>
            </a:endParaRPr>
          </a:p>
        </p:txBody>
      </p:sp>
      <p:pic>
        <p:nvPicPr>
          <p:cNvPr id="32" name="Picture 31" descr="Threat Protection icon.eps"/>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59978" y="4272180"/>
            <a:ext cx="608158" cy="480000"/>
          </a:xfrm>
          <a:prstGeom prst="rect">
            <a:avLst/>
          </a:prstGeom>
        </p:spPr>
      </p:pic>
      <p:pic>
        <p:nvPicPr>
          <p:cNvPr id="34" name="Picture 33" descr="CP9-icon.png"/>
          <p:cNvPicPr>
            <a:picLocks noChangeAspect="1"/>
          </p:cNvPicPr>
          <p:nvPr/>
        </p:nvPicPr>
        <p:blipFill>
          <a:blip r:embed="rId11">
            <a:alphaModFix/>
            <a:extLst>
              <a:ext uri="{28A0092B-C50C-407E-A947-70E740481C1C}">
                <a14:useLocalDpi xmlns:a14="http://schemas.microsoft.com/office/drawing/2010/main"/>
              </a:ext>
            </a:extLst>
          </a:blip>
          <a:stretch>
            <a:fillRect/>
          </a:stretch>
        </p:blipFill>
        <p:spPr>
          <a:xfrm>
            <a:off x="8261661" y="3061999"/>
            <a:ext cx="500410" cy="729600"/>
          </a:xfrm>
          <a:prstGeom prst="rect">
            <a:avLst/>
          </a:prstGeom>
        </p:spPr>
      </p:pic>
      <p:pic>
        <p:nvPicPr>
          <p:cNvPr id="36" name="Picture 35" descr="Storage-480GB.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31504" y="3061999"/>
            <a:ext cx="495399" cy="729600"/>
          </a:xfrm>
          <a:prstGeom prst="rect">
            <a:avLst/>
          </a:prstGeom>
        </p:spPr>
      </p:pic>
      <p:cxnSp>
        <p:nvCxnSpPr>
          <p:cNvPr id="37" name="Straight Connector 36"/>
          <p:cNvCxnSpPr/>
          <p:nvPr/>
        </p:nvCxnSpPr>
        <p:spPr bwMode="auto">
          <a:xfrm>
            <a:off x="9842068" y="3013360"/>
            <a:ext cx="0" cy="7296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35" name="Picture 34">
            <a:extLst>
              <a:ext uri="{FF2B5EF4-FFF2-40B4-BE49-F238E27FC236}">
                <a16:creationId xmlns="" xmlns:a16="http://schemas.microsoft.com/office/drawing/2014/main" id="{05CE0878-7813-1F41-9A8D-334F0B1757AA}"/>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6" name="Group 5">
            <a:extLst>
              <a:ext uri="{FF2B5EF4-FFF2-40B4-BE49-F238E27FC236}">
                <a16:creationId xmlns="" xmlns:a16="http://schemas.microsoft.com/office/drawing/2014/main" id="{C3FBF660-9951-2249-8306-569D3E7860E4}"/>
              </a:ext>
            </a:extLst>
          </p:cNvPr>
          <p:cNvGrpSpPr/>
          <p:nvPr/>
        </p:nvGrpSpPr>
        <p:grpSpPr>
          <a:xfrm>
            <a:off x="7812000" y="5417256"/>
            <a:ext cx="2852214" cy="671119"/>
            <a:chOff x="8936872" y="5417256"/>
            <a:chExt cx="2852214" cy="671119"/>
          </a:xfrm>
        </p:grpSpPr>
        <p:pic>
          <p:nvPicPr>
            <p:cNvPr id="19" name="Picture 1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1" name="Picture 2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7" name="Rounded Rectangle 26"/>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29" name="Rounded Rectangle 28"/>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Yes</a:t>
              </a:r>
            </a:p>
          </p:txBody>
        </p:sp>
        <p:sp>
          <p:nvSpPr>
            <p:cNvPr id="38" name="Rounded Rectangle 37">
              <a:extLst>
                <a:ext uri="{FF2B5EF4-FFF2-40B4-BE49-F238E27FC236}">
                  <a16:creationId xmlns="" xmlns:a16="http://schemas.microsoft.com/office/drawing/2014/main" id="{744CAAD4-5EDC-8945-AEE8-63F59EAE9E8E}"/>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39" name="Graphic 38">
            <a:extLst>
              <a:ext uri="{FF2B5EF4-FFF2-40B4-BE49-F238E27FC236}">
                <a16:creationId xmlns="" xmlns:a16="http://schemas.microsoft.com/office/drawing/2014/main" id="{076040B1-8DEA-424B-9126-A16ACD5CDDE8}"/>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058467" y="5580139"/>
            <a:ext cx="558697" cy="558697"/>
          </a:xfrm>
          <a:prstGeom prst="rect">
            <a:avLst/>
          </a:prstGeom>
        </p:spPr>
      </p:pic>
    </p:spTree>
    <p:extLst>
      <p:ext uri="{BB962C8B-B14F-4D97-AF65-F5344CB8AC3E}">
        <p14:creationId xmlns:p14="http://schemas.microsoft.com/office/powerpoint/2010/main" val="344900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FortiController 5902D</a:t>
            </a:r>
          </a:p>
        </p:txBody>
      </p:sp>
      <p:pic>
        <p:nvPicPr>
          <p:cNvPr id="3" name="Picture 2"/>
          <p:cNvPicPr>
            <a:picLocks noChangeAspect="1"/>
          </p:cNvPicPr>
          <p:nvPr/>
        </p:nvPicPr>
        <p:blipFill>
          <a:blip r:embed="rId2"/>
          <a:stretch>
            <a:fillRect/>
          </a:stretch>
        </p:blipFill>
        <p:spPr>
          <a:xfrm>
            <a:off x="980017" y="1723275"/>
            <a:ext cx="5758500" cy="204631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33025" y="3084040"/>
            <a:ext cx="465479" cy="802160"/>
          </a:xfrm>
          <a:prstGeom prst="rect">
            <a:avLst/>
          </a:prstGeom>
        </p:spPr>
      </p:pic>
      <p:sp>
        <p:nvSpPr>
          <p:cNvPr id="5"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de-DE" sz="1300"/>
              <a:t>4 x 40 GE QSFP+ </a:t>
            </a:r>
          </a:p>
          <a:p>
            <a:pPr marL="457297" indent="-457297" defTabSz="1218959">
              <a:spcBef>
                <a:spcPct val="20000"/>
              </a:spcBef>
              <a:buClr>
                <a:schemeClr val="accent6"/>
              </a:buClr>
              <a:buFont typeface="+mj-ea"/>
              <a:buAutoNum type="circleNumDbPlain"/>
            </a:pPr>
            <a:r>
              <a:rPr lang="en-US" sz="1300"/>
              <a:t>2 x 10GE SFP+</a:t>
            </a:r>
          </a:p>
          <a:p>
            <a:pPr marL="457297" indent="-457297" defTabSz="1218959">
              <a:spcBef>
                <a:spcPct val="20000"/>
              </a:spcBef>
              <a:buClr>
                <a:schemeClr val="accent6"/>
              </a:buClr>
              <a:buFont typeface="+mj-ea"/>
              <a:buAutoNum type="circleNumDbPlain"/>
            </a:pPr>
            <a:r>
              <a:rPr lang="en-US" sz="1300"/>
              <a:t>1 x GE RJ45 Ports</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032" y="1363949"/>
            <a:ext cx="1230961" cy="3684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39934" y="3063595"/>
            <a:ext cx="494860" cy="729600"/>
          </a:xfrm>
          <a:prstGeom prst="rect">
            <a:avLst/>
          </a:prstGeom>
        </p:spPr>
      </p:pic>
      <p:pic>
        <p:nvPicPr>
          <p:cNvPr id="9" name="Picture 8" descr="FortiASIC-NP6.png"/>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10" name="Picture 9" descr="Firewall-Sym-Dk.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2894" y="4308985"/>
            <a:ext cx="585196" cy="480000"/>
          </a:xfrm>
          <a:prstGeom prst="rect">
            <a:avLst/>
          </a:prstGeom>
        </p:spPr>
      </p:pic>
      <p:sp>
        <p:nvSpPr>
          <p:cNvPr id="11" name="TextBox 10"/>
          <p:cNvSpPr txBox="1"/>
          <p:nvPr/>
        </p:nvSpPr>
        <p:spPr>
          <a:xfrm>
            <a:off x="1291078" y="4162515"/>
            <a:ext cx="1926394" cy="2077469"/>
          </a:xfrm>
          <a:prstGeom prst="rect">
            <a:avLst/>
          </a:prstGeom>
          <a:noFill/>
        </p:spPr>
        <p:txBody>
          <a:bodyPr wrap="square" lIns="121893" tIns="60947" rIns="121893" bIns="60947" rtlCol="0">
            <a:spAutoFit/>
          </a:bodyPr>
          <a:lstStyle/>
          <a:p>
            <a:r>
              <a:rPr lang="en-US" sz="2400" b="1">
                <a:solidFill>
                  <a:srgbClr val="000000"/>
                </a:solidFill>
              </a:rPr>
              <a:t>80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50 Million</a:t>
            </a:r>
          </a:p>
          <a:p>
            <a:r>
              <a:rPr lang="en-US" sz="1100">
                <a:solidFill>
                  <a:srgbClr val="7F7F7F"/>
                </a:solidFill>
              </a:rPr>
              <a:t>Concurrent Sessions</a:t>
            </a:r>
          </a:p>
          <a:p>
            <a:endParaRPr lang="en-US" sz="1100">
              <a:solidFill>
                <a:srgbClr val="7F7F7F"/>
              </a:solidFill>
            </a:endParaRPr>
          </a:p>
          <a:p>
            <a:r>
              <a:rPr lang="en-US" sz="2400" b="1"/>
              <a:t>155,000</a:t>
            </a:r>
          </a:p>
          <a:p>
            <a:r>
              <a:rPr lang="en-US" sz="1100">
                <a:solidFill>
                  <a:srgbClr val="7F7F7F"/>
                </a:solidFill>
              </a:rPr>
              <a:t>New Sessions/Sec</a:t>
            </a:r>
          </a:p>
        </p:txBody>
      </p:sp>
      <p:cxnSp>
        <p:nvCxnSpPr>
          <p:cNvPr id="12" name="Straight Connector 11"/>
          <p:cNvCxnSpPr/>
          <p:nvPr/>
        </p:nvCxnSpPr>
        <p:spPr>
          <a:xfrm>
            <a:off x="363777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365742" y="4194998"/>
            <a:ext cx="3816010" cy="574516"/>
          </a:xfrm>
          <a:prstGeom prst="rect">
            <a:avLst/>
          </a:prstGeom>
          <a:noFill/>
        </p:spPr>
        <p:txBody>
          <a:bodyPr wrap="square" lIns="121893" tIns="60947" rIns="121893" bIns="60947" rtlCol="0">
            <a:spAutoFit/>
          </a:bodyPr>
          <a:lstStyle/>
          <a:p>
            <a:r>
              <a:rPr lang="en-US" sz="1600" b="1" dirty="0"/>
              <a:t>Data Center / Service Provider</a:t>
            </a:r>
          </a:p>
          <a:p>
            <a:r>
              <a:rPr lang="en-US" sz="1300" dirty="0">
                <a:solidFill>
                  <a:schemeClr val="bg1">
                    <a:lumMod val="50000"/>
                  </a:schemeClr>
                </a:solidFill>
              </a:rPr>
              <a:t>NGFW / ISFW / IPS / Mobile Security</a:t>
            </a:r>
          </a:p>
        </p:txBody>
      </p:sp>
      <p:cxnSp>
        <p:nvCxnSpPr>
          <p:cNvPr id="26" name="Straight Connector 25"/>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840126" y="4162514"/>
            <a:ext cx="2447670" cy="2246747"/>
          </a:xfrm>
          <a:prstGeom prst="rect">
            <a:avLst/>
          </a:prstGeom>
          <a:noFill/>
        </p:spPr>
        <p:txBody>
          <a:bodyPr wrap="square" lIns="121899" tIns="60949" rIns="121899" bIns="60949" rtlCol="0">
            <a:spAutoFit/>
          </a:bodyPr>
          <a:lstStyle/>
          <a:p>
            <a:r>
              <a:rPr lang="en-US" sz="2400" b="1">
                <a:solidFill>
                  <a:srgbClr val="000000"/>
                </a:solidFill>
              </a:rPr>
              <a:t>11 Gbps</a:t>
            </a:r>
          </a:p>
          <a:p>
            <a:r>
              <a:rPr lang="en-US" sz="1100">
                <a:solidFill>
                  <a:srgbClr val="7F7F7F"/>
                </a:solidFill>
              </a:rPr>
              <a:t>IPS Throughput</a:t>
            </a:r>
          </a:p>
          <a:p>
            <a:endParaRPr lang="en-US" sz="1100">
              <a:solidFill>
                <a:srgbClr val="7F7F7F"/>
              </a:solidFill>
            </a:endParaRPr>
          </a:p>
          <a:p>
            <a:r>
              <a:rPr lang="en-US" sz="2400" b="1">
                <a:solidFill>
                  <a:srgbClr val="000000"/>
                </a:solidFill>
              </a:rPr>
              <a:t>10 Gbps</a:t>
            </a:r>
          </a:p>
          <a:p>
            <a:r>
              <a:rPr lang="en-US" sz="1100">
                <a:solidFill>
                  <a:srgbClr val="7F7F7F"/>
                </a:solidFill>
              </a:rPr>
              <a:t>NGFW Throughput</a:t>
            </a:r>
          </a:p>
          <a:p>
            <a:endParaRPr lang="en-US" sz="1100">
              <a:solidFill>
                <a:srgbClr val="7F7F7F"/>
              </a:solidFill>
            </a:endParaRPr>
          </a:p>
          <a:p>
            <a:r>
              <a:rPr lang="en-US" sz="2400" b="1">
                <a:solidFill>
                  <a:srgbClr val="000000"/>
                </a:solidFill>
              </a:rPr>
              <a:t>6.1 Gbps</a:t>
            </a:r>
          </a:p>
          <a:p>
            <a:r>
              <a:rPr lang="en-US" sz="1100">
                <a:solidFill>
                  <a:srgbClr val="7F7F7F"/>
                </a:solidFill>
              </a:rPr>
              <a:t>Threat Protection Throughput</a:t>
            </a:r>
          </a:p>
          <a:p>
            <a:endParaRPr lang="en-US" sz="1100">
              <a:solidFill>
                <a:srgbClr val="7F7F7F"/>
              </a:solidFill>
            </a:endParaRPr>
          </a:p>
        </p:txBody>
      </p:sp>
      <p:pic>
        <p:nvPicPr>
          <p:cNvPr id="28" name="Picture 27" descr="NGFW_sym.png"/>
          <p:cNvPicPr>
            <a:picLocks noChangeAspect="1"/>
          </p:cNvPicPr>
          <p:nvPr/>
        </p:nvPicPr>
        <p:blipFill>
          <a:blip r:embed="rId8" cstate="print">
            <a:extLst>
              <a:ext uri="{BEBA8EAE-BF5A-486C-A8C5-ECC9F3942E4B}">
                <a14:imgProps xmlns:a14="http://schemas.microsoft.com/office/drawing/2010/main">
                  <a14:imgLayer r:embed="rId9">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052071" y="4942581"/>
            <a:ext cx="588597" cy="480000"/>
          </a:xfrm>
          <a:prstGeom prst="rect">
            <a:avLst/>
          </a:prstGeom>
        </p:spPr>
      </p:pic>
      <p:pic>
        <p:nvPicPr>
          <p:cNvPr id="29" name="Picture 28" descr="Threat Protection icon.eps"/>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59978" y="4272180"/>
            <a:ext cx="608158" cy="480000"/>
          </a:xfrm>
          <a:prstGeom prst="rect">
            <a:avLst/>
          </a:prstGeom>
        </p:spPr>
      </p:pic>
      <p:cxnSp>
        <p:nvCxnSpPr>
          <p:cNvPr id="31" name="Straight Connector 30">
            <a:extLst>
              <a:ext uri="{FF2B5EF4-FFF2-40B4-BE49-F238E27FC236}">
                <a16:creationId xmlns="" xmlns:a16="http://schemas.microsoft.com/office/drawing/2014/main" id="{3A3BB2B6-736B-FD48-B1FD-4053A2000638}"/>
              </a:ext>
            </a:extLst>
          </p:cNvPr>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2" name="Picture 31">
            <a:extLst>
              <a:ext uri="{FF2B5EF4-FFF2-40B4-BE49-F238E27FC236}">
                <a16:creationId xmlns="" xmlns:a16="http://schemas.microsoft.com/office/drawing/2014/main" id="{202B0EE8-13EF-D943-ABF1-FD3E3F1630A7}"/>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7" name="Group 6">
            <a:extLst>
              <a:ext uri="{FF2B5EF4-FFF2-40B4-BE49-F238E27FC236}">
                <a16:creationId xmlns="" xmlns:a16="http://schemas.microsoft.com/office/drawing/2014/main" id="{3C6AF250-3AB1-C346-933A-0E93B01A86D4}"/>
              </a:ext>
            </a:extLst>
          </p:cNvPr>
          <p:cNvGrpSpPr/>
          <p:nvPr/>
        </p:nvGrpSpPr>
        <p:grpSpPr>
          <a:xfrm>
            <a:off x="7812000" y="5417256"/>
            <a:ext cx="2852214" cy="671119"/>
            <a:chOff x="8936872" y="5417256"/>
            <a:chExt cx="2852214" cy="671119"/>
          </a:xfrm>
        </p:grpSpPr>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4" name="Rounded Rectangle 23"/>
            <p:cNvSpPr/>
            <p:nvPr/>
          </p:nvSpPr>
          <p:spPr bwMode="invGray">
            <a:xfrm>
              <a:off x="10232480" y="5832925"/>
              <a:ext cx="562843"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4,096</a:t>
              </a:r>
            </a:p>
          </p:txBody>
        </p:sp>
        <p:sp>
          <p:nvSpPr>
            <p:cNvPr id="25" name="Rounded Rectangle 24"/>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33" name="Rounded Rectangle 32">
              <a:extLst>
                <a:ext uri="{FF2B5EF4-FFF2-40B4-BE49-F238E27FC236}">
                  <a16:creationId xmlns="" xmlns:a16="http://schemas.microsoft.com/office/drawing/2014/main" id="{8184EE7C-A644-5D49-A75A-9BFCE6E9478F}"/>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34" name="Graphic 33">
            <a:extLst>
              <a:ext uri="{FF2B5EF4-FFF2-40B4-BE49-F238E27FC236}">
                <a16:creationId xmlns="" xmlns:a16="http://schemas.microsoft.com/office/drawing/2014/main" id="{982C043D-5C60-134B-AAE5-85C6C97F9541}"/>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058467" y="5580139"/>
            <a:ext cx="558697" cy="558697"/>
          </a:xfrm>
          <a:prstGeom prst="rect">
            <a:avLst/>
          </a:prstGeom>
        </p:spPr>
      </p:pic>
    </p:spTree>
    <p:extLst>
      <p:ext uri="{BB962C8B-B14F-4D97-AF65-F5344CB8AC3E}">
        <p14:creationId xmlns:p14="http://schemas.microsoft.com/office/powerpoint/2010/main" val="115286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FortiController 5903C/5913C</a:t>
            </a:r>
          </a:p>
        </p:txBody>
      </p:sp>
      <p:graphicFrame>
        <p:nvGraphicFramePr>
          <p:cNvPr id="4" name="Content Placeholder 4"/>
          <p:cNvGraphicFramePr>
            <a:graphicFrameLocks/>
          </p:cNvGraphicFramePr>
          <p:nvPr>
            <p:extLst>
              <p:ext uri="{D42A27DB-BD31-4B8C-83A1-F6EECF244321}">
                <p14:modId xmlns:p14="http://schemas.microsoft.com/office/powerpoint/2010/main" val="1558452740"/>
              </p:ext>
            </p:extLst>
          </p:nvPr>
        </p:nvGraphicFramePr>
        <p:xfrm>
          <a:off x="0" y="1311492"/>
          <a:ext cx="12192001" cy="4147368"/>
        </p:xfrm>
        <a:graphic>
          <a:graphicData uri="http://schemas.openxmlformats.org/drawingml/2006/table">
            <a:tbl>
              <a:tblPr firstRow="1" bandRow="1">
                <a:tableStyleId>{5202B0CA-FC54-4496-8BCA-5EF66A818D29}</a:tableStyleId>
              </a:tblPr>
              <a:tblGrid>
                <a:gridCol w="1997047">
                  <a:extLst>
                    <a:ext uri="{9D8B030D-6E8A-4147-A177-3AD203B41FA5}">
                      <a16:colId xmlns="" xmlns:a16="http://schemas.microsoft.com/office/drawing/2014/main" val="20000"/>
                    </a:ext>
                  </a:extLst>
                </a:gridCol>
                <a:gridCol w="5097477">
                  <a:extLst>
                    <a:ext uri="{9D8B030D-6E8A-4147-A177-3AD203B41FA5}">
                      <a16:colId xmlns="" xmlns:a16="http://schemas.microsoft.com/office/drawing/2014/main" val="20001"/>
                    </a:ext>
                  </a:extLst>
                </a:gridCol>
                <a:gridCol w="5097477">
                  <a:extLst>
                    <a:ext uri="{9D8B030D-6E8A-4147-A177-3AD203B41FA5}">
                      <a16:colId xmlns="" xmlns:a16="http://schemas.microsoft.com/office/drawing/2014/main" val="20002"/>
                    </a:ext>
                  </a:extLst>
                </a:gridCol>
              </a:tblGrid>
              <a:tr h="2676046">
                <a:tc>
                  <a:txBody>
                    <a:bodyPr/>
                    <a:lstStyle/>
                    <a:p>
                      <a:endParaRPr lang="en-US" sz="1900"/>
                    </a:p>
                  </a:txBody>
                  <a:tcPr marL="82249" marR="82249" marT="34707" marB="34707" horzOverflow="overflow">
                    <a:lnR w="6350" cap="flat" cmpd="sng" algn="ctr">
                      <a:solidFill>
                        <a:srgbClr val="FFFFFF">
                          <a:lumMod val="50000"/>
                        </a:srgbClr>
                      </a:solidFill>
                      <a:prstDash val="dash"/>
                      <a:round/>
                      <a:headEnd type="none" w="med" len="med"/>
                      <a:tailEnd type="none" w="med" len="med"/>
                    </a:ln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600" u="none" strike="noStrike" cap="none" normalizeH="0" baseline="0">
                          <a:ln>
                            <a:noFill/>
                          </a:ln>
                          <a:effectLst/>
                        </a:rPr>
                        <a:t> </a:t>
                      </a:r>
                      <a:endParaRPr kumimoji="0" lang="en-US" sz="1600" b="0" i="0" u="none" strike="noStrike" cap="none" normalizeH="0" baseline="0">
                        <a:ln>
                          <a:noFill/>
                        </a:ln>
                        <a:solidFill>
                          <a:schemeClr val="bg1"/>
                        </a:solidFill>
                        <a:effectLst/>
                        <a:latin typeface="+mn-lt"/>
                      </a:endParaRPr>
                    </a:p>
                  </a:txBody>
                  <a:tcPr marL="82249" marR="82249" marT="34707" marB="34707" horzOverflow="overflow">
                    <a:lnL w="6350" cap="flat" cmpd="sng" algn="ctr">
                      <a:solidFill>
                        <a:srgbClr val="FFFFFF">
                          <a:lumMod val="50000"/>
                        </a:srgbClr>
                      </a:solidFill>
                      <a:prstDash val="dash"/>
                      <a:round/>
                      <a:headEnd type="none" w="med" len="med"/>
                      <a:tailEnd type="none" w="med" len="med"/>
                    </a:lnL>
                    <a:lnR w="6350" cap="flat" cmpd="sng" algn="ctr">
                      <a:solidFill>
                        <a:srgbClr val="FFFFFF">
                          <a:lumMod val="50000"/>
                        </a:srgbClr>
                      </a:solidFill>
                      <a:prstDash val="dash"/>
                      <a:round/>
                      <a:headEnd type="none" w="med" len="med"/>
                      <a:tailEnd type="none" w="med" len="med"/>
                    </a:ln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333333"/>
                        </a:solidFill>
                        <a:effectLst/>
                        <a:latin typeface="Arial" charset="0"/>
                      </a:endParaRPr>
                    </a:p>
                  </a:txBody>
                  <a:tcPr marL="82249" marR="82249" marT="34707" marB="34707" horzOverflow="overflow">
                    <a:lnL w="6350" cap="flat" cmpd="sng" algn="ctr">
                      <a:solidFill>
                        <a:srgbClr val="FFFFFF">
                          <a:lumMod val="50000"/>
                        </a:srgbClr>
                      </a:solidFill>
                      <a:prstDash val="dash"/>
                      <a:round/>
                      <a:headEnd type="none" w="med" len="med"/>
                      <a:tailEnd type="none" w="med" len="med"/>
                    </a:lnL>
                    <a:noFill/>
                  </a:tcPr>
                </a:tc>
                <a:extLst>
                  <a:ext uri="{0D108BD9-81ED-4DB2-BD59-A6C34878D82A}">
                    <a16:rowId xmlns="" xmlns:a16="http://schemas.microsoft.com/office/drawing/2014/main" val="10000"/>
                  </a:ext>
                </a:extLst>
              </a:tr>
              <a:tr h="320983">
                <a:tc>
                  <a:txBody>
                    <a:bodyPr/>
                    <a:lstStyle/>
                    <a:p>
                      <a:endParaRPr lang="en-US" sz="1600"/>
                    </a:p>
                  </a:txBody>
                  <a:tcPr marL="82249" marR="82249" marT="34707" marB="34707" horzOverflow="overflow">
                    <a:lnR w="6350" cap="flat" cmpd="sng" algn="ctr">
                      <a:solidFill>
                        <a:srgbClr val="FFFFFF"/>
                      </a:solidFill>
                      <a:prstDash val="dash"/>
                      <a:round/>
                      <a:headEnd type="none" w="med" len="med"/>
                      <a:tailEnd type="none" w="med" len="med"/>
                    </a:lnR>
                    <a:solidFill>
                      <a:schemeClr val="tx2"/>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600" b="1">
                          <a:solidFill>
                            <a:schemeClr val="bg1"/>
                          </a:solidFill>
                        </a:rPr>
                        <a:t>FCTRL-5903C</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6350" cap="flat" cmpd="sng" algn="ctr">
                      <a:solidFill>
                        <a:srgbClr val="FFFFFF"/>
                      </a:solidFill>
                      <a:prstDash val="dash"/>
                      <a:round/>
                      <a:headEnd type="none" w="med" len="med"/>
                      <a:tailEnd type="none" w="med" len="med"/>
                    </a:lnL>
                    <a:lnR w="6350" cap="flat" cmpd="sng" algn="ctr">
                      <a:solidFill>
                        <a:srgbClr val="FFFFFF"/>
                      </a:solidFill>
                      <a:prstDash val="dash"/>
                      <a:round/>
                      <a:headEnd type="none" w="med" len="med"/>
                      <a:tailEnd type="none" w="med" len="med"/>
                    </a:lnR>
                    <a:solidFill>
                      <a:schemeClr val="tx2"/>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600" b="1">
                          <a:solidFill>
                            <a:schemeClr val="bg1"/>
                          </a:solidFill>
                        </a:rPr>
                        <a:t>FCTRL-5913C</a:t>
                      </a:r>
                      <a:endParaRPr kumimoji="0" lang="en-US" sz="1600" b="1" i="0" u="none" strike="noStrike" cap="none" normalizeH="0" baseline="0">
                        <a:ln>
                          <a:noFill/>
                        </a:ln>
                        <a:solidFill>
                          <a:schemeClr val="bg1"/>
                        </a:solidFill>
                        <a:effectLst/>
                        <a:latin typeface="Arial" charset="0"/>
                      </a:endParaRPr>
                    </a:p>
                  </a:txBody>
                  <a:tcPr marL="82249" marR="82249" marT="34707" marB="34707" horzOverflow="overflow">
                    <a:lnL w="6350" cap="flat" cmpd="sng" algn="ctr">
                      <a:solidFill>
                        <a:srgbClr val="FFFFFF"/>
                      </a:solidFill>
                      <a:prstDash val="dash"/>
                      <a:round/>
                      <a:headEnd type="none" w="med" len="med"/>
                      <a:tailEnd type="none" w="med" len="med"/>
                    </a:lnL>
                    <a:solidFill>
                      <a:schemeClr val="tx2"/>
                    </a:solidFill>
                  </a:tcPr>
                </a:tc>
                <a:extLst>
                  <a:ext uri="{0D108BD9-81ED-4DB2-BD59-A6C34878D82A}">
                    <a16:rowId xmlns="" xmlns:a16="http://schemas.microsoft.com/office/drawing/2014/main" val="10001"/>
                  </a:ext>
                </a:extLst>
              </a:tr>
              <a:tr h="4459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200" b="1" u="none" strike="noStrike" cap="none" normalizeH="0" baseline="0">
                          <a:ln>
                            <a:noFill/>
                          </a:ln>
                          <a:effectLst/>
                        </a:rPr>
                        <a:t>Maximum Traffic Throughput </a:t>
                      </a:r>
                      <a:endParaRPr kumimoji="0" lang="en-US" sz="1200" b="1" u="none" strike="noStrike" cap="none" normalizeH="0" baseline="0">
                        <a:ln>
                          <a:noFill/>
                        </a:ln>
                        <a:solidFill>
                          <a:srgbClr val="000000"/>
                        </a:solidFill>
                        <a:effectLst/>
                      </a:endParaRPr>
                    </a:p>
                  </a:txBody>
                  <a:tcPr marL="82249" marR="82249" marT="34707" marB="34707" anchor="ctr" horzOverflow="overflow">
                    <a:lnR w="6350" cap="flat" cmpd="sng" algn="ctr">
                      <a:solidFill>
                        <a:srgbClr val="FFFFFF"/>
                      </a:solidFill>
                      <a:prstDash val="dash"/>
                      <a:round/>
                      <a:headEnd type="none" w="med" len="med"/>
                      <a:tailEnd type="none" w="med" len="med"/>
                    </a:ln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1200" u="none" strike="noStrike" cap="none" normalizeH="0" baseline="0">
                          <a:ln>
                            <a:noFill/>
                          </a:ln>
                          <a:effectLst/>
                        </a:rPr>
                        <a:t>120 Gbps</a:t>
                      </a:r>
                      <a:endParaRPr kumimoji="0" lang="is-IS" sz="1200" u="none" strike="noStrike" cap="none" normalizeH="0" baseline="0">
                        <a:ln>
                          <a:noFill/>
                        </a:ln>
                        <a:solidFill>
                          <a:srgbClr val="000000"/>
                        </a:solidFill>
                        <a:effectLst/>
                      </a:endParaRPr>
                    </a:p>
                  </a:txBody>
                  <a:tcPr marL="82249" marR="82249" marT="34707" marB="34707" anchor="ctr" horzOverflow="overflow">
                    <a:lnL w="6350" cap="flat" cmpd="sng" algn="ctr">
                      <a:solidFill>
                        <a:srgbClr val="FFFFFF"/>
                      </a:solidFill>
                      <a:prstDash val="dash"/>
                      <a:round/>
                      <a:headEnd type="none" w="med" len="med"/>
                      <a:tailEnd type="none" w="med" len="med"/>
                    </a:lnL>
                    <a:lnR w="6350" cap="flat" cmpd="sng" algn="ctr">
                      <a:solidFill>
                        <a:srgbClr val="FFFFFF"/>
                      </a:solidFill>
                      <a:prstDash val="dash"/>
                      <a:round/>
                      <a:headEnd type="none" w="med" len="med"/>
                      <a:tailEnd type="none" w="med" len="med"/>
                    </a:ln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200 Gbps</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6350" cap="flat" cmpd="sng" algn="ctr">
                      <a:solidFill>
                        <a:srgbClr val="FFFFFF"/>
                      </a:solidFill>
                      <a:prstDash val="dash"/>
                      <a:round/>
                      <a:headEnd type="none" w="med" len="med"/>
                      <a:tailEnd type="none" w="med" len="med"/>
                    </a:lnL>
                    <a:noFill/>
                  </a:tcPr>
                </a:tc>
                <a:extLst>
                  <a:ext uri="{0D108BD9-81ED-4DB2-BD59-A6C34878D82A}">
                    <a16:rowId xmlns="" xmlns:a16="http://schemas.microsoft.com/office/drawing/2014/main" val="10002"/>
                  </a:ext>
                </a:extLst>
              </a:tr>
              <a:tr h="258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effectLst/>
                          <a:uLnTx/>
                          <a:uFillTx/>
                        </a:rPr>
                        <a:t>Concurrent Sessions </a:t>
                      </a:r>
                      <a:endParaRPr kumimoji="0" lang="en-US" sz="1200" b="1" u="none" strike="noStrike" kern="1200" cap="none" spc="0" normalizeH="0" baseline="0" noProof="0">
                        <a:ln>
                          <a:noFill/>
                        </a:ln>
                        <a:solidFill>
                          <a:srgbClr val="000000"/>
                        </a:solidFill>
                        <a:effectLst/>
                        <a:uLnTx/>
                        <a:uFillTx/>
                      </a:endParaRPr>
                    </a:p>
                  </a:txBody>
                  <a:tcPr marL="82249" marR="82249" marT="34707" marB="34707" anchor="ctr" horzOverflow="overflow">
                    <a:lnR w="6350" cap="flat" cmpd="sng" algn="ctr">
                      <a:solidFill>
                        <a:srgbClr val="FFFFFF"/>
                      </a:solidFill>
                      <a:prstDash val="dash"/>
                      <a:round/>
                      <a:headEnd type="none" w="med" len="med"/>
                      <a:tailEnd type="none" w="med" len="med"/>
                    </a:lnR>
                    <a:noFill/>
                  </a:tcPr>
                </a:tc>
                <a:tc>
                  <a:txBody>
                    <a:bodyPr/>
                    <a:lstStyle/>
                    <a:p>
                      <a:pPr algn="ctr"/>
                      <a:r>
                        <a:rPr lang="en-US" sz="1200"/>
                        <a:t>135 Million</a:t>
                      </a:r>
                      <a:endParaRPr lang="en-US" sz="1200" b="0" i="0">
                        <a:solidFill>
                          <a:srgbClr val="000000"/>
                        </a:solidFill>
                        <a:latin typeface="+mn-lt"/>
                      </a:endParaRPr>
                    </a:p>
                  </a:txBody>
                  <a:tcPr marL="82249" marR="82249" marT="34707" marB="34707" anchor="ctr" horzOverflow="overflow">
                    <a:lnL w="6350" cap="flat" cmpd="sng" algn="ctr">
                      <a:solidFill>
                        <a:srgbClr val="FFFFFF"/>
                      </a:solidFill>
                      <a:prstDash val="dash"/>
                      <a:round/>
                      <a:headEnd type="none" w="med" len="med"/>
                      <a:tailEnd type="none" w="med" len="med"/>
                    </a:lnL>
                    <a:lnR w="6350" cap="flat" cmpd="sng" algn="ctr">
                      <a:solidFill>
                        <a:srgbClr val="FFFFFF"/>
                      </a:solidFill>
                      <a:prstDash val="dash"/>
                      <a:round/>
                      <a:headEnd type="none" w="med" len="med"/>
                      <a:tailEnd type="none" w="med" len="med"/>
                    </a:lnR>
                    <a:noFill/>
                  </a:tcPr>
                </a:tc>
                <a:tc>
                  <a:txBody>
                    <a:bodyPr/>
                    <a:lstStyle/>
                    <a:p>
                      <a:pPr algn="ctr"/>
                      <a:r>
                        <a:rPr lang="en-US" sz="1200"/>
                        <a:t>135 Million</a:t>
                      </a:r>
                      <a:endParaRPr lang="en-US" sz="1200" b="0" i="0">
                        <a:solidFill>
                          <a:srgbClr val="000000"/>
                        </a:solidFill>
                        <a:latin typeface="+mn-lt"/>
                      </a:endParaRPr>
                    </a:p>
                  </a:txBody>
                  <a:tcPr marL="82249" marR="82249" marT="34707" marB="34707" anchor="ctr" horzOverflow="overflow">
                    <a:lnL w="6350" cap="flat" cmpd="sng" algn="ctr">
                      <a:solidFill>
                        <a:srgbClr val="FFFFFF"/>
                      </a:solidFill>
                      <a:prstDash val="dash"/>
                      <a:round/>
                      <a:headEnd type="none" w="med" len="med"/>
                      <a:tailEnd type="none" w="med" len="med"/>
                    </a:lnL>
                    <a:noFill/>
                  </a:tcPr>
                </a:tc>
                <a:extLst>
                  <a:ext uri="{0D108BD9-81ED-4DB2-BD59-A6C34878D82A}">
                    <a16:rowId xmlns="" xmlns:a16="http://schemas.microsoft.com/office/drawing/2014/main" val="10003"/>
                  </a:ext>
                </a:extLst>
              </a:tr>
              <a:tr h="4459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200" b="1" u="none" strike="noStrike" cap="none" normalizeH="0" baseline="0">
                          <a:ln>
                            <a:noFill/>
                          </a:ln>
                          <a:effectLst/>
                        </a:rPr>
                        <a:t>New Sessions/Second (TCP) </a:t>
                      </a:r>
                      <a:endParaRPr kumimoji="0" lang="en-US" sz="1200" b="1" u="none" strike="noStrike" cap="none" normalizeH="0" baseline="0">
                        <a:ln>
                          <a:noFill/>
                        </a:ln>
                        <a:solidFill>
                          <a:srgbClr val="000000"/>
                        </a:solidFill>
                        <a:effectLst/>
                      </a:endParaRPr>
                    </a:p>
                  </a:txBody>
                  <a:tcPr marL="82249" marR="82249" marT="34707" marB="34707" anchor="ctr" horzOverflow="overflow">
                    <a:lnR w="6350" cap="flat" cmpd="sng" algn="ctr">
                      <a:solidFill>
                        <a:srgbClr val="FFFFFF"/>
                      </a:solidFill>
                      <a:prstDash val="dash"/>
                      <a:round/>
                      <a:headEnd type="none" w="med" len="med"/>
                      <a:tailEnd type="none" w="med" len="med"/>
                    </a:ln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3.2 Million</a:t>
                      </a:r>
                      <a:endParaRPr kumimoji="0" lang="en-US" sz="1200" b="0" i="0" u="none" strike="noStrike" cap="none" normalizeH="0" baseline="0">
                        <a:ln>
                          <a:noFill/>
                        </a:ln>
                        <a:solidFill>
                          <a:srgbClr val="000000"/>
                        </a:solidFill>
                        <a:effectLst/>
                        <a:latin typeface="+mn-lt"/>
                      </a:endParaRPr>
                    </a:p>
                  </a:txBody>
                  <a:tcPr marL="82249" marR="82249" marT="34707" marB="34707" anchor="ctr" horzOverflow="overflow">
                    <a:lnL w="6350" cap="flat" cmpd="sng" algn="ctr">
                      <a:solidFill>
                        <a:srgbClr val="FFFFFF"/>
                      </a:solidFill>
                      <a:prstDash val="dash"/>
                      <a:round/>
                      <a:headEnd type="none" w="med" len="med"/>
                      <a:tailEnd type="none" w="med" len="med"/>
                    </a:lnL>
                    <a:lnR w="6350" cap="flat" cmpd="sng" algn="ctr">
                      <a:solidFill>
                        <a:srgbClr val="FFFFFF"/>
                      </a:solidFill>
                      <a:prstDash val="dash"/>
                      <a:round/>
                      <a:headEnd type="none" w="med" len="med"/>
                      <a:tailEnd type="none" w="med" len="med"/>
                    </a:ln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rPr>
                        <a:t>3.6 Million</a:t>
                      </a:r>
                      <a:endParaRPr kumimoji="0" lang="en-US" sz="1200" b="0" i="0" u="none" strike="noStrike" cap="none" normalizeH="0" baseline="0" dirty="0">
                        <a:ln>
                          <a:noFill/>
                        </a:ln>
                        <a:solidFill>
                          <a:srgbClr val="000000"/>
                        </a:solidFill>
                        <a:effectLst/>
                        <a:latin typeface="+mn-lt"/>
                      </a:endParaRPr>
                    </a:p>
                  </a:txBody>
                  <a:tcPr marL="82249" marR="82249" marT="34707" marB="34707" anchor="ctr" horzOverflow="overflow">
                    <a:lnL w="6350" cap="flat" cmpd="sng" algn="ctr">
                      <a:solidFill>
                        <a:srgbClr val="FFFFFF"/>
                      </a:solidFill>
                      <a:prstDash val="dash"/>
                      <a:round/>
                      <a:headEnd type="none" w="med" len="med"/>
                      <a:tailEnd type="none" w="med" len="med"/>
                    </a:lnL>
                    <a:noFill/>
                  </a:tcPr>
                </a:tc>
                <a:extLst>
                  <a:ext uri="{0D108BD9-81ED-4DB2-BD59-A6C34878D82A}">
                    <a16:rowId xmlns="" xmlns:a16="http://schemas.microsoft.com/office/drawing/2014/main" val="10004"/>
                  </a:ext>
                </a:extLst>
              </a:tr>
            </a:tbl>
          </a:graphicData>
        </a:graphic>
      </p:graphicFrame>
      <p:sp>
        <p:nvSpPr>
          <p:cNvPr id="5" name="Rectangle 47"/>
          <p:cNvSpPr>
            <a:spLocks noChangeArrowheads="1"/>
          </p:cNvSpPr>
          <p:nvPr/>
        </p:nvSpPr>
        <p:spPr bwMode="auto">
          <a:xfrm>
            <a:off x="2669496" y="2436286"/>
            <a:ext cx="4142680"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de-DE" sz="1300"/>
              <a:t>4x 40 GE QSFP+ </a:t>
            </a:r>
          </a:p>
          <a:p>
            <a:pPr marL="457297" indent="-457297" defTabSz="1218959">
              <a:spcBef>
                <a:spcPct val="20000"/>
              </a:spcBef>
              <a:buClr>
                <a:schemeClr val="accent6"/>
              </a:buClr>
              <a:buFont typeface="+mj-ea"/>
              <a:buAutoNum type="circleNumDbPlain"/>
            </a:pPr>
            <a:r>
              <a:rPr lang="de-DE" sz="1300"/>
              <a:t>2x 10 GE SFP+</a:t>
            </a:r>
          </a:p>
          <a:p>
            <a:pPr marL="457297" indent="-457297" defTabSz="1218959">
              <a:spcBef>
                <a:spcPct val="20000"/>
              </a:spcBef>
              <a:buClr>
                <a:schemeClr val="accent6"/>
              </a:buClr>
              <a:buFont typeface="+mj-ea"/>
              <a:buAutoNum type="circleNumDbPlain"/>
            </a:pPr>
            <a:r>
              <a:rPr lang="de-DE" sz="1300"/>
              <a:t>1x GE RJ45</a:t>
            </a:r>
          </a:p>
        </p:txBody>
      </p:sp>
      <p:sp>
        <p:nvSpPr>
          <p:cNvPr id="6" name="Rectangle 47"/>
          <p:cNvSpPr>
            <a:spLocks noChangeArrowheads="1"/>
          </p:cNvSpPr>
          <p:nvPr/>
        </p:nvSpPr>
        <p:spPr bwMode="auto">
          <a:xfrm>
            <a:off x="7503205" y="2436283"/>
            <a:ext cx="3957136" cy="949476"/>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de-DE" sz="1300"/>
              <a:t>2x 100 GE CFP2 </a:t>
            </a:r>
          </a:p>
          <a:p>
            <a:pPr marL="457297" indent="-457297" defTabSz="1218959">
              <a:spcBef>
                <a:spcPct val="20000"/>
              </a:spcBef>
              <a:buClr>
                <a:schemeClr val="accent6"/>
              </a:buClr>
              <a:buFont typeface="+mj-ea"/>
              <a:buAutoNum type="circleNumDbPlain"/>
            </a:pPr>
            <a:r>
              <a:rPr lang="de-DE" sz="1300"/>
              <a:t>2x 10 GE SFP+ </a:t>
            </a:r>
          </a:p>
          <a:p>
            <a:pPr marL="457297" indent="-457297" defTabSz="1218959">
              <a:spcBef>
                <a:spcPct val="20000"/>
              </a:spcBef>
              <a:buClr>
                <a:schemeClr val="accent6"/>
              </a:buClr>
              <a:buFont typeface="+mj-ea"/>
              <a:buAutoNum type="circleNumDbPlain"/>
            </a:pPr>
            <a:r>
              <a:rPr lang="de-DE" sz="1300"/>
              <a:t>1x GE RJ45 </a:t>
            </a:r>
          </a:p>
          <a:p>
            <a:pPr defTabSz="1218959">
              <a:spcBef>
                <a:spcPct val="20000"/>
              </a:spcBef>
              <a:buClr>
                <a:schemeClr val="accent6"/>
              </a:buClr>
            </a:pPr>
            <a:endParaRPr lang="de-DE" sz="1300"/>
          </a:p>
          <a:p>
            <a:pPr marL="457297" indent="-457297" defTabSz="1218959">
              <a:spcBef>
                <a:spcPct val="20000"/>
              </a:spcBef>
              <a:buClr>
                <a:schemeClr val="accent6"/>
              </a:buClr>
              <a:buFont typeface="+mj-ea"/>
              <a:buAutoNum type="circleNumDbPlain"/>
            </a:pPr>
            <a:endParaRPr lang="de-DE" sz="1300"/>
          </a:p>
        </p:txBody>
      </p:sp>
      <p:pic>
        <p:nvPicPr>
          <p:cNvPr id="7" name="Picture 6"/>
          <p:cNvPicPr>
            <a:picLocks noChangeAspect="1"/>
          </p:cNvPicPr>
          <p:nvPr/>
        </p:nvPicPr>
        <p:blipFill>
          <a:blip r:embed="rId2"/>
          <a:stretch>
            <a:fillRect/>
          </a:stretch>
        </p:blipFill>
        <p:spPr>
          <a:xfrm>
            <a:off x="8008079" y="1311489"/>
            <a:ext cx="3125142" cy="1087072"/>
          </a:xfrm>
          <a:prstGeom prst="rect">
            <a:avLst/>
          </a:prstGeom>
        </p:spPr>
      </p:pic>
      <p:pic>
        <p:nvPicPr>
          <p:cNvPr id="8" name="Picture 7" descr="5903C_front_callou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5884" y="1294915"/>
            <a:ext cx="3054678" cy="1103649"/>
          </a:xfrm>
          <a:prstGeom prst="rect">
            <a:avLst/>
          </a:prstGeom>
        </p:spPr>
      </p:pic>
    </p:spTree>
    <p:extLst>
      <p:ext uri="{BB962C8B-B14F-4D97-AF65-F5344CB8AC3E}">
        <p14:creationId xmlns:p14="http://schemas.microsoft.com/office/powerpoint/2010/main" val="129363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5C5E629-E05A-9448-9A30-4F3340D07D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9996" y="1700785"/>
            <a:ext cx="5769864" cy="1594305"/>
          </a:xfrm>
          <a:prstGeom prst="rect">
            <a:avLst/>
          </a:prstGeom>
        </p:spPr>
      </p:pic>
      <p:sp>
        <p:nvSpPr>
          <p:cNvPr id="3" name="Title 2"/>
          <p:cNvSpPr>
            <a:spLocks noGrp="1"/>
          </p:cNvSpPr>
          <p:nvPr>
            <p:ph type="title"/>
          </p:nvPr>
        </p:nvSpPr>
        <p:spPr/>
        <p:txBody>
          <a:bodyPr/>
          <a:lstStyle/>
          <a:p>
            <a:r>
              <a:rPr lang="en-US" err="1"/>
              <a:t>FortiGate</a:t>
            </a:r>
            <a:r>
              <a:rPr lang="en-US"/>
              <a:t> 6300/6301F</a:t>
            </a:r>
          </a:p>
        </p:txBody>
      </p:sp>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1x 10 GE SFP+ </a:t>
            </a:r>
            <a:br>
              <a:rPr lang="en-US" sz="1300"/>
            </a:br>
            <a:r>
              <a:rPr lang="en-US" sz="1300"/>
              <a:t>Management Ports </a:t>
            </a:r>
          </a:p>
          <a:p>
            <a:pPr marL="457297" indent="-457297" defTabSz="1218959">
              <a:spcBef>
                <a:spcPct val="20000"/>
              </a:spcBef>
              <a:buClr>
                <a:schemeClr val="accent6"/>
              </a:buClr>
              <a:buFont typeface="+mj-ea"/>
              <a:buAutoNum type="circleNumDbPlain"/>
            </a:pPr>
            <a:r>
              <a:rPr lang="en-US" sz="1300"/>
              <a:t>2 x 10 GE SFP+ HA Slots</a:t>
            </a:r>
          </a:p>
          <a:p>
            <a:pPr marL="457297" indent="-457297" defTabSz="1218959">
              <a:spcBef>
                <a:spcPct val="20000"/>
              </a:spcBef>
              <a:buClr>
                <a:schemeClr val="accent6"/>
              </a:buClr>
              <a:buFont typeface="+mj-ea"/>
              <a:buAutoNum type="circleNumDbPlain"/>
            </a:pPr>
            <a:r>
              <a:rPr lang="en-US" sz="1300"/>
              <a:t>24x 1/10/25 GE SFP/SFP+/SFP28 Slots </a:t>
            </a:r>
          </a:p>
          <a:p>
            <a:pPr marL="457297" indent="-457297" defTabSz="1218959">
              <a:spcBef>
                <a:spcPct val="20000"/>
              </a:spcBef>
              <a:buClr>
                <a:schemeClr val="accent6"/>
              </a:buClr>
              <a:buFont typeface="+mj-ea"/>
              <a:buAutoNum type="circleNumDbPlain"/>
            </a:pPr>
            <a:r>
              <a:rPr lang="en-US" sz="1300"/>
              <a:t>4x 40/100 GE QSFP+/QSFP28 Slots </a:t>
            </a:r>
          </a:p>
          <a:p>
            <a:pPr marL="457297" indent="-457297" defTabSz="1218959">
              <a:spcBef>
                <a:spcPct val="20000"/>
              </a:spcBef>
              <a:buClr>
                <a:schemeClr val="accent6"/>
              </a:buClr>
              <a:buFont typeface="+mj-ea"/>
              <a:buAutoNum type="circleNumDbPlain"/>
            </a:pPr>
            <a:endParaRPr lang="en-US" sz="1300"/>
          </a:p>
        </p:txBody>
      </p:sp>
      <p:cxnSp>
        <p:nvCxnSpPr>
          <p:cNvPr id="16" name="Straight Connector 15"/>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365742" y="4194999"/>
            <a:ext cx="3816010" cy="574511"/>
          </a:xfrm>
          <a:prstGeom prst="rect">
            <a:avLst/>
          </a:prstGeom>
          <a:noFill/>
        </p:spPr>
        <p:txBody>
          <a:bodyPr wrap="square" lIns="121893" tIns="60947" rIns="121893" bIns="60947" rtlCol="0">
            <a:spAutoFit/>
          </a:bodyPr>
          <a:lstStyle/>
          <a:p>
            <a:r>
              <a:rPr lang="en-US" sz="1600" b="1" dirty="0"/>
              <a:t>Data Center / Service Provider</a:t>
            </a:r>
          </a:p>
          <a:p>
            <a:r>
              <a:rPr lang="en-US" sz="1300" dirty="0">
                <a:solidFill>
                  <a:schemeClr val="bg1">
                    <a:lumMod val="50000"/>
                  </a:schemeClr>
                </a:solidFill>
              </a:rPr>
              <a:t>NGFW / ISFW / IPS / Mobile Security</a:t>
            </a:r>
          </a:p>
        </p:txBody>
      </p:sp>
      <p:cxnSp>
        <p:nvCxnSpPr>
          <p:cNvPr id="27" name="Straight Connector 26"/>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bwMode="auto">
          <a:xfrm>
            <a:off x="2414817" y="319023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0" name="Oval 9"/>
          <p:cNvSpPr/>
          <p:nvPr/>
        </p:nvSpPr>
        <p:spPr bwMode="auto">
          <a:xfrm>
            <a:off x="1905001" y="319023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1" name="Oval 10"/>
          <p:cNvSpPr/>
          <p:nvPr/>
        </p:nvSpPr>
        <p:spPr bwMode="auto">
          <a:xfrm>
            <a:off x="3759356" y="319023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44" name="Oval 43">
            <a:extLst>
              <a:ext uri="{FF2B5EF4-FFF2-40B4-BE49-F238E27FC236}">
                <a16:creationId xmlns="" xmlns:a16="http://schemas.microsoft.com/office/drawing/2014/main" id="{3EA8646E-5504-2940-9812-F34D8DC91B14}"/>
              </a:ext>
            </a:extLst>
          </p:cNvPr>
          <p:cNvSpPr/>
          <p:nvPr/>
        </p:nvSpPr>
        <p:spPr bwMode="auto">
          <a:xfrm>
            <a:off x="5586546" y="319023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pic>
        <p:nvPicPr>
          <p:cNvPr id="46" name="Picture 45">
            <a:extLst>
              <a:ext uri="{FF2B5EF4-FFF2-40B4-BE49-F238E27FC236}">
                <a16:creationId xmlns="" xmlns:a16="http://schemas.microsoft.com/office/drawing/2014/main" id="{93836AAC-E4F4-954C-8E1C-05A86945F6BE}"/>
              </a:ext>
            </a:extLst>
          </p:cNvPr>
          <p:cNvPicPr>
            <a:picLocks noChangeAspect="1"/>
          </p:cNvPicPr>
          <p:nvPr/>
        </p:nvPicPr>
        <p:blipFill>
          <a:blip r:embed="rId3"/>
          <a:stretch>
            <a:fillRect/>
          </a:stretch>
        </p:blipFill>
        <p:spPr>
          <a:xfrm>
            <a:off x="7802174" y="3028750"/>
            <a:ext cx="3865918" cy="821080"/>
          </a:xfrm>
          <a:prstGeom prst="rect">
            <a:avLst/>
          </a:prstGeom>
        </p:spPr>
      </p:pic>
      <p:pic>
        <p:nvPicPr>
          <p:cNvPr id="33" name="Picture 32">
            <a:extLst>
              <a:ext uri="{FF2B5EF4-FFF2-40B4-BE49-F238E27FC236}">
                <a16:creationId xmlns="" xmlns:a16="http://schemas.microsoft.com/office/drawing/2014/main" id="{A9F3172D-FC78-0649-BDB8-971ABCF41985}"/>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 name="Group 1">
            <a:extLst>
              <a:ext uri="{FF2B5EF4-FFF2-40B4-BE49-F238E27FC236}">
                <a16:creationId xmlns="" xmlns:a16="http://schemas.microsoft.com/office/drawing/2014/main" id="{F250B4CC-68B3-124C-8DAD-47A8459ED2AC}"/>
              </a:ext>
            </a:extLst>
          </p:cNvPr>
          <p:cNvGrpSpPr/>
          <p:nvPr/>
        </p:nvGrpSpPr>
        <p:grpSpPr>
          <a:xfrm>
            <a:off x="7812000" y="5417256"/>
            <a:ext cx="2852214" cy="671119"/>
            <a:chOff x="8936872" y="5417256"/>
            <a:chExt cx="2852214" cy="671119"/>
          </a:xfrm>
        </p:grpSpPr>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8" name="Rounded Rectangle 27"/>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38" name="Rounded Rectangle 37"/>
            <p:cNvSpPr/>
            <p:nvPr/>
          </p:nvSpPr>
          <p:spPr bwMode="invGray">
            <a:xfrm>
              <a:off x="10318053" y="583138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34" name="Rounded Rectangle 33">
              <a:extLst>
                <a:ext uri="{FF2B5EF4-FFF2-40B4-BE49-F238E27FC236}">
                  <a16:creationId xmlns="" xmlns:a16="http://schemas.microsoft.com/office/drawing/2014/main" id="{80D3231F-25DA-1A44-BAA2-FD7203D04369}"/>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39" name="Picture 38" descr="Firewall-Sym-Dk.png">
            <a:extLst>
              <a:ext uri="{FF2B5EF4-FFF2-40B4-BE49-F238E27FC236}">
                <a16:creationId xmlns="" xmlns:a16="http://schemas.microsoft.com/office/drawing/2014/main" id="{670BA640-58CE-9644-A649-11DB034B3FD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0" name="TextBox 39">
            <a:extLst>
              <a:ext uri="{FF2B5EF4-FFF2-40B4-BE49-F238E27FC236}">
                <a16:creationId xmlns="" xmlns:a16="http://schemas.microsoft.com/office/drawing/2014/main" id="{D2348B54-7F8C-864D-91CB-FAF71AD13A45}"/>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239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120 Million</a:t>
            </a:r>
          </a:p>
          <a:p>
            <a:r>
              <a:rPr lang="en-US" sz="1100">
                <a:solidFill>
                  <a:srgbClr val="7F7F7F"/>
                </a:solidFill>
              </a:rPr>
              <a:t>Concurrent Sessions</a:t>
            </a:r>
          </a:p>
          <a:p>
            <a:endParaRPr lang="en-US" sz="1100">
              <a:solidFill>
                <a:srgbClr val="7F7F7F"/>
              </a:solidFill>
            </a:endParaRPr>
          </a:p>
          <a:p>
            <a:r>
              <a:rPr lang="en-US" sz="2400" b="1"/>
              <a:t>66 Gbps</a:t>
            </a:r>
          </a:p>
          <a:p>
            <a:r>
              <a:rPr lang="en-US" sz="1100">
                <a:solidFill>
                  <a:srgbClr val="7F7F7F"/>
                </a:solidFill>
              </a:rPr>
              <a:t>SSL Inspection Throughput</a:t>
            </a:r>
          </a:p>
          <a:p>
            <a:endParaRPr lang="en-US" sz="1100">
              <a:solidFill>
                <a:srgbClr val="7F7F7F"/>
              </a:solidFill>
            </a:endParaRPr>
          </a:p>
        </p:txBody>
      </p:sp>
      <p:cxnSp>
        <p:nvCxnSpPr>
          <p:cNvPr id="41" name="Straight Connector 40">
            <a:extLst>
              <a:ext uri="{FF2B5EF4-FFF2-40B4-BE49-F238E27FC236}">
                <a16:creationId xmlns="" xmlns:a16="http://schemas.microsoft.com/office/drawing/2014/main" id="{046E99D3-7D4B-6444-A502-CBD18D2BFF9F}"/>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 xmlns:a16="http://schemas.microsoft.com/office/drawing/2014/main" id="{4B046DB9-B55F-1845-A997-C890FFB7646F}"/>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110 Gbps</a:t>
            </a:r>
          </a:p>
          <a:p>
            <a:r>
              <a:rPr lang="en-US" sz="1100">
                <a:solidFill>
                  <a:srgbClr val="7F7F7F"/>
                </a:solidFill>
              </a:rPr>
              <a:t>IPS Throughput</a:t>
            </a:r>
          </a:p>
          <a:p>
            <a:endParaRPr lang="en-US" sz="1100">
              <a:solidFill>
                <a:srgbClr val="7F7F7F"/>
              </a:solidFill>
            </a:endParaRPr>
          </a:p>
          <a:p>
            <a:r>
              <a:rPr lang="en-US" sz="2400" b="1">
                <a:solidFill>
                  <a:srgbClr val="000000"/>
                </a:solidFill>
              </a:rPr>
              <a:t>90 Gbps</a:t>
            </a:r>
          </a:p>
          <a:p>
            <a:r>
              <a:rPr lang="en-US" sz="1100">
                <a:solidFill>
                  <a:srgbClr val="7F7F7F"/>
                </a:solidFill>
              </a:rPr>
              <a:t>NGFW Throughput</a:t>
            </a:r>
          </a:p>
          <a:p>
            <a:endParaRPr lang="en-US" sz="1100">
              <a:solidFill>
                <a:srgbClr val="7F7F7F"/>
              </a:solidFill>
            </a:endParaRPr>
          </a:p>
          <a:p>
            <a:r>
              <a:rPr lang="en-US" sz="2400" b="1">
                <a:solidFill>
                  <a:srgbClr val="000000"/>
                </a:solidFill>
              </a:rPr>
              <a:t>60 Gbps</a:t>
            </a:r>
          </a:p>
          <a:p>
            <a:r>
              <a:rPr lang="en-US" sz="1100">
                <a:solidFill>
                  <a:srgbClr val="7F7F7F"/>
                </a:solidFill>
              </a:rPr>
              <a:t>Threat Protection Throughput</a:t>
            </a:r>
          </a:p>
          <a:p>
            <a:endParaRPr lang="en-US" sz="1100">
              <a:solidFill>
                <a:srgbClr val="7F7F7F"/>
              </a:solidFill>
            </a:endParaRPr>
          </a:p>
        </p:txBody>
      </p:sp>
      <p:pic>
        <p:nvPicPr>
          <p:cNvPr id="43" name="Picture 42" descr="NGFW_sym.png">
            <a:extLst>
              <a:ext uri="{FF2B5EF4-FFF2-40B4-BE49-F238E27FC236}">
                <a16:creationId xmlns="" xmlns:a16="http://schemas.microsoft.com/office/drawing/2014/main" id="{E9B563E5-03A3-4044-A87B-DE1B0634C886}"/>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5" name="Picture 44" descr="Threat Protection icon.eps">
            <a:extLst>
              <a:ext uri="{FF2B5EF4-FFF2-40B4-BE49-F238E27FC236}">
                <a16:creationId xmlns="" xmlns:a16="http://schemas.microsoft.com/office/drawing/2014/main" id="{93348A0A-37D1-A742-A7EB-D6B700EEFE7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7" name="Graphic 46">
            <a:extLst>
              <a:ext uri="{FF2B5EF4-FFF2-40B4-BE49-F238E27FC236}">
                <a16:creationId xmlns="" xmlns:a16="http://schemas.microsoft.com/office/drawing/2014/main" id="{2AD6AA16-3844-EE42-8A0D-6AEB8DE03B3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4322417" y="5580139"/>
            <a:ext cx="558697" cy="558697"/>
          </a:xfrm>
          <a:prstGeom prst="rect">
            <a:avLst/>
          </a:prstGeom>
        </p:spPr>
      </p:pic>
      <p:sp>
        <p:nvSpPr>
          <p:cNvPr id="48" name="Rectangle 47">
            <a:extLst>
              <a:ext uri="{FF2B5EF4-FFF2-40B4-BE49-F238E27FC236}">
                <a16:creationId xmlns="" xmlns:a16="http://schemas.microsoft.com/office/drawing/2014/main" id="{96CB3790-0C10-9E42-AFFE-86A2E51BE635}"/>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2 Million</a:t>
            </a:r>
          </a:p>
          <a:p>
            <a:pPr lvl="0" algn="r"/>
            <a:r>
              <a:rPr lang="en-US" sz="1100">
                <a:solidFill>
                  <a:srgbClr val="7F7F7F"/>
                </a:solidFill>
              </a:rPr>
              <a:t>New Sessions/Sec</a:t>
            </a:r>
          </a:p>
        </p:txBody>
      </p:sp>
      <p:pic>
        <p:nvPicPr>
          <p:cNvPr id="49" name="Graphic 48">
            <a:extLst>
              <a:ext uri="{FF2B5EF4-FFF2-40B4-BE49-F238E27FC236}">
                <a16:creationId xmlns="" xmlns:a16="http://schemas.microsoft.com/office/drawing/2014/main" id="{F6FADAAD-E2BF-F747-9A04-C12F7C343923}"/>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021943" y="5580139"/>
            <a:ext cx="555965" cy="555965"/>
          </a:xfrm>
          <a:prstGeom prst="rect">
            <a:avLst/>
          </a:prstGeom>
        </p:spPr>
      </p:pic>
      <p:cxnSp>
        <p:nvCxnSpPr>
          <p:cNvPr id="50" name="Straight Connector 49">
            <a:extLst>
              <a:ext uri="{FF2B5EF4-FFF2-40B4-BE49-F238E27FC236}">
                <a16:creationId xmlns="" xmlns:a16="http://schemas.microsoft.com/office/drawing/2014/main" id="{098B0101-1AEA-A348-BDD4-3A919CCAC9A2}"/>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93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5C5E629-E05A-9448-9A30-4F3340D07D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9996" y="1700785"/>
            <a:ext cx="5769864" cy="1594305"/>
          </a:xfrm>
          <a:prstGeom prst="rect">
            <a:avLst/>
          </a:prstGeom>
        </p:spPr>
      </p:pic>
      <p:sp>
        <p:nvSpPr>
          <p:cNvPr id="3" name="Title 2"/>
          <p:cNvSpPr>
            <a:spLocks noGrp="1"/>
          </p:cNvSpPr>
          <p:nvPr>
            <p:ph type="title"/>
          </p:nvPr>
        </p:nvSpPr>
        <p:spPr/>
        <p:txBody>
          <a:bodyPr/>
          <a:lstStyle/>
          <a:p>
            <a:r>
              <a:rPr lang="en-US"/>
              <a:t>FortiGate 6500/6501F</a:t>
            </a:r>
          </a:p>
        </p:txBody>
      </p:sp>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GE RJ45, 1x 10 GE SFP+ </a:t>
            </a:r>
            <a:br>
              <a:rPr lang="en-US" sz="1300"/>
            </a:br>
            <a:r>
              <a:rPr lang="en-US" sz="1300"/>
              <a:t>Management Ports </a:t>
            </a:r>
          </a:p>
          <a:p>
            <a:pPr marL="457297" indent="-457297" defTabSz="1218959">
              <a:spcBef>
                <a:spcPct val="20000"/>
              </a:spcBef>
              <a:buClr>
                <a:schemeClr val="accent6"/>
              </a:buClr>
              <a:buFont typeface="+mj-ea"/>
              <a:buAutoNum type="circleNumDbPlain"/>
            </a:pPr>
            <a:r>
              <a:rPr lang="en-US" sz="1300"/>
              <a:t>2 x 10 GE SFP+ HA Slots</a:t>
            </a:r>
          </a:p>
          <a:p>
            <a:pPr marL="457297" indent="-457297" defTabSz="1218959">
              <a:spcBef>
                <a:spcPct val="20000"/>
              </a:spcBef>
              <a:buClr>
                <a:schemeClr val="accent6"/>
              </a:buClr>
              <a:buFont typeface="+mj-ea"/>
              <a:buAutoNum type="circleNumDbPlain"/>
            </a:pPr>
            <a:r>
              <a:rPr lang="en-US" sz="1300"/>
              <a:t>24x 1/10/25 GE SFP/SFP+/SFP28 Slots </a:t>
            </a:r>
          </a:p>
          <a:p>
            <a:pPr marL="457297" indent="-457297" defTabSz="1218959">
              <a:spcBef>
                <a:spcPct val="20000"/>
              </a:spcBef>
              <a:buClr>
                <a:schemeClr val="accent6"/>
              </a:buClr>
              <a:buFont typeface="+mj-ea"/>
              <a:buAutoNum type="circleNumDbPlain"/>
            </a:pPr>
            <a:r>
              <a:rPr lang="en-US" sz="1300"/>
              <a:t>4x 40/100 GE QSFP+/QSFP28 Slots </a:t>
            </a:r>
          </a:p>
          <a:p>
            <a:pPr marL="457297" indent="-457297" defTabSz="1218959">
              <a:spcBef>
                <a:spcPct val="20000"/>
              </a:spcBef>
              <a:buClr>
                <a:schemeClr val="accent6"/>
              </a:buClr>
              <a:buFont typeface="+mj-ea"/>
              <a:buAutoNum type="circleNumDbPlain"/>
            </a:pPr>
            <a:endParaRPr lang="en-US" sz="1300"/>
          </a:p>
        </p:txBody>
      </p:sp>
      <p:cxnSp>
        <p:nvCxnSpPr>
          <p:cNvPr id="16" name="Straight Connector 15"/>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365742" y="4194999"/>
            <a:ext cx="3816010" cy="574511"/>
          </a:xfrm>
          <a:prstGeom prst="rect">
            <a:avLst/>
          </a:prstGeom>
          <a:noFill/>
        </p:spPr>
        <p:txBody>
          <a:bodyPr wrap="square" lIns="121893" tIns="60947" rIns="121893" bIns="60947" rtlCol="0">
            <a:spAutoFit/>
          </a:bodyPr>
          <a:lstStyle/>
          <a:p>
            <a:r>
              <a:rPr lang="en-US" sz="1600" b="1" dirty="0"/>
              <a:t>Data Center / Service Provider</a:t>
            </a:r>
          </a:p>
          <a:p>
            <a:r>
              <a:rPr lang="en-US" sz="1300" dirty="0">
                <a:solidFill>
                  <a:schemeClr val="bg1">
                    <a:lumMod val="50000"/>
                  </a:schemeClr>
                </a:solidFill>
              </a:rPr>
              <a:t>NGFW / ISFW / IPS / Mobile Security</a:t>
            </a:r>
          </a:p>
        </p:txBody>
      </p:sp>
      <p:cxnSp>
        <p:nvCxnSpPr>
          <p:cNvPr id="27" name="Straight Connector 26"/>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bwMode="auto">
          <a:xfrm>
            <a:off x="2414817" y="319023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0" name="Oval 9"/>
          <p:cNvSpPr/>
          <p:nvPr/>
        </p:nvSpPr>
        <p:spPr bwMode="auto">
          <a:xfrm>
            <a:off x="1905001" y="319023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1" name="Oval 10"/>
          <p:cNvSpPr/>
          <p:nvPr/>
        </p:nvSpPr>
        <p:spPr bwMode="auto">
          <a:xfrm>
            <a:off x="3759356" y="319023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sp>
        <p:nvSpPr>
          <p:cNvPr id="44" name="Oval 43">
            <a:extLst>
              <a:ext uri="{FF2B5EF4-FFF2-40B4-BE49-F238E27FC236}">
                <a16:creationId xmlns="" xmlns:a16="http://schemas.microsoft.com/office/drawing/2014/main" id="{3EA8646E-5504-2940-9812-F34D8DC91B14}"/>
              </a:ext>
            </a:extLst>
          </p:cNvPr>
          <p:cNvSpPr/>
          <p:nvPr/>
        </p:nvSpPr>
        <p:spPr bwMode="auto">
          <a:xfrm>
            <a:off x="5586546" y="3190231"/>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4</a:t>
            </a:r>
          </a:p>
        </p:txBody>
      </p:sp>
      <p:pic>
        <p:nvPicPr>
          <p:cNvPr id="46" name="Picture 45">
            <a:extLst>
              <a:ext uri="{FF2B5EF4-FFF2-40B4-BE49-F238E27FC236}">
                <a16:creationId xmlns="" xmlns:a16="http://schemas.microsoft.com/office/drawing/2014/main" id="{93836AAC-E4F4-954C-8E1C-05A86945F6BE}"/>
              </a:ext>
            </a:extLst>
          </p:cNvPr>
          <p:cNvPicPr>
            <a:picLocks noChangeAspect="1"/>
          </p:cNvPicPr>
          <p:nvPr/>
        </p:nvPicPr>
        <p:blipFill>
          <a:blip r:embed="rId3"/>
          <a:stretch>
            <a:fillRect/>
          </a:stretch>
        </p:blipFill>
        <p:spPr>
          <a:xfrm>
            <a:off x="7802174" y="3028750"/>
            <a:ext cx="3865918" cy="821080"/>
          </a:xfrm>
          <a:prstGeom prst="rect">
            <a:avLst/>
          </a:prstGeom>
        </p:spPr>
      </p:pic>
      <p:pic>
        <p:nvPicPr>
          <p:cNvPr id="33" name="Picture 32">
            <a:extLst>
              <a:ext uri="{FF2B5EF4-FFF2-40B4-BE49-F238E27FC236}">
                <a16:creationId xmlns="" xmlns:a16="http://schemas.microsoft.com/office/drawing/2014/main" id="{3F7766DA-B78B-7848-A05C-5A88A1959A3D}"/>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 name="Group 1">
            <a:extLst>
              <a:ext uri="{FF2B5EF4-FFF2-40B4-BE49-F238E27FC236}">
                <a16:creationId xmlns="" xmlns:a16="http://schemas.microsoft.com/office/drawing/2014/main" id="{22267D62-82CA-9A41-8030-305E2306E83E}"/>
              </a:ext>
            </a:extLst>
          </p:cNvPr>
          <p:cNvGrpSpPr/>
          <p:nvPr/>
        </p:nvGrpSpPr>
        <p:grpSpPr>
          <a:xfrm>
            <a:off x="7812000" y="5417256"/>
            <a:ext cx="2852214" cy="671119"/>
            <a:chOff x="8936872" y="5417256"/>
            <a:chExt cx="2852214" cy="671119"/>
          </a:xfrm>
        </p:grpSpPr>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8" name="Rounded Rectangle 27"/>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38" name="Rounded Rectangle 37"/>
            <p:cNvSpPr/>
            <p:nvPr/>
          </p:nvSpPr>
          <p:spPr bwMode="invGray">
            <a:xfrm>
              <a:off x="10318053" y="583138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34" name="Rounded Rectangle 33">
              <a:extLst>
                <a:ext uri="{FF2B5EF4-FFF2-40B4-BE49-F238E27FC236}">
                  <a16:creationId xmlns="" xmlns:a16="http://schemas.microsoft.com/office/drawing/2014/main" id="{40DFAC33-D9E9-E744-82F6-A5898FF69F94}"/>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0" name="Picture 39" descr="Firewall-Sym-Dk.png">
            <a:extLst>
              <a:ext uri="{FF2B5EF4-FFF2-40B4-BE49-F238E27FC236}">
                <a16:creationId xmlns="" xmlns:a16="http://schemas.microsoft.com/office/drawing/2014/main" id="{62058000-08B5-0D48-8A5B-9895E223EAF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1" name="TextBox 40">
            <a:extLst>
              <a:ext uri="{FF2B5EF4-FFF2-40B4-BE49-F238E27FC236}">
                <a16:creationId xmlns="" xmlns:a16="http://schemas.microsoft.com/office/drawing/2014/main" id="{1A71FA30-7AFD-9F46-9375-942EA4BDC12E}"/>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239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200 Million</a:t>
            </a:r>
          </a:p>
          <a:p>
            <a:r>
              <a:rPr lang="en-US" sz="1100">
                <a:solidFill>
                  <a:srgbClr val="7F7F7F"/>
                </a:solidFill>
              </a:rPr>
              <a:t>Concurrent Sessions</a:t>
            </a:r>
          </a:p>
          <a:p>
            <a:endParaRPr lang="en-US" sz="1100">
              <a:solidFill>
                <a:srgbClr val="7F7F7F"/>
              </a:solidFill>
            </a:endParaRPr>
          </a:p>
          <a:p>
            <a:r>
              <a:rPr lang="en-US" sz="2400" b="1"/>
              <a:t>110 Gbps</a:t>
            </a:r>
          </a:p>
          <a:p>
            <a:r>
              <a:rPr lang="en-US" sz="1100">
                <a:solidFill>
                  <a:srgbClr val="7F7F7F"/>
                </a:solidFill>
              </a:rPr>
              <a:t>SSL Inspection Throughput</a:t>
            </a:r>
          </a:p>
          <a:p>
            <a:endParaRPr lang="en-US" sz="1100">
              <a:solidFill>
                <a:srgbClr val="7F7F7F"/>
              </a:solidFill>
            </a:endParaRPr>
          </a:p>
        </p:txBody>
      </p:sp>
      <p:cxnSp>
        <p:nvCxnSpPr>
          <p:cNvPr id="42" name="Straight Connector 41">
            <a:extLst>
              <a:ext uri="{FF2B5EF4-FFF2-40B4-BE49-F238E27FC236}">
                <a16:creationId xmlns="" xmlns:a16="http://schemas.microsoft.com/office/drawing/2014/main" id="{83BE3A72-3A5E-3248-8673-AAB551D7A8FD}"/>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 xmlns:a16="http://schemas.microsoft.com/office/drawing/2014/main" id="{58AD9777-BE6C-AF49-A8C8-558C567A1BEA}"/>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170 Gbps</a:t>
            </a:r>
          </a:p>
          <a:p>
            <a:r>
              <a:rPr lang="en-US" sz="1100">
                <a:solidFill>
                  <a:srgbClr val="7F7F7F"/>
                </a:solidFill>
              </a:rPr>
              <a:t>IPS Throughput</a:t>
            </a:r>
          </a:p>
          <a:p>
            <a:endParaRPr lang="en-US" sz="1100">
              <a:solidFill>
                <a:srgbClr val="7F7F7F"/>
              </a:solidFill>
            </a:endParaRPr>
          </a:p>
          <a:p>
            <a:r>
              <a:rPr lang="en-US" sz="2400" b="1">
                <a:solidFill>
                  <a:srgbClr val="000000"/>
                </a:solidFill>
              </a:rPr>
              <a:t>150 Gbps</a:t>
            </a:r>
          </a:p>
          <a:p>
            <a:r>
              <a:rPr lang="en-US" sz="1100">
                <a:solidFill>
                  <a:srgbClr val="7F7F7F"/>
                </a:solidFill>
              </a:rPr>
              <a:t>NGFW Throughput</a:t>
            </a:r>
          </a:p>
          <a:p>
            <a:endParaRPr lang="en-US" sz="1100">
              <a:solidFill>
                <a:srgbClr val="7F7F7F"/>
              </a:solidFill>
            </a:endParaRPr>
          </a:p>
          <a:p>
            <a:r>
              <a:rPr lang="en-US" sz="2400" b="1">
                <a:solidFill>
                  <a:srgbClr val="000000"/>
                </a:solidFill>
              </a:rPr>
              <a:t>100 Gbps</a:t>
            </a:r>
          </a:p>
          <a:p>
            <a:r>
              <a:rPr lang="en-US" sz="1100">
                <a:solidFill>
                  <a:srgbClr val="7F7F7F"/>
                </a:solidFill>
              </a:rPr>
              <a:t>Threat Protection Throughput</a:t>
            </a:r>
          </a:p>
          <a:p>
            <a:endParaRPr lang="en-US" sz="1100">
              <a:solidFill>
                <a:srgbClr val="7F7F7F"/>
              </a:solidFill>
            </a:endParaRPr>
          </a:p>
        </p:txBody>
      </p:sp>
      <p:pic>
        <p:nvPicPr>
          <p:cNvPr id="45" name="Picture 44" descr="NGFW_sym.png">
            <a:extLst>
              <a:ext uri="{FF2B5EF4-FFF2-40B4-BE49-F238E27FC236}">
                <a16:creationId xmlns="" xmlns:a16="http://schemas.microsoft.com/office/drawing/2014/main" id="{9EE725B4-CCD9-B649-BD8F-BC8624762E8E}"/>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7" name="Picture 46" descr="Threat Protection icon.eps">
            <a:extLst>
              <a:ext uri="{FF2B5EF4-FFF2-40B4-BE49-F238E27FC236}">
                <a16:creationId xmlns="" xmlns:a16="http://schemas.microsoft.com/office/drawing/2014/main" id="{5ABAC399-2DFE-6347-BCE9-002C7E7E51B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48" name="Graphic 47">
            <a:extLst>
              <a:ext uri="{FF2B5EF4-FFF2-40B4-BE49-F238E27FC236}">
                <a16:creationId xmlns="" xmlns:a16="http://schemas.microsoft.com/office/drawing/2014/main" id="{B4767586-6934-E741-9191-6EDADAD5E9A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4322417" y="5580139"/>
            <a:ext cx="558697" cy="558697"/>
          </a:xfrm>
          <a:prstGeom prst="rect">
            <a:avLst/>
          </a:prstGeom>
        </p:spPr>
      </p:pic>
      <p:sp>
        <p:nvSpPr>
          <p:cNvPr id="49" name="Rectangle 48">
            <a:extLst>
              <a:ext uri="{FF2B5EF4-FFF2-40B4-BE49-F238E27FC236}">
                <a16:creationId xmlns="" xmlns:a16="http://schemas.microsoft.com/office/drawing/2014/main" id="{1C7BEC97-C708-0649-9A6D-DFEA6BE2C4AB}"/>
              </a:ext>
            </a:extLst>
          </p:cNvPr>
          <p:cNvSpPr/>
          <p:nvPr/>
        </p:nvSpPr>
        <p:spPr>
          <a:xfrm>
            <a:off x="82411" y="4879596"/>
            <a:ext cx="1623840" cy="630942"/>
          </a:xfrm>
          <a:prstGeom prst="rect">
            <a:avLst/>
          </a:prstGeom>
        </p:spPr>
        <p:txBody>
          <a:bodyPr wrap="square">
            <a:spAutoFit/>
          </a:bodyPr>
          <a:lstStyle/>
          <a:p>
            <a:pPr lvl="0" algn="r"/>
            <a:r>
              <a:rPr lang="en-US" sz="2400" b="1">
                <a:solidFill>
                  <a:srgbClr val="131E28"/>
                </a:solidFill>
              </a:rPr>
              <a:t>3 Million</a:t>
            </a:r>
          </a:p>
          <a:p>
            <a:pPr lvl="0" algn="r"/>
            <a:r>
              <a:rPr lang="en-US" sz="1100">
                <a:solidFill>
                  <a:srgbClr val="7F7F7F"/>
                </a:solidFill>
              </a:rPr>
              <a:t>New Sessions/Sec</a:t>
            </a:r>
          </a:p>
        </p:txBody>
      </p:sp>
      <p:pic>
        <p:nvPicPr>
          <p:cNvPr id="50" name="Graphic 49">
            <a:extLst>
              <a:ext uri="{FF2B5EF4-FFF2-40B4-BE49-F238E27FC236}">
                <a16:creationId xmlns="" xmlns:a16="http://schemas.microsoft.com/office/drawing/2014/main" id="{A38A535F-07D8-9D47-9984-CF409A030CDD}"/>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021943" y="5580139"/>
            <a:ext cx="555965" cy="555965"/>
          </a:xfrm>
          <a:prstGeom prst="rect">
            <a:avLst/>
          </a:prstGeom>
        </p:spPr>
      </p:pic>
      <p:cxnSp>
        <p:nvCxnSpPr>
          <p:cNvPr id="51" name="Straight Connector 50">
            <a:extLst>
              <a:ext uri="{FF2B5EF4-FFF2-40B4-BE49-F238E27FC236}">
                <a16:creationId xmlns="" xmlns:a16="http://schemas.microsoft.com/office/drawing/2014/main" id="{7E9E8890-7AEA-6042-8A7F-FEB95D232C3D}"/>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977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FortiGate 7030E</a:t>
            </a:r>
          </a:p>
        </p:txBody>
      </p:sp>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1 x FIM</a:t>
            </a:r>
          </a:p>
          <a:p>
            <a:pPr marL="457297" indent="-457297" defTabSz="1218959">
              <a:spcBef>
                <a:spcPct val="20000"/>
              </a:spcBef>
              <a:buClr>
                <a:schemeClr val="accent6"/>
              </a:buClr>
              <a:buFont typeface="+mj-ea"/>
              <a:buAutoNum type="circleNumDbPlain"/>
            </a:pPr>
            <a:r>
              <a:rPr lang="en-US" sz="1300"/>
              <a:t>2 x Processing Module Slots</a:t>
            </a:r>
          </a:p>
          <a:p>
            <a:pPr marL="457297" indent="-457297" defTabSz="1218959">
              <a:spcBef>
                <a:spcPct val="20000"/>
              </a:spcBef>
              <a:buClr>
                <a:schemeClr val="accent6"/>
              </a:buClr>
              <a:buFont typeface="+mj-ea"/>
              <a:buAutoNum type="circleNumDbPlain"/>
            </a:pPr>
            <a:r>
              <a:rPr lang="en-US" sz="1300"/>
              <a:t>3 (+1 optional) Hot Swappable Redundant PS</a:t>
            </a:r>
          </a:p>
          <a:p>
            <a:pPr marL="457297" indent="-457297" defTabSz="1218959">
              <a:spcBef>
                <a:spcPct val="20000"/>
              </a:spcBef>
              <a:buClr>
                <a:schemeClr val="accent6"/>
              </a:buClr>
              <a:buFont typeface="+mj-ea"/>
              <a:buAutoNum type="circleNumDbPlain"/>
            </a:pPr>
            <a:endParaRPr lang="en-US" sz="130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52631" y="3060296"/>
            <a:ext cx="496216" cy="729600"/>
          </a:xfrm>
          <a:prstGeom prst="rect">
            <a:avLst/>
          </a:prstGeom>
        </p:spPr>
      </p:pic>
      <p:cxnSp>
        <p:nvCxnSpPr>
          <p:cNvPr id="15" name="Straight Connector 14"/>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365742" y="4194999"/>
            <a:ext cx="3816010" cy="574511"/>
          </a:xfrm>
          <a:prstGeom prst="rect">
            <a:avLst/>
          </a:prstGeom>
          <a:noFill/>
        </p:spPr>
        <p:txBody>
          <a:bodyPr wrap="square" lIns="121893" tIns="60947" rIns="121893" bIns="60947" rtlCol="0">
            <a:spAutoFit/>
          </a:bodyPr>
          <a:lstStyle/>
          <a:p>
            <a:r>
              <a:rPr lang="en-US" sz="1600" b="1" dirty="0"/>
              <a:t>Data Center / Service Provider</a:t>
            </a:r>
          </a:p>
          <a:p>
            <a:r>
              <a:rPr lang="en-US" sz="1300" dirty="0">
                <a:solidFill>
                  <a:schemeClr val="bg1">
                    <a:lumMod val="50000"/>
                  </a:schemeClr>
                </a:solidFill>
              </a:rPr>
              <a:t>NGFW / ISFW / IPS / Mobile Security</a:t>
            </a:r>
          </a:p>
        </p:txBody>
      </p:sp>
      <p:cxnSp>
        <p:nvCxnSpPr>
          <p:cNvPr id="27" name="Straight Connector 26"/>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3" name="Picture 32" descr="cp9-icon.png"/>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8266696" y="3061999"/>
            <a:ext cx="495375" cy="72960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56721" y="3056998"/>
            <a:ext cx="498635" cy="732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255357" y="3056998"/>
            <a:ext cx="497274" cy="73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descr="DP2-icon.png"/>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8762072" y="3060296"/>
            <a:ext cx="497325" cy="729600"/>
          </a:xfrm>
          <a:prstGeom prst="rect">
            <a:avLst/>
          </a:prstGeom>
        </p:spPr>
      </p:pic>
      <p:pic>
        <p:nvPicPr>
          <p:cNvPr id="37" name="Picture 36" descr="6RU-icon.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59397" y="3060296"/>
            <a:ext cx="497325" cy="729600"/>
          </a:xfrm>
          <a:prstGeom prst="rect">
            <a:avLst/>
          </a:prstGeom>
        </p:spPr>
      </p:pic>
      <p:pic>
        <p:nvPicPr>
          <p:cNvPr id="39" name="Picture 38" descr="FortiASIC-NP6.png"/>
          <p:cNvPicPr>
            <a:picLocks noChangeAspect="1"/>
          </p:cNvPicPr>
          <p:nvPr/>
        </p:nvPicPr>
        <p:blipFill>
          <a:blip r:embed="rId8"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41" name="Picture 40" descr="7040e-diagra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37159" y="1308186"/>
            <a:ext cx="4038941" cy="2406860"/>
          </a:xfrm>
          <a:prstGeom prst="rect">
            <a:avLst/>
          </a:prstGeom>
        </p:spPr>
      </p:pic>
      <p:pic>
        <p:nvPicPr>
          <p:cNvPr id="42" name="Picture 41" descr="FIM-7920E-front.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38432" y="2040816"/>
            <a:ext cx="4039200" cy="443060"/>
          </a:xfrm>
          <a:prstGeom prst="rect">
            <a:avLst/>
          </a:prstGeom>
        </p:spPr>
      </p:pic>
      <p:pic>
        <p:nvPicPr>
          <p:cNvPr id="43" name="Picture 42" descr="7000-filler.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937418" y="2462008"/>
            <a:ext cx="4039200" cy="443059"/>
          </a:xfrm>
          <a:prstGeom prst="rect">
            <a:avLst/>
          </a:prstGeom>
        </p:spPr>
      </p:pic>
      <p:sp>
        <p:nvSpPr>
          <p:cNvPr id="9" name="Oval 8"/>
          <p:cNvSpPr/>
          <p:nvPr/>
        </p:nvSpPr>
        <p:spPr bwMode="auto">
          <a:xfrm>
            <a:off x="5870527" y="306029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0" name="Oval 9"/>
          <p:cNvSpPr/>
          <p:nvPr/>
        </p:nvSpPr>
        <p:spPr bwMode="auto">
          <a:xfrm>
            <a:off x="5870527" y="2184965"/>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1" name="Oval 10"/>
          <p:cNvSpPr/>
          <p:nvPr/>
        </p:nvSpPr>
        <p:spPr bwMode="auto">
          <a:xfrm>
            <a:off x="5870527" y="3370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40" name="Picture 39">
            <a:extLst>
              <a:ext uri="{FF2B5EF4-FFF2-40B4-BE49-F238E27FC236}">
                <a16:creationId xmlns="" xmlns:a16="http://schemas.microsoft.com/office/drawing/2014/main" id="{912E158B-7773-8440-8441-FC2B5B99A8CE}"/>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 name="Group 1">
            <a:extLst>
              <a:ext uri="{FF2B5EF4-FFF2-40B4-BE49-F238E27FC236}">
                <a16:creationId xmlns="" xmlns:a16="http://schemas.microsoft.com/office/drawing/2014/main" id="{E6FAB346-5C18-2A4B-A791-58D04F0F91BD}"/>
              </a:ext>
            </a:extLst>
          </p:cNvPr>
          <p:cNvGrpSpPr/>
          <p:nvPr/>
        </p:nvGrpSpPr>
        <p:grpSpPr>
          <a:xfrm>
            <a:off x="7812000" y="5417256"/>
            <a:ext cx="2852214" cy="671119"/>
            <a:chOff x="8936872" y="5417256"/>
            <a:chExt cx="2852214" cy="671119"/>
          </a:xfrm>
        </p:grpSpPr>
        <p:pic>
          <p:nvPicPr>
            <p:cNvPr id="19" name="Picture 1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8" name="Rounded Rectangle 27"/>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38" name="Rounded Rectangle 37"/>
            <p:cNvSpPr/>
            <p:nvPr/>
          </p:nvSpPr>
          <p:spPr bwMode="invGray">
            <a:xfrm>
              <a:off x="10318053" y="583138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44" name="Rounded Rectangle 43">
              <a:extLst>
                <a:ext uri="{FF2B5EF4-FFF2-40B4-BE49-F238E27FC236}">
                  <a16:creationId xmlns="" xmlns:a16="http://schemas.microsoft.com/office/drawing/2014/main" id="{8BEFF909-B7F8-1B48-90E0-D9C400D5E40E}"/>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6" name="Picture 45" descr="Firewall-Sym-Dk.png">
            <a:extLst>
              <a:ext uri="{FF2B5EF4-FFF2-40B4-BE49-F238E27FC236}">
                <a16:creationId xmlns="" xmlns:a16="http://schemas.microsoft.com/office/drawing/2014/main" id="{266060B3-D72E-9747-8C76-DD1C03AD696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7" name="TextBox 46">
            <a:extLst>
              <a:ext uri="{FF2B5EF4-FFF2-40B4-BE49-F238E27FC236}">
                <a16:creationId xmlns="" xmlns:a16="http://schemas.microsoft.com/office/drawing/2014/main" id="{9E3DFB11-FBC3-B540-BD8C-EE8EC311086A}"/>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115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160 Million</a:t>
            </a:r>
          </a:p>
          <a:p>
            <a:r>
              <a:rPr lang="en-US" sz="1100">
                <a:solidFill>
                  <a:srgbClr val="7F7F7F"/>
                </a:solidFill>
              </a:rPr>
              <a:t>Concurrent Sessions</a:t>
            </a:r>
          </a:p>
          <a:p>
            <a:endParaRPr lang="en-US" sz="1100">
              <a:solidFill>
                <a:srgbClr val="7F7F7F"/>
              </a:solidFill>
            </a:endParaRPr>
          </a:p>
          <a:p>
            <a:r>
              <a:rPr lang="en-US" sz="2400" b="1"/>
              <a:t>39.9 Gbps </a:t>
            </a:r>
          </a:p>
          <a:p>
            <a:r>
              <a:rPr lang="en-US" sz="1100">
                <a:solidFill>
                  <a:srgbClr val="7F7F7F"/>
                </a:solidFill>
              </a:rPr>
              <a:t>SSL Inspection Throughput</a:t>
            </a:r>
          </a:p>
          <a:p>
            <a:endParaRPr lang="en-US" sz="1100">
              <a:solidFill>
                <a:srgbClr val="7F7F7F"/>
              </a:solidFill>
            </a:endParaRPr>
          </a:p>
        </p:txBody>
      </p:sp>
      <p:cxnSp>
        <p:nvCxnSpPr>
          <p:cNvPr id="48" name="Straight Connector 47">
            <a:extLst>
              <a:ext uri="{FF2B5EF4-FFF2-40B4-BE49-F238E27FC236}">
                <a16:creationId xmlns="" xmlns:a16="http://schemas.microsoft.com/office/drawing/2014/main" id="{DB846480-61A6-1042-B2E6-5FDC01E95E0C}"/>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 xmlns:a16="http://schemas.microsoft.com/office/drawing/2014/main" id="{F250B566-542E-CB44-9457-12D78DF3C7FB}"/>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60 Gbps</a:t>
            </a:r>
          </a:p>
          <a:p>
            <a:r>
              <a:rPr lang="en-US" sz="1100">
                <a:solidFill>
                  <a:srgbClr val="7F7F7F"/>
                </a:solidFill>
              </a:rPr>
              <a:t>IPS Throughput</a:t>
            </a:r>
          </a:p>
          <a:p>
            <a:endParaRPr lang="en-US" sz="1100">
              <a:solidFill>
                <a:srgbClr val="7F7F7F"/>
              </a:solidFill>
            </a:endParaRPr>
          </a:p>
          <a:p>
            <a:r>
              <a:rPr lang="en-US" sz="2400" b="1">
                <a:solidFill>
                  <a:srgbClr val="000000"/>
                </a:solidFill>
              </a:rPr>
              <a:t>50 Gbps</a:t>
            </a:r>
          </a:p>
          <a:p>
            <a:r>
              <a:rPr lang="en-US" sz="1100">
                <a:solidFill>
                  <a:srgbClr val="7F7F7F"/>
                </a:solidFill>
              </a:rPr>
              <a:t>NGFW Throughput</a:t>
            </a:r>
          </a:p>
          <a:p>
            <a:endParaRPr lang="en-US" sz="1100">
              <a:solidFill>
                <a:srgbClr val="7F7F7F"/>
              </a:solidFill>
            </a:endParaRPr>
          </a:p>
          <a:p>
            <a:r>
              <a:rPr lang="en-US" sz="2400" b="1">
                <a:solidFill>
                  <a:srgbClr val="000000"/>
                </a:solidFill>
              </a:rPr>
              <a:t>35 Gbps</a:t>
            </a:r>
          </a:p>
          <a:p>
            <a:r>
              <a:rPr lang="en-US" sz="1100">
                <a:solidFill>
                  <a:srgbClr val="7F7F7F"/>
                </a:solidFill>
              </a:rPr>
              <a:t>Threat Protection Throughput</a:t>
            </a:r>
          </a:p>
          <a:p>
            <a:endParaRPr lang="en-US" sz="1100">
              <a:solidFill>
                <a:srgbClr val="7F7F7F"/>
              </a:solidFill>
            </a:endParaRPr>
          </a:p>
        </p:txBody>
      </p:sp>
      <p:pic>
        <p:nvPicPr>
          <p:cNvPr id="50" name="Picture 49" descr="NGFW_sym.png">
            <a:extLst>
              <a:ext uri="{FF2B5EF4-FFF2-40B4-BE49-F238E27FC236}">
                <a16:creationId xmlns="" xmlns:a16="http://schemas.microsoft.com/office/drawing/2014/main" id="{A1B9C706-E45C-4D47-9044-C47F823BE0FC}"/>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1" name="Picture 50" descr="Threat Protection icon.eps">
            <a:extLst>
              <a:ext uri="{FF2B5EF4-FFF2-40B4-BE49-F238E27FC236}">
                <a16:creationId xmlns="" xmlns:a16="http://schemas.microsoft.com/office/drawing/2014/main" id="{8DF183A9-0138-E843-BD1C-B57A9DBCD0EA}"/>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2" name="Graphic 51">
            <a:extLst>
              <a:ext uri="{FF2B5EF4-FFF2-40B4-BE49-F238E27FC236}">
                <a16:creationId xmlns="" xmlns:a16="http://schemas.microsoft.com/office/drawing/2014/main" id="{124EB7D7-8615-5248-A5E7-FFA61468B3DB}"/>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4322417" y="5580139"/>
            <a:ext cx="558697" cy="558697"/>
          </a:xfrm>
          <a:prstGeom prst="rect">
            <a:avLst/>
          </a:prstGeom>
        </p:spPr>
      </p:pic>
      <p:sp>
        <p:nvSpPr>
          <p:cNvPr id="53" name="Rectangle 52">
            <a:extLst>
              <a:ext uri="{FF2B5EF4-FFF2-40B4-BE49-F238E27FC236}">
                <a16:creationId xmlns="" xmlns:a16="http://schemas.microsoft.com/office/drawing/2014/main" id="{8CE4F868-D970-5A41-B009-8306935C1A34}"/>
              </a:ext>
            </a:extLst>
          </p:cNvPr>
          <p:cNvSpPr/>
          <p:nvPr/>
        </p:nvSpPr>
        <p:spPr>
          <a:xfrm>
            <a:off x="82411" y="4879596"/>
            <a:ext cx="1623840" cy="630942"/>
          </a:xfrm>
          <a:prstGeom prst="rect">
            <a:avLst/>
          </a:prstGeom>
        </p:spPr>
        <p:txBody>
          <a:bodyPr wrap="square">
            <a:spAutoFit/>
          </a:bodyPr>
          <a:lstStyle/>
          <a:p>
            <a:pPr algn="r"/>
            <a:r>
              <a:rPr lang="en-US" sz="2400" b="1"/>
              <a:t>900,000</a:t>
            </a:r>
          </a:p>
          <a:p>
            <a:pPr lvl="0" algn="r"/>
            <a:r>
              <a:rPr lang="en-US" sz="1100">
                <a:solidFill>
                  <a:srgbClr val="7F7F7F"/>
                </a:solidFill>
              </a:rPr>
              <a:t>New Sessions/Sec</a:t>
            </a:r>
          </a:p>
        </p:txBody>
      </p:sp>
      <p:pic>
        <p:nvPicPr>
          <p:cNvPr id="54" name="Graphic 53">
            <a:extLst>
              <a:ext uri="{FF2B5EF4-FFF2-40B4-BE49-F238E27FC236}">
                <a16:creationId xmlns="" xmlns:a16="http://schemas.microsoft.com/office/drawing/2014/main" id="{DC1C038C-4AB5-004E-881C-85BEDA240027}"/>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1021943" y="5580139"/>
            <a:ext cx="555965" cy="555965"/>
          </a:xfrm>
          <a:prstGeom prst="rect">
            <a:avLst/>
          </a:prstGeom>
        </p:spPr>
      </p:pic>
    </p:spTree>
    <p:extLst>
      <p:ext uri="{BB962C8B-B14F-4D97-AF65-F5344CB8AC3E}">
        <p14:creationId xmlns:p14="http://schemas.microsoft.com/office/powerpoint/2010/main" val="682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FortiGate 7040E</a:t>
            </a:r>
          </a:p>
        </p:txBody>
      </p:sp>
      <p:pic>
        <p:nvPicPr>
          <p:cNvPr id="5" name="Picture 4" descr="7040e-diagr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37159" y="1308186"/>
            <a:ext cx="4038941" cy="2406860"/>
          </a:xfrm>
          <a:prstGeom prst="rect">
            <a:avLst/>
          </a:prstGeom>
        </p:spPr>
      </p:pic>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I/O Module Slots</a:t>
            </a:r>
          </a:p>
          <a:p>
            <a:pPr marL="457297" indent="-457297" defTabSz="1218959">
              <a:spcBef>
                <a:spcPct val="20000"/>
              </a:spcBef>
              <a:buClr>
                <a:schemeClr val="accent6"/>
              </a:buClr>
              <a:buFont typeface="+mj-ea"/>
              <a:buAutoNum type="circleNumDbPlain"/>
            </a:pPr>
            <a:r>
              <a:rPr lang="en-US" sz="1300"/>
              <a:t>2 x Processing Module Slots</a:t>
            </a:r>
          </a:p>
          <a:p>
            <a:pPr marL="457297" indent="-457297" defTabSz="1218959">
              <a:spcBef>
                <a:spcPct val="20000"/>
              </a:spcBef>
              <a:buClr>
                <a:schemeClr val="accent6"/>
              </a:buClr>
              <a:buFont typeface="+mj-ea"/>
              <a:buAutoNum type="circleNumDbPlain"/>
            </a:pPr>
            <a:r>
              <a:rPr lang="en-US" sz="1300"/>
              <a:t>3 (+1 optional) Hot Swappable Redundant PS</a:t>
            </a:r>
          </a:p>
          <a:p>
            <a:pPr marL="457297" indent="-457297" defTabSz="1218959">
              <a:spcBef>
                <a:spcPct val="20000"/>
              </a:spcBef>
              <a:buClr>
                <a:schemeClr val="accent6"/>
              </a:buClr>
              <a:buFont typeface="+mj-ea"/>
              <a:buAutoNum type="circleNumDbPlain"/>
            </a:pPr>
            <a:endParaRPr lang="en-US" sz="130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2631" y="3060296"/>
            <a:ext cx="496216" cy="729600"/>
          </a:xfrm>
          <a:prstGeom prst="rect">
            <a:avLst/>
          </a:prstGeom>
        </p:spPr>
      </p:pic>
      <p:sp>
        <p:nvSpPr>
          <p:cNvPr id="9" name="Oval 8"/>
          <p:cNvSpPr/>
          <p:nvPr/>
        </p:nvSpPr>
        <p:spPr bwMode="auto">
          <a:xfrm>
            <a:off x="5870527" y="306029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10" name="Oval 9"/>
          <p:cNvSpPr/>
          <p:nvPr/>
        </p:nvSpPr>
        <p:spPr bwMode="auto">
          <a:xfrm>
            <a:off x="5870527" y="2184965"/>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11" name="Oval 10"/>
          <p:cNvSpPr/>
          <p:nvPr/>
        </p:nvSpPr>
        <p:spPr bwMode="auto">
          <a:xfrm>
            <a:off x="5870527" y="3370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cxnSp>
        <p:nvCxnSpPr>
          <p:cNvPr id="15" name="Straight Connector 14"/>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365742" y="4194999"/>
            <a:ext cx="3816010" cy="574511"/>
          </a:xfrm>
          <a:prstGeom prst="rect">
            <a:avLst/>
          </a:prstGeom>
          <a:noFill/>
        </p:spPr>
        <p:txBody>
          <a:bodyPr wrap="square" lIns="121893" tIns="60947" rIns="121893" bIns="60947" rtlCol="0">
            <a:spAutoFit/>
          </a:bodyPr>
          <a:lstStyle/>
          <a:p>
            <a:r>
              <a:rPr lang="en-US" sz="1600" b="1" dirty="0"/>
              <a:t>Data Center / Service Provider</a:t>
            </a:r>
          </a:p>
          <a:p>
            <a:r>
              <a:rPr lang="en-US" sz="1300" dirty="0">
                <a:solidFill>
                  <a:schemeClr val="bg1">
                    <a:lumMod val="50000"/>
                  </a:schemeClr>
                </a:solidFill>
              </a:rPr>
              <a:t>NGFW / ISFW / IPS / Mobile Security</a:t>
            </a:r>
          </a:p>
        </p:txBody>
      </p:sp>
      <p:cxnSp>
        <p:nvCxnSpPr>
          <p:cNvPr id="27" name="Straight Connector 26"/>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3" name="Picture 32" descr="cp9-icon.png"/>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8266696" y="3061999"/>
            <a:ext cx="495375" cy="7296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56721" y="3056998"/>
            <a:ext cx="498635" cy="732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255357" y="3056998"/>
            <a:ext cx="497274" cy="73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descr="DP2-icon.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8762072" y="3060296"/>
            <a:ext cx="497325" cy="729600"/>
          </a:xfrm>
          <a:prstGeom prst="rect">
            <a:avLst/>
          </a:prstGeom>
        </p:spPr>
      </p:pic>
      <p:pic>
        <p:nvPicPr>
          <p:cNvPr id="37" name="Picture 36" descr="6RU-ico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59397" y="3060296"/>
            <a:ext cx="497325" cy="729600"/>
          </a:xfrm>
          <a:prstGeom prst="rect">
            <a:avLst/>
          </a:prstGeom>
        </p:spPr>
      </p:pic>
      <p:pic>
        <p:nvPicPr>
          <p:cNvPr id="39" name="Picture 38" descr="FortiASIC-NP6.png"/>
          <p:cNvPicPr>
            <a:picLocks noChangeAspect="1"/>
          </p:cNvPicPr>
          <p:nvPr/>
        </p:nvPicPr>
        <p:blipFill>
          <a:blip r:embed="rId9"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40" name="Picture 39">
            <a:extLst>
              <a:ext uri="{FF2B5EF4-FFF2-40B4-BE49-F238E27FC236}">
                <a16:creationId xmlns="" xmlns:a16="http://schemas.microsoft.com/office/drawing/2014/main" id="{111B0B5E-722E-3640-BD64-532D4E31408C}"/>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 name="Group 1">
            <a:extLst>
              <a:ext uri="{FF2B5EF4-FFF2-40B4-BE49-F238E27FC236}">
                <a16:creationId xmlns="" xmlns:a16="http://schemas.microsoft.com/office/drawing/2014/main" id="{4782837B-DCCC-CE4A-860B-54BBE957DE73}"/>
              </a:ext>
            </a:extLst>
          </p:cNvPr>
          <p:cNvGrpSpPr/>
          <p:nvPr/>
        </p:nvGrpSpPr>
        <p:grpSpPr>
          <a:xfrm>
            <a:off x="7812000" y="5417256"/>
            <a:ext cx="2852214" cy="671119"/>
            <a:chOff x="8936872" y="5417256"/>
            <a:chExt cx="2852214" cy="671119"/>
          </a:xfrm>
        </p:grpSpPr>
        <p:pic>
          <p:nvPicPr>
            <p:cNvPr id="19" name="Picture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8" name="Rounded Rectangle 27"/>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38" name="Rounded Rectangle 37"/>
            <p:cNvSpPr/>
            <p:nvPr/>
          </p:nvSpPr>
          <p:spPr bwMode="invGray">
            <a:xfrm>
              <a:off x="10318053" y="583138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41" name="Rounded Rectangle 40">
              <a:extLst>
                <a:ext uri="{FF2B5EF4-FFF2-40B4-BE49-F238E27FC236}">
                  <a16:creationId xmlns="" xmlns:a16="http://schemas.microsoft.com/office/drawing/2014/main" id="{C57D951F-7755-3A46-8DD4-9AA8BD995802}"/>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cxnSp>
        <p:nvCxnSpPr>
          <p:cNvPr id="43" name="Straight Connector 42">
            <a:extLst>
              <a:ext uri="{FF2B5EF4-FFF2-40B4-BE49-F238E27FC236}">
                <a16:creationId xmlns="" xmlns:a16="http://schemas.microsoft.com/office/drawing/2014/main" id="{9737547B-AC0F-C24F-99CB-9A78D571CE35}"/>
              </a:ext>
            </a:extLst>
          </p:cNvPr>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44" name="Picture 43" descr="Firewall-Sym-Dk.png">
            <a:extLst>
              <a:ext uri="{FF2B5EF4-FFF2-40B4-BE49-F238E27FC236}">
                <a16:creationId xmlns="" xmlns:a16="http://schemas.microsoft.com/office/drawing/2014/main" id="{1AC5ED54-8CC5-FB4E-8DCC-CD2B63CA18E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45" name="TextBox 44">
            <a:extLst>
              <a:ext uri="{FF2B5EF4-FFF2-40B4-BE49-F238E27FC236}">
                <a16:creationId xmlns="" xmlns:a16="http://schemas.microsoft.com/office/drawing/2014/main" id="{C9E25193-7021-5E4F-B2F2-5A037B9BEE5C}"/>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315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160 Million</a:t>
            </a:r>
          </a:p>
          <a:p>
            <a:r>
              <a:rPr lang="en-US" sz="1100">
                <a:solidFill>
                  <a:srgbClr val="7F7F7F"/>
                </a:solidFill>
              </a:rPr>
              <a:t>Concurrent Sessions</a:t>
            </a:r>
          </a:p>
          <a:p>
            <a:endParaRPr lang="en-US" sz="1100">
              <a:solidFill>
                <a:srgbClr val="7F7F7F"/>
              </a:solidFill>
            </a:endParaRPr>
          </a:p>
          <a:p>
            <a:r>
              <a:rPr lang="en-US" sz="2400" b="1"/>
              <a:t>39.9 Gbps </a:t>
            </a:r>
          </a:p>
          <a:p>
            <a:r>
              <a:rPr lang="en-US" sz="1100">
                <a:solidFill>
                  <a:srgbClr val="7F7F7F"/>
                </a:solidFill>
              </a:rPr>
              <a:t>SSL Inspection Throughput</a:t>
            </a:r>
          </a:p>
          <a:p>
            <a:endParaRPr lang="en-US" sz="1100">
              <a:solidFill>
                <a:srgbClr val="7F7F7F"/>
              </a:solidFill>
            </a:endParaRPr>
          </a:p>
        </p:txBody>
      </p:sp>
      <p:cxnSp>
        <p:nvCxnSpPr>
          <p:cNvPr id="46" name="Straight Connector 45">
            <a:extLst>
              <a:ext uri="{FF2B5EF4-FFF2-40B4-BE49-F238E27FC236}">
                <a16:creationId xmlns="" xmlns:a16="http://schemas.microsoft.com/office/drawing/2014/main" id="{AF747A6C-B539-1C44-A7E8-BA6AFF819D7F}"/>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C3A0FD66-FC69-3C48-936E-A57F8F6DA459}"/>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60 Gbps</a:t>
            </a:r>
          </a:p>
          <a:p>
            <a:r>
              <a:rPr lang="en-US" sz="1100">
                <a:solidFill>
                  <a:srgbClr val="7F7F7F"/>
                </a:solidFill>
              </a:rPr>
              <a:t>IPS Throughput</a:t>
            </a:r>
          </a:p>
          <a:p>
            <a:endParaRPr lang="en-US" sz="1100">
              <a:solidFill>
                <a:srgbClr val="7F7F7F"/>
              </a:solidFill>
            </a:endParaRPr>
          </a:p>
          <a:p>
            <a:r>
              <a:rPr lang="en-US" sz="2400" b="1">
                <a:solidFill>
                  <a:srgbClr val="000000"/>
                </a:solidFill>
              </a:rPr>
              <a:t>50 Gbps</a:t>
            </a:r>
          </a:p>
          <a:p>
            <a:r>
              <a:rPr lang="en-US" sz="1100">
                <a:solidFill>
                  <a:srgbClr val="7F7F7F"/>
                </a:solidFill>
              </a:rPr>
              <a:t>NGFW Throughput</a:t>
            </a:r>
          </a:p>
          <a:p>
            <a:endParaRPr lang="en-US" sz="1100">
              <a:solidFill>
                <a:srgbClr val="7F7F7F"/>
              </a:solidFill>
            </a:endParaRPr>
          </a:p>
          <a:p>
            <a:r>
              <a:rPr lang="en-US" sz="2400" b="1">
                <a:solidFill>
                  <a:srgbClr val="000000"/>
                </a:solidFill>
              </a:rPr>
              <a:t>40 Gbps</a:t>
            </a:r>
          </a:p>
          <a:p>
            <a:r>
              <a:rPr lang="en-US" sz="1100">
                <a:solidFill>
                  <a:srgbClr val="7F7F7F"/>
                </a:solidFill>
              </a:rPr>
              <a:t>Threat Protection Throughput</a:t>
            </a:r>
          </a:p>
          <a:p>
            <a:endParaRPr lang="en-US" sz="1100">
              <a:solidFill>
                <a:srgbClr val="7F7F7F"/>
              </a:solidFill>
            </a:endParaRPr>
          </a:p>
        </p:txBody>
      </p:sp>
      <p:pic>
        <p:nvPicPr>
          <p:cNvPr id="48" name="Picture 47" descr="NGFW_sym.png">
            <a:extLst>
              <a:ext uri="{FF2B5EF4-FFF2-40B4-BE49-F238E27FC236}">
                <a16:creationId xmlns="" xmlns:a16="http://schemas.microsoft.com/office/drawing/2014/main" id="{509EFEE8-37BD-4A41-8C42-17B694E2072E}"/>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49" name="Picture 48" descr="Threat Protection icon.eps">
            <a:extLst>
              <a:ext uri="{FF2B5EF4-FFF2-40B4-BE49-F238E27FC236}">
                <a16:creationId xmlns="" xmlns:a16="http://schemas.microsoft.com/office/drawing/2014/main" id="{9420A24E-3F1D-D646-B992-46F7DDC826F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0" name="Graphic 49">
            <a:extLst>
              <a:ext uri="{FF2B5EF4-FFF2-40B4-BE49-F238E27FC236}">
                <a16:creationId xmlns="" xmlns:a16="http://schemas.microsoft.com/office/drawing/2014/main" id="{75F37440-6A9F-4945-A04C-3907046D51A8}"/>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4322417" y="5580139"/>
            <a:ext cx="558697" cy="558697"/>
          </a:xfrm>
          <a:prstGeom prst="rect">
            <a:avLst/>
          </a:prstGeom>
        </p:spPr>
      </p:pic>
      <p:sp>
        <p:nvSpPr>
          <p:cNvPr id="51" name="Rectangle 50">
            <a:extLst>
              <a:ext uri="{FF2B5EF4-FFF2-40B4-BE49-F238E27FC236}">
                <a16:creationId xmlns="" xmlns:a16="http://schemas.microsoft.com/office/drawing/2014/main" id="{5BF61A76-2169-E74B-BA58-A8DF92E37431}"/>
              </a:ext>
            </a:extLst>
          </p:cNvPr>
          <p:cNvSpPr/>
          <p:nvPr/>
        </p:nvSpPr>
        <p:spPr>
          <a:xfrm>
            <a:off x="82411" y="4879596"/>
            <a:ext cx="1623840" cy="630942"/>
          </a:xfrm>
          <a:prstGeom prst="rect">
            <a:avLst/>
          </a:prstGeom>
        </p:spPr>
        <p:txBody>
          <a:bodyPr wrap="square">
            <a:spAutoFit/>
          </a:bodyPr>
          <a:lstStyle/>
          <a:p>
            <a:pPr algn="r"/>
            <a:r>
              <a:rPr lang="en-US" sz="2400" b="1"/>
              <a:t>950,000 </a:t>
            </a:r>
            <a:r>
              <a:rPr lang="en-US" sz="1100">
                <a:solidFill>
                  <a:srgbClr val="7F7F7F"/>
                </a:solidFill>
              </a:rPr>
              <a:t>New Sessions/Sec</a:t>
            </a:r>
          </a:p>
        </p:txBody>
      </p:sp>
      <p:pic>
        <p:nvPicPr>
          <p:cNvPr id="52" name="Graphic 51">
            <a:extLst>
              <a:ext uri="{FF2B5EF4-FFF2-40B4-BE49-F238E27FC236}">
                <a16:creationId xmlns="" xmlns:a16="http://schemas.microsoft.com/office/drawing/2014/main" id="{04FB375D-EEBD-7247-B878-E8CB6BF29821}"/>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21943" y="5580139"/>
            <a:ext cx="555965" cy="555965"/>
          </a:xfrm>
          <a:prstGeom prst="rect">
            <a:avLst/>
          </a:prstGeom>
        </p:spPr>
      </p:pic>
    </p:spTree>
    <p:extLst>
      <p:ext uri="{BB962C8B-B14F-4D97-AF65-F5344CB8AC3E}">
        <p14:creationId xmlns:p14="http://schemas.microsoft.com/office/powerpoint/2010/main" val="168406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FortiGate 7060E*</a:t>
            </a:r>
          </a:p>
        </p:txBody>
      </p:sp>
      <p:sp>
        <p:nvSpPr>
          <p:cNvPr id="6" name="Rectangle 47"/>
          <p:cNvSpPr>
            <a:spLocks noChangeArrowheads="1"/>
          </p:cNvSpPr>
          <p:nvPr/>
        </p:nvSpPr>
        <p:spPr bwMode="auto">
          <a:xfrm>
            <a:off x="7822754" y="1548191"/>
            <a:ext cx="3845338" cy="1390952"/>
          </a:xfrm>
          <a:prstGeom prst="rect">
            <a:avLst/>
          </a:prstGeom>
          <a:noFill/>
          <a:ln w="9525">
            <a:noFill/>
            <a:miter lim="800000"/>
            <a:headEnd/>
            <a:tailEnd/>
          </a:ln>
        </p:spPr>
        <p:txBody>
          <a:bodyPr lIns="73122" tIns="36562" rIns="73122" bIns="36562" anchor="t">
            <a:prstTxWarp prst="textNoShape">
              <a:avLst/>
            </a:prstTxWarp>
          </a:bodyPr>
          <a:lstStyle/>
          <a:p>
            <a:pPr marL="457297" indent="-457297" defTabSz="1218959">
              <a:spcBef>
                <a:spcPct val="20000"/>
              </a:spcBef>
              <a:buClr>
                <a:schemeClr val="accent6"/>
              </a:buClr>
              <a:buFont typeface="+mj-ea"/>
              <a:buAutoNum type="circleNumDbPlain"/>
            </a:pPr>
            <a:r>
              <a:rPr lang="en-US" sz="1300"/>
              <a:t>2 x I/O Module Slots</a:t>
            </a:r>
          </a:p>
          <a:p>
            <a:pPr marL="457297" indent="-457297" defTabSz="1218959">
              <a:spcBef>
                <a:spcPct val="20000"/>
              </a:spcBef>
              <a:buClr>
                <a:schemeClr val="accent6"/>
              </a:buClr>
              <a:buFont typeface="+mj-ea"/>
              <a:buAutoNum type="circleNumDbPlain"/>
            </a:pPr>
            <a:r>
              <a:rPr lang="en-US" sz="1300"/>
              <a:t>2 +2 optional Processing Module Slots</a:t>
            </a:r>
          </a:p>
          <a:p>
            <a:pPr marL="457297" indent="-457297" defTabSz="1218959">
              <a:spcBef>
                <a:spcPct val="20000"/>
              </a:spcBef>
              <a:buClr>
                <a:schemeClr val="accent6"/>
              </a:buClr>
              <a:buFont typeface="+mj-ea"/>
              <a:buAutoNum type="circleNumDbPlain"/>
            </a:pPr>
            <a:r>
              <a:rPr lang="en-US" sz="1300"/>
              <a:t>4 +2 optional) Hot Swappable Redundant PS</a:t>
            </a:r>
          </a:p>
          <a:p>
            <a:pPr marL="457297" indent="-457297" defTabSz="1218959">
              <a:spcBef>
                <a:spcPct val="20000"/>
              </a:spcBef>
              <a:buClr>
                <a:schemeClr val="accent6"/>
              </a:buClr>
              <a:buFont typeface="+mj-ea"/>
              <a:buAutoNum type="circleNumDbPlain"/>
            </a:pPr>
            <a:endParaRPr lang="en-US" sz="130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52631" y="3060296"/>
            <a:ext cx="496216" cy="729600"/>
          </a:xfrm>
          <a:prstGeom prst="rect">
            <a:avLst/>
          </a:prstGeom>
        </p:spPr>
      </p:pic>
      <p:cxnSp>
        <p:nvCxnSpPr>
          <p:cNvPr id="15" name="Straight Connector 14"/>
          <p:cNvCxnSpPr/>
          <p:nvPr/>
        </p:nvCxnSpPr>
        <p:spPr>
          <a:xfrm>
            <a:off x="7546473"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7756042" y="5148531"/>
            <a:ext cx="4177055" cy="0"/>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365742" y="4194999"/>
            <a:ext cx="3816010" cy="574511"/>
          </a:xfrm>
          <a:prstGeom prst="rect">
            <a:avLst/>
          </a:prstGeom>
          <a:noFill/>
        </p:spPr>
        <p:txBody>
          <a:bodyPr wrap="square" lIns="121893" tIns="60947" rIns="121893" bIns="60947" rtlCol="0">
            <a:spAutoFit/>
          </a:bodyPr>
          <a:lstStyle/>
          <a:p>
            <a:r>
              <a:rPr lang="en-US" sz="1600" b="1" dirty="0"/>
              <a:t>Data Center / Service Provider</a:t>
            </a:r>
          </a:p>
          <a:p>
            <a:r>
              <a:rPr lang="en-US" sz="1300" dirty="0">
                <a:solidFill>
                  <a:schemeClr val="bg1">
                    <a:lumMod val="50000"/>
                  </a:schemeClr>
                </a:solidFill>
              </a:rPr>
              <a:t>NGFW / ISFW / IPS / Mobile Security</a:t>
            </a:r>
          </a:p>
        </p:txBody>
      </p:sp>
      <p:cxnSp>
        <p:nvCxnSpPr>
          <p:cNvPr id="27" name="Straight Connector 26"/>
          <p:cNvCxnSpPr/>
          <p:nvPr/>
        </p:nvCxnSpPr>
        <p:spPr>
          <a:xfrm>
            <a:off x="7546473" y="1548193"/>
            <a:ext cx="0" cy="2244197"/>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pic>
        <p:nvPicPr>
          <p:cNvPr id="33" name="Picture 32" descr="cp9-icon.png"/>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8266696" y="3061999"/>
            <a:ext cx="495375" cy="72960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56721" y="3056998"/>
            <a:ext cx="498635" cy="732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255357" y="3056998"/>
            <a:ext cx="497274" cy="73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descr="DP2-icon.png"/>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8762072" y="3060296"/>
            <a:ext cx="497325" cy="729600"/>
          </a:xfrm>
          <a:prstGeom prst="rect">
            <a:avLst/>
          </a:prstGeom>
        </p:spPr>
      </p:pic>
      <p:pic>
        <p:nvPicPr>
          <p:cNvPr id="39" name="Picture 38" descr="FortiASIC-NP6.png"/>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7756857" y="3061999"/>
            <a:ext cx="495399" cy="729600"/>
          </a:xfrm>
          <a:prstGeom prst="rect">
            <a:avLst/>
          </a:prstGeom>
        </p:spPr>
      </p:pic>
      <p:pic>
        <p:nvPicPr>
          <p:cNvPr id="40" name="Picture 39" descr="7060E-front-full.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1351" y="1047710"/>
            <a:ext cx="3166039" cy="2565373"/>
          </a:xfrm>
          <a:prstGeom prst="rect">
            <a:avLst/>
          </a:prstGeom>
        </p:spPr>
      </p:pic>
      <p:sp>
        <p:nvSpPr>
          <p:cNvPr id="42" name="Oval 41"/>
          <p:cNvSpPr/>
          <p:nvPr/>
        </p:nvSpPr>
        <p:spPr bwMode="auto">
          <a:xfrm>
            <a:off x="3784011" y="1518027"/>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2</a:t>
            </a:r>
          </a:p>
        </p:txBody>
      </p:sp>
      <p:sp>
        <p:nvSpPr>
          <p:cNvPr id="43" name="Oval 42"/>
          <p:cNvSpPr/>
          <p:nvPr/>
        </p:nvSpPr>
        <p:spPr bwMode="auto">
          <a:xfrm>
            <a:off x="3784011" y="2196305"/>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1</a:t>
            </a:r>
          </a:p>
        </p:txBody>
      </p:sp>
      <p:sp>
        <p:nvSpPr>
          <p:cNvPr id="44" name="Oval 43"/>
          <p:cNvSpPr/>
          <p:nvPr/>
        </p:nvSpPr>
        <p:spPr bwMode="auto">
          <a:xfrm>
            <a:off x="3046927" y="3370298"/>
            <a:ext cx="211145" cy="209716"/>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218936" eaLnBrk="0" fontAlgn="base" hangingPunct="0">
              <a:spcBef>
                <a:spcPct val="20000"/>
              </a:spcBef>
              <a:spcAft>
                <a:spcPct val="0"/>
              </a:spcAft>
              <a:buClr>
                <a:schemeClr val="accent1"/>
              </a:buClr>
              <a:buSzPct val="90000"/>
            </a:pPr>
            <a:r>
              <a:rPr lang="en-US" sz="1500">
                <a:solidFill>
                  <a:schemeClr val="bg1"/>
                </a:solidFill>
                <a:latin typeface="Arial" charset="0"/>
              </a:rPr>
              <a:t>3</a:t>
            </a:r>
          </a:p>
        </p:txBody>
      </p:sp>
      <p:pic>
        <p:nvPicPr>
          <p:cNvPr id="45" name="Picture 44" descr="7060E-back.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49884" y="1043300"/>
            <a:ext cx="3254381" cy="2566800"/>
          </a:xfrm>
          <a:prstGeom prst="rect">
            <a:avLst/>
          </a:prstGeom>
        </p:spPr>
      </p:pic>
      <p:pic>
        <p:nvPicPr>
          <p:cNvPr id="41" name="Picture 40" descr="8RU-icon.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257520" y="3060782"/>
            <a:ext cx="496064" cy="727560"/>
          </a:xfrm>
          <a:prstGeom prst="rect">
            <a:avLst/>
          </a:prstGeom>
        </p:spPr>
      </p:pic>
      <p:sp>
        <p:nvSpPr>
          <p:cNvPr id="4" name="TextBox 3"/>
          <p:cNvSpPr txBox="1"/>
          <p:nvPr/>
        </p:nvSpPr>
        <p:spPr>
          <a:xfrm>
            <a:off x="9001559" y="6466770"/>
            <a:ext cx="2616779" cy="261610"/>
          </a:xfrm>
          <a:prstGeom prst="rect">
            <a:avLst/>
          </a:prstGeom>
          <a:noFill/>
        </p:spPr>
        <p:txBody>
          <a:bodyPr wrap="square" rtlCol="0">
            <a:spAutoFit/>
          </a:bodyPr>
          <a:lstStyle/>
          <a:p>
            <a:pPr algn="r"/>
            <a:r>
              <a:rPr lang="en-US" sz="1100" i="1"/>
              <a:t>*  Specs with fully populated FPMs</a:t>
            </a:r>
          </a:p>
        </p:txBody>
      </p:sp>
      <p:pic>
        <p:nvPicPr>
          <p:cNvPr id="46" name="Picture 45">
            <a:extLst>
              <a:ext uri="{FF2B5EF4-FFF2-40B4-BE49-F238E27FC236}">
                <a16:creationId xmlns="" xmlns:a16="http://schemas.microsoft.com/office/drawing/2014/main" id="{CC4CFFF8-DD2B-C741-BD15-E1D42F5CE9FC}"/>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23035" y="4211814"/>
            <a:ext cx="713525" cy="583169"/>
          </a:xfrm>
          <a:prstGeom prst="rect">
            <a:avLst/>
          </a:prstGeom>
        </p:spPr>
      </p:pic>
      <p:grpSp>
        <p:nvGrpSpPr>
          <p:cNvPr id="2" name="Group 1">
            <a:extLst>
              <a:ext uri="{FF2B5EF4-FFF2-40B4-BE49-F238E27FC236}">
                <a16:creationId xmlns="" xmlns:a16="http://schemas.microsoft.com/office/drawing/2014/main" id="{E9A4832B-97AF-F34E-AC51-CA6FB054B634}"/>
              </a:ext>
            </a:extLst>
          </p:cNvPr>
          <p:cNvGrpSpPr/>
          <p:nvPr/>
        </p:nvGrpSpPr>
        <p:grpSpPr>
          <a:xfrm>
            <a:off x="7812000" y="5417256"/>
            <a:ext cx="2852214" cy="671119"/>
            <a:chOff x="8936872" y="5417256"/>
            <a:chExt cx="2852214" cy="671119"/>
          </a:xfrm>
        </p:grpSpPr>
        <p:pic>
          <p:nvPicPr>
            <p:cNvPr id="19" name="Picture 1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61411" y="5417256"/>
              <a:ext cx="674314" cy="671119"/>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36872" y="5472803"/>
              <a:ext cx="624060" cy="584711"/>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795322" y="5482461"/>
              <a:ext cx="817408" cy="569685"/>
            </a:xfrm>
            <a:prstGeom prst="rect">
              <a:avLst/>
            </a:prstGeom>
          </p:spPr>
        </p:pic>
        <p:sp>
          <p:nvSpPr>
            <p:cNvPr id="28" name="Rounded Rectangle 27"/>
            <p:cNvSpPr/>
            <p:nvPr/>
          </p:nvSpPr>
          <p:spPr bwMode="invGray">
            <a:xfrm>
              <a:off x="11380456" y="583292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38" name="Rounded Rectangle 37"/>
            <p:cNvSpPr/>
            <p:nvPr/>
          </p:nvSpPr>
          <p:spPr bwMode="invGray">
            <a:xfrm>
              <a:off x="10318053" y="5831385"/>
              <a:ext cx="408630" cy="202923"/>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100" b="1">
                  <a:solidFill>
                    <a:schemeClr val="bg1"/>
                  </a:solidFill>
                </a:rPr>
                <a:t>N.A</a:t>
              </a:r>
            </a:p>
          </p:txBody>
        </p:sp>
        <p:sp>
          <p:nvSpPr>
            <p:cNvPr id="47" name="Rounded Rectangle 46">
              <a:extLst>
                <a:ext uri="{FF2B5EF4-FFF2-40B4-BE49-F238E27FC236}">
                  <a16:creationId xmlns="" xmlns:a16="http://schemas.microsoft.com/office/drawing/2014/main" id="{86051A08-DFC1-8A4D-8125-27B05547536B}"/>
                </a:ext>
              </a:extLst>
            </p:cNvPr>
            <p:cNvSpPr/>
            <p:nvPr/>
          </p:nvSpPr>
          <p:spPr bwMode="invGray">
            <a:xfrm>
              <a:off x="9130185" y="5832925"/>
              <a:ext cx="690343" cy="219221"/>
            </a:xfrm>
            <a:prstGeom prst="roundRect">
              <a:avLst>
                <a:gd name="adj" fmla="val 50000"/>
              </a:avLst>
            </a:prstGeom>
            <a:solidFill>
              <a:schemeClr val="bg2">
                <a:lumMod val="25000"/>
              </a:schemeClr>
            </a:solidFill>
            <a:ln w="9525">
              <a:noFill/>
              <a:round/>
              <a:headEnd/>
              <a:tailEnd/>
            </a:ln>
          </p:spPr>
          <p:txBody>
            <a:bodyPr wrap="square" lIns="47990" tIns="60947" rIns="47990" bIns="60947" rtlCol="0" anchor="ctr"/>
            <a:lstStyle/>
            <a:p>
              <a:pPr algn="ctr" defTabSz="457073"/>
              <a:r>
                <a:rPr lang="en-US" sz="1200" b="1">
                  <a:solidFill>
                    <a:schemeClr val="bg1"/>
                  </a:solidFill>
                </a:rPr>
                <a:t>20,000</a:t>
              </a:r>
            </a:p>
          </p:txBody>
        </p:sp>
      </p:grpSp>
      <p:pic>
        <p:nvPicPr>
          <p:cNvPr id="49" name="Picture 48" descr="Firewall-Sym-Dk.png">
            <a:extLst>
              <a:ext uri="{FF2B5EF4-FFF2-40B4-BE49-F238E27FC236}">
                <a16:creationId xmlns="" xmlns:a16="http://schemas.microsoft.com/office/drawing/2014/main" id="{CF3B0277-465C-BD4E-97D4-36CEAFC8630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21943" y="4308985"/>
            <a:ext cx="585196" cy="480000"/>
          </a:xfrm>
          <a:prstGeom prst="rect">
            <a:avLst/>
          </a:prstGeom>
        </p:spPr>
      </p:pic>
      <p:sp>
        <p:nvSpPr>
          <p:cNvPr id="50" name="TextBox 49">
            <a:extLst>
              <a:ext uri="{FF2B5EF4-FFF2-40B4-BE49-F238E27FC236}">
                <a16:creationId xmlns="" xmlns:a16="http://schemas.microsoft.com/office/drawing/2014/main" id="{55564A25-49ED-2447-9431-0D0E83E152EE}"/>
              </a:ext>
            </a:extLst>
          </p:cNvPr>
          <p:cNvSpPr txBox="1"/>
          <p:nvPr/>
        </p:nvSpPr>
        <p:spPr>
          <a:xfrm>
            <a:off x="1835122" y="4162515"/>
            <a:ext cx="2066610" cy="2246743"/>
          </a:xfrm>
          <a:prstGeom prst="rect">
            <a:avLst/>
          </a:prstGeom>
          <a:noFill/>
        </p:spPr>
        <p:txBody>
          <a:bodyPr wrap="square" lIns="121893" tIns="60947" rIns="121893" bIns="60947" rtlCol="0">
            <a:spAutoFit/>
          </a:bodyPr>
          <a:lstStyle/>
          <a:p>
            <a:r>
              <a:rPr lang="en-US" sz="2400" b="1">
                <a:solidFill>
                  <a:srgbClr val="000000"/>
                </a:solidFill>
              </a:rPr>
              <a:t>630 Gbps</a:t>
            </a:r>
          </a:p>
          <a:p>
            <a:r>
              <a:rPr lang="en-US" sz="1100">
                <a:solidFill>
                  <a:schemeClr val="bg1">
                    <a:lumMod val="50000"/>
                  </a:schemeClr>
                </a:solidFill>
              </a:rPr>
              <a:t>Firewall throughput</a:t>
            </a:r>
          </a:p>
          <a:p>
            <a:endParaRPr lang="en-US" sz="1100">
              <a:solidFill>
                <a:schemeClr val="bg1">
                  <a:lumMod val="50000"/>
                </a:schemeClr>
              </a:solidFill>
            </a:endParaRPr>
          </a:p>
          <a:p>
            <a:r>
              <a:rPr lang="en-US" sz="2400" b="1"/>
              <a:t>320 Million</a:t>
            </a:r>
          </a:p>
          <a:p>
            <a:r>
              <a:rPr lang="en-US" sz="1100">
                <a:solidFill>
                  <a:srgbClr val="7F7F7F"/>
                </a:solidFill>
              </a:rPr>
              <a:t>Concurrent Sessions</a:t>
            </a:r>
          </a:p>
          <a:p>
            <a:endParaRPr lang="en-US" sz="1100">
              <a:solidFill>
                <a:srgbClr val="7F7F7F"/>
              </a:solidFill>
            </a:endParaRPr>
          </a:p>
          <a:p>
            <a:r>
              <a:rPr lang="en-US" sz="2400" b="1"/>
              <a:t>79.9 Gbps </a:t>
            </a:r>
          </a:p>
          <a:p>
            <a:r>
              <a:rPr lang="en-US" sz="1100">
                <a:solidFill>
                  <a:srgbClr val="7F7F7F"/>
                </a:solidFill>
              </a:rPr>
              <a:t>SSL Inspection Throughput</a:t>
            </a:r>
          </a:p>
          <a:p>
            <a:endParaRPr lang="en-US" sz="1100">
              <a:solidFill>
                <a:srgbClr val="7F7F7F"/>
              </a:solidFill>
            </a:endParaRPr>
          </a:p>
        </p:txBody>
      </p:sp>
      <p:cxnSp>
        <p:nvCxnSpPr>
          <p:cNvPr id="51" name="Straight Connector 50">
            <a:extLst>
              <a:ext uri="{FF2B5EF4-FFF2-40B4-BE49-F238E27FC236}">
                <a16:creationId xmlns="" xmlns:a16="http://schemas.microsoft.com/office/drawing/2014/main" id="{CE1889DF-D6EC-CE4A-A2CC-8D59F47B7393}"/>
              </a:ext>
            </a:extLst>
          </p:cNvPr>
          <p:cNvCxnSpPr/>
          <p:nvPr/>
        </p:nvCxnSpPr>
        <p:spPr>
          <a:xfrm>
            <a:off x="3901728" y="4207044"/>
            <a:ext cx="0" cy="1992016"/>
          </a:xfrm>
          <a:prstGeom prst="line">
            <a:avLst/>
          </a:prstGeom>
          <a:ln w="12700" cmpd="sng">
            <a:solidFill>
              <a:schemeClr val="tx2"/>
            </a:solidFill>
            <a:prstDash val="dot"/>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 xmlns:a16="http://schemas.microsoft.com/office/drawing/2014/main" id="{BBEFDDE5-3FE4-C24E-890D-186DAC956ED7}"/>
              </a:ext>
            </a:extLst>
          </p:cNvPr>
          <p:cNvSpPr txBox="1"/>
          <p:nvPr/>
        </p:nvSpPr>
        <p:spPr>
          <a:xfrm>
            <a:off x="5104076" y="4162514"/>
            <a:ext cx="2447670" cy="2246747"/>
          </a:xfrm>
          <a:prstGeom prst="rect">
            <a:avLst/>
          </a:prstGeom>
          <a:noFill/>
        </p:spPr>
        <p:txBody>
          <a:bodyPr wrap="square" lIns="121899" tIns="60949" rIns="121899" bIns="60949" rtlCol="0">
            <a:spAutoFit/>
          </a:bodyPr>
          <a:lstStyle/>
          <a:p>
            <a:r>
              <a:rPr lang="en-US" sz="2400" b="1">
                <a:solidFill>
                  <a:srgbClr val="000000"/>
                </a:solidFill>
              </a:rPr>
              <a:t>120 Gbps</a:t>
            </a:r>
          </a:p>
          <a:p>
            <a:r>
              <a:rPr lang="en-US" sz="1100">
                <a:solidFill>
                  <a:srgbClr val="7F7F7F"/>
                </a:solidFill>
              </a:rPr>
              <a:t>IPS Throughput</a:t>
            </a:r>
          </a:p>
          <a:p>
            <a:endParaRPr lang="en-US" sz="1100">
              <a:solidFill>
                <a:srgbClr val="7F7F7F"/>
              </a:solidFill>
            </a:endParaRPr>
          </a:p>
          <a:p>
            <a:r>
              <a:rPr lang="en-US" sz="2400" b="1">
                <a:solidFill>
                  <a:srgbClr val="000000"/>
                </a:solidFill>
              </a:rPr>
              <a:t>100 Gbps</a:t>
            </a:r>
          </a:p>
          <a:p>
            <a:r>
              <a:rPr lang="en-US" sz="1100">
                <a:solidFill>
                  <a:srgbClr val="7F7F7F"/>
                </a:solidFill>
              </a:rPr>
              <a:t>NGFW Throughput</a:t>
            </a:r>
          </a:p>
          <a:p>
            <a:endParaRPr lang="en-US" sz="1100">
              <a:solidFill>
                <a:srgbClr val="7F7F7F"/>
              </a:solidFill>
            </a:endParaRPr>
          </a:p>
          <a:p>
            <a:r>
              <a:rPr lang="en-US" sz="2400" b="1">
                <a:solidFill>
                  <a:srgbClr val="000000"/>
                </a:solidFill>
              </a:rPr>
              <a:t>80 Gbps</a:t>
            </a:r>
          </a:p>
          <a:p>
            <a:r>
              <a:rPr lang="en-US" sz="1100">
                <a:solidFill>
                  <a:srgbClr val="7F7F7F"/>
                </a:solidFill>
              </a:rPr>
              <a:t>Threat Protection Throughput</a:t>
            </a:r>
          </a:p>
          <a:p>
            <a:endParaRPr lang="en-US" sz="1100">
              <a:solidFill>
                <a:srgbClr val="7F7F7F"/>
              </a:solidFill>
            </a:endParaRPr>
          </a:p>
        </p:txBody>
      </p:sp>
      <p:pic>
        <p:nvPicPr>
          <p:cNvPr id="53" name="Picture 52" descr="NGFW_sym.png">
            <a:extLst>
              <a:ext uri="{FF2B5EF4-FFF2-40B4-BE49-F238E27FC236}">
                <a16:creationId xmlns="" xmlns:a16="http://schemas.microsoft.com/office/drawing/2014/main" id="{3DBBFD4F-3E4C-FB48-8CC6-B8E91433A80D}"/>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a:ext>
            </a:extLst>
          </a:blip>
          <a:stretch>
            <a:fillRect/>
          </a:stretch>
        </p:blipFill>
        <p:spPr>
          <a:xfrm>
            <a:off x="4316021" y="4942581"/>
            <a:ext cx="588597" cy="480000"/>
          </a:xfrm>
          <a:prstGeom prst="rect">
            <a:avLst/>
          </a:prstGeom>
        </p:spPr>
      </p:pic>
      <p:pic>
        <p:nvPicPr>
          <p:cNvPr id="54" name="Picture 53" descr="Threat Protection icon.eps">
            <a:extLst>
              <a:ext uri="{FF2B5EF4-FFF2-40B4-BE49-F238E27FC236}">
                <a16:creationId xmlns="" xmlns:a16="http://schemas.microsoft.com/office/drawing/2014/main" id="{B5C2630F-9C3C-5044-9941-5DDA42745FA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23928" y="4272180"/>
            <a:ext cx="608158" cy="480000"/>
          </a:xfrm>
          <a:prstGeom prst="rect">
            <a:avLst/>
          </a:prstGeom>
        </p:spPr>
      </p:pic>
      <p:pic>
        <p:nvPicPr>
          <p:cNvPr id="55" name="Graphic 54">
            <a:extLst>
              <a:ext uri="{FF2B5EF4-FFF2-40B4-BE49-F238E27FC236}">
                <a16:creationId xmlns="" xmlns:a16="http://schemas.microsoft.com/office/drawing/2014/main" id="{65E264F8-3F18-8C40-BDAF-874936A9DECD}"/>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322417" y="5580139"/>
            <a:ext cx="558697" cy="558697"/>
          </a:xfrm>
          <a:prstGeom prst="rect">
            <a:avLst/>
          </a:prstGeom>
        </p:spPr>
      </p:pic>
      <p:sp>
        <p:nvSpPr>
          <p:cNvPr id="56" name="Rectangle 55">
            <a:extLst>
              <a:ext uri="{FF2B5EF4-FFF2-40B4-BE49-F238E27FC236}">
                <a16:creationId xmlns="" xmlns:a16="http://schemas.microsoft.com/office/drawing/2014/main" id="{ABF05A5D-3AF8-FF42-ADAA-E2949B4929F3}"/>
              </a:ext>
            </a:extLst>
          </p:cNvPr>
          <p:cNvSpPr/>
          <p:nvPr/>
        </p:nvSpPr>
        <p:spPr>
          <a:xfrm>
            <a:off x="-152400" y="4879596"/>
            <a:ext cx="1858651" cy="630942"/>
          </a:xfrm>
          <a:prstGeom prst="rect">
            <a:avLst/>
          </a:prstGeom>
        </p:spPr>
        <p:txBody>
          <a:bodyPr wrap="square">
            <a:spAutoFit/>
          </a:bodyPr>
          <a:lstStyle/>
          <a:p>
            <a:pPr algn="r"/>
            <a:r>
              <a:rPr lang="en-US" sz="2400" b="1"/>
              <a:t>1.8 Million </a:t>
            </a:r>
            <a:r>
              <a:rPr lang="en-US" sz="1100">
                <a:solidFill>
                  <a:srgbClr val="7F7F7F"/>
                </a:solidFill>
              </a:rPr>
              <a:t>New Sessions/Sec</a:t>
            </a:r>
          </a:p>
        </p:txBody>
      </p:sp>
      <p:pic>
        <p:nvPicPr>
          <p:cNvPr id="57" name="Graphic 56">
            <a:extLst>
              <a:ext uri="{FF2B5EF4-FFF2-40B4-BE49-F238E27FC236}">
                <a16:creationId xmlns="" xmlns:a16="http://schemas.microsoft.com/office/drawing/2014/main" id="{583DA12D-A75D-D749-BAC0-AFA478827463}"/>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021943" y="5580139"/>
            <a:ext cx="555965" cy="555965"/>
          </a:xfrm>
          <a:prstGeom prst="rect">
            <a:avLst/>
          </a:prstGeom>
        </p:spPr>
      </p:pic>
    </p:spTree>
    <p:extLst>
      <p:ext uri="{BB962C8B-B14F-4D97-AF65-F5344CB8AC3E}">
        <p14:creationId xmlns:p14="http://schemas.microsoft.com/office/powerpoint/2010/main" val="44570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ctangle 185">
            <a:extLst>
              <a:ext uri="{FF2B5EF4-FFF2-40B4-BE49-F238E27FC236}">
                <a16:creationId xmlns="" xmlns:a16="http://schemas.microsoft.com/office/drawing/2014/main" id="{9278179C-37E3-0B41-A1E3-D9F48C545023}"/>
              </a:ext>
            </a:extLst>
          </p:cNvPr>
          <p:cNvSpPr/>
          <p:nvPr/>
        </p:nvSpPr>
        <p:spPr bwMode="invGray">
          <a:xfrm>
            <a:off x="2540000" y="4051643"/>
            <a:ext cx="9648828" cy="1005578"/>
          </a:xfrm>
          <a:prstGeom prst="rect">
            <a:avLst/>
          </a:prstGeom>
          <a:gradFill flip="none" rotWithShape="1">
            <a:gsLst>
              <a:gs pos="0">
                <a:schemeClr val="tx1">
                  <a:lumMod val="40000"/>
                  <a:lumOff val="60000"/>
                  <a:alpha val="80000"/>
                </a:schemeClr>
              </a:gs>
              <a:gs pos="99000">
                <a:schemeClr val="tx1">
                  <a:lumMod val="20000"/>
                  <a:lumOff val="80000"/>
                  <a:alpha val="20000"/>
                </a:schemeClr>
              </a:gs>
            </a:gsLst>
            <a:lin ang="10800000" scaled="1"/>
            <a:tileRect/>
          </a:gra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181" name="Rectangle 180">
            <a:extLst>
              <a:ext uri="{FF2B5EF4-FFF2-40B4-BE49-F238E27FC236}">
                <a16:creationId xmlns="" xmlns:a16="http://schemas.microsoft.com/office/drawing/2014/main" id="{3D1E566F-D240-1C4D-934B-234333ACA901}"/>
              </a:ext>
            </a:extLst>
          </p:cNvPr>
          <p:cNvSpPr/>
          <p:nvPr/>
        </p:nvSpPr>
        <p:spPr bwMode="invGray">
          <a:xfrm>
            <a:off x="3176" y="2699921"/>
            <a:ext cx="12185652" cy="1005578"/>
          </a:xfrm>
          <a:prstGeom prst="rect">
            <a:avLst/>
          </a:prstGeom>
          <a:gradFill flip="none" rotWithShape="1">
            <a:gsLst>
              <a:gs pos="0">
                <a:schemeClr val="tx1">
                  <a:lumMod val="40000"/>
                  <a:lumOff val="60000"/>
                  <a:alpha val="80000"/>
                </a:schemeClr>
              </a:gs>
              <a:gs pos="99000">
                <a:schemeClr val="tx1">
                  <a:lumMod val="20000"/>
                  <a:lumOff val="80000"/>
                  <a:alpha val="20000"/>
                </a:schemeClr>
              </a:gs>
            </a:gsLst>
            <a:lin ang="10800000" scaled="1"/>
            <a:tileRect/>
          </a:gra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10" name="Title 9"/>
          <p:cNvSpPr>
            <a:spLocks noGrp="1"/>
          </p:cNvSpPr>
          <p:nvPr>
            <p:ph type="title"/>
          </p:nvPr>
        </p:nvSpPr>
        <p:spPr/>
        <p:txBody>
          <a:bodyPr lIns="91241" tIns="45621" rIns="91241" bIns="45621" anchor="ctr" anchorCtr="0">
            <a:noAutofit/>
          </a:bodyPr>
          <a:lstStyle/>
          <a:p>
            <a:r>
              <a:rPr lang="en-US"/>
              <a:t>Fortinet Security Processor Evolution</a:t>
            </a:r>
            <a:endParaRPr lang="en-US">
              <a:cs typeface="Arial"/>
            </a:endParaRPr>
          </a:p>
        </p:txBody>
      </p:sp>
      <p:sp>
        <p:nvSpPr>
          <p:cNvPr id="34" name="Rectangle 33"/>
          <p:cNvSpPr/>
          <p:nvPr/>
        </p:nvSpPr>
        <p:spPr bwMode="invGray">
          <a:xfrm>
            <a:off x="3176" y="1348199"/>
            <a:ext cx="12185652" cy="1005578"/>
          </a:xfrm>
          <a:prstGeom prst="rect">
            <a:avLst/>
          </a:prstGeom>
          <a:gradFill flip="none" rotWithShape="1">
            <a:gsLst>
              <a:gs pos="0">
                <a:schemeClr val="tx1">
                  <a:lumMod val="40000"/>
                  <a:lumOff val="60000"/>
                  <a:alpha val="80000"/>
                </a:schemeClr>
              </a:gs>
              <a:gs pos="99000">
                <a:schemeClr val="tx1">
                  <a:lumMod val="20000"/>
                  <a:lumOff val="80000"/>
                  <a:alpha val="20000"/>
                </a:schemeClr>
              </a:gs>
            </a:gsLst>
            <a:lin ang="10800000" scaled="1"/>
            <a:tileRect/>
          </a:gra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37" name="Rounded Rectangle 36"/>
          <p:cNvSpPr/>
          <p:nvPr/>
        </p:nvSpPr>
        <p:spPr bwMode="invGray">
          <a:xfrm>
            <a:off x="9184990" y="1583294"/>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38" name="Rounded Rectangle 37"/>
          <p:cNvSpPr/>
          <p:nvPr/>
        </p:nvSpPr>
        <p:spPr bwMode="invGray">
          <a:xfrm>
            <a:off x="3137603" y="1590404"/>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39" name="Rounded Rectangle 38"/>
          <p:cNvSpPr/>
          <p:nvPr/>
        </p:nvSpPr>
        <p:spPr bwMode="invGray">
          <a:xfrm>
            <a:off x="1402016" y="1572498"/>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0" name="Rounded Rectangle 39"/>
          <p:cNvSpPr/>
          <p:nvPr/>
        </p:nvSpPr>
        <p:spPr bwMode="invGray">
          <a:xfrm>
            <a:off x="10942614" y="2943131"/>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1" name="Rounded Rectangle 40"/>
          <p:cNvSpPr/>
          <p:nvPr/>
        </p:nvSpPr>
        <p:spPr bwMode="invGray">
          <a:xfrm>
            <a:off x="2268922" y="2950873"/>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2" name="Rounded Rectangle 41"/>
          <p:cNvSpPr/>
          <p:nvPr/>
        </p:nvSpPr>
        <p:spPr bwMode="invGray">
          <a:xfrm>
            <a:off x="9183430" y="4324312"/>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3" name="Rounded Rectangle 42"/>
          <p:cNvSpPr/>
          <p:nvPr/>
        </p:nvSpPr>
        <p:spPr bwMode="invGray">
          <a:xfrm>
            <a:off x="10027406" y="4306259"/>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4" name="Rounded Rectangle 43"/>
          <p:cNvSpPr/>
          <p:nvPr/>
        </p:nvSpPr>
        <p:spPr bwMode="invGray">
          <a:xfrm>
            <a:off x="3994811" y="4305576"/>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sp>
        <p:nvSpPr>
          <p:cNvPr id="45" name="Rounded Rectangle 44"/>
          <p:cNvSpPr/>
          <p:nvPr/>
        </p:nvSpPr>
        <p:spPr bwMode="invGray">
          <a:xfrm>
            <a:off x="5738286" y="4305576"/>
            <a:ext cx="567739" cy="556983"/>
          </a:xfrm>
          <a:prstGeom prst="roundRect">
            <a:avLst/>
          </a:prstGeom>
          <a:solidFill>
            <a:schemeClr val="bg1"/>
          </a:solidFill>
          <a:ln w="9525">
            <a:noFill/>
            <a:round/>
            <a:headEnd/>
            <a:tailEnd/>
          </a:ln>
        </p:spPr>
        <p:txBody>
          <a:bodyPr wrap="square" lIns="91412" tIns="45707" rIns="91412" bIns="45707" rtlCol="0" anchor="ctr"/>
          <a:lstStyle/>
          <a:p>
            <a:pPr algn="ctr" defTabSz="342762"/>
            <a:endParaRPr lang="en-US" sz="1999">
              <a:solidFill>
                <a:srgbClr val="002060"/>
              </a:solidFill>
              <a:latin typeface="Arial" panose="020B0604020202020204"/>
            </a:endParaRPr>
          </a:p>
        </p:txBody>
      </p:sp>
      <p:grpSp>
        <p:nvGrpSpPr>
          <p:cNvPr id="61" name="Group 60"/>
          <p:cNvGrpSpPr/>
          <p:nvPr/>
        </p:nvGrpSpPr>
        <p:grpSpPr>
          <a:xfrm>
            <a:off x="5727797" y="1570525"/>
            <a:ext cx="607854" cy="590397"/>
            <a:chOff x="5726113" y="1570038"/>
            <a:chExt cx="608012" cy="590550"/>
          </a:xfrm>
        </p:grpSpPr>
        <p:sp>
          <p:nvSpPr>
            <p:cNvPr id="62" name="Rounded Rectangle 61"/>
            <p:cNvSpPr/>
            <p:nvPr/>
          </p:nvSpPr>
          <p:spPr bwMode="invGray">
            <a:xfrm>
              <a:off x="5749757" y="1582812"/>
              <a:ext cx="567887" cy="557128"/>
            </a:xfrm>
            <a:prstGeom prst="roundRect">
              <a:avLst/>
            </a:prstGeom>
            <a:solidFill>
              <a:schemeClr val="bg1"/>
            </a:solidFill>
            <a:ln w="9525">
              <a:noFill/>
              <a:round/>
              <a:headEnd/>
              <a:tailEnd/>
            </a:ln>
          </p:spPr>
          <p:txBody>
            <a:bodyPr wrap="square" rtlCol="0" anchor="ctr"/>
            <a:lstStyle/>
            <a:p>
              <a:pPr algn="ctr" defTabSz="342762"/>
              <a:endParaRPr lang="en-US" sz="1999">
                <a:solidFill>
                  <a:srgbClr val="002060"/>
                </a:solidFill>
                <a:latin typeface="Arial" panose="020B0604020202020204"/>
              </a:endParaRPr>
            </a:p>
          </p:txBody>
        </p:sp>
        <p:grpSp>
          <p:nvGrpSpPr>
            <p:cNvPr id="63" name="Group 62"/>
            <p:cNvGrpSpPr/>
            <p:nvPr/>
          </p:nvGrpSpPr>
          <p:grpSpPr>
            <a:xfrm>
              <a:off x="5726113" y="1570038"/>
              <a:ext cx="608012" cy="590550"/>
              <a:chOff x="5726113" y="1570038"/>
              <a:chExt cx="608012" cy="590550"/>
            </a:xfrm>
            <a:solidFill>
              <a:srgbClr val="425152"/>
            </a:solidFill>
          </p:grpSpPr>
          <p:sp>
            <p:nvSpPr>
              <p:cNvPr id="64" name="Freeform 63"/>
              <p:cNvSpPr>
                <a:spLocks/>
              </p:cNvSpPr>
              <p:nvPr/>
            </p:nvSpPr>
            <p:spPr bwMode="auto">
              <a:xfrm>
                <a:off x="5902325" y="1774826"/>
                <a:ext cx="73025" cy="49213"/>
              </a:xfrm>
              <a:custGeom>
                <a:avLst/>
                <a:gdLst>
                  <a:gd name="T0" fmla="*/ 46 w 46"/>
                  <a:gd name="T1" fmla="*/ 0 h 31"/>
                  <a:gd name="T2" fmla="*/ 0 w 46"/>
                  <a:gd name="T3" fmla="*/ 0 h 31"/>
                  <a:gd name="T4" fmla="*/ 0 w 46"/>
                  <a:gd name="T5" fmla="*/ 31 h 31"/>
                  <a:gd name="T6" fmla="*/ 46 w 46"/>
                  <a:gd name="T7" fmla="*/ 31 h 31"/>
                  <a:gd name="T8" fmla="*/ 46 w 46"/>
                  <a:gd name="T9" fmla="*/ 0 h 31"/>
                  <a:gd name="T10" fmla="*/ 46 w 46"/>
                  <a:gd name="T11" fmla="*/ 0 h 31"/>
                </a:gdLst>
                <a:ahLst/>
                <a:cxnLst>
                  <a:cxn ang="0">
                    <a:pos x="T0" y="T1"/>
                  </a:cxn>
                  <a:cxn ang="0">
                    <a:pos x="T2" y="T3"/>
                  </a:cxn>
                  <a:cxn ang="0">
                    <a:pos x="T4" y="T5"/>
                  </a:cxn>
                  <a:cxn ang="0">
                    <a:pos x="T6" y="T7"/>
                  </a:cxn>
                  <a:cxn ang="0">
                    <a:pos x="T8" y="T9"/>
                  </a:cxn>
                  <a:cxn ang="0">
                    <a:pos x="T10" y="T11"/>
                  </a:cxn>
                </a:cxnLst>
                <a:rect l="0" t="0" r="r" b="b"/>
                <a:pathLst>
                  <a:path w="46" h="31">
                    <a:moveTo>
                      <a:pt x="46" y="0"/>
                    </a:moveTo>
                    <a:lnTo>
                      <a:pt x="0" y="0"/>
                    </a:lnTo>
                    <a:lnTo>
                      <a:pt x="0" y="31"/>
                    </a:lnTo>
                    <a:lnTo>
                      <a:pt x="46" y="31"/>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5" name="Freeform 21"/>
              <p:cNvSpPr>
                <a:spLocks/>
              </p:cNvSpPr>
              <p:nvPr/>
            </p:nvSpPr>
            <p:spPr bwMode="auto">
              <a:xfrm>
                <a:off x="5995988" y="1704976"/>
                <a:ext cx="73025" cy="49213"/>
              </a:xfrm>
              <a:custGeom>
                <a:avLst/>
                <a:gdLst>
                  <a:gd name="T0" fmla="*/ 46 w 46"/>
                  <a:gd name="T1" fmla="*/ 0 h 31"/>
                  <a:gd name="T2" fmla="*/ 0 w 46"/>
                  <a:gd name="T3" fmla="*/ 0 h 31"/>
                  <a:gd name="T4" fmla="*/ 0 w 46"/>
                  <a:gd name="T5" fmla="*/ 31 h 31"/>
                  <a:gd name="T6" fmla="*/ 46 w 46"/>
                  <a:gd name="T7" fmla="*/ 31 h 31"/>
                  <a:gd name="T8" fmla="*/ 46 w 46"/>
                  <a:gd name="T9" fmla="*/ 0 h 31"/>
                  <a:gd name="T10" fmla="*/ 46 w 46"/>
                  <a:gd name="T11" fmla="*/ 0 h 31"/>
                </a:gdLst>
                <a:ahLst/>
                <a:cxnLst>
                  <a:cxn ang="0">
                    <a:pos x="T0" y="T1"/>
                  </a:cxn>
                  <a:cxn ang="0">
                    <a:pos x="T2" y="T3"/>
                  </a:cxn>
                  <a:cxn ang="0">
                    <a:pos x="T4" y="T5"/>
                  </a:cxn>
                  <a:cxn ang="0">
                    <a:pos x="T6" y="T7"/>
                  </a:cxn>
                  <a:cxn ang="0">
                    <a:pos x="T8" y="T9"/>
                  </a:cxn>
                  <a:cxn ang="0">
                    <a:pos x="T10" y="T11"/>
                  </a:cxn>
                </a:cxnLst>
                <a:rect l="0" t="0" r="r" b="b"/>
                <a:pathLst>
                  <a:path w="46" h="31">
                    <a:moveTo>
                      <a:pt x="46" y="0"/>
                    </a:moveTo>
                    <a:lnTo>
                      <a:pt x="0" y="0"/>
                    </a:lnTo>
                    <a:lnTo>
                      <a:pt x="0" y="31"/>
                    </a:lnTo>
                    <a:lnTo>
                      <a:pt x="46" y="31"/>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6" name="Freeform 22"/>
              <p:cNvSpPr>
                <a:spLocks/>
              </p:cNvSpPr>
              <p:nvPr/>
            </p:nvSpPr>
            <p:spPr bwMode="auto">
              <a:xfrm>
                <a:off x="5995988" y="1844676"/>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7" name="Freeform 23"/>
              <p:cNvSpPr>
                <a:spLocks/>
              </p:cNvSpPr>
              <p:nvPr/>
            </p:nvSpPr>
            <p:spPr bwMode="auto">
              <a:xfrm>
                <a:off x="6089650" y="1774826"/>
                <a:ext cx="74612" cy="49213"/>
              </a:xfrm>
              <a:custGeom>
                <a:avLst/>
                <a:gdLst>
                  <a:gd name="T0" fmla="*/ 47 w 47"/>
                  <a:gd name="T1" fmla="*/ 0 h 31"/>
                  <a:gd name="T2" fmla="*/ 0 w 47"/>
                  <a:gd name="T3" fmla="*/ 0 h 31"/>
                  <a:gd name="T4" fmla="*/ 0 w 47"/>
                  <a:gd name="T5" fmla="*/ 31 h 31"/>
                  <a:gd name="T6" fmla="*/ 47 w 47"/>
                  <a:gd name="T7" fmla="*/ 31 h 31"/>
                  <a:gd name="T8" fmla="*/ 47 w 47"/>
                  <a:gd name="T9" fmla="*/ 0 h 31"/>
                  <a:gd name="T10" fmla="*/ 47 w 47"/>
                  <a:gd name="T11" fmla="*/ 0 h 31"/>
                </a:gdLst>
                <a:ahLst/>
                <a:cxnLst>
                  <a:cxn ang="0">
                    <a:pos x="T0" y="T1"/>
                  </a:cxn>
                  <a:cxn ang="0">
                    <a:pos x="T2" y="T3"/>
                  </a:cxn>
                  <a:cxn ang="0">
                    <a:pos x="T4" y="T5"/>
                  </a:cxn>
                  <a:cxn ang="0">
                    <a:pos x="T6" y="T7"/>
                  </a:cxn>
                  <a:cxn ang="0">
                    <a:pos x="T8" y="T9"/>
                  </a:cxn>
                  <a:cxn ang="0">
                    <a:pos x="T10" y="T11"/>
                  </a:cxn>
                </a:cxnLst>
                <a:rect l="0" t="0" r="r" b="b"/>
                <a:pathLst>
                  <a:path w="47" h="31">
                    <a:moveTo>
                      <a:pt x="47" y="0"/>
                    </a:moveTo>
                    <a:lnTo>
                      <a:pt x="0" y="0"/>
                    </a:lnTo>
                    <a:lnTo>
                      <a:pt x="0" y="31"/>
                    </a:lnTo>
                    <a:lnTo>
                      <a:pt x="47" y="31"/>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8" name="Freeform 24"/>
              <p:cNvSpPr>
                <a:spLocks/>
              </p:cNvSpPr>
              <p:nvPr/>
            </p:nvSpPr>
            <p:spPr bwMode="auto">
              <a:xfrm>
                <a:off x="5902325" y="1704976"/>
                <a:ext cx="73025" cy="49213"/>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69" name="Freeform 25"/>
              <p:cNvSpPr>
                <a:spLocks/>
              </p:cNvSpPr>
              <p:nvPr/>
            </p:nvSpPr>
            <p:spPr bwMode="auto">
              <a:xfrm>
                <a:off x="5902325" y="1844676"/>
                <a:ext cx="73025" cy="4762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0" name="Freeform 26"/>
              <p:cNvSpPr>
                <a:spLocks/>
              </p:cNvSpPr>
              <p:nvPr/>
            </p:nvSpPr>
            <p:spPr bwMode="auto">
              <a:xfrm>
                <a:off x="6089650" y="1704976"/>
                <a:ext cx="74612" cy="49213"/>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1" name="Freeform 27"/>
              <p:cNvSpPr>
                <a:spLocks/>
              </p:cNvSpPr>
              <p:nvPr/>
            </p:nvSpPr>
            <p:spPr bwMode="auto">
              <a:xfrm>
                <a:off x="6089650" y="1844676"/>
                <a:ext cx="74612" cy="4762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2" name="Freeform 28"/>
              <p:cNvSpPr>
                <a:spLocks noEditPoints="1"/>
              </p:cNvSpPr>
              <p:nvPr/>
            </p:nvSpPr>
            <p:spPr bwMode="auto">
              <a:xfrm>
                <a:off x="5726113" y="1570038"/>
                <a:ext cx="608012" cy="590550"/>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3" name="Freeform 29"/>
              <p:cNvSpPr>
                <a:spLocks/>
              </p:cNvSpPr>
              <p:nvPr/>
            </p:nvSpPr>
            <p:spPr bwMode="auto">
              <a:xfrm>
                <a:off x="5910263" y="1947863"/>
                <a:ext cx="84137" cy="98425"/>
              </a:xfrm>
              <a:custGeom>
                <a:avLst/>
                <a:gdLst>
                  <a:gd name="T0" fmla="*/ 57 w 71"/>
                  <a:gd name="T1" fmla="*/ 27 h 82"/>
                  <a:gd name="T2" fmla="*/ 37 w 71"/>
                  <a:gd name="T3" fmla="*/ 12 h 82"/>
                  <a:gd name="T4" fmla="*/ 14 w 71"/>
                  <a:gd name="T5" fmla="*/ 41 h 82"/>
                  <a:gd name="T6" fmla="*/ 37 w 71"/>
                  <a:gd name="T7" fmla="*/ 71 h 82"/>
                  <a:gd name="T8" fmla="*/ 57 w 71"/>
                  <a:gd name="T9" fmla="*/ 50 h 82"/>
                  <a:gd name="T10" fmla="*/ 71 w 71"/>
                  <a:gd name="T11" fmla="*/ 50 h 82"/>
                  <a:gd name="T12" fmla="*/ 37 w 71"/>
                  <a:gd name="T13" fmla="*/ 82 h 82"/>
                  <a:gd name="T14" fmla="*/ 0 w 71"/>
                  <a:gd name="T15" fmla="*/ 41 h 82"/>
                  <a:gd name="T16" fmla="*/ 37 w 71"/>
                  <a:gd name="T17" fmla="*/ 0 h 82"/>
                  <a:gd name="T18" fmla="*/ 70 w 71"/>
                  <a:gd name="T19" fmla="*/ 27 h 82"/>
                  <a:gd name="T20" fmla="*/ 57 w 71"/>
                  <a:gd name="T21" fmla="*/ 2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2">
                    <a:moveTo>
                      <a:pt x="57" y="27"/>
                    </a:moveTo>
                    <a:cubicBezTo>
                      <a:pt x="55" y="18"/>
                      <a:pt x="49" y="12"/>
                      <a:pt x="37" y="12"/>
                    </a:cubicBezTo>
                    <a:cubicBezTo>
                      <a:pt x="21" y="12"/>
                      <a:pt x="14" y="26"/>
                      <a:pt x="14" y="41"/>
                    </a:cubicBezTo>
                    <a:cubicBezTo>
                      <a:pt x="14" y="56"/>
                      <a:pt x="21" y="71"/>
                      <a:pt x="37" y="71"/>
                    </a:cubicBezTo>
                    <a:cubicBezTo>
                      <a:pt x="50" y="71"/>
                      <a:pt x="56" y="62"/>
                      <a:pt x="57" y="50"/>
                    </a:cubicBezTo>
                    <a:cubicBezTo>
                      <a:pt x="71" y="50"/>
                      <a:pt x="71" y="50"/>
                      <a:pt x="71" y="50"/>
                    </a:cubicBezTo>
                    <a:cubicBezTo>
                      <a:pt x="69" y="69"/>
                      <a:pt x="56" y="82"/>
                      <a:pt x="37" y="82"/>
                    </a:cubicBezTo>
                    <a:cubicBezTo>
                      <a:pt x="14" y="82"/>
                      <a:pt x="0" y="64"/>
                      <a:pt x="0" y="41"/>
                    </a:cubicBezTo>
                    <a:cubicBezTo>
                      <a:pt x="0" y="19"/>
                      <a:pt x="14" y="0"/>
                      <a:pt x="37" y="0"/>
                    </a:cubicBezTo>
                    <a:cubicBezTo>
                      <a:pt x="55" y="0"/>
                      <a:pt x="69" y="10"/>
                      <a:pt x="70"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4" name="Freeform 30"/>
              <p:cNvSpPr>
                <a:spLocks noEditPoints="1"/>
              </p:cNvSpPr>
              <p:nvPr/>
            </p:nvSpPr>
            <p:spPr bwMode="auto">
              <a:xfrm>
                <a:off x="6008688" y="1951038"/>
                <a:ext cx="73025" cy="92075"/>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5" name="Freeform 31"/>
              <p:cNvSpPr>
                <a:spLocks noEditPoints="1"/>
              </p:cNvSpPr>
              <p:nvPr/>
            </p:nvSpPr>
            <p:spPr bwMode="auto">
              <a:xfrm>
                <a:off x="6091238" y="1951038"/>
                <a:ext cx="63500" cy="95250"/>
              </a:xfrm>
              <a:custGeom>
                <a:avLst/>
                <a:gdLst>
                  <a:gd name="T0" fmla="*/ 0 w 54"/>
                  <a:gd name="T1" fmla="*/ 56 h 80"/>
                  <a:gd name="T2" fmla="*/ 14 w 54"/>
                  <a:gd name="T3" fmla="*/ 37 h 80"/>
                  <a:gd name="T4" fmla="*/ 14 w 54"/>
                  <a:gd name="T5" fmla="*/ 37 h 80"/>
                  <a:gd name="T6" fmla="*/ 3 w 54"/>
                  <a:gd name="T7" fmla="*/ 21 h 80"/>
                  <a:gd name="T8" fmla="*/ 27 w 54"/>
                  <a:gd name="T9" fmla="*/ 0 h 80"/>
                  <a:gd name="T10" fmla="*/ 51 w 54"/>
                  <a:gd name="T11" fmla="*/ 21 h 80"/>
                  <a:gd name="T12" fmla="*/ 40 w 54"/>
                  <a:gd name="T13" fmla="*/ 37 h 80"/>
                  <a:gd name="T14" fmla="*/ 40 w 54"/>
                  <a:gd name="T15" fmla="*/ 37 h 80"/>
                  <a:gd name="T16" fmla="*/ 54 w 54"/>
                  <a:gd name="T17" fmla="*/ 56 h 80"/>
                  <a:gd name="T18" fmla="*/ 27 w 54"/>
                  <a:gd name="T19" fmla="*/ 80 h 80"/>
                  <a:gd name="T20" fmla="*/ 0 w 54"/>
                  <a:gd name="T21" fmla="*/ 56 h 80"/>
                  <a:gd name="T22" fmla="*/ 41 w 54"/>
                  <a:gd name="T23" fmla="*/ 56 h 80"/>
                  <a:gd name="T24" fmla="*/ 27 w 54"/>
                  <a:gd name="T25" fmla="*/ 42 h 80"/>
                  <a:gd name="T26" fmla="*/ 12 w 54"/>
                  <a:gd name="T27" fmla="*/ 56 h 80"/>
                  <a:gd name="T28" fmla="*/ 27 w 54"/>
                  <a:gd name="T29" fmla="*/ 70 h 80"/>
                  <a:gd name="T30" fmla="*/ 41 w 54"/>
                  <a:gd name="T31" fmla="*/ 56 h 80"/>
                  <a:gd name="T32" fmla="*/ 15 w 54"/>
                  <a:gd name="T33" fmla="*/ 22 h 80"/>
                  <a:gd name="T34" fmla="*/ 27 w 54"/>
                  <a:gd name="T35" fmla="*/ 33 h 80"/>
                  <a:gd name="T36" fmla="*/ 39 w 54"/>
                  <a:gd name="T37" fmla="*/ 22 h 80"/>
                  <a:gd name="T38" fmla="*/ 27 w 54"/>
                  <a:gd name="T39" fmla="*/ 10 h 80"/>
                  <a:gd name="T40" fmla="*/ 15 w 54"/>
                  <a:gd name="T41" fmla="*/ 2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0">
                    <a:moveTo>
                      <a:pt x="0" y="56"/>
                    </a:moveTo>
                    <a:cubicBezTo>
                      <a:pt x="0" y="46"/>
                      <a:pt x="5" y="39"/>
                      <a:pt x="14" y="37"/>
                    </a:cubicBezTo>
                    <a:cubicBezTo>
                      <a:pt x="14" y="37"/>
                      <a:pt x="14" y="37"/>
                      <a:pt x="14" y="37"/>
                    </a:cubicBezTo>
                    <a:cubicBezTo>
                      <a:pt x="7" y="34"/>
                      <a:pt x="3" y="28"/>
                      <a:pt x="3" y="21"/>
                    </a:cubicBezTo>
                    <a:cubicBezTo>
                      <a:pt x="3" y="8"/>
                      <a:pt x="12" y="0"/>
                      <a:pt x="27" y="0"/>
                    </a:cubicBezTo>
                    <a:cubicBezTo>
                      <a:pt x="42" y="0"/>
                      <a:pt x="51" y="8"/>
                      <a:pt x="51" y="21"/>
                    </a:cubicBezTo>
                    <a:cubicBezTo>
                      <a:pt x="51" y="28"/>
                      <a:pt x="47" y="34"/>
                      <a:pt x="40" y="37"/>
                    </a:cubicBezTo>
                    <a:cubicBezTo>
                      <a:pt x="40" y="37"/>
                      <a:pt x="40" y="37"/>
                      <a:pt x="40" y="37"/>
                    </a:cubicBezTo>
                    <a:cubicBezTo>
                      <a:pt x="48" y="39"/>
                      <a:pt x="54" y="46"/>
                      <a:pt x="54" y="56"/>
                    </a:cubicBezTo>
                    <a:cubicBezTo>
                      <a:pt x="54" y="71"/>
                      <a:pt x="42" y="80"/>
                      <a:pt x="27" y="80"/>
                    </a:cubicBezTo>
                    <a:cubicBezTo>
                      <a:pt x="11" y="80"/>
                      <a:pt x="0" y="71"/>
                      <a:pt x="0" y="56"/>
                    </a:cubicBezTo>
                    <a:close/>
                    <a:moveTo>
                      <a:pt x="41" y="56"/>
                    </a:moveTo>
                    <a:cubicBezTo>
                      <a:pt x="41" y="47"/>
                      <a:pt x="35" y="42"/>
                      <a:pt x="27" y="42"/>
                    </a:cubicBezTo>
                    <a:cubicBezTo>
                      <a:pt x="19" y="42"/>
                      <a:pt x="12" y="47"/>
                      <a:pt x="12" y="56"/>
                    </a:cubicBezTo>
                    <a:cubicBezTo>
                      <a:pt x="12" y="65"/>
                      <a:pt x="19" y="70"/>
                      <a:pt x="27" y="70"/>
                    </a:cubicBezTo>
                    <a:cubicBezTo>
                      <a:pt x="35" y="70"/>
                      <a:pt x="41" y="65"/>
                      <a:pt x="41" y="56"/>
                    </a:cubicBezTo>
                    <a:close/>
                    <a:moveTo>
                      <a:pt x="15" y="22"/>
                    </a:moveTo>
                    <a:cubicBezTo>
                      <a:pt x="15" y="29"/>
                      <a:pt x="20" y="33"/>
                      <a:pt x="27" y="33"/>
                    </a:cubicBezTo>
                    <a:cubicBezTo>
                      <a:pt x="34" y="33"/>
                      <a:pt x="39" y="29"/>
                      <a:pt x="39" y="22"/>
                    </a:cubicBezTo>
                    <a:cubicBezTo>
                      <a:pt x="39" y="14"/>
                      <a:pt x="33" y="10"/>
                      <a:pt x="27" y="10"/>
                    </a:cubicBezTo>
                    <a:cubicBezTo>
                      <a:pt x="20" y="10"/>
                      <a:pt x="15" y="14"/>
                      <a:pt x="1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graphicFrame>
        <p:nvGraphicFramePr>
          <p:cNvPr id="76" name="Table 75"/>
          <p:cNvGraphicFramePr>
            <a:graphicFrameLocks noGrp="1"/>
          </p:cNvGraphicFramePr>
          <p:nvPr/>
        </p:nvGraphicFramePr>
        <p:xfrm>
          <a:off x="396898" y="1571084"/>
          <a:ext cx="11244610" cy="4296561"/>
        </p:xfrm>
        <a:graphic>
          <a:graphicData uri="http://schemas.openxmlformats.org/drawingml/2006/table">
            <a:tbl>
              <a:tblPr>
                <a:tableStyleId>{85BE263C-DBD7-4A20-BB59-AAB30ACAA65A}</a:tableStyleId>
              </a:tblPr>
              <a:tblGrid>
                <a:gridCol w="864970">
                  <a:extLst>
                    <a:ext uri="{9D8B030D-6E8A-4147-A177-3AD203B41FA5}">
                      <a16:colId xmlns="" xmlns:a16="http://schemas.microsoft.com/office/drawing/2014/main" val="20000"/>
                    </a:ext>
                  </a:extLst>
                </a:gridCol>
                <a:gridCol w="864970">
                  <a:extLst>
                    <a:ext uri="{9D8B030D-6E8A-4147-A177-3AD203B41FA5}">
                      <a16:colId xmlns="" xmlns:a16="http://schemas.microsoft.com/office/drawing/2014/main" val="20001"/>
                    </a:ext>
                  </a:extLst>
                </a:gridCol>
                <a:gridCol w="864970">
                  <a:extLst>
                    <a:ext uri="{9D8B030D-6E8A-4147-A177-3AD203B41FA5}">
                      <a16:colId xmlns="" xmlns:a16="http://schemas.microsoft.com/office/drawing/2014/main" val="20002"/>
                    </a:ext>
                  </a:extLst>
                </a:gridCol>
                <a:gridCol w="864970">
                  <a:extLst>
                    <a:ext uri="{9D8B030D-6E8A-4147-A177-3AD203B41FA5}">
                      <a16:colId xmlns="" xmlns:a16="http://schemas.microsoft.com/office/drawing/2014/main" val="20003"/>
                    </a:ext>
                  </a:extLst>
                </a:gridCol>
                <a:gridCol w="864970">
                  <a:extLst>
                    <a:ext uri="{9D8B030D-6E8A-4147-A177-3AD203B41FA5}">
                      <a16:colId xmlns="" xmlns:a16="http://schemas.microsoft.com/office/drawing/2014/main" val="20004"/>
                    </a:ext>
                  </a:extLst>
                </a:gridCol>
                <a:gridCol w="864970">
                  <a:extLst>
                    <a:ext uri="{9D8B030D-6E8A-4147-A177-3AD203B41FA5}">
                      <a16:colId xmlns="" xmlns:a16="http://schemas.microsoft.com/office/drawing/2014/main" val="20005"/>
                    </a:ext>
                  </a:extLst>
                </a:gridCol>
                <a:gridCol w="864970">
                  <a:extLst>
                    <a:ext uri="{9D8B030D-6E8A-4147-A177-3AD203B41FA5}">
                      <a16:colId xmlns="" xmlns:a16="http://schemas.microsoft.com/office/drawing/2014/main" val="20006"/>
                    </a:ext>
                  </a:extLst>
                </a:gridCol>
                <a:gridCol w="864970">
                  <a:extLst>
                    <a:ext uri="{9D8B030D-6E8A-4147-A177-3AD203B41FA5}">
                      <a16:colId xmlns="" xmlns:a16="http://schemas.microsoft.com/office/drawing/2014/main" val="20007"/>
                    </a:ext>
                  </a:extLst>
                </a:gridCol>
                <a:gridCol w="864970">
                  <a:extLst>
                    <a:ext uri="{9D8B030D-6E8A-4147-A177-3AD203B41FA5}">
                      <a16:colId xmlns="" xmlns:a16="http://schemas.microsoft.com/office/drawing/2014/main" val="20008"/>
                    </a:ext>
                  </a:extLst>
                </a:gridCol>
                <a:gridCol w="864970">
                  <a:extLst>
                    <a:ext uri="{9D8B030D-6E8A-4147-A177-3AD203B41FA5}">
                      <a16:colId xmlns="" xmlns:a16="http://schemas.microsoft.com/office/drawing/2014/main" val="20009"/>
                    </a:ext>
                  </a:extLst>
                </a:gridCol>
                <a:gridCol w="864970">
                  <a:extLst>
                    <a:ext uri="{9D8B030D-6E8A-4147-A177-3AD203B41FA5}">
                      <a16:colId xmlns="" xmlns:a16="http://schemas.microsoft.com/office/drawing/2014/main" val="20010"/>
                    </a:ext>
                  </a:extLst>
                </a:gridCol>
                <a:gridCol w="830880">
                  <a:extLst>
                    <a:ext uri="{9D8B030D-6E8A-4147-A177-3AD203B41FA5}">
                      <a16:colId xmlns="" xmlns:a16="http://schemas.microsoft.com/office/drawing/2014/main" val="20011"/>
                    </a:ext>
                  </a:extLst>
                </a:gridCol>
                <a:gridCol w="899060">
                  <a:extLst>
                    <a:ext uri="{9D8B030D-6E8A-4147-A177-3AD203B41FA5}">
                      <a16:colId xmlns="" xmlns:a16="http://schemas.microsoft.com/office/drawing/2014/main" val="20012"/>
                    </a:ext>
                  </a:extLst>
                </a:gridCol>
              </a:tblGrid>
              <a:tr h="383948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12700" cap="flat" cmpd="sng" algn="ctr">
                      <a:noFill/>
                      <a:prstDash val="solid"/>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a:solidFill>
                          <a:srgbClr val="425152"/>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570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2006</a:t>
                      </a:r>
                      <a:endParaRPr lang="en-US" sz="1600">
                        <a:solidFill>
                          <a:schemeClr val="accent6"/>
                        </a:solidFill>
                      </a:endParaRPr>
                    </a:p>
                  </a:txBody>
                  <a:tcPr marL="121856" marR="121856" marT="45708" marB="45708" anchor="ctr">
                    <a:lnL w="12700" cap="flat" cmpd="sng" algn="ctr">
                      <a:noFill/>
                      <a:prstDash val="solid"/>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2007</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2008</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2009</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2010</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2011</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2012</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2013</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2014</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2015</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2016..</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accent6"/>
                          </a:solidFill>
                          <a:effectLst/>
                          <a:latin typeface="Arial" charset="0"/>
                        </a:rPr>
                        <a:t>2019</a:t>
                      </a:r>
                      <a:endParaRPr lang="en-US" sz="160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9525" cap="flat" cmpd="sng" algn="ctr">
                      <a:solidFill>
                        <a:schemeClr val="tx1">
                          <a:lumMod val="50000"/>
                          <a:lumOff val="50000"/>
                        </a:schemeClr>
                      </a:solidFill>
                      <a:prstDash val="dash"/>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a:ln>
                            <a:noFill/>
                          </a:ln>
                          <a:solidFill>
                            <a:schemeClr val="accent6"/>
                          </a:solidFill>
                          <a:effectLst/>
                          <a:latin typeface="Arial" charset="0"/>
                        </a:rPr>
                        <a:t>2020</a:t>
                      </a:r>
                      <a:endParaRPr lang="en-US" sz="1600" dirty="0">
                        <a:solidFill>
                          <a:schemeClr val="accent6"/>
                        </a:solidFill>
                      </a:endParaRPr>
                    </a:p>
                  </a:txBody>
                  <a:tcPr marL="121856" marR="121856" marT="45708" marB="45708" anchor="ctr">
                    <a:lnL w="9525" cap="flat" cmpd="sng" algn="ctr">
                      <a:solidFill>
                        <a:schemeClr val="tx1">
                          <a:lumMod val="50000"/>
                          <a:lumOff val="50000"/>
                        </a:schemeClr>
                      </a:solidFill>
                      <a:prstDash val="dash"/>
                      <a:round/>
                      <a:headEnd type="none" w="med" len="med"/>
                      <a:tailEnd type="none" w="med" len="med"/>
                    </a:lnL>
                    <a:lnR w="12700" cap="flat" cmpd="sng" algn="ctr">
                      <a:noFill/>
                      <a:prstDash val="solid"/>
                      <a:round/>
                      <a:headEnd type="none" w="med" len="med"/>
                      <a:tailEnd type="none" w="med" len="med"/>
                    </a:lnR>
                    <a:lnT w="9525" cap="flat" cmpd="sng" algn="ctr">
                      <a:no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grpSp>
        <p:nvGrpSpPr>
          <p:cNvPr id="77" name="Group 76"/>
          <p:cNvGrpSpPr/>
          <p:nvPr/>
        </p:nvGrpSpPr>
        <p:grpSpPr>
          <a:xfrm>
            <a:off x="10017569" y="4291800"/>
            <a:ext cx="606199" cy="589495"/>
            <a:chOff x="10153650" y="203200"/>
            <a:chExt cx="1382713" cy="1344613"/>
          </a:xfrm>
          <a:solidFill>
            <a:srgbClr val="425152"/>
          </a:solidFill>
        </p:grpSpPr>
        <p:sp>
          <p:nvSpPr>
            <p:cNvPr id="78" name="Freeform 35"/>
            <p:cNvSpPr>
              <a:spLocks/>
            </p:cNvSpPr>
            <p:nvPr/>
          </p:nvSpPr>
          <p:spPr bwMode="auto">
            <a:xfrm>
              <a:off x="10547350" y="668338"/>
              <a:ext cx="168275" cy="112713"/>
            </a:xfrm>
            <a:custGeom>
              <a:avLst/>
              <a:gdLst>
                <a:gd name="T0" fmla="*/ 106 w 106"/>
                <a:gd name="T1" fmla="*/ 0 h 71"/>
                <a:gd name="T2" fmla="*/ 0 w 106"/>
                <a:gd name="T3" fmla="*/ 0 h 71"/>
                <a:gd name="T4" fmla="*/ 0 w 106"/>
                <a:gd name="T5" fmla="*/ 71 h 71"/>
                <a:gd name="T6" fmla="*/ 106 w 106"/>
                <a:gd name="T7" fmla="*/ 71 h 71"/>
                <a:gd name="T8" fmla="*/ 106 w 106"/>
                <a:gd name="T9" fmla="*/ 0 h 71"/>
                <a:gd name="T10" fmla="*/ 106 w 106"/>
                <a:gd name="T11" fmla="*/ 0 h 71"/>
              </a:gdLst>
              <a:ahLst/>
              <a:cxnLst>
                <a:cxn ang="0">
                  <a:pos x="T0" y="T1"/>
                </a:cxn>
                <a:cxn ang="0">
                  <a:pos x="T2" y="T3"/>
                </a:cxn>
                <a:cxn ang="0">
                  <a:pos x="T4" y="T5"/>
                </a:cxn>
                <a:cxn ang="0">
                  <a:pos x="T6" y="T7"/>
                </a:cxn>
                <a:cxn ang="0">
                  <a:pos x="T8" y="T9"/>
                </a:cxn>
                <a:cxn ang="0">
                  <a:pos x="T10" y="T11"/>
                </a:cxn>
              </a:cxnLst>
              <a:rect l="0" t="0" r="r" b="b"/>
              <a:pathLst>
                <a:path w="106" h="71">
                  <a:moveTo>
                    <a:pt x="106" y="0"/>
                  </a:moveTo>
                  <a:lnTo>
                    <a:pt x="0" y="0"/>
                  </a:lnTo>
                  <a:lnTo>
                    <a:pt x="0" y="71"/>
                  </a:lnTo>
                  <a:lnTo>
                    <a:pt x="106" y="71"/>
                  </a:lnTo>
                  <a:lnTo>
                    <a:pt x="106"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79" name="Freeform 36"/>
            <p:cNvSpPr>
              <a:spLocks/>
            </p:cNvSpPr>
            <p:nvPr/>
          </p:nvSpPr>
          <p:spPr bwMode="auto">
            <a:xfrm>
              <a:off x="10761663" y="511175"/>
              <a:ext cx="166688" cy="111125"/>
            </a:xfrm>
            <a:custGeom>
              <a:avLst/>
              <a:gdLst>
                <a:gd name="T0" fmla="*/ 105 w 105"/>
                <a:gd name="T1" fmla="*/ 0 h 70"/>
                <a:gd name="T2" fmla="*/ 0 w 105"/>
                <a:gd name="T3" fmla="*/ 0 h 70"/>
                <a:gd name="T4" fmla="*/ 0 w 105"/>
                <a:gd name="T5" fmla="*/ 70 h 70"/>
                <a:gd name="T6" fmla="*/ 105 w 105"/>
                <a:gd name="T7" fmla="*/ 70 h 70"/>
                <a:gd name="T8" fmla="*/ 105 w 105"/>
                <a:gd name="T9" fmla="*/ 0 h 70"/>
                <a:gd name="T10" fmla="*/ 105 w 105"/>
                <a:gd name="T11" fmla="*/ 0 h 70"/>
              </a:gdLst>
              <a:ahLst/>
              <a:cxnLst>
                <a:cxn ang="0">
                  <a:pos x="T0" y="T1"/>
                </a:cxn>
                <a:cxn ang="0">
                  <a:pos x="T2" y="T3"/>
                </a:cxn>
                <a:cxn ang="0">
                  <a:pos x="T4" y="T5"/>
                </a:cxn>
                <a:cxn ang="0">
                  <a:pos x="T6" y="T7"/>
                </a:cxn>
                <a:cxn ang="0">
                  <a:pos x="T8" y="T9"/>
                </a:cxn>
                <a:cxn ang="0">
                  <a:pos x="T10" y="T11"/>
                </a:cxn>
              </a:cxnLst>
              <a:rect l="0" t="0" r="r" b="b"/>
              <a:pathLst>
                <a:path w="105" h="70">
                  <a:moveTo>
                    <a:pt x="105" y="0"/>
                  </a:moveTo>
                  <a:lnTo>
                    <a:pt x="0" y="0"/>
                  </a:lnTo>
                  <a:lnTo>
                    <a:pt x="0" y="70"/>
                  </a:lnTo>
                  <a:lnTo>
                    <a:pt x="105" y="7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0" name="Freeform 37"/>
            <p:cNvSpPr>
              <a:spLocks/>
            </p:cNvSpPr>
            <p:nvPr/>
          </p:nvSpPr>
          <p:spPr bwMode="auto">
            <a:xfrm>
              <a:off x="10761663" y="828675"/>
              <a:ext cx="166688" cy="109538"/>
            </a:xfrm>
            <a:custGeom>
              <a:avLst/>
              <a:gdLst>
                <a:gd name="T0" fmla="*/ 105 w 105"/>
                <a:gd name="T1" fmla="*/ 0 h 69"/>
                <a:gd name="T2" fmla="*/ 0 w 105"/>
                <a:gd name="T3" fmla="*/ 0 h 69"/>
                <a:gd name="T4" fmla="*/ 0 w 105"/>
                <a:gd name="T5" fmla="*/ 69 h 69"/>
                <a:gd name="T6" fmla="*/ 105 w 105"/>
                <a:gd name="T7" fmla="*/ 69 h 69"/>
                <a:gd name="T8" fmla="*/ 105 w 105"/>
                <a:gd name="T9" fmla="*/ 0 h 69"/>
                <a:gd name="T10" fmla="*/ 105 w 105"/>
                <a:gd name="T11" fmla="*/ 0 h 69"/>
              </a:gdLst>
              <a:ahLst/>
              <a:cxnLst>
                <a:cxn ang="0">
                  <a:pos x="T0" y="T1"/>
                </a:cxn>
                <a:cxn ang="0">
                  <a:pos x="T2" y="T3"/>
                </a:cxn>
                <a:cxn ang="0">
                  <a:pos x="T4" y="T5"/>
                </a:cxn>
                <a:cxn ang="0">
                  <a:pos x="T6" y="T7"/>
                </a:cxn>
                <a:cxn ang="0">
                  <a:pos x="T8" y="T9"/>
                </a:cxn>
                <a:cxn ang="0">
                  <a:pos x="T10" y="T11"/>
                </a:cxn>
              </a:cxnLst>
              <a:rect l="0" t="0" r="r" b="b"/>
              <a:pathLst>
                <a:path w="105" h="69">
                  <a:moveTo>
                    <a:pt x="105" y="0"/>
                  </a:moveTo>
                  <a:lnTo>
                    <a:pt x="0" y="0"/>
                  </a:lnTo>
                  <a:lnTo>
                    <a:pt x="0" y="69"/>
                  </a:lnTo>
                  <a:lnTo>
                    <a:pt x="105" y="69"/>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1" name="Freeform 38"/>
            <p:cNvSpPr>
              <a:spLocks/>
            </p:cNvSpPr>
            <p:nvPr/>
          </p:nvSpPr>
          <p:spPr bwMode="auto">
            <a:xfrm>
              <a:off x="10974388" y="668338"/>
              <a:ext cx="171450" cy="112713"/>
            </a:xfrm>
            <a:custGeom>
              <a:avLst/>
              <a:gdLst>
                <a:gd name="T0" fmla="*/ 108 w 108"/>
                <a:gd name="T1" fmla="*/ 0 h 71"/>
                <a:gd name="T2" fmla="*/ 0 w 108"/>
                <a:gd name="T3" fmla="*/ 0 h 71"/>
                <a:gd name="T4" fmla="*/ 0 w 108"/>
                <a:gd name="T5" fmla="*/ 71 h 71"/>
                <a:gd name="T6" fmla="*/ 108 w 108"/>
                <a:gd name="T7" fmla="*/ 71 h 71"/>
                <a:gd name="T8" fmla="*/ 108 w 108"/>
                <a:gd name="T9" fmla="*/ 0 h 71"/>
                <a:gd name="T10" fmla="*/ 108 w 108"/>
                <a:gd name="T11" fmla="*/ 0 h 71"/>
              </a:gdLst>
              <a:ahLst/>
              <a:cxnLst>
                <a:cxn ang="0">
                  <a:pos x="T0" y="T1"/>
                </a:cxn>
                <a:cxn ang="0">
                  <a:pos x="T2" y="T3"/>
                </a:cxn>
                <a:cxn ang="0">
                  <a:pos x="T4" y="T5"/>
                </a:cxn>
                <a:cxn ang="0">
                  <a:pos x="T6" y="T7"/>
                </a:cxn>
                <a:cxn ang="0">
                  <a:pos x="T8" y="T9"/>
                </a:cxn>
                <a:cxn ang="0">
                  <a:pos x="T10" y="T11"/>
                </a:cxn>
              </a:cxnLst>
              <a:rect l="0" t="0" r="r" b="b"/>
              <a:pathLst>
                <a:path w="108" h="71">
                  <a:moveTo>
                    <a:pt x="108" y="0"/>
                  </a:moveTo>
                  <a:lnTo>
                    <a:pt x="0" y="0"/>
                  </a:lnTo>
                  <a:lnTo>
                    <a:pt x="0" y="71"/>
                  </a:lnTo>
                  <a:lnTo>
                    <a:pt x="108" y="71"/>
                  </a:lnTo>
                  <a:lnTo>
                    <a:pt x="108" y="0"/>
                  </a:lnTo>
                  <a:lnTo>
                    <a:pt x="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2" name="Freeform 39"/>
            <p:cNvSpPr>
              <a:spLocks/>
            </p:cNvSpPr>
            <p:nvPr/>
          </p:nvSpPr>
          <p:spPr bwMode="auto">
            <a:xfrm>
              <a:off x="10547350" y="511175"/>
              <a:ext cx="168275" cy="111125"/>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3" name="Freeform 40"/>
            <p:cNvSpPr>
              <a:spLocks/>
            </p:cNvSpPr>
            <p:nvPr/>
          </p:nvSpPr>
          <p:spPr bwMode="auto">
            <a:xfrm>
              <a:off x="10547350" y="828675"/>
              <a:ext cx="168275" cy="109538"/>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4" name="Freeform 41"/>
            <p:cNvSpPr>
              <a:spLocks/>
            </p:cNvSpPr>
            <p:nvPr/>
          </p:nvSpPr>
          <p:spPr bwMode="auto">
            <a:xfrm>
              <a:off x="10974388" y="511175"/>
              <a:ext cx="171450" cy="111125"/>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5" name="Freeform 42"/>
            <p:cNvSpPr>
              <a:spLocks/>
            </p:cNvSpPr>
            <p:nvPr/>
          </p:nvSpPr>
          <p:spPr bwMode="auto">
            <a:xfrm>
              <a:off x="10974388" y="828675"/>
              <a:ext cx="171450" cy="109538"/>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6" name="Freeform 43"/>
            <p:cNvSpPr>
              <a:spLocks noEditPoints="1"/>
            </p:cNvSpPr>
            <p:nvPr/>
          </p:nvSpPr>
          <p:spPr bwMode="auto">
            <a:xfrm>
              <a:off x="10153650" y="203200"/>
              <a:ext cx="1382713" cy="1344613"/>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7" name="Freeform 44"/>
            <p:cNvSpPr>
              <a:spLocks/>
            </p:cNvSpPr>
            <p:nvPr/>
          </p:nvSpPr>
          <p:spPr bwMode="auto">
            <a:xfrm>
              <a:off x="10477500" y="1068388"/>
              <a:ext cx="176213" cy="227013"/>
            </a:xfrm>
            <a:custGeom>
              <a:avLst/>
              <a:gdLst>
                <a:gd name="T0" fmla="*/ 14 w 65"/>
                <a:gd name="T1" fmla="*/ 54 h 83"/>
                <a:gd name="T2" fmla="*/ 34 w 65"/>
                <a:gd name="T3" fmla="*/ 71 h 83"/>
                <a:gd name="T4" fmla="*/ 51 w 65"/>
                <a:gd name="T5" fmla="*/ 59 h 83"/>
                <a:gd name="T6" fmla="*/ 44 w 65"/>
                <a:gd name="T7" fmla="*/ 50 h 83"/>
                <a:gd name="T8" fmla="*/ 21 w 65"/>
                <a:gd name="T9" fmla="*/ 43 h 83"/>
                <a:gd name="T10" fmla="*/ 3 w 65"/>
                <a:gd name="T11" fmla="*/ 23 h 83"/>
                <a:gd name="T12" fmla="*/ 32 w 65"/>
                <a:gd name="T13" fmla="*/ 0 h 83"/>
                <a:gd name="T14" fmla="*/ 62 w 65"/>
                <a:gd name="T15" fmla="*/ 25 h 83"/>
                <a:gd name="T16" fmla="*/ 48 w 65"/>
                <a:gd name="T17" fmla="*/ 25 h 83"/>
                <a:gd name="T18" fmla="*/ 31 w 65"/>
                <a:gd name="T19" fmla="*/ 11 h 83"/>
                <a:gd name="T20" fmla="*/ 17 w 65"/>
                <a:gd name="T21" fmla="*/ 21 h 83"/>
                <a:gd name="T22" fmla="*/ 26 w 65"/>
                <a:gd name="T23" fmla="*/ 32 h 83"/>
                <a:gd name="T24" fmla="*/ 49 w 65"/>
                <a:gd name="T25" fmla="*/ 38 h 83"/>
                <a:gd name="T26" fmla="*/ 65 w 65"/>
                <a:gd name="T27" fmla="*/ 58 h 83"/>
                <a:gd name="T28" fmla="*/ 33 w 65"/>
                <a:gd name="T29" fmla="*/ 83 h 83"/>
                <a:gd name="T30" fmla="*/ 0 w 65"/>
                <a:gd name="T31" fmla="*/ 54 h 83"/>
                <a:gd name="T32" fmla="*/ 14 w 65"/>
                <a:gd name="T33"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3">
                  <a:moveTo>
                    <a:pt x="14" y="54"/>
                  </a:moveTo>
                  <a:cubicBezTo>
                    <a:pt x="14" y="67"/>
                    <a:pt x="23" y="71"/>
                    <a:pt x="34" y="71"/>
                  </a:cubicBezTo>
                  <a:cubicBezTo>
                    <a:pt x="46" y="71"/>
                    <a:pt x="51" y="65"/>
                    <a:pt x="51" y="59"/>
                  </a:cubicBezTo>
                  <a:cubicBezTo>
                    <a:pt x="51" y="53"/>
                    <a:pt x="47" y="51"/>
                    <a:pt x="44" y="50"/>
                  </a:cubicBezTo>
                  <a:cubicBezTo>
                    <a:pt x="39" y="48"/>
                    <a:pt x="32" y="46"/>
                    <a:pt x="21" y="43"/>
                  </a:cubicBezTo>
                  <a:cubicBezTo>
                    <a:pt x="7" y="40"/>
                    <a:pt x="3" y="31"/>
                    <a:pt x="3" y="23"/>
                  </a:cubicBezTo>
                  <a:cubicBezTo>
                    <a:pt x="3" y="7"/>
                    <a:pt x="18" y="0"/>
                    <a:pt x="32" y="0"/>
                  </a:cubicBezTo>
                  <a:cubicBezTo>
                    <a:pt x="48" y="0"/>
                    <a:pt x="62" y="9"/>
                    <a:pt x="62" y="25"/>
                  </a:cubicBezTo>
                  <a:cubicBezTo>
                    <a:pt x="48" y="25"/>
                    <a:pt x="48" y="25"/>
                    <a:pt x="48" y="25"/>
                  </a:cubicBezTo>
                  <a:cubicBezTo>
                    <a:pt x="48" y="15"/>
                    <a:pt x="41" y="11"/>
                    <a:pt x="31" y="11"/>
                  </a:cubicBezTo>
                  <a:cubicBezTo>
                    <a:pt x="25" y="11"/>
                    <a:pt x="17" y="14"/>
                    <a:pt x="17" y="21"/>
                  </a:cubicBezTo>
                  <a:cubicBezTo>
                    <a:pt x="17" y="27"/>
                    <a:pt x="21" y="30"/>
                    <a:pt x="26" y="32"/>
                  </a:cubicBezTo>
                  <a:cubicBezTo>
                    <a:pt x="28" y="32"/>
                    <a:pt x="45" y="37"/>
                    <a:pt x="49" y="38"/>
                  </a:cubicBezTo>
                  <a:cubicBezTo>
                    <a:pt x="59" y="41"/>
                    <a:pt x="65" y="49"/>
                    <a:pt x="65" y="58"/>
                  </a:cubicBezTo>
                  <a:cubicBezTo>
                    <a:pt x="65" y="76"/>
                    <a:pt x="49" y="83"/>
                    <a:pt x="33" y="83"/>
                  </a:cubicBezTo>
                  <a:cubicBezTo>
                    <a:pt x="15" y="83"/>
                    <a:pt x="0" y="74"/>
                    <a:pt x="0" y="54"/>
                  </a:cubicBezTo>
                  <a:lnTo>
                    <a:pt x="1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8" name="Freeform 45"/>
            <p:cNvSpPr>
              <a:spLocks noEditPoints="1"/>
            </p:cNvSpPr>
            <p:nvPr/>
          </p:nvSpPr>
          <p:spPr bwMode="auto">
            <a:xfrm>
              <a:off x="10672763" y="1128713"/>
              <a:ext cx="157163" cy="163513"/>
            </a:xfrm>
            <a:custGeom>
              <a:avLst/>
              <a:gdLst>
                <a:gd name="T0" fmla="*/ 0 w 58"/>
                <a:gd name="T1" fmla="*/ 30 h 60"/>
                <a:gd name="T2" fmla="*/ 29 w 58"/>
                <a:gd name="T3" fmla="*/ 0 h 60"/>
                <a:gd name="T4" fmla="*/ 58 w 58"/>
                <a:gd name="T5" fmla="*/ 30 h 60"/>
                <a:gd name="T6" fmla="*/ 29 w 58"/>
                <a:gd name="T7" fmla="*/ 60 h 60"/>
                <a:gd name="T8" fmla="*/ 0 w 58"/>
                <a:gd name="T9" fmla="*/ 30 h 60"/>
                <a:gd name="T10" fmla="*/ 45 w 58"/>
                <a:gd name="T11" fmla="*/ 30 h 60"/>
                <a:gd name="T12" fmla="*/ 29 w 58"/>
                <a:gd name="T13" fmla="*/ 10 h 60"/>
                <a:gd name="T14" fmla="*/ 13 w 58"/>
                <a:gd name="T15" fmla="*/ 30 h 60"/>
                <a:gd name="T16" fmla="*/ 29 w 58"/>
                <a:gd name="T17" fmla="*/ 50 h 60"/>
                <a:gd name="T18" fmla="*/ 45 w 58"/>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0">
                  <a:moveTo>
                    <a:pt x="0" y="30"/>
                  </a:moveTo>
                  <a:cubicBezTo>
                    <a:pt x="0" y="13"/>
                    <a:pt x="11" y="0"/>
                    <a:pt x="29" y="0"/>
                  </a:cubicBezTo>
                  <a:cubicBezTo>
                    <a:pt x="47" y="0"/>
                    <a:pt x="58" y="13"/>
                    <a:pt x="58" y="30"/>
                  </a:cubicBezTo>
                  <a:cubicBezTo>
                    <a:pt x="58" y="48"/>
                    <a:pt x="47" y="60"/>
                    <a:pt x="29" y="60"/>
                  </a:cubicBezTo>
                  <a:cubicBezTo>
                    <a:pt x="11" y="60"/>
                    <a:pt x="0" y="48"/>
                    <a:pt x="0" y="30"/>
                  </a:cubicBezTo>
                  <a:close/>
                  <a:moveTo>
                    <a:pt x="45" y="30"/>
                  </a:moveTo>
                  <a:cubicBezTo>
                    <a:pt x="45" y="20"/>
                    <a:pt x="40" y="10"/>
                    <a:pt x="29" y="10"/>
                  </a:cubicBezTo>
                  <a:cubicBezTo>
                    <a:pt x="18" y="10"/>
                    <a:pt x="13" y="20"/>
                    <a:pt x="13" y="30"/>
                  </a:cubicBezTo>
                  <a:cubicBezTo>
                    <a:pt x="13" y="40"/>
                    <a:pt x="18" y="50"/>
                    <a:pt x="29" y="50"/>
                  </a:cubicBezTo>
                  <a:cubicBezTo>
                    <a:pt x="40" y="50"/>
                    <a:pt x="45" y="4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89" name="Freeform 46"/>
            <p:cNvSpPr>
              <a:spLocks/>
            </p:cNvSpPr>
            <p:nvPr/>
          </p:nvSpPr>
          <p:spPr bwMode="auto">
            <a:xfrm>
              <a:off x="10852150" y="1068388"/>
              <a:ext cx="192088" cy="227013"/>
            </a:xfrm>
            <a:custGeom>
              <a:avLst/>
              <a:gdLst>
                <a:gd name="T0" fmla="*/ 58 w 71"/>
                <a:gd name="T1" fmla="*/ 27 h 83"/>
                <a:gd name="T2" fmla="*/ 38 w 71"/>
                <a:gd name="T3" fmla="*/ 11 h 83"/>
                <a:gd name="T4" fmla="*/ 14 w 71"/>
                <a:gd name="T5" fmla="*/ 41 h 83"/>
                <a:gd name="T6" fmla="*/ 38 w 71"/>
                <a:gd name="T7" fmla="*/ 71 h 83"/>
                <a:gd name="T8" fmla="*/ 58 w 71"/>
                <a:gd name="T9" fmla="*/ 51 h 83"/>
                <a:gd name="T10" fmla="*/ 71 w 71"/>
                <a:gd name="T11" fmla="*/ 51 h 83"/>
                <a:gd name="T12" fmla="*/ 38 w 71"/>
                <a:gd name="T13" fmla="*/ 83 h 83"/>
                <a:gd name="T14" fmla="*/ 0 w 71"/>
                <a:gd name="T15" fmla="*/ 41 h 83"/>
                <a:gd name="T16" fmla="*/ 38 w 71"/>
                <a:gd name="T17" fmla="*/ 0 h 83"/>
                <a:gd name="T18" fmla="*/ 71 w 71"/>
                <a:gd name="T19" fmla="*/ 27 h 83"/>
                <a:gd name="T20" fmla="*/ 58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8" y="27"/>
                  </a:moveTo>
                  <a:cubicBezTo>
                    <a:pt x="55" y="18"/>
                    <a:pt x="49" y="11"/>
                    <a:pt x="38" y="11"/>
                  </a:cubicBezTo>
                  <a:cubicBezTo>
                    <a:pt x="21" y="11"/>
                    <a:pt x="14" y="26"/>
                    <a:pt x="14" y="41"/>
                  </a:cubicBezTo>
                  <a:cubicBezTo>
                    <a:pt x="14" y="56"/>
                    <a:pt x="21" y="71"/>
                    <a:pt x="38" y="71"/>
                  </a:cubicBezTo>
                  <a:cubicBezTo>
                    <a:pt x="50" y="71"/>
                    <a:pt x="57" y="62"/>
                    <a:pt x="58" y="51"/>
                  </a:cubicBezTo>
                  <a:cubicBezTo>
                    <a:pt x="71" y="51"/>
                    <a:pt x="71" y="51"/>
                    <a:pt x="71" y="51"/>
                  </a:cubicBezTo>
                  <a:cubicBezTo>
                    <a:pt x="70" y="70"/>
                    <a:pt x="57" y="83"/>
                    <a:pt x="38" y="83"/>
                  </a:cubicBezTo>
                  <a:cubicBezTo>
                    <a:pt x="14" y="83"/>
                    <a:pt x="0" y="64"/>
                    <a:pt x="0" y="41"/>
                  </a:cubicBezTo>
                  <a:cubicBezTo>
                    <a:pt x="0" y="19"/>
                    <a:pt x="14" y="0"/>
                    <a:pt x="38" y="0"/>
                  </a:cubicBezTo>
                  <a:cubicBezTo>
                    <a:pt x="56" y="0"/>
                    <a:pt x="70" y="10"/>
                    <a:pt x="71" y="27"/>
                  </a:cubicBezTo>
                  <a:lnTo>
                    <a:pt x="58"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sp>
        <p:nvSpPr>
          <p:cNvPr id="90" name="TextBox 89"/>
          <p:cNvSpPr txBox="1"/>
          <p:nvPr/>
        </p:nvSpPr>
        <p:spPr>
          <a:xfrm>
            <a:off x="10335350" y="4598220"/>
            <a:ext cx="272885" cy="261543"/>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4</a:t>
            </a:r>
          </a:p>
        </p:txBody>
      </p:sp>
      <p:grpSp>
        <p:nvGrpSpPr>
          <p:cNvPr id="91" name="Group 90"/>
          <p:cNvGrpSpPr/>
          <p:nvPr/>
        </p:nvGrpSpPr>
        <p:grpSpPr>
          <a:xfrm>
            <a:off x="3986178" y="4288321"/>
            <a:ext cx="606199" cy="589495"/>
            <a:chOff x="10153650" y="203200"/>
            <a:chExt cx="1382713" cy="1344613"/>
          </a:xfrm>
          <a:solidFill>
            <a:srgbClr val="425152"/>
          </a:solidFill>
        </p:grpSpPr>
        <p:sp>
          <p:nvSpPr>
            <p:cNvPr id="92" name="Freeform 35"/>
            <p:cNvSpPr>
              <a:spLocks/>
            </p:cNvSpPr>
            <p:nvPr/>
          </p:nvSpPr>
          <p:spPr bwMode="auto">
            <a:xfrm>
              <a:off x="10547350" y="668338"/>
              <a:ext cx="168275" cy="112713"/>
            </a:xfrm>
            <a:custGeom>
              <a:avLst/>
              <a:gdLst>
                <a:gd name="T0" fmla="*/ 106 w 106"/>
                <a:gd name="T1" fmla="*/ 0 h 71"/>
                <a:gd name="T2" fmla="*/ 0 w 106"/>
                <a:gd name="T3" fmla="*/ 0 h 71"/>
                <a:gd name="T4" fmla="*/ 0 w 106"/>
                <a:gd name="T5" fmla="*/ 71 h 71"/>
                <a:gd name="T6" fmla="*/ 106 w 106"/>
                <a:gd name="T7" fmla="*/ 71 h 71"/>
                <a:gd name="T8" fmla="*/ 106 w 106"/>
                <a:gd name="T9" fmla="*/ 0 h 71"/>
                <a:gd name="T10" fmla="*/ 106 w 106"/>
                <a:gd name="T11" fmla="*/ 0 h 71"/>
              </a:gdLst>
              <a:ahLst/>
              <a:cxnLst>
                <a:cxn ang="0">
                  <a:pos x="T0" y="T1"/>
                </a:cxn>
                <a:cxn ang="0">
                  <a:pos x="T2" y="T3"/>
                </a:cxn>
                <a:cxn ang="0">
                  <a:pos x="T4" y="T5"/>
                </a:cxn>
                <a:cxn ang="0">
                  <a:pos x="T6" y="T7"/>
                </a:cxn>
                <a:cxn ang="0">
                  <a:pos x="T8" y="T9"/>
                </a:cxn>
                <a:cxn ang="0">
                  <a:pos x="T10" y="T11"/>
                </a:cxn>
              </a:cxnLst>
              <a:rect l="0" t="0" r="r" b="b"/>
              <a:pathLst>
                <a:path w="106" h="71">
                  <a:moveTo>
                    <a:pt x="106" y="0"/>
                  </a:moveTo>
                  <a:lnTo>
                    <a:pt x="0" y="0"/>
                  </a:lnTo>
                  <a:lnTo>
                    <a:pt x="0" y="71"/>
                  </a:lnTo>
                  <a:lnTo>
                    <a:pt x="106" y="71"/>
                  </a:lnTo>
                  <a:lnTo>
                    <a:pt x="106"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3" name="Freeform 36"/>
            <p:cNvSpPr>
              <a:spLocks/>
            </p:cNvSpPr>
            <p:nvPr/>
          </p:nvSpPr>
          <p:spPr bwMode="auto">
            <a:xfrm>
              <a:off x="10761663" y="511175"/>
              <a:ext cx="166688" cy="111125"/>
            </a:xfrm>
            <a:custGeom>
              <a:avLst/>
              <a:gdLst>
                <a:gd name="T0" fmla="*/ 105 w 105"/>
                <a:gd name="T1" fmla="*/ 0 h 70"/>
                <a:gd name="T2" fmla="*/ 0 w 105"/>
                <a:gd name="T3" fmla="*/ 0 h 70"/>
                <a:gd name="T4" fmla="*/ 0 w 105"/>
                <a:gd name="T5" fmla="*/ 70 h 70"/>
                <a:gd name="T6" fmla="*/ 105 w 105"/>
                <a:gd name="T7" fmla="*/ 70 h 70"/>
                <a:gd name="T8" fmla="*/ 105 w 105"/>
                <a:gd name="T9" fmla="*/ 0 h 70"/>
                <a:gd name="T10" fmla="*/ 105 w 105"/>
                <a:gd name="T11" fmla="*/ 0 h 70"/>
              </a:gdLst>
              <a:ahLst/>
              <a:cxnLst>
                <a:cxn ang="0">
                  <a:pos x="T0" y="T1"/>
                </a:cxn>
                <a:cxn ang="0">
                  <a:pos x="T2" y="T3"/>
                </a:cxn>
                <a:cxn ang="0">
                  <a:pos x="T4" y="T5"/>
                </a:cxn>
                <a:cxn ang="0">
                  <a:pos x="T6" y="T7"/>
                </a:cxn>
                <a:cxn ang="0">
                  <a:pos x="T8" y="T9"/>
                </a:cxn>
                <a:cxn ang="0">
                  <a:pos x="T10" y="T11"/>
                </a:cxn>
              </a:cxnLst>
              <a:rect l="0" t="0" r="r" b="b"/>
              <a:pathLst>
                <a:path w="105" h="70">
                  <a:moveTo>
                    <a:pt x="105" y="0"/>
                  </a:moveTo>
                  <a:lnTo>
                    <a:pt x="0" y="0"/>
                  </a:lnTo>
                  <a:lnTo>
                    <a:pt x="0" y="70"/>
                  </a:lnTo>
                  <a:lnTo>
                    <a:pt x="105" y="7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4" name="Freeform 37"/>
            <p:cNvSpPr>
              <a:spLocks/>
            </p:cNvSpPr>
            <p:nvPr/>
          </p:nvSpPr>
          <p:spPr bwMode="auto">
            <a:xfrm>
              <a:off x="10761663" y="828675"/>
              <a:ext cx="166688" cy="109538"/>
            </a:xfrm>
            <a:custGeom>
              <a:avLst/>
              <a:gdLst>
                <a:gd name="T0" fmla="*/ 105 w 105"/>
                <a:gd name="T1" fmla="*/ 0 h 69"/>
                <a:gd name="T2" fmla="*/ 0 w 105"/>
                <a:gd name="T3" fmla="*/ 0 h 69"/>
                <a:gd name="T4" fmla="*/ 0 w 105"/>
                <a:gd name="T5" fmla="*/ 69 h 69"/>
                <a:gd name="T6" fmla="*/ 105 w 105"/>
                <a:gd name="T7" fmla="*/ 69 h 69"/>
                <a:gd name="T8" fmla="*/ 105 w 105"/>
                <a:gd name="T9" fmla="*/ 0 h 69"/>
                <a:gd name="T10" fmla="*/ 105 w 105"/>
                <a:gd name="T11" fmla="*/ 0 h 69"/>
              </a:gdLst>
              <a:ahLst/>
              <a:cxnLst>
                <a:cxn ang="0">
                  <a:pos x="T0" y="T1"/>
                </a:cxn>
                <a:cxn ang="0">
                  <a:pos x="T2" y="T3"/>
                </a:cxn>
                <a:cxn ang="0">
                  <a:pos x="T4" y="T5"/>
                </a:cxn>
                <a:cxn ang="0">
                  <a:pos x="T6" y="T7"/>
                </a:cxn>
                <a:cxn ang="0">
                  <a:pos x="T8" y="T9"/>
                </a:cxn>
                <a:cxn ang="0">
                  <a:pos x="T10" y="T11"/>
                </a:cxn>
              </a:cxnLst>
              <a:rect l="0" t="0" r="r" b="b"/>
              <a:pathLst>
                <a:path w="105" h="69">
                  <a:moveTo>
                    <a:pt x="105" y="0"/>
                  </a:moveTo>
                  <a:lnTo>
                    <a:pt x="0" y="0"/>
                  </a:lnTo>
                  <a:lnTo>
                    <a:pt x="0" y="69"/>
                  </a:lnTo>
                  <a:lnTo>
                    <a:pt x="105" y="69"/>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5" name="Freeform 38"/>
            <p:cNvSpPr>
              <a:spLocks/>
            </p:cNvSpPr>
            <p:nvPr/>
          </p:nvSpPr>
          <p:spPr bwMode="auto">
            <a:xfrm>
              <a:off x="10974388" y="668338"/>
              <a:ext cx="171450" cy="112713"/>
            </a:xfrm>
            <a:custGeom>
              <a:avLst/>
              <a:gdLst>
                <a:gd name="T0" fmla="*/ 108 w 108"/>
                <a:gd name="T1" fmla="*/ 0 h 71"/>
                <a:gd name="T2" fmla="*/ 0 w 108"/>
                <a:gd name="T3" fmla="*/ 0 h 71"/>
                <a:gd name="T4" fmla="*/ 0 w 108"/>
                <a:gd name="T5" fmla="*/ 71 h 71"/>
                <a:gd name="T6" fmla="*/ 108 w 108"/>
                <a:gd name="T7" fmla="*/ 71 h 71"/>
                <a:gd name="T8" fmla="*/ 108 w 108"/>
                <a:gd name="T9" fmla="*/ 0 h 71"/>
                <a:gd name="T10" fmla="*/ 108 w 108"/>
                <a:gd name="T11" fmla="*/ 0 h 71"/>
              </a:gdLst>
              <a:ahLst/>
              <a:cxnLst>
                <a:cxn ang="0">
                  <a:pos x="T0" y="T1"/>
                </a:cxn>
                <a:cxn ang="0">
                  <a:pos x="T2" y="T3"/>
                </a:cxn>
                <a:cxn ang="0">
                  <a:pos x="T4" y="T5"/>
                </a:cxn>
                <a:cxn ang="0">
                  <a:pos x="T6" y="T7"/>
                </a:cxn>
                <a:cxn ang="0">
                  <a:pos x="T8" y="T9"/>
                </a:cxn>
                <a:cxn ang="0">
                  <a:pos x="T10" y="T11"/>
                </a:cxn>
              </a:cxnLst>
              <a:rect l="0" t="0" r="r" b="b"/>
              <a:pathLst>
                <a:path w="108" h="71">
                  <a:moveTo>
                    <a:pt x="108" y="0"/>
                  </a:moveTo>
                  <a:lnTo>
                    <a:pt x="0" y="0"/>
                  </a:lnTo>
                  <a:lnTo>
                    <a:pt x="0" y="71"/>
                  </a:lnTo>
                  <a:lnTo>
                    <a:pt x="108" y="71"/>
                  </a:lnTo>
                  <a:lnTo>
                    <a:pt x="108" y="0"/>
                  </a:lnTo>
                  <a:lnTo>
                    <a:pt x="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6" name="Freeform 39"/>
            <p:cNvSpPr>
              <a:spLocks/>
            </p:cNvSpPr>
            <p:nvPr/>
          </p:nvSpPr>
          <p:spPr bwMode="auto">
            <a:xfrm>
              <a:off x="10547350" y="511175"/>
              <a:ext cx="168275" cy="111125"/>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7" name="Freeform 40"/>
            <p:cNvSpPr>
              <a:spLocks/>
            </p:cNvSpPr>
            <p:nvPr/>
          </p:nvSpPr>
          <p:spPr bwMode="auto">
            <a:xfrm>
              <a:off x="10547350" y="828675"/>
              <a:ext cx="168275" cy="109538"/>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8" name="Freeform 41"/>
            <p:cNvSpPr>
              <a:spLocks/>
            </p:cNvSpPr>
            <p:nvPr/>
          </p:nvSpPr>
          <p:spPr bwMode="auto">
            <a:xfrm>
              <a:off x="10974388" y="511175"/>
              <a:ext cx="171450" cy="111125"/>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99" name="Freeform 42"/>
            <p:cNvSpPr>
              <a:spLocks/>
            </p:cNvSpPr>
            <p:nvPr/>
          </p:nvSpPr>
          <p:spPr bwMode="auto">
            <a:xfrm>
              <a:off x="10974388" y="828675"/>
              <a:ext cx="171450" cy="109538"/>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0" name="Freeform 43"/>
            <p:cNvSpPr>
              <a:spLocks noEditPoints="1"/>
            </p:cNvSpPr>
            <p:nvPr/>
          </p:nvSpPr>
          <p:spPr bwMode="auto">
            <a:xfrm>
              <a:off x="10153650" y="203200"/>
              <a:ext cx="1382713" cy="1344613"/>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1" name="Freeform 44"/>
            <p:cNvSpPr>
              <a:spLocks/>
            </p:cNvSpPr>
            <p:nvPr/>
          </p:nvSpPr>
          <p:spPr bwMode="auto">
            <a:xfrm>
              <a:off x="10477500" y="1068388"/>
              <a:ext cx="176213" cy="227013"/>
            </a:xfrm>
            <a:custGeom>
              <a:avLst/>
              <a:gdLst>
                <a:gd name="T0" fmla="*/ 14 w 65"/>
                <a:gd name="T1" fmla="*/ 54 h 83"/>
                <a:gd name="T2" fmla="*/ 34 w 65"/>
                <a:gd name="T3" fmla="*/ 71 h 83"/>
                <a:gd name="T4" fmla="*/ 51 w 65"/>
                <a:gd name="T5" fmla="*/ 59 h 83"/>
                <a:gd name="T6" fmla="*/ 44 w 65"/>
                <a:gd name="T7" fmla="*/ 50 h 83"/>
                <a:gd name="T8" fmla="*/ 21 w 65"/>
                <a:gd name="T9" fmla="*/ 43 h 83"/>
                <a:gd name="T10" fmla="*/ 3 w 65"/>
                <a:gd name="T11" fmla="*/ 23 h 83"/>
                <a:gd name="T12" fmla="*/ 32 w 65"/>
                <a:gd name="T13" fmla="*/ 0 h 83"/>
                <a:gd name="T14" fmla="*/ 62 w 65"/>
                <a:gd name="T15" fmla="*/ 25 h 83"/>
                <a:gd name="T16" fmla="*/ 48 w 65"/>
                <a:gd name="T17" fmla="*/ 25 h 83"/>
                <a:gd name="T18" fmla="*/ 31 w 65"/>
                <a:gd name="T19" fmla="*/ 11 h 83"/>
                <a:gd name="T20" fmla="*/ 17 w 65"/>
                <a:gd name="T21" fmla="*/ 21 h 83"/>
                <a:gd name="T22" fmla="*/ 26 w 65"/>
                <a:gd name="T23" fmla="*/ 32 h 83"/>
                <a:gd name="T24" fmla="*/ 49 w 65"/>
                <a:gd name="T25" fmla="*/ 38 h 83"/>
                <a:gd name="T26" fmla="*/ 65 w 65"/>
                <a:gd name="T27" fmla="*/ 58 h 83"/>
                <a:gd name="T28" fmla="*/ 33 w 65"/>
                <a:gd name="T29" fmla="*/ 83 h 83"/>
                <a:gd name="T30" fmla="*/ 0 w 65"/>
                <a:gd name="T31" fmla="*/ 54 h 83"/>
                <a:gd name="T32" fmla="*/ 14 w 65"/>
                <a:gd name="T33"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3">
                  <a:moveTo>
                    <a:pt x="14" y="54"/>
                  </a:moveTo>
                  <a:cubicBezTo>
                    <a:pt x="14" y="67"/>
                    <a:pt x="23" y="71"/>
                    <a:pt x="34" y="71"/>
                  </a:cubicBezTo>
                  <a:cubicBezTo>
                    <a:pt x="46" y="71"/>
                    <a:pt x="51" y="65"/>
                    <a:pt x="51" y="59"/>
                  </a:cubicBezTo>
                  <a:cubicBezTo>
                    <a:pt x="51" y="53"/>
                    <a:pt x="47" y="51"/>
                    <a:pt x="44" y="50"/>
                  </a:cubicBezTo>
                  <a:cubicBezTo>
                    <a:pt x="39" y="48"/>
                    <a:pt x="32" y="46"/>
                    <a:pt x="21" y="43"/>
                  </a:cubicBezTo>
                  <a:cubicBezTo>
                    <a:pt x="7" y="40"/>
                    <a:pt x="3" y="31"/>
                    <a:pt x="3" y="23"/>
                  </a:cubicBezTo>
                  <a:cubicBezTo>
                    <a:pt x="3" y="7"/>
                    <a:pt x="18" y="0"/>
                    <a:pt x="32" y="0"/>
                  </a:cubicBezTo>
                  <a:cubicBezTo>
                    <a:pt x="48" y="0"/>
                    <a:pt x="62" y="9"/>
                    <a:pt x="62" y="25"/>
                  </a:cubicBezTo>
                  <a:cubicBezTo>
                    <a:pt x="48" y="25"/>
                    <a:pt x="48" y="25"/>
                    <a:pt x="48" y="25"/>
                  </a:cubicBezTo>
                  <a:cubicBezTo>
                    <a:pt x="48" y="15"/>
                    <a:pt x="41" y="11"/>
                    <a:pt x="31" y="11"/>
                  </a:cubicBezTo>
                  <a:cubicBezTo>
                    <a:pt x="25" y="11"/>
                    <a:pt x="17" y="14"/>
                    <a:pt x="17" y="21"/>
                  </a:cubicBezTo>
                  <a:cubicBezTo>
                    <a:pt x="17" y="27"/>
                    <a:pt x="21" y="30"/>
                    <a:pt x="26" y="32"/>
                  </a:cubicBezTo>
                  <a:cubicBezTo>
                    <a:pt x="28" y="32"/>
                    <a:pt x="45" y="37"/>
                    <a:pt x="49" y="38"/>
                  </a:cubicBezTo>
                  <a:cubicBezTo>
                    <a:pt x="59" y="41"/>
                    <a:pt x="65" y="49"/>
                    <a:pt x="65" y="58"/>
                  </a:cubicBezTo>
                  <a:cubicBezTo>
                    <a:pt x="65" y="76"/>
                    <a:pt x="49" y="83"/>
                    <a:pt x="33" y="83"/>
                  </a:cubicBezTo>
                  <a:cubicBezTo>
                    <a:pt x="15" y="83"/>
                    <a:pt x="0" y="74"/>
                    <a:pt x="0" y="54"/>
                  </a:cubicBezTo>
                  <a:lnTo>
                    <a:pt x="1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2" name="Freeform 45"/>
            <p:cNvSpPr>
              <a:spLocks noEditPoints="1"/>
            </p:cNvSpPr>
            <p:nvPr/>
          </p:nvSpPr>
          <p:spPr bwMode="auto">
            <a:xfrm>
              <a:off x="10672763" y="1128713"/>
              <a:ext cx="157163" cy="163513"/>
            </a:xfrm>
            <a:custGeom>
              <a:avLst/>
              <a:gdLst>
                <a:gd name="T0" fmla="*/ 0 w 58"/>
                <a:gd name="T1" fmla="*/ 30 h 60"/>
                <a:gd name="T2" fmla="*/ 29 w 58"/>
                <a:gd name="T3" fmla="*/ 0 h 60"/>
                <a:gd name="T4" fmla="*/ 58 w 58"/>
                <a:gd name="T5" fmla="*/ 30 h 60"/>
                <a:gd name="T6" fmla="*/ 29 w 58"/>
                <a:gd name="T7" fmla="*/ 60 h 60"/>
                <a:gd name="T8" fmla="*/ 0 w 58"/>
                <a:gd name="T9" fmla="*/ 30 h 60"/>
                <a:gd name="T10" fmla="*/ 45 w 58"/>
                <a:gd name="T11" fmla="*/ 30 h 60"/>
                <a:gd name="T12" fmla="*/ 29 w 58"/>
                <a:gd name="T13" fmla="*/ 10 h 60"/>
                <a:gd name="T14" fmla="*/ 13 w 58"/>
                <a:gd name="T15" fmla="*/ 30 h 60"/>
                <a:gd name="T16" fmla="*/ 29 w 58"/>
                <a:gd name="T17" fmla="*/ 50 h 60"/>
                <a:gd name="T18" fmla="*/ 45 w 58"/>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0">
                  <a:moveTo>
                    <a:pt x="0" y="30"/>
                  </a:moveTo>
                  <a:cubicBezTo>
                    <a:pt x="0" y="13"/>
                    <a:pt x="11" y="0"/>
                    <a:pt x="29" y="0"/>
                  </a:cubicBezTo>
                  <a:cubicBezTo>
                    <a:pt x="47" y="0"/>
                    <a:pt x="58" y="13"/>
                    <a:pt x="58" y="30"/>
                  </a:cubicBezTo>
                  <a:cubicBezTo>
                    <a:pt x="58" y="48"/>
                    <a:pt x="47" y="60"/>
                    <a:pt x="29" y="60"/>
                  </a:cubicBezTo>
                  <a:cubicBezTo>
                    <a:pt x="11" y="60"/>
                    <a:pt x="0" y="48"/>
                    <a:pt x="0" y="30"/>
                  </a:cubicBezTo>
                  <a:close/>
                  <a:moveTo>
                    <a:pt x="45" y="30"/>
                  </a:moveTo>
                  <a:cubicBezTo>
                    <a:pt x="45" y="20"/>
                    <a:pt x="40" y="10"/>
                    <a:pt x="29" y="10"/>
                  </a:cubicBezTo>
                  <a:cubicBezTo>
                    <a:pt x="18" y="10"/>
                    <a:pt x="13" y="20"/>
                    <a:pt x="13" y="30"/>
                  </a:cubicBezTo>
                  <a:cubicBezTo>
                    <a:pt x="13" y="40"/>
                    <a:pt x="18" y="50"/>
                    <a:pt x="29" y="50"/>
                  </a:cubicBezTo>
                  <a:cubicBezTo>
                    <a:pt x="40" y="50"/>
                    <a:pt x="45" y="4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3" name="Freeform 46"/>
            <p:cNvSpPr>
              <a:spLocks/>
            </p:cNvSpPr>
            <p:nvPr/>
          </p:nvSpPr>
          <p:spPr bwMode="auto">
            <a:xfrm>
              <a:off x="10852150" y="1068388"/>
              <a:ext cx="192088" cy="227013"/>
            </a:xfrm>
            <a:custGeom>
              <a:avLst/>
              <a:gdLst>
                <a:gd name="T0" fmla="*/ 58 w 71"/>
                <a:gd name="T1" fmla="*/ 27 h 83"/>
                <a:gd name="T2" fmla="*/ 38 w 71"/>
                <a:gd name="T3" fmla="*/ 11 h 83"/>
                <a:gd name="T4" fmla="*/ 14 w 71"/>
                <a:gd name="T5" fmla="*/ 41 h 83"/>
                <a:gd name="T6" fmla="*/ 38 w 71"/>
                <a:gd name="T7" fmla="*/ 71 h 83"/>
                <a:gd name="T8" fmla="*/ 58 w 71"/>
                <a:gd name="T9" fmla="*/ 51 h 83"/>
                <a:gd name="T10" fmla="*/ 71 w 71"/>
                <a:gd name="T11" fmla="*/ 51 h 83"/>
                <a:gd name="T12" fmla="*/ 38 w 71"/>
                <a:gd name="T13" fmla="*/ 83 h 83"/>
                <a:gd name="T14" fmla="*/ 0 w 71"/>
                <a:gd name="T15" fmla="*/ 41 h 83"/>
                <a:gd name="T16" fmla="*/ 38 w 71"/>
                <a:gd name="T17" fmla="*/ 0 h 83"/>
                <a:gd name="T18" fmla="*/ 71 w 71"/>
                <a:gd name="T19" fmla="*/ 27 h 83"/>
                <a:gd name="T20" fmla="*/ 58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8" y="27"/>
                  </a:moveTo>
                  <a:cubicBezTo>
                    <a:pt x="55" y="18"/>
                    <a:pt x="49" y="11"/>
                    <a:pt x="38" y="11"/>
                  </a:cubicBezTo>
                  <a:cubicBezTo>
                    <a:pt x="21" y="11"/>
                    <a:pt x="14" y="26"/>
                    <a:pt x="14" y="41"/>
                  </a:cubicBezTo>
                  <a:cubicBezTo>
                    <a:pt x="14" y="56"/>
                    <a:pt x="21" y="71"/>
                    <a:pt x="38" y="71"/>
                  </a:cubicBezTo>
                  <a:cubicBezTo>
                    <a:pt x="50" y="71"/>
                    <a:pt x="57" y="62"/>
                    <a:pt x="58" y="51"/>
                  </a:cubicBezTo>
                  <a:cubicBezTo>
                    <a:pt x="71" y="51"/>
                    <a:pt x="71" y="51"/>
                    <a:pt x="71" y="51"/>
                  </a:cubicBezTo>
                  <a:cubicBezTo>
                    <a:pt x="70" y="70"/>
                    <a:pt x="57" y="83"/>
                    <a:pt x="38" y="83"/>
                  </a:cubicBezTo>
                  <a:cubicBezTo>
                    <a:pt x="14" y="83"/>
                    <a:pt x="0" y="64"/>
                    <a:pt x="0" y="41"/>
                  </a:cubicBezTo>
                  <a:cubicBezTo>
                    <a:pt x="0" y="19"/>
                    <a:pt x="14" y="0"/>
                    <a:pt x="38" y="0"/>
                  </a:cubicBezTo>
                  <a:cubicBezTo>
                    <a:pt x="56" y="0"/>
                    <a:pt x="70" y="10"/>
                    <a:pt x="71" y="27"/>
                  </a:cubicBezTo>
                  <a:lnTo>
                    <a:pt x="58"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sp>
        <p:nvSpPr>
          <p:cNvPr id="104" name="TextBox 103"/>
          <p:cNvSpPr txBox="1"/>
          <p:nvPr/>
        </p:nvSpPr>
        <p:spPr>
          <a:xfrm>
            <a:off x="4304620" y="4602803"/>
            <a:ext cx="272885" cy="235915"/>
          </a:xfrm>
          <a:prstGeom prst="rect">
            <a:avLst/>
          </a:prstGeom>
          <a:noFill/>
        </p:spPr>
        <p:txBody>
          <a:bodyPr wrap="square" lIns="91412" tIns="45707" rIns="91412" bIns="45707" rtlCol="0">
            <a:spAutoFit/>
          </a:bodyPr>
          <a:lstStyle/>
          <a:p>
            <a:pPr defTabSz="914126"/>
            <a:r>
              <a:rPr lang="en-US" sz="900">
                <a:solidFill>
                  <a:srgbClr val="002060"/>
                </a:solidFill>
                <a:latin typeface="Arial" panose="020B0604020202020204"/>
              </a:rPr>
              <a:t>1</a:t>
            </a:r>
          </a:p>
        </p:txBody>
      </p:sp>
      <p:grpSp>
        <p:nvGrpSpPr>
          <p:cNvPr id="105" name="Group 104"/>
          <p:cNvGrpSpPr/>
          <p:nvPr/>
        </p:nvGrpSpPr>
        <p:grpSpPr>
          <a:xfrm>
            <a:off x="9170825" y="1571088"/>
            <a:ext cx="609076" cy="589495"/>
            <a:chOff x="7146303" y="715262"/>
            <a:chExt cx="1827213" cy="1768475"/>
          </a:xfrm>
          <a:solidFill>
            <a:srgbClr val="425152"/>
          </a:solidFill>
        </p:grpSpPr>
        <p:sp>
          <p:nvSpPr>
            <p:cNvPr id="106" name="Freeform 5"/>
            <p:cNvSpPr>
              <a:spLocks/>
            </p:cNvSpPr>
            <p:nvPr/>
          </p:nvSpPr>
          <p:spPr bwMode="auto">
            <a:xfrm>
              <a:off x="7673353" y="1328037"/>
              <a:ext cx="223838" cy="146050"/>
            </a:xfrm>
            <a:custGeom>
              <a:avLst/>
              <a:gdLst>
                <a:gd name="T0" fmla="*/ 141 w 141"/>
                <a:gd name="T1" fmla="*/ 0 h 92"/>
                <a:gd name="T2" fmla="*/ 0 w 141"/>
                <a:gd name="T3" fmla="*/ 0 h 92"/>
                <a:gd name="T4" fmla="*/ 0 w 141"/>
                <a:gd name="T5" fmla="*/ 92 h 92"/>
                <a:gd name="T6" fmla="*/ 141 w 141"/>
                <a:gd name="T7" fmla="*/ 92 h 92"/>
                <a:gd name="T8" fmla="*/ 141 w 141"/>
                <a:gd name="T9" fmla="*/ 0 h 92"/>
                <a:gd name="T10" fmla="*/ 141 w 141"/>
                <a:gd name="T11" fmla="*/ 0 h 92"/>
              </a:gdLst>
              <a:ahLst/>
              <a:cxnLst>
                <a:cxn ang="0">
                  <a:pos x="T0" y="T1"/>
                </a:cxn>
                <a:cxn ang="0">
                  <a:pos x="T2" y="T3"/>
                </a:cxn>
                <a:cxn ang="0">
                  <a:pos x="T4" y="T5"/>
                </a:cxn>
                <a:cxn ang="0">
                  <a:pos x="T6" y="T7"/>
                </a:cxn>
                <a:cxn ang="0">
                  <a:pos x="T8" y="T9"/>
                </a:cxn>
                <a:cxn ang="0">
                  <a:pos x="T10" y="T11"/>
                </a:cxn>
              </a:cxnLst>
              <a:rect l="0" t="0" r="r" b="b"/>
              <a:pathLst>
                <a:path w="141" h="92">
                  <a:moveTo>
                    <a:pt x="141" y="0"/>
                  </a:moveTo>
                  <a:lnTo>
                    <a:pt x="0" y="0"/>
                  </a:lnTo>
                  <a:lnTo>
                    <a:pt x="0" y="92"/>
                  </a:lnTo>
                  <a:lnTo>
                    <a:pt x="141" y="92"/>
                  </a:lnTo>
                  <a:lnTo>
                    <a:pt x="141"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7" name="Freeform 6"/>
            <p:cNvSpPr>
              <a:spLocks/>
            </p:cNvSpPr>
            <p:nvPr/>
          </p:nvSpPr>
          <p:spPr bwMode="auto">
            <a:xfrm>
              <a:off x="7957516" y="1120075"/>
              <a:ext cx="219075" cy="146050"/>
            </a:xfrm>
            <a:custGeom>
              <a:avLst/>
              <a:gdLst>
                <a:gd name="T0" fmla="*/ 138 w 138"/>
                <a:gd name="T1" fmla="*/ 0 h 92"/>
                <a:gd name="T2" fmla="*/ 0 w 138"/>
                <a:gd name="T3" fmla="*/ 0 h 92"/>
                <a:gd name="T4" fmla="*/ 0 w 138"/>
                <a:gd name="T5" fmla="*/ 92 h 92"/>
                <a:gd name="T6" fmla="*/ 138 w 138"/>
                <a:gd name="T7" fmla="*/ 92 h 92"/>
                <a:gd name="T8" fmla="*/ 138 w 138"/>
                <a:gd name="T9" fmla="*/ 0 h 92"/>
                <a:gd name="T10" fmla="*/ 138 w 138"/>
                <a:gd name="T11" fmla="*/ 0 h 92"/>
              </a:gdLst>
              <a:ahLst/>
              <a:cxnLst>
                <a:cxn ang="0">
                  <a:pos x="T0" y="T1"/>
                </a:cxn>
                <a:cxn ang="0">
                  <a:pos x="T2" y="T3"/>
                </a:cxn>
                <a:cxn ang="0">
                  <a:pos x="T4" y="T5"/>
                </a:cxn>
                <a:cxn ang="0">
                  <a:pos x="T6" y="T7"/>
                </a:cxn>
                <a:cxn ang="0">
                  <a:pos x="T8" y="T9"/>
                </a:cxn>
                <a:cxn ang="0">
                  <a:pos x="T10" y="T11"/>
                </a:cxn>
              </a:cxnLst>
              <a:rect l="0" t="0" r="r" b="b"/>
              <a:pathLst>
                <a:path w="138" h="92">
                  <a:moveTo>
                    <a:pt x="138" y="0"/>
                  </a:moveTo>
                  <a:lnTo>
                    <a:pt x="0" y="0"/>
                  </a:lnTo>
                  <a:lnTo>
                    <a:pt x="0" y="92"/>
                  </a:lnTo>
                  <a:lnTo>
                    <a:pt x="138" y="92"/>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8" name="Freeform 7"/>
            <p:cNvSpPr>
              <a:spLocks/>
            </p:cNvSpPr>
            <p:nvPr/>
          </p:nvSpPr>
          <p:spPr bwMode="auto">
            <a:xfrm>
              <a:off x="7957516" y="1539175"/>
              <a:ext cx="219075" cy="142875"/>
            </a:xfrm>
            <a:custGeom>
              <a:avLst/>
              <a:gdLst>
                <a:gd name="T0" fmla="*/ 138 w 138"/>
                <a:gd name="T1" fmla="*/ 0 h 90"/>
                <a:gd name="T2" fmla="*/ 0 w 138"/>
                <a:gd name="T3" fmla="*/ 0 h 90"/>
                <a:gd name="T4" fmla="*/ 0 w 138"/>
                <a:gd name="T5" fmla="*/ 90 h 90"/>
                <a:gd name="T6" fmla="*/ 138 w 138"/>
                <a:gd name="T7" fmla="*/ 90 h 90"/>
                <a:gd name="T8" fmla="*/ 138 w 138"/>
                <a:gd name="T9" fmla="*/ 0 h 90"/>
                <a:gd name="T10" fmla="*/ 138 w 138"/>
                <a:gd name="T11" fmla="*/ 0 h 90"/>
              </a:gdLst>
              <a:ahLst/>
              <a:cxnLst>
                <a:cxn ang="0">
                  <a:pos x="T0" y="T1"/>
                </a:cxn>
                <a:cxn ang="0">
                  <a:pos x="T2" y="T3"/>
                </a:cxn>
                <a:cxn ang="0">
                  <a:pos x="T4" y="T5"/>
                </a:cxn>
                <a:cxn ang="0">
                  <a:pos x="T6" y="T7"/>
                </a:cxn>
                <a:cxn ang="0">
                  <a:pos x="T8" y="T9"/>
                </a:cxn>
                <a:cxn ang="0">
                  <a:pos x="T10" y="T11"/>
                </a:cxn>
              </a:cxnLst>
              <a:rect l="0" t="0" r="r" b="b"/>
              <a:pathLst>
                <a:path w="138" h="90">
                  <a:moveTo>
                    <a:pt x="138" y="0"/>
                  </a:moveTo>
                  <a:lnTo>
                    <a:pt x="0" y="0"/>
                  </a:lnTo>
                  <a:lnTo>
                    <a:pt x="0" y="90"/>
                  </a:lnTo>
                  <a:lnTo>
                    <a:pt x="138" y="90"/>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09" name="Freeform 8"/>
            <p:cNvSpPr>
              <a:spLocks/>
            </p:cNvSpPr>
            <p:nvPr/>
          </p:nvSpPr>
          <p:spPr bwMode="auto">
            <a:xfrm>
              <a:off x="8236916" y="1328037"/>
              <a:ext cx="227013" cy="146050"/>
            </a:xfrm>
            <a:custGeom>
              <a:avLst/>
              <a:gdLst>
                <a:gd name="T0" fmla="*/ 143 w 143"/>
                <a:gd name="T1" fmla="*/ 0 h 92"/>
                <a:gd name="T2" fmla="*/ 0 w 143"/>
                <a:gd name="T3" fmla="*/ 0 h 92"/>
                <a:gd name="T4" fmla="*/ 0 w 143"/>
                <a:gd name="T5" fmla="*/ 92 h 92"/>
                <a:gd name="T6" fmla="*/ 143 w 143"/>
                <a:gd name="T7" fmla="*/ 92 h 92"/>
                <a:gd name="T8" fmla="*/ 143 w 143"/>
                <a:gd name="T9" fmla="*/ 0 h 92"/>
                <a:gd name="T10" fmla="*/ 143 w 143"/>
                <a:gd name="T11" fmla="*/ 0 h 92"/>
              </a:gdLst>
              <a:ahLst/>
              <a:cxnLst>
                <a:cxn ang="0">
                  <a:pos x="T0" y="T1"/>
                </a:cxn>
                <a:cxn ang="0">
                  <a:pos x="T2" y="T3"/>
                </a:cxn>
                <a:cxn ang="0">
                  <a:pos x="T4" y="T5"/>
                </a:cxn>
                <a:cxn ang="0">
                  <a:pos x="T6" y="T7"/>
                </a:cxn>
                <a:cxn ang="0">
                  <a:pos x="T8" y="T9"/>
                </a:cxn>
                <a:cxn ang="0">
                  <a:pos x="T10" y="T11"/>
                </a:cxn>
              </a:cxnLst>
              <a:rect l="0" t="0" r="r" b="b"/>
              <a:pathLst>
                <a:path w="143" h="92">
                  <a:moveTo>
                    <a:pt x="143" y="0"/>
                  </a:moveTo>
                  <a:lnTo>
                    <a:pt x="0" y="0"/>
                  </a:lnTo>
                  <a:lnTo>
                    <a:pt x="0" y="92"/>
                  </a:lnTo>
                  <a:lnTo>
                    <a:pt x="143" y="92"/>
                  </a:lnTo>
                  <a:lnTo>
                    <a:pt x="143" y="0"/>
                  </a:lnTo>
                  <a:lnTo>
                    <a:pt x="1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0" name="Freeform 9"/>
            <p:cNvSpPr>
              <a:spLocks/>
            </p:cNvSpPr>
            <p:nvPr/>
          </p:nvSpPr>
          <p:spPr bwMode="auto">
            <a:xfrm>
              <a:off x="7673353" y="1120075"/>
              <a:ext cx="223838" cy="146050"/>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1" name="Freeform 10"/>
            <p:cNvSpPr>
              <a:spLocks/>
            </p:cNvSpPr>
            <p:nvPr/>
          </p:nvSpPr>
          <p:spPr bwMode="auto">
            <a:xfrm>
              <a:off x="7673353" y="1539175"/>
              <a:ext cx="223838" cy="14287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2" name="Freeform 11"/>
            <p:cNvSpPr>
              <a:spLocks/>
            </p:cNvSpPr>
            <p:nvPr/>
          </p:nvSpPr>
          <p:spPr bwMode="auto">
            <a:xfrm>
              <a:off x="8236916" y="1120075"/>
              <a:ext cx="227013" cy="146050"/>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3" name="Freeform 12"/>
            <p:cNvSpPr>
              <a:spLocks/>
            </p:cNvSpPr>
            <p:nvPr/>
          </p:nvSpPr>
          <p:spPr bwMode="auto">
            <a:xfrm>
              <a:off x="8236916" y="1539175"/>
              <a:ext cx="227013" cy="14287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4" name="Freeform 13"/>
            <p:cNvSpPr>
              <a:spLocks noEditPoints="1"/>
            </p:cNvSpPr>
            <p:nvPr/>
          </p:nvSpPr>
          <p:spPr bwMode="auto">
            <a:xfrm>
              <a:off x="7146303" y="715262"/>
              <a:ext cx="1827213" cy="1768475"/>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5" name="Freeform 14"/>
            <p:cNvSpPr>
              <a:spLocks/>
            </p:cNvSpPr>
            <p:nvPr/>
          </p:nvSpPr>
          <p:spPr bwMode="auto">
            <a:xfrm>
              <a:off x="7695578" y="1850325"/>
              <a:ext cx="255588" cy="296863"/>
            </a:xfrm>
            <a:custGeom>
              <a:avLst/>
              <a:gdLst>
                <a:gd name="T0" fmla="*/ 57 w 71"/>
                <a:gd name="T1" fmla="*/ 27 h 83"/>
                <a:gd name="T2" fmla="*/ 37 w 71"/>
                <a:gd name="T3" fmla="*/ 11 h 83"/>
                <a:gd name="T4" fmla="*/ 13 w 71"/>
                <a:gd name="T5" fmla="*/ 41 h 83"/>
                <a:gd name="T6" fmla="*/ 37 w 71"/>
                <a:gd name="T7" fmla="*/ 71 h 83"/>
                <a:gd name="T8" fmla="*/ 58 w 71"/>
                <a:gd name="T9" fmla="*/ 51 h 83"/>
                <a:gd name="T10" fmla="*/ 71 w 71"/>
                <a:gd name="T11" fmla="*/ 51 h 83"/>
                <a:gd name="T12" fmla="*/ 37 w 71"/>
                <a:gd name="T13" fmla="*/ 83 h 83"/>
                <a:gd name="T14" fmla="*/ 0 w 71"/>
                <a:gd name="T15" fmla="*/ 41 h 83"/>
                <a:gd name="T16" fmla="*/ 37 w 71"/>
                <a:gd name="T17" fmla="*/ 0 h 83"/>
                <a:gd name="T18" fmla="*/ 71 w 71"/>
                <a:gd name="T19" fmla="*/ 27 h 83"/>
                <a:gd name="T20" fmla="*/ 57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7" y="27"/>
                  </a:moveTo>
                  <a:cubicBezTo>
                    <a:pt x="55" y="18"/>
                    <a:pt x="49" y="11"/>
                    <a:pt x="37" y="11"/>
                  </a:cubicBezTo>
                  <a:cubicBezTo>
                    <a:pt x="20" y="11"/>
                    <a:pt x="13" y="26"/>
                    <a:pt x="13" y="41"/>
                  </a:cubicBezTo>
                  <a:cubicBezTo>
                    <a:pt x="13" y="57"/>
                    <a:pt x="20" y="71"/>
                    <a:pt x="37" y="71"/>
                  </a:cubicBezTo>
                  <a:cubicBezTo>
                    <a:pt x="50" y="71"/>
                    <a:pt x="56" y="62"/>
                    <a:pt x="58" y="51"/>
                  </a:cubicBezTo>
                  <a:cubicBezTo>
                    <a:pt x="71" y="51"/>
                    <a:pt x="71" y="51"/>
                    <a:pt x="71" y="51"/>
                  </a:cubicBezTo>
                  <a:cubicBezTo>
                    <a:pt x="70" y="70"/>
                    <a:pt x="57" y="83"/>
                    <a:pt x="37" y="83"/>
                  </a:cubicBezTo>
                  <a:cubicBezTo>
                    <a:pt x="14" y="83"/>
                    <a:pt x="0" y="64"/>
                    <a:pt x="0" y="41"/>
                  </a:cubicBezTo>
                  <a:cubicBezTo>
                    <a:pt x="0" y="19"/>
                    <a:pt x="14" y="0"/>
                    <a:pt x="37" y="0"/>
                  </a:cubicBezTo>
                  <a:cubicBezTo>
                    <a:pt x="55" y="0"/>
                    <a:pt x="69" y="10"/>
                    <a:pt x="71"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6" name="Freeform 15"/>
            <p:cNvSpPr>
              <a:spLocks noEditPoints="1"/>
            </p:cNvSpPr>
            <p:nvPr/>
          </p:nvSpPr>
          <p:spPr bwMode="auto">
            <a:xfrm>
              <a:off x="7997203" y="1856675"/>
              <a:ext cx="219075" cy="284163"/>
            </a:xfrm>
            <a:custGeom>
              <a:avLst/>
              <a:gdLst>
                <a:gd name="T0" fmla="*/ 0 w 61"/>
                <a:gd name="T1" fmla="*/ 0 h 79"/>
                <a:gd name="T2" fmla="*/ 35 w 61"/>
                <a:gd name="T3" fmla="*/ 0 h 79"/>
                <a:gd name="T4" fmla="*/ 61 w 61"/>
                <a:gd name="T5" fmla="*/ 24 h 79"/>
                <a:gd name="T6" fmla="*/ 35 w 61"/>
                <a:gd name="T7" fmla="*/ 49 h 79"/>
                <a:gd name="T8" fmla="*/ 13 w 61"/>
                <a:gd name="T9" fmla="*/ 49 h 79"/>
                <a:gd name="T10" fmla="*/ 13 w 61"/>
                <a:gd name="T11" fmla="*/ 79 h 79"/>
                <a:gd name="T12" fmla="*/ 0 w 61"/>
                <a:gd name="T13" fmla="*/ 79 h 79"/>
                <a:gd name="T14" fmla="*/ 0 w 61"/>
                <a:gd name="T15" fmla="*/ 0 h 79"/>
                <a:gd name="T16" fmla="*/ 13 w 61"/>
                <a:gd name="T17" fmla="*/ 37 h 79"/>
                <a:gd name="T18" fmla="*/ 34 w 61"/>
                <a:gd name="T19" fmla="*/ 37 h 79"/>
                <a:gd name="T20" fmla="*/ 48 w 61"/>
                <a:gd name="T21" fmla="*/ 24 h 79"/>
                <a:gd name="T22" fmla="*/ 34 w 61"/>
                <a:gd name="T23" fmla="*/ 11 h 79"/>
                <a:gd name="T24" fmla="*/ 13 w 61"/>
                <a:gd name="T25" fmla="*/ 11 h 79"/>
                <a:gd name="T26" fmla="*/ 13 w 61"/>
                <a:gd name="T27" fmla="*/ 3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9">
                  <a:moveTo>
                    <a:pt x="0" y="0"/>
                  </a:moveTo>
                  <a:cubicBezTo>
                    <a:pt x="35" y="0"/>
                    <a:pt x="35" y="0"/>
                    <a:pt x="35" y="0"/>
                  </a:cubicBezTo>
                  <a:cubicBezTo>
                    <a:pt x="57" y="0"/>
                    <a:pt x="61" y="15"/>
                    <a:pt x="61" y="24"/>
                  </a:cubicBezTo>
                  <a:cubicBezTo>
                    <a:pt x="61" y="34"/>
                    <a:pt x="57" y="49"/>
                    <a:pt x="35" y="49"/>
                  </a:cubicBezTo>
                  <a:cubicBezTo>
                    <a:pt x="13" y="49"/>
                    <a:pt x="13" y="49"/>
                    <a:pt x="13" y="49"/>
                  </a:cubicBezTo>
                  <a:cubicBezTo>
                    <a:pt x="13" y="79"/>
                    <a:pt x="13" y="79"/>
                    <a:pt x="13" y="79"/>
                  </a:cubicBezTo>
                  <a:cubicBezTo>
                    <a:pt x="0" y="79"/>
                    <a:pt x="0" y="79"/>
                    <a:pt x="0" y="79"/>
                  </a:cubicBezTo>
                  <a:lnTo>
                    <a:pt x="0" y="0"/>
                  </a:lnTo>
                  <a:close/>
                  <a:moveTo>
                    <a:pt x="13" y="37"/>
                  </a:moveTo>
                  <a:cubicBezTo>
                    <a:pt x="34" y="37"/>
                    <a:pt x="34" y="37"/>
                    <a:pt x="34" y="37"/>
                  </a:cubicBezTo>
                  <a:cubicBezTo>
                    <a:pt x="40" y="37"/>
                    <a:pt x="48" y="34"/>
                    <a:pt x="48" y="24"/>
                  </a:cubicBezTo>
                  <a:cubicBezTo>
                    <a:pt x="48" y="14"/>
                    <a:pt x="41" y="11"/>
                    <a:pt x="34" y="11"/>
                  </a:cubicBezTo>
                  <a:cubicBezTo>
                    <a:pt x="13" y="11"/>
                    <a:pt x="13" y="11"/>
                    <a:pt x="13" y="11"/>
                  </a:cubicBezTo>
                  <a:lnTo>
                    <a:pt x="1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nvGrpSpPr>
          <p:cNvPr id="117" name="Group 116"/>
          <p:cNvGrpSpPr/>
          <p:nvPr/>
        </p:nvGrpSpPr>
        <p:grpSpPr>
          <a:xfrm>
            <a:off x="3116934" y="1569317"/>
            <a:ext cx="609076" cy="589495"/>
            <a:chOff x="7146303" y="715262"/>
            <a:chExt cx="1827213" cy="1768475"/>
          </a:xfrm>
          <a:solidFill>
            <a:srgbClr val="425152"/>
          </a:solidFill>
        </p:grpSpPr>
        <p:sp>
          <p:nvSpPr>
            <p:cNvPr id="118" name="Freeform 5"/>
            <p:cNvSpPr>
              <a:spLocks/>
            </p:cNvSpPr>
            <p:nvPr/>
          </p:nvSpPr>
          <p:spPr bwMode="auto">
            <a:xfrm>
              <a:off x="7673353" y="1328037"/>
              <a:ext cx="223838" cy="146050"/>
            </a:xfrm>
            <a:custGeom>
              <a:avLst/>
              <a:gdLst>
                <a:gd name="T0" fmla="*/ 141 w 141"/>
                <a:gd name="T1" fmla="*/ 0 h 92"/>
                <a:gd name="T2" fmla="*/ 0 w 141"/>
                <a:gd name="T3" fmla="*/ 0 h 92"/>
                <a:gd name="T4" fmla="*/ 0 w 141"/>
                <a:gd name="T5" fmla="*/ 92 h 92"/>
                <a:gd name="T6" fmla="*/ 141 w 141"/>
                <a:gd name="T7" fmla="*/ 92 h 92"/>
                <a:gd name="T8" fmla="*/ 141 w 141"/>
                <a:gd name="T9" fmla="*/ 0 h 92"/>
                <a:gd name="T10" fmla="*/ 141 w 141"/>
                <a:gd name="T11" fmla="*/ 0 h 92"/>
              </a:gdLst>
              <a:ahLst/>
              <a:cxnLst>
                <a:cxn ang="0">
                  <a:pos x="T0" y="T1"/>
                </a:cxn>
                <a:cxn ang="0">
                  <a:pos x="T2" y="T3"/>
                </a:cxn>
                <a:cxn ang="0">
                  <a:pos x="T4" y="T5"/>
                </a:cxn>
                <a:cxn ang="0">
                  <a:pos x="T6" y="T7"/>
                </a:cxn>
                <a:cxn ang="0">
                  <a:pos x="T8" y="T9"/>
                </a:cxn>
                <a:cxn ang="0">
                  <a:pos x="T10" y="T11"/>
                </a:cxn>
              </a:cxnLst>
              <a:rect l="0" t="0" r="r" b="b"/>
              <a:pathLst>
                <a:path w="141" h="92">
                  <a:moveTo>
                    <a:pt x="141" y="0"/>
                  </a:moveTo>
                  <a:lnTo>
                    <a:pt x="0" y="0"/>
                  </a:lnTo>
                  <a:lnTo>
                    <a:pt x="0" y="92"/>
                  </a:lnTo>
                  <a:lnTo>
                    <a:pt x="141" y="92"/>
                  </a:lnTo>
                  <a:lnTo>
                    <a:pt x="141"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19" name="Freeform 6"/>
            <p:cNvSpPr>
              <a:spLocks/>
            </p:cNvSpPr>
            <p:nvPr/>
          </p:nvSpPr>
          <p:spPr bwMode="auto">
            <a:xfrm>
              <a:off x="7957516" y="1120075"/>
              <a:ext cx="219075" cy="146050"/>
            </a:xfrm>
            <a:custGeom>
              <a:avLst/>
              <a:gdLst>
                <a:gd name="T0" fmla="*/ 138 w 138"/>
                <a:gd name="T1" fmla="*/ 0 h 92"/>
                <a:gd name="T2" fmla="*/ 0 w 138"/>
                <a:gd name="T3" fmla="*/ 0 h 92"/>
                <a:gd name="T4" fmla="*/ 0 w 138"/>
                <a:gd name="T5" fmla="*/ 92 h 92"/>
                <a:gd name="T6" fmla="*/ 138 w 138"/>
                <a:gd name="T7" fmla="*/ 92 h 92"/>
                <a:gd name="T8" fmla="*/ 138 w 138"/>
                <a:gd name="T9" fmla="*/ 0 h 92"/>
                <a:gd name="T10" fmla="*/ 138 w 138"/>
                <a:gd name="T11" fmla="*/ 0 h 92"/>
              </a:gdLst>
              <a:ahLst/>
              <a:cxnLst>
                <a:cxn ang="0">
                  <a:pos x="T0" y="T1"/>
                </a:cxn>
                <a:cxn ang="0">
                  <a:pos x="T2" y="T3"/>
                </a:cxn>
                <a:cxn ang="0">
                  <a:pos x="T4" y="T5"/>
                </a:cxn>
                <a:cxn ang="0">
                  <a:pos x="T6" y="T7"/>
                </a:cxn>
                <a:cxn ang="0">
                  <a:pos x="T8" y="T9"/>
                </a:cxn>
                <a:cxn ang="0">
                  <a:pos x="T10" y="T11"/>
                </a:cxn>
              </a:cxnLst>
              <a:rect l="0" t="0" r="r" b="b"/>
              <a:pathLst>
                <a:path w="138" h="92">
                  <a:moveTo>
                    <a:pt x="138" y="0"/>
                  </a:moveTo>
                  <a:lnTo>
                    <a:pt x="0" y="0"/>
                  </a:lnTo>
                  <a:lnTo>
                    <a:pt x="0" y="92"/>
                  </a:lnTo>
                  <a:lnTo>
                    <a:pt x="138" y="92"/>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0" name="Freeform 7"/>
            <p:cNvSpPr>
              <a:spLocks/>
            </p:cNvSpPr>
            <p:nvPr/>
          </p:nvSpPr>
          <p:spPr bwMode="auto">
            <a:xfrm>
              <a:off x="7957516" y="1539175"/>
              <a:ext cx="219075" cy="142875"/>
            </a:xfrm>
            <a:custGeom>
              <a:avLst/>
              <a:gdLst>
                <a:gd name="T0" fmla="*/ 138 w 138"/>
                <a:gd name="T1" fmla="*/ 0 h 90"/>
                <a:gd name="T2" fmla="*/ 0 w 138"/>
                <a:gd name="T3" fmla="*/ 0 h 90"/>
                <a:gd name="T4" fmla="*/ 0 w 138"/>
                <a:gd name="T5" fmla="*/ 90 h 90"/>
                <a:gd name="T6" fmla="*/ 138 w 138"/>
                <a:gd name="T7" fmla="*/ 90 h 90"/>
                <a:gd name="T8" fmla="*/ 138 w 138"/>
                <a:gd name="T9" fmla="*/ 0 h 90"/>
                <a:gd name="T10" fmla="*/ 138 w 138"/>
                <a:gd name="T11" fmla="*/ 0 h 90"/>
              </a:gdLst>
              <a:ahLst/>
              <a:cxnLst>
                <a:cxn ang="0">
                  <a:pos x="T0" y="T1"/>
                </a:cxn>
                <a:cxn ang="0">
                  <a:pos x="T2" y="T3"/>
                </a:cxn>
                <a:cxn ang="0">
                  <a:pos x="T4" y="T5"/>
                </a:cxn>
                <a:cxn ang="0">
                  <a:pos x="T6" y="T7"/>
                </a:cxn>
                <a:cxn ang="0">
                  <a:pos x="T8" y="T9"/>
                </a:cxn>
                <a:cxn ang="0">
                  <a:pos x="T10" y="T11"/>
                </a:cxn>
              </a:cxnLst>
              <a:rect l="0" t="0" r="r" b="b"/>
              <a:pathLst>
                <a:path w="138" h="90">
                  <a:moveTo>
                    <a:pt x="138" y="0"/>
                  </a:moveTo>
                  <a:lnTo>
                    <a:pt x="0" y="0"/>
                  </a:lnTo>
                  <a:lnTo>
                    <a:pt x="0" y="90"/>
                  </a:lnTo>
                  <a:lnTo>
                    <a:pt x="138" y="90"/>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1" name="Freeform 8"/>
            <p:cNvSpPr>
              <a:spLocks/>
            </p:cNvSpPr>
            <p:nvPr/>
          </p:nvSpPr>
          <p:spPr bwMode="auto">
            <a:xfrm>
              <a:off x="8236916" y="1328037"/>
              <a:ext cx="227013" cy="146050"/>
            </a:xfrm>
            <a:custGeom>
              <a:avLst/>
              <a:gdLst>
                <a:gd name="T0" fmla="*/ 143 w 143"/>
                <a:gd name="T1" fmla="*/ 0 h 92"/>
                <a:gd name="T2" fmla="*/ 0 w 143"/>
                <a:gd name="T3" fmla="*/ 0 h 92"/>
                <a:gd name="T4" fmla="*/ 0 w 143"/>
                <a:gd name="T5" fmla="*/ 92 h 92"/>
                <a:gd name="T6" fmla="*/ 143 w 143"/>
                <a:gd name="T7" fmla="*/ 92 h 92"/>
                <a:gd name="T8" fmla="*/ 143 w 143"/>
                <a:gd name="T9" fmla="*/ 0 h 92"/>
                <a:gd name="T10" fmla="*/ 143 w 143"/>
                <a:gd name="T11" fmla="*/ 0 h 92"/>
              </a:gdLst>
              <a:ahLst/>
              <a:cxnLst>
                <a:cxn ang="0">
                  <a:pos x="T0" y="T1"/>
                </a:cxn>
                <a:cxn ang="0">
                  <a:pos x="T2" y="T3"/>
                </a:cxn>
                <a:cxn ang="0">
                  <a:pos x="T4" y="T5"/>
                </a:cxn>
                <a:cxn ang="0">
                  <a:pos x="T6" y="T7"/>
                </a:cxn>
                <a:cxn ang="0">
                  <a:pos x="T8" y="T9"/>
                </a:cxn>
                <a:cxn ang="0">
                  <a:pos x="T10" y="T11"/>
                </a:cxn>
              </a:cxnLst>
              <a:rect l="0" t="0" r="r" b="b"/>
              <a:pathLst>
                <a:path w="143" h="92">
                  <a:moveTo>
                    <a:pt x="143" y="0"/>
                  </a:moveTo>
                  <a:lnTo>
                    <a:pt x="0" y="0"/>
                  </a:lnTo>
                  <a:lnTo>
                    <a:pt x="0" y="92"/>
                  </a:lnTo>
                  <a:lnTo>
                    <a:pt x="143" y="92"/>
                  </a:lnTo>
                  <a:lnTo>
                    <a:pt x="143" y="0"/>
                  </a:lnTo>
                  <a:lnTo>
                    <a:pt x="1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2" name="Freeform 9"/>
            <p:cNvSpPr>
              <a:spLocks/>
            </p:cNvSpPr>
            <p:nvPr/>
          </p:nvSpPr>
          <p:spPr bwMode="auto">
            <a:xfrm>
              <a:off x="7673353" y="1120075"/>
              <a:ext cx="223838" cy="146050"/>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3" name="Freeform 10"/>
            <p:cNvSpPr>
              <a:spLocks/>
            </p:cNvSpPr>
            <p:nvPr/>
          </p:nvSpPr>
          <p:spPr bwMode="auto">
            <a:xfrm>
              <a:off x="7673353" y="1539175"/>
              <a:ext cx="223838" cy="14287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4" name="Freeform 11"/>
            <p:cNvSpPr>
              <a:spLocks/>
            </p:cNvSpPr>
            <p:nvPr/>
          </p:nvSpPr>
          <p:spPr bwMode="auto">
            <a:xfrm>
              <a:off x="8236916" y="1120075"/>
              <a:ext cx="227013" cy="146050"/>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5" name="Freeform 12"/>
            <p:cNvSpPr>
              <a:spLocks/>
            </p:cNvSpPr>
            <p:nvPr/>
          </p:nvSpPr>
          <p:spPr bwMode="auto">
            <a:xfrm>
              <a:off x="8236916" y="1539175"/>
              <a:ext cx="227013" cy="14287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6" name="Freeform 13"/>
            <p:cNvSpPr>
              <a:spLocks noEditPoints="1"/>
            </p:cNvSpPr>
            <p:nvPr/>
          </p:nvSpPr>
          <p:spPr bwMode="auto">
            <a:xfrm>
              <a:off x="7146303" y="715262"/>
              <a:ext cx="1827213" cy="1768475"/>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7" name="Freeform 14"/>
            <p:cNvSpPr>
              <a:spLocks/>
            </p:cNvSpPr>
            <p:nvPr/>
          </p:nvSpPr>
          <p:spPr bwMode="auto">
            <a:xfrm>
              <a:off x="7695578" y="1850325"/>
              <a:ext cx="255588" cy="296863"/>
            </a:xfrm>
            <a:custGeom>
              <a:avLst/>
              <a:gdLst>
                <a:gd name="T0" fmla="*/ 57 w 71"/>
                <a:gd name="T1" fmla="*/ 27 h 83"/>
                <a:gd name="T2" fmla="*/ 37 w 71"/>
                <a:gd name="T3" fmla="*/ 11 h 83"/>
                <a:gd name="T4" fmla="*/ 13 w 71"/>
                <a:gd name="T5" fmla="*/ 41 h 83"/>
                <a:gd name="T6" fmla="*/ 37 w 71"/>
                <a:gd name="T7" fmla="*/ 71 h 83"/>
                <a:gd name="T8" fmla="*/ 58 w 71"/>
                <a:gd name="T9" fmla="*/ 51 h 83"/>
                <a:gd name="T10" fmla="*/ 71 w 71"/>
                <a:gd name="T11" fmla="*/ 51 h 83"/>
                <a:gd name="T12" fmla="*/ 37 w 71"/>
                <a:gd name="T13" fmla="*/ 83 h 83"/>
                <a:gd name="T14" fmla="*/ 0 w 71"/>
                <a:gd name="T15" fmla="*/ 41 h 83"/>
                <a:gd name="T16" fmla="*/ 37 w 71"/>
                <a:gd name="T17" fmla="*/ 0 h 83"/>
                <a:gd name="T18" fmla="*/ 71 w 71"/>
                <a:gd name="T19" fmla="*/ 27 h 83"/>
                <a:gd name="T20" fmla="*/ 57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7" y="27"/>
                  </a:moveTo>
                  <a:cubicBezTo>
                    <a:pt x="55" y="18"/>
                    <a:pt x="49" y="11"/>
                    <a:pt x="37" y="11"/>
                  </a:cubicBezTo>
                  <a:cubicBezTo>
                    <a:pt x="20" y="11"/>
                    <a:pt x="13" y="26"/>
                    <a:pt x="13" y="41"/>
                  </a:cubicBezTo>
                  <a:cubicBezTo>
                    <a:pt x="13" y="57"/>
                    <a:pt x="20" y="71"/>
                    <a:pt x="37" y="71"/>
                  </a:cubicBezTo>
                  <a:cubicBezTo>
                    <a:pt x="50" y="71"/>
                    <a:pt x="56" y="62"/>
                    <a:pt x="58" y="51"/>
                  </a:cubicBezTo>
                  <a:cubicBezTo>
                    <a:pt x="71" y="51"/>
                    <a:pt x="71" y="51"/>
                    <a:pt x="71" y="51"/>
                  </a:cubicBezTo>
                  <a:cubicBezTo>
                    <a:pt x="70" y="70"/>
                    <a:pt x="57" y="83"/>
                    <a:pt x="37" y="83"/>
                  </a:cubicBezTo>
                  <a:cubicBezTo>
                    <a:pt x="14" y="83"/>
                    <a:pt x="0" y="64"/>
                    <a:pt x="0" y="41"/>
                  </a:cubicBezTo>
                  <a:cubicBezTo>
                    <a:pt x="0" y="19"/>
                    <a:pt x="14" y="0"/>
                    <a:pt x="37" y="0"/>
                  </a:cubicBezTo>
                  <a:cubicBezTo>
                    <a:pt x="55" y="0"/>
                    <a:pt x="69" y="10"/>
                    <a:pt x="71"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28" name="Freeform 15"/>
            <p:cNvSpPr>
              <a:spLocks noEditPoints="1"/>
            </p:cNvSpPr>
            <p:nvPr/>
          </p:nvSpPr>
          <p:spPr bwMode="auto">
            <a:xfrm>
              <a:off x="7997203" y="1856675"/>
              <a:ext cx="219075" cy="284163"/>
            </a:xfrm>
            <a:custGeom>
              <a:avLst/>
              <a:gdLst>
                <a:gd name="T0" fmla="*/ 0 w 61"/>
                <a:gd name="T1" fmla="*/ 0 h 79"/>
                <a:gd name="T2" fmla="*/ 35 w 61"/>
                <a:gd name="T3" fmla="*/ 0 h 79"/>
                <a:gd name="T4" fmla="*/ 61 w 61"/>
                <a:gd name="T5" fmla="*/ 24 h 79"/>
                <a:gd name="T6" fmla="*/ 35 w 61"/>
                <a:gd name="T7" fmla="*/ 49 h 79"/>
                <a:gd name="T8" fmla="*/ 13 w 61"/>
                <a:gd name="T9" fmla="*/ 49 h 79"/>
                <a:gd name="T10" fmla="*/ 13 w 61"/>
                <a:gd name="T11" fmla="*/ 79 h 79"/>
                <a:gd name="T12" fmla="*/ 0 w 61"/>
                <a:gd name="T13" fmla="*/ 79 h 79"/>
                <a:gd name="T14" fmla="*/ 0 w 61"/>
                <a:gd name="T15" fmla="*/ 0 h 79"/>
                <a:gd name="T16" fmla="*/ 13 w 61"/>
                <a:gd name="T17" fmla="*/ 37 h 79"/>
                <a:gd name="T18" fmla="*/ 34 w 61"/>
                <a:gd name="T19" fmla="*/ 37 h 79"/>
                <a:gd name="T20" fmla="*/ 48 w 61"/>
                <a:gd name="T21" fmla="*/ 24 h 79"/>
                <a:gd name="T22" fmla="*/ 34 w 61"/>
                <a:gd name="T23" fmla="*/ 11 h 79"/>
                <a:gd name="T24" fmla="*/ 13 w 61"/>
                <a:gd name="T25" fmla="*/ 11 h 79"/>
                <a:gd name="T26" fmla="*/ 13 w 61"/>
                <a:gd name="T27" fmla="*/ 3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9">
                  <a:moveTo>
                    <a:pt x="0" y="0"/>
                  </a:moveTo>
                  <a:cubicBezTo>
                    <a:pt x="35" y="0"/>
                    <a:pt x="35" y="0"/>
                    <a:pt x="35" y="0"/>
                  </a:cubicBezTo>
                  <a:cubicBezTo>
                    <a:pt x="57" y="0"/>
                    <a:pt x="61" y="15"/>
                    <a:pt x="61" y="24"/>
                  </a:cubicBezTo>
                  <a:cubicBezTo>
                    <a:pt x="61" y="34"/>
                    <a:pt x="57" y="49"/>
                    <a:pt x="35" y="49"/>
                  </a:cubicBezTo>
                  <a:cubicBezTo>
                    <a:pt x="13" y="49"/>
                    <a:pt x="13" y="49"/>
                    <a:pt x="13" y="49"/>
                  </a:cubicBezTo>
                  <a:cubicBezTo>
                    <a:pt x="13" y="79"/>
                    <a:pt x="13" y="79"/>
                    <a:pt x="13" y="79"/>
                  </a:cubicBezTo>
                  <a:cubicBezTo>
                    <a:pt x="0" y="79"/>
                    <a:pt x="0" y="79"/>
                    <a:pt x="0" y="79"/>
                  </a:cubicBezTo>
                  <a:lnTo>
                    <a:pt x="0" y="0"/>
                  </a:lnTo>
                  <a:close/>
                  <a:moveTo>
                    <a:pt x="13" y="37"/>
                  </a:moveTo>
                  <a:cubicBezTo>
                    <a:pt x="34" y="37"/>
                    <a:pt x="34" y="37"/>
                    <a:pt x="34" y="37"/>
                  </a:cubicBezTo>
                  <a:cubicBezTo>
                    <a:pt x="40" y="37"/>
                    <a:pt x="48" y="34"/>
                    <a:pt x="48" y="24"/>
                  </a:cubicBezTo>
                  <a:cubicBezTo>
                    <a:pt x="48" y="14"/>
                    <a:pt x="41" y="11"/>
                    <a:pt x="34" y="11"/>
                  </a:cubicBezTo>
                  <a:cubicBezTo>
                    <a:pt x="13" y="11"/>
                    <a:pt x="13" y="11"/>
                    <a:pt x="13" y="11"/>
                  </a:cubicBezTo>
                  <a:lnTo>
                    <a:pt x="1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sp>
        <p:nvSpPr>
          <p:cNvPr id="129" name="TextBox 128"/>
          <p:cNvSpPr txBox="1"/>
          <p:nvPr/>
        </p:nvSpPr>
        <p:spPr>
          <a:xfrm>
            <a:off x="3391252" y="1871965"/>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7</a:t>
            </a:r>
          </a:p>
        </p:txBody>
      </p:sp>
      <p:grpSp>
        <p:nvGrpSpPr>
          <p:cNvPr id="130" name="Group 129"/>
          <p:cNvGrpSpPr/>
          <p:nvPr/>
        </p:nvGrpSpPr>
        <p:grpSpPr>
          <a:xfrm>
            <a:off x="1387123" y="1567042"/>
            <a:ext cx="609076" cy="589495"/>
            <a:chOff x="7146303" y="715262"/>
            <a:chExt cx="1827213" cy="1768475"/>
          </a:xfrm>
          <a:solidFill>
            <a:srgbClr val="425152"/>
          </a:solidFill>
        </p:grpSpPr>
        <p:sp>
          <p:nvSpPr>
            <p:cNvPr id="131" name="Freeform 5"/>
            <p:cNvSpPr>
              <a:spLocks/>
            </p:cNvSpPr>
            <p:nvPr/>
          </p:nvSpPr>
          <p:spPr bwMode="auto">
            <a:xfrm>
              <a:off x="7673353" y="1328037"/>
              <a:ext cx="223838" cy="146050"/>
            </a:xfrm>
            <a:custGeom>
              <a:avLst/>
              <a:gdLst>
                <a:gd name="T0" fmla="*/ 141 w 141"/>
                <a:gd name="T1" fmla="*/ 0 h 92"/>
                <a:gd name="T2" fmla="*/ 0 w 141"/>
                <a:gd name="T3" fmla="*/ 0 h 92"/>
                <a:gd name="T4" fmla="*/ 0 w 141"/>
                <a:gd name="T5" fmla="*/ 92 h 92"/>
                <a:gd name="T6" fmla="*/ 141 w 141"/>
                <a:gd name="T7" fmla="*/ 92 h 92"/>
                <a:gd name="T8" fmla="*/ 141 w 141"/>
                <a:gd name="T9" fmla="*/ 0 h 92"/>
                <a:gd name="T10" fmla="*/ 141 w 141"/>
                <a:gd name="T11" fmla="*/ 0 h 92"/>
              </a:gdLst>
              <a:ahLst/>
              <a:cxnLst>
                <a:cxn ang="0">
                  <a:pos x="T0" y="T1"/>
                </a:cxn>
                <a:cxn ang="0">
                  <a:pos x="T2" y="T3"/>
                </a:cxn>
                <a:cxn ang="0">
                  <a:pos x="T4" y="T5"/>
                </a:cxn>
                <a:cxn ang="0">
                  <a:pos x="T6" y="T7"/>
                </a:cxn>
                <a:cxn ang="0">
                  <a:pos x="T8" y="T9"/>
                </a:cxn>
                <a:cxn ang="0">
                  <a:pos x="T10" y="T11"/>
                </a:cxn>
              </a:cxnLst>
              <a:rect l="0" t="0" r="r" b="b"/>
              <a:pathLst>
                <a:path w="141" h="92">
                  <a:moveTo>
                    <a:pt x="141" y="0"/>
                  </a:moveTo>
                  <a:lnTo>
                    <a:pt x="0" y="0"/>
                  </a:lnTo>
                  <a:lnTo>
                    <a:pt x="0" y="92"/>
                  </a:lnTo>
                  <a:lnTo>
                    <a:pt x="141" y="92"/>
                  </a:lnTo>
                  <a:lnTo>
                    <a:pt x="141"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2" name="Freeform 6"/>
            <p:cNvSpPr>
              <a:spLocks/>
            </p:cNvSpPr>
            <p:nvPr/>
          </p:nvSpPr>
          <p:spPr bwMode="auto">
            <a:xfrm>
              <a:off x="7957516" y="1120075"/>
              <a:ext cx="219075" cy="146050"/>
            </a:xfrm>
            <a:custGeom>
              <a:avLst/>
              <a:gdLst>
                <a:gd name="T0" fmla="*/ 138 w 138"/>
                <a:gd name="T1" fmla="*/ 0 h 92"/>
                <a:gd name="T2" fmla="*/ 0 w 138"/>
                <a:gd name="T3" fmla="*/ 0 h 92"/>
                <a:gd name="T4" fmla="*/ 0 w 138"/>
                <a:gd name="T5" fmla="*/ 92 h 92"/>
                <a:gd name="T6" fmla="*/ 138 w 138"/>
                <a:gd name="T7" fmla="*/ 92 h 92"/>
                <a:gd name="T8" fmla="*/ 138 w 138"/>
                <a:gd name="T9" fmla="*/ 0 h 92"/>
                <a:gd name="T10" fmla="*/ 138 w 138"/>
                <a:gd name="T11" fmla="*/ 0 h 92"/>
              </a:gdLst>
              <a:ahLst/>
              <a:cxnLst>
                <a:cxn ang="0">
                  <a:pos x="T0" y="T1"/>
                </a:cxn>
                <a:cxn ang="0">
                  <a:pos x="T2" y="T3"/>
                </a:cxn>
                <a:cxn ang="0">
                  <a:pos x="T4" y="T5"/>
                </a:cxn>
                <a:cxn ang="0">
                  <a:pos x="T6" y="T7"/>
                </a:cxn>
                <a:cxn ang="0">
                  <a:pos x="T8" y="T9"/>
                </a:cxn>
                <a:cxn ang="0">
                  <a:pos x="T10" y="T11"/>
                </a:cxn>
              </a:cxnLst>
              <a:rect l="0" t="0" r="r" b="b"/>
              <a:pathLst>
                <a:path w="138" h="92">
                  <a:moveTo>
                    <a:pt x="138" y="0"/>
                  </a:moveTo>
                  <a:lnTo>
                    <a:pt x="0" y="0"/>
                  </a:lnTo>
                  <a:lnTo>
                    <a:pt x="0" y="92"/>
                  </a:lnTo>
                  <a:lnTo>
                    <a:pt x="138" y="92"/>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3" name="Freeform 7"/>
            <p:cNvSpPr>
              <a:spLocks/>
            </p:cNvSpPr>
            <p:nvPr/>
          </p:nvSpPr>
          <p:spPr bwMode="auto">
            <a:xfrm>
              <a:off x="7957516" y="1539175"/>
              <a:ext cx="219075" cy="142875"/>
            </a:xfrm>
            <a:custGeom>
              <a:avLst/>
              <a:gdLst>
                <a:gd name="T0" fmla="*/ 138 w 138"/>
                <a:gd name="T1" fmla="*/ 0 h 90"/>
                <a:gd name="T2" fmla="*/ 0 w 138"/>
                <a:gd name="T3" fmla="*/ 0 h 90"/>
                <a:gd name="T4" fmla="*/ 0 w 138"/>
                <a:gd name="T5" fmla="*/ 90 h 90"/>
                <a:gd name="T6" fmla="*/ 138 w 138"/>
                <a:gd name="T7" fmla="*/ 90 h 90"/>
                <a:gd name="T8" fmla="*/ 138 w 138"/>
                <a:gd name="T9" fmla="*/ 0 h 90"/>
                <a:gd name="T10" fmla="*/ 138 w 138"/>
                <a:gd name="T11" fmla="*/ 0 h 90"/>
              </a:gdLst>
              <a:ahLst/>
              <a:cxnLst>
                <a:cxn ang="0">
                  <a:pos x="T0" y="T1"/>
                </a:cxn>
                <a:cxn ang="0">
                  <a:pos x="T2" y="T3"/>
                </a:cxn>
                <a:cxn ang="0">
                  <a:pos x="T4" y="T5"/>
                </a:cxn>
                <a:cxn ang="0">
                  <a:pos x="T6" y="T7"/>
                </a:cxn>
                <a:cxn ang="0">
                  <a:pos x="T8" y="T9"/>
                </a:cxn>
                <a:cxn ang="0">
                  <a:pos x="T10" y="T11"/>
                </a:cxn>
              </a:cxnLst>
              <a:rect l="0" t="0" r="r" b="b"/>
              <a:pathLst>
                <a:path w="138" h="90">
                  <a:moveTo>
                    <a:pt x="138" y="0"/>
                  </a:moveTo>
                  <a:lnTo>
                    <a:pt x="0" y="0"/>
                  </a:lnTo>
                  <a:lnTo>
                    <a:pt x="0" y="90"/>
                  </a:lnTo>
                  <a:lnTo>
                    <a:pt x="138" y="90"/>
                  </a:lnTo>
                  <a:lnTo>
                    <a:pt x="138" y="0"/>
                  </a:ln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4" name="Freeform 8"/>
            <p:cNvSpPr>
              <a:spLocks/>
            </p:cNvSpPr>
            <p:nvPr/>
          </p:nvSpPr>
          <p:spPr bwMode="auto">
            <a:xfrm>
              <a:off x="8236916" y="1328037"/>
              <a:ext cx="227013" cy="146050"/>
            </a:xfrm>
            <a:custGeom>
              <a:avLst/>
              <a:gdLst>
                <a:gd name="T0" fmla="*/ 143 w 143"/>
                <a:gd name="T1" fmla="*/ 0 h 92"/>
                <a:gd name="T2" fmla="*/ 0 w 143"/>
                <a:gd name="T3" fmla="*/ 0 h 92"/>
                <a:gd name="T4" fmla="*/ 0 w 143"/>
                <a:gd name="T5" fmla="*/ 92 h 92"/>
                <a:gd name="T6" fmla="*/ 143 w 143"/>
                <a:gd name="T7" fmla="*/ 92 h 92"/>
                <a:gd name="T8" fmla="*/ 143 w 143"/>
                <a:gd name="T9" fmla="*/ 0 h 92"/>
                <a:gd name="T10" fmla="*/ 143 w 143"/>
                <a:gd name="T11" fmla="*/ 0 h 92"/>
              </a:gdLst>
              <a:ahLst/>
              <a:cxnLst>
                <a:cxn ang="0">
                  <a:pos x="T0" y="T1"/>
                </a:cxn>
                <a:cxn ang="0">
                  <a:pos x="T2" y="T3"/>
                </a:cxn>
                <a:cxn ang="0">
                  <a:pos x="T4" y="T5"/>
                </a:cxn>
                <a:cxn ang="0">
                  <a:pos x="T6" y="T7"/>
                </a:cxn>
                <a:cxn ang="0">
                  <a:pos x="T8" y="T9"/>
                </a:cxn>
                <a:cxn ang="0">
                  <a:pos x="T10" y="T11"/>
                </a:cxn>
              </a:cxnLst>
              <a:rect l="0" t="0" r="r" b="b"/>
              <a:pathLst>
                <a:path w="143" h="92">
                  <a:moveTo>
                    <a:pt x="143" y="0"/>
                  </a:moveTo>
                  <a:lnTo>
                    <a:pt x="0" y="0"/>
                  </a:lnTo>
                  <a:lnTo>
                    <a:pt x="0" y="92"/>
                  </a:lnTo>
                  <a:lnTo>
                    <a:pt x="143" y="92"/>
                  </a:lnTo>
                  <a:lnTo>
                    <a:pt x="143" y="0"/>
                  </a:lnTo>
                  <a:lnTo>
                    <a:pt x="1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5" name="Freeform 9"/>
            <p:cNvSpPr>
              <a:spLocks/>
            </p:cNvSpPr>
            <p:nvPr/>
          </p:nvSpPr>
          <p:spPr bwMode="auto">
            <a:xfrm>
              <a:off x="7673353" y="1120075"/>
              <a:ext cx="223838" cy="146050"/>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6" name="Freeform 10"/>
            <p:cNvSpPr>
              <a:spLocks/>
            </p:cNvSpPr>
            <p:nvPr/>
          </p:nvSpPr>
          <p:spPr bwMode="auto">
            <a:xfrm>
              <a:off x="7673353" y="1539175"/>
              <a:ext cx="223838" cy="14287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7" name="Freeform 11"/>
            <p:cNvSpPr>
              <a:spLocks/>
            </p:cNvSpPr>
            <p:nvPr/>
          </p:nvSpPr>
          <p:spPr bwMode="auto">
            <a:xfrm>
              <a:off x="8236916" y="1120075"/>
              <a:ext cx="227013" cy="146050"/>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39" name="Freeform 12"/>
            <p:cNvSpPr>
              <a:spLocks/>
            </p:cNvSpPr>
            <p:nvPr/>
          </p:nvSpPr>
          <p:spPr bwMode="auto">
            <a:xfrm>
              <a:off x="8236916" y="1539175"/>
              <a:ext cx="227013" cy="14287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0" name="Freeform 13"/>
            <p:cNvSpPr>
              <a:spLocks noEditPoints="1"/>
            </p:cNvSpPr>
            <p:nvPr/>
          </p:nvSpPr>
          <p:spPr bwMode="auto">
            <a:xfrm>
              <a:off x="7146303" y="715262"/>
              <a:ext cx="1827213" cy="1768475"/>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1" name="Freeform 14"/>
            <p:cNvSpPr>
              <a:spLocks/>
            </p:cNvSpPr>
            <p:nvPr/>
          </p:nvSpPr>
          <p:spPr bwMode="auto">
            <a:xfrm>
              <a:off x="7695578" y="1850325"/>
              <a:ext cx="255588" cy="296863"/>
            </a:xfrm>
            <a:custGeom>
              <a:avLst/>
              <a:gdLst>
                <a:gd name="T0" fmla="*/ 57 w 71"/>
                <a:gd name="T1" fmla="*/ 27 h 83"/>
                <a:gd name="T2" fmla="*/ 37 w 71"/>
                <a:gd name="T3" fmla="*/ 11 h 83"/>
                <a:gd name="T4" fmla="*/ 13 w 71"/>
                <a:gd name="T5" fmla="*/ 41 h 83"/>
                <a:gd name="T6" fmla="*/ 37 w 71"/>
                <a:gd name="T7" fmla="*/ 71 h 83"/>
                <a:gd name="T8" fmla="*/ 58 w 71"/>
                <a:gd name="T9" fmla="*/ 51 h 83"/>
                <a:gd name="T10" fmla="*/ 71 w 71"/>
                <a:gd name="T11" fmla="*/ 51 h 83"/>
                <a:gd name="T12" fmla="*/ 37 w 71"/>
                <a:gd name="T13" fmla="*/ 83 h 83"/>
                <a:gd name="T14" fmla="*/ 0 w 71"/>
                <a:gd name="T15" fmla="*/ 41 h 83"/>
                <a:gd name="T16" fmla="*/ 37 w 71"/>
                <a:gd name="T17" fmla="*/ 0 h 83"/>
                <a:gd name="T18" fmla="*/ 71 w 71"/>
                <a:gd name="T19" fmla="*/ 27 h 83"/>
                <a:gd name="T20" fmla="*/ 57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7" y="27"/>
                  </a:moveTo>
                  <a:cubicBezTo>
                    <a:pt x="55" y="18"/>
                    <a:pt x="49" y="11"/>
                    <a:pt x="37" y="11"/>
                  </a:cubicBezTo>
                  <a:cubicBezTo>
                    <a:pt x="20" y="11"/>
                    <a:pt x="13" y="26"/>
                    <a:pt x="13" y="41"/>
                  </a:cubicBezTo>
                  <a:cubicBezTo>
                    <a:pt x="13" y="57"/>
                    <a:pt x="20" y="71"/>
                    <a:pt x="37" y="71"/>
                  </a:cubicBezTo>
                  <a:cubicBezTo>
                    <a:pt x="50" y="71"/>
                    <a:pt x="56" y="62"/>
                    <a:pt x="58" y="51"/>
                  </a:cubicBezTo>
                  <a:cubicBezTo>
                    <a:pt x="71" y="51"/>
                    <a:pt x="71" y="51"/>
                    <a:pt x="71" y="51"/>
                  </a:cubicBezTo>
                  <a:cubicBezTo>
                    <a:pt x="70" y="70"/>
                    <a:pt x="57" y="83"/>
                    <a:pt x="37" y="83"/>
                  </a:cubicBezTo>
                  <a:cubicBezTo>
                    <a:pt x="14" y="83"/>
                    <a:pt x="0" y="64"/>
                    <a:pt x="0" y="41"/>
                  </a:cubicBezTo>
                  <a:cubicBezTo>
                    <a:pt x="0" y="19"/>
                    <a:pt x="14" y="0"/>
                    <a:pt x="37" y="0"/>
                  </a:cubicBezTo>
                  <a:cubicBezTo>
                    <a:pt x="55" y="0"/>
                    <a:pt x="69" y="10"/>
                    <a:pt x="71"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2" name="Freeform 15"/>
            <p:cNvSpPr>
              <a:spLocks noEditPoints="1"/>
            </p:cNvSpPr>
            <p:nvPr/>
          </p:nvSpPr>
          <p:spPr bwMode="auto">
            <a:xfrm>
              <a:off x="7997203" y="1856675"/>
              <a:ext cx="219075" cy="284163"/>
            </a:xfrm>
            <a:custGeom>
              <a:avLst/>
              <a:gdLst>
                <a:gd name="T0" fmla="*/ 0 w 61"/>
                <a:gd name="T1" fmla="*/ 0 h 79"/>
                <a:gd name="T2" fmla="*/ 35 w 61"/>
                <a:gd name="T3" fmla="*/ 0 h 79"/>
                <a:gd name="T4" fmla="*/ 61 w 61"/>
                <a:gd name="T5" fmla="*/ 24 h 79"/>
                <a:gd name="T6" fmla="*/ 35 w 61"/>
                <a:gd name="T7" fmla="*/ 49 h 79"/>
                <a:gd name="T8" fmla="*/ 13 w 61"/>
                <a:gd name="T9" fmla="*/ 49 h 79"/>
                <a:gd name="T10" fmla="*/ 13 w 61"/>
                <a:gd name="T11" fmla="*/ 79 h 79"/>
                <a:gd name="T12" fmla="*/ 0 w 61"/>
                <a:gd name="T13" fmla="*/ 79 h 79"/>
                <a:gd name="T14" fmla="*/ 0 w 61"/>
                <a:gd name="T15" fmla="*/ 0 h 79"/>
                <a:gd name="T16" fmla="*/ 13 w 61"/>
                <a:gd name="T17" fmla="*/ 37 h 79"/>
                <a:gd name="T18" fmla="*/ 34 w 61"/>
                <a:gd name="T19" fmla="*/ 37 h 79"/>
                <a:gd name="T20" fmla="*/ 48 w 61"/>
                <a:gd name="T21" fmla="*/ 24 h 79"/>
                <a:gd name="T22" fmla="*/ 34 w 61"/>
                <a:gd name="T23" fmla="*/ 11 h 79"/>
                <a:gd name="T24" fmla="*/ 13 w 61"/>
                <a:gd name="T25" fmla="*/ 11 h 79"/>
                <a:gd name="T26" fmla="*/ 13 w 61"/>
                <a:gd name="T27" fmla="*/ 3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9">
                  <a:moveTo>
                    <a:pt x="0" y="0"/>
                  </a:moveTo>
                  <a:cubicBezTo>
                    <a:pt x="35" y="0"/>
                    <a:pt x="35" y="0"/>
                    <a:pt x="35" y="0"/>
                  </a:cubicBezTo>
                  <a:cubicBezTo>
                    <a:pt x="57" y="0"/>
                    <a:pt x="61" y="15"/>
                    <a:pt x="61" y="24"/>
                  </a:cubicBezTo>
                  <a:cubicBezTo>
                    <a:pt x="61" y="34"/>
                    <a:pt x="57" y="49"/>
                    <a:pt x="35" y="49"/>
                  </a:cubicBezTo>
                  <a:cubicBezTo>
                    <a:pt x="13" y="49"/>
                    <a:pt x="13" y="49"/>
                    <a:pt x="13" y="49"/>
                  </a:cubicBezTo>
                  <a:cubicBezTo>
                    <a:pt x="13" y="79"/>
                    <a:pt x="13" y="79"/>
                    <a:pt x="13" y="79"/>
                  </a:cubicBezTo>
                  <a:cubicBezTo>
                    <a:pt x="0" y="79"/>
                    <a:pt x="0" y="79"/>
                    <a:pt x="0" y="79"/>
                  </a:cubicBezTo>
                  <a:lnTo>
                    <a:pt x="0" y="0"/>
                  </a:lnTo>
                  <a:close/>
                  <a:moveTo>
                    <a:pt x="13" y="37"/>
                  </a:moveTo>
                  <a:cubicBezTo>
                    <a:pt x="34" y="37"/>
                    <a:pt x="34" y="37"/>
                    <a:pt x="34" y="37"/>
                  </a:cubicBezTo>
                  <a:cubicBezTo>
                    <a:pt x="40" y="37"/>
                    <a:pt x="48" y="34"/>
                    <a:pt x="48" y="24"/>
                  </a:cubicBezTo>
                  <a:cubicBezTo>
                    <a:pt x="48" y="14"/>
                    <a:pt x="41" y="11"/>
                    <a:pt x="34" y="11"/>
                  </a:cubicBezTo>
                  <a:cubicBezTo>
                    <a:pt x="13" y="11"/>
                    <a:pt x="13" y="11"/>
                    <a:pt x="13" y="11"/>
                  </a:cubicBezTo>
                  <a:lnTo>
                    <a:pt x="1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sp>
        <p:nvSpPr>
          <p:cNvPr id="143" name="TextBox 142"/>
          <p:cNvSpPr txBox="1"/>
          <p:nvPr/>
        </p:nvSpPr>
        <p:spPr>
          <a:xfrm>
            <a:off x="1662633" y="1871793"/>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6</a:t>
            </a:r>
          </a:p>
        </p:txBody>
      </p:sp>
      <p:sp>
        <p:nvSpPr>
          <p:cNvPr id="145" name="Freeform 20"/>
          <p:cNvSpPr>
            <a:spLocks/>
          </p:cNvSpPr>
          <p:nvPr/>
        </p:nvSpPr>
        <p:spPr bwMode="auto">
          <a:xfrm>
            <a:off x="2423689" y="3133801"/>
            <a:ext cx="74198" cy="48535"/>
          </a:xfrm>
          <a:custGeom>
            <a:avLst/>
            <a:gdLst>
              <a:gd name="T0" fmla="*/ 133 w 133"/>
              <a:gd name="T1" fmla="*/ 0 h 87"/>
              <a:gd name="T2" fmla="*/ 0 w 133"/>
              <a:gd name="T3" fmla="*/ 0 h 87"/>
              <a:gd name="T4" fmla="*/ 0 w 133"/>
              <a:gd name="T5" fmla="*/ 87 h 87"/>
              <a:gd name="T6" fmla="*/ 133 w 133"/>
              <a:gd name="T7" fmla="*/ 87 h 87"/>
              <a:gd name="T8" fmla="*/ 133 w 133"/>
              <a:gd name="T9" fmla="*/ 0 h 87"/>
              <a:gd name="T10" fmla="*/ 133 w 133"/>
              <a:gd name="T11" fmla="*/ 0 h 87"/>
            </a:gdLst>
            <a:ahLst/>
            <a:cxnLst>
              <a:cxn ang="0">
                <a:pos x="T0" y="T1"/>
              </a:cxn>
              <a:cxn ang="0">
                <a:pos x="T2" y="T3"/>
              </a:cxn>
              <a:cxn ang="0">
                <a:pos x="T4" y="T5"/>
              </a:cxn>
              <a:cxn ang="0">
                <a:pos x="T6" y="T7"/>
              </a:cxn>
              <a:cxn ang="0">
                <a:pos x="T8" y="T9"/>
              </a:cxn>
              <a:cxn ang="0">
                <a:pos x="T10" y="T11"/>
              </a:cxn>
            </a:cxnLst>
            <a:rect l="0" t="0" r="r" b="b"/>
            <a:pathLst>
              <a:path w="133" h="87">
                <a:moveTo>
                  <a:pt x="133" y="0"/>
                </a:moveTo>
                <a:lnTo>
                  <a:pt x="0" y="0"/>
                </a:lnTo>
                <a:lnTo>
                  <a:pt x="0" y="87"/>
                </a:lnTo>
                <a:lnTo>
                  <a:pt x="133" y="87"/>
                </a:lnTo>
                <a:lnTo>
                  <a:pt x="133" y="0"/>
                </a:lnTo>
                <a:lnTo>
                  <a:pt x="133"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6" name="Freeform 21"/>
          <p:cNvSpPr>
            <a:spLocks/>
          </p:cNvSpPr>
          <p:nvPr/>
        </p:nvSpPr>
        <p:spPr bwMode="auto">
          <a:xfrm>
            <a:off x="2518527" y="3064626"/>
            <a:ext cx="73082" cy="49094"/>
          </a:xfrm>
          <a:custGeom>
            <a:avLst/>
            <a:gdLst>
              <a:gd name="T0" fmla="*/ 131 w 131"/>
              <a:gd name="T1" fmla="*/ 0 h 88"/>
              <a:gd name="T2" fmla="*/ 0 w 131"/>
              <a:gd name="T3" fmla="*/ 0 h 88"/>
              <a:gd name="T4" fmla="*/ 0 w 131"/>
              <a:gd name="T5" fmla="*/ 88 h 88"/>
              <a:gd name="T6" fmla="*/ 131 w 131"/>
              <a:gd name="T7" fmla="*/ 88 h 88"/>
              <a:gd name="T8" fmla="*/ 131 w 131"/>
              <a:gd name="T9" fmla="*/ 0 h 88"/>
              <a:gd name="T10" fmla="*/ 131 w 131"/>
              <a:gd name="T11" fmla="*/ 0 h 88"/>
            </a:gdLst>
            <a:ahLst/>
            <a:cxnLst>
              <a:cxn ang="0">
                <a:pos x="T0" y="T1"/>
              </a:cxn>
              <a:cxn ang="0">
                <a:pos x="T2" y="T3"/>
              </a:cxn>
              <a:cxn ang="0">
                <a:pos x="T4" y="T5"/>
              </a:cxn>
              <a:cxn ang="0">
                <a:pos x="T6" y="T7"/>
              </a:cxn>
              <a:cxn ang="0">
                <a:pos x="T8" y="T9"/>
              </a:cxn>
              <a:cxn ang="0">
                <a:pos x="T10" y="T11"/>
              </a:cxn>
            </a:cxnLst>
            <a:rect l="0" t="0" r="r" b="b"/>
            <a:pathLst>
              <a:path w="131" h="88">
                <a:moveTo>
                  <a:pt x="131" y="0"/>
                </a:moveTo>
                <a:lnTo>
                  <a:pt x="0" y="0"/>
                </a:lnTo>
                <a:lnTo>
                  <a:pt x="0" y="88"/>
                </a:lnTo>
                <a:lnTo>
                  <a:pt x="131" y="88"/>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8" name="Freeform 22"/>
          <p:cNvSpPr>
            <a:spLocks/>
          </p:cNvSpPr>
          <p:nvPr/>
        </p:nvSpPr>
        <p:spPr bwMode="auto">
          <a:xfrm>
            <a:off x="2518527" y="3203534"/>
            <a:ext cx="73082" cy="47420"/>
          </a:xfrm>
          <a:custGeom>
            <a:avLst/>
            <a:gdLst>
              <a:gd name="T0" fmla="*/ 131 w 131"/>
              <a:gd name="T1" fmla="*/ 0 h 85"/>
              <a:gd name="T2" fmla="*/ 0 w 131"/>
              <a:gd name="T3" fmla="*/ 0 h 85"/>
              <a:gd name="T4" fmla="*/ 0 w 131"/>
              <a:gd name="T5" fmla="*/ 85 h 85"/>
              <a:gd name="T6" fmla="*/ 131 w 131"/>
              <a:gd name="T7" fmla="*/ 85 h 85"/>
              <a:gd name="T8" fmla="*/ 131 w 131"/>
              <a:gd name="T9" fmla="*/ 0 h 85"/>
              <a:gd name="T10" fmla="*/ 131 w 131"/>
              <a:gd name="T11" fmla="*/ 0 h 85"/>
            </a:gdLst>
            <a:ahLst/>
            <a:cxnLst>
              <a:cxn ang="0">
                <a:pos x="T0" y="T1"/>
              </a:cxn>
              <a:cxn ang="0">
                <a:pos x="T2" y="T3"/>
              </a:cxn>
              <a:cxn ang="0">
                <a:pos x="T4" y="T5"/>
              </a:cxn>
              <a:cxn ang="0">
                <a:pos x="T6" y="T7"/>
              </a:cxn>
              <a:cxn ang="0">
                <a:pos x="T8" y="T9"/>
              </a:cxn>
              <a:cxn ang="0">
                <a:pos x="T10" y="T11"/>
              </a:cxn>
            </a:cxnLst>
            <a:rect l="0" t="0" r="r" b="b"/>
            <a:pathLst>
              <a:path w="131" h="85">
                <a:moveTo>
                  <a:pt x="131" y="0"/>
                </a:moveTo>
                <a:lnTo>
                  <a:pt x="0" y="0"/>
                </a:lnTo>
                <a:lnTo>
                  <a:pt x="0" y="85"/>
                </a:lnTo>
                <a:lnTo>
                  <a:pt x="131" y="85"/>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49" name="Freeform 23"/>
          <p:cNvSpPr>
            <a:spLocks/>
          </p:cNvSpPr>
          <p:nvPr/>
        </p:nvSpPr>
        <p:spPr bwMode="auto">
          <a:xfrm>
            <a:off x="2611693" y="3133801"/>
            <a:ext cx="75312" cy="48535"/>
          </a:xfrm>
          <a:custGeom>
            <a:avLst/>
            <a:gdLst>
              <a:gd name="T0" fmla="*/ 135 w 135"/>
              <a:gd name="T1" fmla="*/ 0 h 87"/>
              <a:gd name="T2" fmla="*/ 0 w 135"/>
              <a:gd name="T3" fmla="*/ 0 h 87"/>
              <a:gd name="T4" fmla="*/ 0 w 135"/>
              <a:gd name="T5" fmla="*/ 87 h 87"/>
              <a:gd name="T6" fmla="*/ 135 w 135"/>
              <a:gd name="T7" fmla="*/ 87 h 87"/>
              <a:gd name="T8" fmla="*/ 135 w 135"/>
              <a:gd name="T9" fmla="*/ 0 h 87"/>
              <a:gd name="T10" fmla="*/ 135 w 135"/>
              <a:gd name="T11" fmla="*/ 0 h 87"/>
            </a:gdLst>
            <a:ahLst/>
            <a:cxnLst>
              <a:cxn ang="0">
                <a:pos x="T0" y="T1"/>
              </a:cxn>
              <a:cxn ang="0">
                <a:pos x="T2" y="T3"/>
              </a:cxn>
              <a:cxn ang="0">
                <a:pos x="T4" y="T5"/>
              </a:cxn>
              <a:cxn ang="0">
                <a:pos x="T6" y="T7"/>
              </a:cxn>
              <a:cxn ang="0">
                <a:pos x="T8" y="T9"/>
              </a:cxn>
              <a:cxn ang="0">
                <a:pos x="T10" y="T11"/>
              </a:cxn>
            </a:cxnLst>
            <a:rect l="0" t="0" r="r" b="b"/>
            <a:pathLst>
              <a:path w="135" h="87">
                <a:moveTo>
                  <a:pt x="135" y="0"/>
                </a:moveTo>
                <a:lnTo>
                  <a:pt x="0" y="0"/>
                </a:lnTo>
                <a:lnTo>
                  <a:pt x="0" y="87"/>
                </a:lnTo>
                <a:lnTo>
                  <a:pt x="135" y="87"/>
                </a:lnTo>
                <a:lnTo>
                  <a:pt x="135" y="0"/>
                </a:lnTo>
                <a:lnTo>
                  <a:pt x="135"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0" name="Freeform 24"/>
          <p:cNvSpPr>
            <a:spLocks/>
          </p:cNvSpPr>
          <p:nvPr/>
        </p:nvSpPr>
        <p:spPr bwMode="auto">
          <a:xfrm>
            <a:off x="2423689" y="3064626"/>
            <a:ext cx="74198" cy="49094"/>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1" name="Freeform 25"/>
          <p:cNvSpPr>
            <a:spLocks/>
          </p:cNvSpPr>
          <p:nvPr/>
        </p:nvSpPr>
        <p:spPr bwMode="auto">
          <a:xfrm>
            <a:off x="2423689" y="3203534"/>
            <a:ext cx="74198" cy="47420"/>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4" name="Freeform 26"/>
          <p:cNvSpPr>
            <a:spLocks/>
          </p:cNvSpPr>
          <p:nvPr/>
        </p:nvSpPr>
        <p:spPr bwMode="auto">
          <a:xfrm>
            <a:off x="2611693" y="3064626"/>
            <a:ext cx="75312" cy="49094"/>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5" name="Freeform 27"/>
          <p:cNvSpPr>
            <a:spLocks/>
          </p:cNvSpPr>
          <p:nvPr/>
        </p:nvSpPr>
        <p:spPr bwMode="auto">
          <a:xfrm>
            <a:off x="2611693" y="3203534"/>
            <a:ext cx="75312" cy="47420"/>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6" name="Freeform 28"/>
          <p:cNvSpPr>
            <a:spLocks noEditPoints="1"/>
          </p:cNvSpPr>
          <p:nvPr/>
        </p:nvSpPr>
        <p:spPr bwMode="auto">
          <a:xfrm>
            <a:off x="2247959" y="2930736"/>
            <a:ext cx="609198" cy="586326"/>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8" name="Freeform 29"/>
          <p:cNvSpPr>
            <a:spLocks/>
          </p:cNvSpPr>
          <p:nvPr/>
        </p:nvSpPr>
        <p:spPr bwMode="auto">
          <a:xfrm>
            <a:off x="2437076" y="3308419"/>
            <a:ext cx="75312" cy="92607"/>
          </a:xfrm>
          <a:custGeom>
            <a:avLst/>
            <a:gdLst>
              <a:gd name="T0" fmla="*/ 0 w 135"/>
              <a:gd name="T1" fmla="*/ 0 h 166"/>
              <a:gd name="T2" fmla="*/ 30 w 135"/>
              <a:gd name="T3" fmla="*/ 0 h 166"/>
              <a:gd name="T4" fmla="*/ 107 w 135"/>
              <a:gd name="T5" fmla="*/ 123 h 166"/>
              <a:gd name="T6" fmla="*/ 107 w 135"/>
              <a:gd name="T7" fmla="*/ 123 h 166"/>
              <a:gd name="T8" fmla="*/ 107 w 135"/>
              <a:gd name="T9" fmla="*/ 0 h 166"/>
              <a:gd name="T10" fmla="*/ 135 w 135"/>
              <a:gd name="T11" fmla="*/ 0 h 166"/>
              <a:gd name="T12" fmla="*/ 135 w 135"/>
              <a:gd name="T13" fmla="*/ 166 h 166"/>
              <a:gd name="T14" fmla="*/ 103 w 135"/>
              <a:gd name="T15" fmla="*/ 166 h 166"/>
              <a:gd name="T16" fmla="*/ 28 w 135"/>
              <a:gd name="T17" fmla="*/ 44 h 166"/>
              <a:gd name="T18" fmla="*/ 28 w 135"/>
              <a:gd name="T19" fmla="*/ 44 h 166"/>
              <a:gd name="T20" fmla="*/ 28 w 135"/>
              <a:gd name="T21" fmla="*/ 166 h 166"/>
              <a:gd name="T22" fmla="*/ 0 w 135"/>
              <a:gd name="T23" fmla="*/ 166 h 166"/>
              <a:gd name="T24" fmla="*/ 0 w 135"/>
              <a:gd name="T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66">
                <a:moveTo>
                  <a:pt x="0" y="0"/>
                </a:moveTo>
                <a:lnTo>
                  <a:pt x="30" y="0"/>
                </a:lnTo>
                <a:lnTo>
                  <a:pt x="107" y="123"/>
                </a:lnTo>
                <a:lnTo>
                  <a:pt x="107" y="123"/>
                </a:lnTo>
                <a:lnTo>
                  <a:pt x="107" y="0"/>
                </a:lnTo>
                <a:lnTo>
                  <a:pt x="135" y="0"/>
                </a:lnTo>
                <a:lnTo>
                  <a:pt x="135" y="166"/>
                </a:lnTo>
                <a:lnTo>
                  <a:pt x="103" y="166"/>
                </a:lnTo>
                <a:lnTo>
                  <a:pt x="28" y="44"/>
                </a:lnTo>
                <a:lnTo>
                  <a:pt x="28" y="44"/>
                </a:lnTo>
                <a:lnTo>
                  <a:pt x="28" y="166"/>
                </a:lnTo>
                <a:lnTo>
                  <a:pt x="0" y="166"/>
                </a:lnTo>
                <a:lnTo>
                  <a:pt x="0"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59" name="Freeform 30"/>
          <p:cNvSpPr>
            <a:spLocks noEditPoints="1"/>
          </p:cNvSpPr>
          <p:nvPr/>
        </p:nvSpPr>
        <p:spPr bwMode="auto">
          <a:xfrm>
            <a:off x="2531358" y="3308419"/>
            <a:ext cx="73082" cy="92607"/>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0" name="Freeform 20"/>
          <p:cNvSpPr>
            <a:spLocks/>
          </p:cNvSpPr>
          <p:nvPr/>
        </p:nvSpPr>
        <p:spPr bwMode="auto">
          <a:xfrm>
            <a:off x="11099741" y="3132916"/>
            <a:ext cx="74198" cy="48535"/>
          </a:xfrm>
          <a:custGeom>
            <a:avLst/>
            <a:gdLst>
              <a:gd name="T0" fmla="*/ 133 w 133"/>
              <a:gd name="T1" fmla="*/ 0 h 87"/>
              <a:gd name="T2" fmla="*/ 0 w 133"/>
              <a:gd name="T3" fmla="*/ 0 h 87"/>
              <a:gd name="T4" fmla="*/ 0 w 133"/>
              <a:gd name="T5" fmla="*/ 87 h 87"/>
              <a:gd name="T6" fmla="*/ 133 w 133"/>
              <a:gd name="T7" fmla="*/ 87 h 87"/>
              <a:gd name="T8" fmla="*/ 133 w 133"/>
              <a:gd name="T9" fmla="*/ 0 h 87"/>
              <a:gd name="T10" fmla="*/ 133 w 133"/>
              <a:gd name="T11" fmla="*/ 0 h 87"/>
            </a:gdLst>
            <a:ahLst/>
            <a:cxnLst>
              <a:cxn ang="0">
                <a:pos x="T0" y="T1"/>
              </a:cxn>
              <a:cxn ang="0">
                <a:pos x="T2" y="T3"/>
              </a:cxn>
              <a:cxn ang="0">
                <a:pos x="T4" y="T5"/>
              </a:cxn>
              <a:cxn ang="0">
                <a:pos x="T6" y="T7"/>
              </a:cxn>
              <a:cxn ang="0">
                <a:pos x="T8" y="T9"/>
              </a:cxn>
              <a:cxn ang="0">
                <a:pos x="T10" y="T11"/>
              </a:cxn>
            </a:cxnLst>
            <a:rect l="0" t="0" r="r" b="b"/>
            <a:pathLst>
              <a:path w="133" h="87">
                <a:moveTo>
                  <a:pt x="133" y="0"/>
                </a:moveTo>
                <a:lnTo>
                  <a:pt x="0" y="0"/>
                </a:lnTo>
                <a:lnTo>
                  <a:pt x="0" y="87"/>
                </a:lnTo>
                <a:lnTo>
                  <a:pt x="133" y="87"/>
                </a:lnTo>
                <a:lnTo>
                  <a:pt x="133" y="0"/>
                </a:lnTo>
                <a:lnTo>
                  <a:pt x="133"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1" name="Freeform 21"/>
          <p:cNvSpPr>
            <a:spLocks/>
          </p:cNvSpPr>
          <p:nvPr/>
        </p:nvSpPr>
        <p:spPr bwMode="auto">
          <a:xfrm>
            <a:off x="11194580" y="3063740"/>
            <a:ext cx="73082" cy="49094"/>
          </a:xfrm>
          <a:custGeom>
            <a:avLst/>
            <a:gdLst>
              <a:gd name="T0" fmla="*/ 131 w 131"/>
              <a:gd name="T1" fmla="*/ 0 h 88"/>
              <a:gd name="T2" fmla="*/ 0 w 131"/>
              <a:gd name="T3" fmla="*/ 0 h 88"/>
              <a:gd name="T4" fmla="*/ 0 w 131"/>
              <a:gd name="T5" fmla="*/ 88 h 88"/>
              <a:gd name="T6" fmla="*/ 131 w 131"/>
              <a:gd name="T7" fmla="*/ 88 h 88"/>
              <a:gd name="T8" fmla="*/ 131 w 131"/>
              <a:gd name="T9" fmla="*/ 0 h 88"/>
              <a:gd name="T10" fmla="*/ 131 w 131"/>
              <a:gd name="T11" fmla="*/ 0 h 88"/>
            </a:gdLst>
            <a:ahLst/>
            <a:cxnLst>
              <a:cxn ang="0">
                <a:pos x="T0" y="T1"/>
              </a:cxn>
              <a:cxn ang="0">
                <a:pos x="T2" y="T3"/>
              </a:cxn>
              <a:cxn ang="0">
                <a:pos x="T4" y="T5"/>
              </a:cxn>
              <a:cxn ang="0">
                <a:pos x="T6" y="T7"/>
              </a:cxn>
              <a:cxn ang="0">
                <a:pos x="T8" y="T9"/>
              </a:cxn>
              <a:cxn ang="0">
                <a:pos x="T10" y="T11"/>
              </a:cxn>
            </a:cxnLst>
            <a:rect l="0" t="0" r="r" b="b"/>
            <a:pathLst>
              <a:path w="131" h="88">
                <a:moveTo>
                  <a:pt x="131" y="0"/>
                </a:moveTo>
                <a:lnTo>
                  <a:pt x="0" y="0"/>
                </a:lnTo>
                <a:lnTo>
                  <a:pt x="0" y="88"/>
                </a:lnTo>
                <a:lnTo>
                  <a:pt x="131" y="88"/>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3" name="Freeform 22"/>
          <p:cNvSpPr>
            <a:spLocks/>
          </p:cNvSpPr>
          <p:nvPr/>
        </p:nvSpPr>
        <p:spPr bwMode="auto">
          <a:xfrm>
            <a:off x="11194580" y="3202648"/>
            <a:ext cx="73082" cy="47420"/>
          </a:xfrm>
          <a:custGeom>
            <a:avLst/>
            <a:gdLst>
              <a:gd name="T0" fmla="*/ 131 w 131"/>
              <a:gd name="T1" fmla="*/ 0 h 85"/>
              <a:gd name="T2" fmla="*/ 0 w 131"/>
              <a:gd name="T3" fmla="*/ 0 h 85"/>
              <a:gd name="T4" fmla="*/ 0 w 131"/>
              <a:gd name="T5" fmla="*/ 85 h 85"/>
              <a:gd name="T6" fmla="*/ 131 w 131"/>
              <a:gd name="T7" fmla="*/ 85 h 85"/>
              <a:gd name="T8" fmla="*/ 131 w 131"/>
              <a:gd name="T9" fmla="*/ 0 h 85"/>
              <a:gd name="T10" fmla="*/ 131 w 131"/>
              <a:gd name="T11" fmla="*/ 0 h 85"/>
            </a:gdLst>
            <a:ahLst/>
            <a:cxnLst>
              <a:cxn ang="0">
                <a:pos x="T0" y="T1"/>
              </a:cxn>
              <a:cxn ang="0">
                <a:pos x="T2" y="T3"/>
              </a:cxn>
              <a:cxn ang="0">
                <a:pos x="T4" y="T5"/>
              </a:cxn>
              <a:cxn ang="0">
                <a:pos x="T6" y="T7"/>
              </a:cxn>
              <a:cxn ang="0">
                <a:pos x="T8" y="T9"/>
              </a:cxn>
              <a:cxn ang="0">
                <a:pos x="T10" y="T11"/>
              </a:cxn>
            </a:cxnLst>
            <a:rect l="0" t="0" r="r" b="b"/>
            <a:pathLst>
              <a:path w="131" h="85">
                <a:moveTo>
                  <a:pt x="131" y="0"/>
                </a:moveTo>
                <a:lnTo>
                  <a:pt x="0" y="0"/>
                </a:lnTo>
                <a:lnTo>
                  <a:pt x="0" y="85"/>
                </a:lnTo>
                <a:lnTo>
                  <a:pt x="131" y="85"/>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4" name="Freeform 23"/>
          <p:cNvSpPr>
            <a:spLocks/>
          </p:cNvSpPr>
          <p:nvPr/>
        </p:nvSpPr>
        <p:spPr bwMode="auto">
          <a:xfrm>
            <a:off x="11287744" y="3132916"/>
            <a:ext cx="75312" cy="48535"/>
          </a:xfrm>
          <a:custGeom>
            <a:avLst/>
            <a:gdLst>
              <a:gd name="T0" fmla="*/ 135 w 135"/>
              <a:gd name="T1" fmla="*/ 0 h 87"/>
              <a:gd name="T2" fmla="*/ 0 w 135"/>
              <a:gd name="T3" fmla="*/ 0 h 87"/>
              <a:gd name="T4" fmla="*/ 0 w 135"/>
              <a:gd name="T5" fmla="*/ 87 h 87"/>
              <a:gd name="T6" fmla="*/ 135 w 135"/>
              <a:gd name="T7" fmla="*/ 87 h 87"/>
              <a:gd name="T8" fmla="*/ 135 w 135"/>
              <a:gd name="T9" fmla="*/ 0 h 87"/>
              <a:gd name="T10" fmla="*/ 135 w 135"/>
              <a:gd name="T11" fmla="*/ 0 h 87"/>
            </a:gdLst>
            <a:ahLst/>
            <a:cxnLst>
              <a:cxn ang="0">
                <a:pos x="T0" y="T1"/>
              </a:cxn>
              <a:cxn ang="0">
                <a:pos x="T2" y="T3"/>
              </a:cxn>
              <a:cxn ang="0">
                <a:pos x="T4" y="T5"/>
              </a:cxn>
              <a:cxn ang="0">
                <a:pos x="T6" y="T7"/>
              </a:cxn>
              <a:cxn ang="0">
                <a:pos x="T8" y="T9"/>
              </a:cxn>
              <a:cxn ang="0">
                <a:pos x="T10" y="T11"/>
              </a:cxn>
            </a:cxnLst>
            <a:rect l="0" t="0" r="r" b="b"/>
            <a:pathLst>
              <a:path w="135" h="87">
                <a:moveTo>
                  <a:pt x="135" y="0"/>
                </a:moveTo>
                <a:lnTo>
                  <a:pt x="0" y="0"/>
                </a:lnTo>
                <a:lnTo>
                  <a:pt x="0" y="87"/>
                </a:lnTo>
                <a:lnTo>
                  <a:pt x="135" y="87"/>
                </a:lnTo>
                <a:lnTo>
                  <a:pt x="135" y="0"/>
                </a:lnTo>
                <a:lnTo>
                  <a:pt x="135"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5" name="Freeform 24"/>
          <p:cNvSpPr>
            <a:spLocks/>
          </p:cNvSpPr>
          <p:nvPr/>
        </p:nvSpPr>
        <p:spPr bwMode="auto">
          <a:xfrm>
            <a:off x="11099741" y="3063740"/>
            <a:ext cx="74198" cy="49094"/>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6" name="Freeform 25"/>
          <p:cNvSpPr>
            <a:spLocks/>
          </p:cNvSpPr>
          <p:nvPr/>
        </p:nvSpPr>
        <p:spPr bwMode="auto">
          <a:xfrm>
            <a:off x="11099741" y="3202648"/>
            <a:ext cx="74198" cy="47420"/>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7" name="Freeform 26"/>
          <p:cNvSpPr>
            <a:spLocks/>
          </p:cNvSpPr>
          <p:nvPr/>
        </p:nvSpPr>
        <p:spPr bwMode="auto">
          <a:xfrm>
            <a:off x="11287744" y="3063740"/>
            <a:ext cx="75312" cy="49094"/>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8" name="Freeform 27"/>
          <p:cNvSpPr>
            <a:spLocks/>
          </p:cNvSpPr>
          <p:nvPr/>
        </p:nvSpPr>
        <p:spPr bwMode="auto">
          <a:xfrm>
            <a:off x="11287744" y="3202648"/>
            <a:ext cx="75312" cy="47420"/>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69" name="Freeform 28"/>
          <p:cNvSpPr>
            <a:spLocks noEditPoints="1"/>
          </p:cNvSpPr>
          <p:nvPr/>
        </p:nvSpPr>
        <p:spPr bwMode="auto">
          <a:xfrm>
            <a:off x="10924011" y="2929850"/>
            <a:ext cx="609198" cy="586326"/>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70" name="Freeform 29"/>
          <p:cNvSpPr>
            <a:spLocks/>
          </p:cNvSpPr>
          <p:nvPr/>
        </p:nvSpPr>
        <p:spPr bwMode="auto">
          <a:xfrm>
            <a:off x="11113129" y="3307532"/>
            <a:ext cx="75312" cy="92607"/>
          </a:xfrm>
          <a:custGeom>
            <a:avLst/>
            <a:gdLst>
              <a:gd name="T0" fmla="*/ 0 w 135"/>
              <a:gd name="T1" fmla="*/ 0 h 166"/>
              <a:gd name="T2" fmla="*/ 30 w 135"/>
              <a:gd name="T3" fmla="*/ 0 h 166"/>
              <a:gd name="T4" fmla="*/ 107 w 135"/>
              <a:gd name="T5" fmla="*/ 123 h 166"/>
              <a:gd name="T6" fmla="*/ 107 w 135"/>
              <a:gd name="T7" fmla="*/ 123 h 166"/>
              <a:gd name="T8" fmla="*/ 107 w 135"/>
              <a:gd name="T9" fmla="*/ 0 h 166"/>
              <a:gd name="T10" fmla="*/ 135 w 135"/>
              <a:gd name="T11" fmla="*/ 0 h 166"/>
              <a:gd name="T12" fmla="*/ 135 w 135"/>
              <a:gd name="T13" fmla="*/ 166 h 166"/>
              <a:gd name="T14" fmla="*/ 103 w 135"/>
              <a:gd name="T15" fmla="*/ 166 h 166"/>
              <a:gd name="T16" fmla="*/ 28 w 135"/>
              <a:gd name="T17" fmla="*/ 44 h 166"/>
              <a:gd name="T18" fmla="*/ 28 w 135"/>
              <a:gd name="T19" fmla="*/ 44 h 166"/>
              <a:gd name="T20" fmla="*/ 28 w 135"/>
              <a:gd name="T21" fmla="*/ 166 h 166"/>
              <a:gd name="T22" fmla="*/ 0 w 135"/>
              <a:gd name="T23" fmla="*/ 166 h 166"/>
              <a:gd name="T24" fmla="*/ 0 w 135"/>
              <a:gd name="T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66">
                <a:moveTo>
                  <a:pt x="0" y="0"/>
                </a:moveTo>
                <a:lnTo>
                  <a:pt x="30" y="0"/>
                </a:lnTo>
                <a:lnTo>
                  <a:pt x="107" y="123"/>
                </a:lnTo>
                <a:lnTo>
                  <a:pt x="107" y="123"/>
                </a:lnTo>
                <a:lnTo>
                  <a:pt x="107" y="0"/>
                </a:lnTo>
                <a:lnTo>
                  <a:pt x="135" y="0"/>
                </a:lnTo>
                <a:lnTo>
                  <a:pt x="135" y="166"/>
                </a:lnTo>
                <a:lnTo>
                  <a:pt x="103" y="166"/>
                </a:lnTo>
                <a:lnTo>
                  <a:pt x="28" y="44"/>
                </a:lnTo>
                <a:lnTo>
                  <a:pt x="28" y="44"/>
                </a:lnTo>
                <a:lnTo>
                  <a:pt x="28" y="166"/>
                </a:lnTo>
                <a:lnTo>
                  <a:pt x="0" y="166"/>
                </a:lnTo>
                <a:lnTo>
                  <a:pt x="0"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71" name="Freeform 30"/>
          <p:cNvSpPr>
            <a:spLocks noEditPoints="1"/>
          </p:cNvSpPr>
          <p:nvPr/>
        </p:nvSpPr>
        <p:spPr bwMode="auto">
          <a:xfrm>
            <a:off x="11207411" y="3307532"/>
            <a:ext cx="73082" cy="92607"/>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7" rIns="91412" bIns="45707" numCol="1" anchor="t" anchorCtr="0" compatLnSpc="1">
            <a:prstTxWarp prst="textNoShape">
              <a:avLst/>
            </a:prstTxWarp>
          </a:bodyPr>
          <a:lstStyle/>
          <a:p>
            <a:pPr defTabSz="914126"/>
            <a:endParaRPr lang="en-US" sz="1799">
              <a:solidFill>
                <a:srgbClr val="002060"/>
              </a:solidFill>
              <a:latin typeface="Arial" panose="020B0604020202020204"/>
            </a:endParaRPr>
          </a:p>
        </p:txBody>
      </p:sp>
      <p:cxnSp>
        <p:nvCxnSpPr>
          <p:cNvPr id="172" name="Straight Connector 171"/>
          <p:cNvCxnSpPr/>
          <p:nvPr/>
        </p:nvCxnSpPr>
        <p:spPr>
          <a:xfrm>
            <a:off x="3177" y="5399290"/>
            <a:ext cx="12185651"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nvGrpSpPr>
          <p:cNvPr id="173" name="Group 172"/>
          <p:cNvGrpSpPr/>
          <p:nvPr/>
        </p:nvGrpSpPr>
        <p:grpSpPr>
          <a:xfrm>
            <a:off x="7032383" y="2930657"/>
            <a:ext cx="609441" cy="587222"/>
            <a:chOff x="7031038" y="2930525"/>
            <a:chExt cx="609600" cy="587375"/>
          </a:xfrm>
        </p:grpSpPr>
        <p:sp>
          <p:nvSpPr>
            <p:cNvPr id="177" name="Rounded Rectangle 176"/>
            <p:cNvSpPr/>
            <p:nvPr/>
          </p:nvSpPr>
          <p:spPr bwMode="invGray">
            <a:xfrm>
              <a:off x="7051894" y="2943003"/>
              <a:ext cx="567887" cy="557128"/>
            </a:xfrm>
            <a:prstGeom prst="roundRect">
              <a:avLst/>
            </a:prstGeom>
            <a:solidFill>
              <a:schemeClr val="bg1"/>
            </a:solidFill>
            <a:ln w="9525">
              <a:noFill/>
              <a:round/>
              <a:headEnd/>
              <a:tailEnd/>
            </a:ln>
          </p:spPr>
          <p:txBody>
            <a:bodyPr wrap="square" rtlCol="0" anchor="ctr"/>
            <a:lstStyle/>
            <a:p>
              <a:pPr algn="ctr" defTabSz="342762"/>
              <a:endParaRPr lang="en-US" sz="1999">
                <a:solidFill>
                  <a:srgbClr val="002060"/>
                </a:solidFill>
                <a:latin typeface="Arial" panose="020B0604020202020204"/>
              </a:endParaRPr>
            </a:p>
          </p:txBody>
        </p:sp>
        <p:sp>
          <p:nvSpPr>
            <p:cNvPr id="178" name="Freeform 5"/>
            <p:cNvSpPr>
              <a:spLocks/>
            </p:cNvSpPr>
            <p:nvPr/>
          </p:nvSpPr>
          <p:spPr bwMode="auto">
            <a:xfrm>
              <a:off x="7207251" y="3133725"/>
              <a:ext cx="74613" cy="49213"/>
            </a:xfrm>
            <a:custGeom>
              <a:avLst/>
              <a:gdLst>
                <a:gd name="T0" fmla="*/ 47 w 47"/>
                <a:gd name="T1" fmla="*/ 0 h 31"/>
                <a:gd name="T2" fmla="*/ 0 w 47"/>
                <a:gd name="T3" fmla="*/ 0 h 31"/>
                <a:gd name="T4" fmla="*/ 0 w 47"/>
                <a:gd name="T5" fmla="*/ 31 h 31"/>
                <a:gd name="T6" fmla="*/ 47 w 47"/>
                <a:gd name="T7" fmla="*/ 31 h 31"/>
                <a:gd name="T8" fmla="*/ 47 w 47"/>
                <a:gd name="T9" fmla="*/ 0 h 31"/>
                <a:gd name="T10" fmla="*/ 47 w 47"/>
                <a:gd name="T11" fmla="*/ 0 h 31"/>
              </a:gdLst>
              <a:ahLst/>
              <a:cxnLst>
                <a:cxn ang="0">
                  <a:pos x="T0" y="T1"/>
                </a:cxn>
                <a:cxn ang="0">
                  <a:pos x="T2" y="T3"/>
                </a:cxn>
                <a:cxn ang="0">
                  <a:pos x="T4" y="T5"/>
                </a:cxn>
                <a:cxn ang="0">
                  <a:pos x="T6" y="T7"/>
                </a:cxn>
                <a:cxn ang="0">
                  <a:pos x="T8" y="T9"/>
                </a:cxn>
                <a:cxn ang="0">
                  <a:pos x="T10" y="T11"/>
                </a:cxn>
              </a:cxnLst>
              <a:rect l="0" t="0" r="r" b="b"/>
              <a:pathLst>
                <a:path w="47" h="31">
                  <a:moveTo>
                    <a:pt x="47" y="0"/>
                  </a:moveTo>
                  <a:lnTo>
                    <a:pt x="0" y="0"/>
                  </a:lnTo>
                  <a:lnTo>
                    <a:pt x="0" y="31"/>
                  </a:lnTo>
                  <a:lnTo>
                    <a:pt x="47" y="31"/>
                  </a:lnTo>
                  <a:lnTo>
                    <a:pt x="47" y="0"/>
                  </a:lnTo>
                  <a:lnTo>
                    <a:pt x="47"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79" name="Freeform 6"/>
            <p:cNvSpPr>
              <a:spLocks/>
            </p:cNvSpPr>
            <p:nvPr/>
          </p:nvSpPr>
          <p:spPr bwMode="auto">
            <a:xfrm>
              <a:off x="7302501" y="3065463"/>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0" name="Freeform 7"/>
            <p:cNvSpPr>
              <a:spLocks/>
            </p:cNvSpPr>
            <p:nvPr/>
          </p:nvSpPr>
          <p:spPr bwMode="auto">
            <a:xfrm>
              <a:off x="7302501" y="3203575"/>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2" name="Freeform 8"/>
            <p:cNvSpPr>
              <a:spLocks/>
            </p:cNvSpPr>
            <p:nvPr/>
          </p:nvSpPr>
          <p:spPr bwMode="auto">
            <a:xfrm>
              <a:off x="7394576" y="3133725"/>
              <a:ext cx="76200" cy="49213"/>
            </a:xfrm>
            <a:custGeom>
              <a:avLst/>
              <a:gdLst>
                <a:gd name="T0" fmla="*/ 48 w 48"/>
                <a:gd name="T1" fmla="*/ 0 h 31"/>
                <a:gd name="T2" fmla="*/ 0 w 48"/>
                <a:gd name="T3" fmla="*/ 0 h 31"/>
                <a:gd name="T4" fmla="*/ 0 w 48"/>
                <a:gd name="T5" fmla="*/ 31 h 31"/>
                <a:gd name="T6" fmla="*/ 48 w 48"/>
                <a:gd name="T7" fmla="*/ 31 h 31"/>
                <a:gd name="T8" fmla="*/ 48 w 48"/>
                <a:gd name="T9" fmla="*/ 0 h 31"/>
                <a:gd name="T10" fmla="*/ 48 w 48"/>
                <a:gd name="T11" fmla="*/ 0 h 31"/>
              </a:gdLst>
              <a:ahLst/>
              <a:cxnLst>
                <a:cxn ang="0">
                  <a:pos x="T0" y="T1"/>
                </a:cxn>
                <a:cxn ang="0">
                  <a:pos x="T2" y="T3"/>
                </a:cxn>
                <a:cxn ang="0">
                  <a:pos x="T4" y="T5"/>
                </a:cxn>
                <a:cxn ang="0">
                  <a:pos x="T6" y="T7"/>
                </a:cxn>
                <a:cxn ang="0">
                  <a:pos x="T8" y="T9"/>
                </a:cxn>
                <a:cxn ang="0">
                  <a:pos x="T10" y="T11"/>
                </a:cxn>
              </a:cxnLst>
              <a:rect l="0" t="0" r="r" b="b"/>
              <a:pathLst>
                <a:path w="48" h="31">
                  <a:moveTo>
                    <a:pt x="48" y="0"/>
                  </a:moveTo>
                  <a:lnTo>
                    <a:pt x="0" y="0"/>
                  </a:lnTo>
                  <a:lnTo>
                    <a:pt x="0" y="31"/>
                  </a:lnTo>
                  <a:lnTo>
                    <a:pt x="48" y="31"/>
                  </a:lnTo>
                  <a:lnTo>
                    <a:pt x="48" y="0"/>
                  </a:lnTo>
                  <a:lnTo>
                    <a:pt x="48"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3" name="Freeform 9"/>
            <p:cNvSpPr>
              <a:spLocks/>
            </p:cNvSpPr>
            <p:nvPr/>
          </p:nvSpPr>
          <p:spPr bwMode="auto">
            <a:xfrm>
              <a:off x="7207251" y="3065463"/>
              <a:ext cx="74613" cy="47625"/>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4" name="Freeform 183"/>
            <p:cNvSpPr>
              <a:spLocks/>
            </p:cNvSpPr>
            <p:nvPr/>
          </p:nvSpPr>
          <p:spPr bwMode="auto">
            <a:xfrm>
              <a:off x="7207251" y="3203575"/>
              <a:ext cx="74613" cy="4762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5" name="Freeform 184"/>
            <p:cNvSpPr>
              <a:spLocks/>
            </p:cNvSpPr>
            <p:nvPr/>
          </p:nvSpPr>
          <p:spPr bwMode="auto">
            <a:xfrm>
              <a:off x="7394576" y="3065463"/>
              <a:ext cx="76200" cy="47625"/>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89" name="Freeform 188"/>
            <p:cNvSpPr>
              <a:spLocks/>
            </p:cNvSpPr>
            <p:nvPr/>
          </p:nvSpPr>
          <p:spPr bwMode="auto">
            <a:xfrm>
              <a:off x="7394576" y="3203575"/>
              <a:ext cx="76200" cy="4762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0" name="Freeform 189"/>
            <p:cNvSpPr>
              <a:spLocks noEditPoints="1"/>
            </p:cNvSpPr>
            <p:nvPr/>
          </p:nvSpPr>
          <p:spPr bwMode="auto">
            <a:xfrm>
              <a:off x="7031038" y="2930525"/>
              <a:ext cx="609600" cy="587375"/>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1" name="Freeform 190"/>
            <p:cNvSpPr>
              <a:spLocks/>
            </p:cNvSpPr>
            <p:nvPr/>
          </p:nvSpPr>
          <p:spPr bwMode="auto">
            <a:xfrm>
              <a:off x="7219951" y="3308350"/>
              <a:ext cx="76200" cy="93663"/>
            </a:xfrm>
            <a:custGeom>
              <a:avLst/>
              <a:gdLst>
                <a:gd name="T0" fmla="*/ 0 w 48"/>
                <a:gd name="T1" fmla="*/ 0 h 59"/>
                <a:gd name="T2" fmla="*/ 11 w 48"/>
                <a:gd name="T3" fmla="*/ 0 h 59"/>
                <a:gd name="T4" fmla="*/ 38 w 48"/>
                <a:gd name="T5" fmla="*/ 44 h 59"/>
                <a:gd name="T6" fmla="*/ 38 w 48"/>
                <a:gd name="T7" fmla="*/ 44 h 59"/>
                <a:gd name="T8" fmla="*/ 38 w 48"/>
                <a:gd name="T9" fmla="*/ 0 h 59"/>
                <a:gd name="T10" fmla="*/ 48 w 48"/>
                <a:gd name="T11" fmla="*/ 0 h 59"/>
                <a:gd name="T12" fmla="*/ 48 w 48"/>
                <a:gd name="T13" fmla="*/ 59 h 59"/>
                <a:gd name="T14" fmla="*/ 36 w 48"/>
                <a:gd name="T15" fmla="*/ 59 h 59"/>
                <a:gd name="T16" fmla="*/ 10 w 48"/>
                <a:gd name="T17" fmla="*/ 16 h 59"/>
                <a:gd name="T18" fmla="*/ 10 w 48"/>
                <a:gd name="T19" fmla="*/ 16 h 59"/>
                <a:gd name="T20" fmla="*/ 10 w 48"/>
                <a:gd name="T21" fmla="*/ 59 h 59"/>
                <a:gd name="T22" fmla="*/ 0 w 48"/>
                <a:gd name="T23" fmla="*/ 59 h 59"/>
                <a:gd name="T24" fmla="*/ 0 w 48"/>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59">
                  <a:moveTo>
                    <a:pt x="0" y="0"/>
                  </a:moveTo>
                  <a:lnTo>
                    <a:pt x="11" y="0"/>
                  </a:lnTo>
                  <a:lnTo>
                    <a:pt x="38" y="44"/>
                  </a:lnTo>
                  <a:lnTo>
                    <a:pt x="38" y="44"/>
                  </a:lnTo>
                  <a:lnTo>
                    <a:pt x="38" y="0"/>
                  </a:lnTo>
                  <a:lnTo>
                    <a:pt x="48" y="0"/>
                  </a:lnTo>
                  <a:lnTo>
                    <a:pt x="48" y="59"/>
                  </a:lnTo>
                  <a:lnTo>
                    <a:pt x="36" y="59"/>
                  </a:lnTo>
                  <a:lnTo>
                    <a:pt x="10" y="16"/>
                  </a:lnTo>
                  <a:lnTo>
                    <a:pt x="10" y="16"/>
                  </a:lnTo>
                  <a:lnTo>
                    <a:pt x="10" y="59"/>
                  </a:lnTo>
                  <a:lnTo>
                    <a:pt x="0" y="59"/>
                  </a:lnTo>
                  <a:lnTo>
                    <a:pt x="0" y="0"/>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3" name="Freeform 192"/>
            <p:cNvSpPr>
              <a:spLocks noEditPoints="1"/>
            </p:cNvSpPr>
            <p:nvPr/>
          </p:nvSpPr>
          <p:spPr bwMode="auto">
            <a:xfrm>
              <a:off x="7315201" y="3308350"/>
              <a:ext cx="73025" cy="93663"/>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4" name="Freeform 193"/>
            <p:cNvSpPr>
              <a:spLocks noEditPoints="1"/>
            </p:cNvSpPr>
            <p:nvPr/>
          </p:nvSpPr>
          <p:spPr bwMode="auto">
            <a:xfrm>
              <a:off x="7396163" y="3308350"/>
              <a:ext cx="63500" cy="95250"/>
            </a:xfrm>
            <a:custGeom>
              <a:avLst/>
              <a:gdLst>
                <a:gd name="T0" fmla="*/ 40 w 53"/>
                <a:gd name="T1" fmla="*/ 21 h 80"/>
                <a:gd name="T2" fmla="*/ 28 w 53"/>
                <a:gd name="T3" fmla="*/ 11 h 80"/>
                <a:gd name="T4" fmla="*/ 13 w 53"/>
                <a:gd name="T5" fmla="*/ 37 h 80"/>
                <a:gd name="T6" fmla="*/ 13 w 53"/>
                <a:gd name="T7" fmla="*/ 37 h 80"/>
                <a:gd name="T8" fmla="*/ 29 w 53"/>
                <a:gd name="T9" fmla="*/ 28 h 80"/>
                <a:gd name="T10" fmla="*/ 53 w 53"/>
                <a:gd name="T11" fmla="*/ 54 h 80"/>
                <a:gd name="T12" fmla="*/ 28 w 53"/>
                <a:gd name="T13" fmla="*/ 80 h 80"/>
                <a:gd name="T14" fmla="*/ 0 w 53"/>
                <a:gd name="T15" fmla="*/ 40 h 80"/>
                <a:gd name="T16" fmla="*/ 29 w 53"/>
                <a:gd name="T17" fmla="*/ 0 h 80"/>
                <a:gd name="T18" fmla="*/ 52 w 53"/>
                <a:gd name="T19" fmla="*/ 21 h 80"/>
                <a:gd name="T20" fmla="*/ 40 w 53"/>
                <a:gd name="T21" fmla="*/ 21 h 80"/>
                <a:gd name="T22" fmla="*/ 41 w 53"/>
                <a:gd name="T23" fmla="*/ 53 h 80"/>
                <a:gd name="T24" fmla="*/ 28 w 53"/>
                <a:gd name="T25" fmla="*/ 38 h 80"/>
                <a:gd name="T26" fmla="*/ 14 w 53"/>
                <a:gd name="T27" fmla="*/ 53 h 80"/>
                <a:gd name="T28" fmla="*/ 28 w 53"/>
                <a:gd name="T29" fmla="*/ 69 h 80"/>
                <a:gd name="T30" fmla="*/ 41 w 53"/>
                <a:gd name="T31"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80">
                  <a:moveTo>
                    <a:pt x="40" y="21"/>
                  </a:moveTo>
                  <a:cubicBezTo>
                    <a:pt x="39" y="15"/>
                    <a:pt x="35" y="11"/>
                    <a:pt x="28" y="11"/>
                  </a:cubicBezTo>
                  <a:cubicBezTo>
                    <a:pt x="15" y="11"/>
                    <a:pt x="14" y="27"/>
                    <a:pt x="13" y="37"/>
                  </a:cubicBezTo>
                  <a:cubicBezTo>
                    <a:pt x="13" y="37"/>
                    <a:pt x="13" y="37"/>
                    <a:pt x="13" y="37"/>
                  </a:cubicBezTo>
                  <a:cubicBezTo>
                    <a:pt x="16" y="31"/>
                    <a:pt x="22" y="28"/>
                    <a:pt x="29" y="28"/>
                  </a:cubicBezTo>
                  <a:cubicBezTo>
                    <a:pt x="45" y="28"/>
                    <a:pt x="53" y="39"/>
                    <a:pt x="53" y="54"/>
                  </a:cubicBezTo>
                  <a:cubicBezTo>
                    <a:pt x="53" y="68"/>
                    <a:pt x="43" y="80"/>
                    <a:pt x="28" y="80"/>
                  </a:cubicBezTo>
                  <a:cubicBezTo>
                    <a:pt x="6" y="80"/>
                    <a:pt x="0" y="62"/>
                    <a:pt x="0" y="40"/>
                  </a:cubicBezTo>
                  <a:cubicBezTo>
                    <a:pt x="0" y="22"/>
                    <a:pt x="8" y="0"/>
                    <a:pt x="29" y="0"/>
                  </a:cubicBezTo>
                  <a:cubicBezTo>
                    <a:pt x="41" y="0"/>
                    <a:pt x="51" y="9"/>
                    <a:pt x="52" y="21"/>
                  </a:cubicBezTo>
                  <a:lnTo>
                    <a:pt x="40" y="21"/>
                  </a:lnTo>
                  <a:close/>
                  <a:moveTo>
                    <a:pt x="41" y="53"/>
                  </a:moveTo>
                  <a:cubicBezTo>
                    <a:pt x="41" y="45"/>
                    <a:pt x="37" y="38"/>
                    <a:pt x="28" y="38"/>
                  </a:cubicBezTo>
                  <a:cubicBezTo>
                    <a:pt x="19" y="38"/>
                    <a:pt x="14" y="45"/>
                    <a:pt x="14" y="53"/>
                  </a:cubicBezTo>
                  <a:cubicBezTo>
                    <a:pt x="14" y="62"/>
                    <a:pt x="19" y="69"/>
                    <a:pt x="28" y="69"/>
                  </a:cubicBezTo>
                  <a:cubicBezTo>
                    <a:pt x="37" y="69"/>
                    <a:pt x="41" y="62"/>
                    <a:pt x="41" y="53"/>
                  </a:cubicBezTo>
                  <a:close/>
                </a:path>
              </a:pathLst>
            </a:custGeom>
            <a:solidFill>
              <a:srgbClr val="425152"/>
            </a:solidFill>
            <a:ln>
              <a:noFill/>
            </a:ln>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nvGrpSpPr>
          <p:cNvPr id="195" name="Group 194"/>
          <p:cNvGrpSpPr/>
          <p:nvPr/>
        </p:nvGrpSpPr>
        <p:grpSpPr>
          <a:xfrm>
            <a:off x="5716069" y="4292377"/>
            <a:ext cx="606267" cy="588810"/>
            <a:chOff x="5726113" y="4292600"/>
            <a:chExt cx="606425" cy="588963"/>
          </a:xfrm>
          <a:solidFill>
            <a:srgbClr val="425152"/>
          </a:solidFill>
        </p:grpSpPr>
        <p:sp>
          <p:nvSpPr>
            <p:cNvPr id="196" name="Freeform 35"/>
            <p:cNvSpPr>
              <a:spLocks/>
            </p:cNvSpPr>
            <p:nvPr/>
          </p:nvSpPr>
          <p:spPr bwMode="auto">
            <a:xfrm>
              <a:off x="5900738" y="4497388"/>
              <a:ext cx="74613" cy="47625"/>
            </a:xfrm>
            <a:custGeom>
              <a:avLst/>
              <a:gdLst>
                <a:gd name="T0" fmla="*/ 47 w 47"/>
                <a:gd name="T1" fmla="*/ 0 h 30"/>
                <a:gd name="T2" fmla="*/ 0 w 47"/>
                <a:gd name="T3" fmla="*/ 0 h 30"/>
                <a:gd name="T4" fmla="*/ 0 w 47"/>
                <a:gd name="T5" fmla="*/ 30 h 30"/>
                <a:gd name="T6" fmla="*/ 47 w 47"/>
                <a:gd name="T7" fmla="*/ 30 h 30"/>
                <a:gd name="T8" fmla="*/ 47 w 47"/>
                <a:gd name="T9" fmla="*/ 0 h 30"/>
                <a:gd name="T10" fmla="*/ 47 w 47"/>
                <a:gd name="T11" fmla="*/ 0 h 30"/>
              </a:gdLst>
              <a:ahLst/>
              <a:cxnLst>
                <a:cxn ang="0">
                  <a:pos x="T0" y="T1"/>
                </a:cxn>
                <a:cxn ang="0">
                  <a:pos x="T2" y="T3"/>
                </a:cxn>
                <a:cxn ang="0">
                  <a:pos x="T4" y="T5"/>
                </a:cxn>
                <a:cxn ang="0">
                  <a:pos x="T6" y="T7"/>
                </a:cxn>
                <a:cxn ang="0">
                  <a:pos x="T8" y="T9"/>
                </a:cxn>
                <a:cxn ang="0">
                  <a:pos x="T10" y="T11"/>
                </a:cxn>
              </a:cxnLst>
              <a:rect l="0" t="0" r="r" b="b"/>
              <a:pathLst>
                <a:path w="47" h="30">
                  <a:moveTo>
                    <a:pt x="47" y="0"/>
                  </a:moveTo>
                  <a:lnTo>
                    <a:pt x="0" y="0"/>
                  </a:lnTo>
                  <a:lnTo>
                    <a:pt x="0" y="30"/>
                  </a:lnTo>
                  <a:lnTo>
                    <a:pt x="47" y="30"/>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7" name="Freeform 36"/>
            <p:cNvSpPr>
              <a:spLocks/>
            </p:cNvSpPr>
            <p:nvPr/>
          </p:nvSpPr>
          <p:spPr bwMode="auto">
            <a:xfrm>
              <a:off x="5995988" y="4427538"/>
              <a:ext cx="71438" cy="49213"/>
            </a:xfrm>
            <a:custGeom>
              <a:avLst/>
              <a:gdLst>
                <a:gd name="T0" fmla="*/ 45 w 45"/>
                <a:gd name="T1" fmla="*/ 0 h 31"/>
                <a:gd name="T2" fmla="*/ 0 w 45"/>
                <a:gd name="T3" fmla="*/ 0 h 31"/>
                <a:gd name="T4" fmla="*/ 0 w 45"/>
                <a:gd name="T5" fmla="*/ 31 h 31"/>
                <a:gd name="T6" fmla="*/ 45 w 45"/>
                <a:gd name="T7" fmla="*/ 31 h 31"/>
                <a:gd name="T8" fmla="*/ 45 w 45"/>
                <a:gd name="T9" fmla="*/ 0 h 31"/>
                <a:gd name="T10" fmla="*/ 45 w 45"/>
                <a:gd name="T11" fmla="*/ 0 h 31"/>
              </a:gdLst>
              <a:ahLst/>
              <a:cxnLst>
                <a:cxn ang="0">
                  <a:pos x="T0" y="T1"/>
                </a:cxn>
                <a:cxn ang="0">
                  <a:pos x="T2" y="T3"/>
                </a:cxn>
                <a:cxn ang="0">
                  <a:pos x="T4" y="T5"/>
                </a:cxn>
                <a:cxn ang="0">
                  <a:pos x="T6" y="T7"/>
                </a:cxn>
                <a:cxn ang="0">
                  <a:pos x="T8" y="T9"/>
                </a:cxn>
                <a:cxn ang="0">
                  <a:pos x="T10" y="T11"/>
                </a:cxn>
              </a:cxnLst>
              <a:rect l="0" t="0" r="r" b="b"/>
              <a:pathLst>
                <a:path w="45" h="31">
                  <a:moveTo>
                    <a:pt x="45" y="0"/>
                  </a:moveTo>
                  <a:lnTo>
                    <a:pt x="0" y="0"/>
                  </a:lnTo>
                  <a:lnTo>
                    <a:pt x="0" y="31"/>
                  </a:lnTo>
                  <a:lnTo>
                    <a:pt x="45" y="31"/>
                  </a:lnTo>
                  <a:lnTo>
                    <a:pt x="45"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8" name="Freeform 37"/>
            <p:cNvSpPr>
              <a:spLocks/>
            </p:cNvSpPr>
            <p:nvPr/>
          </p:nvSpPr>
          <p:spPr bwMode="auto">
            <a:xfrm>
              <a:off x="5995988" y="4567238"/>
              <a:ext cx="71438" cy="47625"/>
            </a:xfrm>
            <a:custGeom>
              <a:avLst/>
              <a:gdLst>
                <a:gd name="T0" fmla="*/ 45 w 45"/>
                <a:gd name="T1" fmla="*/ 0 h 30"/>
                <a:gd name="T2" fmla="*/ 0 w 45"/>
                <a:gd name="T3" fmla="*/ 0 h 30"/>
                <a:gd name="T4" fmla="*/ 0 w 45"/>
                <a:gd name="T5" fmla="*/ 30 h 30"/>
                <a:gd name="T6" fmla="*/ 45 w 45"/>
                <a:gd name="T7" fmla="*/ 30 h 30"/>
                <a:gd name="T8" fmla="*/ 45 w 45"/>
                <a:gd name="T9" fmla="*/ 0 h 30"/>
                <a:gd name="T10" fmla="*/ 45 w 45"/>
                <a:gd name="T11" fmla="*/ 0 h 30"/>
              </a:gdLst>
              <a:ahLst/>
              <a:cxnLst>
                <a:cxn ang="0">
                  <a:pos x="T0" y="T1"/>
                </a:cxn>
                <a:cxn ang="0">
                  <a:pos x="T2" y="T3"/>
                </a:cxn>
                <a:cxn ang="0">
                  <a:pos x="T4" y="T5"/>
                </a:cxn>
                <a:cxn ang="0">
                  <a:pos x="T6" y="T7"/>
                </a:cxn>
                <a:cxn ang="0">
                  <a:pos x="T8" y="T9"/>
                </a:cxn>
                <a:cxn ang="0">
                  <a:pos x="T10" y="T11"/>
                </a:cxn>
              </a:cxnLst>
              <a:rect l="0" t="0" r="r" b="b"/>
              <a:pathLst>
                <a:path w="45" h="30">
                  <a:moveTo>
                    <a:pt x="45" y="0"/>
                  </a:moveTo>
                  <a:lnTo>
                    <a:pt x="0" y="0"/>
                  </a:lnTo>
                  <a:lnTo>
                    <a:pt x="0" y="30"/>
                  </a:lnTo>
                  <a:lnTo>
                    <a:pt x="45" y="30"/>
                  </a:lnTo>
                  <a:lnTo>
                    <a:pt x="45"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199" name="Freeform 38"/>
            <p:cNvSpPr>
              <a:spLocks/>
            </p:cNvSpPr>
            <p:nvPr/>
          </p:nvSpPr>
          <p:spPr bwMode="auto">
            <a:xfrm>
              <a:off x="6088063" y="4497388"/>
              <a:ext cx="74613" cy="47625"/>
            </a:xfrm>
            <a:custGeom>
              <a:avLst/>
              <a:gdLst>
                <a:gd name="T0" fmla="*/ 47 w 47"/>
                <a:gd name="T1" fmla="*/ 0 h 30"/>
                <a:gd name="T2" fmla="*/ 0 w 47"/>
                <a:gd name="T3" fmla="*/ 0 h 30"/>
                <a:gd name="T4" fmla="*/ 0 w 47"/>
                <a:gd name="T5" fmla="*/ 30 h 30"/>
                <a:gd name="T6" fmla="*/ 47 w 47"/>
                <a:gd name="T7" fmla="*/ 30 h 30"/>
                <a:gd name="T8" fmla="*/ 47 w 47"/>
                <a:gd name="T9" fmla="*/ 0 h 30"/>
                <a:gd name="T10" fmla="*/ 47 w 47"/>
                <a:gd name="T11" fmla="*/ 0 h 30"/>
              </a:gdLst>
              <a:ahLst/>
              <a:cxnLst>
                <a:cxn ang="0">
                  <a:pos x="T0" y="T1"/>
                </a:cxn>
                <a:cxn ang="0">
                  <a:pos x="T2" y="T3"/>
                </a:cxn>
                <a:cxn ang="0">
                  <a:pos x="T4" y="T5"/>
                </a:cxn>
                <a:cxn ang="0">
                  <a:pos x="T6" y="T7"/>
                </a:cxn>
                <a:cxn ang="0">
                  <a:pos x="T8" y="T9"/>
                </a:cxn>
                <a:cxn ang="0">
                  <a:pos x="T10" y="T11"/>
                </a:cxn>
              </a:cxnLst>
              <a:rect l="0" t="0" r="r" b="b"/>
              <a:pathLst>
                <a:path w="47" h="30">
                  <a:moveTo>
                    <a:pt x="47" y="0"/>
                  </a:moveTo>
                  <a:lnTo>
                    <a:pt x="0" y="0"/>
                  </a:lnTo>
                  <a:lnTo>
                    <a:pt x="0" y="30"/>
                  </a:lnTo>
                  <a:lnTo>
                    <a:pt x="47" y="30"/>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0" name="Freeform 39"/>
            <p:cNvSpPr>
              <a:spLocks/>
            </p:cNvSpPr>
            <p:nvPr/>
          </p:nvSpPr>
          <p:spPr bwMode="auto">
            <a:xfrm>
              <a:off x="5900738" y="4427538"/>
              <a:ext cx="74613" cy="49213"/>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1" name="Freeform 40"/>
            <p:cNvSpPr>
              <a:spLocks/>
            </p:cNvSpPr>
            <p:nvPr/>
          </p:nvSpPr>
          <p:spPr bwMode="auto">
            <a:xfrm>
              <a:off x="5900738" y="4567238"/>
              <a:ext cx="74613" cy="4762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2" name="Freeform 41"/>
            <p:cNvSpPr>
              <a:spLocks/>
            </p:cNvSpPr>
            <p:nvPr/>
          </p:nvSpPr>
          <p:spPr bwMode="auto">
            <a:xfrm>
              <a:off x="6088063" y="4427538"/>
              <a:ext cx="74613" cy="49213"/>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3" name="Freeform 42"/>
            <p:cNvSpPr>
              <a:spLocks/>
            </p:cNvSpPr>
            <p:nvPr/>
          </p:nvSpPr>
          <p:spPr bwMode="auto">
            <a:xfrm>
              <a:off x="6088063" y="4567238"/>
              <a:ext cx="74613" cy="4762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4" name="Freeform 43"/>
            <p:cNvSpPr>
              <a:spLocks noEditPoints="1"/>
            </p:cNvSpPr>
            <p:nvPr/>
          </p:nvSpPr>
          <p:spPr bwMode="auto">
            <a:xfrm>
              <a:off x="5726113" y="4292600"/>
              <a:ext cx="606425" cy="588963"/>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5" name="Freeform 44"/>
            <p:cNvSpPr>
              <a:spLocks/>
            </p:cNvSpPr>
            <p:nvPr/>
          </p:nvSpPr>
          <p:spPr bwMode="auto">
            <a:xfrm>
              <a:off x="5872163" y="4668838"/>
              <a:ext cx="76200" cy="98425"/>
            </a:xfrm>
            <a:custGeom>
              <a:avLst/>
              <a:gdLst>
                <a:gd name="T0" fmla="*/ 14 w 64"/>
                <a:gd name="T1" fmla="*/ 54 h 82"/>
                <a:gd name="T2" fmla="*/ 34 w 64"/>
                <a:gd name="T3" fmla="*/ 71 h 82"/>
                <a:gd name="T4" fmla="*/ 50 w 64"/>
                <a:gd name="T5" fmla="*/ 59 h 82"/>
                <a:gd name="T6" fmla="*/ 44 w 64"/>
                <a:gd name="T7" fmla="*/ 49 h 82"/>
                <a:gd name="T8" fmla="*/ 20 w 64"/>
                <a:gd name="T9" fmla="*/ 43 h 82"/>
                <a:gd name="T10" fmla="*/ 3 w 64"/>
                <a:gd name="T11" fmla="*/ 23 h 82"/>
                <a:gd name="T12" fmla="*/ 32 w 64"/>
                <a:gd name="T13" fmla="*/ 0 h 82"/>
                <a:gd name="T14" fmla="*/ 62 w 64"/>
                <a:gd name="T15" fmla="*/ 25 h 82"/>
                <a:gd name="T16" fmla="*/ 48 w 64"/>
                <a:gd name="T17" fmla="*/ 25 h 82"/>
                <a:gd name="T18" fmla="*/ 31 w 64"/>
                <a:gd name="T19" fmla="*/ 12 h 82"/>
                <a:gd name="T20" fmla="*/ 17 w 64"/>
                <a:gd name="T21" fmla="*/ 22 h 82"/>
                <a:gd name="T22" fmla="*/ 26 w 64"/>
                <a:gd name="T23" fmla="*/ 32 h 82"/>
                <a:gd name="T24" fmla="*/ 49 w 64"/>
                <a:gd name="T25" fmla="*/ 38 h 82"/>
                <a:gd name="T26" fmla="*/ 64 w 64"/>
                <a:gd name="T27" fmla="*/ 58 h 82"/>
                <a:gd name="T28" fmla="*/ 33 w 64"/>
                <a:gd name="T29" fmla="*/ 82 h 82"/>
                <a:gd name="T30" fmla="*/ 0 w 64"/>
                <a:gd name="T31" fmla="*/ 54 h 82"/>
                <a:gd name="T32" fmla="*/ 14 w 64"/>
                <a:gd name="T33"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82">
                  <a:moveTo>
                    <a:pt x="14" y="54"/>
                  </a:moveTo>
                  <a:cubicBezTo>
                    <a:pt x="14" y="66"/>
                    <a:pt x="23" y="71"/>
                    <a:pt x="34" y="71"/>
                  </a:cubicBezTo>
                  <a:cubicBezTo>
                    <a:pt x="46" y="71"/>
                    <a:pt x="50" y="65"/>
                    <a:pt x="50" y="59"/>
                  </a:cubicBezTo>
                  <a:cubicBezTo>
                    <a:pt x="50" y="53"/>
                    <a:pt x="47" y="51"/>
                    <a:pt x="44" y="49"/>
                  </a:cubicBezTo>
                  <a:cubicBezTo>
                    <a:pt x="38" y="47"/>
                    <a:pt x="31" y="46"/>
                    <a:pt x="20" y="43"/>
                  </a:cubicBezTo>
                  <a:cubicBezTo>
                    <a:pt x="7" y="40"/>
                    <a:pt x="3" y="31"/>
                    <a:pt x="3" y="23"/>
                  </a:cubicBezTo>
                  <a:cubicBezTo>
                    <a:pt x="3" y="8"/>
                    <a:pt x="18" y="0"/>
                    <a:pt x="32" y="0"/>
                  </a:cubicBezTo>
                  <a:cubicBezTo>
                    <a:pt x="48" y="0"/>
                    <a:pt x="62" y="9"/>
                    <a:pt x="62" y="25"/>
                  </a:cubicBezTo>
                  <a:cubicBezTo>
                    <a:pt x="48" y="25"/>
                    <a:pt x="48" y="25"/>
                    <a:pt x="48" y="25"/>
                  </a:cubicBezTo>
                  <a:cubicBezTo>
                    <a:pt x="47" y="15"/>
                    <a:pt x="41" y="12"/>
                    <a:pt x="31" y="12"/>
                  </a:cubicBezTo>
                  <a:cubicBezTo>
                    <a:pt x="25" y="12"/>
                    <a:pt x="17" y="14"/>
                    <a:pt x="17" y="22"/>
                  </a:cubicBezTo>
                  <a:cubicBezTo>
                    <a:pt x="17" y="27"/>
                    <a:pt x="21" y="30"/>
                    <a:pt x="26" y="32"/>
                  </a:cubicBezTo>
                  <a:cubicBezTo>
                    <a:pt x="27" y="32"/>
                    <a:pt x="45" y="36"/>
                    <a:pt x="49" y="38"/>
                  </a:cubicBezTo>
                  <a:cubicBezTo>
                    <a:pt x="59" y="41"/>
                    <a:pt x="64" y="49"/>
                    <a:pt x="64" y="58"/>
                  </a:cubicBezTo>
                  <a:cubicBezTo>
                    <a:pt x="64" y="75"/>
                    <a:pt x="48" y="82"/>
                    <a:pt x="33" y="82"/>
                  </a:cubicBezTo>
                  <a:cubicBezTo>
                    <a:pt x="15" y="82"/>
                    <a:pt x="1" y="73"/>
                    <a:pt x="0" y="54"/>
                  </a:cubicBezTo>
                  <a:lnTo>
                    <a:pt x="1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6" name="Freeform 45"/>
            <p:cNvSpPr>
              <a:spLocks noEditPoints="1"/>
            </p:cNvSpPr>
            <p:nvPr/>
          </p:nvSpPr>
          <p:spPr bwMode="auto">
            <a:xfrm>
              <a:off x="5956301" y="4695825"/>
              <a:ext cx="68263" cy="71438"/>
            </a:xfrm>
            <a:custGeom>
              <a:avLst/>
              <a:gdLst>
                <a:gd name="T0" fmla="*/ 0 w 57"/>
                <a:gd name="T1" fmla="*/ 30 h 60"/>
                <a:gd name="T2" fmla="*/ 29 w 57"/>
                <a:gd name="T3" fmla="*/ 0 h 60"/>
                <a:gd name="T4" fmla="*/ 57 w 57"/>
                <a:gd name="T5" fmla="*/ 30 h 60"/>
                <a:gd name="T6" fmla="*/ 29 w 57"/>
                <a:gd name="T7" fmla="*/ 60 h 60"/>
                <a:gd name="T8" fmla="*/ 0 w 57"/>
                <a:gd name="T9" fmla="*/ 30 h 60"/>
                <a:gd name="T10" fmla="*/ 45 w 57"/>
                <a:gd name="T11" fmla="*/ 30 h 60"/>
                <a:gd name="T12" fmla="*/ 29 w 57"/>
                <a:gd name="T13" fmla="*/ 10 h 60"/>
                <a:gd name="T14" fmla="*/ 13 w 57"/>
                <a:gd name="T15" fmla="*/ 30 h 60"/>
                <a:gd name="T16" fmla="*/ 29 w 57"/>
                <a:gd name="T17" fmla="*/ 50 h 60"/>
                <a:gd name="T18" fmla="*/ 45 w 57"/>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60">
                  <a:moveTo>
                    <a:pt x="0" y="30"/>
                  </a:moveTo>
                  <a:cubicBezTo>
                    <a:pt x="0" y="13"/>
                    <a:pt x="11" y="0"/>
                    <a:pt x="29" y="0"/>
                  </a:cubicBezTo>
                  <a:cubicBezTo>
                    <a:pt x="47" y="0"/>
                    <a:pt x="57" y="13"/>
                    <a:pt x="57" y="30"/>
                  </a:cubicBezTo>
                  <a:cubicBezTo>
                    <a:pt x="57" y="47"/>
                    <a:pt x="47" y="60"/>
                    <a:pt x="29" y="60"/>
                  </a:cubicBezTo>
                  <a:cubicBezTo>
                    <a:pt x="11" y="60"/>
                    <a:pt x="0" y="47"/>
                    <a:pt x="0" y="30"/>
                  </a:cubicBezTo>
                  <a:close/>
                  <a:moveTo>
                    <a:pt x="45" y="30"/>
                  </a:moveTo>
                  <a:cubicBezTo>
                    <a:pt x="45" y="20"/>
                    <a:pt x="40" y="10"/>
                    <a:pt x="29" y="10"/>
                  </a:cubicBezTo>
                  <a:cubicBezTo>
                    <a:pt x="18" y="10"/>
                    <a:pt x="13" y="20"/>
                    <a:pt x="13" y="30"/>
                  </a:cubicBezTo>
                  <a:cubicBezTo>
                    <a:pt x="13" y="40"/>
                    <a:pt x="18" y="50"/>
                    <a:pt x="29" y="50"/>
                  </a:cubicBezTo>
                  <a:cubicBezTo>
                    <a:pt x="40" y="50"/>
                    <a:pt x="45" y="4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7" name="Freeform 46"/>
            <p:cNvSpPr>
              <a:spLocks/>
            </p:cNvSpPr>
            <p:nvPr/>
          </p:nvSpPr>
          <p:spPr bwMode="auto">
            <a:xfrm>
              <a:off x="6034088" y="4668838"/>
              <a:ext cx="84138" cy="98425"/>
            </a:xfrm>
            <a:custGeom>
              <a:avLst/>
              <a:gdLst>
                <a:gd name="T0" fmla="*/ 57 w 71"/>
                <a:gd name="T1" fmla="*/ 27 h 82"/>
                <a:gd name="T2" fmla="*/ 38 w 71"/>
                <a:gd name="T3" fmla="*/ 12 h 82"/>
                <a:gd name="T4" fmla="*/ 14 w 71"/>
                <a:gd name="T5" fmla="*/ 41 h 82"/>
                <a:gd name="T6" fmla="*/ 38 w 71"/>
                <a:gd name="T7" fmla="*/ 71 h 82"/>
                <a:gd name="T8" fmla="*/ 57 w 71"/>
                <a:gd name="T9" fmla="*/ 50 h 82"/>
                <a:gd name="T10" fmla="*/ 71 w 71"/>
                <a:gd name="T11" fmla="*/ 50 h 82"/>
                <a:gd name="T12" fmla="*/ 38 w 71"/>
                <a:gd name="T13" fmla="*/ 82 h 82"/>
                <a:gd name="T14" fmla="*/ 0 w 71"/>
                <a:gd name="T15" fmla="*/ 41 h 82"/>
                <a:gd name="T16" fmla="*/ 38 w 71"/>
                <a:gd name="T17" fmla="*/ 0 h 82"/>
                <a:gd name="T18" fmla="*/ 71 w 71"/>
                <a:gd name="T19" fmla="*/ 27 h 82"/>
                <a:gd name="T20" fmla="*/ 57 w 71"/>
                <a:gd name="T21" fmla="*/ 2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2">
                  <a:moveTo>
                    <a:pt x="57" y="27"/>
                  </a:moveTo>
                  <a:cubicBezTo>
                    <a:pt x="55" y="18"/>
                    <a:pt x="49" y="12"/>
                    <a:pt x="38" y="12"/>
                  </a:cubicBezTo>
                  <a:cubicBezTo>
                    <a:pt x="21" y="12"/>
                    <a:pt x="14" y="26"/>
                    <a:pt x="14" y="41"/>
                  </a:cubicBezTo>
                  <a:cubicBezTo>
                    <a:pt x="14" y="56"/>
                    <a:pt x="21" y="71"/>
                    <a:pt x="38" y="71"/>
                  </a:cubicBezTo>
                  <a:cubicBezTo>
                    <a:pt x="50" y="71"/>
                    <a:pt x="56" y="62"/>
                    <a:pt x="57" y="50"/>
                  </a:cubicBezTo>
                  <a:cubicBezTo>
                    <a:pt x="71" y="50"/>
                    <a:pt x="71" y="50"/>
                    <a:pt x="71" y="50"/>
                  </a:cubicBezTo>
                  <a:cubicBezTo>
                    <a:pt x="70" y="69"/>
                    <a:pt x="56" y="82"/>
                    <a:pt x="38" y="82"/>
                  </a:cubicBezTo>
                  <a:cubicBezTo>
                    <a:pt x="14" y="82"/>
                    <a:pt x="0" y="64"/>
                    <a:pt x="0" y="41"/>
                  </a:cubicBezTo>
                  <a:cubicBezTo>
                    <a:pt x="0" y="19"/>
                    <a:pt x="14" y="0"/>
                    <a:pt x="38" y="0"/>
                  </a:cubicBezTo>
                  <a:cubicBezTo>
                    <a:pt x="55" y="0"/>
                    <a:pt x="69" y="10"/>
                    <a:pt x="71" y="27"/>
                  </a:cubicBezTo>
                  <a:lnTo>
                    <a:pt x="5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08" name="Freeform 47"/>
            <p:cNvSpPr>
              <a:spLocks/>
            </p:cNvSpPr>
            <p:nvPr/>
          </p:nvSpPr>
          <p:spPr bwMode="auto">
            <a:xfrm>
              <a:off x="6127751" y="4672013"/>
              <a:ext cx="61913" cy="92075"/>
            </a:xfrm>
            <a:custGeom>
              <a:avLst/>
              <a:gdLst>
                <a:gd name="T0" fmla="*/ 52 w 52"/>
                <a:gd name="T1" fmla="*/ 78 h 78"/>
                <a:gd name="T2" fmla="*/ 0 w 52"/>
                <a:gd name="T3" fmla="*/ 78 h 78"/>
                <a:gd name="T4" fmla="*/ 17 w 52"/>
                <a:gd name="T5" fmla="*/ 49 h 78"/>
                <a:gd name="T6" fmla="*/ 40 w 52"/>
                <a:gd name="T7" fmla="*/ 24 h 78"/>
                <a:gd name="T8" fmla="*/ 27 w 52"/>
                <a:gd name="T9" fmla="*/ 11 h 78"/>
                <a:gd name="T10" fmla="*/ 14 w 52"/>
                <a:gd name="T11" fmla="*/ 30 h 78"/>
                <a:gd name="T12" fmla="*/ 2 w 52"/>
                <a:gd name="T13" fmla="*/ 30 h 78"/>
                <a:gd name="T14" fmla="*/ 28 w 52"/>
                <a:gd name="T15" fmla="*/ 0 h 78"/>
                <a:gd name="T16" fmla="*/ 52 w 52"/>
                <a:gd name="T17" fmla="*/ 24 h 78"/>
                <a:gd name="T18" fmla="*/ 15 w 52"/>
                <a:gd name="T19" fmla="*/ 67 h 78"/>
                <a:gd name="T20" fmla="*/ 52 w 52"/>
                <a:gd name="T21" fmla="*/ 67 h 78"/>
                <a:gd name="T22" fmla="*/ 52 w 52"/>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8">
                  <a:moveTo>
                    <a:pt x="52" y="78"/>
                  </a:moveTo>
                  <a:cubicBezTo>
                    <a:pt x="0" y="78"/>
                    <a:pt x="0" y="78"/>
                    <a:pt x="0" y="78"/>
                  </a:cubicBezTo>
                  <a:cubicBezTo>
                    <a:pt x="0" y="65"/>
                    <a:pt x="7" y="56"/>
                    <a:pt x="17" y="49"/>
                  </a:cubicBezTo>
                  <a:cubicBezTo>
                    <a:pt x="27" y="42"/>
                    <a:pt x="40" y="36"/>
                    <a:pt x="40" y="24"/>
                  </a:cubicBezTo>
                  <a:cubicBezTo>
                    <a:pt x="40" y="19"/>
                    <a:pt x="38" y="11"/>
                    <a:pt x="27" y="11"/>
                  </a:cubicBezTo>
                  <a:cubicBezTo>
                    <a:pt x="17" y="11"/>
                    <a:pt x="14" y="19"/>
                    <a:pt x="14" y="30"/>
                  </a:cubicBezTo>
                  <a:cubicBezTo>
                    <a:pt x="2" y="30"/>
                    <a:pt x="2" y="30"/>
                    <a:pt x="2" y="30"/>
                  </a:cubicBezTo>
                  <a:cubicBezTo>
                    <a:pt x="2" y="13"/>
                    <a:pt x="11" y="0"/>
                    <a:pt x="28" y="0"/>
                  </a:cubicBezTo>
                  <a:cubicBezTo>
                    <a:pt x="47" y="0"/>
                    <a:pt x="52" y="14"/>
                    <a:pt x="52" y="24"/>
                  </a:cubicBezTo>
                  <a:cubicBezTo>
                    <a:pt x="52" y="48"/>
                    <a:pt x="19" y="53"/>
                    <a:pt x="15" y="67"/>
                  </a:cubicBezTo>
                  <a:cubicBezTo>
                    <a:pt x="52" y="67"/>
                    <a:pt x="52" y="67"/>
                    <a:pt x="52" y="67"/>
                  </a:cubicBezTo>
                  <a:lnTo>
                    <a:pt x="5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nvGrpSpPr>
          <p:cNvPr id="209" name="Group 208"/>
          <p:cNvGrpSpPr/>
          <p:nvPr/>
        </p:nvGrpSpPr>
        <p:grpSpPr>
          <a:xfrm>
            <a:off x="9170826" y="4309835"/>
            <a:ext cx="606267" cy="588810"/>
            <a:chOff x="9172575" y="4310063"/>
            <a:chExt cx="606425" cy="588962"/>
          </a:xfrm>
          <a:solidFill>
            <a:srgbClr val="425152"/>
          </a:solidFill>
        </p:grpSpPr>
        <p:sp>
          <p:nvSpPr>
            <p:cNvPr id="210" name="Freeform 51"/>
            <p:cNvSpPr>
              <a:spLocks/>
            </p:cNvSpPr>
            <p:nvPr/>
          </p:nvSpPr>
          <p:spPr bwMode="auto">
            <a:xfrm>
              <a:off x="9345613" y="4514850"/>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1" name="Freeform 52"/>
            <p:cNvSpPr>
              <a:spLocks/>
            </p:cNvSpPr>
            <p:nvPr/>
          </p:nvSpPr>
          <p:spPr bwMode="auto">
            <a:xfrm>
              <a:off x="9439275" y="4445000"/>
              <a:ext cx="73025" cy="49212"/>
            </a:xfrm>
            <a:custGeom>
              <a:avLst/>
              <a:gdLst>
                <a:gd name="T0" fmla="*/ 46 w 46"/>
                <a:gd name="T1" fmla="*/ 0 h 31"/>
                <a:gd name="T2" fmla="*/ 0 w 46"/>
                <a:gd name="T3" fmla="*/ 0 h 31"/>
                <a:gd name="T4" fmla="*/ 0 w 46"/>
                <a:gd name="T5" fmla="*/ 31 h 31"/>
                <a:gd name="T6" fmla="*/ 46 w 46"/>
                <a:gd name="T7" fmla="*/ 31 h 31"/>
                <a:gd name="T8" fmla="*/ 46 w 46"/>
                <a:gd name="T9" fmla="*/ 0 h 31"/>
                <a:gd name="T10" fmla="*/ 46 w 46"/>
                <a:gd name="T11" fmla="*/ 0 h 31"/>
              </a:gdLst>
              <a:ahLst/>
              <a:cxnLst>
                <a:cxn ang="0">
                  <a:pos x="T0" y="T1"/>
                </a:cxn>
                <a:cxn ang="0">
                  <a:pos x="T2" y="T3"/>
                </a:cxn>
                <a:cxn ang="0">
                  <a:pos x="T4" y="T5"/>
                </a:cxn>
                <a:cxn ang="0">
                  <a:pos x="T6" y="T7"/>
                </a:cxn>
                <a:cxn ang="0">
                  <a:pos x="T8" y="T9"/>
                </a:cxn>
                <a:cxn ang="0">
                  <a:pos x="T10" y="T11"/>
                </a:cxn>
              </a:cxnLst>
              <a:rect l="0" t="0" r="r" b="b"/>
              <a:pathLst>
                <a:path w="46" h="31">
                  <a:moveTo>
                    <a:pt x="46" y="0"/>
                  </a:moveTo>
                  <a:lnTo>
                    <a:pt x="0" y="0"/>
                  </a:lnTo>
                  <a:lnTo>
                    <a:pt x="0" y="31"/>
                  </a:lnTo>
                  <a:lnTo>
                    <a:pt x="46" y="31"/>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2" name="Freeform 53"/>
            <p:cNvSpPr>
              <a:spLocks/>
            </p:cNvSpPr>
            <p:nvPr/>
          </p:nvSpPr>
          <p:spPr bwMode="auto">
            <a:xfrm>
              <a:off x="9439275" y="4584700"/>
              <a:ext cx="73025" cy="47625"/>
            </a:xfrm>
            <a:custGeom>
              <a:avLst/>
              <a:gdLst>
                <a:gd name="T0" fmla="*/ 46 w 46"/>
                <a:gd name="T1" fmla="*/ 0 h 30"/>
                <a:gd name="T2" fmla="*/ 0 w 46"/>
                <a:gd name="T3" fmla="*/ 0 h 30"/>
                <a:gd name="T4" fmla="*/ 0 w 46"/>
                <a:gd name="T5" fmla="*/ 30 h 30"/>
                <a:gd name="T6" fmla="*/ 46 w 46"/>
                <a:gd name="T7" fmla="*/ 30 h 30"/>
                <a:gd name="T8" fmla="*/ 46 w 46"/>
                <a:gd name="T9" fmla="*/ 0 h 30"/>
                <a:gd name="T10" fmla="*/ 46 w 46"/>
                <a:gd name="T11" fmla="*/ 0 h 30"/>
              </a:gdLst>
              <a:ahLst/>
              <a:cxnLst>
                <a:cxn ang="0">
                  <a:pos x="T0" y="T1"/>
                </a:cxn>
                <a:cxn ang="0">
                  <a:pos x="T2" y="T3"/>
                </a:cxn>
                <a:cxn ang="0">
                  <a:pos x="T4" y="T5"/>
                </a:cxn>
                <a:cxn ang="0">
                  <a:pos x="T6" y="T7"/>
                </a:cxn>
                <a:cxn ang="0">
                  <a:pos x="T8" y="T9"/>
                </a:cxn>
                <a:cxn ang="0">
                  <a:pos x="T10" y="T11"/>
                </a:cxn>
              </a:cxnLst>
              <a:rect l="0" t="0" r="r" b="b"/>
              <a:pathLst>
                <a:path w="46" h="30">
                  <a:moveTo>
                    <a:pt x="46" y="0"/>
                  </a:moveTo>
                  <a:lnTo>
                    <a:pt x="0" y="0"/>
                  </a:lnTo>
                  <a:lnTo>
                    <a:pt x="0" y="30"/>
                  </a:lnTo>
                  <a:lnTo>
                    <a:pt x="46" y="30"/>
                  </a:lnTo>
                  <a:lnTo>
                    <a:pt x="46" y="0"/>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3" name="Freeform 54"/>
            <p:cNvSpPr>
              <a:spLocks/>
            </p:cNvSpPr>
            <p:nvPr/>
          </p:nvSpPr>
          <p:spPr bwMode="auto">
            <a:xfrm>
              <a:off x="9532938" y="4514850"/>
              <a:ext cx="74613" cy="47625"/>
            </a:xfrm>
            <a:custGeom>
              <a:avLst/>
              <a:gdLst>
                <a:gd name="T0" fmla="*/ 47 w 47"/>
                <a:gd name="T1" fmla="*/ 0 h 30"/>
                <a:gd name="T2" fmla="*/ 0 w 47"/>
                <a:gd name="T3" fmla="*/ 0 h 30"/>
                <a:gd name="T4" fmla="*/ 0 w 47"/>
                <a:gd name="T5" fmla="*/ 30 h 30"/>
                <a:gd name="T6" fmla="*/ 47 w 47"/>
                <a:gd name="T7" fmla="*/ 30 h 30"/>
                <a:gd name="T8" fmla="*/ 47 w 47"/>
                <a:gd name="T9" fmla="*/ 0 h 30"/>
                <a:gd name="T10" fmla="*/ 47 w 47"/>
                <a:gd name="T11" fmla="*/ 0 h 30"/>
              </a:gdLst>
              <a:ahLst/>
              <a:cxnLst>
                <a:cxn ang="0">
                  <a:pos x="T0" y="T1"/>
                </a:cxn>
                <a:cxn ang="0">
                  <a:pos x="T2" y="T3"/>
                </a:cxn>
                <a:cxn ang="0">
                  <a:pos x="T4" y="T5"/>
                </a:cxn>
                <a:cxn ang="0">
                  <a:pos x="T6" y="T7"/>
                </a:cxn>
                <a:cxn ang="0">
                  <a:pos x="T8" y="T9"/>
                </a:cxn>
                <a:cxn ang="0">
                  <a:pos x="T10" y="T11"/>
                </a:cxn>
              </a:cxnLst>
              <a:rect l="0" t="0" r="r" b="b"/>
              <a:pathLst>
                <a:path w="47" h="30">
                  <a:moveTo>
                    <a:pt x="47" y="0"/>
                  </a:moveTo>
                  <a:lnTo>
                    <a:pt x="0" y="0"/>
                  </a:lnTo>
                  <a:lnTo>
                    <a:pt x="0" y="30"/>
                  </a:lnTo>
                  <a:lnTo>
                    <a:pt x="47" y="30"/>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4" name="Freeform 55"/>
            <p:cNvSpPr>
              <a:spLocks/>
            </p:cNvSpPr>
            <p:nvPr/>
          </p:nvSpPr>
          <p:spPr bwMode="auto">
            <a:xfrm>
              <a:off x="9345613" y="4445000"/>
              <a:ext cx="73025" cy="49212"/>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5" name="Freeform 56"/>
            <p:cNvSpPr>
              <a:spLocks/>
            </p:cNvSpPr>
            <p:nvPr/>
          </p:nvSpPr>
          <p:spPr bwMode="auto">
            <a:xfrm>
              <a:off x="9345613" y="4584700"/>
              <a:ext cx="73025" cy="47625"/>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6" name="Freeform 57"/>
            <p:cNvSpPr>
              <a:spLocks/>
            </p:cNvSpPr>
            <p:nvPr/>
          </p:nvSpPr>
          <p:spPr bwMode="auto">
            <a:xfrm>
              <a:off x="9532938" y="4445000"/>
              <a:ext cx="74613" cy="49212"/>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7" name="Freeform 58"/>
            <p:cNvSpPr>
              <a:spLocks/>
            </p:cNvSpPr>
            <p:nvPr/>
          </p:nvSpPr>
          <p:spPr bwMode="auto">
            <a:xfrm>
              <a:off x="9532938" y="4584700"/>
              <a:ext cx="74613" cy="47625"/>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8" name="Freeform 59"/>
            <p:cNvSpPr>
              <a:spLocks noEditPoints="1"/>
            </p:cNvSpPr>
            <p:nvPr/>
          </p:nvSpPr>
          <p:spPr bwMode="auto">
            <a:xfrm>
              <a:off x="9172575" y="4310063"/>
              <a:ext cx="606425" cy="588962"/>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19" name="Freeform 60"/>
            <p:cNvSpPr>
              <a:spLocks/>
            </p:cNvSpPr>
            <p:nvPr/>
          </p:nvSpPr>
          <p:spPr bwMode="auto">
            <a:xfrm>
              <a:off x="9313863" y="4689475"/>
              <a:ext cx="77788" cy="98425"/>
            </a:xfrm>
            <a:custGeom>
              <a:avLst/>
              <a:gdLst>
                <a:gd name="T0" fmla="*/ 14 w 65"/>
                <a:gd name="T1" fmla="*/ 54 h 83"/>
                <a:gd name="T2" fmla="*/ 34 w 65"/>
                <a:gd name="T3" fmla="*/ 71 h 83"/>
                <a:gd name="T4" fmla="*/ 51 w 65"/>
                <a:gd name="T5" fmla="*/ 59 h 83"/>
                <a:gd name="T6" fmla="*/ 44 w 65"/>
                <a:gd name="T7" fmla="*/ 50 h 83"/>
                <a:gd name="T8" fmla="*/ 21 w 65"/>
                <a:gd name="T9" fmla="*/ 43 h 83"/>
                <a:gd name="T10" fmla="*/ 3 w 65"/>
                <a:gd name="T11" fmla="*/ 23 h 83"/>
                <a:gd name="T12" fmla="*/ 32 w 65"/>
                <a:gd name="T13" fmla="*/ 0 h 83"/>
                <a:gd name="T14" fmla="*/ 62 w 65"/>
                <a:gd name="T15" fmla="*/ 25 h 83"/>
                <a:gd name="T16" fmla="*/ 48 w 65"/>
                <a:gd name="T17" fmla="*/ 25 h 83"/>
                <a:gd name="T18" fmla="*/ 31 w 65"/>
                <a:gd name="T19" fmla="*/ 11 h 83"/>
                <a:gd name="T20" fmla="*/ 17 w 65"/>
                <a:gd name="T21" fmla="*/ 21 h 83"/>
                <a:gd name="T22" fmla="*/ 26 w 65"/>
                <a:gd name="T23" fmla="*/ 32 h 83"/>
                <a:gd name="T24" fmla="*/ 49 w 65"/>
                <a:gd name="T25" fmla="*/ 38 h 83"/>
                <a:gd name="T26" fmla="*/ 65 w 65"/>
                <a:gd name="T27" fmla="*/ 58 h 83"/>
                <a:gd name="T28" fmla="*/ 33 w 65"/>
                <a:gd name="T29" fmla="*/ 83 h 83"/>
                <a:gd name="T30" fmla="*/ 0 w 65"/>
                <a:gd name="T31" fmla="*/ 54 h 83"/>
                <a:gd name="T32" fmla="*/ 14 w 65"/>
                <a:gd name="T33"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3">
                  <a:moveTo>
                    <a:pt x="14" y="54"/>
                  </a:moveTo>
                  <a:cubicBezTo>
                    <a:pt x="14" y="67"/>
                    <a:pt x="23" y="71"/>
                    <a:pt x="34" y="71"/>
                  </a:cubicBezTo>
                  <a:cubicBezTo>
                    <a:pt x="46" y="71"/>
                    <a:pt x="51" y="65"/>
                    <a:pt x="51" y="59"/>
                  </a:cubicBezTo>
                  <a:cubicBezTo>
                    <a:pt x="51" y="53"/>
                    <a:pt x="47" y="51"/>
                    <a:pt x="44" y="50"/>
                  </a:cubicBezTo>
                  <a:cubicBezTo>
                    <a:pt x="39" y="48"/>
                    <a:pt x="32" y="46"/>
                    <a:pt x="21" y="43"/>
                  </a:cubicBezTo>
                  <a:cubicBezTo>
                    <a:pt x="7" y="40"/>
                    <a:pt x="3" y="31"/>
                    <a:pt x="3" y="23"/>
                  </a:cubicBezTo>
                  <a:cubicBezTo>
                    <a:pt x="3" y="7"/>
                    <a:pt x="18" y="0"/>
                    <a:pt x="32" y="0"/>
                  </a:cubicBezTo>
                  <a:cubicBezTo>
                    <a:pt x="48" y="0"/>
                    <a:pt x="62" y="9"/>
                    <a:pt x="62" y="25"/>
                  </a:cubicBezTo>
                  <a:cubicBezTo>
                    <a:pt x="48" y="25"/>
                    <a:pt x="48" y="25"/>
                    <a:pt x="48" y="25"/>
                  </a:cubicBezTo>
                  <a:cubicBezTo>
                    <a:pt x="48" y="15"/>
                    <a:pt x="41" y="11"/>
                    <a:pt x="31" y="11"/>
                  </a:cubicBezTo>
                  <a:cubicBezTo>
                    <a:pt x="25" y="11"/>
                    <a:pt x="17" y="14"/>
                    <a:pt x="17" y="21"/>
                  </a:cubicBezTo>
                  <a:cubicBezTo>
                    <a:pt x="17" y="27"/>
                    <a:pt x="21" y="30"/>
                    <a:pt x="26" y="32"/>
                  </a:cubicBezTo>
                  <a:cubicBezTo>
                    <a:pt x="28" y="32"/>
                    <a:pt x="45" y="37"/>
                    <a:pt x="49" y="38"/>
                  </a:cubicBezTo>
                  <a:cubicBezTo>
                    <a:pt x="59" y="41"/>
                    <a:pt x="65" y="49"/>
                    <a:pt x="65" y="58"/>
                  </a:cubicBezTo>
                  <a:cubicBezTo>
                    <a:pt x="65" y="76"/>
                    <a:pt x="49" y="83"/>
                    <a:pt x="33" y="83"/>
                  </a:cubicBezTo>
                  <a:cubicBezTo>
                    <a:pt x="15" y="83"/>
                    <a:pt x="0" y="74"/>
                    <a:pt x="0" y="54"/>
                  </a:cubicBezTo>
                  <a:lnTo>
                    <a:pt x="1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0" name="Freeform 61"/>
            <p:cNvSpPr>
              <a:spLocks noEditPoints="1"/>
            </p:cNvSpPr>
            <p:nvPr/>
          </p:nvSpPr>
          <p:spPr bwMode="auto">
            <a:xfrm>
              <a:off x="9399588" y="4714875"/>
              <a:ext cx="69850" cy="71437"/>
            </a:xfrm>
            <a:custGeom>
              <a:avLst/>
              <a:gdLst>
                <a:gd name="T0" fmla="*/ 0 w 58"/>
                <a:gd name="T1" fmla="*/ 30 h 60"/>
                <a:gd name="T2" fmla="*/ 29 w 58"/>
                <a:gd name="T3" fmla="*/ 0 h 60"/>
                <a:gd name="T4" fmla="*/ 58 w 58"/>
                <a:gd name="T5" fmla="*/ 30 h 60"/>
                <a:gd name="T6" fmla="*/ 29 w 58"/>
                <a:gd name="T7" fmla="*/ 60 h 60"/>
                <a:gd name="T8" fmla="*/ 0 w 58"/>
                <a:gd name="T9" fmla="*/ 30 h 60"/>
                <a:gd name="T10" fmla="*/ 45 w 58"/>
                <a:gd name="T11" fmla="*/ 30 h 60"/>
                <a:gd name="T12" fmla="*/ 29 w 58"/>
                <a:gd name="T13" fmla="*/ 10 h 60"/>
                <a:gd name="T14" fmla="*/ 13 w 58"/>
                <a:gd name="T15" fmla="*/ 30 h 60"/>
                <a:gd name="T16" fmla="*/ 29 w 58"/>
                <a:gd name="T17" fmla="*/ 50 h 60"/>
                <a:gd name="T18" fmla="*/ 45 w 58"/>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0">
                  <a:moveTo>
                    <a:pt x="0" y="30"/>
                  </a:moveTo>
                  <a:cubicBezTo>
                    <a:pt x="0" y="13"/>
                    <a:pt x="11" y="0"/>
                    <a:pt x="29" y="0"/>
                  </a:cubicBezTo>
                  <a:cubicBezTo>
                    <a:pt x="47" y="0"/>
                    <a:pt x="58" y="13"/>
                    <a:pt x="58" y="30"/>
                  </a:cubicBezTo>
                  <a:cubicBezTo>
                    <a:pt x="58" y="48"/>
                    <a:pt x="47" y="60"/>
                    <a:pt x="29" y="60"/>
                  </a:cubicBezTo>
                  <a:cubicBezTo>
                    <a:pt x="11" y="60"/>
                    <a:pt x="0" y="48"/>
                    <a:pt x="0" y="30"/>
                  </a:cubicBezTo>
                  <a:close/>
                  <a:moveTo>
                    <a:pt x="45" y="30"/>
                  </a:moveTo>
                  <a:cubicBezTo>
                    <a:pt x="45" y="20"/>
                    <a:pt x="40" y="10"/>
                    <a:pt x="29" y="10"/>
                  </a:cubicBezTo>
                  <a:cubicBezTo>
                    <a:pt x="18" y="10"/>
                    <a:pt x="13" y="20"/>
                    <a:pt x="13" y="30"/>
                  </a:cubicBezTo>
                  <a:cubicBezTo>
                    <a:pt x="13" y="40"/>
                    <a:pt x="18" y="50"/>
                    <a:pt x="29" y="50"/>
                  </a:cubicBezTo>
                  <a:cubicBezTo>
                    <a:pt x="40" y="50"/>
                    <a:pt x="45" y="4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1" name="Freeform 62"/>
            <p:cNvSpPr>
              <a:spLocks/>
            </p:cNvSpPr>
            <p:nvPr/>
          </p:nvSpPr>
          <p:spPr bwMode="auto">
            <a:xfrm>
              <a:off x="9478963" y="4689475"/>
              <a:ext cx="84138" cy="98425"/>
            </a:xfrm>
            <a:custGeom>
              <a:avLst/>
              <a:gdLst>
                <a:gd name="T0" fmla="*/ 58 w 71"/>
                <a:gd name="T1" fmla="*/ 27 h 83"/>
                <a:gd name="T2" fmla="*/ 38 w 71"/>
                <a:gd name="T3" fmla="*/ 11 h 83"/>
                <a:gd name="T4" fmla="*/ 14 w 71"/>
                <a:gd name="T5" fmla="*/ 41 h 83"/>
                <a:gd name="T6" fmla="*/ 38 w 71"/>
                <a:gd name="T7" fmla="*/ 71 h 83"/>
                <a:gd name="T8" fmla="*/ 58 w 71"/>
                <a:gd name="T9" fmla="*/ 51 h 83"/>
                <a:gd name="T10" fmla="*/ 71 w 71"/>
                <a:gd name="T11" fmla="*/ 51 h 83"/>
                <a:gd name="T12" fmla="*/ 38 w 71"/>
                <a:gd name="T13" fmla="*/ 83 h 83"/>
                <a:gd name="T14" fmla="*/ 0 w 71"/>
                <a:gd name="T15" fmla="*/ 41 h 83"/>
                <a:gd name="T16" fmla="*/ 38 w 71"/>
                <a:gd name="T17" fmla="*/ 0 h 83"/>
                <a:gd name="T18" fmla="*/ 71 w 71"/>
                <a:gd name="T19" fmla="*/ 27 h 83"/>
                <a:gd name="T20" fmla="*/ 58 w 71"/>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83">
                  <a:moveTo>
                    <a:pt x="58" y="27"/>
                  </a:moveTo>
                  <a:cubicBezTo>
                    <a:pt x="55" y="18"/>
                    <a:pt x="49" y="11"/>
                    <a:pt x="38" y="11"/>
                  </a:cubicBezTo>
                  <a:cubicBezTo>
                    <a:pt x="21" y="11"/>
                    <a:pt x="14" y="26"/>
                    <a:pt x="14" y="41"/>
                  </a:cubicBezTo>
                  <a:cubicBezTo>
                    <a:pt x="14" y="56"/>
                    <a:pt x="21" y="71"/>
                    <a:pt x="38" y="71"/>
                  </a:cubicBezTo>
                  <a:cubicBezTo>
                    <a:pt x="50" y="71"/>
                    <a:pt x="57" y="62"/>
                    <a:pt x="58" y="51"/>
                  </a:cubicBezTo>
                  <a:cubicBezTo>
                    <a:pt x="71" y="51"/>
                    <a:pt x="71" y="51"/>
                    <a:pt x="71" y="51"/>
                  </a:cubicBezTo>
                  <a:cubicBezTo>
                    <a:pt x="70" y="70"/>
                    <a:pt x="57" y="83"/>
                    <a:pt x="38" y="83"/>
                  </a:cubicBezTo>
                  <a:cubicBezTo>
                    <a:pt x="14" y="83"/>
                    <a:pt x="0" y="64"/>
                    <a:pt x="0" y="41"/>
                  </a:cubicBezTo>
                  <a:cubicBezTo>
                    <a:pt x="0" y="19"/>
                    <a:pt x="14" y="0"/>
                    <a:pt x="38" y="0"/>
                  </a:cubicBezTo>
                  <a:cubicBezTo>
                    <a:pt x="56" y="0"/>
                    <a:pt x="70" y="10"/>
                    <a:pt x="71" y="27"/>
                  </a:cubicBezTo>
                  <a:lnTo>
                    <a:pt x="58"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2" name="Freeform 63"/>
            <p:cNvSpPr>
              <a:spLocks/>
            </p:cNvSpPr>
            <p:nvPr/>
          </p:nvSpPr>
          <p:spPr bwMode="auto">
            <a:xfrm>
              <a:off x="9572625" y="4691063"/>
              <a:ext cx="65088" cy="95250"/>
            </a:xfrm>
            <a:custGeom>
              <a:avLst/>
              <a:gdLst>
                <a:gd name="T0" fmla="*/ 22 w 55"/>
                <a:gd name="T1" fmla="*/ 33 h 80"/>
                <a:gd name="T2" fmla="*/ 39 w 55"/>
                <a:gd name="T3" fmla="*/ 21 h 80"/>
                <a:gd name="T4" fmla="*/ 27 w 55"/>
                <a:gd name="T5" fmla="*/ 10 h 80"/>
                <a:gd name="T6" fmla="*/ 14 w 55"/>
                <a:gd name="T7" fmla="*/ 26 h 80"/>
                <a:gd name="T8" fmla="*/ 2 w 55"/>
                <a:gd name="T9" fmla="*/ 26 h 80"/>
                <a:gd name="T10" fmla="*/ 27 w 55"/>
                <a:gd name="T11" fmla="*/ 0 h 80"/>
                <a:gd name="T12" fmla="*/ 52 w 55"/>
                <a:gd name="T13" fmla="*/ 20 h 80"/>
                <a:gd name="T14" fmla="*/ 41 w 55"/>
                <a:gd name="T15" fmla="*/ 37 h 80"/>
                <a:gd name="T16" fmla="*/ 41 w 55"/>
                <a:gd name="T17" fmla="*/ 37 h 80"/>
                <a:gd name="T18" fmla="*/ 55 w 55"/>
                <a:gd name="T19" fmla="*/ 57 h 80"/>
                <a:gd name="T20" fmla="*/ 27 w 55"/>
                <a:gd name="T21" fmla="*/ 80 h 80"/>
                <a:gd name="T22" fmla="*/ 0 w 55"/>
                <a:gd name="T23" fmla="*/ 53 h 80"/>
                <a:gd name="T24" fmla="*/ 13 w 55"/>
                <a:gd name="T25" fmla="*/ 53 h 80"/>
                <a:gd name="T26" fmla="*/ 27 w 55"/>
                <a:gd name="T27" fmla="*/ 70 h 80"/>
                <a:gd name="T28" fmla="*/ 42 w 55"/>
                <a:gd name="T29" fmla="*/ 56 h 80"/>
                <a:gd name="T30" fmla="*/ 22 w 55"/>
                <a:gd name="T31" fmla="*/ 43 h 80"/>
                <a:gd name="T32" fmla="*/ 22 w 55"/>
                <a:gd name="T33" fmla="*/ 3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80">
                  <a:moveTo>
                    <a:pt x="22" y="33"/>
                  </a:moveTo>
                  <a:cubicBezTo>
                    <a:pt x="30" y="34"/>
                    <a:pt x="39" y="31"/>
                    <a:pt x="39" y="21"/>
                  </a:cubicBezTo>
                  <a:cubicBezTo>
                    <a:pt x="39" y="15"/>
                    <a:pt x="34" y="10"/>
                    <a:pt x="27" y="10"/>
                  </a:cubicBezTo>
                  <a:cubicBezTo>
                    <a:pt x="18" y="10"/>
                    <a:pt x="14" y="18"/>
                    <a:pt x="14" y="26"/>
                  </a:cubicBezTo>
                  <a:cubicBezTo>
                    <a:pt x="2" y="26"/>
                    <a:pt x="2" y="26"/>
                    <a:pt x="2" y="26"/>
                  </a:cubicBezTo>
                  <a:cubicBezTo>
                    <a:pt x="2" y="11"/>
                    <a:pt x="12" y="0"/>
                    <a:pt x="27" y="0"/>
                  </a:cubicBezTo>
                  <a:cubicBezTo>
                    <a:pt x="39" y="0"/>
                    <a:pt x="52" y="7"/>
                    <a:pt x="52" y="20"/>
                  </a:cubicBezTo>
                  <a:cubicBezTo>
                    <a:pt x="52" y="28"/>
                    <a:pt x="48" y="34"/>
                    <a:pt x="41" y="37"/>
                  </a:cubicBezTo>
                  <a:cubicBezTo>
                    <a:pt x="41" y="37"/>
                    <a:pt x="41" y="37"/>
                    <a:pt x="41" y="37"/>
                  </a:cubicBezTo>
                  <a:cubicBezTo>
                    <a:pt x="50" y="39"/>
                    <a:pt x="55" y="47"/>
                    <a:pt x="55" y="57"/>
                  </a:cubicBezTo>
                  <a:cubicBezTo>
                    <a:pt x="55" y="71"/>
                    <a:pt x="42" y="80"/>
                    <a:pt x="27" y="80"/>
                  </a:cubicBezTo>
                  <a:cubicBezTo>
                    <a:pt x="9" y="80"/>
                    <a:pt x="0" y="70"/>
                    <a:pt x="0" y="53"/>
                  </a:cubicBezTo>
                  <a:cubicBezTo>
                    <a:pt x="13" y="53"/>
                    <a:pt x="13" y="53"/>
                    <a:pt x="13" y="53"/>
                  </a:cubicBezTo>
                  <a:cubicBezTo>
                    <a:pt x="12" y="63"/>
                    <a:pt x="17" y="70"/>
                    <a:pt x="27" y="70"/>
                  </a:cubicBezTo>
                  <a:cubicBezTo>
                    <a:pt x="36" y="70"/>
                    <a:pt x="42" y="65"/>
                    <a:pt x="42" y="56"/>
                  </a:cubicBezTo>
                  <a:cubicBezTo>
                    <a:pt x="42" y="44"/>
                    <a:pt x="32" y="43"/>
                    <a:pt x="22" y="43"/>
                  </a:cubicBezTo>
                  <a:lnTo>
                    <a:pt x="2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grpSp>
      <p:grpSp>
        <p:nvGrpSpPr>
          <p:cNvPr id="223" name="Group 222"/>
          <p:cNvGrpSpPr/>
          <p:nvPr/>
        </p:nvGrpSpPr>
        <p:grpSpPr>
          <a:xfrm>
            <a:off x="977898" y="2928460"/>
            <a:ext cx="609198" cy="586326"/>
            <a:chOff x="974974" y="2928328"/>
            <a:chExt cx="609357" cy="586478"/>
          </a:xfrm>
        </p:grpSpPr>
        <p:sp>
          <p:nvSpPr>
            <p:cNvPr id="224" name="Rounded Rectangle 223"/>
            <p:cNvSpPr/>
            <p:nvPr/>
          </p:nvSpPr>
          <p:spPr bwMode="invGray">
            <a:xfrm>
              <a:off x="986531" y="2943003"/>
              <a:ext cx="567887" cy="557128"/>
            </a:xfrm>
            <a:prstGeom prst="roundRect">
              <a:avLst/>
            </a:prstGeom>
            <a:solidFill>
              <a:schemeClr val="bg1"/>
            </a:solidFill>
            <a:ln w="9525">
              <a:noFill/>
              <a:round/>
              <a:headEnd/>
              <a:tailEnd/>
            </a:ln>
          </p:spPr>
          <p:txBody>
            <a:bodyPr wrap="square" rtlCol="0" anchor="ctr"/>
            <a:lstStyle/>
            <a:p>
              <a:pPr algn="ctr" defTabSz="342762"/>
              <a:endParaRPr lang="en-US" sz="1999">
                <a:solidFill>
                  <a:srgbClr val="002060"/>
                </a:solidFill>
                <a:latin typeface="Arial" panose="020B0604020202020204"/>
              </a:endParaRPr>
            </a:p>
          </p:txBody>
        </p:sp>
        <p:sp>
          <p:nvSpPr>
            <p:cNvPr id="225" name="Freeform 20"/>
            <p:cNvSpPr>
              <a:spLocks/>
            </p:cNvSpPr>
            <p:nvPr/>
          </p:nvSpPr>
          <p:spPr bwMode="auto">
            <a:xfrm>
              <a:off x="1150750" y="3131447"/>
              <a:ext cx="74217" cy="48548"/>
            </a:xfrm>
            <a:custGeom>
              <a:avLst/>
              <a:gdLst>
                <a:gd name="T0" fmla="*/ 133 w 133"/>
                <a:gd name="T1" fmla="*/ 0 h 87"/>
                <a:gd name="T2" fmla="*/ 0 w 133"/>
                <a:gd name="T3" fmla="*/ 0 h 87"/>
                <a:gd name="T4" fmla="*/ 0 w 133"/>
                <a:gd name="T5" fmla="*/ 87 h 87"/>
                <a:gd name="T6" fmla="*/ 133 w 133"/>
                <a:gd name="T7" fmla="*/ 87 h 87"/>
                <a:gd name="T8" fmla="*/ 133 w 133"/>
                <a:gd name="T9" fmla="*/ 0 h 87"/>
                <a:gd name="T10" fmla="*/ 133 w 133"/>
                <a:gd name="T11" fmla="*/ 0 h 87"/>
              </a:gdLst>
              <a:ahLst/>
              <a:cxnLst>
                <a:cxn ang="0">
                  <a:pos x="T0" y="T1"/>
                </a:cxn>
                <a:cxn ang="0">
                  <a:pos x="T2" y="T3"/>
                </a:cxn>
                <a:cxn ang="0">
                  <a:pos x="T4" y="T5"/>
                </a:cxn>
                <a:cxn ang="0">
                  <a:pos x="T6" y="T7"/>
                </a:cxn>
                <a:cxn ang="0">
                  <a:pos x="T8" y="T9"/>
                </a:cxn>
                <a:cxn ang="0">
                  <a:pos x="T10" y="T11"/>
                </a:cxn>
              </a:cxnLst>
              <a:rect l="0" t="0" r="r" b="b"/>
              <a:pathLst>
                <a:path w="133" h="87">
                  <a:moveTo>
                    <a:pt x="133" y="0"/>
                  </a:moveTo>
                  <a:lnTo>
                    <a:pt x="0" y="0"/>
                  </a:lnTo>
                  <a:lnTo>
                    <a:pt x="0" y="87"/>
                  </a:lnTo>
                  <a:lnTo>
                    <a:pt x="133" y="87"/>
                  </a:lnTo>
                  <a:lnTo>
                    <a:pt x="133" y="0"/>
                  </a:lnTo>
                  <a:lnTo>
                    <a:pt x="133"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6" name="Freeform 21"/>
            <p:cNvSpPr>
              <a:spLocks/>
            </p:cNvSpPr>
            <p:nvPr/>
          </p:nvSpPr>
          <p:spPr bwMode="auto">
            <a:xfrm>
              <a:off x="1245614" y="3062253"/>
              <a:ext cx="73101" cy="49106"/>
            </a:xfrm>
            <a:custGeom>
              <a:avLst/>
              <a:gdLst>
                <a:gd name="T0" fmla="*/ 131 w 131"/>
                <a:gd name="T1" fmla="*/ 0 h 88"/>
                <a:gd name="T2" fmla="*/ 0 w 131"/>
                <a:gd name="T3" fmla="*/ 0 h 88"/>
                <a:gd name="T4" fmla="*/ 0 w 131"/>
                <a:gd name="T5" fmla="*/ 88 h 88"/>
                <a:gd name="T6" fmla="*/ 131 w 131"/>
                <a:gd name="T7" fmla="*/ 88 h 88"/>
                <a:gd name="T8" fmla="*/ 131 w 131"/>
                <a:gd name="T9" fmla="*/ 0 h 88"/>
                <a:gd name="T10" fmla="*/ 131 w 131"/>
                <a:gd name="T11" fmla="*/ 0 h 88"/>
              </a:gdLst>
              <a:ahLst/>
              <a:cxnLst>
                <a:cxn ang="0">
                  <a:pos x="T0" y="T1"/>
                </a:cxn>
                <a:cxn ang="0">
                  <a:pos x="T2" y="T3"/>
                </a:cxn>
                <a:cxn ang="0">
                  <a:pos x="T4" y="T5"/>
                </a:cxn>
                <a:cxn ang="0">
                  <a:pos x="T6" y="T7"/>
                </a:cxn>
                <a:cxn ang="0">
                  <a:pos x="T8" y="T9"/>
                </a:cxn>
                <a:cxn ang="0">
                  <a:pos x="T10" y="T11"/>
                </a:cxn>
              </a:cxnLst>
              <a:rect l="0" t="0" r="r" b="b"/>
              <a:pathLst>
                <a:path w="131" h="88">
                  <a:moveTo>
                    <a:pt x="131" y="0"/>
                  </a:moveTo>
                  <a:lnTo>
                    <a:pt x="0" y="0"/>
                  </a:lnTo>
                  <a:lnTo>
                    <a:pt x="0" y="88"/>
                  </a:lnTo>
                  <a:lnTo>
                    <a:pt x="131" y="88"/>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7" name="Freeform 22"/>
            <p:cNvSpPr>
              <a:spLocks/>
            </p:cNvSpPr>
            <p:nvPr/>
          </p:nvSpPr>
          <p:spPr bwMode="auto">
            <a:xfrm>
              <a:off x="1245614" y="3201199"/>
              <a:ext cx="73101" cy="47432"/>
            </a:xfrm>
            <a:custGeom>
              <a:avLst/>
              <a:gdLst>
                <a:gd name="T0" fmla="*/ 131 w 131"/>
                <a:gd name="T1" fmla="*/ 0 h 85"/>
                <a:gd name="T2" fmla="*/ 0 w 131"/>
                <a:gd name="T3" fmla="*/ 0 h 85"/>
                <a:gd name="T4" fmla="*/ 0 w 131"/>
                <a:gd name="T5" fmla="*/ 85 h 85"/>
                <a:gd name="T6" fmla="*/ 131 w 131"/>
                <a:gd name="T7" fmla="*/ 85 h 85"/>
                <a:gd name="T8" fmla="*/ 131 w 131"/>
                <a:gd name="T9" fmla="*/ 0 h 85"/>
                <a:gd name="T10" fmla="*/ 131 w 131"/>
                <a:gd name="T11" fmla="*/ 0 h 85"/>
              </a:gdLst>
              <a:ahLst/>
              <a:cxnLst>
                <a:cxn ang="0">
                  <a:pos x="T0" y="T1"/>
                </a:cxn>
                <a:cxn ang="0">
                  <a:pos x="T2" y="T3"/>
                </a:cxn>
                <a:cxn ang="0">
                  <a:pos x="T4" y="T5"/>
                </a:cxn>
                <a:cxn ang="0">
                  <a:pos x="T6" y="T7"/>
                </a:cxn>
                <a:cxn ang="0">
                  <a:pos x="T8" y="T9"/>
                </a:cxn>
                <a:cxn ang="0">
                  <a:pos x="T10" y="T11"/>
                </a:cxn>
              </a:cxnLst>
              <a:rect l="0" t="0" r="r" b="b"/>
              <a:pathLst>
                <a:path w="131" h="85">
                  <a:moveTo>
                    <a:pt x="131" y="0"/>
                  </a:moveTo>
                  <a:lnTo>
                    <a:pt x="0" y="0"/>
                  </a:lnTo>
                  <a:lnTo>
                    <a:pt x="0" y="85"/>
                  </a:lnTo>
                  <a:lnTo>
                    <a:pt x="131" y="85"/>
                  </a:lnTo>
                  <a:lnTo>
                    <a:pt x="131" y="0"/>
                  </a:lnTo>
                  <a:lnTo>
                    <a:pt x="131"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8" name="Freeform 23"/>
            <p:cNvSpPr>
              <a:spLocks/>
            </p:cNvSpPr>
            <p:nvPr/>
          </p:nvSpPr>
          <p:spPr bwMode="auto">
            <a:xfrm>
              <a:off x="1338803" y="3131447"/>
              <a:ext cx="75333" cy="48548"/>
            </a:xfrm>
            <a:custGeom>
              <a:avLst/>
              <a:gdLst>
                <a:gd name="T0" fmla="*/ 135 w 135"/>
                <a:gd name="T1" fmla="*/ 0 h 87"/>
                <a:gd name="T2" fmla="*/ 0 w 135"/>
                <a:gd name="T3" fmla="*/ 0 h 87"/>
                <a:gd name="T4" fmla="*/ 0 w 135"/>
                <a:gd name="T5" fmla="*/ 87 h 87"/>
                <a:gd name="T6" fmla="*/ 135 w 135"/>
                <a:gd name="T7" fmla="*/ 87 h 87"/>
                <a:gd name="T8" fmla="*/ 135 w 135"/>
                <a:gd name="T9" fmla="*/ 0 h 87"/>
                <a:gd name="T10" fmla="*/ 135 w 135"/>
                <a:gd name="T11" fmla="*/ 0 h 87"/>
              </a:gdLst>
              <a:ahLst/>
              <a:cxnLst>
                <a:cxn ang="0">
                  <a:pos x="T0" y="T1"/>
                </a:cxn>
                <a:cxn ang="0">
                  <a:pos x="T2" y="T3"/>
                </a:cxn>
                <a:cxn ang="0">
                  <a:pos x="T4" y="T5"/>
                </a:cxn>
                <a:cxn ang="0">
                  <a:pos x="T6" y="T7"/>
                </a:cxn>
                <a:cxn ang="0">
                  <a:pos x="T8" y="T9"/>
                </a:cxn>
                <a:cxn ang="0">
                  <a:pos x="T10" y="T11"/>
                </a:cxn>
              </a:cxnLst>
              <a:rect l="0" t="0" r="r" b="b"/>
              <a:pathLst>
                <a:path w="135" h="87">
                  <a:moveTo>
                    <a:pt x="135" y="0"/>
                  </a:moveTo>
                  <a:lnTo>
                    <a:pt x="0" y="0"/>
                  </a:lnTo>
                  <a:lnTo>
                    <a:pt x="0" y="87"/>
                  </a:lnTo>
                  <a:lnTo>
                    <a:pt x="135" y="87"/>
                  </a:lnTo>
                  <a:lnTo>
                    <a:pt x="135" y="0"/>
                  </a:lnTo>
                  <a:lnTo>
                    <a:pt x="135"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29" name="Freeform 24"/>
            <p:cNvSpPr>
              <a:spLocks/>
            </p:cNvSpPr>
            <p:nvPr/>
          </p:nvSpPr>
          <p:spPr bwMode="auto">
            <a:xfrm>
              <a:off x="1150750" y="3062253"/>
              <a:ext cx="74217" cy="49106"/>
            </a:xfrm>
            <a:custGeom>
              <a:avLst/>
              <a:gdLst>
                <a:gd name="T0" fmla="*/ 62 w 62"/>
                <a:gd name="T1" fmla="*/ 0 h 41"/>
                <a:gd name="T2" fmla="*/ 25 w 62"/>
                <a:gd name="T3" fmla="*/ 0 h 41"/>
                <a:gd name="T4" fmla="*/ 0 w 62"/>
                <a:gd name="T5" fmla="*/ 37 h 41"/>
                <a:gd name="T6" fmla="*/ 0 w 62"/>
                <a:gd name="T7" fmla="*/ 41 h 41"/>
                <a:gd name="T8" fmla="*/ 62 w 62"/>
                <a:gd name="T9" fmla="*/ 41 h 41"/>
                <a:gd name="T10" fmla="*/ 62 w 62"/>
                <a:gd name="T11" fmla="*/ 0 h 41"/>
              </a:gdLst>
              <a:ahLst/>
              <a:cxnLst>
                <a:cxn ang="0">
                  <a:pos x="T0" y="T1"/>
                </a:cxn>
                <a:cxn ang="0">
                  <a:pos x="T2" y="T3"/>
                </a:cxn>
                <a:cxn ang="0">
                  <a:pos x="T4" y="T5"/>
                </a:cxn>
                <a:cxn ang="0">
                  <a:pos x="T6" y="T7"/>
                </a:cxn>
                <a:cxn ang="0">
                  <a:pos x="T8" y="T9"/>
                </a:cxn>
                <a:cxn ang="0">
                  <a:pos x="T10" y="T11"/>
                </a:cxn>
              </a:cxnLst>
              <a:rect l="0" t="0" r="r" b="b"/>
              <a:pathLst>
                <a:path w="62" h="41">
                  <a:moveTo>
                    <a:pt x="62" y="0"/>
                  </a:moveTo>
                  <a:cubicBezTo>
                    <a:pt x="25" y="0"/>
                    <a:pt x="25" y="0"/>
                    <a:pt x="25" y="0"/>
                  </a:cubicBezTo>
                  <a:cubicBezTo>
                    <a:pt x="12" y="4"/>
                    <a:pt x="2" y="18"/>
                    <a:pt x="0" y="37"/>
                  </a:cubicBezTo>
                  <a:cubicBezTo>
                    <a:pt x="0" y="41"/>
                    <a:pt x="0" y="41"/>
                    <a:pt x="0" y="41"/>
                  </a:cubicBezTo>
                  <a:cubicBezTo>
                    <a:pt x="62" y="41"/>
                    <a:pt x="62" y="41"/>
                    <a:pt x="62" y="41"/>
                  </a:cubicBezTo>
                  <a:lnTo>
                    <a:pt x="62"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0" name="Freeform 25"/>
            <p:cNvSpPr>
              <a:spLocks/>
            </p:cNvSpPr>
            <p:nvPr/>
          </p:nvSpPr>
          <p:spPr bwMode="auto">
            <a:xfrm>
              <a:off x="1150750" y="3201199"/>
              <a:ext cx="74217" cy="47432"/>
            </a:xfrm>
            <a:custGeom>
              <a:avLst/>
              <a:gdLst>
                <a:gd name="T0" fmla="*/ 24 w 62"/>
                <a:gd name="T1" fmla="*/ 40 h 40"/>
                <a:gd name="T2" fmla="*/ 62 w 62"/>
                <a:gd name="T3" fmla="*/ 40 h 40"/>
                <a:gd name="T4" fmla="*/ 62 w 62"/>
                <a:gd name="T5" fmla="*/ 0 h 40"/>
                <a:gd name="T6" fmla="*/ 0 w 62"/>
                <a:gd name="T7" fmla="*/ 0 h 40"/>
                <a:gd name="T8" fmla="*/ 0 w 62"/>
                <a:gd name="T9" fmla="*/ 5 h 40"/>
                <a:gd name="T10" fmla="*/ 24 w 62"/>
                <a:gd name="T11" fmla="*/ 40 h 40"/>
              </a:gdLst>
              <a:ahLst/>
              <a:cxnLst>
                <a:cxn ang="0">
                  <a:pos x="T0" y="T1"/>
                </a:cxn>
                <a:cxn ang="0">
                  <a:pos x="T2" y="T3"/>
                </a:cxn>
                <a:cxn ang="0">
                  <a:pos x="T4" y="T5"/>
                </a:cxn>
                <a:cxn ang="0">
                  <a:pos x="T6" y="T7"/>
                </a:cxn>
                <a:cxn ang="0">
                  <a:pos x="T8" y="T9"/>
                </a:cxn>
                <a:cxn ang="0">
                  <a:pos x="T10" y="T11"/>
                </a:cxn>
              </a:cxnLst>
              <a:rect l="0" t="0" r="r" b="b"/>
              <a:pathLst>
                <a:path w="62" h="40">
                  <a:moveTo>
                    <a:pt x="24" y="40"/>
                  </a:moveTo>
                  <a:cubicBezTo>
                    <a:pt x="62" y="40"/>
                    <a:pt x="62" y="40"/>
                    <a:pt x="62" y="40"/>
                  </a:cubicBezTo>
                  <a:cubicBezTo>
                    <a:pt x="62" y="0"/>
                    <a:pt x="62" y="0"/>
                    <a:pt x="62" y="0"/>
                  </a:cubicBezTo>
                  <a:cubicBezTo>
                    <a:pt x="0" y="0"/>
                    <a:pt x="0" y="0"/>
                    <a:pt x="0" y="0"/>
                  </a:cubicBezTo>
                  <a:cubicBezTo>
                    <a:pt x="0" y="5"/>
                    <a:pt x="0" y="5"/>
                    <a:pt x="0" y="5"/>
                  </a:cubicBezTo>
                  <a:cubicBezTo>
                    <a:pt x="2" y="22"/>
                    <a:pt x="11" y="36"/>
                    <a:pt x="24" y="40"/>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1" name="Freeform 26"/>
            <p:cNvSpPr>
              <a:spLocks/>
            </p:cNvSpPr>
            <p:nvPr/>
          </p:nvSpPr>
          <p:spPr bwMode="auto">
            <a:xfrm>
              <a:off x="1338803" y="3062253"/>
              <a:ext cx="75333" cy="49106"/>
            </a:xfrm>
            <a:custGeom>
              <a:avLst/>
              <a:gdLst>
                <a:gd name="T0" fmla="*/ 63 w 63"/>
                <a:gd name="T1" fmla="*/ 37 h 41"/>
                <a:gd name="T2" fmla="*/ 37 w 63"/>
                <a:gd name="T3" fmla="*/ 0 h 41"/>
                <a:gd name="T4" fmla="*/ 0 w 63"/>
                <a:gd name="T5" fmla="*/ 0 h 41"/>
                <a:gd name="T6" fmla="*/ 0 w 63"/>
                <a:gd name="T7" fmla="*/ 41 h 41"/>
                <a:gd name="T8" fmla="*/ 63 w 63"/>
                <a:gd name="T9" fmla="*/ 41 h 41"/>
                <a:gd name="T10" fmla="*/ 63 w 63"/>
                <a:gd name="T11" fmla="*/ 37 h 41"/>
              </a:gdLst>
              <a:ahLst/>
              <a:cxnLst>
                <a:cxn ang="0">
                  <a:pos x="T0" y="T1"/>
                </a:cxn>
                <a:cxn ang="0">
                  <a:pos x="T2" y="T3"/>
                </a:cxn>
                <a:cxn ang="0">
                  <a:pos x="T4" y="T5"/>
                </a:cxn>
                <a:cxn ang="0">
                  <a:pos x="T6" y="T7"/>
                </a:cxn>
                <a:cxn ang="0">
                  <a:pos x="T8" y="T9"/>
                </a:cxn>
                <a:cxn ang="0">
                  <a:pos x="T10" y="T11"/>
                </a:cxn>
              </a:cxnLst>
              <a:rect l="0" t="0" r="r" b="b"/>
              <a:pathLst>
                <a:path w="63" h="41">
                  <a:moveTo>
                    <a:pt x="63" y="37"/>
                  </a:moveTo>
                  <a:cubicBezTo>
                    <a:pt x="60" y="18"/>
                    <a:pt x="50" y="4"/>
                    <a:pt x="37" y="0"/>
                  </a:cubicBezTo>
                  <a:cubicBezTo>
                    <a:pt x="0" y="0"/>
                    <a:pt x="0" y="0"/>
                    <a:pt x="0" y="0"/>
                  </a:cubicBezTo>
                  <a:cubicBezTo>
                    <a:pt x="0" y="41"/>
                    <a:pt x="0" y="41"/>
                    <a:pt x="0" y="41"/>
                  </a:cubicBezTo>
                  <a:cubicBezTo>
                    <a:pt x="63" y="41"/>
                    <a:pt x="63" y="41"/>
                    <a:pt x="63" y="41"/>
                  </a:cubicBezTo>
                  <a:lnTo>
                    <a:pt x="63"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2" name="Freeform 27"/>
            <p:cNvSpPr>
              <a:spLocks/>
            </p:cNvSpPr>
            <p:nvPr/>
          </p:nvSpPr>
          <p:spPr bwMode="auto">
            <a:xfrm>
              <a:off x="1338803" y="3201199"/>
              <a:ext cx="75333" cy="47432"/>
            </a:xfrm>
            <a:custGeom>
              <a:avLst/>
              <a:gdLst>
                <a:gd name="T0" fmla="*/ 63 w 63"/>
                <a:gd name="T1" fmla="*/ 5 h 40"/>
                <a:gd name="T2" fmla="*/ 63 w 63"/>
                <a:gd name="T3" fmla="*/ 0 h 40"/>
                <a:gd name="T4" fmla="*/ 0 w 63"/>
                <a:gd name="T5" fmla="*/ 0 h 40"/>
                <a:gd name="T6" fmla="*/ 0 w 63"/>
                <a:gd name="T7" fmla="*/ 40 h 40"/>
                <a:gd name="T8" fmla="*/ 39 w 63"/>
                <a:gd name="T9" fmla="*/ 40 h 40"/>
                <a:gd name="T10" fmla="*/ 63 w 63"/>
                <a:gd name="T11" fmla="*/ 5 h 40"/>
              </a:gdLst>
              <a:ahLst/>
              <a:cxnLst>
                <a:cxn ang="0">
                  <a:pos x="T0" y="T1"/>
                </a:cxn>
                <a:cxn ang="0">
                  <a:pos x="T2" y="T3"/>
                </a:cxn>
                <a:cxn ang="0">
                  <a:pos x="T4" y="T5"/>
                </a:cxn>
                <a:cxn ang="0">
                  <a:pos x="T6" y="T7"/>
                </a:cxn>
                <a:cxn ang="0">
                  <a:pos x="T8" y="T9"/>
                </a:cxn>
                <a:cxn ang="0">
                  <a:pos x="T10" y="T11"/>
                </a:cxn>
              </a:cxnLst>
              <a:rect l="0" t="0" r="r" b="b"/>
              <a:pathLst>
                <a:path w="63" h="40">
                  <a:moveTo>
                    <a:pt x="63" y="5"/>
                  </a:moveTo>
                  <a:cubicBezTo>
                    <a:pt x="63" y="0"/>
                    <a:pt x="63" y="0"/>
                    <a:pt x="63" y="0"/>
                  </a:cubicBezTo>
                  <a:cubicBezTo>
                    <a:pt x="0" y="0"/>
                    <a:pt x="0" y="0"/>
                    <a:pt x="0" y="0"/>
                  </a:cubicBezTo>
                  <a:cubicBezTo>
                    <a:pt x="0" y="40"/>
                    <a:pt x="0" y="40"/>
                    <a:pt x="0" y="40"/>
                  </a:cubicBezTo>
                  <a:cubicBezTo>
                    <a:pt x="39" y="40"/>
                    <a:pt x="39" y="40"/>
                    <a:pt x="39" y="40"/>
                  </a:cubicBezTo>
                  <a:cubicBezTo>
                    <a:pt x="51" y="36"/>
                    <a:pt x="60" y="22"/>
                    <a:pt x="63" y="5"/>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3" name="Freeform 28"/>
            <p:cNvSpPr>
              <a:spLocks noEditPoints="1"/>
            </p:cNvSpPr>
            <p:nvPr/>
          </p:nvSpPr>
          <p:spPr bwMode="auto">
            <a:xfrm>
              <a:off x="974974" y="2928328"/>
              <a:ext cx="609357" cy="586478"/>
            </a:xfrm>
            <a:custGeom>
              <a:avLst/>
              <a:gdLst>
                <a:gd name="T0" fmla="*/ 445 w 509"/>
                <a:gd name="T1" fmla="*/ 0 h 494"/>
                <a:gd name="T2" fmla="*/ 64 w 509"/>
                <a:gd name="T3" fmla="*/ 0 h 494"/>
                <a:gd name="T4" fmla="*/ 0 w 509"/>
                <a:gd name="T5" fmla="*/ 62 h 494"/>
                <a:gd name="T6" fmla="*/ 0 w 509"/>
                <a:gd name="T7" fmla="*/ 432 h 494"/>
                <a:gd name="T8" fmla="*/ 64 w 509"/>
                <a:gd name="T9" fmla="*/ 494 h 494"/>
                <a:gd name="T10" fmla="*/ 445 w 509"/>
                <a:gd name="T11" fmla="*/ 494 h 494"/>
                <a:gd name="T12" fmla="*/ 509 w 509"/>
                <a:gd name="T13" fmla="*/ 432 h 494"/>
                <a:gd name="T14" fmla="*/ 509 w 509"/>
                <a:gd name="T15" fmla="*/ 62 h 494"/>
                <a:gd name="T16" fmla="*/ 445 w 509"/>
                <a:gd name="T17" fmla="*/ 0 h 494"/>
                <a:gd name="T18" fmla="*/ 467 w 509"/>
                <a:gd name="T19" fmla="*/ 432 h 494"/>
                <a:gd name="T20" fmla="*/ 445 w 509"/>
                <a:gd name="T21" fmla="*/ 452 h 494"/>
                <a:gd name="T22" fmla="*/ 64 w 509"/>
                <a:gd name="T23" fmla="*/ 452 h 494"/>
                <a:gd name="T24" fmla="*/ 42 w 509"/>
                <a:gd name="T25" fmla="*/ 432 h 494"/>
                <a:gd name="T26" fmla="*/ 42 w 509"/>
                <a:gd name="T27" fmla="*/ 62 h 494"/>
                <a:gd name="T28" fmla="*/ 64 w 509"/>
                <a:gd name="T29" fmla="*/ 42 h 494"/>
                <a:gd name="T30" fmla="*/ 445 w 509"/>
                <a:gd name="T31" fmla="*/ 42 h 494"/>
                <a:gd name="T32" fmla="*/ 467 w 509"/>
                <a:gd name="T33" fmla="*/ 62 h 494"/>
                <a:gd name="T34" fmla="*/ 467 w 509"/>
                <a:gd name="T35" fmla="*/ 4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9" h="494">
                  <a:moveTo>
                    <a:pt x="445" y="0"/>
                  </a:moveTo>
                  <a:cubicBezTo>
                    <a:pt x="64" y="0"/>
                    <a:pt x="64" y="0"/>
                    <a:pt x="64" y="0"/>
                  </a:cubicBezTo>
                  <a:cubicBezTo>
                    <a:pt x="29" y="0"/>
                    <a:pt x="0" y="28"/>
                    <a:pt x="0" y="62"/>
                  </a:cubicBezTo>
                  <a:cubicBezTo>
                    <a:pt x="0" y="432"/>
                    <a:pt x="0" y="432"/>
                    <a:pt x="0" y="432"/>
                  </a:cubicBezTo>
                  <a:cubicBezTo>
                    <a:pt x="0" y="466"/>
                    <a:pt x="29" y="494"/>
                    <a:pt x="64" y="494"/>
                  </a:cubicBezTo>
                  <a:cubicBezTo>
                    <a:pt x="445" y="494"/>
                    <a:pt x="445" y="494"/>
                    <a:pt x="445" y="494"/>
                  </a:cubicBezTo>
                  <a:cubicBezTo>
                    <a:pt x="480" y="494"/>
                    <a:pt x="509" y="466"/>
                    <a:pt x="509" y="432"/>
                  </a:cubicBezTo>
                  <a:cubicBezTo>
                    <a:pt x="509" y="62"/>
                    <a:pt x="509" y="62"/>
                    <a:pt x="509" y="62"/>
                  </a:cubicBezTo>
                  <a:cubicBezTo>
                    <a:pt x="509" y="28"/>
                    <a:pt x="480" y="0"/>
                    <a:pt x="445" y="0"/>
                  </a:cubicBezTo>
                  <a:close/>
                  <a:moveTo>
                    <a:pt x="467" y="432"/>
                  </a:moveTo>
                  <a:cubicBezTo>
                    <a:pt x="467" y="443"/>
                    <a:pt x="457" y="452"/>
                    <a:pt x="445" y="452"/>
                  </a:cubicBezTo>
                  <a:cubicBezTo>
                    <a:pt x="64" y="452"/>
                    <a:pt x="64" y="452"/>
                    <a:pt x="64" y="452"/>
                  </a:cubicBezTo>
                  <a:cubicBezTo>
                    <a:pt x="52" y="452"/>
                    <a:pt x="42" y="443"/>
                    <a:pt x="42" y="432"/>
                  </a:cubicBezTo>
                  <a:cubicBezTo>
                    <a:pt x="42" y="62"/>
                    <a:pt x="42" y="62"/>
                    <a:pt x="42" y="62"/>
                  </a:cubicBezTo>
                  <a:cubicBezTo>
                    <a:pt x="42" y="51"/>
                    <a:pt x="52" y="42"/>
                    <a:pt x="64" y="42"/>
                  </a:cubicBezTo>
                  <a:cubicBezTo>
                    <a:pt x="445" y="42"/>
                    <a:pt x="445" y="42"/>
                    <a:pt x="445" y="42"/>
                  </a:cubicBezTo>
                  <a:cubicBezTo>
                    <a:pt x="457" y="42"/>
                    <a:pt x="467" y="51"/>
                    <a:pt x="467" y="62"/>
                  </a:cubicBezTo>
                  <a:lnTo>
                    <a:pt x="467" y="432"/>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4" name="Freeform 29"/>
            <p:cNvSpPr>
              <a:spLocks/>
            </p:cNvSpPr>
            <p:nvPr/>
          </p:nvSpPr>
          <p:spPr bwMode="auto">
            <a:xfrm>
              <a:off x="1164143" y="3306107"/>
              <a:ext cx="75333" cy="92631"/>
            </a:xfrm>
            <a:custGeom>
              <a:avLst/>
              <a:gdLst>
                <a:gd name="T0" fmla="*/ 0 w 135"/>
                <a:gd name="T1" fmla="*/ 0 h 166"/>
                <a:gd name="T2" fmla="*/ 30 w 135"/>
                <a:gd name="T3" fmla="*/ 0 h 166"/>
                <a:gd name="T4" fmla="*/ 107 w 135"/>
                <a:gd name="T5" fmla="*/ 123 h 166"/>
                <a:gd name="T6" fmla="*/ 107 w 135"/>
                <a:gd name="T7" fmla="*/ 123 h 166"/>
                <a:gd name="T8" fmla="*/ 107 w 135"/>
                <a:gd name="T9" fmla="*/ 0 h 166"/>
                <a:gd name="T10" fmla="*/ 135 w 135"/>
                <a:gd name="T11" fmla="*/ 0 h 166"/>
                <a:gd name="T12" fmla="*/ 135 w 135"/>
                <a:gd name="T13" fmla="*/ 166 h 166"/>
                <a:gd name="T14" fmla="*/ 103 w 135"/>
                <a:gd name="T15" fmla="*/ 166 h 166"/>
                <a:gd name="T16" fmla="*/ 28 w 135"/>
                <a:gd name="T17" fmla="*/ 44 h 166"/>
                <a:gd name="T18" fmla="*/ 28 w 135"/>
                <a:gd name="T19" fmla="*/ 44 h 166"/>
                <a:gd name="T20" fmla="*/ 28 w 135"/>
                <a:gd name="T21" fmla="*/ 166 h 166"/>
                <a:gd name="T22" fmla="*/ 0 w 135"/>
                <a:gd name="T23" fmla="*/ 166 h 166"/>
                <a:gd name="T24" fmla="*/ 0 w 135"/>
                <a:gd name="T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66">
                  <a:moveTo>
                    <a:pt x="0" y="0"/>
                  </a:moveTo>
                  <a:lnTo>
                    <a:pt x="30" y="0"/>
                  </a:lnTo>
                  <a:lnTo>
                    <a:pt x="107" y="123"/>
                  </a:lnTo>
                  <a:lnTo>
                    <a:pt x="107" y="123"/>
                  </a:lnTo>
                  <a:lnTo>
                    <a:pt x="107" y="0"/>
                  </a:lnTo>
                  <a:lnTo>
                    <a:pt x="135" y="0"/>
                  </a:lnTo>
                  <a:lnTo>
                    <a:pt x="135" y="166"/>
                  </a:lnTo>
                  <a:lnTo>
                    <a:pt x="103" y="166"/>
                  </a:lnTo>
                  <a:lnTo>
                    <a:pt x="28" y="44"/>
                  </a:lnTo>
                  <a:lnTo>
                    <a:pt x="28" y="44"/>
                  </a:lnTo>
                  <a:lnTo>
                    <a:pt x="28" y="166"/>
                  </a:lnTo>
                  <a:lnTo>
                    <a:pt x="0" y="166"/>
                  </a:lnTo>
                  <a:lnTo>
                    <a:pt x="0" y="0"/>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5" name="Freeform 30"/>
            <p:cNvSpPr>
              <a:spLocks noEditPoints="1"/>
            </p:cNvSpPr>
            <p:nvPr/>
          </p:nvSpPr>
          <p:spPr bwMode="auto">
            <a:xfrm>
              <a:off x="1258448" y="3306107"/>
              <a:ext cx="73101" cy="92631"/>
            </a:xfrm>
            <a:custGeom>
              <a:avLst/>
              <a:gdLst>
                <a:gd name="T0" fmla="*/ 0 w 61"/>
                <a:gd name="T1" fmla="*/ 0 h 78"/>
                <a:gd name="T2" fmla="*/ 34 w 61"/>
                <a:gd name="T3" fmla="*/ 0 h 78"/>
                <a:gd name="T4" fmla="*/ 61 w 61"/>
                <a:gd name="T5" fmla="*/ 24 h 78"/>
                <a:gd name="T6" fmla="*/ 34 w 61"/>
                <a:gd name="T7" fmla="*/ 48 h 78"/>
                <a:gd name="T8" fmla="*/ 14 w 61"/>
                <a:gd name="T9" fmla="*/ 48 h 78"/>
                <a:gd name="T10" fmla="*/ 14 w 61"/>
                <a:gd name="T11" fmla="*/ 78 h 78"/>
                <a:gd name="T12" fmla="*/ 0 w 61"/>
                <a:gd name="T13" fmla="*/ 78 h 78"/>
                <a:gd name="T14" fmla="*/ 0 w 61"/>
                <a:gd name="T15" fmla="*/ 0 h 78"/>
                <a:gd name="T16" fmla="*/ 14 w 61"/>
                <a:gd name="T17" fmla="*/ 37 h 78"/>
                <a:gd name="T18" fmla="*/ 34 w 61"/>
                <a:gd name="T19" fmla="*/ 37 h 78"/>
                <a:gd name="T20" fmla="*/ 47 w 61"/>
                <a:gd name="T21" fmla="*/ 24 h 78"/>
                <a:gd name="T22" fmla="*/ 34 w 61"/>
                <a:gd name="T23" fmla="*/ 11 h 78"/>
                <a:gd name="T24" fmla="*/ 14 w 61"/>
                <a:gd name="T25" fmla="*/ 11 h 78"/>
                <a:gd name="T26" fmla="*/ 14 w 61"/>
                <a:gd name="T27"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8">
                  <a:moveTo>
                    <a:pt x="0" y="0"/>
                  </a:moveTo>
                  <a:cubicBezTo>
                    <a:pt x="34" y="0"/>
                    <a:pt x="34" y="0"/>
                    <a:pt x="34" y="0"/>
                  </a:cubicBezTo>
                  <a:cubicBezTo>
                    <a:pt x="57" y="0"/>
                    <a:pt x="61" y="15"/>
                    <a:pt x="61" y="24"/>
                  </a:cubicBezTo>
                  <a:cubicBezTo>
                    <a:pt x="61" y="34"/>
                    <a:pt x="57" y="48"/>
                    <a:pt x="34" y="48"/>
                  </a:cubicBezTo>
                  <a:cubicBezTo>
                    <a:pt x="14" y="48"/>
                    <a:pt x="14" y="48"/>
                    <a:pt x="14" y="48"/>
                  </a:cubicBezTo>
                  <a:cubicBezTo>
                    <a:pt x="14" y="78"/>
                    <a:pt x="14" y="78"/>
                    <a:pt x="14" y="78"/>
                  </a:cubicBezTo>
                  <a:cubicBezTo>
                    <a:pt x="0" y="78"/>
                    <a:pt x="0" y="78"/>
                    <a:pt x="0" y="78"/>
                  </a:cubicBezTo>
                  <a:lnTo>
                    <a:pt x="0" y="0"/>
                  </a:lnTo>
                  <a:close/>
                  <a:moveTo>
                    <a:pt x="14" y="37"/>
                  </a:moveTo>
                  <a:cubicBezTo>
                    <a:pt x="34" y="37"/>
                    <a:pt x="34" y="37"/>
                    <a:pt x="34" y="37"/>
                  </a:cubicBezTo>
                  <a:cubicBezTo>
                    <a:pt x="40" y="37"/>
                    <a:pt x="47" y="34"/>
                    <a:pt x="47" y="24"/>
                  </a:cubicBezTo>
                  <a:cubicBezTo>
                    <a:pt x="47" y="14"/>
                    <a:pt x="41" y="11"/>
                    <a:pt x="34" y="11"/>
                  </a:cubicBezTo>
                  <a:cubicBezTo>
                    <a:pt x="14" y="11"/>
                    <a:pt x="14" y="11"/>
                    <a:pt x="14" y="11"/>
                  </a:cubicBezTo>
                  <a:lnTo>
                    <a:pt x="14" y="37"/>
                  </a:ln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a:solidFill>
                  <a:srgbClr val="002060"/>
                </a:solidFill>
                <a:latin typeface="Arial" panose="020B0604020202020204"/>
              </a:endParaRPr>
            </a:p>
          </p:txBody>
        </p:sp>
        <p:sp>
          <p:nvSpPr>
            <p:cNvPr id="236" name="TextBox 235"/>
            <p:cNvSpPr txBox="1"/>
            <p:nvPr/>
          </p:nvSpPr>
          <p:spPr>
            <a:xfrm>
              <a:off x="1247993" y="3229312"/>
              <a:ext cx="272955" cy="261610"/>
            </a:xfrm>
            <a:prstGeom prst="rect">
              <a:avLst/>
            </a:prstGeom>
            <a:noFill/>
          </p:spPr>
          <p:txBody>
            <a:bodyPr wrap="square" rtlCol="0">
              <a:spAutoFit/>
            </a:bodyPr>
            <a:lstStyle/>
            <a:p>
              <a:pPr defTabSz="914126"/>
              <a:r>
                <a:rPr lang="en-US" sz="1100">
                  <a:solidFill>
                    <a:srgbClr val="002060"/>
                  </a:solidFill>
                  <a:latin typeface="Arial" panose="020B0604020202020204"/>
                </a:rPr>
                <a:t>2</a:t>
              </a:r>
            </a:p>
          </p:txBody>
        </p:sp>
      </p:grpSp>
      <p:sp>
        <p:nvSpPr>
          <p:cNvPr id="237" name="TextBox 236"/>
          <p:cNvSpPr txBox="1"/>
          <p:nvPr/>
        </p:nvSpPr>
        <p:spPr>
          <a:xfrm>
            <a:off x="2515389" y="3235817"/>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4</a:t>
            </a:r>
          </a:p>
        </p:txBody>
      </p:sp>
      <p:sp>
        <p:nvSpPr>
          <p:cNvPr id="238" name="TextBox 237"/>
          <p:cNvSpPr txBox="1"/>
          <p:nvPr/>
        </p:nvSpPr>
        <p:spPr>
          <a:xfrm>
            <a:off x="9439891" y="1871793"/>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9</a:t>
            </a:r>
          </a:p>
        </p:txBody>
      </p:sp>
      <p:sp>
        <p:nvSpPr>
          <p:cNvPr id="239" name="TextBox 238"/>
          <p:cNvSpPr txBox="1"/>
          <p:nvPr/>
        </p:nvSpPr>
        <p:spPr>
          <a:xfrm>
            <a:off x="11196218" y="3234534"/>
            <a:ext cx="272885" cy="261540"/>
          </a:xfrm>
          <a:prstGeom prst="rect">
            <a:avLst/>
          </a:prstGeom>
          <a:noFill/>
        </p:spPr>
        <p:txBody>
          <a:bodyPr wrap="square" lIns="91412" tIns="45707" rIns="91412" bIns="45707" rtlCol="0">
            <a:spAutoFit/>
          </a:bodyPr>
          <a:lstStyle/>
          <a:p>
            <a:pPr defTabSz="914126"/>
            <a:r>
              <a:rPr lang="en-US" sz="1100">
                <a:solidFill>
                  <a:srgbClr val="002060"/>
                </a:solidFill>
                <a:latin typeface="Arial" panose="020B0604020202020204"/>
              </a:rPr>
              <a:t>7</a:t>
            </a:r>
          </a:p>
        </p:txBody>
      </p:sp>
    </p:spTree>
    <p:extLst>
      <p:ext uri="{BB962C8B-B14F-4D97-AF65-F5344CB8AC3E}">
        <p14:creationId xmlns:p14="http://schemas.microsoft.com/office/powerpoint/2010/main" val="200457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FortiGate 7040E &amp; 7060E Bundle</a:t>
            </a:r>
          </a:p>
        </p:txBody>
      </p:sp>
      <p:graphicFrame>
        <p:nvGraphicFramePr>
          <p:cNvPr id="4" name="Table 3"/>
          <p:cNvGraphicFramePr>
            <a:graphicFrameLocks noGrp="1"/>
          </p:cNvGraphicFramePr>
          <p:nvPr>
            <p:extLst>
              <p:ext uri="{D42A27DB-BD31-4B8C-83A1-F6EECF244321}">
                <p14:modId xmlns:p14="http://schemas.microsoft.com/office/powerpoint/2010/main" val="3471121394"/>
              </p:ext>
            </p:extLst>
          </p:nvPr>
        </p:nvGraphicFramePr>
        <p:xfrm>
          <a:off x="337502" y="1440000"/>
          <a:ext cx="11517000" cy="2504840"/>
        </p:xfrm>
        <a:graphic>
          <a:graphicData uri="http://schemas.openxmlformats.org/drawingml/2006/table">
            <a:tbl>
              <a:tblPr firstRow="1" firstCol="1" bandRow="1">
                <a:tableStyleId>{5202B0CA-FC54-4496-8BCA-5EF66A818D29}</a:tableStyleId>
              </a:tblPr>
              <a:tblGrid>
                <a:gridCol w="1919500">
                  <a:extLst>
                    <a:ext uri="{9D8B030D-6E8A-4147-A177-3AD203B41FA5}">
                      <a16:colId xmlns="" xmlns:a16="http://schemas.microsoft.com/office/drawing/2014/main" val="20000"/>
                    </a:ext>
                  </a:extLst>
                </a:gridCol>
                <a:gridCol w="1919500">
                  <a:extLst>
                    <a:ext uri="{9D8B030D-6E8A-4147-A177-3AD203B41FA5}">
                      <a16:colId xmlns="" xmlns:a16="http://schemas.microsoft.com/office/drawing/2014/main" val="20001"/>
                    </a:ext>
                  </a:extLst>
                </a:gridCol>
                <a:gridCol w="1919500">
                  <a:extLst>
                    <a:ext uri="{9D8B030D-6E8A-4147-A177-3AD203B41FA5}">
                      <a16:colId xmlns="" xmlns:a16="http://schemas.microsoft.com/office/drawing/2014/main" val="20002"/>
                    </a:ext>
                  </a:extLst>
                </a:gridCol>
                <a:gridCol w="1919500">
                  <a:extLst>
                    <a:ext uri="{9D8B030D-6E8A-4147-A177-3AD203B41FA5}">
                      <a16:colId xmlns="" xmlns:a16="http://schemas.microsoft.com/office/drawing/2014/main" val="20003"/>
                    </a:ext>
                  </a:extLst>
                </a:gridCol>
                <a:gridCol w="1919500">
                  <a:extLst>
                    <a:ext uri="{9D8B030D-6E8A-4147-A177-3AD203B41FA5}">
                      <a16:colId xmlns="" xmlns:a16="http://schemas.microsoft.com/office/drawing/2014/main" val="20004"/>
                    </a:ext>
                  </a:extLst>
                </a:gridCol>
                <a:gridCol w="1919500">
                  <a:extLst>
                    <a:ext uri="{9D8B030D-6E8A-4147-A177-3AD203B41FA5}">
                      <a16:colId xmlns="" xmlns:a16="http://schemas.microsoft.com/office/drawing/2014/main" val="20005"/>
                    </a:ext>
                  </a:extLst>
                </a:gridCol>
              </a:tblGrid>
              <a:tr h="387840">
                <a:tc>
                  <a:txBody>
                    <a:bodyPr/>
                    <a:lstStyle/>
                    <a:p>
                      <a:r>
                        <a:rPr lang="en-US" sz="1600"/>
                        <a:t>FG-7040E</a:t>
                      </a:r>
                    </a:p>
                  </a:txBody>
                  <a:tcPr marL="121888" marR="121888" marT="72000" marB="72000" anchor="ctr">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t>FPM-7620E</a:t>
                      </a:r>
                    </a:p>
                  </a:txBody>
                  <a:tcPr marL="121888" marR="121888" marT="72000" marB="72000" anchor="c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t>FIM-7901E</a:t>
                      </a:r>
                    </a:p>
                  </a:txBody>
                  <a:tcPr marL="121888" marR="121888" marT="72000" marB="72000" anchor="c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t>FIM-7904E</a:t>
                      </a:r>
                    </a:p>
                  </a:txBody>
                  <a:tcPr marL="121888" marR="121888" marT="72000" marB="72000" anchor="c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t>FIM-7910E</a:t>
                      </a:r>
                    </a:p>
                  </a:txBody>
                  <a:tcPr marL="121888" marR="121888" marT="72000" marB="72000" anchor="c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t>FIM-7920E</a:t>
                      </a:r>
                    </a:p>
                  </a:txBody>
                  <a:tcPr marL="121888" marR="121888" marT="72000" marB="72000" anchor="ctr">
                    <a:solidFill>
                      <a:schemeClr val="accent6"/>
                    </a:solidFill>
                  </a:tcPr>
                </a:tc>
                <a:extLst>
                  <a:ext uri="{0D108BD9-81ED-4DB2-BD59-A6C34878D82A}">
                    <a16:rowId xmlns="" xmlns:a16="http://schemas.microsoft.com/office/drawing/2014/main" val="10000"/>
                  </a:ext>
                </a:extLst>
              </a:tr>
              <a:tr h="0">
                <a:tc>
                  <a:txBody>
                    <a:bodyPr/>
                    <a:lstStyle/>
                    <a:p>
                      <a:r>
                        <a:rPr lang="en-US" sz="1300"/>
                        <a:t>Network Interfaces</a:t>
                      </a:r>
                      <a:endParaRPr lang="en-US" sz="1300" b="1">
                        <a:solidFill>
                          <a:srgbClr val="FFFFFF"/>
                        </a:solidFill>
                      </a:endParaRPr>
                    </a:p>
                  </a:txBody>
                  <a:tcPr marL="121888" marR="121888" marT="72000" marB="72000" anchor="ctr">
                    <a:solidFill>
                      <a:schemeClr val="accent6">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body)"/>
                          <a:cs typeface="Arial (body)"/>
                        </a:rPr>
                        <a:t>-</a:t>
                      </a:r>
                      <a:endParaRPr lang="en-US" sz="1300" b="0" i="0">
                        <a:solidFill>
                          <a:srgbClr val="000000"/>
                        </a:solidFill>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1300">
                          <a:latin typeface="Arial (body)"/>
                          <a:cs typeface="Arial (body)"/>
                        </a:rPr>
                        <a:t>32x GE/10 GE SFP/+ </a:t>
                      </a:r>
                      <a:endParaRPr lang="mr-IN" sz="1300" b="0" i="0">
                        <a:solidFill>
                          <a:srgbClr val="000000"/>
                        </a:solidFill>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8x 40 GE QSFP+ </a:t>
                      </a:r>
                      <a:endParaRPr lang="de-DE" sz="1300">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4x 100 GE CFP2 </a:t>
                      </a:r>
                      <a:endParaRPr lang="de-DE" sz="1300">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4x 100 GE QSFP28</a:t>
                      </a:r>
                      <a:endParaRPr lang="de-DE" sz="1300">
                        <a:latin typeface="Arial (body)"/>
                        <a:cs typeface="Arial (body)"/>
                      </a:endParaRPr>
                    </a:p>
                  </a:txBody>
                  <a:tcPr marL="121888" marR="121888" marT="72000" marB="72000" anchor="ctr">
                    <a:solidFill>
                      <a:schemeClr val="accent6">
                        <a:lumMod val="40000"/>
                        <a:lumOff val="60000"/>
                      </a:schemeClr>
                    </a:solidFill>
                  </a:tcPr>
                </a:tc>
                <a:extLst>
                  <a:ext uri="{0D108BD9-81ED-4DB2-BD59-A6C34878D82A}">
                    <a16:rowId xmlns="" xmlns:a16="http://schemas.microsoft.com/office/drawing/2014/main" val="10001"/>
                  </a:ext>
                </a:extLst>
              </a:tr>
              <a:tr h="224635">
                <a:tc>
                  <a:txBody>
                    <a:bodyPr/>
                    <a:lstStyle/>
                    <a:p>
                      <a:r>
                        <a:rPr lang="en-US" sz="1300"/>
                        <a:t>Base Channel Interfaces</a:t>
                      </a:r>
                      <a:endParaRPr lang="en-US" sz="1300" b="1">
                        <a:solidFill>
                          <a:srgbClr val="FFFFFF"/>
                        </a:solidFill>
                      </a:endParaRPr>
                    </a:p>
                  </a:txBody>
                  <a:tcPr marL="121888" marR="121888" marT="72000" marB="72000" anchor="ctr">
                    <a:solidFill>
                      <a:schemeClr val="accent6">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body)"/>
                          <a:cs typeface="Arial (body)"/>
                        </a:rPr>
                        <a:t>-</a:t>
                      </a:r>
                      <a:endParaRPr lang="en-US" sz="1300" b="0" i="0">
                        <a:solidFill>
                          <a:srgbClr val="000000"/>
                        </a:solidFill>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2x 10 GE SFP+</a:t>
                      </a:r>
                      <a:endParaRPr lang="de-DE" sz="1300">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2x 10 GE SFP+</a:t>
                      </a:r>
                      <a:endParaRPr lang="de-DE" sz="1300">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2x 10 GE SFP+</a:t>
                      </a:r>
                      <a:endParaRPr lang="de-DE" sz="1300">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2x 10 GE SFP+</a:t>
                      </a:r>
                      <a:endParaRPr lang="de-DE" sz="1300">
                        <a:latin typeface="Arial (body)"/>
                        <a:cs typeface="Arial (body)"/>
                      </a:endParaRPr>
                    </a:p>
                  </a:txBody>
                  <a:tcPr marL="121888" marR="121888" marT="72000" marB="72000" anchor="ctr">
                    <a:solidFill>
                      <a:schemeClr val="accent6">
                        <a:lumMod val="40000"/>
                        <a:lumOff val="60000"/>
                      </a:schemeClr>
                    </a:solidFill>
                  </a:tcPr>
                </a:tc>
                <a:extLst>
                  <a:ext uri="{0D108BD9-81ED-4DB2-BD59-A6C34878D82A}">
                    <a16:rowId xmlns="" xmlns:a16="http://schemas.microsoft.com/office/drawing/2014/main" val="10002"/>
                  </a:ext>
                </a:extLst>
              </a:tr>
              <a:tr h="226490">
                <a:tc>
                  <a:txBody>
                    <a:bodyPr/>
                    <a:lstStyle/>
                    <a:p>
                      <a:r>
                        <a:rPr lang="en-US" sz="1300"/>
                        <a:t>Management Interfaces</a:t>
                      </a:r>
                      <a:endParaRPr lang="en-US" sz="1300" b="1">
                        <a:solidFill>
                          <a:srgbClr val="FFFFFF"/>
                        </a:solidFill>
                      </a:endParaRPr>
                    </a:p>
                  </a:txBody>
                  <a:tcPr marL="121888" marR="121888" marT="72000" marB="72000" anchor="ctr">
                    <a:solidFill>
                      <a:schemeClr val="accent6">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Arial (body)"/>
                          <a:cs typeface="Arial (body)"/>
                        </a:rPr>
                        <a:t>-</a:t>
                      </a:r>
                      <a:endParaRPr lang="en-US" sz="1300" b="0" i="0">
                        <a:solidFill>
                          <a:srgbClr val="000000"/>
                        </a:solidFill>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4x GE RJ45</a:t>
                      </a:r>
                      <a:endParaRPr lang="de-DE" sz="1300">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4x GE RJ45</a:t>
                      </a:r>
                      <a:endParaRPr lang="de-DE" sz="1300">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4x GE RJ45</a:t>
                      </a:r>
                      <a:endParaRPr lang="de-DE" sz="1300">
                        <a:latin typeface="Arial (body)"/>
                        <a:cs typeface="Arial (body)"/>
                      </a:endParaRPr>
                    </a:p>
                  </a:txBody>
                  <a:tcPr marL="121888" marR="121888" marT="72000" marB="72000"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300" kern="1200">
                          <a:effectLst/>
                          <a:latin typeface="Arial (body)"/>
                          <a:cs typeface="Arial (body)"/>
                        </a:rPr>
                        <a:t>4x GE RJ45</a:t>
                      </a:r>
                      <a:endParaRPr lang="de-DE" sz="1300">
                        <a:latin typeface="Arial (body)"/>
                        <a:cs typeface="Arial (body)"/>
                      </a:endParaRPr>
                    </a:p>
                  </a:txBody>
                  <a:tcPr marL="121888" marR="121888" marT="72000" marB="72000" anchor="ctr">
                    <a:solidFill>
                      <a:schemeClr val="accent6">
                        <a:lumMod val="40000"/>
                        <a:lumOff val="60000"/>
                      </a:schemeClr>
                    </a:solidFill>
                  </a:tcPr>
                </a:tc>
                <a:extLst>
                  <a:ext uri="{0D108BD9-81ED-4DB2-BD59-A6C34878D82A}">
                    <a16:rowId xmlns="" xmlns:a16="http://schemas.microsoft.com/office/drawing/2014/main" val="10003"/>
                  </a:ext>
                </a:extLst>
              </a:tr>
              <a:tr h="347200">
                <a:tc>
                  <a:txBody>
                    <a:bodyPr/>
                    <a:lstStyle/>
                    <a:p>
                      <a:r>
                        <a:rPr lang="en-US" sz="1300" b="1">
                          <a:solidFill>
                            <a:srgbClr val="000000"/>
                          </a:solidFill>
                        </a:rPr>
                        <a:t>FG-7040E-8</a:t>
                      </a:r>
                    </a:p>
                  </a:txBody>
                  <a:tcPr marL="121888" marR="121888" marT="72000" marB="72000" anchor="ctr"/>
                </a:tc>
                <a:tc>
                  <a:txBody>
                    <a:bodyPr/>
                    <a:lstStyle/>
                    <a:p>
                      <a:pPr algn="ctr"/>
                      <a:r>
                        <a:rPr lang="en-US" sz="1300" b="0" i="0">
                          <a:solidFill>
                            <a:srgbClr val="000000"/>
                          </a:solidFill>
                          <a:latin typeface="+mn-lt"/>
                        </a:rPr>
                        <a:t>2</a:t>
                      </a:r>
                    </a:p>
                  </a:txBody>
                  <a:tcPr marL="121888" marR="121888" marT="72000" marB="72000" anchor="ct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a:solidFill>
                            <a:srgbClr val="000000"/>
                          </a:solidFill>
                          <a:latin typeface="+mn-lt"/>
                        </a:rPr>
                        <a:t>Any 2 FIMs</a:t>
                      </a:r>
                    </a:p>
                  </a:txBody>
                  <a:tcPr marL="121888" marR="121888" marT="72000" marB="72000" anchor="ctr"/>
                </a:tc>
                <a:tc hMerge="1">
                  <a:txBody>
                    <a:bodyPr/>
                    <a:lstStyle/>
                    <a:p>
                      <a:pPr algn="ctr"/>
                      <a:endParaRPr lang="en-US" sz="1300" b="0" i="0" dirty="0">
                        <a:solidFill>
                          <a:schemeClr val="tx1"/>
                        </a:solidFill>
                        <a:latin typeface="+mn-lt"/>
                      </a:endParaRPr>
                    </a:p>
                  </a:txBody>
                  <a:tcPr marL="121888" marR="121888" marT="72000" marB="72000" anchor="ctr"/>
                </a:tc>
                <a:tc hMerge="1">
                  <a:txBody>
                    <a:bodyPr/>
                    <a:lstStyle/>
                    <a:p>
                      <a:pPr algn="ctr"/>
                      <a:endParaRPr lang="en-US" sz="1300" b="0" i="0" dirty="0">
                        <a:solidFill>
                          <a:srgbClr val="000000"/>
                        </a:solidFill>
                        <a:latin typeface="+mn-lt"/>
                      </a:endParaRPr>
                    </a:p>
                  </a:txBody>
                  <a:tcPr marL="121888" marR="121888" marT="72000" marB="72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300" b="0" i="0" dirty="0">
                        <a:solidFill>
                          <a:srgbClr val="000000"/>
                        </a:solidFill>
                        <a:latin typeface="+mn-lt"/>
                      </a:endParaRPr>
                    </a:p>
                  </a:txBody>
                  <a:tcPr marL="121888" marR="121888" marT="72000" marB="72000" anchor="ctr"/>
                </a:tc>
                <a:extLst>
                  <a:ext uri="{0D108BD9-81ED-4DB2-BD59-A6C34878D82A}">
                    <a16:rowId xmlns="" xmlns:a16="http://schemas.microsoft.com/office/drawing/2014/main" val="10004"/>
                  </a:ext>
                </a:extLst>
              </a:tr>
              <a:tr h="347200">
                <a:tc>
                  <a:txBody>
                    <a:bodyPr/>
                    <a:lstStyle/>
                    <a:p>
                      <a:r>
                        <a:rPr lang="en-US" sz="1300" b="1">
                          <a:solidFill>
                            <a:srgbClr val="000000"/>
                          </a:solidFill>
                        </a:rPr>
                        <a:t>FG-7060E-8</a:t>
                      </a:r>
                    </a:p>
                  </a:txBody>
                  <a:tcPr marL="121888" marR="121888" marT="72000" marB="72000" anchor="ctr"/>
                </a:tc>
                <a:tc>
                  <a:txBody>
                    <a:bodyPr/>
                    <a:lstStyle/>
                    <a:p>
                      <a:pPr algn="ctr"/>
                      <a:r>
                        <a:rPr lang="en-US" sz="1300" b="0" i="0">
                          <a:solidFill>
                            <a:srgbClr val="000000"/>
                          </a:solidFill>
                          <a:latin typeface="+mn-lt"/>
                        </a:rPr>
                        <a:t>2 (+2)*</a:t>
                      </a:r>
                    </a:p>
                  </a:txBody>
                  <a:tcPr marL="121888" marR="121888" marT="72000" marB="72000" anchor="ct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a:solidFill>
                            <a:srgbClr val="000000"/>
                          </a:solidFill>
                          <a:latin typeface="+mn-lt"/>
                        </a:rPr>
                        <a:t>Any 2 FIMs</a:t>
                      </a:r>
                    </a:p>
                  </a:txBody>
                  <a:tcPr marL="121888" marR="121888" marT="72000" marB="72000" anchor="ctr"/>
                </a:tc>
                <a:tc hMerge="1">
                  <a:txBody>
                    <a:bodyPr/>
                    <a:lstStyle/>
                    <a:p>
                      <a:pPr algn="ctr"/>
                      <a:endParaRPr lang="en-US" sz="1300" b="0" i="0" dirty="0">
                        <a:solidFill>
                          <a:schemeClr val="tx1"/>
                        </a:solidFill>
                        <a:latin typeface="+mn-lt"/>
                      </a:endParaRPr>
                    </a:p>
                  </a:txBody>
                  <a:tcPr marL="121888" marR="121888" marT="72000" marB="72000" anchor="ctr"/>
                </a:tc>
                <a:tc hMerge="1">
                  <a:txBody>
                    <a:bodyPr/>
                    <a:lstStyle/>
                    <a:p>
                      <a:pPr algn="ctr"/>
                      <a:endParaRPr lang="en-US" sz="1300" b="0" i="0" dirty="0">
                        <a:solidFill>
                          <a:srgbClr val="000000"/>
                        </a:solidFill>
                        <a:latin typeface="+mn-lt"/>
                      </a:endParaRPr>
                    </a:p>
                  </a:txBody>
                  <a:tcPr marL="121888" marR="121888" marT="72000" marB="72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300" b="0" i="0" dirty="0">
                        <a:solidFill>
                          <a:srgbClr val="000000"/>
                        </a:solidFill>
                        <a:latin typeface="+mn-lt"/>
                      </a:endParaRPr>
                    </a:p>
                  </a:txBody>
                  <a:tcPr marL="121888" marR="121888" marT="72000" marB="72000" anchor="ctr"/>
                </a:tc>
                <a:extLst>
                  <a:ext uri="{0D108BD9-81ED-4DB2-BD59-A6C34878D82A}">
                    <a16:rowId xmlns="" xmlns:a16="http://schemas.microsoft.com/office/drawing/2014/main" val="10005"/>
                  </a:ext>
                </a:extLst>
              </a:tr>
            </a:tbl>
          </a:graphicData>
        </a:graphic>
      </p:graphicFrame>
      <p:sp>
        <p:nvSpPr>
          <p:cNvPr id="2" name="TextBox 1"/>
          <p:cNvSpPr txBox="1"/>
          <p:nvPr/>
        </p:nvSpPr>
        <p:spPr>
          <a:xfrm>
            <a:off x="319078" y="6019302"/>
            <a:ext cx="11526239" cy="261610"/>
          </a:xfrm>
          <a:prstGeom prst="rect">
            <a:avLst/>
          </a:prstGeom>
          <a:noFill/>
        </p:spPr>
        <p:txBody>
          <a:bodyPr wrap="square" rtlCol="0">
            <a:spAutoFit/>
          </a:bodyPr>
          <a:lstStyle/>
          <a:p>
            <a:r>
              <a:rPr lang="en-US" sz="1100"/>
              <a:t>* Optional 2 more FPMs, order separately.</a:t>
            </a:r>
          </a:p>
        </p:txBody>
      </p:sp>
    </p:spTree>
    <p:extLst>
      <p:ext uri="{BB962C8B-B14F-4D97-AF65-F5344CB8AC3E}">
        <p14:creationId xmlns:p14="http://schemas.microsoft.com/office/powerpoint/2010/main" val="13877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Arial Narrow"/>
              </a:rPr>
              <a:t>FortiGate Virtual Appliance Series</a:t>
            </a: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189459590"/>
              </p:ext>
            </p:extLst>
          </p:nvPr>
        </p:nvGraphicFramePr>
        <p:xfrm>
          <a:off x="6114672" y="2461762"/>
          <a:ext cx="5249138" cy="4349585"/>
        </p:xfrm>
        <a:graphic>
          <a:graphicData uri="http://schemas.openxmlformats.org/drawingml/2006/table">
            <a:tbl>
              <a:tblPr firstRow="1" bandRow="1">
                <a:tableStyleId>{2D5ABB26-0587-4C30-8999-92F81FD0307C}</a:tableStyleId>
              </a:tblPr>
              <a:tblGrid>
                <a:gridCol w="599187">
                  <a:extLst>
                    <a:ext uri="{9D8B030D-6E8A-4147-A177-3AD203B41FA5}">
                      <a16:colId xmlns="" xmlns:a16="http://schemas.microsoft.com/office/drawing/2014/main" val="20000"/>
                    </a:ext>
                  </a:extLst>
                </a:gridCol>
                <a:gridCol w="4649951">
                  <a:extLst>
                    <a:ext uri="{9D8B030D-6E8A-4147-A177-3AD203B41FA5}">
                      <a16:colId xmlns="" xmlns:a16="http://schemas.microsoft.com/office/drawing/2014/main" val="20001"/>
                    </a:ext>
                  </a:extLst>
                </a:gridCol>
              </a:tblGrid>
              <a:tr h="39342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a:solidFill>
                            <a:schemeClr val="accent6"/>
                          </a:solidFill>
                        </a:rPr>
                        <a:t>Primary Benefits:</a:t>
                      </a:r>
                    </a:p>
                  </a:txBody>
                  <a:tcPr marL="121888" marR="121888"/>
                </a:tc>
                <a:tc hMerge="1">
                  <a:txBody>
                    <a:bodyPr/>
                    <a:lstStyle/>
                    <a:p>
                      <a:endParaRPr lang="en-US" dirty="0"/>
                    </a:p>
                  </a:txBody>
                  <a:tcPr/>
                </a:tc>
                <a:extLst>
                  <a:ext uri="{0D108BD9-81ED-4DB2-BD59-A6C34878D82A}">
                    <a16:rowId xmlns="" xmlns:a16="http://schemas.microsoft.com/office/drawing/2014/main" val="10000"/>
                  </a:ext>
                </a:extLst>
              </a:tr>
              <a:tr h="491780">
                <a:tc>
                  <a:txBody>
                    <a:bodyPr/>
                    <a:lstStyle/>
                    <a:p>
                      <a:pPr algn="ctr"/>
                      <a:r>
                        <a:rPr lang="en-US" sz="1300">
                          <a:solidFill>
                            <a:schemeClr val="accent1">
                              <a:lumMod val="75000"/>
                            </a:schemeClr>
                          </a:solidFill>
                          <a:latin typeface="Zapf Dingbats"/>
                          <a:ea typeface="Zapf Dingbats"/>
                          <a:cs typeface="Zapf Dingbats"/>
                          <a:sym typeface="Zapf Dingbats"/>
                        </a:rPr>
                        <a:t>✔</a:t>
                      </a:r>
                      <a:endParaRPr lang="en-US" sz="1300">
                        <a:solidFill>
                          <a:schemeClr val="accent1">
                            <a:lumMod val="75000"/>
                          </a:schemeClr>
                        </a:solidFill>
                      </a:endParaRPr>
                    </a:p>
                  </a:txBody>
                  <a:tcPr marL="121888" marR="1218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cs typeface="Arial Narrow"/>
                        </a:rPr>
                        <a:t>Increased visibility and security within virtualized infrastructure better</a:t>
                      </a:r>
                      <a:r>
                        <a:rPr lang="en-US" sz="1200" baseline="0">
                          <a:cs typeface="Arial Narrow"/>
                        </a:rPr>
                        <a:t> protect critical resources</a:t>
                      </a:r>
                      <a:endParaRPr lang="en-US" sz="1200">
                        <a:cs typeface="Arial Narrow"/>
                      </a:endParaRPr>
                    </a:p>
                  </a:txBody>
                  <a:tcPr marL="121888" marR="121888" anchor="ctr"/>
                </a:tc>
                <a:extLst>
                  <a:ext uri="{0D108BD9-81ED-4DB2-BD59-A6C34878D82A}">
                    <a16:rowId xmlns="" xmlns:a16="http://schemas.microsoft.com/office/drawing/2014/main" val="10001"/>
                  </a:ext>
                </a:extLst>
              </a:tr>
              <a:tr h="640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accent1">
                              <a:lumMod val="75000"/>
                            </a:schemeClr>
                          </a:solidFill>
                          <a:latin typeface="Zapf Dingbats"/>
                          <a:ea typeface="Zapf Dingbats"/>
                          <a:cs typeface="Zapf Dingbats"/>
                          <a:sym typeface="Zapf Dingbats"/>
                        </a:rPr>
                        <a:t>✔</a:t>
                      </a:r>
                      <a:endParaRPr lang="en-US" sz="1300">
                        <a:solidFill>
                          <a:schemeClr val="accent1">
                            <a:lumMod val="75000"/>
                          </a:schemeClr>
                        </a:solidFill>
                      </a:endParaRPr>
                    </a:p>
                  </a:txBody>
                  <a:tcPr marL="121888" marR="1218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cs typeface="Arial Narrow"/>
                        </a:rPr>
                        <a:t>Ability to manage virtual appliances and physical appliances from a single pane of glass management platform reduces TCO</a:t>
                      </a:r>
                    </a:p>
                  </a:txBody>
                  <a:tcPr marL="121888" marR="121888" anchor="ctr"/>
                </a:tc>
                <a:extLst>
                  <a:ext uri="{0D108BD9-81ED-4DB2-BD59-A6C34878D82A}">
                    <a16:rowId xmlns="" xmlns:a16="http://schemas.microsoft.com/office/drawing/2014/main" val="10002"/>
                  </a:ext>
                </a:extLst>
              </a:tr>
              <a:tr h="3934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accent1">
                              <a:lumMod val="75000"/>
                            </a:schemeClr>
                          </a:solidFill>
                          <a:latin typeface="Zapf Dingbats"/>
                          <a:ea typeface="Zapf Dingbats"/>
                          <a:cs typeface="Zapf Dingbats"/>
                          <a:sym typeface="Zapf Dingbats"/>
                        </a:rPr>
                        <a:t>✔</a:t>
                      </a:r>
                      <a:endParaRPr lang="en-US" sz="1300">
                        <a:solidFill>
                          <a:schemeClr val="accent1">
                            <a:lumMod val="75000"/>
                          </a:schemeClr>
                        </a:solidFill>
                      </a:endParaRPr>
                    </a:p>
                  </a:txBody>
                  <a:tcPr marL="121888" marR="1218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cs typeface="Arial Narrow"/>
                        </a:rPr>
                        <a:t>Comprehensive Hypervisor support</a:t>
                      </a:r>
                    </a:p>
                  </a:txBody>
                  <a:tcPr marL="121888" marR="121888" anchor="ctr"/>
                </a:tc>
                <a:extLst>
                  <a:ext uri="{0D108BD9-81ED-4DB2-BD59-A6C34878D82A}">
                    <a16:rowId xmlns="" xmlns:a16="http://schemas.microsoft.com/office/drawing/2014/main" val="10003"/>
                  </a:ext>
                </a:extLst>
              </a:tr>
              <a:tr h="640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accent1">
                              <a:lumMod val="75000"/>
                            </a:schemeClr>
                          </a:solidFill>
                          <a:latin typeface="Zapf Dingbats"/>
                          <a:ea typeface="Zapf Dingbats"/>
                          <a:cs typeface="Zapf Dingbats"/>
                          <a:sym typeface="Zapf Dingbats"/>
                        </a:rPr>
                        <a:t>✔</a:t>
                      </a:r>
                      <a:endParaRPr lang="en-US" sz="1300">
                        <a:solidFill>
                          <a:schemeClr val="accent1">
                            <a:lumMod val="75000"/>
                          </a:schemeClr>
                        </a:solidFill>
                      </a:endParaRPr>
                    </a:p>
                  </a:txBody>
                  <a:tcPr marL="121888" marR="1218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cs typeface="Arial Narrow"/>
                        </a:rPr>
                        <a:t>Feature-rich security and virtual</a:t>
                      </a:r>
                      <a:r>
                        <a:rPr lang="en-US" sz="1200" baseline="0">
                          <a:cs typeface="Arial Narrow"/>
                        </a:rPr>
                        <a:t> networking support facilitate wide deployment  and requirement options </a:t>
                      </a:r>
                      <a:endParaRPr lang="en-US" sz="1200">
                        <a:cs typeface="Arial Narrow"/>
                      </a:endParaRPr>
                    </a:p>
                  </a:txBody>
                  <a:tcPr marL="121888" marR="121888" anchor="ctr"/>
                </a:tc>
                <a:extLst>
                  <a:ext uri="{0D108BD9-81ED-4DB2-BD59-A6C34878D82A}">
                    <a16:rowId xmlns="" xmlns:a16="http://schemas.microsoft.com/office/drawing/2014/main" val="10004"/>
                  </a:ext>
                </a:extLst>
              </a:tr>
              <a:tr h="17907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300">
                        <a:solidFill>
                          <a:schemeClr val="accent1">
                            <a:lumMod val="75000"/>
                          </a:schemeClr>
                        </a:solidFill>
                      </a:endParaRPr>
                    </a:p>
                  </a:txBody>
                  <a:tcPr marL="121888" marR="121888"/>
                </a:tc>
                <a:tc>
                  <a:txBody>
                    <a:bodyPr/>
                    <a:lstStyle/>
                    <a:p>
                      <a:pPr lvl="0"/>
                      <a:endParaRPr lang="x-none" sz="1200" kern="1200" dirty="0">
                        <a:solidFill>
                          <a:schemeClr val="tx1"/>
                        </a:solidFill>
                        <a:effectLst/>
                        <a:latin typeface="+mn-lt"/>
                        <a:ea typeface="+mn-ea"/>
                        <a:cs typeface="+mn-cs"/>
                      </a:endParaRPr>
                    </a:p>
                  </a:txBody>
                  <a:tcPr marL="121888" marR="121888" anchor="ctr"/>
                </a:tc>
                <a:extLst>
                  <a:ext uri="{0D108BD9-81ED-4DB2-BD59-A6C34878D82A}">
                    <a16:rowId xmlns="" xmlns:a16="http://schemas.microsoft.com/office/drawing/2014/main" val="10005"/>
                  </a:ext>
                </a:extLst>
              </a:tr>
            </a:tbl>
          </a:graphicData>
        </a:graphic>
      </p:graphicFrame>
      <p:grpSp>
        <p:nvGrpSpPr>
          <p:cNvPr id="11" name="Group 10"/>
          <p:cNvGrpSpPr/>
          <p:nvPr/>
        </p:nvGrpSpPr>
        <p:grpSpPr>
          <a:xfrm>
            <a:off x="599104" y="1198107"/>
            <a:ext cx="11038895" cy="846744"/>
            <a:chOff x="448252" y="898580"/>
            <a:chExt cx="8281328" cy="635058"/>
          </a:xfrm>
        </p:grpSpPr>
        <p:sp>
          <p:nvSpPr>
            <p:cNvPr id="12" name="Rectangle 11"/>
            <p:cNvSpPr/>
            <p:nvPr/>
          </p:nvSpPr>
          <p:spPr bwMode="invGray">
            <a:xfrm>
              <a:off x="448252" y="89858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Agile Security for Virtual Environments </a:t>
              </a: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6875" y="948422"/>
              <a:ext cx="585216" cy="585216"/>
            </a:xfrm>
            <a:prstGeom prst="rect">
              <a:avLst/>
            </a:prstGeom>
          </p:spPr>
        </p:pic>
      </p:grpSp>
      <p:grpSp>
        <p:nvGrpSpPr>
          <p:cNvPr id="14" name="Group 13"/>
          <p:cNvGrpSpPr>
            <a:grpSpLocks noChangeAspect="1"/>
          </p:cNvGrpSpPr>
          <p:nvPr/>
        </p:nvGrpSpPr>
        <p:grpSpPr>
          <a:xfrm>
            <a:off x="1778906" y="4792066"/>
            <a:ext cx="599248" cy="621908"/>
            <a:chOff x="7634473" y="2936880"/>
            <a:chExt cx="345899" cy="352835"/>
          </a:xfrm>
        </p:grpSpPr>
        <p:pic>
          <p:nvPicPr>
            <p:cNvPr id="15" name="Shape 4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16"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1218936">
                <a:buSzPct val="25000"/>
                <a:defRPr/>
              </a:pPr>
              <a:r>
                <a:rPr lang="en-US" sz="900" b="1" kern="0">
                  <a:solidFill>
                    <a:srgbClr val="3D4D4D"/>
                  </a:solidFill>
                </a:rPr>
                <a:t>VMware</a:t>
              </a:r>
            </a:p>
            <a:p>
              <a:pPr algn="ctr" defTabSz="1218936">
                <a:buSzPct val="25000"/>
                <a:defRPr/>
              </a:pPr>
              <a:r>
                <a:rPr lang="en-US" sz="900" b="1" kern="0" err="1">
                  <a:solidFill>
                    <a:srgbClr val="3D4D4D"/>
                  </a:solidFill>
                </a:rPr>
                <a:t>ESXi</a:t>
              </a:r>
              <a:endParaRPr lang="en" sz="900" b="1" kern="0">
                <a:solidFill>
                  <a:srgbClr val="3D4D4D"/>
                </a:solidFill>
              </a:endParaRPr>
            </a:p>
          </p:txBody>
        </p:sp>
      </p:grpSp>
      <p:grpSp>
        <p:nvGrpSpPr>
          <p:cNvPr id="17" name="Group 16"/>
          <p:cNvGrpSpPr/>
          <p:nvPr/>
        </p:nvGrpSpPr>
        <p:grpSpPr>
          <a:xfrm>
            <a:off x="2457523" y="4792066"/>
            <a:ext cx="599248" cy="621908"/>
            <a:chOff x="7634473" y="2936880"/>
            <a:chExt cx="345899" cy="352835"/>
          </a:xfrm>
        </p:grpSpPr>
        <p:pic>
          <p:nvPicPr>
            <p:cNvPr id="18" name="Shape 4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19"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1218936">
                <a:buSzPct val="25000"/>
                <a:defRPr/>
              </a:pPr>
              <a:r>
                <a:rPr lang="en-US" sz="900" b="1" kern="0">
                  <a:solidFill>
                    <a:srgbClr val="3D4D4D"/>
                  </a:solidFill>
                </a:rPr>
                <a:t>Citrix</a:t>
              </a:r>
            </a:p>
            <a:p>
              <a:pPr algn="ctr" defTabSz="1218936">
                <a:buSzPct val="25000"/>
                <a:defRPr/>
              </a:pPr>
              <a:r>
                <a:rPr lang="en-US" sz="900" b="1" kern="0">
                  <a:solidFill>
                    <a:srgbClr val="3D4D4D"/>
                  </a:solidFill>
                </a:rPr>
                <a:t>Xen</a:t>
              </a:r>
              <a:endParaRPr lang="en" sz="900" b="1" kern="0">
                <a:solidFill>
                  <a:srgbClr val="3D4D4D"/>
                </a:solidFill>
              </a:endParaRPr>
            </a:p>
          </p:txBody>
        </p:sp>
      </p:grpSp>
      <p:grpSp>
        <p:nvGrpSpPr>
          <p:cNvPr id="20" name="Group 19"/>
          <p:cNvGrpSpPr/>
          <p:nvPr/>
        </p:nvGrpSpPr>
        <p:grpSpPr>
          <a:xfrm>
            <a:off x="3136140" y="4792066"/>
            <a:ext cx="599248" cy="621908"/>
            <a:chOff x="7634473" y="2936880"/>
            <a:chExt cx="345899" cy="352835"/>
          </a:xfrm>
        </p:grpSpPr>
        <p:pic>
          <p:nvPicPr>
            <p:cNvPr id="21" name="Shape 4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22"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1218936">
                <a:buSzPct val="25000"/>
                <a:defRPr/>
              </a:pPr>
              <a:r>
                <a:rPr lang="en-US" sz="1500" b="1" kern="0">
                  <a:solidFill>
                    <a:srgbClr val="3D4D4D"/>
                  </a:solidFill>
                </a:rPr>
                <a:t>Xen</a:t>
              </a:r>
              <a:endParaRPr lang="en" sz="1500" b="1" kern="0">
                <a:solidFill>
                  <a:srgbClr val="3D4D4D"/>
                </a:solidFill>
              </a:endParaRPr>
            </a:p>
          </p:txBody>
        </p:sp>
      </p:grpSp>
      <p:grpSp>
        <p:nvGrpSpPr>
          <p:cNvPr id="23" name="Group 22"/>
          <p:cNvGrpSpPr/>
          <p:nvPr/>
        </p:nvGrpSpPr>
        <p:grpSpPr>
          <a:xfrm>
            <a:off x="3814757" y="4792066"/>
            <a:ext cx="599248" cy="621908"/>
            <a:chOff x="7634473" y="2936880"/>
            <a:chExt cx="345899" cy="352835"/>
          </a:xfrm>
        </p:grpSpPr>
        <p:pic>
          <p:nvPicPr>
            <p:cNvPr id="24" name="Shape 4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25"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1218936">
                <a:buSzPct val="25000"/>
                <a:defRPr/>
              </a:pPr>
              <a:r>
                <a:rPr lang="en-US" sz="1500" b="1" kern="0">
                  <a:solidFill>
                    <a:srgbClr val="3D4D4D"/>
                  </a:solidFill>
                </a:rPr>
                <a:t>KVM</a:t>
              </a:r>
              <a:endParaRPr lang="en" sz="1500" b="1" kern="0">
                <a:solidFill>
                  <a:srgbClr val="3D4D4D"/>
                </a:solidFill>
              </a:endParaRPr>
            </a:p>
          </p:txBody>
        </p:sp>
      </p:grpSp>
      <p:grpSp>
        <p:nvGrpSpPr>
          <p:cNvPr id="26" name="Group 25"/>
          <p:cNvGrpSpPr/>
          <p:nvPr/>
        </p:nvGrpSpPr>
        <p:grpSpPr>
          <a:xfrm>
            <a:off x="4493374" y="4792066"/>
            <a:ext cx="599248" cy="621908"/>
            <a:chOff x="7634473" y="2936880"/>
            <a:chExt cx="345899" cy="352835"/>
          </a:xfrm>
        </p:grpSpPr>
        <p:pic>
          <p:nvPicPr>
            <p:cNvPr id="27" name="Shape 4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28"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1218936">
                <a:buSzPct val="25000"/>
                <a:defRPr/>
              </a:pPr>
              <a:r>
                <a:rPr lang="en-US" sz="900" b="1" kern="0">
                  <a:solidFill>
                    <a:srgbClr val="3D4D4D"/>
                  </a:solidFill>
                </a:rPr>
                <a:t>MS Hyper-V</a:t>
              </a:r>
              <a:endParaRPr lang="en" sz="900" b="1" kern="0">
                <a:solidFill>
                  <a:srgbClr val="3D4D4D"/>
                </a:solidFill>
              </a:endParaRPr>
            </a:p>
          </p:txBody>
        </p:sp>
      </p:grpSp>
      <p:grpSp>
        <p:nvGrpSpPr>
          <p:cNvPr id="29" name="Group 28"/>
          <p:cNvGrpSpPr/>
          <p:nvPr/>
        </p:nvGrpSpPr>
        <p:grpSpPr>
          <a:xfrm>
            <a:off x="1778906" y="2932121"/>
            <a:ext cx="599248" cy="621908"/>
            <a:chOff x="7634473" y="2936880"/>
            <a:chExt cx="345899" cy="352835"/>
          </a:xfrm>
        </p:grpSpPr>
        <p:pic>
          <p:nvPicPr>
            <p:cNvPr id="30" name="Shape 4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31"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1218936">
                <a:buSzPct val="25000"/>
                <a:defRPr/>
              </a:pPr>
              <a:r>
                <a:rPr lang="en-US" sz="900" b="1" kern="0">
                  <a:solidFill>
                    <a:srgbClr val="3D4D4D"/>
                  </a:solidFill>
                </a:rPr>
                <a:t>AmazonAWS</a:t>
              </a:r>
              <a:endParaRPr lang="en" sz="900" b="1" kern="0">
                <a:solidFill>
                  <a:srgbClr val="3D4D4D"/>
                </a:solidFill>
              </a:endParaRPr>
            </a:p>
          </p:txBody>
        </p:sp>
      </p:grpSp>
      <p:grpSp>
        <p:nvGrpSpPr>
          <p:cNvPr id="32" name="Group 31"/>
          <p:cNvGrpSpPr/>
          <p:nvPr/>
        </p:nvGrpSpPr>
        <p:grpSpPr>
          <a:xfrm>
            <a:off x="2531667" y="2932121"/>
            <a:ext cx="599248" cy="621908"/>
            <a:chOff x="7634473" y="2936880"/>
            <a:chExt cx="345899" cy="352835"/>
          </a:xfrm>
        </p:grpSpPr>
        <p:pic>
          <p:nvPicPr>
            <p:cNvPr id="33" name="Shape 4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34"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1218936">
                <a:buSzPct val="25000"/>
                <a:defRPr/>
              </a:pPr>
              <a:r>
                <a:rPr lang="en-US" sz="900" b="1" kern="0">
                  <a:solidFill>
                    <a:srgbClr val="3D4D4D"/>
                  </a:solidFill>
                </a:rPr>
                <a:t>MS Azure</a:t>
              </a:r>
              <a:endParaRPr lang="en" sz="900" b="1" kern="0">
                <a:solidFill>
                  <a:srgbClr val="3D4D4D"/>
                </a:solidFill>
              </a:endParaRPr>
            </a:p>
          </p:txBody>
        </p:sp>
      </p:grpSp>
      <p:grpSp>
        <p:nvGrpSpPr>
          <p:cNvPr id="35" name="Group 34"/>
          <p:cNvGrpSpPr/>
          <p:nvPr/>
        </p:nvGrpSpPr>
        <p:grpSpPr>
          <a:xfrm>
            <a:off x="3253409" y="2931242"/>
            <a:ext cx="599248" cy="590118"/>
            <a:chOff x="7634473" y="2936880"/>
            <a:chExt cx="345899" cy="334799"/>
          </a:xfrm>
        </p:grpSpPr>
        <p:pic>
          <p:nvPicPr>
            <p:cNvPr id="36" name="Shape 4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37" name="Shape 446"/>
            <p:cNvSpPr txBox="1"/>
            <p:nvPr/>
          </p:nvSpPr>
          <p:spPr>
            <a:xfrm>
              <a:off x="7665896" y="2972207"/>
              <a:ext cx="275399" cy="261600"/>
            </a:xfrm>
            <a:prstGeom prst="rect">
              <a:avLst/>
            </a:prstGeom>
            <a:noFill/>
            <a:ln>
              <a:noFill/>
            </a:ln>
          </p:spPr>
          <p:txBody>
            <a:bodyPr lIns="0" tIns="0" rIns="0" bIns="0" anchor="ctr" anchorCtr="0">
              <a:noAutofit/>
            </a:bodyPr>
            <a:lstStyle/>
            <a:p>
              <a:pPr algn="ctr" defTabSz="1218936">
                <a:buSzPct val="25000"/>
                <a:defRPr/>
              </a:pPr>
              <a:r>
                <a:rPr lang="en-US" sz="1400" b="1" kern="0">
                  <a:solidFill>
                    <a:srgbClr val="3D4D4D"/>
                  </a:solidFill>
                </a:rPr>
                <a:t>GCP</a:t>
              </a:r>
              <a:endParaRPr lang="en" sz="1400" b="1" kern="0">
                <a:solidFill>
                  <a:srgbClr val="3D4D4D"/>
                </a:solidFill>
              </a:endParaRPr>
            </a:p>
          </p:txBody>
        </p:sp>
      </p:grpSp>
      <p:grpSp>
        <p:nvGrpSpPr>
          <p:cNvPr id="38" name="Group 37">
            <a:extLst>
              <a:ext uri="{FF2B5EF4-FFF2-40B4-BE49-F238E27FC236}">
                <a16:creationId xmlns="" xmlns:a16="http://schemas.microsoft.com/office/drawing/2014/main" id="{551C3C63-9986-C94B-A92E-F09215052AC3}"/>
              </a:ext>
            </a:extLst>
          </p:cNvPr>
          <p:cNvGrpSpPr/>
          <p:nvPr/>
        </p:nvGrpSpPr>
        <p:grpSpPr>
          <a:xfrm>
            <a:off x="3988105" y="2931242"/>
            <a:ext cx="599248" cy="590118"/>
            <a:chOff x="7634473" y="2936880"/>
            <a:chExt cx="345899" cy="334799"/>
          </a:xfrm>
        </p:grpSpPr>
        <p:pic>
          <p:nvPicPr>
            <p:cNvPr id="39" name="Shape 445">
              <a:extLst>
                <a:ext uri="{FF2B5EF4-FFF2-40B4-BE49-F238E27FC236}">
                  <a16:creationId xmlns="" xmlns:a16="http://schemas.microsoft.com/office/drawing/2014/main" id="{D4B10E66-0BCB-F14C-964E-D1C1EA586DB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40" name="Shape 446">
              <a:extLst>
                <a:ext uri="{FF2B5EF4-FFF2-40B4-BE49-F238E27FC236}">
                  <a16:creationId xmlns="" xmlns:a16="http://schemas.microsoft.com/office/drawing/2014/main" id="{3A842D1F-C050-7C44-9102-684B90F1109A}"/>
                </a:ext>
              </a:extLst>
            </p:cNvPr>
            <p:cNvSpPr txBox="1"/>
            <p:nvPr/>
          </p:nvSpPr>
          <p:spPr>
            <a:xfrm>
              <a:off x="7665896" y="2972207"/>
              <a:ext cx="275399" cy="261600"/>
            </a:xfrm>
            <a:prstGeom prst="rect">
              <a:avLst/>
            </a:prstGeom>
            <a:noFill/>
            <a:ln>
              <a:noFill/>
            </a:ln>
          </p:spPr>
          <p:txBody>
            <a:bodyPr lIns="0" tIns="0" rIns="0" bIns="0" anchor="ctr" anchorCtr="0">
              <a:noAutofit/>
            </a:bodyPr>
            <a:lstStyle/>
            <a:p>
              <a:pPr algn="ctr" defTabSz="1218936">
                <a:buSzPct val="25000"/>
                <a:defRPr/>
              </a:pPr>
              <a:r>
                <a:rPr lang="en-US" sz="1400" b="1" kern="0">
                  <a:solidFill>
                    <a:srgbClr val="3D4D4D"/>
                  </a:solidFill>
                </a:rPr>
                <a:t>OCI</a:t>
              </a:r>
              <a:endParaRPr lang="en" sz="1400" b="1" kern="0">
                <a:solidFill>
                  <a:srgbClr val="3D4D4D"/>
                </a:solidFill>
              </a:endParaRPr>
            </a:p>
          </p:txBody>
        </p:sp>
      </p:grpSp>
      <p:grpSp>
        <p:nvGrpSpPr>
          <p:cNvPr id="41" name="Group 40">
            <a:extLst>
              <a:ext uri="{FF2B5EF4-FFF2-40B4-BE49-F238E27FC236}">
                <a16:creationId xmlns="" xmlns:a16="http://schemas.microsoft.com/office/drawing/2014/main" id="{79A75263-7911-9A4B-9C62-565658C103FE}"/>
              </a:ext>
            </a:extLst>
          </p:cNvPr>
          <p:cNvGrpSpPr/>
          <p:nvPr/>
        </p:nvGrpSpPr>
        <p:grpSpPr>
          <a:xfrm>
            <a:off x="4721303" y="2931242"/>
            <a:ext cx="599248" cy="590118"/>
            <a:chOff x="7634473" y="2936880"/>
            <a:chExt cx="345899" cy="334799"/>
          </a:xfrm>
        </p:grpSpPr>
        <p:pic>
          <p:nvPicPr>
            <p:cNvPr id="42" name="Shape 445">
              <a:extLst>
                <a:ext uri="{FF2B5EF4-FFF2-40B4-BE49-F238E27FC236}">
                  <a16:creationId xmlns="" xmlns:a16="http://schemas.microsoft.com/office/drawing/2014/main" id="{B3D25153-F770-6E4A-9DC8-282D6E63D179}"/>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43" name="Shape 446">
              <a:extLst>
                <a:ext uri="{FF2B5EF4-FFF2-40B4-BE49-F238E27FC236}">
                  <a16:creationId xmlns="" xmlns:a16="http://schemas.microsoft.com/office/drawing/2014/main" id="{3E848331-B199-EF4B-8042-5A302399CB94}"/>
                </a:ext>
              </a:extLst>
            </p:cNvPr>
            <p:cNvSpPr txBox="1"/>
            <p:nvPr/>
          </p:nvSpPr>
          <p:spPr>
            <a:xfrm>
              <a:off x="7665896" y="2972207"/>
              <a:ext cx="275399" cy="261600"/>
            </a:xfrm>
            <a:prstGeom prst="rect">
              <a:avLst/>
            </a:prstGeom>
            <a:noFill/>
            <a:ln>
              <a:noFill/>
            </a:ln>
          </p:spPr>
          <p:txBody>
            <a:bodyPr lIns="0" tIns="0" rIns="0" bIns="0" anchor="ctr" anchorCtr="0">
              <a:noAutofit/>
            </a:bodyPr>
            <a:lstStyle/>
            <a:p>
              <a:pPr algn="ctr" defTabSz="1218936">
                <a:buSzPct val="25000"/>
                <a:defRPr/>
              </a:pPr>
              <a:r>
                <a:rPr lang="en-US" sz="1000" b="1" kern="0" err="1">
                  <a:solidFill>
                    <a:srgbClr val="3D4D4D"/>
                  </a:solidFill>
                </a:rPr>
                <a:t>Aliyun</a:t>
              </a:r>
              <a:endParaRPr lang="en" sz="1000" b="1" kern="0">
                <a:solidFill>
                  <a:srgbClr val="3D4D4D"/>
                </a:solidFill>
              </a:endParaRPr>
            </a:p>
          </p:txBody>
        </p:sp>
      </p:grpSp>
      <p:pic>
        <p:nvPicPr>
          <p:cNvPr id="45" name="Picture 276">
            <a:extLst>
              <a:ext uri="{FF2B5EF4-FFF2-40B4-BE49-F238E27FC236}">
                <a16:creationId xmlns="" xmlns:a16="http://schemas.microsoft.com/office/drawing/2014/main" id="{168C768F-E387-E142-B4C1-97D18860D1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782" y="2668091"/>
            <a:ext cx="1012974" cy="101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81">
            <a:extLst>
              <a:ext uri="{FF2B5EF4-FFF2-40B4-BE49-F238E27FC236}">
                <a16:creationId xmlns="" xmlns:a16="http://schemas.microsoft.com/office/drawing/2014/main" id="{4C1D68E5-7F8E-6844-908F-4A6EA62691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782" y="4571132"/>
            <a:ext cx="1012974" cy="101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Rectangle 46">
            <a:extLst>
              <a:ext uri="{FF2B5EF4-FFF2-40B4-BE49-F238E27FC236}">
                <a16:creationId xmlns="" xmlns:a16="http://schemas.microsoft.com/office/drawing/2014/main" id="{91B9311B-79F4-4F45-A8DF-FD0DC1889249}"/>
              </a:ext>
            </a:extLst>
          </p:cNvPr>
          <p:cNvSpPr/>
          <p:nvPr/>
        </p:nvSpPr>
        <p:spPr>
          <a:xfrm>
            <a:off x="478619" y="3691063"/>
            <a:ext cx="3453500" cy="400083"/>
          </a:xfrm>
          <a:prstGeom prst="rect">
            <a:avLst/>
          </a:prstGeom>
        </p:spPr>
        <p:txBody>
          <a:bodyPr wrap="square" lIns="121893" tIns="60947" rIns="121893" bIns="60947">
            <a:spAutoFit/>
          </a:bodyPr>
          <a:lstStyle/>
          <a:p>
            <a:pPr marL="380917" indent="-380917">
              <a:buBlip>
                <a:blip r:embed="rId6"/>
              </a:buBlip>
            </a:pPr>
            <a:r>
              <a:rPr lang="en-US" b="1">
                <a:ea typeface="Helvetica 55 Roman" charset="0"/>
                <a:cs typeface="Arial Narrow"/>
              </a:rPr>
              <a:t>FG-VM for Public Cloud</a:t>
            </a:r>
            <a:endParaRPr lang="en-US" b="1">
              <a:cs typeface="Arial Narrow"/>
            </a:endParaRPr>
          </a:p>
        </p:txBody>
      </p:sp>
      <p:sp>
        <p:nvSpPr>
          <p:cNvPr id="48" name="Rectangle 47">
            <a:extLst>
              <a:ext uri="{FF2B5EF4-FFF2-40B4-BE49-F238E27FC236}">
                <a16:creationId xmlns="" xmlns:a16="http://schemas.microsoft.com/office/drawing/2014/main" id="{674F3371-232E-F442-A93A-2B5FB80C01F6}"/>
              </a:ext>
            </a:extLst>
          </p:cNvPr>
          <p:cNvSpPr/>
          <p:nvPr/>
        </p:nvSpPr>
        <p:spPr>
          <a:xfrm>
            <a:off x="478619" y="5631026"/>
            <a:ext cx="3453500" cy="400083"/>
          </a:xfrm>
          <a:prstGeom prst="rect">
            <a:avLst/>
          </a:prstGeom>
        </p:spPr>
        <p:txBody>
          <a:bodyPr wrap="square" lIns="121893" tIns="60947" rIns="121893" bIns="60947">
            <a:spAutoFit/>
          </a:bodyPr>
          <a:lstStyle/>
          <a:p>
            <a:pPr marL="380917" indent="-380917">
              <a:buBlip>
                <a:blip r:embed="rId6"/>
              </a:buBlip>
            </a:pPr>
            <a:r>
              <a:rPr lang="en-US" b="1">
                <a:ea typeface="Helvetica 55 Roman" charset="0"/>
                <a:cs typeface="Arial Narrow"/>
              </a:rPr>
              <a:t>FG-VM for Private Cloud</a:t>
            </a:r>
            <a:endParaRPr lang="en-US" b="1">
              <a:cs typeface="Arial Narrow"/>
            </a:endParaRPr>
          </a:p>
        </p:txBody>
      </p:sp>
      <p:grpSp>
        <p:nvGrpSpPr>
          <p:cNvPr id="50" name="Group 49">
            <a:extLst>
              <a:ext uri="{FF2B5EF4-FFF2-40B4-BE49-F238E27FC236}">
                <a16:creationId xmlns="" xmlns:a16="http://schemas.microsoft.com/office/drawing/2014/main" id="{DF7C7FF0-69DF-6A42-936B-29BBE8DC32D6}"/>
              </a:ext>
            </a:extLst>
          </p:cNvPr>
          <p:cNvGrpSpPr/>
          <p:nvPr/>
        </p:nvGrpSpPr>
        <p:grpSpPr>
          <a:xfrm>
            <a:off x="5171990" y="4792066"/>
            <a:ext cx="599248" cy="621908"/>
            <a:chOff x="7634473" y="2936880"/>
            <a:chExt cx="345899" cy="352835"/>
          </a:xfrm>
        </p:grpSpPr>
        <p:pic>
          <p:nvPicPr>
            <p:cNvPr id="51" name="Shape 445">
              <a:extLst>
                <a:ext uri="{FF2B5EF4-FFF2-40B4-BE49-F238E27FC236}">
                  <a16:creationId xmlns="" xmlns:a16="http://schemas.microsoft.com/office/drawing/2014/main" id="{E1B9D679-B949-DF4E-A3DC-EE3395B9591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52" name="Shape 446">
              <a:extLst>
                <a:ext uri="{FF2B5EF4-FFF2-40B4-BE49-F238E27FC236}">
                  <a16:creationId xmlns="" xmlns:a16="http://schemas.microsoft.com/office/drawing/2014/main" id="{23E8445D-1D12-1146-8FF5-EFEB2BDDF533}"/>
                </a:ext>
              </a:extLst>
            </p:cNvPr>
            <p:cNvSpPr txBox="1"/>
            <p:nvPr/>
          </p:nvSpPr>
          <p:spPr>
            <a:xfrm>
              <a:off x="7665896" y="3028115"/>
              <a:ext cx="275399" cy="261600"/>
            </a:xfrm>
            <a:prstGeom prst="rect">
              <a:avLst/>
            </a:prstGeom>
            <a:noFill/>
            <a:ln>
              <a:noFill/>
            </a:ln>
          </p:spPr>
          <p:txBody>
            <a:bodyPr lIns="0" tIns="0" rIns="0" bIns="0" anchor="t" anchorCtr="0">
              <a:noAutofit/>
            </a:bodyPr>
            <a:lstStyle/>
            <a:p>
              <a:pPr algn="ctr" defTabSz="1218936">
                <a:buSzPct val="25000"/>
                <a:defRPr/>
              </a:pPr>
              <a:r>
                <a:rPr lang="en-US" sz="900" b="1" kern="0">
                  <a:solidFill>
                    <a:srgbClr val="3D4D4D"/>
                  </a:solidFill>
                </a:rPr>
                <a:t>Nutanix AHV</a:t>
              </a:r>
              <a:endParaRPr lang="en" sz="900" b="1" kern="0">
                <a:solidFill>
                  <a:srgbClr val="3D4D4D"/>
                </a:solidFill>
              </a:endParaRPr>
            </a:p>
          </p:txBody>
        </p:sp>
      </p:grpSp>
    </p:spTree>
    <p:extLst>
      <p:ext uri="{BB962C8B-B14F-4D97-AF65-F5344CB8AC3E}">
        <p14:creationId xmlns:p14="http://schemas.microsoft.com/office/powerpoint/2010/main" val="377149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792" y="172411"/>
            <a:ext cx="10835682" cy="1325563"/>
          </a:xfrm>
        </p:spPr>
        <p:txBody>
          <a:bodyPr/>
          <a:lstStyle/>
          <a:p>
            <a:r>
              <a:rPr lang="en-US"/>
              <a:t>FortiGate-VM</a:t>
            </a:r>
          </a:p>
        </p:txBody>
      </p:sp>
      <p:graphicFrame>
        <p:nvGraphicFramePr>
          <p:cNvPr id="5" name="Table 4"/>
          <p:cNvGraphicFramePr>
            <a:graphicFrameLocks noGrp="1"/>
          </p:cNvGraphicFramePr>
          <p:nvPr>
            <p:extLst>
              <p:ext uri="{D42A27DB-BD31-4B8C-83A1-F6EECF244321}">
                <p14:modId xmlns:p14="http://schemas.microsoft.com/office/powerpoint/2010/main" val="2363959826"/>
              </p:ext>
            </p:extLst>
          </p:nvPr>
        </p:nvGraphicFramePr>
        <p:xfrm>
          <a:off x="337501" y="1200000"/>
          <a:ext cx="11583328" cy="4962046"/>
        </p:xfrm>
        <a:graphic>
          <a:graphicData uri="http://schemas.openxmlformats.org/drawingml/2006/table">
            <a:tbl>
              <a:tblPr firstRow="1" bandRow="1">
                <a:tableStyleId>{46F890A9-2807-4EBB-B81D-B2AA78EC7F39}</a:tableStyleId>
              </a:tblPr>
              <a:tblGrid>
                <a:gridCol w="1927389">
                  <a:extLst>
                    <a:ext uri="{9D8B030D-6E8A-4147-A177-3AD203B41FA5}">
                      <a16:colId xmlns="" xmlns:a16="http://schemas.microsoft.com/office/drawing/2014/main" val="20000"/>
                    </a:ext>
                  </a:extLst>
                </a:gridCol>
                <a:gridCol w="1198702">
                  <a:extLst>
                    <a:ext uri="{9D8B030D-6E8A-4147-A177-3AD203B41FA5}">
                      <a16:colId xmlns="" xmlns:a16="http://schemas.microsoft.com/office/drawing/2014/main" val="20001"/>
                    </a:ext>
                  </a:extLst>
                </a:gridCol>
                <a:gridCol w="1198702">
                  <a:extLst>
                    <a:ext uri="{9D8B030D-6E8A-4147-A177-3AD203B41FA5}">
                      <a16:colId xmlns="" xmlns:a16="http://schemas.microsoft.com/office/drawing/2014/main" val="20002"/>
                    </a:ext>
                  </a:extLst>
                </a:gridCol>
                <a:gridCol w="1198702">
                  <a:extLst>
                    <a:ext uri="{9D8B030D-6E8A-4147-A177-3AD203B41FA5}">
                      <a16:colId xmlns="" xmlns:a16="http://schemas.microsoft.com/office/drawing/2014/main" val="20003"/>
                    </a:ext>
                  </a:extLst>
                </a:gridCol>
                <a:gridCol w="1198702">
                  <a:extLst>
                    <a:ext uri="{9D8B030D-6E8A-4147-A177-3AD203B41FA5}">
                      <a16:colId xmlns="" xmlns:a16="http://schemas.microsoft.com/office/drawing/2014/main" val="20004"/>
                    </a:ext>
                  </a:extLst>
                </a:gridCol>
                <a:gridCol w="1198702">
                  <a:extLst>
                    <a:ext uri="{9D8B030D-6E8A-4147-A177-3AD203B41FA5}">
                      <a16:colId xmlns="" xmlns:a16="http://schemas.microsoft.com/office/drawing/2014/main" val="20005"/>
                    </a:ext>
                  </a:extLst>
                </a:gridCol>
                <a:gridCol w="1198702">
                  <a:extLst>
                    <a:ext uri="{9D8B030D-6E8A-4147-A177-3AD203B41FA5}">
                      <a16:colId xmlns="" xmlns:a16="http://schemas.microsoft.com/office/drawing/2014/main" val="20006"/>
                    </a:ext>
                  </a:extLst>
                </a:gridCol>
                <a:gridCol w="1265025">
                  <a:extLst>
                    <a:ext uri="{9D8B030D-6E8A-4147-A177-3AD203B41FA5}">
                      <a16:colId xmlns="" xmlns:a16="http://schemas.microsoft.com/office/drawing/2014/main" val="20007"/>
                    </a:ext>
                  </a:extLst>
                </a:gridCol>
                <a:gridCol w="1198702">
                  <a:extLst>
                    <a:ext uri="{9D8B030D-6E8A-4147-A177-3AD203B41FA5}">
                      <a16:colId xmlns="" xmlns:a16="http://schemas.microsoft.com/office/drawing/2014/main" val="20008"/>
                    </a:ext>
                  </a:extLst>
                </a:gridCol>
              </a:tblGrid>
              <a:tr h="31709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a:solidFill>
                          <a:schemeClr val="bg1"/>
                        </a:solidFill>
                      </a:endParaRPr>
                    </a:p>
                  </a:txBody>
                  <a:tcPr marL="121888" marR="121888" anchor="ctr"/>
                </a:tc>
                <a:tc>
                  <a:txBody>
                    <a:bodyPr/>
                    <a:lstStyle/>
                    <a:p>
                      <a:pPr algn="ctr"/>
                      <a:r>
                        <a:rPr lang="en-US" sz="1300"/>
                        <a:t>FG-VM00</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FG-VM01</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FG-VM02</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FG-VM04</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FG-VM08</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FG-VM16</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FG-VM32</a:t>
                      </a:r>
                    </a:p>
                  </a:txBody>
                  <a:tcPr marL="121888" marR="121888" anchor="ct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FG-VMUL</a:t>
                      </a:r>
                    </a:p>
                  </a:txBody>
                  <a:tcPr marL="121888" marR="121888" anchor="ctr"/>
                </a:tc>
                <a:extLst>
                  <a:ext uri="{0D108BD9-81ED-4DB2-BD59-A6C34878D82A}">
                    <a16:rowId xmlns="" xmlns:a16="http://schemas.microsoft.com/office/drawing/2014/main" val="10000"/>
                  </a:ext>
                </a:extLst>
              </a:tr>
              <a:tr h="317099">
                <a:tc gridSpan="9">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rPr>
                        <a:t>Private Cloud</a:t>
                      </a:r>
                      <a:r>
                        <a:rPr lang="en-US" sz="1200" b="1" baseline="0">
                          <a:solidFill>
                            <a:schemeClr val="bg1"/>
                          </a:solidFill>
                        </a:rPr>
                        <a:t> </a:t>
                      </a:r>
                      <a:r>
                        <a:rPr lang="en-US" sz="1200" b="1">
                          <a:solidFill>
                            <a:schemeClr val="bg1"/>
                          </a:solidFill>
                        </a:rPr>
                        <a:t>Platforms</a:t>
                      </a:r>
                    </a:p>
                  </a:txBody>
                  <a:tcPr marL="121888" marR="121888" anchor="ctr">
                    <a:solidFill>
                      <a:schemeClr val="accent5"/>
                    </a:solidFill>
                  </a:tcPr>
                </a:tc>
                <a:tc hMerge="1">
                  <a:txBody>
                    <a:bodyPr/>
                    <a:lstStyle/>
                    <a:p>
                      <a:pPr algn="ctr"/>
                      <a:endParaRPr lang="en-US" sz="1200" dirty="0"/>
                    </a:p>
                  </a:txBody>
                  <a:tcPr marL="121888" marR="121888" anchor="ctr">
                    <a:solidFill>
                      <a:schemeClr val="bg1">
                        <a:lumMod val="50000"/>
                      </a:schemeClr>
                    </a:solidFill>
                  </a:tcPr>
                </a:tc>
                <a:tc hMerge="1">
                  <a:txBody>
                    <a:bodyPr/>
                    <a:lstStyle/>
                    <a:p>
                      <a:pPr algn="ctr"/>
                      <a:endParaRPr lang="en-US" sz="1200" dirty="0"/>
                    </a:p>
                  </a:txBody>
                  <a:tcPr marL="121888" marR="121888" anchor="ctr" horzOverflow="overflow">
                    <a:solidFill>
                      <a:schemeClr val="bg1">
                        <a:lumMod val="50000"/>
                      </a:schemeClr>
                    </a:solidFill>
                  </a:tcPr>
                </a:tc>
                <a:tc hMerge="1">
                  <a:txBody>
                    <a:bodyPr/>
                    <a:lstStyle/>
                    <a:p>
                      <a:pPr algn="ctr"/>
                      <a:endParaRPr lang="en-US" sz="1200" dirty="0"/>
                    </a:p>
                  </a:txBody>
                  <a:tcPr marL="121888" marR="121888" anchor="ctr" horzOverflow="overflow">
                    <a:solidFill>
                      <a:schemeClr val="bg1">
                        <a:lumMod val="50000"/>
                      </a:schemeClr>
                    </a:solidFill>
                  </a:tcPr>
                </a:tc>
                <a:tc hMerge="1">
                  <a:txBody>
                    <a:bodyPr/>
                    <a:lstStyle/>
                    <a:p>
                      <a:pPr algn="ctr"/>
                      <a:endParaRPr lang="en-US" sz="1200" dirty="0"/>
                    </a:p>
                  </a:txBody>
                  <a:tcPr marL="121888" marR="121888" anchor="ctr" horzOverflow="overflow">
                    <a:solidFill>
                      <a:schemeClr val="bg1">
                        <a:lumMod val="50000"/>
                      </a:schemeClr>
                    </a:solidFill>
                  </a:tcPr>
                </a:tc>
                <a:tc hMerge="1">
                  <a:txBody>
                    <a:bodyPr/>
                    <a:lstStyle/>
                    <a:p>
                      <a:pPr algn="ctr"/>
                      <a:endParaRPr lang="en-US" sz="1200" dirty="0"/>
                    </a:p>
                  </a:txBody>
                  <a:tcPr marL="121888" marR="121888" anchor="ctr" horzOverflow="overflow">
                    <a:solidFill>
                      <a:schemeClr val="bg1">
                        <a:lumMod val="50000"/>
                      </a:schemeClr>
                    </a:solidFill>
                  </a:tcPr>
                </a:tc>
                <a:tc hMerge="1">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200" dirty="0"/>
                    </a:p>
                  </a:txBody>
                  <a:tcPr marL="121888" marR="121888" anchor="ctr" horzOverflow="overflow">
                    <a:solidFill>
                      <a:schemeClr val="bg1">
                        <a:lumMod val="50000"/>
                      </a:schemeClr>
                    </a:solidFill>
                  </a:tcPr>
                </a:tc>
                <a:tc hMerge="1">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200" dirty="0"/>
                    </a:p>
                  </a:txBody>
                  <a:tcPr marL="121888" marR="121888" anchor="ctr" horzOverflow="overflow">
                    <a:solidFill>
                      <a:schemeClr val="bg1">
                        <a:lumMod val="50000"/>
                      </a:schemeClr>
                    </a:solidFill>
                  </a:tcPr>
                </a:tc>
                <a:tc hMerge="1">
                  <a:txBody>
                    <a:bodyPr/>
                    <a:lstStyle/>
                    <a:p>
                      <a:pPr algn="ctr"/>
                      <a:endParaRPr lang="en-US" sz="1200" dirty="0"/>
                    </a:p>
                  </a:txBody>
                  <a:tcPr marL="121888" marR="121888" anchor="ctr" horzOverflow="overflow">
                    <a:solidFill>
                      <a:schemeClr val="bg1">
                        <a:lumMod val="50000"/>
                      </a:schemeClr>
                    </a:solidFill>
                  </a:tcPr>
                </a:tc>
                <a:extLst>
                  <a:ext uri="{0D108BD9-81ED-4DB2-BD59-A6C34878D82A}">
                    <a16:rowId xmlns="" xmlns:a16="http://schemas.microsoft.com/office/drawing/2014/main" val="10001"/>
                  </a:ext>
                </a:extLst>
              </a:tr>
              <a:tr h="31709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VMware</a:t>
                      </a:r>
                      <a:endParaRPr lang="en-US" sz="1200" b="1">
                        <a:solidFill>
                          <a:schemeClr val="bg1"/>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extLst>
                  <a:ext uri="{0D108BD9-81ED-4DB2-BD59-A6C34878D82A}">
                    <a16:rowId xmlns="" xmlns:a16="http://schemas.microsoft.com/office/drawing/2014/main" val="10002"/>
                  </a:ext>
                </a:extLst>
              </a:tr>
              <a:tr h="390945">
                <a:tc>
                  <a:txBody>
                    <a:bodyPr/>
                    <a:lstStyle/>
                    <a:p>
                      <a:r>
                        <a:rPr lang="en-US" sz="1200"/>
                        <a:t>Citrix</a:t>
                      </a:r>
                      <a:endParaRPr lang="en-US" sz="1200" b="1">
                        <a:solidFill>
                          <a:schemeClr val="bg1"/>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extLst>
                  <a:ext uri="{0D108BD9-81ED-4DB2-BD59-A6C34878D82A}">
                    <a16:rowId xmlns="" xmlns:a16="http://schemas.microsoft.com/office/drawing/2014/main" val="10003"/>
                  </a:ext>
                </a:extLst>
              </a:tr>
              <a:tr h="364882">
                <a:tc>
                  <a:txBody>
                    <a:bodyPr/>
                    <a:lstStyle/>
                    <a:p>
                      <a:r>
                        <a:rPr lang="en-US" sz="1200"/>
                        <a:t>Microsoft Hyper-V</a:t>
                      </a:r>
                      <a:endParaRPr lang="en-US" sz="1200" b="1">
                        <a:solidFill>
                          <a:schemeClr val="bg1"/>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extLst>
                  <a:ext uri="{0D108BD9-81ED-4DB2-BD59-A6C34878D82A}">
                    <a16:rowId xmlns="" xmlns:a16="http://schemas.microsoft.com/office/drawing/2014/main" val="10004"/>
                  </a:ext>
                </a:extLst>
              </a:tr>
              <a:tr h="390945">
                <a:tc>
                  <a:txBody>
                    <a:bodyPr/>
                    <a:lstStyle/>
                    <a:p>
                      <a:r>
                        <a:rPr lang="en-US" sz="1200"/>
                        <a:t>KVM</a:t>
                      </a:r>
                      <a:endParaRPr lang="en-US" sz="1200" b="1">
                        <a:solidFill>
                          <a:schemeClr val="bg1"/>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extLst>
                  <a:ext uri="{0D108BD9-81ED-4DB2-BD59-A6C34878D82A}">
                    <a16:rowId xmlns="" xmlns:a16="http://schemas.microsoft.com/office/drawing/2014/main" val="10005"/>
                  </a:ext>
                </a:extLst>
              </a:tr>
              <a:tr h="317099">
                <a:tc>
                  <a:txBody>
                    <a:bodyPr/>
                    <a:lstStyle/>
                    <a:p>
                      <a:r>
                        <a:rPr lang="en-US" sz="1200"/>
                        <a:t>Open Source Xen</a:t>
                      </a:r>
                      <a:endParaRPr lang="en-US" sz="1200" b="1">
                        <a:solidFill>
                          <a:schemeClr val="bg1"/>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extLst>
                  <a:ext uri="{0D108BD9-81ED-4DB2-BD59-A6C34878D82A}">
                    <a16:rowId xmlns="" xmlns:a16="http://schemas.microsoft.com/office/drawing/2014/main" val="10006"/>
                  </a:ext>
                </a:extLst>
              </a:tr>
              <a:tr h="317099">
                <a:tc>
                  <a:txBody>
                    <a:bodyPr/>
                    <a:lstStyle/>
                    <a:p>
                      <a:r>
                        <a:rPr lang="en-US" sz="1200" b="0">
                          <a:solidFill>
                            <a:schemeClr val="tx1"/>
                          </a:solidFill>
                        </a:rPr>
                        <a:t>Nutanix AHV</a:t>
                      </a: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extLst>
                  <a:ext uri="{0D108BD9-81ED-4DB2-BD59-A6C34878D82A}">
                    <a16:rowId xmlns="" xmlns:a16="http://schemas.microsoft.com/office/drawing/2014/main" val="1660882420"/>
                  </a:ext>
                </a:extLst>
              </a:tr>
              <a:tr h="301870">
                <a:tc gridSpan="9">
                  <a:txBody>
                    <a:bodyPr/>
                    <a:lstStyle/>
                    <a:p>
                      <a:pPr algn="l"/>
                      <a:r>
                        <a:rPr lang="en-US" sz="1200" b="1">
                          <a:solidFill>
                            <a:schemeClr val="bg1"/>
                          </a:solidFill>
                        </a:rPr>
                        <a:t>Public</a:t>
                      </a:r>
                      <a:r>
                        <a:rPr lang="en-US" sz="1200" b="1" baseline="0">
                          <a:solidFill>
                            <a:schemeClr val="bg1"/>
                          </a:solidFill>
                        </a:rPr>
                        <a:t> </a:t>
                      </a:r>
                      <a:r>
                        <a:rPr lang="en-US" sz="1200" b="1">
                          <a:solidFill>
                            <a:schemeClr val="bg1"/>
                          </a:solidFill>
                        </a:rPr>
                        <a:t>Cloud Platforms  (BYOL)</a:t>
                      </a:r>
                    </a:p>
                  </a:txBody>
                  <a:tcPr marL="121888" marR="121888" anchor="ctr">
                    <a:solidFill>
                      <a:schemeClr val="accent5"/>
                    </a:solidFill>
                  </a:tcPr>
                </a:tc>
                <a:tc hMerge="1">
                  <a:txBody>
                    <a:bodyPr/>
                    <a:lstStyle/>
                    <a:p>
                      <a:pPr algn="ctr"/>
                      <a:endParaRPr lang="en-US" sz="1200" i="0" dirty="0"/>
                    </a:p>
                  </a:txBody>
                  <a:tcPr marL="121888" marR="121888" anchor="ctr">
                    <a:solidFill>
                      <a:srgbClr val="7F7F7F"/>
                    </a:solidFill>
                  </a:tcPr>
                </a:tc>
                <a:tc hMerge="1">
                  <a:txBody>
                    <a:bodyPr/>
                    <a:lstStyle/>
                    <a:p>
                      <a:pPr algn="ctr"/>
                      <a:endParaRPr lang="en-US" sz="1200" i="0" dirty="0"/>
                    </a:p>
                  </a:txBody>
                  <a:tcPr marL="121888" marR="121888" anchor="ctr">
                    <a:solidFill>
                      <a:srgbClr val="7F7F7F"/>
                    </a:solidFill>
                  </a:tcPr>
                </a:tc>
                <a:tc hMerge="1">
                  <a:txBody>
                    <a:bodyPr/>
                    <a:lstStyle/>
                    <a:p>
                      <a:pPr algn="ctr"/>
                      <a:endParaRPr lang="en-US" sz="1200" i="0" dirty="0"/>
                    </a:p>
                  </a:txBody>
                  <a:tcPr marL="121888" marR="121888" anchor="ctr">
                    <a:solidFill>
                      <a:srgbClr val="7F7F7F"/>
                    </a:solidFill>
                  </a:tcPr>
                </a:tc>
                <a:tc hMerge="1">
                  <a:txBody>
                    <a:bodyPr/>
                    <a:lstStyle/>
                    <a:p>
                      <a:pPr algn="ctr"/>
                      <a:endParaRPr lang="en-US" sz="1200" i="0" dirty="0"/>
                    </a:p>
                  </a:txBody>
                  <a:tcPr marL="121888" marR="121888" anchor="ctr">
                    <a:solidFill>
                      <a:srgbClr val="7F7F7F"/>
                    </a:solidFill>
                  </a:tcPr>
                </a:tc>
                <a:tc hMerge="1">
                  <a:txBody>
                    <a:bodyPr/>
                    <a:lstStyle/>
                    <a:p>
                      <a:pPr algn="ctr"/>
                      <a:endParaRPr lang="en-US" sz="1200" i="0" dirty="0"/>
                    </a:p>
                  </a:txBody>
                  <a:tcPr marL="121888" marR="121888" anchor="ctr">
                    <a:solidFill>
                      <a:srgbClr val="7F7F7F"/>
                    </a:solidFill>
                  </a:tcPr>
                </a:tc>
                <a:tc hMerge="1">
                  <a:txBody>
                    <a:bodyPr/>
                    <a:lstStyle/>
                    <a:p>
                      <a:pPr algn="ctr"/>
                      <a:endParaRPr lang="en-US" sz="1200" i="0" dirty="0"/>
                    </a:p>
                  </a:txBody>
                  <a:tcPr marL="121888" marR="121888" anchor="ctr">
                    <a:solidFill>
                      <a:srgbClr val="7F7F7F"/>
                    </a:solidFill>
                  </a:tcPr>
                </a:tc>
                <a:tc hMerge="1">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200" i="0" dirty="0"/>
                    </a:p>
                  </a:txBody>
                  <a:tcPr marL="121888" marR="121888" anchor="ctr">
                    <a:solidFill>
                      <a:srgbClr val="7F7F7F"/>
                    </a:solidFill>
                  </a:tcPr>
                </a:tc>
                <a:tc hMerge="1">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200" i="0" dirty="0"/>
                    </a:p>
                  </a:txBody>
                  <a:tcPr marL="121888" marR="121888" anchor="ctr">
                    <a:solidFill>
                      <a:srgbClr val="7F7F7F"/>
                    </a:solidFill>
                  </a:tcPr>
                </a:tc>
                <a:extLst>
                  <a:ext uri="{0D108BD9-81ED-4DB2-BD59-A6C34878D82A}">
                    <a16:rowId xmlns="" xmlns:a16="http://schemas.microsoft.com/office/drawing/2014/main" val="10007"/>
                  </a:ext>
                </a:extLst>
              </a:tr>
              <a:tr h="364882">
                <a:tc>
                  <a:txBody>
                    <a:bodyPr/>
                    <a:lstStyle/>
                    <a:p>
                      <a:r>
                        <a:rPr lang="en-US" sz="1200"/>
                        <a:t>Amazon AWS</a:t>
                      </a:r>
                      <a:endParaRPr lang="en-US" sz="1200" b="1">
                        <a:solidFill>
                          <a:schemeClr val="tx1"/>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horzOverflow="overflow"/>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horzOverflow="overflow"/>
                </a:tc>
                <a:extLst>
                  <a:ext uri="{0D108BD9-81ED-4DB2-BD59-A6C34878D82A}">
                    <a16:rowId xmlns="" xmlns:a16="http://schemas.microsoft.com/office/drawing/2014/main" val="10008"/>
                  </a:ext>
                </a:extLst>
              </a:tr>
              <a:tr h="376063">
                <a:tc>
                  <a:txBody>
                    <a:bodyPr/>
                    <a:lstStyle/>
                    <a:p>
                      <a:r>
                        <a:rPr lang="en-US" sz="1200"/>
                        <a:t>Microsoft Azure</a:t>
                      </a:r>
                      <a:endParaRPr lang="en-US" sz="1200" b="1">
                        <a:solidFill>
                          <a:srgbClr val="000000"/>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E28"/>
                          </a:solidFill>
                          <a:effectLst/>
                          <a:uLnTx/>
                          <a:uFillTx/>
                          <a:latin typeface="+mn-lt"/>
                          <a:ea typeface="+mn-ea"/>
                          <a:cs typeface="+mn-cs"/>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horzOverflow="overflow"/>
                </a:tc>
                <a:tc>
                  <a:txBody>
                    <a:bodyPr/>
                    <a:lstStyle/>
                    <a:p>
                      <a:endParaRPr lang="en-US"/>
                    </a:p>
                  </a:txBody>
                  <a:tcPr marL="121888" marR="121888" anchor="ctr" horzOverflow="overflow"/>
                </a:tc>
                <a:extLst>
                  <a:ext uri="{0D108BD9-81ED-4DB2-BD59-A6C34878D82A}">
                    <a16:rowId xmlns="" xmlns:a16="http://schemas.microsoft.com/office/drawing/2014/main" val="10009"/>
                  </a:ext>
                </a:extLst>
              </a:tr>
              <a:tr h="364882">
                <a:tc>
                  <a:txBody>
                    <a:bodyPr/>
                    <a:lstStyle/>
                    <a:p>
                      <a:r>
                        <a:rPr lang="en-US" sz="1200"/>
                        <a:t>Google</a:t>
                      </a:r>
                      <a:r>
                        <a:rPr lang="en-US" sz="1200" baseline="0"/>
                        <a:t> Cloud Platform</a:t>
                      </a:r>
                      <a:endParaRPr lang="en-US" sz="1200" b="1">
                        <a:solidFill>
                          <a:srgbClr val="000000"/>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horzOverflow="overflow"/>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endParaRPr>
                    </a:p>
                  </a:txBody>
                  <a:tcPr marL="121888" marR="121888" anchor="ctr" horzOverflow="overflow"/>
                </a:tc>
                <a:extLst>
                  <a:ext uri="{0D108BD9-81ED-4DB2-BD59-A6C34878D82A}">
                    <a16:rowId xmlns="" xmlns:a16="http://schemas.microsoft.com/office/drawing/2014/main" val="10010"/>
                  </a:ext>
                </a:extLst>
              </a:tr>
              <a:tr h="444028">
                <a:tc>
                  <a:txBody>
                    <a:bodyPr/>
                    <a:lstStyle/>
                    <a:p>
                      <a:r>
                        <a:rPr lang="en-US" sz="1200" b="0">
                          <a:solidFill>
                            <a:srgbClr val="000000"/>
                          </a:solidFill>
                        </a:rPr>
                        <a:t>Oracle Cloud Infrastructure</a:t>
                      </a: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horzOverflow="overflow"/>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horzOverflow="overflow"/>
                </a:tc>
                <a:extLst>
                  <a:ext uri="{0D108BD9-81ED-4DB2-BD59-A6C34878D82A}">
                    <a16:rowId xmlns="" xmlns:a16="http://schemas.microsoft.com/office/drawing/2014/main" val="1692572646"/>
                  </a:ext>
                </a:extLst>
              </a:tr>
              <a:tr h="364882">
                <a:tc>
                  <a:txBody>
                    <a:bodyPr/>
                    <a:lstStyle/>
                    <a:p>
                      <a:r>
                        <a:rPr lang="en-US" sz="1200" b="0" err="1">
                          <a:solidFill>
                            <a:srgbClr val="000000"/>
                          </a:solidFill>
                        </a:rPr>
                        <a:t>AliCloud</a:t>
                      </a:r>
                      <a:endParaRPr lang="en-US" sz="1200" b="0">
                        <a:solidFill>
                          <a:srgbClr val="000000"/>
                        </a:solidFill>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a:effectLst/>
                        </a:rPr>
                        <a:t>✓</a:t>
                      </a:r>
                      <a:endParaRPr lang="en-US" sz="1400" kern="120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horzOverflow="overflow"/>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400" kern="1200" dirty="0">
                          <a:effectLst/>
                        </a:rPr>
                        <a:t>✓</a:t>
                      </a:r>
                      <a:endParaRPr lang="en-US" sz="1400" kern="1200" dirty="0">
                        <a:solidFill>
                          <a:schemeClr val="dk1"/>
                        </a:solidFill>
                        <a:effectLst/>
                        <a:latin typeface="Arial" panose="020B0604020202020204" pitchFamily="34" charset="0"/>
                        <a:ea typeface="Apple Symbols" panose="02000000000000000000" pitchFamily="2" charset="-79"/>
                        <a:cs typeface="Arial" panose="020B0604020202020204" pitchFamily="34" charset="0"/>
                      </a:endParaRPr>
                    </a:p>
                  </a:txBody>
                  <a:tcPr marL="121888" marR="121888" anchor="ctr" horzOverflow="overflow"/>
                </a:tc>
                <a:extLst>
                  <a:ext uri="{0D108BD9-81ED-4DB2-BD59-A6C34878D82A}">
                    <a16:rowId xmlns="" xmlns:a16="http://schemas.microsoft.com/office/drawing/2014/main" val="3727067208"/>
                  </a:ext>
                </a:extLst>
              </a:tr>
            </a:tbl>
          </a:graphicData>
        </a:graphic>
      </p:graphicFrame>
    </p:spTree>
    <p:extLst>
      <p:ext uri="{BB962C8B-B14F-4D97-AF65-F5344CB8AC3E}">
        <p14:creationId xmlns:p14="http://schemas.microsoft.com/office/powerpoint/2010/main" val="20839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Transceivers &amp;  Breakout Cables</a:t>
            </a:r>
          </a:p>
        </p:txBody>
      </p:sp>
      <p:graphicFrame>
        <p:nvGraphicFramePr>
          <p:cNvPr id="3" name="Group 86"/>
          <p:cNvGraphicFramePr>
            <a:graphicFrameLocks noGrp="1"/>
          </p:cNvGraphicFramePr>
          <p:nvPr>
            <p:extLst>
              <p:ext uri="{D42A27DB-BD31-4B8C-83A1-F6EECF244321}">
                <p14:modId xmlns:p14="http://schemas.microsoft.com/office/powerpoint/2010/main" val="305926976"/>
              </p:ext>
            </p:extLst>
          </p:nvPr>
        </p:nvGraphicFramePr>
        <p:xfrm>
          <a:off x="337500" y="1002824"/>
          <a:ext cx="11517000" cy="4901440"/>
        </p:xfrm>
        <a:graphic>
          <a:graphicData uri="http://schemas.openxmlformats.org/drawingml/2006/table">
            <a:tbl>
              <a:tblPr firstRow="1" firstCol="1" bandRow="1">
                <a:tableStyleId>{46F890A9-2807-4EBB-B81D-B2AA78EC7F39}</a:tableStyleId>
              </a:tblPr>
              <a:tblGrid>
                <a:gridCol w="1361328">
                  <a:extLst>
                    <a:ext uri="{9D8B030D-6E8A-4147-A177-3AD203B41FA5}">
                      <a16:colId xmlns="" xmlns:a16="http://schemas.microsoft.com/office/drawing/2014/main" val="20000"/>
                    </a:ext>
                  </a:extLst>
                </a:gridCol>
                <a:gridCol w="1692612">
                  <a:extLst>
                    <a:ext uri="{9D8B030D-6E8A-4147-A177-3AD203B41FA5}">
                      <a16:colId xmlns="" xmlns:a16="http://schemas.microsoft.com/office/drawing/2014/main" val="20001"/>
                    </a:ext>
                  </a:extLst>
                </a:gridCol>
                <a:gridCol w="1692612">
                  <a:extLst>
                    <a:ext uri="{9D8B030D-6E8A-4147-A177-3AD203B41FA5}">
                      <a16:colId xmlns="" xmlns:a16="http://schemas.microsoft.com/office/drawing/2014/main" val="20002"/>
                    </a:ext>
                  </a:extLst>
                </a:gridCol>
                <a:gridCol w="1692612">
                  <a:extLst>
                    <a:ext uri="{9D8B030D-6E8A-4147-A177-3AD203B41FA5}">
                      <a16:colId xmlns="" xmlns:a16="http://schemas.microsoft.com/office/drawing/2014/main" val="20003"/>
                    </a:ext>
                  </a:extLst>
                </a:gridCol>
                <a:gridCol w="1692612">
                  <a:extLst>
                    <a:ext uri="{9D8B030D-6E8A-4147-A177-3AD203B41FA5}">
                      <a16:colId xmlns="" xmlns:a16="http://schemas.microsoft.com/office/drawing/2014/main" val="20004"/>
                    </a:ext>
                  </a:extLst>
                </a:gridCol>
                <a:gridCol w="1692612">
                  <a:extLst>
                    <a:ext uri="{9D8B030D-6E8A-4147-A177-3AD203B41FA5}">
                      <a16:colId xmlns="" xmlns:a16="http://schemas.microsoft.com/office/drawing/2014/main" val="20005"/>
                    </a:ext>
                  </a:extLst>
                </a:gridCol>
                <a:gridCol w="1692612">
                  <a:extLst>
                    <a:ext uri="{9D8B030D-6E8A-4147-A177-3AD203B41FA5}">
                      <a16:colId xmlns="" xmlns:a16="http://schemas.microsoft.com/office/drawing/2014/main" val="20006"/>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Max Dist.</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SFP (GE)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XFP (10GE)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SFP+ (10GE)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QSFP+ (40GE)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CFP2 (100GE)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QSFP28 (100GE)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0"/>
                  </a:ext>
                </a:extLst>
              </a:tr>
              <a:tr h="2808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10 M</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100">
                        <a:solidFill>
                          <a:schemeClr val="tx1"/>
                        </a:solidFill>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SP-CABLE-ADASFP+</a:t>
                      </a:r>
                      <a:endParaRPr kumimoji="0" lang="en-US" sz="1100" b="0" i="0" u="none" strike="noStrike" cap="none" normalizeH="0" baseline="0" dirty="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1"/>
                  </a:ext>
                </a:extLst>
              </a:tr>
              <a:tr h="463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100 M</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FN-TRAN-GC</a:t>
                      </a:r>
                      <a:endParaRPr lang="en-US" sz="1100" dirty="0">
                        <a:solidFill>
                          <a:schemeClr val="tx1"/>
                        </a:solidFill>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FN-TRAN-SFP+GC</a:t>
                      </a:r>
                      <a:endParaRPr lang="en-US" sz="1100" dirty="0">
                        <a:solidFill>
                          <a:schemeClr val="tx1"/>
                        </a:solidFill>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FN-TRAN-QSFP+SR</a:t>
                      </a:r>
                      <a:br>
                        <a:rPr kumimoji="0" lang="en-US" sz="1100" u="none" strike="noStrike" cap="none" normalizeH="0" baseline="0" dirty="0">
                          <a:ln>
                            <a:noFill/>
                          </a:ln>
                          <a:effectLst/>
                        </a:rPr>
                      </a:br>
                      <a:r>
                        <a:rPr kumimoji="0" lang="en-US" sz="1100" u="none" strike="noStrike" cap="none" normalizeH="0" baseline="0" dirty="0">
                          <a:ln>
                            <a:noFill/>
                          </a:ln>
                          <a:effectLst/>
                        </a:rPr>
                        <a:t>FG-TRAN-QSFP+SR-BIDI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(on OM3 MMF)</a:t>
                      </a:r>
                      <a:endParaRPr kumimoji="0" lang="en-US" sz="1100" b="0" i="0" u="none" strike="noStrike" cap="none" normalizeH="0" baseline="0" dirty="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a:ln>
                            <a:noFill/>
                          </a:ln>
                          <a:effectLst/>
                        </a:rPr>
                        <a:t>FG-TRAN-CFP2-SR10</a:t>
                      </a: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FN-TRAN-QSFP28-SR4</a:t>
                      </a:r>
                    </a:p>
                  </a:txBody>
                  <a:tcPr marL="116086" marR="116086" marT="48984" marB="48984" anchor="ctr" horzOverflow="overflow"/>
                </a:tc>
                <a:extLst>
                  <a:ext uri="{0D108BD9-81ED-4DB2-BD59-A6C34878D82A}">
                    <a16:rowId xmlns="" xmlns:a16="http://schemas.microsoft.com/office/drawing/2014/main" val="10002"/>
                  </a:ext>
                </a:extLst>
              </a:tr>
              <a:tr h="463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150 M</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100" dirty="0">
                        <a:solidFill>
                          <a:schemeClr val="tx1"/>
                        </a:solidFill>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FN-TRAN-QSFP+SR</a:t>
                      </a:r>
                      <a:br>
                        <a:rPr kumimoji="0" lang="en-US" sz="1100" u="none" strike="noStrike" cap="none" normalizeH="0" baseline="0" dirty="0">
                          <a:ln>
                            <a:noFill/>
                          </a:ln>
                          <a:effectLst/>
                        </a:rPr>
                      </a:br>
                      <a:r>
                        <a:rPr kumimoji="0" lang="en-US" sz="1100" u="none" strike="noStrike" cap="none" normalizeH="0" baseline="0" dirty="0">
                          <a:ln>
                            <a:noFill/>
                          </a:ln>
                          <a:effectLst/>
                        </a:rPr>
                        <a:t>FG-TRAN-QSFP+SR-BIDI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(on OM4 MMF)</a:t>
                      </a:r>
                      <a:endParaRPr kumimoji="0" lang="en-US" sz="1100" b="0" i="0" u="none" strike="noStrike" cap="none" normalizeH="0" baseline="0" dirty="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3"/>
                  </a:ext>
                </a:extLst>
              </a:tr>
              <a:tr h="646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220 M</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FN-TRAN-SX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FR-TRAN-SX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a:t>
                      </a:r>
                      <a:r>
                        <a:rPr lang="fr-FR" sz="1100" dirty="0"/>
                        <a:t>62.5/125 micron MMF)</a:t>
                      </a:r>
                      <a:endParaRPr lang="en-US" sz="1100" dirty="0">
                        <a:solidFill>
                          <a:schemeClr val="tx1"/>
                        </a:solidFill>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a:t>
                      </a:r>
                      <a:endParaRPr kumimoji="0" lang="en-US" sz="1100" b="0" i="0" u="none" strike="noStrike" cap="none" normalizeH="0" baseline="0" dirty="0">
                        <a:ln>
                          <a:noFill/>
                        </a:ln>
                        <a:solidFill>
                          <a:schemeClr val="tx1"/>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4"/>
                  </a:ext>
                </a:extLst>
              </a:tr>
              <a:tr h="463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300 M</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100" dirty="0">
                        <a:solidFill>
                          <a:schemeClr val="tx1"/>
                        </a:solidFill>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FG-TRAN-XFPSR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(OM3MMF)</a:t>
                      </a:r>
                      <a:endParaRPr kumimoji="0" lang="en-US" sz="1100" b="0" i="0" u="none" strike="noStrike" cap="none" normalizeH="0" baseline="0" dirty="0">
                        <a:ln>
                          <a:noFill/>
                        </a:ln>
                        <a:solidFill>
                          <a:schemeClr val="tx1"/>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FN-TRAN-SFP+SR</a:t>
                      </a: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5"/>
                  </a:ext>
                </a:extLst>
              </a:tr>
              <a:tr h="646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500 M</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FN-TRAN-SX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FR-TRAN-SX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(50/125 micron MMF)</a:t>
                      </a:r>
                      <a:endParaRPr lang="en-US" sz="1100" dirty="0">
                        <a:solidFill>
                          <a:schemeClr val="tx1"/>
                        </a:solidFill>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cap="none" normalizeH="0" baseline="0">
                        <a:ln>
                          <a:noFill/>
                        </a:ln>
                        <a:solidFill>
                          <a:schemeClr val="accent4"/>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6"/>
                  </a:ext>
                </a:extLst>
              </a:tr>
              <a:tr h="4637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10 KM</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FN-TRAN-LX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t>FR-TRAN-LX</a:t>
                      </a:r>
                      <a:endParaRPr lang="en-US" sz="1100" dirty="0">
                        <a:solidFill>
                          <a:schemeClr val="tx1"/>
                        </a:solidFill>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FG-TRAN-XFPLR</a:t>
                      </a:r>
                      <a:endParaRPr kumimoji="0" lang="en-US" sz="1100" b="0" i="0" u="none" strike="noStrike" cap="none" normalizeH="0" baseline="0" dirty="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FN-TRAN-SFP+LR</a:t>
                      </a:r>
                      <a:endParaRPr kumimoji="0" lang="en-US" sz="1100" b="0" i="0" u="none" strike="noStrike" cap="none" normalizeH="0" baseline="0" dirty="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cap="none" normalizeH="0" baseline="0">
                        <a:ln>
                          <a:noFill/>
                        </a:ln>
                        <a:solidFill>
                          <a:schemeClr val="accent4"/>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a:ln>
                            <a:noFill/>
                          </a:ln>
                          <a:effectLst/>
                        </a:rPr>
                        <a:t>FG-TRAN-CFP2-LR4</a:t>
                      </a: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rPr>
                        <a:t>FN-TRAN-QSFP28-LR4</a:t>
                      </a:r>
                      <a:endParaRPr kumimoji="0" lang="en-US" sz="1100" b="0" i="0" u="none" strike="noStrike" cap="none" normalizeH="0" baseline="0" dirty="0">
                        <a:ln>
                          <a:noFill/>
                        </a:ln>
                        <a:solidFill>
                          <a:srgbClr val="000000"/>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0007"/>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40 KM</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100">
                        <a:solidFill>
                          <a:schemeClr val="tx1"/>
                        </a:solidFill>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algn="ctr" fontAlgn="b"/>
                      <a:r>
                        <a:rPr lang="en-US" sz="1100" u="none" strike="noStrike" dirty="0">
                          <a:effectLst/>
                        </a:rPr>
                        <a:t>FN-TRAN-SFP+ER</a:t>
                      </a:r>
                      <a:endParaRPr lang="en-US" sz="1100" b="0" i="0" u="none" strike="noStrike" dirty="0">
                        <a:effectLst/>
                        <a:latin typeface="Arial"/>
                      </a:endParaRPr>
                    </a:p>
                  </a:txBody>
                  <a:tcPr marL="0" marR="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cap="none" normalizeH="0" baseline="0">
                        <a:ln>
                          <a:noFill/>
                        </a:ln>
                        <a:solidFill>
                          <a:schemeClr val="accent4"/>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8"/>
                  </a:ext>
                </a:extLst>
              </a:tr>
              <a:tr h="2808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90 KM</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a:t>FR-TRAN-ZX</a:t>
                      </a:r>
                      <a:endParaRPr lang="en-US" sz="1100">
                        <a:solidFill>
                          <a:schemeClr val="tx1"/>
                        </a:solidFill>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cap="none" normalizeH="0" baseline="0">
                        <a:ln>
                          <a:noFill/>
                        </a:ln>
                        <a:solidFill>
                          <a:schemeClr val="accent4"/>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dirty="0">
                        <a:ln>
                          <a:noFill/>
                        </a:ln>
                        <a:solidFill>
                          <a:srgbClr val="000000"/>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3360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Transceivers &amp;  Breakout Cables</a:t>
            </a:r>
          </a:p>
        </p:txBody>
      </p:sp>
      <p:graphicFrame>
        <p:nvGraphicFramePr>
          <p:cNvPr id="3" name="Group 86"/>
          <p:cNvGraphicFramePr>
            <a:graphicFrameLocks noGrp="1"/>
          </p:cNvGraphicFramePr>
          <p:nvPr>
            <p:extLst>
              <p:ext uri="{D42A27DB-BD31-4B8C-83A1-F6EECF244321}">
                <p14:modId xmlns:p14="http://schemas.microsoft.com/office/powerpoint/2010/main" val="1399344066"/>
              </p:ext>
            </p:extLst>
          </p:nvPr>
        </p:nvGraphicFramePr>
        <p:xfrm>
          <a:off x="337500" y="1002824"/>
          <a:ext cx="11516998" cy="862864"/>
        </p:xfrm>
        <a:graphic>
          <a:graphicData uri="http://schemas.openxmlformats.org/drawingml/2006/table">
            <a:tbl>
              <a:tblPr firstRow="1" firstCol="1" bandRow="1">
                <a:tableStyleId>{46F890A9-2807-4EBB-B81D-B2AA78EC7F39}</a:tableStyleId>
              </a:tblPr>
              <a:tblGrid>
                <a:gridCol w="1361328">
                  <a:extLst>
                    <a:ext uri="{9D8B030D-6E8A-4147-A177-3AD203B41FA5}">
                      <a16:colId xmlns="" xmlns:a16="http://schemas.microsoft.com/office/drawing/2014/main" val="20000"/>
                    </a:ext>
                  </a:extLst>
                </a:gridCol>
                <a:gridCol w="2031134">
                  <a:extLst>
                    <a:ext uri="{9D8B030D-6E8A-4147-A177-3AD203B41FA5}">
                      <a16:colId xmlns="" xmlns:a16="http://schemas.microsoft.com/office/drawing/2014/main" val="20001"/>
                    </a:ext>
                  </a:extLst>
                </a:gridCol>
                <a:gridCol w="2031134">
                  <a:extLst>
                    <a:ext uri="{9D8B030D-6E8A-4147-A177-3AD203B41FA5}">
                      <a16:colId xmlns="" xmlns:a16="http://schemas.microsoft.com/office/drawing/2014/main" val="20002"/>
                    </a:ext>
                  </a:extLst>
                </a:gridCol>
                <a:gridCol w="2031134">
                  <a:extLst>
                    <a:ext uri="{9D8B030D-6E8A-4147-A177-3AD203B41FA5}">
                      <a16:colId xmlns="" xmlns:a16="http://schemas.microsoft.com/office/drawing/2014/main" val="20003"/>
                    </a:ext>
                  </a:extLst>
                </a:gridCol>
                <a:gridCol w="2031134">
                  <a:extLst>
                    <a:ext uri="{9D8B030D-6E8A-4147-A177-3AD203B41FA5}">
                      <a16:colId xmlns="" xmlns:a16="http://schemas.microsoft.com/office/drawing/2014/main" val="20004"/>
                    </a:ext>
                  </a:extLst>
                </a:gridCol>
                <a:gridCol w="2031134">
                  <a:extLst>
                    <a:ext uri="{9D8B030D-6E8A-4147-A177-3AD203B41FA5}">
                      <a16:colId xmlns="" xmlns:a16="http://schemas.microsoft.com/office/drawing/2014/main" val="20005"/>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Max Dist.</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SFP (GE)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XFP (10GE)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SFP+ (10GE)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QSFP+ (40GE)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CFP2 (100GE)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0"/>
                  </a:ext>
                </a:extLst>
              </a:tr>
              <a:tr h="2808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1 Meter Length</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200">
                        <a:solidFill>
                          <a:schemeClr val="tx1"/>
                        </a:solidFill>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FG-TRAN-QSFP-4XSFP</a:t>
                      </a:r>
                      <a:endParaRPr kumimoji="0" lang="en-US" sz="1200" b="0" i="0" u="none" strike="noStrike" cap="none" normalizeH="0" baseline="0">
                        <a:ln>
                          <a:noFill/>
                        </a:ln>
                        <a:solidFill>
                          <a:schemeClr val="tx1"/>
                        </a:solidFill>
                        <a:effectLst/>
                        <a:latin typeface="+mn-lt"/>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FG-CABLE-SR10-SFP+</a:t>
                      </a:r>
                      <a:endParaRPr kumimoji="0" lang="en-US" sz="1200" b="0" i="0" u="none" strike="noStrike" cap="none" normalizeH="0" baseline="0">
                        <a:ln>
                          <a:noFill/>
                        </a:ln>
                        <a:solidFill>
                          <a:schemeClr val="tx1"/>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0001"/>
                  </a:ext>
                </a:extLst>
              </a:tr>
              <a:tr h="2808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effectLst/>
                        </a:rPr>
                        <a:t>5 meter Length</a:t>
                      </a:r>
                      <a:endParaRPr kumimoji="0" lang="en-US" sz="1200" b="1" i="0" u="none" strike="noStrike" cap="none" normalizeH="0" baseline="0">
                        <a:ln>
                          <a:noFill/>
                        </a:ln>
                        <a:solidFill>
                          <a:schemeClr val="bg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200">
                        <a:solidFill>
                          <a:schemeClr val="tx1"/>
                        </a:solidFill>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a:ln>
                          <a:noFill/>
                        </a:ln>
                        <a:solidFill>
                          <a:schemeClr val="tx1"/>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a:ln>
                            <a:noFill/>
                          </a:ln>
                          <a:effectLst/>
                        </a:rPr>
                        <a:t>FG-TRAN-QSFP-4SFP-5</a:t>
                      </a:r>
                      <a:endParaRPr kumimoji="0" lang="en-US" sz="1200" b="0" i="0" u="none" strike="noStrike" cap="none" normalizeH="0" baseline="0">
                        <a:ln>
                          <a:noFill/>
                        </a:ln>
                        <a:solidFill>
                          <a:srgbClr val="000000"/>
                        </a:solidFill>
                        <a:effectLst/>
                        <a:latin typeface="Arial"/>
                        <a:cs typeface="Aria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rPr>
                        <a:t>FG-CABLE-SR10-SFP+5</a:t>
                      </a:r>
                      <a:endParaRPr kumimoji="0" lang="en-US" sz="1200" b="0" i="0" u="none" strike="noStrike" cap="none" normalizeH="0" baseline="0" dirty="0">
                        <a:ln>
                          <a:noFill/>
                        </a:ln>
                        <a:solidFill>
                          <a:srgbClr val="000000"/>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87928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Transceivers</a:t>
            </a:r>
          </a:p>
        </p:txBody>
      </p:sp>
      <p:graphicFrame>
        <p:nvGraphicFramePr>
          <p:cNvPr id="3" name="Group 86"/>
          <p:cNvGraphicFramePr>
            <a:graphicFrameLocks noGrp="1"/>
          </p:cNvGraphicFramePr>
          <p:nvPr>
            <p:extLst>
              <p:ext uri="{D42A27DB-BD31-4B8C-83A1-F6EECF244321}">
                <p14:modId xmlns:p14="http://schemas.microsoft.com/office/powerpoint/2010/main" val="1365076729"/>
              </p:ext>
            </p:extLst>
          </p:nvPr>
        </p:nvGraphicFramePr>
        <p:xfrm>
          <a:off x="337501" y="1200000"/>
          <a:ext cx="5400000" cy="3907176"/>
        </p:xfrm>
        <a:graphic>
          <a:graphicData uri="http://schemas.openxmlformats.org/drawingml/2006/table">
            <a:tbl>
              <a:tblPr firstRow="1" firstCol="1" bandRow="1">
                <a:tableStyleId>{46F890A9-2807-4EBB-B81D-B2AA78EC7F39}</a:tableStyleId>
              </a:tblPr>
              <a:tblGrid>
                <a:gridCol w="1767104">
                  <a:extLst>
                    <a:ext uri="{9D8B030D-6E8A-4147-A177-3AD203B41FA5}">
                      <a16:colId xmlns="" xmlns:a16="http://schemas.microsoft.com/office/drawing/2014/main" val="20000"/>
                    </a:ext>
                  </a:extLst>
                </a:gridCol>
                <a:gridCol w="1055077">
                  <a:extLst>
                    <a:ext uri="{9D8B030D-6E8A-4147-A177-3AD203B41FA5}">
                      <a16:colId xmlns="" xmlns:a16="http://schemas.microsoft.com/office/drawing/2014/main" val="20001"/>
                    </a:ext>
                  </a:extLst>
                </a:gridCol>
                <a:gridCol w="2577819">
                  <a:extLst>
                    <a:ext uri="{9D8B030D-6E8A-4147-A177-3AD203B41FA5}">
                      <a16:colId xmlns="" xmlns:a16="http://schemas.microsoft.com/office/drawing/2014/main" val="20002"/>
                    </a:ext>
                  </a:extLst>
                </a:gridCol>
              </a:tblGrid>
              <a:tr h="496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Models</a:t>
                      </a:r>
                      <a:endParaRPr kumimoji="0" lang="en-US" sz="1300" b="1" i="0" u="none" strike="noStrike" cap="none" normalizeH="0" baseline="0" dirty="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Slot Type(s)</a:t>
                      </a:r>
                      <a:endParaRPr kumimoji="0" lang="en-US" sz="1300" b="1" i="0" u="none" strike="noStrike" cap="none" normalizeH="0" baseline="0" dirty="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Transceivers Shipped</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extLst>
                  <a:ext uri="{0D108BD9-81ED-4DB2-BD59-A6C34878D82A}">
                    <a16:rowId xmlns="" xmlns:a16="http://schemas.microsoft.com/office/drawing/2014/main" val="10000"/>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FG-80E Series</a:t>
                      </a:r>
                      <a:endParaRPr kumimoji="0" lang="en-US" sz="1300" b="1" i="0" u="none" strike="noStrike" cap="none" normalizeH="0" baseline="0">
                        <a:ln>
                          <a:noFill/>
                        </a:ln>
                        <a:solidFill>
                          <a:schemeClr val="tx1"/>
                        </a:solidFill>
                        <a:effectLst/>
                        <a:latin typeface="Arial"/>
                        <a:cs typeface="Arial"/>
                      </a:endParaRPr>
                    </a:p>
                  </a:txBody>
                  <a:tcPr marL="116086" marR="116086" marT="48984" marB="48984" horzOverflow="overflow"/>
                </a:tc>
                <a:tc>
                  <a:txBody>
                    <a:bodyPr/>
                    <a:lstStyle/>
                    <a:p>
                      <a:pPr algn="ctr"/>
                      <a:r>
                        <a:rPr lang="en-US" sz="1300" dirty="0"/>
                        <a:t>SFP</a:t>
                      </a:r>
                      <a:endParaRPr lang="en-US" sz="1300" dirty="0">
                        <a:solidFill>
                          <a:schemeClr val="tx1"/>
                        </a:solidFill>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NIL</a:t>
                      </a:r>
                      <a:endParaRPr kumimoji="0" lang="en-US" sz="1300" b="0" i="0" u="none" strike="noStrike" cap="none" normalizeH="0" baseline="0">
                        <a:ln>
                          <a:noFill/>
                        </a:ln>
                        <a:solidFill>
                          <a:schemeClr val="tx1"/>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1"/>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FG-100EF</a:t>
                      </a:r>
                      <a:endParaRPr kumimoji="0" lang="en-US" sz="1300" b="1" i="0" u="none" strike="noStrike" cap="none" normalizeH="0" baseline="0">
                        <a:ln>
                          <a:noFill/>
                        </a:ln>
                        <a:solidFill>
                          <a:schemeClr val="tx1"/>
                        </a:solidFill>
                        <a:effectLst/>
                        <a:latin typeface="Arial"/>
                        <a:cs typeface="Arial"/>
                      </a:endParaRPr>
                    </a:p>
                  </a:txBody>
                  <a:tcPr marL="116086" marR="116086" marT="48984" marB="48984" horzOverflow="overflow"/>
                </a:tc>
                <a:tc>
                  <a:txBody>
                    <a:bodyPr/>
                    <a:lstStyle/>
                    <a:p>
                      <a:pPr algn="ctr"/>
                      <a:r>
                        <a:rPr lang="en-US" sz="1300" dirty="0"/>
                        <a:t>SFP</a:t>
                      </a:r>
                      <a:endParaRPr lang="en-US" sz="1300" dirty="0">
                        <a:solidFill>
                          <a:schemeClr val="tx1"/>
                        </a:solidFill>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NIL</a:t>
                      </a:r>
                      <a:endParaRPr kumimoji="0" lang="en-US" sz="1300" b="0" i="0" u="none" strike="noStrike" cap="none" normalizeH="0" baseline="0">
                        <a:ln>
                          <a:noFill/>
                        </a:ln>
                        <a:solidFill>
                          <a:schemeClr val="tx1"/>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4"/>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FG-140E/140E-POE</a:t>
                      </a:r>
                      <a:endParaRPr kumimoji="0" lang="en-US" sz="1300" b="1" i="0" u="none" strike="noStrike" cap="none" normalizeH="0" baseline="0">
                        <a:ln>
                          <a:noFill/>
                        </a:ln>
                        <a:solidFill>
                          <a:schemeClr val="tx1"/>
                        </a:solidFill>
                        <a:effectLst/>
                        <a:latin typeface="Arial"/>
                        <a:cs typeface="Arial"/>
                      </a:endParaRPr>
                    </a:p>
                  </a:txBody>
                  <a:tcPr marL="116086" marR="116086" marT="48984" marB="48984" horzOverflow="overflow"/>
                </a:tc>
                <a:tc>
                  <a:txBody>
                    <a:bodyPr/>
                    <a:lstStyle/>
                    <a:p>
                      <a:pPr algn="ctr"/>
                      <a:r>
                        <a:rPr lang="en-US" sz="1300" dirty="0"/>
                        <a:t>SFP</a:t>
                      </a:r>
                      <a:endParaRPr lang="en-US" sz="1300" dirty="0">
                        <a:solidFill>
                          <a:schemeClr val="tx1"/>
                        </a:solidFill>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NIL</a:t>
                      </a:r>
                      <a:endParaRPr kumimoji="0" lang="en-US" sz="1300" b="0" i="0" u="none" strike="noStrike" cap="none" normalizeH="0" baseline="0">
                        <a:ln>
                          <a:noFill/>
                        </a:ln>
                        <a:solidFill>
                          <a:schemeClr val="tx1"/>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5"/>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FG-200E/201E</a:t>
                      </a:r>
                      <a:endParaRPr kumimoji="0" lang="en-US" sz="1300" b="1" i="0" u="none" strike="noStrike" cap="none" normalizeH="0" baseline="0">
                        <a:ln>
                          <a:noFill/>
                        </a:ln>
                        <a:solidFill>
                          <a:srgbClr val="000000"/>
                        </a:solidFill>
                        <a:effectLst/>
                        <a:latin typeface="Arial"/>
                        <a:cs typeface="Arial"/>
                      </a:endParaRPr>
                    </a:p>
                  </a:txBody>
                  <a:tcPr marL="116086" marR="116086" marT="48984" marB="48984"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SFP</a:t>
                      </a:r>
                      <a:endParaRPr lang="en-US" sz="1300" dirty="0">
                        <a:solidFill>
                          <a:schemeClr val="tx1"/>
                        </a:solidFill>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NIL</a:t>
                      </a:r>
                      <a:endParaRPr kumimoji="0" lang="en-US" sz="1300" b="0" i="0" u="none" strike="noStrike" cap="none" normalizeH="0" baseline="0" dirty="0">
                        <a:ln>
                          <a:noFill/>
                        </a:ln>
                        <a:solidFill>
                          <a:schemeClr val="tx1"/>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8"/>
                  </a:ext>
                </a:extLst>
              </a:tr>
              <a:tr h="5338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FG-300E/301E, 400E/401E</a:t>
                      </a:r>
                      <a:endParaRPr kumimoji="0" lang="en-US" sz="1300" b="1" i="0" u="none" strike="noStrike" cap="none" normalizeH="0" baseline="0">
                        <a:ln>
                          <a:noFill/>
                        </a:ln>
                        <a:solidFill>
                          <a:srgbClr val="000000"/>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300" dirty="0"/>
                        <a:t>SFP</a:t>
                      </a:r>
                      <a:endParaRPr lang="en-US" sz="1300" dirty="0">
                        <a:solidFill>
                          <a:schemeClr val="tx1"/>
                        </a:solidFill>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Fiber SX SFP modules (1000BaseSX)</a:t>
                      </a:r>
                      <a:endParaRPr kumimoji="0" lang="en-US" sz="1300" b="0" i="0" u="none" strike="noStrike" cap="none" normalizeH="0" baseline="0" dirty="0">
                        <a:ln>
                          <a:noFill/>
                        </a:ln>
                        <a:solidFill>
                          <a:schemeClr val="tx1"/>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0010"/>
                  </a:ext>
                </a:extLst>
              </a:tr>
              <a:tr h="5338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FG-500E/501E, FG-600E/601E</a:t>
                      </a:r>
                      <a:endParaRPr kumimoji="0" lang="en-US" sz="1300" b="1" i="0" u="none" strike="noStrike" cap="none" normalizeH="0" baseline="0">
                        <a:ln>
                          <a:noFill/>
                        </a:ln>
                        <a:solidFill>
                          <a:srgbClr val="000000"/>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baseline="0" dirty="0"/>
                        <a:t>SFP/+</a:t>
                      </a:r>
                      <a:br>
                        <a:rPr lang="en-US" sz="1300" baseline="0" dirty="0"/>
                      </a:br>
                      <a:r>
                        <a:rPr lang="en-US" sz="1300" dirty="0"/>
                        <a:t>SFP</a:t>
                      </a:r>
                      <a:endParaRPr lang="en-US" sz="1300" dirty="0">
                        <a:solidFill>
                          <a:schemeClr val="tx1"/>
                        </a:solidFill>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Fiber SX SFP modules (1000BaseSX)</a:t>
                      </a:r>
                      <a:endParaRPr kumimoji="0" lang="en-US" sz="1300" b="0" i="0" u="none" strike="noStrike" cap="none" normalizeH="0" baseline="0" dirty="0">
                        <a:ln>
                          <a:noFill/>
                        </a:ln>
                        <a:solidFill>
                          <a:schemeClr val="tx1"/>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0011"/>
                  </a:ext>
                </a:extLst>
              </a:tr>
              <a:tr h="5338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FG-600D</a:t>
                      </a:r>
                      <a:endParaRPr kumimoji="0" lang="en-US" sz="1300" b="1" i="0" u="none" strike="noStrike" cap="none" normalizeH="0" baseline="0">
                        <a:ln>
                          <a:noFill/>
                        </a:ln>
                        <a:solidFill>
                          <a:srgbClr val="000000"/>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SFP/+</a:t>
                      </a:r>
                    </a:p>
                    <a:p>
                      <a:pPr marL="0" marR="0" lvl="0" indent="0" algn="ctr" defTabSz="914400" rtl="0" eaLnBrk="1" fontAlgn="base" latinLnBrk="0" hangingPunct="1">
                        <a:lnSpc>
                          <a:spcPct val="100000"/>
                        </a:lnSpc>
                        <a:spcBef>
                          <a:spcPct val="0"/>
                        </a:spcBef>
                        <a:spcAft>
                          <a:spcPct val="0"/>
                        </a:spcAft>
                        <a:buClrTx/>
                        <a:buSzTx/>
                        <a:buFontTx/>
                        <a:buNone/>
                        <a:tabLst/>
                      </a:pPr>
                      <a:r>
                        <a:rPr lang="en-US" sz="1300" dirty="0"/>
                        <a:t>SFP</a:t>
                      </a:r>
                      <a:endParaRPr lang="en-US" sz="1300" dirty="0">
                        <a:solidFill>
                          <a:schemeClr val="tx1"/>
                        </a:solidFill>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Fiber SX SFP modules (1000BaseSX)</a:t>
                      </a:r>
                      <a:endParaRPr kumimoji="0" lang="en-US" sz="1300" b="0" i="0" u="none" strike="noStrike" cap="none" normalizeH="0" baseline="0" dirty="0">
                        <a:ln>
                          <a:noFill/>
                        </a:ln>
                        <a:solidFill>
                          <a:schemeClr val="tx1"/>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3114515385"/>
                  </a:ext>
                </a:extLst>
              </a:tr>
              <a:tr h="5338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FG-800D</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dirty="0"/>
                        <a:t>SFP/+</a:t>
                      </a:r>
                    </a:p>
                    <a:p>
                      <a:pPr marL="0" marR="0" indent="0" algn="ctr" defTabSz="685771" rtl="0" eaLnBrk="1" fontAlgn="auto" latinLnBrk="0" hangingPunct="1">
                        <a:lnSpc>
                          <a:spcPct val="100000"/>
                        </a:lnSpc>
                        <a:spcBef>
                          <a:spcPts val="0"/>
                        </a:spcBef>
                        <a:spcAft>
                          <a:spcPts val="0"/>
                        </a:spcAft>
                        <a:buClrTx/>
                        <a:buSzTx/>
                        <a:buFontTx/>
                        <a:buNone/>
                        <a:tabLst/>
                        <a:defRPr/>
                      </a:pPr>
                      <a:r>
                        <a:rPr lang="en-US" sz="1300" dirty="0"/>
                        <a:t>SFP</a:t>
                      </a:r>
                      <a:endParaRPr lang="en-US" sz="1300" dirty="0">
                        <a:solidFill>
                          <a:schemeClr val="tx1"/>
                        </a:solidFill>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Fiber SX SFP modules (1000BaseSX)</a:t>
                      </a:r>
                      <a:endParaRPr kumimoji="0" lang="en-US" sz="1300" b="0" i="0" u="none" strike="noStrike" cap="none" normalizeH="0" baseline="0" dirty="0">
                        <a:ln>
                          <a:noFill/>
                        </a:ln>
                        <a:solidFill>
                          <a:schemeClr val="tx1"/>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814131663"/>
                  </a:ext>
                </a:extLst>
              </a:tr>
            </a:tbl>
          </a:graphicData>
        </a:graphic>
      </p:graphicFrame>
      <p:graphicFrame>
        <p:nvGraphicFramePr>
          <p:cNvPr id="4" name="Group 86"/>
          <p:cNvGraphicFramePr>
            <a:graphicFrameLocks noGrp="1"/>
          </p:cNvGraphicFramePr>
          <p:nvPr>
            <p:extLst>
              <p:ext uri="{D42A27DB-BD31-4B8C-83A1-F6EECF244321}">
                <p14:modId xmlns:p14="http://schemas.microsoft.com/office/powerpoint/2010/main" val="4116708415"/>
              </p:ext>
            </p:extLst>
          </p:nvPr>
        </p:nvGraphicFramePr>
        <p:xfrm>
          <a:off x="6412176" y="1195442"/>
          <a:ext cx="5400000" cy="4598276"/>
        </p:xfrm>
        <a:graphic>
          <a:graphicData uri="http://schemas.openxmlformats.org/drawingml/2006/table">
            <a:tbl>
              <a:tblPr firstRow="1" firstCol="1" bandRow="1">
                <a:tableStyleId>{46F890A9-2807-4EBB-B81D-B2AA78EC7F39}</a:tableStyleId>
              </a:tblPr>
              <a:tblGrid>
                <a:gridCol w="1767104">
                  <a:extLst>
                    <a:ext uri="{9D8B030D-6E8A-4147-A177-3AD203B41FA5}">
                      <a16:colId xmlns="" xmlns:a16="http://schemas.microsoft.com/office/drawing/2014/main" val="20000"/>
                    </a:ext>
                  </a:extLst>
                </a:gridCol>
                <a:gridCol w="1055077">
                  <a:extLst>
                    <a:ext uri="{9D8B030D-6E8A-4147-A177-3AD203B41FA5}">
                      <a16:colId xmlns="" xmlns:a16="http://schemas.microsoft.com/office/drawing/2014/main" val="20001"/>
                    </a:ext>
                  </a:extLst>
                </a:gridCol>
                <a:gridCol w="2577819">
                  <a:extLst>
                    <a:ext uri="{9D8B030D-6E8A-4147-A177-3AD203B41FA5}">
                      <a16:colId xmlns="" xmlns:a16="http://schemas.microsoft.com/office/drawing/2014/main" val="20002"/>
                    </a:ext>
                  </a:extLst>
                </a:gridCol>
              </a:tblGrid>
              <a:tr h="4968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Models</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Slot Type(s)</a:t>
                      </a:r>
                      <a:endParaRPr kumimoji="0" lang="en-US" sz="1300" b="1" i="0" u="none" strike="noStrike" cap="none" normalizeH="0" baseline="0" dirty="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Transceivers Shipped</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extLst>
                  <a:ext uri="{0D108BD9-81ED-4DB2-BD59-A6C34878D82A}">
                    <a16:rowId xmlns="" xmlns:a16="http://schemas.microsoft.com/office/drawing/2014/main" val="10000"/>
                  </a:ext>
                </a:extLst>
              </a:tr>
              <a:tr h="5070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FG-900D/1000D</a:t>
                      </a: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tc>
                <a:tc>
                  <a:txBody>
                    <a:bodyPr/>
                    <a:lstStyle/>
                    <a:p>
                      <a:pPr algn="ctr"/>
                      <a:r>
                        <a:rPr lang="en-US" sz="1300" dirty="0"/>
                        <a:t>SFP/+</a:t>
                      </a:r>
                    </a:p>
                    <a:p>
                      <a:pPr algn="ctr"/>
                      <a:r>
                        <a:rPr lang="en-US" sz="1300" dirty="0"/>
                        <a:t>SFP</a:t>
                      </a:r>
                      <a:endParaRPr lang="en-US" sz="1300" dirty="0">
                        <a:solidFill>
                          <a:schemeClr val="tx1"/>
                        </a:solidFill>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NIL</a:t>
                      </a:r>
                      <a:endParaRPr kumimoji="0" lang="en-US" sz="1300" b="0" i="0" u="none" strike="noStrike" cap="none" normalizeH="0" baseline="0">
                        <a:ln>
                          <a:noFill/>
                        </a:ln>
                        <a:solidFill>
                          <a:schemeClr val="tx1"/>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3"/>
                  </a:ext>
                </a:extLst>
              </a:tr>
              <a:tr h="50707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FG-1100E</a:t>
                      </a:r>
                      <a:endParaRPr kumimoji="0" lang="en-US" sz="1300" b="1" i="0" u="none" strike="noStrike" cap="none" normalizeH="0" baseline="0" dirty="0">
                        <a:ln>
                          <a:noFill/>
                        </a:ln>
                        <a:solidFill>
                          <a:srgbClr val="FFFFFF"/>
                        </a:solidFill>
                        <a:effectLst/>
                        <a:latin typeface="+mn-lt"/>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dirty="0">
                        <a:ln>
                          <a:noFill/>
                        </a:ln>
                        <a:solidFill>
                          <a:srgbClr val="FFFFFF"/>
                        </a:solidFill>
                        <a:effectLst/>
                        <a:latin typeface="+mn-lt"/>
                        <a:cs typeface="Arial"/>
                      </a:endParaRPr>
                    </a:p>
                  </a:txBody>
                  <a:tcPr marL="116086" marR="116086" marT="48984" marB="48984" horzOverflow="overflow"/>
                </a:tc>
                <a:tc>
                  <a:txBody>
                    <a:bodyPr/>
                    <a:lstStyle/>
                    <a:p>
                      <a:pPr algn="ctr"/>
                      <a:r>
                        <a:rPr lang="en-US" sz="1300" dirty="0">
                          <a:solidFill>
                            <a:schemeClr val="tx1"/>
                          </a:solidFill>
                          <a:latin typeface="+mn-lt"/>
                          <a:cs typeface="Arial"/>
                        </a:rPr>
                        <a:t>QSFP+</a:t>
                      </a:r>
                      <a:br>
                        <a:rPr lang="en-US" sz="1300" dirty="0">
                          <a:solidFill>
                            <a:schemeClr val="tx1"/>
                          </a:solidFill>
                          <a:latin typeface="+mn-lt"/>
                          <a:cs typeface="Arial"/>
                        </a:rPr>
                      </a:br>
                      <a:r>
                        <a:rPr lang="en-US" sz="1300" dirty="0">
                          <a:solidFill>
                            <a:schemeClr val="tx1"/>
                          </a:solidFill>
                          <a:latin typeface="+mn-lt"/>
                          <a:cs typeface="Arial"/>
                        </a:rPr>
                        <a:t>SFP28</a:t>
                      </a:r>
                      <a:br>
                        <a:rPr lang="en-US" sz="1300" dirty="0">
                          <a:solidFill>
                            <a:schemeClr val="tx1"/>
                          </a:solidFill>
                          <a:latin typeface="+mn-lt"/>
                          <a:cs typeface="Arial"/>
                        </a:rPr>
                      </a:br>
                      <a:r>
                        <a:rPr lang="en-US" sz="1300" dirty="0">
                          <a:solidFill>
                            <a:schemeClr val="tx1"/>
                          </a:solidFill>
                          <a:latin typeface="+mn-lt"/>
                          <a:cs typeface="Arial"/>
                        </a:rPr>
                        <a:t>SFP/+</a:t>
                      </a:r>
                    </a:p>
                    <a:p>
                      <a:pPr algn="ctr"/>
                      <a:r>
                        <a:rPr lang="en-US" sz="1300" dirty="0">
                          <a:solidFill>
                            <a:schemeClr val="tx1"/>
                          </a:solidFill>
                          <a:latin typeface="+mn-lt"/>
                          <a:cs typeface="Arial"/>
                        </a:rPr>
                        <a:t>SFP</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Fiber SX SFP modules (1000BaseSX)</a:t>
                      </a:r>
                      <a:endParaRPr kumimoji="0" lang="en-US" sz="1300" b="0" i="0" u="none" strike="noStrike" cap="none" normalizeH="0" baseline="0" dirty="0">
                        <a:ln>
                          <a:noFill/>
                        </a:ln>
                        <a:solidFill>
                          <a:schemeClr val="tx1"/>
                        </a:solidFill>
                        <a:effectLst/>
                        <a:latin typeface="+mn-lt"/>
                        <a:cs typeface="Arial"/>
                      </a:endParaRPr>
                    </a:p>
                  </a:txBody>
                  <a:tcPr marL="116086" marR="116086" marT="48984" marB="48984" anchor="ctr" horzOverflow="overflow"/>
                </a:tc>
                <a:extLst>
                  <a:ext uri="{0D108BD9-81ED-4DB2-BD59-A6C34878D82A}">
                    <a16:rowId xmlns="" xmlns:a16="http://schemas.microsoft.com/office/drawing/2014/main" val="1889441213"/>
                  </a:ext>
                </a:extLst>
              </a:tr>
              <a:tr h="50707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FG-1200D</a:t>
                      </a:r>
                      <a:endParaRPr kumimoji="0" lang="en-US" sz="1300" b="1" i="0" u="none" strike="noStrike" cap="none" normalizeH="0" baseline="0" dirty="0">
                        <a:ln>
                          <a:noFill/>
                        </a:ln>
                        <a:solidFill>
                          <a:srgbClr val="FFFFFF"/>
                        </a:solidFill>
                        <a:effectLst/>
                        <a:latin typeface="+mn-lt"/>
                        <a:cs typeface="Arial"/>
                      </a:endParaRPr>
                    </a:p>
                  </a:txBody>
                  <a:tcPr marL="116086" marR="116086" marT="48984" marB="48984" horzOverflow="overflow"/>
                </a:tc>
                <a:tc>
                  <a:txBody>
                    <a:bodyPr/>
                    <a:lstStyle/>
                    <a:p>
                      <a:pPr algn="ctr"/>
                      <a:r>
                        <a:rPr lang="en-US" sz="1300" dirty="0"/>
                        <a:t>SFP/+</a:t>
                      </a:r>
                    </a:p>
                    <a:p>
                      <a:pPr algn="ctr"/>
                      <a:r>
                        <a:rPr lang="en-US" sz="1300" dirty="0"/>
                        <a:t>SFP</a:t>
                      </a:r>
                      <a:endParaRPr lang="en-US" sz="1300" dirty="0">
                        <a:solidFill>
                          <a:schemeClr val="tx1"/>
                        </a:solidFill>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NIL</a:t>
                      </a:r>
                      <a:endParaRPr kumimoji="0" lang="en-US" sz="1300" b="0" i="0" u="none" strike="noStrike" cap="none" normalizeH="0" baseline="0" dirty="0">
                        <a:ln>
                          <a:noFill/>
                        </a:ln>
                        <a:solidFill>
                          <a:schemeClr val="tx1"/>
                        </a:solidFill>
                        <a:effectLst/>
                        <a:latin typeface="Arial"/>
                        <a:cs typeface="Arial"/>
                      </a:endParaRPr>
                    </a:p>
                  </a:txBody>
                  <a:tcPr marL="116086" marR="116086" marT="48984" marB="48984" anchor="ctr" horzOverflow="overflow"/>
                </a:tc>
                <a:extLst>
                  <a:ext uri="{0D108BD9-81ED-4DB2-BD59-A6C34878D82A}">
                    <a16:rowId xmlns="" xmlns:a16="http://schemas.microsoft.com/office/drawing/2014/main" val="10004"/>
                  </a:ext>
                </a:extLst>
              </a:tr>
              <a:tr h="50707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FG1500D</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SFP/+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SFP</a:t>
                      </a:r>
                      <a:endParaRPr lang="en-US" sz="1300" dirty="0">
                        <a:solidFill>
                          <a:schemeClr val="tx1"/>
                        </a:solidFill>
                        <a:latin typeface="Arial"/>
                        <a:cs typeface="Arial"/>
                      </a:endParaRPr>
                    </a:p>
                  </a:txBody>
                  <a:tcPr marL="116086" marR="116086" marT="48984" marB="48984"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2x SFP+ (SR 10GE)</a:t>
                      </a:r>
                      <a:endParaRPr lang="en-US" sz="1300">
                        <a:solidFill>
                          <a:schemeClr val="tx1"/>
                        </a:solidFill>
                        <a:latin typeface="Arial"/>
                        <a:cs typeface="Arial"/>
                      </a:endParaRPr>
                    </a:p>
                  </a:txBody>
                  <a:tcPr marL="116086" marR="116086" marT="48984" marB="48984" anchor="ctr" horzOverflow="overflow"/>
                </a:tc>
                <a:extLst>
                  <a:ext uri="{0D108BD9-81ED-4DB2-BD59-A6C34878D82A}">
                    <a16:rowId xmlns="" xmlns:a16="http://schemas.microsoft.com/office/drawing/2014/main" val="10005"/>
                  </a:ext>
                </a:extLst>
              </a:tr>
              <a:tr h="2976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FG-2000E</a:t>
                      </a:r>
                      <a:endParaRPr kumimoji="0" lang="en-US" sz="1300" b="1" i="0" u="none" strike="noStrike" cap="none" normalizeH="0" baseline="0">
                        <a:ln>
                          <a:noFill/>
                        </a:ln>
                        <a:solidFill>
                          <a:srgbClr val="000000"/>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SFP/+</a:t>
                      </a:r>
                    </a:p>
                  </a:txBody>
                  <a:tcPr marL="116086" marR="116086" marT="48984" marB="48984"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a:t>2x SFP+ (SR 10GE)</a:t>
                      </a:r>
                      <a:endParaRPr lang="en-US" sz="1300">
                        <a:solidFill>
                          <a:schemeClr val="tx1"/>
                        </a:solidFill>
                        <a:latin typeface="+mn-lt"/>
                        <a:cs typeface="Arial"/>
                      </a:endParaRPr>
                    </a:p>
                  </a:txBody>
                  <a:tcPr marL="116086" marR="116086" marT="48984" marB="48984" horzOverflow="overflow"/>
                </a:tc>
                <a:extLst>
                  <a:ext uri="{0D108BD9-81ED-4DB2-BD59-A6C34878D82A}">
                    <a16:rowId xmlns="" xmlns:a16="http://schemas.microsoft.com/office/drawing/2014/main" val="10006"/>
                  </a:ext>
                </a:extLst>
              </a:tr>
              <a:tr h="6960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rgbClr val="000000"/>
                          </a:solidFill>
                          <a:effectLst/>
                          <a:latin typeface="Arial"/>
                          <a:cs typeface="Arial"/>
                        </a:rPr>
                        <a:t>FG-2200E</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solidFill>
                            <a:schemeClr val="tx1"/>
                          </a:solidFill>
                          <a:latin typeface="+mn-lt"/>
                          <a:cs typeface="Arial"/>
                        </a:rPr>
                        <a:t>QSFP+</a:t>
                      </a:r>
                      <a:endParaRPr lang="en-US" sz="1300" dirty="0">
                        <a:solidFill>
                          <a:schemeClr val="tx1"/>
                        </a:solidFill>
                        <a:latin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solidFill>
                            <a:schemeClr val="tx1"/>
                          </a:solidFill>
                          <a:latin typeface="Arial"/>
                          <a:cs typeface="Arial"/>
                        </a:rPr>
                        <a:t>SFP28</a:t>
                      </a:r>
                      <a:br>
                        <a:rPr lang="en-US" sz="1300" dirty="0">
                          <a:solidFill>
                            <a:schemeClr val="tx1"/>
                          </a:solidFill>
                          <a:latin typeface="Arial"/>
                          <a:cs typeface="Arial"/>
                        </a:rPr>
                      </a:br>
                      <a:r>
                        <a:rPr lang="en-US" sz="1300" dirty="0">
                          <a:solidFill>
                            <a:schemeClr val="tx1"/>
                          </a:solidFill>
                          <a:latin typeface="Arial"/>
                          <a:cs typeface="Arial"/>
                        </a:rPr>
                        <a:t>SFP/+</a:t>
                      </a:r>
                    </a:p>
                  </a:txBody>
                  <a:tcPr marL="116086" marR="116086" marT="48984" marB="48984"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endParaRPr lang="en-US" sz="1300" dirty="0">
                        <a:solidFill>
                          <a:schemeClr val="tx1"/>
                        </a:solidFill>
                        <a:latin typeface="+mn-lt"/>
                        <a:cs typeface="Arial"/>
                      </a:endParaRPr>
                    </a:p>
                  </a:txBody>
                  <a:tcPr marL="116086" marR="116086" marT="48984" marB="48984" anchor="ctr" horzOverflow="overflow"/>
                </a:tc>
                <a:extLst>
                  <a:ext uri="{0D108BD9-81ED-4DB2-BD59-A6C34878D82A}">
                    <a16:rowId xmlns="" xmlns:a16="http://schemas.microsoft.com/office/drawing/2014/main" val="2307736752"/>
                  </a:ext>
                </a:extLst>
              </a:tr>
              <a:tr h="6960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FG-2500E</a:t>
                      </a:r>
                      <a:endParaRPr kumimoji="0" lang="en-US" sz="1300" b="1" i="0" u="none" strike="noStrike" cap="none" normalizeH="0" baseline="0" dirty="0">
                        <a:ln>
                          <a:noFill/>
                        </a:ln>
                        <a:solidFill>
                          <a:srgbClr val="000000"/>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SFP/+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SFP+</a:t>
                      </a:r>
                      <a:r>
                        <a:rPr lang="en-US" sz="1300" baseline="0" dirty="0"/>
                        <a:t> bypass</a:t>
                      </a:r>
                      <a:endParaRPr lang="en-US" sz="1300" dirty="0">
                        <a:solidFill>
                          <a:schemeClr val="tx1"/>
                        </a:solidFill>
                        <a:latin typeface="Arial"/>
                        <a:cs typeface="Arial"/>
                      </a:endParaRPr>
                    </a:p>
                  </a:txBody>
                  <a:tcPr marL="116086" marR="116086" marT="48984" marB="48984" horzOverflow="overflow"/>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300" dirty="0"/>
                        <a:t>2x SFP+ (SR 10GE)</a:t>
                      </a:r>
                      <a:endParaRPr lang="en-US" sz="1300" dirty="0">
                        <a:solidFill>
                          <a:schemeClr val="tx1"/>
                        </a:solidFill>
                        <a:latin typeface="+mn-lt"/>
                        <a:cs typeface="Arial"/>
                      </a:endParaRPr>
                    </a:p>
                  </a:txBody>
                  <a:tcPr marL="116086" marR="116086" marT="48984" marB="48984" anchor="ctr" horzOverflow="overflow"/>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55401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Transceivers</a:t>
            </a:r>
          </a:p>
        </p:txBody>
      </p:sp>
      <p:graphicFrame>
        <p:nvGraphicFramePr>
          <p:cNvPr id="3" name="Group 86"/>
          <p:cNvGraphicFramePr>
            <a:graphicFrameLocks noGrp="1"/>
          </p:cNvGraphicFramePr>
          <p:nvPr>
            <p:extLst>
              <p:ext uri="{D42A27DB-BD31-4B8C-83A1-F6EECF244321}">
                <p14:modId xmlns:p14="http://schemas.microsoft.com/office/powerpoint/2010/main" val="3855797970"/>
              </p:ext>
            </p:extLst>
          </p:nvPr>
        </p:nvGraphicFramePr>
        <p:xfrm>
          <a:off x="337501" y="1200001"/>
          <a:ext cx="5400000" cy="4518477"/>
        </p:xfrm>
        <a:graphic>
          <a:graphicData uri="http://schemas.openxmlformats.org/drawingml/2006/table">
            <a:tbl>
              <a:tblPr firstRow="1" firstCol="1" bandRow="1">
                <a:tableStyleId>{46F890A9-2807-4EBB-B81D-B2AA78EC7F39}</a:tableStyleId>
              </a:tblPr>
              <a:tblGrid>
                <a:gridCol w="1767104">
                  <a:extLst>
                    <a:ext uri="{9D8B030D-6E8A-4147-A177-3AD203B41FA5}">
                      <a16:colId xmlns="" xmlns:a16="http://schemas.microsoft.com/office/drawing/2014/main" val="20000"/>
                    </a:ext>
                  </a:extLst>
                </a:gridCol>
                <a:gridCol w="1055077">
                  <a:extLst>
                    <a:ext uri="{9D8B030D-6E8A-4147-A177-3AD203B41FA5}">
                      <a16:colId xmlns="" xmlns:a16="http://schemas.microsoft.com/office/drawing/2014/main" val="20001"/>
                    </a:ext>
                  </a:extLst>
                </a:gridCol>
                <a:gridCol w="2577819">
                  <a:extLst>
                    <a:ext uri="{9D8B030D-6E8A-4147-A177-3AD203B41FA5}">
                      <a16:colId xmlns="" xmlns:a16="http://schemas.microsoft.com/office/drawing/2014/main" val="20002"/>
                    </a:ext>
                  </a:extLst>
                </a:gridCol>
              </a:tblGrid>
              <a:tr h="496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Models</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Slot Type(s)</a:t>
                      </a:r>
                      <a:endParaRPr kumimoji="0" lang="en-US" sz="1300" b="1" i="0" u="none" strike="noStrike" cap="none" normalizeH="0" baseline="0" dirty="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Transceivers Shipped</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extLst>
                  <a:ext uri="{0D108BD9-81ED-4DB2-BD59-A6C34878D82A}">
                    <a16:rowId xmlns="" xmlns:a16="http://schemas.microsoft.com/office/drawing/2014/main" val="10000"/>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FG-3000D</a:t>
                      </a:r>
                      <a:endParaRPr kumimoji="0" lang="en-US" sz="1300" b="1" i="0" u="none" strike="noStrike" cap="none" normalizeH="0" baseline="0">
                        <a:ln>
                          <a:noFill/>
                        </a:ln>
                        <a:solidFill>
                          <a:srgbClr val="000000"/>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SFP/+</a:t>
                      </a:r>
                      <a:endParaRPr kumimoji="0" lang="en-US" sz="1300" b="0" i="0" u="none" strike="noStrike" cap="none" normalizeH="0" baseline="0" dirty="0">
                        <a:ln>
                          <a:noFill/>
                        </a:ln>
                        <a:solidFill>
                          <a:schemeClr val="tx1"/>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2x SFP+ (SR 10GE)</a:t>
                      </a:r>
                      <a:endParaRPr lang="en-US" sz="1300">
                        <a:solidFill>
                          <a:schemeClr val="tx1"/>
                        </a:solidFill>
                        <a:latin typeface="+mn-lt"/>
                        <a:cs typeface="Arial"/>
                      </a:endParaRPr>
                    </a:p>
                  </a:txBody>
                  <a:tcPr marL="116086" marR="116086" marT="48984" marB="48984" horzOverflow="overflow"/>
                </a:tc>
                <a:extLst>
                  <a:ext uri="{0D108BD9-81ED-4DB2-BD59-A6C34878D82A}">
                    <a16:rowId xmlns="" xmlns:a16="http://schemas.microsoft.com/office/drawing/2014/main" val="10001"/>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FG-3100D</a:t>
                      </a:r>
                      <a:endParaRPr kumimoji="0" lang="en-US" sz="1300" b="1" i="0" u="none" strike="noStrike" cap="none" normalizeH="0" baseline="0">
                        <a:ln>
                          <a:noFill/>
                        </a:ln>
                        <a:solidFill>
                          <a:srgbClr val="000000"/>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SFP/+</a:t>
                      </a:r>
                      <a:endParaRPr kumimoji="0" lang="en-US" sz="1300" b="0" i="0" u="none" strike="noStrike" cap="none" normalizeH="0" baseline="0" dirty="0">
                        <a:ln>
                          <a:noFill/>
                        </a:ln>
                        <a:solidFill>
                          <a:schemeClr val="tx1"/>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2x SFP+ (SR 10GE)</a:t>
                      </a:r>
                      <a:endParaRPr lang="en-US" sz="1300">
                        <a:solidFill>
                          <a:schemeClr val="tx1"/>
                        </a:solidFill>
                        <a:latin typeface="+mn-lt"/>
                        <a:cs typeface="Arial"/>
                      </a:endParaRPr>
                    </a:p>
                  </a:txBody>
                  <a:tcPr marL="116086" marR="116086" marT="48984" marB="48984" horzOverflow="overflow"/>
                </a:tc>
                <a:extLst>
                  <a:ext uri="{0D108BD9-81ED-4DB2-BD59-A6C34878D82A}">
                    <a16:rowId xmlns="" xmlns:a16="http://schemas.microsoft.com/office/drawing/2014/main" val="10002"/>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FG-3200D</a:t>
                      </a:r>
                      <a:endParaRPr kumimoji="0" lang="en-US" sz="1300" b="1" i="0" u="none" strike="noStrike" cap="none" normalizeH="0" baseline="0">
                        <a:ln>
                          <a:noFill/>
                        </a:ln>
                        <a:solidFill>
                          <a:srgbClr val="000000"/>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SFP/+</a:t>
                      </a:r>
                      <a:endParaRPr kumimoji="0" lang="en-US" sz="1300" b="0" i="0" u="none" strike="noStrike" cap="none" normalizeH="0" baseline="0" dirty="0">
                        <a:ln>
                          <a:noFill/>
                        </a:ln>
                        <a:solidFill>
                          <a:schemeClr val="tx1"/>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SFP+ (SR 10GE)</a:t>
                      </a:r>
                      <a:endParaRPr lang="en-US" sz="1300" dirty="0">
                        <a:solidFill>
                          <a:schemeClr val="tx1"/>
                        </a:solidFill>
                        <a:latin typeface="+mn-lt"/>
                        <a:cs typeface="Arial"/>
                      </a:endParaRPr>
                    </a:p>
                  </a:txBody>
                  <a:tcPr marL="116086" marR="116086" marT="48984" marB="48984" horzOverflow="overflow"/>
                </a:tc>
                <a:extLst>
                  <a:ext uri="{0D108BD9-81ED-4DB2-BD59-A6C34878D82A}">
                    <a16:rowId xmlns="" xmlns:a16="http://schemas.microsoft.com/office/drawing/2014/main" val="10003"/>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a:cs typeface="Arial"/>
                        </a:rPr>
                        <a:t>FG-3300E</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solidFill>
                            <a:schemeClr val="tx1"/>
                          </a:solidFill>
                          <a:latin typeface="+mn-lt"/>
                          <a:cs typeface="Arial"/>
                        </a:rPr>
                        <a:t>QSFP+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solidFill>
                            <a:schemeClr val="tx1"/>
                          </a:solidFill>
                          <a:latin typeface="+mn-lt"/>
                          <a:cs typeface="Arial"/>
                        </a:rPr>
                        <a:t>SFP28</a:t>
                      </a:r>
                      <a:br>
                        <a:rPr lang="en-US" sz="1300" dirty="0">
                          <a:solidFill>
                            <a:schemeClr val="tx1"/>
                          </a:solidFill>
                          <a:latin typeface="+mn-lt"/>
                          <a:cs typeface="Arial"/>
                        </a:rPr>
                      </a:br>
                      <a:r>
                        <a:rPr lang="en-US" sz="1300" dirty="0">
                          <a:solidFill>
                            <a:schemeClr val="tx1"/>
                          </a:solidFill>
                          <a:latin typeface="+mn-lt"/>
                          <a:cs typeface="Arial"/>
                        </a:rPr>
                        <a:t>SFP/+</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SFP+ (SR 10GE)</a:t>
                      </a:r>
                      <a:endParaRPr lang="en-US" sz="1300" dirty="0">
                        <a:solidFill>
                          <a:schemeClr val="tx1"/>
                        </a:solidFill>
                        <a:latin typeface="+mn-lt"/>
                        <a:cs typeface="Arial"/>
                      </a:endParaRPr>
                    </a:p>
                  </a:txBody>
                  <a:tcPr marL="116086" marR="116086" marT="48984" marB="48984" horzOverflow="overflow"/>
                </a:tc>
                <a:extLst>
                  <a:ext uri="{0D108BD9-81ED-4DB2-BD59-A6C34878D82A}">
                    <a16:rowId xmlns="" xmlns:a16="http://schemas.microsoft.com/office/drawing/2014/main" val="1258145959"/>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a:ln>
                            <a:noFill/>
                          </a:ln>
                          <a:solidFill>
                            <a:schemeClr val="tx1"/>
                          </a:solidFill>
                          <a:effectLst/>
                          <a:latin typeface="Arial"/>
                          <a:cs typeface="Arial"/>
                        </a:rPr>
                        <a:t>FG-3400E</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a:cs typeface="Arial"/>
                        </a:rPr>
                        <a:t>QSFP28</a:t>
                      </a:r>
                      <a:br>
                        <a:rPr kumimoji="0" lang="en-US" sz="1300" b="0" i="0" u="none" strike="noStrike" cap="none" normalizeH="0" baseline="0" dirty="0">
                          <a:ln>
                            <a:noFill/>
                          </a:ln>
                          <a:solidFill>
                            <a:schemeClr val="tx1"/>
                          </a:solidFill>
                          <a:effectLst/>
                          <a:latin typeface="Arial"/>
                          <a:cs typeface="Arial"/>
                        </a:rPr>
                      </a:br>
                      <a:r>
                        <a:rPr kumimoji="0" lang="en-US" sz="1300" b="0" i="0" u="none" strike="noStrike" cap="none" normalizeH="0" baseline="0" dirty="0">
                          <a:ln>
                            <a:noFill/>
                          </a:ln>
                          <a:solidFill>
                            <a:schemeClr val="tx1"/>
                          </a:solidFill>
                          <a:effectLst/>
                          <a:latin typeface="Arial"/>
                          <a:cs typeface="Arial"/>
                        </a:rPr>
                        <a:t>SFP/+</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SFP+ (SR 10GE)</a:t>
                      </a:r>
                      <a:endParaRPr lang="en-US" sz="1300" dirty="0">
                        <a:solidFill>
                          <a:schemeClr val="tx1"/>
                        </a:solidFill>
                        <a:latin typeface="+mn-lt"/>
                        <a:cs typeface="Arial"/>
                      </a:endParaRPr>
                    </a:p>
                  </a:txBody>
                  <a:tcPr marL="116086" marR="116086" marT="48984" marB="48984" horzOverflow="overflow"/>
                </a:tc>
                <a:extLst>
                  <a:ext uri="{0D108BD9-81ED-4DB2-BD59-A6C34878D82A}">
                    <a16:rowId xmlns="" xmlns:a16="http://schemas.microsoft.com/office/drawing/2014/main" val="1223859366"/>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a:ln>
                            <a:noFill/>
                          </a:ln>
                          <a:solidFill>
                            <a:schemeClr val="tx1"/>
                          </a:solidFill>
                          <a:effectLst/>
                          <a:latin typeface="+mn-lt"/>
                          <a:cs typeface="Arial"/>
                        </a:rPr>
                        <a:t>FG-3600E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cap="none" normalizeH="0" baseline="0" dirty="0">
                          <a:ln>
                            <a:noFill/>
                          </a:ln>
                          <a:solidFill>
                            <a:schemeClr val="tx1"/>
                          </a:solidFill>
                          <a:effectLst/>
                          <a:latin typeface="+mn-lt"/>
                          <a:cs typeface="Arial"/>
                        </a:rPr>
                        <a:t>QSFP28</a:t>
                      </a:r>
                      <a:br>
                        <a:rPr kumimoji="0" lang="en-US" sz="1300" b="0" i="0" u="none" strike="noStrike" cap="none" normalizeH="0" baseline="0" dirty="0">
                          <a:ln>
                            <a:noFill/>
                          </a:ln>
                          <a:solidFill>
                            <a:schemeClr val="tx1"/>
                          </a:solidFill>
                          <a:effectLst/>
                          <a:latin typeface="+mn-lt"/>
                          <a:cs typeface="Arial"/>
                        </a:rPr>
                      </a:br>
                      <a:r>
                        <a:rPr kumimoji="0" lang="en-US" sz="1300" b="0" i="0" u="none" strike="noStrike" cap="none" normalizeH="0" baseline="0" dirty="0">
                          <a:ln>
                            <a:noFill/>
                          </a:ln>
                          <a:solidFill>
                            <a:schemeClr val="tx1"/>
                          </a:solidFill>
                          <a:effectLst/>
                          <a:latin typeface="+mn-lt"/>
                          <a:cs typeface="Arial"/>
                        </a:rPr>
                        <a:t>SFP/+</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2x SFP+ (SR 10GE)</a:t>
                      </a:r>
                      <a:endParaRPr lang="en-US" sz="1300">
                        <a:solidFill>
                          <a:schemeClr val="tx1"/>
                        </a:solidFill>
                        <a:latin typeface="+mn-lt"/>
                        <a:cs typeface="Arial"/>
                      </a:endParaRPr>
                    </a:p>
                  </a:txBody>
                  <a:tcPr marL="116086" marR="116086" marT="48984" marB="48984" horzOverflow="overflow"/>
                </a:tc>
                <a:extLst>
                  <a:ext uri="{0D108BD9-81ED-4DB2-BD59-A6C34878D82A}">
                    <a16:rowId xmlns="" xmlns:a16="http://schemas.microsoft.com/office/drawing/2014/main" val="3470597162"/>
                  </a:ext>
                </a:extLst>
              </a:tr>
              <a:tr h="3187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FG-3700D/DX</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QSFP+ SFP/+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SFP+</a:t>
                      </a:r>
                      <a:endParaRPr kumimoji="0" lang="en-US" sz="1300" b="0" i="0" u="none" strike="noStrike" cap="none" normalizeH="0" baseline="0" dirty="0">
                        <a:ln>
                          <a:noFill/>
                        </a:ln>
                        <a:solidFill>
                          <a:schemeClr val="tx1"/>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2x SFP+ (SR 10GE)</a:t>
                      </a:r>
                      <a:endParaRPr lang="en-US" sz="1300">
                        <a:solidFill>
                          <a:schemeClr val="tx1"/>
                        </a:solidFill>
                        <a:latin typeface="+mn-lt"/>
                        <a:cs typeface="Arial"/>
                      </a:endParaRPr>
                    </a:p>
                  </a:txBody>
                  <a:tcPr marL="116086" marR="116086" marT="48984" marB="48984" horzOverflow="overflow"/>
                </a:tc>
                <a:extLst>
                  <a:ext uri="{0D108BD9-81ED-4DB2-BD59-A6C34878D82A}">
                    <a16:rowId xmlns="" xmlns:a16="http://schemas.microsoft.com/office/drawing/2014/main" val="10004"/>
                  </a:ext>
                </a:extLst>
              </a:tr>
              <a:tr h="52308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FG-3800D</a:t>
                      </a:r>
                      <a:endParaRPr kumimoji="0" lang="en-US" sz="1300" b="1" i="0" u="none" strike="noStrike" cap="none" normalizeH="0" baseline="0">
                        <a:ln>
                          <a:noFill/>
                        </a:ln>
                        <a:solidFill>
                          <a:srgbClr val="000000"/>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CFP2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QSFP+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SFP+</a:t>
                      </a:r>
                      <a:endParaRPr kumimoji="0" lang="en-US" sz="1300" b="0" i="0" u="none" strike="noStrike" cap="none" normalizeH="0" baseline="0" dirty="0">
                        <a:ln>
                          <a:noFill/>
                        </a:ln>
                        <a:solidFill>
                          <a:srgbClr val="000000"/>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SFP+ (SR 10GE)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FG-CABLE-SR10-SFP+</a:t>
                      </a:r>
                      <a:endParaRPr kumimoji="0" lang="en-US" sz="1300" b="0" i="0" u="none" strike="noStrike" cap="none" normalizeH="0" baseline="0" dirty="0">
                        <a:ln>
                          <a:noFill/>
                        </a:ln>
                        <a:solidFill>
                          <a:schemeClr val="tx1"/>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5"/>
                  </a:ext>
                </a:extLst>
              </a:tr>
            </a:tbl>
          </a:graphicData>
        </a:graphic>
      </p:graphicFrame>
      <p:graphicFrame>
        <p:nvGraphicFramePr>
          <p:cNvPr id="4" name="Group 86"/>
          <p:cNvGraphicFramePr>
            <a:graphicFrameLocks noGrp="1"/>
          </p:cNvGraphicFramePr>
          <p:nvPr>
            <p:extLst>
              <p:ext uri="{D42A27DB-BD31-4B8C-83A1-F6EECF244321}">
                <p14:modId xmlns:p14="http://schemas.microsoft.com/office/powerpoint/2010/main" val="2348652329"/>
              </p:ext>
            </p:extLst>
          </p:nvPr>
        </p:nvGraphicFramePr>
        <p:xfrm>
          <a:off x="6412176" y="1195442"/>
          <a:ext cx="5400000" cy="2511680"/>
        </p:xfrm>
        <a:graphic>
          <a:graphicData uri="http://schemas.openxmlformats.org/drawingml/2006/table">
            <a:tbl>
              <a:tblPr firstRow="1" firstCol="1" bandRow="1">
                <a:tableStyleId>{46F890A9-2807-4EBB-B81D-B2AA78EC7F39}</a:tableStyleId>
              </a:tblPr>
              <a:tblGrid>
                <a:gridCol w="1767104">
                  <a:extLst>
                    <a:ext uri="{9D8B030D-6E8A-4147-A177-3AD203B41FA5}">
                      <a16:colId xmlns="" xmlns:a16="http://schemas.microsoft.com/office/drawing/2014/main" val="20000"/>
                    </a:ext>
                  </a:extLst>
                </a:gridCol>
                <a:gridCol w="1055077">
                  <a:extLst>
                    <a:ext uri="{9D8B030D-6E8A-4147-A177-3AD203B41FA5}">
                      <a16:colId xmlns="" xmlns:a16="http://schemas.microsoft.com/office/drawing/2014/main" val="20001"/>
                    </a:ext>
                  </a:extLst>
                </a:gridCol>
                <a:gridCol w="2577819">
                  <a:extLst>
                    <a:ext uri="{9D8B030D-6E8A-4147-A177-3AD203B41FA5}">
                      <a16:colId xmlns="" xmlns:a16="http://schemas.microsoft.com/office/drawing/2014/main" val="20002"/>
                    </a:ext>
                  </a:extLst>
                </a:gridCol>
              </a:tblGrid>
              <a:tr h="3011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Models</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Slot Type(s)</a:t>
                      </a:r>
                      <a:endParaRPr kumimoji="0" lang="en-US" sz="1300" b="1" i="0" u="none" strike="noStrike" cap="none" normalizeH="0" baseline="0" dirty="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Transceivers Shipped</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extLst>
                  <a:ext uri="{0D108BD9-81ED-4DB2-BD59-A6C34878D82A}">
                    <a16:rowId xmlns="" xmlns:a16="http://schemas.microsoft.com/office/drawing/2014/main" val="10000"/>
                  </a:ext>
                </a:extLst>
              </a:tr>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FG-3960E</a:t>
                      </a:r>
                      <a:endParaRPr kumimoji="0" lang="en-US" sz="1300" b="1" i="0" u="none" strike="noStrike" cap="none" normalizeH="0" baseline="0">
                        <a:ln>
                          <a:noFill/>
                        </a:ln>
                        <a:solidFill>
                          <a:schemeClr val="tx1"/>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QSFP28</a:t>
                      </a:r>
                      <a:br>
                        <a:rPr kumimoji="0" lang="en-US" sz="1300" u="none" strike="noStrike" cap="none" normalizeH="0" baseline="0" dirty="0">
                          <a:ln>
                            <a:noFill/>
                          </a:ln>
                          <a:effectLst/>
                        </a:rPr>
                      </a:br>
                      <a:r>
                        <a:rPr kumimoji="0" lang="en-US" sz="1300" u="none" strike="noStrike" cap="none" normalizeH="0" baseline="0" dirty="0">
                          <a:ln>
                            <a:noFill/>
                          </a:ln>
                          <a:effectLst/>
                        </a:rPr>
                        <a:t>SFP/+</a:t>
                      </a:r>
                      <a:endParaRPr kumimoji="0" lang="en-US" sz="1300" b="0" i="0" u="none" strike="noStrike" cap="none" normalizeH="0" baseline="0" dirty="0">
                        <a:ln>
                          <a:noFill/>
                        </a:ln>
                        <a:solidFill>
                          <a:schemeClr val="tx1"/>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2x SFP+ (SR 10GE)</a:t>
                      </a:r>
                    </a:p>
                  </a:txBody>
                  <a:tcPr marL="116086" marR="116086" marT="48984" marB="48984" horzOverflow="overflow"/>
                </a:tc>
                <a:extLst>
                  <a:ext uri="{0D108BD9-81ED-4DB2-BD59-A6C34878D82A}">
                    <a16:rowId xmlns="" xmlns:a16="http://schemas.microsoft.com/office/drawing/2014/main" val="10001"/>
                  </a:ext>
                </a:extLst>
              </a:tr>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FG-3980E</a:t>
                      </a:r>
                      <a:endParaRPr kumimoji="0" lang="en-US" sz="1300" b="1" i="0" u="none" strike="noStrike" cap="none" normalizeH="0" baseline="0">
                        <a:ln>
                          <a:noFill/>
                        </a:ln>
                        <a:solidFill>
                          <a:schemeClr val="tx1"/>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QSFP28</a:t>
                      </a:r>
                      <a:br>
                        <a:rPr kumimoji="0" lang="en-US" sz="1300" u="none" strike="noStrike" cap="none" normalizeH="0" baseline="0" dirty="0">
                          <a:ln>
                            <a:noFill/>
                          </a:ln>
                          <a:effectLst/>
                        </a:rPr>
                      </a:br>
                      <a:r>
                        <a:rPr kumimoji="0" lang="en-US" sz="1300" u="none" strike="noStrike" cap="none" normalizeH="0" baseline="0" dirty="0">
                          <a:ln>
                            <a:noFill/>
                          </a:ln>
                          <a:effectLst/>
                        </a:rPr>
                        <a:t>SFP/+</a:t>
                      </a:r>
                      <a:endParaRPr kumimoji="0" lang="en-US" sz="1300" b="0" i="0" u="none" strike="noStrike" cap="none" normalizeH="0" baseline="0" dirty="0">
                        <a:ln>
                          <a:noFill/>
                        </a:ln>
                        <a:solidFill>
                          <a:schemeClr val="tx1"/>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2x SFP+ (SR 10GE)</a:t>
                      </a:r>
                    </a:p>
                  </a:txBody>
                  <a:tcPr marL="116086" marR="116086" marT="48984" marB="48984" horzOverflow="overflow"/>
                </a:tc>
                <a:extLst>
                  <a:ext uri="{0D108BD9-81ED-4DB2-BD59-A6C34878D82A}">
                    <a16:rowId xmlns="" xmlns:a16="http://schemas.microsoft.com/office/drawing/2014/main" val="10002"/>
                  </a:ext>
                </a:extLst>
              </a:tr>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FG-5001D/5001E</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QSFP+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SFP/+</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2x SFP+ (SR 10GE)</a:t>
                      </a:r>
                      <a:endParaRPr kumimoji="0" lang="en-US" sz="1300" b="0" i="0" u="none" strike="noStrike" cap="none" normalizeH="0" baseline="0">
                        <a:ln>
                          <a:noFill/>
                        </a:ln>
                        <a:solidFill>
                          <a:schemeClr val="tx1"/>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4"/>
                  </a:ext>
                </a:extLst>
              </a:tr>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FCTL-5903C</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dirty="0">
                          <a:ln>
                            <a:noFill/>
                          </a:ln>
                          <a:effectLst/>
                        </a:rPr>
                        <a:t>QSFP+</a:t>
                      </a:r>
                      <a:endParaRPr lang="en-US" sz="1300" dirty="0"/>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SFP/+</a:t>
                      </a:r>
                      <a:endParaRPr lang="en-US" sz="1300" dirty="0">
                        <a:solidFill>
                          <a:schemeClr val="tx1"/>
                        </a:solidFill>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dirty="0"/>
                        <a:t>2x SFP+ (SR 10GE)</a:t>
                      </a:r>
                      <a:endParaRPr kumimoji="0" lang="en-US" sz="1300" b="0" i="0" u="none" strike="noStrike" cap="none" normalizeH="0" baseline="0" dirty="0">
                        <a:ln>
                          <a:noFill/>
                        </a:ln>
                        <a:solidFill>
                          <a:schemeClr val="tx1"/>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3136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Power Adapters &amp; Redundant Power Supplies</a:t>
            </a:r>
          </a:p>
        </p:txBody>
      </p:sp>
      <p:graphicFrame>
        <p:nvGraphicFramePr>
          <p:cNvPr id="3" name="Group 86"/>
          <p:cNvGraphicFramePr>
            <a:graphicFrameLocks noGrp="1"/>
          </p:cNvGraphicFramePr>
          <p:nvPr>
            <p:extLst>
              <p:ext uri="{D42A27DB-BD31-4B8C-83A1-F6EECF244321}">
                <p14:modId xmlns:p14="http://schemas.microsoft.com/office/powerpoint/2010/main" val="1705332934"/>
              </p:ext>
            </p:extLst>
          </p:nvPr>
        </p:nvGraphicFramePr>
        <p:xfrm>
          <a:off x="337501" y="1200000"/>
          <a:ext cx="5400000" cy="4883556"/>
        </p:xfrm>
        <a:graphic>
          <a:graphicData uri="http://schemas.openxmlformats.org/drawingml/2006/table">
            <a:tbl>
              <a:tblPr firstRow="1" firstCol="1" bandRow="1">
                <a:tableStyleId>{46F890A9-2807-4EBB-B81D-B2AA78EC7F39}</a:tableStyleId>
              </a:tblPr>
              <a:tblGrid>
                <a:gridCol w="1767104">
                  <a:extLst>
                    <a:ext uri="{9D8B030D-6E8A-4147-A177-3AD203B41FA5}">
                      <a16:colId xmlns="" xmlns:a16="http://schemas.microsoft.com/office/drawing/2014/main" val="20000"/>
                    </a:ext>
                  </a:extLst>
                </a:gridCol>
                <a:gridCol w="3632896">
                  <a:extLst>
                    <a:ext uri="{9D8B030D-6E8A-4147-A177-3AD203B41FA5}">
                      <a16:colId xmlns="" xmlns:a16="http://schemas.microsoft.com/office/drawing/2014/main" val="20001"/>
                    </a:ext>
                  </a:extLst>
                </a:gridCol>
              </a:tblGrid>
              <a:tr h="354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rPr>
                        <a:t>Models</a:t>
                      </a:r>
                      <a:endParaRPr kumimoji="0" lang="en-US" sz="1300" b="1" i="0" u="none" strike="noStrike" cap="none" normalizeH="0" baseline="0" dirty="0">
                        <a:ln>
                          <a:noFill/>
                        </a:ln>
                        <a:solidFill>
                          <a:srgbClr val="FFFFFF"/>
                        </a:solidFill>
                        <a:effectLst/>
                        <a:latin typeface="Arial" charset="0"/>
                      </a:endParaRPr>
                    </a:p>
                  </a:txBody>
                  <a:tcPr marL="116086" marR="116086" marT="48984" marB="48984"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Spare/Redundant Power Supplies Option</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318763">
                <a:tc>
                  <a:txBody>
                    <a:bodyPr/>
                    <a:lstStyle/>
                    <a:p>
                      <a:r>
                        <a:rPr lang="en-US" sz="1300"/>
                        <a:t>FG/FWF-20C, 30D</a:t>
                      </a:r>
                      <a:endParaRPr lang="en-US" sz="1300" b="1">
                        <a:solidFill>
                          <a:srgbClr val="FFFFFF"/>
                        </a:solidFill>
                      </a:endParaRPr>
                    </a:p>
                  </a:txBody>
                  <a:tcPr marL="82249" marR="82249" marT="34707" marB="34707"/>
                </a:tc>
                <a:tc>
                  <a:txBody>
                    <a:bodyPr/>
                    <a:lstStyle/>
                    <a:p>
                      <a:r>
                        <a:rPr lang="en-US" sz="1300"/>
                        <a:t>SP-FG20C-PA-XX</a:t>
                      </a:r>
                    </a:p>
                  </a:txBody>
                  <a:tcPr marL="82249" marR="82249" marT="34707" marB="34707"/>
                </a:tc>
                <a:extLst>
                  <a:ext uri="{0D108BD9-81ED-4DB2-BD59-A6C34878D82A}">
                    <a16:rowId xmlns="" xmlns:a16="http://schemas.microsoft.com/office/drawing/2014/main" val="10001"/>
                  </a:ext>
                </a:extLst>
              </a:tr>
              <a:tr h="318763">
                <a:tc>
                  <a:txBody>
                    <a:bodyPr/>
                    <a:lstStyle/>
                    <a:p>
                      <a:r>
                        <a:rPr lang="en-US" sz="1300"/>
                        <a:t>FG/FWF-30D-POE</a:t>
                      </a:r>
                      <a:endParaRPr lang="en-US" sz="1300" b="1">
                        <a:solidFill>
                          <a:srgbClr val="FFFFFF"/>
                        </a:solidFill>
                      </a:endParaRPr>
                    </a:p>
                  </a:txBody>
                  <a:tcPr marL="82249" marR="82249" marT="34707" marB="34707"/>
                </a:tc>
                <a:tc>
                  <a:txBody>
                    <a:bodyPr/>
                    <a:lstStyle/>
                    <a:p>
                      <a:r>
                        <a:rPr lang="en-US" sz="1300"/>
                        <a:t>SP-FG30D-POE-PDC</a:t>
                      </a:r>
                    </a:p>
                  </a:txBody>
                  <a:tcPr marL="82249" marR="82249" marT="34707" marB="34707"/>
                </a:tc>
                <a:extLst>
                  <a:ext uri="{0D108BD9-81ED-4DB2-BD59-A6C34878D82A}">
                    <a16:rowId xmlns="" xmlns:a16="http://schemas.microsoft.com/office/drawing/2014/main" val="10002"/>
                  </a:ext>
                </a:extLst>
              </a:tr>
              <a:tr h="318763">
                <a:tc>
                  <a:txBody>
                    <a:bodyPr/>
                    <a:lstStyle/>
                    <a:p>
                      <a:r>
                        <a:rPr lang="en-US" sz="1300"/>
                        <a:t>FG/FWF-30E, FG/FWF-50E, FG/FWF-51E</a:t>
                      </a:r>
                      <a:endParaRPr lang="en-US" sz="1300" b="1">
                        <a:solidFill>
                          <a:srgbClr val="000000"/>
                        </a:solidFill>
                      </a:endParaRPr>
                    </a:p>
                  </a:txBody>
                  <a:tcPr marL="82249" marR="82249" marT="34707" marB="34707"/>
                </a:tc>
                <a:tc>
                  <a:txBody>
                    <a:bodyPr/>
                    <a:lstStyle/>
                    <a:p>
                      <a:r>
                        <a:rPr lang="en-US" sz="1300"/>
                        <a:t>SP-FG30E-PA-XX</a:t>
                      </a:r>
                    </a:p>
                  </a:txBody>
                  <a:tcPr marL="82249" marR="82249" marT="34707" marB="34707"/>
                </a:tc>
                <a:extLst>
                  <a:ext uri="{0D108BD9-81ED-4DB2-BD59-A6C34878D82A}">
                    <a16:rowId xmlns="" xmlns:a16="http://schemas.microsoft.com/office/drawing/2014/main" val="10003"/>
                  </a:ext>
                </a:extLst>
              </a:tr>
              <a:tr h="318763">
                <a:tc>
                  <a:txBody>
                    <a:bodyPr/>
                    <a:lstStyle/>
                    <a:p>
                      <a:r>
                        <a:rPr lang="en-US" sz="1300"/>
                        <a:t>FG-52E, FG-50E-2R, FG-30E-3G4G</a:t>
                      </a:r>
                      <a:endParaRPr lang="en-US" sz="1300" b="1">
                        <a:solidFill>
                          <a:srgbClr val="000000"/>
                        </a:solidFill>
                      </a:endParaRPr>
                    </a:p>
                  </a:txBody>
                  <a:tcPr marL="82249" marR="82249" marT="34707" marB="34707"/>
                </a:tc>
                <a:tc>
                  <a:txBody>
                    <a:bodyPr/>
                    <a:lstStyle/>
                    <a:p>
                      <a:r>
                        <a:rPr lang="en-US" sz="1300"/>
                        <a:t>SP-FG52E-PA-XX</a:t>
                      </a:r>
                    </a:p>
                  </a:txBody>
                  <a:tcPr marL="82249" marR="82249" marT="34707" marB="34707"/>
                </a:tc>
                <a:extLst>
                  <a:ext uri="{0D108BD9-81ED-4DB2-BD59-A6C34878D82A}">
                    <a16:rowId xmlns="" xmlns:a16="http://schemas.microsoft.com/office/drawing/2014/main" val="10004"/>
                  </a:ext>
                </a:extLst>
              </a:tr>
              <a:tr h="318763">
                <a:tc>
                  <a:txBody>
                    <a:bodyPr/>
                    <a:lstStyle/>
                    <a:p>
                      <a:r>
                        <a:rPr lang="en-US" sz="1300"/>
                        <a:t>FG/FWF-40C,</a:t>
                      </a:r>
                      <a:r>
                        <a:rPr lang="en-US" sz="1300" baseline="0"/>
                        <a:t> 60C, 60D,60D-3G4G, 60E, 61E, 90D, FG-70D</a:t>
                      </a:r>
                      <a:endParaRPr lang="en-US" sz="1300" b="1">
                        <a:solidFill>
                          <a:srgbClr val="FFFFFF"/>
                        </a:solidFill>
                      </a:endParaRPr>
                    </a:p>
                  </a:txBody>
                  <a:tcPr marL="82249" marR="82249" marT="34707" marB="34707"/>
                </a:tc>
                <a:tc>
                  <a:txBody>
                    <a:bodyPr/>
                    <a:lstStyle/>
                    <a:p>
                      <a:r>
                        <a:rPr lang="en-US" sz="1300"/>
                        <a:t>SP-FG60C-PDC</a:t>
                      </a:r>
                    </a:p>
                  </a:txBody>
                  <a:tcPr marL="82249" marR="82249" marT="34707" marB="34707"/>
                </a:tc>
                <a:extLst>
                  <a:ext uri="{0D108BD9-81ED-4DB2-BD59-A6C34878D82A}">
                    <a16:rowId xmlns="" xmlns:a16="http://schemas.microsoft.com/office/drawing/2014/main" val="10005"/>
                  </a:ext>
                </a:extLst>
              </a:tr>
              <a:tr h="318763">
                <a:tc>
                  <a:txBody>
                    <a:bodyPr/>
                    <a:lstStyle/>
                    <a:p>
                      <a:r>
                        <a:rPr lang="en-US" sz="1300"/>
                        <a:t>FG/FWF-60D-POE</a:t>
                      </a:r>
                      <a:endParaRPr lang="en-US" sz="1300" b="1">
                        <a:solidFill>
                          <a:srgbClr val="FFFFFF"/>
                        </a:solidFill>
                      </a:endParaRPr>
                    </a:p>
                  </a:txBody>
                  <a:tcPr marL="82249" marR="82249" marT="34707" marB="34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SP-FG60D-POE-PDC</a:t>
                      </a:r>
                    </a:p>
                  </a:txBody>
                  <a:tcPr marL="82249" marR="82249" marT="34707" marB="34707"/>
                </a:tc>
                <a:extLst>
                  <a:ext uri="{0D108BD9-81ED-4DB2-BD59-A6C34878D82A}">
                    <a16:rowId xmlns="" xmlns:a16="http://schemas.microsoft.com/office/drawing/2014/main" val="10006"/>
                  </a:ext>
                </a:extLst>
              </a:tr>
              <a:tr h="162582">
                <a:tc>
                  <a:txBody>
                    <a:bodyPr/>
                    <a:lstStyle/>
                    <a:p>
                      <a:r>
                        <a:rPr lang="en-US" sz="1300"/>
                        <a:t>FG-80D</a:t>
                      </a:r>
                      <a:endParaRPr lang="en-US" sz="1300" b="1">
                        <a:solidFill>
                          <a:srgbClr val="FFFFFF"/>
                        </a:solidFill>
                      </a:endParaRPr>
                    </a:p>
                  </a:txBody>
                  <a:tcPr marL="82249" marR="82249" marT="34707" marB="34707"/>
                </a:tc>
                <a:tc>
                  <a:txBody>
                    <a:bodyPr/>
                    <a:lstStyle/>
                    <a:p>
                      <a:r>
                        <a:rPr lang="en-US" sz="1300"/>
                        <a:t>SP-FG80D-PDC</a:t>
                      </a:r>
                    </a:p>
                  </a:txBody>
                  <a:tcPr marL="82249" marR="82249" marT="34707" marB="34707"/>
                </a:tc>
                <a:extLst>
                  <a:ext uri="{0D108BD9-81ED-4DB2-BD59-A6C34878D82A}">
                    <a16:rowId xmlns="" xmlns:a16="http://schemas.microsoft.com/office/drawing/2014/main" val="10007"/>
                  </a:ext>
                </a:extLst>
              </a:tr>
              <a:tr h="523080">
                <a:tc>
                  <a:txBody>
                    <a:bodyPr/>
                    <a:lstStyle/>
                    <a:p>
                      <a:r>
                        <a:rPr lang="en-US" sz="1300"/>
                        <a:t>FG-60E-POE, FG-80-POE,</a:t>
                      </a:r>
                      <a:r>
                        <a:rPr lang="en-US" sz="1300" baseline="0"/>
                        <a:t> 81E-POE</a:t>
                      </a:r>
                      <a:endParaRPr lang="en-US" sz="1300" b="1">
                        <a:solidFill>
                          <a:srgbClr val="000000"/>
                        </a:solidFill>
                      </a:endParaRPr>
                    </a:p>
                  </a:txBody>
                  <a:tcPr marL="82249" marR="82249" marT="34707" marB="34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SP-FG80E-POE-PDC</a:t>
                      </a:r>
                    </a:p>
                  </a:txBody>
                  <a:tcPr marL="82249" marR="82249" marT="34707" marB="34707"/>
                </a:tc>
                <a:extLst>
                  <a:ext uri="{0D108BD9-81ED-4DB2-BD59-A6C34878D82A}">
                    <a16:rowId xmlns="" xmlns:a16="http://schemas.microsoft.com/office/drawing/2014/main" val="10008"/>
                  </a:ext>
                </a:extLst>
              </a:tr>
              <a:tr h="523080">
                <a:tc>
                  <a:txBody>
                    <a:bodyPr/>
                    <a:lstStyle/>
                    <a:p>
                      <a:r>
                        <a:rPr lang="en-US" sz="1300" dirty="0"/>
                        <a:t>FG/FWF-90D-POE,</a:t>
                      </a:r>
                      <a:r>
                        <a:rPr lang="en-US" sz="1300" baseline="0" dirty="0"/>
                        <a:t> FG-70D-POE</a:t>
                      </a:r>
                      <a:endParaRPr lang="en-US" sz="1300" b="1" dirty="0">
                        <a:solidFill>
                          <a:srgbClr val="FFFFFF"/>
                        </a:solidFill>
                      </a:endParaRPr>
                    </a:p>
                  </a:txBody>
                  <a:tcPr marL="82249" marR="82249" marT="34707" marB="34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SP-FG90D-POE-PDC</a:t>
                      </a:r>
                    </a:p>
                  </a:txBody>
                  <a:tcPr marL="82249" marR="82249" marT="34707" marB="34707"/>
                </a:tc>
                <a:extLst>
                  <a:ext uri="{0D108BD9-81ED-4DB2-BD59-A6C34878D82A}">
                    <a16:rowId xmlns="" xmlns:a16="http://schemas.microsoft.com/office/drawing/2014/main" val="10009"/>
                  </a:ext>
                </a:extLst>
              </a:tr>
              <a:tr h="318763">
                <a:tc>
                  <a:txBody>
                    <a:bodyPr/>
                    <a:lstStyle/>
                    <a:p>
                      <a:r>
                        <a:rPr lang="en-US" sz="1300"/>
                        <a:t>FG/FWF-92D, FG-90/91E</a:t>
                      </a:r>
                      <a:endParaRPr lang="en-US" sz="1300" b="1">
                        <a:solidFill>
                          <a:srgbClr val="FFFFFF"/>
                        </a:solidFill>
                      </a:endParaRPr>
                    </a:p>
                  </a:txBody>
                  <a:tcPr marL="82249" marR="82249" marT="34707" marB="347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SP-FG92D-PDC</a:t>
                      </a:r>
                    </a:p>
                  </a:txBody>
                  <a:tcPr marL="82249" marR="82249" marT="34707" marB="34707"/>
                </a:tc>
                <a:extLst>
                  <a:ext uri="{0D108BD9-81ED-4DB2-BD59-A6C34878D82A}">
                    <a16:rowId xmlns="" xmlns:a16="http://schemas.microsoft.com/office/drawing/2014/main" val="10010"/>
                  </a:ext>
                </a:extLst>
              </a:tr>
            </a:tbl>
          </a:graphicData>
        </a:graphic>
      </p:graphicFrame>
      <p:graphicFrame>
        <p:nvGraphicFramePr>
          <p:cNvPr id="4" name="Group 86"/>
          <p:cNvGraphicFramePr>
            <a:graphicFrameLocks noGrp="1"/>
          </p:cNvGraphicFramePr>
          <p:nvPr>
            <p:extLst>
              <p:ext uri="{D42A27DB-BD31-4B8C-83A1-F6EECF244321}">
                <p14:modId xmlns:p14="http://schemas.microsoft.com/office/powerpoint/2010/main" val="532480004"/>
              </p:ext>
            </p:extLst>
          </p:nvPr>
        </p:nvGraphicFramePr>
        <p:xfrm>
          <a:off x="6412176" y="1195442"/>
          <a:ext cx="5400000" cy="5501750"/>
        </p:xfrm>
        <a:graphic>
          <a:graphicData uri="http://schemas.openxmlformats.org/drawingml/2006/table">
            <a:tbl>
              <a:tblPr firstRow="1" firstCol="1" bandRow="1">
                <a:tableStyleId>{46F890A9-2807-4EBB-B81D-B2AA78EC7F39}</a:tableStyleId>
              </a:tblPr>
              <a:tblGrid>
                <a:gridCol w="1767104">
                  <a:extLst>
                    <a:ext uri="{9D8B030D-6E8A-4147-A177-3AD203B41FA5}">
                      <a16:colId xmlns="" xmlns:a16="http://schemas.microsoft.com/office/drawing/2014/main" val="20000"/>
                    </a:ext>
                  </a:extLst>
                </a:gridCol>
                <a:gridCol w="3632896">
                  <a:extLst>
                    <a:ext uri="{9D8B030D-6E8A-4147-A177-3AD203B41FA5}">
                      <a16:colId xmlns="" xmlns:a16="http://schemas.microsoft.com/office/drawing/2014/main" val="20001"/>
                    </a:ext>
                  </a:extLst>
                </a:gridCol>
              </a:tblGrid>
              <a:tr h="3373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Models</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Spare/Redundant Power Supplies Option</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504368">
                <a:tc>
                  <a:txBody>
                    <a:bodyPr/>
                    <a:lstStyle/>
                    <a:p>
                      <a:r>
                        <a:rPr lang="en-US" sz="1300"/>
                        <a:t>FG-100E, 100EF, 140E</a:t>
                      </a:r>
                      <a:endParaRPr lang="en-US" sz="1300" b="1">
                        <a:solidFill>
                          <a:srgbClr val="000000"/>
                        </a:solidFill>
                      </a:endParaRPr>
                    </a:p>
                  </a:txBody>
                  <a:tcPr marL="82249" marR="82249" marT="34707" marB="34707"/>
                </a:tc>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300"/>
                        <a:t>FRPS-100 </a:t>
                      </a:r>
                      <a:r>
                        <a:rPr lang="en-US" sz="1300" baseline="0"/>
                        <a:t>(max 2 units)</a:t>
                      </a:r>
                      <a:endParaRPr lang="en-US" sz="1300"/>
                    </a:p>
                  </a:txBody>
                  <a:tcPr marL="82249" marR="82249" marT="34707" marB="34707"/>
                </a:tc>
                <a:extLst>
                  <a:ext uri="{0D108BD9-81ED-4DB2-BD59-A6C34878D82A}">
                    <a16:rowId xmlns="" xmlns:a16="http://schemas.microsoft.com/office/drawing/2014/main" val="10001"/>
                  </a:ext>
                </a:extLst>
              </a:tr>
              <a:tr h="166271">
                <a:tc>
                  <a:txBody>
                    <a:bodyPr/>
                    <a:lstStyle/>
                    <a:p>
                      <a:r>
                        <a:rPr lang="en-US" sz="1300"/>
                        <a:t>FG-140E-POE</a:t>
                      </a:r>
                      <a:endParaRPr lang="en-US" sz="1300" b="1">
                        <a:solidFill>
                          <a:srgbClr val="000000"/>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FRPS-740-FG </a:t>
                      </a:r>
                      <a:r>
                        <a:rPr lang="en-US" sz="1300" baseline="0"/>
                        <a:t>(max 2 units)</a:t>
                      </a:r>
                      <a:endParaRPr lang="en-US" sz="1300"/>
                    </a:p>
                  </a:txBody>
                  <a:tcPr marL="82249" marR="82249" marT="34707" marB="34707"/>
                </a:tc>
                <a:extLst>
                  <a:ext uri="{0D108BD9-81ED-4DB2-BD59-A6C34878D82A}">
                    <a16:rowId xmlns="" xmlns:a16="http://schemas.microsoft.com/office/drawing/2014/main" val="10002"/>
                  </a:ext>
                </a:extLst>
              </a:tr>
              <a:tr h="504368">
                <a:tc>
                  <a:txBody>
                    <a:bodyPr/>
                    <a:lstStyle/>
                    <a:p>
                      <a:r>
                        <a:rPr lang="en-US" sz="1300"/>
                        <a:t>FG-200D,</a:t>
                      </a:r>
                      <a:r>
                        <a:rPr lang="en-US" sz="1300" baseline="0"/>
                        <a:t> </a:t>
                      </a:r>
                      <a:r>
                        <a:rPr lang="en-US" sz="1300"/>
                        <a:t>240D, 200E</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FRPS-100 </a:t>
                      </a:r>
                      <a:r>
                        <a:rPr lang="en-US" sz="1300" baseline="0"/>
                        <a:t>(max 2 units)</a:t>
                      </a:r>
                      <a:endParaRPr lang="en-US" sz="1300"/>
                    </a:p>
                  </a:txBody>
                  <a:tcPr marL="82249" marR="82249" marT="34707" marB="34707"/>
                </a:tc>
                <a:extLst>
                  <a:ext uri="{0D108BD9-81ED-4DB2-BD59-A6C34878D82A}">
                    <a16:rowId xmlns="" xmlns:a16="http://schemas.microsoft.com/office/drawing/2014/main" val="10003"/>
                  </a:ext>
                </a:extLst>
              </a:tr>
              <a:tr h="504368">
                <a:tc>
                  <a:txBody>
                    <a:bodyPr/>
                    <a:lstStyle/>
                    <a:p>
                      <a:r>
                        <a:rPr lang="en-US" sz="1300"/>
                        <a:t>FG-200D/240D/280-POE</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FRPS-740-FG </a:t>
                      </a:r>
                      <a:r>
                        <a:rPr lang="en-US" sz="1300" baseline="0"/>
                        <a:t>(max 2 units)</a:t>
                      </a:r>
                      <a:endParaRPr lang="en-US" sz="1300"/>
                    </a:p>
                  </a:txBody>
                  <a:tcPr marL="82249" marR="82249" marT="34707" marB="34707"/>
                </a:tc>
                <a:extLst>
                  <a:ext uri="{0D108BD9-81ED-4DB2-BD59-A6C34878D82A}">
                    <a16:rowId xmlns="" xmlns:a16="http://schemas.microsoft.com/office/drawing/2014/main" val="10004"/>
                  </a:ext>
                </a:extLst>
              </a:tr>
              <a:tr h="504368">
                <a:tc>
                  <a:txBody>
                    <a:bodyPr/>
                    <a:lstStyle/>
                    <a:p>
                      <a:r>
                        <a:rPr lang="en-US" sz="1300" kern="1200"/>
                        <a:t>FG-300C</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SP-FG310B-RPS</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a:t>FRPS-100 </a:t>
                      </a:r>
                      <a:r>
                        <a:rPr lang="en-US" sz="1300" baseline="0"/>
                        <a:t>(max 4 units)</a:t>
                      </a:r>
                      <a:endParaRPr lang="en-US" sz="1300"/>
                    </a:p>
                  </a:txBody>
                  <a:tcPr marL="82249" marR="82249" marT="34707" marB="34707"/>
                </a:tc>
                <a:extLst>
                  <a:ext uri="{0D108BD9-81ED-4DB2-BD59-A6C34878D82A}">
                    <a16:rowId xmlns="" xmlns:a16="http://schemas.microsoft.com/office/drawing/2014/main" val="10005"/>
                  </a:ext>
                </a:extLst>
              </a:tr>
              <a:tr h="504368">
                <a:tc>
                  <a:txBody>
                    <a:bodyPr/>
                    <a:lstStyle/>
                    <a:p>
                      <a:r>
                        <a:rPr lang="en-US" sz="1300"/>
                        <a:t>FG-300D</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FRPS-100 </a:t>
                      </a:r>
                      <a:r>
                        <a:rPr lang="en-US" sz="1300" baseline="0"/>
                        <a:t>(max 2 units)</a:t>
                      </a:r>
                      <a:endParaRPr lang="en-US" sz="1300"/>
                    </a:p>
                  </a:txBody>
                  <a:tcPr marL="82249" marR="82249" marT="34707" marB="34707"/>
                </a:tc>
                <a:extLst>
                  <a:ext uri="{0D108BD9-81ED-4DB2-BD59-A6C34878D82A}">
                    <a16:rowId xmlns="" xmlns:a16="http://schemas.microsoft.com/office/drawing/2014/main" val="10006"/>
                  </a:ext>
                </a:extLst>
              </a:tr>
              <a:tr h="296224">
                <a:tc>
                  <a:txBody>
                    <a:bodyPr/>
                    <a:lstStyle/>
                    <a:p>
                      <a:r>
                        <a:rPr lang="en-US" sz="1300"/>
                        <a:t>FG-300/301E, FG-400/401E, FG500/501E &amp; FG-600/601E</a:t>
                      </a:r>
                      <a:endParaRPr lang="en-US" sz="1300" b="1">
                        <a:solidFill>
                          <a:schemeClr val="tx1"/>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SP-FG300E-PS (additional as option)</a:t>
                      </a:r>
                    </a:p>
                  </a:txBody>
                  <a:tcPr marL="82249" marR="82249" marT="34707" marB="34707"/>
                </a:tc>
                <a:extLst>
                  <a:ext uri="{0D108BD9-81ED-4DB2-BD59-A6C34878D82A}">
                    <a16:rowId xmlns="" xmlns:a16="http://schemas.microsoft.com/office/drawing/2014/main" val="10007"/>
                  </a:ext>
                </a:extLst>
              </a:tr>
              <a:tr h="504368">
                <a:tc>
                  <a:txBody>
                    <a:bodyPr/>
                    <a:lstStyle/>
                    <a:p>
                      <a:r>
                        <a:rPr lang="en-US" sz="1300"/>
                        <a:t>FG-400D,</a:t>
                      </a:r>
                      <a:r>
                        <a:rPr lang="en-US" sz="1300" baseline="0"/>
                        <a:t> </a:t>
                      </a:r>
                      <a:r>
                        <a:rPr lang="en-US" sz="1300"/>
                        <a:t>500D</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FRPS-100</a:t>
                      </a:r>
                      <a:r>
                        <a:rPr lang="en-US" sz="1300" baseline="0"/>
                        <a:t> (max 2 units)</a:t>
                      </a:r>
                      <a:endParaRPr lang="en-US" sz="1300"/>
                    </a:p>
                  </a:txBody>
                  <a:tcPr marL="82249" marR="82249" marT="34707" marB="34707"/>
                </a:tc>
                <a:extLst>
                  <a:ext uri="{0D108BD9-81ED-4DB2-BD59-A6C34878D82A}">
                    <a16:rowId xmlns="" xmlns:a16="http://schemas.microsoft.com/office/drawing/2014/main" val="10008"/>
                  </a:ext>
                </a:extLst>
              </a:tr>
              <a:tr h="504368">
                <a:tc>
                  <a:txBody>
                    <a:bodyPr/>
                    <a:lstStyle/>
                    <a:p>
                      <a:r>
                        <a:rPr lang="en-US" sz="1300"/>
                        <a:t>FG-600C, 800C</a:t>
                      </a:r>
                      <a:endParaRPr lang="en-US" sz="1300" b="1">
                        <a:solidFill>
                          <a:srgbClr val="FFFFFF"/>
                        </a:solidFill>
                      </a:endParaRPr>
                    </a:p>
                  </a:txBody>
                  <a:tcPr marL="82249" marR="82249" marT="34707" marB="34707"/>
                </a:tc>
                <a:tc>
                  <a:txBody>
                    <a:bodyPr/>
                    <a:lstStyle/>
                    <a:p>
                      <a:r>
                        <a:rPr lang="en-US" sz="1300"/>
                        <a:t>SP-FG600C-PS</a:t>
                      </a:r>
                      <a:r>
                        <a:rPr lang="en-US" sz="1300" baseline="0"/>
                        <a:t> </a:t>
                      </a:r>
                      <a:r>
                        <a:rPr lang="en-US" sz="1300"/>
                        <a:t>(additional as option)</a:t>
                      </a:r>
                    </a:p>
                  </a:txBody>
                  <a:tcPr marL="82249" marR="82249" marT="34707" marB="34707"/>
                </a:tc>
                <a:extLst>
                  <a:ext uri="{0D108BD9-81ED-4DB2-BD59-A6C34878D82A}">
                    <a16:rowId xmlns="" xmlns:a16="http://schemas.microsoft.com/office/drawing/2014/main" val="10009"/>
                  </a:ext>
                </a:extLst>
              </a:tr>
              <a:tr h="504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FG-600C-DC, FG-800C-DC</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dirty="0"/>
                        <a:t>SP-FG600C-DC-PS</a:t>
                      </a:r>
                      <a:r>
                        <a:rPr lang="en-US" sz="1300" baseline="0" dirty="0"/>
                        <a:t> </a:t>
                      </a:r>
                      <a:r>
                        <a:rPr lang="en-US" sz="1300" dirty="0"/>
                        <a:t>(additional as option)</a:t>
                      </a:r>
                    </a:p>
                  </a:txBody>
                  <a:tcPr marL="82249" marR="82249" marT="34707" marB="34707"/>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54161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Power Adapters &amp; Redundant Power Supplies</a:t>
            </a:r>
          </a:p>
        </p:txBody>
      </p:sp>
      <p:graphicFrame>
        <p:nvGraphicFramePr>
          <p:cNvPr id="3" name="Group 86"/>
          <p:cNvGraphicFramePr>
            <a:graphicFrameLocks noGrp="1"/>
          </p:cNvGraphicFramePr>
          <p:nvPr>
            <p:extLst>
              <p:ext uri="{D42A27DB-BD31-4B8C-83A1-F6EECF244321}">
                <p14:modId xmlns:p14="http://schemas.microsoft.com/office/powerpoint/2010/main" val="1140929891"/>
              </p:ext>
            </p:extLst>
          </p:nvPr>
        </p:nvGraphicFramePr>
        <p:xfrm>
          <a:off x="337501" y="1200000"/>
          <a:ext cx="5400000" cy="4417902"/>
        </p:xfrm>
        <a:graphic>
          <a:graphicData uri="http://schemas.openxmlformats.org/drawingml/2006/table">
            <a:tbl>
              <a:tblPr firstRow="1" firstCol="1" bandRow="1">
                <a:tableStyleId>{46F890A9-2807-4EBB-B81D-B2AA78EC7F39}</a:tableStyleId>
              </a:tblPr>
              <a:tblGrid>
                <a:gridCol w="1767104">
                  <a:extLst>
                    <a:ext uri="{9D8B030D-6E8A-4147-A177-3AD203B41FA5}">
                      <a16:colId xmlns="" xmlns:a16="http://schemas.microsoft.com/office/drawing/2014/main" val="20000"/>
                    </a:ext>
                  </a:extLst>
                </a:gridCol>
                <a:gridCol w="3632896">
                  <a:extLst>
                    <a:ext uri="{9D8B030D-6E8A-4147-A177-3AD203B41FA5}">
                      <a16:colId xmlns="" xmlns:a16="http://schemas.microsoft.com/office/drawing/2014/main" val="20001"/>
                    </a:ext>
                  </a:extLst>
                </a:gridCol>
              </a:tblGrid>
              <a:tr h="354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Models</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Spare/Redundant Power Supplies Option</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523080">
                <a:tc>
                  <a:txBody>
                    <a:bodyPr/>
                    <a:lstStyle/>
                    <a:p>
                      <a:r>
                        <a:rPr lang="en-US" sz="1300"/>
                        <a:t>FG600D</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FRPS-100</a:t>
                      </a:r>
                      <a:r>
                        <a:rPr lang="en-US" sz="1300" baseline="0"/>
                        <a:t> (max 2 units)</a:t>
                      </a:r>
                      <a:endParaRPr lang="en-US" sz="1300"/>
                    </a:p>
                  </a:txBody>
                  <a:tcPr marL="82249" marR="82249" marT="34707" marB="34707"/>
                </a:tc>
                <a:extLst>
                  <a:ext uri="{0D108BD9-81ED-4DB2-BD59-A6C34878D82A}">
                    <a16:rowId xmlns="" xmlns:a16="http://schemas.microsoft.com/office/drawing/2014/main" val="10001"/>
                  </a:ext>
                </a:extLst>
              </a:tr>
              <a:tr h="523080">
                <a:tc>
                  <a:txBody>
                    <a:bodyPr/>
                    <a:lstStyle/>
                    <a:p>
                      <a:r>
                        <a:rPr lang="en-US" sz="1300"/>
                        <a:t>FG-620B,</a:t>
                      </a:r>
                      <a:r>
                        <a:rPr lang="en-US" sz="1300" baseline="0"/>
                        <a:t> 621B</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SP-FG620B-RPS</a:t>
                      </a:r>
                    </a:p>
                  </a:txBody>
                  <a:tcPr marL="82249" marR="82249" marT="34707" marB="34707"/>
                </a:tc>
                <a:extLst>
                  <a:ext uri="{0D108BD9-81ED-4DB2-BD59-A6C34878D82A}">
                    <a16:rowId xmlns="" xmlns:a16="http://schemas.microsoft.com/office/drawing/2014/main" val="10002"/>
                  </a:ext>
                </a:extLst>
              </a:tr>
              <a:tr h="318763">
                <a:tc>
                  <a:txBody>
                    <a:bodyPr/>
                    <a:lstStyle/>
                    <a:p>
                      <a:r>
                        <a:rPr lang="en-US" sz="1300"/>
                        <a:t>FG-800D</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SP-FG600C-PS</a:t>
                      </a:r>
                      <a:r>
                        <a:rPr lang="en-US" sz="1300" baseline="0"/>
                        <a:t> </a:t>
                      </a:r>
                      <a:r>
                        <a:rPr lang="en-US" sz="1300"/>
                        <a:t>(additional as option)</a:t>
                      </a:r>
                    </a:p>
                  </a:txBody>
                  <a:tcPr marL="82249" marR="82249" marT="34707" marB="34707"/>
                </a:tc>
                <a:extLst>
                  <a:ext uri="{0D108BD9-81ED-4DB2-BD59-A6C34878D82A}">
                    <a16:rowId xmlns="" xmlns:a16="http://schemas.microsoft.com/office/drawing/2014/main" val="10003"/>
                  </a:ext>
                </a:extLst>
              </a:tr>
              <a:tr h="318763">
                <a:tc>
                  <a:txBody>
                    <a:bodyPr/>
                    <a:lstStyle/>
                    <a:p>
                      <a:r>
                        <a:rPr lang="en-US" sz="1300"/>
                        <a:t>FG-1000C, FG-1000C-DC</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SP-FG600C-PS, SP-FG600C-DC-PS (spare)</a:t>
                      </a:r>
                    </a:p>
                  </a:txBody>
                  <a:tcPr marL="82249" marR="82249" marT="34707" marB="34707"/>
                </a:tc>
                <a:extLst>
                  <a:ext uri="{0D108BD9-81ED-4DB2-BD59-A6C34878D82A}">
                    <a16:rowId xmlns="" xmlns:a16="http://schemas.microsoft.com/office/drawing/2014/main" val="10004"/>
                  </a:ext>
                </a:extLst>
              </a:tr>
              <a:tr h="31876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FG-900D/1000D</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SP-FXX1000D</a:t>
                      </a:r>
                    </a:p>
                  </a:txBody>
                  <a:tcPr marL="82249" marR="82249" marT="34707" marB="34707"/>
                </a:tc>
                <a:extLst>
                  <a:ext uri="{0D108BD9-81ED-4DB2-BD59-A6C34878D82A}">
                    <a16:rowId xmlns="" xmlns:a16="http://schemas.microsoft.com/office/drawing/2014/main" val="10005"/>
                  </a:ext>
                </a:extLst>
              </a:tr>
              <a:tr h="31876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FG-1200D, FG-1500D, FG-1500DT</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SP-FG1200D-PS</a:t>
                      </a:r>
                    </a:p>
                  </a:txBody>
                  <a:tcPr marL="82249" marR="82249" marT="34707" marB="34707"/>
                </a:tc>
                <a:extLst>
                  <a:ext uri="{0D108BD9-81ED-4DB2-BD59-A6C34878D82A}">
                    <a16:rowId xmlns="" xmlns:a16="http://schemas.microsoft.com/office/drawing/2014/main" val="10006"/>
                  </a:ext>
                </a:extLst>
              </a:tr>
              <a:tr h="31876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FG-1240B,</a:t>
                      </a:r>
                      <a:r>
                        <a:rPr lang="en-US" sz="1300" baseline="0"/>
                        <a:t> FG-3040B, FG-3140B </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SP-FG1240B-PS (spare)</a:t>
                      </a:r>
                    </a:p>
                  </a:txBody>
                  <a:tcPr marL="82249" marR="82249" marT="34707" marB="34707"/>
                </a:tc>
                <a:extLst>
                  <a:ext uri="{0D108BD9-81ED-4DB2-BD59-A6C34878D82A}">
                    <a16:rowId xmlns="" xmlns:a16="http://schemas.microsoft.com/office/drawing/2014/main" val="10007"/>
                  </a:ext>
                </a:extLst>
              </a:tr>
              <a:tr h="318763">
                <a:tc>
                  <a:txBody>
                    <a:bodyPr/>
                    <a:lstStyle/>
                    <a:p>
                      <a:r>
                        <a:rPr lang="en-US" sz="1300"/>
                        <a:t>FG-3000D,</a:t>
                      </a:r>
                      <a:r>
                        <a:rPr lang="en-US" sz="1300" baseline="0"/>
                        <a:t> FG-3100D, </a:t>
                      </a:r>
                      <a:r>
                        <a:rPr lang="en-US" sz="1300"/>
                        <a:t>FG-3240C, 3200D</a:t>
                      </a:r>
                      <a:endParaRPr lang="en-US" sz="1300" b="1">
                        <a:solidFill>
                          <a:srgbClr val="FFFFFF"/>
                        </a:solidFill>
                      </a:endParaRPr>
                    </a:p>
                  </a:txBody>
                  <a:tcPr marL="82249" marR="82249" marT="34707" marB="34707"/>
                </a:tc>
                <a:tc>
                  <a:txBody>
                    <a:bodyPr/>
                    <a:lstStyle/>
                    <a:p>
                      <a:r>
                        <a:rPr lang="en-US" sz="1300"/>
                        <a:t>SP-FG3000D-PS</a:t>
                      </a:r>
                    </a:p>
                  </a:txBody>
                  <a:tcPr marL="82249" marR="82249" marT="34707" marB="34707"/>
                </a:tc>
                <a:extLst>
                  <a:ext uri="{0D108BD9-81ED-4DB2-BD59-A6C34878D82A}">
                    <a16:rowId xmlns="" xmlns:a16="http://schemas.microsoft.com/office/drawing/2014/main" val="10008"/>
                  </a:ext>
                </a:extLst>
              </a:tr>
              <a:tr h="318763">
                <a:tc>
                  <a:txBody>
                    <a:bodyPr/>
                    <a:lstStyle/>
                    <a:p>
                      <a:r>
                        <a:rPr lang="en-US" sz="1300" baseline="0"/>
                        <a:t>FG-3600C</a:t>
                      </a:r>
                      <a:endParaRPr lang="en-US" sz="1300" b="1">
                        <a:solidFill>
                          <a:srgbClr val="FFFFFF"/>
                        </a:solidFill>
                      </a:endParaRPr>
                    </a:p>
                  </a:txBody>
                  <a:tcPr marL="82249" marR="82249" marT="34707" marB="3470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SP-FG3600C-PS (spare)</a:t>
                      </a:r>
                    </a:p>
                  </a:txBody>
                  <a:tcPr marL="82249" marR="82249" marT="34707" marB="34707"/>
                </a:tc>
                <a:extLst>
                  <a:ext uri="{0D108BD9-81ED-4DB2-BD59-A6C34878D82A}">
                    <a16:rowId xmlns="" xmlns:a16="http://schemas.microsoft.com/office/drawing/2014/main" val="4204888123"/>
                  </a:ext>
                </a:extLst>
              </a:tr>
            </a:tbl>
          </a:graphicData>
        </a:graphic>
      </p:graphicFrame>
      <p:graphicFrame>
        <p:nvGraphicFramePr>
          <p:cNvPr id="4" name="Group 86"/>
          <p:cNvGraphicFramePr>
            <a:graphicFrameLocks noGrp="1"/>
          </p:cNvGraphicFramePr>
          <p:nvPr>
            <p:extLst>
              <p:ext uri="{D42A27DB-BD31-4B8C-83A1-F6EECF244321}">
                <p14:modId xmlns:p14="http://schemas.microsoft.com/office/powerpoint/2010/main" val="3517669073"/>
              </p:ext>
            </p:extLst>
          </p:nvPr>
        </p:nvGraphicFramePr>
        <p:xfrm>
          <a:off x="6412176" y="1195442"/>
          <a:ext cx="5400000" cy="4372322"/>
        </p:xfrm>
        <a:graphic>
          <a:graphicData uri="http://schemas.openxmlformats.org/drawingml/2006/table">
            <a:tbl>
              <a:tblPr firstRow="1" firstCol="1" bandRow="1">
                <a:tableStyleId>{46F890A9-2807-4EBB-B81D-B2AA78EC7F39}</a:tableStyleId>
              </a:tblPr>
              <a:tblGrid>
                <a:gridCol w="1767104">
                  <a:extLst>
                    <a:ext uri="{9D8B030D-6E8A-4147-A177-3AD203B41FA5}">
                      <a16:colId xmlns="" xmlns:a16="http://schemas.microsoft.com/office/drawing/2014/main" val="20000"/>
                    </a:ext>
                  </a:extLst>
                </a:gridCol>
                <a:gridCol w="3632896">
                  <a:extLst>
                    <a:ext uri="{9D8B030D-6E8A-4147-A177-3AD203B41FA5}">
                      <a16:colId xmlns="" xmlns:a16="http://schemas.microsoft.com/office/drawing/2014/main" val="20001"/>
                    </a:ext>
                  </a:extLst>
                </a:gridCol>
              </a:tblGrid>
              <a:tr h="3373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Models</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Spare/Redundant Power Supplies Option</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504368">
                <a:tc>
                  <a:txBody>
                    <a:bodyPr/>
                    <a:lstStyle/>
                    <a:p>
                      <a:r>
                        <a:rPr lang="en-US" sz="1300" b="1">
                          <a:solidFill>
                            <a:schemeClr val="tx1"/>
                          </a:solidFill>
                        </a:rPr>
                        <a:t>FG-3400/3401E, FG-3600/3601E</a:t>
                      </a: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SP-FG3800D-PS (Spare)</a:t>
                      </a:r>
                    </a:p>
                  </a:txBody>
                  <a:tcPr marL="82249" marR="82249" marT="34707" marB="34707"/>
                </a:tc>
                <a:extLst>
                  <a:ext uri="{0D108BD9-81ED-4DB2-BD59-A6C34878D82A}">
                    <a16:rowId xmlns="" xmlns:a16="http://schemas.microsoft.com/office/drawing/2014/main" val="2633577261"/>
                  </a:ext>
                </a:extLst>
              </a:tr>
              <a:tr h="504368">
                <a:tc>
                  <a:txBody>
                    <a:bodyPr/>
                    <a:lstStyle/>
                    <a:p>
                      <a:r>
                        <a:rPr lang="en-US" sz="1300"/>
                        <a:t>FG-3700D, FG-3700D-DC</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SP-FG3800D-PS, SP-FG3800D-DC-PS </a:t>
                      </a:r>
                      <a:r>
                        <a:rPr lang="en-US" sz="1300" baseline="0"/>
                        <a:t> </a:t>
                      </a:r>
                      <a:r>
                        <a:rPr lang="en-US" sz="1300"/>
                        <a:t>(spare)</a:t>
                      </a:r>
                    </a:p>
                  </a:txBody>
                  <a:tcPr marL="82249" marR="82249" marT="34707" marB="34707"/>
                </a:tc>
                <a:extLst>
                  <a:ext uri="{0D108BD9-81ED-4DB2-BD59-A6C34878D82A}">
                    <a16:rowId xmlns="" xmlns:a16="http://schemas.microsoft.com/office/drawing/2014/main" val="10001"/>
                  </a:ext>
                </a:extLst>
              </a:tr>
              <a:tr h="504368">
                <a:tc>
                  <a:txBody>
                    <a:bodyPr/>
                    <a:lstStyle/>
                    <a:p>
                      <a:r>
                        <a:rPr lang="en-US" sz="1300"/>
                        <a:t>FG-3800D,3810D,3815D</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SP-FG3800D-PS (spare)</a:t>
                      </a:r>
                    </a:p>
                  </a:txBody>
                  <a:tcPr marL="82249" marR="82249" marT="34707" marB="34707"/>
                </a:tc>
                <a:extLst>
                  <a:ext uri="{0D108BD9-81ED-4DB2-BD59-A6C34878D82A}">
                    <a16:rowId xmlns="" xmlns:a16="http://schemas.microsoft.com/office/drawing/2014/main" val="10002"/>
                  </a:ext>
                </a:extLst>
              </a:tr>
              <a:tr h="504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FG-3810A, FG-3810A-DC</a:t>
                      </a:r>
                      <a:endParaRPr lang="en-US" sz="1300" b="1">
                        <a:solidFill>
                          <a:srgbClr val="FFFFFF"/>
                        </a:solidFill>
                      </a:endParaRPr>
                    </a:p>
                  </a:txBody>
                  <a:tcPr marL="82249" marR="82249" marT="34707" marB="34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SP-FG3810A-PS, SP-FG3810A-DC-PS  (spare)</a:t>
                      </a:r>
                    </a:p>
                  </a:txBody>
                  <a:tcPr marL="82249" marR="82249" marT="34707" marB="34707"/>
                </a:tc>
                <a:extLst>
                  <a:ext uri="{0D108BD9-81ED-4DB2-BD59-A6C34878D82A}">
                    <a16:rowId xmlns="" xmlns:a16="http://schemas.microsoft.com/office/drawing/2014/main" val="10003"/>
                  </a:ext>
                </a:extLst>
              </a:tr>
              <a:tr h="504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FG-3950B, FG-3951B</a:t>
                      </a:r>
                      <a:endParaRPr lang="en-US" sz="1300" b="1">
                        <a:solidFill>
                          <a:srgbClr val="FFFFFF"/>
                        </a:solidFill>
                      </a:endParaRPr>
                    </a:p>
                  </a:txBody>
                  <a:tcPr marL="82249" marR="82249" marT="34707" marB="34707"/>
                </a:tc>
                <a:tc>
                  <a:txBody>
                    <a:bodyPr/>
                    <a:lstStyle/>
                    <a:p>
                      <a:r>
                        <a:rPr lang="en-US" sz="1300"/>
                        <a:t>SP-FG3950B-PS (spare)</a:t>
                      </a:r>
                    </a:p>
                  </a:txBody>
                  <a:tcPr marL="82249" marR="82249" marT="34707" marB="34707"/>
                </a:tc>
                <a:extLst>
                  <a:ext uri="{0D108BD9-81ED-4DB2-BD59-A6C34878D82A}">
                    <a16:rowId xmlns="" xmlns:a16="http://schemas.microsoft.com/office/drawing/2014/main" val="10004"/>
                  </a:ext>
                </a:extLst>
              </a:tr>
              <a:tr h="504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FG-3960E</a:t>
                      </a:r>
                      <a:br>
                        <a:rPr lang="en-US" sz="1300"/>
                      </a:br>
                      <a:r>
                        <a:rPr lang="en-US" sz="1300"/>
                        <a:t>FG-3980E</a:t>
                      </a:r>
                      <a:endParaRPr lang="en-US" sz="1300" b="1">
                        <a:solidFill>
                          <a:srgbClr val="000000"/>
                        </a:solidFill>
                      </a:endParaRPr>
                    </a:p>
                  </a:txBody>
                  <a:tcPr marL="82249" marR="82249" marT="34707" marB="34707"/>
                </a:tc>
                <a:tc>
                  <a:txBody>
                    <a:bodyPr/>
                    <a:lstStyle/>
                    <a:p>
                      <a:r>
                        <a:rPr lang="mr-IN" sz="1300"/>
                        <a:t>FG-7040E-PS-AC</a:t>
                      </a:r>
                      <a:r>
                        <a:rPr lang="en-US" sz="1300"/>
                        <a:t> (spare)</a:t>
                      </a:r>
                    </a:p>
                    <a:p>
                      <a:pPr marL="0" marR="0" indent="0" algn="l" defTabSz="914240" rtl="0" eaLnBrk="1" fontAlgn="auto" latinLnBrk="0" hangingPunct="1">
                        <a:lnSpc>
                          <a:spcPct val="100000"/>
                        </a:lnSpc>
                        <a:spcBef>
                          <a:spcPts val="0"/>
                        </a:spcBef>
                        <a:spcAft>
                          <a:spcPts val="0"/>
                        </a:spcAft>
                        <a:buClrTx/>
                        <a:buSzTx/>
                        <a:buFontTx/>
                        <a:buNone/>
                        <a:tabLst/>
                        <a:defRPr/>
                      </a:pPr>
                      <a:r>
                        <a:rPr lang="mr-IN" sz="1300"/>
                        <a:t>FG-7040E-PS-</a:t>
                      </a:r>
                      <a:r>
                        <a:rPr lang="en-US" sz="1300"/>
                        <a:t>D</a:t>
                      </a:r>
                      <a:r>
                        <a:rPr lang="mr-IN" sz="1300"/>
                        <a:t>C</a:t>
                      </a:r>
                      <a:r>
                        <a:rPr lang="en-US" sz="1300"/>
                        <a:t> (spare)</a:t>
                      </a:r>
                      <a:endParaRPr lang="en-US" sz="1300">
                        <a:latin typeface="+mn-lt"/>
                        <a:cs typeface="Arial"/>
                      </a:endParaRPr>
                    </a:p>
                  </a:txBody>
                  <a:tcPr marL="82249" marR="82249" marT="34707" marB="34707"/>
                </a:tc>
                <a:extLst>
                  <a:ext uri="{0D108BD9-81ED-4DB2-BD59-A6C34878D82A}">
                    <a16:rowId xmlns="" xmlns:a16="http://schemas.microsoft.com/office/drawing/2014/main" val="10005"/>
                  </a:ext>
                </a:extLst>
              </a:tr>
              <a:tr h="504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FG-7030E</a:t>
                      </a:r>
                      <a:br>
                        <a:rPr lang="en-US" sz="1300"/>
                      </a:br>
                      <a:r>
                        <a:rPr lang="en-US" sz="1300"/>
                        <a:t>FG-7040E</a:t>
                      </a:r>
                      <a:endParaRPr lang="en-US" sz="1300" b="1">
                        <a:solidFill>
                          <a:srgbClr val="000000"/>
                        </a:solidFill>
                      </a:endParaRPr>
                    </a:p>
                  </a:txBody>
                  <a:tcPr marL="82249" marR="82249" marT="34707" marB="34707"/>
                </a:tc>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mr-IN" sz="1300"/>
                        <a:t>FG-7040E-PS-AC</a:t>
                      </a:r>
                      <a:endParaRPr lang="en-US" sz="1300"/>
                    </a:p>
                    <a:p>
                      <a:pPr marL="0" marR="0" indent="0" algn="l" defTabSz="914240" rtl="0" eaLnBrk="1" fontAlgn="auto" latinLnBrk="0" hangingPunct="1">
                        <a:lnSpc>
                          <a:spcPct val="100000"/>
                        </a:lnSpc>
                        <a:spcBef>
                          <a:spcPts val="0"/>
                        </a:spcBef>
                        <a:spcAft>
                          <a:spcPts val="0"/>
                        </a:spcAft>
                        <a:buClrTx/>
                        <a:buSzTx/>
                        <a:buFontTx/>
                        <a:buNone/>
                        <a:tabLst/>
                        <a:defRPr/>
                      </a:pPr>
                      <a:r>
                        <a:rPr lang="mr-IN" sz="1300"/>
                        <a:t>FG-7040E-PS-</a:t>
                      </a:r>
                      <a:r>
                        <a:rPr lang="en-US" sz="1300"/>
                        <a:t>D</a:t>
                      </a:r>
                      <a:r>
                        <a:rPr lang="mr-IN" sz="1300"/>
                        <a:t>C</a:t>
                      </a:r>
                      <a:endParaRPr lang="en-US" sz="1300">
                        <a:latin typeface="+mn-lt"/>
                        <a:cs typeface="Arial"/>
                      </a:endParaRPr>
                    </a:p>
                  </a:txBody>
                  <a:tcPr marL="82249" marR="82249" marT="34707" marB="34707"/>
                </a:tc>
                <a:extLst>
                  <a:ext uri="{0D108BD9-81ED-4DB2-BD59-A6C34878D82A}">
                    <a16:rowId xmlns="" xmlns:a16="http://schemas.microsoft.com/office/drawing/2014/main" val="10006"/>
                  </a:ext>
                </a:extLst>
              </a:tr>
              <a:tr h="504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a:t>FG-7060E</a:t>
                      </a:r>
                      <a:endParaRPr lang="en-US" sz="1300" b="1">
                        <a:solidFill>
                          <a:srgbClr val="000000"/>
                        </a:solidFill>
                      </a:endParaRPr>
                    </a:p>
                  </a:txBody>
                  <a:tcPr marL="82249" marR="82249" marT="34707" marB="34707"/>
                </a:tc>
                <a:tc>
                  <a:txBody>
                    <a:bodyPr/>
                    <a:lstStyle/>
                    <a:p>
                      <a:r>
                        <a:rPr lang="mr-IN" sz="1300" dirty="0"/>
                        <a:t>FG-7060E-PS-AC</a:t>
                      </a:r>
                      <a:endParaRPr lang="en-US" sz="1300" dirty="0">
                        <a:latin typeface="Arial"/>
                        <a:cs typeface="Arial"/>
                      </a:endParaRPr>
                    </a:p>
                  </a:txBody>
                  <a:tcPr marL="82249" marR="82249" marT="34707" marB="34707"/>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54580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Power Cords</a:t>
            </a:r>
          </a:p>
        </p:txBody>
      </p:sp>
      <p:graphicFrame>
        <p:nvGraphicFramePr>
          <p:cNvPr id="3" name="Group 51"/>
          <p:cNvGraphicFramePr>
            <a:graphicFrameLocks noGrp="1"/>
          </p:cNvGraphicFramePr>
          <p:nvPr>
            <p:extLst>
              <p:ext uri="{D42A27DB-BD31-4B8C-83A1-F6EECF244321}">
                <p14:modId xmlns:p14="http://schemas.microsoft.com/office/powerpoint/2010/main" val="2790718008"/>
              </p:ext>
            </p:extLst>
          </p:nvPr>
        </p:nvGraphicFramePr>
        <p:xfrm>
          <a:off x="508456" y="960421"/>
          <a:ext cx="11140060" cy="4129269"/>
        </p:xfrm>
        <a:graphic>
          <a:graphicData uri="http://schemas.openxmlformats.org/drawingml/2006/table">
            <a:tbl>
              <a:tblPr bandRow="1">
                <a:tableStyleId>{5202B0CA-FC54-4496-8BCA-5EF66A818D29}</a:tableStyleId>
              </a:tblPr>
              <a:tblGrid>
                <a:gridCol w="2215458">
                  <a:extLst>
                    <a:ext uri="{9D8B030D-6E8A-4147-A177-3AD203B41FA5}">
                      <a16:colId xmlns="" xmlns:a16="http://schemas.microsoft.com/office/drawing/2014/main" val="20000"/>
                    </a:ext>
                  </a:extLst>
                </a:gridCol>
                <a:gridCol w="2215458">
                  <a:extLst>
                    <a:ext uri="{9D8B030D-6E8A-4147-A177-3AD203B41FA5}">
                      <a16:colId xmlns="" xmlns:a16="http://schemas.microsoft.com/office/drawing/2014/main" val="20001"/>
                    </a:ext>
                  </a:extLst>
                </a:gridCol>
                <a:gridCol w="2215458">
                  <a:extLst>
                    <a:ext uri="{9D8B030D-6E8A-4147-A177-3AD203B41FA5}">
                      <a16:colId xmlns="" xmlns:a16="http://schemas.microsoft.com/office/drawing/2014/main" val="20002"/>
                    </a:ext>
                  </a:extLst>
                </a:gridCol>
                <a:gridCol w="2215458">
                  <a:extLst>
                    <a:ext uri="{9D8B030D-6E8A-4147-A177-3AD203B41FA5}">
                      <a16:colId xmlns="" xmlns:a16="http://schemas.microsoft.com/office/drawing/2014/main" val="20003"/>
                    </a:ext>
                  </a:extLst>
                </a:gridCol>
                <a:gridCol w="2278228">
                  <a:extLst>
                    <a:ext uri="{9D8B030D-6E8A-4147-A177-3AD203B41FA5}">
                      <a16:colId xmlns="" xmlns:a16="http://schemas.microsoft.com/office/drawing/2014/main" val="20004"/>
                    </a:ext>
                  </a:extLst>
                </a:gridCol>
              </a:tblGrid>
              <a:tr h="555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500" b="1"/>
                        <a:t>C14 Inlet</a:t>
                      </a:r>
                      <a:endParaRPr lang="en-US" sz="1500" b="1">
                        <a:solidFill>
                          <a:schemeClr val="tx1"/>
                        </a:solidFil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a:t>SP-FGPCOR-US</a:t>
                      </a:r>
                      <a:endParaRPr lang="en-US" sz="1500" b="0">
                        <a:solidFill>
                          <a:schemeClr val="tx1"/>
                        </a:solidFil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a:t>SP-FGPCOR-UK</a:t>
                      </a:r>
                      <a:endParaRPr lang="en-US" sz="1500" b="0">
                        <a:solidFill>
                          <a:schemeClr val="tx1"/>
                        </a:solidFil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a:t>SP-FGPCOR-EU</a:t>
                      </a:r>
                      <a:endParaRPr lang="en-US" sz="1500" b="0">
                        <a:solidFill>
                          <a:schemeClr val="tx1"/>
                        </a:solidFill>
                      </a:endParaRPr>
                    </a:p>
                  </a:txBody>
                  <a:tcPr marL="116086" marR="116086" marT="48984" marB="48984" anchor="ctr" horzOverflow="overflow"/>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500"/>
                        <a:t>SP-FGPCOR-AU</a:t>
                      </a:r>
                      <a:endParaRPr lang="en-US" sz="1500" b="0">
                        <a:solidFill>
                          <a:schemeClr val="tx1"/>
                        </a:solidFill>
                      </a:endParaRPr>
                    </a:p>
                  </a:txBody>
                  <a:tcPr marL="116086" marR="116086" marT="48984" marB="48984" anchor="ctr" horzOverflow="overflow"/>
                </a:tc>
                <a:extLst>
                  <a:ext uri="{0D108BD9-81ED-4DB2-BD59-A6C34878D82A}">
                    <a16:rowId xmlns="" xmlns:a16="http://schemas.microsoft.com/office/drawing/2014/main" val="1327093373"/>
                  </a:ext>
                </a:extLst>
              </a:tr>
              <a:tr h="5551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500" b="1"/>
                        <a:t>C15 Inlet</a:t>
                      </a:r>
                      <a:endParaRPr lang="en-US" sz="1500" b="1">
                        <a:solidFill>
                          <a:schemeClr val="tx1"/>
                        </a:solidFill>
                      </a:endParaRP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b="0">
                          <a:solidFill>
                            <a:schemeClr val="tx1"/>
                          </a:solidFill>
                        </a:rPr>
                        <a:t>SP-FGPCORC15-US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b="0">
                          <a:solidFill>
                            <a:schemeClr val="tx1"/>
                          </a:solidFill>
                        </a:rPr>
                        <a:t>SP-FGPCORC15-JP</a:t>
                      </a: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b="0">
                          <a:solidFill>
                            <a:schemeClr val="tx1"/>
                          </a:solidFill>
                        </a:rPr>
                        <a:t>SP-FGPCORC15-UK</a:t>
                      </a:r>
                    </a:p>
                  </a:txBody>
                  <a:tcPr marL="116086" marR="116086" marT="48984" marB="4898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b="0">
                          <a:solidFill>
                            <a:schemeClr val="tx1"/>
                          </a:solidFill>
                        </a:rPr>
                        <a:t>SP-FGPCORC15-EU</a:t>
                      </a:r>
                    </a:p>
                  </a:txBody>
                  <a:tcPr marL="116086" marR="116086" marT="48984" marB="48984" anchor="ctr" horzOverflow="overflow"/>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500" b="0">
                          <a:solidFill>
                            <a:schemeClr val="tx1"/>
                          </a:solidFill>
                        </a:rPr>
                        <a:t>SP-FGPCORC15-AU</a:t>
                      </a:r>
                    </a:p>
                  </a:txBody>
                  <a:tcPr marL="116086" marR="116086" marT="48984" marB="48984" anchor="ctr" horzOverflow="overflow"/>
                </a:tc>
                <a:extLst>
                  <a:ext uri="{0D108BD9-81ED-4DB2-BD59-A6C34878D82A}">
                    <a16:rowId xmlns="" xmlns:a16="http://schemas.microsoft.com/office/drawing/2014/main" val="10000"/>
                  </a:ext>
                </a:extLst>
              </a:tr>
              <a:tr h="52468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500" b="1"/>
                        <a:t>*C6 Inlet</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a:t>SP-FG60CPCOR-US</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a:t>SP-FG60CPCOR-UK</a:t>
                      </a: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500"/>
                        <a:t>SP-FG60CPCOR-EU</a:t>
                      </a:r>
                    </a:p>
                  </a:txBody>
                  <a:tcPr marL="116086" marR="116086" marT="48984" marB="48984" horzOverflow="overflow"/>
                </a:tc>
                <a:tc>
                  <a:txBody>
                    <a:bodyPr/>
                    <a:lstStyle/>
                    <a:p>
                      <a:pPr algn="ctr"/>
                      <a:r>
                        <a:rPr lang="en-US" sz="1500"/>
                        <a:t>SP-FG60CPCOR-AU</a:t>
                      </a:r>
                    </a:p>
                  </a:txBody>
                  <a:tcPr marL="116086" marR="116086" marT="48984" marB="48984" horzOverflow="overflow"/>
                </a:tc>
                <a:extLst>
                  <a:ext uri="{0D108BD9-81ED-4DB2-BD59-A6C34878D82A}">
                    <a16:rowId xmlns="" xmlns:a16="http://schemas.microsoft.com/office/drawing/2014/main" val="10001"/>
                  </a:ext>
                </a:extLst>
              </a:tr>
              <a:tr h="29801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a:solidFill>
                          <a:srgbClr val="FFFFFF"/>
                        </a:solidFill>
                      </a:endParaRPr>
                    </a:p>
                  </a:txBody>
                  <a:tcPr marL="82249" marR="82249" marT="34707" marB="34707">
                    <a:solidFill>
                      <a:schemeClr val="accent2">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a:solidFill>
                            <a:srgbClr val="FFFFFF"/>
                          </a:solidFill>
                        </a:rPr>
                        <a:t>NEMA</a:t>
                      </a:r>
                      <a:r>
                        <a:rPr lang="en-US" sz="1500" baseline="0">
                          <a:solidFill>
                            <a:srgbClr val="FFFFFF"/>
                          </a:solidFill>
                        </a:rPr>
                        <a:t> </a:t>
                      </a:r>
                      <a:r>
                        <a:rPr lang="en-US" sz="1500">
                          <a:solidFill>
                            <a:srgbClr val="FFFFFF"/>
                          </a:solidFill>
                        </a:rPr>
                        <a:t>5-15</a:t>
                      </a:r>
                    </a:p>
                  </a:txBody>
                  <a:tcPr marL="82249" marR="82249" marT="34707" marB="34707">
                    <a:solidFill>
                      <a:schemeClr val="accent2">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a:solidFill>
                            <a:srgbClr val="FFFFFF"/>
                          </a:solidFill>
                        </a:rPr>
                        <a:t>BS 1363</a:t>
                      </a:r>
                    </a:p>
                  </a:txBody>
                  <a:tcPr marL="82249" marR="82249" marT="34707" marB="34707">
                    <a:solidFill>
                      <a:schemeClr val="accent2">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a:solidFill>
                            <a:srgbClr val="FFFFFF"/>
                          </a:solidFill>
                        </a:rPr>
                        <a:t>CEE7 VII</a:t>
                      </a:r>
                    </a:p>
                  </a:txBody>
                  <a:tcPr marL="82249" marR="82249" marT="34707" marB="34707">
                    <a:solidFill>
                      <a:schemeClr val="accent2">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a:solidFill>
                            <a:srgbClr val="FFFFFF"/>
                          </a:solidFill>
                        </a:rPr>
                        <a:t>AS/NZS 3112</a:t>
                      </a:r>
                    </a:p>
                  </a:txBody>
                  <a:tcPr marL="82249" marR="82249" marT="34707" marB="34707">
                    <a:solidFill>
                      <a:schemeClr val="accent2">
                        <a:lumMod val="75000"/>
                      </a:schemeClr>
                    </a:solidFill>
                  </a:tcPr>
                </a:tc>
                <a:extLst>
                  <a:ext uri="{0D108BD9-81ED-4DB2-BD59-A6C34878D82A}">
                    <a16:rowId xmlns="" xmlns:a16="http://schemas.microsoft.com/office/drawing/2014/main" val="10002"/>
                  </a:ext>
                </a:extLst>
              </a:tr>
              <a:tr h="29801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a:p>
                  </a:txBody>
                  <a:tcPr marL="82249" marR="82249" marT="34707" marB="34707">
                    <a:solidFill>
                      <a:schemeClr val="accent2">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a:t>Type B</a:t>
                      </a:r>
                    </a:p>
                  </a:txBody>
                  <a:tcPr marL="82249" marR="82249" marT="34707" marB="34707">
                    <a:solidFill>
                      <a:schemeClr val="accent2">
                        <a:lumMod val="60000"/>
                        <a:lumOff val="40000"/>
                      </a:schemeClr>
                    </a:solidFill>
                  </a:tcPr>
                </a:tc>
                <a:tc>
                  <a:txBody>
                    <a:bodyPr/>
                    <a:lstStyle/>
                    <a:p>
                      <a:pPr algn="ctr"/>
                      <a:r>
                        <a:rPr lang="en-US" sz="1500"/>
                        <a:t>Type G</a:t>
                      </a:r>
                    </a:p>
                  </a:txBody>
                  <a:tcPr marL="82249" marR="82249" marT="34707" marB="34707">
                    <a:solidFill>
                      <a:schemeClr val="accent2">
                        <a:lumMod val="60000"/>
                        <a:lumOff val="40000"/>
                      </a:schemeClr>
                    </a:solidFill>
                  </a:tcPr>
                </a:tc>
                <a:tc>
                  <a:txBody>
                    <a:bodyPr/>
                    <a:lstStyle/>
                    <a:p>
                      <a:pPr algn="ctr"/>
                      <a:r>
                        <a:rPr lang="en-US" sz="1500"/>
                        <a:t>Type C, E, F, K</a:t>
                      </a:r>
                    </a:p>
                  </a:txBody>
                  <a:tcPr marL="82249" marR="82249" marT="34707" marB="34707">
                    <a:solidFill>
                      <a:schemeClr val="accent2">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a:t>Type I</a:t>
                      </a:r>
                    </a:p>
                  </a:txBody>
                  <a:tcPr marL="82249" marR="82249" marT="34707" marB="34707">
                    <a:solidFill>
                      <a:schemeClr val="accent2">
                        <a:lumMod val="60000"/>
                        <a:lumOff val="40000"/>
                      </a:schemeClr>
                    </a:solidFill>
                  </a:tcPr>
                </a:tc>
                <a:extLst>
                  <a:ext uri="{0D108BD9-81ED-4DB2-BD59-A6C34878D82A}">
                    <a16:rowId xmlns="" xmlns:a16="http://schemas.microsoft.com/office/drawing/2014/main" val="10003"/>
                  </a:ext>
                </a:extLst>
              </a:tr>
              <a:tr h="1898215">
                <a:tc>
                  <a:txBody>
                    <a:bodyPr/>
                    <a:lstStyle/>
                    <a:p>
                      <a:endParaRPr lang="en-US" sz="1500"/>
                    </a:p>
                  </a:txBody>
                  <a:tcPr marL="82249" marR="82249" marT="34707" marB="34707"/>
                </a:tc>
                <a:tc>
                  <a:txBody>
                    <a:bodyPr/>
                    <a:lstStyle/>
                    <a:p>
                      <a:endParaRPr lang="en-US" sz="1500"/>
                    </a:p>
                    <a:p>
                      <a:endParaRPr lang="en-US" sz="1500"/>
                    </a:p>
                    <a:p>
                      <a:endParaRPr lang="en-US" sz="1500"/>
                    </a:p>
                    <a:p>
                      <a:endParaRPr lang="en-US" sz="1500"/>
                    </a:p>
                    <a:p>
                      <a:endParaRPr lang="en-US" sz="1500"/>
                    </a:p>
                    <a:p>
                      <a:endParaRPr lang="en-US" sz="1500"/>
                    </a:p>
                    <a:p>
                      <a:endParaRPr lang="en-US" sz="1500"/>
                    </a:p>
                    <a:p>
                      <a:endParaRPr lang="en-US" sz="1500"/>
                    </a:p>
                  </a:txBody>
                  <a:tcPr marL="82249" marR="82249" marT="34707" marB="34707"/>
                </a:tc>
                <a:tc>
                  <a:txBody>
                    <a:bodyPr/>
                    <a:lstStyle/>
                    <a:p>
                      <a:endParaRPr lang="en-US" sz="1500"/>
                    </a:p>
                  </a:txBody>
                  <a:tcPr marL="82249" marR="82249" marT="34707" marB="34707"/>
                </a:tc>
                <a:tc>
                  <a:txBody>
                    <a:bodyPr/>
                    <a:lstStyle/>
                    <a:p>
                      <a:endParaRPr lang="en-US" sz="1500"/>
                    </a:p>
                  </a:txBody>
                  <a:tcPr marL="82249" marR="82249" marT="34707" marB="34707"/>
                </a:tc>
                <a:tc>
                  <a:txBody>
                    <a:bodyPr/>
                    <a:lstStyle/>
                    <a:p>
                      <a:endParaRPr lang="en-US" sz="1300" dirty="0"/>
                    </a:p>
                  </a:txBody>
                  <a:tcPr marL="82249" marR="82249" marT="34707" marB="34707"/>
                </a:tc>
                <a:extLst>
                  <a:ext uri="{0D108BD9-81ED-4DB2-BD59-A6C34878D82A}">
                    <a16:rowId xmlns="" xmlns:a16="http://schemas.microsoft.com/office/drawing/2014/main" val="10004"/>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60071" y="3276600"/>
            <a:ext cx="2031471" cy="1524000"/>
          </a:xfrm>
          <a:prstGeom prst="rect">
            <a:avLst/>
          </a:prstGeom>
        </p:spPr>
      </p:pic>
      <p:pic>
        <p:nvPicPr>
          <p:cNvPr id="5" name="Picture 4"/>
          <p:cNvPicPr>
            <a:picLocks/>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r="26179"/>
          <a:stretch/>
        </p:blipFill>
        <p:spPr>
          <a:xfrm>
            <a:off x="9468111" y="3276600"/>
            <a:ext cx="2049941" cy="1524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62752" y="3276601"/>
            <a:ext cx="2031471" cy="151553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65431" y="3276600"/>
            <a:ext cx="2058011" cy="1524000"/>
          </a:xfrm>
          <a:prstGeom prst="rect">
            <a:avLst/>
          </a:prstGeom>
        </p:spPr>
      </p:pic>
      <p:sp>
        <p:nvSpPr>
          <p:cNvPr id="8" name="Rectangle 7"/>
          <p:cNvSpPr/>
          <p:nvPr/>
        </p:nvSpPr>
        <p:spPr>
          <a:xfrm>
            <a:off x="641886" y="5218565"/>
            <a:ext cx="6399133" cy="1241365"/>
          </a:xfrm>
          <a:prstGeom prst="rect">
            <a:avLst/>
          </a:prstGeom>
        </p:spPr>
        <p:txBody>
          <a:bodyPr wrap="square" lIns="121893" tIns="60947" rIns="121893" bIns="60947">
            <a:spAutoFit/>
          </a:bodyPr>
          <a:lstStyle/>
          <a:p>
            <a:r>
              <a:rPr lang="en-US" sz="1300">
                <a:hlinkClick r:id="rId7"/>
              </a:rPr>
              <a:t>http://en.wikipedia.org/wiki/AC_power_plugs_and_sockets</a:t>
            </a:r>
            <a:endParaRPr lang="en-US" sz="1300"/>
          </a:p>
          <a:p>
            <a:r>
              <a:rPr lang="en-US" sz="1300">
                <a:hlinkClick r:id="rId8"/>
              </a:rPr>
              <a:t>http://www.worldstandards.eu/electricity/plug-voltage-by-country/</a:t>
            </a:r>
            <a:endParaRPr lang="en-US" sz="1300"/>
          </a:p>
          <a:p>
            <a:r>
              <a:rPr lang="en-US" sz="1100">
                <a:latin typeface="Arial"/>
                <a:cs typeface="Arial"/>
              </a:rPr>
              <a:t/>
            </a:r>
            <a:br>
              <a:rPr lang="en-US" sz="1100">
                <a:latin typeface="Arial"/>
                <a:cs typeface="Arial"/>
              </a:rPr>
            </a:br>
            <a:r>
              <a:rPr lang="en-US" sz="1100">
                <a:latin typeface="Arial"/>
                <a:cs typeface="Arial"/>
              </a:rPr>
              <a:t/>
            </a:r>
            <a:br>
              <a:rPr lang="en-US" sz="1100">
                <a:latin typeface="Arial"/>
                <a:cs typeface="Arial"/>
              </a:rPr>
            </a:br>
            <a:r>
              <a:rPr lang="en-US" sz="1100">
                <a:latin typeface="Arial"/>
                <a:cs typeface="Arial"/>
              </a:rPr>
              <a:t>* For </a:t>
            </a:r>
            <a:r>
              <a:rPr lang="en-US" sz="1100">
                <a:solidFill>
                  <a:srgbClr val="000000"/>
                </a:solidFill>
                <a:latin typeface="Arial"/>
                <a:ea typeface="Lucida Grande"/>
                <a:cs typeface="Arial"/>
              </a:rPr>
              <a:t>FG-60C and FG/FWF-40C, FG/FWF-60D, 60E &amp; FG/FWF-90D</a:t>
            </a:r>
            <a:endParaRPr lang="en-US" sz="1100">
              <a:latin typeface="Arial"/>
              <a:cs typeface="Arial"/>
            </a:endParaRPr>
          </a:p>
          <a:p>
            <a:endParaRPr lang="en-US" sz="1300"/>
          </a:p>
        </p:txBody>
      </p:sp>
      <p:pic>
        <p:nvPicPr>
          <p:cNvPr id="9" name="Picture 8"/>
          <p:cNvPicPr>
            <a:picLocks noChangeAspect="1"/>
          </p:cNvPicPr>
          <p:nvPr/>
        </p:nvPicPr>
        <p:blipFill>
          <a:blip r:embed="rId9"/>
          <a:stretch>
            <a:fillRect/>
          </a:stretch>
        </p:blipFill>
        <p:spPr>
          <a:xfrm>
            <a:off x="1829916" y="2133602"/>
            <a:ext cx="718899" cy="393700"/>
          </a:xfrm>
          <a:prstGeom prst="rect">
            <a:avLst/>
          </a:prstGeom>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6000" y1="66667" x2="19000" y2="63768"/>
                        <a14:foregroundMark x1="49000" y1="34783" x2="49000" y2="44928"/>
                        <a14:foregroundMark x1="76000" y1="59420" x2="76000" y2="69565"/>
                      </a14:backgroundRemoval>
                    </a14:imgEffect>
                  </a14:imgLayer>
                </a14:imgProps>
              </a:ext>
            </a:extLst>
          </a:blip>
          <a:stretch>
            <a:fillRect/>
          </a:stretch>
        </p:blipFill>
        <p:spPr>
          <a:xfrm>
            <a:off x="1829916" y="1066800"/>
            <a:ext cx="711505" cy="368300"/>
          </a:xfrm>
          <a:prstGeom prst="rect">
            <a:avLst/>
          </a:prstGeom>
        </p:spPr>
      </p:pic>
      <p:pic>
        <p:nvPicPr>
          <p:cNvPr id="11" name="Picture 10">
            <a:extLst>
              <a:ext uri="{FF2B5EF4-FFF2-40B4-BE49-F238E27FC236}">
                <a16:creationId xmlns="" xmlns:a16="http://schemas.microsoft.com/office/drawing/2014/main" id="{8FD03039-BF04-5B46-BC72-F0CFC80C112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7531"/>
                    </a14:imgEffect>
                  </a14:imgLayer>
                </a14:imgProps>
              </a:ext>
            </a:extLst>
          </a:blip>
          <a:stretch>
            <a:fillRect/>
          </a:stretch>
        </p:blipFill>
        <p:spPr>
          <a:xfrm>
            <a:off x="1829916" y="1522707"/>
            <a:ext cx="718898" cy="482021"/>
          </a:xfrm>
          <a:prstGeom prst="rect">
            <a:avLst/>
          </a:prstGeom>
        </p:spPr>
      </p:pic>
    </p:spTree>
    <p:extLst>
      <p:ext uri="{BB962C8B-B14F-4D97-AF65-F5344CB8AC3E}">
        <p14:creationId xmlns:p14="http://schemas.microsoft.com/office/powerpoint/2010/main" val="318487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30" y="88151"/>
            <a:ext cx="10835325" cy="729997"/>
          </a:xfrm>
        </p:spPr>
        <p:txBody>
          <a:bodyPr/>
          <a:lstStyle/>
          <a:p>
            <a:r>
              <a:rPr lang="en-US"/>
              <a:t>FortiGate Product Range</a:t>
            </a:r>
          </a:p>
        </p:txBody>
      </p:sp>
      <p:graphicFrame>
        <p:nvGraphicFramePr>
          <p:cNvPr id="298" name="Table 297">
            <a:extLst>
              <a:ext uri="{FF2B5EF4-FFF2-40B4-BE49-F238E27FC236}">
                <a16:creationId xmlns="" xmlns:a16="http://schemas.microsoft.com/office/drawing/2014/main" id="{C878A398-711C-AF47-83FE-FC244AFFA934}"/>
              </a:ext>
            </a:extLst>
          </p:cNvPr>
          <p:cNvGraphicFramePr>
            <a:graphicFrameLocks noGrp="1"/>
          </p:cNvGraphicFramePr>
          <p:nvPr>
            <p:extLst>
              <p:ext uri="{D42A27DB-BD31-4B8C-83A1-F6EECF244321}">
                <p14:modId xmlns:p14="http://schemas.microsoft.com/office/powerpoint/2010/main" val="778780334"/>
              </p:ext>
            </p:extLst>
          </p:nvPr>
        </p:nvGraphicFramePr>
        <p:xfrm>
          <a:off x="196639" y="878024"/>
          <a:ext cx="11785100" cy="5286843"/>
        </p:xfrm>
        <a:graphic>
          <a:graphicData uri="http://schemas.openxmlformats.org/drawingml/2006/table">
            <a:tbl>
              <a:tblPr/>
              <a:tblGrid>
                <a:gridCol w="1178510">
                  <a:extLst>
                    <a:ext uri="{9D8B030D-6E8A-4147-A177-3AD203B41FA5}">
                      <a16:colId xmlns="" xmlns:a16="http://schemas.microsoft.com/office/drawing/2014/main" val="20000"/>
                    </a:ext>
                  </a:extLst>
                </a:gridCol>
                <a:gridCol w="1178510">
                  <a:extLst>
                    <a:ext uri="{9D8B030D-6E8A-4147-A177-3AD203B41FA5}">
                      <a16:colId xmlns="" xmlns:a16="http://schemas.microsoft.com/office/drawing/2014/main" val="20001"/>
                    </a:ext>
                  </a:extLst>
                </a:gridCol>
                <a:gridCol w="1178510">
                  <a:extLst>
                    <a:ext uri="{9D8B030D-6E8A-4147-A177-3AD203B41FA5}">
                      <a16:colId xmlns="" xmlns:a16="http://schemas.microsoft.com/office/drawing/2014/main" val="20002"/>
                    </a:ext>
                  </a:extLst>
                </a:gridCol>
                <a:gridCol w="1178510">
                  <a:extLst>
                    <a:ext uri="{9D8B030D-6E8A-4147-A177-3AD203B41FA5}">
                      <a16:colId xmlns="" xmlns:a16="http://schemas.microsoft.com/office/drawing/2014/main" val="20003"/>
                    </a:ext>
                  </a:extLst>
                </a:gridCol>
                <a:gridCol w="1178510">
                  <a:extLst>
                    <a:ext uri="{9D8B030D-6E8A-4147-A177-3AD203B41FA5}">
                      <a16:colId xmlns="" xmlns:a16="http://schemas.microsoft.com/office/drawing/2014/main" val="20004"/>
                    </a:ext>
                  </a:extLst>
                </a:gridCol>
                <a:gridCol w="1178510">
                  <a:extLst>
                    <a:ext uri="{9D8B030D-6E8A-4147-A177-3AD203B41FA5}">
                      <a16:colId xmlns="" xmlns:a16="http://schemas.microsoft.com/office/drawing/2014/main" val="20005"/>
                    </a:ext>
                  </a:extLst>
                </a:gridCol>
                <a:gridCol w="1178510">
                  <a:extLst>
                    <a:ext uri="{9D8B030D-6E8A-4147-A177-3AD203B41FA5}">
                      <a16:colId xmlns="" xmlns:a16="http://schemas.microsoft.com/office/drawing/2014/main" val="20006"/>
                    </a:ext>
                  </a:extLst>
                </a:gridCol>
                <a:gridCol w="1178510">
                  <a:extLst>
                    <a:ext uri="{9D8B030D-6E8A-4147-A177-3AD203B41FA5}">
                      <a16:colId xmlns="" xmlns:a16="http://schemas.microsoft.com/office/drawing/2014/main" val="20007"/>
                    </a:ext>
                  </a:extLst>
                </a:gridCol>
                <a:gridCol w="1178510">
                  <a:extLst>
                    <a:ext uri="{9D8B030D-6E8A-4147-A177-3AD203B41FA5}">
                      <a16:colId xmlns="" xmlns:a16="http://schemas.microsoft.com/office/drawing/2014/main" val="20008"/>
                    </a:ext>
                  </a:extLst>
                </a:gridCol>
                <a:gridCol w="1178510">
                  <a:extLst>
                    <a:ext uri="{9D8B030D-6E8A-4147-A177-3AD203B41FA5}">
                      <a16:colId xmlns="" xmlns:a16="http://schemas.microsoft.com/office/drawing/2014/main" val="20009"/>
                    </a:ext>
                  </a:extLst>
                </a:gridCol>
              </a:tblGrid>
              <a:tr h="648092">
                <a:tc rowSpan="8">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100" b="1" i="0" u="none" strike="noStrike" cap="none" normalizeH="0" baseline="0">
                          <a:ln>
                            <a:noFill/>
                          </a:ln>
                          <a:solidFill>
                            <a:srgbClr val="FFFFFF"/>
                          </a:solidFill>
                          <a:effectLst/>
                          <a:latin typeface="Arial"/>
                          <a:cs typeface="Arial"/>
                        </a:rPr>
                        <a:t>Personality, Threat Protection Performance and Scalability</a:t>
                      </a:r>
                      <a:endParaRPr lang="en-US" sz="1100">
                        <a:solidFill>
                          <a:srgbClr val="FFFFFF"/>
                        </a:solidFill>
                        <a:latin typeface="Arial"/>
                        <a:cs typeface="Arial"/>
                      </a:endParaRPr>
                    </a:p>
                  </a:txBody>
                  <a:tcPr marL="136826" marR="136826" marT="38492" marB="38492" anchor="ctr">
                    <a:lnL w="952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2000"/>
                    </a:p>
                  </a:txBody>
                  <a:tcPr marL="136826" marR="136826" marT="38492" marB="38492"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extLst>
                  <a:ext uri="{0D108BD9-81ED-4DB2-BD59-A6C34878D82A}">
                    <a16:rowId xmlns="" xmlns:a16="http://schemas.microsoft.com/office/drawing/2014/main" val="10000"/>
                  </a:ext>
                </a:extLst>
              </a:tr>
              <a:tr h="381784">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800" dirty="0">
                        <a:solidFill>
                          <a:srgbClr val="FFFFFF"/>
                        </a:solidFill>
                      </a:endParaRPr>
                    </a:p>
                  </a:txBody>
                  <a:tcPr marT="34290" marB="34290" anchor="ctr">
                    <a:lnL w="952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2000"/>
                    </a:p>
                  </a:txBody>
                  <a:tcPr marL="136826" marR="136826" marT="38492" marB="38492"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a:p>
                  </a:txBody>
                  <a:tcPr marL="136826" marR="136826" marT="38492" marB="3849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extLst>
                  <a:ext uri="{0D108BD9-81ED-4DB2-BD59-A6C34878D82A}">
                    <a16:rowId xmlns="" xmlns:a16="http://schemas.microsoft.com/office/drawing/2014/main" val="10001"/>
                  </a:ext>
                </a:extLst>
              </a:tr>
              <a:tr h="536979">
                <a:tc vMerge="1">
                  <a:txBody>
                    <a:bodyPr/>
                    <a:lstStyle/>
                    <a:p>
                      <a:endParaRPr lang="en-US"/>
                    </a:p>
                  </a:txBody>
                  <a:tcPr/>
                </a:tc>
                <a:tc>
                  <a:txBody>
                    <a:bodyPr/>
                    <a:lstStyle/>
                    <a:p>
                      <a:endParaRPr lang="en-US" sz="240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60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600" dirty="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endParaRPr lang="en-US" sz="1600" b="0">
                        <a:solidFill>
                          <a:srgbClr val="FFFFFF"/>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gridSpan="4">
                  <a:txBody>
                    <a:bodyPr/>
                    <a:lstStyle/>
                    <a:p>
                      <a:pPr marL="0" marR="0" indent="0" algn="l" defTabSz="685742" rtl="0" eaLnBrk="1" fontAlgn="auto" latinLnBrk="0" hangingPunct="1">
                        <a:lnSpc>
                          <a:spcPct val="100000"/>
                        </a:lnSpc>
                        <a:spcBef>
                          <a:spcPts val="0"/>
                        </a:spcBef>
                        <a:spcAft>
                          <a:spcPts val="0"/>
                        </a:spcAft>
                        <a:buClrTx/>
                        <a:buSzTx/>
                        <a:buFontTx/>
                        <a:buNone/>
                        <a:tabLst/>
                        <a:defRPr/>
                      </a:pPr>
                      <a:r>
                        <a:rPr lang="en-US" sz="1600" b="0" i="1" dirty="0">
                          <a:solidFill>
                            <a:schemeClr val="bg1"/>
                          </a:solidFill>
                        </a:rPr>
                        <a:t>Mobile Security</a:t>
                      </a: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pPr marL="0" marR="0" indent="0" algn="l" defTabSz="685742" rtl="0" eaLnBrk="1" fontAlgn="auto" latinLnBrk="0" hangingPunct="1">
                        <a:lnSpc>
                          <a:spcPct val="100000"/>
                        </a:lnSpc>
                        <a:spcBef>
                          <a:spcPts val="0"/>
                        </a:spcBef>
                        <a:spcAft>
                          <a:spcPts val="0"/>
                        </a:spcAft>
                        <a:buClrTx/>
                        <a:buSzTx/>
                        <a:buFontTx/>
                        <a:buNone/>
                        <a:tabLst/>
                        <a:defRPr/>
                      </a:pPr>
                      <a:endParaRPr lang="en-US" sz="1600" b="0" i="1" dirty="0">
                        <a:solidFill>
                          <a:schemeClr val="bg1"/>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E94A7"/>
                    </a:solidFill>
                  </a:tcPr>
                </a:tc>
                <a:tc hMerge="1">
                  <a:txBody>
                    <a:bodyPr/>
                    <a:lstStyle/>
                    <a:p>
                      <a:pPr marL="0" marR="0" indent="0" algn="l" defTabSz="685742" rtl="0" eaLnBrk="1" fontAlgn="auto" latinLnBrk="0" hangingPunct="1">
                        <a:lnSpc>
                          <a:spcPct val="100000"/>
                        </a:lnSpc>
                        <a:spcBef>
                          <a:spcPts val="0"/>
                        </a:spcBef>
                        <a:spcAft>
                          <a:spcPts val="0"/>
                        </a:spcAft>
                        <a:buClrTx/>
                        <a:buSzTx/>
                        <a:buFontTx/>
                        <a:buNone/>
                        <a:tabLst/>
                        <a:defRPr/>
                      </a:pPr>
                      <a:endParaRPr lang="en-US" sz="1600" b="0" i="1" dirty="0">
                        <a:solidFill>
                          <a:srgbClr val="DFE6E6"/>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E94A7"/>
                    </a:solidFill>
                  </a:tcPr>
                </a:tc>
                <a:tc hMerge="1">
                  <a:txBody>
                    <a:bodyPr/>
                    <a:lstStyle/>
                    <a:p>
                      <a:pPr marL="0" marR="0" indent="0" algn="l" defTabSz="685742" rtl="0" eaLnBrk="1" fontAlgn="auto" latinLnBrk="0" hangingPunct="1">
                        <a:lnSpc>
                          <a:spcPct val="100000"/>
                        </a:lnSpc>
                        <a:spcBef>
                          <a:spcPts val="0"/>
                        </a:spcBef>
                        <a:spcAft>
                          <a:spcPts val="0"/>
                        </a:spcAft>
                        <a:buClrTx/>
                        <a:buSzTx/>
                        <a:buFontTx/>
                        <a:buNone/>
                        <a:tabLst/>
                        <a:defRPr/>
                      </a:pPr>
                      <a:endParaRPr lang="en-US" sz="1600" b="0" i="1" dirty="0">
                        <a:solidFill>
                          <a:schemeClr val="accent2">
                            <a:lumMod val="20000"/>
                            <a:lumOff val="80000"/>
                          </a:schemeClr>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E94A7"/>
                    </a:solidFill>
                  </a:tcPr>
                </a:tc>
                <a:tc>
                  <a:txBody>
                    <a:bodyPr/>
                    <a:lstStyle/>
                    <a:p>
                      <a:endParaRPr lang="en-US" sz="1600"/>
                    </a:p>
                  </a:txBody>
                  <a:tcPr marL="136826" marR="136826" marT="38492" marB="38492"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extLst>
                  <a:ext uri="{0D108BD9-81ED-4DB2-BD59-A6C34878D82A}">
                    <a16:rowId xmlns="" xmlns:a16="http://schemas.microsoft.com/office/drawing/2014/main" val="10002"/>
                  </a:ext>
                </a:extLst>
              </a:tr>
              <a:tr h="536979">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R="0" algn="ctr" defTabSz="914400" rtl="0" eaLnBrk="0" fontAlgn="base" latinLnBrk="0" hangingPunct="0">
                        <a:lnSpc>
                          <a:spcPct val="100000"/>
                        </a:lnSpc>
                        <a:spcBef>
                          <a:spcPts val="0"/>
                        </a:spcBef>
                        <a:spcAft>
                          <a:spcPct val="0"/>
                        </a:spcAft>
                        <a:buClr>
                          <a:schemeClr val="accent1"/>
                        </a:buClr>
                        <a:buSzPct val="90000"/>
                        <a:tabLst/>
                      </a:pPr>
                      <a:endParaRPr kumimoji="0" lang="en-US" sz="800" b="1" i="0" u="none" strike="noStrike" cap="none" spc="20" normalizeH="0" baseline="0" dirty="0">
                        <a:ln>
                          <a:noFill/>
                        </a:ln>
                        <a:solidFill>
                          <a:srgbClr val="FFFFFF"/>
                        </a:solidFill>
                        <a:effectLst/>
                        <a:latin typeface="Arial" charset="0"/>
                      </a:endParaRPr>
                    </a:p>
                  </a:txBody>
                  <a:tcPr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a:txBody>
                    <a:bodyPr/>
                    <a:lstStyle/>
                    <a:p>
                      <a:endParaRPr lang="en-US" sz="240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60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600" dirty="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chemeClr val="tx1"/>
                        </a:solidFill>
                        <a:latin typeface="Arial"/>
                        <a:ea typeface="+mn-ea"/>
                        <a:cs typeface="+mn-cs"/>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chemeClr val="bg1"/>
                          </a:solidFill>
                        </a:rPr>
                        <a:t>Segmentation</a:t>
                      </a: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1" dirty="0">
                        <a:solidFill>
                          <a:schemeClr val="bg1"/>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E94A7"/>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1" dirty="0">
                        <a:solidFill>
                          <a:schemeClr val="bg1"/>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E94A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1" dirty="0">
                        <a:solidFill>
                          <a:schemeClr val="bg1"/>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E94A7"/>
                    </a:solidFill>
                  </a:tcPr>
                </a:tc>
                <a:tc row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600" dirty="0">
                        <a:solidFill>
                          <a:srgbClr val="ECF0F3"/>
                        </a:solidFill>
                      </a:endParaRPr>
                    </a:p>
                    <a:p>
                      <a:endParaRPr lang="en-US" sz="1600" dirty="0">
                        <a:solidFill>
                          <a:srgbClr val="ECF0F3"/>
                        </a:solidFill>
                      </a:endParaRPr>
                    </a:p>
                    <a:p>
                      <a:endParaRPr lang="en-US" sz="1600" dirty="0">
                        <a:solidFill>
                          <a:srgbClr val="ECF0F3"/>
                        </a:solidFill>
                      </a:endParaRPr>
                    </a:p>
                    <a:p>
                      <a:r>
                        <a:rPr lang="en-US" sz="1600" dirty="0">
                          <a:solidFill>
                            <a:srgbClr val="DFE6E6"/>
                          </a:solidFill>
                        </a:rPr>
                        <a:t>CFW/</a:t>
                      </a:r>
                      <a:br>
                        <a:rPr lang="en-US" sz="1600" dirty="0">
                          <a:solidFill>
                            <a:srgbClr val="DFE6E6"/>
                          </a:solidFill>
                        </a:rPr>
                      </a:br>
                      <a:r>
                        <a:rPr lang="en-US" sz="1600" dirty="0">
                          <a:solidFill>
                            <a:srgbClr val="DFE6E6"/>
                          </a:solidFill>
                        </a:rPr>
                        <a:t>VMFW</a:t>
                      </a:r>
                    </a:p>
                  </a:txBody>
                  <a:tcPr marL="136826" marR="136826" marT="38492" marB="38492"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 xmlns:a16="http://schemas.microsoft.com/office/drawing/2014/main" val="10004"/>
                  </a:ext>
                </a:extLst>
              </a:tr>
              <a:tr h="536979">
                <a:tc vMerge="1">
                  <a:txBody>
                    <a:bodyPr/>
                    <a:lstStyle/>
                    <a:p>
                      <a:endParaRPr lang="en-US"/>
                    </a:p>
                  </a:txBody>
                  <a:tcPr/>
                </a:tc>
                <a:tc>
                  <a:txBody>
                    <a:bodyPr/>
                    <a:lstStyle/>
                    <a:p>
                      <a:endParaRPr lang="en-US" sz="240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60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600" dirty="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bg1"/>
                          </a:solidFill>
                          <a:latin typeface="Arial"/>
                          <a:ea typeface="+mn-ea"/>
                          <a:cs typeface="+mn-cs"/>
                        </a:rPr>
                        <a:t>IPS</a:t>
                      </a: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i="1" kern="1200" dirty="0">
                        <a:solidFill>
                          <a:schemeClr val="bg1"/>
                        </a:solidFill>
                        <a:latin typeface="Arial"/>
                        <a:ea typeface="+mn-ea"/>
                        <a:cs typeface="+mn-cs"/>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i="1" kern="1200" dirty="0">
                        <a:solidFill>
                          <a:schemeClr val="bg1"/>
                        </a:solidFill>
                        <a:latin typeface="Arial"/>
                        <a:ea typeface="+mn-ea"/>
                        <a:cs typeface="+mn-cs"/>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i="1" kern="1200" dirty="0">
                        <a:solidFill>
                          <a:schemeClr val="bg1"/>
                        </a:solidFill>
                        <a:latin typeface="Arial"/>
                        <a:ea typeface="+mn-ea"/>
                        <a:cs typeface="+mn-cs"/>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1" dirty="0">
                        <a:solidFill>
                          <a:schemeClr val="bg1"/>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vMerge="1">
                  <a:txBody>
                    <a:bodyPr/>
                    <a:lstStyle/>
                    <a:p>
                      <a:endParaRPr lang="en-US"/>
                    </a:p>
                  </a:txBody>
                  <a:tcPr/>
                </a:tc>
                <a:extLst>
                  <a:ext uri="{0D108BD9-81ED-4DB2-BD59-A6C34878D82A}">
                    <a16:rowId xmlns="" xmlns:a16="http://schemas.microsoft.com/office/drawing/2014/main" val="1081611777"/>
                  </a:ext>
                </a:extLst>
              </a:tr>
              <a:tr h="536979">
                <a:tc vMerge="1">
                  <a:txBody>
                    <a:bodyPr/>
                    <a:lstStyle/>
                    <a:p>
                      <a:endParaRPr lang="en-US"/>
                    </a:p>
                  </a:txBody>
                  <a:tcPr/>
                </a:tc>
                <a:tc>
                  <a:txBody>
                    <a:bodyPr/>
                    <a:lstStyle/>
                    <a:p>
                      <a:endParaRPr lang="en-US" sz="240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60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600" dirty="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bg1"/>
                          </a:solidFill>
                          <a:latin typeface="+mn-lt"/>
                          <a:ea typeface="+mn-ea"/>
                          <a:cs typeface="+mn-cs"/>
                        </a:rPr>
                        <a:t>SWG</a:t>
                      </a:r>
                      <a:endParaRPr lang="en-US" sz="1600" i="1" kern="1200" dirty="0">
                        <a:solidFill>
                          <a:schemeClr val="bg1"/>
                        </a:solidFill>
                        <a:latin typeface="Arial"/>
                        <a:ea typeface="+mn-ea"/>
                        <a:cs typeface="+mn-cs"/>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i="1" kern="1200" dirty="0">
                        <a:solidFill>
                          <a:schemeClr val="bg1"/>
                        </a:solidFill>
                        <a:latin typeface="Arial"/>
                        <a:ea typeface="+mn-ea"/>
                        <a:cs typeface="+mn-cs"/>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1" dirty="0">
                        <a:solidFill>
                          <a:schemeClr val="bg1"/>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vMerge="1">
                  <a:txBody>
                    <a:bodyPr/>
                    <a:lstStyle/>
                    <a:p>
                      <a:endParaRPr lang="en-US"/>
                    </a:p>
                  </a:txBody>
                  <a:tcPr/>
                </a:tc>
                <a:extLst>
                  <a:ext uri="{0D108BD9-81ED-4DB2-BD59-A6C34878D82A}">
                    <a16:rowId xmlns="" xmlns:a16="http://schemas.microsoft.com/office/drawing/2014/main" val="3288100576"/>
                  </a:ext>
                </a:extLst>
              </a:tr>
              <a:tr h="536979">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eaLnBrk="0" hangingPunct="0">
                        <a:spcBef>
                          <a:spcPts val="0"/>
                        </a:spcBef>
                        <a:buClr>
                          <a:schemeClr val="accent1"/>
                        </a:buClr>
                        <a:buSzPct val="90000"/>
                      </a:pPr>
                      <a:endParaRPr lang="en-US" sz="800" b="1" spc="20" dirty="0">
                        <a:solidFill>
                          <a:srgbClr val="FFFFFF"/>
                        </a:solidFill>
                        <a:latin typeface="Arial" charset="0"/>
                      </a:endParaRPr>
                    </a:p>
                  </a:txBody>
                  <a:tcPr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gridSpan="8">
                  <a:txBody>
                    <a:bodyPr/>
                    <a:lstStyle/>
                    <a:p>
                      <a:pPr algn="l"/>
                      <a:r>
                        <a:rPr lang="en-US" sz="1600" i="1" dirty="0">
                          <a:solidFill>
                            <a:schemeClr val="bg1"/>
                          </a:solidFill>
                        </a:rPr>
                        <a:t>NGFW</a:t>
                      </a: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pPr algn="r"/>
                      <a:endParaRPr lang="en-US" sz="1600" i="1">
                        <a:solidFill>
                          <a:srgbClr val="ECF0F3"/>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US" sz="1600" i="1" dirty="0">
                        <a:solidFill>
                          <a:srgbClr val="DFE6E6"/>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p>
                      <a:pPr algn="l"/>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p>
                      <a:pPr algn="l"/>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p>
                      <a:pPr algn="l"/>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p>
                      <a:pPr algn="l"/>
                      <a:endParaRPr lang="en-US" sz="1600" i="1" dirty="0">
                        <a:solidFill>
                          <a:srgbClr val="ECF0F3"/>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600" dirty="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dirty="0">
                        <a:solidFill>
                          <a:srgbClr val="ECF0F3"/>
                        </a:solidFill>
                      </a:endParaRPr>
                    </a:p>
                  </a:txBody>
                  <a:tcPr marL="102646" marR="102646" marT="38492" marB="38492"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EBECB"/>
                    </a:solidFill>
                  </a:tcPr>
                </a:tc>
                <a:extLst>
                  <a:ext uri="{0D108BD9-81ED-4DB2-BD59-A6C34878D82A}">
                    <a16:rowId xmlns="" xmlns:a16="http://schemas.microsoft.com/office/drawing/2014/main" val="10005"/>
                  </a:ext>
                </a:extLst>
              </a:tr>
              <a:tr h="536979">
                <a:tc vMerge="1">
                  <a:txBody>
                    <a:bodyPr/>
                    <a:lstStyle/>
                    <a:p>
                      <a:endParaRPr lang="en-US"/>
                    </a:p>
                  </a:txBody>
                  <a:tcPr/>
                </a:tc>
                <a:tc gridSpan="4">
                  <a:txBody>
                    <a:bodyPr/>
                    <a:lstStyle/>
                    <a:p>
                      <a:pPr algn="l"/>
                      <a:r>
                        <a:rPr lang="en-US" sz="1600" b="0" i="1" dirty="0">
                          <a:solidFill>
                            <a:schemeClr val="bg1"/>
                          </a:solidFill>
                        </a:rPr>
                        <a:t>Secure</a:t>
                      </a:r>
                      <a:br>
                        <a:rPr lang="en-US" sz="1600" b="0" i="1" dirty="0">
                          <a:solidFill>
                            <a:schemeClr val="bg1"/>
                          </a:solidFill>
                        </a:rPr>
                      </a:br>
                      <a:r>
                        <a:rPr lang="en-US" sz="1600" b="0" i="1" dirty="0">
                          <a:solidFill>
                            <a:schemeClr val="bg1"/>
                          </a:solidFill>
                        </a:rPr>
                        <a:t>SD-WAN</a:t>
                      </a:r>
                      <a:endParaRPr lang="en-US" sz="1600" dirty="0">
                        <a:solidFill>
                          <a:schemeClr val="bg1"/>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pPr algn="l"/>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p>
                      <a:pPr algn="r"/>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EBECB"/>
                    </a:solidFill>
                  </a:tcPr>
                </a:tc>
                <a:tc hMerge="1">
                  <a:txBody>
                    <a:bodyPr/>
                    <a:lstStyle/>
                    <a:p>
                      <a:pPr algn="r"/>
                      <a:endParaRPr lang="en-US" sz="1600" i="1" dirty="0">
                        <a:solidFill>
                          <a:srgbClr val="ECF0F3"/>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r"/>
                      <a:endParaRPr lang="en-US" sz="1600" i="1" dirty="0">
                        <a:solidFill>
                          <a:srgbClr val="ECF0F3"/>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r"/>
                      <a:endParaRPr lang="en-US" sz="1600" i="1" dirty="0">
                        <a:solidFill>
                          <a:srgbClr val="ECF0F3"/>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endParaRPr lang="en-US" sz="1600" dirty="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600"/>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vMerge="1">
                  <a:txBody>
                    <a:bodyPr/>
                    <a:lstStyle/>
                    <a:p>
                      <a:endParaRPr lang="en-US" sz="1200"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 xmlns:a16="http://schemas.microsoft.com/office/drawing/2014/main" val="10006"/>
                  </a:ext>
                </a:extLst>
              </a:tr>
              <a:tr h="5646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Arial"/>
                        </a:rPr>
                        <a:t>Software &amp; Services</a:t>
                      </a:r>
                    </a:p>
                  </a:txBody>
                  <a:tcPr marL="136826" marR="136826" marT="38492" marB="38492" anchor="ctr">
                    <a:lnL w="952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gridSpan="9">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3200" dirty="0"/>
                    </a:p>
                  </a:txBody>
                  <a:tcPr marL="136826" marR="136826" marT="38492" marB="38492" anchor="b">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FE6E6">
                        <a:lumMod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marT="34290" marB="3429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0008"/>
                  </a:ext>
                </a:extLst>
              </a:tr>
              <a:tr h="4427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Arial"/>
                          <a:cs typeface="Arial"/>
                        </a:rPr>
                        <a:t>Product Range</a:t>
                      </a:r>
                    </a:p>
                  </a:txBody>
                  <a:tcPr marL="136826" marR="136826" marT="38492" marB="38492" anchor="ctr">
                    <a:lnL w="952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rPr>
                        <a:t>Entry-Level</a:t>
                      </a: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1" dirty="0">
                        <a:solidFill>
                          <a:schemeClr val="bg1"/>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rPr>
                        <a:t>Mid-Range</a:t>
                      </a: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h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b="0" dirty="0">
                        <a:solidFill>
                          <a:schemeClr val="tx1"/>
                        </a:solidFill>
                      </a:endParaRPr>
                    </a:p>
                  </a:txBody>
                  <a:tcPr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rPr>
                        <a:t>High-End</a:t>
                      </a: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rPr>
                        <a:t>Ultra </a:t>
                      </a:r>
                      <a:br>
                        <a:rPr lang="en-US" sz="1200" b="1">
                          <a:solidFill>
                            <a:schemeClr val="bg1"/>
                          </a:solidFill>
                        </a:rPr>
                      </a:br>
                      <a:r>
                        <a:rPr lang="en-US" sz="1200" b="1">
                          <a:solidFill>
                            <a:schemeClr val="bg1"/>
                          </a:solidFill>
                        </a:rPr>
                        <a:t>High-End</a:t>
                      </a: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rPr>
                        <a:t>Chassis-Based</a:t>
                      </a:r>
                    </a:p>
                  </a:txBody>
                  <a:tcPr marL="136826" marR="13682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Virtual Appliances</a:t>
                      </a:r>
                    </a:p>
                  </a:txBody>
                  <a:tcPr marL="136826" marR="136826" marT="38492" marB="38492"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extLst>
                  <a:ext uri="{0D108BD9-81ED-4DB2-BD59-A6C34878D82A}">
                    <a16:rowId xmlns="" xmlns:a16="http://schemas.microsoft.com/office/drawing/2014/main" val="10009"/>
                  </a:ext>
                </a:extLst>
              </a:tr>
            </a:tbl>
          </a:graphicData>
        </a:graphic>
      </p:graphicFrame>
      <p:sp>
        <p:nvSpPr>
          <p:cNvPr id="299" name="Shape 57">
            <a:extLst>
              <a:ext uri="{FF2B5EF4-FFF2-40B4-BE49-F238E27FC236}">
                <a16:creationId xmlns="" xmlns:a16="http://schemas.microsoft.com/office/drawing/2014/main" id="{4D0BDAA8-DFC2-144F-A8FB-9CF64F767633}"/>
              </a:ext>
            </a:extLst>
          </p:cNvPr>
          <p:cNvSpPr/>
          <p:nvPr/>
        </p:nvSpPr>
        <p:spPr>
          <a:xfrm rot="19592645" flipV="1">
            <a:off x="2463162" y="2330675"/>
            <a:ext cx="8906925" cy="2981788"/>
          </a:xfrm>
          <a:custGeom>
            <a:avLst/>
            <a:gdLst>
              <a:gd name="connsiteX0" fmla="*/ 0 w 7427560"/>
              <a:gd name="connsiteY0" fmla="*/ 3786316 h 3786316"/>
              <a:gd name="connsiteX1" fmla="*/ 6252363 w 7427560"/>
              <a:gd name="connsiteY1" fmla="*/ 473290 h 3786316"/>
              <a:gd name="connsiteX2" fmla="*/ 6199036 w 7427560"/>
              <a:gd name="connsiteY2" fmla="*/ 0 h 3786316"/>
              <a:gd name="connsiteX3" fmla="*/ 7427560 w 7427560"/>
              <a:gd name="connsiteY3" fmla="*/ 703952 h 3786316"/>
              <a:gd name="connsiteX4" fmla="*/ 6400331 w 7427560"/>
              <a:gd name="connsiteY4" fmla="*/ 1786535 h 3786316"/>
              <a:gd name="connsiteX5" fmla="*/ 6347004 w 7427560"/>
              <a:gd name="connsiteY5" fmla="*/ 1313246 h 3786316"/>
              <a:gd name="connsiteX6" fmla="*/ 0 w 7427560"/>
              <a:gd name="connsiteY6" fmla="*/ 3786316 h 3786316"/>
              <a:gd name="connsiteX0" fmla="*/ 0 w 7425232"/>
              <a:gd name="connsiteY0" fmla="*/ 3786316 h 3786316"/>
              <a:gd name="connsiteX1" fmla="*/ 6252363 w 7425232"/>
              <a:gd name="connsiteY1" fmla="*/ 473290 h 3786316"/>
              <a:gd name="connsiteX2" fmla="*/ 6199036 w 7425232"/>
              <a:gd name="connsiteY2" fmla="*/ 0 h 3786316"/>
              <a:gd name="connsiteX3" fmla="*/ 7425232 w 7425232"/>
              <a:gd name="connsiteY3" fmla="*/ 927691 h 3786316"/>
              <a:gd name="connsiteX4" fmla="*/ 6400331 w 7425232"/>
              <a:gd name="connsiteY4" fmla="*/ 1786535 h 3786316"/>
              <a:gd name="connsiteX5" fmla="*/ 6347004 w 7425232"/>
              <a:gd name="connsiteY5" fmla="*/ 1313246 h 3786316"/>
              <a:gd name="connsiteX6" fmla="*/ 0 w 7425232"/>
              <a:gd name="connsiteY6" fmla="*/ 3786316 h 3786316"/>
              <a:gd name="connsiteX0" fmla="*/ 0 w 7400249"/>
              <a:gd name="connsiteY0" fmla="*/ 3786316 h 3786316"/>
              <a:gd name="connsiteX1" fmla="*/ 6252363 w 7400249"/>
              <a:gd name="connsiteY1" fmla="*/ 473290 h 3786316"/>
              <a:gd name="connsiteX2" fmla="*/ 6199036 w 7400249"/>
              <a:gd name="connsiteY2" fmla="*/ 0 h 3786316"/>
              <a:gd name="connsiteX3" fmla="*/ 7400249 w 7400249"/>
              <a:gd name="connsiteY3" fmla="*/ 955204 h 3786316"/>
              <a:gd name="connsiteX4" fmla="*/ 6400331 w 7400249"/>
              <a:gd name="connsiteY4" fmla="*/ 1786535 h 3786316"/>
              <a:gd name="connsiteX5" fmla="*/ 6347004 w 7400249"/>
              <a:gd name="connsiteY5" fmla="*/ 1313246 h 3786316"/>
              <a:gd name="connsiteX6" fmla="*/ 0 w 7400249"/>
              <a:gd name="connsiteY6" fmla="*/ 3786316 h 3786316"/>
              <a:gd name="connsiteX0" fmla="*/ 0 w 7375265"/>
              <a:gd name="connsiteY0" fmla="*/ 3786316 h 3786316"/>
              <a:gd name="connsiteX1" fmla="*/ 6252363 w 7375265"/>
              <a:gd name="connsiteY1" fmla="*/ 473290 h 3786316"/>
              <a:gd name="connsiteX2" fmla="*/ 6199036 w 7375265"/>
              <a:gd name="connsiteY2" fmla="*/ 0 h 3786316"/>
              <a:gd name="connsiteX3" fmla="*/ 7375265 w 7375265"/>
              <a:gd name="connsiteY3" fmla="*/ 982716 h 3786316"/>
              <a:gd name="connsiteX4" fmla="*/ 6400331 w 7375265"/>
              <a:gd name="connsiteY4" fmla="*/ 1786535 h 3786316"/>
              <a:gd name="connsiteX5" fmla="*/ 6347004 w 7375265"/>
              <a:gd name="connsiteY5" fmla="*/ 1313246 h 3786316"/>
              <a:gd name="connsiteX6" fmla="*/ 0 w 7375265"/>
              <a:gd name="connsiteY6" fmla="*/ 3786316 h 3786316"/>
              <a:gd name="connsiteX0" fmla="*/ 0 w 7382229"/>
              <a:gd name="connsiteY0" fmla="*/ 3786316 h 3786316"/>
              <a:gd name="connsiteX1" fmla="*/ 6252363 w 7382229"/>
              <a:gd name="connsiteY1" fmla="*/ 473290 h 3786316"/>
              <a:gd name="connsiteX2" fmla="*/ 6199036 w 7382229"/>
              <a:gd name="connsiteY2" fmla="*/ 0 h 3786316"/>
              <a:gd name="connsiteX3" fmla="*/ 7382229 w 7382229"/>
              <a:gd name="connsiteY3" fmla="*/ 956493 h 3786316"/>
              <a:gd name="connsiteX4" fmla="*/ 6400331 w 7382229"/>
              <a:gd name="connsiteY4" fmla="*/ 1786535 h 3786316"/>
              <a:gd name="connsiteX5" fmla="*/ 6347004 w 7382229"/>
              <a:gd name="connsiteY5" fmla="*/ 1313246 h 3786316"/>
              <a:gd name="connsiteX6" fmla="*/ 0 w 7382229"/>
              <a:gd name="connsiteY6" fmla="*/ 3786316 h 3786316"/>
              <a:gd name="connsiteX0" fmla="*/ 0 w 7382229"/>
              <a:gd name="connsiteY0" fmla="*/ 3786316 h 3786316"/>
              <a:gd name="connsiteX1" fmla="*/ 6252363 w 7382229"/>
              <a:gd name="connsiteY1" fmla="*/ 473290 h 3786316"/>
              <a:gd name="connsiteX2" fmla="*/ 6199036 w 7382229"/>
              <a:gd name="connsiteY2" fmla="*/ 0 h 3786316"/>
              <a:gd name="connsiteX3" fmla="*/ 7382229 w 7382229"/>
              <a:gd name="connsiteY3" fmla="*/ 956493 h 3786316"/>
              <a:gd name="connsiteX4" fmla="*/ 6468032 w 7382229"/>
              <a:gd name="connsiteY4" fmla="*/ 1953176 h 3786316"/>
              <a:gd name="connsiteX5" fmla="*/ 6347004 w 7382229"/>
              <a:gd name="connsiteY5" fmla="*/ 1313246 h 3786316"/>
              <a:gd name="connsiteX6" fmla="*/ 0 w 7382229"/>
              <a:gd name="connsiteY6" fmla="*/ 3786316 h 3786316"/>
              <a:gd name="connsiteX0" fmla="*/ 0 w 7299949"/>
              <a:gd name="connsiteY0" fmla="*/ 3786316 h 3786316"/>
              <a:gd name="connsiteX1" fmla="*/ 6252363 w 7299949"/>
              <a:gd name="connsiteY1" fmla="*/ 473290 h 3786316"/>
              <a:gd name="connsiteX2" fmla="*/ 6199036 w 7299949"/>
              <a:gd name="connsiteY2" fmla="*/ 0 h 3786316"/>
              <a:gd name="connsiteX3" fmla="*/ 7299949 w 7299949"/>
              <a:gd name="connsiteY3" fmla="*/ 1115125 h 3786316"/>
              <a:gd name="connsiteX4" fmla="*/ 6468032 w 7299949"/>
              <a:gd name="connsiteY4" fmla="*/ 1953176 h 3786316"/>
              <a:gd name="connsiteX5" fmla="*/ 6347004 w 7299949"/>
              <a:gd name="connsiteY5" fmla="*/ 1313246 h 3786316"/>
              <a:gd name="connsiteX6" fmla="*/ 0 w 7299949"/>
              <a:gd name="connsiteY6" fmla="*/ 3786316 h 3786316"/>
              <a:gd name="connsiteX0" fmla="*/ 0 w 7299949"/>
              <a:gd name="connsiteY0" fmla="*/ 3786316 h 3786316"/>
              <a:gd name="connsiteX1" fmla="*/ 6252363 w 7299949"/>
              <a:gd name="connsiteY1" fmla="*/ 473290 h 3786316"/>
              <a:gd name="connsiteX2" fmla="*/ 6199036 w 7299949"/>
              <a:gd name="connsiteY2" fmla="*/ 0 h 3786316"/>
              <a:gd name="connsiteX3" fmla="*/ 7299949 w 7299949"/>
              <a:gd name="connsiteY3" fmla="*/ 1115125 h 3786316"/>
              <a:gd name="connsiteX4" fmla="*/ 6417717 w 7299949"/>
              <a:gd name="connsiteY4" fmla="*/ 1797679 h 3786316"/>
              <a:gd name="connsiteX5" fmla="*/ 6347004 w 7299949"/>
              <a:gd name="connsiteY5" fmla="*/ 1313246 h 3786316"/>
              <a:gd name="connsiteX6" fmla="*/ 0 w 7299949"/>
              <a:gd name="connsiteY6" fmla="*/ 3786316 h 3786316"/>
              <a:gd name="connsiteX0" fmla="*/ 0 w 7269185"/>
              <a:gd name="connsiteY0" fmla="*/ 3786316 h 3786316"/>
              <a:gd name="connsiteX1" fmla="*/ 6252363 w 7269185"/>
              <a:gd name="connsiteY1" fmla="*/ 473290 h 3786316"/>
              <a:gd name="connsiteX2" fmla="*/ 6199036 w 7269185"/>
              <a:gd name="connsiteY2" fmla="*/ 0 h 3786316"/>
              <a:gd name="connsiteX3" fmla="*/ 7269184 w 7269185"/>
              <a:gd name="connsiteY3" fmla="*/ 1025704 h 3786316"/>
              <a:gd name="connsiteX4" fmla="*/ 6417717 w 7269185"/>
              <a:gd name="connsiteY4" fmla="*/ 1797679 h 3786316"/>
              <a:gd name="connsiteX5" fmla="*/ 6347004 w 7269185"/>
              <a:gd name="connsiteY5" fmla="*/ 1313246 h 3786316"/>
              <a:gd name="connsiteX6" fmla="*/ 0 w 7269185"/>
              <a:gd name="connsiteY6" fmla="*/ 3786316 h 37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9185" h="3786316">
                <a:moveTo>
                  <a:pt x="0" y="3786316"/>
                </a:moveTo>
                <a:cubicBezTo>
                  <a:pt x="825285" y="2103509"/>
                  <a:pt x="2909406" y="999167"/>
                  <a:pt x="6252363" y="473290"/>
                </a:cubicBezTo>
                <a:lnTo>
                  <a:pt x="6199036" y="0"/>
                </a:lnTo>
                <a:lnTo>
                  <a:pt x="7269184" y="1025704"/>
                </a:lnTo>
                <a:lnTo>
                  <a:pt x="6417717" y="1797679"/>
                </a:lnTo>
                <a:lnTo>
                  <a:pt x="6347004" y="1313246"/>
                </a:lnTo>
                <a:cubicBezTo>
                  <a:pt x="3353595" y="1523597"/>
                  <a:pt x="1237927" y="2347953"/>
                  <a:pt x="0" y="3786316"/>
                </a:cubicBezTo>
                <a:close/>
              </a:path>
            </a:pathLst>
          </a:custGeom>
          <a:gradFill rotWithShape="1">
            <a:gsLst>
              <a:gs pos="0">
                <a:srgbClr val="36424A">
                  <a:tint val="100000"/>
                  <a:shade val="100000"/>
                  <a:satMod val="130000"/>
                  <a:alpha val="70000"/>
                </a:srgbClr>
              </a:gs>
              <a:gs pos="100000">
                <a:srgbClr val="36424A">
                  <a:tint val="50000"/>
                  <a:shade val="100000"/>
                  <a:satMod val="350000"/>
                  <a:alpha val="7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lIns="121899" tIns="60949" rIns="121899" bIns="60949"/>
          <a:lstStyle/>
          <a:p>
            <a:endParaRPr lang="en-US"/>
          </a:p>
          <a:p>
            <a:endParaRPr lang="en-US"/>
          </a:p>
        </p:txBody>
      </p:sp>
      <p:grpSp>
        <p:nvGrpSpPr>
          <p:cNvPr id="300" name="Group 299">
            <a:extLst>
              <a:ext uri="{FF2B5EF4-FFF2-40B4-BE49-F238E27FC236}">
                <a16:creationId xmlns="" xmlns:a16="http://schemas.microsoft.com/office/drawing/2014/main" id="{F2D30CCE-BF30-2847-951B-A6EEC4EA5D52}"/>
              </a:ext>
            </a:extLst>
          </p:cNvPr>
          <p:cNvGrpSpPr/>
          <p:nvPr/>
        </p:nvGrpSpPr>
        <p:grpSpPr>
          <a:xfrm>
            <a:off x="3389645" y="5185126"/>
            <a:ext cx="2146282" cy="492443"/>
            <a:chOff x="2434816" y="3236662"/>
            <a:chExt cx="1610131" cy="492442"/>
          </a:xfrm>
        </p:grpSpPr>
        <p:pic>
          <p:nvPicPr>
            <p:cNvPr id="301" name="Picture 300">
              <a:extLst>
                <a:ext uri="{FF2B5EF4-FFF2-40B4-BE49-F238E27FC236}">
                  <a16:creationId xmlns="" xmlns:a16="http://schemas.microsoft.com/office/drawing/2014/main" id="{F401AB55-F1EA-6E4C-AE36-BECCC2AF08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34816" y="3296790"/>
              <a:ext cx="231140" cy="392852"/>
            </a:xfrm>
            <a:prstGeom prst="rect">
              <a:avLst/>
            </a:prstGeom>
          </p:spPr>
        </p:pic>
        <p:sp>
          <p:nvSpPr>
            <p:cNvPr id="302" name="Rectangle 301">
              <a:extLst>
                <a:ext uri="{FF2B5EF4-FFF2-40B4-BE49-F238E27FC236}">
                  <a16:creationId xmlns="" xmlns:a16="http://schemas.microsoft.com/office/drawing/2014/main" id="{64DD5968-DF53-4D4A-84C8-DA5BDEDD5031}"/>
                </a:ext>
              </a:extLst>
            </p:cNvPr>
            <p:cNvSpPr/>
            <p:nvPr/>
          </p:nvSpPr>
          <p:spPr>
            <a:xfrm>
              <a:off x="2682880" y="3236662"/>
              <a:ext cx="1362067" cy="492442"/>
            </a:xfrm>
            <a:prstGeom prst="rect">
              <a:avLst/>
            </a:prstGeom>
          </p:spPr>
          <p:txBody>
            <a:bodyPr wrap="square">
              <a:spAutoFit/>
            </a:bodyPr>
            <a:lstStyle/>
            <a:p>
              <a:pPr defTabSz="1218936">
                <a:defRPr/>
              </a:pPr>
              <a:r>
                <a:rPr lang="en-US" sz="1300" b="1" kern="0">
                  <a:solidFill>
                    <a:srgbClr val="FFFFFF"/>
                  </a:solidFill>
                  <a:cs typeface="Helvetica 55 Roman"/>
                </a:rPr>
                <a:t>FortiGuard</a:t>
              </a:r>
            </a:p>
            <a:p>
              <a:pPr defTabSz="1218936">
                <a:defRPr/>
              </a:pPr>
              <a:r>
                <a:rPr lang="en-US" sz="1300" b="1" kern="0">
                  <a:solidFill>
                    <a:srgbClr val="FFFFFF"/>
                  </a:solidFill>
                  <a:cs typeface="Helvetica 55 Roman"/>
                </a:rPr>
                <a:t>Security Services</a:t>
              </a:r>
            </a:p>
          </p:txBody>
        </p:sp>
      </p:grpSp>
      <p:grpSp>
        <p:nvGrpSpPr>
          <p:cNvPr id="303" name="Group 302">
            <a:extLst>
              <a:ext uri="{FF2B5EF4-FFF2-40B4-BE49-F238E27FC236}">
                <a16:creationId xmlns="" xmlns:a16="http://schemas.microsoft.com/office/drawing/2014/main" id="{DAEDBB9E-2157-264D-9B4D-9148A39CAB97}"/>
              </a:ext>
            </a:extLst>
          </p:cNvPr>
          <p:cNvGrpSpPr/>
          <p:nvPr/>
        </p:nvGrpSpPr>
        <p:grpSpPr>
          <a:xfrm>
            <a:off x="5830639" y="5185126"/>
            <a:ext cx="2211527" cy="492443"/>
            <a:chOff x="4454922" y="3249611"/>
            <a:chExt cx="1659077" cy="492442"/>
          </a:xfrm>
        </p:grpSpPr>
        <p:pic>
          <p:nvPicPr>
            <p:cNvPr id="304" name="Picture 303">
              <a:extLst>
                <a:ext uri="{FF2B5EF4-FFF2-40B4-BE49-F238E27FC236}">
                  <a16:creationId xmlns="" xmlns:a16="http://schemas.microsoft.com/office/drawing/2014/main" id="{4596D161-80A7-184B-AF25-26EF3C3ED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4922" y="3310114"/>
              <a:ext cx="304800" cy="406399"/>
            </a:xfrm>
            <a:prstGeom prst="rect">
              <a:avLst/>
            </a:prstGeom>
          </p:spPr>
        </p:pic>
        <p:sp>
          <p:nvSpPr>
            <p:cNvPr id="305" name="Rectangle 304">
              <a:extLst>
                <a:ext uri="{FF2B5EF4-FFF2-40B4-BE49-F238E27FC236}">
                  <a16:creationId xmlns="" xmlns:a16="http://schemas.microsoft.com/office/drawing/2014/main" id="{B5757B7D-7EF2-EC41-8D80-FC1993C80F5C}"/>
                </a:ext>
              </a:extLst>
            </p:cNvPr>
            <p:cNvSpPr/>
            <p:nvPr/>
          </p:nvSpPr>
          <p:spPr>
            <a:xfrm>
              <a:off x="4751932" y="3249611"/>
              <a:ext cx="1362067" cy="492442"/>
            </a:xfrm>
            <a:prstGeom prst="rect">
              <a:avLst/>
            </a:prstGeom>
          </p:spPr>
          <p:txBody>
            <a:bodyPr wrap="square">
              <a:spAutoFit/>
            </a:bodyPr>
            <a:lstStyle/>
            <a:p>
              <a:pPr defTabSz="1218936">
                <a:defRPr/>
              </a:pPr>
              <a:r>
                <a:rPr lang="en-US" sz="1300" b="1" kern="0">
                  <a:solidFill>
                    <a:srgbClr val="FFFFFF"/>
                  </a:solidFill>
                  <a:cs typeface="Helvetica 55 Roman"/>
                </a:rPr>
                <a:t>FortiOS</a:t>
              </a:r>
            </a:p>
            <a:p>
              <a:pPr defTabSz="1218936">
                <a:defRPr/>
              </a:pPr>
              <a:r>
                <a:rPr lang="en-US" sz="1300" b="1" kern="0">
                  <a:solidFill>
                    <a:srgbClr val="FFFFFF"/>
                  </a:solidFill>
                  <a:cs typeface="Helvetica 55 Roman"/>
                </a:rPr>
                <a:t>Operating System</a:t>
              </a:r>
            </a:p>
          </p:txBody>
        </p:sp>
      </p:grpSp>
      <p:grpSp>
        <p:nvGrpSpPr>
          <p:cNvPr id="306" name="Group 305">
            <a:extLst>
              <a:ext uri="{FF2B5EF4-FFF2-40B4-BE49-F238E27FC236}">
                <a16:creationId xmlns="" xmlns:a16="http://schemas.microsoft.com/office/drawing/2014/main" id="{98A9DB06-0B65-9F49-A469-B5FC8864210C}"/>
              </a:ext>
            </a:extLst>
          </p:cNvPr>
          <p:cNvGrpSpPr/>
          <p:nvPr/>
        </p:nvGrpSpPr>
        <p:grpSpPr>
          <a:xfrm>
            <a:off x="8300736" y="5185126"/>
            <a:ext cx="2229574" cy="492443"/>
            <a:chOff x="6119094" y="3249611"/>
            <a:chExt cx="1672616" cy="492442"/>
          </a:xfrm>
        </p:grpSpPr>
        <p:pic>
          <p:nvPicPr>
            <p:cNvPr id="307" name="Picture 306">
              <a:extLst>
                <a:ext uri="{FF2B5EF4-FFF2-40B4-BE49-F238E27FC236}">
                  <a16:creationId xmlns="" xmlns:a16="http://schemas.microsoft.com/office/drawing/2014/main" id="{E437427D-C06F-8349-9AC3-FD0FD12188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9094" y="3310114"/>
              <a:ext cx="313055" cy="417406"/>
            </a:xfrm>
            <a:prstGeom prst="rect">
              <a:avLst/>
            </a:prstGeom>
          </p:spPr>
        </p:pic>
        <p:sp>
          <p:nvSpPr>
            <p:cNvPr id="308" name="Rectangle 307">
              <a:extLst>
                <a:ext uri="{FF2B5EF4-FFF2-40B4-BE49-F238E27FC236}">
                  <a16:creationId xmlns="" xmlns:a16="http://schemas.microsoft.com/office/drawing/2014/main" id="{0B697180-B014-8244-AFA0-F9E9101CF156}"/>
                </a:ext>
              </a:extLst>
            </p:cNvPr>
            <p:cNvSpPr/>
            <p:nvPr/>
          </p:nvSpPr>
          <p:spPr>
            <a:xfrm>
              <a:off x="6429643" y="3249611"/>
              <a:ext cx="1362067" cy="492442"/>
            </a:xfrm>
            <a:prstGeom prst="rect">
              <a:avLst/>
            </a:prstGeom>
          </p:spPr>
          <p:txBody>
            <a:bodyPr wrap="square">
              <a:spAutoFit/>
            </a:bodyPr>
            <a:lstStyle/>
            <a:p>
              <a:pPr defTabSz="1218936">
                <a:defRPr/>
              </a:pPr>
              <a:r>
                <a:rPr lang="en-US" sz="1300" b="1" kern="0">
                  <a:solidFill>
                    <a:srgbClr val="FFFFFF"/>
                  </a:solidFill>
                  <a:cs typeface="Helvetica 55 Roman"/>
                </a:rPr>
                <a:t>FortiCare</a:t>
              </a:r>
            </a:p>
            <a:p>
              <a:pPr defTabSz="1218936">
                <a:defRPr/>
              </a:pPr>
              <a:r>
                <a:rPr lang="en-US" sz="1300" b="1" kern="0">
                  <a:solidFill>
                    <a:srgbClr val="FFFFFF"/>
                  </a:solidFill>
                  <a:cs typeface="Helvetica 55 Roman"/>
                </a:rPr>
                <a:t>Support Services</a:t>
              </a:r>
            </a:p>
          </p:txBody>
        </p:sp>
      </p:grpSp>
      <p:pic>
        <p:nvPicPr>
          <p:cNvPr id="309" name="Picture 308">
            <a:extLst>
              <a:ext uri="{FF2B5EF4-FFF2-40B4-BE49-F238E27FC236}">
                <a16:creationId xmlns="" xmlns:a16="http://schemas.microsoft.com/office/drawing/2014/main" id="{E4848E4E-DCD3-E345-B430-72C778DC81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45139" y="2341393"/>
            <a:ext cx="702381" cy="704088"/>
          </a:xfrm>
          <a:prstGeom prst="rect">
            <a:avLst/>
          </a:prstGeom>
        </p:spPr>
      </p:pic>
      <p:sp>
        <p:nvSpPr>
          <p:cNvPr id="310" name="Rounded Rectangle 309">
            <a:extLst>
              <a:ext uri="{FF2B5EF4-FFF2-40B4-BE49-F238E27FC236}">
                <a16:creationId xmlns="" xmlns:a16="http://schemas.microsoft.com/office/drawing/2014/main" id="{C20789D3-4CF8-9B4E-8098-9B7B7AB81041}"/>
              </a:ext>
            </a:extLst>
          </p:cNvPr>
          <p:cNvSpPr/>
          <p:nvPr/>
        </p:nvSpPr>
        <p:spPr bwMode="invGray">
          <a:xfrm>
            <a:off x="3833937" y="3599708"/>
            <a:ext cx="920108" cy="369332"/>
          </a:xfrm>
          <a:prstGeom prst="roundRect">
            <a:avLst/>
          </a:prstGeom>
          <a:solidFill>
            <a:srgbClr val="465B6D"/>
          </a:solidFill>
          <a:ln w="9525">
            <a:solidFill>
              <a:srgbClr val="777777">
                <a:lumMod val="40000"/>
                <a:lumOff val="60000"/>
              </a:srgbClr>
            </a:solidFill>
            <a:round/>
            <a:headEnd/>
            <a:tailEnd/>
          </a:ln>
        </p:spPr>
        <p:txBody>
          <a:bodyPr wrap="square" lIns="121893" tIns="60947" rIns="121893" bIns="60947" rtlCol="0" anchor="ctr"/>
          <a:lstStyle/>
          <a:p>
            <a:pPr algn="ctr" defTabSz="457073">
              <a:defRPr/>
            </a:pPr>
            <a:r>
              <a:rPr lang="en-US" sz="1200" b="1" kern="0" dirty="0">
                <a:solidFill>
                  <a:srgbClr val="FFFFFF"/>
                </a:solidFill>
              </a:rPr>
              <a:t>100-500 Series</a:t>
            </a:r>
          </a:p>
        </p:txBody>
      </p:sp>
      <p:sp>
        <p:nvSpPr>
          <p:cNvPr id="311" name="Rounded Rectangle 310">
            <a:extLst>
              <a:ext uri="{FF2B5EF4-FFF2-40B4-BE49-F238E27FC236}">
                <a16:creationId xmlns="" xmlns:a16="http://schemas.microsoft.com/office/drawing/2014/main" id="{2F0AAB66-2967-0042-AEB6-EB093F3A599F}"/>
              </a:ext>
            </a:extLst>
          </p:cNvPr>
          <p:cNvSpPr/>
          <p:nvPr/>
        </p:nvSpPr>
        <p:spPr bwMode="invGray">
          <a:xfrm>
            <a:off x="1493346" y="3599708"/>
            <a:ext cx="2101825" cy="369332"/>
          </a:xfrm>
          <a:prstGeom prst="roundRect">
            <a:avLst/>
          </a:prstGeom>
          <a:solidFill>
            <a:srgbClr val="465B6D"/>
          </a:solidFill>
          <a:ln w="9525">
            <a:solidFill>
              <a:srgbClr val="777777">
                <a:lumMod val="40000"/>
                <a:lumOff val="60000"/>
              </a:srgbClr>
            </a:solidFill>
            <a:round/>
            <a:headEnd/>
            <a:tailEnd/>
          </a:ln>
        </p:spPr>
        <p:txBody>
          <a:bodyPr wrap="square" lIns="121893" tIns="60947" rIns="121893" bIns="60947" rtlCol="0" anchor="ctr"/>
          <a:lstStyle/>
          <a:p>
            <a:pPr algn="ctr" defTabSz="457073">
              <a:defRPr/>
            </a:pPr>
            <a:r>
              <a:rPr lang="en-US" sz="1200" b="1" kern="0">
                <a:solidFill>
                  <a:srgbClr val="FFFFFF"/>
                </a:solidFill>
              </a:rPr>
              <a:t>30-90 Series</a:t>
            </a:r>
          </a:p>
        </p:txBody>
      </p:sp>
      <p:sp>
        <p:nvSpPr>
          <p:cNvPr id="312" name="Rounded Rectangle 311">
            <a:extLst>
              <a:ext uri="{FF2B5EF4-FFF2-40B4-BE49-F238E27FC236}">
                <a16:creationId xmlns="" xmlns:a16="http://schemas.microsoft.com/office/drawing/2014/main" id="{0A2678F2-9EF8-E043-A3F7-48478F54FA10}"/>
              </a:ext>
            </a:extLst>
          </p:cNvPr>
          <p:cNvSpPr/>
          <p:nvPr/>
        </p:nvSpPr>
        <p:spPr bwMode="invGray">
          <a:xfrm>
            <a:off x="6103598" y="4168153"/>
            <a:ext cx="1132468" cy="369332"/>
          </a:xfrm>
          <a:prstGeom prst="roundRect">
            <a:avLst/>
          </a:prstGeom>
          <a:solidFill>
            <a:srgbClr val="465B6D"/>
          </a:solidFill>
          <a:ln w="9525">
            <a:solidFill>
              <a:srgbClr val="777777">
                <a:lumMod val="40000"/>
                <a:lumOff val="60000"/>
              </a:srgbClr>
            </a:solidFill>
            <a:round/>
            <a:headEnd/>
            <a:tailEnd/>
          </a:ln>
        </p:spPr>
        <p:txBody>
          <a:bodyPr wrap="square" lIns="121893" tIns="60947" rIns="121893" bIns="60947" rtlCol="0" anchor="ctr"/>
          <a:lstStyle/>
          <a:p>
            <a:pPr algn="ctr" defTabSz="457073">
              <a:defRPr/>
            </a:pPr>
            <a:r>
              <a:rPr lang="en-US" sz="1200" b="1" kern="0">
                <a:solidFill>
                  <a:srgbClr val="FFFFFF"/>
                </a:solidFill>
              </a:rPr>
              <a:t>1000-2000 Series</a:t>
            </a:r>
          </a:p>
        </p:txBody>
      </p:sp>
      <p:sp>
        <p:nvSpPr>
          <p:cNvPr id="313" name="Rounded Rectangle 312">
            <a:extLst>
              <a:ext uri="{FF2B5EF4-FFF2-40B4-BE49-F238E27FC236}">
                <a16:creationId xmlns="" xmlns:a16="http://schemas.microsoft.com/office/drawing/2014/main" id="{AAD21571-4E94-4E4D-990E-981E0D178DB9}"/>
              </a:ext>
            </a:extLst>
          </p:cNvPr>
          <p:cNvSpPr/>
          <p:nvPr/>
        </p:nvSpPr>
        <p:spPr bwMode="invGray">
          <a:xfrm>
            <a:off x="7527942" y="3606417"/>
            <a:ext cx="862982" cy="369332"/>
          </a:xfrm>
          <a:prstGeom prst="roundRect">
            <a:avLst/>
          </a:prstGeom>
          <a:solidFill>
            <a:srgbClr val="465B6D"/>
          </a:solidFill>
          <a:ln w="9525">
            <a:solidFill>
              <a:srgbClr val="777777">
                <a:lumMod val="40000"/>
                <a:lumOff val="60000"/>
              </a:srgbClr>
            </a:solidFill>
            <a:round/>
            <a:headEnd/>
            <a:tailEnd/>
          </a:ln>
        </p:spPr>
        <p:txBody>
          <a:bodyPr wrap="square" lIns="121893" tIns="60947" rIns="121893" bIns="60947" rtlCol="0" anchor="ctr"/>
          <a:lstStyle/>
          <a:p>
            <a:pPr algn="ctr" defTabSz="457073">
              <a:defRPr/>
            </a:pPr>
            <a:r>
              <a:rPr lang="en-US" sz="1200" b="1" kern="0" dirty="0">
                <a:solidFill>
                  <a:srgbClr val="FFFFFF"/>
                </a:solidFill>
              </a:rPr>
              <a:t>3000 Series</a:t>
            </a:r>
          </a:p>
        </p:txBody>
      </p:sp>
      <p:sp>
        <p:nvSpPr>
          <p:cNvPr id="314" name="Rounded Rectangle 313">
            <a:extLst>
              <a:ext uri="{FF2B5EF4-FFF2-40B4-BE49-F238E27FC236}">
                <a16:creationId xmlns="" xmlns:a16="http://schemas.microsoft.com/office/drawing/2014/main" id="{1AB8AA77-45AE-C84A-89AC-3486E8F894B1}"/>
              </a:ext>
            </a:extLst>
          </p:cNvPr>
          <p:cNvSpPr/>
          <p:nvPr/>
        </p:nvSpPr>
        <p:spPr bwMode="invGray">
          <a:xfrm>
            <a:off x="9634251" y="3107266"/>
            <a:ext cx="1046488" cy="609600"/>
          </a:xfrm>
          <a:prstGeom prst="roundRect">
            <a:avLst/>
          </a:prstGeom>
          <a:solidFill>
            <a:srgbClr val="465B6D"/>
          </a:solidFill>
          <a:ln w="9525">
            <a:solidFill>
              <a:srgbClr val="777777">
                <a:lumMod val="40000"/>
                <a:lumOff val="60000"/>
              </a:srgbClr>
            </a:solidFill>
            <a:round/>
            <a:headEnd/>
            <a:tailEnd/>
          </a:ln>
        </p:spPr>
        <p:txBody>
          <a:bodyPr wrap="square" lIns="121893" tIns="60947" rIns="121893" bIns="60947" rtlCol="0" anchor="ctr"/>
          <a:lstStyle/>
          <a:p>
            <a:pPr algn="ctr" defTabSz="457073">
              <a:defRPr/>
            </a:pPr>
            <a:r>
              <a:rPr lang="en-US" sz="1200" b="1" kern="0">
                <a:solidFill>
                  <a:srgbClr val="FFFFFF"/>
                </a:solidFill>
              </a:rPr>
              <a:t>5000 &amp; 7000</a:t>
            </a:r>
            <a:br>
              <a:rPr lang="en-US" sz="1200" b="1" kern="0">
                <a:solidFill>
                  <a:srgbClr val="FFFFFF"/>
                </a:solidFill>
              </a:rPr>
            </a:br>
            <a:r>
              <a:rPr lang="en-US" sz="1200" b="1" kern="0">
                <a:solidFill>
                  <a:srgbClr val="FFFFFF"/>
                </a:solidFill>
              </a:rPr>
              <a:t>Series</a:t>
            </a:r>
          </a:p>
        </p:txBody>
      </p:sp>
      <p:sp>
        <p:nvSpPr>
          <p:cNvPr id="315" name="Rounded Rectangle 314">
            <a:extLst>
              <a:ext uri="{FF2B5EF4-FFF2-40B4-BE49-F238E27FC236}">
                <a16:creationId xmlns="" xmlns:a16="http://schemas.microsoft.com/office/drawing/2014/main" id="{8B47A247-A1E0-0E4E-A1F7-FFD51FAF133F}"/>
              </a:ext>
            </a:extLst>
          </p:cNvPr>
          <p:cNvSpPr/>
          <p:nvPr/>
        </p:nvSpPr>
        <p:spPr bwMode="invGray">
          <a:xfrm>
            <a:off x="10965675" y="3118934"/>
            <a:ext cx="862982" cy="369332"/>
          </a:xfrm>
          <a:prstGeom prst="roundRect">
            <a:avLst/>
          </a:prstGeom>
          <a:solidFill>
            <a:srgbClr val="465B6D"/>
          </a:solidFill>
          <a:ln w="9525">
            <a:solidFill>
              <a:srgbClr val="777777">
                <a:lumMod val="40000"/>
                <a:lumOff val="60000"/>
              </a:srgbClr>
            </a:solidFill>
            <a:round/>
            <a:headEnd/>
            <a:tailEnd/>
          </a:ln>
        </p:spPr>
        <p:txBody>
          <a:bodyPr wrap="square" lIns="121893" tIns="60947" rIns="121893" bIns="60947" rtlCol="0" anchor="ctr"/>
          <a:lstStyle/>
          <a:p>
            <a:pPr algn="ctr" defTabSz="457073">
              <a:defRPr/>
            </a:pPr>
            <a:r>
              <a:rPr lang="en-US" sz="1200" b="1" kern="0">
                <a:solidFill>
                  <a:srgbClr val="FFFFFF"/>
                </a:solidFill>
              </a:rPr>
              <a:t>VM Series</a:t>
            </a:r>
          </a:p>
        </p:txBody>
      </p:sp>
      <p:pic>
        <p:nvPicPr>
          <p:cNvPr id="316" name="Picture 315" descr="FG-Family-HighEnd-Chassis.emf">
            <a:extLst>
              <a:ext uri="{FF2B5EF4-FFF2-40B4-BE49-F238E27FC236}">
                <a16:creationId xmlns="" xmlns:a16="http://schemas.microsoft.com/office/drawing/2014/main" id="{EAACF3C5-CC57-184B-8B86-E018CA5809B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34251" y="1899103"/>
            <a:ext cx="1044000" cy="1160459"/>
          </a:xfrm>
          <a:prstGeom prst="rect">
            <a:avLst/>
          </a:prstGeom>
        </p:spPr>
      </p:pic>
      <p:pic>
        <p:nvPicPr>
          <p:cNvPr id="317" name="Picture 316" descr="FG-Family-HighEnd-3u.emf">
            <a:extLst>
              <a:ext uri="{FF2B5EF4-FFF2-40B4-BE49-F238E27FC236}">
                <a16:creationId xmlns="" xmlns:a16="http://schemas.microsoft.com/office/drawing/2014/main" id="{5CA692CA-4203-D344-BE71-A09196D3371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508629" y="2528639"/>
            <a:ext cx="1044000" cy="356444"/>
          </a:xfrm>
          <a:prstGeom prst="rect">
            <a:avLst/>
          </a:prstGeom>
        </p:spPr>
      </p:pic>
      <p:pic>
        <p:nvPicPr>
          <p:cNvPr id="318" name="Picture 317" descr="FG-Family-HighEnd-2u.emf">
            <a:extLst>
              <a:ext uri="{FF2B5EF4-FFF2-40B4-BE49-F238E27FC236}">
                <a16:creationId xmlns="" xmlns:a16="http://schemas.microsoft.com/office/drawing/2014/main" id="{9C0D1A4B-D80F-5943-9E7D-73834517F71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03598" y="3694491"/>
            <a:ext cx="1044000" cy="281258"/>
          </a:xfrm>
          <a:prstGeom prst="rect">
            <a:avLst/>
          </a:prstGeom>
        </p:spPr>
      </p:pic>
      <p:pic>
        <p:nvPicPr>
          <p:cNvPr id="319" name="Picture 318" descr="FG-Family-Midrange-1u.emf">
            <a:extLst>
              <a:ext uri="{FF2B5EF4-FFF2-40B4-BE49-F238E27FC236}">
                <a16:creationId xmlns="" xmlns:a16="http://schemas.microsoft.com/office/drawing/2014/main" id="{812429AF-846E-374B-A949-B56390DEC52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17576" y="4246964"/>
            <a:ext cx="1152000" cy="211710"/>
          </a:xfrm>
          <a:prstGeom prst="rect">
            <a:avLst/>
          </a:prstGeom>
        </p:spPr>
      </p:pic>
      <p:pic>
        <p:nvPicPr>
          <p:cNvPr id="320" name="Picture 319" descr="FG-Family-Entry.emf">
            <a:extLst>
              <a:ext uri="{FF2B5EF4-FFF2-40B4-BE49-F238E27FC236}">
                <a16:creationId xmlns="" xmlns:a16="http://schemas.microsoft.com/office/drawing/2014/main" id="{26C98D05-C3FA-2444-85BC-4EB892C29F5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98628" y="4864210"/>
            <a:ext cx="999484" cy="278723"/>
          </a:xfrm>
          <a:prstGeom prst="rect">
            <a:avLst/>
          </a:prstGeom>
        </p:spPr>
      </p:pic>
      <p:pic>
        <p:nvPicPr>
          <p:cNvPr id="321" name="Picture 320" descr="FG-Family-Entry-Ant.emf">
            <a:extLst>
              <a:ext uri="{FF2B5EF4-FFF2-40B4-BE49-F238E27FC236}">
                <a16:creationId xmlns="" xmlns:a16="http://schemas.microsoft.com/office/drawing/2014/main" id="{3BF93AAD-CA2C-5D41-BDDB-3920F5DFBB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502418" y="4327093"/>
            <a:ext cx="999484" cy="705781"/>
          </a:xfrm>
          <a:prstGeom prst="rect">
            <a:avLst/>
          </a:prstGeom>
        </p:spPr>
      </p:pic>
      <p:grpSp>
        <p:nvGrpSpPr>
          <p:cNvPr id="322" name="Shape 233">
            <a:extLst>
              <a:ext uri="{FF2B5EF4-FFF2-40B4-BE49-F238E27FC236}">
                <a16:creationId xmlns="" xmlns:a16="http://schemas.microsoft.com/office/drawing/2014/main" id="{71DF8AC5-30C9-1D4F-A340-9F00E60C4224}"/>
              </a:ext>
            </a:extLst>
          </p:cNvPr>
          <p:cNvGrpSpPr/>
          <p:nvPr/>
        </p:nvGrpSpPr>
        <p:grpSpPr>
          <a:xfrm>
            <a:off x="3135182" y="1091151"/>
            <a:ext cx="459990" cy="445857"/>
            <a:chOff x="5046835" y="3420139"/>
            <a:chExt cx="345082" cy="334393"/>
          </a:xfrm>
        </p:grpSpPr>
        <p:pic>
          <p:nvPicPr>
            <p:cNvPr id="323" name="Shape 234">
              <a:extLst>
                <a:ext uri="{FF2B5EF4-FFF2-40B4-BE49-F238E27FC236}">
                  <a16:creationId xmlns="" xmlns:a16="http://schemas.microsoft.com/office/drawing/2014/main" id="{B5B65CF5-C196-D74A-96E5-B014B13823DF}"/>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5046835" y="3420139"/>
              <a:ext cx="345082" cy="334393"/>
            </a:xfrm>
            <a:prstGeom prst="rect">
              <a:avLst/>
            </a:prstGeom>
            <a:noFill/>
            <a:ln>
              <a:noFill/>
            </a:ln>
          </p:spPr>
        </p:pic>
        <p:sp>
          <p:nvSpPr>
            <p:cNvPr id="324" name="Shape 235">
              <a:extLst>
                <a:ext uri="{FF2B5EF4-FFF2-40B4-BE49-F238E27FC236}">
                  <a16:creationId xmlns="" xmlns:a16="http://schemas.microsoft.com/office/drawing/2014/main" id="{F2CB57D8-8465-8840-A6A2-908CDE2122CD}"/>
                </a:ext>
              </a:extLst>
            </p:cNvPr>
            <p:cNvSpPr txBox="1"/>
            <p:nvPr/>
          </p:nvSpPr>
          <p:spPr>
            <a:xfrm>
              <a:off x="5078483" y="3618146"/>
              <a:ext cx="275334" cy="76943"/>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SoC</a:t>
              </a:r>
            </a:p>
          </p:txBody>
        </p:sp>
      </p:grpSp>
      <p:grpSp>
        <p:nvGrpSpPr>
          <p:cNvPr id="325" name="Shape 236">
            <a:extLst>
              <a:ext uri="{FF2B5EF4-FFF2-40B4-BE49-F238E27FC236}">
                <a16:creationId xmlns="" xmlns:a16="http://schemas.microsoft.com/office/drawing/2014/main" id="{116D1E5A-738B-E043-A8B7-0C1A0A6AD754}"/>
              </a:ext>
            </a:extLst>
          </p:cNvPr>
          <p:cNvGrpSpPr/>
          <p:nvPr/>
        </p:nvGrpSpPr>
        <p:grpSpPr>
          <a:xfrm>
            <a:off x="2054723" y="1090880"/>
            <a:ext cx="461241" cy="446399"/>
            <a:chOff x="2010350" y="3580575"/>
            <a:chExt cx="346021" cy="334799"/>
          </a:xfrm>
        </p:grpSpPr>
        <p:pic>
          <p:nvPicPr>
            <p:cNvPr id="326" name="Shape 237">
              <a:extLst>
                <a:ext uri="{FF2B5EF4-FFF2-40B4-BE49-F238E27FC236}">
                  <a16:creationId xmlns="" xmlns:a16="http://schemas.microsoft.com/office/drawing/2014/main" id="{5273CFB0-EAB4-9441-BED0-72116D712FBF}"/>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327" name="Shape 238">
              <a:extLst>
                <a:ext uri="{FF2B5EF4-FFF2-40B4-BE49-F238E27FC236}">
                  <a16:creationId xmlns="" xmlns:a16="http://schemas.microsoft.com/office/drawing/2014/main" id="{2CAB28AF-E06A-2C4A-AE88-3ED8D284D0C3}"/>
                </a:ext>
              </a:extLst>
            </p:cNvPr>
            <p:cNvSpPr txBox="1"/>
            <p:nvPr/>
          </p:nvSpPr>
          <p:spPr>
            <a:xfrm>
              <a:off x="2047416" y="3685878"/>
              <a:ext cx="275334" cy="123111"/>
            </a:xfrm>
            <a:prstGeom prst="rect">
              <a:avLst/>
            </a:prstGeom>
            <a:noFill/>
            <a:ln>
              <a:noFill/>
            </a:ln>
          </p:spPr>
          <p:txBody>
            <a:bodyPr lIns="0" tIns="0" rIns="0" bIns="0" anchor="t" anchorCtr="0">
              <a:noAutofit/>
            </a:bodyPr>
            <a:lstStyle/>
            <a:p>
              <a:pPr algn="ctr">
                <a:buSzPct val="25000"/>
              </a:pPr>
              <a:r>
                <a:rPr lang="en" sz="1100" b="1">
                  <a:solidFill>
                    <a:srgbClr val="3D4D4D"/>
                  </a:solidFill>
                  <a:latin typeface="Arial"/>
                  <a:ea typeface="Arial"/>
                  <a:cs typeface="Arial"/>
                  <a:sym typeface="Arial"/>
                </a:rPr>
                <a:t>CPU</a:t>
              </a:r>
            </a:p>
          </p:txBody>
        </p:sp>
      </p:grpSp>
      <p:grpSp>
        <p:nvGrpSpPr>
          <p:cNvPr id="328" name="Shape 239">
            <a:extLst>
              <a:ext uri="{FF2B5EF4-FFF2-40B4-BE49-F238E27FC236}">
                <a16:creationId xmlns="" xmlns:a16="http://schemas.microsoft.com/office/drawing/2014/main" id="{BBBB81D2-20B6-9F48-9973-75EFE82D91BD}"/>
              </a:ext>
            </a:extLst>
          </p:cNvPr>
          <p:cNvGrpSpPr/>
          <p:nvPr/>
        </p:nvGrpSpPr>
        <p:grpSpPr>
          <a:xfrm>
            <a:off x="5077719" y="1091151"/>
            <a:ext cx="459990" cy="445857"/>
            <a:chOff x="5046835" y="3420139"/>
            <a:chExt cx="345082" cy="334393"/>
          </a:xfrm>
        </p:grpSpPr>
        <p:pic>
          <p:nvPicPr>
            <p:cNvPr id="329" name="Shape 240">
              <a:extLst>
                <a:ext uri="{FF2B5EF4-FFF2-40B4-BE49-F238E27FC236}">
                  <a16:creationId xmlns="" xmlns:a16="http://schemas.microsoft.com/office/drawing/2014/main" id="{459A43E3-BBEF-EE40-97E0-BBC1AD8EA61D}"/>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5046835" y="3420139"/>
              <a:ext cx="345082" cy="334393"/>
            </a:xfrm>
            <a:prstGeom prst="rect">
              <a:avLst/>
            </a:prstGeom>
            <a:noFill/>
            <a:ln>
              <a:noFill/>
            </a:ln>
          </p:spPr>
        </p:pic>
        <p:sp>
          <p:nvSpPr>
            <p:cNvPr id="330" name="Shape 241">
              <a:extLst>
                <a:ext uri="{FF2B5EF4-FFF2-40B4-BE49-F238E27FC236}">
                  <a16:creationId xmlns="" xmlns:a16="http://schemas.microsoft.com/office/drawing/2014/main" id="{70CD2B75-E126-8B4C-9AFD-D898F5E10731}"/>
                </a:ext>
              </a:extLst>
            </p:cNvPr>
            <p:cNvSpPr txBox="1"/>
            <p:nvPr/>
          </p:nvSpPr>
          <p:spPr>
            <a:xfrm>
              <a:off x="5078483" y="3618146"/>
              <a:ext cx="275334" cy="76943"/>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CP</a:t>
              </a:r>
            </a:p>
          </p:txBody>
        </p:sp>
      </p:grpSp>
      <p:grpSp>
        <p:nvGrpSpPr>
          <p:cNvPr id="331" name="Shape 242">
            <a:extLst>
              <a:ext uri="{FF2B5EF4-FFF2-40B4-BE49-F238E27FC236}">
                <a16:creationId xmlns="" xmlns:a16="http://schemas.microsoft.com/office/drawing/2014/main" id="{3A5E7EC7-BC0B-4640-8AC2-1288BA13D315}"/>
              </a:ext>
            </a:extLst>
          </p:cNvPr>
          <p:cNvGrpSpPr/>
          <p:nvPr/>
        </p:nvGrpSpPr>
        <p:grpSpPr>
          <a:xfrm>
            <a:off x="5571067" y="1090880"/>
            <a:ext cx="461241" cy="446399"/>
            <a:chOff x="2010350" y="3580575"/>
            <a:chExt cx="346021" cy="334799"/>
          </a:xfrm>
        </p:grpSpPr>
        <p:pic>
          <p:nvPicPr>
            <p:cNvPr id="332" name="Shape 243">
              <a:extLst>
                <a:ext uri="{FF2B5EF4-FFF2-40B4-BE49-F238E27FC236}">
                  <a16:creationId xmlns="" xmlns:a16="http://schemas.microsoft.com/office/drawing/2014/main" id="{F295F0AB-0CE3-444F-9FB1-36BCBDA983D3}"/>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333" name="Shape 244">
              <a:extLst>
                <a:ext uri="{FF2B5EF4-FFF2-40B4-BE49-F238E27FC236}">
                  <a16:creationId xmlns="" xmlns:a16="http://schemas.microsoft.com/office/drawing/2014/main" id="{F0892A10-EA71-9D4F-AAD7-6A33FA31C3DB}"/>
                </a:ext>
              </a:extLst>
            </p:cNvPr>
            <p:cNvSpPr txBox="1"/>
            <p:nvPr/>
          </p:nvSpPr>
          <p:spPr>
            <a:xfrm>
              <a:off x="2041773" y="3612501"/>
              <a:ext cx="275334" cy="261609"/>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Multi</a:t>
              </a:r>
              <a:br>
                <a:rPr lang="en" sz="700" b="1">
                  <a:solidFill>
                    <a:srgbClr val="3D4D4D"/>
                  </a:solidFill>
                  <a:latin typeface="Arial"/>
                  <a:ea typeface="Arial"/>
                  <a:cs typeface="Arial"/>
                  <a:sym typeface="Arial"/>
                </a:rPr>
              </a:br>
              <a:r>
                <a:rPr lang="en" sz="700" b="1">
                  <a:solidFill>
                    <a:srgbClr val="3D4D4D"/>
                  </a:solidFill>
                  <a:latin typeface="Arial"/>
                  <a:ea typeface="Arial"/>
                  <a:cs typeface="Arial"/>
                  <a:sym typeface="Arial"/>
                </a:rPr>
                <a:t>Core</a:t>
              </a:r>
            </a:p>
            <a:p>
              <a:pPr algn="ctr">
                <a:buSzPct val="25000"/>
              </a:pPr>
              <a:r>
                <a:rPr lang="en" sz="900" b="1">
                  <a:solidFill>
                    <a:srgbClr val="3D4D4D"/>
                  </a:solidFill>
                  <a:latin typeface="Arial"/>
                  <a:ea typeface="Arial"/>
                  <a:cs typeface="Arial"/>
                  <a:sym typeface="Arial"/>
                </a:rPr>
                <a:t>CPU</a:t>
              </a:r>
            </a:p>
          </p:txBody>
        </p:sp>
      </p:grpSp>
      <p:grpSp>
        <p:nvGrpSpPr>
          <p:cNvPr id="334" name="Shape 245">
            <a:extLst>
              <a:ext uri="{FF2B5EF4-FFF2-40B4-BE49-F238E27FC236}">
                <a16:creationId xmlns="" xmlns:a16="http://schemas.microsoft.com/office/drawing/2014/main" id="{8BF1EDFE-2F26-3E4D-8C57-BC7411614F82}"/>
              </a:ext>
            </a:extLst>
          </p:cNvPr>
          <p:cNvGrpSpPr/>
          <p:nvPr/>
        </p:nvGrpSpPr>
        <p:grpSpPr>
          <a:xfrm>
            <a:off x="4584373" y="1091151"/>
            <a:ext cx="459990" cy="445857"/>
            <a:chOff x="5046835" y="3420139"/>
            <a:chExt cx="345082" cy="334393"/>
          </a:xfrm>
        </p:grpSpPr>
        <p:pic>
          <p:nvPicPr>
            <p:cNvPr id="335" name="Shape 246">
              <a:extLst>
                <a:ext uri="{FF2B5EF4-FFF2-40B4-BE49-F238E27FC236}">
                  <a16:creationId xmlns="" xmlns:a16="http://schemas.microsoft.com/office/drawing/2014/main" id="{59A24CF4-46B7-0041-B57A-A28042353DE4}"/>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5046835" y="3420139"/>
              <a:ext cx="345082" cy="334393"/>
            </a:xfrm>
            <a:prstGeom prst="rect">
              <a:avLst/>
            </a:prstGeom>
            <a:noFill/>
            <a:ln>
              <a:noFill/>
            </a:ln>
          </p:spPr>
        </p:pic>
        <p:sp>
          <p:nvSpPr>
            <p:cNvPr id="336" name="Shape 247">
              <a:extLst>
                <a:ext uri="{FF2B5EF4-FFF2-40B4-BE49-F238E27FC236}">
                  <a16:creationId xmlns="" xmlns:a16="http://schemas.microsoft.com/office/drawing/2014/main" id="{6A7D7A70-06AA-4F40-9DE5-B7A0A660C2B7}"/>
                </a:ext>
              </a:extLst>
            </p:cNvPr>
            <p:cNvSpPr txBox="1"/>
            <p:nvPr/>
          </p:nvSpPr>
          <p:spPr>
            <a:xfrm>
              <a:off x="5078483" y="3618146"/>
              <a:ext cx="275334" cy="76943"/>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NP</a:t>
              </a:r>
            </a:p>
          </p:txBody>
        </p:sp>
      </p:grpSp>
      <p:grpSp>
        <p:nvGrpSpPr>
          <p:cNvPr id="337" name="Shape 248">
            <a:extLst>
              <a:ext uri="{FF2B5EF4-FFF2-40B4-BE49-F238E27FC236}">
                <a16:creationId xmlns="" xmlns:a16="http://schemas.microsoft.com/office/drawing/2014/main" id="{EC79740D-21B7-3C46-9A12-3A1E54F50690}"/>
              </a:ext>
            </a:extLst>
          </p:cNvPr>
          <p:cNvGrpSpPr/>
          <p:nvPr/>
        </p:nvGrpSpPr>
        <p:grpSpPr>
          <a:xfrm>
            <a:off x="7435898" y="1086816"/>
            <a:ext cx="461241" cy="446399"/>
            <a:chOff x="2010350" y="3580575"/>
            <a:chExt cx="346021" cy="334799"/>
          </a:xfrm>
        </p:grpSpPr>
        <p:pic>
          <p:nvPicPr>
            <p:cNvPr id="338" name="Shape 249">
              <a:extLst>
                <a:ext uri="{FF2B5EF4-FFF2-40B4-BE49-F238E27FC236}">
                  <a16:creationId xmlns="" xmlns:a16="http://schemas.microsoft.com/office/drawing/2014/main" id="{726F1AAD-1FE2-F146-A744-E1250CA82EF2}"/>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339" name="Shape 250">
              <a:extLst>
                <a:ext uri="{FF2B5EF4-FFF2-40B4-BE49-F238E27FC236}">
                  <a16:creationId xmlns="" xmlns:a16="http://schemas.microsoft.com/office/drawing/2014/main" id="{27BF247E-3908-3143-8DDC-F7790ADFA7F2}"/>
                </a:ext>
              </a:extLst>
            </p:cNvPr>
            <p:cNvSpPr txBox="1"/>
            <p:nvPr/>
          </p:nvSpPr>
          <p:spPr>
            <a:xfrm>
              <a:off x="2041773" y="3612501"/>
              <a:ext cx="275334" cy="261609"/>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Multi</a:t>
              </a:r>
              <a:br>
                <a:rPr lang="en" sz="700" b="1">
                  <a:solidFill>
                    <a:srgbClr val="3D4D4D"/>
                  </a:solidFill>
                  <a:latin typeface="Arial"/>
                  <a:ea typeface="Arial"/>
                  <a:cs typeface="Arial"/>
                  <a:sym typeface="Arial"/>
                </a:rPr>
              </a:br>
              <a:r>
                <a:rPr lang="en" sz="700" b="1">
                  <a:solidFill>
                    <a:srgbClr val="3D4D4D"/>
                  </a:solidFill>
                  <a:latin typeface="Arial"/>
                  <a:ea typeface="Arial"/>
                  <a:cs typeface="Arial"/>
                  <a:sym typeface="Arial"/>
                </a:rPr>
                <a:t>Core</a:t>
              </a:r>
            </a:p>
            <a:p>
              <a:pPr algn="ctr">
                <a:buSzPct val="25000"/>
              </a:pPr>
              <a:r>
                <a:rPr lang="en" sz="900" b="1">
                  <a:solidFill>
                    <a:srgbClr val="3D4D4D"/>
                  </a:solidFill>
                  <a:latin typeface="Arial"/>
                  <a:ea typeface="Arial"/>
                  <a:cs typeface="Arial"/>
                  <a:sym typeface="Arial"/>
                </a:rPr>
                <a:t>CPU</a:t>
              </a:r>
            </a:p>
          </p:txBody>
        </p:sp>
      </p:grpSp>
      <p:grpSp>
        <p:nvGrpSpPr>
          <p:cNvPr id="340" name="Shape 251">
            <a:extLst>
              <a:ext uri="{FF2B5EF4-FFF2-40B4-BE49-F238E27FC236}">
                <a16:creationId xmlns="" xmlns:a16="http://schemas.microsoft.com/office/drawing/2014/main" id="{6E510C2A-174B-5E4D-BF0E-CDF4C872E323}"/>
              </a:ext>
            </a:extLst>
          </p:cNvPr>
          <p:cNvGrpSpPr/>
          <p:nvPr/>
        </p:nvGrpSpPr>
        <p:grpSpPr>
          <a:xfrm>
            <a:off x="6373963" y="1073373"/>
            <a:ext cx="503270" cy="474133"/>
            <a:chOff x="4132360" y="2314221"/>
            <a:chExt cx="377551" cy="355600"/>
          </a:xfrm>
        </p:grpSpPr>
        <p:pic>
          <p:nvPicPr>
            <p:cNvPr id="341" name="Shape 252">
              <a:extLst>
                <a:ext uri="{FF2B5EF4-FFF2-40B4-BE49-F238E27FC236}">
                  <a16:creationId xmlns="" xmlns:a16="http://schemas.microsoft.com/office/drawing/2014/main" id="{D9644B6C-DA55-BA49-A52F-4D02BBAADCD3}"/>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4132360" y="2314221"/>
              <a:ext cx="377551" cy="355600"/>
            </a:xfrm>
            <a:prstGeom prst="rect">
              <a:avLst/>
            </a:prstGeom>
            <a:noFill/>
            <a:ln>
              <a:noFill/>
            </a:ln>
          </p:spPr>
        </p:pic>
        <p:sp>
          <p:nvSpPr>
            <p:cNvPr id="342" name="Shape 253">
              <a:extLst>
                <a:ext uri="{FF2B5EF4-FFF2-40B4-BE49-F238E27FC236}">
                  <a16:creationId xmlns="" xmlns:a16="http://schemas.microsoft.com/office/drawing/2014/main" id="{679F4C46-DACB-5A41-99F4-CCEF5661BC4D}"/>
                </a:ext>
              </a:extLst>
            </p:cNvPr>
            <p:cNvSpPr txBox="1"/>
            <p:nvPr/>
          </p:nvSpPr>
          <p:spPr>
            <a:xfrm>
              <a:off x="4158437" y="2542881"/>
              <a:ext cx="275334" cy="76943"/>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NP</a:t>
              </a:r>
            </a:p>
          </p:txBody>
        </p:sp>
      </p:grpSp>
      <p:grpSp>
        <p:nvGrpSpPr>
          <p:cNvPr id="343" name="Shape 254">
            <a:extLst>
              <a:ext uri="{FF2B5EF4-FFF2-40B4-BE49-F238E27FC236}">
                <a16:creationId xmlns="" xmlns:a16="http://schemas.microsoft.com/office/drawing/2014/main" id="{87C61D78-8424-CA4E-9564-58590860152F}"/>
              </a:ext>
            </a:extLst>
          </p:cNvPr>
          <p:cNvGrpSpPr/>
          <p:nvPr/>
        </p:nvGrpSpPr>
        <p:grpSpPr>
          <a:xfrm>
            <a:off x="6897868" y="1073373"/>
            <a:ext cx="503270" cy="474133"/>
            <a:chOff x="4583916" y="2302932"/>
            <a:chExt cx="377551" cy="355600"/>
          </a:xfrm>
        </p:grpSpPr>
        <p:pic>
          <p:nvPicPr>
            <p:cNvPr id="344" name="Shape 255">
              <a:extLst>
                <a:ext uri="{FF2B5EF4-FFF2-40B4-BE49-F238E27FC236}">
                  <a16:creationId xmlns="" xmlns:a16="http://schemas.microsoft.com/office/drawing/2014/main" id="{FBDC1F2F-E459-4441-B4BC-344E0770BF37}"/>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4583916" y="2302932"/>
              <a:ext cx="377551" cy="355600"/>
            </a:xfrm>
            <a:prstGeom prst="rect">
              <a:avLst/>
            </a:prstGeom>
            <a:noFill/>
            <a:ln>
              <a:noFill/>
            </a:ln>
          </p:spPr>
        </p:pic>
        <p:sp>
          <p:nvSpPr>
            <p:cNvPr id="345" name="Shape 256">
              <a:extLst>
                <a:ext uri="{FF2B5EF4-FFF2-40B4-BE49-F238E27FC236}">
                  <a16:creationId xmlns="" xmlns:a16="http://schemas.microsoft.com/office/drawing/2014/main" id="{57930EA7-0529-7942-9796-58D8C92E236A}"/>
                </a:ext>
              </a:extLst>
            </p:cNvPr>
            <p:cNvSpPr txBox="1"/>
            <p:nvPr/>
          </p:nvSpPr>
          <p:spPr>
            <a:xfrm>
              <a:off x="4609992" y="2531591"/>
              <a:ext cx="275334" cy="76943"/>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CP</a:t>
              </a:r>
            </a:p>
          </p:txBody>
        </p:sp>
      </p:grpSp>
      <p:grpSp>
        <p:nvGrpSpPr>
          <p:cNvPr id="346" name="Shape 257">
            <a:extLst>
              <a:ext uri="{FF2B5EF4-FFF2-40B4-BE49-F238E27FC236}">
                <a16:creationId xmlns="" xmlns:a16="http://schemas.microsoft.com/office/drawing/2014/main" id="{04D44010-7DFB-D94E-ADFA-7E89AEDA9CE2}"/>
              </a:ext>
            </a:extLst>
          </p:cNvPr>
          <p:cNvGrpSpPr/>
          <p:nvPr/>
        </p:nvGrpSpPr>
        <p:grpSpPr>
          <a:xfrm>
            <a:off x="11135304" y="1102952"/>
            <a:ext cx="461241" cy="446399"/>
            <a:chOff x="2010350" y="3580575"/>
            <a:chExt cx="346021" cy="334799"/>
          </a:xfrm>
        </p:grpSpPr>
        <p:pic>
          <p:nvPicPr>
            <p:cNvPr id="347" name="Shape 258">
              <a:extLst>
                <a:ext uri="{FF2B5EF4-FFF2-40B4-BE49-F238E27FC236}">
                  <a16:creationId xmlns="" xmlns:a16="http://schemas.microsoft.com/office/drawing/2014/main" id="{72761E84-696C-AE43-9DC0-ACB4BAEC5EAE}"/>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348" name="Shape 259">
              <a:extLst>
                <a:ext uri="{FF2B5EF4-FFF2-40B4-BE49-F238E27FC236}">
                  <a16:creationId xmlns="" xmlns:a16="http://schemas.microsoft.com/office/drawing/2014/main" id="{6664E26F-C10A-A24C-9F10-30AA1C034343}"/>
                </a:ext>
              </a:extLst>
            </p:cNvPr>
            <p:cNvSpPr txBox="1"/>
            <p:nvPr/>
          </p:nvSpPr>
          <p:spPr>
            <a:xfrm>
              <a:off x="2041773" y="3612501"/>
              <a:ext cx="275334" cy="261609"/>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Multi</a:t>
              </a:r>
              <a:br>
                <a:rPr lang="en" sz="700" b="1">
                  <a:solidFill>
                    <a:srgbClr val="3D4D4D"/>
                  </a:solidFill>
                  <a:latin typeface="Arial"/>
                  <a:ea typeface="Arial"/>
                  <a:cs typeface="Arial"/>
                  <a:sym typeface="Arial"/>
                </a:rPr>
              </a:br>
              <a:r>
                <a:rPr lang="en" sz="700" b="1">
                  <a:solidFill>
                    <a:srgbClr val="3D4D4D"/>
                  </a:solidFill>
                  <a:latin typeface="Arial"/>
                  <a:ea typeface="Arial"/>
                  <a:cs typeface="Arial"/>
                  <a:sym typeface="Arial"/>
                </a:rPr>
                <a:t>Core</a:t>
              </a:r>
            </a:p>
            <a:p>
              <a:pPr algn="ctr">
                <a:buSzPct val="25000"/>
              </a:pPr>
              <a:r>
                <a:rPr lang="en" sz="900" b="1">
                  <a:solidFill>
                    <a:srgbClr val="3D4D4D"/>
                  </a:solidFill>
                  <a:latin typeface="Arial"/>
                  <a:ea typeface="Arial"/>
                  <a:cs typeface="Arial"/>
                  <a:sym typeface="Arial"/>
                </a:rPr>
                <a:t>CPU</a:t>
              </a:r>
            </a:p>
          </p:txBody>
        </p:sp>
      </p:grpSp>
      <p:cxnSp>
        <p:nvCxnSpPr>
          <p:cNvPr id="349" name="Shape 260">
            <a:extLst>
              <a:ext uri="{FF2B5EF4-FFF2-40B4-BE49-F238E27FC236}">
                <a16:creationId xmlns="" xmlns:a16="http://schemas.microsoft.com/office/drawing/2014/main" id="{4BD9D75E-6FBC-D04D-9A58-4BA05E720F03}"/>
              </a:ext>
            </a:extLst>
          </p:cNvPr>
          <p:cNvCxnSpPr>
            <a:stCxn id="326" idx="3"/>
            <a:endCxn id="323" idx="1"/>
          </p:cNvCxnSpPr>
          <p:nvPr/>
        </p:nvCxnSpPr>
        <p:spPr>
          <a:xfrm>
            <a:off x="2515964" y="1314077"/>
            <a:ext cx="619221" cy="0"/>
          </a:xfrm>
          <a:prstGeom prst="straightConnector1">
            <a:avLst/>
          </a:prstGeom>
          <a:noFill/>
          <a:ln w="19050" cap="flat" cmpd="sng">
            <a:solidFill>
              <a:srgbClr val="446E60"/>
            </a:solidFill>
            <a:prstDash val="dot"/>
            <a:round/>
            <a:headEnd type="none" w="lg" len="lg"/>
            <a:tailEnd type="none" w="lg" len="lg"/>
          </a:ln>
        </p:spPr>
      </p:cxnSp>
      <p:cxnSp>
        <p:nvCxnSpPr>
          <p:cNvPr id="350" name="Shape 261">
            <a:extLst>
              <a:ext uri="{FF2B5EF4-FFF2-40B4-BE49-F238E27FC236}">
                <a16:creationId xmlns="" xmlns:a16="http://schemas.microsoft.com/office/drawing/2014/main" id="{7B48B39A-CD81-8043-8229-A500419CEC07}"/>
              </a:ext>
            </a:extLst>
          </p:cNvPr>
          <p:cNvCxnSpPr>
            <a:stCxn id="323" idx="3"/>
            <a:endCxn id="335" idx="1"/>
          </p:cNvCxnSpPr>
          <p:nvPr/>
        </p:nvCxnSpPr>
        <p:spPr>
          <a:xfrm>
            <a:off x="3595173" y="1314077"/>
            <a:ext cx="989201" cy="0"/>
          </a:xfrm>
          <a:prstGeom prst="straightConnector1">
            <a:avLst/>
          </a:prstGeom>
          <a:noFill/>
          <a:ln w="19050" cap="flat" cmpd="sng">
            <a:solidFill>
              <a:srgbClr val="446E60"/>
            </a:solidFill>
            <a:prstDash val="dot"/>
            <a:round/>
            <a:headEnd type="none" w="lg" len="lg"/>
            <a:tailEnd type="none" w="lg" len="lg"/>
          </a:ln>
        </p:spPr>
      </p:cxnSp>
      <p:cxnSp>
        <p:nvCxnSpPr>
          <p:cNvPr id="351" name="Shape 262">
            <a:extLst>
              <a:ext uri="{FF2B5EF4-FFF2-40B4-BE49-F238E27FC236}">
                <a16:creationId xmlns="" xmlns:a16="http://schemas.microsoft.com/office/drawing/2014/main" id="{B4485EA7-2305-4A44-A4A2-F4F4C26CBE48}"/>
              </a:ext>
            </a:extLst>
          </p:cNvPr>
          <p:cNvCxnSpPr>
            <a:stCxn id="332" idx="3"/>
            <a:endCxn id="341" idx="1"/>
          </p:cNvCxnSpPr>
          <p:nvPr/>
        </p:nvCxnSpPr>
        <p:spPr>
          <a:xfrm flipV="1">
            <a:off x="6032307" y="1310439"/>
            <a:ext cx="341656" cy="3640"/>
          </a:xfrm>
          <a:prstGeom prst="straightConnector1">
            <a:avLst/>
          </a:prstGeom>
          <a:noFill/>
          <a:ln w="19050" cap="flat" cmpd="sng">
            <a:solidFill>
              <a:srgbClr val="446E60"/>
            </a:solidFill>
            <a:prstDash val="dot"/>
            <a:round/>
            <a:headEnd type="none" w="lg" len="lg"/>
            <a:tailEnd type="none" w="lg" len="lg"/>
          </a:ln>
        </p:spPr>
      </p:cxnSp>
      <p:sp>
        <p:nvSpPr>
          <p:cNvPr id="352" name="Shape 263">
            <a:extLst>
              <a:ext uri="{FF2B5EF4-FFF2-40B4-BE49-F238E27FC236}">
                <a16:creationId xmlns="" xmlns:a16="http://schemas.microsoft.com/office/drawing/2014/main" id="{3009A8CC-BD41-AF47-BCAE-FEDCB8D417BD}"/>
              </a:ext>
            </a:extLst>
          </p:cNvPr>
          <p:cNvSpPr txBox="1"/>
          <p:nvPr/>
        </p:nvSpPr>
        <p:spPr>
          <a:xfrm>
            <a:off x="10607024" y="1616525"/>
            <a:ext cx="1513606" cy="202000"/>
          </a:xfrm>
          <a:prstGeom prst="rect">
            <a:avLst/>
          </a:prstGeom>
          <a:noFill/>
          <a:ln>
            <a:noFill/>
          </a:ln>
        </p:spPr>
        <p:txBody>
          <a:bodyPr lIns="121873" tIns="121873" rIns="121873" bIns="121873" anchor="ctr" anchorCtr="0">
            <a:noAutofit/>
          </a:bodyPr>
          <a:lstStyle/>
          <a:p>
            <a:pPr algn="ctr"/>
            <a:r>
              <a:rPr lang="en" sz="1100" b="1">
                <a:solidFill>
                  <a:srgbClr val="3D4D4D"/>
                </a:solidFill>
              </a:rPr>
              <a:t>H/W Dependent</a:t>
            </a:r>
          </a:p>
        </p:txBody>
      </p:sp>
      <p:sp>
        <p:nvSpPr>
          <p:cNvPr id="353" name="Shape 264">
            <a:extLst>
              <a:ext uri="{FF2B5EF4-FFF2-40B4-BE49-F238E27FC236}">
                <a16:creationId xmlns="" xmlns:a16="http://schemas.microsoft.com/office/drawing/2014/main" id="{D5DC0B39-44AC-064D-8542-A61CD982990D}"/>
              </a:ext>
            </a:extLst>
          </p:cNvPr>
          <p:cNvSpPr txBox="1"/>
          <p:nvPr/>
        </p:nvSpPr>
        <p:spPr>
          <a:xfrm>
            <a:off x="1643840" y="1605725"/>
            <a:ext cx="1336427" cy="245470"/>
          </a:xfrm>
          <a:prstGeom prst="rect">
            <a:avLst/>
          </a:prstGeom>
          <a:noFill/>
          <a:ln>
            <a:noFill/>
          </a:ln>
        </p:spPr>
        <p:txBody>
          <a:bodyPr lIns="121873" tIns="121873" rIns="121873" bIns="121873" anchor="ctr" anchorCtr="0">
            <a:noAutofit/>
          </a:bodyPr>
          <a:lstStyle/>
          <a:p>
            <a:pPr algn="ctr"/>
            <a:r>
              <a:rPr lang="en" sz="1100" b="1">
                <a:solidFill>
                  <a:srgbClr val="3D4D4D"/>
                </a:solidFill>
              </a:rPr>
              <a:t>150 Mbps</a:t>
            </a:r>
          </a:p>
        </p:txBody>
      </p:sp>
      <p:sp>
        <p:nvSpPr>
          <p:cNvPr id="354" name="Shape 265">
            <a:extLst>
              <a:ext uri="{FF2B5EF4-FFF2-40B4-BE49-F238E27FC236}">
                <a16:creationId xmlns="" xmlns:a16="http://schemas.microsoft.com/office/drawing/2014/main" id="{8BFDEA72-4EA2-0448-B847-296CE951B876}"/>
              </a:ext>
            </a:extLst>
          </p:cNvPr>
          <p:cNvSpPr txBox="1"/>
          <p:nvPr/>
        </p:nvSpPr>
        <p:spPr>
          <a:xfrm>
            <a:off x="2964825" y="1639394"/>
            <a:ext cx="985130" cy="211165"/>
          </a:xfrm>
          <a:prstGeom prst="rect">
            <a:avLst/>
          </a:prstGeom>
          <a:noFill/>
          <a:ln>
            <a:noFill/>
          </a:ln>
        </p:spPr>
        <p:txBody>
          <a:bodyPr lIns="121873" tIns="121873" rIns="121873" bIns="121873" anchor="ctr" anchorCtr="0">
            <a:noAutofit/>
          </a:bodyPr>
          <a:lstStyle/>
          <a:p>
            <a:r>
              <a:rPr lang="en" sz="1100" b="1">
                <a:solidFill>
                  <a:srgbClr val="3D4D4D"/>
                </a:solidFill>
              </a:rPr>
              <a:t>250 Mbps</a:t>
            </a:r>
          </a:p>
        </p:txBody>
      </p:sp>
      <p:sp>
        <p:nvSpPr>
          <p:cNvPr id="355" name="Shape 266">
            <a:extLst>
              <a:ext uri="{FF2B5EF4-FFF2-40B4-BE49-F238E27FC236}">
                <a16:creationId xmlns="" xmlns:a16="http://schemas.microsoft.com/office/drawing/2014/main" id="{1EC36C97-8C0D-8940-855F-FEE4D4C6C911}"/>
              </a:ext>
            </a:extLst>
          </p:cNvPr>
          <p:cNvSpPr txBox="1"/>
          <p:nvPr/>
        </p:nvSpPr>
        <p:spPr>
          <a:xfrm>
            <a:off x="5343208" y="1605725"/>
            <a:ext cx="2359784" cy="202000"/>
          </a:xfrm>
          <a:prstGeom prst="rect">
            <a:avLst/>
          </a:prstGeom>
          <a:noFill/>
          <a:ln>
            <a:noFill/>
          </a:ln>
        </p:spPr>
        <p:txBody>
          <a:bodyPr lIns="121873" tIns="121873" rIns="121873" bIns="121873" anchor="ctr" anchorCtr="0">
            <a:noAutofit/>
          </a:bodyPr>
          <a:lstStyle/>
          <a:p>
            <a:pPr algn="ctr"/>
            <a:r>
              <a:rPr lang="en" sz="1100" b="1">
                <a:solidFill>
                  <a:srgbClr val="3D4D4D"/>
                </a:solidFill>
              </a:rPr>
              <a:t>1 Gbps - 20 Gbps</a:t>
            </a:r>
          </a:p>
        </p:txBody>
      </p:sp>
      <p:pic>
        <p:nvPicPr>
          <p:cNvPr id="356" name="Shape 267">
            <a:extLst>
              <a:ext uri="{FF2B5EF4-FFF2-40B4-BE49-F238E27FC236}">
                <a16:creationId xmlns="" xmlns:a16="http://schemas.microsoft.com/office/drawing/2014/main" id="{E504D8A6-AE33-0748-868E-BD494CE4DB99}"/>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9833770" y="1075309"/>
            <a:ext cx="461079" cy="446399"/>
          </a:xfrm>
          <a:prstGeom prst="rect">
            <a:avLst/>
          </a:prstGeom>
          <a:noFill/>
          <a:ln>
            <a:noFill/>
          </a:ln>
        </p:spPr>
      </p:pic>
      <p:sp>
        <p:nvSpPr>
          <p:cNvPr id="357" name="Shape 268">
            <a:extLst>
              <a:ext uri="{FF2B5EF4-FFF2-40B4-BE49-F238E27FC236}">
                <a16:creationId xmlns="" xmlns:a16="http://schemas.microsoft.com/office/drawing/2014/main" id="{B43207F0-A438-5D44-ACE2-1E0D1D7692D1}"/>
              </a:ext>
            </a:extLst>
          </p:cNvPr>
          <p:cNvSpPr txBox="1"/>
          <p:nvPr/>
        </p:nvSpPr>
        <p:spPr>
          <a:xfrm>
            <a:off x="9833768" y="1145723"/>
            <a:ext cx="461080" cy="288265"/>
          </a:xfrm>
          <a:prstGeom prst="rect">
            <a:avLst/>
          </a:prstGeom>
          <a:noFill/>
          <a:ln>
            <a:noFill/>
          </a:ln>
        </p:spPr>
        <p:txBody>
          <a:bodyPr lIns="0" tIns="0" rIns="0" bIns="0" anchor="t" anchorCtr="0">
            <a:noAutofit/>
          </a:bodyPr>
          <a:lstStyle/>
          <a:p>
            <a:pPr algn="ctr">
              <a:buSzPct val="25000"/>
            </a:pPr>
            <a:r>
              <a:rPr lang="en-US" sz="500" b="1">
                <a:solidFill>
                  <a:srgbClr val="3D4D4D"/>
                </a:solidFill>
              </a:rPr>
              <a:t>Processor </a:t>
            </a:r>
            <a:r>
              <a:rPr lang="en-US" sz="700" b="1">
                <a:solidFill>
                  <a:srgbClr val="3D4D4D"/>
                </a:solidFill>
              </a:rPr>
              <a:t>Card </a:t>
            </a:r>
            <a:r>
              <a:rPr lang="en" sz="700" b="1">
                <a:solidFill>
                  <a:srgbClr val="3D4D4D"/>
                </a:solidFill>
              </a:rPr>
              <a:t>System</a:t>
            </a:r>
            <a:endParaRPr lang="en" sz="600" b="1">
              <a:solidFill>
                <a:srgbClr val="3D4D4D"/>
              </a:solidFill>
            </a:endParaRPr>
          </a:p>
        </p:txBody>
      </p:sp>
      <p:cxnSp>
        <p:nvCxnSpPr>
          <p:cNvPr id="358" name="Shape 269">
            <a:extLst>
              <a:ext uri="{FF2B5EF4-FFF2-40B4-BE49-F238E27FC236}">
                <a16:creationId xmlns="" xmlns:a16="http://schemas.microsoft.com/office/drawing/2014/main" id="{6CB5B087-A4C2-BF4C-97D1-4B28795ED31C}"/>
              </a:ext>
            </a:extLst>
          </p:cNvPr>
          <p:cNvCxnSpPr>
            <a:cxnSpLocks/>
          </p:cNvCxnSpPr>
          <p:nvPr/>
        </p:nvCxnSpPr>
        <p:spPr>
          <a:xfrm flipV="1">
            <a:off x="7895866" y="1354399"/>
            <a:ext cx="191860" cy="720"/>
          </a:xfrm>
          <a:prstGeom prst="straightConnector1">
            <a:avLst/>
          </a:prstGeom>
          <a:noFill/>
          <a:ln w="19050" cap="flat" cmpd="sng">
            <a:solidFill>
              <a:srgbClr val="446E60"/>
            </a:solidFill>
            <a:prstDash val="dot"/>
            <a:round/>
            <a:headEnd type="none" w="lg" len="lg"/>
            <a:tailEnd type="none" w="lg" len="lg"/>
          </a:ln>
        </p:spPr>
      </p:cxnSp>
      <p:sp>
        <p:nvSpPr>
          <p:cNvPr id="359" name="Shape 270">
            <a:extLst>
              <a:ext uri="{FF2B5EF4-FFF2-40B4-BE49-F238E27FC236}">
                <a16:creationId xmlns="" xmlns:a16="http://schemas.microsoft.com/office/drawing/2014/main" id="{8350F9E6-F41B-2A40-8C06-713F16BE2CA8}"/>
              </a:ext>
            </a:extLst>
          </p:cNvPr>
          <p:cNvSpPr txBox="1"/>
          <p:nvPr/>
        </p:nvSpPr>
        <p:spPr>
          <a:xfrm>
            <a:off x="8390466" y="1605725"/>
            <a:ext cx="2359784" cy="202000"/>
          </a:xfrm>
          <a:prstGeom prst="rect">
            <a:avLst/>
          </a:prstGeom>
          <a:noFill/>
          <a:ln>
            <a:noFill/>
          </a:ln>
        </p:spPr>
        <p:txBody>
          <a:bodyPr lIns="121873" tIns="121873" rIns="121873" bIns="121873" anchor="ctr" anchorCtr="0">
            <a:noAutofit/>
          </a:bodyPr>
          <a:lstStyle/>
          <a:p>
            <a:pPr algn="ctr"/>
            <a:r>
              <a:rPr lang="en" sz="1100" b="1">
                <a:solidFill>
                  <a:srgbClr val="3D4D4D"/>
                </a:solidFill>
              </a:rPr>
              <a:t>35 Gbps - 100 Gbps</a:t>
            </a:r>
          </a:p>
        </p:txBody>
      </p:sp>
      <p:pic>
        <p:nvPicPr>
          <p:cNvPr id="360" name="Picture 27" descr="6000_Chassis_Front_72.png">
            <a:extLst>
              <a:ext uri="{FF2B5EF4-FFF2-40B4-BE49-F238E27FC236}">
                <a16:creationId xmlns="" xmlns:a16="http://schemas.microsoft.com/office/drawing/2014/main" id="{B7997E2B-E824-654A-B4AD-0891C2B98618}"/>
              </a:ext>
            </a:extLst>
          </p:cNvPr>
          <p:cNvPicPr>
            <a:picLocks noChangeAspect="1"/>
          </p:cNvPicPr>
          <p:nvPr/>
        </p:nvPicPr>
        <p:blipFill rotWithShape="1">
          <a:blip r:embed="rId15" cstate="print">
            <a:grayscl/>
            <a:extLst>
              <a:ext uri="{BEBA8EAE-BF5A-486C-A8C5-ECC9F3942E4B}">
                <a14:imgProps xmlns:a14="http://schemas.microsoft.com/office/drawing/2010/main">
                  <a14:imgLayer r:embed="rId16">
                    <a14:imgEffect>
                      <a14:brightnessContrast bright="-11000"/>
                    </a14:imgEffect>
                  </a14:imgLayer>
                </a14:imgProps>
              </a:ext>
              <a:ext uri="{28A0092B-C50C-407E-A947-70E740481C1C}">
                <a14:useLocalDpi xmlns:a14="http://schemas.microsoft.com/office/drawing/2010/main"/>
              </a:ext>
            </a:extLst>
          </a:blip>
          <a:srcRect/>
          <a:stretch/>
        </p:blipFill>
        <p:spPr bwMode="auto">
          <a:xfrm>
            <a:off x="9876302" y="2354161"/>
            <a:ext cx="1044000" cy="7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 name="Rounded Rectangle 360">
            <a:extLst>
              <a:ext uri="{FF2B5EF4-FFF2-40B4-BE49-F238E27FC236}">
                <a16:creationId xmlns="" xmlns:a16="http://schemas.microsoft.com/office/drawing/2014/main" id="{7452A8E7-4CBB-E74D-9B16-FD596A1BBD78}"/>
              </a:ext>
            </a:extLst>
          </p:cNvPr>
          <p:cNvSpPr/>
          <p:nvPr/>
        </p:nvSpPr>
        <p:spPr bwMode="invGray">
          <a:xfrm>
            <a:off x="8618187" y="3118934"/>
            <a:ext cx="862982" cy="369332"/>
          </a:xfrm>
          <a:prstGeom prst="roundRect">
            <a:avLst/>
          </a:prstGeom>
          <a:solidFill>
            <a:srgbClr val="465B6D"/>
          </a:solidFill>
          <a:ln w="9525">
            <a:solidFill>
              <a:srgbClr val="777777">
                <a:lumMod val="40000"/>
                <a:lumOff val="60000"/>
              </a:srgbClr>
            </a:solidFill>
            <a:round/>
            <a:headEnd/>
            <a:tailEnd/>
          </a:ln>
        </p:spPr>
        <p:txBody>
          <a:bodyPr wrap="square" lIns="121893" tIns="60947" rIns="121893" bIns="60947" rtlCol="0" anchor="ctr"/>
          <a:lstStyle/>
          <a:p>
            <a:pPr algn="ctr" defTabSz="457073">
              <a:defRPr/>
            </a:pPr>
            <a:r>
              <a:rPr lang="en-US" sz="1200" b="1" kern="0">
                <a:solidFill>
                  <a:srgbClr val="FFFFFF"/>
                </a:solidFill>
              </a:rPr>
              <a:t>6000 Series</a:t>
            </a:r>
          </a:p>
        </p:txBody>
      </p:sp>
      <p:pic>
        <p:nvPicPr>
          <p:cNvPr id="362" name="Picture 361" descr="FG-Family-HighEnd-2u.emf">
            <a:extLst>
              <a:ext uri="{FF2B5EF4-FFF2-40B4-BE49-F238E27FC236}">
                <a16:creationId xmlns="" xmlns:a16="http://schemas.microsoft.com/office/drawing/2014/main" id="{6AB419BA-0D5B-CD4F-B325-18470E4512C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97646" y="3114829"/>
            <a:ext cx="1044000" cy="281258"/>
          </a:xfrm>
          <a:prstGeom prst="rect">
            <a:avLst/>
          </a:prstGeom>
        </p:spPr>
      </p:pic>
      <p:grpSp>
        <p:nvGrpSpPr>
          <p:cNvPr id="363" name="Shape 251">
            <a:extLst>
              <a:ext uri="{FF2B5EF4-FFF2-40B4-BE49-F238E27FC236}">
                <a16:creationId xmlns="" xmlns:a16="http://schemas.microsoft.com/office/drawing/2014/main" id="{708E9133-C1A7-0D4C-86B1-E92ECD87151D}"/>
              </a:ext>
            </a:extLst>
          </p:cNvPr>
          <p:cNvGrpSpPr/>
          <p:nvPr/>
        </p:nvGrpSpPr>
        <p:grpSpPr>
          <a:xfrm>
            <a:off x="8111044" y="1073373"/>
            <a:ext cx="503270" cy="474133"/>
            <a:chOff x="4132360" y="2314221"/>
            <a:chExt cx="377551" cy="355600"/>
          </a:xfrm>
        </p:grpSpPr>
        <p:pic>
          <p:nvPicPr>
            <p:cNvPr id="364" name="Shape 252">
              <a:extLst>
                <a:ext uri="{FF2B5EF4-FFF2-40B4-BE49-F238E27FC236}">
                  <a16:creationId xmlns="" xmlns:a16="http://schemas.microsoft.com/office/drawing/2014/main" id="{4DF00157-B6DA-4F4C-87D2-90C04A3C3A1F}"/>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4132360" y="2314221"/>
              <a:ext cx="377551" cy="355600"/>
            </a:xfrm>
            <a:prstGeom prst="rect">
              <a:avLst/>
            </a:prstGeom>
            <a:noFill/>
            <a:ln>
              <a:noFill/>
            </a:ln>
          </p:spPr>
        </p:pic>
        <p:sp>
          <p:nvSpPr>
            <p:cNvPr id="365" name="Shape 253">
              <a:extLst>
                <a:ext uri="{FF2B5EF4-FFF2-40B4-BE49-F238E27FC236}">
                  <a16:creationId xmlns="" xmlns:a16="http://schemas.microsoft.com/office/drawing/2014/main" id="{4DCF181E-F005-AD42-A213-7809EEEBAC17}"/>
                </a:ext>
              </a:extLst>
            </p:cNvPr>
            <p:cNvSpPr txBox="1"/>
            <p:nvPr/>
          </p:nvSpPr>
          <p:spPr>
            <a:xfrm>
              <a:off x="4158437" y="2542881"/>
              <a:ext cx="275334" cy="76943"/>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NP</a:t>
              </a:r>
            </a:p>
          </p:txBody>
        </p:sp>
      </p:grpSp>
      <p:grpSp>
        <p:nvGrpSpPr>
          <p:cNvPr id="366" name="Shape 254">
            <a:extLst>
              <a:ext uri="{FF2B5EF4-FFF2-40B4-BE49-F238E27FC236}">
                <a16:creationId xmlns="" xmlns:a16="http://schemas.microsoft.com/office/drawing/2014/main" id="{FF6D991A-DBE9-B94F-A727-C586FB004533}"/>
              </a:ext>
            </a:extLst>
          </p:cNvPr>
          <p:cNvGrpSpPr/>
          <p:nvPr/>
        </p:nvGrpSpPr>
        <p:grpSpPr>
          <a:xfrm>
            <a:off x="8634949" y="1073373"/>
            <a:ext cx="503270" cy="474133"/>
            <a:chOff x="4583916" y="2302932"/>
            <a:chExt cx="377551" cy="355600"/>
          </a:xfrm>
        </p:grpSpPr>
        <p:pic>
          <p:nvPicPr>
            <p:cNvPr id="367" name="Shape 255">
              <a:extLst>
                <a:ext uri="{FF2B5EF4-FFF2-40B4-BE49-F238E27FC236}">
                  <a16:creationId xmlns="" xmlns:a16="http://schemas.microsoft.com/office/drawing/2014/main" id="{33E62FDC-3F45-A848-A788-E3B4B993253F}"/>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4583916" y="2302932"/>
              <a:ext cx="377551" cy="355600"/>
            </a:xfrm>
            <a:prstGeom prst="rect">
              <a:avLst/>
            </a:prstGeom>
            <a:noFill/>
            <a:ln>
              <a:noFill/>
            </a:ln>
          </p:spPr>
        </p:pic>
        <p:sp>
          <p:nvSpPr>
            <p:cNvPr id="368" name="Shape 256">
              <a:extLst>
                <a:ext uri="{FF2B5EF4-FFF2-40B4-BE49-F238E27FC236}">
                  <a16:creationId xmlns="" xmlns:a16="http://schemas.microsoft.com/office/drawing/2014/main" id="{F18989D6-95A1-B74F-81D6-4D455DC04F1B}"/>
                </a:ext>
              </a:extLst>
            </p:cNvPr>
            <p:cNvSpPr txBox="1"/>
            <p:nvPr/>
          </p:nvSpPr>
          <p:spPr>
            <a:xfrm>
              <a:off x="4609992" y="2531591"/>
              <a:ext cx="275334" cy="76943"/>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CP</a:t>
              </a:r>
            </a:p>
          </p:txBody>
        </p:sp>
      </p:grpSp>
      <p:cxnSp>
        <p:nvCxnSpPr>
          <p:cNvPr id="369" name="Shape 269">
            <a:extLst>
              <a:ext uri="{FF2B5EF4-FFF2-40B4-BE49-F238E27FC236}">
                <a16:creationId xmlns="" xmlns:a16="http://schemas.microsoft.com/office/drawing/2014/main" id="{6D6A0DDC-363D-6544-B40B-773513185661}"/>
              </a:ext>
            </a:extLst>
          </p:cNvPr>
          <p:cNvCxnSpPr>
            <a:cxnSpLocks/>
            <a:stCxn id="372" idx="1"/>
            <a:endCxn id="357" idx="1"/>
          </p:cNvCxnSpPr>
          <p:nvPr/>
        </p:nvCxnSpPr>
        <p:spPr>
          <a:xfrm flipV="1">
            <a:off x="9165122" y="1289856"/>
            <a:ext cx="668647" cy="43745"/>
          </a:xfrm>
          <a:prstGeom prst="straightConnector1">
            <a:avLst/>
          </a:prstGeom>
          <a:noFill/>
          <a:ln w="19050" cap="flat" cmpd="sng">
            <a:solidFill>
              <a:srgbClr val="446E60"/>
            </a:solidFill>
            <a:prstDash val="dot"/>
            <a:round/>
            <a:headEnd type="none" w="lg" len="lg"/>
            <a:tailEnd type="none" w="lg" len="lg"/>
          </a:ln>
        </p:spPr>
      </p:cxnSp>
      <p:pic>
        <p:nvPicPr>
          <p:cNvPr id="370" name="Shape 249">
            <a:extLst>
              <a:ext uri="{FF2B5EF4-FFF2-40B4-BE49-F238E27FC236}">
                <a16:creationId xmlns="" xmlns:a16="http://schemas.microsoft.com/office/drawing/2014/main" id="{5989CCD3-4EFE-8C44-A91C-32441DB5C275}"/>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9231408" y="1078031"/>
            <a:ext cx="448016" cy="407943"/>
          </a:xfrm>
          <a:prstGeom prst="rect">
            <a:avLst/>
          </a:prstGeom>
          <a:noFill/>
          <a:ln>
            <a:noFill/>
          </a:ln>
        </p:spPr>
      </p:pic>
      <p:grpSp>
        <p:nvGrpSpPr>
          <p:cNvPr id="371" name="Shape 248">
            <a:extLst>
              <a:ext uri="{FF2B5EF4-FFF2-40B4-BE49-F238E27FC236}">
                <a16:creationId xmlns="" xmlns:a16="http://schemas.microsoft.com/office/drawing/2014/main" id="{68056F95-6AED-DE4C-8935-EE1CADDE7094}"/>
              </a:ext>
            </a:extLst>
          </p:cNvPr>
          <p:cNvGrpSpPr/>
          <p:nvPr/>
        </p:nvGrpSpPr>
        <p:grpSpPr>
          <a:xfrm>
            <a:off x="9165122" y="1124912"/>
            <a:ext cx="458375" cy="417376"/>
            <a:chOff x="2423429" y="2872405"/>
            <a:chExt cx="346021" cy="334799"/>
          </a:xfrm>
        </p:grpSpPr>
        <p:pic>
          <p:nvPicPr>
            <p:cNvPr id="372" name="Shape 249">
              <a:extLst>
                <a:ext uri="{FF2B5EF4-FFF2-40B4-BE49-F238E27FC236}">
                  <a16:creationId xmlns="" xmlns:a16="http://schemas.microsoft.com/office/drawing/2014/main" id="{920D1EFD-209F-4542-A766-9C6BB5A8EDBD}"/>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423429" y="2872405"/>
              <a:ext cx="346021" cy="334799"/>
            </a:xfrm>
            <a:prstGeom prst="rect">
              <a:avLst/>
            </a:prstGeom>
            <a:solidFill>
              <a:srgbClr val="E4E4E4"/>
            </a:solidFill>
            <a:ln>
              <a:noFill/>
            </a:ln>
          </p:spPr>
        </p:pic>
        <p:sp>
          <p:nvSpPr>
            <p:cNvPr id="373" name="Shape 250">
              <a:extLst>
                <a:ext uri="{FF2B5EF4-FFF2-40B4-BE49-F238E27FC236}">
                  <a16:creationId xmlns="" xmlns:a16="http://schemas.microsoft.com/office/drawing/2014/main" id="{5C8E41EC-B2FB-214D-B536-ACAEA971096B}"/>
                </a:ext>
              </a:extLst>
            </p:cNvPr>
            <p:cNvSpPr txBox="1"/>
            <p:nvPr/>
          </p:nvSpPr>
          <p:spPr>
            <a:xfrm>
              <a:off x="2458401" y="2910605"/>
              <a:ext cx="275334" cy="261609"/>
            </a:xfrm>
            <a:prstGeom prst="rect">
              <a:avLst/>
            </a:prstGeom>
            <a:noFill/>
            <a:ln>
              <a:noFill/>
            </a:ln>
          </p:spPr>
          <p:txBody>
            <a:bodyPr lIns="0" tIns="0" rIns="0" bIns="0" anchor="t" anchorCtr="0">
              <a:noAutofit/>
            </a:bodyPr>
            <a:lstStyle/>
            <a:p>
              <a:pPr algn="ctr">
                <a:buSzPct val="25000"/>
              </a:pPr>
              <a:r>
                <a:rPr lang="en" sz="700" b="1">
                  <a:solidFill>
                    <a:srgbClr val="3D4D4D"/>
                  </a:solidFill>
                  <a:latin typeface="Arial"/>
                  <a:ea typeface="Arial"/>
                  <a:cs typeface="Arial"/>
                  <a:sym typeface="Arial"/>
                </a:rPr>
                <a:t>Multi</a:t>
              </a:r>
              <a:br>
                <a:rPr lang="en" sz="700" b="1">
                  <a:solidFill>
                    <a:srgbClr val="3D4D4D"/>
                  </a:solidFill>
                  <a:latin typeface="Arial"/>
                  <a:ea typeface="Arial"/>
                  <a:cs typeface="Arial"/>
                  <a:sym typeface="Arial"/>
                </a:rPr>
              </a:br>
              <a:r>
                <a:rPr lang="en" sz="700" b="1">
                  <a:solidFill>
                    <a:srgbClr val="3D4D4D"/>
                  </a:solidFill>
                  <a:latin typeface="Arial"/>
                  <a:ea typeface="Arial"/>
                  <a:cs typeface="Arial"/>
                  <a:sym typeface="Arial"/>
                </a:rPr>
                <a:t>Core</a:t>
              </a:r>
            </a:p>
            <a:p>
              <a:pPr algn="ctr">
                <a:buSzPct val="25000"/>
              </a:pPr>
              <a:r>
                <a:rPr lang="en" sz="700" b="1">
                  <a:solidFill>
                    <a:srgbClr val="3D4D4D"/>
                  </a:solidFill>
                  <a:latin typeface="Arial"/>
                  <a:ea typeface="Arial"/>
                  <a:cs typeface="Arial"/>
                  <a:sym typeface="Arial"/>
                </a:rPr>
                <a:t>CPU</a:t>
              </a:r>
            </a:p>
          </p:txBody>
        </p:sp>
      </p:grpSp>
      <p:sp>
        <p:nvSpPr>
          <p:cNvPr id="374" name="Rounded Rectangle 373">
            <a:extLst>
              <a:ext uri="{FF2B5EF4-FFF2-40B4-BE49-F238E27FC236}">
                <a16:creationId xmlns="" xmlns:a16="http://schemas.microsoft.com/office/drawing/2014/main" id="{6AA4C0C7-C934-DC46-8ADC-0437786C5ECC}"/>
              </a:ext>
            </a:extLst>
          </p:cNvPr>
          <p:cNvSpPr/>
          <p:nvPr/>
        </p:nvSpPr>
        <p:spPr bwMode="invGray">
          <a:xfrm>
            <a:off x="5044363" y="2542965"/>
            <a:ext cx="920108" cy="369332"/>
          </a:xfrm>
          <a:prstGeom prst="roundRect">
            <a:avLst/>
          </a:prstGeom>
          <a:solidFill>
            <a:srgbClr val="465B6D"/>
          </a:solidFill>
          <a:ln w="9525">
            <a:solidFill>
              <a:srgbClr val="777777">
                <a:lumMod val="40000"/>
                <a:lumOff val="60000"/>
              </a:srgbClr>
            </a:solidFill>
            <a:round/>
            <a:headEnd/>
            <a:tailEnd/>
          </a:ln>
        </p:spPr>
        <p:txBody>
          <a:bodyPr wrap="square" lIns="121893" tIns="60947" rIns="121893" bIns="60947" rtlCol="0" anchor="ctr"/>
          <a:lstStyle/>
          <a:p>
            <a:pPr algn="ctr" defTabSz="457073">
              <a:defRPr/>
            </a:pPr>
            <a:r>
              <a:rPr lang="en-US" sz="1200" b="1" kern="0" dirty="0">
                <a:solidFill>
                  <a:srgbClr val="FFFFFF"/>
                </a:solidFill>
              </a:rPr>
              <a:t>600-900 Series</a:t>
            </a:r>
          </a:p>
        </p:txBody>
      </p:sp>
    </p:spTree>
    <p:extLst>
      <p:ext uri="{BB962C8B-B14F-4D97-AF65-F5344CB8AC3E}">
        <p14:creationId xmlns:p14="http://schemas.microsoft.com/office/powerpoint/2010/main" val="53407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Hard Disks</a:t>
            </a:r>
          </a:p>
        </p:txBody>
      </p:sp>
      <p:graphicFrame>
        <p:nvGraphicFramePr>
          <p:cNvPr id="3" name="Table 2"/>
          <p:cNvGraphicFramePr>
            <a:graphicFrameLocks noGrp="1"/>
          </p:cNvGraphicFramePr>
          <p:nvPr>
            <p:extLst>
              <p:ext uri="{D42A27DB-BD31-4B8C-83A1-F6EECF244321}">
                <p14:modId xmlns:p14="http://schemas.microsoft.com/office/powerpoint/2010/main" val="3978098700"/>
              </p:ext>
            </p:extLst>
          </p:nvPr>
        </p:nvGraphicFramePr>
        <p:xfrm>
          <a:off x="337501" y="1060145"/>
          <a:ext cx="11517005" cy="5265920"/>
        </p:xfrm>
        <a:graphic>
          <a:graphicData uri="http://schemas.openxmlformats.org/drawingml/2006/table">
            <a:tbl>
              <a:tblPr firstRow="1" firstCol="1" bandRow="1">
                <a:tableStyleId>{5202B0CA-FC54-4496-8BCA-5EF66A818D29}</a:tableStyleId>
              </a:tblPr>
              <a:tblGrid>
                <a:gridCol w="1496065">
                  <a:extLst>
                    <a:ext uri="{9D8B030D-6E8A-4147-A177-3AD203B41FA5}">
                      <a16:colId xmlns="" xmlns:a16="http://schemas.microsoft.com/office/drawing/2014/main" val="20000"/>
                    </a:ext>
                  </a:extLst>
                </a:gridCol>
                <a:gridCol w="1002094">
                  <a:extLst>
                    <a:ext uri="{9D8B030D-6E8A-4147-A177-3AD203B41FA5}">
                      <a16:colId xmlns="" xmlns:a16="http://schemas.microsoft.com/office/drawing/2014/main" val="20001"/>
                    </a:ext>
                  </a:extLst>
                </a:gridCol>
                <a:gridCol w="1002094">
                  <a:extLst>
                    <a:ext uri="{9D8B030D-6E8A-4147-A177-3AD203B41FA5}">
                      <a16:colId xmlns="" xmlns:a16="http://schemas.microsoft.com/office/drawing/2014/main" val="20002"/>
                    </a:ext>
                  </a:extLst>
                </a:gridCol>
                <a:gridCol w="1002094">
                  <a:extLst>
                    <a:ext uri="{9D8B030D-6E8A-4147-A177-3AD203B41FA5}">
                      <a16:colId xmlns="" xmlns:a16="http://schemas.microsoft.com/office/drawing/2014/main" val="20003"/>
                    </a:ext>
                  </a:extLst>
                </a:gridCol>
                <a:gridCol w="1002094">
                  <a:extLst>
                    <a:ext uri="{9D8B030D-6E8A-4147-A177-3AD203B41FA5}">
                      <a16:colId xmlns="" xmlns:a16="http://schemas.microsoft.com/office/drawing/2014/main" val="20004"/>
                    </a:ext>
                  </a:extLst>
                </a:gridCol>
                <a:gridCol w="1002094">
                  <a:extLst>
                    <a:ext uri="{9D8B030D-6E8A-4147-A177-3AD203B41FA5}">
                      <a16:colId xmlns="" xmlns:a16="http://schemas.microsoft.com/office/drawing/2014/main" val="20005"/>
                    </a:ext>
                  </a:extLst>
                </a:gridCol>
                <a:gridCol w="1002094">
                  <a:extLst>
                    <a:ext uri="{9D8B030D-6E8A-4147-A177-3AD203B41FA5}">
                      <a16:colId xmlns="" xmlns:a16="http://schemas.microsoft.com/office/drawing/2014/main" val="20006"/>
                    </a:ext>
                  </a:extLst>
                </a:gridCol>
                <a:gridCol w="1002094">
                  <a:extLst>
                    <a:ext uri="{9D8B030D-6E8A-4147-A177-3AD203B41FA5}">
                      <a16:colId xmlns="" xmlns:a16="http://schemas.microsoft.com/office/drawing/2014/main" val="20007"/>
                    </a:ext>
                  </a:extLst>
                </a:gridCol>
                <a:gridCol w="1002094">
                  <a:extLst>
                    <a:ext uri="{9D8B030D-6E8A-4147-A177-3AD203B41FA5}">
                      <a16:colId xmlns="" xmlns:a16="http://schemas.microsoft.com/office/drawing/2014/main" val="20008"/>
                    </a:ext>
                  </a:extLst>
                </a:gridCol>
                <a:gridCol w="1002094">
                  <a:extLst>
                    <a:ext uri="{9D8B030D-6E8A-4147-A177-3AD203B41FA5}">
                      <a16:colId xmlns="" xmlns:a16="http://schemas.microsoft.com/office/drawing/2014/main" val="20009"/>
                    </a:ext>
                  </a:extLst>
                </a:gridCol>
                <a:gridCol w="1002094">
                  <a:extLst>
                    <a:ext uri="{9D8B030D-6E8A-4147-A177-3AD203B41FA5}">
                      <a16:colId xmlns="" xmlns:a16="http://schemas.microsoft.com/office/drawing/2014/main" val="20010"/>
                    </a:ext>
                  </a:extLst>
                </a:gridCol>
              </a:tblGrid>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a:ln>
                          <a:noFill/>
                        </a:ln>
                        <a:solidFill>
                          <a:srgbClr val="FFFFFF"/>
                        </a:solidFill>
                        <a:effectLst/>
                        <a:latin typeface="Arial"/>
                        <a:cs typeface="Arial"/>
                      </a:endParaRPr>
                    </a:p>
                  </a:txBody>
                  <a:tcPr marL="116086" marR="116086" marT="48984" marB="48984"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SP-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D1000</a:t>
                      </a:r>
                      <a:endParaRPr lang="en-US" sz="1300">
                        <a:latin typeface="Arial"/>
                        <a:cs typeface="Arial"/>
                      </a:endParaRPr>
                    </a:p>
                  </a:txBody>
                  <a:tcPr marL="116086" marR="116086" marT="48984" marB="48984" horzOverflow="overflow">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D1TB</a:t>
                      </a:r>
                      <a:endParaRPr lang="en-US" sz="1300">
                        <a:latin typeface="Arial"/>
                        <a:cs typeface="Arial"/>
                      </a:endParaRPr>
                    </a:p>
                  </a:txBody>
                  <a:tcPr marL="116086" marR="116086" marT="48984" marB="48984" horzOverflow="overflow">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D1TC</a:t>
                      </a:r>
                      <a:endParaRPr lang="en-US" sz="1300">
                        <a:latin typeface="Arial"/>
                        <a:cs typeface="Arial"/>
                      </a:endParaRPr>
                    </a:p>
                  </a:txBody>
                  <a:tcPr marL="116086" marR="116086" marT="48984" marB="48984"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SP-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D2TC</a:t>
                      </a:r>
                      <a:endParaRPr lang="en-US" sz="1300">
                        <a:latin typeface="Arial"/>
                        <a:cs typeface="Arial"/>
                      </a:endParaRPr>
                    </a:p>
                  </a:txBody>
                  <a:tcPr marL="116086" marR="116086" marT="48984" marB="48984"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SP-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D2TE</a:t>
                      </a:r>
                      <a:endParaRPr lang="en-US" sz="1300">
                        <a:latin typeface="Arial"/>
                        <a:cs typeface="Arial"/>
                      </a:endParaRPr>
                    </a:p>
                  </a:txBody>
                  <a:tcPr marL="116086" marR="116086" marT="48984" marB="48984"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SP-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a:t>D3TC</a:t>
                      </a:r>
                      <a:endParaRPr lang="en-US" sz="1300">
                        <a:latin typeface="+mn-lt"/>
                        <a:cs typeface="Arial"/>
                      </a:endParaRPr>
                    </a:p>
                  </a:txBody>
                  <a:tcPr marL="116086" marR="116086" marT="48984" marB="48984" horzOverflow="overflow">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D2000</a:t>
                      </a:r>
                      <a:endParaRPr lang="en-US" sz="1300">
                        <a:latin typeface="Arial"/>
                        <a:cs typeface="Arial"/>
                      </a:endParaRPr>
                    </a:p>
                  </a:txBody>
                  <a:tcPr marL="116086" marR="116086" marT="48984" marB="48984" horzOverflow="overflow">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D2000A</a:t>
                      </a:r>
                      <a:endParaRPr lang="en-US" sz="1300">
                        <a:latin typeface="Arial"/>
                        <a:cs typeface="Arial"/>
                      </a:endParaRPr>
                    </a:p>
                  </a:txBody>
                  <a:tcPr marL="116086" marR="116086" marT="48984" marB="48984" horzOverflow="overflow">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DFWB2T</a:t>
                      </a:r>
                      <a:endParaRPr lang="en-US" sz="1300">
                        <a:latin typeface="+mn-lt"/>
                        <a:cs typeface="Arial"/>
                      </a:endParaRPr>
                    </a:p>
                  </a:txBody>
                  <a:tcPr marL="116086" marR="116086" marT="48984" marB="48984" horzOverflow="overflow">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300"/>
                        <a:t>D960</a:t>
                      </a:r>
                      <a:endParaRPr lang="en-US" sz="1300">
                        <a:latin typeface="Arial"/>
                        <a:cs typeface="Arial"/>
                      </a:endParaRPr>
                    </a:p>
                  </a:txBody>
                  <a:tcPr marL="116086" marR="116086" marT="48984" marB="48984" horzOverflow="overflow">
                    <a:solidFill>
                      <a:schemeClr val="accent6"/>
                    </a:solidFill>
                  </a:tcPr>
                </a:tc>
                <a:extLst>
                  <a:ext uri="{0D108BD9-81ED-4DB2-BD59-A6C34878D82A}">
                    <a16:rowId xmlns="" xmlns:a16="http://schemas.microsoft.com/office/drawing/2014/main" val="10000"/>
                  </a:ext>
                </a:extLst>
              </a:tr>
              <a:tr h="618053">
                <a:tc>
                  <a:txBody>
                    <a:bodyPr/>
                    <a:lstStyle/>
                    <a:p>
                      <a:r>
                        <a:rPr lang="en-US" sz="1200" b="1" err="1"/>
                        <a:t>FortiManager</a:t>
                      </a:r>
                      <a:endParaRPr lang="en-US" sz="1200" b="1">
                        <a:solidFill>
                          <a:srgbClr val="FFFFFF"/>
                        </a:solidFill>
                      </a:endParaRP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1000C,</a:t>
                      </a:r>
                      <a:r>
                        <a:rPr lang="en-US" sz="1200" baseline="0"/>
                        <a:t> 3000C</a:t>
                      </a: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3000C gen2, 4000D</a:t>
                      </a: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300E, 400E, 2000E, 3000F</a:t>
                      </a: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1000D</a:t>
                      </a: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3900E</a:t>
                      </a:r>
                    </a:p>
                  </a:txBody>
                  <a:tcPr marL="82249" marR="82249" marT="34707" marB="34707" anchor="ctr"/>
                </a:tc>
                <a:extLst>
                  <a:ext uri="{0D108BD9-81ED-4DB2-BD59-A6C34878D82A}">
                    <a16:rowId xmlns="" xmlns:a16="http://schemas.microsoft.com/office/drawing/2014/main" val="10001"/>
                  </a:ext>
                </a:extLst>
              </a:tr>
              <a:tr h="9838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err="1"/>
                        <a:t>FortiAnalyzer</a:t>
                      </a:r>
                      <a:endParaRPr lang="en-US" sz="1200" b="1">
                        <a:solidFill>
                          <a:srgbClr val="FFFFFF"/>
                        </a:solidFill>
                      </a:endParaRP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4000B</a:t>
                      </a: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1000C,</a:t>
                      </a:r>
                      <a:r>
                        <a:rPr lang="en-US" sz="1200" baseline="0"/>
                        <a:t> 2000B</a:t>
                      </a: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1000C Gen2</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a:t>2000B Gen2,</a:t>
                      </a:r>
                      <a:r>
                        <a:rPr lang="en-US" sz="1200" baseline="0"/>
                        <a:t> 3000D</a:t>
                      </a: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400E, 1000E, 2000E, 3000E, 3500F</a:t>
                      </a: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1000D</a:t>
                      </a: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a:t>3500D</a:t>
                      </a: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3900E</a:t>
                      </a:r>
                    </a:p>
                  </a:txBody>
                  <a:tcPr marL="82249" marR="82249" marT="34707" marB="34707" anchor="ctr"/>
                </a:tc>
                <a:extLst>
                  <a:ext uri="{0D108BD9-81ED-4DB2-BD59-A6C34878D82A}">
                    <a16:rowId xmlns="" xmlns:a16="http://schemas.microsoft.com/office/drawing/2014/main" val="10002"/>
                  </a:ext>
                </a:extLst>
              </a:tr>
              <a:tr h="6180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FortiMail</a:t>
                      </a:r>
                      <a:endParaRPr lang="en-US" sz="1200" b="1">
                        <a:solidFill>
                          <a:srgbClr val="FFFFFF"/>
                        </a:solidFill>
                      </a:endParaRP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2000B. 3000C</a:t>
                      </a: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2000B Gen2,</a:t>
                      </a:r>
                      <a:r>
                        <a:rPr lang="en-US" sz="1200" baseline="0"/>
                        <a:t> 3000D</a:t>
                      </a:r>
                      <a:endParaRPr lang="en-US" sz="1200"/>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2000E, 3000E, 3200E</a:t>
                      </a:r>
                    </a:p>
                  </a:txBody>
                  <a:tcPr marL="82249" marR="82249" marT="34707" marB="3470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a:p>
                  </a:txBody>
                  <a:tcPr marL="82249" marR="82249" marT="34707" marB="34707" anchor="ctr"/>
                </a:tc>
                <a:tc>
                  <a:txBody>
                    <a:bodyPr/>
                    <a:lstStyle/>
                    <a:p>
                      <a:pPr algn="ctr"/>
                      <a:r>
                        <a:rPr lang="en-US" sz="1200"/>
                        <a:t>1000D</a:t>
                      </a: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extLst>
                  <a:ext uri="{0D108BD9-81ED-4DB2-BD59-A6C34878D82A}">
                    <a16:rowId xmlns="" xmlns:a16="http://schemas.microsoft.com/office/drawing/2014/main" val="10003"/>
                  </a:ext>
                </a:extLst>
              </a:tr>
              <a:tr h="6180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FortiWeb</a:t>
                      </a:r>
                      <a:endParaRPr lang="en-US" sz="1200" b="1" dirty="0">
                        <a:solidFill>
                          <a:srgbClr val="FFFFFF"/>
                        </a:solidFill>
                      </a:endParaRPr>
                    </a:p>
                  </a:txBody>
                  <a:tcPr marL="82249" marR="82249" marT="34707" marB="34707" anchor="ctr"/>
                </a:tc>
                <a:tc>
                  <a:txBody>
                    <a:bodyPr/>
                    <a:lstStyle/>
                    <a:p>
                      <a:pPr algn="ctr"/>
                      <a:r>
                        <a:rPr lang="en-US" sz="1200"/>
                        <a:t>1000D</a:t>
                      </a:r>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1000C,</a:t>
                      </a:r>
                      <a:r>
                        <a:rPr lang="en-US" sz="1200" baseline="0"/>
                        <a:t> 3000C</a:t>
                      </a:r>
                      <a:endParaRPr lang="en-US" sz="1200"/>
                    </a:p>
                  </a:txBody>
                  <a:tcPr marL="82249" marR="82249" marT="34707" marB="34707" anchor="ctr"/>
                </a:tc>
                <a:tc>
                  <a:txBody>
                    <a:bodyPr/>
                    <a:lstStyle/>
                    <a:p>
                      <a:pPr algn="ctr"/>
                      <a:r>
                        <a:rPr lang="en-US" sz="1200"/>
                        <a:t>3000D, 4000C, 4000D</a:t>
                      </a: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1000D</a:t>
                      </a:r>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3000E</a:t>
                      </a:r>
                    </a:p>
                    <a:p>
                      <a:pPr algn="ctr"/>
                      <a:r>
                        <a:rPr lang="en-US" sz="1200"/>
                        <a:t>4000E</a:t>
                      </a:r>
                    </a:p>
                  </a:txBody>
                  <a:tcPr marL="82249" marR="82249" marT="34707" marB="34707" anchor="ctr"/>
                </a:tc>
                <a:tc>
                  <a:txBody>
                    <a:bodyPr/>
                    <a:lstStyle/>
                    <a:p>
                      <a:pPr algn="ctr"/>
                      <a:endParaRPr lang="en-US" sz="1200"/>
                    </a:p>
                  </a:txBody>
                  <a:tcPr marL="82249" marR="82249" marT="34707" marB="34707" anchor="ctr"/>
                </a:tc>
                <a:extLst>
                  <a:ext uri="{0D108BD9-81ED-4DB2-BD59-A6C34878D82A}">
                    <a16:rowId xmlns="" xmlns:a16="http://schemas.microsoft.com/office/drawing/2014/main" val="10004"/>
                  </a:ext>
                </a:extLst>
              </a:tr>
              <a:tr h="4351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FortiDB</a:t>
                      </a:r>
                      <a:endParaRPr lang="en-US" sz="1200" b="1">
                        <a:solidFill>
                          <a:srgbClr val="FFFFFF"/>
                        </a:solidFill>
                      </a:endParaRP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1000C,</a:t>
                      </a:r>
                      <a:r>
                        <a:rPr lang="en-US" sz="1200" baseline="0"/>
                        <a:t> 2000B</a:t>
                      </a:r>
                      <a:endParaRPr lang="en-US" sz="1200"/>
                    </a:p>
                  </a:txBody>
                  <a:tcPr marL="82249" marR="82249" marT="34707" marB="34707" anchor="ctr"/>
                </a:tc>
                <a:tc>
                  <a:txBody>
                    <a:bodyPr/>
                    <a:lstStyle/>
                    <a:p>
                      <a:pPr algn="ctr"/>
                      <a:r>
                        <a:rPr lang="en-US" sz="1200"/>
                        <a:t>3000D</a:t>
                      </a: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1000D</a:t>
                      </a: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extLst>
                  <a:ext uri="{0D108BD9-81ED-4DB2-BD59-A6C34878D82A}">
                    <a16:rowId xmlns="" xmlns:a16="http://schemas.microsoft.com/office/drawing/2014/main" val="10005"/>
                  </a:ext>
                </a:extLst>
              </a:tr>
              <a:tr h="4351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FortiAuthenticator</a:t>
                      </a:r>
                      <a:r>
                        <a:rPr lang="en-US" sz="1200" b="1" baseline="0" dirty="0"/>
                        <a:t> </a:t>
                      </a:r>
                      <a:endParaRPr lang="en-US" sz="1200" b="1" dirty="0">
                        <a:solidFill>
                          <a:srgbClr val="FFFFFF"/>
                        </a:solidFill>
                      </a:endParaRP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1000C,</a:t>
                      </a:r>
                      <a:r>
                        <a:rPr lang="en-US" sz="1200" baseline="0"/>
                        <a:t> 3000B</a:t>
                      </a:r>
                      <a:endParaRPr lang="en-US" sz="1200"/>
                    </a:p>
                  </a:txBody>
                  <a:tcPr marL="82249" marR="82249" marT="34707" marB="34707" anchor="ctr"/>
                </a:tc>
                <a:tc>
                  <a:txBody>
                    <a:bodyPr/>
                    <a:lstStyle/>
                    <a:p>
                      <a:pPr algn="ctr"/>
                      <a:r>
                        <a:rPr lang="en-US" sz="1200"/>
                        <a:t>3000D</a:t>
                      </a:r>
                    </a:p>
                  </a:txBody>
                  <a:tcPr marL="82249" marR="82249" marT="34707" marB="34707" anchor="ctr"/>
                </a:tc>
                <a:tc>
                  <a:txBody>
                    <a:bodyPr/>
                    <a:lstStyle/>
                    <a:p>
                      <a:pPr algn="ctr"/>
                      <a:r>
                        <a:rPr lang="en-US" sz="1200"/>
                        <a:t>2000E,</a:t>
                      </a:r>
                    </a:p>
                    <a:p>
                      <a:pPr algn="ctr"/>
                      <a:r>
                        <a:rPr lang="en-US" sz="1200"/>
                        <a:t>3000E</a:t>
                      </a:r>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1000D</a:t>
                      </a: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extLst>
                  <a:ext uri="{0D108BD9-81ED-4DB2-BD59-A6C34878D82A}">
                    <a16:rowId xmlns="" xmlns:a16="http://schemas.microsoft.com/office/drawing/2014/main" val="10006"/>
                  </a:ext>
                </a:extLst>
              </a:tr>
              <a:tr h="6180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FortiCache</a:t>
                      </a:r>
                      <a:endParaRPr lang="en-US" sz="1200" b="1">
                        <a:solidFill>
                          <a:srgbClr val="FFFFFF"/>
                        </a:solidFill>
                      </a:endParaRP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1000C, 3000C</a:t>
                      </a:r>
                    </a:p>
                  </a:txBody>
                  <a:tcPr marL="82249" marR="82249" marT="34707" marB="34707" anchor="ctr"/>
                </a:tc>
                <a:tc>
                  <a:txBody>
                    <a:bodyPr/>
                    <a:lstStyle/>
                    <a:p>
                      <a:pPr algn="ctr"/>
                      <a:r>
                        <a:rPr lang="en-US" sz="1200"/>
                        <a:t>1000C Gen2, 3000D</a:t>
                      </a:r>
                    </a:p>
                  </a:txBody>
                  <a:tcPr marL="82249" marR="82249" marT="34707" marB="34707" anchor="ctr"/>
                </a:tc>
                <a:tc>
                  <a:txBody>
                    <a:bodyPr/>
                    <a:lstStyle/>
                    <a:p>
                      <a:pPr algn="ctr"/>
                      <a:r>
                        <a:rPr lang="en-US" sz="1200"/>
                        <a:t>3000E</a:t>
                      </a:r>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1000D</a:t>
                      </a: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extLst>
                  <a:ext uri="{0D108BD9-81ED-4DB2-BD59-A6C34878D82A}">
                    <a16:rowId xmlns="" xmlns:a16="http://schemas.microsoft.com/office/drawing/2014/main" val="10007"/>
                  </a:ext>
                </a:extLst>
              </a:tr>
              <a:tr h="4351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a:t>FortiSandbox</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a:solidFill>
                          <a:srgbClr val="FFFFFF"/>
                        </a:solidFill>
                      </a:endParaRP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3000D</a:t>
                      </a:r>
                    </a:p>
                  </a:txBody>
                  <a:tcPr marL="82249" marR="82249" marT="34707" marB="34707" anchor="ctr"/>
                </a:tc>
                <a:tc>
                  <a:txBody>
                    <a:bodyPr/>
                    <a:lstStyle/>
                    <a:p>
                      <a:pPr algn="ctr"/>
                      <a:r>
                        <a:rPr lang="en-US" sz="1200"/>
                        <a:t>3000E</a:t>
                      </a:r>
                    </a:p>
                  </a:txBody>
                  <a:tcPr marL="82249" marR="82249" marT="34707" marB="34707" anchor="ctr"/>
                </a:tc>
                <a:tc>
                  <a:txBody>
                    <a:bodyPr/>
                    <a:lstStyle/>
                    <a:p>
                      <a:pPr algn="ctr"/>
                      <a:endParaRPr lang="en-US" sz="1200"/>
                    </a:p>
                  </a:txBody>
                  <a:tcPr marL="82249" marR="82249" marT="34707" marB="34707" anchor="ctr"/>
                </a:tc>
                <a:tc>
                  <a:txBody>
                    <a:bodyPr/>
                    <a:lstStyle/>
                    <a:p>
                      <a:pPr algn="ctr"/>
                      <a:r>
                        <a:rPr lang="en-US" sz="1200"/>
                        <a:t>1000D</a:t>
                      </a:r>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a:p>
                  </a:txBody>
                  <a:tcPr marL="82249" marR="82249" marT="34707" marB="34707" anchor="ctr"/>
                </a:tc>
                <a:tc>
                  <a:txBody>
                    <a:bodyPr/>
                    <a:lstStyle/>
                    <a:p>
                      <a:pPr algn="ctr"/>
                      <a:endParaRPr lang="en-US" sz="1200" dirty="0"/>
                    </a:p>
                  </a:txBody>
                  <a:tcPr marL="82249" marR="82249" marT="34707" marB="34707"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8876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FortiOS 6.4</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5766" y="2898000"/>
            <a:ext cx="585216" cy="585216"/>
          </a:xfrm>
          <a:prstGeom prst="rect">
            <a:avLst/>
          </a:prstGeom>
        </p:spPr>
      </p:pic>
    </p:spTree>
    <p:extLst>
      <p:ext uri="{BB962C8B-B14F-4D97-AF65-F5344CB8AC3E}">
        <p14:creationId xmlns:p14="http://schemas.microsoft.com/office/powerpoint/2010/main" val="3107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atin typeface="Arial" charset="0"/>
              </a:rPr>
              <a:t>FortiOS Software Evolution</a:t>
            </a:r>
            <a:endParaRPr lang="en-US"/>
          </a:p>
        </p:txBody>
      </p:sp>
      <p:sp>
        <p:nvSpPr>
          <p:cNvPr id="5" name="AutoShape 4"/>
          <p:cNvSpPr>
            <a:spLocks noChangeArrowheads="1"/>
          </p:cNvSpPr>
          <p:nvPr/>
        </p:nvSpPr>
        <p:spPr bwMode="auto">
          <a:xfrm>
            <a:off x="811758" y="1392157"/>
            <a:ext cx="11175508" cy="457200"/>
          </a:xfrm>
          <a:prstGeom prst="chevron">
            <a:avLst>
              <a:gd name="adj" fmla="val 0"/>
            </a:avLst>
          </a:prstGeom>
          <a:solidFill>
            <a:schemeClr val="accent6"/>
          </a:solidFill>
          <a:ln w="9525">
            <a:noFill/>
            <a:miter lim="800000"/>
            <a:headEnd/>
            <a:tailEnd/>
          </a:ln>
          <a:effectLst/>
        </p:spPr>
        <p:txBody>
          <a:bodyPr wrap="none" lIns="121893" tIns="60947" rIns="121893" bIns="60947" anchor="ctr">
            <a:prstTxWarp prst="textNoShape">
              <a:avLst/>
            </a:prstTxWarp>
          </a:bodyPr>
          <a:lstStyle/>
          <a:p>
            <a:pPr>
              <a:defRPr/>
            </a:pPr>
            <a:endParaRPr lang="it-IT">
              <a:solidFill>
                <a:srgbClr val="FFFFFF"/>
              </a:solidFill>
              <a:latin typeface="Arial" pitchFamily="-107" charset="0"/>
            </a:endParaRPr>
          </a:p>
        </p:txBody>
      </p:sp>
      <p:sp>
        <p:nvSpPr>
          <p:cNvPr id="6" name="Text Box 8"/>
          <p:cNvSpPr txBox="1">
            <a:spLocks noChangeArrowheads="1"/>
          </p:cNvSpPr>
          <p:nvPr/>
        </p:nvSpPr>
        <p:spPr bwMode="auto">
          <a:xfrm>
            <a:off x="771154" y="1392159"/>
            <a:ext cx="842484" cy="446250"/>
          </a:xfrm>
          <a:prstGeom prst="rect">
            <a:avLst/>
          </a:prstGeom>
          <a:no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2005</a:t>
            </a:r>
          </a:p>
        </p:txBody>
      </p:sp>
      <p:sp>
        <p:nvSpPr>
          <p:cNvPr id="7" name="Text Box 10"/>
          <p:cNvSpPr txBox="1">
            <a:spLocks noChangeArrowheads="1"/>
          </p:cNvSpPr>
          <p:nvPr/>
        </p:nvSpPr>
        <p:spPr bwMode="auto">
          <a:xfrm>
            <a:off x="2388816" y="1392159"/>
            <a:ext cx="842484" cy="446250"/>
          </a:xfrm>
          <a:prstGeom prst="rect">
            <a:avLst/>
          </a:prstGeom>
          <a:no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2007</a:t>
            </a:r>
          </a:p>
        </p:txBody>
      </p:sp>
      <p:sp>
        <p:nvSpPr>
          <p:cNvPr id="8" name="Text Box 12"/>
          <p:cNvSpPr txBox="1">
            <a:spLocks noChangeArrowheads="1"/>
          </p:cNvSpPr>
          <p:nvPr/>
        </p:nvSpPr>
        <p:spPr bwMode="auto">
          <a:xfrm>
            <a:off x="3997879" y="1392159"/>
            <a:ext cx="1276898" cy="446250"/>
          </a:xfrm>
          <a:prstGeom prst="rect">
            <a:avLst/>
          </a:prstGeom>
          <a:noFill/>
          <a:ln w="9525">
            <a:noFill/>
            <a:miter lim="800000"/>
            <a:headEnd/>
            <a:tailEnd/>
          </a:ln>
        </p:spPr>
        <p:txBody>
          <a:bodyPr wrap="none" lIns="121893" tIns="60947" rIns="121893" bIns="60947">
            <a:prstTxWarp prst="textNoShape">
              <a:avLst/>
            </a:prstTxWarp>
            <a:spAutoFit/>
          </a:bodyPr>
          <a:lstStyle/>
          <a:p>
            <a:r>
              <a:rPr lang="en-US" sz="2100" i="1">
                <a:solidFill>
                  <a:srgbClr val="FFFFFF"/>
                </a:solidFill>
              </a:rPr>
              <a:t>2009/Q1</a:t>
            </a:r>
          </a:p>
        </p:txBody>
      </p:sp>
      <p:sp>
        <p:nvSpPr>
          <p:cNvPr id="9" name="Text Box 14"/>
          <p:cNvSpPr txBox="1">
            <a:spLocks noChangeArrowheads="1"/>
          </p:cNvSpPr>
          <p:nvPr/>
        </p:nvSpPr>
        <p:spPr bwMode="auto">
          <a:xfrm>
            <a:off x="5595468" y="1392159"/>
            <a:ext cx="1276898" cy="446250"/>
          </a:xfrm>
          <a:prstGeom prst="rect">
            <a:avLst/>
          </a:prstGeom>
          <a:no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2009/Q3</a:t>
            </a:r>
          </a:p>
        </p:txBody>
      </p:sp>
      <p:graphicFrame>
        <p:nvGraphicFramePr>
          <p:cNvPr id="10" name="Group 114"/>
          <p:cNvGraphicFramePr>
            <a:graphicFrameLocks noGrp="1"/>
          </p:cNvGraphicFramePr>
          <p:nvPr>
            <p:extLst>
              <p:ext uri="{D42A27DB-BD31-4B8C-83A1-F6EECF244321}">
                <p14:modId xmlns:p14="http://schemas.microsoft.com/office/powerpoint/2010/main" val="1073712492"/>
              </p:ext>
            </p:extLst>
          </p:nvPr>
        </p:nvGraphicFramePr>
        <p:xfrm>
          <a:off x="204737" y="1925561"/>
          <a:ext cx="11782534" cy="1684020"/>
        </p:xfrm>
        <a:graphic>
          <a:graphicData uri="http://schemas.openxmlformats.org/drawingml/2006/table">
            <a:tbl>
              <a:tblPr/>
              <a:tblGrid>
                <a:gridCol w="588288">
                  <a:extLst>
                    <a:ext uri="{9D8B030D-6E8A-4147-A177-3AD203B41FA5}">
                      <a16:colId xmlns="" xmlns:a16="http://schemas.microsoft.com/office/drawing/2014/main" val="20000"/>
                    </a:ext>
                  </a:extLst>
                </a:gridCol>
                <a:gridCol w="1599178">
                  <a:extLst>
                    <a:ext uri="{9D8B030D-6E8A-4147-A177-3AD203B41FA5}">
                      <a16:colId xmlns="" xmlns:a16="http://schemas.microsoft.com/office/drawing/2014/main" val="20001"/>
                    </a:ext>
                  </a:extLst>
                </a:gridCol>
                <a:gridCol w="1599178">
                  <a:extLst>
                    <a:ext uri="{9D8B030D-6E8A-4147-A177-3AD203B41FA5}">
                      <a16:colId xmlns="" xmlns:a16="http://schemas.microsoft.com/office/drawing/2014/main" val="20002"/>
                    </a:ext>
                  </a:extLst>
                </a:gridCol>
                <a:gridCol w="1599178">
                  <a:extLst>
                    <a:ext uri="{9D8B030D-6E8A-4147-A177-3AD203B41FA5}">
                      <a16:colId xmlns="" xmlns:a16="http://schemas.microsoft.com/office/drawing/2014/main" val="20003"/>
                    </a:ext>
                  </a:extLst>
                </a:gridCol>
                <a:gridCol w="1599178">
                  <a:extLst>
                    <a:ext uri="{9D8B030D-6E8A-4147-A177-3AD203B41FA5}">
                      <a16:colId xmlns="" xmlns:a16="http://schemas.microsoft.com/office/drawing/2014/main" val="20004"/>
                    </a:ext>
                  </a:extLst>
                </a:gridCol>
                <a:gridCol w="1599178">
                  <a:extLst>
                    <a:ext uri="{9D8B030D-6E8A-4147-A177-3AD203B41FA5}">
                      <a16:colId xmlns="" xmlns:a16="http://schemas.microsoft.com/office/drawing/2014/main" val="20005"/>
                    </a:ext>
                  </a:extLst>
                </a:gridCol>
                <a:gridCol w="1599178">
                  <a:extLst>
                    <a:ext uri="{9D8B030D-6E8A-4147-A177-3AD203B41FA5}">
                      <a16:colId xmlns="" xmlns:a16="http://schemas.microsoft.com/office/drawing/2014/main" val="20006"/>
                    </a:ext>
                  </a:extLst>
                </a:gridCol>
                <a:gridCol w="1599178">
                  <a:extLst>
                    <a:ext uri="{9D8B030D-6E8A-4147-A177-3AD203B41FA5}">
                      <a16:colId xmlns="" xmlns:a16="http://schemas.microsoft.com/office/drawing/2014/main" val="4283720093"/>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endParaRPr kumimoji="0" lang="it-IT" sz="1900" b="1" i="0" u="none" strike="noStrike" cap="none" normalizeH="0" baseline="0">
                        <a:ln>
                          <a:noFill/>
                        </a:ln>
                        <a:solidFill>
                          <a:schemeClr val="bg1"/>
                        </a:solidFill>
                        <a:effectLst/>
                        <a:latin typeface="Arial" pitchFamily="-107" charset="0"/>
                        <a:ea typeface="MS PGothic" pitchFamily="34" charset="-128"/>
                        <a:cs typeface="MS PGothic" pitchFamily="34" charset="-128"/>
                      </a:endParaRPr>
                    </a:p>
                  </a:txBody>
                  <a:tcPr marL="121888" marR="121888"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900" b="1" i="0" u="none" strike="noStrike" cap="none" normalizeH="0" baseline="0">
                          <a:ln>
                            <a:noFill/>
                          </a:ln>
                          <a:solidFill>
                            <a:schemeClr val="bg1"/>
                          </a:solidFill>
                          <a:effectLst/>
                          <a:latin typeface="Arial" pitchFamily="-107" charset="0"/>
                          <a:ea typeface="MS PGothic" pitchFamily="34" charset="-128"/>
                          <a:cs typeface="MS PGothic" pitchFamily="34" charset="-128"/>
                        </a:rPr>
                        <a:t>V 2.8</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900" b="1" i="0" u="none" strike="noStrike" cap="none" normalizeH="0" baseline="0">
                          <a:ln>
                            <a:noFill/>
                          </a:ln>
                          <a:solidFill>
                            <a:schemeClr val="bg1"/>
                          </a:solidFill>
                          <a:effectLst/>
                          <a:latin typeface="Arial" pitchFamily="-107" charset="0"/>
                          <a:ea typeface="MS PGothic" pitchFamily="34" charset="-128"/>
                          <a:cs typeface="MS PGothic" pitchFamily="34" charset="-128"/>
                        </a:rPr>
                        <a:t>V 3.0</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900" b="1" i="0" u="none" strike="noStrike" cap="none" normalizeH="0" baseline="0">
                          <a:ln>
                            <a:noFill/>
                          </a:ln>
                          <a:solidFill>
                            <a:schemeClr val="bg1"/>
                          </a:solidFill>
                          <a:effectLst/>
                          <a:latin typeface="Arial" pitchFamily="-107" charset="0"/>
                          <a:ea typeface="MS PGothic" pitchFamily="34" charset="-128"/>
                          <a:cs typeface="MS PGothic" pitchFamily="34" charset="-128"/>
                        </a:rPr>
                        <a:t>V 4.0</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900" b="1" i="0" u="none" strike="noStrike" cap="none" normalizeH="0" baseline="0">
                          <a:ln>
                            <a:noFill/>
                          </a:ln>
                          <a:solidFill>
                            <a:schemeClr val="bg1"/>
                          </a:solidFill>
                          <a:effectLst/>
                          <a:latin typeface="Arial" pitchFamily="-107" charset="0"/>
                          <a:ea typeface="MS PGothic" pitchFamily="34" charset="-128"/>
                          <a:cs typeface="MS PGothic" pitchFamily="34" charset="-128"/>
                        </a:rPr>
                        <a:t>V4.1</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900" b="1" i="0" u="none" strike="noStrike" cap="none" normalizeH="0" baseline="0">
                          <a:ln>
                            <a:noFill/>
                          </a:ln>
                          <a:solidFill>
                            <a:schemeClr val="bg1"/>
                          </a:solidFill>
                          <a:effectLst/>
                          <a:latin typeface="Arial" pitchFamily="-107" charset="0"/>
                          <a:ea typeface="MS PGothic" pitchFamily="34" charset="-128"/>
                          <a:cs typeface="MS PGothic" pitchFamily="34" charset="-128"/>
                        </a:rPr>
                        <a:t>V 4.2</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900" b="1" i="0" u="none" strike="noStrike" cap="none" normalizeH="0" baseline="0" dirty="0">
                          <a:ln>
                            <a:noFill/>
                          </a:ln>
                          <a:solidFill>
                            <a:schemeClr val="bg1"/>
                          </a:solidFill>
                          <a:effectLst/>
                          <a:latin typeface="Arial" pitchFamily="-107" charset="0"/>
                          <a:ea typeface="MS PGothic" pitchFamily="34" charset="-128"/>
                          <a:cs typeface="MS PGothic" pitchFamily="34" charset="-128"/>
                        </a:rPr>
                        <a:t>V 4.3</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defRPr/>
                      </a:pPr>
                      <a:r>
                        <a:rPr kumimoji="0" lang="en-US" sz="1900" b="1" i="0" u="none" strike="noStrike" cap="none" normalizeH="0" baseline="0" dirty="0">
                          <a:ln>
                            <a:noFill/>
                          </a:ln>
                          <a:solidFill>
                            <a:schemeClr val="bg1"/>
                          </a:solidFill>
                          <a:effectLst/>
                          <a:latin typeface="Arial" pitchFamily="-107" charset="0"/>
                          <a:ea typeface="MS PGothic" pitchFamily="34" charset="-128"/>
                          <a:cs typeface="MS PGothic" pitchFamily="34" charset="-128"/>
                        </a:rPr>
                        <a:t>V 5.0</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lumMod val="50000"/>
                      </a:schemeClr>
                    </a:solidFill>
                  </a:tcPr>
                </a:tc>
                <a:extLst>
                  <a:ext uri="{0D108BD9-81ED-4DB2-BD59-A6C34878D82A}">
                    <a16:rowId xmlns="" xmlns:a16="http://schemas.microsoft.com/office/drawing/2014/main" val="10000"/>
                  </a:ext>
                </a:extLst>
              </a:tr>
              <a:tr h="1158875">
                <a:tc>
                  <a:txBody>
                    <a:bodyPr/>
                    <a:lstStyle/>
                    <a:p>
                      <a:pPr marL="0" marR="0" lvl="0" indent="0" algn="ctr"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200" b="1" i="0" u="none" strike="noStrike" cap="none" normalizeH="0" baseline="0">
                          <a:ln>
                            <a:noFill/>
                          </a:ln>
                          <a:solidFill>
                            <a:srgbClr val="262626"/>
                          </a:solidFill>
                          <a:effectLst/>
                          <a:latin typeface="Arial" pitchFamily="-107" charset="0"/>
                          <a:ea typeface="MS PGothic" pitchFamily="34" charset="-128"/>
                          <a:cs typeface="MS PGothic" pitchFamily="34" charset="-128"/>
                        </a:rPr>
                        <a:t>New Key functionalities</a:t>
                      </a:r>
                    </a:p>
                  </a:txBody>
                  <a:tcPr marL="121888" marR="121888" vert="vert270" horzOverflow="overflow">
                    <a:lnL>
                      <a:noFill/>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1" i="0" u="none" strike="noStrike" cap="none" normalizeH="0" baseline="0">
                          <a:ln>
                            <a:noFill/>
                          </a:ln>
                          <a:solidFill>
                            <a:srgbClr val="1B232A"/>
                          </a:solidFill>
                          <a:effectLst/>
                          <a:latin typeface="Arial" pitchFamily="-107" charset="0"/>
                          <a:ea typeface="MS PGothic" pitchFamily="34" charset="-128"/>
                          <a:cs typeface="MS PGothic" pitchFamily="34" charset="-128"/>
                        </a:rPr>
                        <a:t> </a:t>
                      </a:r>
                      <a:r>
                        <a:rPr kumimoji="0" lang="en-US" sz="1200" b="0" i="0" u="none" strike="noStrike" cap="none" normalizeH="0" baseline="0" err="1">
                          <a:ln>
                            <a:noFill/>
                          </a:ln>
                          <a:solidFill>
                            <a:srgbClr val="1B232A"/>
                          </a:solidFill>
                          <a:effectLst/>
                          <a:latin typeface="Arial" pitchFamily="-107" charset="0"/>
                          <a:ea typeface="MS PGothic" pitchFamily="34" charset="-128"/>
                          <a:cs typeface="MS PGothic" pitchFamily="34" charset="-128"/>
                        </a:rPr>
                        <a:t>Antispam</a:t>
                      </a:r>
                      <a:endPar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endParaRP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SSL VPN</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IM/P2P </a:t>
                      </a:r>
                      <a:r>
                        <a:rPr kumimoji="0" lang="en-US" sz="1200" b="0" i="0" u="none" strike="noStrike" cap="none" normalizeH="0" baseline="0" err="1">
                          <a:ln>
                            <a:noFill/>
                          </a:ln>
                          <a:solidFill>
                            <a:srgbClr val="1B232A"/>
                          </a:solidFill>
                          <a:effectLst/>
                          <a:latin typeface="Arial" pitchFamily="-107" charset="0"/>
                          <a:ea typeface="MS PGothic" pitchFamily="34" charset="-128"/>
                          <a:cs typeface="MS PGothic" pitchFamily="34" charset="-128"/>
                        </a:rPr>
                        <a:t>mgmt</a:t>
                      </a:r>
                      <a:endPar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endParaRP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endPar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endParaRP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DLP</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WAN Opt.</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SSL Proxy</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App Control</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Wireless ctrl</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IPv6 UTM</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SQL Logging</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endParaRPr kumimoji="0" lang="it-IT" sz="1100" b="0" i="0" u="none" strike="noStrike" cap="none" normalizeH="0" baseline="0">
                        <a:ln>
                          <a:noFill/>
                        </a:ln>
                        <a:solidFill>
                          <a:srgbClr val="1B232A"/>
                        </a:solidFill>
                        <a:effectLst/>
                        <a:latin typeface="Arial" pitchFamily="-107" charset="0"/>
                        <a:ea typeface="MS PGothic" pitchFamily="34" charset="-128"/>
                        <a:cs typeface="MS PGothic" pitchFamily="34" charset="-128"/>
                      </a:endParaRP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it-IT"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New GUI</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it-IT"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Network VM</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it-IT" sz="1200" b="0" i="0" u="none" strike="noStrike" cap="none" normalizeH="0" baseline="0" dirty="0" err="1">
                          <a:ln>
                            <a:noFill/>
                          </a:ln>
                          <a:solidFill>
                            <a:srgbClr val="1B232A"/>
                          </a:solidFill>
                          <a:effectLst/>
                          <a:latin typeface="Arial" pitchFamily="-107" charset="0"/>
                          <a:ea typeface="MS PGothic" pitchFamily="34" charset="-128"/>
                          <a:cs typeface="MS PGothic" pitchFamily="34" charset="-128"/>
                        </a:rPr>
                        <a:t>Token</a:t>
                      </a:r>
                      <a:r>
                        <a:rPr kumimoji="0" lang="it-IT"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 Server</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it-IT"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ICAP</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noProof="0" dirty="0">
                          <a:ln>
                            <a:noFill/>
                          </a:ln>
                          <a:solidFill>
                            <a:srgbClr val="1B232A"/>
                          </a:solidFill>
                          <a:effectLst/>
                          <a:latin typeface="Arial" pitchFamily="-107" charset="0"/>
                          <a:ea typeface="MS PGothic" pitchFamily="34" charset="-128"/>
                          <a:cs typeface="MS PGothic" pitchFamily="34" charset="-128"/>
                        </a:rPr>
                        <a:t>Client reputation</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noProof="0" dirty="0">
                          <a:ln>
                            <a:noFill/>
                          </a:ln>
                          <a:solidFill>
                            <a:srgbClr val="1B232A"/>
                          </a:solidFill>
                          <a:effectLst/>
                          <a:latin typeface="Arial" pitchFamily="-107" charset="0"/>
                          <a:ea typeface="MS PGothic" pitchFamily="34" charset="-128"/>
                          <a:cs typeface="MS PGothic" pitchFamily="34" charset="-128"/>
                        </a:rPr>
                        <a:t>Sandbox integration</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noProof="0" dirty="0">
                          <a:ln>
                            <a:noFill/>
                          </a:ln>
                          <a:solidFill>
                            <a:srgbClr val="1B232A"/>
                          </a:solidFill>
                          <a:effectLst/>
                          <a:latin typeface="Arial" pitchFamily="-107" charset="0"/>
                          <a:ea typeface="MS PGothic" pitchFamily="34" charset="-128"/>
                          <a:cs typeface="MS PGothic" pitchFamily="34" charset="-128"/>
                        </a:rPr>
                        <a:t>Endpoint control</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noProof="0" dirty="0">
                          <a:ln>
                            <a:noFill/>
                          </a:ln>
                          <a:solidFill>
                            <a:srgbClr val="1B232A"/>
                          </a:solidFill>
                          <a:effectLst/>
                          <a:latin typeface="Arial" pitchFamily="-107" charset="0"/>
                          <a:ea typeface="MS PGothic" pitchFamily="34" charset="-128"/>
                          <a:cs typeface="MS PGothic" pitchFamily="34" charset="-128"/>
                        </a:rPr>
                        <a:t>Device based policy</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 xmlns:a16="http://schemas.microsoft.com/office/drawing/2014/main" val="10001"/>
                  </a:ext>
                </a:extLst>
              </a:tr>
            </a:tbl>
          </a:graphicData>
        </a:graphic>
      </p:graphicFrame>
      <p:sp>
        <p:nvSpPr>
          <p:cNvPr id="11" name="Text Box 14"/>
          <p:cNvSpPr txBox="1">
            <a:spLocks noChangeArrowheads="1"/>
          </p:cNvSpPr>
          <p:nvPr/>
        </p:nvSpPr>
        <p:spPr bwMode="auto">
          <a:xfrm>
            <a:off x="7195005" y="1392159"/>
            <a:ext cx="1276898" cy="446250"/>
          </a:xfrm>
          <a:prstGeom prst="rect">
            <a:avLst/>
          </a:prstGeom>
          <a:no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2010/Q1</a:t>
            </a:r>
          </a:p>
        </p:txBody>
      </p:sp>
      <p:sp>
        <p:nvSpPr>
          <p:cNvPr id="12" name="Text Box 14"/>
          <p:cNvSpPr txBox="1">
            <a:spLocks noChangeArrowheads="1"/>
          </p:cNvSpPr>
          <p:nvPr/>
        </p:nvSpPr>
        <p:spPr bwMode="auto">
          <a:xfrm>
            <a:off x="8799187" y="1392159"/>
            <a:ext cx="1256893" cy="446250"/>
          </a:xfrm>
          <a:prstGeom prst="rect">
            <a:avLst/>
          </a:prstGeom>
          <a:no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2011/Q3</a:t>
            </a:r>
          </a:p>
        </p:txBody>
      </p:sp>
      <p:sp>
        <p:nvSpPr>
          <p:cNvPr id="13" name="AutoShape 4"/>
          <p:cNvSpPr>
            <a:spLocks noChangeArrowheads="1"/>
          </p:cNvSpPr>
          <p:nvPr/>
        </p:nvSpPr>
        <p:spPr bwMode="auto">
          <a:xfrm>
            <a:off x="811758" y="3601957"/>
            <a:ext cx="11175508" cy="457200"/>
          </a:xfrm>
          <a:custGeom>
            <a:avLst/>
            <a:gdLst>
              <a:gd name="connsiteX0" fmla="*/ 0 w 8305800"/>
              <a:gd name="connsiteY0" fmla="*/ 0 h 457200"/>
              <a:gd name="connsiteX1" fmla="*/ 8140755 w 8305800"/>
              <a:gd name="connsiteY1" fmla="*/ 0 h 457200"/>
              <a:gd name="connsiteX2" fmla="*/ 8305800 w 8305800"/>
              <a:gd name="connsiteY2" fmla="*/ 228600 h 457200"/>
              <a:gd name="connsiteX3" fmla="*/ 8140755 w 8305800"/>
              <a:gd name="connsiteY3" fmla="*/ 457200 h 457200"/>
              <a:gd name="connsiteX4" fmla="*/ 0 w 8305800"/>
              <a:gd name="connsiteY4" fmla="*/ 457200 h 457200"/>
              <a:gd name="connsiteX5" fmla="*/ 165045 w 8305800"/>
              <a:gd name="connsiteY5" fmla="*/ 228600 h 457200"/>
              <a:gd name="connsiteX6" fmla="*/ 0 w 8305800"/>
              <a:gd name="connsiteY6" fmla="*/ 0 h 457200"/>
              <a:gd name="connsiteX0" fmla="*/ 0 w 8305800"/>
              <a:gd name="connsiteY0" fmla="*/ 0 h 457200"/>
              <a:gd name="connsiteX1" fmla="*/ 8140755 w 8305800"/>
              <a:gd name="connsiteY1" fmla="*/ 0 h 457200"/>
              <a:gd name="connsiteX2" fmla="*/ 8305800 w 8305800"/>
              <a:gd name="connsiteY2" fmla="*/ 228600 h 457200"/>
              <a:gd name="connsiteX3" fmla="*/ 8140755 w 8305800"/>
              <a:gd name="connsiteY3" fmla="*/ 457200 h 457200"/>
              <a:gd name="connsiteX4" fmla="*/ 0 w 8305800"/>
              <a:gd name="connsiteY4" fmla="*/ 457200 h 457200"/>
              <a:gd name="connsiteX5" fmla="*/ 0 w 83058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5800" h="457200">
                <a:moveTo>
                  <a:pt x="0" y="0"/>
                </a:moveTo>
                <a:lnTo>
                  <a:pt x="8140755" y="0"/>
                </a:lnTo>
                <a:lnTo>
                  <a:pt x="8305800" y="228600"/>
                </a:lnTo>
                <a:lnTo>
                  <a:pt x="8140755" y="457200"/>
                </a:lnTo>
                <a:lnTo>
                  <a:pt x="0" y="457200"/>
                </a:lnTo>
                <a:lnTo>
                  <a:pt x="0" y="0"/>
                </a:lnTo>
                <a:close/>
              </a:path>
            </a:pathLst>
          </a:custGeom>
          <a:solidFill>
            <a:schemeClr val="accent6"/>
          </a:solidFill>
          <a:ln w="9525">
            <a:noFill/>
            <a:miter lim="800000"/>
            <a:headEnd/>
            <a:tailEnd/>
          </a:ln>
          <a:effectLst/>
        </p:spPr>
        <p:txBody>
          <a:bodyPr wrap="none" lIns="121893" tIns="60947" rIns="121893" bIns="60947" anchor="ctr">
            <a:prstTxWarp prst="textNoShape">
              <a:avLst/>
            </a:prstTxWarp>
          </a:bodyPr>
          <a:lstStyle/>
          <a:p>
            <a:pPr>
              <a:defRPr/>
            </a:pPr>
            <a:endParaRPr lang="it-IT">
              <a:latin typeface="Arial" pitchFamily="-107" charset="0"/>
            </a:endParaRPr>
          </a:p>
        </p:txBody>
      </p:sp>
      <p:sp>
        <p:nvSpPr>
          <p:cNvPr id="14" name="Text Box 8"/>
          <p:cNvSpPr txBox="1">
            <a:spLocks noChangeArrowheads="1"/>
          </p:cNvSpPr>
          <p:nvPr/>
        </p:nvSpPr>
        <p:spPr bwMode="auto">
          <a:xfrm>
            <a:off x="10404333" y="1393008"/>
            <a:ext cx="1276898" cy="769415"/>
          </a:xfrm>
          <a:prstGeom prst="rect">
            <a:avLst/>
          </a:prstGeom>
          <a:no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2012/Q4</a:t>
            </a:r>
          </a:p>
          <a:p>
            <a:endParaRPr lang="en-US" sz="2100" i="1" dirty="0">
              <a:solidFill>
                <a:srgbClr val="FFFFFF"/>
              </a:solidFill>
            </a:endParaRPr>
          </a:p>
        </p:txBody>
      </p:sp>
      <p:sp>
        <p:nvSpPr>
          <p:cNvPr id="15" name="Text Box 10"/>
          <p:cNvSpPr txBox="1">
            <a:spLocks noChangeArrowheads="1"/>
          </p:cNvSpPr>
          <p:nvPr/>
        </p:nvSpPr>
        <p:spPr bwMode="auto">
          <a:xfrm>
            <a:off x="811753" y="3601957"/>
            <a:ext cx="1276898" cy="446250"/>
          </a:xfrm>
          <a:prstGeom prst="rect">
            <a:avLst/>
          </a:prstGeom>
          <a:solidFill>
            <a:schemeClr val="accent6"/>
          </a:solid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2014/Q2</a:t>
            </a:r>
          </a:p>
        </p:txBody>
      </p:sp>
      <p:graphicFrame>
        <p:nvGraphicFramePr>
          <p:cNvPr id="16" name="Group 114"/>
          <p:cNvGraphicFramePr>
            <a:graphicFrameLocks noGrp="1"/>
          </p:cNvGraphicFramePr>
          <p:nvPr>
            <p:extLst>
              <p:ext uri="{D42A27DB-BD31-4B8C-83A1-F6EECF244321}">
                <p14:modId xmlns:p14="http://schemas.microsoft.com/office/powerpoint/2010/main" val="2171143316"/>
              </p:ext>
            </p:extLst>
          </p:nvPr>
        </p:nvGraphicFramePr>
        <p:xfrm>
          <a:off x="204737" y="4135359"/>
          <a:ext cx="11782534" cy="2045208"/>
        </p:xfrm>
        <a:graphic>
          <a:graphicData uri="http://schemas.openxmlformats.org/drawingml/2006/table">
            <a:tbl>
              <a:tblPr/>
              <a:tblGrid>
                <a:gridCol w="588288">
                  <a:extLst>
                    <a:ext uri="{9D8B030D-6E8A-4147-A177-3AD203B41FA5}">
                      <a16:colId xmlns="" xmlns:a16="http://schemas.microsoft.com/office/drawing/2014/main" val="20000"/>
                    </a:ext>
                  </a:extLst>
                </a:gridCol>
                <a:gridCol w="1599178">
                  <a:extLst>
                    <a:ext uri="{9D8B030D-6E8A-4147-A177-3AD203B41FA5}">
                      <a16:colId xmlns="" xmlns:a16="http://schemas.microsoft.com/office/drawing/2014/main" val="20001"/>
                    </a:ext>
                  </a:extLst>
                </a:gridCol>
                <a:gridCol w="1599178">
                  <a:extLst>
                    <a:ext uri="{9D8B030D-6E8A-4147-A177-3AD203B41FA5}">
                      <a16:colId xmlns="" xmlns:a16="http://schemas.microsoft.com/office/drawing/2014/main" val="20002"/>
                    </a:ext>
                  </a:extLst>
                </a:gridCol>
                <a:gridCol w="1599178">
                  <a:extLst>
                    <a:ext uri="{9D8B030D-6E8A-4147-A177-3AD203B41FA5}">
                      <a16:colId xmlns="" xmlns:a16="http://schemas.microsoft.com/office/drawing/2014/main" val="20003"/>
                    </a:ext>
                  </a:extLst>
                </a:gridCol>
                <a:gridCol w="1599178">
                  <a:extLst>
                    <a:ext uri="{9D8B030D-6E8A-4147-A177-3AD203B41FA5}">
                      <a16:colId xmlns="" xmlns:a16="http://schemas.microsoft.com/office/drawing/2014/main" val="20004"/>
                    </a:ext>
                  </a:extLst>
                </a:gridCol>
                <a:gridCol w="1599178">
                  <a:extLst>
                    <a:ext uri="{9D8B030D-6E8A-4147-A177-3AD203B41FA5}">
                      <a16:colId xmlns="" xmlns:a16="http://schemas.microsoft.com/office/drawing/2014/main" val="20005"/>
                    </a:ext>
                  </a:extLst>
                </a:gridCol>
                <a:gridCol w="1599178">
                  <a:extLst>
                    <a:ext uri="{9D8B030D-6E8A-4147-A177-3AD203B41FA5}">
                      <a16:colId xmlns="" xmlns:a16="http://schemas.microsoft.com/office/drawing/2014/main" val="20006"/>
                    </a:ext>
                  </a:extLst>
                </a:gridCol>
                <a:gridCol w="1599178">
                  <a:extLst>
                    <a:ext uri="{9D8B030D-6E8A-4147-A177-3AD203B41FA5}">
                      <a16:colId xmlns="" xmlns:a16="http://schemas.microsoft.com/office/drawing/2014/main" val="336840756"/>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endParaRPr kumimoji="0" lang="it-IT" sz="1900" b="1" i="0" u="none" strike="noStrike" cap="none" normalizeH="0" baseline="0">
                        <a:ln>
                          <a:noFill/>
                        </a:ln>
                        <a:solidFill>
                          <a:schemeClr val="bg1"/>
                        </a:solidFill>
                        <a:effectLst/>
                        <a:latin typeface="Arial" pitchFamily="-107" charset="0"/>
                        <a:ea typeface="MS PGothic" pitchFamily="34" charset="-128"/>
                        <a:cs typeface="MS PGothic" pitchFamily="34" charset="-128"/>
                      </a:endParaRPr>
                    </a:p>
                  </a:txBody>
                  <a:tcPr marL="121888" marR="121888"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900" b="1" i="0" u="none" strike="noStrike" cap="none" normalizeH="0" baseline="0">
                          <a:ln>
                            <a:noFill/>
                          </a:ln>
                          <a:solidFill>
                            <a:schemeClr val="bg1"/>
                          </a:solidFill>
                          <a:effectLst/>
                          <a:latin typeface="Arial" pitchFamily="-107" charset="0"/>
                          <a:ea typeface="MS PGothic" pitchFamily="34" charset="-128"/>
                          <a:cs typeface="MS PGothic" pitchFamily="34" charset="-128"/>
                        </a:rPr>
                        <a:t>V 5.2</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defRPr/>
                      </a:pPr>
                      <a:r>
                        <a:rPr kumimoji="0" lang="en-US" sz="1900" b="1" i="0" u="none" strike="noStrike" cap="none" normalizeH="0" baseline="0">
                          <a:ln>
                            <a:noFill/>
                          </a:ln>
                          <a:solidFill>
                            <a:schemeClr val="bg1"/>
                          </a:solidFill>
                          <a:effectLst/>
                          <a:latin typeface="Arial" pitchFamily="-107" charset="0"/>
                          <a:ea typeface="MS PGothic" pitchFamily="34" charset="-128"/>
                          <a:cs typeface="MS PGothic" pitchFamily="34" charset="-128"/>
                        </a:rPr>
                        <a:t>V 5.4</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900" b="1" i="0" u="none" strike="noStrike" cap="none" normalizeH="0" baseline="0">
                          <a:ln>
                            <a:noFill/>
                          </a:ln>
                          <a:solidFill>
                            <a:schemeClr val="bg1"/>
                          </a:solidFill>
                          <a:effectLst/>
                          <a:latin typeface="Arial" pitchFamily="-107" charset="0"/>
                          <a:ea typeface="MS PGothic" pitchFamily="34" charset="-128"/>
                          <a:cs typeface="MS PGothic" pitchFamily="34" charset="-128"/>
                        </a:rPr>
                        <a:t>V 5.6</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defRPr/>
                      </a:pPr>
                      <a:r>
                        <a:rPr kumimoji="0" lang="en-US" sz="1900" b="1" i="0" u="none" strike="noStrike" cap="none" normalizeH="0" baseline="0">
                          <a:ln>
                            <a:noFill/>
                          </a:ln>
                          <a:solidFill>
                            <a:schemeClr val="bg1"/>
                          </a:solidFill>
                          <a:effectLst/>
                          <a:latin typeface="Arial" pitchFamily="-107" charset="0"/>
                          <a:ea typeface="MS PGothic" pitchFamily="34" charset="-128"/>
                          <a:cs typeface="MS PGothic" pitchFamily="34" charset="-128"/>
                        </a:rPr>
                        <a:t>V 6.0</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defRPr/>
                      </a:pPr>
                      <a:r>
                        <a:rPr kumimoji="0" lang="en-US" sz="1900" b="1" i="0" u="none" strike="noStrike" cap="none" normalizeH="0" baseline="0" dirty="0">
                          <a:ln>
                            <a:noFill/>
                          </a:ln>
                          <a:solidFill>
                            <a:schemeClr val="bg1"/>
                          </a:solidFill>
                          <a:effectLst/>
                          <a:latin typeface="Arial" pitchFamily="-107" charset="0"/>
                          <a:ea typeface="MS PGothic" pitchFamily="34" charset="-128"/>
                          <a:cs typeface="MS PGothic" pitchFamily="34" charset="-128"/>
                        </a:rPr>
                        <a:t>V 6.2</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defRPr/>
                      </a:pPr>
                      <a:r>
                        <a:rPr kumimoji="0" lang="en-US" sz="1900" b="1" i="0" u="none" strike="noStrike" cap="none" normalizeH="0" baseline="0" dirty="0">
                          <a:ln>
                            <a:noFill/>
                          </a:ln>
                          <a:solidFill>
                            <a:schemeClr val="bg1"/>
                          </a:solidFill>
                          <a:effectLst/>
                          <a:latin typeface="Arial" pitchFamily="-107" charset="0"/>
                          <a:ea typeface="MS PGothic" pitchFamily="34" charset="-128"/>
                          <a:cs typeface="MS PGothic" pitchFamily="34" charset="-128"/>
                        </a:rPr>
                        <a:t>V 6.4</a:t>
                      </a: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7F7F7F"/>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defRPr/>
                      </a:pPr>
                      <a:endParaRPr kumimoji="0" lang="en-US" sz="19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L="121888" marR="12188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7F7F7F"/>
                    </a:solidFill>
                  </a:tcPr>
                </a:tc>
                <a:extLst>
                  <a:ext uri="{0D108BD9-81ED-4DB2-BD59-A6C34878D82A}">
                    <a16:rowId xmlns="" xmlns:a16="http://schemas.microsoft.com/office/drawing/2014/main" val="10000"/>
                  </a:ext>
                </a:extLst>
              </a:tr>
              <a:tr h="1664208">
                <a:tc>
                  <a:txBody>
                    <a:bodyPr/>
                    <a:lstStyle/>
                    <a:p>
                      <a:pPr marL="0" marR="0" lvl="0" indent="0" algn="ctr"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200" b="1" i="0" u="none" strike="noStrike" cap="none" normalizeH="0" baseline="0">
                          <a:ln>
                            <a:noFill/>
                          </a:ln>
                          <a:solidFill>
                            <a:srgbClr val="262626"/>
                          </a:solidFill>
                          <a:effectLst/>
                          <a:latin typeface="Arial" pitchFamily="-107" charset="0"/>
                          <a:ea typeface="MS PGothic" pitchFamily="34" charset="-128"/>
                          <a:cs typeface="MS PGothic" pitchFamily="34" charset="-128"/>
                        </a:rPr>
                        <a:t>New Key functionalities</a:t>
                      </a:r>
                    </a:p>
                  </a:txBody>
                  <a:tcPr marL="121888" marR="121888" vert="vert270" horzOverflow="overflow">
                    <a:lnL>
                      <a:noFill/>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dirty="0" err="1">
                          <a:ln>
                            <a:noFill/>
                          </a:ln>
                          <a:solidFill>
                            <a:srgbClr val="1B232A"/>
                          </a:solidFill>
                          <a:effectLst/>
                          <a:latin typeface="Arial" pitchFamily="-107" charset="0"/>
                          <a:ea typeface="MS PGothic" pitchFamily="34" charset="-128"/>
                          <a:cs typeface="MS PGothic" pitchFamily="34" charset="-128"/>
                        </a:rPr>
                        <a:t>FortiView</a:t>
                      </a:r>
                      <a:endParaRPr kumimoji="0" lang="en-US"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Deep Flow AV</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Software performance optimization</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9D9D9"/>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ATP Integration</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SDN support</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9D9D9"/>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Security Fabric Integration and Features</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9D9D9"/>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defRPr/>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Security Fabric Enhancements</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defRPr/>
                      </a:pPr>
                      <a:r>
                        <a:rPr kumimoji="0" lang="en-US" sz="1200" b="0" i="0" u="none" strike="noStrike" cap="none" normalizeH="0" baseline="0">
                          <a:ln>
                            <a:noFill/>
                          </a:ln>
                          <a:solidFill>
                            <a:srgbClr val="1B232A"/>
                          </a:solidFill>
                          <a:effectLst/>
                          <a:latin typeface="Arial" pitchFamily="-107" charset="0"/>
                          <a:ea typeface="MS PGothic" pitchFamily="34" charset="-128"/>
                          <a:cs typeface="MS PGothic" pitchFamily="34" charset="-128"/>
                        </a:rPr>
                        <a:t>Automation</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9D9D9"/>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defRPr/>
                      </a:pPr>
                      <a:r>
                        <a:rPr kumimoji="0" lang="en-US"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Fabric Connectors Enhancements</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defRPr/>
                      </a:pPr>
                      <a:r>
                        <a:rPr kumimoji="0" lang="en-US"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Additional Trigger and Actions for Automation</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9D9D9"/>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defRPr/>
                      </a:pPr>
                      <a:r>
                        <a:rPr kumimoji="0" lang="en-US"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SD-WAN Enhancements</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defRPr/>
                      </a:pPr>
                      <a:r>
                        <a:rPr kumimoji="0" lang="en-US"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Additional Fabric Integration </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defRPr/>
                      </a:pPr>
                      <a:r>
                        <a:rPr kumimoji="0" lang="en-US"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IoT and IPAM Services</a:t>
                      </a: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9D9D9"/>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endParaRPr kumimoji="0" lang="it-IT" sz="12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txBody>
                  <a:tcPr marL="121888" marR="1218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1"/>
                  </a:ext>
                </a:extLst>
              </a:tr>
            </a:tbl>
          </a:graphicData>
        </a:graphic>
      </p:graphicFrame>
      <p:sp>
        <p:nvSpPr>
          <p:cNvPr id="17" name="Text Box 10"/>
          <p:cNvSpPr txBox="1">
            <a:spLocks noChangeArrowheads="1"/>
          </p:cNvSpPr>
          <p:nvPr/>
        </p:nvSpPr>
        <p:spPr bwMode="auto">
          <a:xfrm>
            <a:off x="2388816" y="3601957"/>
            <a:ext cx="1276898" cy="446250"/>
          </a:xfrm>
          <a:prstGeom prst="rect">
            <a:avLst/>
          </a:prstGeom>
          <a:solidFill>
            <a:schemeClr val="accent6"/>
          </a:solidFill>
          <a:ln w="9525">
            <a:noFill/>
            <a:miter lim="800000"/>
            <a:headEnd/>
            <a:tailEnd/>
          </a:ln>
        </p:spPr>
        <p:txBody>
          <a:bodyPr wrap="none" lIns="121893" tIns="60947" rIns="121893" bIns="60947">
            <a:prstTxWarp prst="textNoShape">
              <a:avLst/>
            </a:prstTxWarp>
            <a:spAutoFit/>
          </a:bodyPr>
          <a:lstStyle/>
          <a:p>
            <a:r>
              <a:rPr lang="en-US" sz="2100" i="1">
                <a:solidFill>
                  <a:srgbClr val="FFFFFF"/>
                </a:solidFill>
              </a:rPr>
              <a:t>2016/Q3</a:t>
            </a:r>
          </a:p>
        </p:txBody>
      </p:sp>
      <p:sp>
        <p:nvSpPr>
          <p:cNvPr id="18" name="Text Box 10"/>
          <p:cNvSpPr txBox="1">
            <a:spLocks noChangeArrowheads="1"/>
          </p:cNvSpPr>
          <p:nvPr/>
        </p:nvSpPr>
        <p:spPr bwMode="auto">
          <a:xfrm>
            <a:off x="4013186" y="3601957"/>
            <a:ext cx="1276898" cy="446250"/>
          </a:xfrm>
          <a:prstGeom prst="rect">
            <a:avLst/>
          </a:prstGeom>
          <a:solidFill>
            <a:schemeClr val="accent6"/>
          </a:solid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2017/Q1</a:t>
            </a:r>
          </a:p>
        </p:txBody>
      </p:sp>
      <p:sp>
        <p:nvSpPr>
          <p:cNvPr id="19" name="Text Box 10">
            <a:extLst>
              <a:ext uri="{FF2B5EF4-FFF2-40B4-BE49-F238E27FC236}">
                <a16:creationId xmlns="" xmlns:a16="http://schemas.microsoft.com/office/drawing/2014/main" id="{5F50B804-5BAB-EA4A-8787-F2520D392243}"/>
              </a:ext>
            </a:extLst>
          </p:cNvPr>
          <p:cNvSpPr txBox="1">
            <a:spLocks noChangeArrowheads="1"/>
          </p:cNvSpPr>
          <p:nvPr/>
        </p:nvSpPr>
        <p:spPr bwMode="auto">
          <a:xfrm>
            <a:off x="5595468" y="3601957"/>
            <a:ext cx="1276898" cy="446250"/>
          </a:xfrm>
          <a:prstGeom prst="rect">
            <a:avLst/>
          </a:prstGeom>
          <a:solidFill>
            <a:schemeClr val="accent6"/>
          </a:solidFill>
          <a:ln w="9525">
            <a:noFill/>
            <a:miter lim="800000"/>
            <a:headEnd/>
            <a:tailEnd/>
          </a:ln>
        </p:spPr>
        <p:txBody>
          <a:bodyPr wrap="none" lIns="121893" tIns="60947" rIns="121893" bIns="60947">
            <a:prstTxWarp prst="textNoShape">
              <a:avLst/>
            </a:prstTxWarp>
            <a:spAutoFit/>
          </a:bodyPr>
          <a:lstStyle/>
          <a:p>
            <a:r>
              <a:rPr lang="en-US" sz="2100" i="1">
                <a:solidFill>
                  <a:srgbClr val="FFFFFF"/>
                </a:solidFill>
              </a:rPr>
              <a:t>2018/Q1</a:t>
            </a:r>
          </a:p>
        </p:txBody>
      </p:sp>
      <p:sp>
        <p:nvSpPr>
          <p:cNvPr id="20" name="Text Box 10">
            <a:extLst>
              <a:ext uri="{FF2B5EF4-FFF2-40B4-BE49-F238E27FC236}">
                <a16:creationId xmlns="" xmlns:a16="http://schemas.microsoft.com/office/drawing/2014/main" id="{A83079E0-F225-CC4F-9E19-F36FC138DADC}"/>
              </a:ext>
            </a:extLst>
          </p:cNvPr>
          <p:cNvSpPr txBox="1">
            <a:spLocks noChangeArrowheads="1"/>
          </p:cNvSpPr>
          <p:nvPr/>
        </p:nvSpPr>
        <p:spPr bwMode="auto">
          <a:xfrm>
            <a:off x="7195005" y="3601957"/>
            <a:ext cx="1276898" cy="446250"/>
          </a:xfrm>
          <a:prstGeom prst="rect">
            <a:avLst/>
          </a:prstGeom>
          <a:solidFill>
            <a:schemeClr val="accent6"/>
          </a:solid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2019/Q2</a:t>
            </a:r>
          </a:p>
        </p:txBody>
      </p:sp>
      <p:sp>
        <p:nvSpPr>
          <p:cNvPr id="21" name="Text Box 10">
            <a:extLst>
              <a:ext uri="{FF2B5EF4-FFF2-40B4-BE49-F238E27FC236}">
                <a16:creationId xmlns="" xmlns:a16="http://schemas.microsoft.com/office/drawing/2014/main" id="{71D25809-3935-6146-81E2-DF1AA60BF901}"/>
              </a:ext>
            </a:extLst>
          </p:cNvPr>
          <p:cNvSpPr txBox="1">
            <a:spLocks noChangeArrowheads="1"/>
          </p:cNvSpPr>
          <p:nvPr/>
        </p:nvSpPr>
        <p:spPr bwMode="auto">
          <a:xfrm>
            <a:off x="8794542" y="3612907"/>
            <a:ext cx="1276898" cy="446250"/>
          </a:xfrm>
          <a:prstGeom prst="rect">
            <a:avLst/>
          </a:prstGeom>
          <a:solidFill>
            <a:schemeClr val="accent6"/>
          </a:solidFill>
          <a:ln w="9525">
            <a:noFill/>
            <a:miter lim="800000"/>
            <a:headEnd/>
            <a:tailEnd/>
          </a:ln>
        </p:spPr>
        <p:txBody>
          <a:bodyPr wrap="none" lIns="121893" tIns="60947" rIns="121893" bIns="60947">
            <a:prstTxWarp prst="textNoShape">
              <a:avLst/>
            </a:prstTxWarp>
            <a:spAutoFit/>
          </a:bodyPr>
          <a:lstStyle/>
          <a:p>
            <a:r>
              <a:rPr lang="en-US" sz="2100" i="1" dirty="0">
                <a:solidFill>
                  <a:srgbClr val="FFFFFF"/>
                </a:solidFill>
              </a:rPr>
              <a:t>2020/Q1</a:t>
            </a:r>
          </a:p>
        </p:txBody>
      </p:sp>
    </p:spTree>
    <p:extLst>
      <p:ext uri="{BB962C8B-B14F-4D97-AF65-F5344CB8AC3E}">
        <p14:creationId xmlns:p14="http://schemas.microsoft.com/office/powerpoint/2010/main" val="75406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611030" y="26503"/>
            <a:ext cx="10522059" cy="864400"/>
          </a:xfrm>
          <a:prstGeom prst="rect">
            <a:avLst/>
          </a:prstGeom>
          <a:noFill/>
          <a:ln>
            <a:noFill/>
          </a:ln>
        </p:spPr>
        <p:txBody>
          <a:bodyPr lIns="121873" tIns="60920" rIns="121873" bIns="60920" anchor="ctr" anchorCtr="0">
            <a:noAutofit/>
          </a:bodyPr>
          <a:lstStyle/>
          <a:p>
            <a:pPr>
              <a:spcBef>
                <a:spcPts val="0"/>
              </a:spcBef>
              <a:buClr>
                <a:schemeClr val="dk1"/>
              </a:buClr>
              <a:buSzPct val="25000"/>
            </a:pPr>
            <a:r>
              <a:rPr lang="en" dirty="0">
                <a:solidFill>
                  <a:schemeClr val="dk1"/>
                </a:solidFill>
                <a:latin typeface="Arial"/>
                <a:ea typeface="Arial"/>
                <a:cs typeface="Arial"/>
                <a:sym typeface="Arial"/>
              </a:rPr>
              <a:t>FortiOS </a:t>
            </a:r>
            <a:r>
              <a:rPr lang="en-US" dirty="0">
                <a:solidFill>
                  <a:schemeClr val="dk1"/>
                </a:solidFill>
                <a:latin typeface="Arial"/>
                <a:ea typeface="Arial"/>
                <a:cs typeface="Arial"/>
                <a:sym typeface="Arial"/>
              </a:rPr>
              <a:t>V6.4</a:t>
            </a:r>
            <a:endParaRPr lang="en" dirty="0">
              <a:solidFill>
                <a:schemeClr val="dk1"/>
              </a:solidFill>
            </a:endParaRPr>
          </a:p>
        </p:txBody>
      </p:sp>
      <p:sp>
        <p:nvSpPr>
          <p:cNvPr id="436" name="Shape 436"/>
          <p:cNvSpPr txBox="1"/>
          <p:nvPr/>
        </p:nvSpPr>
        <p:spPr>
          <a:xfrm>
            <a:off x="8088448" y="6426573"/>
            <a:ext cx="3431906" cy="287200"/>
          </a:xfrm>
          <a:prstGeom prst="rect">
            <a:avLst/>
          </a:prstGeom>
          <a:noFill/>
          <a:ln>
            <a:noFill/>
          </a:ln>
        </p:spPr>
        <p:txBody>
          <a:bodyPr lIns="121873" tIns="60920" rIns="121873" bIns="60920" anchor="t" anchorCtr="0">
            <a:noAutofit/>
          </a:bodyPr>
          <a:lstStyle/>
          <a:p>
            <a:pPr>
              <a:buSzPct val="25000"/>
            </a:pPr>
            <a:r>
              <a:rPr lang="en" sz="1100" i="1">
                <a:solidFill>
                  <a:schemeClr val="dk1"/>
                </a:solidFill>
                <a:latin typeface="Arial"/>
                <a:ea typeface="Arial"/>
                <a:cs typeface="Arial"/>
                <a:sym typeface="Arial"/>
              </a:rPr>
              <a:t>* Features availability may varied by models</a:t>
            </a:r>
          </a:p>
        </p:txBody>
      </p:sp>
      <p:sp>
        <p:nvSpPr>
          <p:cNvPr id="5" name="Shape 436">
            <a:extLst>
              <a:ext uri="{FF2B5EF4-FFF2-40B4-BE49-F238E27FC236}">
                <a16:creationId xmlns="" xmlns:a16="http://schemas.microsoft.com/office/drawing/2014/main" id="{57C3C2D4-04E8-504C-A0A1-B8F7E543D348}"/>
              </a:ext>
            </a:extLst>
          </p:cNvPr>
          <p:cNvSpPr txBox="1"/>
          <p:nvPr/>
        </p:nvSpPr>
        <p:spPr>
          <a:xfrm>
            <a:off x="8174783" y="6118842"/>
            <a:ext cx="3431906" cy="287200"/>
          </a:xfrm>
          <a:prstGeom prst="rect">
            <a:avLst/>
          </a:prstGeom>
          <a:noFill/>
          <a:ln>
            <a:noFill/>
          </a:ln>
        </p:spPr>
        <p:txBody>
          <a:bodyPr lIns="121879" tIns="60923" rIns="121879" bIns="60923" anchor="t" anchorCtr="0">
            <a:noAutofit/>
          </a:bodyPr>
          <a:lstStyle/>
          <a:p>
            <a:pPr>
              <a:buSzPct val="25000"/>
            </a:pPr>
            <a:r>
              <a:rPr lang="en" sz="1100" i="1">
                <a:solidFill>
                  <a:schemeClr val="dk1"/>
                </a:solidFill>
                <a:latin typeface="Arial"/>
                <a:ea typeface="Arial"/>
                <a:cs typeface="Arial"/>
                <a:sym typeface="Arial"/>
              </a:rPr>
              <a:t>* Features availability may varied by models</a:t>
            </a:r>
          </a:p>
        </p:txBody>
      </p:sp>
      <p:graphicFrame>
        <p:nvGraphicFramePr>
          <p:cNvPr id="7" name="Shape 435">
            <a:extLst>
              <a:ext uri="{FF2B5EF4-FFF2-40B4-BE49-F238E27FC236}">
                <a16:creationId xmlns="" xmlns:a16="http://schemas.microsoft.com/office/drawing/2014/main" id="{9EAE0099-C8EE-CD44-9257-85F8FCABF3D6}"/>
              </a:ext>
            </a:extLst>
          </p:cNvPr>
          <p:cNvGraphicFramePr/>
          <p:nvPr>
            <p:extLst>
              <p:ext uri="{D42A27DB-BD31-4B8C-83A1-F6EECF244321}">
                <p14:modId xmlns:p14="http://schemas.microsoft.com/office/powerpoint/2010/main" val="2581479914"/>
              </p:ext>
            </p:extLst>
          </p:nvPr>
        </p:nvGraphicFramePr>
        <p:xfrm>
          <a:off x="275783" y="1368794"/>
          <a:ext cx="11684547" cy="4635067"/>
        </p:xfrm>
        <a:graphic>
          <a:graphicData uri="http://schemas.openxmlformats.org/drawingml/2006/table">
            <a:tbl>
              <a:tblPr>
                <a:noFill/>
              </a:tblPr>
              <a:tblGrid>
                <a:gridCol w="1394480">
                  <a:extLst>
                    <a:ext uri="{9D8B030D-6E8A-4147-A177-3AD203B41FA5}">
                      <a16:colId xmlns="" xmlns:a16="http://schemas.microsoft.com/office/drawing/2014/main" val="20000"/>
                    </a:ext>
                  </a:extLst>
                </a:gridCol>
                <a:gridCol w="1394480">
                  <a:extLst>
                    <a:ext uri="{9D8B030D-6E8A-4147-A177-3AD203B41FA5}">
                      <a16:colId xmlns="" xmlns:a16="http://schemas.microsoft.com/office/drawing/2014/main" val="20001"/>
                    </a:ext>
                  </a:extLst>
                </a:gridCol>
                <a:gridCol w="1394480">
                  <a:extLst>
                    <a:ext uri="{9D8B030D-6E8A-4147-A177-3AD203B41FA5}">
                      <a16:colId xmlns="" xmlns:a16="http://schemas.microsoft.com/office/drawing/2014/main" val="20002"/>
                    </a:ext>
                  </a:extLst>
                </a:gridCol>
                <a:gridCol w="1394480">
                  <a:extLst>
                    <a:ext uri="{9D8B030D-6E8A-4147-A177-3AD203B41FA5}">
                      <a16:colId xmlns="" xmlns:a16="http://schemas.microsoft.com/office/drawing/2014/main" val="20003"/>
                    </a:ext>
                  </a:extLst>
                </a:gridCol>
                <a:gridCol w="1777367">
                  <a:extLst>
                    <a:ext uri="{9D8B030D-6E8A-4147-A177-3AD203B41FA5}">
                      <a16:colId xmlns="" xmlns:a16="http://schemas.microsoft.com/office/drawing/2014/main" val="20004"/>
                    </a:ext>
                  </a:extLst>
                </a:gridCol>
                <a:gridCol w="1082315">
                  <a:extLst>
                    <a:ext uri="{9D8B030D-6E8A-4147-A177-3AD203B41FA5}">
                      <a16:colId xmlns="" xmlns:a16="http://schemas.microsoft.com/office/drawing/2014/main" val="20005"/>
                    </a:ext>
                  </a:extLst>
                </a:gridCol>
                <a:gridCol w="1082315">
                  <a:extLst>
                    <a:ext uri="{9D8B030D-6E8A-4147-A177-3AD203B41FA5}">
                      <a16:colId xmlns="" xmlns:a16="http://schemas.microsoft.com/office/drawing/2014/main" val="20006"/>
                    </a:ext>
                  </a:extLst>
                </a:gridCol>
                <a:gridCol w="1082315">
                  <a:extLst>
                    <a:ext uri="{9D8B030D-6E8A-4147-A177-3AD203B41FA5}">
                      <a16:colId xmlns="" xmlns:a16="http://schemas.microsoft.com/office/drawing/2014/main" val="20008"/>
                    </a:ext>
                  </a:extLst>
                </a:gridCol>
                <a:gridCol w="1082315">
                  <a:extLst>
                    <a:ext uri="{9D8B030D-6E8A-4147-A177-3AD203B41FA5}">
                      <a16:colId xmlns="" xmlns:a16="http://schemas.microsoft.com/office/drawing/2014/main" val="20010"/>
                    </a:ext>
                  </a:extLst>
                </a:gridCol>
              </a:tblGrid>
              <a:tr h="0">
                <a:tc rowSpan="2">
                  <a:txBody>
                    <a:bodyPr/>
                    <a:lstStyle/>
                    <a:p>
                      <a:pPr lvl="0" algn="ctr" rtl="0">
                        <a:spcBef>
                          <a:spcPts val="0"/>
                        </a:spcBef>
                        <a:buNone/>
                      </a:pPr>
                      <a:r>
                        <a:rPr lang="en" sz="1200" dirty="0">
                          <a:solidFill>
                            <a:srgbClr val="FFFFFF"/>
                          </a:solidFill>
                        </a:rPr>
                        <a:t>Configuration</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75000"/>
                      </a:schemeClr>
                    </a:solidFill>
                  </a:tcPr>
                </a:tc>
                <a:tc rowSpan="2">
                  <a:txBody>
                    <a:bodyPr/>
                    <a:lstStyle/>
                    <a:p>
                      <a:pPr lvl="0" algn="ctr" rtl="0">
                        <a:spcBef>
                          <a:spcPts val="0"/>
                        </a:spcBef>
                        <a:buClr>
                          <a:schemeClr val="dk1"/>
                        </a:buClr>
                        <a:buSzPct val="25000"/>
                        <a:buFont typeface="Arial"/>
                        <a:buNone/>
                      </a:pPr>
                      <a:r>
                        <a:rPr lang="en" sz="1200" dirty="0">
                          <a:solidFill>
                            <a:schemeClr val="lt1"/>
                          </a:solidFill>
                        </a:rPr>
                        <a:t>Log &amp; Report</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75000"/>
                      </a:schemeClr>
                    </a:solidFill>
                  </a:tcPr>
                </a:tc>
                <a:tc rowSpan="2">
                  <a:txBody>
                    <a:bodyPr/>
                    <a:lstStyle/>
                    <a:p>
                      <a:pPr lvl="0" algn="ctr" rtl="0">
                        <a:spcBef>
                          <a:spcPts val="0"/>
                        </a:spcBef>
                        <a:buNone/>
                      </a:pPr>
                      <a:r>
                        <a:rPr lang="en" sz="1200" dirty="0">
                          <a:solidFill>
                            <a:schemeClr val="lt1"/>
                          </a:solidFill>
                        </a:rPr>
                        <a:t>Diagnostics</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75000"/>
                      </a:schemeClr>
                    </a:solidFill>
                  </a:tcPr>
                </a:tc>
                <a:tc rowSpan="2">
                  <a:txBody>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dirty="0">
                          <a:solidFill>
                            <a:schemeClr val="lt1"/>
                          </a:solidFill>
                        </a:rPr>
                        <a:t>Monitoring</a:t>
                      </a:r>
                      <a:endParaRPr lang="en" sz="1200" dirty="0">
                        <a:solidFill>
                          <a:schemeClr val="lt1"/>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75000"/>
                      </a:schemeClr>
                    </a:solidFill>
                  </a:tcPr>
                </a:tc>
                <a:tc rowSpan="2">
                  <a:txBody>
                    <a:bodyPr/>
                    <a:lstStyle/>
                    <a:p>
                      <a:pPr lvl="0" algn="ctr" rtl="0">
                        <a:spcBef>
                          <a:spcPts val="0"/>
                        </a:spcBef>
                        <a:buNone/>
                      </a:pPr>
                      <a:r>
                        <a:rPr lang="en" sz="1500" b="1" dirty="0">
                          <a:solidFill>
                            <a:schemeClr val="dk1"/>
                          </a:solidFill>
                        </a:rPr>
                        <a:t>Operation</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E3E3"/>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chemeClr val="lt1"/>
                          </a:solidFill>
                        </a:rPr>
                        <a:t>Systems Integration</a:t>
                      </a:r>
                    </a:p>
                  </a:txBody>
                  <a:tcPr marL="121902" marR="121902" marT="45733" marB="45733"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75000"/>
                      </a:schemeClr>
                    </a:solidFill>
                  </a:tcPr>
                </a:tc>
                <a:tc gridSpan="2">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chemeClr val="lt1"/>
                          </a:solidFill>
                        </a:rPr>
                        <a:t>Central Mgmt. and Provisioning</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75000"/>
                      </a:schemeClr>
                    </a:solidFill>
                  </a:tcPr>
                </a:tc>
                <a:tc hMerge="1">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 sz="1200" dirty="0">
                        <a:solidFill>
                          <a:schemeClr val="lt1"/>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chemeClr val="lt1"/>
                          </a:solidFill>
                        </a:rPr>
                        <a:t>Cloud &amp; SDN Integration</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75000"/>
                      </a:schemeClr>
                    </a:solidFill>
                  </a:tcPr>
                </a:tc>
                <a:extLst>
                  <a:ext uri="{0D108BD9-81ED-4DB2-BD59-A6C34878D82A}">
                    <a16:rowId xmlns="" xmlns:a16="http://schemas.microsoft.com/office/drawing/2014/main" val="10000"/>
                  </a:ext>
                </a:extLst>
              </a:tr>
              <a:tr h="57415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b="0" baseline="0" dirty="0">
                          <a:solidFill>
                            <a:schemeClr val="bg1"/>
                          </a:solidFill>
                        </a:rPr>
                        <a:t>Visibility</a:t>
                      </a:r>
                      <a:endParaRPr lang="en" sz="1200" b="0" dirty="0">
                        <a:solidFill>
                          <a:schemeClr val="bg1"/>
                        </a:solidFill>
                      </a:endParaRPr>
                    </a:p>
                  </a:txBody>
                  <a:tcPr marL="121902" marR="121902" marT="45733" marB="45733"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75000"/>
                      </a:schemeClr>
                    </a:solidFill>
                  </a:tcPr>
                </a:tc>
                <a:tc hMerge="1">
                  <a:txBody>
                    <a:bodyPr/>
                    <a:lstStyle/>
                    <a:p>
                      <a:endParaRPr lang="en-US"/>
                    </a:p>
                  </a:txBody>
                  <a:tcPr/>
                </a:tc>
                <a:tc gridSpan="2">
                  <a:txBody>
                    <a:bodyPr/>
                    <a:lstStyle/>
                    <a:p>
                      <a:pPr algn="ctr"/>
                      <a:r>
                        <a:rPr kumimoji="0" lang="en-US" sz="1200" b="0" i="0" u="none" strike="noStrike" kern="1200" cap="none" spc="0" normalizeH="0" baseline="0" noProof="0" dirty="0">
                          <a:ln>
                            <a:noFill/>
                          </a:ln>
                          <a:solidFill>
                            <a:srgbClr val="FFFFFF"/>
                          </a:solidFill>
                          <a:effectLst/>
                          <a:uLnTx/>
                          <a:uFillTx/>
                          <a:latin typeface="+mn-lt"/>
                          <a:ea typeface="+mn-ea"/>
                          <a:cs typeface="+mn-cs"/>
                        </a:rPr>
                        <a:t>Automation</a:t>
                      </a:r>
                      <a:endParaRPr lang="en-US" dirty="0"/>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75000"/>
                      </a:schemeClr>
                    </a:solidFill>
                  </a:tcPr>
                </a:tc>
                <a:tc hMerge="1">
                  <a:txBody>
                    <a:bodyPr/>
                    <a:lstStyle/>
                    <a:p>
                      <a:endParaRPr lang="en-US"/>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tcPr>
                </a:tc>
                <a:extLst>
                  <a:ext uri="{0D108BD9-81ED-4DB2-BD59-A6C34878D82A}">
                    <a16:rowId xmlns="" xmlns:a16="http://schemas.microsoft.com/office/drawing/2014/main" val="10001"/>
                  </a:ext>
                </a:extLst>
              </a:tr>
              <a:tr h="518067">
                <a:tc>
                  <a:txBody>
                    <a:bodyPr/>
                    <a:lstStyle/>
                    <a:p>
                      <a:pPr lvl="0" algn="ctr" rtl="0">
                        <a:spcBef>
                          <a:spcPts val="0"/>
                        </a:spcBef>
                        <a:buNone/>
                      </a:pPr>
                      <a:r>
                        <a:rPr lang="en" sz="1200" dirty="0">
                          <a:solidFill>
                            <a:schemeClr val="lt1"/>
                          </a:solidFill>
                        </a:rPr>
                        <a:t>Policy Modes</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8D2C"/>
                    </a:solidFill>
                  </a:tcPr>
                </a:tc>
                <a:tc gridSpan="2">
                  <a:txBody>
                    <a:bodyPr/>
                    <a:lstStyle/>
                    <a:p>
                      <a:pPr lvl="0" algn="ctr" rtl="0">
                        <a:spcBef>
                          <a:spcPts val="0"/>
                        </a:spcBef>
                        <a:buNone/>
                      </a:pPr>
                      <a:r>
                        <a:rPr lang="en" sz="1200" dirty="0">
                          <a:solidFill>
                            <a:schemeClr val="lt1"/>
                          </a:solidFill>
                        </a:rPr>
                        <a:t>Device Identification</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8D2C"/>
                    </a:solidFill>
                  </a:tcPr>
                </a:tc>
                <a:tc hMerge="1">
                  <a:txBody>
                    <a:bodyPr/>
                    <a:lstStyle/>
                    <a:p>
                      <a:pPr lvl="0" algn="ctr" rtl="0">
                        <a:spcBef>
                          <a:spcPts val="0"/>
                        </a:spcBef>
                        <a:buNone/>
                      </a:pPr>
                      <a:endParaRPr lang="en" sz="1200" dirty="0">
                        <a:solidFill>
                          <a:schemeClr val="lt1"/>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chemeClr val="lt1"/>
                          </a:solidFill>
                        </a:rPr>
                        <a:t>SSL inspection</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8D2C"/>
                    </a:solidFill>
                  </a:tcPr>
                </a:tc>
                <a:tc>
                  <a:txBody>
                    <a:bodyPr/>
                    <a:lstStyle/>
                    <a:p>
                      <a:pPr lvl="0" algn="ctr" rtl="0">
                        <a:spcBef>
                          <a:spcPts val="0"/>
                        </a:spcBef>
                        <a:buNone/>
                      </a:pPr>
                      <a:r>
                        <a:rPr lang="en" sz="1500" b="1" dirty="0"/>
                        <a:t>Policy and Control</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E3E3"/>
                    </a:solidFill>
                  </a:tcPr>
                </a:tc>
                <a:tc gridSpan="2">
                  <a:txBody>
                    <a:bodyPr/>
                    <a:lstStyle/>
                    <a:p>
                      <a:pPr lvl="0" algn="ctr" rtl="0">
                        <a:spcBef>
                          <a:spcPts val="0"/>
                        </a:spcBef>
                        <a:buNone/>
                      </a:pPr>
                      <a:r>
                        <a:rPr lang="en-US" sz="1200" b="0" dirty="0">
                          <a:solidFill>
                            <a:srgbClr val="FFFFFF"/>
                          </a:solidFill>
                        </a:rPr>
                        <a:t>NAC</a:t>
                      </a:r>
                      <a:endParaRPr lang="en" sz="1200" b="0" dirty="0">
                        <a:solidFill>
                          <a:srgbClr val="FFFFFF"/>
                        </a:solidFill>
                      </a:endParaRPr>
                    </a:p>
                  </a:txBody>
                  <a:tcPr marL="121902" marR="121902" marT="45733" marB="45733"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8D2C"/>
                    </a:solidFill>
                  </a:tcPr>
                </a:tc>
                <a:tc hMerge="1">
                  <a:txBody>
                    <a:bodyPr/>
                    <a:lstStyle/>
                    <a:p>
                      <a:endParaRPr lang="en-US"/>
                    </a:p>
                  </a:txBody>
                  <a:tcPr/>
                </a:tc>
                <a:tc gridSpan="2">
                  <a:txBody>
                    <a:bodyPr/>
                    <a:lstStyle/>
                    <a:p>
                      <a:pPr lvl="0" algn="ctr" rtl="0">
                        <a:spcBef>
                          <a:spcPts val="0"/>
                        </a:spcBef>
                        <a:buNone/>
                      </a:pPr>
                      <a:r>
                        <a:rPr lang="en-US" sz="1200" b="0" dirty="0">
                          <a:solidFill>
                            <a:srgbClr val="FFFFFF"/>
                          </a:solidFill>
                        </a:rPr>
                        <a:t>Compliance &amp; Security Rating</a:t>
                      </a:r>
                      <a:endParaRPr lang="en" sz="1200" b="0" dirty="0">
                        <a:solidFill>
                          <a:srgbClr val="FFFFFF"/>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8D2C"/>
                    </a:solidFill>
                  </a:tcPr>
                </a:tc>
                <a:tc hMerge="1">
                  <a:txBody>
                    <a:bodyPr/>
                    <a:lstStyle/>
                    <a:p>
                      <a:endParaRPr lang="en-US"/>
                    </a:p>
                  </a:txBody>
                  <a:tcPr>
                    <a:lnL w="12700" cap="flat" cmpd="sng" algn="ctr">
                      <a:solidFill>
                        <a:srgbClr val="FFFFFF"/>
                      </a:solidFill>
                      <a:prstDash val="solid"/>
                      <a:round/>
                      <a:headEnd type="none" w="med" len="med"/>
                      <a:tailEnd type="none" w="med" len="med"/>
                    </a:lnL>
                  </a:tcPr>
                </a:tc>
                <a:extLst>
                  <a:ext uri="{0D108BD9-81ED-4DB2-BD59-A6C34878D82A}">
                    <a16:rowId xmlns="" xmlns:a16="http://schemas.microsoft.com/office/drawing/2014/main" val="10002"/>
                  </a:ext>
                </a:extLst>
              </a:tr>
              <a:tr h="591604">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 sz="1200" u="none" strike="noStrike" cap="none" baseline="0" dirty="0">
                          <a:solidFill>
                            <a:srgbClr val="FFFFFF"/>
                          </a:solidFill>
                        </a:rPr>
                        <a:t>Firewall </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7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 sz="1200" u="none" strike="noStrike" cap="none" baseline="0" dirty="0">
                          <a:solidFill>
                            <a:srgbClr val="FFFFFF"/>
                          </a:solidFill>
                        </a:rPr>
                        <a:t>Application Control</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lang="en" sz="1200" dirty="0">
                        <a:solidFill>
                          <a:srgbClr val="FFFFFF"/>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75000"/>
                      </a:schemeClr>
                    </a:solidFill>
                  </a:tcPr>
                </a:tc>
                <a:tc>
                  <a:txBody>
                    <a:bodyPr/>
                    <a:lstStyle/>
                    <a:p>
                      <a:pPr marL="0" marR="0" lvl="0" indent="0" algn="ctr" defTabSz="914240" rtl="0" eaLnBrk="1" fontAlgn="auto" latinLnBrk="0" hangingPunct="1">
                        <a:lnSpc>
                          <a:spcPct val="100000"/>
                        </a:lnSpc>
                        <a:spcBef>
                          <a:spcPts val="0"/>
                        </a:spcBef>
                        <a:spcAft>
                          <a:spcPts val="0"/>
                        </a:spcAft>
                        <a:buClrTx/>
                        <a:buSzPct val="25000"/>
                        <a:buFontTx/>
                        <a:buNone/>
                        <a:tabLst/>
                        <a:defRPr/>
                      </a:pPr>
                      <a:r>
                        <a:rPr lang="en" sz="1200" u="none" strike="noStrike" cap="none" baseline="0" dirty="0">
                          <a:solidFill>
                            <a:srgbClr val="FFFFFF"/>
                          </a:solidFill>
                        </a:rPr>
                        <a:t>Anti-Malware</a:t>
                      </a:r>
                      <a:endParaRPr lang="en" sz="1200" dirty="0">
                        <a:solidFill>
                          <a:srgbClr val="FFFFFF"/>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75000"/>
                      </a:schemeClr>
                    </a:solidFill>
                  </a:tcPr>
                </a:tc>
                <a:tc rowSpan="2">
                  <a:txBody>
                    <a:bodyPr/>
                    <a:lstStyle/>
                    <a:p>
                      <a:pPr lvl="0" algn="ctr" rtl="0">
                        <a:spcBef>
                          <a:spcPts val="0"/>
                        </a:spcBef>
                        <a:buNone/>
                      </a:pPr>
                      <a:r>
                        <a:rPr lang="en" sz="1500" b="1" dirty="0">
                          <a:solidFill>
                            <a:schemeClr val="dk1"/>
                          </a:solidFill>
                        </a:rPr>
                        <a:t>Security</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E3E3"/>
                    </a:solidFill>
                  </a:tcPr>
                </a:tc>
                <a:tc rowSpan="2" gridSpan="4">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Advanced Threat Protection (ATP)</a:t>
                      </a:r>
                      <a:endParaRPr lang="en" sz="1200" dirty="0">
                        <a:solidFill>
                          <a:srgbClr val="FFFFFF"/>
                        </a:solidFill>
                      </a:endParaRPr>
                    </a:p>
                  </a:txBody>
                  <a:tcPr marL="121902" marR="121902" marT="45733" marB="45733"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1F16"/>
                    </a:solidFill>
                  </a:tcPr>
                </a:tc>
                <a:tc rowSpan="2" hMerge="1">
                  <a:txBody>
                    <a:bodyPr/>
                    <a:lstStyle/>
                    <a:p>
                      <a:pPr algn="ctr"/>
                      <a:endParaRPr lang="en-US" dirty="0"/>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1F16"/>
                    </a:solidFill>
                  </a:tcPr>
                </a:tc>
                <a:tc rowSpan="2" hMerge="1">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n-lt"/>
                        <a:ea typeface="+mn-ea"/>
                        <a:cs typeface="+mn-cs"/>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1F16"/>
                    </a:solidFill>
                  </a:tcPr>
                </a:tc>
                <a:tc rowSpan="2" hMerge="1">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n-lt"/>
                        <a:ea typeface="+mn-ea"/>
                        <a:cs typeface="+mn-cs"/>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1F16"/>
                    </a:solidFill>
                  </a:tcPr>
                </a:tc>
                <a:extLst>
                  <a:ext uri="{0D108BD9-81ED-4DB2-BD59-A6C34878D82A}">
                    <a16:rowId xmlns="" xmlns:a16="http://schemas.microsoft.com/office/drawing/2014/main" val="10003"/>
                  </a:ext>
                </a:extLst>
              </a:tr>
              <a:tr h="543101">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 sz="1200" u="none" strike="noStrike" cap="none" baseline="0" dirty="0">
                          <a:solidFill>
                            <a:srgbClr val="FFFFFF"/>
                          </a:solidFill>
                        </a:rPr>
                        <a:t>VPN</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 sz="1200" u="none" strike="noStrike" cap="none" baseline="0" dirty="0">
                          <a:solidFill>
                            <a:srgbClr val="FFFFFF"/>
                          </a:solidFill>
                        </a:rPr>
                        <a:t>IPS</a:t>
                      </a:r>
                      <a:r>
                        <a:rPr lang="en" sz="1200" dirty="0">
                          <a:solidFill>
                            <a:srgbClr val="FFFFFF"/>
                          </a:solidFill>
                        </a:rPr>
                        <a:t> &amp; </a:t>
                      </a:r>
                      <a:r>
                        <a:rPr lang="en" sz="1200" u="none" strike="noStrike" cap="none" baseline="0" dirty="0" err="1">
                          <a:solidFill>
                            <a:srgbClr val="FFFFFF"/>
                          </a:solidFill>
                        </a:rPr>
                        <a:t>Do</a:t>
                      </a:r>
                      <a:r>
                        <a:rPr lang="en" sz="1200" dirty="0" err="1">
                          <a:solidFill>
                            <a:srgbClr val="FFFFFF"/>
                          </a:solidFill>
                        </a:rPr>
                        <a:t>S</a:t>
                      </a:r>
                      <a:endParaRPr lang="en" sz="1200" dirty="0">
                        <a:solidFill>
                          <a:srgbClr val="FFFFFF"/>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Pct val="25000"/>
                        <a:buFontTx/>
                        <a:buNone/>
                        <a:tabLst/>
                        <a:defRPr/>
                      </a:pPr>
                      <a:r>
                        <a:rPr lang="en" sz="1200" u="none" strike="noStrike" cap="none" baseline="0" dirty="0">
                          <a:solidFill>
                            <a:srgbClr val="FFFFFF"/>
                          </a:solidFill>
                        </a:rPr>
                        <a:t>Web</a:t>
                      </a:r>
                      <a:r>
                        <a:rPr lang="en-US" sz="1200" u="none" strike="noStrike" cap="none" baseline="0" dirty="0">
                          <a:solidFill>
                            <a:srgbClr val="FFFFFF"/>
                          </a:solidFill>
                        </a:rPr>
                        <a:t> </a:t>
                      </a:r>
                      <a:r>
                        <a:rPr lang="en" sz="1200" u="none" strike="noStrike" cap="none" baseline="0" dirty="0">
                          <a:solidFill>
                            <a:srgbClr val="FFFFFF"/>
                          </a:solidFill>
                        </a:rPr>
                        <a:t>Filtering</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Pct val="25000"/>
                        <a:buFontTx/>
                        <a:buNone/>
                        <a:tabLst/>
                        <a:defRPr/>
                      </a:pPr>
                      <a:r>
                        <a:rPr lang="en" sz="1200" u="none" strike="noStrike" cap="none" baseline="0" dirty="0">
                          <a:solidFill>
                            <a:srgbClr val="FFFFFF"/>
                          </a:solidFill>
                        </a:rPr>
                        <a:t>Email Filtering</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75000"/>
                      </a:schemeClr>
                    </a:solidFill>
                  </a:tcPr>
                </a:tc>
                <a:tc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 xmlns:a16="http://schemas.microsoft.com/office/drawing/2014/main" val="10004"/>
                  </a:ext>
                </a:extLst>
              </a:tr>
              <a:tr h="457227">
                <a:tc>
                  <a:txBody>
                    <a:bodyPr/>
                    <a:lstStyle/>
                    <a:p>
                      <a:pPr marL="0" marR="0" lvl="0" indent="0" algn="ctr" rtl="0">
                        <a:lnSpc>
                          <a:spcPct val="100000"/>
                        </a:lnSpc>
                        <a:spcBef>
                          <a:spcPts val="0"/>
                        </a:spcBef>
                        <a:spcAft>
                          <a:spcPts val="0"/>
                        </a:spcAft>
                        <a:buClr>
                          <a:schemeClr val="dk1"/>
                        </a:buClr>
                        <a:buSzPct val="25000"/>
                        <a:buFont typeface="Arial"/>
                        <a:buNone/>
                      </a:pPr>
                      <a:r>
                        <a:rPr lang="en-US" sz="1200" dirty="0">
                          <a:solidFill>
                            <a:srgbClr val="FFFFFF"/>
                          </a:solidFill>
                        </a:rPr>
                        <a:t>SD </a:t>
                      </a:r>
                      <a:r>
                        <a:rPr lang="en" sz="1200" u="none" strike="noStrike" cap="none" baseline="0" dirty="0">
                          <a:solidFill>
                            <a:srgbClr val="FFFFFF"/>
                          </a:solidFill>
                        </a:rPr>
                        <a:t>WAN</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a:txBody>
                    <a:bodyPr/>
                    <a:lstStyle/>
                    <a:p>
                      <a:pPr marL="0" marR="0" lvl="0" indent="0" algn="ctr" defTabSz="914240" rtl="0" eaLnBrk="1" fontAlgn="auto" latinLnBrk="0" hangingPunct="1">
                        <a:lnSpc>
                          <a:spcPct val="100000"/>
                        </a:lnSpc>
                        <a:spcBef>
                          <a:spcPts val="0"/>
                        </a:spcBef>
                        <a:spcAft>
                          <a:spcPts val="0"/>
                        </a:spcAft>
                        <a:buClr>
                          <a:schemeClr val="dk1"/>
                        </a:buClr>
                        <a:buSzPct val="25000"/>
                        <a:buFont typeface="Arial"/>
                        <a:buNone/>
                        <a:tabLst/>
                        <a:defRPr/>
                      </a:pPr>
                      <a:r>
                        <a:rPr lang="en" sz="1200" dirty="0">
                          <a:solidFill>
                            <a:srgbClr val="FFFFFF"/>
                          </a:solidFill>
                        </a:rPr>
                        <a:t>Explicit Proxy</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a:txBody>
                    <a:bodyPr/>
                    <a:lstStyle/>
                    <a:p>
                      <a:pPr marL="0" marR="0" lvl="0" indent="0" algn="ctr" defTabSz="914240" rtl="0" eaLnBrk="1" fontAlgn="auto" latinLnBrk="0" hangingPunct="1">
                        <a:lnSpc>
                          <a:spcPct val="100000"/>
                        </a:lnSpc>
                        <a:spcBef>
                          <a:spcPts val="0"/>
                        </a:spcBef>
                        <a:spcAft>
                          <a:spcPts val="0"/>
                        </a:spcAft>
                        <a:buClr>
                          <a:schemeClr val="dk1"/>
                        </a:buClr>
                        <a:buSzPct val="25000"/>
                        <a:buFont typeface="Arial"/>
                        <a:buNone/>
                        <a:tabLst/>
                        <a:defRPr/>
                      </a:pPr>
                      <a:r>
                        <a:rPr lang="en" sz="1200" u="none" strike="noStrike" cap="none" baseline="0" dirty="0">
                          <a:solidFill>
                            <a:srgbClr val="FFFFFF"/>
                          </a:solidFill>
                        </a:rPr>
                        <a:t>IPv6</a:t>
                      </a:r>
                      <a:endParaRPr lang="en-US" sz="1200" dirty="0">
                        <a:solidFill>
                          <a:srgbClr val="FFFFFF"/>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a:txBody>
                    <a:bodyPr/>
                    <a:lstStyle/>
                    <a:p>
                      <a:pPr marL="0" marR="0" lvl="0" indent="0" algn="ctr" defTabSz="914240" rtl="0" eaLnBrk="1" fontAlgn="auto" latinLnBrk="0" hangingPunct="1">
                        <a:lnSpc>
                          <a:spcPct val="100000"/>
                        </a:lnSpc>
                        <a:spcBef>
                          <a:spcPts val="0"/>
                        </a:spcBef>
                        <a:spcAft>
                          <a:spcPts val="0"/>
                        </a:spcAft>
                        <a:buClr>
                          <a:schemeClr val="dk1"/>
                        </a:buClr>
                        <a:buSzPct val="25000"/>
                        <a:buFont typeface="Arial"/>
                        <a:buNone/>
                        <a:tabLst/>
                        <a:defRPr/>
                      </a:pPr>
                      <a:r>
                        <a:rPr lang="en" sz="1200" u="none" strike="noStrike" cap="none" baseline="0" dirty="0">
                          <a:solidFill>
                            <a:srgbClr val="FFFFFF"/>
                          </a:solidFill>
                        </a:rPr>
                        <a:t>High Availability</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rowSpan="2">
                  <a:txBody>
                    <a:bodyPr/>
                    <a:lstStyle/>
                    <a:p>
                      <a:pPr lvl="0" algn="ctr" rtl="0">
                        <a:spcBef>
                          <a:spcPts val="0"/>
                        </a:spcBef>
                        <a:buNone/>
                      </a:pPr>
                      <a:r>
                        <a:rPr lang="en" sz="1500" b="1" dirty="0">
                          <a:solidFill>
                            <a:schemeClr val="dk1"/>
                          </a:solidFill>
                        </a:rPr>
                        <a:t>Networking</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E3E3"/>
                    </a:solidFill>
                  </a:tcPr>
                </a:tc>
                <a:tc rowSpan="2">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rgbClr val="FFFFFF"/>
                          </a:solidFill>
                        </a:rPr>
                        <a:t>Wireless Controller</a:t>
                      </a:r>
                    </a:p>
                  </a:txBody>
                  <a:tcPr marL="121902" marR="121902" marT="45733" marB="45733"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rowSpan="2" gridSpan="2">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rgbClr val="FFFFFF"/>
                          </a:solidFill>
                        </a:rPr>
                        <a:t>Switch</a:t>
                      </a:r>
                      <a:endParaRPr lang="en-US" sz="1200" dirty="0">
                        <a:solidFill>
                          <a:srgbClr val="FFFFFF"/>
                        </a:solidFill>
                      </a:endParaRPr>
                    </a:p>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rgbClr val="FFFFFF"/>
                          </a:solidFill>
                        </a:rPr>
                        <a:t>Controller</a:t>
                      </a:r>
                      <a:endParaRPr lang="en-US" dirty="0"/>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rowSpan="2" hMerge="1">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lang="en" sz="1200" dirty="0">
                        <a:solidFill>
                          <a:srgbClr val="FFFFFF"/>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chemeClr val="bg2">
                        <a:lumMod val="25000"/>
                      </a:schemeClr>
                    </a:solidFill>
                  </a:tcPr>
                </a:tc>
                <a:tc rowSpan="2">
                  <a:txBody>
                    <a:bodyPr/>
                    <a:lstStyle/>
                    <a:p>
                      <a:pPr algn="ctr"/>
                      <a:r>
                        <a:rPr lang="en" sz="1200" dirty="0">
                          <a:solidFill>
                            <a:srgbClr val="FFFFFF"/>
                          </a:solidFill>
                        </a:rPr>
                        <a:t>WAN Interface Manager</a:t>
                      </a:r>
                      <a:endParaRPr lang="en-US" dirty="0"/>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extLst>
                  <a:ext uri="{0D108BD9-81ED-4DB2-BD59-A6C34878D82A}">
                    <a16:rowId xmlns="" xmlns:a16="http://schemas.microsoft.com/office/drawing/2014/main" val="10005"/>
                  </a:ext>
                </a:extLst>
              </a:tr>
              <a:tr h="457227">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chemeClr val="lt1"/>
                          </a:solidFill>
                        </a:rPr>
                        <a:t>Routing/NAT</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chemeClr val="lt1"/>
                          </a:solidFill>
                        </a:rPr>
                        <a:t>L2/Switching</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rgbClr val="FFFFFF"/>
                          </a:solidFill>
                        </a:rPr>
                        <a:t>Offline Inspection</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 sz="1200" dirty="0">
                          <a:solidFill>
                            <a:schemeClr val="lt1"/>
                          </a:solidFill>
                        </a:rPr>
                        <a:t>Essential Network Services</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90000"/>
                        <a:lumOff val="10000"/>
                      </a:schemeClr>
                    </a:solidFill>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6"/>
                  </a:ext>
                </a:extLst>
              </a:tr>
              <a:tr h="397733">
                <a:tc>
                  <a:txBody>
                    <a:bodyPr/>
                    <a:lstStyle/>
                    <a:p>
                      <a:pPr marL="0" marR="0" lvl="0" indent="0" algn="ctr" rtl="0">
                        <a:spcBef>
                          <a:spcPts val="0"/>
                        </a:spcBef>
                        <a:buSzPct val="25000"/>
                        <a:buNone/>
                      </a:pPr>
                      <a:r>
                        <a:rPr lang="en" sz="1200" u="none" strike="noStrike" cap="none" baseline="0" dirty="0">
                          <a:solidFill>
                            <a:schemeClr val="lt1"/>
                          </a:solidFill>
                        </a:rPr>
                        <a:t>Physical Appliance (+</a:t>
                      </a:r>
                      <a:r>
                        <a:rPr lang="en-US" sz="1200" u="none" strike="noStrike" cap="none" baseline="0" dirty="0">
                          <a:solidFill>
                            <a:schemeClr val="lt1"/>
                          </a:solidFill>
                        </a:rPr>
                        <a:t>SPU</a:t>
                      </a:r>
                      <a:r>
                        <a:rPr lang="en" sz="1200" u="none" strike="noStrike" cap="none" baseline="0" dirty="0">
                          <a:solidFill>
                            <a:schemeClr val="lt1"/>
                          </a:solidFill>
                        </a:rPr>
                        <a:t>)</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marL="0" marR="0" lvl="0" indent="0" algn="ctr" rtl="0">
                        <a:spcBef>
                          <a:spcPts val="0"/>
                        </a:spcBef>
                        <a:buSzPct val="25000"/>
                        <a:buNone/>
                      </a:pPr>
                      <a:r>
                        <a:rPr lang="en-US" sz="1200" u="none" strike="noStrike" cap="none" baseline="0" dirty="0">
                          <a:solidFill>
                            <a:schemeClr val="lt1"/>
                          </a:solidFill>
                        </a:rPr>
                        <a:t>Virtual System</a:t>
                      </a:r>
                      <a:endParaRPr lang="en" sz="1200" u="none" strike="noStrike" cap="none" baseline="0" dirty="0">
                        <a:solidFill>
                          <a:schemeClr val="lt1"/>
                        </a:solidFill>
                      </a:endParaRP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marL="0" marR="0" lvl="0" indent="0" algn="ctr" defTabSz="914240" rtl="0" eaLnBrk="1" fontAlgn="auto" latinLnBrk="0" hangingPunct="1">
                        <a:lnSpc>
                          <a:spcPct val="100000"/>
                        </a:lnSpc>
                        <a:spcBef>
                          <a:spcPts val="0"/>
                        </a:spcBef>
                        <a:spcAft>
                          <a:spcPts val="0"/>
                        </a:spcAft>
                        <a:buClrTx/>
                        <a:buSzPct val="25000"/>
                        <a:buFontTx/>
                        <a:buNone/>
                        <a:tabLst/>
                        <a:defRPr/>
                      </a:pPr>
                      <a:r>
                        <a:rPr lang="en" sz="1200" u="none" strike="noStrike" cap="none" baseline="0" dirty="0">
                          <a:solidFill>
                            <a:schemeClr val="lt1"/>
                          </a:solidFill>
                        </a:rPr>
                        <a:t>Hypervisor</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marL="0" marR="0" lvl="0" indent="0" algn="ctr" defTabSz="914240" rtl="0" eaLnBrk="1" fontAlgn="auto" latinLnBrk="0" hangingPunct="1">
                        <a:lnSpc>
                          <a:spcPct val="100000"/>
                        </a:lnSpc>
                        <a:spcBef>
                          <a:spcPts val="0"/>
                        </a:spcBef>
                        <a:spcAft>
                          <a:spcPts val="0"/>
                        </a:spcAft>
                        <a:buClrTx/>
                        <a:buSzPct val="25000"/>
                        <a:buFontTx/>
                        <a:buNone/>
                        <a:tabLst/>
                        <a:defRPr/>
                      </a:pPr>
                      <a:r>
                        <a:rPr lang="en" sz="1200" u="none" strike="noStrike" cap="none" baseline="0" dirty="0">
                          <a:solidFill>
                            <a:schemeClr val="lt1"/>
                          </a:solidFill>
                        </a:rPr>
                        <a:t>Cloud</a:t>
                      </a:r>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marL="0" marR="0" lvl="0" indent="0" algn="ctr" rtl="0">
                        <a:spcBef>
                          <a:spcPts val="0"/>
                        </a:spcBef>
                        <a:buSzPct val="25000"/>
                        <a:buNone/>
                      </a:pPr>
                      <a:r>
                        <a:rPr lang="en" sz="1500" b="1" u="none" strike="noStrike" cap="none" baseline="0" dirty="0"/>
                        <a:t>Platform</a:t>
                      </a:r>
                      <a:r>
                        <a:rPr lang="en-US" sz="1500" b="1" u="none" strike="noStrike" cap="none" baseline="0" dirty="0"/>
                        <a:t> Support</a:t>
                      </a:r>
                      <a:endParaRPr lang="en" sz="1500" b="1" u="none" strike="noStrike" cap="none" baseline="0" dirty="0"/>
                    </a:p>
                  </a:txBody>
                  <a:tcPr marL="121902" marR="121902" marT="45733" marB="45733"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E3"/>
                    </a:solidFill>
                  </a:tcPr>
                </a:tc>
                <a:tc gridSpan="4">
                  <a:txBody>
                    <a:bodyPr/>
                    <a:lstStyle/>
                    <a:p>
                      <a:pPr marL="0" marR="0" lvl="0" indent="0" algn="ctr" defTabSz="914240" rtl="0" eaLnBrk="1" fontAlgn="auto" latinLnBrk="0" hangingPunct="1">
                        <a:lnSpc>
                          <a:spcPct val="100000"/>
                        </a:lnSpc>
                        <a:spcBef>
                          <a:spcPts val="0"/>
                        </a:spcBef>
                        <a:spcAft>
                          <a:spcPts val="0"/>
                        </a:spcAft>
                        <a:buClrTx/>
                        <a:buSzPct val="25000"/>
                        <a:buFontTx/>
                        <a:buNone/>
                        <a:tabLst/>
                        <a:defRPr/>
                      </a:pPr>
                      <a:r>
                        <a:rPr lang="en-US" sz="2000" b="1" u="none" strike="noStrike" cap="none" baseline="0" dirty="0">
                          <a:solidFill>
                            <a:schemeClr val="tx1"/>
                          </a:solidFill>
                        </a:rPr>
                        <a:t>Security Fabric</a:t>
                      </a:r>
                      <a:endParaRPr lang="en" sz="2000" b="1" u="none" strike="noStrike" cap="none" baseline="0" dirty="0">
                        <a:solidFill>
                          <a:schemeClr val="tx1"/>
                        </a:solidFill>
                      </a:endParaRPr>
                    </a:p>
                  </a:txBody>
                  <a:tcPr marL="121902" marR="121902" marT="45733" marB="45733"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E3"/>
                    </a:solidFill>
                  </a:tcPr>
                </a:tc>
                <a:tc hMerge="1">
                  <a:txBody>
                    <a:bodyPr/>
                    <a:lstStyle/>
                    <a:p>
                      <a:endParaRPr lang="en-US"/>
                    </a:p>
                  </a:txBody>
                  <a:tcPr/>
                </a:tc>
                <a:tc hMerge="1">
                  <a:txBody>
                    <a:bodyPr/>
                    <a:lstStyle/>
                    <a:p>
                      <a:endParaRPr lang="en-US"/>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tcPr>
                </a:tc>
                <a:tc hMerge="1">
                  <a:txBody>
                    <a:bodyPr/>
                    <a:lstStyle/>
                    <a:p>
                      <a:endParaRPr lang="en-US"/>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78369551"/>
      </p:ext>
    </p:extLst>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0">
            <a:extLst>
              <a:ext uri="{FF2B5EF4-FFF2-40B4-BE49-F238E27FC236}">
                <a16:creationId xmlns="" xmlns:a16="http://schemas.microsoft.com/office/drawing/2014/main" id="{E70F1E52-8BD2-B048-90F9-83E93AA097DD}"/>
              </a:ext>
            </a:extLst>
          </p:cNvPr>
          <p:cNvGraphicFramePr>
            <a:graphicFrameLocks/>
          </p:cNvGraphicFramePr>
          <p:nvPr>
            <p:extLst>
              <p:ext uri="{D42A27DB-BD31-4B8C-83A1-F6EECF244321}">
                <p14:modId xmlns:p14="http://schemas.microsoft.com/office/powerpoint/2010/main" val="1952891209"/>
              </p:ext>
            </p:extLst>
          </p:nvPr>
        </p:nvGraphicFramePr>
        <p:xfrm>
          <a:off x="611668" y="415468"/>
          <a:ext cx="10900879" cy="5732280"/>
        </p:xfrm>
        <a:graphic>
          <a:graphicData uri="http://schemas.openxmlformats.org/drawingml/2006/table">
            <a:tbl>
              <a:tblPr bandRow="1">
                <a:tableStyleId>{5202B0CA-FC54-4496-8BCA-5EF66A818D29}</a:tableStyleId>
              </a:tblPr>
              <a:tblGrid>
                <a:gridCol w="5096299">
                  <a:extLst>
                    <a:ext uri="{9D8B030D-6E8A-4147-A177-3AD203B41FA5}">
                      <a16:colId xmlns="" xmlns:a16="http://schemas.microsoft.com/office/drawing/2014/main" val="20000"/>
                    </a:ext>
                  </a:extLst>
                </a:gridCol>
                <a:gridCol w="1451145">
                  <a:extLst>
                    <a:ext uri="{9D8B030D-6E8A-4147-A177-3AD203B41FA5}">
                      <a16:colId xmlns="" xmlns:a16="http://schemas.microsoft.com/office/drawing/2014/main" val="20001"/>
                    </a:ext>
                  </a:extLst>
                </a:gridCol>
                <a:gridCol w="1451145">
                  <a:extLst>
                    <a:ext uri="{9D8B030D-6E8A-4147-A177-3AD203B41FA5}">
                      <a16:colId xmlns="" xmlns:a16="http://schemas.microsoft.com/office/drawing/2014/main" val="20002"/>
                    </a:ext>
                  </a:extLst>
                </a:gridCol>
                <a:gridCol w="1451145">
                  <a:extLst>
                    <a:ext uri="{9D8B030D-6E8A-4147-A177-3AD203B41FA5}">
                      <a16:colId xmlns="" xmlns:a16="http://schemas.microsoft.com/office/drawing/2014/main" val="20003"/>
                    </a:ext>
                  </a:extLst>
                </a:gridCol>
                <a:gridCol w="1451145">
                  <a:extLst>
                    <a:ext uri="{9D8B030D-6E8A-4147-A177-3AD203B41FA5}">
                      <a16:colId xmlns="" xmlns:a16="http://schemas.microsoft.com/office/drawing/2014/main" val="373776542"/>
                    </a:ext>
                  </a:extLst>
                </a:gridCol>
              </a:tblGrid>
              <a:tr h="34104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FortiManager Cloud</a:t>
                      </a:r>
                      <a:endParaRPr lang="en-US" sz="1100" b="1" baseline="30000" dirty="0">
                        <a:solidFill>
                          <a:schemeClr val="tx1"/>
                        </a:solidFill>
                      </a:endParaRPr>
                    </a:p>
                  </a:txBody>
                  <a:tcPr marL="121888" marR="121888" anchor="ctr">
                    <a:lnR w="9525" cap="flat" cmpd="sng" algn="ctr">
                      <a:noFill/>
                      <a:prstDash val="sysDot"/>
                      <a:round/>
                      <a:headEnd type="none" w="med" len="med"/>
                      <a:tailEnd type="none" w="med" len="med"/>
                    </a:lnR>
                    <a:lnT w="3175" cap="flat" cmpd="sng" algn="ctr">
                      <a:solidFill>
                        <a:scrgbClr r="0" g="0" b="0"/>
                      </a:solidFill>
                      <a:prstDash val="sysDash"/>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3175" cap="flat" cmpd="sng" algn="ctr">
                      <a:solidFill>
                        <a:scrgbClr r="0" g="0" b="0"/>
                      </a:solidFill>
                      <a:prstDash val="sysDash"/>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3175" cap="flat" cmpd="sng" algn="ctr">
                      <a:solidFill>
                        <a:scrgbClr r="0" g="0" b="0"/>
                      </a:solidFill>
                      <a:prstDash val="sysDash"/>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i="1" dirty="0">
                        <a:solidFill>
                          <a:schemeClr val="accent6">
                            <a:lumMod val="75000"/>
                          </a:schemeClr>
                        </a:solidFill>
                      </a:endParaRPr>
                    </a:p>
                  </a:txBody>
                  <a:tcPr marL="121888" marR="121888" anchor="ctr">
                    <a:lnT w="3175" cap="flat" cmpd="sng" algn="ctr">
                      <a:solidFill>
                        <a:scrgbClr r="0" g="0" b="0"/>
                      </a:solidFill>
                      <a:prstDash val="sysDash"/>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3175" cap="flat" cmpd="sng" algn="ctr">
                      <a:solidFill>
                        <a:scrgbClr r="0" g="0" b="0"/>
                      </a:solidFill>
                      <a:prstDash val="sysDash"/>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2541588130"/>
                  </a:ext>
                </a:extLst>
              </a:tr>
              <a:tr h="0">
                <a:tc>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FortiAnalyzer Cloud</a:t>
                      </a:r>
                      <a:endParaRPr lang="en-US" sz="1100" b="1" baseline="30000" dirty="0">
                        <a:solidFill>
                          <a:schemeClr val="tx1"/>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i="1" dirty="0">
                        <a:solidFill>
                          <a:schemeClr val="accent6">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680532476"/>
                  </a:ext>
                </a:extLst>
              </a:tr>
              <a:tr h="34104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SD-WAN Overlay Controller VPN Service</a:t>
                      </a:r>
                      <a:endParaRPr lang="en-US" sz="1100" b="1" baseline="30000" dirty="0">
                        <a:solidFill>
                          <a:schemeClr val="tx1"/>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i="1" dirty="0">
                        <a:solidFill>
                          <a:schemeClr val="accent6">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234112654"/>
                  </a:ext>
                </a:extLst>
              </a:tr>
              <a:tr h="34104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SD-WAN Cloud Assisted Monitoring</a:t>
                      </a:r>
                      <a:endParaRPr lang="en-US" sz="1100" b="1" baseline="30000" dirty="0">
                        <a:solidFill>
                          <a:schemeClr val="tx1"/>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i="1" dirty="0">
                        <a:solidFill>
                          <a:schemeClr val="accent6">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97731616"/>
                  </a:ext>
                </a:extLst>
              </a:tr>
              <a:tr h="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rPr>
                        <a:t>SD-WAN Orchestrator Entitlement</a:t>
                      </a:r>
                      <a:r>
                        <a:rPr lang="en-US" sz="1100" b="1" dirty="0">
                          <a:solidFill>
                            <a:schemeClr val="tx1"/>
                          </a:solidFill>
                        </a:rPr>
                        <a:t> </a:t>
                      </a:r>
                      <a:r>
                        <a:rPr lang="en-US" sz="1100" b="1" baseline="30000" dirty="0">
                          <a:solidFill>
                            <a:schemeClr val="tx1"/>
                          </a:solidFill>
                        </a:rPr>
                        <a:t>2</a:t>
                      </a:r>
                      <a:endParaRPr lang="en-US" sz="1100" b="1" baseline="0" dirty="0">
                        <a:solidFill>
                          <a:schemeClr val="tx1"/>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i="1" dirty="0">
                        <a:solidFill>
                          <a:schemeClr val="accent6">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006439618"/>
                  </a:ext>
                </a:extLst>
              </a:tr>
              <a:tr h="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rPr>
                        <a:t>IPAM Cloud </a:t>
                      </a:r>
                      <a:r>
                        <a:rPr lang="en-US" sz="1100" b="1" baseline="30000" dirty="0">
                          <a:solidFill>
                            <a:schemeClr val="tx1"/>
                          </a:solidFill>
                        </a:rPr>
                        <a:t>2</a:t>
                      </a:r>
                      <a:endParaRPr lang="en-US" sz="1100" b="1" baseline="0" dirty="0">
                        <a:solidFill>
                          <a:schemeClr val="tx1"/>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i="1" dirty="0">
                        <a:solidFill>
                          <a:schemeClr val="accent6">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2126388259"/>
                  </a:ext>
                </a:extLst>
              </a:tr>
              <a:tr h="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FortiConverter Service </a:t>
                      </a:r>
                      <a:endParaRPr lang="en-US" sz="1100" b="1" baseline="30000" dirty="0">
                        <a:solidFill>
                          <a:schemeClr val="tx1"/>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797194139"/>
                  </a:ext>
                </a:extLst>
              </a:tr>
              <a:tr h="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dirty="0"/>
                        <a:t>FortiGuard </a:t>
                      </a:r>
                      <a:r>
                        <a:rPr lang="en-US" sz="1100" b="1" dirty="0">
                          <a:solidFill>
                            <a:schemeClr val="tx1"/>
                          </a:solidFill>
                        </a:rPr>
                        <a:t>IoT Detection Service </a:t>
                      </a:r>
                      <a:r>
                        <a:rPr lang="en-US" sz="1100" b="1" baseline="30000" dirty="0">
                          <a:solidFill>
                            <a:schemeClr val="tx1"/>
                          </a:solidFill>
                        </a:rPr>
                        <a:t>2</a:t>
                      </a:r>
                      <a:endParaRPr lang="en-US" sz="1100" b="1" dirty="0">
                        <a:solidFill>
                          <a:schemeClr val="tx1"/>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300203"/>
                  </a:ext>
                </a:extLst>
              </a:tr>
              <a:tr h="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dirty="0"/>
                        <a:t>FortiGuard Industrial Service</a:t>
                      </a:r>
                      <a:endParaRPr lang="en-US" sz="1100" b="1" dirty="0">
                        <a:solidFill>
                          <a:srgbClr val="FFFFFF"/>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469632751"/>
                  </a:ext>
                </a:extLst>
              </a:tr>
              <a:tr h="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dirty="0"/>
                        <a:t>FortiGuard </a:t>
                      </a:r>
                      <a:r>
                        <a:rPr lang="en-US" sz="1100" b="1" dirty="0">
                          <a:solidFill>
                            <a:schemeClr val="tx1"/>
                          </a:solidFill>
                        </a:rPr>
                        <a:t>Security Rating Service</a:t>
                      </a: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endParaRPr lang="en-US" sz="1400" dirty="0"/>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2"/>
                  </a:ext>
                </a:extLst>
              </a:tr>
              <a:tr h="0">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100" b="1" dirty="0"/>
                        <a:t>FortiGuard</a:t>
                      </a:r>
                      <a:r>
                        <a:rPr lang="en-US" sz="1100" b="1" baseline="0" dirty="0"/>
                        <a:t> Anti-Spam Service</a:t>
                      </a:r>
                      <a:endParaRPr lang="en-US" sz="1100" b="1" dirty="0">
                        <a:solidFill>
                          <a:srgbClr val="FFFFFF"/>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1"/>
                        </a:solidFill>
                      </a:endParaRPr>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5">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3"/>
                  </a:ext>
                </a:extLst>
              </a:tr>
              <a:tr h="0">
                <a:tc>
                  <a:txBody>
                    <a:bodyPr/>
                    <a:lstStyle/>
                    <a:p>
                      <a:r>
                        <a:rPr lang="en-US" sz="1100" b="1" dirty="0"/>
                        <a:t>FortiGuard</a:t>
                      </a:r>
                      <a:r>
                        <a:rPr lang="en-US" sz="1100" b="1" baseline="0" dirty="0"/>
                        <a:t> Web Filtering Service</a:t>
                      </a:r>
                      <a:endParaRPr lang="en-US" sz="1100" b="1" dirty="0">
                        <a:solidFill>
                          <a:srgbClr val="FFFFFF"/>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1"/>
                        </a:solidFill>
                      </a:endParaRPr>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5">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4"/>
                  </a:ext>
                </a:extLst>
              </a:tr>
              <a:tr h="206451">
                <a:tc>
                  <a: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sz="1100" b="1" dirty="0"/>
                        <a:t>FortiGuard Advanced Malware Protection (AMP) - Antivirus, Mobile Malware, Botnet, CDR, Virus Outbreak Protection and FortiSandbox Cloud Service</a:t>
                      </a: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1"/>
                          </a:solidFill>
                          <a:sym typeface="Zapf Dingbats"/>
                        </a:rPr>
                        <a:t>●</a:t>
                      </a:r>
                      <a:endParaRPr lang="en-US" sz="1100" i="1" dirty="0">
                        <a:solidFill>
                          <a:schemeClr val="accent1"/>
                        </a:solidFill>
                      </a:endParaRPr>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5">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5"/>
                  </a:ext>
                </a:extLst>
              </a:tr>
              <a:tr h="0">
                <a:tc>
                  <a:txBody>
                    <a:bodyPr/>
                    <a:lstStyle/>
                    <a:p>
                      <a:r>
                        <a:rPr lang="en-US" sz="1100" b="1" dirty="0"/>
                        <a:t>FortiGuard</a:t>
                      </a:r>
                      <a:r>
                        <a:rPr lang="en-US" sz="1100" b="1" baseline="0" dirty="0"/>
                        <a:t> IPS Service</a:t>
                      </a:r>
                      <a:endParaRPr lang="en-US" sz="1100" b="1" dirty="0">
                        <a:solidFill>
                          <a:srgbClr val="FFFFFF"/>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1"/>
                          </a:solidFill>
                          <a:sym typeface="Zapf Dingbats"/>
                        </a:rPr>
                        <a:t>●</a:t>
                      </a:r>
                      <a:endParaRPr lang="en-US" sz="1100" i="1" dirty="0">
                        <a:solidFill>
                          <a:schemeClr val="accent1"/>
                        </a:solidFill>
                      </a:endParaRPr>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5">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6"/>
                  </a:ext>
                </a:extLst>
              </a:tr>
              <a:tr h="0">
                <a:tc>
                  <a:txBody>
                    <a:bodyPr/>
                    <a:lstStyle/>
                    <a:p>
                      <a:r>
                        <a:rPr lang="en-US" sz="1100" b="1" dirty="0"/>
                        <a:t>FortiGuard</a:t>
                      </a:r>
                      <a:r>
                        <a:rPr lang="en-US" sz="1100" b="1" baseline="0" dirty="0"/>
                        <a:t> </a:t>
                      </a:r>
                      <a:r>
                        <a:rPr lang="en-US" sz="1100" b="1" dirty="0"/>
                        <a:t>App</a:t>
                      </a:r>
                      <a:r>
                        <a:rPr lang="en-US" sz="1100" b="1" baseline="0" dirty="0"/>
                        <a:t> Control Service</a:t>
                      </a:r>
                      <a:endParaRPr lang="en-US" sz="1100" b="1" dirty="0">
                        <a:solidFill>
                          <a:srgbClr val="FFFFFF"/>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1"/>
                          </a:solidFill>
                          <a:sym typeface="Zapf Dingbats"/>
                        </a:rPr>
                        <a:t>●</a:t>
                      </a:r>
                      <a:endParaRPr lang="en-US" sz="1100" i="1" dirty="0">
                        <a:solidFill>
                          <a:schemeClr val="accent1"/>
                        </a:solidFill>
                      </a:endParaRPr>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5">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solidFill>
                          <a:sym typeface="Zapf Dingbats"/>
                        </a:rPr>
                        <a:t>●</a:t>
                      </a:r>
                    </a:p>
                  </a:txBody>
                  <a:tcPr marL="121888" marR="121888" anchor="ct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57984606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FortiCare (incl. Internet Service DB, Client ID DB, IP Geography DB, Malicious URL DB, URL Whitelist DB)</a:t>
                      </a:r>
                      <a:endParaRPr lang="en-US" sz="1100" b="1" dirty="0">
                        <a:solidFill>
                          <a:srgbClr val="FFFFFF"/>
                        </a:solidFill>
                      </a:endParaRPr>
                    </a:p>
                  </a:txBody>
                  <a:tcPr marL="121888" marR="121888" anchor="ctr">
                    <a:lnR w="9525" cap="flat" cmpd="sng" algn="ctr">
                      <a:noFill/>
                      <a:prstDash val="sysDot"/>
                      <a:round/>
                      <a:headEnd type="none" w="med" len="med"/>
                      <a:tailEnd type="none" w="med" len="med"/>
                    </a:lnR>
                    <a:lnT w="9525" cap="flat" cmpd="sng" algn="ctr">
                      <a:solidFill>
                        <a:schemeClr val="tx1"/>
                      </a:solidFill>
                      <a:prstDash val="sysDot"/>
                      <a:round/>
                      <a:headEnd type="none" w="med" len="med"/>
                      <a:tailEnd type="none" w="med" len="med"/>
                    </a:lnT>
                    <a:lnB w="3175" cap="flat" cmpd="sng" algn="ctr">
                      <a:solidFill>
                        <a:scrgbClr r="0" g="0" b="0"/>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1"/>
                          </a:solidFill>
                          <a:sym typeface="Zapf Dingbats"/>
                        </a:rPr>
                        <a:t>24x7</a:t>
                      </a:r>
                      <a:endParaRPr lang="en-US" sz="1100" i="1" dirty="0">
                        <a:solidFill>
                          <a:schemeClr val="accent1"/>
                        </a:solidFill>
                      </a:endParaRPr>
                    </a:p>
                  </a:txBody>
                  <a:tcPr marL="121888" marR="121888" anchor="ctr">
                    <a:lnL w="9525" cap="flat" cmpd="sng" algn="ctr">
                      <a:noFill/>
                      <a:prstDash val="sysDot"/>
                      <a:round/>
                      <a:headEnd type="none" w="med" len="med"/>
                      <a:tailEnd type="none" w="med" len="med"/>
                    </a:lnL>
                    <a:lnT w="9525" cap="flat" cmpd="sng" algn="ctr">
                      <a:solidFill>
                        <a:schemeClr val="tx1"/>
                      </a:solidFill>
                      <a:prstDash val="sysDot"/>
                      <a:round/>
                      <a:headEnd type="none" w="med" len="med"/>
                      <a:tailEnd type="none" w="med" len="med"/>
                    </a:lnT>
                    <a:lnB w="3175" cap="flat" cmpd="sng" algn="ctr">
                      <a:solidFill>
                        <a:scrgbClr r="0" g="0" b="0"/>
                      </a:solidFill>
                      <a:prstDash val="sysDot"/>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accent5">
                              <a:lumMod val="75000"/>
                            </a:schemeClr>
                          </a:solidFill>
                          <a:sym typeface="Zapf Dingbats"/>
                        </a:rPr>
                        <a:t>24x7</a:t>
                      </a:r>
                      <a:endParaRPr lang="en-US" sz="1100" i="1" dirty="0">
                        <a:solidFill>
                          <a:schemeClr val="accent5">
                            <a:lumMod val="75000"/>
                          </a:schemeClr>
                        </a:solidFill>
                      </a:endParaRPr>
                    </a:p>
                  </a:txBody>
                  <a:tcPr marL="121888" marR="121888" anchor="ctr">
                    <a:lnT w="9525" cap="flat" cmpd="sng" algn="ctr">
                      <a:solidFill>
                        <a:schemeClr val="tx1"/>
                      </a:solidFill>
                      <a:prstDash val="sysDot"/>
                      <a:round/>
                      <a:headEnd type="none" w="med" len="med"/>
                      <a:tailEnd type="none" w="med" len="med"/>
                    </a:lnT>
                    <a:lnB w="3175" cap="flat" cmpd="sng" algn="ctr">
                      <a:solidFill>
                        <a:scrgbClr r="0" g="0" b="0"/>
                      </a:solidFill>
                      <a:prstDash val="sysDot"/>
                      <a:round/>
                      <a:headEnd type="none" w="med" len="med"/>
                      <a:tailEnd type="none" w="med" len="med"/>
                    </a:lnB>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6">
                              <a:lumMod val="75000"/>
                            </a:schemeClr>
                          </a:solidFill>
                          <a:sym typeface="Zapf Dingbats"/>
                        </a:rPr>
                        <a:t>24x7</a:t>
                      </a:r>
                      <a:endParaRPr lang="en-US" sz="1100" i="1" dirty="0">
                        <a:solidFill>
                          <a:schemeClr val="accent6">
                            <a:lumMod val="75000"/>
                          </a:schemeClr>
                        </a:solidFill>
                      </a:endParaRPr>
                    </a:p>
                  </a:txBody>
                  <a:tcPr marL="121888" marR="121888" anchor="ctr">
                    <a:lnT w="9525" cap="flat" cmpd="sng" algn="ctr">
                      <a:solidFill>
                        <a:schemeClr val="tx1"/>
                      </a:solidFill>
                      <a:prstDash val="sysDot"/>
                      <a:round/>
                      <a:headEnd type="none" w="med" len="med"/>
                      <a:tailEnd type="none" w="med" len="med"/>
                    </a:lnT>
                    <a:lnB w="3175" cap="flat" cmpd="sng" algn="ctr">
                      <a:solidFill>
                        <a:scrgbClr r="0" g="0" b="0"/>
                      </a:solidFill>
                      <a:prstDash val="sysDot"/>
                      <a:round/>
                      <a:headEnd type="none" w="med" len="med"/>
                      <a:tailEnd type="none" w="med" len="med"/>
                    </a:lnB>
                    <a:solidFill>
                      <a:schemeClr val="accent6">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i="1" dirty="0">
                          <a:solidFill>
                            <a:schemeClr val="accent3">
                              <a:lumMod val="75000"/>
                            </a:schemeClr>
                          </a:solidFill>
                          <a:sym typeface="Zapf Dingbats"/>
                        </a:rPr>
                        <a:t>ASE</a:t>
                      </a:r>
                      <a:r>
                        <a:rPr lang="en-US" sz="1100" i="1" dirty="0">
                          <a:solidFill>
                            <a:schemeClr val="accent6">
                              <a:lumMod val="75000"/>
                            </a:schemeClr>
                          </a:solidFill>
                          <a:sym typeface="Zapf Dingbats"/>
                        </a:rPr>
                        <a:t> </a:t>
                      </a:r>
                      <a:r>
                        <a:rPr lang="en-US" sz="1100" b="1" i="1" baseline="30000" dirty="0">
                          <a:solidFill>
                            <a:schemeClr val="tx1"/>
                          </a:solidFill>
                          <a:sym typeface="Zapf Dingbats"/>
                        </a:rPr>
                        <a:t>1</a:t>
                      </a:r>
                      <a:r>
                        <a:rPr lang="en-US" sz="1100" i="1" dirty="0">
                          <a:solidFill>
                            <a:schemeClr val="accent6">
                              <a:lumMod val="75000"/>
                            </a:schemeClr>
                          </a:solidFill>
                          <a:sym typeface="Zapf Dingbats"/>
                        </a:rPr>
                        <a:t> </a:t>
                      </a:r>
                      <a:endParaRPr lang="en-US" sz="1100" i="1" dirty="0">
                        <a:solidFill>
                          <a:schemeClr val="accent6">
                            <a:lumMod val="75000"/>
                          </a:schemeClr>
                        </a:solidFill>
                      </a:endParaRPr>
                    </a:p>
                  </a:txBody>
                  <a:tcPr marL="121888" marR="121888" anchor="ctr">
                    <a:lnT w="9525" cap="flat" cmpd="sng" algn="ctr">
                      <a:solidFill>
                        <a:schemeClr val="tx1"/>
                      </a:solidFill>
                      <a:prstDash val="sysDot"/>
                      <a:round/>
                      <a:headEnd type="none" w="med" len="med"/>
                      <a:tailEnd type="none" w="med" len="med"/>
                    </a:lnT>
                    <a:lnB w="3175" cap="flat" cmpd="sng" algn="ctr">
                      <a:solidFill>
                        <a:scrgbClr r="0" g="0" b="0"/>
                      </a:solidFill>
                      <a:prstDash val="sysDot"/>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7"/>
                  </a:ext>
                </a:extLst>
              </a:tr>
              <a:tr h="0">
                <a:tc>
                  <a:txBody>
                    <a:bodyPr/>
                    <a:lstStyle/>
                    <a:p>
                      <a:r>
                        <a:rPr lang="en-US" sz="1800" b="1" dirty="0">
                          <a:solidFill>
                            <a:schemeClr val="bg1"/>
                          </a:solidFill>
                        </a:rPr>
                        <a:t>            6.4 Bundles</a:t>
                      </a:r>
                    </a:p>
                  </a:txBody>
                  <a:tcPr marL="121888" marR="121888" anchor="ctr">
                    <a:lnT w="3175" cap="flat" cmpd="sng" algn="ctr">
                      <a:solidFill>
                        <a:scrgbClr r="0" g="0" b="0"/>
                      </a:solidFill>
                      <a:prstDash val="sysDot"/>
                      <a:round/>
                      <a:headEnd type="none" w="med" len="med"/>
                      <a:tailEnd type="none" w="med" len="med"/>
                    </a:lnT>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Threat Protection</a:t>
                      </a:r>
                    </a:p>
                  </a:txBody>
                  <a:tcPr marL="121888" marR="121888" anchor="ctr">
                    <a:lnT w="3175" cap="flat" cmpd="sng" algn="ctr">
                      <a:solidFill>
                        <a:scrgbClr r="0" g="0" b="0"/>
                      </a:solidFill>
                      <a:prstDash val="sysDot"/>
                      <a:round/>
                      <a:headEnd type="none" w="med" len="med"/>
                      <a:tailEnd type="none" w="med" len="med"/>
                    </a:lnT>
                    <a:solidFill>
                      <a:schemeClr val="accent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UTM</a:t>
                      </a:r>
                    </a:p>
                  </a:txBody>
                  <a:tcPr marL="121888" marR="121888" anchor="ctr">
                    <a:lnT w="3175" cap="flat" cmpd="sng" algn="ctr">
                      <a:solidFill>
                        <a:scrgbClr r="0" g="0" b="0"/>
                      </a:solidFill>
                      <a:prstDash val="sysDot"/>
                      <a:round/>
                      <a:headEnd type="none" w="med" len="med"/>
                      <a:tailEnd type="none" w="med" len="med"/>
                    </a:lnT>
                    <a:solidFill>
                      <a:schemeClr val="accent5">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Enterprise Protection</a:t>
                      </a:r>
                    </a:p>
                  </a:txBody>
                  <a:tcPr marL="121888" marR="121888" anchor="ctr">
                    <a:lnT w="3175" cap="flat" cmpd="sng" algn="ctr">
                      <a:solidFill>
                        <a:scrgbClr r="0" g="0" b="0"/>
                      </a:solidFill>
                      <a:prstDash val="sysDot"/>
                      <a:round/>
                      <a:headEnd type="none" w="med" len="med"/>
                      <a:tailEnd type="none" w="med" len="med"/>
                    </a:lnT>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360</a:t>
                      </a:r>
                    </a:p>
                  </a:txBody>
                  <a:tcPr marL="121888" marR="121888" anchor="ctr">
                    <a:lnT w="3175" cap="flat" cmpd="sng" algn="ctr">
                      <a:solidFill>
                        <a:scrgbClr r="0" g="0" b="0"/>
                      </a:solidFill>
                      <a:prstDash val="sysDot"/>
                      <a:round/>
                      <a:headEnd type="none" w="med" len="med"/>
                      <a:tailEnd type="none" w="med" len="med"/>
                    </a:lnT>
                    <a:solidFill>
                      <a:schemeClr val="accent3">
                        <a:lumMod val="75000"/>
                      </a:schemeClr>
                    </a:solidFill>
                  </a:tcPr>
                </a:tc>
                <a:extLst>
                  <a:ext uri="{0D108BD9-81ED-4DB2-BD59-A6C34878D82A}">
                    <a16:rowId xmlns="" xmlns:a16="http://schemas.microsoft.com/office/drawing/2014/main" val="10008"/>
                  </a:ext>
                </a:extLst>
              </a:tr>
            </a:tbl>
          </a:graphicData>
        </a:graphic>
      </p:graphicFrame>
      <p:sp>
        <p:nvSpPr>
          <p:cNvPr id="7" name="TextBox 6">
            <a:extLst>
              <a:ext uri="{FF2B5EF4-FFF2-40B4-BE49-F238E27FC236}">
                <a16:creationId xmlns="" xmlns:a16="http://schemas.microsoft.com/office/drawing/2014/main" id="{8158EB05-0EF9-BF40-8D8D-BF7B5DB758FB}"/>
              </a:ext>
            </a:extLst>
          </p:cNvPr>
          <p:cNvSpPr txBox="1"/>
          <p:nvPr/>
        </p:nvSpPr>
        <p:spPr>
          <a:xfrm>
            <a:off x="6076600" y="114300"/>
            <a:ext cx="5435947" cy="415468"/>
          </a:xfrm>
          <a:prstGeom prst="rect">
            <a:avLst/>
          </a:prstGeom>
          <a:noFill/>
        </p:spPr>
        <p:txBody>
          <a:bodyPr wrap="square" lIns="91408" tIns="45705" rIns="91408" bIns="45705" rtlCol="0">
            <a:spAutoFit/>
          </a:bodyPr>
          <a:lstStyle/>
          <a:p>
            <a:pPr algn="r"/>
            <a:r>
              <a:rPr lang="en-US" sz="1050" spc="-100" dirty="0">
                <a:cs typeface="Arial"/>
                <a:sym typeface="BentonSans Black"/>
              </a:rPr>
              <a:t>1. 24x7 plus Advanced Services Ticket Handling      2. Available when running FortiOS 6.4</a:t>
            </a:r>
          </a:p>
          <a:p>
            <a:pPr algn="r"/>
            <a:endParaRPr lang="en-US" sz="1050" spc="-100" dirty="0">
              <a:solidFill>
                <a:schemeClr val="bg1"/>
              </a:solidFill>
              <a:cs typeface="Arial"/>
              <a:sym typeface="BentonSans Black"/>
            </a:endParaRPr>
          </a:p>
        </p:txBody>
      </p:sp>
      <p:pic>
        <p:nvPicPr>
          <p:cNvPr id="8" name="Picture 7">
            <a:extLst>
              <a:ext uri="{FF2B5EF4-FFF2-40B4-BE49-F238E27FC236}">
                <a16:creationId xmlns="" xmlns:a16="http://schemas.microsoft.com/office/drawing/2014/main" id="{D5B34D51-FE70-334A-91C1-239C33C99657}"/>
              </a:ext>
            </a:extLst>
          </p:cNvPr>
          <p:cNvPicPr>
            <a:picLocks noChangeAspect="1"/>
          </p:cNvPicPr>
          <p:nvPr/>
        </p:nvPicPr>
        <p:blipFill>
          <a:blip r:embed="rId2"/>
          <a:stretch>
            <a:fillRect/>
          </a:stretch>
        </p:blipFill>
        <p:spPr>
          <a:xfrm>
            <a:off x="3100527" y="2708992"/>
            <a:ext cx="448056" cy="230873"/>
          </a:xfrm>
          <a:prstGeom prst="rect">
            <a:avLst/>
          </a:prstGeom>
        </p:spPr>
      </p:pic>
      <p:pic>
        <p:nvPicPr>
          <p:cNvPr id="9" name="Picture 8">
            <a:extLst>
              <a:ext uri="{FF2B5EF4-FFF2-40B4-BE49-F238E27FC236}">
                <a16:creationId xmlns="" xmlns:a16="http://schemas.microsoft.com/office/drawing/2014/main" id="{5E3C2266-4F0B-774E-8726-84027D426B27}"/>
              </a:ext>
            </a:extLst>
          </p:cNvPr>
          <p:cNvPicPr>
            <a:picLocks noChangeAspect="1"/>
          </p:cNvPicPr>
          <p:nvPr/>
        </p:nvPicPr>
        <p:blipFill>
          <a:blip r:embed="rId2"/>
          <a:stretch>
            <a:fillRect/>
          </a:stretch>
        </p:blipFill>
        <p:spPr>
          <a:xfrm>
            <a:off x="3100527" y="1786033"/>
            <a:ext cx="448056" cy="230873"/>
          </a:xfrm>
          <a:prstGeom prst="rect">
            <a:avLst/>
          </a:prstGeom>
        </p:spPr>
      </p:pic>
      <p:pic>
        <p:nvPicPr>
          <p:cNvPr id="10" name="Picture 9">
            <a:extLst>
              <a:ext uri="{FF2B5EF4-FFF2-40B4-BE49-F238E27FC236}">
                <a16:creationId xmlns="" xmlns:a16="http://schemas.microsoft.com/office/drawing/2014/main" id="{E0D806E9-9A48-1D41-8442-DB0CD653C54B}"/>
              </a:ext>
            </a:extLst>
          </p:cNvPr>
          <p:cNvPicPr>
            <a:picLocks noChangeAspect="1"/>
          </p:cNvPicPr>
          <p:nvPr/>
        </p:nvPicPr>
        <p:blipFill>
          <a:blip r:embed="rId2"/>
          <a:stretch>
            <a:fillRect/>
          </a:stretch>
        </p:blipFill>
        <p:spPr>
          <a:xfrm>
            <a:off x="9509347" y="2407541"/>
            <a:ext cx="448056" cy="230873"/>
          </a:xfrm>
          <a:prstGeom prst="rect">
            <a:avLst/>
          </a:prstGeom>
        </p:spPr>
      </p:pic>
      <p:pic>
        <p:nvPicPr>
          <p:cNvPr id="11" name="Picture 10">
            <a:extLst>
              <a:ext uri="{FF2B5EF4-FFF2-40B4-BE49-F238E27FC236}">
                <a16:creationId xmlns="" xmlns:a16="http://schemas.microsoft.com/office/drawing/2014/main" id="{0FCB4ED5-5E3E-044E-878E-D7CAB578B5A8}"/>
              </a:ext>
            </a:extLst>
          </p:cNvPr>
          <p:cNvPicPr>
            <a:picLocks noChangeAspect="1"/>
          </p:cNvPicPr>
          <p:nvPr/>
        </p:nvPicPr>
        <p:blipFill>
          <a:blip r:embed="rId2"/>
          <a:stretch>
            <a:fillRect/>
          </a:stretch>
        </p:blipFill>
        <p:spPr>
          <a:xfrm>
            <a:off x="3100527" y="2122027"/>
            <a:ext cx="448056" cy="230873"/>
          </a:xfrm>
          <a:prstGeom prst="rect">
            <a:avLst/>
          </a:prstGeom>
        </p:spPr>
      </p:pic>
    </p:spTree>
    <p:extLst>
      <p:ext uri="{BB962C8B-B14F-4D97-AF65-F5344CB8AC3E}">
        <p14:creationId xmlns:p14="http://schemas.microsoft.com/office/powerpoint/2010/main" val="188498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err="1"/>
              <a:t>FortiAnalyzer</a:t>
            </a: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4182" y="2898000"/>
            <a:ext cx="586800" cy="586953"/>
          </a:xfrm>
          <a:prstGeom prst="rect">
            <a:avLst/>
          </a:prstGeom>
        </p:spPr>
      </p:pic>
    </p:spTree>
    <p:extLst>
      <p:ext uri="{BB962C8B-B14F-4D97-AF65-F5344CB8AC3E}">
        <p14:creationId xmlns:p14="http://schemas.microsoft.com/office/powerpoint/2010/main" val="360151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Introducing </a:t>
            </a:r>
            <a:r>
              <a:rPr lang="en-US" err="1"/>
              <a:t>FortiAnalyzer</a:t>
            </a:r>
            <a:endParaRPr lang="en-US"/>
          </a:p>
        </p:txBody>
      </p:sp>
      <p:grpSp>
        <p:nvGrpSpPr>
          <p:cNvPr id="8" name="Group 7"/>
          <p:cNvGrpSpPr/>
          <p:nvPr/>
        </p:nvGrpSpPr>
        <p:grpSpPr>
          <a:xfrm>
            <a:off x="599104" y="1198107"/>
            <a:ext cx="11038895" cy="846744"/>
            <a:chOff x="448252" y="898580"/>
            <a:chExt cx="8281328" cy="635058"/>
          </a:xfrm>
        </p:grpSpPr>
        <p:sp>
          <p:nvSpPr>
            <p:cNvPr id="9" name="Rectangle 8"/>
            <p:cNvSpPr/>
            <p:nvPr/>
          </p:nvSpPr>
          <p:spPr bwMode="invGray">
            <a:xfrm>
              <a:off x="448252" y="898580"/>
              <a:ext cx="8281328" cy="635058"/>
            </a:xfrm>
            <a:prstGeom prst="rect">
              <a:avLst/>
            </a:prstGeom>
            <a:solidFill>
              <a:srgbClr val="414F52"/>
            </a:solidFill>
            <a:ln w="28575">
              <a:noFill/>
              <a:round/>
              <a:headEnd/>
              <a:tailEnd/>
            </a:ln>
          </p:spPr>
          <p:txBody>
            <a:bodyPr wrap="square" rtlCol="0" anchor="ctr"/>
            <a:lstStyle/>
            <a:p>
              <a:pPr marL="1218936" lvl="4" defTabSz="457073"/>
              <a:r>
                <a:rPr lang="en-US" sz="2400" b="1">
                  <a:solidFill>
                    <a:schemeClr val="bg1"/>
                  </a:solidFill>
                  <a:cs typeface="Arial Narrow"/>
                </a:rPr>
                <a:t>Logging, reporting and analysis from multiple Fortinet devices</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104" y="930280"/>
              <a:ext cx="585216" cy="585216"/>
            </a:xfrm>
            <a:prstGeom prst="rect">
              <a:avLst/>
            </a:prstGeom>
          </p:spPr>
        </p:pic>
      </p:grpSp>
      <p:graphicFrame>
        <p:nvGraphicFramePr>
          <p:cNvPr id="11" name="Content Placeholder 4">
            <a:extLst>
              <a:ext uri="{FF2B5EF4-FFF2-40B4-BE49-F238E27FC236}">
                <a16:creationId xmlns="" xmlns:a16="http://schemas.microsoft.com/office/drawing/2014/main" id="{3D0B072D-F5F0-264F-90BE-A696C9C510AD}"/>
              </a:ext>
            </a:extLst>
          </p:cNvPr>
          <p:cNvGraphicFramePr>
            <a:graphicFrameLocks/>
          </p:cNvGraphicFramePr>
          <p:nvPr>
            <p:extLst>
              <p:ext uri="{D42A27DB-BD31-4B8C-83A1-F6EECF244321}">
                <p14:modId xmlns:p14="http://schemas.microsoft.com/office/powerpoint/2010/main" val="2955144623"/>
              </p:ext>
            </p:extLst>
          </p:nvPr>
        </p:nvGraphicFramePr>
        <p:xfrm>
          <a:off x="614962" y="2189280"/>
          <a:ext cx="4596082" cy="3463200"/>
        </p:xfrm>
        <a:graphic>
          <a:graphicData uri="http://schemas.openxmlformats.org/drawingml/2006/table">
            <a:tbl>
              <a:tblPr bandRow="1">
                <a:tableStyleId>{073A0DAA-6AF3-43AB-8588-CEC1D06C72B9}</a:tableStyleId>
              </a:tblPr>
              <a:tblGrid>
                <a:gridCol w="883288">
                  <a:extLst>
                    <a:ext uri="{9D8B030D-6E8A-4147-A177-3AD203B41FA5}">
                      <a16:colId xmlns="" xmlns:a16="http://schemas.microsoft.com/office/drawing/2014/main" val="20000"/>
                    </a:ext>
                  </a:extLst>
                </a:gridCol>
                <a:gridCol w="3712794">
                  <a:extLst>
                    <a:ext uri="{9D8B030D-6E8A-4147-A177-3AD203B41FA5}">
                      <a16:colId xmlns="" xmlns:a16="http://schemas.microsoft.com/office/drawing/2014/main" val="2222665381"/>
                    </a:ext>
                  </a:extLst>
                </a:gridCol>
              </a:tblGrid>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Centralized Search and Reports </a:t>
                      </a:r>
                    </a:p>
                  </a:txBody>
                  <a:tcPr marL="108000" marR="121888" marT="72000" marB="72000" anchor="ctr">
                    <a:lnT w="12700" cap="flat" cmpd="sng" algn="ctr">
                      <a:noFill/>
                      <a:prstDash val="solid"/>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1"/>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t>Real-time and Historical Views into Network Activity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0002"/>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Scans security logs using FortiGuard IOC Intelligence for APT detection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364877340"/>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a:solidFill>
                            <a:schemeClr val="dk1"/>
                          </a:solidFill>
                          <a:effectLst/>
                          <a:latin typeface="+mn-lt"/>
                          <a:ea typeface="+mn-ea"/>
                          <a:cs typeface="+mn-cs"/>
                        </a:rPr>
                        <a:t>Light-weight Event Management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1837794535"/>
                  </a:ext>
                </a:extLst>
              </a:tr>
              <a:tr h="692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effectLst/>
                        <a:uLnTx/>
                        <a:uFillTx/>
                      </a:endParaRPr>
                    </a:p>
                  </a:txBody>
                  <a:tcPr marL="239938" marR="121888" marB="144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dk1"/>
                          </a:solidFill>
                          <a:effectLst/>
                          <a:latin typeface="+mn-lt"/>
                          <a:ea typeface="+mn-ea"/>
                          <a:cs typeface="+mn-cs"/>
                        </a:rPr>
                        <a:t>Seamless Integration with the Fortinet Security Fabric </a:t>
                      </a:r>
                    </a:p>
                  </a:txBody>
                  <a:tcPr marL="108000" marR="121888" marT="72000" marB="72000" anchor="ctr">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extLst>
                  <a:ext uri="{0D108BD9-81ED-4DB2-BD59-A6C34878D82A}">
                    <a16:rowId xmlns="" xmlns:a16="http://schemas.microsoft.com/office/drawing/2014/main" val="3890003673"/>
                  </a:ext>
                </a:extLst>
              </a:tr>
            </a:tbl>
          </a:graphicData>
        </a:graphic>
      </p:graphicFrame>
      <p:pic>
        <p:nvPicPr>
          <p:cNvPr id="13" name="Graphic 12">
            <a:extLst>
              <a:ext uri="{FF2B5EF4-FFF2-40B4-BE49-F238E27FC236}">
                <a16:creationId xmlns="" xmlns:a16="http://schemas.microsoft.com/office/drawing/2014/main" id="{4AEC85EF-033D-2149-9DD7-9235321C3DE0}"/>
              </a:ext>
            </a:extLst>
          </p:cNvPr>
          <p:cNvPicPr>
            <a:picLocks noChangeAspect="1"/>
          </p:cNvPicPr>
          <p:nvPr/>
        </p:nvPicPr>
        <p:blipFill>
          <a:blip r:embed="rId3">
            <a:duotone>
              <a:prstClr val="black"/>
              <a:schemeClr val="accent5">
                <a:tint val="45000"/>
                <a:satMod val="400000"/>
              </a:schemeClr>
            </a:duotone>
            <a:extLst>
              <a:ext uri="{96DAC541-7B7A-43D3-8B79-37D633B846F1}">
                <asvg:svgBlip xmlns="" xmlns:asvg="http://schemas.microsoft.com/office/drawing/2016/SVG/main" r:embed="rId4"/>
              </a:ext>
            </a:extLst>
          </a:blip>
          <a:stretch>
            <a:fillRect/>
          </a:stretch>
        </p:blipFill>
        <p:spPr>
          <a:xfrm>
            <a:off x="757510" y="3002939"/>
            <a:ext cx="508000" cy="508000"/>
          </a:xfrm>
          <a:prstGeom prst="rect">
            <a:avLst/>
          </a:prstGeom>
        </p:spPr>
      </p:pic>
      <p:pic>
        <p:nvPicPr>
          <p:cNvPr id="17" name="Graphic 16">
            <a:extLst>
              <a:ext uri="{FF2B5EF4-FFF2-40B4-BE49-F238E27FC236}">
                <a16:creationId xmlns="" xmlns:a16="http://schemas.microsoft.com/office/drawing/2014/main" id="{94BD80F1-F580-7147-8C3D-0C9A6DE13C5A}"/>
              </a:ext>
            </a:extLst>
          </p:cNvPr>
          <p:cNvPicPr>
            <a:picLocks noChangeAspect="1"/>
          </p:cNvPicPr>
          <p:nvPr/>
        </p:nvPicPr>
        <p:blipFill>
          <a:blip r:embed="rId5">
            <a:duotone>
              <a:prstClr val="black"/>
              <a:schemeClr val="accent5">
                <a:tint val="45000"/>
                <a:satMod val="400000"/>
              </a:schemeClr>
            </a:duotone>
            <a:extLst>
              <a:ext uri="{96DAC541-7B7A-43D3-8B79-37D633B846F1}">
                <asvg:svgBlip xmlns="" xmlns:asvg="http://schemas.microsoft.com/office/drawing/2016/SVG/main" r:embed="rId6"/>
              </a:ext>
            </a:extLst>
          </a:blip>
          <a:stretch>
            <a:fillRect/>
          </a:stretch>
        </p:blipFill>
        <p:spPr>
          <a:xfrm>
            <a:off x="757510" y="3679557"/>
            <a:ext cx="508000" cy="508000"/>
          </a:xfrm>
          <a:prstGeom prst="rect">
            <a:avLst/>
          </a:prstGeom>
        </p:spPr>
      </p:pic>
      <p:pic>
        <p:nvPicPr>
          <p:cNvPr id="19" name="Graphic 18">
            <a:extLst>
              <a:ext uri="{FF2B5EF4-FFF2-40B4-BE49-F238E27FC236}">
                <a16:creationId xmlns="" xmlns:a16="http://schemas.microsoft.com/office/drawing/2014/main" id="{5816D9FB-48BF-6C41-AB88-F8BC7E1FCCF5}"/>
              </a:ext>
            </a:extLst>
          </p:cNvPr>
          <p:cNvPicPr>
            <a:picLocks noChangeAspect="1"/>
          </p:cNvPicPr>
          <p:nvPr/>
        </p:nvPicPr>
        <p:blipFill>
          <a:blip r:embed="rId7">
            <a:duotone>
              <a:prstClr val="black"/>
              <a:schemeClr val="accent5">
                <a:tint val="45000"/>
                <a:satMod val="400000"/>
              </a:schemeClr>
            </a:duotone>
            <a:extLst>
              <a:ext uri="{96DAC541-7B7A-43D3-8B79-37D633B846F1}">
                <asvg:svgBlip xmlns="" xmlns:asvg="http://schemas.microsoft.com/office/drawing/2016/SVG/main" r:embed="rId8"/>
              </a:ext>
            </a:extLst>
          </a:blip>
          <a:stretch>
            <a:fillRect/>
          </a:stretch>
        </p:blipFill>
        <p:spPr>
          <a:xfrm>
            <a:off x="760404" y="5054600"/>
            <a:ext cx="508000" cy="508000"/>
          </a:xfrm>
          <a:prstGeom prst="rect">
            <a:avLst/>
          </a:prstGeom>
        </p:spPr>
      </p:pic>
      <p:pic>
        <p:nvPicPr>
          <p:cNvPr id="20" name="Picture 19">
            <a:extLst>
              <a:ext uri="{FF2B5EF4-FFF2-40B4-BE49-F238E27FC236}">
                <a16:creationId xmlns="" xmlns:a16="http://schemas.microsoft.com/office/drawing/2014/main" id="{50FF2E4D-95F9-9E49-A7B2-8F7D2C76FCB3}"/>
              </a:ext>
            </a:extLst>
          </p:cNvPr>
          <p:cNvPicPr>
            <a:picLocks noChangeAspect="1"/>
          </p:cNvPicPr>
          <p:nvPr/>
        </p:nvPicPr>
        <p:blipFill>
          <a:blip r:embed="rId9"/>
          <a:stretch>
            <a:fillRect/>
          </a:stretch>
        </p:blipFill>
        <p:spPr>
          <a:xfrm>
            <a:off x="5486400" y="2165760"/>
            <a:ext cx="5959954" cy="4188297"/>
          </a:xfrm>
          <a:prstGeom prst="rect">
            <a:avLst/>
          </a:prstGeom>
        </p:spPr>
      </p:pic>
      <p:pic>
        <p:nvPicPr>
          <p:cNvPr id="22" name="Graphic 21">
            <a:extLst>
              <a:ext uri="{FF2B5EF4-FFF2-40B4-BE49-F238E27FC236}">
                <a16:creationId xmlns="" xmlns:a16="http://schemas.microsoft.com/office/drawing/2014/main" id="{952FEA65-C8DB-E54E-8A60-C6B416245B9F}"/>
              </a:ext>
            </a:extLst>
          </p:cNvPr>
          <p:cNvPicPr>
            <a:picLocks noChangeAspect="1"/>
          </p:cNvPicPr>
          <p:nvPr/>
        </p:nvPicPr>
        <p:blipFill>
          <a:blip r:embed="rId10">
            <a:duotone>
              <a:prstClr val="black"/>
              <a:schemeClr val="accent5">
                <a:tint val="45000"/>
                <a:satMod val="400000"/>
              </a:schemeClr>
            </a:duotone>
            <a:extLst>
              <a:ext uri="{96DAC541-7B7A-43D3-8B79-37D633B846F1}">
                <asvg:svgBlip xmlns="" xmlns:asvg="http://schemas.microsoft.com/office/drawing/2016/SVG/main" r:embed="rId11"/>
              </a:ext>
            </a:extLst>
          </a:blip>
          <a:stretch>
            <a:fillRect/>
          </a:stretch>
        </p:blipFill>
        <p:spPr>
          <a:xfrm>
            <a:off x="757510" y="4388808"/>
            <a:ext cx="508000" cy="508000"/>
          </a:xfrm>
          <a:prstGeom prst="rect">
            <a:avLst/>
          </a:prstGeom>
        </p:spPr>
      </p:pic>
      <p:pic>
        <p:nvPicPr>
          <p:cNvPr id="24" name="Graphic 23">
            <a:extLst>
              <a:ext uri="{FF2B5EF4-FFF2-40B4-BE49-F238E27FC236}">
                <a16:creationId xmlns="" xmlns:a16="http://schemas.microsoft.com/office/drawing/2014/main" id="{19E4F9EB-082D-3E42-9FA5-8BFF412C37E2}"/>
              </a:ext>
            </a:extLst>
          </p:cNvPr>
          <p:cNvPicPr>
            <a:picLocks noChangeAspect="1"/>
          </p:cNvPicPr>
          <p:nvPr/>
        </p:nvPicPr>
        <p:blipFill>
          <a:blip r:embed="rId12">
            <a:duotone>
              <a:prstClr val="black"/>
              <a:schemeClr val="accent5">
                <a:tint val="45000"/>
                <a:satMod val="400000"/>
              </a:schemeClr>
            </a:duotone>
            <a:extLst>
              <a:ext uri="{96DAC541-7B7A-43D3-8B79-37D633B846F1}">
                <asvg:svgBlip xmlns="" xmlns:asvg="http://schemas.microsoft.com/office/drawing/2016/SVG/main" r:embed="rId13"/>
              </a:ext>
            </a:extLst>
          </a:blip>
          <a:stretch>
            <a:fillRect/>
          </a:stretch>
        </p:blipFill>
        <p:spPr>
          <a:xfrm>
            <a:off x="757510" y="2276958"/>
            <a:ext cx="508000" cy="508000"/>
          </a:xfrm>
          <a:prstGeom prst="rect">
            <a:avLst/>
          </a:prstGeom>
        </p:spPr>
      </p:pic>
      <p:sp>
        <p:nvSpPr>
          <p:cNvPr id="21" name="Rectangle 1">
            <a:extLst>
              <a:ext uri="{FF2B5EF4-FFF2-40B4-BE49-F238E27FC236}">
                <a16:creationId xmlns="" xmlns:a16="http://schemas.microsoft.com/office/drawing/2014/main" id="{52C5E55F-81DA-1F4D-AAAE-A5CBFA823282}"/>
              </a:ext>
            </a:extLst>
          </p:cNvPr>
          <p:cNvSpPr>
            <a:spLocks noChangeArrowheads="1"/>
          </p:cNvSpPr>
          <p:nvPr/>
        </p:nvSpPr>
        <p:spPr bwMode="auto">
          <a:xfrm>
            <a:off x="8534401" y="780988"/>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Appliance</a:t>
            </a:r>
          </a:p>
        </p:txBody>
      </p:sp>
      <p:sp>
        <p:nvSpPr>
          <p:cNvPr id="23" name="Rectangle 1">
            <a:extLst>
              <a:ext uri="{FF2B5EF4-FFF2-40B4-BE49-F238E27FC236}">
                <a16:creationId xmlns="" xmlns:a16="http://schemas.microsoft.com/office/drawing/2014/main" id="{614C9777-F19E-2F43-8B5E-4AE44E8687BF}"/>
              </a:ext>
            </a:extLst>
          </p:cNvPr>
          <p:cNvSpPr>
            <a:spLocks noChangeArrowheads="1"/>
          </p:cNvSpPr>
          <p:nvPr/>
        </p:nvSpPr>
        <p:spPr bwMode="auto">
          <a:xfrm>
            <a:off x="9359105" y="749839"/>
            <a:ext cx="935323" cy="36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Virtual Machine</a:t>
            </a:r>
          </a:p>
        </p:txBody>
      </p:sp>
      <p:sp>
        <p:nvSpPr>
          <p:cNvPr id="25" name="Rectangle 1">
            <a:extLst>
              <a:ext uri="{FF2B5EF4-FFF2-40B4-BE49-F238E27FC236}">
                <a16:creationId xmlns="" xmlns:a16="http://schemas.microsoft.com/office/drawing/2014/main" id="{71732665-28FD-1647-AB14-A90FFE8754C0}"/>
              </a:ext>
            </a:extLst>
          </p:cNvPr>
          <p:cNvSpPr>
            <a:spLocks noChangeArrowheads="1"/>
          </p:cNvSpPr>
          <p:nvPr/>
        </p:nvSpPr>
        <p:spPr bwMode="auto">
          <a:xfrm>
            <a:off x="10099937" y="800639"/>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Hosted</a:t>
            </a:r>
          </a:p>
        </p:txBody>
      </p:sp>
      <p:sp>
        <p:nvSpPr>
          <p:cNvPr id="26" name="Rectangle 1">
            <a:extLst>
              <a:ext uri="{FF2B5EF4-FFF2-40B4-BE49-F238E27FC236}">
                <a16:creationId xmlns="" xmlns:a16="http://schemas.microsoft.com/office/drawing/2014/main" id="{69177AE9-7844-6F46-B1F4-408E9731866D}"/>
              </a:ext>
            </a:extLst>
          </p:cNvPr>
          <p:cNvSpPr>
            <a:spLocks noChangeArrowheads="1"/>
          </p:cNvSpPr>
          <p:nvPr/>
        </p:nvSpPr>
        <p:spPr bwMode="auto">
          <a:xfrm>
            <a:off x="10887338" y="783706"/>
            <a:ext cx="935323" cy="24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99" tIns="60949" rIns="121899" bIns="60949">
            <a:spAutoFit/>
          </a:bodyPr>
          <a:lstStyle/>
          <a:p>
            <a:pPr algn="ctr"/>
            <a:r>
              <a:rPr lang="en-US" sz="800">
                <a:solidFill>
                  <a:schemeClr val="bg1">
                    <a:lumMod val="50000"/>
                  </a:schemeClr>
                </a:solidFill>
                <a:cs typeface="Helvetica 55 Roman" charset="0"/>
              </a:rPr>
              <a:t>Cloud</a:t>
            </a:r>
          </a:p>
        </p:txBody>
      </p:sp>
      <p:pic>
        <p:nvPicPr>
          <p:cNvPr id="27" name="Picture 26">
            <a:extLst>
              <a:ext uri="{FF2B5EF4-FFF2-40B4-BE49-F238E27FC236}">
                <a16:creationId xmlns="" xmlns:a16="http://schemas.microsoft.com/office/drawing/2014/main" id="{B335B6EA-7B03-CF4B-98EE-3D8FBA1B21C1}"/>
              </a:ext>
            </a:extLst>
          </p:cNvPr>
          <p:cNvPicPr>
            <a:picLocks noChangeAspect="1"/>
          </p:cNvPicPr>
          <p:nvPr/>
        </p:nvPicPr>
        <p:blipFill>
          <a:blip r:embed="rId14">
            <a:duotone>
              <a:schemeClr val="accent5">
                <a:shade val="45000"/>
                <a:satMod val="135000"/>
              </a:schemeClr>
              <a:prstClr val="white"/>
            </a:duotone>
            <a:lum bright="20000"/>
          </a:blip>
          <a:stretch>
            <a:fillRect/>
          </a:stretch>
        </p:blipFill>
        <p:spPr>
          <a:xfrm>
            <a:off x="8736105" y="417338"/>
            <a:ext cx="536531" cy="253479"/>
          </a:xfrm>
          <a:prstGeom prst="rect">
            <a:avLst/>
          </a:prstGeom>
        </p:spPr>
      </p:pic>
      <p:pic>
        <p:nvPicPr>
          <p:cNvPr id="28" name="Picture 27">
            <a:extLst>
              <a:ext uri="{FF2B5EF4-FFF2-40B4-BE49-F238E27FC236}">
                <a16:creationId xmlns="" xmlns:a16="http://schemas.microsoft.com/office/drawing/2014/main" id="{9BF0E8EF-AEAE-CB41-8AE6-D771BD268B4B}"/>
              </a:ext>
            </a:extLst>
          </p:cNvPr>
          <p:cNvPicPr>
            <a:picLocks noChangeAspect="1"/>
          </p:cNvPicPr>
          <p:nvPr/>
        </p:nvPicPr>
        <p:blipFill>
          <a:blip r:embed="rId15">
            <a:duotone>
              <a:schemeClr val="accent5">
                <a:shade val="45000"/>
                <a:satMod val="135000"/>
              </a:schemeClr>
              <a:prstClr val="white"/>
            </a:duotone>
            <a:lum bright="20000"/>
          </a:blip>
          <a:stretch>
            <a:fillRect/>
          </a:stretch>
        </p:blipFill>
        <p:spPr>
          <a:xfrm>
            <a:off x="9628259" y="345571"/>
            <a:ext cx="397013" cy="397013"/>
          </a:xfrm>
          <a:prstGeom prst="rect">
            <a:avLst/>
          </a:prstGeom>
        </p:spPr>
      </p:pic>
      <p:pic>
        <p:nvPicPr>
          <p:cNvPr id="29" name="Picture 28">
            <a:extLst>
              <a:ext uri="{FF2B5EF4-FFF2-40B4-BE49-F238E27FC236}">
                <a16:creationId xmlns="" xmlns:a16="http://schemas.microsoft.com/office/drawing/2014/main" id="{A2F8A598-57F7-D245-9878-6BC2056384B6}"/>
              </a:ext>
            </a:extLst>
          </p:cNvPr>
          <p:cNvPicPr>
            <a:picLocks noChangeAspect="1"/>
          </p:cNvPicPr>
          <p:nvPr/>
        </p:nvPicPr>
        <p:blipFill>
          <a:blip r:embed="rId16">
            <a:duotone>
              <a:schemeClr val="accent5">
                <a:shade val="45000"/>
                <a:satMod val="135000"/>
              </a:schemeClr>
              <a:prstClr val="white"/>
            </a:duotone>
            <a:lum bright="20000"/>
          </a:blip>
          <a:stretch>
            <a:fillRect/>
          </a:stretch>
        </p:blipFill>
        <p:spPr>
          <a:xfrm>
            <a:off x="10311892" y="340625"/>
            <a:ext cx="511411" cy="406905"/>
          </a:xfrm>
          <a:prstGeom prst="rect">
            <a:avLst/>
          </a:prstGeom>
        </p:spPr>
      </p:pic>
      <p:pic>
        <p:nvPicPr>
          <p:cNvPr id="30" name="Picture 29">
            <a:extLst>
              <a:ext uri="{FF2B5EF4-FFF2-40B4-BE49-F238E27FC236}">
                <a16:creationId xmlns="" xmlns:a16="http://schemas.microsoft.com/office/drawing/2014/main" id="{6C7337C0-74F7-B34C-8F23-5B3AC49795D7}"/>
              </a:ext>
            </a:extLst>
          </p:cNvPr>
          <p:cNvPicPr>
            <a:picLocks noChangeAspect="1"/>
          </p:cNvPicPr>
          <p:nvPr/>
        </p:nvPicPr>
        <p:blipFill>
          <a:blip r:embed="rId17">
            <a:duotone>
              <a:schemeClr val="accent5">
                <a:shade val="45000"/>
                <a:satMod val="135000"/>
              </a:schemeClr>
              <a:prstClr val="white"/>
            </a:duotone>
            <a:lum bright="20000"/>
          </a:blip>
          <a:stretch>
            <a:fillRect/>
          </a:stretch>
        </p:blipFill>
        <p:spPr>
          <a:xfrm>
            <a:off x="11063103" y="376777"/>
            <a:ext cx="541957" cy="334600"/>
          </a:xfrm>
          <a:prstGeom prst="rect">
            <a:avLst/>
          </a:prstGeom>
        </p:spPr>
      </p:pic>
    </p:spTree>
    <p:extLst>
      <p:ext uri="{BB962C8B-B14F-4D97-AF65-F5344CB8AC3E}">
        <p14:creationId xmlns:p14="http://schemas.microsoft.com/office/powerpoint/2010/main" val="217388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51"/>
          <p:cNvGraphicFramePr>
            <a:graphicFrameLocks noGrp="1"/>
          </p:cNvGraphicFramePr>
          <p:nvPr>
            <p:extLst>
              <p:ext uri="{D42A27DB-BD31-4B8C-83A1-F6EECF244321}">
                <p14:modId xmlns:p14="http://schemas.microsoft.com/office/powerpoint/2010/main" val="936156324"/>
              </p:ext>
            </p:extLst>
          </p:nvPr>
        </p:nvGraphicFramePr>
        <p:xfrm>
          <a:off x="337504" y="1440001"/>
          <a:ext cx="11517005" cy="4636276"/>
        </p:xfrm>
        <a:graphic>
          <a:graphicData uri="http://schemas.openxmlformats.org/drawingml/2006/table">
            <a:tbl>
              <a:tblPr firstRow="1" firstCol="1" bandRow="1">
                <a:tableStyleId>{46F890A9-2807-4EBB-B81D-B2AA78EC7F39}</a:tableStyleId>
              </a:tblPr>
              <a:tblGrid>
                <a:gridCol w="1934973">
                  <a:extLst>
                    <a:ext uri="{9D8B030D-6E8A-4147-A177-3AD203B41FA5}">
                      <a16:colId xmlns="" xmlns:a16="http://schemas.microsoft.com/office/drawing/2014/main" val="20000"/>
                    </a:ext>
                  </a:extLst>
                </a:gridCol>
                <a:gridCol w="2395508">
                  <a:extLst>
                    <a:ext uri="{9D8B030D-6E8A-4147-A177-3AD203B41FA5}">
                      <a16:colId xmlns="" xmlns:a16="http://schemas.microsoft.com/office/drawing/2014/main" val="20001"/>
                    </a:ext>
                  </a:extLst>
                </a:gridCol>
                <a:gridCol w="2395508">
                  <a:extLst>
                    <a:ext uri="{9D8B030D-6E8A-4147-A177-3AD203B41FA5}">
                      <a16:colId xmlns="" xmlns:a16="http://schemas.microsoft.com/office/drawing/2014/main" val="2529555946"/>
                    </a:ext>
                  </a:extLst>
                </a:gridCol>
                <a:gridCol w="2395508">
                  <a:extLst>
                    <a:ext uri="{9D8B030D-6E8A-4147-A177-3AD203B41FA5}">
                      <a16:colId xmlns="" xmlns:a16="http://schemas.microsoft.com/office/drawing/2014/main" val="20002"/>
                    </a:ext>
                  </a:extLst>
                </a:gridCol>
                <a:gridCol w="2395508">
                  <a:extLst>
                    <a:ext uri="{9D8B030D-6E8A-4147-A177-3AD203B41FA5}">
                      <a16:colId xmlns="" xmlns:a16="http://schemas.microsoft.com/office/drawing/2014/main" val="20003"/>
                    </a:ext>
                  </a:extLst>
                </a:gridCol>
              </a:tblGrid>
              <a:tr h="26457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FAZ-200F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FAZ-300F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FAZ-400E</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FAZ-800F</a:t>
                      </a: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extLst>
                  <a:ext uri="{0D108BD9-81ED-4DB2-BD59-A6C34878D82A}">
                    <a16:rowId xmlns="" xmlns:a16="http://schemas.microsoft.com/office/drawing/2014/main" val="10000"/>
                  </a:ext>
                </a:extLst>
              </a:tr>
              <a:tr h="259285">
                <a:tc>
                  <a:txBody>
                    <a:bodyPr/>
                    <a:lstStyle/>
                    <a:p>
                      <a:r>
                        <a:rPr lang="en-US" sz="1300"/>
                        <a:t>GB/Day</a:t>
                      </a:r>
                      <a:endParaRPr lang="en-US" sz="1300" b="1">
                        <a:solidFill>
                          <a:srgbClr val="FFFFFF"/>
                        </a:solidFill>
                        <a:latin typeface="Arial"/>
                        <a:cs typeface="Arial"/>
                      </a:endParaRPr>
                    </a:p>
                  </a:txBody>
                  <a:tcPr marL="121888" marR="121888" anchor="ctr"/>
                </a:tc>
                <a:tc>
                  <a:txBody>
                    <a:bodyPr/>
                    <a:lstStyle/>
                    <a:p>
                      <a:pPr algn="ctr"/>
                      <a:r>
                        <a:rPr lang="en-US" sz="1300"/>
                        <a:t>100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150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200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300</a:t>
                      </a:r>
                      <a:endParaRPr lang="en-US" sz="1300">
                        <a:latin typeface="Arial" panose="020B0604020202020204" pitchFamily="34" charset="0"/>
                        <a:cs typeface="Arial" panose="020B0604020202020204" pitchFamily="34" charset="0"/>
                      </a:endParaRPr>
                    </a:p>
                  </a:txBody>
                  <a:tcPr marL="121888" marR="121888" anchor="ctr"/>
                </a:tc>
                <a:extLst>
                  <a:ext uri="{0D108BD9-81ED-4DB2-BD59-A6C34878D82A}">
                    <a16:rowId xmlns="" xmlns:a16="http://schemas.microsoft.com/office/drawing/2014/main" val="10001"/>
                  </a:ext>
                </a:extLst>
              </a:tr>
              <a:tr h="504523">
                <a:tc>
                  <a:txBody>
                    <a:bodyPr/>
                    <a:lstStyle/>
                    <a:p>
                      <a:r>
                        <a:rPr lang="en-US" sz="1300"/>
                        <a:t>Analytic Sustained Rate (logs/sec)</a:t>
                      </a:r>
                      <a:endParaRPr lang="en-US" sz="1300" b="1">
                        <a:solidFill>
                          <a:srgbClr val="FFFFFF"/>
                        </a:solidFill>
                        <a:latin typeface="Arial"/>
                        <a:cs typeface="Arial"/>
                      </a:endParaRPr>
                    </a:p>
                  </a:txBody>
                  <a:tcPr marL="121888" marR="121888" anchor="ctr"/>
                </a:tc>
                <a:tc>
                  <a:txBody>
                    <a:bodyPr/>
                    <a:lstStyle/>
                    <a:p>
                      <a:pPr algn="ctr"/>
                      <a:r>
                        <a:rPr lang="en-US" sz="1300"/>
                        <a:t>3,000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4,500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6,000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8,250</a:t>
                      </a:r>
                      <a:endParaRPr lang="en-US" sz="1300">
                        <a:latin typeface="Arial" panose="020B0604020202020204" pitchFamily="34" charset="0"/>
                        <a:cs typeface="Arial" panose="020B0604020202020204" pitchFamily="34" charset="0"/>
                      </a:endParaRPr>
                    </a:p>
                  </a:txBody>
                  <a:tcPr marL="121888" marR="121888" anchor="ctr"/>
                </a:tc>
                <a:extLst>
                  <a:ext uri="{0D108BD9-81ED-4DB2-BD59-A6C34878D82A}">
                    <a16:rowId xmlns="" xmlns:a16="http://schemas.microsoft.com/office/drawing/2014/main" val="10002"/>
                  </a:ext>
                </a:extLst>
              </a:tr>
              <a:tr h="424514">
                <a:tc>
                  <a:txBody>
                    <a:bodyPr/>
                    <a:lstStyle/>
                    <a:p>
                      <a:r>
                        <a:rPr lang="en-US" sz="1300"/>
                        <a:t>Collector Sustained Rate (logs/sec)</a:t>
                      </a:r>
                      <a:endParaRPr lang="en-US" sz="1300" b="1">
                        <a:solidFill>
                          <a:srgbClr val="FFFFFF"/>
                        </a:solidFill>
                        <a:latin typeface="Arial"/>
                        <a:cs typeface="Arial"/>
                      </a:endParaRPr>
                    </a:p>
                  </a:txBody>
                  <a:tcPr marL="121888" marR="121888" anchor="ctr"/>
                </a:tc>
                <a:tc>
                  <a:txBody>
                    <a:bodyPr/>
                    <a:lstStyle/>
                    <a:p>
                      <a:pPr algn="ctr"/>
                      <a:r>
                        <a:rPr lang="en-US" sz="1300"/>
                        <a:t>4,500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6,750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9,000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12,000</a:t>
                      </a:r>
                      <a:endParaRPr lang="en-US" sz="1300">
                        <a:latin typeface="Arial" panose="020B0604020202020204" pitchFamily="34" charset="0"/>
                        <a:cs typeface="Arial" panose="020B0604020202020204" pitchFamily="34" charset="0"/>
                      </a:endParaRPr>
                    </a:p>
                  </a:txBody>
                  <a:tcPr marL="121888" marR="121888" anchor="ctr"/>
                </a:tc>
                <a:extLst>
                  <a:ext uri="{0D108BD9-81ED-4DB2-BD59-A6C34878D82A}">
                    <a16:rowId xmlns="" xmlns:a16="http://schemas.microsoft.com/office/drawing/2014/main" val="10003"/>
                  </a:ext>
                </a:extLst>
              </a:tr>
              <a:tr h="584789">
                <a:tc>
                  <a:txBody>
                    <a:bodyPr/>
                    <a:lstStyle/>
                    <a:p>
                      <a:r>
                        <a:rPr lang="en-US" sz="1300"/>
                        <a:t>Max.</a:t>
                      </a:r>
                      <a:r>
                        <a:rPr lang="en-US" sz="1300" baseline="0"/>
                        <a:t> Devices/ADOMs</a:t>
                      </a:r>
                      <a:endParaRPr lang="en-US" sz="1300" b="1">
                        <a:solidFill>
                          <a:srgbClr val="FFFFFF"/>
                        </a:solidFill>
                        <a:latin typeface="Arial"/>
                        <a:cs typeface="Arial"/>
                      </a:endParaRPr>
                    </a:p>
                  </a:txBody>
                  <a:tcPr marL="121888" marR="121888" anchor="ctr"/>
                </a:tc>
                <a:tc>
                  <a:txBody>
                    <a:bodyPr/>
                    <a:lstStyle/>
                    <a:p>
                      <a:pPr algn="ctr"/>
                      <a:r>
                        <a:rPr lang="en-US" sz="1300"/>
                        <a:t>150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180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200</a:t>
                      </a:r>
                      <a:endParaRPr lang="en-US" sz="1300">
                        <a:latin typeface="Arial" panose="020B0604020202020204" pitchFamily="34" charset="0"/>
                        <a:cs typeface="Arial" panose="020B0604020202020204" pitchFamily="34" charset="0"/>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800</a:t>
                      </a:r>
                      <a:endParaRPr lang="en-US" sz="1300">
                        <a:latin typeface="Arial" panose="020B0604020202020204" pitchFamily="34" charset="0"/>
                        <a:cs typeface="Arial" panose="020B0604020202020204" pitchFamily="34" charset="0"/>
                      </a:endParaRPr>
                    </a:p>
                  </a:txBody>
                  <a:tcPr marL="121888" marR="121888" anchor="ctr"/>
                </a:tc>
                <a:extLst>
                  <a:ext uri="{0D108BD9-81ED-4DB2-BD59-A6C34878D82A}">
                    <a16:rowId xmlns="" xmlns:a16="http://schemas.microsoft.com/office/drawing/2014/main" val="10004"/>
                  </a:ext>
                </a:extLst>
              </a:tr>
              <a:tr h="584789">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r>
                        <a:rPr lang="en-US" sz="1300"/>
                        <a:t>Max Number of Days Analytics</a:t>
                      </a:r>
                      <a:endParaRPr lang="en-US" sz="1300" b="1">
                        <a:solidFill>
                          <a:srgbClr val="000000"/>
                        </a:solidFill>
                        <a:latin typeface="+mn-lt"/>
                        <a:cs typeface="Arial"/>
                      </a:endParaRPr>
                    </a:p>
                  </a:txBody>
                  <a:tcPr marL="121888" marR="121888" anchor="ctr"/>
                </a:tc>
                <a:tc>
                  <a:txBody>
                    <a:bodyPr/>
                    <a:lstStyle/>
                    <a:p>
                      <a:pPr algn="ctr"/>
                      <a:r>
                        <a:rPr lang="en-US" sz="1300"/>
                        <a:t>40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28</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30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30</a:t>
                      </a:r>
                      <a:endParaRPr lang="en-US" sz="1300">
                        <a:latin typeface="Arial" panose="020B0604020202020204" pitchFamily="34" charset="0"/>
                        <a:cs typeface="Arial" panose="020B0604020202020204" pitchFamily="34" charset="0"/>
                      </a:endParaRPr>
                    </a:p>
                  </a:txBody>
                  <a:tcPr marL="121888" marR="121888" anchor="ctr"/>
                </a:tc>
                <a:extLst>
                  <a:ext uri="{0D108BD9-81ED-4DB2-BD59-A6C34878D82A}">
                    <a16:rowId xmlns="" xmlns:a16="http://schemas.microsoft.com/office/drawing/2014/main" val="10005"/>
                  </a:ext>
                </a:extLst>
              </a:tr>
              <a:tr h="584789">
                <a:tc>
                  <a:txBody>
                    <a:bodyPr/>
                    <a:lstStyle/>
                    <a:p>
                      <a:r>
                        <a:rPr lang="en-US" sz="1300"/>
                        <a:t>Total Interfaces</a:t>
                      </a:r>
                      <a:endParaRPr lang="en-US" sz="1300" b="1">
                        <a:solidFill>
                          <a:srgbClr val="FFFFFF"/>
                        </a:solidFill>
                        <a:latin typeface="Arial"/>
                        <a:cs typeface="Arial"/>
                      </a:endParaRPr>
                    </a:p>
                  </a:txBody>
                  <a:tcPr marL="121888" marR="121888" anchor="ctr"/>
                </a:tc>
                <a:tc>
                  <a:txBody>
                    <a:bodyPr/>
                    <a:lstStyle/>
                    <a:p>
                      <a:pPr algn="ctr"/>
                      <a:r>
                        <a:rPr lang="en-US" sz="1300"/>
                        <a:t>2x </a:t>
                      </a:r>
                      <a:r>
                        <a:rPr lang="fr-FR" sz="1300"/>
                        <a:t>GE RJ45</a:t>
                      </a:r>
                      <a:endParaRPr lang="en-US" sz="1300">
                        <a:latin typeface="Arial" panose="020B0604020202020204" pitchFamily="34" charset="0"/>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a:t>2x </a:t>
                      </a:r>
                      <a:r>
                        <a:rPr lang="fr-FR" sz="1300"/>
                        <a:t>GE RJ45</a:t>
                      </a:r>
                      <a:r>
                        <a:rPr lang="en-US" sz="1300"/>
                        <a:t>, 2x GE SFP</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fr-FR" sz="1300"/>
                        <a:t>4x GE RJ45</a:t>
                      </a:r>
                      <a:endParaRPr lang="en-US" sz="1300">
                        <a:latin typeface="Arial" panose="020B0604020202020204" pitchFamily="34" charset="0"/>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a:t>4x </a:t>
                      </a:r>
                      <a:r>
                        <a:rPr lang="fr-FR" sz="1300"/>
                        <a:t>GE RJ45</a:t>
                      </a:r>
                      <a:r>
                        <a:rPr lang="en-US" sz="1300"/>
                        <a:t>, 2x GE SFP</a:t>
                      </a:r>
                      <a:endParaRPr lang="en-US" sz="1300">
                        <a:latin typeface="Arial" panose="020B0604020202020204" pitchFamily="34" charset="0"/>
                        <a:cs typeface="Arial" panose="020B0604020202020204" pitchFamily="34" charset="0"/>
                      </a:endParaRPr>
                    </a:p>
                  </a:txBody>
                  <a:tcPr marL="121888" marR="121888" anchor="ctr"/>
                </a:tc>
                <a:extLst>
                  <a:ext uri="{0D108BD9-81ED-4DB2-BD59-A6C34878D82A}">
                    <a16:rowId xmlns="" xmlns:a16="http://schemas.microsoft.com/office/drawing/2014/main" val="10006"/>
                  </a:ext>
                </a:extLst>
              </a:tr>
              <a:tr h="584789">
                <a:tc>
                  <a:txBody>
                    <a:bodyPr/>
                    <a:lstStyle/>
                    <a:p>
                      <a:r>
                        <a:rPr lang="en-US" sz="1300"/>
                        <a:t>Storage capacity</a:t>
                      </a:r>
                      <a:endParaRPr lang="en-US" sz="1300" b="1">
                        <a:solidFill>
                          <a:srgbClr val="FFFFFF"/>
                        </a:solidFill>
                        <a:latin typeface="Arial"/>
                        <a:cs typeface="Arial"/>
                      </a:endParaRPr>
                    </a:p>
                  </a:txBody>
                  <a:tcPr marL="121888" marR="121888" anchor="ctr"/>
                </a:tc>
                <a:tc>
                  <a:txBody>
                    <a:bodyPr/>
                    <a:lstStyle/>
                    <a:p>
                      <a:pPr algn="ctr"/>
                      <a:r>
                        <a:rPr lang="en-US" sz="1300"/>
                        <a:t>1x 4 TB</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2x 4 TB</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4x 3</a:t>
                      </a:r>
                      <a:r>
                        <a:rPr lang="en-US" sz="1300" baseline="0"/>
                        <a:t> TB</a:t>
                      </a:r>
                      <a:endParaRPr lang="en-US" sz="1300">
                        <a:latin typeface="Arial" panose="020B0604020202020204" pitchFamily="34" charset="0"/>
                        <a:cs typeface="Arial" panose="020B0604020202020204" pitchFamily="34" charset="0"/>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4x 4 TB</a:t>
                      </a:r>
                      <a:endParaRPr lang="en-US" sz="1300">
                        <a:latin typeface="Arial" panose="020B0604020202020204" pitchFamily="34" charset="0"/>
                        <a:cs typeface="Arial" panose="020B0604020202020204" pitchFamily="34" charset="0"/>
                      </a:endParaRPr>
                    </a:p>
                  </a:txBody>
                  <a:tcPr marL="121888" marR="121888" anchor="ctr"/>
                </a:tc>
                <a:extLst>
                  <a:ext uri="{0D108BD9-81ED-4DB2-BD59-A6C34878D82A}">
                    <a16:rowId xmlns="" xmlns:a16="http://schemas.microsoft.com/office/drawing/2014/main" val="10007"/>
                  </a:ext>
                </a:extLst>
              </a:tr>
              <a:tr h="719269">
                <a:tc>
                  <a:txBody>
                    <a:bodyPr/>
                    <a:lstStyle/>
                    <a:p>
                      <a:r>
                        <a:rPr lang="en-US" sz="1300"/>
                        <a:t>RAID support</a:t>
                      </a:r>
                      <a:endParaRPr lang="en-US" sz="1300" b="1">
                        <a:solidFill>
                          <a:srgbClr val="FFFFFF"/>
                        </a:solidFill>
                        <a:latin typeface="Arial"/>
                        <a:cs typeface="Arial"/>
                      </a:endParaRPr>
                    </a:p>
                  </a:txBody>
                  <a:tcPr marL="121888" marR="121888" anchor="ctr"/>
                </a:tc>
                <a:tc>
                  <a:txBody>
                    <a:bodyPr/>
                    <a:lstStyle/>
                    <a:p>
                      <a:pPr algn="ctr"/>
                      <a:r>
                        <a:rPr lang="en-US" sz="1300"/>
                        <a:t>N/A</a:t>
                      </a:r>
                      <a:endParaRPr lang="en-US" sz="1300">
                        <a:latin typeface="Arial" panose="020B0604020202020204" pitchFamily="34" charset="0"/>
                        <a:cs typeface="Arial" panose="020B0604020202020204" pitchFamily="34" charset="0"/>
                      </a:endParaRPr>
                    </a:p>
                  </a:txBody>
                  <a:tcPr marL="121888" marR="121888" anchor="ctr"/>
                </a:tc>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1300"/>
                        <a:t>Yes (0,1)</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Yes (0,1,5,10)</a:t>
                      </a:r>
                      <a:endParaRPr lang="en-US" sz="1300">
                        <a:latin typeface="Arial" panose="020B0604020202020204" pitchFamily="34" charset="0"/>
                        <a:cs typeface="Arial" panose="020B0604020202020204" pitchFamily="34" charset="0"/>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Yes (0,1,5,10)</a:t>
                      </a:r>
                      <a:endParaRPr lang="en-US" sz="1300" dirty="0">
                        <a:latin typeface="Arial" panose="020B0604020202020204" pitchFamily="34" charset="0"/>
                        <a:cs typeface="Arial" panose="020B0604020202020204" pitchFamily="34" charset="0"/>
                      </a:endParaRPr>
                    </a:p>
                  </a:txBody>
                  <a:tcPr marL="121888" marR="121888" anchor="ctr"/>
                </a:tc>
                <a:extLst>
                  <a:ext uri="{0D108BD9-81ED-4DB2-BD59-A6C34878D82A}">
                    <a16:rowId xmlns="" xmlns:a16="http://schemas.microsoft.com/office/drawing/2014/main" val="10008"/>
                  </a:ext>
                </a:extLst>
              </a:tr>
            </a:tbl>
          </a:graphicData>
        </a:graphic>
      </p:graphicFrame>
      <p:sp>
        <p:nvSpPr>
          <p:cNvPr id="5" name="Title 4"/>
          <p:cNvSpPr>
            <a:spLocks noGrp="1"/>
          </p:cNvSpPr>
          <p:nvPr>
            <p:ph type="title"/>
          </p:nvPr>
        </p:nvSpPr>
        <p:spPr/>
        <p:txBody>
          <a:bodyPr/>
          <a:lstStyle/>
          <a:p>
            <a:r>
              <a:rPr lang="en-US" err="1"/>
              <a:t>FortiAnalyzer</a:t>
            </a:r>
            <a:r>
              <a:rPr lang="en-US"/>
              <a:t> Series</a:t>
            </a:r>
          </a:p>
        </p:txBody>
      </p:sp>
    </p:spTree>
    <p:extLst>
      <p:ext uri="{BB962C8B-B14F-4D97-AF65-F5344CB8AC3E}">
        <p14:creationId xmlns:p14="http://schemas.microsoft.com/office/powerpoint/2010/main" val="11134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FortiAnalyzer</a:t>
            </a:r>
            <a:r>
              <a:rPr lang="en-US"/>
              <a:t> Series</a:t>
            </a:r>
          </a:p>
        </p:txBody>
      </p:sp>
      <p:graphicFrame>
        <p:nvGraphicFramePr>
          <p:cNvPr id="3" name="Group 51"/>
          <p:cNvGraphicFramePr>
            <a:graphicFrameLocks noGrp="1"/>
          </p:cNvGraphicFramePr>
          <p:nvPr>
            <p:extLst>
              <p:ext uri="{D42A27DB-BD31-4B8C-83A1-F6EECF244321}">
                <p14:modId xmlns:p14="http://schemas.microsoft.com/office/powerpoint/2010/main" val="682695978"/>
              </p:ext>
            </p:extLst>
          </p:nvPr>
        </p:nvGraphicFramePr>
        <p:xfrm>
          <a:off x="337503" y="1440001"/>
          <a:ext cx="11516998" cy="5018023"/>
        </p:xfrm>
        <a:graphic>
          <a:graphicData uri="http://schemas.openxmlformats.org/drawingml/2006/table">
            <a:tbl>
              <a:tblPr firstRow="1" firstCol="1" bandRow="1">
                <a:tableStyleId>{46F890A9-2807-4EBB-B81D-B2AA78EC7F39}</a:tableStyleId>
              </a:tblPr>
              <a:tblGrid>
                <a:gridCol w="1680253">
                  <a:extLst>
                    <a:ext uri="{9D8B030D-6E8A-4147-A177-3AD203B41FA5}">
                      <a16:colId xmlns="" xmlns:a16="http://schemas.microsoft.com/office/drawing/2014/main" val="20000"/>
                    </a:ext>
                  </a:extLst>
                </a:gridCol>
                <a:gridCol w="1967349">
                  <a:extLst>
                    <a:ext uri="{9D8B030D-6E8A-4147-A177-3AD203B41FA5}">
                      <a16:colId xmlns="" xmlns:a16="http://schemas.microsoft.com/office/drawing/2014/main" val="20001"/>
                    </a:ext>
                  </a:extLst>
                </a:gridCol>
                <a:gridCol w="1967349">
                  <a:extLst>
                    <a:ext uri="{9D8B030D-6E8A-4147-A177-3AD203B41FA5}">
                      <a16:colId xmlns="" xmlns:a16="http://schemas.microsoft.com/office/drawing/2014/main" val="636410262"/>
                    </a:ext>
                  </a:extLst>
                </a:gridCol>
                <a:gridCol w="1967349">
                  <a:extLst>
                    <a:ext uri="{9D8B030D-6E8A-4147-A177-3AD203B41FA5}">
                      <a16:colId xmlns="" xmlns:a16="http://schemas.microsoft.com/office/drawing/2014/main" val="20002"/>
                    </a:ext>
                  </a:extLst>
                </a:gridCol>
                <a:gridCol w="1967349">
                  <a:extLst>
                    <a:ext uri="{9D8B030D-6E8A-4147-A177-3AD203B41FA5}">
                      <a16:colId xmlns="" xmlns:a16="http://schemas.microsoft.com/office/drawing/2014/main" val="71505448"/>
                    </a:ext>
                  </a:extLst>
                </a:gridCol>
                <a:gridCol w="1967349">
                  <a:extLst>
                    <a:ext uri="{9D8B030D-6E8A-4147-A177-3AD203B41FA5}">
                      <a16:colId xmlns="" xmlns:a16="http://schemas.microsoft.com/office/drawing/2014/main" val="20003"/>
                    </a:ext>
                  </a:extLst>
                </a:gridCol>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a:ln>
                          <a:noFill/>
                        </a:ln>
                        <a:solidFill>
                          <a:srgbClr val="FFFFFF"/>
                        </a:solidFill>
                        <a:effectLst/>
                        <a:latin typeface="Arial"/>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FAZ-1000F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kern="1200" cap="none" spc="0" normalizeH="0" baseline="0" noProof="0">
                          <a:ln>
                            <a:noFill/>
                          </a:ln>
                          <a:effectLst/>
                          <a:uLnTx/>
                          <a:uFillTx/>
                        </a:rPr>
                        <a:t>FAZ-2000E</a:t>
                      </a:r>
                      <a:endParaRPr kumimoji="0" lang="en-US" sz="1300" b="1" i="0" u="none" strike="noStrike" kern="1200" cap="none" spc="0" normalizeH="0" baseline="0" noProof="0">
                        <a:ln>
                          <a:noFill/>
                        </a:ln>
                        <a:solidFill>
                          <a:srgbClr val="FFFFFF"/>
                        </a:solidFill>
                        <a:effectLst/>
                        <a:uLnTx/>
                        <a:uFillTx/>
                        <a:latin typeface="+mn-lt"/>
                        <a:ea typeface="+mn-ea"/>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kern="1200" cap="none" spc="0" normalizeH="0" baseline="0" noProof="0">
                          <a:ln>
                            <a:noFill/>
                          </a:ln>
                          <a:effectLst/>
                          <a:uLnTx/>
                          <a:uFillTx/>
                        </a:rPr>
                        <a:t>FAZ-3000F</a:t>
                      </a:r>
                      <a:endParaRPr kumimoji="0" lang="en-US" sz="1300" b="1" i="0" u="none" strike="noStrike" kern="1200" cap="none" spc="0" normalizeH="0" baseline="0" noProof="0">
                        <a:ln>
                          <a:noFill/>
                        </a:ln>
                        <a:solidFill>
                          <a:srgbClr val="FFFFFF"/>
                        </a:solidFill>
                        <a:effectLst/>
                        <a:uLnTx/>
                        <a:uFillTx/>
                        <a:latin typeface="+mn-lt"/>
                        <a:ea typeface="+mn-ea"/>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kern="1200" cap="none" spc="0" normalizeH="0" baseline="0" noProof="0">
                          <a:ln>
                            <a:noFill/>
                          </a:ln>
                          <a:effectLst/>
                          <a:uLnTx/>
                          <a:uFillTx/>
                        </a:rPr>
                        <a:t>FAZ-3500G</a:t>
                      </a:r>
                      <a:endParaRPr kumimoji="0" lang="en-US" sz="1300" b="1" i="0" u="none" strike="noStrike" kern="1200" cap="none" spc="0" normalizeH="0" baseline="0" noProof="0">
                        <a:ln>
                          <a:noFill/>
                        </a:ln>
                        <a:solidFill>
                          <a:srgbClr val="FFFFFF"/>
                        </a:solidFill>
                        <a:effectLst/>
                        <a:uLnTx/>
                        <a:uFillTx/>
                        <a:latin typeface="+mn-lt"/>
                        <a:ea typeface="+mn-ea"/>
                        <a:cs typeface="Arial"/>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FAZ-3700F</a:t>
                      </a:r>
                      <a:endParaRPr kumimoji="0" lang="en-US" sz="1300" b="1" i="0" u="none" strike="noStrike" cap="none" normalizeH="0" baseline="0">
                        <a:ln>
                          <a:noFill/>
                        </a:ln>
                        <a:solidFill>
                          <a:srgbClr val="FFFFFF"/>
                        </a:solidFill>
                        <a:effectLst/>
                        <a:latin typeface="+mn-lt"/>
                        <a:cs typeface="Arial"/>
                      </a:endParaRPr>
                    </a:p>
                  </a:txBody>
                  <a:tcPr marL="116086" marR="116086" marT="48984" marB="48984" horzOverflow="overflow"/>
                </a:tc>
                <a:extLst>
                  <a:ext uri="{0D108BD9-81ED-4DB2-BD59-A6C34878D82A}">
                    <a16:rowId xmlns="" xmlns:a16="http://schemas.microsoft.com/office/drawing/2014/main" val="10000"/>
                  </a:ext>
                </a:extLst>
              </a:tr>
              <a:tr h="271418">
                <a:tc>
                  <a:txBody>
                    <a:bodyPr/>
                    <a:lstStyle/>
                    <a:p>
                      <a:r>
                        <a:rPr lang="en-US" sz="1300"/>
                        <a:t>GB/Day</a:t>
                      </a:r>
                      <a:endParaRPr lang="en-US" sz="1300" b="1">
                        <a:solidFill>
                          <a:srgbClr val="FFFFFF"/>
                        </a:solidFill>
                        <a:latin typeface="Arial"/>
                        <a:cs typeface="Arial"/>
                      </a:endParaRPr>
                    </a:p>
                  </a:txBody>
                  <a:tcPr marL="121888" marR="121888" anchor="ctr"/>
                </a:tc>
                <a:tc>
                  <a:txBody>
                    <a:bodyPr/>
                    <a:lstStyle/>
                    <a:p>
                      <a:pPr algn="ctr"/>
                      <a:r>
                        <a:rPr lang="en-US" sz="1300"/>
                        <a:t>660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1,000</a:t>
                      </a:r>
                      <a:endParaRPr lang="en-US" sz="1300">
                        <a:latin typeface="Arial"/>
                        <a:cs typeface="Arial"/>
                      </a:endParaRPr>
                    </a:p>
                  </a:txBody>
                  <a:tcPr marL="121888" marR="121888" anchor="ctr"/>
                </a:tc>
                <a:tc>
                  <a:txBody>
                    <a:bodyPr/>
                    <a:lstStyle/>
                    <a:p>
                      <a:pPr algn="ctr"/>
                      <a:r>
                        <a:rPr lang="en-US" sz="1300"/>
                        <a:t>3,000</a:t>
                      </a:r>
                      <a:endParaRPr lang="en-US" sz="1300">
                        <a:latin typeface="Arial"/>
                        <a:cs typeface="Arial"/>
                      </a:endParaRPr>
                    </a:p>
                  </a:txBody>
                  <a:tcPr marL="121888" marR="121888" anchor="ctr"/>
                </a:tc>
                <a:tc>
                  <a:txBody>
                    <a:bodyPr/>
                    <a:lstStyle/>
                    <a:p>
                      <a:pPr algn="ctr"/>
                      <a:r>
                        <a:rPr lang="en-US" sz="1300">
                          <a:latin typeface="Arial"/>
                          <a:cs typeface="Arial"/>
                        </a:rPr>
                        <a:t>5,000</a:t>
                      </a:r>
                    </a:p>
                  </a:txBody>
                  <a:tcPr marL="121888" marR="121888" anchor="ctr"/>
                </a:tc>
                <a:tc>
                  <a:txBody>
                    <a:bodyPr/>
                    <a:lstStyle/>
                    <a:p>
                      <a:pPr algn="ctr"/>
                      <a:r>
                        <a:rPr lang="en-US" sz="1200"/>
                        <a:t>8,300</a:t>
                      </a:r>
                      <a:endParaRPr lang="en-US" sz="1200">
                        <a:latin typeface="+mn-lt"/>
                        <a:cs typeface="Arial"/>
                      </a:endParaRPr>
                    </a:p>
                  </a:txBody>
                  <a:tcPr marL="121888" marR="121888" anchor="ctr"/>
                </a:tc>
                <a:extLst>
                  <a:ext uri="{0D108BD9-81ED-4DB2-BD59-A6C34878D82A}">
                    <a16:rowId xmlns="" xmlns:a16="http://schemas.microsoft.com/office/drawing/2014/main" val="10001"/>
                  </a:ext>
                </a:extLst>
              </a:tr>
              <a:tr h="528132">
                <a:tc>
                  <a:txBody>
                    <a:bodyPr/>
                    <a:lstStyle/>
                    <a:p>
                      <a:r>
                        <a:rPr lang="en-US" sz="1300"/>
                        <a:t>Analytic Sustained Rate (logs/sec)</a:t>
                      </a:r>
                      <a:endParaRPr lang="en-US" sz="1300" b="1">
                        <a:solidFill>
                          <a:srgbClr val="FFFFFF"/>
                        </a:solidFill>
                        <a:latin typeface="Arial"/>
                        <a:cs typeface="Arial"/>
                      </a:endParaRPr>
                    </a:p>
                  </a:txBody>
                  <a:tcPr marL="121888" marR="121888" anchor="ctr"/>
                </a:tc>
                <a:tc>
                  <a:txBody>
                    <a:bodyPr/>
                    <a:lstStyle/>
                    <a:p>
                      <a:pPr algn="ctr"/>
                      <a:r>
                        <a:rPr lang="en-US" sz="1300"/>
                        <a:t>20,000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30,000</a:t>
                      </a:r>
                      <a:endParaRPr lang="en-US" sz="1300">
                        <a:latin typeface="Arial"/>
                        <a:cs typeface="Arial"/>
                      </a:endParaRPr>
                    </a:p>
                  </a:txBody>
                  <a:tcPr marL="121888" marR="121888" anchor="ctr"/>
                </a:tc>
                <a:tc>
                  <a:txBody>
                    <a:bodyPr/>
                    <a:lstStyle/>
                    <a:p>
                      <a:pPr algn="ctr"/>
                      <a:r>
                        <a:rPr lang="en-US" sz="1300"/>
                        <a:t>42,000</a:t>
                      </a:r>
                      <a:endParaRPr lang="en-US" sz="1300">
                        <a:latin typeface="Arial"/>
                        <a:cs typeface="Arial"/>
                      </a:endParaRPr>
                    </a:p>
                  </a:txBody>
                  <a:tcPr marL="121888" marR="121888" anchor="ctr"/>
                </a:tc>
                <a:tc>
                  <a:txBody>
                    <a:bodyPr/>
                    <a:lstStyle/>
                    <a:p>
                      <a:pPr algn="ctr"/>
                      <a:r>
                        <a:rPr lang="en-US" sz="1300">
                          <a:latin typeface="Arial"/>
                          <a:cs typeface="Arial"/>
                        </a:rPr>
                        <a:t>60,000</a:t>
                      </a:r>
                    </a:p>
                  </a:txBody>
                  <a:tcPr marL="121888" marR="121888" anchor="ctr"/>
                </a:tc>
                <a:tc>
                  <a:txBody>
                    <a:bodyPr/>
                    <a:lstStyle/>
                    <a:p>
                      <a:pPr algn="ctr"/>
                      <a:r>
                        <a:rPr lang="en-US" sz="1200"/>
                        <a:t>100,000</a:t>
                      </a:r>
                      <a:endParaRPr lang="en-US" sz="1200">
                        <a:latin typeface="+mn-lt"/>
                        <a:cs typeface="Arial"/>
                      </a:endParaRPr>
                    </a:p>
                  </a:txBody>
                  <a:tcPr marL="121888" marR="121888" anchor="ctr"/>
                </a:tc>
                <a:extLst>
                  <a:ext uri="{0D108BD9-81ED-4DB2-BD59-A6C34878D82A}">
                    <a16:rowId xmlns="" xmlns:a16="http://schemas.microsoft.com/office/drawing/2014/main" val="10002"/>
                  </a:ext>
                </a:extLst>
              </a:tr>
              <a:tr h="444379">
                <a:tc>
                  <a:txBody>
                    <a:bodyPr/>
                    <a:lstStyle/>
                    <a:p>
                      <a:r>
                        <a:rPr lang="en-US" sz="1300"/>
                        <a:t>Collector Sustained Rate (logs/sec)</a:t>
                      </a:r>
                      <a:endParaRPr lang="en-US" sz="1300" b="1">
                        <a:solidFill>
                          <a:srgbClr val="FFFFFF"/>
                        </a:solidFill>
                        <a:latin typeface="Arial"/>
                        <a:cs typeface="Arial"/>
                      </a:endParaRPr>
                    </a:p>
                  </a:txBody>
                  <a:tcPr marL="121888" marR="121888" anchor="ctr"/>
                </a:tc>
                <a:tc>
                  <a:txBody>
                    <a:bodyPr/>
                    <a:lstStyle/>
                    <a:p>
                      <a:pPr algn="ctr"/>
                      <a:r>
                        <a:rPr lang="en-US" sz="1300"/>
                        <a:t>30,000</a:t>
                      </a:r>
                      <a:endParaRPr lang="en-US" sz="1300">
                        <a:latin typeface="Arial" panose="020B0604020202020204" pitchFamily="34" charset="0"/>
                        <a:cs typeface="Arial" panose="020B0604020202020204" pitchFamily="34" charset="0"/>
                      </a:endParaRPr>
                    </a:p>
                  </a:txBody>
                  <a:tcPr marL="121888" marR="121888" anchor="ctr"/>
                </a:tc>
                <a:tc>
                  <a:txBody>
                    <a:bodyPr/>
                    <a:lstStyle/>
                    <a:p>
                      <a:pPr algn="ctr"/>
                      <a:r>
                        <a:rPr lang="en-US" sz="1300"/>
                        <a:t>45,000</a:t>
                      </a:r>
                      <a:endParaRPr lang="en-US" sz="1300">
                        <a:latin typeface="Arial"/>
                        <a:cs typeface="Arial"/>
                      </a:endParaRPr>
                    </a:p>
                  </a:txBody>
                  <a:tcPr marL="121888" marR="121888" anchor="ctr"/>
                </a:tc>
                <a:tc>
                  <a:txBody>
                    <a:bodyPr/>
                    <a:lstStyle/>
                    <a:p>
                      <a:pPr algn="ctr"/>
                      <a:r>
                        <a:rPr lang="en-US" sz="1300"/>
                        <a:t>60,000</a:t>
                      </a:r>
                      <a:endParaRPr lang="en-US" sz="1300">
                        <a:latin typeface="Arial"/>
                        <a:cs typeface="Arial"/>
                      </a:endParaRPr>
                    </a:p>
                  </a:txBody>
                  <a:tcPr marL="121888" marR="121888" anchor="ctr"/>
                </a:tc>
                <a:tc>
                  <a:txBody>
                    <a:bodyPr/>
                    <a:lstStyle/>
                    <a:p>
                      <a:pPr algn="ctr"/>
                      <a:r>
                        <a:rPr lang="en-US" sz="1300">
                          <a:latin typeface="Arial"/>
                          <a:cs typeface="Arial"/>
                        </a:rPr>
                        <a:t>90,000</a:t>
                      </a:r>
                    </a:p>
                  </a:txBody>
                  <a:tcPr marL="121888" marR="1218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150,000</a:t>
                      </a:r>
                      <a:endParaRPr lang="en-US" sz="1300">
                        <a:latin typeface="+mn-lt"/>
                        <a:cs typeface="Arial"/>
                      </a:endParaRPr>
                    </a:p>
                  </a:txBody>
                  <a:tcPr marL="121888" marR="121888" anchor="ctr"/>
                </a:tc>
                <a:extLst>
                  <a:ext uri="{0D108BD9-81ED-4DB2-BD59-A6C34878D82A}">
                    <a16:rowId xmlns="" xmlns:a16="http://schemas.microsoft.com/office/drawing/2014/main" val="10003"/>
                  </a:ext>
                </a:extLst>
              </a:tr>
              <a:tr h="612155">
                <a:tc>
                  <a:txBody>
                    <a:bodyPr/>
                    <a:lstStyle/>
                    <a:p>
                      <a:r>
                        <a:rPr lang="en-US" sz="1300"/>
                        <a:t>Max.</a:t>
                      </a:r>
                      <a:r>
                        <a:rPr lang="en-US" sz="1300" baseline="0"/>
                        <a:t> Devices/ADOMs</a:t>
                      </a:r>
                      <a:endParaRPr lang="en-US" sz="1300" b="1">
                        <a:solidFill>
                          <a:srgbClr val="FFFFFF"/>
                        </a:solidFill>
                        <a:latin typeface="Arial"/>
                        <a:cs typeface="Arial"/>
                      </a:endParaRPr>
                    </a:p>
                  </a:txBody>
                  <a:tcPr marL="121888" marR="121888" anchor="ctr"/>
                </a:tc>
                <a:tc>
                  <a:txBody>
                    <a:bodyPr/>
                    <a:lstStyle/>
                    <a:p>
                      <a:pPr algn="ctr"/>
                      <a:r>
                        <a:rPr lang="en-US" sz="1300"/>
                        <a:t>2,000</a:t>
                      </a:r>
                      <a:endParaRPr lang="en-US" sz="1300">
                        <a:latin typeface="Arial" panose="020B0604020202020204" pitchFamily="34" charset="0"/>
                        <a:cs typeface="Arial" panose="020B0604020202020204" pitchFamily="34" charset="0"/>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2,000</a:t>
                      </a:r>
                      <a:endParaRPr lang="en-US" sz="1300">
                        <a:latin typeface="Arial"/>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u="none" strike="noStrike" kern="1200" cap="none" spc="0" normalizeH="0" baseline="0" noProof="0">
                          <a:ln>
                            <a:noFill/>
                          </a:ln>
                          <a:effectLst/>
                          <a:uLnTx/>
                          <a:uFillTx/>
                        </a:rPr>
                        <a:t>4,000</a:t>
                      </a:r>
                      <a:endParaRPr kumimoji="0" lang="en-US" sz="1300" b="0" i="0" u="none" strike="noStrike" kern="1200" cap="none" spc="0" normalizeH="0" baseline="0" noProof="0">
                        <a:ln>
                          <a:noFill/>
                        </a:ln>
                        <a:solidFill>
                          <a:srgbClr val="36424A"/>
                        </a:solidFill>
                        <a:effectLst/>
                        <a:uLnTx/>
                        <a:uFillTx/>
                        <a:latin typeface="Arial"/>
                        <a:ea typeface="+mn-ea"/>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36424A"/>
                          </a:solidFill>
                          <a:effectLst/>
                          <a:uLnTx/>
                          <a:uFillTx/>
                          <a:latin typeface="Arial"/>
                          <a:ea typeface="+mn-ea"/>
                          <a:cs typeface="Arial"/>
                        </a:rPr>
                        <a:t>10,000</a:t>
                      </a: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u="none" strike="noStrike" kern="1200" cap="none" spc="0" normalizeH="0" baseline="0" noProof="0">
                          <a:ln>
                            <a:noFill/>
                          </a:ln>
                          <a:effectLst/>
                          <a:uLnTx/>
                          <a:uFillTx/>
                        </a:rPr>
                        <a:t>10,000</a:t>
                      </a:r>
                      <a:endParaRPr kumimoji="0" lang="en-US" sz="1300" b="0" i="0" u="none" strike="noStrike" kern="1200" cap="none" spc="0" normalizeH="0" baseline="0" noProof="0">
                        <a:ln>
                          <a:noFill/>
                        </a:ln>
                        <a:solidFill>
                          <a:srgbClr val="36424A"/>
                        </a:solidFill>
                        <a:effectLst/>
                        <a:uLnTx/>
                        <a:uFillTx/>
                        <a:latin typeface="+mn-lt"/>
                        <a:ea typeface="+mn-ea"/>
                        <a:cs typeface="Arial"/>
                      </a:endParaRPr>
                    </a:p>
                  </a:txBody>
                  <a:tcPr marL="121888" marR="121888" anchor="ctr"/>
                </a:tc>
                <a:extLst>
                  <a:ext uri="{0D108BD9-81ED-4DB2-BD59-A6C34878D82A}">
                    <a16:rowId xmlns="" xmlns:a16="http://schemas.microsoft.com/office/drawing/2014/main" val="10004"/>
                  </a:ext>
                </a:extLst>
              </a:tr>
              <a:tr h="612155">
                <a:tc>
                  <a:txBody>
                    <a:bodyPr/>
                    <a:lstStyle/>
                    <a:p>
                      <a:r>
                        <a:rPr lang="en-US" sz="1300"/>
                        <a:t>Max Number of Days Analytics</a:t>
                      </a:r>
                      <a:endParaRPr lang="en-US" sz="1300" b="1">
                        <a:solidFill>
                          <a:srgbClr val="000000"/>
                        </a:solidFill>
                        <a:latin typeface="+mn-lt"/>
                        <a:cs typeface="Arial"/>
                      </a:endParaRPr>
                    </a:p>
                  </a:txBody>
                  <a:tcPr marL="121888" marR="121888" anchor="ctr"/>
                </a:tc>
                <a:tc>
                  <a:txBody>
                    <a:bodyPr/>
                    <a:lstStyle/>
                    <a:p>
                      <a:pPr algn="ctr"/>
                      <a:r>
                        <a:rPr lang="en-US" sz="1300">
                          <a:latin typeface="Arial" panose="020B0604020202020204" pitchFamily="34" charset="0"/>
                          <a:cs typeface="Arial" panose="020B0604020202020204" pitchFamily="34" charset="0"/>
                        </a:rPr>
                        <a:t>34</a:t>
                      </a:r>
                    </a:p>
                  </a:txBody>
                  <a:tcPr marL="121888" marR="121888" anchor="ctr"/>
                </a:tc>
                <a:tc>
                  <a:txBody>
                    <a:bodyPr/>
                    <a:lstStyle/>
                    <a:p>
                      <a:pPr algn="ctr"/>
                      <a:r>
                        <a:rPr lang="en-US" sz="1300"/>
                        <a:t>30</a:t>
                      </a:r>
                      <a:endParaRPr lang="en-US" sz="1300">
                        <a:latin typeface="+mn-lt"/>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21</a:t>
                      </a:r>
                      <a:endParaRPr lang="en-US" sz="1300">
                        <a:latin typeface="+mn-lt"/>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latin typeface="+mn-lt"/>
                          <a:cs typeface="Arial"/>
                        </a:rPr>
                        <a:t>38</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60</a:t>
                      </a:r>
                      <a:endParaRPr lang="en-US" sz="1300">
                        <a:latin typeface="+mn-lt"/>
                        <a:cs typeface="Arial"/>
                      </a:endParaRPr>
                    </a:p>
                  </a:txBody>
                  <a:tcPr marL="121888" marR="121888" anchor="ctr"/>
                </a:tc>
                <a:extLst>
                  <a:ext uri="{0D108BD9-81ED-4DB2-BD59-A6C34878D82A}">
                    <a16:rowId xmlns="" xmlns:a16="http://schemas.microsoft.com/office/drawing/2014/main" val="10005"/>
                  </a:ext>
                </a:extLst>
              </a:tr>
              <a:tr h="612155">
                <a:tc>
                  <a:txBody>
                    <a:bodyPr/>
                    <a:lstStyle/>
                    <a:p>
                      <a:r>
                        <a:rPr lang="en-US" sz="1300"/>
                        <a:t>Total Interfaces</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300"/>
                        <a:t>2x GE RJ45, 2x 10GE SFP+</a:t>
                      </a:r>
                      <a:endParaRPr lang="en-US" sz="1300">
                        <a:latin typeface="+mn-lt"/>
                        <a:cs typeface="Arial"/>
                      </a:endParaRPr>
                    </a:p>
                  </a:txBody>
                  <a:tcPr marL="121888" marR="121888" anchor="ctr"/>
                </a:tc>
                <a:tc>
                  <a:txBody>
                    <a:bodyPr/>
                    <a:lstStyle/>
                    <a:p>
                      <a:pPr algn="ctr"/>
                      <a:r>
                        <a:rPr lang="en-US" sz="1300"/>
                        <a:t>4x GE RJ45, 2x GE SFP</a:t>
                      </a:r>
                      <a:endParaRPr lang="en-US" sz="1300">
                        <a:latin typeface="+mn-lt"/>
                        <a:cs typeface="Arial"/>
                      </a:endParaRPr>
                    </a:p>
                  </a:txBody>
                  <a:tcPr marL="121888" marR="121888"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300"/>
                        <a:t>4x GE RJ45, 2x GE SFP</a:t>
                      </a:r>
                      <a:endParaRPr lang="en-US" sz="1300">
                        <a:latin typeface="+mn-lt"/>
                        <a:cs typeface="Arial"/>
                      </a:endParaRPr>
                    </a:p>
                  </a:txBody>
                  <a:tcPr marL="121888" marR="121888" anchor="ct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fr-FR" sz="1300"/>
                        <a:t>2x GE RJ45, 2x 25GE SFP28</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300"/>
                        <a:t>2x GE RJ45, 2x 10GE SFP+</a:t>
                      </a:r>
                      <a:endParaRPr lang="en-US" sz="1300">
                        <a:latin typeface="+mn-lt"/>
                        <a:cs typeface="Arial"/>
                      </a:endParaRPr>
                    </a:p>
                  </a:txBody>
                  <a:tcPr marL="121888" marR="121888" anchor="ctr"/>
                </a:tc>
                <a:extLst>
                  <a:ext uri="{0D108BD9-81ED-4DB2-BD59-A6C34878D82A}">
                    <a16:rowId xmlns="" xmlns:a16="http://schemas.microsoft.com/office/drawing/2014/main" val="10006"/>
                  </a:ext>
                </a:extLst>
              </a:tr>
              <a:tr h="612155">
                <a:tc>
                  <a:txBody>
                    <a:bodyPr/>
                    <a:lstStyle/>
                    <a:p>
                      <a:r>
                        <a:rPr lang="en-US" sz="1300"/>
                        <a:t>Storage capacity</a:t>
                      </a:r>
                      <a:endParaRPr lang="en-US" sz="1300" b="1">
                        <a:solidFill>
                          <a:srgbClr val="FFFFFF"/>
                        </a:solidFill>
                        <a:latin typeface="Arial"/>
                        <a:cs typeface="Arial"/>
                      </a:endParaRPr>
                    </a:p>
                  </a:txBody>
                  <a:tcPr marL="121888" marR="121888" anchor="ctr"/>
                </a:tc>
                <a:tc>
                  <a:txBody>
                    <a:bodyPr/>
                    <a:lstStyle/>
                    <a:p>
                      <a:pPr algn="ctr"/>
                      <a:r>
                        <a:rPr lang="en-US" sz="1300"/>
                        <a:t>8x 4TB </a:t>
                      </a:r>
                      <a:endParaRPr lang="en-US" sz="1300">
                        <a:latin typeface="Arial" panose="020B0604020202020204" pitchFamily="34" charset="0"/>
                        <a:cs typeface="Arial" panose="020B0604020202020204" pitchFamily="34" charset="0"/>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12x 3TB </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16x 3TB </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latin typeface="+mn-lt"/>
                          <a:cs typeface="Arial"/>
                        </a:rPr>
                        <a:t>24x 4TB</a:t>
                      </a: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60x 4TB</a:t>
                      </a:r>
                      <a:endParaRPr lang="en-US" sz="1300">
                        <a:latin typeface="Arial"/>
                        <a:cs typeface="Arial"/>
                      </a:endParaRPr>
                    </a:p>
                  </a:txBody>
                  <a:tcPr marL="121888" marR="121888" anchor="ctr"/>
                </a:tc>
                <a:extLst>
                  <a:ext uri="{0D108BD9-81ED-4DB2-BD59-A6C34878D82A}">
                    <a16:rowId xmlns="" xmlns:a16="http://schemas.microsoft.com/office/drawing/2014/main" val="10007"/>
                  </a:ext>
                </a:extLst>
              </a:tr>
              <a:tr h="612155">
                <a:tc>
                  <a:txBody>
                    <a:bodyPr/>
                    <a:lstStyle/>
                    <a:p>
                      <a:r>
                        <a:rPr lang="en-US" sz="1300"/>
                        <a:t>RAID support</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Yes, (RAID 0, 1, 5, 6, 10,</a:t>
                      </a:r>
                      <a:r>
                        <a:rPr lang="en-US" sz="1300" baseline="0"/>
                        <a:t> 50, 60)</a:t>
                      </a:r>
                      <a:endParaRPr lang="en-US" sz="1300">
                        <a:latin typeface="Arial" panose="020B0604020202020204" pitchFamily="34" charset="0"/>
                        <a:cs typeface="Arial" panose="020B0604020202020204" pitchFamily="34" charset="0"/>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Yes, (RAID 0, 1, 5, 6, 10,</a:t>
                      </a:r>
                      <a:r>
                        <a:rPr lang="en-US" sz="1300" baseline="0"/>
                        <a:t> 50, 60)</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Yes, (RAID 0, 1, 5, 6, 10,</a:t>
                      </a:r>
                      <a:r>
                        <a:rPr lang="en-US" sz="1300" baseline="0"/>
                        <a:t> 50, 60)</a:t>
                      </a:r>
                      <a:endParaRPr lang="en-US" sz="1300">
                        <a:latin typeface="+mn-lt"/>
                        <a:cs typeface="Arial"/>
                      </a:endParaRPr>
                    </a:p>
                  </a:txBody>
                  <a:tcPr marL="121888" marR="12188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t>Yes, (RAID 0, 1, 5, 6, 10,</a:t>
                      </a:r>
                      <a:r>
                        <a:rPr lang="en-US" sz="1300" baseline="0"/>
                        <a:t> 50, 60)</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dirty="0"/>
                        <a:t>Yes, (RAID 0, 1, 5, 6, 10,</a:t>
                      </a:r>
                      <a:r>
                        <a:rPr lang="en-US" sz="1300" baseline="0" dirty="0"/>
                        <a:t> 50, 60)</a:t>
                      </a:r>
                      <a:endParaRPr lang="en-US" sz="1300" dirty="0">
                        <a:latin typeface="+mn-lt"/>
                        <a:cs typeface="Arial"/>
                      </a:endParaRPr>
                    </a:p>
                  </a:txBody>
                  <a:tcPr marL="121888" marR="121888"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53768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FortiAnalyzer VM-Series</a:t>
            </a:r>
          </a:p>
        </p:txBody>
      </p:sp>
      <p:graphicFrame>
        <p:nvGraphicFramePr>
          <p:cNvPr id="3" name="Group 51"/>
          <p:cNvGraphicFramePr>
            <a:graphicFrameLocks noGrp="1"/>
          </p:cNvGraphicFramePr>
          <p:nvPr>
            <p:extLst>
              <p:ext uri="{D42A27DB-BD31-4B8C-83A1-F6EECF244321}">
                <p14:modId xmlns:p14="http://schemas.microsoft.com/office/powerpoint/2010/main" val="3180753770"/>
              </p:ext>
            </p:extLst>
          </p:nvPr>
        </p:nvGraphicFramePr>
        <p:xfrm>
          <a:off x="337503" y="1440000"/>
          <a:ext cx="11516994" cy="2158726"/>
        </p:xfrm>
        <a:graphic>
          <a:graphicData uri="http://schemas.openxmlformats.org/drawingml/2006/table">
            <a:tbl>
              <a:tblPr firstRow="1" firstCol="1" bandRow="1">
                <a:tableStyleId>{46F890A9-2807-4EBB-B81D-B2AA78EC7F39}</a:tableStyleId>
              </a:tblPr>
              <a:tblGrid>
                <a:gridCol w="1575832">
                  <a:extLst>
                    <a:ext uri="{9D8B030D-6E8A-4147-A177-3AD203B41FA5}">
                      <a16:colId xmlns="" xmlns:a16="http://schemas.microsoft.com/office/drawing/2014/main" val="20000"/>
                    </a:ext>
                  </a:extLst>
                </a:gridCol>
                <a:gridCol w="1420166">
                  <a:extLst>
                    <a:ext uri="{9D8B030D-6E8A-4147-A177-3AD203B41FA5}">
                      <a16:colId xmlns="" xmlns:a16="http://schemas.microsoft.com/office/drawing/2014/main" val="20001"/>
                    </a:ext>
                  </a:extLst>
                </a:gridCol>
                <a:gridCol w="1420166">
                  <a:extLst>
                    <a:ext uri="{9D8B030D-6E8A-4147-A177-3AD203B41FA5}">
                      <a16:colId xmlns="" xmlns:a16="http://schemas.microsoft.com/office/drawing/2014/main" val="20002"/>
                    </a:ext>
                  </a:extLst>
                </a:gridCol>
                <a:gridCol w="1420166">
                  <a:extLst>
                    <a:ext uri="{9D8B030D-6E8A-4147-A177-3AD203B41FA5}">
                      <a16:colId xmlns="" xmlns:a16="http://schemas.microsoft.com/office/drawing/2014/main" val="20003"/>
                    </a:ext>
                  </a:extLst>
                </a:gridCol>
                <a:gridCol w="1420166">
                  <a:extLst>
                    <a:ext uri="{9D8B030D-6E8A-4147-A177-3AD203B41FA5}">
                      <a16:colId xmlns="" xmlns:a16="http://schemas.microsoft.com/office/drawing/2014/main" val="20004"/>
                    </a:ext>
                  </a:extLst>
                </a:gridCol>
                <a:gridCol w="1420166">
                  <a:extLst>
                    <a:ext uri="{9D8B030D-6E8A-4147-A177-3AD203B41FA5}">
                      <a16:colId xmlns="" xmlns:a16="http://schemas.microsoft.com/office/drawing/2014/main" val="20005"/>
                    </a:ext>
                  </a:extLst>
                </a:gridCol>
                <a:gridCol w="1420166">
                  <a:extLst>
                    <a:ext uri="{9D8B030D-6E8A-4147-A177-3AD203B41FA5}">
                      <a16:colId xmlns="" xmlns:a16="http://schemas.microsoft.com/office/drawing/2014/main" val="20006"/>
                    </a:ext>
                  </a:extLst>
                </a:gridCol>
                <a:gridCol w="1420166">
                  <a:extLst>
                    <a:ext uri="{9D8B030D-6E8A-4147-A177-3AD203B41FA5}">
                      <a16:colId xmlns="" xmlns:a16="http://schemas.microsoft.com/office/drawing/2014/main" val="20007"/>
                    </a:ext>
                  </a:extLst>
                </a:gridCol>
              </a:tblGrid>
              <a:tr h="5043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FAZ-VM-BASE</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FAZ-VM-GB1</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FAZ-VM-GB5</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u="none" strike="noStrike" cap="none" normalizeH="0" baseline="0">
                          <a:ln>
                            <a:noFill/>
                          </a:ln>
                          <a:effectLst/>
                        </a:rPr>
                        <a:t>FAZ-VM-GB25</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FAZ-VM-GB100</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FAZ-VM-GB500</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u="none" strike="noStrike" cap="none" normalizeH="0" baseline="0">
                          <a:ln>
                            <a:noFill/>
                          </a:ln>
                          <a:effectLst/>
                        </a:rPr>
                        <a:t>FAZ-VM-GB2000</a:t>
                      </a:r>
                      <a:endParaRPr kumimoji="0" lang="en-US" sz="1300" b="1" i="0" u="none" strike="noStrike" cap="none" normalizeH="0" baseline="0">
                        <a:ln>
                          <a:noFill/>
                        </a:ln>
                        <a:solidFill>
                          <a:srgbClr val="FFFFFF"/>
                        </a:solidFill>
                        <a:effectLst/>
                        <a:latin typeface="Arial" charset="0"/>
                      </a:endParaRPr>
                    </a:p>
                  </a:txBody>
                  <a:tcPr marL="116086" marR="116086" marT="48984" marB="48984" horzOverflow="overflow"/>
                </a:tc>
                <a:extLst>
                  <a:ext uri="{0D108BD9-81ED-4DB2-BD59-A6C34878D82A}">
                    <a16:rowId xmlns="" xmlns:a16="http://schemas.microsoft.com/office/drawing/2014/main" val="10000"/>
                  </a:ext>
                </a:extLst>
              </a:tr>
              <a:tr h="329339">
                <a:tc>
                  <a:txBody>
                    <a:bodyPr/>
                    <a:lstStyle/>
                    <a:p>
                      <a:r>
                        <a:rPr lang="en-US" sz="1300"/>
                        <a:t>GB/Day</a:t>
                      </a:r>
                      <a:endParaRPr lang="en-US" sz="1300" b="1">
                        <a:solidFill>
                          <a:srgbClr val="FFFFFF"/>
                        </a:solidFill>
                        <a:latin typeface="Arial"/>
                        <a:cs typeface="Arial"/>
                      </a:endParaRPr>
                    </a:p>
                  </a:txBody>
                  <a:tcPr marL="121888" marR="121888" anchor="ctr"/>
                </a:tc>
                <a:tc>
                  <a:txBody>
                    <a:bodyPr/>
                    <a:lstStyle/>
                    <a:p>
                      <a:pPr algn="ctr"/>
                      <a:r>
                        <a:rPr lang="en-US" sz="1300"/>
                        <a:t>1</a:t>
                      </a:r>
                      <a:endParaRPr lang="en-US" sz="1300">
                        <a:latin typeface="Arial"/>
                        <a:cs typeface="Arial"/>
                      </a:endParaRPr>
                    </a:p>
                  </a:txBody>
                  <a:tcPr marL="121888" marR="121888" anchor="ctr"/>
                </a:tc>
                <a:tc>
                  <a:txBody>
                    <a:bodyPr/>
                    <a:lstStyle/>
                    <a:p>
                      <a:pPr algn="ctr"/>
                      <a:r>
                        <a:rPr lang="en-US" sz="1300"/>
                        <a:t>+1</a:t>
                      </a:r>
                      <a:endParaRPr lang="en-US" sz="1300">
                        <a:latin typeface="Arial"/>
                        <a:cs typeface="Arial"/>
                      </a:endParaRPr>
                    </a:p>
                  </a:txBody>
                  <a:tcPr marL="121888" marR="121888" anchor="ctr"/>
                </a:tc>
                <a:tc>
                  <a:txBody>
                    <a:bodyPr/>
                    <a:lstStyle/>
                    <a:p>
                      <a:pPr algn="ctr"/>
                      <a:r>
                        <a:rPr lang="en-US" sz="1300"/>
                        <a:t>+5</a:t>
                      </a:r>
                      <a:endParaRPr lang="en-US" sz="1300">
                        <a:latin typeface="Arial"/>
                        <a:cs typeface="Arial"/>
                      </a:endParaRPr>
                    </a:p>
                  </a:txBody>
                  <a:tcPr marL="121888" marR="121888" anchor="ctr"/>
                </a:tc>
                <a:tc>
                  <a:txBody>
                    <a:bodyPr/>
                    <a:lstStyle/>
                    <a:p>
                      <a:pPr algn="ctr"/>
                      <a:r>
                        <a:rPr lang="en-US" sz="1300"/>
                        <a:t>+25</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+100</a:t>
                      </a:r>
                      <a:endParaRPr lang="en-US" sz="130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+500</a:t>
                      </a:r>
                      <a:endParaRPr lang="en-US" sz="130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a:t>+2,000</a:t>
                      </a:r>
                      <a:endParaRPr lang="en-US" sz="1300">
                        <a:latin typeface="+mn-lt"/>
                        <a:cs typeface="Arial"/>
                      </a:endParaRPr>
                    </a:p>
                  </a:txBody>
                  <a:tcPr marL="121888" marR="121888" anchor="ctr"/>
                </a:tc>
                <a:extLst>
                  <a:ext uri="{0D108BD9-81ED-4DB2-BD59-A6C34878D82A}">
                    <a16:rowId xmlns="" xmlns:a16="http://schemas.microsoft.com/office/drawing/2014/main" val="10001"/>
                  </a:ext>
                </a:extLst>
              </a:tr>
              <a:tr h="497840">
                <a:tc>
                  <a:txBody>
                    <a:bodyPr/>
                    <a:lstStyle/>
                    <a:p>
                      <a:r>
                        <a:rPr lang="en-US" sz="1300"/>
                        <a:t>Max.</a:t>
                      </a:r>
                      <a:r>
                        <a:rPr lang="en-US" sz="1300" baseline="0"/>
                        <a:t> Devices/ADOMs</a:t>
                      </a:r>
                      <a:endParaRPr lang="en-US" sz="1300" b="1">
                        <a:solidFill>
                          <a:srgbClr val="FFFFFF"/>
                        </a:solidFill>
                        <a:latin typeface="Arial"/>
                        <a:cs typeface="Arial"/>
                      </a:endParaRPr>
                    </a:p>
                  </a:txBody>
                  <a:tcPr marL="121888" marR="121888" anchor="ctr"/>
                </a:tc>
                <a:tc>
                  <a:txBody>
                    <a:bodyPr/>
                    <a:lstStyle/>
                    <a:p>
                      <a:pPr algn="ctr"/>
                      <a:r>
                        <a:rPr lang="en-US" sz="1300"/>
                        <a:t>10,000</a:t>
                      </a:r>
                      <a:endParaRPr lang="en-US" sz="1300">
                        <a:latin typeface="Arial"/>
                        <a:cs typeface="Arial"/>
                      </a:endParaRPr>
                    </a:p>
                  </a:txBody>
                  <a:tcPr marL="121888" marR="121888" anchor="ctr"/>
                </a:tc>
                <a:tc>
                  <a:txBody>
                    <a:bodyPr/>
                    <a:lstStyle/>
                    <a:p>
                      <a:pPr algn="ctr"/>
                      <a:r>
                        <a:rPr lang="en-US" sz="1300"/>
                        <a:t>10,000</a:t>
                      </a:r>
                      <a:endParaRPr lang="en-US" sz="1300">
                        <a:latin typeface="Arial"/>
                        <a:cs typeface="Arial"/>
                      </a:endParaRPr>
                    </a:p>
                  </a:txBody>
                  <a:tcPr marL="121888" marR="121888" anchor="ctr"/>
                </a:tc>
                <a:tc>
                  <a:txBody>
                    <a:bodyPr/>
                    <a:lstStyle/>
                    <a:p>
                      <a:pPr algn="ctr"/>
                      <a:r>
                        <a:rPr lang="en-US" sz="1300"/>
                        <a:t>10,000</a:t>
                      </a:r>
                      <a:endParaRPr lang="en-US" sz="1300">
                        <a:latin typeface="Arial"/>
                        <a:cs typeface="Arial"/>
                      </a:endParaRPr>
                    </a:p>
                  </a:txBody>
                  <a:tcPr marL="121888" marR="121888" anchor="ctr"/>
                </a:tc>
                <a:tc>
                  <a:txBody>
                    <a:bodyPr/>
                    <a:lstStyle/>
                    <a:p>
                      <a:pPr algn="ctr"/>
                      <a:r>
                        <a:rPr lang="en-US" sz="1300"/>
                        <a:t>10,000</a:t>
                      </a:r>
                      <a:endParaRPr lang="en-US" sz="1300">
                        <a:latin typeface="Arial"/>
                        <a:cs typeface="Arial"/>
                      </a:endParaRPr>
                    </a:p>
                  </a:txBody>
                  <a:tcPr marL="121888" marR="121888" anchor="ctr"/>
                </a:tc>
                <a:tc>
                  <a:txBody>
                    <a:bodyPr/>
                    <a:lstStyle/>
                    <a:p>
                      <a:pPr algn="ctr"/>
                      <a:r>
                        <a:rPr lang="en-US" sz="1300"/>
                        <a:t>10,000</a:t>
                      </a:r>
                      <a:endParaRPr lang="en-US" sz="1300">
                        <a:latin typeface="Arial"/>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10,000</a:t>
                      </a:r>
                      <a:endParaRPr lang="en-US" sz="1300">
                        <a:latin typeface="+mn-lt"/>
                        <a:cs typeface="Arial"/>
                      </a:endParaRPr>
                    </a:p>
                  </a:txBody>
                  <a:tcPr marL="121888" marR="12188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300"/>
                        <a:t>10,000</a:t>
                      </a:r>
                      <a:endParaRPr lang="en-US" sz="1300">
                        <a:latin typeface="+mn-lt"/>
                        <a:cs typeface="Arial"/>
                      </a:endParaRPr>
                    </a:p>
                  </a:txBody>
                  <a:tcPr marL="121888" marR="121888" anchor="ctr"/>
                </a:tc>
                <a:extLst>
                  <a:ext uri="{0D108BD9-81ED-4DB2-BD59-A6C34878D82A}">
                    <a16:rowId xmlns="" xmlns:a16="http://schemas.microsoft.com/office/drawing/2014/main" val="10002"/>
                  </a:ext>
                </a:extLst>
              </a:tr>
              <a:tr h="497840">
                <a:tc>
                  <a:txBody>
                    <a:bodyPr/>
                    <a:lstStyle/>
                    <a:p>
                      <a:r>
                        <a:rPr lang="en-US" sz="1300"/>
                        <a:t>Storage Capacity</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200 GB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+500 GB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+3 TB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+10 TB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+24 TB</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+48 TB</a:t>
                      </a:r>
                      <a:endParaRPr lang="en-US" sz="1300" baseline="0">
                        <a:latin typeface="+mn-lt"/>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+100 TB</a:t>
                      </a:r>
                      <a:endParaRPr lang="en-US" sz="1300" baseline="0">
                        <a:latin typeface="+mn-lt"/>
                        <a:cs typeface="Arial"/>
                      </a:endParaRPr>
                    </a:p>
                  </a:txBody>
                  <a:tcPr marL="121888" marR="121888" anchor="ctr"/>
                </a:tc>
                <a:extLst>
                  <a:ext uri="{0D108BD9-81ED-4DB2-BD59-A6C34878D82A}">
                    <a16:rowId xmlns="" xmlns:a16="http://schemas.microsoft.com/office/drawing/2014/main" val="10003"/>
                  </a:ext>
                </a:extLst>
              </a:tr>
              <a:tr h="329339">
                <a:tc>
                  <a:txBody>
                    <a:bodyPr/>
                    <a:lstStyle/>
                    <a:p>
                      <a:r>
                        <a:rPr lang="en-US" sz="1300"/>
                        <a:t>RAID</a:t>
                      </a:r>
                      <a:r>
                        <a:rPr lang="en-US" sz="1300" baseline="0"/>
                        <a:t> Support</a:t>
                      </a:r>
                      <a:endParaRPr lang="en-US" sz="1300" b="1">
                        <a:solidFill>
                          <a:srgbClr val="FFFFFF"/>
                        </a:solidFill>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a:t>-</a:t>
                      </a:r>
                      <a:endParaRPr lang="en-US" sz="1300" baseline="0">
                        <a:latin typeface="Arial"/>
                        <a:cs typeface="Arial"/>
                      </a:endParaRPr>
                    </a:p>
                  </a:txBody>
                  <a:tcPr marL="121888" marR="12188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aseline="0" dirty="0"/>
                        <a:t>-</a:t>
                      </a:r>
                      <a:endParaRPr lang="en-US" sz="1300" baseline="0" dirty="0">
                        <a:latin typeface="Arial"/>
                        <a:cs typeface="Arial"/>
                      </a:endParaRPr>
                    </a:p>
                  </a:txBody>
                  <a:tcPr marL="121888" marR="121888"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3425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ortinet Theme">
  <a:themeElements>
    <a:clrScheme name="Custom 10">
      <a:dk1>
        <a:srgbClr val="131E28"/>
      </a:dk1>
      <a:lt1>
        <a:srgbClr val="FFFFFF"/>
      </a:lt1>
      <a:dk2>
        <a:srgbClr val="003E51"/>
      </a:dk2>
      <a:lt2>
        <a:srgbClr val="6AD1E3"/>
      </a:lt2>
      <a:accent1>
        <a:srgbClr val="651D32"/>
      </a:accent1>
      <a:accent2>
        <a:srgbClr val="0071CE"/>
      </a:accent2>
      <a:accent3>
        <a:srgbClr val="002D74"/>
      </a:accent3>
      <a:accent4>
        <a:srgbClr val="9164CC"/>
      </a:accent4>
      <a:accent5>
        <a:srgbClr val="253746"/>
      </a:accent5>
      <a:accent6>
        <a:srgbClr val="DA291C"/>
      </a:accent6>
      <a:hlink>
        <a:srgbClr val="3366FF"/>
      </a:hlink>
      <a:folHlink>
        <a:srgbClr val="702B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lnSpc>
            <a:spcPct val="90000"/>
          </a:lnSpc>
          <a:spcBef>
            <a:spcPts val="300"/>
          </a:spcBef>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defTabSz="457189">
          <a:lnSpc>
            <a:spcPct val="90000"/>
          </a:lnSpc>
          <a:spcBef>
            <a:spcPts val="300"/>
          </a:spcBef>
          <a:defRPr sz="1400" dirty="0" smtClean="0">
            <a:solidFill>
              <a:srgbClr val="000000"/>
            </a:solidFill>
            <a:cs typeface="Arial" panose="020B0604020202020204" pitchFamily="34" charset="0"/>
          </a:defRPr>
        </a:defPPr>
      </a:lstStyle>
    </a:txDef>
  </a:objectDefaults>
  <a:extraClrSchemeLst/>
  <a:extLst>
    <a:ext uri="{05A4C25C-085E-4340-85A3-A5531E510DB2}">
      <thm15:themeFamily xmlns:thm15="http://schemas.microsoft.com/office/thememl/2012/main" name="Presentation2" id="{AC5D3189-FA19-6B41-A64D-7FD83E4B5694}" vid="{3345EDD5-D9EF-9044-8AB9-9D7CBD745B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Fortinet Theme</Template>
  <TotalTime>0</TotalTime>
  <Words>17088</Words>
  <Application>Microsoft Office PowerPoint</Application>
  <PresentationFormat>Widescreen</PresentationFormat>
  <Paragraphs>6886</Paragraphs>
  <Slides>230</Slides>
  <Notes>9</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230</vt:i4>
      </vt:variant>
    </vt:vector>
  </HeadingPairs>
  <TitlesOfParts>
    <vt:vector size="252" baseType="lpstr">
      <vt:lpstr>微軟正黑體</vt:lpstr>
      <vt:lpstr>MS PGothic</vt:lpstr>
      <vt:lpstr>MS PGothic</vt:lpstr>
      <vt:lpstr>Apple Symbols</vt:lpstr>
      <vt:lpstr>Arial</vt:lpstr>
      <vt:lpstr>Arial (body)</vt:lpstr>
      <vt:lpstr>Arial Narrow</vt:lpstr>
      <vt:lpstr>BentonSans Black</vt:lpstr>
      <vt:lpstr>Calibri</vt:lpstr>
      <vt:lpstr>Helvetica</vt:lpstr>
      <vt:lpstr>Helvetica 55 Roman</vt:lpstr>
      <vt:lpstr>Helvetica Light</vt:lpstr>
      <vt:lpstr>Helvetica Neue</vt:lpstr>
      <vt:lpstr>Helvetica Neue LT Pro</vt:lpstr>
      <vt:lpstr>HelveticaNeue Condensed</vt:lpstr>
      <vt:lpstr>HelveticaNeueLTPro</vt:lpstr>
      <vt:lpstr>Lucida Grande</vt:lpstr>
      <vt:lpstr>Mangal</vt:lpstr>
      <vt:lpstr>Times</vt:lpstr>
      <vt:lpstr>Wingdings</vt:lpstr>
      <vt:lpstr>Zapf Dingbats</vt:lpstr>
      <vt:lpstr>Fortinet Theme</vt:lpstr>
      <vt:lpstr>Fortinet Product Quick Guide</vt:lpstr>
      <vt:lpstr>Fortinet Security Fabric </vt:lpstr>
      <vt:lpstr>Broadest End-to-End Cybersecurity Platform</vt:lpstr>
      <vt:lpstr>Fortinet Security Fabric</vt:lpstr>
      <vt:lpstr>PowerPoint Presentation</vt:lpstr>
      <vt:lpstr>Content</vt:lpstr>
      <vt:lpstr>FortiGate/FortiWiFi</vt:lpstr>
      <vt:lpstr>Fortinet Security Processor Evolution</vt:lpstr>
      <vt:lpstr>FortiGate Product Range</vt:lpstr>
      <vt:lpstr>FortiGate Entry Level Series - Overview</vt:lpstr>
      <vt:lpstr>FortiGate Entry Level Series: Comparison</vt:lpstr>
      <vt:lpstr>FortiGate Entry Level Series: Comparison</vt:lpstr>
      <vt:lpstr>FortiGate/FortiWiFi 30E</vt:lpstr>
      <vt:lpstr>FortiGate 30E-3G4G</vt:lpstr>
      <vt:lpstr>FortiGate/FortiWiFi 40F</vt:lpstr>
      <vt:lpstr>FortiGate/FortiWiFi 40F-3G4G</vt:lpstr>
      <vt:lpstr>FortiGate/FortiWiFi 50E</vt:lpstr>
      <vt:lpstr>FortiGate/FortiWiFi 51E</vt:lpstr>
      <vt:lpstr>FortiGate/FortiWiFi 60E</vt:lpstr>
      <vt:lpstr>FortiGate/FortiWiFi 61E</vt:lpstr>
      <vt:lpstr>FortiGate 60E-POE</vt:lpstr>
      <vt:lpstr>FortiGate/FortiWiFi 60E-DSL/J</vt:lpstr>
      <vt:lpstr>FortiGate/FortiWiFi 60/61F</vt:lpstr>
      <vt:lpstr>FortiGate 80E/81E</vt:lpstr>
      <vt:lpstr>FortiGate 80E/81E-POE</vt:lpstr>
      <vt:lpstr>FortiGate Rugged-30D</vt:lpstr>
      <vt:lpstr>FortiGate Rugged-35D</vt:lpstr>
      <vt:lpstr>FortiGate Rugged-60D</vt:lpstr>
      <vt:lpstr>FortiGate Rugged-90D</vt:lpstr>
      <vt:lpstr>FortiGate Mid-Range Series - Overview</vt:lpstr>
      <vt:lpstr>FortiGate Mid Range Devices: Comparison</vt:lpstr>
      <vt:lpstr>FortiGate Mid Range Devices: Comparison</vt:lpstr>
      <vt:lpstr>FortiGate 100/101E</vt:lpstr>
      <vt:lpstr>FortiGate 100EF</vt:lpstr>
      <vt:lpstr>FortiGate 140E-POE</vt:lpstr>
      <vt:lpstr>FortiGate 100/101F</vt:lpstr>
      <vt:lpstr>FortiGate 240D</vt:lpstr>
      <vt:lpstr>FortiGate 200/201E</vt:lpstr>
      <vt:lpstr>FortiGate 300/301E</vt:lpstr>
      <vt:lpstr>FortiGate 400E and 401E/-DC</vt:lpstr>
      <vt:lpstr>FortiGate 500/501E</vt:lpstr>
      <vt:lpstr>FortiGate 600/601E</vt:lpstr>
      <vt:lpstr>FortiGate 800D</vt:lpstr>
      <vt:lpstr>FortiGate 900D</vt:lpstr>
      <vt:lpstr>FortiGate High End Series - Overview</vt:lpstr>
      <vt:lpstr>FortiGate High End Series: Comparison</vt:lpstr>
      <vt:lpstr>FortiGate High End Series II: Comparison</vt:lpstr>
      <vt:lpstr>FortiGate High End Series III: Comparison</vt:lpstr>
      <vt:lpstr>FortiGate 1000D</vt:lpstr>
      <vt:lpstr>FortiGate 1100E/-DC and 1101E</vt:lpstr>
      <vt:lpstr>FortiGate 1200D</vt:lpstr>
      <vt:lpstr>FortiGate 1500D</vt:lpstr>
      <vt:lpstr>FortiGate 1500DT</vt:lpstr>
      <vt:lpstr>FortiGate 1800/1801F</vt:lpstr>
      <vt:lpstr>FortiGate 2000E</vt:lpstr>
      <vt:lpstr>FortiGate 2200/2201E</vt:lpstr>
      <vt:lpstr>FortiGate 2500E</vt:lpstr>
      <vt:lpstr>FortiGate 3000D</vt:lpstr>
      <vt:lpstr>FortiGate 3100D</vt:lpstr>
      <vt:lpstr>FortiGate 3200D</vt:lpstr>
      <vt:lpstr>FortiGate 3300/3301E</vt:lpstr>
      <vt:lpstr>FortiGate 3400/3401E/-DC</vt:lpstr>
      <vt:lpstr>FortiGate 3600E/-DC and 3601E</vt:lpstr>
      <vt:lpstr>FortiGate 3700D/-DC</vt:lpstr>
      <vt:lpstr>FortiGate 3800D/-DC</vt:lpstr>
      <vt:lpstr>FortiGate 3960E/-DC</vt:lpstr>
      <vt:lpstr>FortiGate 3980E/-DC</vt:lpstr>
      <vt:lpstr>FortiGate 5000 Series</vt:lpstr>
      <vt:lpstr>Load Distribution &amp; Virtualization</vt:lpstr>
      <vt:lpstr>FortiGate 5000 Series: Comparison</vt:lpstr>
      <vt:lpstr>FortiGate 5001D</vt:lpstr>
      <vt:lpstr>FortiGate 5001E/5001E1</vt:lpstr>
      <vt:lpstr>FortiController 5902D</vt:lpstr>
      <vt:lpstr>FortiController 5903C/5913C</vt:lpstr>
      <vt:lpstr>FortiGate 6300/6301F</vt:lpstr>
      <vt:lpstr>FortiGate 6500/6501F</vt:lpstr>
      <vt:lpstr>FortiGate 7030E</vt:lpstr>
      <vt:lpstr>FortiGate 7040E</vt:lpstr>
      <vt:lpstr>FortiGate 7060E*</vt:lpstr>
      <vt:lpstr>FortiGate 7040E &amp; 7060E Bundle</vt:lpstr>
      <vt:lpstr>FortiGate Virtual Appliance Series</vt:lpstr>
      <vt:lpstr>FortiGate-VM</vt:lpstr>
      <vt:lpstr>Transceivers &amp;  Breakout Cables</vt:lpstr>
      <vt:lpstr>Transceivers &amp;  Breakout Cables</vt:lpstr>
      <vt:lpstr>Transceivers</vt:lpstr>
      <vt:lpstr>Transceivers</vt:lpstr>
      <vt:lpstr>Power Adapters &amp; Redundant Power Supplies</vt:lpstr>
      <vt:lpstr>Power Adapters &amp; Redundant Power Supplies</vt:lpstr>
      <vt:lpstr>Power Cords</vt:lpstr>
      <vt:lpstr>Hard Disks</vt:lpstr>
      <vt:lpstr>FortiOS 6.4</vt:lpstr>
      <vt:lpstr>FortiOS Software Evolution</vt:lpstr>
      <vt:lpstr>FortiOS V6.4</vt:lpstr>
      <vt:lpstr>PowerPoint Presentation</vt:lpstr>
      <vt:lpstr>FortiAnalyzer</vt:lpstr>
      <vt:lpstr>Introducing FortiAnalyzer</vt:lpstr>
      <vt:lpstr>FortiAnalyzer Series</vt:lpstr>
      <vt:lpstr>FortiAnalyzer Series</vt:lpstr>
      <vt:lpstr>FortiAnalyzer VM-Series</vt:lpstr>
      <vt:lpstr>FortiManager</vt:lpstr>
      <vt:lpstr>Introducing FortiManager</vt:lpstr>
      <vt:lpstr>FortiManager Series</vt:lpstr>
      <vt:lpstr>FortiManager-VM Series</vt:lpstr>
      <vt:lpstr>FortiSIEM</vt:lpstr>
      <vt:lpstr>Introducing FortiSIEM</vt:lpstr>
      <vt:lpstr>FortiAuthenticator</vt:lpstr>
      <vt:lpstr>Introducing FortiAuthenticator </vt:lpstr>
      <vt:lpstr>FortiAuthenticator Series</vt:lpstr>
      <vt:lpstr>FortiAuthenticator-VM Series</vt:lpstr>
      <vt:lpstr>FortiAP</vt:lpstr>
      <vt:lpstr>FortiAP Family Positioning</vt:lpstr>
      <vt:lpstr>FortiAP Family</vt:lpstr>
      <vt:lpstr>FortiAP 320/321C</vt:lpstr>
      <vt:lpstr>FortiAP 221/223E</vt:lpstr>
      <vt:lpstr>FortiAP 321E</vt:lpstr>
      <vt:lpstr>FortiAP 231E</vt:lpstr>
      <vt:lpstr>FortiAP 421/423E</vt:lpstr>
      <vt:lpstr>FortiAP 222/224E</vt:lpstr>
      <vt:lpstr>FortiAP C24JE</vt:lpstr>
      <vt:lpstr>FortiAP 321E</vt:lpstr>
      <vt:lpstr>FortiAP Family Overview</vt:lpstr>
      <vt:lpstr>FortiAP S221/223E </vt:lpstr>
      <vt:lpstr>FortiAP Family Overview</vt:lpstr>
      <vt:lpstr>FortiAP U221/223EV </vt:lpstr>
      <vt:lpstr>FortiAP U321/323EV</vt:lpstr>
      <vt:lpstr>FortiAP U421/423EV</vt:lpstr>
      <vt:lpstr>FortiAP U431/433F</vt:lpstr>
      <vt:lpstr>FortiAP U422EV</vt:lpstr>
      <vt:lpstr>FortiAP U24JEV </vt:lpstr>
      <vt:lpstr>Hardware Overview – FortiAP U-Series</vt:lpstr>
      <vt:lpstr>FortiAP Power Adaptors</vt:lpstr>
      <vt:lpstr>FortiAP Power Adaptors</vt:lpstr>
      <vt:lpstr>FortiAP Power Adaptors</vt:lpstr>
      <vt:lpstr>FortiAP S-Series Power Adaptors</vt:lpstr>
      <vt:lpstr>FortiAP U-Series Power Adaptors</vt:lpstr>
      <vt:lpstr>FortiAP C-Series Power Adaptors</vt:lpstr>
      <vt:lpstr>FortiSwitch</vt:lpstr>
      <vt:lpstr>Introducing FortiSwitch</vt:lpstr>
      <vt:lpstr>FortiSwitch Family </vt:lpstr>
      <vt:lpstr>FortiSwitch 108E Series</vt:lpstr>
      <vt:lpstr>FortiSwitch 124E Series</vt:lpstr>
      <vt:lpstr>FortiSwitch 224D/E Series</vt:lpstr>
      <vt:lpstr>FortiSwitch 248D Series</vt:lpstr>
      <vt:lpstr>FortiSwitch 248E Series</vt:lpstr>
      <vt:lpstr>FortiSwitch 424D Series</vt:lpstr>
      <vt:lpstr>FortiSwitch 448D Series</vt:lpstr>
      <vt:lpstr>FortiSwitch 448E Series</vt:lpstr>
      <vt:lpstr>FortiSwitch 524D Series</vt:lpstr>
      <vt:lpstr>FortiSwitch 548D Series</vt:lpstr>
      <vt:lpstr>FortiSwitch 1048E</vt:lpstr>
      <vt:lpstr>FortiSwitch 3032D</vt:lpstr>
      <vt:lpstr>FortiSwitch 3032E</vt:lpstr>
      <vt:lpstr>FortiSwitch Series – Secure Access Switches (I)</vt:lpstr>
      <vt:lpstr>FortiSwitch Series – Secure Access Switches (II)</vt:lpstr>
      <vt:lpstr>FortiSwitch Series – Secure Access Switches (III)</vt:lpstr>
      <vt:lpstr>FortiSwitch Series – Secure Access Switches (IV)</vt:lpstr>
      <vt:lpstr>FortiSwitch Series – Secure Access Switches (V)</vt:lpstr>
      <vt:lpstr>FortiSwitch Series – Secure Access Switches (VI)</vt:lpstr>
      <vt:lpstr>FortiSwitch Series – Data Center Switches</vt:lpstr>
      <vt:lpstr>FortiNAC</vt:lpstr>
      <vt:lpstr>Introducing FortiNAC</vt:lpstr>
      <vt:lpstr>FortiNAC Series</vt:lpstr>
      <vt:lpstr>FortiSandbox</vt:lpstr>
      <vt:lpstr>Introducing FortiSandbox</vt:lpstr>
      <vt:lpstr>FortiSandbox Series</vt:lpstr>
      <vt:lpstr>FortiClient</vt:lpstr>
      <vt:lpstr>Introducing FortiClient</vt:lpstr>
      <vt:lpstr>FortiClient V6.2</vt:lpstr>
      <vt:lpstr>FortiClient V6.2</vt:lpstr>
      <vt:lpstr>FortiClient V6.2</vt:lpstr>
      <vt:lpstr>FortiMail</vt:lpstr>
      <vt:lpstr>Introducing FortiMail</vt:lpstr>
      <vt:lpstr>FortiMail Series</vt:lpstr>
      <vt:lpstr>FortiMail-VM Series</vt:lpstr>
      <vt:lpstr>FortiWeb</vt:lpstr>
      <vt:lpstr>Introducing FortiWeb</vt:lpstr>
      <vt:lpstr>FortiWeb Series</vt:lpstr>
      <vt:lpstr>FortiWeb-VM  and Container Series</vt:lpstr>
      <vt:lpstr>FortiADC</vt:lpstr>
      <vt:lpstr>Introducing FortiADC</vt:lpstr>
      <vt:lpstr>FortiADC Series</vt:lpstr>
      <vt:lpstr>FortiADC-VM Series</vt:lpstr>
      <vt:lpstr>FortiCASB</vt:lpstr>
      <vt:lpstr>Introducing FortiCASB</vt:lpstr>
      <vt:lpstr>FortiCWP</vt:lpstr>
      <vt:lpstr>Introducing FortiCWP</vt:lpstr>
      <vt:lpstr>FortiDDoS</vt:lpstr>
      <vt:lpstr>Introducing FortiDDoS</vt:lpstr>
      <vt:lpstr>FortiDDoS Series</vt:lpstr>
      <vt:lpstr>FortiDDoS Series</vt:lpstr>
      <vt:lpstr>FortiDeceptor</vt:lpstr>
      <vt:lpstr>Introducing FortiDeceptor</vt:lpstr>
      <vt:lpstr>FortiDeceptor Series</vt:lpstr>
      <vt:lpstr>FortiEDR</vt:lpstr>
      <vt:lpstr>Introducing FortiEDR</vt:lpstr>
      <vt:lpstr>FortiIsolator</vt:lpstr>
      <vt:lpstr>Introducing FortiIsolator</vt:lpstr>
      <vt:lpstr>FortiIsolator Series</vt:lpstr>
      <vt:lpstr>FortiProxy</vt:lpstr>
      <vt:lpstr>Introducing FortiProxy</vt:lpstr>
      <vt:lpstr>FortiProxy Series</vt:lpstr>
      <vt:lpstr>FortiRecorder &amp; FortiCamera</vt:lpstr>
      <vt:lpstr>Introducing FortiRecorder and  FortiCamera</vt:lpstr>
      <vt:lpstr>FortiRecorder Series</vt:lpstr>
      <vt:lpstr>FortiCamera Series</vt:lpstr>
      <vt:lpstr>FortiCamera Series</vt:lpstr>
      <vt:lpstr>FortiTester</vt:lpstr>
      <vt:lpstr>Introducing FortiTester</vt:lpstr>
      <vt:lpstr>FortiTester Series</vt:lpstr>
      <vt:lpstr>FortiToken</vt:lpstr>
      <vt:lpstr>Introducing FortiToken</vt:lpstr>
      <vt:lpstr>Introducing FortiToken Mobile</vt:lpstr>
      <vt:lpstr>FortiVoice &amp; FortiFone</vt:lpstr>
      <vt:lpstr>Introducing FortiVoice &amp; FortiFone</vt:lpstr>
      <vt:lpstr>FortiVoice Series</vt:lpstr>
      <vt:lpstr>FortiVoice Series</vt:lpstr>
      <vt:lpstr>FortiVoice: VM Series</vt:lpstr>
      <vt:lpstr>FortiFone Desk Phone Series</vt:lpstr>
      <vt:lpstr>FortiFone Desk Phone Series</vt:lpstr>
      <vt:lpstr>FortiFone Conference/Cordless Phone Series</vt:lpstr>
      <vt:lpstr>FortiFone Hotel Phone Series</vt:lpstr>
      <vt:lpstr>FortiWLC</vt:lpstr>
      <vt:lpstr>Introducing FortiWLC</vt:lpstr>
      <vt:lpstr>FortiWLC Series</vt:lpstr>
      <vt:lpstr>FortiWLM</vt:lpstr>
      <vt:lpstr>Introducing FortiWLM</vt:lpstr>
      <vt:lpstr>FortiWLM Series</vt:lpstr>
      <vt:lpstr>Other Information</vt:lpstr>
      <vt:lpstr>Virtual Appliance Platforms</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2021-06-05T05:03:35Z</dcterms:created>
  <dcterms:modified xsi:type="dcterms:W3CDTF">2021-07-30T02:45:02Z</dcterms:modified>
  <cp:category/>
</cp:coreProperties>
</file>