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4"/>
  </p:notesMasterIdLst>
  <p:handoutMasterIdLst>
    <p:handoutMasterId r:id="rId25"/>
  </p:handoutMasterIdLst>
  <p:sldIdLst>
    <p:sldId id="263" r:id="rId4"/>
    <p:sldId id="318" r:id="rId5"/>
    <p:sldId id="271" r:id="rId6"/>
    <p:sldId id="387" r:id="rId7"/>
    <p:sldId id="374" r:id="rId8"/>
    <p:sldId id="394" r:id="rId9"/>
    <p:sldId id="321" r:id="rId10"/>
    <p:sldId id="336" r:id="rId11"/>
    <p:sldId id="391" r:id="rId12"/>
    <p:sldId id="366" r:id="rId13"/>
    <p:sldId id="379" r:id="rId14"/>
    <p:sldId id="381" r:id="rId15"/>
    <p:sldId id="377" r:id="rId16"/>
    <p:sldId id="367" r:id="rId17"/>
    <p:sldId id="347" r:id="rId18"/>
    <p:sldId id="397" r:id="rId19"/>
    <p:sldId id="368" r:id="rId20"/>
    <p:sldId id="369" r:id="rId21"/>
    <p:sldId id="395" r:id="rId22"/>
    <p:sldId id="396"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4083" autoAdjust="0"/>
  </p:normalViewPr>
  <p:slideViewPr>
    <p:cSldViewPr>
      <p:cViewPr varScale="1">
        <p:scale>
          <a:sx n="83" d="100"/>
          <a:sy n="83" d="100"/>
        </p:scale>
        <p:origin x="-1692"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00" d="100"/>
          <a:sy n="100" d="100"/>
        </p:scale>
        <p:origin x="-1500" y="232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11/9/2011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11/9/2011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reativecommons.org/licenses/by/3.0/u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This documentation is licensed to you under the Creative Commons Attribution License. To view a copy of this license, visit </a:t>
            </a:r>
            <a:r>
              <a:rPr lang="en-US" sz="1000" u="sng" kern="1200" dirty="0" smtClean="0">
                <a:solidFill>
                  <a:schemeClr val="tx1"/>
                </a:solidFill>
                <a:effectLst/>
                <a:latin typeface="+mn-lt"/>
                <a:ea typeface="+mn-ea"/>
                <a:cs typeface="+mn-cs"/>
                <a:hlinkClick r:id="rId3"/>
              </a:rPr>
              <a:t>http://creativecommons.org/licenses/by/3.0/us/</a:t>
            </a:r>
            <a:r>
              <a:rPr lang="en-US" sz="1000" kern="1200" dirty="0" smtClean="0">
                <a:solidFill>
                  <a:schemeClr val="tx1"/>
                </a:solidFill>
                <a:effectLst/>
                <a:latin typeface="+mn-lt"/>
                <a:ea typeface="+mn-ea"/>
                <a:cs typeface="+mn-cs"/>
              </a:rPr>
              <a:t> or send a letter to Creative Commons, 543 Howard Street, 5th Floor, San Francisco, California, 94105, USA. When using this documentation, provide the following attribution: Infrastructure Planning and Design is provided with permission from Microsoft Corporation. </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 </a:t>
            </a:r>
          </a:p>
          <a:p>
            <a:r>
              <a:rPr lang="en-US" sz="1000" kern="1200" dirty="0" smtClean="0">
                <a:solidFill>
                  <a:schemeClr val="tx1"/>
                </a:solidFill>
                <a:effectLst/>
                <a:latin typeface="+mn-lt"/>
                <a:ea typeface="+mn-ea"/>
                <a:cs typeface="+mn-cs"/>
              </a:rPr>
              <a:t>Microsoft, Active Directory,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Step 2: Design the Root Certification Authority</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The root CA is the highest level in the certificate hierarchy in an organization. Start by planning for a single root CA, then add root CAs for any of the reasons listed in Task 1 below.</a:t>
            </a:r>
            <a:endParaRPr lang="en-US" sz="95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Task 1: Determine the Number of Root CAs</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There is no technical reason to design more than one root CA, so plan for a single root CA. However, all applications and services that will use certificates must trust the root CA, so it may be necessary to design additional root CAs, for the following reasons: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Business unit, division, or location that must be isolated and self-administering. This need may be based on:</a:t>
            </a:r>
          </a:p>
          <a:p>
            <a:pPr marL="3429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Laws, regulations, or other compliance standards.</a:t>
            </a:r>
          </a:p>
          <a:p>
            <a:pPr marL="3429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Restrictions that are part of the organization’s policy.</a:t>
            </a:r>
          </a:p>
          <a:p>
            <a:pPr marL="171450" marR="0" algn="l" defTabSz="914400" rtl="0" eaLnBrk="1" fontAlgn="auto" latinLnBrk="0" hangingPunct="1">
              <a:lnSpc>
                <a:spcPct val="100000"/>
              </a:lnSpc>
              <a:spcBef>
                <a:spcPts val="0"/>
              </a:spcBef>
              <a:spcAft>
                <a:spcPts val="0"/>
              </a:spcAft>
              <a:buClrTx/>
              <a:buSzTx/>
              <a:buFontTx/>
              <a:buNone/>
              <a:tabLst/>
              <a:defRPr/>
            </a:pPr>
            <a:r>
              <a:rPr lang="en-US" sz="950" b="0" dirty="0" smtClean="0"/>
              <a:t>For example, a multinational organization may be required by law to have a separate root CA for each country or region where they have a location or business presence.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Application or service that is required to administer certificates separately. The owner of an application or service may require full control over all aspects of the application or service, including certificate security.</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A single root CA can manage more than one Domain Name System (DNS) domain namespace. Namespaces are based on the DNS domain namespaces, so a single root CA can issue certificates for multiple DNS domain namespaces.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Although a DNS domain namespace typically has only one CA hierarchy, it is possible to have more than one.</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1" dirty="0" smtClean="0"/>
              <a:t>Task 2: Determine the Root CA Type and Location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Perform this task for each root CA that was specified in the previous task.</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The root CA can be deployed in one of the following ways: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Stand-alone root CA. The CA is not integrated with AD DS. It operates in a workgroup and may be taken offline in order to maintain physical security.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Enterprise root CA. Integrated with AD DS.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950" b="0" dirty="0" smtClean="0"/>
              <a:t>External root CA. Operated by a third party beyond the organization’s firewall, it issues public root certificates. This is outside the scope of this guide but some information on it is provided in Appendix C.</a:t>
            </a:r>
          </a:p>
          <a:p>
            <a:pPr marL="0" marR="0" indent="0" algn="l" defTabSz="914400" rtl="0" eaLnBrk="1" fontAlgn="auto" latinLnBrk="0" hangingPunct="1">
              <a:lnSpc>
                <a:spcPct val="100000"/>
              </a:lnSpc>
              <a:spcBef>
                <a:spcPts val="0"/>
              </a:spcBef>
              <a:spcAft>
                <a:spcPts val="0"/>
              </a:spcAft>
              <a:buClrTx/>
              <a:buSzTx/>
              <a:buFontTx/>
              <a:buNone/>
              <a:tabLst/>
              <a:defRPr/>
            </a:pPr>
            <a:r>
              <a:rPr lang="en-US" sz="950" b="0" dirty="0" smtClean="0"/>
              <a:t>If an offline stand-alone root CA will be used, at least one online subordinate CA must be designed in Step 3.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Design the Certification Authority Hierarchy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following roles can exist in a CA hierarchy: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Root CA. This is the highest level in the CA, and signs its own certificates.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Intermediate CA. Subordinate to another CA in the hierarchy, it enables centralized policy administration across its subordinate CAs.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Issuing CA. Subordinate to at least one other CA, it is the lowest level in the hierarchy.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All of these roles can perform the three certificate functions: certificate enrollment, validation, and revocation checking. And all of these functions can be combined on a single CA.</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the Number of Issuing CAs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Add CAs as necessary for the following reasons: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Regulatory requirements. Regulations may require that a separate CA provide certificate services to a particular location or, for example, that web server certificates be validated by a separate issuing CA.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Political and organizational reasons. A business unit within the organization may require its own issuing CA.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Low bandwidth locations. If there are locations that are connected by low bandwidth links and if the load on the certificate service is expected to be high, design an issuing CA in each remote location.</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Fault tolerance. Fault tolerance for certificate services can be achieved by any, or all, of the following techniques:</a:t>
            </a:r>
          </a:p>
          <a:p>
            <a:pPr marL="3429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Design additional CAs. If this approach will be used, add CAs to the design to duplicate the function of the CAs that require fault tolerance. This technique cannot be used for a root CA because there can only be one active instance of a root CA in the PKI.</a:t>
            </a:r>
          </a:p>
          <a:p>
            <a:pPr marL="342900" marR="0" lvl="1"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Make each CA highly available. This approach will be covered in the next step.</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the Number of Intermediate CAs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Intermediate CAs can optionally be added to the hierarchy design as additional layers that centralize policy administration across multiple subordinate CAs. Designing a three-tier hierarchy with intermediate CAs increases the complexity of the environment. If intermediate CAs will be used, determine the number that will be required in order to meet the organization’s needs.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Certification Authority Server Infrastructure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Design the Certificate Services Roles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Decide which protocol will be used for each of the services, and record that in Table A-2 in the guide. Then use this information to design and place the certificate services roles to meet the needs of all locations, using as few servers as possible.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For the first location, refer to services required in that location, map those to the protocols that will be used to deliver the services, and then decide where the servers will be placed. Repeat this process for each location, adjusting as necessary the placement of the servers so that they can best meet the needs of the locations, again using as few servers as possible.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Design the CA Servers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Use benchmark information at </a:t>
            </a:r>
            <a:r>
              <a:rPr lang="en-US" sz="1000" b="0" u="sng" dirty="0" smtClean="0"/>
              <a:t>http://blogs.technet.com/wincat/archive/2009/08/10/scale-testing-the-world-s-largest-pki-all-running-on-ws08r2-and-hyper-v.aspx</a:t>
            </a:r>
            <a:r>
              <a:rPr lang="en-US" sz="1000" b="0" dirty="0" smtClean="0"/>
              <a:t> and guidance from the product group for Windows Server</a:t>
            </a:r>
            <a:r>
              <a:rPr lang="en-US" sz="1000" b="0" baseline="30000" dirty="0" smtClean="0"/>
              <a:t>®</a:t>
            </a:r>
            <a:r>
              <a:rPr lang="en-US" sz="1000" b="0" dirty="0" smtClean="0"/>
              <a:t> 2003 at </a:t>
            </a:r>
            <a:r>
              <a:rPr lang="en-US" sz="1000" b="0" u="sng" dirty="0" smtClean="0"/>
              <a:t>http://technet.microsoft.com/en-us/library/cc778985(WS.10).aspx</a:t>
            </a:r>
            <a:r>
              <a:rPr lang="en-US" sz="1000" b="0" dirty="0" smtClean="0"/>
              <a:t>. The AD CS product group states that this guidance is applicable to Windows Server 2008 R2.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If fault tolerance is required, this can be achieved in two ways: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Additional issuing CAs can be added to the design and placed behind a load balancer. In the event that one of the servers fails, requests can be redirected to the other servers. Note that this approach cannot be used for the root CA since there can only be one instance of the root CA.</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The CA server can be run in a failover cluster.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Design the IIS Servers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IIS servers may be used to perform four different certificate services functions, and all of these can be implemented on the same server. They can be run on the CA server, or on a separate server. If the IIS server will be placed in a perimeter network, also known as DMZ, to provide services on the Internet, this will normally require role separation from the CA server, which is inside the corporate firewall. </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Design the minimum number of IIS servers that will perform the required roles.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r>
              <a:rPr lang="en-US" sz="1000" kern="1200" dirty="0" smtClean="0">
                <a:solidFill>
                  <a:schemeClr val="tx1"/>
                </a:solidFill>
                <a:effectLst/>
                <a:latin typeface="+mn-lt"/>
                <a:ea typeface="+mn-ea"/>
                <a:cs typeface="+mn-cs"/>
              </a:rPr>
              <a:t>This guide has focused on summarizing the critical design decisions, activities, and tasks required to successfully design a public key infrastructure using Active Directory Certificate Services in Windows Server 2008 R2.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Once the certificate requirements were identified, they were used to design the root CAs. Then for each root CA, the CA hierarchy was determined, and finally the CA servers, IIS servers, and file servers were designed.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guide has addressed the technical aspects, service characteristics, and business requirements needed to complete a comprehensive review of the decision-making process. When used in conjunction with product documentation, this guide can help organizations confidently plan implementation of public key infrastructures using Active Directory Certificate Services.</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Active Directory Certificate Services</a:t>
            </a:r>
            <a:r>
              <a:rPr lang="en-US" sz="1000" b="1" baseline="0" dirty="0" smtClean="0">
                <a:latin typeface="+mn-lt"/>
              </a:rPr>
              <a:t> </a:t>
            </a:r>
            <a:r>
              <a:rPr lang="en-US" sz="1000" b="1" dirty="0" smtClean="0">
                <a:latin typeface="+mn-lt"/>
              </a:rPr>
              <a:t>Guide</a:t>
            </a:r>
          </a:p>
          <a:p>
            <a:pPr>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 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Active Directory Certificate Services</a:t>
            </a:r>
            <a:r>
              <a:rPr lang="en-US" sz="1000" b="1" baseline="0" dirty="0" smtClean="0">
                <a:latin typeface="+mn-lt"/>
              </a:rPr>
              <a:t> </a:t>
            </a:r>
            <a:r>
              <a:rPr lang="en-US" sz="1000" b="1" dirty="0" smtClean="0"/>
              <a:t>(Continued)</a:t>
            </a:r>
          </a:p>
          <a:p>
            <a:pPr defTabSz="912813"/>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latin typeface="+mn-lt"/>
              </a:rPr>
              <a:t>For more information about Microsoft Operations Framework</a:t>
            </a:r>
            <a:r>
              <a:rPr lang="en-US" sz="1000" baseline="0" dirty="0" smtClean="0">
                <a:latin typeface="+mn-lt"/>
              </a:rPr>
              <a:t> 4.0, go to </a:t>
            </a:r>
            <a:r>
              <a:rPr lang="en-US" sz="1000" u="sng" baseline="0" dirty="0" smtClean="0">
                <a:latin typeface="+mn-lt"/>
              </a:rPr>
              <a:t>www.microsoft.com/mof</a:t>
            </a:r>
            <a:r>
              <a:rPr lang="en-US" sz="1000" u="none" baseline="0" dirty="0" smtClean="0">
                <a:latin typeface="+mn-lt"/>
              </a:rPr>
              <a:t>.</a:t>
            </a:r>
            <a:endParaRPr lang="en-US" sz="1000" u="none"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sz="1000"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Active Directory Certificate Services</a:t>
            </a:r>
            <a:r>
              <a:rPr lang="en-US" sz="1000" b="1" baseline="0" dirty="0" smtClean="0">
                <a:latin typeface="+mn-lt"/>
              </a:rPr>
              <a:t> </a:t>
            </a:r>
            <a:r>
              <a:rPr lang="en-US" sz="1000" b="1" dirty="0" smtClean="0">
                <a:latin typeface="+mn-lt"/>
              </a:rPr>
              <a:t>has on infrastructure maturity as reflected in the Core Infrastructure Optimization Model.&gt;</a:t>
            </a:r>
          </a:p>
          <a:p>
            <a:endParaRPr lang="en-US" sz="1000" b="1" dirty="0" smtClean="0">
              <a:latin typeface="+mn-lt"/>
            </a:endParaRPr>
          </a:p>
          <a:p>
            <a:r>
              <a:rPr lang="en-US" sz="1000" dirty="0" smtClean="0">
                <a:latin typeface="+mn-lt"/>
              </a:rPr>
              <a:t>The Infrastructure Optimization (IO) Model at Microsoft groups IT processes and technologies across a continuum of organizational maturity. (For more information, see </a:t>
            </a:r>
            <a:r>
              <a:rPr lang="en-US" sz="1000" u="sng" dirty="0" smtClean="0">
                <a:latin typeface="+mn-lt"/>
              </a:rPr>
              <a:t>www.microsoft.com/infrastructure</a:t>
            </a:r>
            <a:r>
              <a:rPr lang="en-US" sz="1000" dirty="0" smtClean="0">
                <a:latin typeface="+mn-lt"/>
              </a:rPr>
              <a:t>.) The model was developed by industry analysts, the Massachusetts Institute of Technology (MIT) Center for Information Systems Research (CISR), and Microsoft's own experiences with its enterprise customers. A key goal for Microsoft in creating the Infrastructure Optimization Model was to develop a simple way to use a maturity framework that is flexible and can easily be applied as the benchmark for technical capability and business value. </a:t>
            </a:r>
          </a:p>
          <a:p>
            <a:endParaRPr lang="en-US" sz="1000" dirty="0" smtClean="0">
              <a:latin typeface="+mn-lt"/>
            </a:endParaRPr>
          </a:p>
          <a:p>
            <a:r>
              <a:rPr lang="en-US" sz="1000" kern="1200" dirty="0" smtClean="0">
                <a:solidFill>
                  <a:schemeClr val="tx1"/>
                </a:solidFill>
                <a:effectLst/>
                <a:latin typeface="+mn-lt"/>
                <a:cs typeface="Arial" pitchFamily="34" charset="0"/>
              </a:rPr>
              <a:t>IO is structured around three information technology models: Core Infrastructure Optimization, Application Platform Optimization, and Business Productivity Infrastructure Optimization. According to the Core Infrastructure Optimization Model, having a well-planned Active Directory Certificate Services infrastructure will help move an organization to the Dynamic level. Active Directory Certificate Services gives the administrator control over certificate enrollment, certificate revocation, and other public key infrastructure services needed by the applications and services running in their organization. On the path to the Dynamic level, organizations can use Active Directory Certificate Services to automatically enroll and renew certificates required for applications and services, such as System Center Configuration Manager or DirectAccess in Windows</a:t>
            </a:r>
            <a:r>
              <a:rPr lang="en-US" sz="1000" kern="1200" baseline="30000" dirty="0" smtClean="0">
                <a:solidFill>
                  <a:schemeClr val="tx1"/>
                </a:solidFill>
                <a:effectLst/>
                <a:latin typeface="+mn-lt"/>
                <a:cs typeface="Arial" pitchFamily="34" charset="0"/>
              </a:rPr>
              <a:t>®</a:t>
            </a:r>
            <a:r>
              <a:rPr lang="en-US" sz="1000" kern="1200" dirty="0" smtClean="0">
                <a:solidFill>
                  <a:schemeClr val="tx1"/>
                </a:solidFill>
                <a:effectLst/>
                <a:latin typeface="+mn-lt"/>
                <a:cs typeface="Arial" pitchFamily="34" charset="0"/>
              </a:rPr>
              <a:t> 7. </a:t>
            </a:r>
          </a:p>
          <a:p>
            <a:endParaRPr lang="en-US" sz="1000" dirty="0" smtClean="0">
              <a:latin typeface="Arial" pitchFamily="34" charset="0"/>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was created to enable infrastructure planners to design an Active Directory Certificate Services infrastructure. </a:t>
            </a:r>
            <a:br>
              <a:rPr lang="en-US" sz="1000" dirty="0" smtClean="0"/>
            </a:br>
            <a:r>
              <a:rPr lang="en-US" sz="1000" dirty="0" smtClean="0"/>
              <a:t>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r>
              <a:rPr lang="en-US" sz="1000" dirty="0" smtClean="0"/>
              <a:t>The guide is written for information technology (IT) infrastructure specialists who are responsible for planning and designing the infrastructure for Active Directory Certificate Services.</a:t>
            </a:r>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The guide focuses on the elements that organizations must consider when designing an Active Directory Certificate Services infrastructure.</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Active Directory Certificate Services (AD CS) provides a public key infrastructure (PKI) that can be used to distribute certificates from a trusted source to enable: </a:t>
            </a:r>
          </a:p>
          <a:p>
            <a:pPr marL="171450" indent="-171450">
              <a:buFont typeface="Arial" pitchFamily="34" charset="0"/>
              <a:buChar char="•"/>
            </a:pPr>
            <a:r>
              <a:rPr lang="en-US" sz="1000" dirty="0" smtClean="0"/>
              <a:t>Secure data transmission to a known recipient through encryption.</a:t>
            </a:r>
          </a:p>
          <a:p>
            <a:pPr marL="171450" indent="-171450">
              <a:buFont typeface="Arial" pitchFamily="34" charset="0"/>
              <a:buChar char="•"/>
            </a:pPr>
            <a:r>
              <a:rPr lang="en-US" sz="1000" dirty="0" smtClean="0"/>
              <a:t>Signing of code and documents that confirms who the sender is and that the data has not been tampered with in any way.</a:t>
            </a:r>
          </a:p>
          <a:p>
            <a:pPr marL="171450" indent="-171450">
              <a:buFont typeface="Arial" pitchFamily="34" charset="0"/>
              <a:buChar char="•"/>
            </a:pPr>
            <a:endParaRPr lang="en-US" sz="1000" dirty="0" smtClean="0"/>
          </a:p>
          <a:p>
            <a:r>
              <a:rPr lang="en-US" sz="1000" dirty="0" smtClean="0"/>
              <a:t>This guide, when used in conjunction with product documentation, will help companies confidently design an AD CS infrastructure. </a:t>
            </a:r>
          </a:p>
          <a:p>
            <a:endParaRPr lang="en-US" sz="1000" dirty="0" smtClean="0"/>
          </a:p>
          <a:p>
            <a:r>
              <a:rPr lang="en-US" sz="1000" dirty="0" smtClean="0"/>
              <a:t>Using the guide, IT professionals can plan and design an AD CS infrastructure that ensures that critical phases are not left out of the plan and that a good foundation is established for future expansion.</a:t>
            </a:r>
          </a:p>
          <a:p>
            <a:endParaRPr lang="en-US" sz="100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AD CS design flow provides a graphical overview of the steps in designing an AD CS infrastructure.</a:t>
            </a:r>
          </a:p>
          <a:p>
            <a:pPr>
              <a:defRPr/>
            </a:pPr>
            <a:r>
              <a:rPr lang="en-US" sz="1000" dirty="0" smtClean="0"/>
              <a:t>These steps are:</a:t>
            </a:r>
          </a:p>
          <a:p>
            <a:pPr marL="228600" indent="-228600">
              <a:buFont typeface="+mj-lt"/>
              <a:buAutoNum type="arabicPeriod"/>
              <a:defRPr/>
            </a:pPr>
            <a:r>
              <a:rPr lang="en-US" sz="1000" b="0" kern="1200" dirty="0" smtClean="0">
                <a:effectLst/>
                <a:latin typeface="+mn-lt"/>
                <a:ea typeface="+mn-ea"/>
                <a:cs typeface="+mn-cs"/>
              </a:rPr>
              <a:t>Identify the certificate</a:t>
            </a:r>
            <a:r>
              <a:rPr lang="en-US" sz="1000" b="0" kern="1200" baseline="0" dirty="0" smtClean="0">
                <a:effectLst/>
                <a:latin typeface="+mn-lt"/>
                <a:ea typeface="+mn-ea"/>
                <a:cs typeface="+mn-cs"/>
              </a:rPr>
              <a:t> requirements</a:t>
            </a:r>
            <a:endParaRPr lang="en-US" sz="1000" b="0" kern="1200" dirty="0" smtClean="0">
              <a:effectLst/>
              <a:latin typeface="+mn-lt"/>
              <a:ea typeface="+mn-ea"/>
              <a:cs typeface="+mn-cs"/>
            </a:endParaRPr>
          </a:p>
          <a:p>
            <a:pPr marL="228600" indent="-228600">
              <a:buFont typeface="+mj-lt"/>
              <a:buAutoNum type="arabicPeriod"/>
              <a:defRPr/>
            </a:pPr>
            <a:r>
              <a:rPr lang="en-US" sz="1000" b="0" dirty="0" smtClean="0">
                <a:effectLst/>
                <a:latin typeface="+mn-lt"/>
                <a:ea typeface="Times New Roman"/>
                <a:cs typeface="Times New Roman"/>
              </a:rPr>
              <a:t>Design the root CA</a:t>
            </a:r>
            <a:endParaRPr lang="en-US" sz="1000" b="0" dirty="0" smtClean="0">
              <a:latin typeface="+mn-lt"/>
            </a:endParaRPr>
          </a:p>
          <a:p>
            <a:pPr marL="228600" indent="-228600">
              <a:buFont typeface="+mj-lt"/>
              <a:buAutoNum type="arabicPeriod"/>
              <a:defRPr/>
            </a:pPr>
            <a:r>
              <a:rPr lang="en-US" sz="1000" dirty="0" smtClean="0"/>
              <a:t>Design the CA hierarchy</a:t>
            </a:r>
          </a:p>
          <a:p>
            <a:pPr marL="228600" indent="-228600">
              <a:buFont typeface="+mj-lt"/>
              <a:buAutoNum type="arabicPeriod"/>
              <a:defRPr/>
            </a:pPr>
            <a:r>
              <a:rPr lang="en-US" sz="1000" dirty="0" smtClean="0"/>
              <a:t>Design the </a:t>
            </a:r>
            <a:r>
              <a:rPr lang="en-US" sz="1000" b="0" kern="1200" dirty="0" smtClean="0">
                <a:effectLst/>
                <a:latin typeface="+mn-lt"/>
                <a:ea typeface="+mn-ea"/>
                <a:cs typeface="+mn-cs"/>
              </a:rPr>
              <a:t>CA server</a:t>
            </a:r>
            <a:r>
              <a:rPr lang="en-US" sz="1000" dirty="0" smtClean="0"/>
              <a:t> infrastructure</a:t>
            </a:r>
          </a:p>
          <a:p>
            <a:endParaRPr lang="en-US" sz="1000" dirty="0" smtClean="0"/>
          </a:p>
          <a:p>
            <a:r>
              <a:rPr lang="en-US" sz="1000" dirty="0" smtClean="0"/>
              <a:t>Each of these</a:t>
            </a:r>
            <a:r>
              <a:rPr lang="en-US" sz="1000" baseline="0" dirty="0" smtClean="0"/>
              <a:t> steps will be discussed in greater detail in the following slides.</a:t>
            </a:r>
          </a:p>
          <a:p>
            <a:endParaRPr lang="en-US"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primary parts of an AD</a:t>
            </a:r>
            <a:r>
              <a:rPr lang="en-US" sz="1000" baseline="0" dirty="0" smtClean="0"/>
              <a:t> CS</a:t>
            </a:r>
            <a:r>
              <a:rPr lang="en-US" sz="1000" dirty="0" smtClean="0"/>
              <a:t> infrastructure are shown in the diagram on the next slide.</a:t>
            </a:r>
          </a:p>
          <a:p>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000" dirty="0" smtClean="0"/>
              <a:t>This diagram illustrates the relationship between the components that work together to provide an</a:t>
            </a:r>
            <a:r>
              <a:rPr lang="en-US" sz="1000" baseline="0" dirty="0" smtClean="0"/>
              <a:t> architecture for AD CS</a:t>
            </a:r>
            <a:r>
              <a:rPr lang="en-US" sz="1000" dirty="0" smtClean="0"/>
              <a:t>. They are shown together in one possible implementation for illustration purposes, but other configurations are possible. </a:t>
            </a:r>
          </a:p>
          <a:p>
            <a:pPr>
              <a:lnSpc>
                <a:spcPct val="80000"/>
              </a:lnSpc>
            </a:pPr>
            <a:endParaRPr lang="en-US" sz="1000" dirty="0">
              <a:ea typeface="ＭＳ Ｐゴシック" pitchFamily="34" charset="-128"/>
            </a:endParaRPr>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7</a:t>
            </a:fld>
            <a:endParaRPr 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Step 1: Identify the Certificate Requirements</a:t>
            </a:r>
          </a:p>
          <a:p>
            <a:r>
              <a:rPr lang="en-US" sz="1000" b="1" dirty="0" smtClean="0"/>
              <a:t>Task 1: Identify Where Certificates Will Be Used</a:t>
            </a:r>
          </a:p>
          <a:p>
            <a:pPr marL="0" indent="0">
              <a:buFont typeface="Arial" pitchFamily="34" charset="0"/>
              <a:buNone/>
            </a:pPr>
            <a:r>
              <a:rPr lang="en-US" sz="1000" b="0" dirty="0" smtClean="0"/>
              <a:t>Start by defining which parts of the organization will be included in the project. For example, the project scope might include all enterprise servers and workstations, laptops used by mobile employees, workstations on a partner extranet that access corporate data for order fulfillment, or any client on the Internet, if information or services will be provided beyond the corporate firewall.</a:t>
            </a:r>
          </a:p>
          <a:p>
            <a:pPr marL="0" indent="0">
              <a:buFont typeface="Arial" pitchFamily="34" charset="0"/>
              <a:buNone/>
            </a:pPr>
            <a:r>
              <a:rPr lang="en-US" sz="1000" b="0" dirty="0" smtClean="0"/>
              <a:t>Once the project scope has been defined, determine where certificates will be used. For reference, a table listing examples of applications and services that require certificates is provided in Table B-1 “Applications and Services That Use Certificates” in Appendix B in the</a:t>
            </a:r>
            <a:r>
              <a:rPr lang="en-US" sz="1000" b="0" baseline="0" dirty="0" smtClean="0"/>
              <a:t> guide</a:t>
            </a:r>
            <a:r>
              <a:rPr lang="en-US" sz="1000" b="0" dirty="0" smtClean="0"/>
              <a:t>. That table provides a brief description of how the application or device uses certificates as well as the certificate requirements. In Table A-1 in Appendix A, record the following:</a:t>
            </a:r>
          </a:p>
          <a:p>
            <a:pPr marL="0" indent="0">
              <a:buFont typeface="Arial" pitchFamily="34" charset="0"/>
              <a:buNone/>
            </a:pPr>
            <a:r>
              <a:rPr lang="en-US" sz="1000" b="0" dirty="0" smtClean="0"/>
              <a:t>Locations where certificates will be deployed and locations where certificates will be validated.</a:t>
            </a:r>
          </a:p>
          <a:p>
            <a:pPr marL="0" indent="0">
              <a:buFont typeface="Arial" pitchFamily="34" charset="0"/>
              <a:buNone/>
            </a:pPr>
            <a:r>
              <a:rPr lang="en-US" sz="1000" b="0" dirty="0" smtClean="0"/>
              <a:t>The deployment location may be different from the location where the certificate is inspected. For example, an SSL certificate is deployed to a web server, but is validated from the browser client machine. </a:t>
            </a:r>
          </a:p>
          <a:p>
            <a:pPr marL="0" indent="0">
              <a:buFont typeface="Arial" pitchFamily="34" charset="0"/>
              <a:buNone/>
            </a:pPr>
            <a:r>
              <a:rPr lang="en-US" sz="1000" b="0" dirty="0" smtClean="0"/>
              <a:t>If certificate enrollment services are not available, this will affect the deployment of new application services or users. It will also prevent certificate renewals to existing services and the validation of certificates that are not already present in the CryptoAPI cache.</a:t>
            </a:r>
          </a:p>
          <a:p>
            <a:pPr marL="0" indent="0">
              <a:buFont typeface="Arial" pitchFamily="34" charset="0"/>
              <a:buNone/>
            </a:pPr>
            <a:r>
              <a:rPr lang="en-US" sz="1000" b="0" dirty="0" smtClean="0"/>
              <a:t>If certificate revocation services are not available, there is a risk that a compromised certificate will be used, which could create a security exposure.</a:t>
            </a:r>
          </a:p>
          <a:p>
            <a:pPr marL="0" indent="0">
              <a:buFont typeface="Arial" pitchFamily="34" charset="0"/>
              <a:buNone/>
            </a:pPr>
            <a:r>
              <a:rPr lang="en-US" sz="1000" b="0" dirty="0" smtClean="0"/>
              <a:t>For each application or service, review the impact of a potential failure in certificate services, and record in Table A-1 in Appendix A in the guide the fault-tolerance requirements for each application or service that will use certificate services. This will be used as input to the fault-tolerance design of the certificate services infrastructure in Step 4. </a:t>
            </a:r>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Validating with the Business</a:t>
            </a:r>
          </a:p>
          <a:p>
            <a:r>
              <a:rPr lang="en-US" sz="1000" kern="1200" dirty="0" smtClean="0">
                <a:solidFill>
                  <a:schemeClr val="tx1"/>
                </a:solidFill>
                <a:effectLst/>
                <a:latin typeface="+mn-lt"/>
                <a:ea typeface="+mn-ea"/>
                <a:cs typeface="+mn-cs"/>
              </a:rPr>
              <a:t>Work with the business decision makers to ensure agreement and understanding of the certificate requirements. Ensure that the following questions are asked:</a:t>
            </a:r>
          </a:p>
          <a:p>
            <a:pPr marL="171450" lvl="0" indent="-171450">
              <a:buFont typeface="Arial" pitchFamily="34" charset="0"/>
              <a:buChar char="•"/>
            </a:pPr>
            <a:r>
              <a:rPr lang="en-US" sz="1000" b="1" kern="1200" dirty="0" smtClean="0">
                <a:solidFill>
                  <a:schemeClr val="tx1"/>
                </a:solidFill>
                <a:effectLst/>
                <a:latin typeface="+mn-lt"/>
                <a:ea typeface="+mn-ea"/>
                <a:cs typeface="+mn-cs"/>
              </a:rPr>
              <a:t>Are there any additional legal, government, or regulatory requirements that may affect certificate usage? </a:t>
            </a:r>
            <a:r>
              <a:rPr lang="en-US" sz="1000" b="0" kern="1200" dirty="0" smtClean="0">
                <a:solidFill>
                  <a:schemeClr val="tx1"/>
                </a:solidFill>
                <a:effectLst/>
                <a:latin typeface="+mn-lt"/>
                <a:ea typeface="+mn-ea"/>
                <a:cs typeface="+mn-cs"/>
              </a:rPr>
              <a:t>Local laws or industry regulations may impose limitations or controls on the certificate services design.</a:t>
            </a:r>
            <a:endParaRPr lang="en-US" sz="1000" kern="1200" dirty="0" smtClean="0">
              <a:solidFill>
                <a:schemeClr val="tx1"/>
              </a:solidFill>
              <a:effectLst/>
              <a:latin typeface="+mn-lt"/>
              <a:ea typeface="+mn-ea"/>
              <a:cs typeface="+mn-cs"/>
            </a:endParaRPr>
          </a:p>
          <a:p>
            <a:pPr marL="171450" lvl="0" indent="-171450">
              <a:buFont typeface="Arial" pitchFamily="34" charset="0"/>
              <a:buChar char="•"/>
            </a:pPr>
            <a:r>
              <a:rPr lang="en-US" sz="1000" b="1" kern="1200" dirty="0" smtClean="0">
                <a:solidFill>
                  <a:schemeClr val="tx1"/>
                </a:solidFill>
                <a:effectLst/>
                <a:latin typeface="+mn-lt"/>
                <a:ea typeface="+mn-ea"/>
                <a:cs typeface="+mn-cs"/>
              </a:rPr>
              <a:t>Are the implications of using certificates for encryption fully understood?</a:t>
            </a:r>
            <a:r>
              <a:rPr lang="en-US" sz="1000" kern="1200" dirty="0" smtClean="0">
                <a:solidFill>
                  <a:schemeClr val="tx1"/>
                </a:solidFill>
                <a:effectLst/>
                <a:latin typeface="+mn-lt"/>
                <a:ea typeface="+mn-ea"/>
                <a:cs typeface="+mn-cs"/>
              </a:rPr>
              <a:t> These implications might include: </a:t>
            </a:r>
          </a:p>
          <a:p>
            <a:pPr marL="342900" lvl="1" indent="-171450">
              <a:buFont typeface="Arial" pitchFamily="34" charset="0"/>
              <a:buChar char="•"/>
            </a:pPr>
            <a:r>
              <a:rPr lang="en-US" sz="1000" kern="1200" dirty="0" smtClean="0">
                <a:solidFill>
                  <a:schemeClr val="tx1"/>
                </a:solidFill>
                <a:effectLst/>
                <a:latin typeface="+mn-lt"/>
                <a:ea typeface="+mn-ea"/>
                <a:cs typeface="+mn-cs"/>
              </a:rPr>
              <a:t>Encrypted traffic cannot be inspected for malicious content. </a:t>
            </a:r>
          </a:p>
          <a:p>
            <a:pPr marL="342900" lvl="1" indent="-171450">
              <a:buFont typeface="Arial" pitchFamily="34" charset="0"/>
              <a:buChar char="•"/>
            </a:pPr>
            <a:r>
              <a:rPr lang="en-US" sz="1000" kern="1200" dirty="0" smtClean="0">
                <a:solidFill>
                  <a:schemeClr val="tx1"/>
                </a:solidFill>
                <a:effectLst/>
                <a:latin typeface="+mn-lt"/>
                <a:ea typeface="+mn-ea"/>
                <a:cs typeface="+mn-cs"/>
              </a:rPr>
              <a:t>Encryption and decryption will place an additional processing load on corporate servers. </a:t>
            </a:r>
          </a:p>
          <a:p>
            <a:pPr marL="342900" lvl="1" indent="-171450">
              <a:buFont typeface="Arial" pitchFamily="34" charset="0"/>
              <a:buChar char="•"/>
            </a:pPr>
            <a:r>
              <a:rPr lang="en-US" sz="1000" kern="1200" dirty="0" smtClean="0">
                <a:solidFill>
                  <a:schemeClr val="tx1"/>
                </a:solidFill>
                <a:effectLst/>
                <a:latin typeface="+mn-lt"/>
                <a:ea typeface="+mn-ea"/>
                <a:cs typeface="+mn-cs"/>
              </a:rPr>
              <a:t>The use of certificates and encryption increases complexity in the environment.</a:t>
            </a:r>
          </a:p>
          <a:p>
            <a:pPr marL="628650" lvl="1" indent="-171450">
              <a:buFont typeface="Arial" pitchFamily="34" charset="0"/>
              <a:buChar char="•"/>
            </a:pP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446310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atfdbk@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satfdbk@microsoft.com"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7924800" cy="584775"/>
          </a:xfrm>
          <a:prstGeom prst="rect">
            <a:avLst/>
          </a:prstGeom>
          <a:noFill/>
        </p:spPr>
        <p:txBody>
          <a:bodyPr wrap="square" rtlCol="0">
            <a:spAutoFit/>
          </a:bodyPr>
          <a:lstStyle/>
          <a:p>
            <a:r>
              <a:rPr lang="en-US" sz="3200" dirty="0" smtClean="0"/>
              <a:t>Active Directory</a:t>
            </a:r>
            <a:r>
              <a:rPr lang="en-US" baseline="75000" dirty="0" smtClean="0"/>
              <a:t>®</a:t>
            </a:r>
            <a:r>
              <a:rPr lang="en-US" sz="3200" dirty="0" smtClean="0"/>
              <a:t> Certificate Services</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 Published: June 2010</a:t>
            </a:r>
          </a:p>
          <a:p>
            <a:r>
              <a:rPr lang="en-US" sz="1400" dirty="0" smtClean="0"/>
              <a:t> Updated: November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09935"/>
            <a:ext cx="8229600" cy="461665"/>
          </a:xfrm>
        </p:spPr>
        <p:txBody>
          <a:bodyPr/>
          <a:lstStyle/>
          <a:p>
            <a:r>
              <a:rPr lang="en-US" dirty="0"/>
              <a:t>Step 2: </a:t>
            </a:r>
            <a:r>
              <a:rPr lang="en-US" dirty="0" smtClean="0"/>
              <a:t>Design </a:t>
            </a:r>
            <a:r>
              <a:rPr lang="en-US" dirty="0"/>
              <a:t>the Root Certification Authority</a:t>
            </a:r>
          </a:p>
        </p:txBody>
      </p:sp>
      <p:sp>
        <p:nvSpPr>
          <p:cNvPr id="3" name="Content Placeholder 2"/>
          <p:cNvSpPr>
            <a:spLocks noGrp="1"/>
          </p:cNvSpPr>
          <p:nvPr>
            <p:ph idx="1"/>
          </p:nvPr>
        </p:nvSpPr>
        <p:spPr>
          <a:xfrm>
            <a:off x="537027" y="1600201"/>
            <a:ext cx="8229600" cy="5029199"/>
          </a:xfrm>
        </p:spPr>
        <p:txBody>
          <a:bodyPr>
            <a:normAutofit/>
          </a:bodyPr>
          <a:lstStyle/>
          <a:p>
            <a:r>
              <a:rPr lang="en-US" sz="2400" dirty="0" smtClean="0"/>
              <a:t>Task 1</a:t>
            </a:r>
            <a:r>
              <a:rPr lang="en-US" sz="2400" dirty="0"/>
              <a:t>: Determine the Number of Root CAs</a:t>
            </a:r>
            <a:endParaRPr lang="en-US" sz="2400" dirty="0" smtClean="0"/>
          </a:p>
          <a:p>
            <a:pPr lvl="1">
              <a:spcBef>
                <a:spcPts val="1200"/>
              </a:spcBef>
              <a:buFont typeface="Arial" pitchFamily="34" charset="0"/>
              <a:buChar char="•"/>
            </a:pPr>
            <a:r>
              <a:rPr lang="en-US" dirty="0"/>
              <a:t>Start by planning for a single root </a:t>
            </a:r>
            <a:r>
              <a:rPr lang="en-US" dirty="0" smtClean="0"/>
              <a:t>CA</a:t>
            </a:r>
          </a:p>
          <a:p>
            <a:pPr marL="174625" lvl="1" indent="-174625">
              <a:spcBef>
                <a:spcPts val="1200"/>
              </a:spcBef>
              <a:buFont typeface="Arial" pitchFamily="34" charset="0"/>
              <a:buChar char="•"/>
            </a:pPr>
            <a:r>
              <a:rPr lang="en-US" sz="2400" dirty="0"/>
              <a:t>Task 2: Determine the Root CA Type and Location</a:t>
            </a:r>
          </a:p>
          <a:p>
            <a:pPr lvl="1">
              <a:spcBef>
                <a:spcPts val="1200"/>
              </a:spcBef>
              <a:buFont typeface="Arial" pitchFamily="34" charset="0"/>
              <a:buChar char="•"/>
            </a:pPr>
            <a:r>
              <a:rPr lang="en-US" dirty="0"/>
              <a:t>The root CA can be deployed in one of the following ways:</a:t>
            </a:r>
          </a:p>
          <a:p>
            <a:pPr lvl="2">
              <a:spcBef>
                <a:spcPts val="1200"/>
              </a:spcBef>
              <a:buFont typeface="Arial" pitchFamily="34" charset="0"/>
              <a:buChar char="•"/>
            </a:pPr>
            <a:r>
              <a:rPr lang="en-US" dirty="0" smtClean="0"/>
              <a:t>Stand-alone </a:t>
            </a:r>
            <a:r>
              <a:rPr lang="en-US" dirty="0"/>
              <a:t>root </a:t>
            </a:r>
            <a:r>
              <a:rPr lang="en-US" dirty="0" smtClean="0"/>
              <a:t>CA</a:t>
            </a:r>
            <a:endParaRPr lang="en-US" dirty="0"/>
          </a:p>
          <a:p>
            <a:pPr lvl="2">
              <a:spcBef>
                <a:spcPts val="1200"/>
              </a:spcBef>
              <a:buFont typeface="Arial" pitchFamily="34" charset="0"/>
              <a:buChar char="•"/>
            </a:pPr>
            <a:r>
              <a:rPr lang="en-US" dirty="0" smtClean="0"/>
              <a:t>Enterprise </a:t>
            </a:r>
            <a:r>
              <a:rPr lang="en-US" dirty="0"/>
              <a:t>root </a:t>
            </a:r>
            <a:r>
              <a:rPr lang="en-US" dirty="0" smtClean="0"/>
              <a:t>CA</a:t>
            </a:r>
            <a:endParaRPr lang="en-US" dirty="0"/>
          </a:p>
          <a:p>
            <a:pPr lvl="2">
              <a:spcBef>
                <a:spcPts val="1200"/>
              </a:spcBef>
              <a:buFont typeface="Arial" pitchFamily="34" charset="0"/>
              <a:buChar char="•"/>
            </a:pPr>
            <a:r>
              <a:rPr lang="en-US" dirty="0" smtClean="0"/>
              <a:t>External </a:t>
            </a:r>
            <a:r>
              <a:rPr lang="en-US" dirty="0"/>
              <a:t>root </a:t>
            </a:r>
            <a:r>
              <a:rPr lang="en-US" dirty="0" smtClean="0"/>
              <a:t>CA</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Design the Certification Authority Hierarchy</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Determine the Number of Issuing CAs</a:t>
            </a:r>
          </a:p>
          <a:p>
            <a:pPr marL="223838" lvl="1" indent="0">
              <a:buNone/>
            </a:pPr>
            <a:r>
              <a:rPr lang="en-US" dirty="0">
                <a:solidFill>
                  <a:schemeClr val="tx1"/>
                </a:solidFill>
              </a:rPr>
              <a:t>Add CAs as necessary for the following reasons:</a:t>
            </a:r>
          </a:p>
          <a:p>
            <a:pPr marL="509588" lvl="1" indent="-285750">
              <a:spcBef>
                <a:spcPts val="1200"/>
              </a:spcBef>
              <a:buFont typeface="Arial" pitchFamily="34" charset="0"/>
              <a:buChar char="•"/>
            </a:pPr>
            <a:r>
              <a:rPr lang="en-US" dirty="0">
                <a:solidFill>
                  <a:schemeClr val="tx1"/>
                </a:solidFill>
              </a:rPr>
              <a:t>Regulatory </a:t>
            </a:r>
            <a:r>
              <a:rPr lang="en-US" dirty="0" smtClean="0">
                <a:solidFill>
                  <a:schemeClr val="tx1"/>
                </a:solidFill>
              </a:rPr>
              <a:t>requirements</a:t>
            </a:r>
            <a:endParaRPr lang="en-US" dirty="0">
              <a:solidFill>
                <a:schemeClr val="tx1"/>
              </a:solidFill>
            </a:endParaRPr>
          </a:p>
          <a:p>
            <a:pPr marL="509588" lvl="1" indent="-285750">
              <a:spcBef>
                <a:spcPts val="1200"/>
              </a:spcBef>
              <a:buFont typeface="Arial" pitchFamily="34" charset="0"/>
              <a:buChar char="•"/>
            </a:pPr>
            <a:r>
              <a:rPr lang="en-US" dirty="0">
                <a:solidFill>
                  <a:schemeClr val="tx1"/>
                </a:solidFill>
              </a:rPr>
              <a:t>Political and organizational </a:t>
            </a:r>
            <a:r>
              <a:rPr lang="en-US" dirty="0" smtClean="0">
                <a:solidFill>
                  <a:schemeClr val="tx1"/>
                </a:solidFill>
              </a:rPr>
              <a:t>reasons</a:t>
            </a:r>
            <a:endParaRPr lang="en-US" dirty="0">
              <a:solidFill>
                <a:schemeClr val="tx1"/>
              </a:solidFill>
            </a:endParaRPr>
          </a:p>
          <a:p>
            <a:pPr marL="509588" lvl="1" indent="-285750">
              <a:spcBef>
                <a:spcPts val="1200"/>
              </a:spcBef>
              <a:buFont typeface="Arial" pitchFamily="34" charset="0"/>
              <a:buChar char="•"/>
            </a:pPr>
            <a:r>
              <a:rPr lang="en-US" dirty="0">
                <a:solidFill>
                  <a:schemeClr val="tx1"/>
                </a:solidFill>
              </a:rPr>
              <a:t>Low bandwidth </a:t>
            </a:r>
            <a:r>
              <a:rPr lang="en-US" dirty="0" smtClean="0">
                <a:solidFill>
                  <a:schemeClr val="tx1"/>
                </a:solidFill>
              </a:rPr>
              <a:t>locations</a:t>
            </a:r>
            <a:endParaRPr lang="en-US" dirty="0">
              <a:solidFill>
                <a:schemeClr val="tx1"/>
              </a:solidFill>
            </a:endParaRPr>
          </a:p>
          <a:p>
            <a:pPr marL="509588" lvl="1" indent="-285750">
              <a:spcBef>
                <a:spcPts val="1200"/>
              </a:spcBef>
              <a:buFont typeface="Arial" pitchFamily="34" charset="0"/>
              <a:buChar char="•"/>
            </a:pPr>
            <a:r>
              <a:rPr lang="en-US" dirty="0">
                <a:solidFill>
                  <a:schemeClr val="tx1"/>
                </a:solidFill>
              </a:rPr>
              <a:t>Fault </a:t>
            </a:r>
            <a:r>
              <a:rPr lang="en-US" dirty="0" smtClean="0">
                <a:solidFill>
                  <a:schemeClr val="tx1"/>
                </a:solidFill>
              </a:rPr>
              <a:t>tolerance; can </a:t>
            </a:r>
            <a:r>
              <a:rPr lang="en-US" dirty="0">
                <a:solidFill>
                  <a:schemeClr val="tx1"/>
                </a:solidFill>
              </a:rPr>
              <a:t>be achieved by </a:t>
            </a:r>
            <a:r>
              <a:rPr lang="en-US" dirty="0" smtClean="0">
                <a:solidFill>
                  <a:schemeClr val="tx1"/>
                </a:solidFill>
              </a:rPr>
              <a:t>the </a:t>
            </a:r>
            <a:r>
              <a:rPr lang="en-US" dirty="0">
                <a:solidFill>
                  <a:schemeClr val="tx1"/>
                </a:solidFill>
              </a:rPr>
              <a:t>following techniques:</a:t>
            </a:r>
          </a:p>
          <a:p>
            <a:pPr marL="742950" lvl="2" indent="-285750">
              <a:spcBef>
                <a:spcPts val="1200"/>
              </a:spcBef>
              <a:buFont typeface="Arial" pitchFamily="34" charset="0"/>
              <a:buChar char="•"/>
            </a:pPr>
            <a:r>
              <a:rPr lang="en-US" dirty="0">
                <a:solidFill>
                  <a:schemeClr val="tx1"/>
                </a:solidFill>
              </a:rPr>
              <a:t>Design additional </a:t>
            </a:r>
            <a:r>
              <a:rPr lang="en-US" dirty="0" smtClean="0">
                <a:solidFill>
                  <a:schemeClr val="tx1"/>
                </a:solidFill>
              </a:rPr>
              <a:t>CAs</a:t>
            </a:r>
            <a:endParaRPr lang="en-US" dirty="0">
              <a:solidFill>
                <a:schemeClr val="tx1"/>
              </a:solidFill>
            </a:endParaRPr>
          </a:p>
          <a:p>
            <a:pPr marL="742950" lvl="2" indent="-285750">
              <a:spcBef>
                <a:spcPts val="1200"/>
              </a:spcBef>
              <a:buFont typeface="Arial" pitchFamily="34" charset="0"/>
              <a:buChar char="•"/>
            </a:pPr>
            <a:r>
              <a:rPr lang="en-US" dirty="0">
                <a:solidFill>
                  <a:schemeClr val="tx1"/>
                </a:solidFill>
              </a:rPr>
              <a:t>Make each CA highly </a:t>
            </a:r>
            <a:r>
              <a:rPr lang="en-US" dirty="0" smtClean="0">
                <a:solidFill>
                  <a:schemeClr val="tx1"/>
                </a:solidFill>
              </a:rPr>
              <a:t>available</a:t>
            </a:r>
          </a:p>
          <a:p>
            <a:pPr marL="174625" lvl="1" indent="-174625">
              <a:spcBef>
                <a:spcPts val="1200"/>
              </a:spcBef>
              <a:buFont typeface="Arial" pitchFamily="34" charset="0"/>
              <a:buChar char="•"/>
            </a:pPr>
            <a:r>
              <a:rPr lang="en-US" sz="2400" dirty="0"/>
              <a:t>Task 2: Determine the Number of Intermediate CAs</a:t>
            </a:r>
          </a:p>
          <a:p>
            <a:pPr marL="509588" lvl="1" indent="-285750">
              <a:spcBef>
                <a:spcPts val="1200"/>
              </a:spcBef>
              <a:buFont typeface="Arial" pitchFamily="34" charset="0"/>
              <a:buChar char="•"/>
            </a:pPr>
            <a:r>
              <a:rPr lang="en-US" dirty="0">
                <a:solidFill>
                  <a:schemeClr val="tx1"/>
                </a:solidFill>
              </a:rPr>
              <a:t>Intermediate CAs can optionally be added to the hierarchy design</a:t>
            </a:r>
          </a:p>
          <a:p>
            <a:pPr>
              <a:buNone/>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4</a:t>
            </a:r>
            <a:r>
              <a:rPr lang="en-US" dirty="0"/>
              <a:t>: Design the Certification Authority Server Infrastructure</a:t>
            </a:r>
          </a:p>
        </p:txBody>
      </p:sp>
      <p:sp>
        <p:nvSpPr>
          <p:cNvPr id="3" name="Content Placeholder 2"/>
          <p:cNvSpPr>
            <a:spLocks noGrp="1"/>
          </p:cNvSpPr>
          <p:nvPr>
            <p:ph idx="1"/>
          </p:nvPr>
        </p:nvSpPr>
        <p:spPr>
          <a:xfrm>
            <a:off x="537027" y="1828800"/>
            <a:ext cx="8229600" cy="4648199"/>
          </a:xfrm>
        </p:spPr>
        <p:txBody>
          <a:bodyPr>
            <a:normAutofit lnSpcReduction="10000"/>
          </a:bodyPr>
          <a:lstStyle/>
          <a:p>
            <a:r>
              <a:rPr lang="en-US" sz="2400" dirty="0" smtClean="0"/>
              <a:t>Task 1</a:t>
            </a:r>
            <a:r>
              <a:rPr lang="en-US" sz="2400" dirty="0"/>
              <a:t>: Design the Certificate Services Roles </a:t>
            </a:r>
            <a:endParaRPr lang="en-US" sz="2400" dirty="0" smtClean="0"/>
          </a:p>
          <a:p>
            <a:pPr lvl="1">
              <a:spcBef>
                <a:spcPts val="600"/>
              </a:spcBef>
              <a:buFont typeface="Arial" pitchFamily="34" charset="0"/>
              <a:buChar char="•"/>
            </a:pPr>
            <a:r>
              <a:rPr lang="en-US" dirty="0" smtClean="0"/>
              <a:t>Decide </a:t>
            </a:r>
            <a:r>
              <a:rPr lang="en-US" dirty="0"/>
              <a:t>which protocol will be used for each </a:t>
            </a:r>
            <a:r>
              <a:rPr lang="en-US" dirty="0" smtClean="0"/>
              <a:t>service</a:t>
            </a:r>
          </a:p>
          <a:p>
            <a:pPr lvl="1">
              <a:spcBef>
                <a:spcPts val="600"/>
              </a:spcBef>
              <a:buFont typeface="Arial" pitchFamily="34" charset="0"/>
              <a:buChar char="•"/>
            </a:pPr>
            <a:r>
              <a:rPr lang="en-US" dirty="0" smtClean="0"/>
              <a:t>Design </a:t>
            </a:r>
            <a:r>
              <a:rPr lang="en-US" dirty="0"/>
              <a:t>and place the certificate services roles to meet the needs of all </a:t>
            </a:r>
            <a:r>
              <a:rPr lang="en-US" dirty="0" smtClean="0"/>
              <a:t>locations</a:t>
            </a:r>
            <a:endParaRPr lang="en-US" sz="1600" dirty="0" smtClean="0"/>
          </a:p>
          <a:p>
            <a:r>
              <a:rPr lang="en-US" sz="2400" dirty="0" smtClean="0"/>
              <a:t>Task 2</a:t>
            </a:r>
            <a:r>
              <a:rPr lang="en-US" sz="2400" dirty="0"/>
              <a:t>: Design the CA Servers</a:t>
            </a:r>
            <a:endParaRPr lang="en-US" sz="2400" dirty="0" smtClean="0"/>
          </a:p>
          <a:p>
            <a:pPr lvl="1">
              <a:spcBef>
                <a:spcPts val="600"/>
              </a:spcBef>
              <a:buFont typeface="Arial" pitchFamily="34" charset="0"/>
              <a:buChar char="•"/>
            </a:pPr>
            <a:r>
              <a:rPr lang="en-US" dirty="0"/>
              <a:t>Product group recommends each CA runs on a dedicated server</a:t>
            </a:r>
          </a:p>
          <a:p>
            <a:pPr marL="174625" lvl="1" indent="-174625">
              <a:spcBef>
                <a:spcPts val="1200"/>
              </a:spcBef>
              <a:buFont typeface="Arial" pitchFamily="34" charset="0"/>
              <a:buChar char="•"/>
            </a:pPr>
            <a:r>
              <a:rPr lang="en-US" sz="2400" dirty="0"/>
              <a:t>Task 3: Design the IIS </a:t>
            </a:r>
            <a:r>
              <a:rPr lang="en-US" sz="2400" dirty="0" smtClean="0"/>
              <a:t>Servers</a:t>
            </a:r>
          </a:p>
          <a:p>
            <a:pPr lvl="1">
              <a:spcBef>
                <a:spcPts val="600"/>
              </a:spcBef>
              <a:buFont typeface="Arial" pitchFamily="34" charset="0"/>
              <a:buChar char="•"/>
            </a:pPr>
            <a:r>
              <a:rPr lang="en-US" dirty="0"/>
              <a:t>IIS servers may be used to perform four different certificate services functions:</a:t>
            </a:r>
          </a:p>
          <a:p>
            <a:pPr lvl="2">
              <a:spcBef>
                <a:spcPts val="600"/>
              </a:spcBef>
              <a:buFont typeface="Arial" pitchFamily="34" charset="0"/>
              <a:buChar char="•"/>
            </a:pPr>
            <a:r>
              <a:rPr lang="en-US" dirty="0"/>
              <a:t>Certificate enrollment</a:t>
            </a:r>
          </a:p>
          <a:p>
            <a:pPr lvl="2">
              <a:spcBef>
                <a:spcPts val="600"/>
              </a:spcBef>
              <a:buFont typeface="Arial" pitchFamily="34" charset="0"/>
              <a:buChar char="•"/>
            </a:pPr>
            <a:r>
              <a:rPr lang="en-US" dirty="0"/>
              <a:t>Certificate validation</a:t>
            </a:r>
          </a:p>
          <a:p>
            <a:pPr lvl="2">
              <a:spcBef>
                <a:spcPts val="600"/>
              </a:spcBef>
              <a:buFont typeface="Arial" pitchFamily="34" charset="0"/>
              <a:buChar char="•"/>
            </a:pPr>
            <a:r>
              <a:rPr lang="en-US" dirty="0"/>
              <a:t>CRL publication</a:t>
            </a:r>
          </a:p>
          <a:p>
            <a:pPr lvl="2">
              <a:spcBef>
                <a:spcPts val="600"/>
              </a:spcBef>
              <a:buFont typeface="Arial" pitchFamily="34" charset="0"/>
              <a:buChar char="•"/>
            </a:pPr>
            <a:r>
              <a:rPr lang="en-US" dirty="0"/>
              <a:t>Online responder for OCSP</a:t>
            </a:r>
          </a:p>
          <a:p>
            <a:pPr lvl="1">
              <a:buFont typeface="Arial" pitchFamily="34" charset="0"/>
              <a:buChar char="•"/>
            </a:pPr>
            <a:endParaRPr lang="en-US" dirty="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The guide has addressed the technical aspects, service characteristics, and business requirements needed to complete a comprehensive review of the decision-making process. When used in conjunction with product documentation, this guide can help organizations confidently plan implementation of public key infrastructures using Active Directory Certificate Services</a:t>
            </a:r>
          </a:p>
          <a:p>
            <a:pPr marL="174625" lvl="2" indent="-174625">
              <a:spcBef>
                <a:spcPts val="1200"/>
              </a:spcBef>
              <a:buFont typeface="Arial" pitchFamily="34" charset="0"/>
              <a:buChar char="•"/>
            </a:pPr>
            <a:r>
              <a:rPr lang="en-US" sz="2400" dirty="0"/>
              <a:t>Provide 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http://www.microsoft.com/technet/SolutionAccelerators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447800"/>
            <a:ext cx="8153400" cy="1508105"/>
          </a:xfrm>
          <a:prstGeom prst="rect">
            <a:avLst/>
          </a:prstGeom>
          <a:noFill/>
        </p:spPr>
        <p:txBody>
          <a:bodyPr wrap="square" rtlCol="0">
            <a:spAutoFit/>
          </a:bodyPr>
          <a:lstStyle/>
          <a:p>
            <a:pPr marL="282575" indent="-228600">
              <a:spcBef>
                <a:spcPts val="1200"/>
              </a:spcBef>
              <a:buClr>
                <a:schemeClr val="accent1"/>
              </a:buClr>
              <a:buFont typeface="Arial" pitchFamily="34" charset="0"/>
              <a:buChar char="•"/>
            </a:pPr>
            <a:r>
              <a:rPr lang="en-US" dirty="0" smtClean="0">
                <a:solidFill>
                  <a:schemeClr val="tx2"/>
                </a:solidFill>
              </a:rPr>
              <a:t>Benefits of Using the Active Directory Certificate Services Guide</a:t>
            </a:r>
          </a:p>
          <a:p>
            <a:pPr marL="282575" indent="-228600">
              <a:spcBef>
                <a:spcPts val="1200"/>
              </a:spcBef>
              <a:buClr>
                <a:schemeClr val="accent1"/>
              </a:buClr>
              <a:buFont typeface="Arial" pitchFamily="34" charset="0"/>
              <a:buChar char="•"/>
            </a:pPr>
            <a:r>
              <a:rPr lang="en-US" dirty="0" smtClean="0">
                <a:solidFill>
                  <a:schemeClr val="tx2"/>
                </a:solidFill>
              </a:rPr>
              <a:t>IPD in Microsoft Operations Framework 4.0</a:t>
            </a:r>
          </a:p>
          <a:p>
            <a:pPr marL="282575" indent="-228600">
              <a:spcBef>
                <a:spcPts val="1200"/>
              </a:spcBef>
              <a:buClr>
                <a:schemeClr val="accent1"/>
              </a:buClr>
              <a:buFont typeface="Arial" pitchFamily="34" charset="0"/>
              <a:buChar char="•"/>
            </a:pPr>
            <a:r>
              <a:rPr lang="en-US" dirty="0" smtClean="0">
                <a:solidFill>
                  <a:schemeClr val="tx2"/>
                </a:solidFill>
              </a:rPr>
              <a:t>Active Directory Certificate Services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Active Directory Certificate Services Guide</a:t>
            </a:r>
            <a:endParaRPr lang="en-US" dirty="0"/>
          </a:p>
        </p:txBody>
      </p:sp>
      <p:sp>
        <p:nvSpPr>
          <p:cNvPr id="3" name="Content Placeholder 2"/>
          <p:cNvSpPr>
            <a:spLocks noGrp="1"/>
          </p:cNvSpPr>
          <p:nvPr>
            <p:ph idx="1"/>
          </p:nvPr>
        </p:nvSpPr>
        <p:spPr/>
        <p:txBody>
          <a:bodyPr>
            <a:normAutofit/>
          </a:bodyPr>
          <a:lstStyle/>
          <a:p>
            <a:r>
              <a:rPr lang="en-US" dirty="0" smtClean="0"/>
              <a:t>Benefits for Business Stakeholders/Decision Makers</a:t>
            </a:r>
          </a:p>
          <a:p>
            <a:pPr lvl="1">
              <a:spcBef>
                <a:spcPts val="600"/>
              </a:spcBef>
              <a:buFont typeface="Arial" pitchFamily="34" charset="0"/>
              <a:buChar char="•"/>
            </a:pPr>
            <a:r>
              <a:rPr lang="en-US" sz="1500" dirty="0" smtClean="0"/>
              <a:t>Most cost-effective design solution for implementation</a:t>
            </a:r>
          </a:p>
          <a:p>
            <a:pPr lvl="1">
              <a:spcBef>
                <a:spcPts val="600"/>
              </a:spcBef>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spcBef>
                <a:spcPts val="600"/>
              </a:spcBef>
              <a:buFont typeface="Arial" pitchFamily="34" charset="0"/>
              <a:buChar char="•"/>
            </a:pPr>
            <a:r>
              <a:rPr lang="en-US" sz="1500" dirty="0" smtClean="0"/>
              <a:t>Authoritative guidance</a:t>
            </a:r>
          </a:p>
          <a:p>
            <a:pPr lvl="1">
              <a:spcBef>
                <a:spcPts val="600"/>
              </a:spcBef>
              <a:buFont typeface="Arial" pitchFamily="34" charset="0"/>
              <a:buChar char="•"/>
            </a:pPr>
            <a:r>
              <a:rPr lang="en-US" sz="1500" dirty="0" smtClean="0"/>
              <a:t>Business validation questions ensuring solution meets requirements of </a:t>
            </a:r>
            <a:br>
              <a:rPr lang="en-US" sz="1500" dirty="0" smtClean="0"/>
            </a:br>
            <a:r>
              <a:rPr lang="en-US" sz="1500" dirty="0" smtClean="0"/>
              <a:t>business and infrastructure stakeholders</a:t>
            </a:r>
          </a:p>
          <a:p>
            <a:pPr lvl="1">
              <a:spcBef>
                <a:spcPts val="600"/>
              </a:spcBef>
              <a:buFont typeface="Arial" pitchFamily="34" charset="0"/>
              <a:buChar char="•"/>
            </a:pPr>
            <a:r>
              <a:rPr lang="en-US" sz="1500" dirty="0" smtClean="0"/>
              <a:t>High integrity design criteria that includes product limitations</a:t>
            </a:r>
          </a:p>
          <a:p>
            <a:pPr lvl="1">
              <a:spcBef>
                <a:spcPts val="600"/>
              </a:spcBef>
              <a:buFont typeface="Arial" pitchFamily="34" charset="0"/>
              <a:buChar char="•"/>
            </a:pPr>
            <a:r>
              <a:rPr lang="en-US" sz="1500" dirty="0" smtClean="0"/>
              <a:t>Fault-tolerant infrastructure</a:t>
            </a:r>
          </a:p>
          <a:p>
            <a:pPr lvl="1">
              <a:spcBef>
                <a:spcPts val="600"/>
              </a:spcBef>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Benefits of Using the </a:t>
            </a:r>
            <a:r>
              <a:rPr lang="en-US" dirty="0"/>
              <a:t>Active Directory Certificate </a:t>
            </a:r>
            <a:r>
              <a:rPr lang="en-US" dirty="0" smtClean="0"/>
              <a:t>Services Guide (Continued)</a:t>
            </a:r>
            <a:endParaRPr lang="en-US" dirty="0"/>
          </a:p>
        </p:txBody>
      </p:sp>
      <p:sp>
        <p:nvSpPr>
          <p:cNvPr id="3" name="Content Placeholder 2"/>
          <p:cNvSpPr>
            <a:spLocks noGrp="1"/>
          </p:cNvSpPr>
          <p:nvPr>
            <p:ph idx="1"/>
          </p:nvPr>
        </p:nvSpPr>
        <p:spPr/>
        <p:txBody>
          <a:bodyPr>
            <a:normAutofit/>
          </a:bodyPr>
          <a:lstStyle/>
          <a:p>
            <a:r>
              <a:rPr lang="en-US" dirty="0" smtClean="0"/>
              <a:t>Benefits for Consultants or Partners</a:t>
            </a:r>
          </a:p>
          <a:p>
            <a:pPr lvl="1">
              <a:spcBef>
                <a:spcPts val="600"/>
              </a:spcBef>
              <a:buFont typeface="Arial" pitchFamily="34" charset="0"/>
              <a:buChar char="•"/>
            </a:pPr>
            <a:r>
              <a:rPr lang="en-US" sz="1500" dirty="0" smtClean="0"/>
              <a:t>Rapid readiness for consulting engagements</a:t>
            </a:r>
          </a:p>
          <a:p>
            <a:pPr lvl="1">
              <a:spcBef>
                <a:spcPts val="600"/>
              </a:spcBef>
              <a:buFont typeface="Arial" pitchFamily="34" charset="0"/>
              <a:buChar char="•"/>
            </a:pPr>
            <a:r>
              <a:rPr lang="en-US" sz="1500" dirty="0" smtClean="0"/>
              <a:t>Planning and design template to standardize design and peer reviews</a:t>
            </a:r>
          </a:p>
          <a:p>
            <a:pPr lvl="1">
              <a:spcBef>
                <a:spcPts val="600"/>
              </a:spcBef>
              <a:buFont typeface="Arial" pitchFamily="34" charset="0"/>
              <a:buChar char="•"/>
            </a:pPr>
            <a:r>
              <a:rPr lang="en-US" sz="1500" dirty="0" smtClean="0"/>
              <a:t>A “leave-behind” for pre- and post-sales visits to customer sites</a:t>
            </a:r>
          </a:p>
          <a:p>
            <a:pPr lvl="1">
              <a:spcBef>
                <a:spcPts val="600"/>
              </a:spcBef>
              <a:buFont typeface="Arial" pitchFamily="34" charset="0"/>
              <a:buChar char="•"/>
            </a:pPr>
            <a:r>
              <a:rPr lang="en-US" sz="1500" dirty="0" smtClean="0"/>
              <a:t>General classroom instruction/preparation</a:t>
            </a:r>
          </a:p>
          <a:p>
            <a:r>
              <a:rPr lang="en-US" dirty="0" smtClean="0"/>
              <a:t>Benefits for the Entire Organization</a:t>
            </a:r>
          </a:p>
          <a:p>
            <a:pPr lvl="1">
              <a:spcBef>
                <a:spcPts val="600"/>
              </a:spcBef>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524000"/>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146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6" y="841151"/>
            <a:ext cx="8378373" cy="1384995"/>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Active Directory Certificate Services in </a:t>
            </a:r>
            <a:r>
              <a:rPr lang="en-US" dirty="0" smtClean="0"/>
              <a:t>Microsoft Infrastructure Optimization</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676400" y="2438400"/>
            <a:ext cx="5257800" cy="3048000"/>
          </a:xfrm>
          <a:prstGeom prst="rect">
            <a:avLst/>
          </a:prstGeom>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543800" cy="584775"/>
          </a:xfrm>
          <a:prstGeom prst="rect">
            <a:avLst/>
          </a:prstGeom>
          <a:noFill/>
        </p:spPr>
        <p:txBody>
          <a:bodyPr wrap="square" rtlCol="0">
            <a:spAutoFit/>
          </a:bodyPr>
          <a:lstStyle/>
          <a:p>
            <a:r>
              <a:rPr lang="en-US" sz="3200" dirty="0" smtClean="0"/>
              <a:t>Active Directory Certificate Services</a:t>
            </a:r>
            <a:endParaRPr lang="en-US" sz="3200" dirty="0"/>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354765"/>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an Active Directory Certificate Services </a:t>
            </a:r>
            <a:r>
              <a:rPr lang="en-US" dirty="0">
                <a:solidFill>
                  <a:schemeClr val="tx2"/>
                </a:solidFill>
              </a:rPr>
              <a:t>infrastructure</a:t>
            </a: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Active Directory Certificate Services architecture</a:t>
            </a:r>
          </a:p>
          <a:p>
            <a:pPr marL="174625" indent="-174625">
              <a:spcBef>
                <a:spcPts val="1200"/>
              </a:spcBef>
              <a:buClr>
                <a:schemeClr val="accent1"/>
              </a:buClr>
              <a:buFont typeface="Arial" pitchFamily="34" charset="0"/>
              <a:buChar char="•"/>
            </a:pPr>
            <a:r>
              <a:rPr lang="en-US" dirty="0">
                <a:solidFill>
                  <a:schemeClr val="tx2"/>
                </a:solidFill>
              </a:rPr>
              <a:t>Active Directory Certificate Services infrastructure 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Active Directory Certificate Services?</a:t>
            </a:r>
            <a:endParaRPr lang="en-US" dirty="0"/>
          </a:p>
        </p:txBody>
      </p:sp>
      <p:sp>
        <p:nvSpPr>
          <p:cNvPr id="3" name="Rectangle 2"/>
          <p:cNvSpPr/>
          <p:nvPr/>
        </p:nvSpPr>
        <p:spPr>
          <a:xfrm>
            <a:off x="609600" y="1447800"/>
            <a:ext cx="6705600" cy="3400931"/>
          </a:xfrm>
          <a:prstGeom prst="rect">
            <a:avLst/>
          </a:prstGeom>
        </p:spPr>
        <p:txBody>
          <a:bodyPr wrap="square">
            <a:spAutoFit/>
          </a:bodyPr>
          <a:lstStyle/>
          <a:p>
            <a:pPr marL="282575" indent="-282575">
              <a:spcBef>
                <a:spcPts val="1200"/>
              </a:spcBef>
              <a:buClr>
                <a:schemeClr val="accent1"/>
              </a:buClr>
              <a:buFont typeface="Arial" pitchFamily="34" charset="0"/>
              <a:buChar char="•"/>
            </a:pPr>
            <a:r>
              <a:rPr lang="en-US" sz="2400" dirty="0"/>
              <a:t>Active Directory Certificate </a:t>
            </a:r>
            <a:r>
              <a:rPr lang="en-US" sz="2400" dirty="0" smtClean="0"/>
              <a:t>Services </a:t>
            </a:r>
            <a:br>
              <a:rPr lang="en-US" sz="2400" dirty="0" smtClean="0"/>
            </a:br>
            <a:r>
              <a:rPr lang="en-US" sz="2400" dirty="0" smtClean="0"/>
              <a:t>(AD </a:t>
            </a:r>
            <a:r>
              <a:rPr lang="en-US" sz="2400" dirty="0"/>
              <a:t>CS) provides a public key infrastructure (PKI) that can be used to distribute certificates from a trusted source to </a:t>
            </a:r>
            <a:r>
              <a:rPr lang="en-US" sz="2400" dirty="0" smtClean="0"/>
              <a:t>enable: </a:t>
            </a:r>
            <a:endParaRPr lang="en-US" sz="2400" dirty="0"/>
          </a:p>
          <a:p>
            <a:pPr marL="522288" lvl="1" indent="-282575">
              <a:spcBef>
                <a:spcPts val="300"/>
              </a:spcBef>
              <a:buClr>
                <a:schemeClr val="accent1"/>
              </a:buClr>
              <a:buFont typeface="Arial" pitchFamily="34" charset="0"/>
              <a:buChar char="•"/>
            </a:pPr>
            <a:r>
              <a:rPr lang="en-US" dirty="0">
                <a:solidFill>
                  <a:schemeClr val="tx2"/>
                </a:solidFill>
              </a:rPr>
              <a:t>Secure data transmission to a known recipient through </a:t>
            </a:r>
            <a:r>
              <a:rPr lang="en-US" dirty="0" smtClean="0">
                <a:solidFill>
                  <a:schemeClr val="tx2"/>
                </a:solidFill>
              </a:rPr>
              <a:t>encryption</a:t>
            </a:r>
            <a:endParaRPr lang="en-US" dirty="0">
              <a:solidFill>
                <a:schemeClr val="tx2"/>
              </a:solidFill>
            </a:endParaRPr>
          </a:p>
          <a:p>
            <a:pPr marL="522288" lvl="1" indent="-282575">
              <a:spcBef>
                <a:spcPts val="300"/>
              </a:spcBef>
              <a:buClr>
                <a:schemeClr val="accent1"/>
              </a:buClr>
              <a:buFont typeface="Arial" pitchFamily="34" charset="0"/>
              <a:buChar char="•"/>
            </a:pPr>
            <a:r>
              <a:rPr lang="en-US" dirty="0">
                <a:solidFill>
                  <a:schemeClr val="tx2"/>
                </a:solidFill>
              </a:rPr>
              <a:t>Signing of code and documents that confirms who the sender is and that the data has not been tampered with in any </a:t>
            </a:r>
            <a:r>
              <a:rPr lang="en-US" dirty="0" smtClean="0">
                <a:solidFill>
                  <a:schemeClr val="tx2"/>
                </a:solidFill>
              </a:rPr>
              <a:t>way</a:t>
            </a:r>
            <a:endParaRPr lang="en-US" dirty="0">
              <a:solidFill>
                <a:srgbClr val="000000"/>
              </a:solidFill>
            </a:endParaRPr>
          </a:p>
        </p:txBody>
      </p:sp>
    </p:spTree>
    <p:extLst>
      <p:ext uri="{BB962C8B-B14F-4D97-AF65-F5344CB8AC3E}">
        <p14:creationId xmlns:p14="http://schemas.microsoft.com/office/powerpoint/2010/main" val="299417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Active Directory Certificate Services 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sp>
        <p:nvSpPr>
          <p:cNvPr id="145" name="TextBox 144"/>
          <p:cNvSpPr txBox="1">
            <a:spLocks noChangeArrowheads="1"/>
          </p:cNvSpPr>
          <p:nvPr/>
        </p:nvSpPr>
        <p:spPr bwMode="auto">
          <a:xfrm>
            <a:off x="2078038" y="3602666"/>
            <a:ext cx="947733" cy="5078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wrap="squar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MAP </a:t>
            </a:r>
            <a:r>
              <a:rPr lang="en-US" sz="2000" b="1" dirty="0" smtClean="0">
                <a:solidFill>
                  <a:srgbClr val="15325B"/>
                </a:solidFill>
              </a:rPr>
              <a:t> </a:t>
            </a:r>
            <a:r>
              <a:rPr lang="en-US" sz="700" b="1" dirty="0" smtClean="0">
                <a:solidFill>
                  <a:schemeClr val="bg1"/>
                </a:solidFill>
              </a:rPr>
              <a:t>w/ CAL Tracker</a:t>
            </a:r>
            <a:endParaRPr lang="en-US" sz="200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8300" y="1790700"/>
            <a:ext cx="5867400" cy="3695700"/>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P spid="1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Active Directory Certificate Services Architecture</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00200"/>
            <a:ext cx="4114800" cy="5090044"/>
          </a:xfrm>
          <a:prstGeom prst="rect">
            <a:avLst/>
          </a:prstGeom>
        </p:spPr>
      </p:pic>
    </p:spTree>
    <p:extLst>
      <p:ext uri="{BB962C8B-B14F-4D97-AF65-F5344CB8AC3E}">
        <p14:creationId xmlns:p14="http://schemas.microsoft.com/office/powerpoint/2010/main" val="1798950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09935"/>
            <a:ext cx="8229600" cy="461665"/>
          </a:xfrm>
        </p:spPr>
        <p:txBody>
          <a:bodyPr/>
          <a:lstStyle/>
          <a:p>
            <a:r>
              <a:rPr lang="en-US" dirty="0" smtClean="0"/>
              <a:t>Step 1: Identify </a:t>
            </a:r>
            <a:r>
              <a:rPr lang="en-US" dirty="0"/>
              <a:t>the </a:t>
            </a:r>
            <a:r>
              <a:rPr lang="en-US" dirty="0" smtClean="0"/>
              <a:t>Certificate Requirements</a:t>
            </a:r>
            <a:endParaRPr lang="en-US" dirty="0"/>
          </a:p>
        </p:txBody>
      </p:sp>
      <p:sp>
        <p:nvSpPr>
          <p:cNvPr id="3" name="Content Placeholder 2"/>
          <p:cNvSpPr>
            <a:spLocks noGrp="1"/>
          </p:cNvSpPr>
          <p:nvPr>
            <p:ph idx="1"/>
          </p:nvPr>
        </p:nvSpPr>
        <p:spPr>
          <a:xfrm>
            <a:off x="537027" y="1447800"/>
            <a:ext cx="8229600" cy="5029199"/>
          </a:xfrm>
        </p:spPr>
        <p:txBody>
          <a:bodyPr>
            <a:normAutofit/>
          </a:bodyPr>
          <a:lstStyle/>
          <a:p>
            <a:pPr>
              <a:buNone/>
            </a:pPr>
            <a:endParaRPr lang="en-US" dirty="0" smtClean="0"/>
          </a:p>
          <a:p>
            <a:pPr marL="239713" indent="-239713"/>
            <a:r>
              <a:rPr lang="en-US" sz="2400" dirty="0" smtClean="0"/>
              <a:t>Task 1</a:t>
            </a:r>
            <a:r>
              <a:rPr lang="en-US" sz="2400" dirty="0"/>
              <a:t>: Identify Where Certificates Will </a:t>
            </a:r>
            <a:r>
              <a:rPr lang="en-US" sz="2400" dirty="0" smtClean="0"/>
              <a:t>Be </a:t>
            </a:r>
            <a:r>
              <a:rPr lang="en-US" sz="2400" dirty="0"/>
              <a:t>Used</a:t>
            </a:r>
            <a:endParaRPr lang="en-US" sz="2400" dirty="0" smtClean="0"/>
          </a:p>
          <a:p>
            <a:pPr marL="239713" indent="-11113">
              <a:buNone/>
            </a:pPr>
            <a:r>
              <a:rPr lang="en-US" dirty="0" smtClean="0"/>
              <a:t>Record:</a:t>
            </a:r>
          </a:p>
          <a:p>
            <a:pPr marL="457200" lvl="1" indent="-217488">
              <a:buFont typeface="Arial" pitchFamily="34" charset="0"/>
              <a:buChar char="•"/>
            </a:pPr>
            <a:r>
              <a:rPr lang="en-US" dirty="0" smtClean="0"/>
              <a:t>Locations </a:t>
            </a:r>
            <a:r>
              <a:rPr lang="en-US" dirty="0"/>
              <a:t>where certificates will be </a:t>
            </a:r>
            <a:r>
              <a:rPr lang="en-US" dirty="0" smtClean="0"/>
              <a:t>deployed</a:t>
            </a:r>
          </a:p>
          <a:p>
            <a:pPr marL="457200" lvl="1" indent="-217488">
              <a:buFont typeface="Arial" pitchFamily="34" charset="0"/>
              <a:buChar char="•"/>
            </a:pPr>
            <a:r>
              <a:rPr lang="en-US" dirty="0" smtClean="0"/>
              <a:t>Locations </a:t>
            </a:r>
            <a:r>
              <a:rPr lang="en-US" dirty="0"/>
              <a:t>where certificates will be validated, which includes chaining-up and revocation checking</a:t>
            </a:r>
            <a:endParaRPr lang="en-US" dirty="0" smtClean="0"/>
          </a:p>
          <a:p>
            <a:pPr marL="174625" lvl="1" indent="0">
              <a:buNone/>
            </a:pP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Validating with the </a:t>
            </a:r>
            <a:r>
              <a:rPr lang="en-US" sz="2700" dirty="0" smtClean="0"/>
              <a:t>Business (Step 1)</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pPr marL="282575" indent="-282575"/>
            <a:r>
              <a:rPr lang="en-US" sz="2400" dirty="0"/>
              <a:t>Work with the business decision makers to ensure agreement and understanding of the certificate requirements. Ensure that the following questions are asked</a:t>
            </a:r>
            <a:r>
              <a:rPr lang="en-US" sz="2400" dirty="0" smtClean="0"/>
              <a:t>:</a:t>
            </a:r>
          </a:p>
          <a:p>
            <a:pPr marL="566738" lvl="1" indent="-284163">
              <a:buFont typeface="Arial" pitchFamily="34" charset="0"/>
              <a:buChar char="•"/>
            </a:pPr>
            <a:r>
              <a:rPr lang="en-US" dirty="0"/>
              <a:t>Are there any additional legal, government, or regulatory requirements that may affect certificate usage? </a:t>
            </a:r>
          </a:p>
          <a:p>
            <a:pPr marL="566738" lvl="1" indent="-284163">
              <a:buFont typeface="Arial" pitchFamily="34" charset="0"/>
              <a:buChar char="•"/>
            </a:pPr>
            <a:r>
              <a:rPr lang="en-US" dirty="0" smtClean="0"/>
              <a:t>Are </a:t>
            </a:r>
            <a:r>
              <a:rPr lang="en-US" dirty="0"/>
              <a:t>the implications of using certificates for encryption fully understood? These </a:t>
            </a:r>
            <a:r>
              <a:rPr lang="en-US" dirty="0" smtClean="0"/>
              <a:t>might </a:t>
            </a:r>
            <a:r>
              <a:rPr lang="en-US" dirty="0"/>
              <a:t>include: </a:t>
            </a:r>
          </a:p>
          <a:p>
            <a:pPr marL="800100" lvl="2" indent="-284163">
              <a:buFont typeface="Arial" pitchFamily="34" charset="0"/>
              <a:buChar char="•"/>
            </a:pPr>
            <a:r>
              <a:rPr lang="en-US" dirty="0" smtClean="0"/>
              <a:t>Encrypted </a:t>
            </a:r>
            <a:r>
              <a:rPr lang="en-US" dirty="0"/>
              <a:t>traffic cannot be inspected for malicious </a:t>
            </a:r>
            <a:r>
              <a:rPr lang="en-US" dirty="0" smtClean="0"/>
              <a:t>content </a:t>
            </a:r>
            <a:endParaRPr lang="en-US" dirty="0"/>
          </a:p>
          <a:p>
            <a:pPr marL="800100" lvl="2" indent="-284163">
              <a:buFont typeface="Arial" pitchFamily="34" charset="0"/>
              <a:buChar char="•"/>
            </a:pPr>
            <a:r>
              <a:rPr lang="en-US" dirty="0" smtClean="0"/>
              <a:t>Encryption </a:t>
            </a:r>
            <a:r>
              <a:rPr lang="en-US" dirty="0"/>
              <a:t>and decryption will place an additional processing load on corporate </a:t>
            </a:r>
            <a:r>
              <a:rPr lang="en-US" dirty="0" smtClean="0"/>
              <a:t>servers</a:t>
            </a:r>
            <a:endParaRPr lang="en-US" dirty="0"/>
          </a:p>
          <a:p>
            <a:pPr marL="800100" lvl="2" indent="-284163">
              <a:buFont typeface="Arial" pitchFamily="34" charset="0"/>
              <a:buChar char="•"/>
            </a:pPr>
            <a:r>
              <a:rPr lang="en-US" dirty="0" smtClean="0"/>
              <a:t>The </a:t>
            </a:r>
            <a:r>
              <a:rPr lang="en-US" dirty="0"/>
              <a:t>use of certificates and encryption increases complexity in the </a:t>
            </a:r>
            <a:r>
              <a:rPr lang="en-US" dirty="0" smtClean="0"/>
              <a:t>environment</a:t>
            </a:r>
            <a:endParaRPr lang="en-US" dirty="0"/>
          </a:p>
          <a:p>
            <a:endParaRPr lang="en-US" b="0" dirty="0" smtClean="0"/>
          </a:p>
          <a:p>
            <a:endParaRPr lang="en-US" b="0" dirty="0" smtClean="0"/>
          </a:p>
        </p:txBody>
      </p:sp>
    </p:spTree>
    <p:extLst>
      <p:ext uri="{BB962C8B-B14F-4D97-AF65-F5344CB8AC3E}">
        <p14:creationId xmlns:p14="http://schemas.microsoft.com/office/powerpoint/2010/main" val="2855309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3882</Words>
  <Application>Microsoft Office PowerPoint</Application>
  <PresentationFormat>On-screen Show (4:3)</PresentationFormat>
  <Paragraphs>292</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 Is Active Directory Certificate Services?</vt:lpstr>
      <vt:lpstr>Active Directory Certificate Services Decision Flow</vt:lpstr>
      <vt:lpstr>Active Directory Certificate Services Architecture</vt:lpstr>
      <vt:lpstr>Step 1: Identify the Certificate Requirements</vt:lpstr>
      <vt:lpstr>Validating with the Business (Step 1) </vt:lpstr>
      <vt:lpstr>Step 2: Design the Root Certification Authority</vt:lpstr>
      <vt:lpstr>Step 3: Design the Certification Authority Hierarchy</vt:lpstr>
      <vt:lpstr>Step 4: Design the Certification Authority Server Infrastructure</vt:lpstr>
      <vt:lpstr>Summary and Conclusion </vt:lpstr>
      <vt:lpstr>Find More Information </vt:lpstr>
      <vt:lpstr>Questions?</vt:lpstr>
      <vt:lpstr>Addenda</vt:lpstr>
      <vt:lpstr>Benefits of Using the Active Directory Certificate Services Guide</vt:lpstr>
      <vt:lpstr>Benefits of Using the Active Directory Certificate Services Guide (Continued)</vt:lpstr>
      <vt:lpstr>IPD in Microsoft Operations Framework 4.0</vt:lpstr>
      <vt:lpstr>Active Directory Certificate Services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Active Directory Certificate Services version 1.1</dc:title>
  <dc:subject>Active Directory Certificate Services</dc:subject>
  <dc:creator/>
  <cp:lastModifiedBy/>
  <cp:revision>1</cp:revision>
  <dcterms:created xsi:type="dcterms:W3CDTF">2011-11-09T20:53:22Z</dcterms:created>
  <dcterms:modified xsi:type="dcterms:W3CDTF">2011-11-09T20:54:37Z</dcterms:modified>
</cp:coreProperties>
</file>