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38"/>
  </p:notesMasterIdLst>
  <p:handoutMasterIdLst>
    <p:handoutMasterId r:id="rId39"/>
  </p:handoutMasterIdLst>
  <p:sldIdLst>
    <p:sldId id="263" r:id="rId4"/>
    <p:sldId id="318" r:id="rId5"/>
    <p:sldId id="271" r:id="rId6"/>
    <p:sldId id="396" r:id="rId7"/>
    <p:sldId id="374" r:id="rId8"/>
    <p:sldId id="375" r:id="rId9"/>
    <p:sldId id="397" r:id="rId10"/>
    <p:sldId id="336" r:id="rId11"/>
    <p:sldId id="366" r:id="rId12"/>
    <p:sldId id="376" r:id="rId13"/>
    <p:sldId id="377" r:id="rId14"/>
    <p:sldId id="391" r:id="rId15"/>
    <p:sldId id="390" r:id="rId16"/>
    <p:sldId id="378" r:id="rId17"/>
    <p:sldId id="379" r:id="rId18"/>
    <p:sldId id="380" r:id="rId19"/>
    <p:sldId id="367" r:id="rId20"/>
    <p:sldId id="381" r:id="rId21"/>
    <p:sldId id="382" r:id="rId22"/>
    <p:sldId id="383" r:id="rId23"/>
    <p:sldId id="384" r:id="rId24"/>
    <p:sldId id="385" r:id="rId25"/>
    <p:sldId id="386" r:id="rId26"/>
    <p:sldId id="387" r:id="rId27"/>
    <p:sldId id="388" r:id="rId28"/>
    <p:sldId id="395" r:id="rId29"/>
    <p:sldId id="394" r:id="rId30"/>
    <p:sldId id="393" r:id="rId31"/>
    <p:sldId id="392" r:id="rId32"/>
    <p:sldId id="302" r:id="rId33"/>
    <p:sldId id="347" r:id="rId34"/>
    <p:sldId id="348" r:id="rId35"/>
    <p:sldId id="368" r:id="rId36"/>
    <p:sldId id="369" r:id="rId3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07" autoAdjust="0"/>
    <p:restoredTop sz="86509" autoAdjust="0"/>
  </p:normalViewPr>
  <p:slideViewPr>
    <p:cSldViewPr>
      <p:cViewPr>
        <p:scale>
          <a:sx n="101" d="100"/>
          <a:sy n="101" d="100"/>
        </p:scale>
        <p:origin x="-118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10" d="100"/>
          <a:sy n="110" d="100"/>
        </p:scale>
        <p:origin x="156" y="30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microsoft.com/SharePoint/" TargetMode="External"/><Relationship Id="rId3" Type="http://schemas.openxmlformats.org/officeDocument/2006/relationships/hyperlink" Target="http://office.microsoft.com/en-us/help/HA101978031033.aspx" TargetMode="External"/><Relationship Id="rId7" Type="http://schemas.openxmlformats.org/officeDocument/2006/relationships/hyperlink" Target="http://technet.microsoft.com/en-us/library/bb981188.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microsoft.com/online/SharePoint-online.mspx" TargetMode="External"/><Relationship Id="rId5" Type="http://schemas.openxmlformats.org/officeDocument/2006/relationships/hyperlink" Target="https://admin.microsoftonline.com/" TargetMode="External"/><Relationship Id="rId4" Type="http://schemas.openxmlformats.org/officeDocument/2006/relationships/hyperlink" Target="https://mocp.microsoftonline.com/" TargetMode="External"/><Relationship Id="rId9" Type="http://schemas.openxmlformats.org/officeDocument/2006/relationships/hyperlink" Target="http://technet.microsoft.com/en-us/library/cc303422.aspx"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smtClean="0"/>
              <a:t>Copyright © 2010 Microsoft Corporation. This documentation is licensed to you under the Creative Commons Attribution License.  To view a copy of this license, visit </a:t>
            </a:r>
            <a:r>
              <a:rPr lang="en-US" sz="1000" u="sng" dirty="0" smtClean="0">
                <a:hlinkClick r:id="rId3"/>
              </a:rPr>
              <a:t>http://creativecommons.org/licenses/by/3.0/us/</a:t>
            </a:r>
            <a:r>
              <a:rPr lang="en-US" sz="1000" dirty="0" smtClean="0"/>
              <a:t> or send a letter to Creative Commons, 543 Howard Street, 5th Floor, San Francisco, California, 94105, USA.  When using this documentation, provide the following attribution: Infrastructure Planning and Design is provided with permission from Microsoft Corporation.  </a:t>
            </a:r>
          </a:p>
          <a:p>
            <a:r>
              <a:rPr lang="en-US" sz="1000" dirty="0" smtClean="0"/>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1000" dirty="0" smtClean="0"/>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1000" dirty="0" smtClean="0"/>
              <a:t>Information in this document, including URL and other Internet Web site references, is subject to change without notice. Unless otherwise noted, the example companies, organizations, products, domain names, email addresses, logos, people, places and events depicted herein are fictitious.  </a:t>
            </a:r>
          </a:p>
          <a:p>
            <a:r>
              <a:rPr lang="en-US" sz="1000" dirty="0" smtClean="0"/>
              <a:t>Microsoft, Active Directory, Excel, Forefront, InfoPath, SharePoint, Visual Studio, and Windows Live</a:t>
            </a:r>
            <a:r>
              <a:rPr lang="en-US" sz="1000" b="1" dirty="0" smtClean="0"/>
              <a:t> </a:t>
            </a:r>
            <a:r>
              <a:rPr lang="en-US" sz="1000" dirty="0" smtClean="0"/>
              <a:t>are either registered trademarks or trademarks of Microsoft Corporation in the United States and/or other countries. </a:t>
            </a:r>
          </a:p>
          <a:p>
            <a:r>
              <a:rPr lang="en-US" sz="1000" dirty="0" smtClean="0"/>
              <a:t>The names of actual companies and products mentioned herein may be the trademarks of their respective owners.</a:t>
            </a:r>
          </a:p>
          <a:p>
            <a:r>
              <a:rPr lang="en-US" sz="1000" dirty="0" smtClean="0"/>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latin typeface="Arial" pitchFamily="34" charset="0"/>
              </a:rPr>
              <a:t>Steps and Topics</a:t>
            </a:r>
          </a:p>
          <a:p>
            <a:r>
              <a:rPr lang="en-CA" sz="1000" dirty="0" smtClean="0">
                <a:latin typeface="Arial" pitchFamily="34" charset="0"/>
              </a:rPr>
              <a:t>This slide provides an overview of the remaining areas of concern that will be discussed.  </a:t>
            </a:r>
          </a:p>
          <a:p>
            <a:endParaRPr lang="en-US" sz="1000" dirty="0" smtClean="0">
              <a:latin typeface="Arial" pitchFamily="34" charset="0"/>
            </a:endParaRPr>
          </a:p>
          <a:p>
            <a:r>
              <a:rPr lang="en-US" sz="1000" dirty="0" smtClean="0">
                <a:latin typeface="Arial" pitchFamily="34" charset="0"/>
              </a:rPr>
              <a:t>Refer to the guide for more details on each topic and the capabilities available with the on-premises, SharePoint Online Standard, and SharePoint Online Dedicated offerings.</a:t>
            </a:r>
          </a:p>
          <a:p>
            <a:r>
              <a:rPr lang="en-US" sz="1000" dirty="0" smtClean="0">
                <a:latin typeface="Arial" pitchFamily="34" charset="0"/>
              </a:rPr>
              <a:t> </a:t>
            </a:r>
          </a:p>
          <a:p>
            <a:r>
              <a:rPr lang="en-US" sz="1000" dirty="0" smtClean="0">
                <a:latin typeface="Arial" pitchFamily="34" charset="0"/>
              </a:rPr>
              <a:t>Read through each topic in the sections and use the rating table provided at the end of each topic section to record the importance rating and scores for each offering and/or solution. </a:t>
            </a:r>
            <a:endParaRPr lang="en-CA" sz="10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r>
              <a:rPr lang="en-US" sz="1000" dirty="0" smtClean="0">
                <a:latin typeface="Arial" pitchFamily="34" charset="0"/>
              </a:rPr>
              <a:t>In this example, we’ll take a look at how to rate and score a topic. </a:t>
            </a:r>
          </a:p>
          <a:p>
            <a:pPr marL="230188" indent="-230188"/>
            <a:endParaRPr lang="en-US" sz="1000" b="1" dirty="0" smtClean="0">
              <a:latin typeface="Arial" pitchFamily="34" charset="0"/>
            </a:endParaRPr>
          </a:p>
          <a:p>
            <a:pPr marL="230188" indent="-230188"/>
            <a:r>
              <a:rPr lang="en-US" sz="1000" b="1" dirty="0" smtClean="0">
                <a:latin typeface="Arial" pitchFamily="34" charset="0"/>
              </a:rPr>
              <a:t>Evaluate Importing User Profiles</a:t>
            </a:r>
          </a:p>
          <a:p>
            <a:pPr marL="230188" indent="-230188">
              <a:buFont typeface="Calibri" pitchFamily="34" charset="0"/>
              <a:buAutoNum type="arabicPeriod"/>
            </a:pPr>
            <a:r>
              <a:rPr lang="en-US" sz="1000" dirty="0" smtClean="0">
                <a:latin typeface="Arial" pitchFamily="34" charset="0"/>
              </a:rPr>
              <a:t>Read the “Importing User Profiles” description.</a:t>
            </a:r>
          </a:p>
          <a:p>
            <a:pPr marL="230188" indent="-230188">
              <a:buFont typeface="Calibri" pitchFamily="34" charset="0"/>
              <a:buAutoNum type="arabicPeriod"/>
            </a:pPr>
            <a:r>
              <a:rPr lang="en-US" sz="1000" dirty="0" smtClean="0">
                <a:latin typeface="Arial" pitchFamily="34" charset="0"/>
              </a:rPr>
              <a:t>Read and record the importance of importing user profiles in the rating table.</a:t>
            </a:r>
          </a:p>
          <a:p>
            <a:pPr marL="230188" indent="-230188">
              <a:buFont typeface="Calibri" pitchFamily="34" charset="0"/>
              <a:buAutoNum type="arabicPeriod"/>
            </a:pPr>
            <a:r>
              <a:rPr lang="en-US" sz="1000" dirty="0" smtClean="0">
                <a:latin typeface="Arial" pitchFamily="34" charset="0"/>
              </a:rPr>
              <a:t>Read the “Solutions Rating” section. </a:t>
            </a:r>
          </a:p>
          <a:p>
            <a:pPr marL="230188" indent="-230188">
              <a:buFont typeface="Calibri" pitchFamily="34" charset="0"/>
              <a:buAutoNum type="arabicPeriod"/>
            </a:pPr>
            <a:r>
              <a:rPr lang="en-US" sz="1000" dirty="0" smtClean="0">
                <a:latin typeface="Arial" pitchFamily="34" charset="0"/>
              </a:rPr>
              <a:t>Review the information and record the score in the rating table for how the Standard offering meets your needs for importing user profiles.</a:t>
            </a:r>
          </a:p>
          <a:p>
            <a:pPr marL="230188" indent="-230188">
              <a:buFont typeface="Calibri" pitchFamily="34" charset="0"/>
              <a:buAutoNum type="arabicPeriod"/>
            </a:pPr>
            <a:r>
              <a:rPr lang="en-US" sz="1000" dirty="0" smtClean="0">
                <a:latin typeface="Arial" pitchFamily="34" charset="0"/>
              </a:rPr>
              <a:t>Review the information and record the score in the rating table for how the Dedicated offering meets your needs for importing user profiles.</a:t>
            </a:r>
          </a:p>
          <a:p>
            <a:pPr marL="230188" indent="-230188">
              <a:buFont typeface="Calibri" pitchFamily="34" charset="0"/>
              <a:buNone/>
            </a:pPr>
            <a:endParaRPr lang="en-US" sz="1000" dirty="0" smtClean="0">
              <a:latin typeface="Arial" pitchFamily="34" charset="0"/>
            </a:endParaRPr>
          </a:p>
          <a:p>
            <a:pPr marL="230188" indent="-230188">
              <a:buFont typeface="Calibri" pitchFamily="34" charset="0"/>
              <a:buNone/>
            </a:pPr>
            <a:r>
              <a:rPr lang="en-US" sz="1000" dirty="0" smtClean="0">
                <a:latin typeface="Arial" pitchFamily="34" charset="0"/>
              </a:rPr>
              <a:t>(continued on next slide)</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188" indent="-230188"/>
            <a:r>
              <a:rPr lang="en-US" sz="1000" dirty="0" smtClean="0">
                <a:latin typeface="Arial" pitchFamily="34" charset="0"/>
              </a:rPr>
              <a:t>In this example, we take a look at how to rate and score a topic. </a:t>
            </a:r>
          </a:p>
          <a:p>
            <a:pPr marL="230188" indent="-230188"/>
            <a:endParaRPr lang="en-US" sz="1000" b="1" dirty="0" smtClean="0">
              <a:latin typeface="Arial" pitchFamily="34" charset="0"/>
            </a:endParaRPr>
          </a:p>
          <a:p>
            <a:pPr marL="230188" indent="-230188"/>
            <a:r>
              <a:rPr lang="en-US" sz="1000" b="1" dirty="0" smtClean="0">
                <a:latin typeface="Arial" pitchFamily="34" charset="0"/>
              </a:rPr>
              <a:t>Evaluate Importing User Profiles (continued from previous slide)</a:t>
            </a:r>
          </a:p>
          <a:p>
            <a:pPr marL="230188" indent="-230188">
              <a:buFont typeface="Calibri" pitchFamily="34" charset="0"/>
              <a:buAutoNum type="arabicPeriod" startAt="6"/>
            </a:pPr>
            <a:r>
              <a:rPr lang="en-US" sz="1000" dirty="0" smtClean="0">
                <a:latin typeface="Arial" pitchFamily="34" charset="0"/>
              </a:rPr>
              <a:t>Review the information and record the score in the rating table for how the on-premises solution meets your needs for signing and encrypting messages.</a:t>
            </a:r>
          </a:p>
          <a:p>
            <a:pPr marL="230188" indent="-230188"/>
            <a:endParaRPr lang="en-US" sz="1000" dirty="0" smtClean="0">
              <a:latin typeface="Arial" pitchFamily="34" charset="0"/>
            </a:endParaRPr>
          </a:p>
          <a:p>
            <a:r>
              <a:rPr lang="en-US" sz="1000" dirty="0" smtClean="0">
                <a:latin typeface="Arial" pitchFamily="34" charset="0"/>
              </a:rPr>
              <a:t>Additional context may also be included where relevant to help the decision maker evaluate the impact associated with the decision.</a:t>
            </a:r>
          </a:p>
          <a:p>
            <a:pPr marL="230188" indent="-230188"/>
            <a:endParaRPr lang="en-US" sz="1000" dirty="0" smtClean="0">
              <a:latin typeface="Arial" pitchFamily="34" charset="0"/>
            </a:endParaRPr>
          </a:p>
          <a:p>
            <a:pPr marL="230188" indent="-230188"/>
            <a:r>
              <a:rPr lang="en-US" sz="1000" dirty="0" smtClean="0">
                <a:latin typeface="Arial" pitchFamily="34" charset="0"/>
              </a:rPr>
              <a:t>Go to next slide to see how to use the tally sheet.</a:t>
            </a:r>
          </a:p>
          <a:p>
            <a:pPr marL="230188" indent="-230188"/>
            <a:endParaRPr lang="en-US" sz="12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latin typeface="Arial" pitchFamily="34" charset="0"/>
              </a:rPr>
              <a:t>Evaluate Results</a:t>
            </a:r>
          </a:p>
          <a:p>
            <a:r>
              <a:rPr lang="en-US" sz="1000" dirty="0" smtClean="0">
                <a:latin typeface="Arial" pitchFamily="34" charset="0"/>
              </a:rPr>
              <a:t>In this step, the comparison ratings for each topic will be tallied so that a logical decision about which solution best fits the needs of the organization can be made. At this point, each of the topics has been rated in terms of its importance to the business. Each offering has been rated in its effectiveness to meet the business’s needs. </a:t>
            </a:r>
          </a:p>
          <a:p>
            <a:endParaRPr lang="en-US" sz="1000" dirty="0" smtClean="0">
              <a:latin typeface="Arial" pitchFamily="34" charset="0"/>
            </a:endParaRPr>
          </a:p>
          <a:p>
            <a:r>
              <a:rPr lang="en-US" sz="1000" b="1" dirty="0" smtClean="0">
                <a:latin typeface="Arial" pitchFamily="34" charset="0"/>
              </a:rPr>
              <a:t>Weighted Scoring</a:t>
            </a:r>
          </a:p>
          <a:p>
            <a:r>
              <a:rPr lang="en-US" sz="1000" dirty="0" smtClean="0">
                <a:latin typeface="Arial" pitchFamily="34" charset="0"/>
              </a:rPr>
              <a:t>The “Tally Sheet Job Aid” in Appendix A of the guide lists all of the steps and their respective topics. Transfer each of the raw scores from the table in each topic section to this table and determine the weighted score for each topic. The weighted score is generated by multiplying the importance rating by each offering’s original (raw) rating score. The weighted scores provide a comprehensive view of the comparisons between offerings, which will assist in deciding whether to stay with the on-premises solution or to migrate to either the SharePoint Online Standard or Dedicated solution. Totaling each column will reveal which offering has been rated to best meet the organization’s needs.</a:t>
            </a:r>
          </a:p>
          <a:p>
            <a:endParaRPr lang="en-US" sz="1000" dirty="0" smtClean="0">
              <a:latin typeface="Arial" pitchFamily="34" charset="0"/>
            </a:endParaRPr>
          </a:p>
          <a:p>
            <a:r>
              <a:rPr lang="en-US" sz="1000" b="1" dirty="0" smtClean="0">
                <a:latin typeface="Arial" pitchFamily="34" charset="0"/>
              </a:rPr>
              <a:t>Analyze the Results</a:t>
            </a:r>
          </a:p>
          <a:p>
            <a:r>
              <a:rPr lang="en-US" sz="1000" dirty="0" smtClean="0">
                <a:latin typeface="Arial" pitchFamily="34" charset="0"/>
              </a:rPr>
              <a:t>If one offering’s score is significantly higher than the rest, then this offering obviously best meets the needs of the organization. However, a set of similar scores may indicate that a particular offering does not necessarily better fit the needs of the organization than other offerings. In this case, it may be prudent to focus on the results of the topics that were rated to be most important to the company.</a:t>
            </a:r>
            <a:r>
              <a:rPr lang="en-US" sz="1000" baseline="0" dirty="0" smtClean="0">
                <a:latin typeface="Arial" pitchFamily="34" charset="0"/>
              </a:rPr>
              <a:t> </a:t>
            </a:r>
            <a:r>
              <a:rPr lang="en-US" sz="1000" dirty="0" smtClean="0">
                <a:latin typeface="Arial" pitchFamily="34" charset="0"/>
              </a:rPr>
              <a:t>During the course of evaluation, the organization may have also realized that there was a capability that it simply must have, and either on-premises or one of the SharePoint Online offerings did not provide it. This also can make the decision fairly obvious.</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Arial" pitchFamily="34" charset="0"/>
              </a:rPr>
              <a:t>This is an example of a tally sheet. </a:t>
            </a:r>
            <a:r>
              <a:rPr lang="en-US" sz="1000" dirty="0" smtClean="0">
                <a:latin typeface="Arial" pitchFamily="34" charset="0"/>
              </a:rPr>
              <a:t>In this example, we see that the Dedicated score is significantly lower than the other offerings, indicating that perhaps there are some features important to the organization that might not be available. The Standard and On-premises scores are the same. At this point, the organization might want to review the topics rated most important to the organization to make sure critical features are available in both options and then run a cost-benefit analysis based on the organization’s personal estimates.</a:t>
            </a:r>
            <a:endParaRPr lang="en-US" sz="1000" b="1" dirty="0" smtClean="0">
              <a:latin typeface="Arial" pitchFamily="34" charset="0"/>
            </a:endParaRPr>
          </a:p>
          <a:p>
            <a:endParaRPr lang="en-US" sz="1200" b="1"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Arial" pitchFamily="34" charset="0"/>
              </a:rPr>
              <a:t>Next Steps</a:t>
            </a:r>
          </a:p>
          <a:p>
            <a:r>
              <a:rPr lang="en-US" sz="1000" dirty="0" smtClean="0">
                <a:latin typeface="Arial" pitchFamily="34" charset="0"/>
              </a:rPr>
              <a:t>If the decision is to use an on-premises solution, the next step will be to determine which version, or versions, of SharePoint to implement. A good starting point for that is the feature comparison matrix presented at </a:t>
            </a:r>
            <a:r>
              <a:rPr lang="en-US" sz="1000" u="sng" dirty="0" smtClean="0">
                <a:latin typeface="Arial" pitchFamily="34" charset="0"/>
                <a:hlinkClick r:id="rId3"/>
              </a:rPr>
              <a:t>http://office.microsoft.com/en-us/help/HA101978031033.aspx</a:t>
            </a:r>
            <a:r>
              <a:rPr lang="en-US" sz="1000" dirty="0" smtClean="0">
                <a:latin typeface="Arial" pitchFamily="34" charset="0"/>
              </a:rPr>
              <a:t>. </a:t>
            </a:r>
          </a:p>
          <a:p>
            <a:endParaRPr lang="en-US" sz="1000" dirty="0" smtClean="0">
              <a:latin typeface="Arial" pitchFamily="34" charset="0"/>
            </a:endParaRPr>
          </a:p>
          <a:p>
            <a:r>
              <a:rPr lang="en-US" sz="1000" dirty="0" smtClean="0">
                <a:latin typeface="Arial" pitchFamily="34" charset="0"/>
              </a:rPr>
              <a:t>Although outside the scope of this document, a cost-benefit analysis may also be in order to determine which offering is the best fit for the organization from a financial standpoint.</a:t>
            </a:r>
          </a:p>
          <a:p>
            <a:endParaRPr lang="en-US" sz="1000" dirty="0" smtClean="0">
              <a:latin typeface="Arial" pitchFamily="34" charset="0"/>
            </a:endParaRPr>
          </a:p>
          <a:p>
            <a:r>
              <a:rPr lang="en-US" sz="1000" dirty="0" smtClean="0">
                <a:latin typeface="Arial" pitchFamily="34" charset="0"/>
              </a:rPr>
              <a:t>Additional reading:</a:t>
            </a:r>
          </a:p>
          <a:p>
            <a:pPr marL="173038" indent="-173038">
              <a:buFont typeface="Arial" pitchFamily="34" charset="0"/>
              <a:buChar char="•"/>
            </a:pPr>
            <a:r>
              <a:rPr lang="en-US" sz="1000" dirty="0" smtClean="0">
                <a:latin typeface="Arial" pitchFamily="34" charset="0"/>
              </a:rPr>
              <a:t>Microsoft Online Services Customer Portal: </a:t>
            </a:r>
            <a:r>
              <a:rPr lang="en-US" sz="1000" u="sng" dirty="0" smtClean="0">
                <a:latin typeface="Arial" pitchFamily="34" charset="0"/>
                <a:hlinkClick r:id="rId4"/>
              </a:rPr>
              <a:t>https://mocp.microsoftonline.com/</a:t>
            </a:r>
            <a:endParaRPr lang="en-US" sz="1000" dirty="0" smtClean="0">
              <a:latin typeface="Arial" pitchFamily="34" charset="0"/>
            </a:endParaRPr>
          </a:p>
          <a:p>
            <a:pPr marL="173038" indent="-173038">
              <a:buFont typeface="Arial" pitchFamily="34" charset="0"/>
              <a:buChar char="•"/>
            </a:pPr>
            <a:r>
              <a:rPr lang="en-US" sz="1000" dirty="0" smtClean="0">
                <a:latin typeface="Arial" pitchFamily="34" charset="0"/>
              </a:rPr>
              <a:t>Microsoft Online Services Administration Center: </a:t>
            </a:r>
            <a:r>
              <a:rPr lang="en-US" sz="1000" u="sng" dirty="0" smtClean="0">
                <a:latin typeface="Arial" pitchFamily="34" charset="0"/>
                <a:hlinkClick r:id="rId5"/>
              </a:rPr>
              <a:t>https://admin.microsoftonline.com/</a:t>
            </a:r>
            <a:endParaRPr lang="en-US" sz="1000" dirty="0" smtClean="0">
              <a:latin typeface="Arial" pitchFamily="34" charset="0"/>
            </a:endParaRPr>
          </a:p>
          <a:p>
            <a:pPr marL="173038" indent="-173038">
              <a:buFont typeface="Arial" pitchFamily="34" charset="0"/>
              <a:buChar char="•"/>
            </a:pPr>
            <a:r>
              <a:rPr lang="en-US" sz="1000" dirty="0" smtClean="0">
                <a:latin typeface="Arial" pitchFamily="34" charset="0"/>
              </a:rPr>
              <a:t>Microsoft SharePoint Online: </a:t>
            </a:r>
            <a:r>
              <a:rPr lang="en-US" sz="1000" u="sng" dirty="0" smtClean="0">
                <a:latin typeface="Arial" pitchFamily="34" charset="0"/>
                <a:hlinkClick r:id="rId6"/>
              </a:rPr>
              <a:t>http://www.microsoft.com/online/SharePoint-online.mspx</a:t>
            </a:r>
            <a:endParaRPr lang="en-US" sz="1000" dirty="0" smtClean="0">
              <a:latin typeface="Arial" pitchFamily="34" charset="0"/>
            </a:endParaRPr>
          </a:p>
          <a:p>
            <a:pPr marL="173038" indent="-173038">
              <a:buFont typeface="Arial" pitchFamily="34" charset="0"/>
              <a:buChar char="•"/>
            </a:pPr>
            <a:r>
              <a:rPr lang="en-US" sz="1000" dirty="0" smtClean="0">
                <a:latin typeface="Arial" pitchFamily="34" charset="0"/>
              </a:rPr>
              <a:t>Microsoft Online Customer Portal: </a:t>
            </a:r>
            <a:r>
              <a:rPr lang="en-US" sz="1000" u="sng" dirty="0" smtClean="0">
                <a:latin typeface="Arial" pitchFamily="34" charset="0"/>
                <a:hlinkClick r:id="rId7"/>
              </a:rPr>
              <a:t>http://technet.microsoft.com/en-us/library/bb981188.aspx</a:t>
            </a:r>
            <a:endParaRPr lang="en-US" sz="1000" dirty="0" smtClean="0">
              <a:latin typeface="Arial" pitchFamily="34" charset="0"/>
            </a:endParaRPr>
          </a:p>
          <a:p>
            <a:pPr marL="173038" indent="-173038">
              <a:buFont typeface="Arial" pitchFamily="34" charset="0"/>
              <a:buChar char="•"/>
            </a:pPr>
            <a:r>
              <a:rPr lang="en-US" sz="1000" dirty="0" smtClean="0">
                <a:latin typeface="Arial" pitchFamily="34" charset="0"/>
              </a:rPr>
              <a:t>Microsoft SharePoint Server 2007: </a:t>
            </a:r>
            <a:r>
              <a:rPr lang="en-US" sz="1000" u="sng" dirty="0" smtClean="0">
                <a:latin typeface="Arial" pitchFamily="34" charset="0"/>
                <a:hlinkClick r:id="rId8"/>
              </a:rPr>
              <a:t>http://www.microsoft.com/SharePoint/</a:t>
            </a:r>
            <a:r>
              <a:rPr lang="en-US" sz="1000" dirty="0" smtClean="0">
                <a:latin typeface="Arial" pitchFamily="34" charset="0"/>
              </a:rPr>
              <a:t> </a:t>
            </a:r>
          </a:p>
          <a:p>
            <a:pPr marL="173038" indent="-173038">
              <a:buFont typeface="Arial" pitchFamily="34" charset="0"/>
              <a:buChar char="•"/>
            </a:pPr>
            <a:r>
              <a:rPr lang="en-US" sz="1000" dirty="0" smtClean="0">
                <a:latin typeface="Arial" pitchFamily="34" charset="0"/>
              </a:rPr>
              <a:t>Microsoft SharePoint Server 2007 on TechNet: </a:t>
            </a:r>
            <a:r>
              <a:rPr lang="en-US" sz="1000" u="sng" dirty="0" smtClean="0">
                <a:latin typeface="Arial" pitchFamily="34" charset="0"/>
                <a:hlinkClick r:id="rId9"/>
              </a:rPr>
              <a:t>http://technet.microsoft.com/en-us/library/cc303422.aspx</a:t>
            </a:r>
            <a:endParaRPr lang="en-US" sz="1000" dirty="0" smtClean="0">
              <a:latin typeface="Arial" pitchFamily="34" charset="0"/>
            </a:endParaRPr>
          </a:p>
          <a:p>
            <a:endParaRPr lang="en-US" sz="1000" dirty="0" smtClean="0">
              <a:latin typeface="Arial" pitchFamily="34" charset="0"/>
            </a:endParaRPr>
          </a:p>
          <a:p>
            <a:endParaRPr lang="en-US" sz="1200" dirty="0" smtClean="0">
              <a:latin typeface="Arial" pitchFamily="34" charset="0"/>
            </a:endParaRPr>
          </a:p>
          <a:p>
            <a:r>
              <a:rPr lang="en-US" sz="1200" dirty="0" smtClean="0">
                <a:latin typeface="Arial" pitchFamily="34" charset="0"/>
              </a:rPr>
              <a:t> </a:t>
            </a:r>
          </a:p>
          <a:p>
            <a:endParaRPr lang="en-US" sz="1000" dirty="0" smtClean="0">
              <a:latin typeface="Arial" pitchFamily="34" charset="0"/>
            </a:endParaRPr>
          </a:p>
          <a:p>
            <a:endParaRPr lang="en-US" sz="1200" dirty="0" smtClean="0">
              <a:latin typeface="Arial" pitchFamily="34" charset="0"/>
            </a:endParaRPr>
          </a:p>
          <a:p>
            <a:endParaRPr lang="en-US" sz="12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Arial" pitchFamily="34" charset="0"/>
              </a:rPr>
              <a:t>Summary and Conclusion</a:t>
            </a:r>
          </a:p>
          <a:p>
            <a:r>
              <a:rPr lang="en-US" sz="1000" dirty="0" smtClean="0">
                <a:latin typeface="Arial" pitchFamily="34" charset="0"/>
              </a:rPr>
              <a:t>The software-plus-services strategy designed by Microsoft is about choice, creating freedom in functionality and delivery. In order for companies to choose a best fit, they need to weigh the advantages and disadvantages of each mode of delivery against their organization’s priorities. This guide was designed to provide technical decision makers with information about the available offerings and a means to document their organization’s requirements and goals when making the decision whether to use on-premises SharePoint services or to migrate either in full or partially to SharePoint Online. </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478893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CA"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73038" indent="-173038">
              <a:buFontTx/>
              <a:buChar char="•"/>
            </a:pPr>
            <a:r>
              <a:rPr lang="en-US" sz="1000" dirty="0" smtClean="0"/>
              <a:t>Defining the technical decision flow (flow chart) through the planning process.</a:t>
            </a:r>
          </a:p>
          <a:p>
            <a:pPr marL="173038" indent="-173038">
              <a:buFontTx/>
              <a:buChar char="•"/>
            </a:pPr>
            <a:r>
              <a:rPr lang="en-US" sz="1000" dirty="0" smtClean="0"/>
              <a:t>Describing the decisions to be made and the commonly available options to consider in making the decisions.</a:t>
            </a:r>
          </a:p>
          <a:p>
            <a:pPr marL="173038" indent="-173038">
              <a:buFontTx/>
              <a:buChar char="•"/>
            </a:pPr>
            <a:r>
              <a:rPr lang="en-US" sz="1000" dirty="0" smtClean="0"/>
              <a:t>Relating the decisions and options for the business in terms of cost, complexity, and other characteristics.</a:t>
            </a:r>
          </a:p>
          <a:p>
            <a:pPr marL="173038" indent="-173038">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274007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dirty="0" smtClean="0">
                <a:latin typeface="Arial" pitchFamily="34" charset="0"/>
              </a:rPr>
              <a:t>Step 1: Client Experience</a:t>
            </a:r>
          </a:p>
          <a:p>
            <a:r>
              <a:rPr lang="en-US" sz="1000" dirty="0" smtClean="0">
                <a:latin typeface="Arial" pitchFamily="34" charset="0"/>
              </a:rPr>
              <a:t>This step covers some of the major client experience features provided by SharePoint Online Standard and Dedicated and compares them with the functionality available through an on-premises system. The features are rated according to their effectiveness in fulfilling the business’s needs. The scores will help guide decision makers in objectively evaluating the impact of a change to SharePoint Online from a client’s perspective. Different features are available depending on which offering is chosen. An on-premises environment will offer the greatest level of customization.</a:t>
            </a:r>
          </a:p>
          <a:p>
            <a:endParaRPr lang="en-US" sz="1000" dirty="0" smtClean="0">
              <a:latin typeface="Arial" pitchFamily="34" charset="0"/>
            </a:endParaRPr>
          </a:p>
          <a:p>
            <a:r>
              <a:rPr lang="en-US" sz="1000" dirty="0" smtClean="0">
                <a:latin typeface="Arial" pitchFamily="34" charset="0"/>
              </a:rPr>
              <a:t>Read through each topic in this section and use the rating table provided at the end of each topic section to record the importance rating and scores for each offering and/or solution. </a:t>
            </a:r>
          </a:p>
          <a:p>
            <a:endParaRPr lang="en-US" sz="1000" dirty="0" smtClean="0">
              <a:latin typeface="Arial" pitchFamily="34" charset="0"/>
            </a:endParaRPr>
          </a:p>
          <a:p>
            <a:r>
              <a:rPr lang="en-US" sz="1000" dirty="0" smtClean="0">
                <a:latin typeface="Arial" pitchFamily="34" charset="0"/>
              </a:rPr>
              <a:t>In the next step, impacts to collaboration will be evaluated.</a:t>
            </a:r>
          </a:p>
          <a:p>
            <a:endParaRPr lang="en-CA" sz="10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dirty="0" smtClean="0">
                <a:latin typeface="Arial" pitchFamily="34" charset="0"/>
              </a:rPr>
              <a:t>Step 2: Impacts to Collaboration</a:t>
            </a:r>
          </a:p>
          <a:p>
            <a:r>
              <a:rPr lang="en-US" sz="1000" dirty="0" smtClean="0">
                <a:latin typeface="Arial" pitchFamily="34" charset="0"/>
              </a:rPr>
              <a:t>This step addresses some of the impacts to collaboration resulting from changing to a SharePoint Online environment. Different features are available depending on which offering is chosen. An on-premises environment will offer the greatest level of customization.</a:t>
            </a:r>
          </a:p>
          <a:p>
            <a:endParaRPr lang="en-US" sz="1000" dirty="0" smtClean="0">
              <a:latin typeface="Arial" pitchFamily="34" charset="0"/>
            </a:endParaRPr>
          </a:p>
          <a:p>
            <a:r>
              <a:rPr lang="en-US" sz="1000" dirty="0" smtClean="0">
                <a:latin typeface="Arial" pitchFamily="34" charset="0"/>
              </a:rPr>
              <a:t>Read through each topic in this section and use the rating table provided at the end of each topic section to record the importance rating and scores for each offering and/or solution. </a:t>
            </a:r>
          </a:p>
          <a:p>
            <a:endParaRPr lang="en-US" sz="1000" dirty="0" smtClean="0">
              <a:latin typeface="Arial" pitchFamily="34" charset="0"/>
            </a:endParaRPr>
          </a:p>
          <a:p>
            <a:r>
              <a:rPr lang="en-US" sz="1000" dirty="0" smtClean="0">
                <a:latin typeface="Arial" pitchFamily="34" charset="0"/>
              </a:rPr>
              <a:t>The next step discusses the portal impacts of moving to SharePoint Online.</a:t>
            </a:r>
          </a:p>
          <a:p>
            <a:endParaRPr lang="en-CA" sz="10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dirty="0" smtClean="0">
                <a:latin typeface="Arial" pitchFamily="34" charset="0"/>
              </a:rPr>
              <a:t>Step 3: Impacts to Portal</a:t>
            </a:r>
          </a:p>
          <a:p>
            <a:r>
              <a:rPr lang="en-US" sz="1000" dirty="0" smtClean="0">
                <a:latin typeface="Arial" pitchFamily="34" charset="0"/>
              </a:rPr>
              <a:t>This step addresses the impacts to a user portal resulting from changing to a SharePoint Online environment. Different features are available depending on which offering is chosen. An on-premises environment will offer the greatest level of customization.</a:t>
            </a:r>
          </a:p>
          <a:p>
            <a:endParaRPr lang="en-US" sz="1000" dirty="0" smtClean="0">
              <a:latin typeface="Arial" pitchFamily="34" charset="0"/>
            </a:endParaRPr>
          </a:p>
          <a:p>
            <a:r>
              <a:rPr lang="en-US" sz="1000" dirty="0" smtClean="0">
                <a:latin typeface="Arial" pitchFamily="34" charset="0"/>
              </a:rPr>
              <a:t>Read through each topic in this section and use the rating table provided at the end of each topic section to record the importance rating and scores for each offering and/or solution. </a:t>
            </a:r>
          </a:p>
          <a:p>
            <a:endParaRPr lang="en-US" sz="1000" dirty="0" smtClean="0">
              <a:latin typeface="Arial" pitchFamily="34" charset="0"/>
            </a:endParaRPr>
          </a:p>
          <a:p>
            <a:r>
              <a:rPr lang="en-US" sz="1000" dirty="0" smtClean="0">
                <a:latin typeface="Arial" pitchFamily="34" charset="0"/>
              </a:rPr>
              <a:t>The next step discusses the search impacts of moving to SharePoint Online.</a:t>
            </a:r>
          </a:p>
          <a:p>
            <a:endParaRPr lang="en-CA" sz="10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dirty="0" smtClean="0">
                <a:latin typeface="Arial" pitchFamily="34" charset="0"/>
              </a:rPr>
              <a:t>Step 4: Impacts to Search</a:t>
            </a:r>
          </a:p>
          <a:p>
            <a:r>
              <a:rPr lang="en-US" sz="1000" dirty="0" smtClean="0">
                <a:latin typeface="Arial" pitchFamily="34" charset="0"/>
              </a:rPr>
              <a:t>This step addresses the impacts to search resulting from changing to a SharePoint Online environment. Different features are available depending on which offering is chosen. An on-premises environment will offer the greatest level of customization.</a:t>
            </a:r>
          </a:p>
          <a:p>
            <a:endParaRPr lang="en-US" sz="1000" dirty="0" smtClean="0">
              <a:latin typeface="Arial" pitchFamily="34" charset="0"/>
            </a:endParaRPr>
          </a:p>
          <a:p>
            <a:r>
              <a:rPr lang="en-US" sz="1000" dirty="0" smtClean="0">
                <a:latin typeface="Arial" pitchFamily="34" charset="0"/>
              </a:rPr>
              <a:t>Read through each topic in this section and use the rating table provided at the end of each topic section to record the importance rating and scores for each offering and/or solution. </a:t>
            </a:r>
          </a:p>
          <a:p>
            <a:endParaRPr lang="en-US" sz="1000" dirty="0" smtClean="0">
              <a:latin typeface="Arial" pitchFamily="34" charset="0"/>
            </a:endParaRPr>
          </a:p>
          <a:p>
            <a:r>
              <a:rPr lang="en-US" sz="1000" dirty="0" smtClean="0">
                <a:latin typeface="Arial" pitchFamily="34" charset="0"/>
              </a:rPr>
              <a:t>The next step discusses the content management impacts of moving to SharePoint Online.</a:t>
            </a:r>
          </a:p>
          <a:p>
            <a:endParaRPr lang="en-CA" sz="10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dirty="0" smtClean="0">
                <a:latin typeface="Arial" pitchFamily="34" charset="0"/>
              </a:rPr>
              <a:t>Step 5: Impacts to Content Management</a:t>
            </a:r>
          </a:p>
          <a:p>
            <a:r>
              <a:rPr lang="en-US" sz="1000" dirty="0" smtClean="0">
                <a:latin typeface="Arial" pitchFamily="34" charset="0"/>
              </a:rPr>
              <a:t>This step addresses the impacts to content resulting from changing to a SharePoint Online environment. </a:t>
            </a:r>
          </a:p>
          <a:p>
            <a:endParaRPr lang="en-US" sz="1000" dirty="0" smtClean="0">
              <a:latin typeface="Arial" pitchFamily="34" charset="0"/>
            </a:endParaRPr>
          </a:p>
          <a:p>
            <a:r>
              <a:rPr lang="en-US" sz="1000" dirty="0" smtClean="0">
                <a:latin typeface="Arial" pitchFamily="34" charset="0"/>
              </a:rPr>
              <a:t>Read through each topic in this section and use the rating table provided at the end of each topic section to record the importance rating and scores for each offering and/or solution. </a:t>
            </a:r>
          </a:p>
          <a:p>
            <a:endParaRPr lang="en-US" sz="1000" dirty="0" smtClean="0">
              <a:latin typeface="Arial" pitchFamily="34" charset="0"/>
            </a:endParaRPr>
          </a:p>
          <a:p>
            <a:r>
              <a:rPr lang="en-US" sz="1000" dirty="0" smtClean="0">
                <a:latin typeface="Arial" pitchFamily="34" charset="0"/>
              </a:rPr>
              <a:t>The next step discusses the business intelligence and business process impacts of moving to SharePoint Online.</a:t>
            </a:r>
          </a:p>
          <a:p>
            <a:endParaRPr lang="en-CA" sz="11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dirty="0" smtClean="0">
                <a:latin typeface="Arial" pitchFamily="34" charset="0"/>
              </a:rPr>
              <a:t>Step 6: </a:t>
            </a:r>
            <a:r>
              <a:rPr lang="en-US" sz="1000" b="1" dirty="0" smtClean="0">
                <a:latin typeface="Arial" pitchFamily="34" charset="0"/>
              </a:rPr>
              <a:t>Impacts to Business Intelligence and Business Process Forms</a:t>
            </a:r>
            <a:endParaRPr lang="en-CA" sz="1000" b="1" dirty="0" smtClean="0">
              <a:latin typeface="Arial" pitchFamily="34" charset="0"/>
            </a:endParaRPr>
          </a:p>
          <a:p>
            <a:r>
              <a:rPr lang="en-US" sz="1000" dirty="0" smtClean="0">
                <a:latin typeface="Arial" pitchFamily="34" charset="0"/>
              </a:rPr>
              <a:t>This step addresses the impacts to business intelligence and business process forms resulting from changing to a SharePoint Online environment.</a:t>
            </a:r>
          </a:p>
          <a:p>
            <a:endParaRPr lang="en-US" sz="1000" dirty="0" smtClean="0">
              <a:latin typeface="Arial" pitchFamily="34" charset="0"/>
            </a:endParaRPr>
          </a:p>
          <a:p>
            <a:r>
              <a:rPr lang="en-US" sz="1000" dirty="0" smtClean="0">
                <a:latin typeface="Arial" pitchFamily="34" charset="0"/>
              </a:rPr>
              <a:t>Read through each topic in this section and use the rating table provided at the end of each topic section to record the importance rating and scores for each offering and/or solution. </a:t>
            </a:r>
          </a:p>
          <a:p>
            <a:endParaRPr lang="en-US" sz="1000" dirty="0" smtClean="0">
              <a:latin typeface="Arial" pitchFamily="34" charset="0"/>
            </a:endParaRPr>
          </a:p>
          <a:p>
            <a:r>
              <a:rPr lang="en-US" sz="1000" dirty="0" smtClean="0">
                <a:latin typeface="Arial" pitchFamily="34" charset="0"/>
              </a:rPr>
              <a:t>The next step discusses the data management and security impacts of moving to SharePoint Online.</a:t>
            </a:r>
          </a:p>
          <a:p>
            <a:endParaRPr lang="en-CA" sz="10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dirty="0" smtClean="0">
                <a:latin typeface="Arial" pitchFamily="34" charset="0"/>
              </a:rPr>
              <a:t>Step 7: </a:t>
            </a:r>
            <a:r>
              <a:rPr lang="en-US" sz="1000" b="1" dirty="0" smtClean="0">
                <a:latin typeface="Arial" pitchFamily="34" charset="0"/>
              </a:rPr>
              <a:t>Data Management and Security Implications</a:t>
            </a:r>
            <a:endParaRPr lang="en-CA" sz="1000" b="1" dirty="0" smtClean="0">
              <a:latin typeface="Arial" pitchFamily="34" charset="0"/>
            </a:endParaRPr>
          </a:p>
          <a:p>
            <a:r>
              <a:rPr lang="en-US" sz="1000" dirty="0" smtClean="0">
                <a:latin typeface="Arial" pitchFamily="34" charset="0"/>
              </a:rPr>
              <a:t>This step explores some of the data management and security implications of storing data either on-premises or in the Microsoft Online environment.</a:t>
            </a:r>
          </a:p>
          <a:p>
            <a:endParaRPr lang="en-US" sz="1000" dirty="0" smtClean="0">
              <a:latin typeface="Arial" pitchFamily="34" charset="0"/>
            </a:endParaRPr>
          </a:p>
          <a:p>
            <a:r>
              <a:rPr lang="en-US" sz="1000" dirty="0" smtClean="0">
                <a:latin typeface="Arial" pitchFamily="34" charset="0"/>
              </a:rPr>
              <a:t>Read through each topic in this section and use the rating table provided at the end of each topic section to record the importance rating and scores for each offering and/or solution.</a:t>
            </a:r>
          </a:p>
          <a:p>
            <a:endParaRPr lang="en-US" sz="1000" dirty="0" smtClean="0">
              <a:latin typeface="Arial" pitchFamily="34" charset="0"/>
            </a:endParaRPr>
          </a:p>
          <a:p>
            <a:r>
              <a:rPr lang="en-US" sz="1000" dirty="0" smtClean="0">
                <a:latin typeface="Arial" pitchFamily="34" charset="0"/>
              </a:rPr>
              <a:t>The next step discusses the ramifications of moving to SharePoint Online for business operations.</a:t>
            </a:r>
          </a:p>
          <a:p>
            <a:endParaRPr lang="en-US" sz="1000" dirty="0" smtClean="0">
              <a:latin typeface="Arial" pitchFamily="34" charset="0"/>
            </a:endParaRPr>
          </a:p>
          <a:p>
            <a:endParaRPr lang="en-US" sz="1000" dirty="0" smtClean="0">
              <a:latin typeface="Arial" pitchFamily="34" charset="0"/>
            </a:endParaRPr>
          </a:p>
          <a:p>
            <a:r>
              <a:rPr lang="en-US" sz="1000" dirty="0" smtClean="0">
                <a:latin typeface="Arial" pitchFamily="34" charset="0"/>
              </a:rPr>
              <a:t> </a:t>
            </a:r>
            <a:endParaRPr lang="en-CA" sz="10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dirty="0" smtClean="0">
                <a:latin typeface="Arial" pitchFamily="34" charset="0"/>
              </a:rPr>
              <a:t>Step 8: Ramifications on Business Operations</a:t>
            </a:r>
          </a:p>
          <a:p>
            <a:r>
              <a:rPr lang="en-US" sz="1000" dirty="0" smtClean="0">
                <a:latin typeface="Arial" pitchFamily="34" charset="0"/>
              </a:rPr>
              <a:t>These topics will be used in evaluating the business operations concerns in this step, but they do not necessarily represent a comprehensive list. Each organization must consider its unique environment and needs.</a:t>
            </a:r>
          </a:p>
          <a:p>
            <a:endParaRPr lang="en-US" sz="1000" dirty="0" smtClean="0">
              <a:latin typeface="Arial" pitchFamily="34" charset="0"/>
            </a:endParaRPr>
          </a:p>
          <a:p>
            <a:r>
              <a:rPr lang="en-US" sz="1000" dirty="0" smtClean="0">
                <a:latin typeface="Arial" pitchFamily="34" charset="0"/>
              </a:rPr>
              <a:t>Read through each topic in this section and use the rating table provided at the end of each topic section to record the importance rating and scores for each offering and/or solution. </a:t>
            </a:r>
          </a:p>
          <a:p>
            <a:endParaRPr lang="en-US" sz="1000" dirty="0" smtClean="0">
              <a:latin typeface="Arial" pitchFamily="34" charset="0"/>
            </a:endParaRPr>
          </a:p>
          <a:p>
            <a:r>
              <a:rPr lang="en-US" sz="1000" dirty="0" smtClean="0">
                <a:latin typeface="Arial" pitchFamily="34" charset="0"/>
              </a:rPr>
              <a:t>The next step discusses the provisioning and planning concerns associated with moving to SharePoint Online.</a:t>
            </a:r>
          </a:p>
          <a:p>
            <a:endParaRPr lang="en-US" sz="1000" dirty="0" smtClean="0">
              <a:latin typeface="Arial" pitchFamily="34" charset="0"/>
            </a:endParaRPr>
          </a:p>
          <a:p>
            <a:endParaRPr lang="en-US" sz="1000" dirty="0" smtClean="0">
              <a:latin typeface="Arial" pitchFamily="34" charset="0"/>
            </a:endParaRPr>
          </a:p>
          <a:p>
            <a:endParaRPr lang="en-CA" sz="10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dirty="0" smtClean="0">
                <a:latin typeface="Arial" pitchFamily="34" charset="0"/>
              </a:rPr>
              <a:t>Step 9: Provisioning and Planning Concerns</a:t>
            </a:r>
          </a:p>
          <a:p>
            <a:r>
              <a:rPr lang="en-US" sz="1000" dirty="0" smtClean="0">
                <a:latin typeface="Arial" pitchFamily="34" charset="0"/>
              </a:rPr>
              <a:t>Provisioning is the creation, modification, and deletion of distribution groups and contacts to address the needs within a system. Provisioning can happen through automation, delegated administrative portals, or manually with tools like Active Directory Users and Computers. Capacity and performance planning can be a challenge for IT departments as they try to balance future needs with budget limitations. </a:t>
            </a:r>
          </a:p>
          <a:p>
            <a:endParaRPr lang="en-US" sz="1000" dirty="0" smtClean="0">
              <a:latin typeface="Arial" pitchFamily="34" charset="0"/>
            </a:endParaRPr>
          </a:p>
          <a:p>
            <a:r>
              <a:rPr lang="en-US" sz="1000" dirty="0" smtClean="0">
                <a:latin typeface="Arial" pitchFamily="34" charset="0"/>
              </a:rPr>
              <a:t>Read through each topic in this section and use the rating table provided at the end of each topic section to record the importance rating and scores for each offering and/or solution.</a:t>
            </a:r>
          </a:p>
          <a:p>
            <a:endParaRPr lang="en-US" sz="1000" dirty="0" smtClean="0">
              <a:latin typeface="Arial" pitchFamily="34" charset="0"/>
            </a:endParaRPr>
          </a:p>
          <a:p>
            <a:r>
              <a:rPr lang="en-US" sz="1000" dirty="0" smtClean="0">
                <a:latin typeface="Arial" pitchFamily="34" charset="0"/>
              </a:rPr>
              <a:t>The next step will tally the results of the evaluation process.</a:t>
            </a:r>
          </a:p>
          <a:p>
            <a:r>
              <a:rPr lang="en-US" sz="1000" dirty="0" smtClean="0">
                <a:latin typeface="Arial" pitchFamily="34" charset="0"/>
              </a:rPr>
              <a:t> </a:t>
            </a:r>
            <a:endParaRPr lang="en-CA" sz="10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b="1" dirty="0" smtClean="0">
                <a:latin typeface="Arial" pitchFamily="34" charset="0"/>
              </a:rPr>
              <a:t>Step 10: Evaluate Results</a:t>
            </a:r>
          </a:p>
          <a:p>
            <a:r>
              <a:rPr lang="en-US" sz="1000" dirty="0" smtClean="0">
                <a:latin typeface="Arial" pitchFamily="34" charset="0"/>
              </a:rPr>
              <a:t>In this step, the comparison ratings for each topic will be tallied so that a logical decision about which solution best fits the needs of the organization can be made. At this point, each of the topics has been rated in terms of its importance to the business. Each offering has been rated in its effectiveness to meet the business’s needs. </a:t>
            </a:r>
          </a:p>
          <a:p>
            <a:endParaRPr lang="en-US" sz="1000" dirty="0" smtClean="0">
              <a:latin typeface="Arial" pitchFamily="34" charset="0"/>
            </a:endParaRPr>
          </a:p>
          <a:p>
            <a:r>
              <a:rPr lang="en-US" sz="1000" b="1" dirty="0" smtClean="0">
                <a:latin typeface="Arial" pitchFamily="34" charset="0"/>
              </a:rPr>
              <a:t>Weighted Scoring</a:t>
            </a:r>
          </a:p>
          <a:p>
            <a:r>
              <a:rPr lang="en-US" sz="1000" dirty="0" smtClean="0">
                <a:latin typeface="Arial" pitchFamily="34" charset="0"/>
              </a:rPr>
              <a:t>The “Tally Sheet Job Aid” in Appendix A of the guide lists all of the steps and their respective topics. Transfer each of the raw scores from the table in each topic section to this table and determine the weighted score for each topic. The weighted score is generated by multiplying the importance rating by each offering’s original (raw) rating score. The weighted scores provide a comprehensive view of the comparisons between offerings, which will assist in deciding whether to stay with the on-premises solution or to migrate to either the SharePoint Online Standard or Dedicated solution.</a:t>
            </a:r>
          </a:p>
          <a:p>
            <a:endParaRPr lang="en-US" sz="1000" dirty="0" smtClean="0">
              <a:latin typeface="Arial" pitchFamily="34" charset="0"/>
            </a:endParaRPr>
          </a:p>
          <a:p>
            <a:r>
              <a:rPr lang="en-US" sz="1000" dirty="0" smtClean="0">
                <a:latin typeface="Arial" pitchFamily="34" charset="0"/>
              </a:rPr>
              <a:t>Totaling each column will reveal which offering has been rated to best meet the organization’s needs.</a:t>
            </a:r>
          </a:p>
          <a:p>
            <a:endParaRPr lang="en-US" sz="1000" dirty="0" smtClean="0">
              <a:latin typeface="Arial" pitchFamily="34" charset="0"/>
            </a:endParaRPr>
          </a:p>
          <a:p>
            <a:r>
              <a:rPr lang="en-US" sz="1000" b="1" dirty="0" smtClean="0">
                <a:latin typeface="Arial" pitchFamily="34" charset="0"/>
              </a:rPr>
              <a:t>Analyze the Results</a:t>
            </a:r>
          </a:p>
          <a:p>
            <a:r>
              <a:rPr lang="en-US" sz="1000" dirty="0" smtClean="0">
                <a:latin typeface="Arial" pitchFamily="34" charset="0"/>
              </a:rPr>
              <a:t>If one offering’s score is significantly higher than the rest, then this offering obviously best meets the needs of the organization. However, a set of similar scores may indicate that a particular offering does not necessarily better fit the needs of the organization than other offerings. In this case, it may be prudent to focus on the results of the topics that were rated to be most important to the company.</a:t>
            </a:r>
          </a:p>
          <a:p>
            <a:endParaRPr lang="en-US" sz="1000" dirty="0" smtClean="0">
              <a:latin typeface="Arial" pitchFamily="34" charset="0"/>
            </a:endParaRPr>
          </a:p>
          <a:p>
            <a:r>
              <a:rPr lang="en-US" sz="1000" dirty="0" smtClean="0">
                <a:latin typeface="Arial" pitchFamily="34" charset="0"/>
              </a:rPr>
              <a:t>During the course of evaluation, the organization may have also realized that there was a capability that it simply must have, and either on-premises or one of the SharePoint Online offerings did not provide it. This also can make the decision fairly obvious.</a:t>
            </a:r>
          </a:p>
          <a:p>
            <a:pPr lvl="1">
              <a:lnSpc>
                <a:spcPct val="150000"/>
              </a:lnSpc>
            </a:pP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150" y="4425950"/>
            <a:ext cx="5618480" cy="4189095"/>
          </a:xfrm>
        </p:spPr>
        <p:txBody>
          <a:bodyPr>
            <a:normAutofit/>
          </a:bodyPr>
          <a:lstStyle/>
          <a:p>
            <a:r>
              <a:rPr lang="en-US" sz="1000" dirty="0" smtClean="0">
                <a:latin typeface="Arial" pitchFamily="34" charset="0"/>
              </a:rPr>
              <a:t>The </a:t>
            </a:r>
            <a:r>
              <a:rPr lang="en-US" sz="1000" i="1" dirty="0" smtClean="0">
                <a:latin typeface="Arial" pitchFamily="34" charset="0"/>
              </a:rPr>
              <a:t>Microsoft SharePoint Online—Evaluating Software-plus-Services</a:t>
            </a:r>
            <a:r>
              <a:rPr lang="en-US" sz="1000" dirty="0" smtClean="0">
                <a:latin typeface="Arial" pitchFamily="34" charset="0"/>
              </a:rPr>
              <a:t> guide evaluates the Microsoft SharePoint Online Standard and Dedicated and on-premises solution offerings in many areas of interest to technical decision makers, including client options, the “six workloads of SharePoint,” operational impacts, and security concerns. This evaluation is made only for topics where the capabilities of the offerings differ. If the capabilities are the same across all three offerings, the topic is not presented. The organization’s needs will be rated in terms of importance, and the advantages and disadvantages of each offering will be evaluated against business requirements to provide a quantitative view of which offering will be best suited to serve the business’s collaboration needs.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2605880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rPr>
              <a:t>This is a sample of a tally sheet. The next slides will walk you through the process.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30</a:t>
            </a:fld>
            <a:endParaRPr lang="en-US" dirty="0"/>
          </a:p>
        </p:txBody>
      </p:sp>
    </p:spTree>
    <p:extLst>
      <p:ext uri="{BB962C8B-B14F-4D97-AF65-F5344CB8AC3E}">
        <p14:creationId xmlns:p14="http://schemas.microsoft.com/office/powerpoint/2010/main" val="395205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rPr>
              <a:t>First, transfer each of the raw scores from the table in each topic section to the table in the appendix of the guide.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31</a:t>
            </a:fld>
            <a:endParaRPr lang="en-US" dirty="0"/>
          </a:p>
        </p:txBody>
      </p:sp>
    </p:spTree>
    <p:extLst>
      <p:ext uri="{BB962C8B-B14F-4D97-AF65-F5344CB8AC3E}">
        <p14:creationId xmlns:p14="http://schemas.microsoft.com/office/powerpoint/2010/main" val="2772138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rPr>
              <a:t>Second, determine the weighted score for each topic. The weighted score is generated by multiplying the importance rating by each offering’s original (raw) rating score. The weighted scores provide a comprehensive view of the comparisons between offerings, with the greater emphasis given to the features the organization has deemed most important.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32</a:t>
            </a:fld>
            <a:endParaRPr lang="en-US" dirty="0"/>
          </a:p>
        </p:txBody>
      </p:sp>
    </p:spTree>
    <p:extLst>
      <p:ext uri="{BB962C8B-B14F-4D97-AF65-F5344CB8AC3E}">
        <p14:creationId xmlns:p14="http://schemas.microsoft.com/office/powerpoint/2010/main" val="1149506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rPr>
              <a:t>Third, add the Standard weighted score, Dedicated weighted score, and on-premises weighted score columns in each section.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rPr>
              <a:t>And lastly, add the subtotals in each column to reveal which offering has been rated to best meet the organization’s needs.</a:t>
            </a:r>
          </a:p>
          <a:p>
            <a:endParaRPr lang="en-US" sz="1000" dirty="0" smtClean="0">
              <a:latin typeface="Arial" pitchFamily="34" charset="0"/>
            </a:endParaRPr>
          </a:p>
          <a:p>
            <a:r>
              <a:rPr lang="en-US" sz="1000" b="1" dirty="0" smtClean="0">
                <a:latin typeface="Arial" pitchFamily="34" charset="0"/>
              </a:rPr>
              <a:t>Analyze the Results</a:t>
            </a:r>
          </a:p>
          <a:p>
            <a:r>
              <a:rPr lang="en-US" sz="1000" dirty="0" smtClean="0">
                <a:latin typeface="Arial" pitchFamily="34" charset="0"/>
              </a:rPr>
              <a:t>If one offering’s score is significantly higher than the rest, then this offering obviously best meets the needs of the organization. However, a set of similar scores may indicate that a particular offering does not necessarily better fit the needs of the organization than other offerings. In this case, it may be prudent to focus on the results of the topics that were rated to be most important to the company.</a:t>
            </a:r>
          </a:p>
          <a:p>
            <a:endParaRPr lang="en-US" sz="1000" dirty="0" smtClean="0">
              <a:latin typeface="Arial" pitchFamily="34" charset="0"/>
            </a:endParaRPr>
          </a:p>
          <a:p>
            <a:r>
              <a:rPr lang="en-US" sz="1000" dirty="0" smtClean="0">
                <a:latin typeface="Arial" pitchFamily="34" charset="0"/>
              </a:rPr>
              <a:t>During the course of evaluation, the organization may also realize that there was a capability that it simply must have, and either on-premises or one of the SharePoint Online offerings did not provide it. This also can make the decision fairly obvious.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150" y="4425950"/>
            <a:ext cx="5618480" cy="4189095"/>
          </a:xfrm>
        </p:spPr>
        <p:txBody>
          <a:bodyPr>
            <a:normAutofit/>
          </a:bodyPr>
          <a:lstStyle/>
          <a:p>
            <a:r>
              <a:rPr lang="en-US" sz="1000" b="1" dirty="0" smtClean="0">
                <a:latin typeface="Arial" pitchFamily="34" charset="0"/>
              </a:rPr>
              <a:t>Purpose</a:t>
            </a:r>
          </a:p>
          <a:p>
            <a:r>
              <a:rPr lang="en-US" sz="1000" dirty="0" smtClean="0">
                <a:latin typeface="Arial" pitchFamily="34" charset="0"/>
              </a:rPr>
              <a:t>The purpose of this presentation is to guide the reader through the decision-making process about whether to use an on-premises collaboration service or the Microsoft SharePoint Online Standard or Dedicated offering.</a:t>
            </a:r>
            <a:r>
              <a:rPr lang="en-US" sz="1000" b="1" dirty="0" smtClean="0">
                <a:latin typeface="Arial" pitchFamily="34" charset="0"/>
              </a:rPr>
              <a:t> </a:t>
            </a:r>
            <a:endParaRPr lang="en-US" sz="1000" dirty="0" smtClean="0">
              <a:latin typeface="Arial" pitchFamily="34" charset="0"/>
            </a:endParaRPr>
          </a:p>
          <a:p>
            <a:endParaRPr lang="en-US" sz="1000" dirty="0" smtClean="0">
              <a:latin typeface="Arial" pitchFamily="34" charset="0"/>
            </a:endParaRPr>
          </a:p>
          <a:p>
            <a:r>
              <a:rPr lang="en-US" sz="1000" b="1" dirty="0" smtClean="0">
                <a:latin typeface="Arial" pitchFamily="34" charset="0"/>
              </a:rPr>
              <a:t>Agenda</a:t>
            </a:r>
          </a:p>
          <a:p>
            <a:r>
              <a:rPr lang="en-US" sz="1000" dirty="0" smtClean="0">
                <a:latin typeface="Arial" pitchFamily="34" charset="0"/>
              </a:rPr>
              <a:t>The guide contains 10 steps; the first nine steps contain sections grouped into similar areas of functionality. The 10th step contains instructions relative to evaluating the results from rating/scoring the categories and topics in the first nine steps.</a:t>
            </a:r>
          </a:p>
          <a:p>
            <a:endParaRPr lang="en-US" sz="1000" dirty="0" smtClean="0">
              <a:latin typeface="Arial" pitchFamily="34" charset="0"/>
            </a:endParaRPr>
          </a:p>
          <a:p>
            <a:r>
              <a:rPr lang="en-US" sz="1000" dirty="0" smtClean="0">
                <a:latin typeface="Arial" pitchFamily="34" charset="0"/>
              </a:rPr>
              <a:t>The following slides will introduce software-plus-services and then will present the various topics that are covered in detail in the guide. Instructions will be given for how each topic should be rated and how to tally all of the scores at the end. A sample topic will be presented. </a:t>
            </a:r>
          </a:p>
          <a:p>
            <a:endParaRPr lang="en-US" sz="12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260588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Arial" pitchFamily="34" charset="0"/>
              </a:rPr>
              <a:t>What is software-plus-services?</a:t>
            </a:r>
          </a:p>
          <a:p>
            <a:r>
              <a:rPr lang="en-US" sz="1000" dirty="0" smtClean="0">
                <a:latin typeface="Arial" pitchFamily="34" charset="0"/>
              </a:rPr>
              <a:t>Software-plus-services combines cloud-based delivery services with the rich interactivity and high performance achieved by a locally installed client. The software-plus-services model ensures that people can access the applications and information they need even when they aren’t connected to the Internet. </a:t>
            </a:r>
          </a:p>
          <a:p>
            <a:endParaRPr lang="en-US" sz="1000" dirty="0" smtClean="0">
              <a:latin typeface="Arial" pitchFamily="34" charset="0"/>
            </a:endParaRPr>
          </a:p>
          <a:p>
            <a:r>
              <a:rPr lang="en-US" sz="1000" dirty="0" smtClean="0">
                <a:latin typeface="Arial" pitchFamily="34" charset="0"/>
              </a:rPr>
              <a:t>The choice of a deployment option depends on several factors, including the level of in-house communication expertise, the need for control and customization, and the overall priorities of the IT group. Because organizations have the flexibility to deploy Microsoft SharePoint as either a server or a service, business needs, rather than technology constraints, can drive the choice.</a:t>
            </a:r>
          </a:p>
          <a:p>
            <a:endParaRPr lang="en-US" sz="1200" dirty="0" smtClean="0">
              <a:latin typeface="Arial" pitchFamily="34" charset="0"/>
            </a:endParaRPr>
          </a:p>
          <a:p>
            <a:endParaRPr lang="en-US" sz="1200" dirty="0" smtClean="0">
              <a:latin typeface="Arial" pitchFamily="34" charset="0"/>
            </a:endParaRPr>
          </a:p>
          <a:p>
            <a:endParaRPr lang="en-US" sz="12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5</a:t>
            </a:fld>
            <a:endParaRPr lang="en-US" dirty="0"/>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b="1" dirty="0" smtClean="0"/>
              <a:t>Discuss On-Premises Service Model</a:t>
            </a:r>
          </a:p>
          <a:p>
            <a:pPr>
              <a:defRPr/>
            </a:pPr>
            <a:r>
              <a:rPr lang="en-US" sz="1000" dirty="0" smtClean="0"/>
              <a:t>On-premises deployment is a model where software is installed and runs on computers on the premises of the organization using the software, rather than at a remote facility. The on-premises model provides organizations with the flexibility to perform maintenance, upgrades, and customization at their convenience. However, this model requires considerable upfront capital for such expenses as hardware, software, licenses, IT personnel for maintenance, and physical building space.</a:t>
            </a:r>
          </a:p>
          <a:p>
            <a:pPr>
              <a:defRPr/>
            </a:pPr>
            <a:endParaRPr lang="en-US" sz="1000" dirty="0" smtClean="0"/>
          </a:p>
          <a:p>
            <a:pPr>
              <a:defRPr/>
            </a:pPr>
            <a:r>
              <a:rPr lang="en-US" sz="1000" b="1" dirty="0" smtClean="0"/>
              <a:t>Discuss Microsoft SharePoint Online</a:t>
            </a:r>
          </a:p>
          <a:p>
            <a:pPr>
              <a:defRPr/>
            </a:pPr>
            <a:r>
              <a:rPr lang="en-US" sz="1000" dirty="0" smtClean="0"/>
              <a:t>SharePoint Online is a hosted collaboration solution that is based on Microsoft Office SharePoint Server 2010. It is available as two offerings: Standard and Dedicated. Both offerings provide SharePoint services at a per-user monthly fee, but each offers different degrees of customization and feature availability. </a:t>
            </a:r>
          </a:p>
          <a:p>
            <a:pPr>
              <a:defRPr/>
            </a:pPr>
            <a:endParaRPr lang="en-US" sz="1000" dirty="0" smtClean="0"/>
          </a:p>
          <a:p>
            <a:pPr>
              <a:defRPr/>
            </a:pPr>
            <a:r>
              <a:rPr lang="en-US" sz="1000" dirty="0" smtClean="0"/>
              <a:t>The guide does not discuss:</a:t>
            </a:r>
          </a:p>
          <a:p>
            <a:pPr marL="231572" indent="-231572">
              <a:buFontTx/>
              <a:buChar char="•"/>
              <a:defRPr/>
            </a:pPr>
            <a:r>
              <a:rPr lang="en-US" sz="1000" dirty="0" smtClean="0"/>
              <a:t>Microsoft Online Services, other than SharePoint Online.</a:t>
            </a:r>
          </a:p>
          <a:p>
            <a:pPr marL="231572" indent="-231572">
              <a:buFontTx/>
              <a:buChar char="•"/>
              <a:defRPr/>
            </a:pPr>
            <a:r>
              <a:rPr lang="en-US" sz="1000" dirty="0" smtClean="0"/>
              <a:t>The Windows Live</a:t>
            </a:r>
            <a:r>
              <a:rPr lang="en-US" sz="1000" baseline="30000" dirty="0" smtClean="0"/>
              <a:t>®</a:t>
            </a:r>
            <a:r>
              <a:rPr lang="en-US" sz="1000" dirty="0" smtClean="0"/>
              <a:t> network of Internet services or other consumer-oriented, cloud-based services. Windows Live includes Office Live Workspace and Office Live Small Business. These services do not include SharePoint collaboration software.</a:t>
            </a:r>
          </a:p>
          <a:p>
            <a:pPr marL="231572" indent="-231572">
              <a:buFontTx/>
              <a:buChar char="•"/>
              <a:defRPr/>
            </a:pPr>
            <a:r>
              <a:rPr lang="en-US" sz="1000" dirty="0" smtClean="0"/>
              <a:t>Utility service providers offering cloud computing, cloud computing platforms, cloud-based platform services, or cloud infrastructure services.</a:t>
            </a:r>
          </a:p>
          <a:p>
            <a:pPr marL="231572" indent="-231572">
              <a:buFontTx/>
              <a:buChar char="•"/>
              <a:defRPr/>
            </a:pPr>
            <a:r>
              <a:rPr lang="en-US" sz="1000" dirty="0" smtClean="0"/>
              <a:t>Microsoft Forefront</a:t>
            </a:r>
            <a:r>
              <a:rPr lang="en-US" sz="1000" baseline="30000" dirty="0" smtClean="0"/>
              <a:t>®</a:t>
            </a:r>
            <a:r>
              <a:rPr lang="en-US" sz="1000" dirty="0" smtClean="0"/>
              <a:t> Security for SharePoint provided as an online service. This online service provides software that is locally installed on the organization’s servers, as well as ongoing updates and signatures for that software. </a:t>
            </a:r>
          </a:p>
          <a:p>
            <a:pPr>
              <a:defRPr/>
            </a:pPr>
            <a:endParaRPr lang="en-US" sz="1200" dirty="0" smtClean="0"/>
          </a:p>
          <a:p>
            <a:pPr>
              <a:defRPr/>
            </a:pPr>
            <a:endParaRPr lang="en-US" sz="12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6</a:t>
            </a:fld>
            <a:endParaRPr lang="en-US" dirty="0"/>
          </a:p>
        </p:txBody>
      </p:sp>
    </p:spTree>
    <p:extLst>
      <p:ext uri="{BB962C8B-B14F-4D97-AF65-F5344CB8AC3E}">
        <p14:creationId xmlns:p14="http://schemas.microsoft.com/office/powerpoint/2010/main" val="106031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000" dirty="0" smtClean="0"/>
              <a:t>This is the SharePoint Online—Evaluating Software-plus-Services decision flow. </a:t>
            </a:r>
          </a:p>
          <a:p>
            <a:pPr>
              <a:defRPr/>
            </a:pPr>
            <a:endParaRPr lang="en-CA" sz="1000" dirty="0" smtClean="0"/>
          </a:p>
          <a:p>
            <a:pPr>
              <a:defRPr/>
            </a:pPr>
            <a:r>
              <a:rPr lang="en-US" sz="1000" dirty="0" smtClean="0"/>
              <a:t>The first nine steps are not sequential and can be performed in any order, but all should be completed to obtain the full picture of the suitability and importance of the various technologies.</a:t>
            </a:r>
          </a:p>
          <a:p>
            <a:pPr>
              <a:defRPr/>
            </a:pPr>
            <a:endParaRPr lang="en-US" sz="1000" dirty="0" smtClean="0"/>
          </a:p>
          <a:p>
            <a:pPr>
              <a:defRPr/>
            </a:pPr>
            <a:r>
              <a:rPr lang="en-US" sz="1000" dirty="0" smtClean="0"/>
              <a:t>Within each step, each topic is subdivided into four elements:</a:t>
            </a:r>
          </a:p>
          <a:p>
            <a:pPr marL="231572" indent="-231572">
              <a:buFontTx/>
              <a:buChar char="•"/>
              <a:defRPr/>
            </a:pPr>
            <a:r>
              <a:rPr lang="en-US" sz="1000" dirty="0" smtClean="0"/>
              <a:t>Definition of the topic. </a:t>
            </a:r>
          </a:p>
          <a:p>
            <a:pPr marL="231572" indent="-231572">
              <a:buFontTx/>
              <a:buChar char="•"/>
              <a:defRPr/>
            </a:pPr>
            <a:r>
              <a:rPr lang="en-US" sz="1000" dirty="0" smtClean="0"/>
              <a:t>A rating of the importance of the topic to the business.</a:t>
            </a:r>
          </a:p>
          <a:p>
            <a:pPr marL="231572" indent="-231572">
              <a:buFontTx/>
              <a:buChar char="•"/>
              <a:defRPr/>
            </a:pPr>
            <a:r>
              <a:rPr lang="en-US" sz="1000" dirty="0" smtClean="0"/>
              <a:t>A comparison of the functionality available with the SharePoint Online Standard and Dedicated offerings and the on-premises technology. </a:t>
            </a:r>
          </a:p>
          <a:p>
            <a:pPr marL="231572" indent="-231572">
              <a:buFontTx/>
              <a:buChar char="•"/>
              <a:defRPr/>
            </a:pPr>
            <a:r>
              <a:rPr lang="en-US" sz="1000" dirty="0" smtClean="0"/>
              <a:t>A rating of how well each offering addresses the business’s requirements for the topic.</a:t>
            </a:r>
          </a:p>
          <a:p>
            <a:pPr>
              <a:defRPr/>
            </a:pPr>
            <a:endParaRPr lang="en-US" sz="1000" dirty="0" smtClean="0"/>
          </a:p>
          <a:p>
            <a:pPr>
              <a:defRPr/>
            </a:pPr>
            <a:r>
              <a:rPr lang="en-US" sz="1000" dirty="0" smtClean="0"/>
              <a:t>Additional context may also be included where relevant to help the decision maker evaluate the impact associated with the decision.</a:t>
            </a:r>
          </a:p>
          <a:p>
            <a:pPr>
              <a:defRPr/>
            </a:pPr>
            <a:endParaRPr lang="en-US" sz="1000" dirty="0" smtClean="0"/>
          </a:p>
          <a:p>
            <a:pPr>
              <a:defRPr/>
            </a:pPr>
            <a:r>
              <a:rPr lang="en-US" sz="1000" dirty="0" smtClean="0"/>
              <a:t>The 10th step will assist the reader in evaluating the results of the first nine steps. The next several slides provide an overview of the categories and topics for evaluation.</a:t>
            </a:r>
          </a:p>
          <a:p>
            <a:pPr>
              <a:defRPr/>
            </a:pPr>
            <a:endParaRPr lang="en-CA" sz="12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106031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defRPr/>
            </a:pPr>
            <a:r>
              <a:rPr lang="en-US" sz="1000" b="1" dirty="0" smtClean="0"/>
              <a:t>How to use the Microsoft SharePoint Online—Evaluating Software-plus-Services Guide</a:t>
            </a:r>
          </a:p>
          <a:p>
            <a:pPr>
              <a:lnSpc>
                <a:spcPct val="80000"/>
              </a:lnSpc>
              <a:defRPr/>
            </a:pPr>
            <a:r>
              <a:rPr lang="en-US" sz="1000" dirty="0" smtClean="0"/>
              <a:t>For the best results, technical decision makers should perform the following actions for each step:</a:t>
            </a:r>
          </a:p>
          <a:p>
            <a:pPr marL="228600" indent="-228600">
              <a:lnSpc>
                <a:spcPct val="80000"/>
              </a:lnSpc>
              <a:buFont typeface="+mj-lt"/>
              <a:buAutoNum type="arabicPeriod"/>
              <a:defRPr/>
            </a:pPr>
            <a:r>
              <a:rPr lang="en-US" sz="1000" dirty="0" smtClean="0"/>
              <a:t>Read the introduction to the step for a list of the topics covered within the section.</a:t>
            </a:r>
          </a:p>
          <a:p>
            <a:pPr marL="228600" indent="-228600">
              <a:lnSpc>
                <a:spcPct val="80000"/>
              </a:lnSpc>
              <a:buFont typeface="+mj-lt"/>
              <a:buAutoNum type="arabicPeriod"/>
              <a:defRPr/>
            </a:pPr>
            <a:r>
              <a:rPr lang="en-US" sz="1000" dirty="0" smtClean="0"/>
              <a:t>For each topic in the step, read the description of the topic and its function in the business.</a:t>
            </a:r>
          </a:p>
          <a:p>
            <a:pPr marL="228600" indent="-228600">
              <a:lnSpc>
                <a:spcPct val="80000"/>
              </a:lnSpc>
              <a:buFont typeface="+mj-lt"/>
              <a:buAutoNum type="arabicPeriod"/>
              <a:defRPr/>
            </a:pPr>
            <a:r>
              <a:rPr lang="en-US" sz="1000" dirty="0" smtClean="0"/>
              <a:t>In the “Importance Rating” section, determine how important the topic is to the organization by answering the provided question and recording the importance rating score for the topic in the table provided at the end of the section.</a:t>
            </a:r>
          </a:p>
          <a:p>
            <a:pPr marL="228600" indent="-228600">
              <a:lnSpc>
                <a:spcPct val="80000"/>
              </a:lnSpc>
              <a:buFont typeface="+mj-lt"/>
              <a:buNone/>
              <a:defRPr/>
            </a:pPr>
            <a:r>
              <a:rPr lang="en-US" sz="1000" dirty="0" smtClean="0"/>
              <a:t>	The importance rating options are 1–5:</a:t>
            </a:r>
          </a:p>
          <a:p>
            <a:pPr marL="228600" indent="-228600">
              <a:lnSpc>
                <a:spcPct val="80000"/>
              </a:lnSpc>
              <a:buFont typeface="+mj-lt"/>
              <a:buNone/>
              <a:defRPr/>
            </a:pPr>
            <a:r>
              <a:rPr lang="en-US" sz="1000" dirty="0" smtClean="0"/>
              <a:t>	1 = not important</a:t>
            </a:r>
          </a:p>
          <a:p>
            <a:pPr marL="228600" indent="-228600">
              <a:lnSpc>
                <a:spcPct val="80000"/>
              </a:lnSpc>
              <a:buFont typeface="+mj-lt"/>
              <a:buNone/>
              <a:defRPr/>
            </a:pPr>
            <a:r>
              <a:rPr lang="en-US" sz="1000" dirty="0" smtClean="0"/>
              <a:t>	2 = somewhat important</a:t>
            </a:r>
          </a:p>
          <a:p>
            <a:pPr marL="228600" indent="-228600">
              <a:lnSpc>
                <a:spcPct val="80000"/>
              </a:lnSpc>
              <a:buFont typeface="+mj-lt"/>
              <a:buNone/>
              <a:defRPr/>
            </a:pPr>
            <a:r>
              <a:rPr lang="en-US" sz="1000" dirty="0" smtClean="0"/>
              <a:t>	3 = important</a:t>
            </a:r>
          </a:p>
          <a:p>
            <a:pPr marL="228600" indent="-228600">
              <a:lnSpc>
                <a:spcPct val="80000"/>
              </a:lnSpc>
              <a:buFont typeface="+mj-lt"/>
              <a:buNone/>
              <a:defRPr/>
            </a:pPr>
            <a:r>
              <a:rPr lang="en-US" sz="1000" dirty="0" smtClean="0"/>
              <a:t>	4 = very important</a:t>
            </a:r>
          </a:p>
          <a:p>
            <a:pPr marL="228600" indent="-228600">
              <a:lnSpc>
                <a:spcPct val="80000"/>
              </a:lnSpc>
              <a:buFont typeface="+mj-lt"/>
              <a:buNone/>
              <a:defRPr/>
            </a:pPr>
            <a:r>
              <a:rPr lang="en-US" sz="1000" dirty="0" smtClean="0"/>
              <a:t>	5 = extremely important (must have)</a:t>
            </a:r>
          </a:p>
          <a:p>
            <a:pPr marL="228600" indent="-228600">
              <a:lnSpc>
                <a:spcPct val="80000"/>
              </a:lnSpc>
              <a:buFont typeface="+mj-lt"/>
              <a:buAutoNum type="arabicPeriod" startAt="4"/>
              <a:defRPr/>
            </a:pPr>
            <a:r>
              <a:rPr lang="en-US" sz="1000" dirty="0" smtClean="0"/>
              <a:t>In the “Solutions Rating” section, compare the functionalities of the SharePoint Online Standard and Dedicated offerings and the on-premises solution. Rate each on its potential effectiveness in meeting the organization’s needs and record the scores in the table provided at the end of the section for the topic. Note that in some cases, the Standard and Dedicated offerings have been combined to avoid redundancy in the reading, but they should still be scored individually.</a:t>
            </a:r>
          </a:p>
          <a:p>
            <a:pPr marL="228600" indent="-228600">
              <a:lnSpc>
                <a:spcPct val="80000"/>
              </a:lnSpc>
              <a:buFont typeface="+mj-lt"/>
              <a:buNone/>
              <a:defRPr/>
            </a:pPr>
            <a:r>
              <a:rPr lang="en-US" sz="1000" dirty="0" smtClean="0"/>
              <a:t>	The solution rating score options are 0–3:</a:t>
            </a:r>
          </a:p>
          <a:p>
            <a:pPr marL="228600" indent="-228600">
              <a:lnSpc>
                <a:spcPct val="80000"/>
              </a:lnSpc>
              <a:buFont typeface="+mj-lt"/>
              <a:buNone/>
              <a:defRPr/>
            </a:pPr>
            <a:r>
              <a:rPr lang="en-US" sz="1000" dirty="0" smtClean="0"/>
              <a:t>	0 = doesn’t apply/provides no benefit</a:t>
            </a:r>
          </a:p>
          <a:p>
            <a:pPr marL="228600" indent="-228600">
              <a:lnSpc>
                <a:spcPct val="80000"/>
              </a:lnSpc>
              <a:buFont typeface="+mj-lt"/>
              <a:buNone/>
              <a:defRPr/>
            </a:pPr>
            <a:r>
              <a:rPr lang="en-US" sz="1000" dirty="0" smtClean="0"/>
              <a:t>	1 = somewhat provides</a:t>
            </a:r>
          </a:p>
          <a:p>
            <a:pPr marL="228600" indent="-228600">
              <a:lnSpc>
                <a:spcPct val="80000"/>
              </a:lnSpc>
              <a:buFont typeface="+mj-lt"/>
              <a:buNone/>
              <a:defRPr/>
            </a:pPr>
            <a:r>
              <a:rPr lang="en-US" sz="1000" dirty="0" smtClean="0"/>
              <a:t>	2 = adequately provides</a:t>
            </a:r>
          </a:p>
          <a:p>
            <a:pPr marL="228600" indent="-228600">
              <a:lnSpc>
                <a:spcPct val="80000"/>
              </a:lnSpc>
              <a:buFont typeface="+mj-lt"/>
              <a:buNone/>
              <a:defRPr/>
            </a:pPr>
            <a:r>
              <a:rPr lang="en-US" sz="1000" dirty="0" smtClean="0"/>
              <a:t>	3 = exceeds expectations</a:t>
            </a:r>
          </a:p>
          <a:p>
            <a:pPr marL="228600" indent="-228600">
              <a:lnSpc>
                <a:spcPct val="80000"/>
              </a:lnSpc>
              <a:buFont typeface="+mj-lt"/>
              <a:buAutoNum type="arabicPeriod" startAt="5"/>
              <a:defRPr/>
            </a:pPr>
            <a:r>
              <a:rPr lang="en-US" sz="1000" dirty="0" smtClean="0"/>
              <a:t>Repeat the above process for the remainder of the steps and record the scores for each topic.</a:t>
            </a:r>
          </a:p>
          <a:p>
            <a:pPr marL="228600" indent="-228600">
              <a:lnSpc>
                <a:spcPct val="80000"/>
              </a:lnSpc>
              <a:buFont typeface="+mj-lt"/>
              <a:buAutoNum type="arabicPeriod" startAt="5"/>
              <a:defRPr/>
            </a:pPr>
            <a:r>
              <a:rPr lang="en-US" sz="1000" dirty="0" smtClean="0"/>
              <a:t>In the appendix, the “Tally Sheet Job Aid” lists all of the steps and their respective topics. Transfer each of the raw scores from the table in each topic section to this table and determine the weighted score for each topic. The weighted score is generated by multiplying the importance rating by each offering’s original (raw) rating score. The weighted scores provide a comprehensive view of the comparisons between the offerings, which will assist in deciding whether to stay with the on-premises solution or to migrate to either the SharePoint Online Standard or Dedicated solution.</a:t>
            </a:r>
            <a:br>
              <a:rPr lang="en-US" sz="1000" dirty="0" smtClean="0"/>
            </a:br>
            <a:r>
              <a:rPr lang="en-US" sz="1000" dirty="0" smtClean="0"/>
              <a:t>Evaluate the results and make a decision.</a:t>
            </a:r>
          </a:p>
          <a:p>
            <a:pPr>
              <a:lnSpc>
                <a:spcPct val="80000"/>
              </a:lnSpc>
              <a:defRPr/>
            </a:pPr>
            <a:endParaRPr lang="en-US" sz="7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latin typeface="Arial" pitchFamily="34" charset="0"/>
              </a:rPr>
              <a:t>Steps and Topics</a:t>
            </a:r>
          </a:p>
          <a:p>
            <a:r>
              <a:rPr lang="en-CA" sz="1000" dirty="0" smtClean="0">
                <a:latin typeface="Arial" pitchFamily="34" charset="0"/>
              </a:rPr>
              <a:t>This slide provides an overview of the first five areas of concern that will be discussed.  </a:t>
            </a:r>
          </a:p>
          <a:p>
            <a:endParaRPr lang="en-US" sz="1000" dirty="0" smtClean="0">
              <a:latin typeface="Arial" pitchFamily="34" charset="0"/>
            </a:endParaRPr>
          </a:p>
          <a:p>
            <a:r>
              <a:rPr lang="en-US" sz="1000" dirty="0" smtClean="0">
                <a:latin typeface="Arial" pitchFamily="34" charset="0"/>
              </a:rPr>
              <a:t>Refer to the guide for more details on each topic and the capabilities available with the on-premises, SharePoint Online Standard, and SharePoint Online Dedicated offerings.</a:t>
            </a:r>
          </a:p>
          <a:p>
            <a:r>
              <a:rPr lang="en-US" sz="1000" dirty="0" smtClean="0">
                <a:latin typeface="Arial" pitchFamily="34" charset="0"/>
              </a:rPr>
              <a:t> </a:t>
            </a:r>
          </a:p>
          <a:p>
            <a:r>
              <a:rPr lang="en-US" sz="1000" dirty="0" smtClean="0">
                <a:latin typeface="Arial" pitchFamily="34" charset="0"/>
              </a:rPr>
              <a:t>Read through each topic in the sections and use the rating table provided at the end of each topic section to record the importance rating and scores for each offering and/or solution. </a:t>
            </a:r>
            <a:endParaRPr lang="en-CA" sz="10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crosoft.com/en-us/office365/sharepoint-online.aspx#fbid=bNVQIZ4_WWC"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ffice.microsoft.com/en-us/help/HA101978031033.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ipdfdbk@microsoft.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ipdfdbk@microsoft.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295400"/>
            <a:ext cx="8382000" cy="1077218"/>
          </a:xfrm>
          <a:prstGeom prst="rect">
            <a:avLst/>
          </a:prstGeom>
          <a:noFill/>
        </p:spPr>
        <p:txBody>
          <a:bodyPr wrap="square" rtlCol="0">
            <a:spAutoFit/>
          </a:bodyPr>
          <a:lstStyle/>
          <a:p>
            <a:r>
              <a:rPr lang="en-US" sz="3200" dirty="0"/>
              <a:t>Microsoft</a:t>
            </a:r>
            <a:r>
              <a:rPr lang="en-US" sz="1600" baseline="90000" dirty="0"/>
              <a:t>®</a:t>
            </a:r>
            <a:r>
              <a:rPr lang="en-US" sz="3200" dirty="0"/>
              <a:t> </a:t>
            </a:r>
            <a:r>
              <a:rPr lang="en-US" sz="3200" dirty="0" smtClean="0"/>
              <a:t>SharePoint</a:t>
            </a:r>
            <a:r>
              <a:rPr lang="en-US" sz="1600" baseline="95000" dirty="0" smtClean="0"/>
              <a:t>®</a:t>
            </a:r>
            <a:r>
              <a:rPr lang="en-US" sz="3200" dirty="0" smtClean="0"/>
              <a:t> Online</a:t>
            </a:r>
            <a:r>
              <a:rPr lang="en-US" sz="3200" dirty="0"/>
              <a:t>—</a:t>
            </a:r>
            <a:br>
              <a:rPr lang="en-US" sz="3200" dirty="0"/>
            </a:br>
            <a:r>
              <a:rPr lang="en-US" sz="3200" dirty="0"/>
              <a:t>Evaluating </a:t>
            </a:r>
            <a:r>
              <a:rPr lang="en-US" sz="3200" dirty="0" smtClean="0"/>
              <a:t>Software-plus-Services</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8305800" cy="1384995"/>
          </a:xfrm>
          <a:prstGeom prst="rect">
            <a:avLst/>
          </a:prstGeom>
          <a:noFill/>
        </p:spPr>
        <p:txBody>
          <a:bodyPr wrap="square" rtlCol="0">
            <a:spAutoFit/>
          </a:bodyPr>
          <a:lstStyle/>
          <a:p>
            <a:r>
              <a:rPr lang="en-US" sz="1400" dirty="0" smtClean="0"/>
              <a:t>Published: June 2009</a:t>
            </a:r>
          </a:p>
          <a:p>
            <a:r>
              <a:rPr lang="en-US" sz="1400" dirty="0" smtClean="0"/>
              <a:t>Updated: December 2010</a:t>
            </a:r>
          </a:p>
          <a:p>
            <a:endParaRPr lang="en-US" sz="1400" dirty="0"/>
          </a:p>
          <a:p>
            <a:r>
              <a:rPr lang="en-US" sz="1400" i="1" dirty="0"/>
              <a:t>This guide was last updated in </a:t>
            </a:r>
            <a:r>
              <a:rPr lang="en-US" sz="1400" i="1" dirty="0" smtClean="0"/>
              <a:t>December </a:t>
            </a:r>
            <a:r>
              <a:rPr lang="en-US" sz="1400" i="1" dirty="0"/>
              <a:t>2010 but the basic principles still apply when planning your SharePoint Online infrastructure. This guide will not continue to be updated. For the latest information, please visit the </a:t>
            </a:r>
            <a:r>
              <a:rPr lang="en-US" sz="1400" i="1" dirty="0" smtClean="0">
                <a:hlinkClick r:id="rId3"/>
              </a:rPr>
              <a:t>SharePoint Online product group page</a:t>
            </a:r>
            <a:r>
              <a:rPr lang="en-US" sz="1400" i="1" dirty="0" smtClean="0"/>
              <a:t>.</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CA" dirty="0"/>
              <a:t>SharePoint Online – Steps and Topics (continued)</a:t>
            </a:r>
            <a:endParaRPr lang="en-US" dirty="0"/>
          </a:p>
        </p:txBody>
      </p:sp>
      <p:pic>
        <p:nvPicPr>
          <p:cNvPr id="7" name="Content Placeholder 5" descr="Steps_six_thru_ten_tables_SP_v003.jpg"/>
          <p:cNvPicPr>
            <a:picLocks noGrp="1" noChangeAspect="1"/>
          </p:cNvPicPr>
          <p:nvPr>
            <p:ph idx="1"/>
          </p:nvPr>
        </p:nvPicPr>
        <p:blipFill>
          <a:blip r:embed="rId3" cstate="print"/>
          <a:srcRect/>
          <a:stretch>
            <a:fillRect/>
          </a:stretch>
        </p:blipFill>
        <p:spPr>
          <a:xfrm>
            <a:off x="1063625" y="1752601"/>
            <a:ext cx="6251575" cy="4648200"/>
          </a:xfrm>
        </p:spPr>
      </p:pic>
    </p:spTree>
    <p:extLst>
      <p:ext uri="{BB962C8B-B14F-4D97-AF65-F5344CB8AC3E}">
        <p14:creationId xmlns:p14="http://schemas.microsoft.com/office/powerpoint/2010/main" val="2863095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Example from Step 3: Evaluate Importing User Profiles</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5" y="1646237"/>
            <a:ext cx="8467725"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975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7027" y="841151"/>
            <a:ext cx="8229600" cy="830997"/>
          </a:xfrm>
        </p:spPr>
        <p:txBody>
          <a:bodyPr/>
          <a:lstStyle/>
          <a:p>
            <a:r>
              <a:rPr lang="en-US" dirty="0"/>
              <a:t>Example from Step 3: Evaluate Importing User Profiles (continued)</a:t>
            </a:r>
          </a:p>
        </p:txBody>
      </p:sp>
      <p:sp>
        <p:nvSpPr>
          <p:cNvPr id="5" name="Content Placeholder 4"/>
          <p:cNvSpPr>
            <a:spLocks noGrp="1"/>
          </p:cNvSpPr>
          <p:nvPr>
            <p:ph idx="1"/>
          </p:nvPr>
        </p:nvSpPr>
        <p:spPr/>
        <p:txBody>
          <a:bodyPr/>
          <a:lstStyle/>
          <a:p>
            <a:pPr marL="0" indent="0" defTabSz="114300">
              <a:buFontTx/>
              <a:buNone/>
            </a:pPr>
            <a:r>
              <a:rPr lang="en-US" sz="1600" b="1" dirty="0"/>
              <a:t>Additional Context. </a:t>
            </a:r>
            <a:r>
              <a:rPr lang="en-US" sz="1600" dirty="0"/>
              <a:t>SharePoint Online Dedicated will run a differential import weekly and will not update, alter, or process the information imported from the systems. It is the customer's responsibility to ensure that the source is accurate and complete. Any changes to the data must be made by the customer on the source systems. SharePoint Online Dedicated should not be the authoritative source for content also found in Active Directory or an LDAP directory.</a:t>
            </a:r>
          </a:p>
          <a:p>
            <a:pPr marL="0" indent="0" defTabSz="114300">
              <a:buFontTx/>
              <a:buNone/>
            </a:pPr>
            <a:r>
              <a:rPr lang="en-US" sz="1600" dirty="0"/>
              <a:t>Evaluate how well each of these offerings addresses the business’s requirement to support importing user profiles and record the ratings in the table below.</a:t>
            </a:r>
          </a:p>
          <a:p>
            <a:pPr marL="0" indent="0" defTabSz="114300">
              <a:buFontTx/>
              <a:buNone/>
            </a:pPr>
            <a:endParaRPr lang="en-US" sz="1600" dirty="0"/>
          </a:p>
          <a:p>
            <a:endParaRPr lang="en-US" dirty="0"/>
          </a:p>
        </p:txBody>
      </p:sp>
      <p:pic>
        <p:nvPicPr>
          <p:cNvPr id="7" name="Picture 6" descr="Importing_user_profiles_table_v002_052609.jpg"/>
          <p:cNvPicPr>
            <a:picLocks noChangeAspect="1"/>
          </p:cNvPicPr>
          <p:nvPr/>
        </p:nvPicPr>
        <p:blipFill>
          <a:blip r:embed="rId3" cstate="print"/>
          <a:srcRect/>
          <a:stretch>
            <a:fillRect/>
          </a:stretch>
        </p:blipFill>
        <p:spPr bwMode="auto">
          <a:xfrm>
            <a:off x="533400" y="4724400"/>
            <a:ext cx="5638800" cy="1119188"/>
          </a:xfrm>
          <a:prstGeom prst="rect">
            <a:avLst/>
          </a:prstGeom>
          <a:noFill/>
          <a:ln w="9525">
            <a:noFill/>
            <a:miter lim="800000"/>
            <a:headEnd/>
            <a:tailEnd/>
          </a:ln>
        </p:spPr>
      </p:pic>
    </p:spTree>
    <p:extLst>
      <p:ext uri="{BB962C8B-B14F-4D97-AF65-F5344CB8AC3E}">
        <p14:creationId xmlns:p14="http://schemas.microsoft.com/office/powerpoint/2010/main" val="4284695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How to Use the Tally Sheet</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a:p>
        </p:txBody>
      </p:sp>
      <p:sp>
        <p:nvSpPr>
          <p:cNvPr id="4" name="Rectangle 3"/>
          <p:cNvSpPr/>
          <p:nvPr/>
        </p:nvSpPr>
        <p:spPr>
          <a:xfrm>
            <a:off x="428625" y="1447800"/>
            <a:ext cx="7848600" cy="4278094"/>
          </a:xfrm>
          <a:prstGeom prst="rect">
            <a:avLst/>
          </a:prstGeom>
        </p:spPr>
        <p:txBody>
          <a:bodyPr wrap="square">
            <a:spAutoFit/>
          </a:bodyPr>
          <a:lstStyle/>
          <a:p>
            <a:pPr marL="342900" indent="-342900">
              <a:buFont typeface="Verdana" pitchFamily="34" charset="0"/>
              <a:buAutoNum type="arabicPeriod"/>
            </a:pPr>
            <a:r>
              <a:rPr lang="en-US" sz="1600" b="1" dirty="0">
                <a:latin typeface="Verdana" pitchFamily="34" charset="0"/>
              </a:rPr>
              <a:t>Transfer the raw scores.</a:t>
            </a:r>
            <a:r>
              <a:rPr lang="en-US" sz="1600" dirty="0">
                <a:latin typeface="Verdana" pitchFamily="34" charset="0"/>
              </a:rPr>
              <a:t> Transfer the Importance Ratings and the Standard, Dedicated, and on-premises raw scores from the individual tables in each section to the tally sheet in the appendix.</a:t>
            </a:r>
          </a:p>
          <a:p>
            <a:pPr marL="342900" indent="-342900">
              <a:buFont typeface="Verdana" pitchFamily="34" charset="0"/>
              <a:buAutoNum type="arabicPeriod"/>
            </a:pPr>
            <a:r>
              <a:rPr lang="en-US" sz="1600" b="1" dirty="0">
                <a:latin typeface="Verdana" pitchFamily="34" charset="0"/>
              </a:rPr>
              <a:t>Calculate weighted scores. </a:t>
            </a:r>
            <a:r>
              <a:rPr lang="en-US" sz="1600" dirty="0">
                <a:latin typeface="Verdana" pitchFamily="34" charset="0"/>
              </a:rPr>
              <a:t>Multiply the Importance Rating by each raw score to find the weighted scores. For example, multiply the Importance Rating for importing user profiles by </a:t>
            </a:r>
            <a:r>
              <a:rPr lang="en-US" sz="1600" dirty="0" smtClean="0">
                <a:latin typeface="Verdana" pitchFamily="34" charset="0"/>
              </a:rPr>
              <a:t>importing the user </a:t>
            </a:r>
            <a:r>
              <a:rPr lang="en-US" sz="1600" dirty="0">
                <a:latin typeface="Verdana" pitchFamily="34" charset="0"/>
              </a:rPr>
              <a:t>profiles standard raw score (5 x 3 = 15) to get the standard weighted score for this topic. Record the standard weighted score in the appropriate box. Repeat for the Dedicated and on-premises </a:t>
            </a:r>
            <a:r>
              <a:rPr lang="en-US" sz="1600" dirty="0" smtClean="0">
                <a:latin typeface="Verdana" pitchFamily="34" charset="0"/>
              </a:rPr>
              <a:t>solutions.</a:t>
            </a:r>
            <a:endParaRPr lang="en-US" sz="1600" dirty="0">
              <a:latin typeface="Verdana" pitchFamily="34" charset="0"/>
            </a:endParaRPr>
          </a:p>
          <a:p>
            <a:pPr marL="342900" indent="-342900">
              <a:buFont typeface="Verdana" pitchFamily="34" charset="0"/>
              <a:buAutoNum type="arabicPeriod"/>
            </a:pPr>
            <a:r>
              <a:rPr lang="en-US" sz="1600" b="1" dirty="0">
                <a:latin typeface="Verdana" pitchFamily="34" charset="0"/>
              </a:rPr>
              <a:t>Total each section. </a:t>
            </a:r>
            <a:r>
              <a:rPr lang="en-US" sz="1600" dirty="0">
                <a:latin typeface="Verdana" pitchFamily="34" charset="0"/>
              </a:rPr>
              <a:t>After determining each of the weighted scores in a section, add the scores and record them in the Section Subtotals row. Repeat for each section.</a:t>
            </a:r>
          </a:p>
          <a:p>
            <a:pPr marL="342900" indent="-342900">
              <a:buFont typeface="Verdana" pitchFamily="34" charset="0"/>
              <a:buAutoNum type="arabicPeriod"/>
            </a:pPr>
            <a:r>
              <a:rPr lang="en-US" sz="1600" b="1" dirty="0">
                <a:latin typeface="Verdana" pitchFamily="34" charset="0"/>
              </a:rPr>
              <a:t>Tally cumulative total. </a:t>
            </a:r>
            <a:r>
              <a:rPr lang="en-US" sz="1600" dirty="0">
                <a:latin typeface="Verdana" pitchFamily="34" charset="0"/>
              </a:rPr>
              <a:t>Finally, after using the formula to rate and score each topic throughout the “Tally Sheet Job Aid” in Appendix A of the guide, add up all of the totals from each section to get the cumulative scores. These cumulative totals should provide a definite picture of the solution that best fits the organization</a:t>
            </a:r>
            <a:r>
              <a:rPr lang="en-US" sz="1600" dirty="0" smtClean="0">
                <a:latin typeface="Verdana" pitchFamily="34" charset="0"/>
              </a:rPr>
              <a:t>.</a:t>
            </a:r>
            <a:endParaRPr lang="en-US" sz="1600" dirty="0">
              <a:latin typeface="Verdana" pitchFamily="34" charset="0"/>
            </a:endParaRPr>
          </a:p>
        </p:txBody>
      </p:sp>
    </p:spTree>
    <p:extLst>
      <p:ext uri="{BB962C8B-B14F-4D97-AF65-F5344CB8AC3E}">
        <p14:creationId xmlns:p14="http://schemas.microsoft.com/office/powerpoint/2010/main" val="2080347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Example: Tally Sheet</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a:p>
          <a:p>
            <a:endParaRPr lang="en-US" dirty="0"/>
          </a:p>
          <a:p>
            <a:endParaRPr lang="en-US" dirty="0" smtClean="0"/>
          </a:p>
          <a:p>
            <a:endParaRPr lang="en-US" dirty="0"/>
          </a:p>
        </p:txBody>
      </p:sp>
      <p:sp>
        <p:nvSpPr>
          <p:cNvPr id="4" name="Rectangle 3"/>
          <p:cNvSpPr/>
          <p:nvPr/>
        </p:nvSpPr>
        <p:spPr>
          <a:xfrm>
            <a:off x="609600" y="5867400"/>
            <a:ext cx="6553200" cy="369332"/>
          </a:xfrm>
          <a:prstGeom prst="rect">
            <a:avLst/>
          </a:prstGeom>
        </p:spPr>
        <p:txBody>
          <a:bodyPr wrap="square">
            <a:spAutoFit/>
          </a:bodyPr>
          <a:lstStyle/>
          <a:p>
            <a:r>
              <a:rPr lang="en-US" sz="900" b="1" dirty="0"/>
              <a:t>Note:</a:t>
            </a:r>
            <a:r>
              <a:rPr lang="en-US" sz="900" dirty="0"/>
              <a:t> This Tally Sheet example is for illustrative purposes only and does not include all of the steps or topics in the </a:t>
            </a:r>
            <a:r>
              <a:rPr lang="en-US" sz="900" dirty="0" smtClean="0"/>
              <a:t>SharePoint Online―Software-plus-Services </a:t>
            </a:r>
            <a:r>
              <a:rPr lang="en-US" sz="900" dirty="0"/>
              <a:t>Guide</a:t>
            </a:r>
          </a:p>
        </p:txBody>
      </p:sp>
      <p:pic>
        <p:nvPicPr>
          <p:cNvPr id="7" name="Picture 5" descr="SP_online_stepone_raw_ratings_v004_052609.jpg"/>
          <p:cNvPicPr>
            <a:picLocks noChangeAspect="1"/>
          </p:cNvPicPr>
          <p:nvPr/>
        </p:nvPicPr>
        <p:blipFill>
          <a:blip r:embed="rId3" cstate="print"/>
          <a:srcRect/>
          <a:stretch>
            <a:fillRect/>
          </a:stretch>
        </p:blipFill>
        <p:spPr bwMode="auto">
          <a:xfrm>
            <a:off x="642938" y="1371600"/>
            <a:ext cx="7281862" cy="3962400"/>
          </a:xfrm>
          <a:prstGeom prst="rect">
            <a:avLst/>
          </a:prstGeom>
          <a:noFill/>
          <a:ln w="9525">
            <a:noFill/>
            <a:miter lim="800000"/>
            <a:headEnd/>
            <a:tailEnd/>
          </a:ln>
        </p:spPr>
      </p:pic>
    </p:spTree>
    <p:extLst>
      <p:ext uri="{BB962C8B-B14F-4D97-AF65-F5344CB8AC3E}">
        <p14:creationId xmlns:p14="http://schemas.microsoft.com/office/powerpoint/2010/main" val="560418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909935"/>
            <a:ext cx="8229600" cy="461665"/>
          </a:xfrm>
        </p:spPr>
        <p:txBody>
          <a:bodyPr/>
          <a:lstStyle/>
          <a:p>
            <a:r>
              <a:rPr lang="en-US" dirty="0"/>
              <a:t>Next Steps</a:t>
            </a:r>
          </a:p>
        </p:txBody>
      </p:sp>
      <p:sp>
        <p:nvSpPr>
          <p:cNvPr id="3" name="Content Placeholder 2"/>
          <p:cNvSpPr>
            <a:spLocks noGrp="1"/>
          </p:cNvSpPr>
          <p:nvPr>
            <p:ph idx="1"/>
          </p:nvPr>
        </p:nvSpPr>
        <p:spPr>
          <a:xfrm>
            <a:off x="533400" y="1371600"/>
            <a:ext cx="8077200" cy="4571999"/>
          </a:xfrm>
        </p:spPr>
        <p:txBody>
          <a:bodyPr>
            <a:normAutofit/>
          </a:bodyPr>
          <a:lstStyle/>
          <a:p>
            <a:pPr>
              <a:buNone/>
            </a:pPr>
            <a:endParaRPr lang="en-US" dirty="0" smtClean="0"/>
          </a:p>
          <a:p>
            <a:pPr marL="0" indent="0">
              <a:spcBef>
                <a:spcPct val="30000"/>
              </a:spcBef>
              <a:buFontTx/>
              <a:buNone/>
            </a:pPr>
            <a:r>
              <a:rPr lang="en-US" dirty="0"/>
              <a:t>If the decision is to use an on-premises solution, the next step will be to determine which version, or versions, of SharePoint to implement.</a:t>
            </a:r>
          </a:p>
          <a:p>
            <a:pPr marL="0" indent="0">
              <a:spcBef>
                <a:spcPct val="30000"/>
              </a:spcBef>
              <a:buFontTx/>
              <a:buNone/>
            </a:pPr>
            <a:r>
              <a:rPr lang="en-US" dirty="0"/>
              <a:t>A good starting point for that is the feature comparison matrix presented at </a:t>
            </a:r>
            <a:r>
              <a:rPr lang="en-US" dirty="0">
                <a:hlinkClick r:id="rId3"/>
              </a:rPr>
              <a:t>http://office.microsoft.com/en-us/help/HA101978031033.aspx</a:t>
            </a:r>
            <a:r>
              <a:rPr lang="en-US" dirty="0"/>
              <a: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04927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Summary and Conclusion</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a:p>
          <a:p>
            <a:endParaRPr lang="en-US" dirty="0"/>
          </a:p>
          <a:p>
            <a:endParaRPr lang="en-US" dirty="0" smtClean="0"/>
          </a:p>
          <a:p>
            <a:endParaRPr lang="en-US" dirty="0"/>
          </a:p>
        </p:txBody>
      </p:sp>
      <p:sp>
        <p:nvSpPr>
          <p:cNvPr id="5" name="Rectangle 4"/>
          <p:cNvSpPr/>
          <p:nvPr/>
        </p:nvSpPr>
        <p:spPr>
          <a:xfrm>
            <a:off x="609600" y="1371600"/>
            <a:ext cx="8153400" cy="5170646"/>
          </a:xfrm>
          <a:prstGeom prst="rect">
            <a:avLst/>
          </a:prstGeom>
        </p:spPr>
        <p:txBody>
          <a:bodyPr wrap="square">
            <a:spAutoFit/>
          </a:bodyPr>
          <a:lstStyle/>
          <a:p>
            <a:pPr marL="285750" indent="-285750">
              <a:buFont typeface="Arial" pitchFamily="34" charset="0"/>
              <a:buChar char="•"/>
            </a:pPr>
            <a:r>
              <a:rPr lang="en-US" dirty="0"/>
              <a:t>The software-plus-services strategy is about </a:t>
            </a:r>
            <a:r>
              <a:rPr lang="en-US" dirty="0" smtClean="0"/>
              <a:t>choice</a:t>
            </a:r>
          </a:p>
          <a:p>
            <a:pPr marL="285750" indent="-285750"/>
            <a:endParaRPr lang="en-US" dirty="0"/>
          </a:p>
          <a:p>
            <a:pPr marL="285750" indent="-285750">
              <a:buFont typeface="Arial" pitchFamily="34" charset="0"/>
              <a:buChar char="•"/>
            </a:pPr>
            <a:r>
              <a:rPr lang="en-US" dirty="0"/>
              <a:t>The guide was designed to provide a technical decision maker with information about topics to consider when </a:t>
            </a:r>
            <a:r>
              <a:rPr lang="en-US" dirty="0" smtClean="0"/>
              <a:t>deciding </a:t>
            </a:r>
            <a:r>
              <a:rPr lang="en-US" dirty="0"/>
              <a:t>whether to use an on-premises collaboration service or the Microsoft SharePoint Online Standard or Dedicated </a:t>
            </a:r>
            <a:r>
              <a:rPr lang="en-US" dirty="0" smtClean="0"/>
              <a:t>offering</a:t>
            </a:r>
            <a:r>
              <a:rPr lang="en-US" b="1" dirty="0" smtClean="0"/>
              <a:t> </a:t>
            </a:r>
          </a:p>
          <a:p>
            <a:pPr marL="285750" indent="-285750"/>
            <a:endParaRPr lang="en-US" dirty="0"/>
          </a:p>
          <a:p>
            <a:pPr marL="285750" indent="-285750">
              <a:buFont typeface="Arial" pitchFamily="34" charset="0"/>
              <a:buChar char="•"/>
            </a:pPr>
            <a:r>
              <a:rPr lang="en-US" dirty="0"/>
              <a:t>Use the guide to weigh the advantages and disadvantages of each mode of delivery against the organization’s </a:t>
            </a:r>
            <a:r>
              <a:rPr lang="en-US" dirty="0" smtClean="0"/>
              <a:t>priorities</a:t>
            </a:r>
          </a:p>
          <a:p>
            <a:pPr marL="285750" indent="-285750"/>
            <a:endParaRPr lang="en-US" dirty="0"/>
          </a:p>
          <a:p>
            <a:pPr marL="285750" indent="-285750">
              <a:buFont typeface="Arial" pitchFamily="34" charset="0"/>
              <a:buChar char="•"/>
            </a:pPr>
            <a:r>
              <a:rPr lang="en-US" dirty="0"/>
              <a:t>At the conclusion of the evaluation, the organization has an individualized appraisal to assist in making the decision whether to use on-premises SharePoint services or to migrate either in full or partially to SharePoint </a:t>
            </a:r>
            <a:r>
              <a:rPr lang="en-US" dirty="0" smtClean="0"/>
              <a:t>Online </a:t>
            </a:r>
          </a:p>
          <a:p>
            <a:pPr marL="285750" indent="-285750"/>
            <a:endParaRPr lang="en-US" dirty="0"/>
          </a:p>
          <a:p>
            <a:r>
              <a:rPr lang="en-US" dirty="0"/>
              <a:t>Provide feedback to </a:t>
            </a:r>
            <a:r>
              <a:rPr lang="en-US" dirty="0" smtClean="0">
                <a:hlinkClick r:id="rId3"/>
              </a:rPr>
              <a:t>ipdfdbk@microsoft.com</a:t>
            </a:r>
            <a:endParaRPr lang="en-US" dirty="0"/>
          </a:p>
          <a:p>
            <a:pPr>
              <a:lnSpc>
                <a:spcPct val="150000"/>
              </a:lnSpc>
              <a:buFontTx/>
              <a:buNone/>
            </a:pPr>
            <a:endParaRPr lang="en-CA" sz="2800" b="1" dirty="0"/>
          </a:p>
        </p:txBody>
      </p:sp>
    </p:spTree>
    <p:extLst>
      <p:ext uri="{BB962C8B-B14F-4D97-AF65-F5344CB8AC3E}">
        <p14:creationId xmlns:p14="http://schemas.microsoft.com/office/powerpoint/2010/main" val="994528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 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Appendix</a:t>
            </a:r>
            <a:r>
              <a:rPr lang="en-US" dirty="0"/>
              <a:t/>
            </a:r>
            <a:br>
              <a:rPr lang="en-US" dirty="0"/>
            </a:br>
            <a:endParaRPr lang="en-US" dirty="0"/>
          </a:p>
        </p:txBody>
      </p:sp>
      <p:sp>
        <p:nvSpPr>
          <p:cNvPr id="3" name="Content Placeholder 2"/>
          <p:cNvSpPr>
            <a:spLocks noGrp="1"/>
          </p:cNvSpPr>
          <p:nvPr>
            <p:ph idx="1"/>
          </p:nvPr>
        </p:nvSpPr>
        <p:spPr>
          <a:xfrm>
            <a:off x="457200" y="1752600"/>
            <a:ext cx="8229600" cy="5029199"/>
          </a:xfrm>
        </p:spPr>
        <p:txBody>
          <a:bodyPr>
            <a:normAutofit/>
          </a:bodyPr>
          <a:lstStyle/>
          <a:p>
            <a:pPr lvl="1">
              <a:buFont typeface="Arial" pitchFamily="34" charset="0"/>
              <a:buChar char="•"/>
            </a:pP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22882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Notes to </a:t>
            </a:r>
            <a:r>
              <a:rPr lang="en-US" dirty="0" smtClean="0"/>
              <a:t>Presenter</a:t>
            </a:r>
            <a:r>
              <a:rPr lang="en-US" dirty="0"/>
              <a:t/>
            </a:r>
            <a:br>
              <a:rPr lang="en-US" dirty="0"/>
            </a:br>
            <a:endParaRPr lang="en-US" dirty="0"/>
          </a:p>
        </p:txBody>
      </p:sp>
      <p:sp>
        <p:nvSpPr>
          <p:cNvPr id="3" name="Content Placeholder 2"/>
          <p:cNvSpPr>
            <a:spLocks noGrp="1"/>
          </p:cNvSpPr>
          <p:nvPr>
            <p:ph idx="1"/>
          </p:nvPr>
        </p:nvSpPr>
        <p:spPr>
          <a:xfrm>
            <a:off x="457200" y="1752600"/>
            <a:ext cx="8229600" cy="5029199"/>
          </a:xfrm>
        </p:spPr>
        <p:txBody>
          <a:bodyPr>
            <a:normAutofit/>
          </a:bodyPr>
          <a:lstStyle/>
          <a:p>
            <a:pPr marL="0" indent="0">
              <a:lnSpc>
                <a:spcPct val="150000"/>
              </a:lnSpc>
              <a:buFontTx/>
              <a:buNone/>
            </a:pPr>
            <a:r>
              <a:rPr lang="en-US" dirty="0"/>
              <a:t>The following slides contain additional details on the topics so that you can customize the presentation to your own needs.</a:t>
            </a:r>
          </a:p>
          <a:p>
            <a:pPr marL="0" indent="0">
              <a:lnSpc>
                <a:spcPct val="150000"/>
              </a:lnSpc>
              <a:buFontTx/>
              <a:buNone/>
            </a:pPr>
            <a:endParaRPr lang="en-US" dirty="0" smtClean="0"/>
          </a:p>
          <a:p>
            <a:pPr marL="0" indent="0">
              <a:lnSpc>
                <a:spcPct val="150000"/>
              </a:lnSpc>
              <a:buFontTx/>
              <a:buNone/>
            </a:pPr>
            <a:r>
              <a:rPr lang="en-US" dirty="0" smtClean="0"/>
              <a:t>The </a:t>
            </a:r>
            <a:r>
              <a:rPr lang="en-US" dirty="0"/>
              <a:t>steps have been broken out into separate slides, and the tallying process has been described in more detail.</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94011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965537"/>
            <a:ext cx="8229600" cy="1015663"/>
          </a:xfrm>
        </p:spPr>
        <p:txBody>
          <a:bodyPr/>
          <a:lstStyle/>
          <a:p>
            <a:r>
              <a:rPr lang="en-US" dirty="0" smtClean="0"/>
              <a:t>What Is IPD?</a:t>
            </a:r>
            <a:br>
              <a:rPr lang="en-US" dirty="0" smtClean="0"/>
            </a:br>
            <a:r>
              <a:rPr lang="en-US" sz="1800" dirty="0" smtClean="0">
                <a:solidFill>
                  <a:schemeClr val="tx1"/>
                </a:solidFill>
              </a:rPr>
              <a:t>Guidance that clarifies and streamlines the planning and design process for Microsoft</a:t>
            </a:r>
            <a:r>
              <a:rPr lang="en-US" sz="1800" baseline="30000" dirty="0" smtClean="0">
                <a:solidFill>
                  <a:schemeClr val="tx1"/>
                </a:solidFill>
              </a:rPr>
              <a:t> </a:t>
            </a:r>
            <a:r>
              <a:rPr lang="en-US" sz="1800" dirty="0" smtClean="0">
                <a:solidFill>
                  <a:schemeClr val="tx1"/>
                </a:solidFill>
              </a:rPr>
              <a:t>infrastructure technologies</a:t>
            </a:r>
            <a:endParaRPr lang="en-US" sz="18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47663" indent="-173038"/>
            <a:r>
              <a:rPr lang="en-US" dirty="0"/>
              <a:t>Defines decision flow</a:t>
            </a:r>
          </a:p>
          <a:p>
            <a:pPr marL="347663" indent="-173038"/>
            <a:r>
              <a:rPr lang="en-US" dirty="0"/>
              <a:t>Describes decisions to be made</a:t>
            </a:r>
          </a:p>
          <a:p>
            <a:pPr marL="347663" indent="-173038"/>
            <a:r>
              <a:rPr lang="en-US" dirty="0"/>
              <a:t>Relates decisions and options for the business</a:t>
            </a:r>
          </a:p>
          <a:p>
            <a:pPr marL="347663" indent="-173038"/>
            <a:r>
              <a:rPr lang="en-US" dirty="0"/>
              <a:t>Frames additional questions for business understanding</a:t>
            </a:r>
          </a:p>
          <a:p>
            <a:pPr indent="0">
              <a:buNone/>
            </a:pPr>
            <a:r>
              <a:rPr lang="en-US" dirty="0" smtClean="0"/>
              <a:t>IPD </a:t>
            </a:r>
            <a:r>
              <a:rPr lang="en-US" dirty="0"/>
              <a:t>guides are available at </a:t>
            </a:r>
            <a:r>
              <a:rPr lang="en-US" dirty="0">
                <a:hlinkClick r:id="rId3"/>
              </a:rPr>
              <a:t>www.microsoft.com/ipd</a:t>
            </a:r>
            <a:endParaRPr lang="en-US" dirty="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1: </a:t>
            </a:r>
            <a:r>
              <a:rPr lang="en-US" dirty="0"/>
              <a:t>Client Experience</a:t>
            </a:r>
            <a:br>
              <a:rPr lang="en-US" dirty="0"/>
            </a:br>
            <a:endParaRPr lang="en-US" dirty="0"/>
          </a:p>
        </p:txBody>
      </p:sp>
      <p:sp>
        <p:nvSpPr>
          <p:cNvPr id="3" name="Content Placeholder 2"/>
          <p:cNvSpPr>
            <a:spLocks noGrp="1"/>
          </p:cNvSpPr>
          <p:nvPr>
            <p:ph idx="1"/>
          </p:nvPr>
        </p:nvSpPr>
        <p:spPr>
          <a:xfrm>
            <a:off x="457200" y="1752600"/>
            <a:ext cx="8229600" cy="5029199"/>
          </a:xfrm>
        </p:spPr>
        <p:txBody>
          <a:bodyPr>
            <a:normAutofit/>
          </a:bodyPr>
          <a:lstStyle/>
          <a:p>
            <a:pPr marL="0" indent="0">
              <a:buFontTx/>
              <a:buNone/>
            </a:pPr>
            <a:r>
              <a:rPr lang="en-US" sz="2000" dirty="0"/>
              <a:t>The Client Experience step addresses collaboration capabilities that most significantly influence the client </a:t>
            </a:r>
            <a:r>
              <a:rPr lang="en-US" sz="2000" dirty="0" smtClean="0"/>
              <a:t>experience </a:t>
            </a:r>
            <a:endParaRPr lang="en-US" sz="2000" dirty="0"/>
          </a:p>
          <a:p>
            <a:pPr marL="0" indent="0">
              <a:lnSpc>
                <a:spcPct val="150000"/>
              </a:lnSpc>
              <a:buFontTx/>
              <a:buNone/>
            </a:pPr>
            <a:r>
              <a:rPr lang="en-US" sz="2000" dirty="0"/>
              <a:t>The topics covered in this step are</a:t>
            </a:r>
            <a:r>
              <a:rPr lang="en-CA" sz="2000" dirty="0"/>
              <a:t>:</a:t>
            </a:r>
          </a:p>
          <a:p>
            <a:pPr marL="288925" lvl="1" indent="-288925">
              <a:buFont typeface="Arial" pitchFamily="34" charset="0"/>
              <a:buChar char="•"/>
            </a:pPr>
            <a:r>
              <a:rPr lang="en-US" dirty="0"/>
              <a:t>Web browsers and authentication</a:t>
            </a:r>
          </a:p>
          <a:p>
            <a:pPr marL="288925" lvl="1" indent="-288925">
              <a:buFont typeface="Arial" pitchFamily="34" charset="0"/>
              <a:buChar char="•"/>
            </a:pPr>
            <a:r>
              <a:rPr lang="en-US" dirty="0"/>
              <a:t>Mobile device support</a:t>
            </a:r>
          </a:p>
          <a:p>
            <a:pPr marL="288925" lvl="1" indent="-288925">
              <a:buFont typeface="Arial" pitchFamily="34" charset="0"/>
              <a:buChar char="•"/>
            </a:pPr>
            <a:r>
              <a:rPr lang="en-US" dirty="0"/>
              <a:t>Vanity domains</a:t>
            </a:r>
          </a:p>
          <a:p>
            <a:pPr marL="288925" lvl="1" indent="-288925">
              <a:buFont typeface="Arial" pitchFamily="34" charset="0"/>
              <a:buChar char="•"/>
            </a:pPr>
            <a:r>
              <a:rPr lang="en-US" dirty="0"/>
              <a:t>Available storage</a:t>
            </a:r>
          </a:p>
          <a:p>
            <a:pPr marL="288925" lvl="1" indent="-288925">
              <a:buFont typeface="Arial" pitchFamily="34" charset="0"/>
              <a:buChar char="•"/>
            </a:pPr>
            <a:r>
              <a:rPr lang="en-US" dirty="0"/>
              <a:t>Microsoft Office client integration</a:t>
            </a:r>
          </a:p>
          <a:p>
            <a:pPr marL="288925" lvl="1" indent="-288925">
              <a:buFont typeface="Arial" pitchFamily="34" charset="0"/>
              <a:buChar char="•"/>
            </a:pPr>
            <a:r>
              <a:rPr lang="en-US" dirty="0"/>
              <a:t>Deleted item recovery</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63791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2: </a:t>
            </a:r>
            <a:r>
              <a:rPr lang="en-US" dirty="0"/>
              <a:t>Impacts to </a:t>
            </a:r>
            <a:r>
              <a:rPr lang="en-CA" dirty="0"/>
              <a:t>Collaboration</a:t>
            </a:r>
            <a:endParaRPr lang="en-US" dirty="0"/>
          </a:p>
        </p:txBody>
      </p:sp>
      <p:sp>
        <p:nvSpPr>
          <p:cNvPr id="3" name="Content Placeholder 2"/>
          <p:cNvSpPr>
            <a:spLocks noGrp="1"/>
          </p:cNvSpPr>
          <p:nvPr>
            <p:ph idx="1"/>
          </p:nvPr>
        </p:nvSpPr>
        <p:spPr>
          <a:xfrm>
            <a:off x="457200" y="1752600"/>
            <a:ext cx="8229600" cy="5029199"/>
          </a:xfrm>
        </p:spPr>
        <p:txBody>
          <a:bodyPr>
            <a:normAutofit/>
          </a:bodyPr>
          <a:lstStyle/>
          <a:p>
            <a:pPr marL="0" indent="0">
              <a:buFontTx/>
              <a:buNone/>
            </a:pPr>
            <a:r>
              <a:rPr lang="en-US" sz="2000" dirty="0"/>
              <a:t>The Impacts to Collaboration step addresses some of the impacts to collaboration resulting from changing to a SharePoint Online </a:t>
            </a:r>
            <a:r>
              <a:rPr lang="en-US" sz="2000" dirty="0" smtClean="0"/>
              <a:t>environment </a:t>
            </a:r>
            <a:endParaRPr lang="en-US" sz="2000" dirty="0"/>
          </a:p>
          <a:p>
            <a:pPr marL="0" indent="0">
              <a:lnSpc>
                <a:spcPct val="150000"/>
              </a:lnSpc>
              <a:buFontTx/>
              <a:buNone/>
            </a:pPr>
            <a:r>
              <a:rPr lang="en-US" sz="2000" dirty="0"/>
              <a:t>The topics covered in this step are</a:t>
            </a:r>
            <a:r>
              <a:rPr lang="en-CA" sz="2000" dirty="0"/>
              <a:t>:</a:t>
            </a:r>
          </a:p>
          <a:p>
            <a:pPr marL="288925" lvl="1" indent="-288925">
              <a:buFont typeface="Arial" pitchFamily="34" charset="0"/>
              <a:buChar char="•"/>
            </a:pPr>
            <a:r>
              <a:rPr lang="en-US" dirty="0"/>
              <a:t>Templates available</a:t>
            </a:r>
          </a:p>
          <a:p>
            <a:pPr marL="288925" lvl="1" indent="-288925">
              <a:buFont typeface="Arial" pitchFamily="34" charset="0"/>
              <a:buChar char="•"/>
            </a:pPr>
            <a:r>
              <a:rPr lang="en-US" dirty="0"/>
              <a:t>Presence status indicator</a:t>
            </a:r>
          </a:p>
          <a:p>
            <a:pPr marL="288925" lvl="1" indent="-288925">
              <a:buFont typeface="Arial" pitchFamily="34" charset="0"/>
              <a:buChar char="•"/>
            </a:pPr>
            <a:r>
              <a:rPr lang="en-US" dirty="0"/>
              <a:t>Social networking</a:t>
            </a:r>
          </a:p>
          <a:p>
            <a:pPr marL="288925" lvl="1" indent="-288925">
              <a:buFont typeface="Arial" pitchFamily="34" charset="0"/>
              <a:buChar char="•"/>
            </a:pPr>
            <a:r>
              <a:rPr lang="en-US" dirty="0"/>
              <a:t>Mail-enabled lists</a:t>
            </a:r>
          </a:p>
        </p:txBody>
      </p:sp>
    </p:spTree>
    <p:extLst>
      <p:ext uri="{BB962C8B-B14F-4D97-AF65-F5344CB8AC3E}">
        <p14:creationId xmlns:p14="http://schemas.microsoft.com/office/powerpoint/2010/main" val="219999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CA" dirty="0"/>
              <a:t>Step </a:t>
            </a:r>
            <a:r>
              <a:rPr lang="en-CA" dirty="0" smtClean="0"/>
              <a:t>3: </a:t>
            </a:r>
            <a:r>
              <a:rPr lang="en-CA" dirty="0"/>
              <a:t>Impacts to Portal</a:t>
            </a:r>
            <a:r>
              <a:rPr lang="en-US" dirty="0"/>
              <a:t/>
            </a:r>
            <a:br>
              <a:rPr lang="en-US" dirty="0"/>
            </a:br>
            <a:endParaRPr lang="en-US" dirty="0"/>
          </a:p>
        </p:txBody>
      </p:sp>
      <p:sp>
        <p:nvSpPr>
          <p:cNvPr id="3" name="Content Placeholder 2"/>
          <p:cNvSpPr>
            <a:spLocks noGrp="1"/>
          </p:cNvSpPr>
          <p:nvPr>
            <p:ph idx="1"/>
          </p:nvPr>
        </p:nvSpPr>
        <p:spPr>
          <a:xfrm>
            <a:off x="457200" y="1752600"/>
            <a:ext cx="8229600" cy="5029199"/>
          </a:xfrm>
        </p:spPr>
        <p:txBody>
          <a:bodyPr>
            <a:normAutofit/>
          </a:bodyPr>
          <a:lstStyle/>
          <a:p>
            <a:pPr marL="0" indent="0">
              <a:buFontTx/>
              <a:buNone/>
            </a:pPr>
            <a:r>
              <a:rPr lang="en-US" sz="2000" dirty="0"/>
              <a:t>This step addresses the impacts to a user portal resulting from changing to a SharePoint Online </a:t>
            </a:r>
            <a:r>
              <a:rPr lang="en-US" sz="2000" dirty="0" smtClean="0"/>
              <a:t>environment </a:t>
            </a:r>
            <a:endParaRPr lang="en-US" sz="2000" dirty="0"/>
          </a:p>
          <a:p>
            <a:pPr marL="0" indent="0">
              <a:lnSpc>
                <a:spcPct val="150000"/>
              </a:lnSpc>
              <a:buFontTx/>
              <a:buNone/>
            </a:pPr>
            <a:r>
              <a:rPr lang="en-US" sz="2000" dirty="0"/>
              <a:t>The topics covered in this step are</a:t>
            </a:r>
            <a:r>
              <a:rPr lang="en-CA" sz="2000" dirty="0"/>
              <a:t>:</a:t>
            </a:r>
          </a:p>
          <a:p>
            <a:pPr marL="288925" lvl="1" indent="-288925">
              <a:buFont typeface="Arial" pitchFamily="34" charset="0"/>
              <a:buChar char="•"/>
            </a:pPr>
            <a:r>
              <a:rPr lang="en-US" dirty="0"/>
              <a:t>Audience creation and targeting</a:t>
            </a:r>
          </a:p>
          <a:p>
            <a:pPr marL="288925" lvl="1" indent="-288925">
              <a:buFont typeface="Arial" pitchFamily="34" charset="0"/>
              <a:buChar char="•"/>
            </a:pPr>
            <a:r>
              <a:rPr lang="en-US" dirty="0"/>
              <a:t>Using SharePoint Designer for site backup and restore </a:t>
            </a:r>
          </a:p>
          <a:p>
            <a:pPr marL="288925" lvl="1" indent="-288925">
              <a:buFont typeface="Arial" pitchFamily="34" charset="0"/>
              <a:buChar char="•"/>
            </a:pPr>
            <a:r>
              <a:rPr lang="en-US" dirty="0"/>
              <a:t>Site Aggregator Web part</a:t>
            </a:r>
          </a:p>
          <a:p>
            <a:pPr marL="288925" lvl="1" indent="-288925">
              <a:buFont typeface="Arial" pitchFamily="34" charset="0"/>
              <a:buChar char="•"/>
            </a:pPr>
            <a:r>
              <a:rPr lang="en-US" dirty="0"/>
              <a:t>Importing user profiles</a:t>
            </a:r>
          </a:p>
        </p:txBody>
      </p:sp>
    </p:spTree>
    <p:extLst>
      <p:ext uri="{BB962C8B-B14F-4D97-AF65-F5344CB8AC3E}">
        <p14:creationId xmlns:p14="http://schemas.microsoft.com/office/powerpoint/2010/main" val="3442954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CA" dirty="0"/>
              <a:t>Step </a:t>
            </a:r>
            <a:r>
              <a:rPr lang="en-CA" dirty="0" smtClean="0"/>
              <a:t>4: </a:t>
            </a:r>
            <a:r>
              <a:rPr lang="en-CA" dirty="0"/>
              <a:t>Impacts to Search</a:t>
            </a:r>
            <a:r>
              <a:rPr lang="en-US" dirty="0"/>
              <a:t/>
            </a:r>
            <a:br>
              <a:rPr lang="en-US" dirty="0"/>
            </a:br>
            <a:endParaRPr lang="en-US" dirty="0"/>
          </a:p>
        </p:txBody>
      </p:sp>
      <p:sp>
        <p:nvSpPr>
          <p:cNvPr id="3" name="Content Placeholder 2"/>
          <p:cNvSpPr>
            <a:spLocks noGrp="1"/>
          </p:cNvSpPr>
          <p:nvPr>
            <p:ph idx="1"/>
          </p:nvPr>
        </p:nvSpPr>
        <p:spPr>
          <a:xfrm>
            <a:off x="457200" y="1752600"/>
            <a:ext cx="8229600" cy="5029199"/>
          </a:xfrm>
        </p:spPr>
        <p:txBody>
          <a:bodyPr>
            <a:normAutofit/>
          </a:bodyPr>
          <a:lstStyle/>
          <a:p>
            <a:pPr marL="0" indent="0">
              <a:buFontTx/>
              <a:buNone/>
            </a:pPr>
            <a:r>
              <a:rPr lang="en-US" sz="2000" dirty="0"/>
              <a:t>This step addresses the impacts to search resulting from changing to a SharePoint Online </a:t>
            </a:r>
            <a:r>
              <a:rPr lang="en-US" sz="2000" dirty="0" smtClean="0"/>
              <a:t>environment</a:t>
            </a:r>
            <a:endParaRPr lang="en-US" sz="2000" dirty="0"/>
          </a:p>
          <a:p>
            <a:pPr marL="0" indent="0">
              <a:lnSpc>
                <a:spcPct val="150000"/>
              </a:lnSpc>
              <a:buFontTx/>
              <a:buNone/>
            </a:pPr>
            <a:r>
              <a:rPr lang="en-US" sz="2000" dirty="0"/>
              <a:t>The topics covered in this step are</a:t>
            </a:r>
            <a:r>
              <a:rPr lang="en-CA" sz="2000" dirty="0"/>
              <a:t>:</a:t>
            </a:r>
          </a:p>
          <a:p>
            <a:pPr marL="288925" lvl="1" indent="-288925">
              <a:buFont typeface="Arial" pitchFamily="34" charset="0"/>
              <a:buChar char="•"/>
            </a:pPr>
            <a:r>
              <a:rPr lang="en-US" dirty="0"/>
              <a:t>Cross-site collection search</a:t>
            </a:r>
          </a:p>
          <a:p>
            <a:pPr marL="288925" lvl="1" indent="-288925">
              <a:buFont typeface="Arial" pitchFamily="34" charset="0"/>
              <a:buChar char="•"/>
            </a:pPr>
            <a:r>
              <a:rPr lang="en-US" dirty="0"/>
              <a:t>Search across enterprise content sources</a:t>
            </a:r>
          </a:p>
          <a:p>
            <a:pPr marL="288925" lvl="1" indent="-288925">
              <a:buFont typeface="Arial" pitchFamily="34" charset="0"/>
              <a:buChar char="•"/>
            </a:pPr>
            <a:r>
              <a:rPr lang="en-US" dirty="0"/>
              <a:t>People search</a:t>
            </a:r>
          </a:p>
          <a:p>
            <a:pPr marL="288925" lvl="1" indent="-288925">
              <a:buFont typeface="Arial" pitchFamily="34" charset="0"/>
              <a:buChar char="•"/>
            </a:pPr>
            <a:r>
              <a:rPr lang="en-US" dirty="0"/>
              <a:t>Search federation</a:t>
            </a:r>
          </a:p>
          <a:p>
            <a:pPr marL="288925" lvl="1" indent="-288925">
              <a:buFont typeface="Arial" pitchFamily="34" charset="0"/>
              <a:buChar char="•"/>
            </a:pPr>
            <a:r>
              <a:rPr lang="en-US" dirty="0"/>
              <a:t>Business data search</a:t>
            </a:r>
          </a:p>
        </p:txBody>
      </p:sp>
    </p:spTree>
    <p:extLst>
      <p:ext uri="{BB962C8B-B14F-4D97-AF65-F5344CB8AC3E}">
        <p14:creationId xmlns:p14="http://schemas.microsoft.com/office/powerpoint/2010/main" val="2829823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CA" dirty="0"/>
              <a:t>Step </a:t>
            </a:r>
            <a:r>
              <a:rPr lang="en-CA" dirty="0" smtClean="0"/>
              <a:t>5: </a:t>
            </a:r>
            <a:r>
              <a:rPr lang="en-CA" dirty="0"/>
              <a:t>Impacts to Content Management</a:t>
            </a:r>
            <a:r>
              <a:rPr lang="en-US" dirty="0"/>
              <a:t/>
            </a:r>
            <a:br>
              <a:rPr lang="en-US" dirty="0"/>
            </a:br>
            <a:endParaRPr lang="en-US" dirty="0"/>
          </a:p>
        </p:txBody>
      </p:sp>
      <p:sp>
        <p:nvSpPr>
          <p:cNvPr id="3" name="Content Placeholder 2"/>
          <p:cNvSpPr>
            <a:spLocks noGrp="1"/>
          </p:cNvSpPr>
          <p:nvPr>
            <p:ph idx="1"/>
          </p:nvPr>
        </p:nvSpPr>
        <p:spPr>
          <a:xfrm>
            <a:off x="457200" y="1524000"/>
            <a:ext cx="8229600" cy="5029199"/>
          </a:xfrm>
        </p:spPr>
        <p:txBody>
          <a:bodyPr>
            <a:normAutofit/>
          </a:bodyPr>
          <a:lstStyle/>
          <a:p>
            <a:pPr marL="0" indent="0">
              <a:buFontTx/>
              <a:buNone/>
              <a:defRPr/>
            </a:pPr>
            <a:r>
              <a:rPr lang="en-US" sz="2000" dirty="0"/>
              <a:t>This step addresses the impacts to content resulting from changing to a SharePoint Online </a:t>
            </a:r>
            <a:r>
              <a:rPr lang="en-US" sz="2000" dirty="0" smtClean="0"/>
              <a:t>environment</a:t>
            </a:r>
            <a:endParaRPr lang="en-US" sz="2000" dirty="0"/>
          </a:p>
          <a:p>
            <a:pPr marL="0" indent="0">
              <a:lnSpc>
                <a:spcPct val="150000"/>
              </a:lnSpc>
              <a:buFontTx/>
              <a:buNone/>
              <a:defRPr/>
            </a:pPr>
            <a:r>
              <a:rPr lang="en-US" sz="2000" dirty="0"/>
              <a:t>The topics covered in this step are</a:t>
            </a:r>
            <a:r>
              <a:rPr lang="en-CA" sz="2000" dirty="0"/>
              <a:t>:</a:t>
            </a:r>
          </a:p>
          <a:p>
            <a:pPr marL="288925" lvl="1" indent="-288925">
              <a:buFont typeface="Arial" pitchFamily="34" charset="0"/>
              <a:buChar char="•"/>
              <a:defRPr/>
            </a:pPr>
            <a:r>
              <a:rPr lang="en-US" dirty="0"/>
              <a:t>Content staging and deployment</a:t>
            </a:r>
          </a:p>
          <a:p>
            <a:pPr marL="288925" lvl="1" indent="-288925">
              <a:buFont typeface="Arial" pitchFamily="34" charset="0"/>
              <a:buChar char="•"/>
              <a:defRPr/>
            </a:pPr>
            <a:r>
              <a:rPr lang="en-US" dirty="0"/>
              <a:t>Integration with Microsoft IRM</a:t>
            </a:r>
          </a:p>
          <a:p>
            <a:pPr marL="288925" lvl="1" indent="-288925">
              <a:buFont typeface="Arial" pitchFamily="34" charset="0"/>
              <a:buChar char="•"/>
              <a:defRPr/>
            </a:pPr>
            <a:r>
              <a:rPr lang="en-US" dirty="0"/>
              <a:t>Enterprise content-management site templates</a:t>
            </a:r>
          </a:p>
          <a:p>
            <a:pPr marL="288925" lvl="1" indent="-288925">
              <a:buFont typeface="Arial" pitchFamily="34" charset="0"/>
              <a:buChar char="•"/>
              <a:defRPr/>
            </a:pPr>
            <a:r>
              <a:rPr lang="en-US" dirty="0"/>
              <a:t>Retention and Auditing policies</a:t>
            </a:r>
          </a:p>
          <a:p>
            <a:pPr marL="288925" lvl="1" indent="-288925">
              <a:buFont typeface="Arial" pitchFamily="34" charset="0"/>
              <a:buChar char="•"/>
              <a:defRPr/>
            </a:pPr>
            <a:r>
              <a:rPr lang="en-US" dirty="0"/>
              <a:t>Records Repository and legal holds</a:t>
            </a:r>
          </a:p>
          <a:p>
            <a:pPr marL="288925" lvl="1" indent="-288925">
              <a:buFont typeface="Arial" pitchFamily="34" charset="0"/>
              <a:buChar char="•"/>
              <a:defRPr/>
            </a:pPr>
            <a:r>
              <a:rPr lang="en-US" dirty="0"/>
              <a:t>Email content as records</a:t>
            </a:r>
          </a:p>
          <a:p>
            <a:pPr marL="288925" lvl="1" indent="-288925">
              <a:buFont typeface="Arial" pitchFamily="34" charset="0"/>
              <a:buChar char="•"/>
              <a:defRPr/>
            </a:pPr>
            <a:r>
              <a:rPr lang="en-US" dirty="0"/>
              <a:t>Visual Studio® Team Foundation Server integration </a:t>
            </a:r>
            <a:br>
              <a:rPr lang="en-US" dirty="0"/>
            </a:br>
            <a:r>
              <a:rPr lang="en-US" dirty="0"/>
              <a:t>for workflow creation</a:t>
            </a:r>
          </a:p>
          <a:p>
            <a:pPr marL="288925" lvl="1" indent="-288925">
              <a:buFont typeface="Arial" pitchFamily="34" charset="0"/>
              <a:buChar char="•"/>
              <a:defRPr/>
            </a:pPr>
            <a:r>
              <a:rPr lang="en-US" dirty="0"/>
              <a:t>Site variations</a:t>
            </a:r>
          </a:p>
        </p:txBody>
      </p:sp>
    </p:spTree>
    <p:extLst>
      <p:ext uri="{BB962C8B-B14F-4D97-AF65-F5344CB8AC3E}">
        <p14:creationId xmlns:p14="http://schemas.microsoft.com/office/powerpoint/2010/main" val="3749379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CA" dirty="0"/>
              <a:t>Step </a:t>
            </a:r>
            <a:r>
              <a:rPr lang="en-CA" dirty="0" smtClean="0"/>
              <a:t>6: </a:t>
            </a:r>
            <a:r>
              <a:rPr lang="en-US" dirty="0"/>
              <a:t>Impacts to Business Intelligence </a:t>
            </a:r>
            <a:br>
              <a:rPr lang="en-US" dirty="0"/>
            </a:br>
            <a:r>
              <a:rPr lang="en-US" dirty="0"/>
              <a:t>and Business Process Forms</a:t>
            </a:r>
          </a:p>
        </p:txBody>
      </p:sp>
      <p:sp>
        <p:nvSpPr>
          <p:cNvPr id="3" name="Content Placeholder 2"/>
          <p:cNvSpPr>
            <a:spLocks noGrp="1"/>
          </p:cNvSpPr>
          <p:nvPr>
            <p:ph idx="1"/>
          </p:nvPr>
        </p:nvSpPr>
        <p:spPr>
          <a:xfrm>
            <a:off x="457200" y="1752601"/>
            <a:ext cx="8229600" cy="5105400"/>
          </a:xfrm>
        </p:spPr>
        <p:txBody>
          <a:bodyPr>
            <a:normAutofit/>
          </a:bodyPr>
          <a:lstStyle/>
          <a:p>
            <a:pPr marL="0" indent="0">
              <a:buFontTx/>
              <a:buNone/>
              <a:defRPr/>
            </a:pPr>
            <a:r>
              <a:rPr lang="en-US" sz="2000" dirty="0"/>
              <a:t>This step addresses the impacts to business intelligence and business process forms resulting from changing to a SharePoint Online </a:t>
            </a:r>
            <a:r>
              <a:rPr lang="en-US" sz="2000" dirty="0" smtClean="0"/>
              <a:t>environment </a:t>
            </a:r>
            <a:endParaRPr lang="en-US" sz="2000" dirty="0"/>
          </a:p>
          <a:p>
            <a:pPr marL="0" indent="0">
              <a:lnSpc>
                <a:spcPct val="150000"/>
              </a:lnSpc>
              <a:buFontTx/>
              <a:buNone/>
              <a:defRPr/>
            </a:pPr>
            <a:r>
              <a:rPr lang="en-US" sz="2000" dirty="0"/>
              <a:t>The topics covered in this step are</a:t>
            </a:r>
            <a:r>
              <a:rPr lang="en-CA" sz="2000" dirty="0"/>
              <a:t>:</a:t>
            </a:r>
            <a:endParaRPr lang="en-US" sz="2000" dirty="0"/>
          </a:p>
          <a:p>
            <a:pPr marL="288925" lvl="1" indent="-288925">
              <a:buFont typeface="Arial" pitchFamily="34" charset="0"/>
              <a:buChar char="•"/>
              <a:defRPr/>
            </a:pPr>
            <a:r>
              <a:rPr lang="en-US" dirty="0"/>
              <a:t>Business intelligence dashboards</a:t>
            </a:r>
          </a:p>
          <a:p>
            <a:pPr marL="288925" lvl="1" indent="-288925">
              <a:buFont typeface="Arial" pitchFamily="34" charset="0"/>
              <a:buChar char="•"/>
              <a:defRPr/>
            </a:pPr>
            <a:r>
              <a:rPr lang="en-US" dirty="0"/>
              <a:t>Filtering Web parts</a:t>
            </a:r>
          </a:p>
          <a:p>
            <a:pPr marL="288925" lvl="1" indent="-288925">
              <a:buFont typeface="Arial" pitchFamily="34" charset="0"/>
              <a:buChar char="•"/>
              <a:defRPr/>
            </a:pPr>
            <a:r>
              <a:rPr lang="en-US" dirty="0"/>
              <a:t>Report Center template</a:t>
            </a:r>
          </a:p>
          <a:p>
            <a:pPr marL="288925" lvl="1" indent="-288925">
              <a:buFont typeface="Arial" pitchFamily="34" charset="0"/>
              <a:buChar char="•"/>
              <a:defRPr/>
            </a:pPr>
            <a:r>
              <a:rPr lang="en-US" dirty="0"/>
              <a:t>Excel® Services</a:t>
            </a:r>
          </a:p>
          <a:p>
            <a:pPr marL="288925" lvl="1" indent="-288925">
              <a:buFont typeface="Arial" pitchFamily="34" charset="0"/>
              <a:buChar char="•"/>
              <a:defRPr/>
            </a:pPr>
            <a:r>
              <a:rPr lang="en-US" dirty="0"/>
              <a:t>Data connection libraries</a:t>
            </a:r>
          </a:p>
          <a:p>
            <a:pPr marL="288925" lvl="1" indent="-288925">
              <a:buFont typeface="Arial" pitchFamily="34" charset="0"/>
              <a:buChar char="•"/>
              <a:defRPr/>
            </a:pPr>
            <a:r>
              <a:rPr lang="en-US" dirty="0"/>
              <a:t>Business Data Catalog</a:t>
            </a:r>
          </a:p>
          <a:p>
            <a:pPr marL="288925" lvl="1" indent="-288925">
              <a:buFont typeface="Arial" pitchFamily="34" charset="0"/>
              <a:buChar char="•"/>
              <a:defRPr/>
            </a:pPr>
            <a:r>
              <a:rPr lang="en-US" dirty="0"/>
              <a:t>Business Data Web parts and Business Data Actions Web parts</a:t>
            </a:r>
          </a:p>
          <a:p>
            <a:pPr marL="288925" lvl="1" indent="-288925">
              <a:buFont typeface="Arial" pitchFamily="34" charset="0"/>
              <a:buChar char="•"/>
              <a:defRPr/>
            </a:pPr>
            <a:r>
              <a:rPr lang="en-US" dirty="0"/>
              <a:t>Out-of-the-box workflows</a:t>
            </a:r>
          </a:p>
          <a:p>
            <a:pPr marL="288925" lvl="1" indent="-288925">
              <a:buFont typeface="Arial" pitchFamily="34" charset="0"/>
              <a:buChar char="•"/>
              <a:defRPr/>
            </a:pPr>
            <a:r>
              <a:rPr lang="en-US" dirty="0"/>
              <a:t>Browser-based InfoPath® forms</a:t>
            </a:r>
          </a:p>
          <a:p>
            <a:pPr marL="288925" lvl="1" indent="-288925">
              <a:buFont typeface="Arial" pitchFamily="34" charset="0"/>
              <a:buChar char="•"/>
              <a:defRPr/>
            </a:pPr>
            <a:r>
              <a:rPr lang="en-US" dirty="0"/>
              <a:t>Workflows built from custom code</a:t>
            </a:r>
          </a:p>
        </p:txBody>
      </p:sp>
    </p:spTree>
    <p:extLst>
      <p:ext uri="{BB962C8B-B14F-4D97-AF65-F5344CB8AC3E}">
        <p14:creationId xmlns:p14="http://schemas.microsoft.com/office/powerpoint/2010/main" val="2910492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7: </a:t>
            </a:r>
            <a:r>
              <a:rPr lang="en-US" dirty="0"/>
              <a:t>Data Management and Security Implications</a:t>
            </a:r>
          </a:p>
        </p:txBody>
      </p:sp>
      <p:sp>
        <p:nvSpPr>
          <p:cNvPr id="3" name="Content Placeholder 2"/>
          <p:cNvSpPr>
            <a:spLocks noGrp="1"/>
          </p:cNvSpPr>
          <p:nvPr>
            <p:ph idx="1"/>
          </p:nvPr>
        </p:nvSpPr>
        <p:spPr>
          <a:xfrm>
            <a:off x="457200" y="1828801"/>
            <a:ext cx="8229600" cy="5029199"/>
          </a:xfrm>
        </p:spPr>
        <p:txBody>
          <a:bodyPr>
            <a:normAutofit/>
          </a:bodyPr>
          <a:lstStyle/>
          <a:p>
            <a:pPr marL="0" indent="0">
              <a:buFontTx/>
              <a:buNone/>
              <a:defRPr/>
            </a:pPr>
            <a:r>
              <a:rPr lang="en-US" sz="2000" dirty="0"/>
              <a:t>This step explores some of the data management and security implications of storing data either on-premises or in the Microsoft Online </a:t>
            </a:r>
            <a:r>
              <a:rPr lang="en-US" sz="2000" dirty="0" smtClean="0"/>
              <a:t>environment</a:t>
            </a:r>
            <a:endParaRPr lang="en-US" sz="2000" dirty="0"/>
          </a:p>
          <a:p>
            <a:pPr marL="0" indent="0">
              <a:lnSpc>
                <a:spcPct val="150000"/>
              </a:lnSpc>
              <a:buFontTx/>
              <a:buNone/>
              <a:defRPr/>
            </a:pPr>
            <a:r>
              <a:rPr lang="en-US" sz="2000" dirty="0"/>
              <a:t>The topics covered in this step are</a:t>
            </a:r>
            <a:r>
              <a:rPr lang="en-CA" sz="2000" dirty="0"/>
              <a:t>:</a:t>
            </a:r>
          </a:p>
          <a:p>
            <a:pPr marL="288925" lvl="1" indent="-288925">
              <a:buFont typeface="Arial" pitchFamily="34" charset="0"/>
              <a:buChar char="•"/>
              <a:defRPr/>
            </a:pPr>
            <a:r>
              <a:rPr lang="en-US" dirty="0"/>
              <a:t>Network security</a:t>
            </a:r>
          </a:p>
          <a:p>
            <a:pPr marL="288925" lvl="1" indent="-288925">
              <a:buFont typeface="Arial" pitchFamily="34" charset="0"/>
              <a:buChar char="•"/>
              <a:defRPr/>
            </a:pPr>
            <a:r>
              <a:rPr lang="en-US" dirty="0"/>
              <a:t>Network connectivity</a:t>
            </a:r>
          </a:p>
          <a:p>
            <a:pPr marL="288925" lvl="1" indent="-288925">
              <a:buFont typeface="Arial" pitchFamily="34" charset="0"/>
              <a:buChar char="•"/>
              <a:defRPr/>
            </a:pPr>
            <a:r>
              <a:rPr lang="en-US" dirty="0"/>
              <a:t>Data isolation</a:t>
            </a:r>
          </a:p>
          <a:p>
            <a:pPr marL="288925" lvl="1" indent="-288925">
              <a:buFont typeface="Arial" pitchFamily="34" charset="0"/>
              <a:buChar char="•"/>
              <a:defRPr/>
            </a:pPr>
            <a:r>
              <a:rPr lang="en-US" dirty="0"/>
              <a:t>Auditing</a:t>
            </a:r>
          </a:p>
          <a:p>
            <a:pPr lvl="1">
              <a:buFont typeface="Wingdings" pitchFamily="2" charset="2"/>
              <a:buChar char="q"/>
              <a:defRPr/>
            </a:pPr>
            <a:endParaRPr lang="en-US" dirty="0"/>
          </a:p>
        </p:txBody>
      </p:sp>
    </p:spTree>
    <p:extLst>
      <p:ext uri="{BB962C8B-B14F-4D97-AF65-F5344CB8AC3E}">
        <p14:creationId xmlns:p14="http://schemas.microsoft.com/office/powerpoint/2010/main" val="1130212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8: </a:t>
            </a:r>
            <a:r>
              <a:rPr lang="en-US" dirty="0"/>
              <a:t>Ramifications on Business Operations</a:t>
            </a:r>
          </a:p>
        </p:txBody>
      </p:sp>
      <p:sp>
        <p:nvSpPr>
          <p:cNvPr id="3" name="Content Placeholder 2"/>
          <p:cNvSpPr>
            <a:spLocks noGrp="1"/>
          </p:cNvSpPr>
          <p:nvPr>
            <p:ph idx="1"/>
          </p:nvPr>
        </p:nvSpPr>
        <p:spPr>
          <a:xfrm>
            <a:off x="457200" y="1524000"/>
            <a:ext cx="8229600" cy="5029199"/>
          </a:xfrm>
        </p:spPr>
        <p:txBody>
          <a:bodyPr>
            <a:normAutofit/>
          </a:bodyPr>
          <a:lstStyle/>
          <a:p>
            <a:pPr marL="0" indent="0">
              <a:buNone/>
            </a:pPr>
            <a:r>
              <a:rPr lang="en-US" sz="2000" dirty="0"/>
              <a:t>Before deciding whether to use online services, SharePoint </a:t>
            </a:r>
            <a:br>
              <a:rPr lang="en-US" sz="2000" dirty="0"/>
            </a:br>
            <a:r>
              <a:rPr lang="en-US" sz="2000" dirty="0"/>
              <a:t>on-premises, or a combination of both, it is important to carefully examine the ramifications of this decision on business </a:t>
            </a:r>
            <a:r>
              <a:rPr lang="en-US" sz="2000" dirty="0" smtClean="0"/>
              <a:t>operations</a:t>
            </a:r>
            <a:endParaRPr lang="en-US" sz="2000" dirty="0"/>
          </a:p>
          <a:p>
            <a:pPr marL="0" indent="0">
              <a:buNone/>
            </a:pPr>
            <a:r>
              <a:rPr lang="en-US" sz="2000" dirty="0"/>
              <a:t>The topics covered in this step are:</a:t>
            </a:r>
          </a:p>
          <a:p>
            <a:pPr marL="288925" lvl="1" indent="-288925">
              <a:buFont typeface="Arial" pitchFamily="34" charset="0"/>
              <a:buChar char="•"/>
              <a:defRPr/>
            </a:pPr>
            <a:r>
              <a:rPr lang="en-US" dirty="0"/>
              <a:t>Service continuity</a:t>
            </a:r>
          </a:p>
          <a:p>
            <a:pPr marL="288925" lvl="1" indent="-288925">
              <a:buFont typeface="Arial" pitchFamily="34" charset="0"/>
              <a:buChar char="•"/>
              <a:defRPr/>
            </a:pPr>
            <a:r>
              <a:rPr lang="en-US" dirty="0"/>
              <a:t>Disaster recovery testing</a:t>
            </a:r>
          </a:p>
          <a:p>
            <a:pPr marL="288925" lvl="1" indent="-288925">
              <a:buFont typeface="Arial" pitchFamily="34" charset="0"/>
              <a:buChar char="•"/>
              <a:defRPr/>
            </a:pPr>
            <a:r>
              <a:rPr lang="en-US" dirty="0"/>
              <a:t>Service level agreements</a:t>
            </a:r>
          </a:p>
          <a:p>
            <a:pPr marL="288925" lvl="1" indent="-288925">
              <a:buFont typeface="Arial" pitchFamily="34" charset="0"/>
              <a:buChar char="•"/>
              <a:defRPr/>
            </a:pPr>
            <a:r>
              <a:rPr lang="en-US" dirty="0"/>
              <a:t>Adoption rate for new releases</a:t>
            </a:r>
          </a:p>
          <a:p>
            <a:pPr marL="288925" lvl="1" indent="-288925">
              <a:buFont typeface="Arial" pitchFamily="34" charset="0"/>
              <a:buChar char="•"/>
              <a:defRPr/>
            </a:pPr>
            <a:r>
              <a:rPr lang="en-US" dirty="0"/>
              <a:t>Scheduled maintenance</a:t>
            </a:r>
          </a:p>
          <a:p>
            <a:endParaRPr lang="en-US" dirty="0"/>
          </a:p>
        </p:txBody>
      </p:sp>
    </p:spTree>
    <p:extLst>
      <p:ext uri="{BB962C8B-B14F-4D97-AF65-F5344CB8AC3E}">
        <p14:creationId xmlns:p14="http://schemas.microsoft.com/office/powerpoint/2010/main" val="3103040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9: </a:t>
            </a:r>
            <a:r>
              <a:rPr lang="en-US" dirty="0"/>
              <a:t>Provisioning and Planning Concerns</a:t>
            </a:r>
            <a:br>
              <a:rPr lang="en-US" dirty="0"/>
            </a:br>
            <a:endParaRPr lang="en-US" dirty="0"/>
          </a:p>
        </p:txBody>
      </p:sp>
      <p:sp>
        <p:nvSpPr>
          <p:cNvPr id="3" name="Content Placeholder 2"/>
          <p:cNvSpPr>
            <a:spLocks noGrp="1"/>
          </p:cNvSpPr>
          <p:nvPr>
            <p:ph idx="1"/>
          </p:nvPr>
        </p:nvSpPr>
        <p:spPr>
          <a:xfrm>
            <a:off x="457200" y="1524000"/>
            <a:ext cx="8229600" cy="5029199"/>
          </a:xfrm>
        </p:spPr>
        <p:txBody>
          <a:bodyPr>
            <a:normAutofit/>
          </a:bodyPr>
          <a:lstStyle/>
          <a:p>
            <a:pPr marL="0" indent="0">
              <a:buNone/>
            </a:pPr>
            <a:r>
              <a:rPr lang="en-US" sz="2000" dirty="0"/>
              <a:t>Provisioning is the creation, modification, and deletion of distribution groups and contacts to address the needs within </a:t>
            </a:r>
            <a:br>
              <a:rPr lang="en-US" sz="2000" dirty="0"/>
            </a:br>
            <a:r>
              <a:rPr lang="en-US" sz="2000" dirty="0"/>
              <a:t>a system. Provisioning can happen through automation, delegated administrative portals, or manually with tools such as Active Directory Users and Computers.</a:t>
            </a:r>
          </a:p>
          <a:p>
            <a:pPr marL="0" indent="0">
              <a:buNone/>
            </a:pPr>
            <a:r>
              <a:rPr lang="en-US" sz="2000" dirty="0"/>
              <a:t>The topics covered in this step are:</a:t>
            </a:r>
          </a:p>
          <a:p>
            <a:pPr marL="288925" lvl="1" indent="-288925">
              <a:buFont typeface="Arial" pitchFamily="34" charset="0"/>
              <a:buChar char="•"/>
              <a:defRPr/>
            </a:pPr>
            <a:r>
              <a:rPr lang="en-US" dirty="0"/>
              <a:t>Active Directory Domain Services integration</a:t>
            </a:r>
          </a:p>
          <a:p>
            <a:pPr marL="288925" lvl="1" indent="-288925">
              <a:buFont typeface="Arial" pitchFamily="34" charset="0"/>
              <a:buChar char="•"/>
              <a:defRPr/>
            </a:pPr>
            <a:r>
              <a:rPr lang="en-US" dirty="0"/>
              <a:t>Capacity and performance planning</a:t>
            </a:r>
          </a:p>
          <a:p>
            <a:endParaRPr lang="en-US" dirty="0"/>
          </a:p>
        </p:txBody>
      </p:sp>
    </p:spTree>
    <p:extLst>
      <p:ext uri="{BB962C8B-B14F-4D97-AF65-F5344CB8AC3E}">
        <p14:creationId xmlns:p14="http://schemas.microsoft.com/office/powerpoint/2010/main" val="889588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10: </a:t>
            </a:r>
            <a:r>
              <a:rPr lang="en-US" dirty="0"/>
              <a:t>Evaluate Results</a:t>
            </a:r>
            <a:br>
              <a:rPr lang="en-US" dirty="0"/>
            </a:br>
            <a:endParaRPr lang="en-US" dirty="0"/>
          </a:p>
        </p:txBody>
      </p:sp>
      <p:sp>
        <p:nvSpPr>
          <p:cNvPr id="3" name="Content Placeholder 2"/>
          <p:cNvSpPr>
            <a:spLocks noGrp="1"/>
          </p:cNvSpPr>
          <p:nvPr>
            <p:ph idx="1"/>
          </p:nvPr>
        </p:nvSpPr>
        <p:spPr>
          <a:xfrm>
            <a:off x="457200" y="1524000"/>
            <a:ext cx="8229600" cy="5029199"/>
          </a:xfrm>
        </p:spPr>
        <p:txBody>
          <a:bodyPr>
            <a:normAutofit/>
          </a:bodyPr>
          <a:lstStyle/>
          <a:p>
            <a:pPr marL="225425" indent="-225425"/>
            <a:r>
              <a:rPr lang="en-US" sz="2000" dirty="0"/>
              <a:t>Weighted </a:t>
            </a:r>
            <a:r>
              <a:rPr lang="en-US" sz="2000" dirty="0" smtClean="0"/>
              <a:t>Scoring – </a:t>
            </a:r>
            <a:r>
              <a:rPr lang="en-US" sz="2000" dirty="0"/>
              <a:t>Multiply the importance rating by each offering’s original (raw) rating score to find the weighted score. Weighted scores provide a comprehensive view of the comparisons between offerings.</a:t>
            </a:r>
          </a:p>
          <a:p>
            <a:pPr marL="225425" indent="-225425"/>
            <a:r>
              <a:rPr lang="en-US" sz="2000" dirty="0"/>
              <a:t>Analyze Results – If one offering’s score is significantly higher than the rest, this offering will best meet the needs of the organization. However, a set of similar scores may indicate that a particular offering does not necessarily better fit the needs of the organization than other offerings.</a:t>
            </a:r>
          </a:p>
        </p:txBody>
      </p:sp>
    </p:spTree>
    <p:extLst>
      <p:ext uri="{BB962C8B-B14F-4D97-AF65-F5344CB8AC3E}">
        <p14:creationId xmlns:p14="http://schemas.microsoft.com/office/powerpoint/2010/main" val="2502541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09600" y="2743200"/>
            <a:ext cx="8077200" cy="1077218"/>
          </a:xfrm>
          <a:prstGeom prst="rect">
            <a:avLst/>
          </a:prstGeom>
          <a:noFill/>
        </p:spPr>
        <p:txBody>
          <a:bodyPr wrap="square" rtlCol="0">
            <a:spAutoFit/>
          </a:bodyPr>
          <a:lstStyle/>
          <a:p>
            <a:r>
              <a:rPr lang="en-US" sz="3200" dirty="0"/>
              <a:t>Microsoft </a:t>
            </a:r>
            <a:r>
              <a:rPr lang="en-US" sz="3200" dirty="0" smtClean="0"/>
              <a:t>SharePoint Online—Evaluating Software-plus-Services</a:t>
            </a:r>
            <a:endParaRPr lang="en-US"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Example: Tally Sheet</a:t>
            </a:r>
            <a:r>
              <a:rPr lang="en-US" dirty="0"/>
              <a:t/>
            </a:r>
            <a:br>
              <a:rPr lang="en-US" dirty="0"/>
            </a:br>
            <a:endParaRPr lang="en-US" dirty="0"/>
          </a:p>
        </p:txBody>
      </p:sp>
      <p:pic>
        <p:nvPicPr>
          <p:cNvPr id="5" name="Picture 6" descr="SP_online_stepone_wavy_052609.jpg"/>
          <p:cNvPicPr>
            <a:picLocks noChangeAspect="1"/>
          </p:cNvPicPr>
          <p:nvPr/>
        </p:nvPicPr>
        <p:blipFill>
          <a:blip r:embed="rId3" cstate="print"/>
          <a:srcRect/>
          <a:stretch>
            <a:fillRect/>
          </a:stretch>
        </p:blipFill>
        <p:spPr bwMode="auto">
          <a:xfrm>
            <a:off x="533400" y="1419225"/>
            <a:ext cx="6896100" cy="3838575"/>
          </a:xfrm>
          <a:prstGeom prst="rect">
            <a:avLst/>
          </a:prstGeom>
          <a:noFill/>
          <a:ln w="9525">
            <a:noFill/>
            <a:miter lim="800000"/>
            <a:headEnd/>
            <a:tailEnd/>
          </a:ln>
        </p:spPr>
      </p:pic>
      <p:pic>
        <p:nvPicPr>
          <p:cNvPr id="7" name="Picture 7" descr="Cumulative_totals_no_ratings_052609.jpg"/>
          <p:cNvPicPr>
            <a:picLocks noChangeAspect="1"/>
          </p:cNvPicPr>
          <p:nvPr/>
        </p:nvPicPr>
        <p:blipFill>
          <a:blip r:embed="rId4" cstate="print"/>
          <a:srcRect/>
          <a:stretch>
            <a:fillRect/>
          </a:stretch>
        </p:blipFill>
        <p:spPr bwMode="auto">
          <a:xfrm>
            <a:off x="533400" y="5486400"/>
            <a:ext cx="6858000" cy="1008063"/>
          </a:xfrm>
          <a:prstGeom prst="rect">
            <a:avLst/>
          </a:prstGeom>
          <a:noFill/>
          <a:ln w="9525">
            <a:noFill/>
            <a:miter lim="800000"/>
            <a:headEnd/>
            <a:tailEnd/>
          </a:ln>
        </p:spPr>
      </p:pic>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How to Use the Tally Sheet</a:t>
            </a:r>
            <a:endParaRPr lang="en-US" b="1" dirty="0"/>
          </a:p>
        </p:txBody>
      </p:sp>
      <p:sp>
        <p:nvSpPr>
          <p:cNvPr id="3" name="Content Placeholder 2"/>
          <p:cNvSpPr>
            <a:spLocks noGrp="1"/>
          </p:cNvSpPr>
          <p:nvPr>
            <p:ph idx="1"/>
          </p:nvPr>
        </p:nvSpPr>
        <p:spPr>
          <a:xfrm>
            <a:off x="533400" y="1295400"/>
            <a:ext cx="8229600" cy="4241797"/>
          </a:xfrm>
        </p:spPr>
        <p:txBody>
          <a:bodyPr>
            <a:normAutofit/>
          </a:bodyPr>
          <a:lstStyle/>
          <a:p>
            <a:pPr marL="0" indent="0">
              <a:buNone/>
            </a:pPr>
            <a:r>
              <a:rPr lang="en-US" sz="1600" dirty="0"/>
              <a:t>Transfer the </a:t>
            </a:r>
            <a:r>
              <a:rPr lang="en-US" sz="1600" dirty="0" smtClean="0"/>
              <a:t>importance ratings </a:t>
            </a:r>
            <a:r>
              <a:rPr lang="en-US" sz="1600" dirty="0"/>
              <a:t>and the Standard, Dedicated, and </a:t>
            </a:r>
            <a:r>
              <a:rPr lang="en-US" sz="1600" dirty="0" smtClean="0"/>
              <a:t>on-premises </a:t>
            </a:r>
            <a:r>
              <a:rPr lang="en-US" sz="1600" dirty="0"/>
              <a:t>raw scores from the individual tables in each section and for each </a:t>
            </a:r>
            <a:r>
              <a:rPr lang="en-US" sz="1600" dirty="0" smtClean="0"/>
              <a:t>topic</a:t>
            </a:r>
            <a:endParaRPr lang="en-US" sz="1600" dirty="0"/>
          </a:p>
        </p:txBody>
      </p:sp>
      <p:pic>
        <p:nvPicPr>
          <p:cNvPr id="5" name="Picture 7" descr="SP_online_stepone_raw_ratings_v002052609.jpg"/>
          <p:cNvPicPr>
            <a:picLocks noChangeAspect="1"/>
          </p:cNvPicPr>
          <p:nvPr/>
        </p:nvPicPr>
        <p:blipFill>
          <a:blip r:embed="rId3" cstate="print"/>
          <a:srcRect/>
          <a:stretch>
            <a:fillRect/>
          </a:stretch>
        </p:blipFill>
        <p:spPr bwMode="auto">
          <a:xfrm>
            <a:off x="609600" y="2286000"/>
            <a:ext cx="6767512" cy="3352800"/>
          </a:xfrm>
          <a:prstGeom prst="rect">
            <a:avLst/>
          </a:prstGeom>
          <a:noFill/>
          <a:ln w="9525">
            <a:noFill/>
            <a:miter lim="800000"/>
            <a:headEnd/>
            <a:tailEnd/>
          </a:ln>
        </p:spPr>
      </p:pic>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How to Use the Tally Sheet (continued)</a:t>
            </a:r>
            <a:endParaRPr lang="en-US" b="1" dirty="0"/>
          </a:p>
        </p:txBody>
      </p:sp>
      <p:sp>
        <p:nvSpPr>
          <p:cNvPr id="3" name="Content Placeholder 2"/>
          <p:cNvSpPr>
            <a:spLocks noGrp="1"/>
          </p:cNvSpPr>
          <p:nvPr>
            <p:ph idx="1"/>
          </p:nvPr>
        </p:nvSpPr>
        <p:spPr>
          <a:xfrm>
            <a:off x="457200" y="1295400"/>
            <a:ext cx="8229600" cy="4241797"/>
          </a:xfrm>
        </p:spPr>
        <p:txBody>
          <a:bodyPr>
            <a:normAutofit/>
          </a:bodyPr>
          <a:lstStyle/>
          <a:p>
            <a:pPr marL="0" indent="0">
              <a:buNone/>
            </a:pPr>
            <a:r>
              <a:rPr lang="en-US" sz="1600" dirty="0"/>
              <a:t>Multiply the </a:t>
            </a:r>
            <a:r>
              <a:rPr lang="en-US" sz="1600" dirty="0" smtClean="0"/>
              <a:t>importance rating </a:t>
            </a:r>
            <a:r>
              <a:rPr lang="en-US" sz="1600" dirty="0"/>
              <a:t>by each raw score to find the weighted scores. For example, multiply the Web browsers and authentication </a:t>
            </a:r>
            <a:r>
              <a:rPr lang="en-US" sz="1600" dirty="0" smtClean="0"/>
              <a:t>importance rating </a:t>
            </a:r>
            <a:r>
              <a:rPr lang="en-US" sz="1600" dirty="0"/>
              <a:t>by the Web browsers and authentication Standard </a:t>
            </a:r>
            <a:r>
              <a:rPr lang="en-US" sz="1600" dirty="0" smtClean="0"/>
              <a:t>raw score </a:t>
            </a:r>
            <a:r>
              <a:rPr lang="en-US" sz="1600" dirty="0"/>
              <a:t>(5 x 3 = 15) to get the Standard </a:t>
            </a:r>
            <a:r>
              <a:rPr lang="en-US" sz="1600" dirty="0" smtClean="0"/>
              <a:t>weighted score </a:t>
            </a:r>
            <a:r>
              <a:rPr lang="en-US" sz="1600" dirty="0"/>
              <a:t>for the topic. Record the Standard </a:t>
            </a:r>
            <a:r>
              <a:rPr lang="en-US" sz="1600" dirty="0" smtClean="0"/>
              <a:t>weighted score </a:t>
            </a:r>
            <a:r>
              <a:rPr lang="en-US" sz="1600" dirty="0"/>
              <a:t>in the appropriate box.</a:t>
            </a:r>
          </a:p>
        </p:txBody>
      </p:sp>
      <p:pic>
        <p:nvPicPr>
          <p:cNvPr id="5" name="Picture 5" descr="SP_online_stepone_raw_ratings_v003_052609.jpg"/>
          <p:cNvPicPr>
            <a:picLocks noChangeAspect="1"/>
          </p:cNvPicPr>
          <p:nvPr/>
        </p:nvPicPr>
        <p:blipFill>
          <a:blip r:embed="rId3" cstate="print"/>
          <a:srcRect/>
          <a:stretch>
            <a:fillRect/>
          </a:stretch>
        </p:blipFill>
        <p:spPr bwMode="auto">
          <a:xfrm>
            <a:off x="533400" y="2790825"/>
            <a:ext cx="7083425" cy="3305175"/>
          </a:xfrm>
          <a:prstGeom prst="rect">
            <a:avLst/>
          </a:prstGeom>
          <a:noFill/>
          <a:ln w="9525">
            <a:noFill/>
            <a:miter lim="800000"/>
            <a:headEnd/>
            <a:tailEnd/>
          </a:ln>
        </p:spPr>
      </p:pic>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How to Use the Tally Sheet (continued)</a:t>
            </a:r>
          </a:p>
        </p:txBody>
      </p:sp>
      <p:sp>
        <p:nvSpPr>
          <p:cNvPr id="3" name="Content Placeholder 2"/>
          <p:cNvSpPr>
            <a:spLocks noGrp="1"/>
          </p:cNvSpPr>
          <p:nvPr>
            <p:ph idx="1"/>
          </p:nvPr>
        </p:nvSpPr>
        <p:spPr>
          <a:xfrm>
            <a:off x="457200" y="1295400"/>
            <a:ext cx="8229600" cy="4241797"/>
          </a:xfrm>
        </p:spPr>
        <p:txBody>
          <a:bodyPr>
            <a:normAutofit/>
          </a:bodyPr>
          <a:lstStyle/>
          <a:p>
            <a:pPr marL="0" indent="0">
              <a:buNone/>
            </a:pPr>
            <a:r>
              <a:rPr lang="en-US" sz="1600" dirty="0"/>
              <a:t>After determining each of the weighted scores, add the scores and record in the Section Subtotals row.</a:t>
            </a:r>
          </a:p>
          <a:p>
            <a:pPr marL="0" indent="0">
              <a:buNone/>
            </a:pPr>
            <a:endParaRPr lang="en-US" sz="1600" dirty="0"/>
          </a:p>
        </p:txBody>
      </p:sp>
      <p:pic>
        <p:nvPicPr>
          <p:cNvPr id="5" name="Picture 6" descr="SP_online_stepone_raw_ratings_v004_052609.jpg"/>
          <p:cNvPicPr>
            <a:picLocks noChangeAspect="1"/>
          </p:cNvPicPr>
          <p:nvPr/>
        </p:nvPicPr>
        <p:blipFill>
          <a:blip r:embed="rId3" cstate="print"/>
          <a:srcRect/>
          <a:stretch>
            <a:fillRect/>
          </a:stretch>
        </p:blipFill>
        <p:spPr bwMode="auto">
          <a:xfrm>
            <a:off x="533400" y="2133600"/>
            <a:ext cx="7085012" cy="3657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461665"/>
          </a:xfrm>
        </p:spPr>
        <p:txBody>
          <a:bodyPr/>
          <a:lstStyle/>
          <a:p>
            <a:r>
              <a:rPr lang="en-US" dirty="0"/>
              <a:t>How to Use the Tally Sheet (continued)</a:t>
            </a:r>
          </a:p>
        </p:txBody>
      </p:sp>
      <p:sp>
        <p:nvSpPr>
          <p:cNvPr id="3" name="Content Placeholder 2"/>
          <p:cNvSpPr>
            <a:spLocks noGrp="1"/>
          </p:cNvSpPr>
          <p:nvPr>
            <p:ph idx="1"/>
          </p:nvPr>
        </p:nvSpPr>
        <p:spPr>
          <a:xfrm>
            <a:off x="533400" y="1219200"/>
            <a:ext cx="8229600" cy="4241797"/>
          </a:xfrm>
        </p:spPr>
        <p:txBody>
          <a:bodyPr>
            <a:normAutofit/>
          </a:bodyPr>
          <a:lstStyle/>
          <a:p>
            <a:pPr marL="0" indent="0">
              <a:buNone/>
            </a:pPr>
            <a:r>
              <a:rPr lang="en-US" sz="1200" dirty="0"/>
              <a:t>Finally, after using the formula to rate and score each topic throughout the “Tally </a:t>
            </a:r>
            <a:r>
              <a:rPr lang="en-US" sz="1200" dirty="0" smtClean="0"/>
              <a:t>Sheet Job </a:t>
            </a:r>
            <a:r>
              <a:rPr lang="en-US" sz="1200" dirty="0"/>
              <a:t>Aid,” add up all of the totals from each section to get the cumulative totals. These cumulative totals should provide a definite picture of the solution that best fits the organization’s needs.</a:t>
            </a:r>
          </a:p>
          <a:p>
            <a:pPr marL="0" indent="0">
              <a:buNone/>
            </a:pPr>
            <a:endParaRPr lang="en-US" sz="1200" dirty="0"/>
          </a:p>
        </p:txBody>
      </p:sp>
      <p:pic>
        <p:nvPicPr>
          <p:cNvPr id="6" name="Picture 7" descr="SP_online_stepone_part_two_w_ratings_052609.jpg"/>
          <p:cNvPicPr>
            <a:picLocks noChangeAspect="1"/>
          </p:cNvPicPr>
          <p:nvPr/>
        </p:nvPicPr>
        <p:blipFill>
          <a:blip r:embed="rId3" cstate="print"/>
          <a:srcRect/>
          <a:stretch>
            <a:fillRect/>
          </a:stretch>
        </p:blipFill>
        <p:spPr bwMode="auto">
          <a:xfrm>
            <a:off x="871537" y="1905000"/>
            <a:ext cx="6443663" cy="3821112"/>
          </a:xfrm>
          <a:prstGeom prst="rect">
            <a:avLst/>
          </a:prstGeom>
          <a:noFill/>
          <a:ln w="9525">
            <a:noFill/>
            <a:miter lim="800000"/>
            <a:headEnd/>
            <a:tailEnd/>
          </a:ln>
        </p:spPr>
      </p:pic>
      <p:pic>
        <p:nvPicPr>
          <p:cNvPr id="7" name="Picture 8" descr="Cumulative_totals_with_numbers_v003.jpg"/>
          <p:cNvPicPr>
            <a:picLocks noChangeAspect="1"/>
          </p:cNvPicPr>
          <p:nvPr/>
        </p:nvPicPr>
        <p:blipFill>
          <a:blip r:embed="rId4" cstate="print"/>
          <a:srcRect/>
          <a:stretch>
            <a:fillRect/>
          </a:stretch>
        </p:blipFill>
        <p:spPr bwMode="auto">
          <a:xfrm>
            <a:off x="838200" y="5867400"/>
            <a:ext cx="6553200" cy="7937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09600" y="838200"/>
            <a:ext cx="8229600" cy="461665"/>
          </a:xfrm>
        </p:spPr>
        <p:txBody>
          <a:bodyPr/>
          <a:lstStyle/>
          <a:p>
            <a:r>
              <a:rPr lang="en-US" dirty="0"/>
              <a:t>Purpose and Agenda</a:t>
            </a:r>
          </a:p>
        </p:txBody>
      </p:sp>
      <p:sp>
        <p:nvSpPr>
          <p:cNvPr id="4" name="TextBox 3"/>
          <p:cNvSpPr txBox="1"/>
          <p:nvPr/>
        </p:nvSpPr>
        <p:spPr>
          <a:xfrm>
            <a:off x="533400" y="1360468"/>
            <a:ext cx="7239000" cy="5878532"/>
          </a:xfrm>
          <a:prstGeom prst="rect">
            <a:avLst/>
          </a:prstGeom>
          <a:noFill/>
        </p:spPr>
        <p:txBody>
          <a:bodyPr wrap="square" rtlCol="0">
            <a:spAutoFit/>
          </a:bodyPr>
          <a:lstStyle/>
          <a:p>
            <a:r>
              <a:rPr lang="en-US" sz="2400" dirty="0" smtClean="0"/>
              <a:t>Purpose</a:t>
            </a:r>
          </a:p>
          <a:p>
            <a:pPr marL="174625" indent="-174625">
              <a:spcBef>
                <a:spcPts val="1200"/>
              </a:spcBef>
              <a:buClr>
                <a:schemeClr val="accent1"/>
              </a:buClr>
              <a:buFont typeface="Arial" pitchFamily="34" charset="0"/>
              <a:buChar char="•"/>
            </a:pPr>
            <a:r>
              <a:rPr lang="en-US" dirty="0">
                <a:solidFill>
                  <a:schemeClr val="tx2"/>
                </a:solidFill>
              </a:rPr>
              <a:t>The guide will provide a technical decision maker with information about topics to consider when </a:t>
            </a:r>
            <a:r>
              <a:rPr lang="en-US" dirty="0" smtClean="0">
                <a:solidFill>
                  <a:schemeClr val="tx2"/>
                </a:solidFill>
              </a:rPr>
              <a:t>deciding </a:t>
            </a:r>
            <a:r>
              <a:rPr lang="en-US" dirty="0">
                <a:solidFill>
                  <a:schemeClr val="tx2"/>
                </a:solidFill>
              </a:rPr>
              <a:t>whether to use an on-premises collaboration service or the Microsoft SharePoint Online Standard or Dedicated offering. </a:t>
            </a:r>
            <a:endParaRPr lang="en-US" dirty="0" smtClean="0">
              <a:solidFill>
                <a:schemeClr val="tx2"/>
              </a:solidFill>
            </a:endParaRPr>
          </a:p>
          <a:p>
            <a:pPr marL="174625" indent="-174625">
              <a:spcBef>
                <a:spcPts val="1200"/>
              </a:spcBef>
              <a:buClr>
                <a:schemeClr val="accent1"/>
              </a:buClr>
              <a:buFont typeface="Arial" pitchFamily="34" charset="0"/>
              <a:buChar char="•"/>
            </a:pPr>
            <a:endParaRPr lang="en-US" sz="800" dirty="0" smtClean="0"/>
          </a:p>
          <a:p>
            <a:r>
              <a:rPr lang="en-US" sz="2400" dirty="0" smtClean="0"/>
              <a:t>Agenda</a:t>
            </a:r>
          </a:p>
          <a:p>
            <a:pPr marL="174625" indent="-174625">
              <a:spcBef>
                <a:spcPts val="1200"/>
              </a:spcBef>
              <a:buClr>
                <a:schemeClr val="accent1"/>
              </a:buClr>
              <a:buFont typeface="Arial" pitchFamily="34" charset="0"/>
              <a:buChar char="•"/>
            </a:pPr>
            <a:r>
              <a:rPr lang="en-US" dirty="0" smtClean="0">
                <a:solidFill>
                  <a:schemeClr val="tx2"/>
                </a:solidFill>
              </a:rPr>
              <a:t>Software-plus-Services</a:t>
            </a:r>
            <a:endParaRPr lang="en-US" dirty="0">
              <a:solidFill>
                <a:schemeClr val="tx2"/>
              </a:solidFill>
            </a:endParaRPr>
          </a:p>
          <a:p>
            <a:pPr marL="174625" indent="-174625">
              <a:spcBef>
                <a:spcPts val="1200"/>
              </a:spcBef>
              <a:buClr>
                <a:schemeClr val="accent1"/>
              </a:buClr>
              <a:buFont typeface="Arial" pitchFamily="34" charset="0"/>
              <a:buChar char="•"/>
            </a:pPr>
            <a:r>
              <a:rPr lang="en-US" dirty="0">
                <a:solidFill>
                  <a:schemeClr val="tx2"/>
                </a:solidFill>
              </a:rPr>
              <a:t>Overview of Steps – Categories/Topics</a:t>
            </a:r>
          </a:p>
          <a:p>
            <a:pPr marL="174625" indent="-174625">
              <a:spcBef>
                <a:spcPts val="1200"/>
              </a:spcBef>
              <a:buClr>
                <a:schemeClr val="accent1"/>
              </a:buClr>
              <a:buFont typeface="Arial" pitchFamily="34" charset="0"/>
              <a:buChar char="•"/>
            </a:pPr>
            <a:r>
              <a:rPr lang="en-US" dirty="0">
                <a:solidFill>
                  <a:schemeClr val="tx2"/>
                </a:solidFill>
              </a:rPr>
              <a:t>Sample Topic for Rating/Scoring</a:t>
            </a:r>
          </a:p>
          <a:p>
            <a:pPr marL="174625" indent="-174625">
              <a:spcBef>
                <a:spcPts val="1200"/>
              </a:spcBef>
              <a:buClr>
                <a:schemeClr val="accent1"/>
              </a:buClr>
              <a:buFont typeface="Arial" pitchFamily="34" charset="0"/>
              <a:buChar char="•"/>
            </a:pPr>
            <a:r>
              <a:rPr lang="en-US" dirty="0">
                <a:solidFill>
                  <a:schemeClr val="tx2"/>
                </a:solidFill>
              </a:rPr>
              <a:t>Sample Tally Sheet</a:t>
            </a:r>
          </a:p>
          <a:p>
            <a:pPr marL="174625" indent="-174625">
              <a:spcBef>
                <a:spcPts val="1200"/>
              </a:spcBef>
              <a:buClr>
                <a:schemeClr val="accent1"/>
              </a:buClr>
              <a:buFont typeface="Arial" pitchFamily="34" charset="0"/>
              <a:buChar char="•"/>
            </a:pPr>
            <a:r>
              <a:rPr lang="en-US" dirty="0">
                <a:solidFill>
                  <a:schemeClr val="tx2"/>
                </a:solidFill>
              </a:rPr>
              <a:t>Evaluate Results</a:t>
            </a:r>
          </a:p>
          <a:p>
            <a:pPr marL="174625" indent="-174625">
              <a:spcBef>
                <a:spcPts val="1200"/>
              </a:spcBef>
              <a:buClr>
                <a:schemeClr val="accent1"/>
              </a:buClr>
              <a:buFont typeface="Arial" pitchFamily="34" charset="0"/>
              <a:buChar char="•"/>
            </a:pPr>
            <a:r>
              <a:rPr lang="en-US" dirty="0" smtClean="0">
                <a:solidFill>
                  <a:schemeClr val="tx2"/>
                </a:solidFill>
              </a:rPr>
              <a:t>Conclusion </a:t>
            </a:r>
            <a:endParaRPr lang="en-US" dirty="0">
              <a:solidFill>
                <a:schemeClr val="tx2"/>
              </a:solidFill>
            </a:endParaRPr>
          </a:p>
          <a:p>
            <a:pPr>
              <a:buFont typeface="Arial" pitchFamily="34" charset="0"/>
              <a:buChar char="•"/>
            </a:pPr>
            <a:endParaRPr lang="en-US" sz="2400" dirty="0" smtClean="0"/>
          </a:p>
          <a:p>
            <a:endParaRPr lang="en-US" dirty="0"/>
          </a:p>
        </p:txBody>
      </p:sp>
    </p:spTree>
    <p:extLst>
      <p:ext uri="{BB962C8B-B14F-4D97-AF65-F5344CB8AC3E}">
        <p14:creationId xmlns:p14="http://schemas.microsoft.com/office/powerpoint/2010/main" val="2200146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Software-plus-Services?</a:t>
            </a:r>
          </a:p>
        </p:txBody>
      </p:sp>
      <p:sp>
        <p:nvSpPr>
          <p:cNvPr id="3" name="Rectangle 2"/>
          <p:cNvSpPr/>
          <p:nvPr/>
        </p:nvSpPr>
        <p:spPr>
          <a:xfrm>
            <a:off x="609600" y="1600200"/>
            <a:ext cx="6705600" cy="4216539"/>
          </a:xfrm>
          <a:prstGeom prst="rect">
            <a:avLst/>
          </a:prstGeom>
        </p:spPr>
        <p:txBody>
          <a:bodyPr wrap="square">
            <a:spAutoFit/>
          </a:bodyPr>
          <a:lstStyle/>
          <a:p>
            <a:pPr marL="174625" indent="-174625">
              <a:spcBef>
                <a:spcPts val="1200"/>
              </a:spcBef>
              <a:buClr>
                <a:schemeClr val="accent1"/>
              </a:buClr>
              <a:buFont typeface="Arial" pitchFamily="34" charset="0"/>
              <a:buChar char="•"/>
            </a:pPr>
            <a:r>
              <a:rPr lang="en-US" dirty="0">
                <a:solidFill>
                  <a:schemeClr val="tx2"/>
                </a:solidFill>
              </a:rPr>
              <a:t>Software-plus-services is a model of software development where an application is hosted as a service and combined with locally installed, client-based software for rich interactivity and higher </a:t>
            </a:r>
            <a:r>
              <a:rPr lang="en-US" dirty="0" smtClean="0">
                <a:solidFill>
                  <a:schemeClr val="tx2"/>
                </a:solidFill>
              </a:rPr>
              <a:t>performance</a:t>
            </a:r>
            <a:endParaRPr lang="en-US" sz="2400" dirty="0"/>
          </a:p>
          <a:p>
            <a:pPr marL="174625" indent="-174625">
              <a:spcBef>
                <a:spcPts val="1200"/>
              </a:spcBef>
              <a:buClr>
                <a:schemeClr val="accent1"/>
              </a:buClr>
              <a:buFont typeface="Arial" pitchFamily="34" charset="0"/>
              <a:buChar char="•"/>
            </a:pPr>
            <a:r>
              <a:rPr lang="en-US" dirty="0">
                <a:solidFill>
                  <a:schemeClr val="tx2"/>
                </a:solidFill>
              </a:rPr>
              <a:t>The software-plus-services strategy is about choice, creating freedom in functionality and delivery </a:t>
            </a:r>
            <a:endParaRPr lang="en-US" sz="2400" dirty="0"/>
          </a:p>
          <a:p>
            <a:pPr marL="174625" indent="-174625">
              <a:spcBef>
                <a:spcPts val="1200"/>
              </a:spcBef>
              <a:buClr>
                <a:schemeClr val="accent1"/>
              </a:buClr>
              <a:buFont typeface="Arial" pitchFamily="34" charset="0"/>
              <a:buChar char="•"/>
            </a:pPr>
            <a:r>
              <a:rPr lang="en-US" dirty="0" smtClean="0">
                <a:solidFill>
                  <a:schemeClr val="tx2"/>
                </a:solidFill>
              </a:rPr>
              <a:t>SharePoint Online provides:</a:t>
            </a:r>
          </a:p>
          <a:p>
            <a:pPr marL="344488" lvl="1" indent="-179388">
              <a:spcBef>
                <a:spcPts val="1200"/>
              </a:spcBef>
              <a:buClr>
                <a:schemeClr val="accent1"/>
              </a:buClr>
              <a:buFont typeface="Arial" pitchFamily="34" charset="0"/>
              <a:buChar char="•"/>
            </a:pPr>
            <a:r>
              <a:rPr lang="en-US" sz="1400" dirty="0" smtClean="0"/>
              <a:t>Hosted enterprise collaboration solution based on Microsoft SharePoint Server 2010.</a:t>
            </a:r>
          </a:p>
          <a:p>
            <a:pPr marL="344488" lvl="1" indent="-179388">
              <a:spcBef>
                <a:spcPts val="1200"/>
              </a:spcBef>
              <a:buClr>
                <a:schemeClr val="accent1"/>
              </a:buClr>
              <a:buFont typeface="Arial" pitchFamily="34" charset="0"/>
              <a:buChar char="•"/>
            </a:pPr>
            <a:r>
              <a:rPr lang="en-US" sz="1400" dirty="0" smtClean="0"/>
              <a:t>A </a:t>
            </a:r>
            <a:r>
              <a:rPr lang="en-US" sz="1400" dirty="0"/>
              <a:t>reduction in </a:t>
            </a:r>
            <a:r>
              <a:rPr lang="en-US" sz="1400" dirty="0" smtClean="0"/>
              <a:t>upfront </a:t>
            </a:r>
            <a:r>
              <a:rPr lang="en-US" sz="1400" dirty="0"/>
              <a:t>expense of software purchases through the use of on-demand pricing. </a:t>
            </a:r>
            <a:r>
              <a:rPr lang="en-US" sz="1400" dirty="0" smtClean="0"/>
              <a:t>This also </a:t>
            </a:r>
            <a:r>
              <a:rPr lang="en-US" sz="1400" dirty="0"/>
              <a:t>frees up valuable capital, IT staff, and other costly resources for more effective, strategic use within the organization.</a:t>
            </a:r>
          </a:p>
        </p:txBody>
      </p:sp>
    </p:spTree>
    <p:extLst>
      <p:ext uri="{BB962C8B-B14F-4D97-AF65-F5344CB8AC3E}">
        <p14:creationId xmlns:p14="http://schemas.microsoft.com/office/powerpoint/2010/main" val="399543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Deployment Options</a:t>
            </a:r>
            <a:br>
              <a:rPr lang="en-US" dirty="0"/>
            </a:br>
            <a:endParaRPr lang="en-US" dirty="0"/>
          </a:p>
        </p:txBody>
      </p:sp>
      <p:sp>
        <p:nvSpPr>
          <p:cNvPr id="3" name="Rectangle 2"/>
          <p:cNvSpPr/>
          <p:nvPr/>
        </p:nvSpPr>
        <p:spPr>
          <a:xfrm>
            <a:off x="609600" y="1371600"/>
            <a:ext cx="6705600" cy="5047536"/>
          </a:xfrm>
          <a:prstGeom prst="rect">
            <a:avLst/>
          </a:prstGeom>
        </p:spPr>
        <p:txBody>
          <a:bodyPr wrap="square">
            <a:spAutoFit/>
          </a:bodyPr>
          <a:lstStyle/>
          <a:p>
            <a:r>
              <a:rPr lang="en-US" sz="2400" dirty="0"/>
              <a:t>On-Premises Deployment</a:t>
            </a:r>
          </a:p>
          <a:p>
            <a:pPr marL="174625" indent="-174625">
              <a:spcBef>
                <a:spcPts val="1200"/>
              </a:spcBef>
              <a:buClr>
                <a:schemeClr val="accent1"/>
              </a:buClr>
              <a:buFont typeface="Arial" pitchFamily="34" charset="0"/>
              <a:buChar char="•"/>
            </a:pPr>
            <a:r>
              <a:rPr lang="en-US" dirty="0">
                <a:solidFill>
                  <a:schemeClr val="tx2"/>
                </a:solidFill>
              </a:rPr>
              <a:t>Server and client software is installed and run on computers on the premises of the organization using the </a:t>
            </a:r>
            <a:r>
              <a:rPr lang="en-US" dirty="0" smtClean="0">
                <a:solidFill>
                  <a:schemeClr val="tx2"/>
                </a:solidFill>
              </a:rPr>
              <a:t>software</a:t>
            </a:r>
          </a:p>
          <a:p>
            <a:endParaRPr lang="en-US" sz="2400" dirty="0" smtClean="0"/>
          </a:p>
          <a:p>
            <a:r>
              <a:rPr lang="en-US" sz="2400" dirty="0" smtClean="0"/>
              <a:t>SharePoint Online </a:t>
            </a:r>
            <a:r>
              <a:rPr lang="en-US" sz="2400" dirty="0"/>
              <a:t>Standard </a:t>
            </a:r>
            <a:r>
              <a:rPr lang="en-US" sz="2400" dirty="0" smtClean="0"/>
              <a:t>Offering</a:t>
            </a:r>
            <a:endParaRPr lang="en-US" sz="2400" dirty="0"/>
          </a:p>
          <a:p>
            <a:pPr marL="174625" indent="-174625">
              <a:spcBef>
                <a:spcPts val="1200"/>
              </a:spcBef>
              <a:buClr>
                <a:schemeClr val="accent1"/>
              </a:buClr>
              <a:buFont typeface="Arial" pitchFamily="34" charset="0"/>
              <a:buChar char="•"/>
            </a:pPr>
            <a:r>
              <a:rPr lang="en-US" dirty="0">
                <a:solidFill>
                  <a:schemeClr val="tx2"/>
                </a:solidFill>
              </a:rPr>
              <a:t>Provides the core business capabilities of Microsoft </a:t>
            </a:r>
            <a:r>
              <a:rPr lang="en-US" dirty="0"/>
              <a:t>SharePoint </a:t>
            </a:r>
            <a:r>
              <a:rPr lang="en-US" dirty="0" smtClean="0">
                <a:solidFill>
                  <a:schemeClr val="tx2"/>
                </a:solidFill>
              </a:rPr>
              <a:t>Server </a:t>
            </a:r>
            <a:r>
              <a:rPr lang="en-US" dirty="0">
                <a:solidFill>
                  <a:schemeClr val="tx2"/>
                </a:solidFill>
              </a:rPr>
              <a:t>as a hosted service from a shared server, multi-tenancy environment</a:t>
            </a:r>
          </a:p>
          <a:p>
            <a:endParaRPr lang="en-US" sz="2400" dirty="0" smtClean="0"/>
          </a:p>
          <a:p>
            <a:r>
              <a:rPr lang="en-US" sz="2400" dirty="0"/>
              <a:t>SharePoint Online </a:t>
            </a:r>
            <a:r>
              <a:rPr lang="en-US" sz="2400" dirty="0" smtClean="0"/>
              <a:t>Dedicated Offering</a:t>
            </a:r>
            <a:endParaRPr lang="en-US" sz="2400" dirty="0"/>
          </a:p>
          <a:p>
            <a:pPr marL="174625" indent="-174625">
              <a:spcBef>
                <a:spcPts val="1200"/>
              </a:spcBef>
              <a:buClr>
                <a:schemeClr val="accent1"/>
              </a:buClr>
              <a:buFont typeface="Arial" pitchFamily="34" charset="0"/>
              <a:buChar char="•"/>
            </a:pPr>
            <a:r>
              <a:rPr lang="en-US" dirty="0">
                <a:solidFill>
                  <a:schemeClr val="tx2"/>
                </a:solidFill>
              </a:rPr>
              <a:t>Dedicated servers at Microsoft data centers to support business’s collaboration needs</a:t>
            </a:r>
          </a:p>
          <a:p>
            <a:pPr marL="174625" indent="-174625">
              <a:spcBef>
                <a:spcPts val="1200"/>
              </a:spcBef>
              <a:buClr>
                <a:schemeClr val="accent1"/>
              </a:buClr>
              <a:buFont typeface="Arial" pitchFamily="34" charset="0"/>
              <a:buChar char="•"/>
            </a:pPr>
            <a:endParaRPr lang="en-US" dirty="0">
              <a:solidFill>
                <a:schemeClr val="tx2"/>
              </a:solidFill>
            </a:endParaRPr>
          </a:p>
        </p:txBody>
      </p:sp>
    </p:spTree>
    <p:extLst>
      <p:ext uri="{BB962C8B-B14F-4D97-AF65-F5344CB8AC3E}">
        <p14:creationId xmlns:p14="http://schemas.microsoft.com/office/powerpoint/2010/main" val="97247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Evaluating SharePoint Online Decision Flow</a:t>
            </a:r>
            <a:br>
              <a:rPr lang="en-US" dirty="0"/>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925" y="1407367"/>
            <a:ext cx="5400675" cy="5117258"/>
          </a:xfrm>
          <a:prstGeom prst="rect">
            <a:avLst/>
          </a:prstGeom>
        </p:spPr>
      </p:pic>
    </p:spTree>
    <p:extLst>
      <p:ext uri="{BB962C8B-B14F-4D97-AF65-F5344CB8AC3E}">
        <p14:creationId xmlns:p14="http://schemas.microsoft.com/office/powerpoint/2010/main" val="358639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Using This Guide to Evaluate SharePoint Online</a:t>
            </a:r>
          </a:p>
        </p:txBody>
      </p:sp>
      <p:sp>
        <p:nvSpPr>
          <p:cNvPr id="3" name="Content Placeholder 2"/>
          <p:cNvSpPr>
            <a:spLocks noGrp="1"/>
          </p:cNvSpPr>
          <p:nvPr>
            <p:ph idx="1"/>
          </p:nvPr>
        </p:nvSpPr>
        <p:spPr>
          <a:xfrm>
            <a:off x="537027" y="1447800"/>
            <a:ext cx="8229600" cy="5029199"/>
          </a:xfrm>
        </p:spPr>
        <p:txBody>
          <a:bodyPr>
            <a:normAutofit fontScale="92500"/>
          </a:bodyPr>
          <a:lstStyle/>
          <a:p>
            <a:pPr marL="514350" indent="-514350">
              <a:buFont typeface="Verdana" pitchFamily="34" charset="0"/>
              <a:buAutoNum type="arabicPeriod"/>
            </a:pPr>
            <a:r>
              <a:rPr lang="en-US" sz="2400" dirty="0"/>
              <a:t>Read the introduction to the </a:t>
            </a:r>
            <a:r>
              <a:rPr lang="en-US" sz="2400" dirty="0" smtClean="0"/>
              <a:t>step.</a:t>
            </a:r>
            <a:endParaRPr lang="en-US" sz="2400" dirty="0"/>
          </a:p>
          <a:p>
            <a:pPr marL="514350" indent="-514350">
              <a:buFont typeface="Verdana" pitchFamily="34" charset="0"/>
              <a:buAutoNum type="arabicPeriod"/>
            </a:pPr>
            <a:r>
              <a:rPr lang="en-US" sz="2400" dirty="0"/>
              <a:t>Read the description for each </a:t>
            </a:r>
            <a:r>
              <a:rPr lang="en-US" sz="2400" dirty="0" smtClean="0"/>
              <a:t>topic.</a:t>
            </a:r>
            <a:endParaRPr lang="en-US" sz="2400" dirty="0"/>
          </a:p>
          <a:p>
            <a:pPr marL="514350" indent="-514350">
              <a:buFont typeface="Verdana" pitchFamily="34" charset="0"/>
              <a:buAutoNum type="arabicPeriod"/>
            </a:pPr>
            <a:r>
              <a:rPr lang="en-US" sz="2400" dirty="0"/>
              <a:t>Determine importance of each topic by reading importance rating section and record in </a:t>
            </a:r>
            <a:r>
              <a:rPr lang="en-US" sz="2400" dirty="0" smtClean="0"/>
              <a:t>the rating </a:t>
            </a:r>
            <a:r>
              <a:rPr lang="en-US" sz="2400" dirty="0"/>
              <a:t>table </a:t>
            </a:r>
            <a:r>
              <a:rPr lang="en-US" sz="2400" dirty="0" smtClean="0"/>
              <a:t>provided.</a:t>
            </a:r>
            <a:endParaRPr lang="en-US" sz="2400" dirty="0"/>
          </a:p>
          <a:p>
            <a:pPr marL="514350" indent="-514350">
              <a:buFont typeface="Verdana" pitchFamily="34" charset="0"/>
              <a:buAutoNum type="arabicPeriod"/>
            </a:pPr>
            <a:r>
              <a:rPr lang="en-US" sz="2400" dirty="0"/>
              <a:t>Read the comparisons of on-premises, Standard, and Dedicated offerings in the solutions rating section and rate each solution. Record </a:t>
            </a:r>
            <a:r>
              <a:rPr lang="en-US" sz="2400" dirty="0" smtClean="0"/>
              <a:t>the answers </a:t>
            </a:r>
            <a:r>
              <a:rPr lang="en-US" sz="2400" dirty="0"/>
              <a:t>in </a:t>
            </a:r>
            <a:r>
              <a:rPr lang="en-US" sz="2400" dirty="0" smtClean="0"/>
              <a:t>the rating </a:t>
            </a:r>
            <a:r>
              <a:rPr lang="en-US" sz="2400" dirty="0"/>
              <a:t>table </a:t>
            </a:r>
            <a:r>
              <a:rPr lang="en-US" sz="2400" dirty="0" smtClean="0"/>
              <a:t>provided.</a:t>
            </a:r>
            <a:endParaRPr lang="en-US" sz="2400" dirty="0"/>
          </a:p>
          <a:p>
            <a:pPr marL="514350" indent="-514350">
              <a:buFont typeface="Verdana" pitchFamily="34" charset="0"/>
              <a:buAutoNum type="arabicPeriod"/>
            </a:pPr>
            <a:r>
              <a:rPr lang="en-US" sz="2400" dirty="0"/>
              <a:t>Repeat for Steps </a:t>
            </a:r>
            <a:r>
              <a:rPr lang="en-US" sz="2400" dirty="0" smtClean="0"/>
              <a:t>2-9.</a:t>
            </a:r>
            <a:endParaRPr lang="en-US" sz="2400" dirty="0"/>
          </a:p>
          <a:p>
            <a:pPr marL="514350" indent="-514350">
              <a:buFont typeface="Verdana" pitchFamily="34" charset="0"/>
              <a:buAutoNum type="arabicPeriod"/>
            </a:pPr>
            <a:r>
              <a:rPr lang="en-US" sz="2400" dirty="0"/>
              <a:t>Use the tally sheet in the appendix to tally all </a:t>
            </a:r>
            <a:r>
              <a:rPr lang="en-US" sz="2400" dirty="0" smtClean="0"/>
              <a:t>scores.</a:t>
            </a:r>
            <a:r>
              <a:rPr lang="en-US" sz="2400" dirty="0"/>
              <a:t/>
            </a:r>
            <a:br>
              <a:rPr lang="en-US" sz="2400" dirty="0"/>
            </a:br>
            <a:r>
              <a:rPr lang="en-US" sz="2400" dirty="0" smtClean="0"/>
              <a:t>Evaluate </a:t>
            </a:r>
            <a:r>
              <a:rPr lang="en-US" sz="2400" dirty="0"/>
              <a:t>and make </a:t>
            </a:r>
            <a:r>
              <a:rPr lang="en-US" sz="2400" dirty="0" smtClean="0"/>
              <a:t>decision.</a:t>
            </a:r>
            <a:endParaRPr lang="en-US" sz="2400" dirty="0"/>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SharePoint Online – Steps and Topics</a:t>
            </a:r>
            <a:endParaRPr lang="en-US" dirty="0"/>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1295400"/>
            <a:ext cx="6038728" cy="536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5145</Words>
  <Application>Microsoft Office PowerPoint</Application>
  <PresentationFormat>On-screen Show (4:3)</PresentationFormat>
  <Paragraphs>457</Paragraphs>
  <Slides>34</Slides>
  <Notes>34</Notes>
  <HiddenSlides>1</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Agenda</vt:lpstr>
      <vt:lpstr>What Is Software-plus-Services?</vt:lpstr>
      <vt:lpstr>Deployment Options </vt:lpstr>
      <vt:lpstr>Evaluating SharePoint Online Decision Flow </vt:lpstr>
      <vt:lpstr>Using This Guide to Evaluate SharePoint Online</vt:lpstr>
      <vt:lpstr>SharePoint Online – Steps and Topics</vt:lpstr>
      <vt:lpstr>SharePoint Online – Steps and Topics (continued)</vt:lpstr>
      <vt:lpstr>Example from Step 3: Evaluate Importing User Profiles</vt:lpstr>
      <vt:lpstr>Example from Step 3: Evaluate Importing User Profiles (continued)</vt:lpstr>
      <vt:lpstr>How to Use the Tally Sheet</vt:lpstr>
      <vt:lpstr>Example: Tally Sheet</vt:lpstr>
      <vt:lpstr>Next Steps</vt:lpstr>
      <vt:lpstr>Summary and Conclusion</vt:lpstr>
      <vt:lpstr>Find More Information </vt:lpstr>
      <vt:lpstr>Appendix </vt:lpstr>
      <vt:lpstr>Notes to Presenter </vt:lpstr>
      <vt:lpstr>Step 1: Client Experience </vt:lpstr>
      <vt:lpstr>Step 2: Impacts to Collaboration</vt:lpstr>
      <vt:lpstr>Step 3: Impacts to Portal </vt:lpstr>
      <vt:lpstr>Step 4: Impacts to Search </vt:lpstr>
      <vt:lpstr>Step 5: Impacts to Content Management </vt:lpstr>
      <vt:lpstr>Step 6: Impacts to Business Intelligence  and Business Process Forms</vt:lpstr>
      <vt:lpstr>Step 7: Data Management and Security Implications</vt:lpstr>
      <vt:lpstr>Step 8: Ramifications on Business Operations</vt:lpstr>
      <vt:lpstr>Step 9: Provisioning and Planning Concerns </vt:lpstr>
      <vt:lpstr>Step 10: Evaluate Results </vt:lpstr>
      <vt:lpstr>Example: Tally Sheet </vt:lpstr>
      <vt:lpstr>How to Use the Tally Sheet</vt:lpstr>
      <vt:lpstr>How to Use the Tally Sheet (continued)</vt:lpstr>
      <vt:lpstr>How to Use the Tally Sheet (continued)</vt:lpstr>
      <vt:lpstr>How to Use the Tally Sheet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SharePoint Online - Evaluating Software-plus-Services version 1.3</dc:title>
  <dc:subject>SharePoint Online - Evaluating Software-plus-Services</dc:subject>
  <dc:creator/>
  <cp:lastModifiedBy/>
  <cp:revision>1</cp:revision>
  <dcterms:created xsi:type="dcterms:W3CDTF">2011-11-09T21:31:11Z</dcterms:created>
  <dcterms:modified xsi:type="dcterms:W3CDTF">2011-11-09T21:32:09Z</dcterms:modified>
</cp:coreProperties>
</file>