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Lst>
  <p:notesMasterIdLst>
    <p:notesMasterId r:id="rId27"/>
  </p:notesMasterIdLst>
  <p:handoutMasterIdLst>
    <p:handoutMasterId r:id="rId28"/>
  </p:handoutMasterIdLst>
  <p:sldIdLst>
    <p:sldId id="1626" r:id="rId2"/>
    <p:sldId id="1486" r:id="rId3"/>
    <p:sldId id="1592" r:id="rId4"/>
    <p:sldId id="1593" r:id="rId5"/>
    <p:sldId id="1594" r:id="rId6"/>
    <p:sldId id="1595" r:id="rId7"/>
    <p:sldId id="1596" r:id="rId8"/>
    <p:sldId id="1597" r:id="rId9"/>
    <p:sldId id="1608" r:id="rId10"/>
    <p:sldId id="1598" r:id="rId11"/>
    <p:sldId id="1609" r:id="rId12"/>
    <p:sldId id="1610" r:id="rId13"/>
    <p:sldId id="1611" r:id="rId14"/>
    <p:sldId id="1620" r:id="rId15"/>
    <p:sldId id="1612" r:id="rId16"/>
    <p:sldId id="1613" r:id="rId17"/>
    <p:sldId id="1614" r:id="rId18"/>
    <p:sldId id="1615" r:id="rId19"/>
    <p:sldId id="1616" r:id="rId20"/>
    <p:sldId id="1617" r:id="rId21"/>
    <p:sldId id="1627" r:id="rId22"/>
    <p:sldId id="1621" r:id="rId23"/>
    <p:sldId id="1604" r:id="rId24"/>
    <p:sldId id="1606" r:id="rId25"/>
    <p:sldId id="1607" r:id="rId2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445"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82828"/>
    <a:srgbClr val="505050"/>
    <a:srgbClr val="00BCF2"/>
    <a:srgbClr val="002050"/>
    <a:srgbClr val="373737"/>
    <a:srgbClr val="D2D2D2"/>
    <a:srgbClr val="009DC8"/>
    <a:srgbClr val="0078D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87" autoAdjust="0"/>
  </p:normalViewPr>
  <p:slideViewPr>
    <p:cSldViewPr snapToGrid="0">
      <p:cViewPr varScale="1">
        <p:scale>
          <a:sx n="72" d="100"/>
          <a:sy n="72" d="100"/>
        </p:scale>
        <p:origin x="898" y="6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682"/>
    </p:cViewPr>
  </p:sorterViewPr>
  <p:notesViewPr>
    <p:cSldViewPr snapToGrid="0" showGuides="1">
      <p:cViewPr varScale="1">
        <p:scale>
          <a:sx n="51" d="100"/>
          <a:sy n="51" d="100"/>
        </p:scale>
        <p:origin x="288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7/29/2021 9:51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7/29/2021 9:51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Microsoft knows that deploying a new version of Windows requires a lot of effort for organizations.  Using a traditional wipe and reload process requires creating a custom Windows image for the organization, identifying and obtaining all the needed drivers and apps for reinstallation, and significant engineering effort to implement the process.</a:t>
            </a:r>
          </a:p>
          <a:p>
            <a:r>
              <a:rPr lang="en-US" sz="900" kern="1200" dirty="0">
                <a:solidFill>
                  <a:schemeClr val="tx1"/>
                </a:solidFill>
                <a:effectLst/>
                <a:latin typeface="Segoe UI Light" pitchFamily="34" charset="0"/>
                <a:ea typeface="+mn-ea"/>
                <a:cs typeface="+mn-cs"/>
              </a:rPr>
              <a:t>For Windows 10, they want to reduce that effort by moving to an in-place upgrade process for existing devices.  Microsoft also wants to provide new capabilities to help with the configuration of new computers, avoiding the need for reimaging those devices.  And to help with the application compatibility process, they want to provide new tools to help.</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7/29/2021 9:51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2711295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few more things…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2D8D896-B74E-42A1-A63A-5C6B6DD2DAE7}"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730953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new Windows 10 OS is installed, with desktop icons preserved, pinned items on the task bar still there, and the custom background still in place.  All existing apps and all data files have also been migrated…</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2D8D896-B74E-42A1-A63A-5C6B6DD2DAE7}"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359630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the new Start menu is in place.</a:t>
            </a:r>
          </a:p>
          <a:p>
            <a:r>
              <a:rPr lang="en-US" dirty="0"/>
              <a:t>This whole process could take 1-2 hours, depending on the speed of the device and network conditions, which is comparable to traditional wipe-and-load deployment speeds (which spend less time migrating data but more time reinstalling apps and injecting drivers).  </a:t>
            </a:r>
          </a:p>
          <a:p>
            <a:r>
              <a:rPr lang="en-US" dirty="0"/>
              <a:t>It’s very easy to set this whole process up, even with your existing Configuration Manager 2012 R2 environment.  Just set up a new, simple task sequence, adding the Windows 10 installation files, and you’re ready to start piloting within an hour.</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2D8D896-B74E-42A1-A63A-5C6B6DD2DAE7}"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907157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In-place upgrades are great for existing devices.  But what about new ones?  Today Microsoft knows most organizations buy new devices, typically running a standard Windows Pro operating system – which contains all the needed drivers and configuration necessary for that device.  But because it is difficult to configure that device for the organization’s needs, the first step is usually to wipe the system and deploy a standard organization image to the device.  That adds an extra cost, as it can take 1-2 hours to do this.</a:t>
            </a:r>
          </a:p>
          <a:p>
            <a:r>
              <a:rPr lang="en-US" sz="900" kern="1200" dirty="0">
                <a:solidFill>
                  <a:schemeClr val="tx1"/>
                </a:solidFill>
                <a:effectLst/>
                <a:latin typeface="Segoe UI Light" pitchFamily="34" charset="0"/>
                <a:ea typeface="+mn-ea"/>
                <a:cs typeface="+mn-cs"/>
              </a:rPr>
              <a:t>Microsoft wants to provide new tools to eliminate the wipe-and-load need.  Instead, they want to be able to run through a simple provisioning process to transform the device into one that is ready for productive use.  To do this, they want to enable a simple workflow:</a:t>
            </a:r>
          </a:p>
          <a:p>
            <a:pPr lvl="0"/>
            <a:r>
              <a:rPr lang="en-US" sz="900" kern="1200" dirty="0">
                <a:solidFill>
                  <a:schemeClr val="tx1"/>
                </a:solidFill>
                <a:effectLst/>
                <a:latin typeface="Segoe UI Light" pitchFamily="34" charset="0"/>
                <a:ea typeface="+mn-ea"/>
                <a:cs typeface="+mn-cs"/>
              </a:rPr>
              <a:t>Take a new device out of the box</a:t>
            </a:r>
          </a:p>
          <a:p>
            <a:pPr lvl="0"/>
            <a:r>
              <a:rPr lang="en-US" sz="900" kern="1200" dirty="0">
                <a:solidFill>
                  <a:schemeClr val="tx1"/>
                </a:solidFill>
                <a:effectLst/>
                <a:latin typeface="Segoe UI Light" pitchFamily="34" charset="0"/>
                <a:ea typeface="+mn-ea"/>
                <a:cs typeface="+mn-cs"/>
              </a:rPr>
              <a:t>Apply a provisioning package to it, turning it into a fully-configured enterprise device</a:t>
            </a:r>
          </a:p>
          <a:p>
            <a:pPr lvl="0"/>
            <a:r>
              <a:rPr lang="en-US" sz="900" kern="1200" dirty="0">
                <a:solidFill>
                  <a:schemeClr val="tx1"/>
                </a:solidFill>
                <a:effectLst/>
                <a:latin typeface="Segoe UI Light" pitchFamily="34" charset="0"/>
                <a:ea typeface="+mn-ea"/>
                <a:cs typeface="+mn-cs"/>
              </a:rPr>
              <a:t>Once done, hand the device off to the end user who can immediately be productive</a:t>
            </a:r>
          </a:p>
          <a:p>
            <a:r>
              <a:rPr lang="en-US" sz="900" kern="1200" dirty="0">
                <a:solidFill>
                  <a:schemeClr val="tx1"/>
                </a:solidFill>
                <a:effectLst/>
                <a:latin typeface="Segoe UI Light" pitchFamily="34" charset="0"/>
                <a:ea typeface="+mn-ea"/>
                <a:cs typeface="+mn-cs"/>
              </a:rPr>
              <a:t>Microsoft will provide new tools to enable this, with the Windows Imaging and Configuration Designer to create these provisioning packages with all the necessary configuration steps included in them.  Once created, they’ll provide a variety of ways to deploy these packages, from simple double-click operations to fully-automated solutions.</a:t>
            </a:r>
          </a:p>
          <a:p>
            <a:r>
              <a:rPr lang="en-US" sz="900" kern="1200" dirty="0">
                <a:solidFill>
                  <a:schemeClr val="tx1"/>
                </a:solidFill>
                <a:effectLst/>
                <a:latin typeface="Segoe UI Light" pitchFamily="34" charset="0"/>
                <a:ea typeface="+mn-ea"/>
                <a:cs typeface="+mn-cs"/>
              </a:rPr>
              <a:t>It’s also worth noting that this process will be exactly the same for Windows 10 phone devices.  With these, wipe-and-load isn’t possible (they come preinstalled from the phone OEM), so this is a simple way to perform the initial configuration, without manually needing to set up each device.</a:t>
            </a:r>
          </a:p>
          <a:p>
            <a:r>
              <a:rPr lang="en-US" sz="900" kern="1200" dirty="0">
                <a:solidFill>
                  <a:schemeClr val="tx1"/>
                </a:solidFill>
                <a:effectLst/>
                <a:latin typeface="Segoe UI Light" pitchFamily="34" charset="0"/>
                <a:ea typeface="+mn-ea"/>
                <a:cs typeface="+mn-cs"/>
              </a:rPr>
              <a:t>[Note that this isn’t designed for ongoing management of the device; it’s just for the initial setup.  These provisioning packages can be used to enroll the device into a management system, e.g. using Mobile Device Management, with that handling the ongoing configuration, app management, and more.]</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26373BB-6159-4AA3-82F9-3B01107E0B9F}"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2237716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Let’s walk through a very simple scenario to give you an idea of the steps needed to provision a device.  First, I’m going to create a new project using the Windows Imaging and Configuration Designer (Windows ICD for short).</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2D8D896-B74E-42A1-A63A-5C6B6DD2DAE7}"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557227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I’m going to specify that I want this project to create a provisioning package.  [Windows ICD also supports creating images, customized for easy mass deployment with minimal or no device variations.  These capabilities primarily target device manufacturers, systems builders, etc., not enterprises.]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2D8D896-B74E-42A1-A63A-5C6B6DD2DAE7}"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4253883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 can select the Windows edition that I want to target with this provisioning package.  In this case, I’ll choose All Windows Editions, because it doesn’t matter for what I’m going to configure.</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7/29/2021 9:51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1555615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Next, I can configure the various settings that I want to be included in the provisioning package.  Here, I’m going to add a single setting that is used to upgrade the Windows edition.  I have specified </a:t>
            </a:r>
            <a:r>
              <a:rPr lang="en-US" sz="900" i="0" kern="1200" dirty="0">
                <a:solidFill>
                  <a:schemeClr val="tx1"/>
                </a:solidFill>
                <a:effectLst/>
                <a:latin typeface="Segoe UI Light" pitchFamily="34" charset="0"/>
                <a:ea typeface="+mn-ea"/>
                <a:cs typeface="+mn-cs"/>
              </a:rPr>
              <a:t>my</a:t>
            </a:r>
            <a:r>
              <a:rPr lang="en-US" sz="900" i="1" kern="120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Windows 10 product key (in this case, it’s a setup key, meaning that the device will activate with KMS after it is upgrade), and then clicked to save that into the “Configured Customizations.”</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7/29/2021 9:51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1415779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Now I can build the provisioning package from that configuration, specifying a package name, output location, and other simple options…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7/29/2021 9:51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774096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Once built, the resulting provisioning package (a single file, with a .PPKG extension) is ready for deployment.</a:t>
            </a:r>
          </a:p>
          <a:p>
            <a:r>
              <a:rPr lang="en-US" sz="900" kern="1200" dirty="0">
                <a:solidFill>
                  <a:schemeClr val="tx1"/>
                </a:solidFill>
                <a:effectLst/>
                <a:latin typeface="Segoe UI Light" pitchFamily="34" charset="0"/>
                <a:ea typeface="+mn-ea"/>
                <a:cs typeface="+mn-cs"/>
              </a:rPr>
              <a:t>[Note that you might want to sign the package before deploying it, to indicate that this is a trusted package in your environment.  If you don’t do this, the package can still be applied, but it will prompt the user for permission first.]</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7/29/2021 9:51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340848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From a compatibility perspective, Microsoft believes strongly that all devices running Windows 7, Windows 8, or Windows 8.1 will be able to run Windows 10.  [NOTE: There are some specific hardware requirements, unchanged since Windows 8.1, which could result in a very small percentage of devices not being able to run Windows 10.  These are generally consumer devices or very old enterprise devices, e.g. Pentium D processors running Windows 7 x64, and are extremely uncommon in modern enterprises.]</a:t>
            </a:r>
          </a:p>
          <a:p>
            <a:r>
              <a:rPr lang="en-US" sz="900" kern="1200" dirty="0">
                <a:solidFill>
                  <a:schemeClr val="tx1"/>
                </a:solidFill>
                <a:effectLst/>
                <a:latin typeface="Segoe UI Light" pitchFamily="34" charset="0"/>
                <a:ea typeface="+mn-ea"/>
                <a:cs typeface="+mn-cs"/>
              </a:rPr>
              <a:t>For desktop apps, compatibility will also be very good, with a significant percentage of apps that “just work” on the new OS.  (Microsoft would expect this to be in the high 90’s, percentage-wise.  They can’t guarantee that all apps will work, as developers can always find a way to cause things to break, but this should be the exception.  Microsoft’s experience with customers that have moved from Windows 7 to Windows 8.1 has shown very good desktop app compatibility, and it should be just as good when moving to Windows 10.)</a:t>
            </a:r>
          </a:p>
          <a:p>
            <a:r>
              <a:rPr lang="en-US" sz="900" kern="1200" dirty="0">
                <a:solidFill>
                  <a:schemeClr val="tx1"/>
                </a:solidFill>
                <a:effectLst/>
                <a:latin typeface="Segoe UI Light" pitchFamily="34" charset="0"/>
                <a:ea typeface="+mn-ea"/>
                <a:cs typeface="+mn-cs"/>
              </a:rPr>
              <a:t>For existing Windows Store apps, including modern line-of-business apps, these should just work as well.  (As Microsoft makes changes to the Windows Runtime environment that these apps run in, Microsoft can try out existing apps from the Windows Store to ensure they don’t break anything.  As a result, Microsoft knows pretty quickly if they’ve introduced any issues, and they can quickly resolve these before an organization even sees the issue.)</a:t>
            </a:r>
          </a:p>
          <a:p>
            <a:r>
              <a:rPr lang="en-US" sz="900" kern="1200" dirty="0">
                <a:solidFill>
                  <a:schemeClr val="tx1"/>
                </a:solidFill>
                <a:effectLst/>
                <a:latin typeface="Segoe UI Light" pitchFamily="34" charset="0"/>
                <a:ea typeface="+mn-ea"/>
                <a:cs typeface="+mn-cs"/>
              </a:rPr>
              <a:t>Microsoft knows that Internet Explorer has been a challenge for organizations, which is why they invested in Enterprise Mode IE to support the IE8 behaviors needed by many organization’s web apps.  They will continue to make more investments in these types of capabilities to ensure that they continue to get better.</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33C77E4-C4BF-453C-AFB5-F0F8010BAC0D}"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429245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So now let’s switch over to a Windows 10 Pro Tech Preview device.  I have copied the provisioning package to the device, and can double-click on it to install it (the simplest possible deployment option).</a:t>
            </a:r>
          </a:p>
          <a:p>
            <a:endParaRPr lang="en-US" sz="900" kern="1200" dirty="0">
              <a:solidFill>
                <a:schemeClr val="tx1"/>
              </a:solidFill>
              <a:effectLst/>
              <a:latin typeface="Segoe UI Light" pitchFamily="34" charset="0"/>
              <a:ea typeface="+mn-ea"/>
              <a:cs typeface="+mn-cs"/>
            </a:endParaRPr>
          </a:p>
          <a:p>
            <a:pPr marL="0" marR="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UI Light" pitchFamily="34" charset="0"/>
                <a:ea typeface="+mn-ea"/>
                <a:cs typeface="+mn-cs"/>
              </a:rPr>
              <a:t>Note that in this case the video was edited to take out the boring parts.  While the video is about a minute long, the actual process could take 5-15 minutes, depending on the speed of the device.  Note that all the bits necessary to complete the upgrade are already present in Windows, so no internet or network access is needed.</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[CLICK TO START VIDEO]</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First it will prompt for elevation (since applying most configuration settings requires administrative rights to the device).  Then it will ask the user to allow the installation [because this package hasn’t been signed to indicate that it is trusted].</a:t>
            </a:r>
          </a:p>
          <a:p>
            <a:r>
              <a:rPr lang="en-US" sz="900" kern="1200" dirty="0">
                <a:solidFill>
                  <a:schemeClr val="tx1"/>
                </a:solidFill>
                <a:effectLst/>
                <a:latin typeface="Segoe UI Light" pitchFamily="34" charset="0"/>
                <a:ea typeface="+mn-ea"/>
                <a:cs typeface="+mn-cs"/>
              </a:rPr>
              <a:t>After that, the processing will continue in the background.  As soon as the upgrade edition action has been completed, the device will reboot to begin the upgrade process. </a:t>
            </a:r>
          </a:p>
          <a:p>
            <a:r>
              <a:rPr lang="en-US" sz="900" kern="1200" dirty="0">
                <a:solidFill>
                  <a:schemeClr val="tx1"/>
                </a:solidFill>
                <a:effectLst/>
                <a:latin typeface="Segoe UI Light" pitchFamily="34" charset="0"/>
                <a:ea typeface="+mn-ea"/>
                <a:cs typeface="+mn-cs"/>
              </a:rPr>
              <a:t>After a few minutes, the configuration will be complete and the device is now running Windows 10 Enterprise Tech</a:t>
            </a:r>
            <a:r>
              <a:rPr lang="en-US" sz="900" kern="1200" baseline="0" dirty="0">
                <a:solidFill>
                  <a:schemeClr val="tx1"/>
                </a:solidFill>
                <a:effectLst/>
                <a:latin typeface="Segoe UI Light" pitchFamily="34" charset="0"/>
                <a:ea typeface="+mn-ea"/>
                <a:cs typeface="+mn-cs"/>
              </a:rPr>
              <a:t> Preview</a:t>
            </a:r>
            <a:r>
              <a:rPr lang="en-US" sz="900" kern="1200" dirty="0">
                <a:solidFill>
                  <a:schemeClr val="tx1"/>
                </a:solidFill>
                <a:effectLst/>
                <a:latin typeface="Segoe UI Light" pitchFamily="34" charset="0"/>
                <a:ea typeface="+mn-ea"/>
                <a:cs typeface="+mn-cs"/>
              </a:rPr>
              <a:t>.  That’s all there is to it.</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7/29/2021 9:51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4072961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That’s the process Microsoft envisions:  Transforming a device from its out-of-the-box state into a fully-configured enterprise device.  They’ll provide flexible ways for doing this, some manual and some automated.  </a:t>
            </a:r>
          </a:p>
          <a:p>
            <a:r>
              <a:rPr lang="en-US" sz="900" kern="1200" dirty="0">
                <a:solidFill>
                  <a:schemeClr val="tx1"/>
                </a:solidFill>
                <a:effectLst/>
                <a:latin typeface="Segoe UI Light" pitchFamily="34" charset="0"/>
                <a:ea typeface="+mn-ea"/>
                <a:cs typeface="+mn-cs"/>
              </a:rPr>
              <a:t>You can try this out today yourselves, as the Windows ICD tool is available in the Assessment and Deployment Kit for Windows 10 preview release, available on the Microsoft download center.</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71E4897-D67B-4AAE-908F-76F94C81CE49}"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3394605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For traditional deployment, Microsoft will update existing tools to support Windows 10.  There is a new Assessment and Deployment Kit (ADK) for Windows 10 (available in preview now), which will support not only Windows 10 but also deployment of Windows 7, Windows 8, and Windows 8.1, to ensure that you don’t need to worry about using multiple sets of tools for older and newer OSes.</a:t>
            </a:r>
          </a:p>
          <a:p>
            <a:r>
              <a:rPr lang="en-US" sz="900" kern="1200" dirty="0">
                <a:solidFill>
                  <a:schemeClr val="tx1"/>
                </a:solidFill>
                <a:effectLst/>
                <a:latin typeface="Segoe UI Light" pitchFamily="34" charset="0"/>
                <a:ea typeface="+mn-ea"/>
                <a:cs typeface="+mn-cs"/>
              </a:rPr>
              <a:t>Microsoft will ensure that only minor updates are needed to deploy and manage Windows 10 using System Center Configuration Manager 2012 or 2012 R2, or using the Microsoft Deployment Toolkit.  Microsoft knows that major infrastructure upgrades take time, so they want to avoid those.</a:t>
            </a:r>
          </a:p>
          <a:p>
            <a:r>
              <a:rPr lang="en-US" sz="900" kern="1200" dirty="0">
                <a:solidFill>
                  <a:schemeClr val="tx1"/>
                </a:solidFill>
                <a:effectLst/>
                <a:latin typeface="Segoe UI Light" pitchFamily="34" charset="0"/>
                <a:ea typeface="+mn-ea"/>
                <a:cs typeface="+mn-cs"/>
              </a:rPr>
              <a:t>The deployment process itself will not change significantly, so for those that already know how to deploy Windows 7 or Windows 8.1, the Windows 10 deployment process will feel natural – just drop in the new Windows 10 bits and go.</a:t>
            </a:r>
          </a:p>
          <a:p>
            <a:r>
              <a:rPr lang="en-US" sz="900" kern="1200" dirty="0">
                <a:solidFill>
                  <a:schemeClr val="tx1"/>
                </a:solidFill>
                <a:effectLst/>
                <a:latin typeface="Segoe UI Light" pitchFamily="34" charset="0"/>
                <a:ea typeface="+mn-ea"/>
                <a:cs typeface="+mn-cs"/>
              </a:rPr>
              <a:t>For MDT, Microsoft is planning to release a preview of MDT 2013 Update 1 soon that works with the new ADK and Windows 10 preview builds.  For Configuration Manager, work is underway on updates for </a:t>
            </a:r>
            <a:r>
              <a:rPr lang="en-US" sz="900" kern="1200" dirty="0" err="1">
                <a:solidFill>
                  <a:schemeClr val="tx1"/>
                </a:solidFill>
                <a:effectLst/>
                <a:latin typeface="Segoe UI Light" pitchFamily="34" charset="0"/>
                <a:ea typeface="+mn-ea"/>
                <a:cs typeface="+mn-cs"/>
              </a:rPr>
              <a:t>ConfigMgr</a:t>
            </a:r>
            <a:r>
              <a:rPr lang="en-US" sz="900" kern="1200" dirty="0">
                <a:solidFill>
                  <a:schemeClr val="tx1"/>
                </a:solidFill>
                <a:effectLst/>
                <a:latin typeface="Segoe UI Light" pitchFamily="34" charset="0"/>
                <a:ea typeface="+mn-ea"/>
                <a:cs typeface="+mn-cs"/>
              </a:rPr>
              <a:t> 2012 and </a:t>
            </a:r>
            <a:r>
              <a:rPr lang="en-US" sz="900" kern="1200" dirty="0" err="1">
                <a:solidFill>
                  <a:schemeClr val="tx1"/>
                </a:solidFill>
                <a:effectLst/>
                <a:latin typeface="Segoe UI Light" pitchFamily="34" charset="0"/>
                <a:ea typeface="+mn-ea"/>
                <a:cs typeface="+mn-cs"/>
              </a:rPr>
              <a:t>ConfigMgr</a:t>
            </a:r>
            <a:r>
              <a:rPr lang="en-US" sz="900" kern="1200" dirty="0">
                <a:solidFill>
                  <a:schemeClr val="tx1"/>
                </a:solidFill>
                <a:effectLst/>
                <a:latin typeface="Segoe UI Light" pitchFamily="34" charset="0"/>
                <a:ea typeface="+mn-ea"/>
                <a:cs typeface="+mn-cs"/>
              </a:rPr>
              <a:t> 2012 R2 as well – stay tuned for more details on those.</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33C77E4-C4BF-453C-AFB5-F0F8010BAC0D}"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4244043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All customers should begin planning for Windows 10 today, but there could be slightly different approaches depending on what operating system you are using today.</a:t>
            </a:r>
          </a:p>
          <a:p>
            <a:r>
              <a:rPr lang="en-US" sz="900" kern="1200" dirty="0">
                <a:solidFill>
                  <a:schemeClr val="tx1"/>
                </a:solidFill>
                <a:effectLst/>
                <a:latin typeface="Segoe UI Light" pitchFamily="34" charset="0"/>
                <a:ea typeface="+mn-ea"/>
                <a:cs typeface="+mn-cs"/>
              </a:rPr>
              <a:t>Microsoft knows many of you are running Windows 7, and they would encourage you to look at new touch-based devices running Windows 8.1 now.  But at the same time, it’s important that you make sure you move to Internet Explorer 11, as that’s the first step needed for Windows 10.  Also remember that earlier versions of Internet Explorer will no longer be supported on Windows 7 as of January 2016, so if you are running earlier versions, don’t delay – start upgrading now.</a:t>
            </a:r>
          </a:p>
          <a:p>
            <a:r>
              <a:rPr lang="en-US" sz="900" kern="1200" dirty="0">
                <a:solidFill>
                  <a:schemeClr val="tx1"/>
                </a:solidFill>
                <a:effectLst/>
                <a:latin typeface="Segoe UI Light" pitchFamily="34" charset="0"/>
                <a:ea typeface="+mn-ea"/>
                <a:cs typeface="+mn-cs"/>
              </a:rPr>
              <a:t>For those running Windows 8 who haven’t yet made the move to Windows 8.1, keep in mind that support for Windows 8 ends in January 2016 too.  While it might be possible for you to move directly to Windows 10 by that time, it’s probably better to move to Windows 8.1 now and then make the leap to Windows 10 later.</a:t>
            </a:r>
          </a:p>
          <a:p>
            <a:r>
              <a:rPr lang="en-US" sz="900" kern="1200" dirty="0">
                <a:solidFill>
                  <a:schemeClr val="tx1"/>
                </a:solidFill>
                <a:effectLst/>
                <a:latin typeface="Segoe UI Light" pitchFamily="34" charset="0"/>
                <a:ea typeface="+mn-ea"/>
                <a:cs typeface="+mn-cs"/>
              </a:rPr>
              <a:t>For those already on Windows 8.1, you’re in great shape:  Already running Internet Explorer 11 and Enterprise Mode, ready to move to Windows 10 once it’s released.</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4130955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With the enterprise preview now being available, it’s important to understand that Windows 10 is not yet complete.  Microsoft will be releasing a variety of additional updates that continue to add new features and functionality (as well as fix bugs and respond to feedback).</a:t>
            </a:r>
          </a:p>
          <a:p>
            <a:r>
              <a:rPr lang="en-US" sz="900" kern="1200" dirty="0">
                <a:solidFill>
                  <a:schemeClr val="tx1"/>
                </a:solidFill>
                <a:effectLst/>
                <a:latin typeface="Segoe UI Light" pitchFamily="34" charset="0"/>
                <a:ea typeface="+mn-ea"/>
                <a:cs typeface="+mn-cs"/>
              </a:rPr>
              <a:t>These new capabilities will be deployed in phases, starting internally within Microsoft.  They will then be deployed to anyone who signs up to be a “Windows Insider”.  So be sure to sign up so that you receive new builds, called “flights”, as they are released.</a:t>
            </a:r>
          </a:p>
          <a:p>
            <a:r>
              <a:rPr lang="en-US" sz="900" kern="1200" dirty="0">
                <a:solidFill>
                  <a:schemeClr val="tx1"/>
                </a:solidFill>
                <a:effectLst/>
                <a:latin typeface="Segoe UI Light" pitchFamily="34" charset="0"/>
                <a:ea typeface="+mn-ea"/>
                <a:cs typeface="+mn-cs"/>
              </a:rPr>
              <a:t>Note that Windows 10 will occasionally ask for feedback on new functionality, in the form of quick surveys about your experiences with the new features.  This feedback, as well as any bug reports that you submit, are critical for Microsoft to understand what they’ve got right and where they will need to improve.  Not only do they welcome your feedback, they need it to ensure Windows 10 is everything organizations need.</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7A6858A-CE4F-429E-B929-997C03A4B58F}"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375967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Many customers identify web application compatibility as a significant cost to upgrading, as web apps may need to be tested and upgraded before adopting a new browser.  Enterprise Mode for Internet Explorer 11 provides improved Internet Explorer 8 compatibility for all SKUs of Windows 7 and Windows 8.1, and can be helpful for customers who want to upgrade to the latest version of Internet Explorer but have experienced compatibility issues.</a:t>
            </a:r>
          </a:p>
          <a:p>
            <a:r>
              <a:rPr lang="en-US" sz="900" kern="1200" dirty="0">
                <a:solidFill>
                  <a:schemeClr val="tx1"/>
                </a:solidFill>
                <a:effectLst/>
                <a:latin typeface="Segoe UI Light" pitchFamily="34" charset="0"/>
                <a:ea typeface="+mn-ea"/>
                <a:cs typeface="+mn-cs"/>
              </a:rPr>
              <a:t>Enterprise Mode is available as an update to all Internet Explorer 11 customers, but is turned off by default.  Consumers and commercial customers won’t see Enterprise Mode unless it is turned on via Group Policy or registry keys.</a:t>
            </a:r>
          </a:p>
          <a:p>
            <a:r>
              <a:rPr lang="en-US" sz="900" kern="1200" dirty="0">
                <a:solidFill>
                  <a:schemeClr val="tx1"/>
                </a:solidFill>
                <a:effectLst/>
                <a:latin typeface="Segoe UI Light" pitchFamily="34" charset="0"/>
                <a:ea typeface="+mn-ea"/>
                <a:cs typeface="+mn-cs"/>
              </a:rPr>
              <a:t>In helping customers upgrade to the latest version of Internet Explorer, Microsoft is also helping to unlock the power of Windows 8.1, services like Office 365, and Windows tablets like the Surface Pro 2.  Moving to IE11 on Windows 7 helps eliminate web app compatibility issues that may otherwise block upgrades to the latest technologies.</a:t>
            </a:r>
          </a:p>
          <a:p>
            <a:r>
              <a:rPr lang="en-US" sz="900" kern="1200" dirty="0">
                <a:solidFill>
                  <a:schemeClr val="tx1"/>
                </a:solidFill>
                <a:effectLst/>
                <a:latin typeface="Segoe UI Light" pitchFamily="34" charset="0"/>
                <a:ea typeface="+mn-ea"/>
                <a:cs typeface="+mn-cs"/>
              </a:rPr>
              <a:t>[ Note:  Additional information on Enterprise Mode is available at http://infopedia/pages/EMIE.aspx. ]</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7/29/2021 9:51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4120302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For Windows 10, Microsoft will provide a few deployment choices.  For existing computers, they believe the easiest approach is to leverage the in-place upgrade process to move from Windows 7, Windows 8, or Windows 8.1 directly to Windows 10.  This process lets Windows do all the work for you – leveraging existing software distribution or patch deployment capabilities to initiate and monitor the upgrade process.</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Microsoft will still fully support the traditional wipe-and-load process too, for customers that prefer to go that route.</a:t>
            </a: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They will also provide new runtime provisioning capabilities to help transform a new device from its initial out-of-box configuration into a fully-configured enterprise device.  That transformation can change the SKU, install apps, apply configuration, and more.  Microsoft believes this will enable organizations to effectively support choose your own device (CYOD) policies, giving end users more choice in the types of Windows devices they use.</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7/29/2021 9:51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3058211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simplest approach is using an in-place upgrade.  For those currently running Windows 7 or Windows 8, you’ll be able to do this through an automated in-place process initiated using the Microsoft Deployment Toolkit (MDT), System Center Configuration Manager, or any other software distribution tool.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The process will be fast and reliable, taking between 15 minutes and a couple of hours depending on device speed and network performance.  (If by chance anything bad happens during the deploying, Windows will automatically roll back to the previous version of Windows with everything – apps, data, configuration – still intact.)  Microsoft knows there is a strong demand for a deployment process like this, and they’ve already been piloting this approach, both with their internal deployments as well as with existing customers, to learn how they can make this process the best it can be for Windows 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(NOTE: Third-party disk encryption tools can present a challenge with this, as the in-place upgrade process won’t be able to access the encrypted disk.  Microsoft is working with the ISVs to ensure that this end-to-end process can work, but there may be a few ISV-specific extra steps that need to be performed.  Note that BitLocker will work with no extra steps required.)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7/29/2021 9:51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2002876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Here’s what we would expect to see, starting from an existing Windows 7 system.  Notice that we have documents on the desktop, apps pinned to the task bar, and a customized desktop background.</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0C0BBEE-9667-4FDF-82DE-877B9FA72311}"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91255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In this case, we’re using System Center Configuration Manager to start the upgrade process.  This could be pushed out to a group of machines (maybe to perform upgrades overnight), or could be manually initiated by the user at a time of their choice.</a:t>
            </a:r>
          </a:p>
          <a:p>
            <a:r>
              <a:rPr lang="en-US" sz="900" kern="1200" dirty="0">
                <a:solidFill>
                  <a:schemeClr val="tx1"/>
                </a:solidFill>
                <a:effectLst/>
                <a:latin typeface="Segoe UI Light" pitchFamily="34" charset="0"/>
                <a:ea typeface="+mn-ea"/>
                <a:cs typeface="+mn-cs"/>
              </a:rPr>
              <a:t>Before the upgrade actually starts, the Configuration Manager task sequence could take any steps necessary to get the machine ready for the upgrade.  [By default, it needs to prepare the </a:t>
            </a:r>
            <a:r>
              <a:rPr lang="en-US" sz="900" kern="1200" dirty="0" err="1">
                <a:solidFill>
                  <a:schemeClr val="tx1"/>
                </a:solidFill>
                <a:effectLst/>
                <a:latin typeface="Segoe UI Light" pitchFamily="34" charset="0"/>
                <a:ea typeface="+mn-ea"/>
                <a:cs typeface="+mn-cs"/>
              </a:rPr>
              <a:t>ConfigMgr</a:t>
            </a:r>
            <a:r>
              <a:rPr lang="en-US" sz="900" kern="1200" dirty="0">
                <a:solidFill>
                  <a:schemeClr val="tx1"/>
                </a:solidFill>
                <a:effectLst/>
                <a:latin typeface="Segoe UI Light" pitchFamily="34" charset="0"/>
                <a:ea typeface="+mn-ea"/>
                <a:cs typeface="+mn-cs"/>
              </a:rPr>
              <a:t> client for the OS upgrade.]</a:t>
            </a:r>
          </a:p>
          <a:p>
            <a:endParaRPr lang="en-US" dirty="0"/>
          </a:p>
        </p:txBody>
      </p:sp>
      <p:sp>
        <p:nvSpPr>
          <p:cNvPr id="4" name="Slide Number Placeholder 3"/>
          <p:cNvSpPr>
            <a:spLocks noGrp="1"/>
          </p:cNvSpPr>
          <p:nvPr>
            <p:ph type="sldNum" sz="quarter" idx="10"/>
          </p:nvPr>
        </p:nvSpPr>
        <p:spPr/>
        <p:txBody>
          <a:bodyPr/>
          <a:lstStyle/>
          <a:p>
            <a:fld id="{7F0B4D51-2F43-4CFF-9018-1238C2CA35A3}" type="slidenum">
              <a:rPr lang="en-US" smtClean="0"/>
              <a:t>8</a:t>
            </a:fld>
            <a:endParaRPr lang="en-US"/>
          </a:p>
        </p:txBody>
      </p:sp>
    </p:spTree>
    <p:extLst>
      <p:ext uri="{BB962C8B-B14F-4D97-AF65-F5344CB8AC3E}">
        <p14:creationId xmlns:p14="http://schemas.microsoft.com/office/powerpoint/2010/main" val="1034208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After any initial preparation steps are completed, the Windows Setup process is initiated.  This will take the new Windows 10 image and place it on the hard drive, before rebooting into a lightweight boot image to continue the upgrade process.</a:t>
            </a:r>
          </a:p>
        </p:txBody>
      </p:sp>
      <p:sp>
        <p:nvSpPr>
          <p:cNvPr id="4" name="Slide Number Placeholder 3"/>
          <p:cNvSpPr>
            <a:spLocks noGrp="1"/>
          </p:cNvSpPr>
          <p:nvPr>
            <p:ph type="sldNum" sz="quarter" idx="10"/>
          </p:nvPr>
        </p:nvSpPr>
        <p:spPr/>
        <p:txBody>
          <a:bodyPr/>
          <a:lstStyle/>
          <a:p>
            <a:fld id="{7F0B4D51-2F43-4CFF-9018-1238C2CA35A3}" type="slidenum">
              <a:rPr lang="en-US" smtClean="0"/>
              <a:t>9</a:t>
            </a:fld>
            <a:endParaRPr lang="en-US"/>
          </a:p>
        </p:txBody>
      </p:sp>
    </p:spTree>
    <p:extLst>
      <p:ext uri="{BB962C8B-B14F-4D97-AF65-F5344CB8AC3E}">
        <p14:creationId xmlns:p14="http://schemas.microsoft.com/office/powerpoint/2010/main" val="2048656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existing apps, data, and settings will automatically be captured and restored during the upgrade process.  If needed, drivers will be migrated forward as well.  [Windows Setup will prefer new drivers included in Windows 10 if available, but will migrate older drivers when necessary.  You can also specify your own drivers to inject during the upgrade process, if you know that there are some that need updating.]</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2D8D896-B74E-42A1-A63A-5C6B6DD2DAE7}" type="datetime1">
              <a:rPr lang="en-US" smtClean="0"/>
              <a:t>7/29/2021</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4108071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500432"/>
            <a:ext cx="9143936" cy="1828786"/>
          </a:xfrm>
          <a:noFill/>
        </p:spPr>
        <p:txBody>
          <a:bodyPr lIns="146304" tIns="91440" rIns="146304" bIns="91440" anchor="t" anchorCtr="0"/>
          <a:lstStyle>
            <a:lvl1pPr algn="l" defTabSz="932742" rtl="0" eaLnBrk="1" latinLnBrk="0" hangingPunct="1">
              <a:lnSpc>
                <a:spcPct val="90000"/>
              </a:lnSpc>
              <a:spcBef>
                <a:spcPct val="0"/>
              </a:spcBef>
              <a:buNone/>
              <a:defRPr lang="en-US" sz="5400" b="0" kern="1200" cap="none" spc="-1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dirty="0"/>
              <a:t>Presentation title</a:t>
            </a:r>
          </a:p>
        </p:txBody>
      </p:sp>
      <p:sp>
        <p:nvSpPr>
          <p:cNvPr id="5" name="Text Placeholder 4"/>
          <p:cNvSpPr>
            <a:spLocks noGrp="1"/>
          </p:cNvSpPr>
          <p:nvPr>
            <p:ph type="body" sz="quarter" idx="12" hasCustomPrompt="1"/>
          </p:nvPr>
        </p:nvSpPr>
        <p:spPr>
          <a:xfrm>
            <a:off x="274701" y="4330541"/>
            <a:ext cx="7315137" cy="1125880"/>
          </a:xfrm>
          <a:noFill/>
        </p:spPr>
        <p:txBody>
          <a:bodyPr lIns="146304" tIns="109728" rIns="146304" bIns="109728">
            <a:noAutofit/>
          </a:bodyPr>
          <a:lstStyle>
            <a:lvl1pPr marL="0" indent="0">
              <a:spcBef>
                <a:spcPts val="0"/>
              </a:spcBef>
              <a:buNone/>
              <a:defRPr lang="en-US" sz="2800" kern="1200" spc="-50" baseline="0" dirty="0" smtClean="0">
                <a:solidFill>
                  <a:schemeClr val="tx1"/>
                </a:soli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88247" y="6162450"/>
            <a:ext cx="1646238" cy="352649"/>
          </a:xfrm>
          <a:prstGeom prst="rect">
            <a:avLst/>
          </a:prstGeom>
        </p:spPr>
      </p:pic>
      <p:sp>
        <p:nvSpPr>
          <p:cNvPr id="8" name="Windows 10"/>
          <p:cNvSpPr>
            <a:spLocks noChangeAspect="1" noEditPoints="1"/>
          </p:cNvSpPr>
          <p:nvPr userDrawn="1"/>
        </p:nvSpPr>
        <p:spPr bwMode="auto">
          <a:xfrm>
            <a:off x="502170" y="845527"/>
            <a:ext cx="3914969" cy="731520"/>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8823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Non-bulleted text_2_photo">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8433931" cy="917575"/>
          </a:xfrm>
        </p:spPr>
        <p:txBody>
          <a:bodyPr/>
          <a:lstStyle>
            <a:lvl1pPr algn="l" defTabSz="932742" rtl="0" eaLnBrk="1" latinLnBrk="0" hangingPunct="1">
              <a:lnSpc>
                <a:spcPct val="90000"/>
              </a:lnSpc>
              <a:spcBef>
                <a:spcPct val="0"/>
              </a:spcBef>
              <a:buNone/>
              <a:defRPr lang="en-US" sz="4400" b="0" kern="1200" cap="none" spc="-150"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0"/>
          </p:nvPr>
        </p:nvSpPr>
        <p:spPr>
          <a:xfrm>
            <a:off x="274639" y="1844217"/>
            <a:ext cx="6983412" cy="2215991"/>
          </a:xfrm>
        </p:spPr>
        <p:txBody>
          <a:bodyPr/>
          <a:lstStyle>
            <a:lvl1pPr marL="0" indent="0">
              <a:spcBef>
                <a:spcPts val="0"/>
              </a:spcBef>
              <a:spcAft>
                <a:spcPts val="1800"/>
              </a:spcAft>
              <a:buNone/>
              <a:defRPr sz="2800" spc="-100" baseline="0">
                <a:gradFill>
                  <a:gsLst>
                    <a:gs pos="1250">
                      <a:schemeClr val="tx1"/>
                    </a:gs>
                    <a:gs pos="99000">
                      <a:schemeClr val="tx1"/>
                    </a:gs>
                  </a:gsLst>
                  <a:lin ang="5400000" scaled="0"/>
                </a:gradFill>
                <a:latin typeface="+mn-lt"/>
              </a:defRPr>
            </a:lvl1pPr>
            <a:lvl2pPr marL="0" indent="0">
              <a:spcBef>
                <a:spcPts val="0"/>
              </a:spcBef>
              <a:spcAft>
                <a:spcPts val="1800"/>
              </a:spcAft>
              <a:buFontTx/>
              <a:buNone/>
              <a:defRPr sz="1400"/>
            </a:lvl2pPr>
            <a:lvl3pPr marL="228600" indent="0">
              <a:spcBef>
                <a:spcPts val="0"/>
              </a:spcBef>
              <a:spcAft>
                <a:spcPts val="1800"/>
              </a:spcAft>
              <a:buNone/>
              <a:defRPr sz="1400"/>
            </a:lvl3pPr>
            <a:lvl4pPr marL="457200" indent="0">
              <a:spcBef>
                <a:spcPts val="0"/>
              </a:spcBef>
              <a:spcAft>
                <a:spcPts val="1800"/>
              </a:spcAft>
              <a:buNone/>
              <a:defRPr sz="1200"/>
            </a:lvl4pPr>
            <a:lvl5pPr marL="685800" indent="0">
              <a:spcBef>
                <a:spcPts val="0"/>
              </a:spcBef>
              <a:spcAft>
                <a:spcPts val="1800"/>
              </a:spcAft>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3"/>
          <p:cNvSpPr/>
          <p:nvPr userDrawn="1"/>
        </p:nvSpPr>
        <p:spPr bwMode="auto">
          <a:xfrm flipH="1">
            <a:off x="3243109" y="-1"/>
            <a:ext cx="9193366" cy="6994525"/>
          </a:xfrm>
          <a:custGeom>
            <a:avLst/>
            <a:gdLst>
              <a:gd name="connsiteX0" fmla="*/ 2250659 w 9193366"/>
              <a:gd name="connsiteY0" fmla="*/ 0 h 6994525"/>
              <a:gd name="connsiteX1" fmla="*/ 2249942 w 9193366"/>
              <a:gd name="connsiteY1" fmla="*/ 0 h 6994525"/>
              <a:gd name="connsiteX2" fmla="*/ 0 w 9193366"/>
              <a:gd name="connsiteY2" fmla="*/ 0 h 6994525"/>
              <a:gd name="connsiteX3" fmla="*/ 0 w 9193366"/>
              <a:gd name="connsiteY3" fmla="*/ 6994525 h 6994525"/>
              <a:gd name="connsiteX4" fmla="*/ 2249942 w 9193366"/>
              <a:gd name="connsiteY4" fmla="*/ 6994525 h 6994525"/>
              <a:gd name="connsiteX5" fmla="*/ 2250659 w 9193366"/>
              <a:gd name="connsiteY5" fmla="*/ 6994525 h 6994525"/>
              <a:gd name="connsiteX6" fmla="*/ 9193366 w 9193366"/>
              <a:gd name="connsiteY6" fmla="*/ 6994525 h 6994525"/>
              <a:gd name="connsiteX7" fmla="*/ 2250659 w 9193366"/>
              <a:gd name="connsiteY7" fmla="*/ 723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3366" h="6994525">
                <a:moveTo>
                  <a:pt x="2250659" y="0"/>
                </a:moveTo>
                <a:lnTo>
                  <a:pt x="2249942" y="0"/>
                </a:lnTo>
                <a:lnTo>
                  <a:pt x="0" y="0"/>
                </a:lnTo>
                <a:lnTo>
                  <a:pt x="0" y="6994525"/>
                </a:lnTo>
                <a:lnTo>
                  <a:pt x="2249942" y="6994525"/>
                </a:lnTo>
                <a:lnTo>
                  <a:pt x="2250659" y="6994525"/>
                </a:lnTo>
                <a:lnTo>
                  <a:pt x="9193366" y="6994525"/>
                </a:lnTo>
                <a:lnTo>
                  <a:pt x="2250659" y="72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8"/>
          <p:cNvSpPr>
            <a:spLocks noGrp="1"/>
          </p:cNvSpPr>
          <p:nvPr>
            <p:ph type="pic" sz="quarter" idx="11"/>
          </p:nvPr>
        </p:nvSpPr>
        <p:spPr>
          <a:xfrm>
            <a:off x="3243109" y="0"/>
            <a:ext cx="9193366" cy="6994524"/>
          </a:xfrm>
          <a:custGeom>
            <a:avLst/>
            <a:gdLst>
              <a:gd name="connsiteX0" fmla="*/ 6942707 w 9193366"/>
              <a:gd name="connsiteY0" fmla="*/ 0 h 6994524"/>
              <a:gd name="connsiteX1" fmla="*/ 9193366 w 9193366"/>
              <a:gd name="connsiteY1" fmla="*/ 0 h 6994524"/>
              <a:gd name="connsiteX2" fmla="*/ 9193366 w 9193366"/>
              <a:gd name="connsiteY2" fmla="*/ 6994524 h 6994524"/>
              <a:gd name="connsiteX3" fmla="*/ 6943424 w 9193366"/>
              <a:gd name="connsiteY3" fmla="*/ 6994524 h 6994524"/>
              <a:gd name="connsiteX4" fmla="*/ 6942707 w 9193366"/>
              <a:gd name="connsiteY4" fmla="*/ 6994524 h 6994524"/>
              <a:gd name="connsiteX5" fmla="*/ 0 w 9193366"/>
              <a:gd name="connsiteY5" fmla="*/ 6994524 h 6994524"/>
              <a:gd name="connsiteX6" fmla="*/ 6942707 w 9193366"/>
              <a:gd name="connsiteY6" fmla="*/ 722 h 69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3366" h="6994524">
                <a:moveTo>
                  <a:pt x="6942707" y="0"/>
                </a:moveTo>
                <a:lnTo>
                  <a:pt x="9193366" y="0"/>
                </a:lnTo>
                <a:lnTo>
                  <a:pt x="9193366" y="6994524"/>
                </a:lnTo>
                <a:lnTo>
                  <a:pt x="6943424" y="6994524"/>
                </a:lnTo>
                <a:lnTo>
                  <a:pt x="6942707" y="6994524"/>
                </a:lnTo>
                <a:lnTo>
                  <a:pt x="0" y="6994524"/>
                </a:lnTo>
                <a:lnTo>
                  <a:pt x="6942707" y="722"/>
                </a:lnTo>
                <a:close/>
              </a:path>
            </a:pathLst>
          </a:custGeom>
        </p:spPr>
        <p:txBody>
          <a:bodyPr wrap="square">
            <a:noAutofit/>
          </a:bodyPr>
          <a:lstStyle/>
          <a:p>
            <a:endParaRPr lang="en-US"/>
          </a:p>
        </p:txBody>
      </p:sp>
    </p:spTree>
    <p:extLst>
      <p:ext uri="{BB962C8B-B14F-4D97-AF65-F5344CB8AC3E}">
        <p14:creationId xmlns:p14="http://schemas.microsoft.com/office/powerpoint/2010/main" val="385054321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32742" rtl="0" eaLnBrk="1" latinLnBrk="0" hangingPunct="1">
              <a:lnSpc>
                <a:spcPct val="90000"/>
              </a:lnSpc>
              <a:spcBef>
                <a:spcPct val="0"/>
              </a:spcBef>
              <a:buNone/>
              <a:defRPr lang="en-US" sz="4400" b="0" kern="1200" cap="none" spc="-150"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_layout_2_animated">
    <p:spTree>
      <p:nvGrpSpPr>
        <p:cNvPr id="1" name=""/>
        <p:cNvGrpSpPr/>
        <p:nvPr/>
      </p:nvGrpSpPr>
      <p:grpSpPr>
        <a:xfrm>
          <a:off x="0" y="0"/>
          <a:ext cx="0" cy="0"/>
          <a:chOff x="0" y="0"/>
          <a:chExt cx="0" cy="0"/>
        </a:xfrm>
      </p:grpSpPr>
      <p:sp>
        <p:nvSpPr>
          <p:cNvPr id="2" name="Title 1"/>
          <p:cNvSpPr>
            <a:spLocks noGrp="1"/>
          </p:cNvSpPr>
          <p:nvPr>
            <p:ph type="title"/>
          </p:nvPr>
        </p:nvSpPr>
        <p:spPr>
          <a:xfrm>
            <a:off x="585788" y="1160461"/>
            <a:ext cx="6381750" cy="917575"/>
          </a:xfrm>
        </p:spPr>
        <p:txBody>
          <a:bodyPr/>
          <a:lstStyle>
            <a:lvl1pPr algn="l" defTabSz="932742" rtl="0" eaLnBrk="1" latinLnBrk="0" hangingPunct="1">
              <a:lnSpc>
                <a:spcPct val="90000"/>
              </a:lnSpc>
              <a:spcBef>
                <a:spcPct val="0"/>
              </a:spcBef>
              <a:buNone/>
              <a:defRPr lang="en-US" sz="6000" b="0" kern="1200" cap="none" spc="-1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11" name="Freeform 10"/>
          <p:cNvSpPr/>
          <p:nvPr userDrawn="1"/>
        </p:nvSpPr>
        <p:spPr bwMode="auto">
          <a:xfrm>
            <a:off x="2157258" y="-2"/>
            <a:ext cx="10279216" cy="6994526"/>
          </a:xfrm>
          <a:custGeom>
            <a:avLst/>
            <a:gdLst>
              <a:gd name="connsiteX0" fmla="*/ 6942707 w 10279216"/>
              <a:gd name="connsiteY0" fmla="*/ 0 h 6994526"/>
              <a:gd name="connsiteX1" fmla="*/ 6943424 w 10279216"/>
              <a:gd name="connsiteY1" fmla="*/ 0 h 6994526"/>
              <a:gd name="connsiteX2" fmla="*/ 9193366 w 10279216"/>
              <a:gd name="connsiteY2" fmla="*/ 0 h 6994526"/>
              <a:gd name="connsiteX3" fmla="*/ 9193366 w 10279216"/>
              <a:gd name="connsiteY3" fmla="*/ 1 h 6994526"/>
              <a:gd name="connsiteX4" fmla="*/ 10279216 w 10279216"/>
              <a:gd name="connsiteY4" fmla="*/ 1 h 6994526"/>
              <a:gd name="connsiteX5" fmla="*/ 10279216 w 10279216"/>
              <a:gd name="connsiteY5" fmla="*/ 6994526 h 6994526"/>
              <a:gd name="connsiteX6" fmla="*/ 8167841 w 10279216"/>
              <a:gd name="connsiteY6" fmla="*/ 6994526 h 6994526"/>
              <a:gd name="connsiteX7" fmla="*/ 8167841 w 10279216"/>
              <a:gd name="connsiteY7" fmla="*/ 6994525 h 6994526"/>
              <a:gd name="connsiteX8" fmla="*/ 6943424 w 10279216"/>
              <a:gd name="connsiteY8" fmla="*/ 6994525 h 6994526"/>
              <a:gd name="connsiteX9" fmla="*/ 6942707 w 10279216"/>
              <a:gd name="connsiteY9" fmla="*/ 6994525 h 6994526"/>
              <a:gd name="connsiteX10" fmla="*/ 0 w 10279216"/>
              <a:gd name="connsiteY10" fmla="*/ 6994525 h 6994526"/>
              <a:gd name="connsiteX11" fmla="*/ 6942707 w 10279216"/>
              <a:gd name="connsiteY11" fmla="*/ 723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79216" h="6994526">
                <a:moveTo>
                  <a:pt x="6942707" y="0"/>
                </a:moveTo>
                <a:lnTo>
                  <a:pt x="6943424" y="0"/>
                </a:lnTo>
                <a:lnTo>
                  <a:pt x="9193366" y="0"/>
                </a:lnTo>
                <a:lnTo>
                  <a:pt x="9193366" y="1"/>
                </a:lnTo>
                <a:lnTo>
                  <a:pt x="10279216" y="1"/>
                </a:lnTo>
                <a:lnTo>
                  <a:pt x="10279216" y="6994526"/>
                </a:lnTo>
                <a:lnTo>
                  <a:pt x="8167841" y="6994526"/>
                </a:lnTo>
                <a:lnTo>
                  <a:pt x="8167841" y="6994525"/>
                </a:lnTo>
                <a:lnTo>
                  <a:pt x="6943424" y="6994525"/>
                </a:lnTo>
                <a:lnTo>
                  <a:pt x="6942707" y="6994525"/>
                </a:lnTo>
                <a:lnTo>
                  <a:pt x="0" y="6994525"/>
                </a:lnTo>
                <a:lnTo>
                  <a:pt x="6942707" y="723"/>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p:nvPr>
        </p:nvSpPr>
        <p:spPr>
          <a:xfrm>
            <a:off x="6788468" y="2565716"/>
            <a:ext cx="5212080" cy="572464"/>
          </a:xfrm>
        </p:spPr>
        <p:txBody>
          <a:bodyPr/>
          <a:lstStyle>
            <a:lvl1pPr marL="0" indent="0" algn="l" defTabSz="932418" rtl="0" eaLnBrk="1" latinLnBrk="0" hangingPunct="1">
              <a:lnSpc>
                <a:spcPct val="90000"/>
              </a:lnSpc>
              <a:spcBef>
                <a:spcPts val="0"/>
              </a:spcBef>
              <a:spcAft>
                <a:spcPts val="1800"/>
              </a:spcAft>
              <a:buNone/>
              <a:defRPr lang="en-US" sz="2800" kern="1200" spc="-100" baseline="0" dirty="0" smtClean="0">
                <a:solidFill>
                  <a:schemeClr val="bg2"/>
                </a:solidFill>
                <a:latin typeface="+mn-lt"/>
                <a:ea typeface="Segoe UI" pitchFamily="34" charset="0"/>
                <a:cs typeface="Segoe UI" pitchFamily="34" charset="0"/>
              </a:defRPr>
            </a:lvl1pPr>
            <a:lvl2pPr marL="0" indent="0" algn="l" defTabSz="932418" rtl="0" eaLnBrk="1" latinLnBrk="0" hangingPunct="1">
              <a:lnSpc>
                <a:spcPct val="90000"/>
              </a:lnSpc>
              <a:spcAft>
                <a:spcPts val="1800"/>
              </a:spcAft>
              <a:buFontTx/>
              <a:buNone/>
              <a:defRPr lang="en-US" sz="2400" kern="1200" spc="-50" dirty="0" smtClean="0">
                <a:solidFill>
                  <a:schemeClr val="bg2"/>
                </a:solidFill>
                <a:latin typeface="+mn-lt"/>
                <a:ea typeface="Segoe UI" pitchFamily="34" charset="0"/>
                <a:cs typeface="Segoe UI" pitchFamily="34" charset="0"/>
              </a:defRPr>
            </a:lvl2pPr>
            <a:lvl3pPr marL="0" indent="0" algn="l" defTabSz="932418" rtl="0" eaLnBrk="1" latinLnBrk="0" hangingPunct="1">
              <a:lnSpc>
                <a:spcPct val="90000"/>
              </a:lnSpc>
              <a:spcAft>
                <a:spcPts val="1800"/>
              </a:spcAft>
              <a:buNone/>
              <a:defRPr lang="en-US" sz="2400" kern="1200" spc="-50" dirty="0" smtClean="0">
                <a:solidFill>
                  <a:schemeClr val="bg2"/>
                </a:solidFill>
                <a:latin typeface="+mn-lt"/>
                <a:ea typeface="Segoe UI" pitchFamily="34" charset="0"/>
                <a:cs typeface="Segoe UI" pitchFamily="34" charset="0"/>
              </a:defRPr>
            </a:lvl3pPr>
            <a:lvl4pPr marL="0" indent="0" algn="l" defTabSz="932418" rtl="0" eaLnBrk="1" latinLnBrk="0" hangingPunct="1">
              <a:lnSpc>
                <a:spcPct val="90000"/>
              </a:lnSpc>
              <a:spcAft>
                <a:spcPts val="1800"/>
              </a:spcAft>
              <a:buNone/>
              <a:defRPr lang="en-US" sz="2400" kern="1200" spc="-50" dirty="0" smtClean="0">
                <a:solidFill>
                  <a:schemeClr val="bg2"/>
                </a:solidFill>
                <a:latin typeface="+mn-lt"/>
                <a:ea typeface="Segoe UI" pitchFamily="34" charset="0"/>
                <a:cs typeface="Segoe UI" pitchFamily="34" charset="0"/>
              </a:defRPr>
            </a:lvl4pPr>
            <a:lvl5pPr marL="0" indent="0" algn="l" defTabSz="932418" rtl="0" eaLnBrk="1" latinLnBrk="0" hangingPunct="1">
              <a:lnSpc>
                <a:spcPct val="90000"/>
              </a:lnSpc>
              <a:spcAft>
                <a:spcPts val="1800"/>
              </a:spcAft>
              <a:buNone/>
              <a:defRPr lang="en-US" sz="2400" kern="1200" spc="-50" dirty="0">
                <a:solidFill>
                  <a:schemeClr val="bg2"/>
                </a:solidFill>
                <a:latin typeface="+mn-lt"/>
                <a:ea typeface="Segoe UI" pitchFamily="34" charset="0"/>
                <a:cs typeface="Segoe UI" pitchFamily="34" charset="0"/>
              </a:defRPr>
            </a:lvl5pPr>
          </a:lstStyle>
          <a:p>
            <a:pPr lvl="0"/>
            <a:r>
              <a:rPr lang="en-US" dirty="0"/>
              <a:t>Click to edit Master text styles</a:t>
            </a:r>
          </a:p>
        </p:txBody>
      </p:sp>
      <p:grpSp>
        <p:nvGrpSpPr>
          <p:cNvPr id="22" name="Group 21"/>
          <p:cNvGrpSpPr>
            <a:grpSpLocks noChangeAspect="1"/>
          </p:cNvGrpSpPr>
          <p:nvPr userDrawn="1"/>
        </p:nvGrpSpPr>
        <p:grpSpPr>
          <a:xfrm>
            <a:off x="752885" y="5648611"/>
            <a:ext cx="547198" cy="553792"/>
            <a:chOff x="-1600994" y="4302797"/>
            <a:chExt cx="1713039" cy="1724190"/>
          </a:xfrm>
          <a:solidFill>
            <a:schemeClr val="tx1"/>
          </a:solidFill>
        </p:grpSpPr>
        <p:sp>
          <p:nvSpPr>
            <p:cNvPr id="23"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600" dirty="0">
                <a:solidFill>
                  <a:srgbClr val="505050"/>
                </a:solidFill>
                <a:latin typeface="Arial Unicode MS" panose="020B0604020202020204" pitchFamily="34" charset="-128"/>
              </a:endParaRPr>
            </a:p>
          </p:txBody>
        </p:sp>
        <p:sp>
          <p:nvSpPr>
            <p:cNvPr id="24"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600" dirty="0">
                <a:solidFill>
                  <a:srgbClr val="505050"/>
                </a:solidFill>
                <a:latin typeface="Arial Unicode MS" panose="020B0604020202020204" pitchFamily="34" charset="-128"/>
              </a:endParaRPr>
            </a:p>
          </p:txBody>
        </p:sp>
        <p:sp>
          <p:nvSpPr>
            <p:cNvPr id="25"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600" dirty="0">
                <a:solidFill>
                  <a:srgbClr val="505050"/>
                </a:solidFill>
                <a:latin typeface="Arial Unicode MS" panose="020B0604020202020204" pitchFamily="34" charset="-128"/>
              </a:endParaRPr>
            </a:p>
          </p:txBody>
        </p:sp>
        <p:sp>
          <p:nvSpPr>
            <p:cNvPr id="26"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endParaRPr lang="en-US" sz="2600" dirty="0">
                <a:solidFill>
                  <a:srgbClr val="505050"/>
                </a:solidFill>
                <a:latin typeface="Arial Unicode MS" panose="020B0604020202020204" pitchFamily="34" charset="-128"/>
              </a:endParaRPr>
            </a:p>
          </p:txBody>
        </p:sp>
      </p:grpSp>
    </p:spTree>
    <p:extLst>
      <p:ext uri="{BB962C8B-B14F-4D97-AF65-F5344CB8AC3E}">
        <p14:creationId xmlns:p14="http://schemas.microsoft.com/office/powerpoint/2010/main" val="3921005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3" animBg="1"/>
      <p:bldP spid="6" grpId="0" build="p">
        <p:tmplLst>
          <p:tmpl lvl="1">
            <p:tnLst>
              <p:par>
                <p:cTn presetID="10"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4" name="Title 1"/>
          <p:cNvSpPr>
            <a:spLocks noGrp="1"/>
          </p:cNvSpPr>
          <p:nvPr>
            <p:ph type="title"/>
          </p:nvPr>
        </p:nvSpPr>
        <p:spPr>
          <a:xfrm>
            <a:off x="274638" y="295274"/>
            <a:ext cx="6540499" cy="917575"/>
          </a:xfrm>
        </p:spPr>
        <p:txBody>
          <a:bodyPr/>
          <a:lstStyle>
            <a:lvl1pPr algn="l" defTabSz="932742" rtl="0" eaLnBrk="1" latinLnBrk="0" hangingPunct="1">
              <a:lnSpc>
                <a:spcPct val="90000"/>
              </a:lnSpc>
              <a:spcBef>
                <a:spcPct val="0"/>
              </a:spcBef>
              <a:buNone/>
              <a:defRPr lang="en-US" sz="4400" b="0" kern="1200" cap="none" spc="-150"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
        <p:nvSpPr>
          <p:cNvPr id="6" name="Text Placeholder 5"/>
          <p:cNvSpPr>
            <a:spLocks noGrp="1"/>
          </p:cNvSpPr>
          <p:nvPr>
            <p:ph type="body" sz="quarter" idx="11"/>
          </p:nvPr>
        </p:nvSpPr>
        <p:spPr>
          <a:xfrm>
            <a:off x="274638" y="1941513"/>
            <a:ext cx="6540500" cy="920252"/>
          </a:xfrm>
        </p:spPr>
        <p:txBody>
          <a:bodyPr/>
          <a:lstStyle>
            <a:lvl1pPr marL="0" indent="0">
              <a:spcBef>
                <a:spcPts val="0"/>
              </a:spcBef>
              <a:spcAft>
                <a:spcPts val="1200"/>
              </a:spcAft>
              <a:buNone/>
              <a:defRPr sz="2400" spc="-50" baseline="0">
                <a:gradFill>
                  <a:gsLst>
                    <a:gs pos="1250">
                      <a:schemeClr val="tx1"/>
                    </a:gs>
                    <a:gs pos="99000">
                      <a:schemeClr val="tx1"/>
                    </a:gs>
                  </a:gsLst>
                  <a:lin ang="5400000" scaled="0"/>
                </a:gradFill>
                <a:latin typeface="+mn-lt"/>
              </a:defRPr>
            </a:lvl1pPr>
            <a:lvl2pPr marL="0" indent="0">
              <a:spcBef>
                <a:spcPts val="0"/>
              </a:spcBef>
              <a:spcAft>
                <a:spcPts val="1200"/>
              </a:spcAft>
              <a:buFontTx/>
              <a:buNone/>
              <a:defRPr sz="1800"/>
            </a:lvl2pPr>
            <a:lvl3pPr marL="228600" indent="0">
              <a:spcBef>
                <a:spcPts val="0"/>
              </a:spcBef>
              <a:spcAft>
                <a:spcPts val="1200"/>
              </a:spcAft>
              <a:buNone/>
              <a:defRPr sz="1800"/>
            </a:lvl3pPr>
            <a:lvl4pPr marL="457200" indent="0">
              <a:spcBef>
                <a:spcPts val="0"/>
              </a:spcBef>
              <a:spcAft>
                <a:spcPts val="1200"/>
              </a:spcAft>
              <a:buNone/>
              <a:defRPr sz="1600"/>
            </a:lvl4pPr>
            <a:lvl5pPr marL="685800" indent="0">
              <a:spcBef>
                <a:spcPts val="0"/>
              </a:spcBef>
              <a:spcAft>
                <a:spcPts val="1200"/>
              </a:spcAft>
              <a:buNone/>
              <a:defRPr sz="1600"/>
            </a:lvl5pPr>
          </a:lstStyle>
          <a:p>
            <a:pPr lvl="0"/>
            <a:r>
              <a:rPr lang="en-US" dirty="0"/>
              <a:t>Click to edit Master text styles</a:t>
            </a:r>
          </a:p>
          <a:p>
            <a:pPr lvl="1"/>
            <a:r>
              <a:rPr lang="en-US" dirty="0"/>
              <a:t>Second level</a:t>
            </a:r>
          </a:p>
        </p:txBody>
      </p:sp>
      <p:sp>
        <p:nvSpPr>
          <p:cNvPr id="3" name="Picture Placeholder 2"/>
          <p:cNvSpPr>
            <a:spLocks noGrp="1"/>
          </p:cNvSpPr>
          <p:nvPr>
            <p:ph type="pic" sz="quarter" idx="12"/>
          </p:nvPr>
        </p:nvSpPr>
        <p:spPr>
          <a:xfrm>
            <a:off x="7178675" y="0"/>
            <a:ext cx="5257800" cy="6994525"/>
          </a:xfrm>
        </p:spPr>
        <p:txBody>
          <a:bodyPr/>
          <a:lstStyle/>
          <a:p>
            <a:endParaRPr lang="en-US"/>
          </a:p>
        </p:txBody>
      </p:sp>
    </p:spTree>
    <p:extLst>
      <p:ext uri="{BB962C8B-B14F-4D97-AF65-F5344CB8AC3E}">
        <p14:creationId xmlns:p14="http://schemas.microsoft.com/office/powerpoint/2010/main" val="236697455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1868204"/>
          </a:xfrm>
          <a:prstGeom prst="rect">
            <a:avLst/>
          </a:prstGeom>
        </p:spPr>
        <p:txBody>
          <a:bodyPr vert="horz" wrap="square" lIns="146304" tIns="91440" rIns="146304" bIns="91440" rtlCol="0">
            <a:spAutoFit/>
          </a:bodyPr>
          <a:lstStyle/>
          <a:p>
            <a:pPr marL="0" marR="0" lvl="0" indent="0" algn="l" defTabSz="932742" rtl="0" eaLnBrk="1" fontAlgn="auto" latinLnBrk="0" hangingPunct="1">
              <a:lnSpc>
                <a:spcPct val="90000"/>
              </a:lnSpc>
              <a:spcBef>
                <a:spcPct val="20000"/>
              </a:spcBef>
              <a:spcAft>
                <a:spcPts val="0"/>
              </a:spcAft>
              <a:buClrTx/>
              <a:buSzPct val="90000"/>
              <a:tabLst/>
            </a:pPr>
            <a:r>
              <a:rPr lang="en-US"/>
              <a:t>Click to edit Master text styles</a:t>
            </a:r>
          </a:p>
          <a:p>
            <a:pPr marL="0" marR="0" lvl="1" indent="0" algn="l" defTabSz="932742" rtl="0" eaLnBrk="1" fontAlgn="auto" latinLnBrk="0" hangingPunct="1">
              <a:lnSpc>
                <a:spcPct val="90000"/>
              </a:lnSpc>
              <a:spcBef>
                <a:spcPct val="20000"/>
              </a:spcBef>
              <a:spcAft>
                <a:spcPts val="0"/>
              </a:spcAft>
              <a:buClrTx/>
              <a:buSzPct val="90000"/>
              <a:tabLst/>
            </a:pPr>
            <a:r>
              <a:rPr lang="en-US"/>
              <a:t>Second level</a:t>
            </a:r>
          </a:p>
          <a:p>
            <a:pPr marL="0" marR="0" lvl="2" indent="0" algn="l" defTabSz="932742" rtl="0" eaLnBrk="1" fontAlgn="auto" latinLnBrk="0" hangingPunct="1">
              <a:lnSpc>
                <a:spcPct val="90000"/>
              </a:lnSpc>
              <a:spcBef>
                <a:spcPct val="20000"/>
              </a:spcBef>
              <a:spcAft>
                <a:spcPts val="0"/>
              </a:spcAft>
              <a:buClrTx/>
              <a:buSzPct val="90000"/>
              <a:tabLst/>
            </a:pPr>
            <a:r>
              <a:rPr lang="en-US"/>
              <a:t>Third level</a:t>
            </a:r>
          </a:p>
          <a:p>
            <a:pPr marL="0" marR="0" lvl="3" indent="0" algn="l" defTabSz="932742" rtl="0" eaLnBrk="1" fontAlgn="auto" latinLnBrk="0" hangingPunct="1">
              <a:lnSpc>
                <a:spcPct val="90000"/>
              </a:lnSpc>
              <a:spcBef>
                <a:spcPct val="20000"/>
              </a:spcBef>
              <a:spcAft>
                <a:spcPts val="0"/>
              </a:spcAft>
              <a:buClrTx/>
              <a:buSzPct val="90000"/>
              <a:tabLst/>
            </a:pPr>
            <a:r>
              <a:rPr lang="en-US"/>
              <a:t>Fourth level</a:t>
            </a:r>
          </a:p>
          <a:p>
            <a:pPr marL="0" marR="0" lvl="4" indent="0" algn="l" defTabSz="932742" rtl="0" eaLnBrk="1" fontAlgn="auto" latinLnBrk="0" hangingPunct="1">
              <a:lnSpc>
                <a:spcPct val="90000"/>
              </a:lnSpc>
              <a:spcBef>
                <a:spcPct val="20000"/>
              </a:spcBef>
              <a:spcAft>
                <a:spcPts val="0"/>
              </a:spcAft>
              <a:buClrTx/>
              <a:buSzPct val="90000"/>
              <a:tabLst/>
            </a:pPr>
            <a:r>
              <a:rPr lang="en-US"/>
              <a:t>Fifth level</a:t>
            </a:r>
            <a:endParaRPr lang="en-US" dirty="0"/>
          </a:p>
        </p:txBody>
      </p:sp>
      <p:pic>
        <p:nvPicPr>
          <p:cNvPr id="7" name="Picture 6"/>
          <p:cNvPicPr>
            <a:picLocks noChangeAspect="1"/>
          </p:cNvPicPr>
          <p:nvPr userDrawn="1"/>
        </p:nvPicPr>
        <p:blipFill>
          <a:blip r:embed="rId8"/>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36" r:id="rId1"/>
    <p:sldLayoutId id="2147484276" r:id="rId2"/>
    <p:sldLayoutId id="2147484247" r:id="rId3"/>
    <p:sldLayoutId id="2147484269" r:id="rId4"/>
    <p:sldLayoutId id="2147484254" r:id="rId5"/>
    <p:sldLayoutId id="2147484256" r:id="rId6"/>
  </p:sldLayoutIdLst>
  <p:transition>
    <p:fade/>
  </p:transition>
  <p:txStyles>
    <p:titleStyle>
      <a:lvl1pPr algn="l" defTabSz="932742" rtl="0" eaLnBrk="1" latinLnBrk="0" hangingPunct="1">
        <a:lnSpc>
          <a:spcPct val="90000"/>
        </a:lnSpc>
        <a:spcBef>
          <a:spcPct val="0"/>
        </a:spcBef>
        <a:buNone/>
        <a:defRPr lang="en-US" sz="4400" b="0" kern="1200" cap="none" spc="-100"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None/>
        <a:tabLst/>
        <a:defRPr lang="en-US" sz="3600" kern="1200" spc="-100" baseline="0" dirty="0" smtClean="0">
          <a:gradFill>
            <a:gsLst>
              <a:gs pos="1250">
                <a:schemeClr val="tx1"/>
              </a:gs>
              <a:gs pos="99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1" y="2500432"/>
            <a:ext cx="11895131" cy="1828786"/>
          </a:xfrm>
        </p:spPr>
        <p:txBody>
          <a:bodyPr/>
          <a:lstStyle/>
          <a:p>
            <a:r>
              <a:rPr lang="en-US" dirty="0"/>
              <a:t>Windows 10 for Enterprise: </a:t>
            </a:r>
            <a:br>
              <a:rPr lang="en-US" dirty="0"/>
            </a:br>
            <a:r>
              <a:rPr lang="en-US" dirty="0"/>
              <a:t>Deployment</a:t>
            </a:r>
          </a:p>
        </p:txBody>
      </p:sp>
    </p:spTree>
    <p:extLst>
      <p:ext uri="{BB962C8B-B14F-4D97-AF65-F5344CB8AC3E}">
        <p14:creationId xmlns:p14="http://schemas.microsoft.com/office/powerpoint/2010/main" val="10338101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54956" y="0"/>
            <a:ext cx="9326563" cy="6994922"/>
          </a:xfrm>
          <a:prstGeom prst="rect">
            <a:avLst/>
          </a:prstGeom>
        </p:spPr>
      </p:pic>
    </p:spTree>
    <p:extLst>
      <p:ext uri="{BB962C8B-B14F-4D97-AF65-F5344CB8AC3E}">
        <p14:creationId xmlns:p14="http://schemas.microsoft.com/office/powerpoint/2010/main" val="89990593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9887" y="68051"/>
            <a:ext cx="11696700" cy="6917172"/>
          </a:xfrm>
          <a:prstGeom prst="rect">
            <a:avLst/>
          </a:prstGeom>
        </p:spPr>
      </p:pic>
    </p:spTree>
    <p:extLst>
      <p:ext uri="{BB962C8B-B14F-4D97-AF65-F5344CB8AC3E}">
        <p14:creationId xmlns:p14="http://schemas.microsoft.com/office/powerpoint/2010/main" val="325238077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440783" cy="6994525"/>
          </a:xfrm>
          <a:prstGeom prst="rect">
            <a:avLst/>
          </a:prstGeom>
        </p:spPr>
      </p:pic>
    </p:spTree>
    <p:extLst>
      <p:ext uri="{BB962C8B-B14F-4D97-AF65-F5344CB8AC3E}">
        <p14:creationId xmlns:p14="http://schemas.microsoft.com/office/powerpoint/2010/main" val="41930601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440783" cy="6994525"/>
          </a:xfrm>
          <a:prstGeom prst="rect">
            <a:avLst/>
          </a:prstGeom>
        </p:spPr>
      </p:pic>
    </p:spTree>
    <p:extLst>
      <p:ext uri="{BB962C8B-B14F-4D97-AF65-F5344CB8AC3E}">
        <p14:creationId xmlns:p14="http://schemas.microsoft.com/office/powerpoint/2010/main" val="267858982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bwMode="auto">
          <a:xfrm>
            <a:off x="4399885" y="2543050"/>
            <a:ext cx="3840480" cy="3657600"/>
          </a:xfrm>
          <a:prstGeom prst="rect">
            <a:avLst/>
          </a:prstGeom>
          <a:solidFill>
            <a:schemeClr val="tx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4568428" y="2703007"/>
            <a:ext cx="3504570" cy="333768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447819" y="2543050"/>
            <a:ext cx="3840480" cy="3657600"/>
          </a:xfrm>
          <a:prstGeom prst="rect">
            <a:avLst/>
          </a:prstGeom>
          <a:solidFill>
            <a:schemeClr val="tx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616362" y="2703007"/>
            <a:ext cx="3504570" cy="333768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a:t>Provisioning, not reimaging</a:t>
            </a:r>
            <a:endParaRPr lang="en-US" dirty="0"/>
          </a:p>
        </p:txBody>
      </p:sp>
      <p:sp>
        <p:nvSpPr>
          <p:cNvPr id="13" name="TextBox 12"/>
          <p:cNvSpPr txBox="1"/>
          <p:nvPr/>
        </p:nvSpPr>
        <p:spPr>
          <a:xfrm>
            <a:off x="968188" y="1657887"/>
            <a:ext cx="2904325" cy="830997"/>
          </a:xfrm>
          <a:prstGeom prst="rect">
            <a:avLst/>
          </a:prstGeom>
          <a:noFill/>
        </p:spPr>
        <p:txBody>
          <a:bodyPr wrap="square" lIns="0" tIns="0" rIns="0" bIns="91440" rtlCol="0">
            <a:spAutoFit/>
          </a:bodyPr>
          <a:lstStyle/>
          <a:p>
            <a:r>
              <a:rPr lang="en-US" sz="2400" spc="-50" dirty="0"/>
              <a:t>Take off-the-shelf hardware</a:t>
            </a:r>
          </a:p>
        </p:txBody>
      </p:sp>
      <p:sp>
        <p:nvSpPr>
          <p:cNvPr id="14" name="TextBox 13"/>
          <p:cNvSpPr txBox="1"/>
          <p:nvPr/>
        </p:nvSpPr>
        <p:spPr>
          <a:xfrm>
            <a:off x="4811978" y="1657887"/>
            <a:ext cx="3407484" cy="830997"/>
          </a:xfrm>
          <a:prstGeom prst="rect">
            <a:avLst/>
          </a:prstGeom>
          <a:noFill/>
        </p:spPr>
        <p:txBody>
          <a:bodyPr wrap="square" lIns="0" tIns="0" rIns="0" bIns="91440" rtlCol="0">
            <a:spAutoFit/>
          </a:bodyPr>
          <a:lstStyle/>
          <a:p>
            <a:r>
              <a:rPr lang="en-US" sz="2400" spc="-50" dirty="0"/>
              <a:t>Apply a provisioning package</a:t>
            </a:r>
          </a:p>
        </p:txBody>
      </p:sp>
      <p:sp>
        <p:nvSpPr>
          <p:cNvPr id="15" name="TextBox 14"/>
          <p:cNvSpPr txBox="1"/>
          <p:nvPr/>
        </p:nvSpPr>
        <p:spPr>
          <a:xfrm>
            <a:off x="8876295" y="1657887"/>
            <a:ext cx="3135748" cy="845744"/>
          </a:xfrm>
          <a:prstGeom prst="rect">
            <a:avLst/>
          </a:prstGeom>
          <a:noFill/>
        </p:spPr>
        <p:txBody>
          <a:bodyPr wrap="square" lIns="0" tIns="0" rIns="0" bIns="91440" rtlCol="0">
            <a:spAutoFit/>
          </a:bodyPr>
          <a:lstStyle/>
          <a:p>
            <a:r>
              <a:rPr lang="en-US" sz="2400" spc="-50" dirty="0"/>
              <a:t>Device is ready for productive use</a:t>
            </a:r>
          </a:p>
        </p:txBody>
      </p:sp>
      <p:sp>
        <p:nvSpPr>
          <p:cNvPr id="16" name="Freeform 9"/>
          <p:cNvSpPr>
            <a:spLocks noEditPoints="1"/>
          </p:cNvSpPr>
          <p:nvPr/>
        </p:nvSpPr>
        <p:spPr bwMode="black">
          <a:xfrm>
            <a:off x="444509" y="1804267"/>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9"/>
          <p:cNvSpPr>
            <a:spLocks noEditPoints="1"/>
          </p:cNvSpPr>
          <p:nvPr/>
        </p:nvSpPr>
        <p:spPr bwMode="black">
          <a:xfrm>
            <a:off x="8352616" y="1806806"/>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p:cNvPicPr>
            <a:picLocks noChangeAspect="1"/>
          </p:cNvPicPr>
          <p:nvPr/>
        </p:nvPicPr>
        <p:blipFill>
          <a:blip r:embed="rId3" cstate="print">
            <a:duotone>
              <a:schemeClr val="bg2">
                <a:shade val="45000"/>
                <a:satMod val="135000"/>
              </a:schemeClr>
              <a:prstClr val="white"/>
            </a:duotone>
            <a:lum bright="18000"/>
            <a:extLst>
              <a:ext uri="{28A0092B-C50C-407E-A947-70E740481C1C}">
                <a14:useLocalDpi xmlns:a14="http://schemas.microsoft.com/office/drawing/2010/main" val="0"/>
              </a:ext>
            </a:extLst>
          </a:blip>
          <a:stretch>
            <a:fillRect/>
          </a:stretch>
        </p:blipFill>
        <p:spPr>
          <a:xfrm>
            <a:off x="5841456" y="4546971"/>
            <a:ext cx="1031131" cy="1031131"/>
          </a:xfrm>
          <a:prstGeom prst="rect">
            <a:avLst/>
          </a:prstGeom>
        </p:spPr>
      </p:pic>
      <p:sp>
        <p:nvSpPr>
          <p:cNvPr id="32" name="Freeform 9"/>
          <p:cNvSpPr>
            <a:spLocks noEditPoints="1"/>
          </p:cNvSpPr>
          <p:nvPr/>
        </p:nvSpPr>
        <p:spPr bwMode="black">
          <a:xfrm>
            <a:off x="4288299" y="1799032"/>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noChangeAspect="1"/>
          </p:cNvSpPr>
          <p:nvPr/>
        </p:nvSpPr>
        <p:spPr bwMode="black">
          <a:xfrm flipH="1">
            <a:off x="2445288" y="3369298"/>
            <a:ext cx="1115535" cy="716221"/>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chemeClr val="bg2"/>
          </a:solidFill>
          <a:ln>
            <a:noFill/>
          </a:ln>
        </p:spPr>
        <p:txBody>
          <a:bodyPr vert="horz" wrap="square" lIns="89621" tIns="44811" rIns="89621" bIns="44811" numCol="1" anchor="t" anchorCtr="0" compatLnSpc="1">
            <a:prstTxWarp prst="textNoShape">
              <a:avLst/>
            </a:prstTxWarp>
            <a:noAutofit/>
          </a:bodyPr>
          <a:lstStyle/>
          <a:p>
            <a:pPr defTabSz="914185"/>
            <a:endParaRPr lang="en-US" dirty="0">
              <a:solidFill>
                <a:srgbClr val="FFFFFF"/>
              </a:solidFill>
            </a:endParaRPr>
          </a:p>
        </p:txBody>
      </p:sp>
      <p:sp>
        <p:nvSpPr>
          <p:cNvPr id="34" name="Freeform 33"/>
          <p:cNvSpPr>
            <a:spLocks noChangeAspect="1"/>
          </p:cNvSpPr>
          <p:nvPr/>
        </p:nvSpPr>
        <p:spPr bwMode="black">
          <a:xfrm>
            <a:off x="968188" y="2948472"/>
            <a:ext cx="999055" cy="966426"/>
          </a:xfrm>
          <a:custGeom>
            <a:avLst/>
            <a:gdLst>
              <a:gd name="connsiteX0" fmla="*/ 472753 w 3511879"/>
              <a:gd name="connsiteY0" fmla="*/ 2812993 h 3395812"/>
              <a:gd name="connsiteX1" fmla="*/ 2982396 w 3511879"/>
              <a:gd name="connsiteY1" fmla="*/ 2812993 h 3395812"/>
              <a:gd name="connsiteX2" fmla="*/ 3511879 w 3511879"/>
              <a:gd name="connsiteY2" fmla="*/ 3395812 h 3395812"/>
              <a:gd name="connsiteX3" fmla="*/ 0 w 3511879"/>
              <a:gd name="connsiteY3" fmla="*/ 3395812 h 3395812"/>
              <a:gd name="connsiteX4" fmla="*/ 805029 w 3511879"/>
              <a:gd name="connsiteY4" fmla="*/ 2575107 h 3395812"/>
              <a:gd name="connsiteX5" fmla="*/ 2706847 w 3511879"/>
              <a:gd name="connsiteY5" fmla="*/ 2575107 h 3395812"/>
              <a:gd name="connsiteX6" fmla="*/ 2706847 w 3511879"/>
              <a:gd name="connsiteY6" fmla="*/ 2640526 h 3395812"/>
              <a:gd name="connsiteX7" fmla="*/ 805029 w 3511879"/>
              <a:gd name="connsiteY7" fmla="*/ 2640526 h 3395812"/>
              <a:gd name="connsiteX8" fmla="*/ 256639 w 3511879"/>
              <a:gd name="connsiteY8" fmla="*/ 196255 h 3395812"/>
              <a:gd name="connsiteX9" fmla="*/ 256639 w 3511879"/>
              <a:gd name="connsiteY9" fmla="*/ 1926870 h 3395812"/>
              <a:gd name="connsiteX10" fmla="*/ 1375035 w 3511879"/>
              <a:gd name="connsiteY10" fmla="*/ 1926870 h 3395812"/>
              <a:gd name="connsiteX11" fmla="*/ 2117934 w 3511879"/>
              <a:gd name="connsiteY11" fmla="*/ 1926870 h 3395812"/>
              <a:gd name="connsiteX12" fmla="*/ 3276854 w 3511879"/>
              <a:gd name="connsiteY12" fmla="*/ 1926870 h 3395812"/>
              <a:gd name="connsiteX13" fmla="*/ 3276854 w 3511879"/>
              <a:gd name="connsiteY13" fmla="*/ 196255 h 3395812"/>
              <a:gd name="connsiteX14" fmla="*/ 1755940 w 3511879"/>
              <a:gd name="connsiteY14" fmla="*/ 44602 h 3395812"/>
              <a:gd name="connsiteX15" fmla="*/ 1707314 w 3511879"/>
              <a:gd name="connsiteY15" fmla="*/ 87720 h 3395812"/>
              <a:gd name="connsiteX16" fmla="*/ 1755940 w 3511879"/>
              <a:gd name="connsiteY16" fmla="*/ 130837 h 3395812"/>
              <a:gd name="connsiteX17" fmla="*/ 1804566 w 3511879"/>
              <a:gd name="connsiteY17" fmla="*/ 87720 h 3395812"/>
              <a:gd name="connsiteX18" fmla="*/ 1755940 w 3511879"/>
              <a:gd name="connsiteY18" fmla="*/ 44602 h 3395812"/>
              <a:gd name="connsiteX19" fmla="*/ 254932 w 3511879"/>
              <a:gd name="connsiteY19" fmla="*/ 0 h 3395812"/>
              <a:gd name="connsiteX20" fmla="*/ 3237327 w 3511879"/>
              <a:gd name="connsiteY20" fmla="*/ 0 h 3395812"/>
              <a:gd name="connsiteX21" fmla="*/ 3433538 w 3511879"/>
              <a:gd name="connsiteY21" fmla="*/ 194633 h 3395812"/>
              <a:gd name="connsiteX22" fmla="*/ 3433538 w 3511879"/>
              <a:gd name="connsiteY22" fmla="*/ 1924709 h 3395812"/>
              <a:gd name="connsiteX23" fmla="*/ 3237327 w 3511879"/>
              <a:gd name="connsiteY23" fmla="*/ 2140967 h 3395812"/>
              <a:gd name="connsiteX24" fmla="*/ 2252904 w 3511879"/>
              <a:gd name="connsiteY24" fmla="*/ 2140967 h 3395812"/>
              <a:gd name="connsiteX25" fmla="*/ 2117934 w 3511879"/>
              <a:gd name="connsiteY25" fmla="*/ 2140967 h 3395812"/>
              <a:gd name="connsiteX26" fmla="*/ 2117934 w 3511879"/>
              <a:gd name="connsiteY26" fmla="*/ 2271804 h 3395812"/>
              <a:gd name="connsiteX27" fmla="*/ 2117934 w 3511879"/>
              <a:gd name="connsiteY27" fmla="*/ 2358036 h 3395812"/>
              <a:gd name="connsiteX28" fmla="*/ 2550163 w 3511879"/>
              <a:gd name="connsiteY28" fmla="*/ 2358036 h 3395812"/>
              <a:gd name="connsiteX29" fmla="*/ 2706847 w 3511879"/>
              <a:gd name="connsiteY29" fmla="*/ 2575106 h 3395812"/>
              <a:gd name="connsiteX30" fmla="*/ 805029 w 3511879"/>
              <a:gd name="connsiteY30" fmla="*/ 2575106 h 3395812"/>
              <a:gd name="connsiteX31" fmla="*/ 961713 w 3511879"/>
              <a:gd name="connsiteY31" fmla="*/ 2358036 h 3395812"/>
              <a:gd name="connsiteX32" fmla="*/ 1375035 w 3511879"/>
              <a:gd name="connsiteY32" fmla="*/ 2358036 h 3395812"/>
              <a:gd name="connsiteX33" fmla="*/ 1375035 w 3511879"/>
              <a:gd name="connsiteY33" fmla="*/ 2271804 h 3395812"/>
              <a:gd name="connsiteX34" fmla="*/ 1375035 w 3511879"/>
              <a:gd name="connsiteY34" fmla="*/ 2140967 h 3395812"/>
              <a:gd name="connsiteX35" fmla="*/ 1224064 w 3511879"/>
              <a:gd name="connsiteY35" fmla="*/ 2140967 h 3395812"/>
              <a:gd name="connsiteX36" fmla="*/ 254932 w 3511879"/>
              <a:gd name="connsiteY36" fmla="*/ 2140967 h 3395812"/>
              <a:gd name="connsiteX37" fmla="*/ 78343 w 3511879"/>
              <a:gd name="connsiteY37" fmla="*/ 1924709 h 3395812"/>
              <a:gd name="connsiteX38" fmla="*/ 78343 w 3511879"/>
              <a:gd name="connsiteY38" fmla="*/ 194633 h 3395812"/>
              <a:gd name="connsiteX39" fmla="*/ 254932 w 3511879"/>
              <a:gd name="connsiteY39" fmla="*/ 0 h 33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511879" h="3395812">
                <a:moveTo>
                  <a:pt x="472753" y="2812993"/>
                </a:moveTo>
                <a:lnTo>
                  <a:pt x="2982396" y="2812993"/>
                </a:lnTo>
                <a:lnTo>
                  <a:pt x="3511879" y="3395812"/>
                </a:lnTo>
                <a:lnTo>
                  <a:pt x="0" y="3395812"/>
                </a:lnTo>
                <a:close/>
                <a:moveTo>
                  <a:pt x="805029" y="2575107"/>
                </a:moveTo>
                <a:lnTo>
                  <a:pt x="2706847" y="2575107"/>
                </a:lnTo>
                <a:lnTo>
                  <a:pt x="2706847" y="2640526"/>
                </a:lnTo>
                <a:lnTo>
                  <a:pt x="805029" y="2640526"/>
                </a:lnTo>
                <a:close/>
                <a:moveTo>
                  <a:pt x="256639" y="196255"/>
                </a:moveTo>
                <a:lnTo>
                  <a:pt x="256639" y="1926870"/>
                </a:lnTo>
                <a:lnTo>
                  <a:pt x="1375035" y="1926870"/>
                </a:lnTo>
                <a:lnTo>
                  <a:pt x="2117934" y="1926870"/>
                </a:lnTo>
                <a:lnTo>
                  <a:pt x="3276854" y="1926870"/>
                </a:lnTo>
                <a:lnTo>
                  <a:pt x="3276854" y="196255"/>
                </a:lnTo>
                <a:close/>
                <a:moveTo>
                  <a:pt x="1755940" y="44602"/>
                </a:moveTo>
                <a:cubicBezTo>
                  <a:pt x="1729084" y="44602"/>
                  <a:pt x="1707314" y="63907"/>
                  <a:pt x="1707314" y="87720"/>
                </a:cubicBezTo>
                <a:cubicBezTo>
                  <a:pt x="1707314" y="111532"/>
                  <a:pt x="1729084" y="130837"/>
                  <a:pt x="1755940" y="130837"/>
                </a:cubicBezTo>
                <a:cubicBezTo>
                  <a:pt x="1782796" y="130837"/>
                  <a:pt x="1804566" y="111532"/>
                  <a:pt x="1804566" y="87720"/>
                </a:cubicBezTo>
                <a:cubicBezTo>
                  <a:pt x="1804566" y="63907"/>
                  <a:pt x="1782796" y="44602"/>
                  <a:pt x="1755940" y="44602"/>
                </a:cubicBezTo>
                <a:close/>
                <a:moveTo>
                  <a:pt x="254932" y="0"/>
                </a:moveTo>
                <a:cubicBezTo>
                  <a:pt x="3237327" y="0"/>
                  <a:pt x="3237327" y="0"/>
                  <a:pt x="3237327" y="0"/>
                </a:cubicBezTo>
                <a:cubicBezTo>
                  <a:pt x="3355054" y="0"/>
                  <a:pt x="3433538" y="86504"/>
                  <a:pt x="3433538" y="194633"/>
                </a:cubicBezTo>
                <a:lnTo>
                  <a:pt x="3433538" y="1924709"/>
                </a:lnTo>
                <a:cubicBezTo>
                  <a:pt x="3433538" y="2032838"/>
                  <a:pt x="3355054" y="2140967"/>
                  <a:pt x="3237327" y="2140967"/>
                </a:cubicBezTo>
                <a:cubicBezTo>
                  <a:pt x="2864528" y="2140967"/>
                  <a:pt x="2538328" y="2140967"/>
                  <a:pt x="2252904" y="2140967"/>
                </a:cubicBezTo>
                <a:lnTo>
                  <a:pt x="2117934" y="2140967"/>
                </a:lnTo>
                <a:lnTo>
                  <a:pt x="2117934" y="2271804"/>
                </a:lnTo>
                <a:lnTo>
                  <a:pt x="2117934" y="2358036"/>
                </a:lnTo>
                <a:lnTo>
                  <a:pt x="2550163" y="2358036"/>
                </a:lnTo>
                <a:lnTo>
                  <a:pt x="2706847" y="2575106"/>
                </a:lnTo>
                <a:lnTo>
                  <a:pt x="805029" y="2575106"/>
                </a:lnTo>
                <a:lnTo>
                  <a:pt x="961713" y="2358036"/>
                </a:lnTo>
                <a:lnTo>
                  <a:pt x="1375035" y="2358036"/>
                </a:lnTo>
                <a:lnTo>
                  <a:pt x="1375035" y="2271804"/>
                </a:lnTo>
                <a:lnTo>
                  <a:pt x="1375035" y="2140967"/>
                </a:lnTo>
                <a:lnTo>
                  <a:pt x="1224064" y="2140967"/>
                </a:lnTo>
                <a:cubicBezTo>
                  <a:pt x="254932" y="2140967"/>
                  <a:pt x="254932" y="2140967"/>
                  <a:pt x="254932" y="2140967"/>
                </a:cubicBezTo>
                <a:cubicBezTo>
                  <a:pt x="156827" y="2140967"/>
                  <a:pt x="78343" y="2032838"/>
                  <a:pt x="78343" y="1924709"/>
                </a:cubicBezTo>
                <a:cubicBezTo>
                  <a:pt x="78343" y="194633"/>
                  <a:pt x="78343" y="194633"/>
                  <a:pt x="78343" y="194633"/>
                </a:cubicBezTo>
                <a:cubicBezTo>
                  <a:pt x="78343" y="86504"/>
                  <a:pt x="156827" y="0"/>
                  <a:pt x="254932"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Freeform 29"/>
          <p:cNvSpPr>
            <a:spLocks noChangeAspect="1" noEditPoints="1"/>
          </p:cNvSpPr>
          <p:nvPr/>
        </p:nvSpPr>
        <p:spPr bwMode="black">
          <a:xfrm>
            <a:off x="1049012" y="4172598"/>
            <a:ext cx="837406" cy="529211"/>
          </a:xfrm>
          <a:custGeom>
            <a:avLst/>
            <a:gdLst>
              <a:gd name="T0" fmla="*/ 2248 w 2312"/>
              <a:gd name="T1" fmla="*/ 0 h 1460"/>
              <a:gd name="T2" fmla="*/ 64 w 2312"/>
              <a:gd name="T3" fmla="*/ 0 h 1460"/>
              <a:gd name="T4" fmla="*/ 0 w 2312"/>
              <a:gd name="T5" fmla="*/ 64 h 1460"/>
              <a:gd name="T6" fmla="*/ 0 w 2312"/>
              <a:gd name="T7" fmla="*/ 1396 h 1460"/>
              <a:gd name="T8" fmla="*/ 64 w 2312"/>
              <a:gd name="T9" fmla="*/ 1460 h 1460"/>
              <a:gd name="T10" fmla="*/ 2248 w 2312"/>
              <a:gd name="T11" fmla="*/ 1460 h 1460"/>
              <a:gd name="T12" fmla="*/ 2312 w 2312"/>
              <a:gd name="T13" fmla="*/ 1396 h 1460"/>
              <a:gd name="T14" fmla="*/ 2312 w 2312"/>
              <a:gd name="T15" fmla="*/ 64 h 1460"/>
              <a:gd name="T16" fmla="*/ 2248 w 2312"/>
              <a:gd name="T17" fmla="*/ 0 h 1460"/>
              <a:gd name="T18" fmla="*/ 1152 w 2312"/>
              <a:gd name="T19" fmla="*/ 1409 h 1460"/>
              <a:gd name="T20" fmla="*/ 1120 w 2312"/>
              <a:gd name="T21" fmla="*/ 1404 h 1460"/>
              <a:gd name="T22" fmla="*/ 1120 w 2312"/>
              <a:gd name="T23" fmla="*/ 1377 h 1460"/>
              <a:gd name="T24" fmla="*/ 1152 w 2312"/>
              <a:gd name="T25" fmla="*/ 1377 h 1460"/>
              <a:gd name="T26" fmla="*/ 1152 w 2312"/>
              <a:gd name="T27" fmla="*/ 1409 h 1460"/>
              <a:gd name="T28" fmla="*/ 1152 w 2312"/>
              <a:gd name="T29" fmla="*/ 1374 h 1460"/>
              <a:gd name="T30" fmla="*/ 1120 w 2312"/>
              <a:gd name="T31" fmla="*/ 1374 h 1460"/>
              <a:gd name="T32" fmla="*/ 1120 w 2312"/>
              <a:gd name="T33" fmla="*/ 1347 h 1460"/>
              <a:gd name="T34" fmla="*/ 1152 w 2312"/>
              <a:gd name="T35" fmla="*/ 1342 h 1460"/>
              <a:gd name="T36" fmla="*/ 1152 w 2312"/>
              <a:gd name="T37" fmla="*/ 1374 h 1460"/>
              <a:gd name="T38" fmla="*/ 1199 w 2312"/>
              <a:gd name="T39" fmla="*/ 1415 h 1460"/>
              <a:gd name="T40" fmla="*/ 1156 w 2312"/>
              <a:gd name="T41" fmla="*/ 1409 h 1460"/>
              <a:gd name="T42" fmla="*/ 1156 w 2312"/>
              <a:gd name="T43" fmla="*/ 1377 h 1460"/>
              <a:gd name="T44" fmla="*/ 1199 w 2312"/>
              <a:gd name="T45" fmla="*/ 1377 h 1460"/>
              <a:gd name="T46" fmla="*/ 1199 w 2312"/>
              <a:gd name="T47" fmla="*/ 1415 h 1460"/>
              <a:gd name="T48" fmla="*/ 1199 w 2312"/>
              <a:gd name="T49" fmla="*/ 1374 h 1460"/>
              <a:gd name="T50" fmla="*/ 1156 w 2312"/>
              <a:gd name="T51" fmla="*/ 1374 h 1460"/>
              <a:gd name="T52" fmla="*/ 1156 w 2312"/>
              <a:gd name="T53" fmla="*/ 1342 h 1460"/>
              <a:gd name="T54" fmla="*/ 1199 w 2312"/>
              <a:gd name="T55" fmla="*/ 1336 h 1460"/>
              <a:gd name="T56" fmla="*/ 1199 w 2312"/>
              <a:gd name="T57" fmla="*/ 1374 h 1460"/>
              <a:gd name="T58" fmla="*/ 2176 w 2312"/>
              <a:gd name="T59" fmla="*/ 1301 h 1460"/>
              <a:gd name="T60" fmla="*/ 136 w 2312"/>
              <a:gd name="T61" fmla="*/ 1301 h 1460"/>
              <a:gd name="T62" fmla="*/ 136 w 2312"/>
              <a:gd name="T63" fmla="*/ 158 h 1460"/>
              <a:gd name="T64" fmla="*/ 2176 w 2312"/>
              <a:gd name="T65" fmla="*/ 158 h 1460"/>
              <a:gd name="T66" fmla="*/ 2176 w 2312"/>
              <a:gd name="T67" fmla="*/ 13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12" h="1460">
                <a:moveTo>
                  <a:pt x="2248" y="0"/>
                </a:moveTo>
                <a:cubicBezTo>
                  <a:pt x="64" y="0"/>
                  <a:pt x="64" y="0"/>
                  <a:pt x="64" y="0"/>
                </a:cubicBezTo>
                <a:cubicBezTo>
                  <a:pt x="29" y="0"/>
                  <a:pt x="0" y="28"/>
                  <a:pt x="0" y="64"/>
                </a:cubicBezTo>
                <a:cubicBezTo>
                  <a:pt x="0" y="1396"/>
                  <a:pt x="0" y="1396"/>
                  <a:pt x="0" y="1396"/>
                </a:cubicBezTo>
                <a:cubicBezTo>
                  <a:pt x="0" y="1431"/>
                  <a:pt x="29" y="1460"/>
                  <a:pt x="64" y="1460"/>
                </a:cubicBezTo>
                <a:cubicBezTo>
                  <a:pt x="2248" y="1460"/>
                  <a:pt x="2248" y="1460"/>
                  <a:pt x="2248" y="1460"/>
                </a:cubicBezTo>
                <a:cubicBezTo>
                  <a:pt x="2283" y="1460"/>
                  <a:pt x="2312" y="1431"/>
                  <a:pt x="2312" y="1396"/>
                </a:cubicBezTo>
                <a:cubicBezTo>
                  <a:pt x="2312" y="64"/>
                  <a:pt x="2312" y="64"/>
                  <a:pt x="2312" y="64"/>
                </a:cubicBezTo>
                <a:cubicBezTo>
                  <a:pt x="2312" y="28"/>
                  <a:pt x="2283" y="0"/>
                  <a:pt x="2248" y="0"/>
                </a:cubicBezTo>
                <a:close/>
                <a:moveTo>
                  <a:pt x="1152" y="1409"/>
                </a:moveTo>
                <a:cubicBezTo>
                  <a:pt x="1120" y="1404"/>
                  <a:pt x="1120" y="1404"/>
                  <a:pt x="1120" y="1404"/>
                </a:cubicBezTo>
                <a:cubicBezTo>
                  <a:pt x="1120" y="1377"/>
                  <a:pt x="1120" y="1377"/>
                  <a:pt x="1120" y="1377"/>
                </a:cubicBezTo>
                <a:cubicBezTo>
                  <a:pt x="1152" y="1377"/>
                  <a:pt x="1152" y="1377"/>
                  <a:pt x="1152" y="1377"/>
                </a:cubicBezTo>
                <a:lnTo>
                  <a:pt x="1152" y="1409"/>
                </a:lnTo>
                <a:close/>
                <a:moveTo>
                  <a:pt x="1152" y="1374"/>
                </a:moveTo>
                <a:cubicBezTo>
                  <a:pt x="1120" y="1374"/>
                  <a:pt x="1120" y="1374"/>
                  <a:pt x="1120" y="1374"/>
                </a:cubicBezTo>
                <a:cubicBezTo>
                  <a:pt x="1120" y="1347"/>
                  <a:pt x="1120" y="1347"/>
                  <a:pt x="1120" y="1347"/>
                </a:cubicBezTo>
                <a:cubicBezTo>
                  <a:pt x="1152" y="1342"/>
                  <a:pt x="1152" y="1342"/>
                  <a:pt x="1152" y="1342"/>
                </a:cubicBezTo>
                <a:lnTo>
                  <a:pt x="1152" y="1374"/>
                </a:lnTo>
                <a:close/>
                <a:moveTo>
                  <a:pt x="1199" y="1415"/>
                </a:moveTo>
                <a:cubicBezTo>
                  <a:pt x="1156" y="1409"/>
                  <a:pt x="1156" y="1409"/>
                  <a:pt x="1156" y="1409"/>
                </a:cubicBezTo>
                <a:cubicBezTo>
                  <a:pt x="1156" y="1377"/>
                  <a:pt x="1156" y="1377"/>
                  <a:pt x="1156" y="1377"/>
                </a:cubicBezTo>
                <a:cubicBezTo>
                  <a:pt x="1199" y="1377"/>
                  <a:pt x="1199" y="1377"/>
                  <a:pt x="1199" y="1377"/>
                </a:cubicBezTo>
                <a:lnTo>
                  <a:pt x="1199" y="1415"/>
                </a:lnTo>
                <a:close/>
                <a:moveTo>
                  <a:pt x="1199" y="1374"/>
                </a:moveTo>
                <a:cubicBezTo>
                  <a:pt x="1156" y="1374"/>
                  <a:pt x="1156" y="1374"/>
                  <a:pt x="1156" y="1374"/>
                </a:cubicBezTo>
                <a:cubicBezTo>
                  <a:pt x="1156" y="1342"/>
                  <a:pt x="1156" y="1342"/>
                  <a:pt x="1156" y="1342"/>
                </a:cubicBezTo>
                <a:cubicBezTo>
                  <a:pt x="1199" y="1336"/>
                  <a:pt x="1199" y="1336"/>
                  <a:pt x="1199" y="1336"/>
                </a:cubicBezTo>
                <a:lnTo>
                  <a:pt x="1199" y="1374"/>
                </a:lnTo>
                <a:close/>
                <a:moveTo>
                  <a:pt x="2176" y="1301"/>
                </a:moveTo>
                <a:cubicBezTo>
                  <a:pt x="136" y="1301"/>
                  <a:pt x="136" y="1301"/>
                  <a:pt x="136" y="1301"/>
                </a:cubicBezTo>
                <a:cubicBezTo>
                  <a:pt x="136" y="158"/>
                  <a:pt x="136" y="158"/>
                  <a:pt x="136" y="158"/>
                </a:cubicBezTo>
                <a:cubicBezTo>
                  <a:pt x="2176" y="158"/>
                  <a:pt x="2176" y="158"/>
                  <a:pt x="2176" y="158"/>
                </a:cubicBezTo>
                <a:lnTo>
                  <a:pt x="2176" y="1301"/>
                </a:lnTo>
                <a:close/>
              </a:path>
            </a:pathLst>
          </a:custGeom>
          <a:solidFill>
            <a:schemeClr val="bg2"/>
          </a:solidFill>
          <a:ln>
            <a:noFill/>
          </a:ln>
        </p:spPr>
        <p:txBody>
          <a:bodyPr vert="horz" wrap="square" lIns="89621" tIns="44811" rIns="89621" bIns="44811" numCol="1" anchor="t" anchorCtr="0" compatLnSpc="1">
            <a:prstTxWarp prst="textNoShape">
              <a:avLst/>
            </a:prstTxWarp>
          </a:bodyPr>
          <a:lstStyle/>
          <a:p>
            <a:pPr defTabSz="914185"/>
            <a:endParaRPr lang="en-US" dirty="0">
              <a:solidFill>
                <a:srgbClr val="FFFFFF"/>
              </a:solidFill>
            </a:endParaRPr>
          </a:p>
        </p:txBody>
      </p:sp>
      <p:sp>
        <p:nvSpPr>
          <p:cNvPr id="36" name="Freeform 35"/>
          <p:cNvSpPr>
            <a:spLocks noChangeAspect="1"/>
          </p:cNvSpPr>
          <p:nvPr/>
        </p:nvSpPr>
        <p:spPr bwMode="black">
          <a:xfrm>
            <a:off x="2412339" y="4478061"/>
            <a:ext cx="1285201" cy="1011855"/>
          </a:xfrm>
          <a:custGeom>
            <a:avLst/>
            <a:gdLst>
              <a:gd name="connsiteX0" fmla="*/ 427036 w 1971675"/>
              <a:gd name="connsiteY0" fmla="*/ 1374775 h 1409700"/>
              <a:gd name="connsiteX1" fmla="*/ 1544636 w 1971675"/>
              <a:gd name="connsiteY1" fmla="*/ 1374775 h 1409700"/>
              <a:gd name="connsiteX2" fmla="*/ 1544636 w 1971675"/>
              <a:gd name="connsiteY2" fmla="*/ 1409700 h 1409700"/>
              <a:gd name="connsiteX3" fmla="*/ 427036 w 1971675"/>
              <a:gd name="connsiteY3" fmla="*/ 1409700 h 1409700"/>
              <a:gd name="connsiteX4" fmla="*/ 104775 w 1971675"/>
              <a:gd name="connsiteY4" fmla="*/ 104775 h 1409700"/>
              <a:gd name="connsiteX5" fmla="*/ 104775 w 1971675"/>
              <a:gd name="connsiteY5" fmla="*/ 1028700 h 1409700"/>
              <a:gd name="connsiteX6" fmla="*/ 761999 w 1971675"/>
              <a:gd name="connsiteY6" fmla="*/ 1028700 h 1409700"/>
              <a:gd name="connsiteX7" fmla="*/ 1198562 w 1971675"/>
              <a:gd name="connsiteY7" fmla="*/ 1028700 h 1409700"/>
              <a:gd name="connsiteX8" fmla="*/ 1879600 w 1971675"/>
              <a:gd name="connsiteY8" fmla="*/ 1028700 h 1409700"/>
              <a:gd name="connsiteX9" fmla="*/ 1879600 w 1971675"/>
              <a:gd name="connsiteY9" fmla="*/ 104775 h 1409700"/>
              <a:gd name="connsiteX10" fmla="*/ 985837 w 1971675"/>
              <a:gd name="connsiteY10" fmla="*/ 23812 h 1409700"/>
              <a:gd name="connsiteX11" fmla="*/ 957262 w 1971675"/>
              <a:gd name="connsiteY11" fmla="*/ 46831 h 1409700"/>
              <a:gd name="connsiteX12" fmla="*/ 985837 w 1971675"/>
              <a:gd name="connsiteY12" fmla="*/ 69850 h 1409700"/>
              <a:gd name="connsiteX13" fmla="*/ 1014412 w 1971675"/>
              <a:gd name="connsiteY13" fmla="*/ 46831 h 1409700"/>
              <a:gd name="connsiteX14" fmla="*/ 985837 w 1971675"/>
              <a:gd name="connsiteY14" fmla="*/ 23812 h 1409700"/>
              <a:gd name="connsiteX15" fmla="*/ 103772 w 1971675"/>
              <a:gd name="connsiteY15" fmla="*/ 0 h 1409700"/>
              <a:gd name="connsiteX16" fmla="*/ 1856372 w 1971675"/>
              <a:gd name="connsiteY16" fmla="*/ 0 h 1409700"/>
              <a:gd name="connsiteX17" fmla="*/ 1971675 w 1971675"/>
              <a:gd name="connsiteY17" fmla="*/ 103909 h 1409700"/>
              <a:gd name="connsiteX18" fmla="*/ 1971675 w 1971675"/>
              <a:gd name="connsiteY18" fmla="*/ 1027546 h 1409700"/>
              <a:gd name="connsiteX19" fmla="*/ 1856372 w 1971675"/>
              <a:gd name="connsiteY19" fmla="*/ 1143000 h 1409700"/>
              <a:gd name="connsiteX20" fmla="*/ 1277877 w 1971675"/>
              <a:gd name="connsiteY20" fmla="*/ 1143000 h 1409700"/>
              <a:gd name="connsiteX21" fmla="*/ 1198562 w 1971675"/>
              <a:gd name="connsiteY21" fmla="*/ 1143000 h 1409700"/>
              <a:gd name="connsiteX22" fmla="*/ 1198562 w 1971675"/>
              <a:gd name="connsiteY22" fmla="*/ 1212850 h 1409700"/>
              <a:gd name="connsiteX23" fmla="*/ 1198562 w 1971675"/>
              <a:gd name="connsiteY23" fmla="*/ 1258887 h 1409700"/>
              <a:gd name="connsiteX24" fmla="*/ 1452561 w 1971675"/>
              <a:gd name="connsiteY24" fmla="*/ 1258887 h 1409700"/>
              <a:gd name="connsiteX25" fmla="*/ 1544636 w 1971675"/>
              <a:gd name="connsiteY25" fmla="*/ 1374774 h 1409700"/>
              <a:gd name="connsiteX26" fmla="*/ 427036 w 1971675"/>
              <a:gd name="connsiteY26" fmla="*/ 1374774 h 1409700"/>
              <a:gd name="connsiteX27" fmla="*/ 519111 w 1971675"/>
              <a:gd name="connsiteY27" fmla="*/ 1258887 h 1409700"/>
              <a:gd name="connsiteX28" fmla="*/ 761999 w 1971675"/>
              <a:gd name="connsiteY28" fmla="*/ 1258887 h 1409700"/>
              <a:gd name="connsiteX29" fmla="*/ 761999 w 1971675"/>
              <a:gd name="connsiteY29" fmla="*/ 1212850 h 1409700"/>
              <a:gd name="connsiteX30" fmla="*/ 761999 w 1971675"/>
              <a:gd name="connsiteY30" fmla="*/ 1143000 h 1409700"/>
              <a:gd name="connsiteX31" fmla="*/ 673281 w 1971675"/>
              <a:gd name="connsiteY31" fmla="*/ 1143000 h 1409700"/>
              <a:gd name="connsiteX32" fmla="*/ 103772 w 1971675"/>
              <a:gd name="connsiteY32" fmla="*/ 1143000 h 1409700"/>
              <a:gd name="connsiteX33" fmla="*/ 0 w 1971675"/>
              <a:gd name="connsiteY33" fmla="*/ 1027546 h 1409700"/>
              <a:gd name="connsiteX34" fmla="*/ 0 w 1971675"/>
              <a:gd name="connsiteY34" fmla="*/ 103909 h 1409700"/>
              <a:gd name="connsiteX35" fmla="*/ 103772 w 1971675"/>
              <a:gd name="connsiteY35" fmla="*/ 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71675" h="1409700">
                <a:moveTo>
                  <a:pt x="427036" y="1374775"/>
                </a:moveTo>
                <a:lnTo>
                  <a:pt x="1544636" y="1374775"/>
                </a:lnTo>
                <a:lnTo>
                  <a:pt x="1544636" y="1409700"/>
                </a:lnTo>
                <a:lnTo>
                  <a:pt x="427036" y="1409700"/>
                </a:lnTo>
                <a:close/>
                <a:moveTo>
                  <a:pt x="104775" y="104775"/>
                </a:moveTo>
                <a:lnTo>
                  <a:pt x="104775" y="1028700"/>
                </a:lnTo>
                <a:lnTo>
                  <a:pt x="761999" y="1028700"/>
                </a:lnTo>
                <a:lnTo>
                  <a:pt x="1198562" y="1028700"/>
                </a:lnTo>
                <a:lnTo>
                  <a:pt x="1879600" y="1028700"/>
                </a:lnTo>
                <a:lnTo>
                  <a:pt x="1879600" y="104775"/>
                </a:lnTo>
                <a:close/>
                <a:moveTo>
                  <a:pt x="985837" y="23812"/>
                </a:moveTo>
                <a:cubicBezTo>
                  <a:pt x="970055" y="23812"/>
                  <a:pt x="957262" y="34118"/>
                  <a:pt x="957262" y="46831"/>
                </a:cubicBezTo>
                <a:cubicBezTo>
                  <a:pt x="957262" y="59544"/>
                  <a:pt x="970055" y="69850"/>
                  <a:pt x="985837" y="69850"/>
                </a:cubicBezTo>
                <a:cubicBezTo>
                  <a:pt x="1001619" y="69850"/>
                  <a:pt x="1014412" y="59544"/>
                  <a:pt x="1014412" y="46831"/>
                </a:cubicBezTo>
                <a:cubicBezTo>
                  <a:pt x="1014412" y="34118"/>
                  <a:pt x="1001619" y="23812"/>
                  <a:pt x="985837" y="23812"/>
                </a:cubicBezTo>
                <a:close/>
                <a:moveTo>
                  <a:pt x="103772" y="0"/>
                </a:moveTo>
                <a:cubicBezTo>
                  <a:pt x="1856372" y="0"/>
                  <a:pt x="1856372" y="0"/>
                  <a:pt x="1856372" y="0"/>
                </a:cubicBezTo>
                <a:cubicBezTo>
                  <a:pt x="1925554" y="0"/>
                  <a:pt x="1971675" y="46182"/>
                  <a:pt x="1971675" y="103909"/>
                </a:cubicBezTo>
                <a:lnTo>
                  <a:pt x="1971675" y="1027546"/>
                </a:lnTo>
                <a:cubicBezTo>
                  <a:pt x="1971675" y="1085273"/>
                  <a:pt x="1925554" y="1143000"/>
                  <a:pt x="1856372" y="1143000"/>
                </a:cubicBezTo>
                <a:cubicBezTo>
                  <a:pt x="1637297" y="1143000"/>
                  <a:pt x="1445606" y="1143000"/>
                  <a:pt x="1277877" y="1143000"/>
                </a:cubicBezTo>
                <a:lnTo>
                  <a:pt x="1198562" y="1143000"/>
                </a:lnTo>
                <a:lnTo>
                  <a:pt x="1198562" y="1212850"/>
                </a:lnTo>
                <a:lnTo>
                  <a:pt x="1198562" y="1258887"/>
                </a:lnTo>
                <a:lnTo>
                  <a:pt x="1452561" y="1258887"/>
                </a:lnTo>
                <a:lnTo>
                  <a:pt x="1544636" y="1374774"/>
                </a:lnTo>
                <a:lnTo>
                  <a:pt x="427036" y="1374774"/>
                </a:lnTo>
                <a:lnTo>
                  <a:pt x="519111" y="1258887"/>
                </a:lnTo>
                <a:lnTo>
                  <a:pt x="761999" y="1258887"/>
                </a:lnTo>
                <a:lnTo>
                  <a:pt x="761999" y="1212850"/>
                </a:lnTo>
                <a:lnTo>
                  <a:pt x="761999" y="1143000"/>
                </a:lnTo>
                <a:lnTo>
                  <a:pt x="673281" y="1143000"/>
                </a:lnTo>
                <a:cubicBezTo>
                  <a:pt x="103772" y="1143000"/>
                  <a:pt x="103772" y="1143000"/>
                  <a:pt x="103772" y="1143000"/>
                </a:cubicBezTo>
                <a:cubicBezTo>
                  <a:pt x="46121" y="1143000"/>
                  <a:pt x="0" y="1085273"/>
                  <a:pt x="0" y="1027546"/>
                </a:cubicBezTo>
                <a:cubicBezTo>
                  <a:pt x="0" y="103909"/>
                  <a:pt x="0" y="103909"/>
                  <a:pt x="0" y="103909"/>
                </a:cubicBezTo>
                <a:cubicBezTo>
                  <a:pt x="0" y="46182"/>
                  <a:pt x="46121" y="0"/>
                  <a:pt x="103772" y="0"/>
                </a:cubicBez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7" name="Freeform 25"/>
          <p:cNvSpPr>
            <a:spLocks noChangeAspect="1" noEditPoints="1"/>
          </p:cNvSpPr>
          <p:nvPr/>
        </p:nvSpPr>
        <p:spPr bwMode="black">
          <a:xfrm>
            <a:off x="968188" y="4997054"/>
            <a:ext cx="1056538" cy="725814"/>
          </a:xfrm>
          <a:custGeom>
            <a:avLst/>
            <a:gdLst>
              <a:gd name="T0" fmla="*/ 2442 w 2470"/>
              <a:gd name="T1" fmla="*/ 0 h 1695"/>
              <a:gd name="T2" fmla="*/ 28 w 2470"/>
              <a:gd name="T3" fmla="*/ 0 h 1695"/>
              <a:gd name="T4" fmla="*/ 0 w 2470"/>
              <a:gd name="T5" fmla="*/ 28 h 1695"/>
              <a:gd name="T6" fmla="*/ 0 w 2470"/>
              <a:gd name="T7" fmla="*/ 1667 h 1695"/>
              <a:gd name="T8" fmla="*/ 28 w 2470"/>
              <a:gd name="T9" fmla="*/ 1695 h 1695"/>
              <a:gd name="T10" fmla="*/ 2442 w 2470"/>
              <a:gd name="T11" fmla="*/ 1695 h 1695"/>
              <a:gd name="T12" fmla="*/ 2470 w 2470"/>
              <a:gd name="T13" fmla="*/ 1667 h 1695"/>
              <a:gd name="T14" fmla="*/ 2470 w 2470"/>
              <a:gd name="T15" fmla="*/ 28 h 1695"/>
              <a:gd name="T16" fmla="*/ 2442 w 2470"/>
              <a:gd name="T17" fmla="*/ 0 h 1695"/>
              <a:gd name="T18" fmla="*/ 2345 w 2470"/>
              <a:gd name="T19" fmla="*/ 1593 h 1695"/>
              <a:gd name="T20" fmla="*/ 124 w 2470"/>
              <a:gd name="T21" fmla="*/ 1593 h 1695"/>
              <a:gd name="T22" fmla="*/ 124 w 2470"/>
              <a:gd name="T23" fmla="*/ 101 h 1695"/>
              <a:gd name="T24" fmla="*/ 2345 w 2470"/>
              <a:gd name="T25" fmla="*/ 101 h 1695"/>
              <a:gd name="T26" fmla="*/ 2345 w 2470"/>
              <a:gd name="T27" fmla="*/ 1593 h 1695"/>
              <a:gd name="T28" fmla="*/ 2403 w 2470"/>
              <a:gd name="T29" fmla="*/ 880 h 1695"/>
              <a:gd name="T30" fmla="*/ 2372 w 2470"/>
              <a:gd name="T31" fmla="*/ 876 h 1695"/>
              <a:gd name="T32" fmla="*/ 2372 w 2470"/>
              <a:gd name="T33" fmla="*/ 850 h 1695"/>
              <a:gd name="T34" fmla="*/ 2403 w 2470"/>
              <a:gd name="T35" fmla="*/ 850 h 1695"/>
              <a:gd name="T36" fmla="*/ 2403 w 2470"/>
              <a:gd name="T37" fmla="*/ 880 h 1695"/>
              <a:gd name="T38" fmla="*/ 2403 w 2470"/>
              <a:gd name="T39" fmla="*/ 847 h 1695"/>
              <a:gd name="T40" fmla="*/ 2372 w 2470"/>
              <a:gd name="T41" fmla="*/ 847 h 1695"/>
              <a:gd name="T42" fmla="*/ 2372 w 2470"/>
              <a:gd name="T43" fmla="*/ 822 h 1695"/>
              <a:gd name="T44" fmla="*/ 2403 w 2470"/>
              <a:gd name="T45" fmla="*/ 818 h 1695"/>
              <a:gd name="T46" fmla="*/ 2403 w 2470"/>
              <a:gd name="T47" fmla="*/ 847 h 1695"/>
              <a:gd name="T48" fmla="*/ 2446 w 2470"/>
              <a:gd name="T49" fmla="*/ 886 h 1695"/>
              <a:gd name="T50" fmla="*/ 2406 w 2470"/>
              <a:gd name="T51" fmla="*/ 880 h 1695"/>
              <a:gd name="T52" fmla="*/ 2406 w 2470"/>
              <a:gd name="T53" fmla="*/ 850 h 1695"/>
              <a:gd name="T54" fmla="*/ 2446 w 2470"/>
              <a:gd name="T55" fmla="*/ 850 h 1695"/>
              <a:gd name="T56" fmla="*/ 2446 w 2470"/>
              <a:gd name="T57" fmla="*/ 886 h 1695"/>
              <a:gd name="T58" fmla="*/ 2446 w 2470"/>
              <a:gd name="T59" fmla="*/ 847 h 1695"/>
              <a:gd name="T60" fmla="*/ 2406 w 2470"/>
              <a:gd name="T61" fmla="*/ 847 h 1695"/>
              <a:gd name="T62" fmla="*/ 2406 w 2470"/>
              <a:gd name="T63" fmla="*/ 818 h 1695"/>
              <a:gd name="T64" fmla="*/ 2446 w 2470"/>
              <a:gd name="T65" fmla="*/ 812 h 1695"/>
              <a:gd name="T66" fmla="*/ 2446 w 2470"/>
              <a:gd name="T67" fmla="*/ 847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0" h="1695">
                <a:moveTo>
                  <a:pt x="2442" y="0"/>
                </a:moveTo>
                <a:cubicBezTo>
                  <a:pt x="28" y="0"/>
                  <a:pt x="28" y="0"/>
                  <a:pt x="28" y="0"/>
                </a:cubicBezTo>
                <a:cubicBezTo>
                  <a:pt x="12" y="0"/>
                  <a:pt x="0" y="12"/>
                  <a:pt x="0" y="28"/>
                </a:cubicBezTo>
                <a:cubicBezTo>
                  <a:pt x="0" y="1667"/>
                  <a:pt x="0" y="1667"/>
                  <a:pt x="0" y="1667"/>
                </a:cubicBezTo>
                <a:cubicBezTo>
                  <a:pt x="0" y="1682"/>
                  <a:pt x="12" y="1695"/>
                  <a:pt x="28" y="1695"/>
                </a:cubicBezTo>
                <a:cubicBezTo>
                  <a:pt x="2442" y="1695"/>
                  <a:pt x="2442" y="1695"/>
                  <a:pt x="2442" y="1695"/>
                </a:cubicBezTo>
                <a:cubicBezTo>
                  <a:pt x="2458" y="1695"/>
                  <a:pt x="2470" y="1682"/>
                  <a:pt x="2470" y="1667"/>
                </a:cubicBezTo>
                <a:cubicBezTo>
                  <a:pt x="2470" y="28"/>
                  <a:pt x="2470" y="28"/>
                  <a:pt x="2470" y="28"/>
                </a:cubicBezTo>
                <a:cubicBezTo>
                  <a:pt x="2470" y="12"/>
                  <a:pt x="2458" y="0"/>
                  <a:pt x="2442" y="0"/>
                </a:cubicBezTo>
                <a:close/>
                <a:moveTo>
                  <a:pt x="2345" y="1593"/>
                </a:moveTo>
                <a:cubicBezTo>
                  <a:pt x="124" y="1593"/>
                  <a:pt x="124" y="1593"/>
                  <a:pt x="124" y="1593"/>
                </a:cubicBezTo>
                <a:cubicBezTo>
                  <a:pt x="124" y="101"/>
                  <a:pt x="124" y="101"/>
                  <a:pt x="124" y="101"/>
                </a:cubicBezTo>
                <a:cubicBezTo>
                  <a:pt x="2345" y="101"/>
                  <a:pt x="2345" y="101"/>
                  <a:pt x="2345" y="101"/>
                </a:cubicBezTo>
                <a:lnTo>
                  <a:pt x="2345" y="1593"/>
                </a:lnTo>
                <a:close/>
                <a:moveTo>
                  <a:pt x="2403" y="880"/>
                </a:moveTo>
                <a:cubicBezTo>
                  <a:pt x="2372" y="876"/>
                  <a:pt x="2372" y="876"/>
                  <a:pt x="2372" y="876"/>
                </a:cubicBezTo>
                <a:cubicBezTo>
                  <a:pt x="2372" y="850"/>
                  <a:pt x="2372" y="850"/>
                  <a:pt x="2372" y="850"/>
                </a:cubicBezTo>
                <a:cubicBezTo>
                  <a:pt x="2403" y="850"/>
                  <a:pt x="2403" y="850"/>
                  <a:pt x="2403" y="850"/>
                </a:cubicBezTo>
                <a:lnTo>
                  <a:pt x="2403" y="880"/>
                </a:lnTo>
                <a:close/>
                <a:moveTo>
                  <a:pt x="2403" y="847"/>
                </a:moveTo>
                <a:cubicBezTo>
                  <a:pt x="2372" y="847"/>
                  <a:pt x="2372" y="847"/>
                  <a:pt x="2372" y="847"/>
                </a:cubicBezTo>
                <a:cubicBezTo>
                  <a:pt x="2372" y="822"/>
                  <a:pt x="2372" y="822"/>
                  <a:pt x="2372" y="822"/>
                </a:cubicBezTo>
                <a:cubicBezTo>
                  <a:pt x="2403" y="818"/>
                  <a:pt x="2403" y="818"/>
                  <a:pt x="2403" y="818"/>
                </a:cubicBezTo>
                <a:lnTo>
                  <a:pt x="2403" y="847"/>
                </a:lnTo>
                <a:close/>
                <a:moveTo>
                  <a:pt x="2446" y="886"/>
                </a:moveTo>
                <a:cubicBezTo>
                  <a:pt x="2406" y="880"/>
                  <a:pt x="2406" y="880"/>
                  <a:pt x="2406" y="880"/>
                </a:cubicBezTo>
                <a:cubicBezTo>
                  <a:pt x="2406" y="850"/>
                  <a:pt x="2406" y="850"/>
                  <a:pt x="2406" y="850"/>
                </a:cubicBezTo>
                <a:cubicBezTo>
                  <a:pt x="2446" y="850"/>
                  <a:pt x="2446" y="850"/>
                  <a:pt x="2446" y="850"/>
                </a:cubicBezTo>
                <a:lnTo>
                  <a:pt x="2446" y="886"/>
                </a:lnTo>
                <a:close/>
                <a:moveTo>
                  <a:pt x="2446" y="847"/>
                </a:moveTo>
                <a:cubicBezTo>
                  <a:pt x="2406" y="847"/>
                  <a:pt x="2406" y="847"/>
                  <a:pt x="2406" y="847"/>
                </a:cubicBezTo>
                <a:cubicBezTo>
                  <a:pt x="2406" y="818"/>
                  <a:pt x="2406" y="818"/>
                  <a:pt x="2406" y="818"/>
                </a:cubicBezTo>
                <a:cubicBezTo>
                  <a:pt x="2446" y="812"/>
                  <a:pt x="2446" y="812"/>
                  <a:pt x="2446" y="812"/>
                </a:cubicBezTo>
                <a:lnTo>
                  <a:pt x="2446" y="847"/>
                </a:lnTo>
                <a:close/>
              </a:path>
            </a:pathLst>
          </a:custGeom>
          <a:solidFill>
            <a:schemeClr val="bg2"/>
          </a:solidFill>
          <a:ln>
            <a:noFill/>
          </a:ln>
        </p:spPr>
        <p:txBody>
          <a:bodyPr vert="horz" wrap="square" lIns="89621" tIns="44811" rIns="89621" bIns="44811" numCol="1" anchor="t" anchorCtr="0" compatLnSpc="1">
            <a:prstTxWarp prst="textNoShape">
              <a:avLst/>
            </a:prstTxWarp>
          </a:bodyPr>
          <a:lstStyle/>
          <a:p>
            <a:pPr defTabSz="914185"/>
            <a:endParaRPr lang="en-US" dirty="0">
              <a:solidFill>
                <a:srgbClr val="FFFFFF"/>
              </a:solidFill>
            </a:endParaRPr>
          </a:p>
        </p:txBody>
      </p:sp>
      <p:sp>
        <p:nvSpPr>
          <p:cNvPr id="3" name="Rounded Rectangle 2"/>
          <p:cNvSpPr/>
          <p:nvPr/>
        </p:nvSpPr>
        <p:spPr bwMode="auto">
          <a:xfrm>
            <a:off x="968188" y="5777034"/>
            <a:ext cx="1063812" cy="87082"/>
          </a:xfrm>
          <a:prstGeom prst="round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4792123" y="4637386"/>
            <a:ext cx="782232" cy="904314"/>
            <a:chOff x="4781101" y="4755095"/>
            <a:chExt cx="782232" cy="904314"/>
          </a:xfrm>
        </p:grpSpPr>
        <p:sp>
          <p:nvSpPr>
            <p:cNvPr id="7" name="Rectangle 6"/>
            <p:cNvSpPr/>
            <p:nvPr/>
          </p:nvSpPr>
          <p:spPr bwMode="auto">
            <a:xfrm>
              <a:off x="4848225" y="4829175"/>
              <a:ext cx="645292" cy="76517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40" name="Picture 2" descr="http://revidmedia.com/wp-content/uploads/2013/07/NFC-icon.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4781101" y="4755095"/>
              <a:ext cx="782232" cy="90431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Freeform 40"/>
          <p:cNvSpPr>
            <a:spLocks noChangeAspect="1"/>
          </p:cNvSpPr>
          <p:nvPr/>
        </p:nvSpPr>
        <p:spPr bwMode="black">
          <a:xfrm>
            <a:off x="7139689" y="4752312"/>
            <a:ext cx="734176" cy="607220"/>
          </a:xfrm>
          <a:custGeom>
            <a:avLst/>
            <a:gdLst>
              <a:gd name="connsiteX0" fmla="*/ 731441 w 1073065"/>
              <a:gd name="connsiteY0" fmla="*/ 533748 h 887153"/>
              <a:gd name="connsiteX1" fmla="*/ 759927 w 1073065"/>
              <a:gd name="connsiteY1" fmla="*/ 562183 h 887153"/>
              <a:gd name="connsiteX2" fmla="*/ 759927 w 1073065"/>
              <a:gd name="connsiteY2" fmla="*/ 740916 h 887153"/>
              <a:gd name="connsiteX3" fmla="*/ 731441 w 1073065"/>
              <a:gd name="connsiteY3" fmla="*/ 769351 h 887153"/>
              <a:gd name="connsiteX4" fmla="*/ 702954 w 1073065"/>
              <a:gd name="connsiteY4" fmla="*/ 740916 h 887153"/>
              <a:gd name="connsiteX5" fmla="*/ 702954 w 1073065"/>
              <a:gd name="connsiteY5" fmla="*/ 562183 h 887153"/>
              <a:gd name="connsiteX6" fmla="*/ 731441 w 1073065"/>
              <a:gd name="connsiteY6" fmla="*/ 533748 h 887153"/>
              <a:gd name="connsiteX7" fmla="*/ 612569 w 1073065"/>
              <a:gd name="connsiteY7" fmla="*/ 489198 h 887153"/>
              <a:gd name="connsiteX8" fmla="*/ 640841 w 1073065"/>
              <a:gd name="connsiteY8" fmla="*/ 517610 h 887153"/>
              <a:gd name="connsiteX9" fmla="*/ 640841 w 1073065"/>
              <a:gd name="connsiteY9" fmla="*/ 785490 h 887153"/>
              <a:gd name="connsiteX10" fmla="*/ 612569 w 1073065"/>
              <a:gd name="connsiteY10" fmla="*/ 813902 h 887153"/>
              <a:gd name="connsiteX11" fmla="*/ 584296 w 1073065"/>
              <a:gd name="connsiteY11" fmla="*/ 785490 h 887153"/>
              <a:gd name="connsiteX12" fmla="*/ 584296 w 1073065"/>
              <a:gd name="connsiteY12" fmla="*/ 517610 h 887153"/>
              <a:gd name="connsiteX13" fmla="*/ 612569 w 1073065"/>
              <a:gd name="connsiteY13" fmla="*/ 489198 h 887153"/>
              <a:gd name="connsiteX14" fmla="*/ 374181 w 1073065"/>
              <a:gd name="connsiteY14" fmla="*/ 489198 h 887153"/>
              <a:gd name="connsiteX15" fmla="*/ 402667 w 1073065"/>
              <a:gd name="connsiteY15" fmla="*/ 517610 h 887153"/>
              <a:gd name="connsiteX16" fmla="*/ 402667 w 1073065"/>
              <a:gd name="connsiteY16" fmla="*/ 785490 h 887153"/>
              <a:gd name="connsiteX17" fmla="*/ 374181 w 1073065"/>
              <a:gd name="connsiteY17" fmla="*/ 813902 h 887153"/>
              <a:gd name="connsiteX18" fmla="*/ 345694 w 1073065"/>
              <a:gd name="connsiteY18" fmla="*/ 785490 h 887153"/>
              <a:gd name="connsiteX19" fmla="*/ 345694 w 1073065"/>
              <a:gd name="connsiteY19" fmla="*/ 517610 h 887153"/>
              <a:gd name="connsiteX20" fmla="*/ 374181 w 1073065"/>
              <a:gd name="connsiteY20" fmla="*/ 489198 h 887153"/>
              <a:gd name="connsiteX21" fmla="*/ 493910 w 1073065"/>
              <a:gd name="connsiteY21" fmla="*/ 415090 h 887153"/>
              <a:gd name="connsiteX22" fmla="*/ 522182 w 1073065"/>
              <a:gd name="connsiteY22" fmla="*/ 443515 h 887153"/>
              <a:gd name="connsiteX23" fmla="*/ 522182 w 1073065"/>
              <a:gd name="connsiteY23" fmla="*/ 858728 h 887153"/>
              <a:gd name="connsiteX24" fmla="*/ 493910 w 1073065"/>
              <a:gd name="connsiteY24" fmla="*/ 887153 h 887153"/>
              <a:gd name="connsiteX25" fmla="*/ 465637 w 1073065"/>
              <a:gd name="connsiteY25" fmla="*/ 858728 h 887153"/>
              <a:gd name="connsiteX26" fmla="*/ 465637 w 1073065"/>
              <a:gd name="connsiteY26" fmla="*/ 443515 h 887153"/>
              <a:gd name="connsiteX27" fmla="*/ 493910 w 1073065"/>
              <a:gd name="connsiteY27" fmla="*/ 415090 h 887153"/>
              <a:gd name="connsiteX28" fmla="*/ 702868 w 1073065"/>
              <a:gd name="connsiteY28" fmla="*/ 0 h 887153"/>
              <a:gd name="connsiteX29" fmla="*/ 855004 w 1073065"/>
              <a:gd name="connsiteY29" fmla="*/ 65987 h 887153"/>
              <a:gd name="connsiteX30" fmla="*/ 915858 w 1073065"/>
              <a:gd name="connsiteY30" fmla="*/ 219278 h 887153"/>
              <a:gd name="connsiteX31" fmla="*/ 915858 w 1073065"/>
              <a:gd name="connsiteY31" fmla="*/ 235521 h 887153"/>
              <a:gd name="connsiteX32" fmla="*/ 1011197 w 1073065"/>
              <a:gd name="connsiteY32" fmla="*/ 293386 h 887153"/>
              <a:gd name="connsiteX33" fmla="*/ 1073065 w 1073065"/>
              <a:gd name="connsiteY33" fmla="*/ 446678 h 887153"/>
              <a:gd name="connsiteX34" fmla="*/ 1011197 w 1073065"/>
              <a:gd name="connsiteY34" fmla="*/ 600985 h 887153"/>
              <a:gd name="connsiteX35" fmla="*/ 855004 w 1073065"/>
              <a:gd name="connsiteY35" fmla="*/ 666971 h 887153"/>
              <a:gd name="connsiteX36" fmla="*/ 808349 w 1073065"/>
              <a:gd name="connsiteY36" fmla="*/ 666971 h 887153"/>
              <a:gd name="connsiteX37" fmla="*/ 808349 w 1073065"/>
              <a:gd name="connsiteY37" fmla="*/ 606061 h 887153"/>
              <a:gd name="connsiteX38" fmla="*/ 855004 w 1073065"/>
              <a:gd name="connsiteY38" fmla="*/ 606061 h 887153"/>
              <a:gd name="connsiteX39" fmla="*/ 1012211 w 1073065"/>
              <a:gd name="connsiteY39" fmla="*/ 446678 h 887153"/>
              <a:gd name="connsiteX40" fmla="*/ 855004 w 1073065"/>
              <a:gd name="connsiteY40" fmla="*/ 288310 h 887153"/>
              <a:gd name="connsiteX41" fmla="*/ 842833 w 1073065"/>
              <a:gd name="connsiteY41" fmla="*/ 292371 h 887153"/>
              <a:gd name="connsiteX42" fmla="*/ 855004 w 1073065"/>
              <a:gd name="connsiteY42" fmla="*/ 219278 h 887153"/>
              <a:gd name="connsiteX43" fmla="*/ 702868 w 1073065"/>
              <a:gd name="connsiteY43" fmla="*/ 60911 h 887153"/>
              <a:gd name="connsiteX44" fmla="*/ 545661 w 1073065"/>
              <a:gd name="connsiteY44" fmla="*/ 202020 h 887153"/>
              <a:gd name="connsiteX45" fmla="*/ 431052 w 1073065"/>
              <a:gd name="connsiteY45" fmla="*/ 151261 h 887153"/>
              <a:gd name="connsiteX46" fmla="*/ 273845 w 1073065"/>
              <a:gd name="connsiteY46" fmla="*/ 301507 h 887153"/>
              <a:gd name="connsiteX47" fmla="*/ 218062 w 1073065"/>
              <a:gd name="connsiteY47" fmla="*/ 288310 h 887153"/>
              <a:gd name="connsiteX48" fmla="*/ 60855 w 1073065"/>
              <a:gd name="connsiteY48" fmla="*/ 446678 h 887153"/>
              <a:gd name="connsiteX49" fmla="*/ 218062 w 1073065"/>
              <a:gd name="connsiteY49" fmla="*/ 606061 h 887153"/>
              <a:gd name="connsiteX50" fmla="*/ 293115 w 1073065"/>
              <a:gd name="connsiteY50" fmla="*/ 606061 h 887153"/>
              <a:gd name="connsiteX51" fmla="*/ 293115 w 1073065"/>
              <a:gd name="connsiteY51" fmla="*/ 666971 h 887153"/>
              <a:gd name="connsiteX52" fmla="*/ 218062 w 1073065"/>
              <a:gd name="connsiteY52" fmla="*/ 666971 h 887153"/>
              <a:gd name="connsiteX53" fmla="*/ 64912 w 1073065"/>
              <a:gd name="connsiteY53" fmla="*/ 600985 h 887153"/>
              <a:gd name="connsiteX54" fmla="*/ 0 w 1073065"/>
              <a:gd name="connsiteY54" fmla="*/ 446678 h 887153"/>
              <a:gd name="connsiteX55" fmla="*/ 64912 w 1073065"/>
              <a:gd name="connsiteY55" fmla="*/ 292371 h 887153"/>
              <a:gd name="connsiteX56" fmla="*/ 218062 w 1073065"/>
              <a:gd name="connsiteY56" fmla="*/ 227400 h 887153"/>
              <a:gd name="connsiteX57" fmla="*/ 227190 w 1073065"/>
              <a:gd name="connsiteY57" fmla="*/ 227400 h 887153"/>
              <a:gd name="connsiteX58" fmla="*/ 279930 w 1073065"/>
              <a:gd name="connsiteY58" fmla="*/ 149231 h 887153"/>
              <a:gd name="connsiteX59" fmla="*/ 431052 w 1073065"/>
              <a:gd name="connsiteY59" fmla="*/ 90351 h 887153"/>
              <a:gd name="connsiteX60" fmla="*/ 515234 w 1073065"/>
              <a:gd name="connsiteY60" fmla="*/ 106594 h 887153"/>
              <a:gd name="connsiteX61" fmla="*/ 702868 w 1073065"/>
              <a:gd name="connsiteY61" fmla="*/ 0 h 8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73065" h="887153">
                <a:moveTo>
                  <a:pt x="731441" y="533748"/>
                </a:moveTo>
                <a:cubicBezTo>
                  <a:pt x="747719" y="533748"/>
                  <a:pt x="759927" y="545934"/>
                  <a:pt x="759927" y="562183"/>
                </a:cubicBezTo>
                <a:cubicBezTo>
                  <a:pt x="759927" y="562183"/>
                  <a:pt x="759927" y="562183"/>
                  <a:pt x="759927" y="740916"/>
                </a:cubicBezTo>
                <a:cubicBezTo>
                  <a:pt x="759927" y="756149"/>
                  <a:pt x="747719" y="769351"/>
                  <a:pt x="731441" y="769351"/>
                </a:cubicBezTo>
                <a:cubicBezTo>
                  <a:pt x="716180" y="769351"/>
                  <a:pt x="702954" y="756149"/>
                  <a:pt x="702954" y="740916"/>
                </a:cubicBezTo>
                <a:cubicBezTo>
                  <a:pt x="702954" y="740916"/>
                  <a:pt x="702954" y="740916"/>
                  <a:pt x="702954" y="562183"/>
                </a:cubicBezTo>
                <a:cubicBezTo>
                  <a:pt x="702954" y="545934"/>
                  <a:pt x="716180" y="533748"/>
                  <a:pt x="731441" y="533748"/>
                </a:cubicBezTo>
                <a:close/>
                <a:moveTo>
                  <a:pt x="612569" y="489198"/>
                </a:moveTo>
                <a:cubicBezTo>
                  <a:pt x="627715" y="489198"/>
                  <a:pt x="640841" y="501374"/>
                  <a:pt x="640841" y="517610"/>
                </a:cubicBezTo>
                <a:cubicBezTo>
                  <a:pt x="640841" y="517610"/>
                  <a:pt x="640841" y="517610"/>
                  <a:pt x="640841" y="785490"/>
                </a:cubicBezTo>
                <a:cubicBezTo>
                  <a:pt x="640841" y="800711"/>
                  <a:pt x="627715" y="813902"/>
                  <a:pt x="612569" y="813902"/>
                </a:cubicBezTo>
                <a:cubicBezTo>
                  <a:pt x="597423" y="813902"/>
                  <a:pt x="584296" y="800711"/>
                  <a:pt x="584296" y="785490"/>
                </a:cubicBezTo>
                <a:cubicBezTo>
                  <a:pt x="584296" y="785490"/>
                  <a:pt x="584296" y="785490"/>
                  <a:pt x="584296" y="517610"/>
                </a:cubicBezTo>
                <a:cubicBezTo>
                  <a:pt x="584296" y="501374"/>
                  <a:pt x="597423" y="489198"/>
                  <a:pt x="612569" y="489198"/>
                </a:cubicBezTo>
                <a:close/>
                <a:moveTo>
                  <a:pt x="374181" y="489198"/>
                </a:moveTo>
                <a:cubicBezTo>
                  <a:pt x="390459" y="489198"/>
                  <a:pt x="402667" y="501374"/>
                  <a:pt x="402667" y="517610"/>
                </a:cubicBezTo>
                <a:cubicBezTo>
                  <a:pt x="402667" y="517610"/>
                  <a:pt x="402667" y="517610"/>
                  <a:pt x="402667" y="785490"/>
                </a:cubicBezTo>
                <a:cubicBezTo>
                  <a:pt x="402667" y="800711"/>
                  <a:pt x="390459" y="813902"/>
                  <a:pt x="374181" y="813902"/>
                </a:cubicBezTo>
                <a:cubicBezTo>
                  <a:pt x="358920" y="813902"/>
                  <a:pt x="345694" y="800711"/>
                  <a:pt x="345694" y="785490"/>
                </a:cubicBezTo>
                <a:cubicBezTo>
                  <a:pt x="345694" y="785490"/>
                  <a:pt x="345694" y="785490"/>
                  <a:pt x="345694" y="517610"/>
                </a:cubicBezTo>
                <a:cubicBezTo>
                  <a:pt x="345694" y="501374"/>
                  <a:pt x="358920" y="489198"/>
                  <a:pt x="374181" y="489198"/>
                </a:cubicBezTo>
                <a:close/>
                <a:moveTo>
                  <a:pt x="493910" y="415090"/>
                </a:moveTo>
                <a:cubicBezTo>
                  <a:pt x="509056" y="415090"/>
                  <a:pt x="522182" y="428288"/>
                  <a:pt x="522182" y="443515"/>
                </a:cubicBezTo>
                <a:cubicBezTo>
                  <a:pt x="522182" y="443515"/>
                  <a:pt x="522182" y="443515"/>
                  <a:pt x="522182" y="858728"/>
                </a:cubicBezTo>
                <a:cubicBezTo>
                  <a:pt x="522182" y="873956"/>
                  <a:pt x="509056" y="887153"/>
                  <a:pt x="493910" y="887153"/>
                </a:cubicBezTo>
                <a:cubicBezTo>
                  <a:pt x="477754" y="887153"/>
                  <a:pt x="465637" y="873956"/>
                  <a:pt x="465637" y="858728"/>
                </a:cubicBezTo>
                <a:cubicBezTo>
                  <a:pt x="465637" y="858728"/>
                  <a:pt x="465637" y="858728"/>
                  <a:pt x="465637" y="443515"/>
                </a:cubicBezTo>
                <a:cubicBezTo>
                  <a:pt x="465637" y="428288"/>
                  <a:pt x="477754" y="415090"/>
                  <a:pt x="493910" y="415090"/>
                </a:cubicBezTo>
                <a:close/>
                <a:moveTo>
                  <a:pt x="702868" y="0"/>
                </a:moveTo>
                <a:cubicBezTo>
                  <a:pt x="759665" y="0"/>
                  <a:pt x="814434" y="23349"/>
                  <a:pt x="855004" y="65987"/>
                </a:cubicBezTo>
                <a:cubicBezTo>
                  <a:pt x="894559" y="107609"/>
                  <a:pt x="915858" y="162428"/>
                  <a:pt x="915858" y="219278"/>
                </a:cubicBezTo>
                <a:cubicBezTo>
                  <a:pt x="915858" y="225369"/>
                  <a:pt x="915858" y="230445"/>
                  <a:pt x="915858" y="235521"/>
                </a:cubicBezTo>
                <a:cubicBezTo>
                  <a:pt x="951357" y="245673"/>
                  <a:pt x="983812" y="264961"/>
                  <a:pt x="1011197" y="293386"/>
                </a:cubicBezTo>
                <a:cubicBezTo>
                  <a:pt x="1050752" y="333993"/>
                  <a:pt x="1073065" y="388813"/>
                  <a:pt x="1073065" y="446678"/>
                </a:cubicBezTo>
                <a:cubicBezTo>
                  <a:pt x="1073065" y="504543"/>
                  <a:pt x="1050752" y="559362"/>
                  <a:pt x="1011197" y="600985"/>
                </a:cubicBezTo>
                <a:cubicBezTo>
                  <a:pt x="969613" y="643622"/>
                  <a:pt x="914844" y="666971"/>
                  <a:pt x="855004" y="666971"/>
                </a:cubicBezTo>
                <a:cubicBezTo>
                  <a:pt x="855004" y="666971"/>
                  <a:pt x="855004" y="666971"/>
                  <a:pt x="808349" y="666971"/>
                </a:cubicBezTo>
                <a:cubicBezTo>
                  <a:pt x="808349" y="666971"/>
                  <a:pt x="808349" y="666971"/>
                  <a:pt x="808349" y="606061"/>
                </a:cubicBezTo>
                <a:cubicBezTo>
                  <a:pt x="855004" y="606061"/>
                  <a:pt x="855004" y="606061"/>
                  <a:pt x="855004" y="606061"/>
                </a:cubicBezTo>
                <a:cubicBezTo>
                  <a:pt x="944257" y="606061"/>
                  <a:pt x="1012211" y="532968"/>
                  <a:pt x="1012211" y="446678"/>
                </a:cubicBezTo>
                <a:cubicBezTo>
                  <a:pt x="1012211" y="361403"/>
                  <a:pt x="944257" y="288310"/>
                  <a:pt x="855004" y="288310"/>
                </a:cubicBezTo>
                <a:cubicBezTo>
                  <a:pt x="850947" y="288310"/>
                  <a:pt x="846890" y="288310"/>
                  <a:pt x="842833" y="292371"/>
                </a:cubicBezTo>
                <a:cubicBezTo>
                  <a:pt x="850947" y="271052"/>
                  <a:pt x="855004" y="245673"/>
                  <a:pt x="855004" y="219278"/>
                </a:cubicBezTo>
                <a:cubicBezTo>
                  <a:pt x="855004" y="134003"/>
                  <a:pt x="787050" y="60911"/>
                  <a:pt x="702868" y="60911"/>
                </a:cubicBezTo>
                <a:cubicBezTo>
                  <a:pt x="621729" y="60911"/>
                  <a:pt x="553775" y="124867"/>
                  <a:pt x="545661" y="202020"/>
                </a:cubicBezTo>
                <a:cubicBezTo>
                  <a:pt x="515234" y="168519"/>
                  <a:pt x="477707" y="151261"/>
                  <a:pt x="431052" y="151261"/>
                </a:cubicBezTo>
                <a:cubicBezTo>
                  <a:pt x="345856" y="151261"/>
                  <a:pt x="277902" y="215217"/>
                  <a:pt x="273845" y="301507"/>
                </a:cubicBezTo>
                <a:cubicBezTo>
                  <a:pt x="256603" y="292371"/>
                  <a:pt x="239361" y="288310"/>
                  <a:pt x="218062" y="288310"/>
                </a:cubicBezTo>
                <a:cubicBezTo>
                  <a:pt x="132866" y="288310"/>
                  <a:pt x="60855" y="361403"/>
                  <a:pt x="60855" y="446678"/>
                </a:cubicBezTo>
                <a:cubicBezTo>
                  <a:pt x="60855" y="532968"/>
                  <a:pt x="132866" y="606061"/>
                  <a:pt x="218062" y="606061"/>
                </a:cubicBezTo>
                <a:cubicBezTo>
                  <a:pt x="244432" y="606061"/>
                  <a:pt x="268774" y="606061"/>
                  <a:pt x="293115" y="606061"/>
                </a:cubicBezTo>
                <a:cubicBezTo>
                  <a:pt x="293115" y="606061"/>
                  <a:pt x="293115" y="606061"/>
                  <a:pt x="293115" y="666971"/>
                </a:cubicBezTo>
                <a:cubicBezTo>
                  <a:pt x="293115" y="666971"/>
                  <a:pt x="293115" y="666971"/>
                  <a:pt x="218062" y="666971"/>
                </a:cubicBezTo>
                <a:cubicBezTo>
                  <a:pt x="161264" y="666971"/>
                  <a:pt x="106495" y="643622"/>
                  <a:pt x="64912" y="600985"/>
                </a:cubicBezTo>
                <a:cubicBezTo>
                  <a:pt x="23328" y="559362"/>
                  <a:pt x="0" y="504543"/>
                  <a:pt x="0" y="446678"/>
                </a:cubicBezTo>
                <a:cubicBezTo>
                  <a:pt x="0" y="388813"/>
                  <a:pt x="23328" y="333993"/>
                  <a:pt x="64912" y="292371"/>
                </a:cubicBezTo>
                <a:cubicBezTo>
                  <a:pt x="106495" y="250749"/>
                  <a:pt x="161264" y="227400"/>
                  <a:pt x="218062" y="227400"/>
                </a:cubicBezTo>
                <a:cubicBezTo>
                  <a:pt x="221104" y="227400"/>
                  <a:pt x="224147" y="227400"/>
                  <a:pt x="227190" y="227400"/>
                </a:cubicBezTo>
                <a:cubicBezTo>
                  <a:pt x="239361" y="197959"/>
                  <a:pt x="256603" y="171565"/>
                  <a:pt x="279930" y="149231"/>
                </a:cubicBezTo>
                <a:cubicBezTo>
                  <a:pt x="320500" y="111669"/>
                  <a:pt x="373240" y="90351"/>
                  <a:pt x="431052" y="90351"/>
                </a:cubicBezTo>
                <a:cubicBezTo>
                  <a:pt x="460465" y="90351"/>
                  <a:pt x="489878" y="95427"/>
                  <a:pt x="515234" y="106594"/>
                </a:cubicBezTo>
                <a:cubicBezTo>
                  <a:pt x="554789" y="42637"/>
                  <a:pt x="624772" y="0"/>
                  <a:pt x="702868" y="0"/>
                </a:cubicBezTo>
                <a:close/>
              </a:path>
            </a:pathLst>
          </a:custGeom>
          <a:solidFill>
            <a:schemeClr val="bg2"/>
          </a:solidFill>
          <a:ln>
            <a:noFill/>
          </a:ln>
        </p:spPr>
        <p:txBody>
          <a:bodyPr vert="horz" wrap="square" lIns="89621" tIns="44811" rIns="89621" bIns="44811" numCol="1" anchor="t" anchorCtr="0" compatLnSpc="1">
            <a:prstTxWarp prst="textNoShape">
              <a:avLst/>
            </a:prstTxWarp>
            <a:noAutofit/>
          </a:bodyPr>
          <a:lstStyle/>
          <a:p>
            <a:pPr defTabSz="914185"/>
            <a:endParaRPr lang="en-US" dirty="0">
              <a:solidFill>
                <a:srgbClr val="FFFFFF"/>
              </a:solidFill>
            </a:endParaRPr>
          </a:p>
        </p:txBody>
      </p:sp>
      <p:sp>
        <p:nvSpPr>
          <p:cNvPr id="42" name="Freeform 81"/>
          <p:cNvSpPr>
            <a:spLocks noChangeAspect="1" noEditPoints="1"/>
          </p:cNvSpPr>
          <p:nvPr/>
        </p:nvSpPr>
        <p:spPr bwMode="black">
          <a:xfrm>
            <a:off x="7203841" y="3518246"/>
            <a:ext cx="540766" cy="418827"/>
          </a:xfrm>
          <a:custGeom>
            <a:avLst/>
            <a:gdLst>
              <a:gd name="T0" fmla="*/ 71 w 75"/>
              <a:gd name="T1" fmla="*/ 58 h 58"/>
              <a:gd name="T2" fmla="*/ 4 w 75"/>
              <a:gd name="T3" fmla="*/ 58 h 58"/>
              <a:gd name="T4" fmla="*/ 0 w 75"/>
              <a:gd name="T5" fmla="*/ 54 h 58"/>
              <a:gd name="T6" fmla="*/ 0 w 75"/>
              <a:gd name="T7" fmla="*/ 4 h 58"/>
              <a:gd name="T8" fmla="*/ 4 w 75"/>
              <a:gd name="T9" fmla="*/ 0 h 58"/>
              <a:gd name="T10" fmla="*/ 71 w 75"/>
              <a:gd name="T11" fmla="*/ 0 h 58"/>
              <a:gd name="T12" fmla="*/ 75 w 75"/>
              <a:gd name="T13" fmla="*/ 4 h 58"/>
              <a:gd name="T14" fmla="*/ 75 w 75"/>
              <a:gd name="T15" fmla="*/ 54 h 58"/>
              <a:gd name="T16" fmla="*/ 71 w 75"/>
              <a:gd name="T17" fmla="*/ 58 h 58"/>
              <a:gd name="T18" fmla="*/ 8 w 75"/>
              <a:gd name="T19" fmla="*/ 50 h 58"/>
              <a:gd name="T20" fmla="*/ 67 w 75"/>
              <a:gd name="T21" fmla="*/ 50 h 58"/>
              <a:gd name="T22" fmla="*/ 67 w 75"/>
              <a:gd name="T23" fmla="*/ 16 h 58"/>
              <a:gd name="T24" fmla="*/ 39 w 75"/>
              <a:gd name="T25" fmla="*/ 38 h 58"/>
              <a:gd name="T26" fmla="*/ 35 w 75"/>
              <a:gd name="T27" fmla="*/ 38 h 58"/>
              <a:gd name="T28" fmla="*/ 8 w 75"/>
              <a:gd name="T29" fmla="*/ 17 h 58"/>
              <a:gd name="T30" fmla="*/ 8 w 75"/>
              <a:gd name="T31" fmla="*/ 50 h 58"/>
              <a:gd name="T32" fmla="*/ 9 w 75"/>
              <a:gd name="T33" fmla="*/ 8 h 58"/>
              <a:gd name="T34" fmla="*/ 37 w 75"/>
              <a:gd name="T35" fmla="*/ 30 h 58"/>
              <a:gd name="T36" fmla="*/ 65 w 75"/>
              <a:gd name="T37" fmla="*/ 8 h 58"/>
              <a:gd name="T38" fmla="*/ 9 w 75"/>
              <a:gd name="T39"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58">
                <a:moveTo>
                  <a:pt x="71" y="58"/>
                </a:moveTo>
                <a:cubicBezTo>
                  <a:pt x="4" y="58"/>
                  <a:pt x="4" y="58"/>
                  <a:pt x="4" y="58"/>
                </a:cubicBezTo>
                <a:cubicBezTo>
                  <a:pt x="2" y="58"/>
                  <a:pt x="0" y="56"/>
                  <a:pt x="0" y="54"/>
                </a:cubicBezTo>
                <a:cubicBezTo>
                  <a:pt x="0" y="4"/>
                  <a:pt x="0" y="4"/>
                  <a:pt x="0" y="4"/>
                </a:cubicBezTo>
                <a:cubicBezTo>
                  <a:pt x="0" y="2"/>
                  <a:pt x="2" y="0"/>
                  <a:pt x="4" y="0"/>
                </a:cubicBezTo>
                <a:cubicBezTo>
                  <a:pt x="71" y="0"/>
                  <a:pt x="71" y="0"/>
                  <a:pt x="71" y="0"/>
                </a:cubicBezTo>
                <a:cubicBezTo>
                  <a:pt x="73" y="0"/>
                  <a:pt x="75" y="2"/>
                  <a:pt x="75" y="4"/>
                </a:cubicBezTo>
                <a:cubicBezTo>
                  <a:pt x="75" y="54"/>
                  <a:pt x="75" y="54"/>
                  <a:pt x="75" y="54"/>
                </a:cubicBezTo>
                <a:cubicBezTo>
                  <a:pt x="75" y="56"/>
                  <a:pt x="73" y="58"/>
                  <a:pt x="71" y="58"/>
                </a:cubicBezTo>
                <a:close/>
                <a:moveTo>
                  <a:pt x="8" y="50"/>
                </a:moveTo>
                <a:cubicBezTo>
                  <a:pt x="67" y="50"/>
                  <a:pt x="67" y="50"/>
                  <a:pt x="67" y="50"/>
                </a:cubicBezTo>
                <a:cubicBezTo>
                  <a:pt x="67" y="16"/>
                  <a:pt x="67" y="16"/>
                  <a:pt x="67" y="16"/>
                </a:cubicBezTo>
                <a:cubicBezTo>
                  <a:pt x="39" y="38"/>
                  <a:pt x="39" y="38"/>
                  <a:pt x="39" y="38"/>
                </a:cubicBezTo>
                <a:cubicBezTo>
                  <a:pt x="38" y="39"/>
                  <a:pt x="36" y="39"/>
                  <a:pt x="35" y="38"/>
                </a:cubicBezTo>
                <a:cubicBezTo>
                  <a:pt x="8" y="17"/>
                  <a:pt x="8" y="17"/>
                  <a:pt x="8" y="17"/>
                </a:cubicBezTo>
                <a:lnTo>
                  <a:pt x="8" y="50"/>
                </a:lnTo>
                <a:close/>
                <a:moveTo>
                  <a:pt x="9" y="8"/>
                </a:moveTo>
                <a:cubicBezTo>
                  <a:pt x="37" y="30"/>
                  <a:pt x="37" y="30"/>
                  <a:pt x="37" y="30"/>
                </a:cubicBezTo>
                <a:cubicBezTo>
                  <a:pt x="65" y="8"/>
                  <a:pt x="65" y="8"/>
                  <a:pt x="65" y="8"/>
                </a:cubicBezTo>
                <a:lnTo>
                  <a:pt x="9" y="8"/>
                </a:lnTo>
                <a:close/>
              </a:path>
            </a:pathLst>
          </a:custGeom>
          <a:solidFill>
            <a:schemeClr val="bg2"/>
          </a:solidFill>
          <a:ln>
            <a:noFill/>
          </a:ln>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grpSp>
        <p:nvGrpSpPr>
          <p:cNvPr id="55" name="Group 54"/>
          <p:cNvGrpSpPr/>
          <p:nvPr/>
        </p:nvGrpSpPr>
        <p:grpSpPr>
          <a:xfrm rot="1021190">
            <a:off x="5720064" y="3463755"/>
            <a:ext cx="1205489" cy="527305"/>
            <a:chOff x="5689068" y="3387593"/>
            <a:chExt cx="1205489" cy="527305"/>
          </a:xfrm>
        </p:grpSpPr>
        <p:sp>
          <p:nvSpPr>
            <p:cNvPr id="10" name="Freeform 9"/>
            <p:cNvSpPr/>
            <p:nvPr/>
          </p:nvSpPr>
          <p:spPr bwMode="auto">
            <a:xfrm>
              <a:off x="5765800" y="3387593"/>
              <a:ext cx="1098550" cy="479557"/>
            </a:xfrm>
            <a:custGeom>
              <a:avLst/>
              <a:gdLst>
                <a:gd name="connsiteX0" fmla="*/ 0 w 1098550"/>
                <a:gd name="connsiteY0" fmla="*/ 168407 h 479557"/>
                <a:gd name="connsiteX1" fmla="*/ 330200 w 1098550"/>
                <a:gd name="connsiteY1" fmla="*/ 3307 h 479557"/>
                <a:gd name="connsiteX2" fmla="*/ 628650 w 1098550"/>
                <a:gd name="connsiteY2" fmla="*/ 301757 h 479557"/>
                <a:gd name="connsiteX3" fmla="*/ 482600 w 1098550"/>
                <a:gd name="connsiteY3" fmla="*/ 384307 h 479557"/>
                <a:gd name="connsiteX4" fmla="*/ 425450 w 1098550"/>
                <a:gd name="connsiteY4" fmla="*/ 238257 h 479557"/>
                <a:gd name="connsiteX5" fmla="*/ 876300 w 1098550"/>
                <a:gd name="connsiteY5" fmla="*/ 73157 h 479557"/>
                <a:gd name="connsiteX6" fmla="*/ 1098550 w 1098550"/>
                <a:gd name="connsiteY6" fmla="*/ 479557 h 4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550" h="479557">
                  <a:moveTo>
                    <a:pt x="0" y="168407"/>
                  </a:moveTo>
                  <a:cubicBezTo>
                    <a:pt x="112712" y="74744"/>
                    <a:pt x="225425" y="-18918"/>
                    <a:pt x="330200" y="3307"/>
                  </a:cubicBezTo>
                  <a:cubicBezTo>
                    <a:pt x="434975" y="25532"/>
                    <a:pt x="603250" y="238257"/>
                    <a:pt x="628650" y="301757"/>
                  </a:cubicBezTo>
                  <a:cubicBezTo>
                    <a:pt x="654050" y="365257"/>
                    <a:pt x="516467" y="394890"/>
                    <a:pt x="482600" y="384307"/>
                  </a:cubicBezTo>
                  <a:cubicBezTo>
                    <a:pt x="448733" y="373724"/>
                    <a:pt x="359833" y="290115"/>
                    <a:pt x="425450" y="238257"/>
                  </a:cubicBezTo>
                  <a:cubicBezTo>
                    <a:pt x="491067" y="186399"/>
                    <a:pt x="764117" y="32940"/>
                    <a:pt x="876300" y="73157"/>
                  </a:cubicBezTo>
                  <a:cubicBezTo>
                    <a:pt x="988483" y="113374"/>
                    <a:pt x="1038225" y="403357"/>
                    <a:pt x="1098550" y="479557"/>
                  </a:cubicBezTo>
                </a:path>
              </a:pathLst>
            </a:custGeom>
            <a:noFill/>
            <a:ln w="285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8" name="Rectangle 17"/>
            <p:cNvSpPr/>
            <p:nvPr/>
          </p:nvSpPr>
          <p:spPr bwMode="auto">
            <a:xfrm rot="3189578">
              <a:off x="5726856" y="3475678"/>
              <a:ext cx="91279" cy="14101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p:nvSpPr>
          <p:spPr bwMode="auto">
            <a:xfrm rot="3189578">
              <a:off x="5699132" y="3539758"/>
              <a:ext cx="59598" cy="797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6" name="Group 45"/>
            <p:cNvGrpSpPr/>
            <p:nvPr/>
          </p:nvGrpSpPr>
          <p:grpSpPr>
            <a:xfrm>
              <a:off x="6830257" y="3829052"/>
              <a:ext cx="64300" cy="85846"/>
              <a:chOff x="6814827" y="3801477"/>
              <a:chExt cx="95160" cy="127046"/>
            </a:xfrm>
          </p:grpSpPr>
          <p:sp>
            <p:nvSpPr>
              <p:cNvPr id="44" name="Rectangle 43"/>
              <p:cNvSpPr/>
              <p:nvPr/>
            </p:nvSpPr>
            <p:spPr bwMode="auto">
              <a:xfrm rot="19875405">
                <a:off x="6814827" y="3801477"/>
                <a:ext cx="85725" cy="9775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bwMode="auto">
              <a:xfrm rot="19875405" flipV="1">
                <a:off x="6859753" y="3871239"/>
                <a:ext cx="50234" cy="5728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49" name="Group 48"/>
          <p:cNvGrpSpPr/>
          <p:nvPr/>
        </p:nvGrpSpPr>
        <p:grpSpPr>
          <a:xfrm>
            <a:off x="4965712" y="3283457"/>
            <a:ext cx="533464" cy="683064"/>
            <a:chOff x="4759509" y="3202782"/>
            <a:chExt cx="628402" cy="804626"/>
          </a:xfrm>
        </p:grpSpPr>
        <p:sp>
          <p:nvSpPr>
            <p:cNvPr id="47" name="Rectangle 46"/>
            <p:cNvSpPr/>
            <p:nvPr/>
          </p:nvSpPr>
          <p:spPr bwMode="auto">
            <a:xfrm>
              <a:off x="4759509" y="3202782"/>
              <a:ext cx="628402" cy="804626"/>
            </a:xfrm>
            <a:custGeom>
              <a:avLst/>
              <a:gdLst>
                <a:gd name="connsiteX0" fmla="*/ 0 w 901580"/>
                <a:gd name="connsiteY0" fmla="*/ 0 h 1152480"/>
                <a:gd name="connsiteX1" fmla="*/ 901580 w 901580"/>
                <a:gd name="connsiteY1" fmla="*/ 0 h 1152480"/>
                <a:gd name="connsiteX2" fmla="*/ 901580 w 901580"/>
                <a:gd name="connsiteY2" fmla="*/ 1152480 h 1152480"/>
                <a:gd name="connsiteX3" fmla="*/ 0 w 901580"/>
                <a:gd name="connsiteY3" fmla="*/ 1152480 h 1152480"/>
                <a:gd name="connsiteX4" fmla="*/ 0 w 901580"/>
                <a:gd name="connsiteY4" fmla="*/ 0 h 1152480"/>
                <a:gd name="connsiteX0" fmla="*/ 0 w 901580"/>
                <a:gd name="connsiteY0" fmla="*/ 0 h 1152480"/>
                <a:gd name="connsiteX1" fmla="*/ 901580 w 901580"/>
                <a:gd name="connsiteY1" fmla="*/ 0 h 1152480"/>
                <a:gd name="connsiteX2" fmla="*/ 901580 w 901580"/>
                <a:gd name="connsiteY2" fmla="*/ 105223 h 1152480"/>
                <a:gd name="connsiteX3" fmla="*/ 901580 w 901580"/>
                <a:gd name="connsiteY3" fmla="*/ 1152480 h 1152480"/>
                <a:gd name="connsiteX4" fmla="*/ 0 w 901580"/>
                <a:gd name="connsiteY4" fmla="*/ 1152480 h 1152480"/>
                <a:gd name="connsiteX5" fmla="*/ 0 w 901580"/>
                <a:gd name="connsiteY5" fmla="*/ 0 h 1152480"/>
                <a:gd name="connsiteX0" fmla="*/ 0 w 901580"/>
                <a:gd name="connsiteY0" fmla="*/ 0 h 1152480"/>
                <a:gd name="connsiteX1" fmla="*/ 815855 w 901580"/>
                <a:gd name="connsiteY1" fmla="*/ 448 h 1152480"/>
                <a:gd name="connsiteX2" fmla="*/ 901580 w 901580"/>
                <a:gd name="connsiteY2" fmla="*/ 0 h 1152480"/>
                <a:gd name="connsiteX3" fmla="*/ 901580 w 901580"/>
                <a:gd name="connsiteY3" fmla="*/ 105223 h 1152480"/>
                <a:gd name="connsiteX4" fmla="*/ 901580 w 901580"/>
                <a:gd name="connsiteY4" fmla="*/ 1152480 h 1152480"/>
                <a:gd name="connsiteX5" fmla="*/ 0 w 901580"/>
                <a:gd name="connsiteY5" fmla="*/ 1152480 h 1152480"/>
                <a:gd name="connsiteX6" fmla="*/ 0 w 901580"/>
                <a:gd name="connsiteY6" fmla="*/ 0 h 1152480"/>
                <a:gd name="connsiteX0" fmla="*/ 0 w 901580"/>
                <a:gd name="connsiteY0" fmla="*/ 0 h 1152480"/>
                <a:gd name="connsiteX1" fmla="*/ 815855 w 901580"/>
                <a:gd name="connsiteY1" fmla="*/ 448 h 1152480"/>
                <a:gd name="connsiteX2" fmla="*/ 901580 w 901580"/>
                <a:gd name="connsiteY2" fmla="*/ 105223 h 1152480"/>
                <a:gd name="connsiteX3" fmla="*/ 901580 w 901580"/>
                <a:gd name="connsiteY3" fmla="*/ 1152480 h 1152480"/>
                <a:gd name="connsiteX4" fmla="*/ 0 w 901580"/>
                <a:gd name="connsiteY4" fmla="*/ 1152480 h 1152480"/>
                <a:gd name="connsiteX5" fmla="*/ 0 w 901580"/>
                <a:gd name="connsiteY5" fmla="*/ 0 h 1152480"/>
                <a:gd name="connsiteX0" fmla="*/ 0 w 901580"/>
                <a:gd name="connsiteY0" fmla="*/ 1933 h 1154413"/>
                <a:gd name="connsiteX1" fmla="*/ 734893 w 901580"/>
                <a:gd name="connsiteY1" fmla="*/ 0 h 1154413"/>
                <a:gd name="connsiteX2" fmla="*/ 815855 w 901580"/>
                <a:gd name="connsiteY2" fmla="*/ 2381 h 1154413"/>
                <a:gd name="connsiteX3" fmla="*/ 901580 w 901580"/>
                <a:gd name="connsiteY3" fmla="*/ 107156 h 1154413"/>
                <a:gd name="connsiteX4" fmla="*/ 901580 w 901580"/>
                <a:gd name="connsiteY4" fmla="*/ 1154413 h 1154413"/>
                <a:gd name="connsiteX5" fmla="*/ 0 w 901580"/>
                <a:gd name="connsiteY5" fmla="*/ 1154413 h 1154413"/>
                <a:gd name="connsiteX6" fmla="*/ 0 w 901580"/>
                <a:gd name="connsiteY6" fmla="*/ 1933 h 1154413"/>
                <a:gd name="connsiteX0" fmla="*/ 0 w 901580"/>
                <a:gd name="connsiteY0" fmla="*/ 1933 h 1154413"/>
                <a:gd name="connsiteX1" fmla="*/ 734893 w 901580"/>
                <a:gd name="connsiteY1" fmla="*/ 0 h 1154413"/>
                <a:gd name="connsiteX2" fmla="*/ 815855 w 901580"/>
                <a:gd name="connsiteY2" fmla="*/ 2381 h 1154413"/>
                <a:gd name="connsiteX3" fmla="*/ 901580 w 901580"/>
                <a:gd name="connsiteY3" fmla="*/ 107156 h 1154413"/>
                <a:gd name="connsiteX4" fmla="*/ 901580 w 901580"/>
                <a:gd name="connsiteY4" fmla="*/ 171451 h 1154413"/>
                <a:gd name="connsiteX5" fmla="*/ 901580 w 901580"/>
                <a:gd name="connsiteY5" fmla="*/ 1154413 h 1154413"/>
                <a:gd name="connsiteX6" fmla="*/ 0 w 901580"/>
                <a:gd name="connsiteY6" fmla="*/ 1154413 h 1154413"/>
                <a:gd name="connsiteX7" fmla="*/ 0 w 901580"/>
                <a:gd name="connsiteY7" fmla="*/ 1933 h 1154413"/>
                <a:gd name="connsiteX0" fmla="*/ 0 w 901580"/>
                <a:gd name="connsiteY0" fmla="*/ 1933 h 1154413"/>
                <a:gd name="connsiteX1" fmla="*/ 734893 w 901580"/>
                <a:gd name="connsiteY1" fmla="*/ 0 h 1154413"/>
                <a:gd name="connsiteX2" fmla="*/ 815855 w 901580"/>
                <a:gd name="connsiteY2" fmla="*/ 2381 h 1154413"/>
                <a:gd name="connsiteX3" fmla="*/ 901580 w 901580"/>
                <a:gd name="connsiteY3" fmla="*/ 171451 h 1154413"/>
                <a:gd name="connsiteX4" fmla="*/ 901580 w 901580"/>
                <a:gd name="connsiteY4" fmla="*/ 1154413 h 1154413"/>
                <a:gd name="connsiteX5" fmla="*/ 0 w 901580"/>
                <a:gd name="connsiteY5" fmla="*/ 1154413 h 1154413"/>
                <a:gd name="connsiteX6" fmla="*/ 0 w 901580"/>
                <a:gd name="connsiteY6" fmla="*/ 1933 h 1154413"/>
                <a:gd name="connsiteX0" fmla="*/ 0 w 901580"/>
                <a:gd name="connsiteY0" fmla="*/ 1933 h 1154413"/>
                <a:gd name="connsiteX1" fmla="*/ 734893 w 901580"/>
                <a:gd name="connsiteY1" fmla="*/ 0 h 1154413"/>
                <a:gd name="connsiteX2" fmla="*/ 901580 w 901580"/>
                <a:gd name="connsiteY2" fmla="*/ 171451 h 1154413"/>
                <a:gd name="connsiteX3" fmla="*/ 901580 w 901580"/>
                <a:gd name="connsiteY3" fmla="*/ 1154413 h 1154413"/>
                <a:gd name="connsiteX4" fmla="*/ 0 w 901580"/>
                <a:gd name="connsiteY4" fmla="*/ 1154413 h 1154413"/>
                <a:gd name="connsiteX5" fmla="*/ 0 w 901580"/>
                <a:gd name="connsiteY5" fmla="*/ 1933 h 115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580" h="1154413">
                  <a:moveTo>
                    <a:pt x="0" y="1933"/>
                  </a:moveTo>
                  <a:lnTo>
                    <a:pt x="734893" y="0"/>
                  </a:lnTo>
                  <a:lnTo>
                    <a:pt x="901580" y="171451"/>
                  </a:lnTo>
                  <a:lnTo>
                    <a:pt x="901580" y="1154413"/>
                  </a:lnTo>
                  <a:lnTo>
                    <a:pt x="0" y="1154413"/>
                  </a:lnTo>
                  <a:lnTo>
                    <a:pt x="0" y="1933"/>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8" name="Rounded Rectangle 47"/>
            <p:cNvSpPr/>
            <p:nvPr/>
          </p:nvSpPr>
          <p:spPr bwMode="auto">
            <a:xfrm>
              <a:off x="4830204" y="3339648"/>
              <a:ext cx="485570" cy="586766"/>
            </a:xfrm>
            <a:prstGeom prst="roundRect">
              <a:avLst>
                <a:gd name="adj" fmla="val 12474"/>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57" name="Rectangle 56"/>
          <p:cNvSpPr/>
          <p:nvPr/>
        </p:nvSpPr>
        <p:spPr bwMode="auto">
          <a:xfrm>
            <a:off x="8352326" y="2543050"/>
            <a:ext cx="3840480" cy="3657600"/>
          </a:xfrm>
          <a:prstGeom prst="rect">
            <a:avLst/>
          </a:prstGeom>
          <a:solidFill>
            <a:schemeClr val="tx1">
              <a:alpha val="3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p:cNvSpPr/>
          <p:nvPr/>
        </p:nvSpPr>
        <p:spPr bwMode="auto">
          <a:xfrm>
            <a:off x="8520869" y="2703007"/>
            <a:ext cx="3504570" cy="333768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56" name="Picture 55"/>
          <p:cNvPicPr>
            <a:picLocks noChangeAspect="1"/>
          </p:cNvPicPr>
          <p:nvPr/>
        </p:nvPicPr>
        <p:blipFill rotWithShape="1">
          <a:blip r:embed="rId5">
            <a:extLst>
              <a:ext uri="{28A0092B-C50C-407E-A947-70E740481C1C}">
                <a14:useLocalDpi xmlns:a14="http://schemas.microsoft.com/office/drawing/2010/main" val="0"/>
              </a:ext>
            </a:extLst>
          </a:blip>
          <a:srcRect l="29097" r="837"/>
          <a:stretch/>
        </p:blipFill>
        <p:spPr>
          <a:xfrm>
            <a:off x="8520868" y="2703006"/>
            <a:ext cx="3503492" cy="3335851"/>
          </a:xfrm>
          <a:prstGeom prst="rect">
            <a:avLst/>
          </a:prstGeom>
        </p:spPr>
      </p:pic>
    </p:spTree>
    <p:extLst>
      <p:ext uri="{BB962C8B-B14F-4D97-AF65-F5344CB8AC3E}">
        <p14:creationId xmlns:p14="http://schemas.microsoft.com/office/powerpoint/2010/main" val="230911474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440783" cy="6994525"/>
          </a:xfrm>
          <a:prstGeom prst="rect">
            <a:avLst/>
          </a:prstGeom>
        </p:spPr>
      </p:pic>
    </p:spTree>
    <p:extLst>
      <p:ext uri="{BB962C8B-B14F-4D97-AF65-F5344CB8AC3E}">
        <p14:creationId xmlns:p14="http://schemas.microsoft.com/office/powerpoint/2010/main" val="8736031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440783" cy="6994525"/>
          </a:xfrm>
          <a:prstGeom prst="rect">
            <a:avLst/>
          </a:prstGeom>
        </p:spPr>
      </p:pic>
    </p:spTree>
    <p:extLst>
      <p:ext uri="{BB962C8B-B14F-4D97-AF65-F5344CB8AC3E}">
        <p14:creationId xmlns:p14="http://schemas.microsoft.com/office/powerpoint/2010/main" val="33705931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436475" cy="6992103"/>
          </a:xfrm>
          <a:prstGeom prst="rect">
            <a:avLst/>
          </a:prstGeom>
        </p:spPr>
      </p:pic>
    </p:spTree>
    <p:extLst>
      <p:ext uri="{BB962C8B-B14F-4D97-AF65-F5344CB8AC3E}">
        <p14:creationId xmlns:p14="http://schemas.microsoft.com/office/powerpoint/2010/main" val="316622591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07" y="0"/>
            <a:ext cx="12440782" cy="6994525"/>
          </a:xfrm>
          <a:prstGeom prst="rect">
            <a:avLst/>
          </a:prstGeom>
        </p:spPr>
      </p:pic>
    </p:spTree>
    <p:extLst>
      <p:ext uri="{BB962C8B-B14F-4D97-AF65-F5344CB8AC3E}">
        <p14:creationId xmlns:p14="http://schemas.microsoft.com/office/powerpoint/2010/main" val="60729166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436475" cy="6992103"/>
          </a:xfrm>
          <a:prstGeom prst="rect">
            <a:avLst/>
          </a:prstGeom>
        </p:spPr>
      </p:pic>
    </p:spTree>
    <p:extLst>
      <p:ext uri="{BB962C8B-B14F-4D97-AF65-F5344CB8AC3E}">
        <p14:creationId xmlns:p14="http://schemas.microsoft.com/office/powerpoint/2010/main" val="66506905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End of Wipe </a:t>
            </a:r>
            <a:br>
              <a:rPr lang="en-US" dirty="0"/>
            </a:br>
            <a:r>
              <a:rPr lang="en-US" dirty="0"/>
              <a:t>and Reload!</a:t>
            </a:r>
          </a:p>
        </p:txBody>
      </p:sp>
      <p:sp>
        <p:nvSpPr>
          <p:cNvPr id="8" name="Text Placeholder 7"/>
          <p:cNvSpPr>
            <a:spLocks noGrp="1"/>
          </p:cNvSpPr>
          <p:nvPr>
            <p:ph type="body" sz="quarter" idx="10"/>
          </p:nvPr>
        </p:nvSpPr>
        <p:spPr>
          <a:xfrm>
            <a:off x="274639" y="1844217"/>
            <a:ext cx="5810277" cy="2585323"/>
          </a:xfrm>
        </p:spPr>
        <p:txBody>
          <a:bodyPr/>
          <a:lstStyle/>
          <a:p>
            <a:r>
              <a:rPr lang="en-US" sz="2800" spc="-100" dirty="0"/>
              <a:t>Managed in-place upgrade</a:t>
            </a:r>
          </a:p>
          <a:p>
            <a:pPr>
              <a:spcAft>
                <a:spcPts val="1800"/>
              </a:spcAft>
            </a:pPr>
            <a:r>
              <a:rPr lang="en-US" sz="2800" spc="-100" dirty="0"/>
              <a:t>Runtime configuration – </a:t>
            </a:r>
            <a:br>
              <a:rPr lang="en-US" sz="2800" spc="-100" dirty="0"/>
            </a:br>
            <a:r>
              <a:rPr lang="en-US" sz="2800" spc="-100" dirty="0"/>
              <a:t>customize without imaging</a:t>
            </a:r>
          </a:p>
          <a:p>
            <a:r>
              <a:rPr lang="en-US" sz="2800" spc="-100" dirty="0"/>
              <a:t>Reduced validation </a:t>
            </a:r>
            <a:br>
              <a:rPr lang="en-US" sz="2800" spc="-100" dirty="0"/>
            </a:br>
            <a:r>
              <a:rPr lang="en-US" sz="2800" spc="-100" dirty="0"/>
              <a:t>and deployment costs</a:t>
            </a:r>
          </a:p>
        </p:txBody>
      </p:sp>
      <p:pic>
        <p:nvPicPr>
          <p:cNvPr id="11" name="Picture Placeholder 10"/>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5562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3" y="0"/>
            <a:ext cx="12438628" cy="6993314"/>
          </a:xfrm>
          <a:prstGeom prst="rect">
            <a:avLst/>
          </a:prstGeom>
        </p:spPr>
      </p:pic>
    </p:spTree>
    <p:extLst>
      <p:ext uri="{BB962C8B-B14F-4D97-AF65-F5344CB8AC3E}">
        <p14:creationId xmlns:p14="http://schemas.microsoft.com/office/powerpoint/2010/main" val="12429838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ovision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403" y="-19139"/>
            <a:ext cx="12527280" cy="7032803"/>
          </a:xfrm>
          <a:prstGeom prst="rect">
            <a:avLst/>
          </a:prstGeom>
        </p:spPr>
      </p:pic>
      <p:sp>
        <p:nvSpPr>
          <p:cNvPr id="3" name="TextBox 2"/>
          <p:cNvSpPr txBox="1"/>
          <p:nvPr/>
        </p:nvSpPr>
        <p:spPr>
          <a:xfrm>
            <a:off x="10628458" y="0"/>
            <a:ext cx="1853419"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a:gradFill>
                  <a:gsLst>
                    <a:gs pos="2917">
                      <a:schemeClr val="tx1"/>
                    </a:gs>
                    <a:gs pos="30000">
                      <a:schemeClr val="tx1"/>
                    </a:gs>
                  </a:gsLst>
                  <a:lin ang="5400000" scaled="0"/>
                </a:gradFill>
              </a:rPr>
              <a:t>Sequences Shortened</a:t>
            </a:r>
          </a:p>
        </p:txBody>
      </p:sp>
    </p:spTree>
    <p:extLst>
      <p:ext uri="{BB962C8B-B14F-4D97-AF65-F5344CB8AC3E}">
        <p14:creationId xmlns:p14="http://schemas.microsoft.com/office/powerpoint/2010/main" val="423003728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Provisioning, not reimaging</a:t>
            </a:r>
            <a:endParaRPr lang="en-US" dirty="0"/>
          </a:p>
        </p:txBody>
      </p:sp>
      <p:sp>
        <p:nvSpPr>
          <p:cNvPr id="6" name="Text Placeholder 5"/>
          <p:cNvSpPr>
            <a:spLocks noGrp="1"/>
          </p:cNvSpPr>
          <p:nvPr>
            <p:ph type="body" sz="quarter" idx="10"/>
          </p:nvPr>
        </p:nvSpPr>
        <p:spPr>
          <a:xfrm>
            <a:off x="274639" y="1508123"/>
            <a:ext cx="6983412" cy="4001095"/>
          </a:xfrm>
        </p:spPr>
        <p:txBody>
          <a:bodyPr/>
          <a:lstStyle/>
          <a:p>
            <a:pPr lvl="0">
              <a:lnSpc>
                <a:spcPct val="100000"/>
              </a:lnSpc>
              <a:spcAft>
                <a:spcPts val="0"/>
              </a:spcAft>
              <a:buSzTx/>
            </a:pPr>
            <a:r>
              <a:rPr lang="en-US" sz="2800" spc="-100" dirty="0">
                <a:solidFill>
                  <a:srgbClr val="FFFFFF"/>
                </a:solidFill>
                <a:latin typeface="Segoe UI Semibold" panose="020B0702040204020203" pitchFamily="34" charset="0"/>
                <a:cs typeface="Segoe UI Semibold" panose="020B0702040204020203" pitchFamily="34" charset="0"/>
              </a:rPr>
              <a:t>Transform a Device</a:t>
            </a:r>
          </a:p>
          <a:p>
            <a:pPr marL="225425" lvl="1" indent="-225425">
              <a:spcAft>
                <a:spcPts val="600"/>
              </a:spcAft>
              <a:buSzTx/>
              <a:buFont typeface="Arial" panose="020B0604020202020204" pitchFamily="34" charset="0"/>
              <a:buChar char="•"/>
            </a:pPr>
            <a:r>
              <a:rPr lang="en-US" sz="2000" spc="-50" dirty="0">
                <a:solidFill>
                  <a:srgbClr val="FFFFFF"/>
                </a:solidFill>
              </a:rPr>
              <a:t>Install apps and enterprise configuration</a:t>
            </a:r>
          </a:p>
          <a:p>
            <a:pPr marL="225425" lvl="1" indent="-225425">
              <a:spcAft>
                <a:spcPts val="600"/>
              </a:spcAft>
              <a:buSzTx/>
              <a:buFont typeface="Arial" panose="020B0604020202020204" pitchFamily="34" charset="0"/>
              <a:buChar char="•"/>
            </a:pPr>
            <a:r>
              <a:rPr lang="en-US" sz="2000" spc="-50" dirty="0">
                <a:solidFill>
                  <a:srgbClr val="FFFFFF"/>
                </a:solidFill>
              </a:rPr>
              <a:t>Enroll the device to be managed via MDM</a:t>
            </a:r>
          </a:p>
          <a:p>
            <a:pPr marL="225425" lvl="1" indent="-225425">
              <a:spcAft>
                <a:spcPts val="600"/>
              </a:spcAft>
              <a:buSzTx/>
              <a:buFont typeface="Arial" panose="020B0604020202020204" pitchFamily="34" charset="0"/>
              <a:buChar char="•"/>
            </a:pPr>
            <a:endParaRPr lang="en-US" sz="2000" spc="-50" dirty="0">
              <a:solidFill>
                <a:srgbClr val="FFFFFF"/>
              </a:solidFill>
            </a:endParaRPr>
          </a:p>
          <a:p>
            <a:pPr lvl="0">
              <a:lnSpc>
                <a:spcPct val="100000"/>
              </a:lnSpc>
              <a:spcAft>
                <a:spcPts val="0"/>
              </a:spcAft>
              <a:buSzTx/>
            </a:pPr>
            <a:r>
              <a:rPr lang="en-US" sz="2800" spc="-100" dirty="0">
                <a:solidFill>
                  <a:srgbClr val="FFFFFF"/>
                </a:solidFill>
                <a:latin typeface="Segoe UI Semibold" panose="020B0702040204020203" pitchFamily="34" charset="0"/>
                <a:cs typeface="Segoe UI Semibold" panose="020B0702040204020203" pitchFamily="34" charset="0"/>
              </a:rPr>
              <a:t>Flexible Methods</a:t>
            </a:r>
          </a:p>
          <a:p>
            <a:pPr marL="225425" lvl="1" indent="-225425">
              <a:spcAft>
                <a:spcPts val="600"/>
              </a:spcAft>
              <a:buSzTx/>
              <a:buFont typeface="Arial" panose="020B0604020202020204" pitchFamily="34" charset="0"/>
              <a:buChar char="•"/>
            </a:pPr>
            <a:r>
              <a:rPr lang="en-US" sz="2000" spc="-50" dirty="0">
                <a:solidFill>
                  <a:srgbClr val="FFFFFF"/>
                </a:solidFill>
              </a:rPr>
              <a:t>Using media, USB tethering, or even e-mail </a:t>
            </a:r>
            <a:br>
              <a:rPr lang="en-US" sz="2000" spc="-50" dirty="0">
                <a:solidFill>
                  <a:srgbClr val="FFFFFF"/>
                </a:solidFill>
              </a:rPr>
            </a:br>
            <a:r>
              <a:rPr lang="en-US" sz="2000" spc="-50" dirty="0">
                <a:solidFill>
                  <a:srgbClr val="FFFFFF"/>
                </a:solidFill>
              </a:rPr>
              <a:t>for manual distribution</a:t>
            </a:r>
          </a:p>
          <a:p>
            <a:pPr marL="225425" lvl="1" indent="-225425">
              <a:spcAft>
                <a:spcPts val="600"/>
              </a:spcAft>
              <a:buSzTx/>
              <a:buFont typeface="Arial" panose="020B0604020202020204" pitchFamily="34" charset="0"/>
              <a:buChar char="•"/>
            </a:pPr>
            <a:r>
              <a:rPr lang="en-US" sz="2000" spc="-50" dirty="0">
                <a:solidFill>
                  <a:srgbClr val="FFFFFF"/>
                </a:solidFill>
              </a:rPr>
              <a:t>Automatically trigged from the cloud </a:t>
            </a:r>
            <a:br>
              <a:rPr lang="en-US" sz="2000" spc="-50" dirty="0">
                <a:solidFill>
                  <a:srgbClr val="FFFFFF"/>
                </a:solidFill>
              </a:rPr>
            </a:br>
            <a:r>
              <a:rPr lang="en-US" sz="2000" spc="-50" dirty="0">
                <a:solidFill>
                  <a:srgbClr val="FFFFFF"/>
                </a:solidFill>
              </a:rPr>
              <a:t>or connection to a corporate network</a:t>
            </a:r>
          </a:p>
          <a:p>
            <a:pPr marL="225425" lvl="1" indent="-225425">
              <a:spcAft>
                <a:spcPts val="600"/>
              </a:spcAft>
              <a:buSzTx/>
              <a:buFont typeface="Arial" panose="020B0604020202020204" pitchFamily="34" charset="0"/>
              <a:buChar char="•"/>
            </a:pPr>
            <a:r>
              <a:rPr lang="en-US" sz="2000" spc="-50" dirty="0">
                <a:solidFill>
                  <a:srgbClr val="FFFFFF"/>
                </a:solidFill>
              </a:rPr>
              <a:t>Leverage NFC or QR codes </a:t>
            </a:r>
          </a:p>
          <a:p>
            <a:pPr lvl="1">
              <a:spcAft>
                <a:spcPts val="600"/>
              </a:spcAft>
              <a:buSzTx/>
            </a:pPr>
            <a:endParaRPr lang="en-US" sz="2000" spc="-50" dirty="0">
              <a:solidFill>
                <a:srgbClr val="FFFFFF"/>
              </a:solidFill>
            </a:endParaRPr>
          </a:p>
        </p:txBody>
      </p:sp>
      <p:pic>
        <p:nvPicPr>
          <p:cNvPr id="10" name="Picture Placeholder 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a:stretch/>
        </p:blipFill>
        <p:spPr>
          <a:xfrm>
            <a:off x="3243263" y="0"/>
            <a:ext cx="9193212" cy="6994525"/>
          </a:xfrm>
        </p:spPr>
      </p:pic>
      <p:sp>
        <p:nvSpPr>
          <p:cNvPr id="37" name="Rectangle 36"/>
          <p:cNvSpPr/>
          <p:nvPr/>
        </p:nvSpPr>
        <p:spPr bwMode="auto">
          <a:xfrm>
            <a:off x="7527898" y="3878580"/>
            <a:ext cx="3726842" cy="2464820"/>
          </a:xfrm>
          <a:prstGeom prst="rect">
            <a:avLst/>
          </a:prstGeom>
          <a:solidFill>
            <a:schemeClr val="tx1">
              <a:alpha val="5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7642860" y="4006199"/>
            <a:ext cx="3512820" cy="220958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4" name="Picture 13"/>
          <p:cNvPicPr>
            <a:picLocks noChangeAspect="1"/>
          </p:cNvPicPr>
          <p:nvPr/>
        </p:nvPicPr>
        <p:blipFill>
          <a:blip r:embed="rId4" cstate="print">
            <a:duotone>
              <a:schemeClr val="bg2">
                <a:shade val="45000"/>
                <a:satMod val="135000"/>
              </a:schemeClr>
              <a:prstClr val="white"/>
            </a:duotone>
            <a:lum bright="18000"/>
            <a:extLst>
              <a:ext uri="{28A0092B-C50C-407E-A947-70E740481C1C}">
                <a14:useLocalDpi xmlns:a14="http://schemas.microsoft.com/office/drawing/2010/main" val="0"/>
              </a:ext>
            </a:extLst>
          </a:blip>
          <a:stretch>
            <a:fillRect/>
          </a:stretch>
        </p:blipFill>
        <p:spPr>
          <a:xfrm>
            <a:off x="8850752" y="5125956"/>
            <a:ext cx="1031131" cy="1031131"/>
          </a:xfrm>
          <a:prstGeom prst="rect">
            <a:avLst/>
          </a:prstGeom>
        </p:spPr>
      </p:pic>
      <p:grpSp>
        <p:nvGrpSpPr>
          <p:cNvPr id="15" name="Group 14"/>
          <p:cNvGrpSpPr/>
          <p:nvPr/>
        </p:nvGrpSpPr>
        <p:grpSpPr>
          <a:xfrm>
            <a:off x="7972536" y="5189365"/>
            <a:ext cx="782232" cy="904314"/>
            <a:chOff x="4781101" y="4755095"/>
            <a:chExt cx="782232" cy="904314"/>
          </a:xfrm>
        </p:grpSpPr>
        <p:sp>
          <p:nvSpPr>
            <p:cNvPr id="16" name="Rectangle 15"/>
            <p:cNvSpPr/>
            <p:nvPr/>
          </p:nvSpPr>
          <p:spPr bwMode="auto">
            <a:xfrm>
              <a:off x="4848225" y="4829175"/>
              <a:ext cx="645292" cy="76517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2" descr="http://revidmedia.com/wp-content/uploads/2013/07/NFC-icon.png"/>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4781101" y="4755095"/>
              <a:ext cx="782232" cy="90431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reeform 17"/>
          <p:cNvSpPr>
            <a:spLocks noChangeAspect="1"/>
          </p:cNvSpPr>
          <p:nvPr/>
        </p:nvSpPr>
        <p:spPr bwMode="black">
          <a:xfrm>
            <a:off x="10112058" y="5337911"/>
            <a:ext cx="734176" cy="607220"/>
          </a:xfrm>
          <a:custGeom>
            <a:avLst/>
            <a:gdLst>
              <a:gd name="connsiteX0" fmla="*/ 731441 w 1073065"/>
              <a:gd name="connsiteY0" fmla="*/ 533748 h 887153"/>
              <a:gd name="connsiteX1" fmla="*/ 759927 w 1073065"/>
              <a:gd name="connsiteY1" fmla="*/ 562183 h 887153"/>
              <a:gd name="connsiteX2" fmla="*/ 759927 w 1073065"/>
              <a:gd name="connsiteY2" fmla="*/ 740916 h 887153"/>
              <a:gd name="connsiteX3" fmla="*/ 731441 w 1073065"/>
              <a:gd name="connsiteY3" fmla="*/ 769351 h 887153"/>
              <a:gd name="connsiteX4" fmla="*/ 702954 w 1073065"/>
              <a:gd name="connsiteY4" fmla="*/ 740916 h 887153"/>
              <a:gd name="connsiteX5" fmla="*/ 702954 w 1073065"/>
              <a:gd name="connsiteY5" fmla="*/ 562183 h 887153"/>
              <a:gd name="connsiteX6" fmla="*/ 731441 w 1073065"/>
              <a:gd name="connsiteY6" fmla="*/ 533748 h 887153"/>
              <a:gd name="connsiteX7" fmla="*/ 612569 w 1073065"/>
              <a:gd name="connsiteY7" fmla="*/ 489198 h 887153"/>
              <a:gd name="connsiteX8" fmla="*/ 640841 w 1073065"/>
              <a:gd name="connsiteY8" fmla="*/ 517610 h 887153"/>
              <a:gd name="connsiteX9" fmla="*/ 640841 w 1073065"/>
              <a:gd name="connsiteY9" fmla="*/ 785490 h 887153"/>
              <a:gd name="connsiteX10" fmla="*/ 612569 w 1073065"/>
              <a:gd name="connsiteY10" fmla="*/ 813902 h 887153"/>
              <a:gd name="connsiteX11" fmla="*/ 584296 w 1073065"/>
              <a:gd name="connsiteY11" fmla="*/ 785490 h 887153"/>
              <a:gd name="connsiteX12" fmla="*/ 584296 w 1073065"/>
              <a:gd name="connsiteY12" fmla="*/ 517610 h 887153"/>
              <a:gd name="connsiteX13" fmla="*/ 612569 w 1073065"/>
              <a:gd name="connsiteY13" fmla="*/ 489198 h 887153"/>
              <a:gd name="connsiteX14" fmla="*/ 374181 w 1073065"/>
              <a:gd name="connsiteY14" fmla="*/ 489198 h 887153"/>
              <a:gd name="connsiteX15" fmla="*/ 402667 w 1073065"/>
              <a:gd name="connsiteY15" fmla="*/ 517610 h 887153"/>
              <a:gd name="connsiteX16" fmla="*/ 402667 w 1073065"/>
              <a:gd name="connsiteY16" fmla="*/ 785490 h 887153"/>
              <a:gd name="connsiteX17" fmla="*/ 374181 w 1073065"/>
              <a:gd name="connsiteY17" fmla="*/ 813902 h 887153"/>
              <a:gd name="connsiteX18" fmla="*/ 345694 w 1073065"/>
              <a:gd name="connsiteY18" fmla="*/ 785490 h 887153"/>
              <a:gd name="connsiteX19" fmla="*/ 345694 w 1073065"/>
              <a:gd name="connsiteY19" fmla="*/ 517610 h 887153"/>
              <a:gd name="connsiteX20" fmla="*/ 374181 w 1073065"/>
              <a:gd name="connsiteY20" fmla="*/ 489198 h 887153"/>
              <a:gd name="connsiteX21" fmla="*/ 493910 w 1073065"/>
              <a:gd name="connsiteY21" fmla="*/ 415090 h 887153"/>
              <a:gd name="connsiteX22" fmla="*/ 522182 w 1073065"/>
              <a:gd name="connsiteY22" fmla="*/ 443515 h 887153"/>
              <a:gd name="connsiteX23" fmla="*/ 522182 w 1073065"/>
              <a:gd name="connsiteY23" fmla="*/ 858728 h 887153"/>
              <a:gd name="connsiteX24" fmla="*/ 493910 w 1073065"/>
              <a:gd name="connsiteY24" fmla="*/ 887153 h 887153"/>
              <a:gd name="connsiteX25" fmla="*/ 465637 w 1073065"/>
              <a:gd name="connsiteY25" fmla="*/ 858728 h 887153"/>
              <a:gd name="connsiteX26" fmla="*/ 465637 w 1073065"/>
              <a:gd name="connsiteY26" fmla="*/ 443515 h 887153"/>
              <a:gd name="connsiteX27" fmla="*/ 493910 w 1073065"/>
              <a:gd name="connsiteY27" fmla="*/ 415090 h 887153"/>
              <a:gd name="connsiteX28" fmla="*/ 702868 w 1073065"/>
              <a:gd name="connsiteY28" fmla="*/ 0 h 887153"/>
              <a:gd name="connsiteX29" fmla="*/ 855004 w 1073065"/>
              <a:gd name="connsiteY29" fmla="*/ 65987 h 887153"/>
              <a:gd name="connsiteX30" fmla="*/ 915858 w 1073065"/>
              <a:gd name="connsiteY30" fmla="*/ 219278 h 887153"/>
              <a:gd name="connsiteX31" fmla="*/ 915858 w 1073065"/>
              <a:gd name="connsiteY31" fmla="*/ 235521 h 887153"/>
              <a:gd name="connsiteX32" fmla="*/ 1011197 w 1073065"/>
              <a:gd name="connsiteY32" fmla="*/ 293386 h 887153"/>
              <a:gd name="connsiteX33" fmla="*/ 1073065 w 1073065"/>
              <a:gd name="connsiteY33" fmla="*/ 446678 h 887153"/>
              <a:gd name="connsiteX34" fmla="*/ 1011197 w 1073065"/>
              <a:gd name="connsiteY34" fmla="*/ 600985 h 887153"/>
              <a:gd name="connsiteX35" fmla="*/ 855004 w 1073065"/>
              <a:gd name="connsiteY35" fmla="*/ 666971 h 887153"/>
              <a:gd name="connsiteX36" fmla="*/ 808349 w 1073065"/>
              <a:gd name="connsiteY36" fmla="*/ 666971 h 887153"/>
              <a:gd name="connsiteX37" fmla="*/ 808349 w 1073065"/>
              <a:gd name="connsiteY37" fmla="*/ 606061 h 887153"/>
              <a:gd name="connsiteX38" fmla="*/ 855004 w 1073065"/>
              <a:gd name="connsiteY38" fmla="*/ 606061 h 887153"/>
              <a:gd name="connsiteX39" fmla="*/ 1012211 w 1073065"/>
              <a:gd name="connsiteY39" fmla="*/ 446678 h 887153"/>
              <a:gd name="connsiteX40" fmla="*/ 855004 w 1073065"/>
              <a:gd name="connsiteY40" fmla="*/ 288310 h 887153"/>
              <a:gd name="connsiteX41" fmla="*/ 842833 w 1073065"/>
              <a:gd name="connsiteY41" fmla="*/ 292371 h 887153"/>
              <a:gd name="connsiteX42" fmla="*/ 855004 w 1073065"/>
              <a:gd name="connsiteY42" fmla="*/ 219278 h 887153"/>
              <a:gd name="connsiteX43" fmla="*/ 702868 w 1073065"/>
              <a:gd name="connsiteY43" fmla="*/ 60911 h 887153"/>
              <a:gd name="connsiteX44" fmla="*/ 545661 w 1073065"/>
              <a:gd name="connsiteY44" fmla="*/ 202020 h 887153"/>
              <a:gd name="connsiteX45" fmla="*/ 431052 w 1073065"/>
              <a:gd name="connsiteY45" fmla="*/ 151261 h 887153"/>
              <a:gd name="connsiteX46" fmla="*/ 273845 w 1073065"/>
              <a:gd name="connsiteY46" fmla="*/ 301507 h 887153"/>
              <a:gd name="connsiteX47" fmla="*/ 218062 w 1073065"/>
              <a:gd name="connsiteY47" fmla="*/ 288310 h 887153"/>
              <a:gd name="connsiteX48" fmla="*/ 60855 w 1073065"/>
              <a:gd name="connsiteY48" fmla="*/ 446678 h 887153"/>
              <a:gd name="connsiteX49" fmla="*/ 218062 w 1073065"/>
              <a:gd name="connsiteY49" fmla="*/ 606061 h 887153"/>
              <a:gd name="connsiteX50" fmla="*/ 293115 w 1073065"/>
              <a:gd name="connsiteY50" fmla="*/ 606061 h 887153"/>
              <a:gd name="connsiteX51" fmla="*/ 293115 w 1073065"/>
              <a:gd name="connsiteY51" fmla="*/ 666971 h 887153"/>
              <a:gd name="connsiteX52" fmla="*/ 218062 w 1073065"/>
              <a:gd name="connsiteY52" fmla="*/ 666971 h 887153"/>
              <a:gd name="connsiteX53" fmla="*/ 64912 w 1073065"/>
              <a:gd name="connsiteY53" fmla="*/ 600985 h 887153"/>
              <a:gd name="connsiteX54" fmla="*/ 0 w 1073065"/>
              <a:gd name="connsiteY54" fmla="*/ 446678 h 887153"/>
              <a:gd name="connsiteX55" fmla="*/ 64912 w 1073065"/>
              <a:gd name="connsiteY55" fmla="*/ 292371 h 887153"/>
              <a:gd name="connsiteX56" fmla="*/ 218062 w 1073065"/>
              <a:gd name="connsiteY56" fmla="*/ 227400 h 887153"/>
              <a:gd name="connsiteX57" fmla="*/ 227190 w 1073065"/>
              <a:gd name="connsiteY57" fmla="*/ 227400 h 887153"/>
              <a:gd name="connsiteX58" fmla="*/ 279930 w 1073065"/>
              <a:gd name="connsiteY58" fmla="*/ 149231 h 887153"/>
              <a:gd name="connsiteX59" fmla="*/ 431052 w 1073065"/>
              <a:gd name="connsiteY59" fmla="*/ 90351 h 887153"/>
              <a:gd name="connsiteX60" fmla="*/ 515234 w 1073065"/>
              <a:gd name="connsiteY60" fmla="*/ 106594 h 887153"/>
              <a:gd name="connsiteX61" fmla="*/ 702868 w 1073065"/>
              <a:gd name="connsiteY61" fmla="*/ 0 h 88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73065" h="887153">
                <a:moveTo>
                  <a:pt x="731441" y="533748"/>
                </a:moveTo>
                <a:cubicBezTo>
                  <a:pt x="747719" y="533748"/>
                  <a:pt x="759927" y="545934"/>
                  <a:pt x="759927" y="562183"/>
                </a:cubicBezTo>
                <a:cubicBezTo>
                  <a:pt x="759927" y="562183"/>
                  <a:pt x="759927" y="562183"/>
                  <a:pt x="759927" y="740916"/>
                </a:cubicBezTo>
                <a:cubicBezTo>
                  <a:pt x="759927" y="756149"/>
                  <a:pt x="747719" y="769351"/>
                  <a:pt x="731441" y="769351"/>
                </a:cubicBezTo>
                <a:cubicBezTo>
                  <a:pt x="716180" y="769351"/>
                  <a:pt x="702954" y="756149"/>
                  <a:pt x="702954" y="740916"/>
                </a:cubicBezTo>
                <a:cubicBezTo>
                  <a:pt x="702954" y="740916"/>
                  <a:pt x="702954" y="740916"/>
                  <a:pt x="702954" y="562183"/>
                </a:cubicBezTo>
                <a:cubicBezTo>
                  <a:pt x="702954" y="545934"/>
                  <a:pt x="716180" y="533748"/>
                  <a:pt x="731441" y="533748"/>
                </a:cubicBezTo>
                <a:close/>
                <a:moveTo>
                  <a:pt x="612569" y="489198"/>
                </a:moveTo>
                <a:cubicBezTo>
                  <a:pt x="627715" y="489198"/>
                  <a:pt x="640841" y="501374"/>
                  <a:pt x="640841" y="517610"/>
                </a:cubicBezTo>
                <a:cubicBezTo>
                  <a:pt x="640841" y="517610"/>
                  <a:pt x="640841" y="517610"/>
                  <a:pt x="640841" y="785490"/>
                </a:cubicBezTo>
                <a:cubicBezTo>
                  <a:pt x="640841" y="800711"/>
                  <a:pt x="627715" y="813902"/>
                  <a:pt x="612569" y="813902"/>
                </a:cubicBezTo>
                <a:cubicBezTo>
                  <a:pt x="597423" y="813902"/>
                  <a:pt x="584296" y="800711"/>
                  <a:pt x="584296" y="785490"/>
                </a:cubicBezTo>
                <a:cubicBezTo>
                  <a:pt x="584296" y="785490"/>
                  <a:pt x="584296" y="785490"/>
                  <a:pt x="584296" y="517610"/>
                </a:cubicBezTo>
                <a:cubicBezTo>
                  <a:pt x="584296" y="501374"/>
                  <a:pt x="597423" y="489198"/>
                  <a:pt x="612569" y="489198"/>
                </a:cubicBezTo>
                <a:close/>
                <a:moveTo>
                  <a:pt x="374181" y="489198"/>
                </a:moveTo>
                <a:cubicBezTo>
                  <a:pt x="390459" y="489198"/>
                  <a:pt x="402667" y="501374"/>
                  <a:pt x="402667" y="517610"/>
                </a:cubicBezTo>
                <a:cubicBezTo>
                  <a:pt x="402667" y="517610"/>
                  <a:pt x="402667" y="517610"/>
                  <a:pt x="402667" y="785490"/>
                </a:cubicBezTo>
                <a:cubicBezTo>
                  <a:pt x="402667" y="800711"/>
                  <a:pt x="390459" y="813902"/>
                  <a:pt x="374181" y="813902"/>
                </a:cubicBezTo>
                <a:cubicBezTo>
                  <a:pt x="358920" y="813902"/>
                  <a:pt x="345694" y="800711"/>
                  <a:pt x="345694" y="785490"/>
                </a:cubicBezTo>
                <a:cubicBezTo>
                  <a:pt x="345694" y="785490"/>
                  <a:pt x="345694" y="785490"/>
                  <a:pt x="345694" y="517610"/>
                </a:cubicBezTo>
                <a:cubicBezTo>
                  <a:pt x="345694" y="501374"/>
                  <a:pt x="358920" y="489198"/>
                  <a:pt x="374181" y="489198"/>
                </a:cubicBezTo>
                <a:close/>
                <a:moveTo>
                  <a:pt x="493910" y="415090"/>
                </a:moveTo>
                <a:cubicBezTo>
                  <a:pt x="509056" y="415090"/>
                  <a:pt x="522182" y="428288"/>
                  <a:pt x="522182" y="443515"/>
                </a:cubicBezTo>
                <a:cubicBezTo>
                  <a:pt x="522182" y="443515"/>
                  <a:pt x="522182" y="443515"/>
                  <a:pt x="522182" y="858728"/>
                </a:cubicBezTo>
                <a:cubicBezTo>
                  <a:pt x="522182" y="873956"/>
                  <a:pt x="509056" y="887153"/>
                  <a:pt x="493910" y="887153"/>
                </a:cubicBezTo>
                <a:cubicBezTo>
                  <a:pt x="477754" y="887153"/>
                  <a:pt x="465637" y="873956"/>
                  <a:pt x="465637" y="858728"/>
                </a:cubicBezTo>
                <a:cubicBezTo>
                  <a:pt x="465637" y="858728"/>
                  <a:pt x="465637" y="858728"/>
                  <a:pt x="465637" y="443515"/>
                </a:cubicBezTo>
                <a:cubicBezTo>
                  <a:pt x="465637" y="428288"/>
                  <a:pt x="477754" y="415090"/>
                  <a:pt x="493910" y="415090"/>
                </a:cubicBezTo>
                <a:close/>
                <a:moveTo>
                  <a:pt x="702868" y="0"/>
                </a:moveTo>
                <a:cubicBezTo>
                  <a:pt x="759665" y="0"/>
                  <a:pt x="814434" y="23349"/>
                  <a:pt x="855004" y="65987"/>
                </a:cubicBezTo>
                <a:cubicBezTo>
                  <a:pt x="894559" y="107609"/>
                  <a:pt x="915858" y="162428"/>
                  <a:pt x="915858" y="219278"/>
                </a:cubicBezTo>
                <a:cubicBezTo>
                  <a:pt x="915858" y="225369"/>
                  <a:pt x="915858" y="230445"/>
                  <a:pt x="915858" y="235521"/>
                </a:cubicBezTo>
                <a:cubicBezTo>
                  <a:pt x="951357" y="245673"/>
                  <a:pt x="983812" y="264961"/>
                  <a:pt x="1011197" y="293386"/>
                </a:cubicBezTo>
                <a:cubicBezTo>
                  <a:pt x="1050752" y="333993"/>
                  <a:pt x="1073065" y="388813"/>
                  <a:pt x="1073065" y="446678"/>
                </a:cubicBezTo>
                <a:cubicBezTo>
                  <a:pt x="1073065" y="504543"/>
                  <a:pt x="1050752" y="559362"/>
                  <a:pt x="1011197" y="600985"/>
                </a:cubicBezTo>
                <a:cubicBezTo>
                  <a:pt x="969613" y="643622"/>
                  <a:pt x="914844" y="666971"/>
                  <a:pt x="855004" y="666971"/>
                </a:cubicBezTo>
                <a:cubicBezTo>
                  <a:pt x="855004" y="666971"/>
                  <a:pt x="855004" y="666971"/>
                  <a:pt x="808349" y="666971"/>
                </a:cubicBezTo>
                <a:cubicBezTo>
                  <a:pt x="808349" y="666971"/>
                  <a:pt x="808349" y="666971"/>
                  <a:pt x="808349" y="606061"/>
                </a:cubicBezTo>
                <a:cubicBezTo>
                  <a:pt x="855004" y="606061"/>
                  <a:pt x="855004" y="606061"/>
                  <a:pt x="855004" y="606061"/>
                </a:cubicBezTo>
                <a:cubicBezTo>
                  <a:pt x="944257" y="606061"/>
                  <a:pt x="1012211" y="532968"/>
                  <a:pt x="1012211" y="446678"/>
                </a:cubicBezTo>
                <a:cubicBezTo>
                  <a:pt x="1012211" y="361403"/>
                  <a:pt x="944257" y="288310"/>
                  <a:pt x="855004" y="288310"/>
                </a:cubicBezTo>
                <a:cubicBezTo>
                  <a:pt x="850947" y="288310"/>
                  <a:pt x="846890" y="288310"/>
                  <a:pt x="842833" y="292371"/>
                </a:cubicBezTo>
                <a:cubicBezTo>
                  <a:pt x="850947" y="271052"/>
                  <a:pt x="855004" y="245673"/>
                  <a:pt x="855004" y="219278"/>
                </a:cubicBezTo>
                <a:cubicBezTo>
                  <a:pt x="855004" y="134003"/>
                  <a:pt x="787050" y="60911"/>
                  <a:pt x="702868" y="60911"/>
                </a:cubicBezTo>
                <a:cubicBezTo>
                  <a:pt x="621729" y="60911"/>
                  <a:pt x="553775" y="124867"/>
                  <a:pt x="545661" y="202020"/>
                </a:cubicBezTo>
                <a:cubicBezTo>
                  <a:pt x="515234" y="168519"/>
                  <a:pt x="477707" y="151261"/>
                  <a:pt x="431052" y="151261"/>
                </a:cubicBezTo>
                <a:cubicBezTo>
                  <a:pt x="345856" y="151261"/>
                  <a:pt x="277902" y="215217"/>
                  <a:pt x="273845" y="301507"/>
                </a:cubicBezTo>
                <a:cubicBezTo>
                  <a:pt x="256603" y="292371"/>
                  <a:pt x="239361" y="288310"/>
                  <a:pt x="218062" y="288310"/>
                </a:cubicBezTo>
                <a:cubicBezTo>
                  <a:pt x="132866" y="288310"/>
                  <a:pt x="60855" y="361403"/>
                  <a:pt x="60855" y="446678"/>
                </a:cubicBezTo>
                <a:cubicBezTo>
                  <a:pt x="60855" y="532968"/>
                  <a:pt x="132866" y="606061"/>
                  <a:pt x="218062" y="606061"/>
                </a:cubicBezTo>
                <a:cubicBezTo>
                  <a:pt x="244432" y="606061"/>
                  <a:pt x="268774" y="606061"/>
                  <a:pt x="293115" y="606061"/>
                </a:cubicBezTo>
                <a:cubicBezTo>
                  <a:pt x="293115" y="606061"/>
                  <a:pt x="293115" y="606061"/>
                  <a:pt x="293115" y="666971"/>
                </a:cubicBezTo>
                <a:cubicBezTo>
                  <a:pt x="293115" y="666971"/>
                  <a:pt x="293115" y="666971"/>
                  <a:pt x="218062" y="666971"/>
                </a:cubicBezTo>
                <a:cubicBezTo>
                  <a:pt x="161264" y="666971"/>
                  <a:pt x="106495" y="643622"/>
                  <a:pt x="64912" y="600985"/>
                </a:cubicBezTo>
                <a:cubicBezTo>
                  <a:pt x="23328" y="559362"/>
                  <a:pt x="0" y="504543"/>
                  <a:pt x="0" y="446678"/>
                </a:cubicBezTo>
                <a:cubicBezTo>
                  <a:pt x="0" y="388813"/>
                  <a:pt x="23328" y="333993"/>
                  <a:pt x="64912" y="292371"/>
                </a:cubicBezTo>
                <a:cubicBezTo>
                  <a:pt x="106495" y="250749"/>
                  <a:pt x="161264" y="227400"/>
                  <a:pt x="218062" y="227400"/>
                </a:cubicBezTo>
                <a:cubicBezTo>
                  <a:pt x="221104" y="227400"/>
                  <a:pt x="224147" y="227400"/>
                  <a:pt x="227190" y="227400"/>
                </a:cubicBezTo>
                <a:cubicBezTo>
                  <a:pt x="239361" y="197959"/>
                  <a:pt x="256603" y="171565"/>
                  <a:pt x="279930" y="149231"/>
                </a:cubicBezTo>
                <a:cubicBezTo>
                  <a:pt x="320500" y="111669"/>
                  <a:pt x="373240" y="90351"/>
                  <a:pt x="431052" y="90351"/>
                </a:cubicBezTo>
                <a:cubicBezTo>
                  <a:pt x="460465" y="90351"/>
                  <a:pt x="489878" y="95427"/>
                  <a:pt x="515234" y="106594"/>
                </a:cubicBezTo>
                <a:cubicBezTo>
                  <a:pt x="554789" y="42637"/>
                  <a:pt x="624772" y="0"/>
                  <a:pt x="702868" y="0"/>
                </a:cubicBezTo>
                <a:close/>
              </a:path>
            </a:pathLst>
          </a:custGeom>
          <a:solidFill>
            <a:schemeClr val="bg2"/>
          </a:solidFill>
          <a:ln>
            <a:noFill/>
          </a:ln>
        </p:spPr>
        <p:txBody>
          <a:bodyPr vert="horz" wrap="square" lIns="89621" tIns="44811" rIns="89621" bIns="44811" numCol="1" anchor="t" anchorCtr="0" compatLnSpc="1">
            <a:prstTxWarp prst="textNoShape">
              <a:avLst/>
            </a:prstTxWarp>
            <a:noAutofit/>
          </a:bodyPr>
          <a:lstStyle/>
          <a:p>
            <a:pPr defTabSz="914185"/>
            <a:endParaRPr lang="en-US" dirty="0">
              <a:solidFill>
                <a:srgbClr val="FFFFFF"/>
              </a:solidFill>
            </a:endParaRPr>
          </a:p>
        </p:txBody>
      </p:sp>
      <p:sp>
        <p:nvSpPr>
          <p:cNvPr id="19" name="Freeform 81"/>
          <p:cNvSpPr>
            <a:spLocks noChangeAspect="1" noEditPoints="1"/>
          </p:cNvSpPr>
          <p:nvPr/>
        </p:nvSpPr>
        <p:spPr bwMode="black">
          <a:xfrm>
            <a:off x="10208763" y="4410375"/>
            <a:ext cx="540766" cy="418827"/>
          </a:xfrm>
          <a:custGeom>
            <a:avLst/>
            <a:gdLst>
              <a:gd name="T0" fmla="*/ 71 w 75"/>
              <a:gd name="T1" fmla="*/ 58 h 58"/>
              <a:gd name="T2" fmla="*/ 4 w 75"/>
              <a:gd name="T3" fmla="*/ 58 h 58"/>
              <a:gd name="T4" fmla="*/ 0 w 75"/>
              <a:gd name="T5" fmla="*/ 54 h 58"/>
              <a:gd name="T6" fmla="*/ 0 w 75"/>
              <a:gd name="T7" fmla="*/ 4 h 58"/>
              <a:gd name="T8" fmla="*/ 4 w 75"/>
              <a:gd name="T9" fmla="*/ 0 h 58"/>
              <a:gd name="T10" fmla="*/ 71 w 75"/>
              <a:gd name="T11" fmla="*/ 0 h 58"/>
              <a:gd name="T12" fmla="*/ 75 w 75"/>
              <a:gd name="T13" fmla="*/ 4 h 58"/>
              <a:gd name="T14" fmla="*/ 75 w 75"/>
              <a:gd name="T15" fmla="*/ 54 h 58"/>
              <a:gd name="T16" fmla="*/ 71 w 75"/>
              <a:gd name="T17" fmla="*/ 58 h 58"/>
              <a:gd name="T18" fmla="*/ 8 w 75"/>
              <a:gd name="T19" fmla="*/ 50 h 58"/>
              <a:gd name="T20" fmla="*/ 67 w 75"/>
              <a:gd name="T21" fmla="*/ 50 h 58"/>
              <a:gd name="T22" fmla="*/ 67 w 75"/>
              <a:gd name="T23" fmla="*/ 16 h 58"/>
              <a:gd name="T24" fmla="*/ 39 w 75"/>
              <a:gd name="T25" fmla="*/ 38 h 58"/>
              <a:gd name="T26" fmla="*/ 35 w 75"/>
              <a:gd name="T27" fmla="*/ 38 h 58"/>
              <a:gd name="T28" fmla="*/ 8 w 75"/>
              <a:gd name="T29" fmla="*/ 17 h 58"/>
              <a:gd name="T30" fmla="*/ 8 w 75"/>
              <a:gd name="T31" fmla="*/ 50 h 58"/>
              <a:gd name="T32" fmla="*/ 9 w 75"/>
              <a:gd name="T33" fmla="*/ 8 h 58"/>
              <a:gd name="T34" fmla="*/ 37 w 75"/>
              <a:gd name="T35" fmla="*/ 30 h 58"/>
              <a:gd name="T36" fmla="*/ 65 w 75"/>
              <a:gd name="T37" fmla="*/ 8 h 58"/>
              <a:gd name="T38" fmla="*/ 9 w 75"/>
              <a:gd name="T39"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58">
                <a:moveTo>
                  <a:pt x="71" y="58"/>
                </a:moveTo>
                <a:cubicBezTo>
                  <a:pt x="4" y="58"/>
                  <a:pt x="4" y="58"/>
                  <a:pt x="4" y="58"/>
                </a:cubicBezTo>
                <a:cubicBezTo>
                  <a:pt x="2" y="58"/>
                  <a:pt x="0" y="56"/>
                  <a:pt x="0" y="54"/>
                </a:cubicBezTo>
                <a:cubicBezTo>
                  <a:pt x="0" y="4"/>
                  <a:pt x="0" y="4"/>
                  <a:pt x="0" y="4"/>
                </a:cubicBezTo>
                <a:cubicBezTo>
                  <a:pt x="0" y="2"/>
                  <a:pt x="2" y="0"/>
                  <a:pt x="4" y="0"/>
                </a:cubicBezTo>
                <a:cubicBezTo>
                  <a:pt x="71" y="0"/>
                  <a:pt x="71" y="0"/>
                  <a:pt x="71" y="0"/>
                </a:cubicBezTo>
                <a:cubicBezTo>
                  <a:pt x="73" y="0"/>
                  <a:pt x="75" y="2"/>
                  <a:pt x="75" y="4"/>
                </a:cubicBezTo>
                <a:cubicBezTo>
                  <a:pt x="75" y="54"/>
                  <a:pt x="75" y="54"/>
                  <a:pt x="75" y="54"/>
                </a:cubicBezTo>
                <a:cubicBezTo>
                  <a:pt x="75" y="56"/>
                  <a:pt x="73" y="58"/>
                  <a:pt x="71" y="58"/>
                </a:cubicBezTo>
                <a:close/>
                <a:moveTo>
                  <a:pt x="8" y="50"/>
                </a:moveTo>
                <a:cubicBezTo>
                  <a:pt x="67" y="50"/>
                  <a:pt x="67" y="50"/>
                  <a:pt x="67" y="50"/>
                </a:cubicBezTo>
                <a:cubicBezTo>
                  <a:pt x="67" y="16"/>
                  <a:pt x="67" y="16"/>
                  <a:pt x="67" y="16"/>
                </a:cubicBezTo>
                <a:cubicBezTo>
                  <a:pt x="39" y="38"/>
                  <a:pt x="39" y="38"/>
                  <a:pt x="39" y="38"/>
                </a:cubicBezTo>
                <a:cubicBezTo>
                  <a:pt x="38" y="39"/>
                  <a:pt x="36" y="39"/>
                  <a:pt x="35" y="38"/>
                </a:cubicBezTo>
                <a:cubicBezTo>
                  <a:pt x="8" y="17"/>
                  <a:pt x="8" y="17"/>
                  <a:pt x="8" y="17"/>
                </a:cubicBezTo>
                <a:lnTo>
                  <a:pt x="8" y="50"/>
                </a:lnTo>
                <a:close/>
                <a:moveTo>
                  <a:pt x="9" y="8"/>
                </a:moveTo>
                <a:cubicBezTo>
                  <a:pt x="37" y="30"/>
                  <a:pt x="37" y="30"/>
                  <a:pt x="37" y="30"/>
                </a:cubicBezTo>
                <a:cubicBezTo>
                  <a:pt x="65" y="8"/>
                  <a:pt x="65" y="8"/>
                  <a:pt x="65" y="8"/>
                </a:cubicBezTo>
                <a:lnTo>
                  <a:pt x="9" y="8"/>
                </a:lnTo>
                <a:close/>
              </a:path>
            </a:pathLst>
          </a:custGeom>
          <a:solidFill>
            <a:schemeClr val="bg2"/>
          </a:solidFill>
          <a:ln>
            <a:noFill/>
          </a:ln>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grpSp>
        <p:nvGrpSpPr>
          <p:cNvPr id="20" name="Group 19"/>
          <p:cNvGrpSpPr/>
          <p:nvPr/>
        </p:nvGrpSpPr>
        <p:grpSpPr>
          <a:xfrm rot="1021190">
            <a:off x="8874813" y="4422666"/>
            <a:ext cx="974550" cy="426286"/>
            <a:chOff x="5689068" y="3387593"/>
            <a:chExt cx="1205489" cy="527305"/>
          </a:xfrm>
        </p:grpSpPr>
        <p:sp>
          <p:nvSpPr>
            <p:cNvPr id="21" name="Freeform 20"/>
            <p:cNvSpPr/>
            <p:nvPr/>
          </p:nvSpPr>
          <p:spPr bwMode="auto">
            <a:xfrm>
              <a:off x="5765800" y="3387593"/>
              <a:ext cx="1098550" cy="479557"/>
            </a:xfrm>
            <a:custGeom>
              <a:avLst/>
              <a:gdLst>
                <a:gd name="connsiteX0" fmla="*/ 0 w 1098550"/>
                <a:gd name="connsiteY0" fmla="*/ 168407 h 479557"/>
                <a:gd name="connsiteX1" fmla="*/ 330200 w 1098550"/>
                <a:gd name="connsiteY1" fmla="*/ 3307 h 479557"/>
                <a:gd name="connsiteX2" fmla="*/ 628650 w 1098550"/>
                <a:gd name="connsiteY2" fmla="*/ 301757 h 479557"/>
                <a:gd name="connsiteX3" fmla="*/ 482600 w 1098550"/>
                <a:gd name="connsiteY3" fmla="*/ 384307 h 479557"/>
                <a:gd name="connsiteX4" fmla="*/ 425450 w 1098550"/>
                <a:gd name="connsiteY4" fmla="*/ 238257 h 479557"/>
                <a:gd name="connsiteX5" fmla="*/ 876300 w 1098550"/>
                <a:gd name="connsiteY5" fmla="*/ 73157 h 479557"/>
                <a:gd name="connsiteX6" fmla="*/ 1098550 w 1098550"/>
                <a:gd name="connsiteY6" fmla="*/ 479557 h 4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550" h="479557">
                  <a:moveTo>
                    <a:pt x="0" y="168407"/>
                  </a:moveTo>
                  <a:cubicBezTo>
                    <a:pt x="112712" y="74744"/>
                    <a:pt x="225425" y="-18918"/>
                    <a:pt x="330200" y="3307"/>
                  </a:cubicBezTo>
                  <a:cubicBezTo>
                    <a:pt x="434975" y="25532"/>
                    <a:pt x="603250" y="238257"/>
                    <a:pt x="628650" y="301757"/>
                  </a:cubicBezTo>
                  <a:cubicBezTo>
                    <a:pt x="654050" y="365257"/>
                    <a:pt x="516467" y="394890"/>
                    <a:pt x="482600" y="384307"/>
                  </a:cubicBezTo>
                  <a:cubicBezTo>
                    <a:pt x="448733" y="373724"/>
                    <a:pt x="359833" y="290115"/>
                    <a:pt x="425450" y="238257"/>
                  </a:cubicBezTo>
                  <a:cubicBezTo>
                    <a:pt x="491067" y="186399"/>
                    <a:pt x="764117" y="32940"/>
                    <a:pt x="876300" y="73157"/>
                  </a:cubicBezTo>
                  <a:cubicBezTo>
                    <a:pt x="988483" y="113374"/>
                    <a:pt x="1038225" y="403357"/>
                    <a:pt x="1098550" y="479557"/>
                  </a:cubicBezTo>
                </a:path>
              </a:pathLst>
            </a:custGeom>
            <a:noFill/>
            <a:ln w="1905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Rectangle 21"/>
            <p:cNvSpPr/>
            <p:nvPr/>
          </p:nvSpPr>
          <p:spPr bwMode="auto">
            <a:xfrm rot="3189578">
              <a:off x="5726856" y="3475678"/>
              <a:ext cx="91279" cy="14101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bwMode="auto">
            <a:xfrm rot="3189578">
              <a:off x="5699132" y="3539758"/>
              <a:ext cx="59598" cy="797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4" name="Group 23"/>
            <p:cNvGrpSpPr/>
            <p:nvPr/>
          </p:nvGrpSpPr>
          <p:grpSpPr>
            <a:xfrm>
              <a:off x="6830257" y="3829052"/>
              <a:ext cx="64300" cy="85846"/>
              <a:chOff x="6814827" y="3801477"/>
              <a:chExt cx="95160" cy="127046"/>
            </a:xfrm>
          </p:grpSpPr>
          <p:sp>
            <p:nvSpPr>
              <p:cNvPr id="25" name="Rectangle 24"/>
              <p:cNvSpPr/>
              <p:nvPr/>
            </p:nvSpPr>
            <p:spPr bwMode="auto">
              <a:xfrm rot="19875405">
                <a:off x="6814827" y="3801477"/>
                <a:ext cx="85725" cy="9775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p:nvSpPr>
            <p:spPr bwMode="auto">
              <a:xfrm rot="19875405" flipV="1">
                <a:off x="6859753" y="3871239"/>
                <a:ext cx="50234" cy="5728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7" name="Group 26"/>
          <p:cNvGrpSpPr/>
          <p:nvPr/>
        </p:nvGrpSpPr>
        <p:grpSpPr>
          <a:xfrm>
            <a:off x="8097532" y="4256250"/>
            <a:ext cx="533464" cy="683064"/>
            <a:chOff x="4759509" y="3202782"/>
            <a:chExt cx="628402" cy="804626"/>
          </a:xfrm>
        </p:grpSpPr>
        <p:sp>
          <p:nvSpPr>
            <p:cNvPr id="28" name="Rectangle 46"/>
            <p:cNvSpPr/>
            <p:nvPr/>
          </p:nvSpPr>
          <p:spPr bwMode="auto">
            <a:xfrm>
              <a:off x="4759509" y="3202782"/>
              <a:ext cx="628402" cy="804626"/>
            </a:xfrm>
            <a:custGeom>
              <a:avLst/>
              <a:gdLst>
                <a:gd name="connsiteX0" fmla="*/ 0 w 901580"/>
                <a:gd name="connsiteY0" fmla="*/ 0 h 1152480"/>
                <a:gd name="connsiteX1" fmla="*/ 901580 w 901580"/>
                <a:gd name="connsiteY1" fmla="*/ 0 h 1152480"/>
                <a:gd name="connsiteX2" fmla="*/ 901580 w 901580"/>
                <a:gd name="connsiteY2" fmla="*/ 1152480 h 1152480"/>
                <a:gd name="connsiteX3" fmla="*/ 0 w 901580"/>
                <a:gd name="connsiteY3" fmla="*/ 1152480 h 1152480"/>
                <a:gd name="connsiteX4" fmla="*/ 0 w 901580"/>
                <a:gd name="connsiteY4" fmla="*/ 0 h 1152480"/>
                <a:gd name="connsiteX0" fmla="*/ 0 w 901580"/>
                <a:gd name="connsiteY0" fmla="*/ 0 h 1152480"/>
                <a:gd name="connsiteX1" fmla="*/ 901580 w 901580"/>
                <a:gd name="connsiteY1" fmla="*/ 0 h 1152480"/>
                <a:gd name="connsiteX2" fmla="*/ 901580 w 901580"/>
                <a:gd name="connsiteY2" fmla="*/ 105223 h 1152480"/>
                <a:gd name="connsiteX3" fmla="*/ 901580 w 901580"/>
                <a:gd name="connsiteY3" fmla="*/ 1152480 h 1152480"/>
                <a:gd name="connsiteX4" fmla="*/ 0 w 901580"/>
                <a:gd name="connsiteY4" fmla="*/ 1152480 h 1152480"/>
                <a:gd name="connsiteX5" fmla="*/ 0 w 901580"/>
                <a:gd name="connsiteY5" fmla="*/ 0 h 1152480"/>
                <a:gd name="connsiteX0" fmla="*/ 0 w 901580"/>
                <a:gd name="connsiteY0" fmla="*/ 0 h 1152480"/>
                <a:gd name="connsiteX1" fmla="*/ 815855 w 901580"/>
                <a:gd name="connsiteY1" fmla="*/ 448 h 1152480"/>
                <a:gd name="connsiteX2" fmla="*/ 901580 w 901580"/>
                <a:gd name="connsiteY2" fmla="*/ 0 h 1152480"/>
                <a:gd name="connsiteX3" fmla="*/ 901580 w 901580"/>
                <a:gd name="connsiteY3" fmla="*/ 105223 h 1152480"/>
                <a:gd name="connsiteX4" fmla="*/ 901580 w 901580"/>
                <a:gd name="connsiteY4" fmla="*/ 1152480 h 1152480"/>
                <a:gd name="connsiteX5" fmla="*/ 0 w 901580"/>
                <a:gd name="connsiteY5" fmla="*/ 1152480 h 1152480"/>
                <a:gd name="connsiteX6" fmla="*/ 0 w 901580"/>
                <a:gd name="connsiteY6" fmla="*/ 0 h 1152480"/>
                <a:gd name="connsiteX0" fmla="*/ 0 w 901580"/>
                <a:gd name="connsiteY0" fmla="*/ 0 h 1152480"/>
                <a:gd name="connsiteX1" fmla="*/ 815855 w 901580"/>
                <a:gd name="connsiteY1" fmla="*/ 448 h 1152480"/>
                <a:gd name="connsiteX2" fmla="*/ 901580 w 901580"/>
                <a:gd name="connsiteY2" fmla="*/ 105223 h 1152480"/>
                <a:gd name="connsiteX3" fmla="*/ 901580 w 901580"/>
                <a:gd name="connsiteY3" fmla="*/ 1152480 h 1152480"/>
                <a:gd name="connsiteX4" fmla="*/ 0 w 901580"/>
                <a:gd name="connsiteY4" fmla="*/ 1152480 h 1152480"/>
                <a:gd name="connsiteX5" fmla="*/ 0 w 901580"/>
                <a:gd name="connsiteY5" fmla="*/ 0 h 1152480"/>
                <a:gd name="connsiteX0" fmla="*/ 0 w 901580"/>
                <a:gd name="connsiteY0" fmla="*/ 1933 h 1154413"/>
                <a:gd name="connsiteX1" fmla="*/ 734893 w 901580"/>
                <a:gd name="connsiteY1" fmla="*/ 0 h 1154413"/>
                <a:gd name="connsiteX2" fmla="*/ 815855 w 901580"/>
                <a:gd name="connsiteY2" fmla="*/ 2381 h 1154413"/>
                <a:gd name="connsiteX3" fmla="*/ 901580 w 901580"/>
                <a:gd name="connsiteY3" fmla="*/ 107156 h 1154413"/>
                <a:gd name="connsiteX4" fmla="*/ 901580 w 901580"/>
                <a:gd name="connsiteY4" fmla="*/ 1154413 h 1154413"/>
                <a:gd name="connsiteX5" fmla="*/ 0 w 901580"/>
                <a:gd name="connsiteY5" fmla="*/ 1154413 h 1154413"/>
                <a:gd name="connsiteX6" fmla="*/ 0 w 901580"/>
                <a:gd name="connsiteY6" fmla="*/ 1933 h 1154413"/>
                <a:gd name="connsiteX0" fmla="*/ 0 w 901580"/>
                <a:gd name="connsiteY0" fmla="*/ 1933 h 1154413"/>
                <a:gd name="connsiteX1" fmla="*/ 734893 w 901580"/>
                <a:gd name="connsiteY1" fmla="*/ 0 h 1154413"/>
                <a:gd name="connsiteX2" fmla="*/ 815855 w 901580"/>
                <a:gd name="connsiteY2" fmla="*/ 2381 h 1154413"/>
                <a:gd name="connsiteX3" fmla="*/ 901580 w 901580"/>
                <a:gd name="connsiteY3" fmla="*/ 107156 h 1154413"/>
                <a:gd name="connsiteX4" fmla="*/ 901580 w 901580"/>
                <a:gd name="connsiteY4" fmla="*/ 171451 h 1154413"/>
                <a:gd name="connsiteX5" fmla="*/ 901580 w 901580"/>
                <a:gd name="connsiteY5" fmla="*/ 1154413 h 1154413"/>
                <a:gd name="connsiteX6" fmla="*/ 0 w 901580"/>
                <a:gd name="connsiteY6" fmla="*/ 1154413 h 1154413"/>
                <a:gd name="connsiteX7" fmla="*/ 0 w 901580"/>
                <a:gd name="connsiteY7" fmla="*/ 1933 h 1154413"/>
                <a:gd name="connsiteX0" fmla="*/ 0 w 901580"/>
                <a:gd name="connsiteY0" fmla="*/ 1933 h 1154413"/>
                <a:gd name="connsiteX1" fmla="*/ 734893 w 901580"/>
                <a:gd name="connsiteY1" fmla="*/ 0 h 1154413"/>
                <a:gd name="connsiteX2" fmla="*/ 815855 w 901580"/>
                <a:gd name="connsiteY2" fmla="*/ 2381 h 1154413"/>
                <a:gd name="connsiteX3" fmla="*/ 901580 w 901580"/>
                <a:gd name="connsiteY3" fmla="*/ 171451 h 1154413"/>
                <a:gd name="connsiteX4" fmla="*/ 901580 w 901580"/>
                <a:gd name="connsiteY4" fmla="*/ 1154413 h 1154413"/>
                <a:gd name="connsiteX5" fmla="*/ 0 w 901580"/>
                <a:gd name="connsiteY5" fmla="*/ 1154413 h 1154413"/>
                <a:gd name="connsiteX6" fmla="*/ 0 w 901580"/>
                <a:gd name="connsiteY6" fmla="*/ 1933 h 1154413"/>
                <a:gd name="connsiteX0" fmla="*/ 0 w 901580"/>
                <a:gd name="connsiteY0" fmla="*/ 1933 h 1154413"/>
                <a:gd name="connsiteX1" fmla="*/ 734893 w 901580"/>
                <a:gd name="connsiteY1" fmla="*/ 0 h 1154413"/>
                <a:gd name="connsiteX2" fmla="*/ 901580 w 901580"/>
                <a:gd name="connsiteY2" fmla="*/ 171451 h 1154413"/>
                <a:gd name="connsiteX3" fmla="*/ 901580 w 901580"/>
                <a:gd name="connsiteY3" fmla="*/ 1154413 h 1154413"/>
                <a:gd name="connsiteX4" fmla="*/ 0 w 901580"/>
                <a:gd name="connsiteY4" fmla="*/ 1154413 h 1154413"/>
                <a:gd name="connsiteX5" fmla="*/ 0 w 901580"/>
                <a:gd name="connsiteY5" fmla="*/ 1933 h 115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580" h="1154413">
                  <a:moveTo>
                    <a:pt x="0" y="1933"/>
                  </a:moveTo>
                  <a:lnTo>
                    <a:pt x="734893" y="0"/>
                  </a:lnTo>
                  <a:lnTo>
                    <a:pt x="901580" y="171451"/>
                  </a:lnTo>
                  <a:lnTo>
                    <a:pt x="901580" y="1154413"/>
                  </a:lnTo>
                  <a:lnTo>
                    <a:pt x="0" y="1154413"/>
                  </a:lnTo>
                  <a:lnTo>
                    <a:pt x="0" y="1933"/>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6" name="Rounded Rectangle 35"/>
            <p:cNvSpPr/>
            <p:nvPr/>
          </p:nvSpPr>
          <p:spPr bwMode="auto">
            <a:xfrm>
              <a:off x="4830204" y="3339648"/>
              <a:ext cx="485570" cy="586766"/>
            </a:xfrm>
            <a:prstGeom prst="roundRect">
              <a:avLst>
                <a:gd name="adj" fmla="val 12474"/>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334245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10440" y="1872850"/>
            <a:ext cx="5486400" cy="1097280"/>
          </a:xfrm>
          <a:prstGeom prst="rect">
            <a:avLst/>
          </a:prstGeom>
          <a:solidFill>
            <a:schemeClr val="tx1"/>
          </a:solidFill>
        </p:spPr>
        <p:txBody>
          <a:bodyPr vert="horz" wrap="square" lIns="182880" tIns="182880" rIns="140523" bIns="87825" rtlCol="0" anchor="t" anchorCtr="0">
            <a:noAutofit/>
          </a:bodyPr>
          <a:lst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2800" dirty="0">
                <a:solidFill>
                  <a:schemeClr val="bg2"/>
                </a:solidFill>
                <a:latin typeface="Segoe UI Semibold" panose="020B0702040204020203" pitchFamily="34" charset="0"/>
                <a:cs typeface="Segoe UI Semibold" panose="020B0702040204020203" pitchFamily="34" charset="0"/>
              </a:rPr>
              <a:t>Enhancements to existing tools</a:t>
            </a:r>
          </a:p>
        </p:txBody>
      </p:sp>
      <p:sp>
        <p:nvSpPr>
          <p:cNvPr id="28" name="Title 1"/>
          <p:cNvSpPr txBox="1">
            <a:spLocks/>
          </p:cNvSpPr>
          <p:nvPr/>
        </p:nvSpPr>
        <p:spPr>
          <a:xfrm>
            <a:off x="5893822" y="1872850"/>
            <a:ext cx="5486400" cy="1097280"/>
          </a:xfrm>
          <a:prstGeom prst="rect">
            <a:avLst/>
          </a:prstGeom>
          <a:solidFill>
            <a:schemeClr val="tx1"/>
          </a:solidFill>
        </p:spPr>
        <p:txBody>
          <a:bodyPr vert="horz" wrap="square" lIns="182880" tIns="182880" rIns="140523" bIns="87825" rtlCol="0" anchor="t" anchorCtr="0">
            <a:noAutofit/>
          </a:bodyPr>
          <a:lst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2800" dirty="0">
                <a:solidFill>
                  <a:schemeClr val="bg2"/>
                </a:solidFill>
                <a:latin typeface="Segoe UI Semibold" panose="020B0702040204020203" pitchFamily="34" charset="0"/>
                <a:cs typeface="Segoe UI Semibold" panose="020B0702040204020203" pitchFamily="34" charset="0"/>
              </a:rPr>
              <a:t>Minimal changes to existing </a:t>
            </a:r>
            <a:br>
              <a:rPr lang="en-US" sz="2800" dirty="0">
                <a:solidFill>
                  <a:schemeClr val="bg2"/>
                </a:solidFill>
                <a:latin typeface="Segoe UI Semibold" panose="020B0702040204020203" pitchFamily="34" charset="0"/>
                <a:cs typeface="Segoe UI Semibold" panose="020B0702040204020203" pitchFamily="34" charset="0"/>
              </a:rPr>
            </a:br>
            <a:r>
              <a:rPr lang="en-US" sz="2800" dirty="0">
                <a:solidFill>
                  <a:schemeClr val="bg2"/>
                </a:solidFill>
                <a:latin typeface="Segoe UI Semibold" panose="020B0702040204020203" pitchFamily="34" charset="0"/>
                <a:cs typeface="Segoe UI Semibold" panose="020B0702040204020203" pitchFamily="34" charset="0"/>
              </a:rPr>
              <a:t>deployment processes</a:t>
            </a:r>
          </a:p>
        </p:txBody>
      </p:sp>
      <p:sp>
        <p:nvSpPr>
          <p:cNvPr id="29" name="Rectangle 28"/>
          <p:cNvSpPr/>
          <p:nvPr/>
        </p:nvSpPr>
        <p:spPr bwMode="auto">
          <a:xfrm>
            <a:off x="310440" y="2999216"/>
            <a:ext cx="5486400" cy="311244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91403" numCol="1" spcCol="0" rtlCol="0" fromWordArt="0" anchor="t" anchorCtr="0" forceAA="0" compatLnSpc="1">
            <a:prstTxWarp prst="textNoShape">
              <a:avLst/>
            </a:prstTxWarp>
            <a:noAutofit/>
          </a:bodyPr>
          <a:lstStyle/>
          <a:p>
            <a:pPr marL="234950" indent="-234950" defTabSz="913703" fontAlgn="base">
              <a:spcBef>
                <a:spcPct val="0"/>
              </a:spcBef>
              <a:spcAft>
                <a:spcPts val="600"/>
              </a:spcAft>
              <a:buFont typeface="Arial" panose="020B0604020202020204" pitchFamily="34" charset="0"/>
              <a:buChar char="•"/>
            </a:pPr>
            <a:r>
              <a:rPr lang="en-US" spc="-50" dirty="0">
                <a:solidFill>
                  <a:schemeClr val="bg2"/>
                </a:solidFill>
                <a:ea typeface="Segoe UI" pitchFamily="34" charset="0"/>
                <a:cs typeface="Segoe UI" pitchFamily="34" charset="0"/>
              </a:rPr>
              <a:t>New Assessment and Deployment Kit includes support for Windows 10, while continuing to support down to Windows 7</a:t>
            </a:r>
          </a:p>
          <a:p>
            <a:pPr marL="234950" indent="-234950" defTabSz="913703" fontAlgn="base">
              <a:spcBef>
                <a:spcPct val="0"/>
              </a:spcBef>
              <a:spcAft>
                <a:spcPts val="600"/>
              </a:spcAft>
              <a:buFont typeface="Arial" panose="020B0604020202020204" pitchFamily="34" charset="0"/>
              <a:buChar char="•"/>
            </a:pPr>
            <a:r>
              <a:rPr lang="en-US" spc="-50" dirty="0">
                <a:solidFill>
                  <a:schemeClr val="bg2"/>
                </a:solidFill>
                <a:ea typeface="Segoe UI" pitchFamily="34" charset="0"/>
                <a:cs typeface="Segoe UI" pitchFamily="34" charset="0"/>
              </a:rPr>
              <a:t>Minor updates to System Center 2012 to add support</a:t>
            </a:r>
          </a:p>
          <a:p>
            <a:pPr marL="234950" indent="-234950" defTabSz="913703" fontAlgn="base">
              <a:spcBef>
                <a:spcPct val="0"/>
              </a:spcBef>
              <a:spcAft>
                <a:spcPts val="600"/>
              </a:spcAft>
              <a:buFont typeface="Arial" panose="020B0604020202020204" pitchFamily="34" charset="0"/>
              <a:buChar char="•"/>
            </a:pPr>
            <a:r>
              <a:rPr lang="en-US" spc="-50" dirty="0">
                <a:solidFill>
                  <a:schemeClr val="bg2"/>
                </a:solidFill>
                <a:ea typeface="Segoe UI" pitchFamily="34" charset="0"/>
                <a:cs typeface="Segoe UI" pitchFamily="34" charset="0"/>
              </a:rPr>
              <a:t>Minor updates to Microsoft Deployment Toolkit 2013 to add support</a:t>
            </a:r>
            <a:endParaRPr lang="en-US" sz="1200" b="1" spc="-50" dirty="0">
              <a:solidFill>
                <a:schemeClr val="bg2"/>
              </a:solidFill>
              <a:ea typeface="Segoe UI" pitchFamily="34" charset="0"/>
              <a:cs typeface="Segoe UI" pitchFamily="34" charset="0"/>
            </a:endParaRPr>
          </a:p>
        </p:txBody>
      </p:sp>
      <p:sp>
        <p:nvSpPr>
          <p:cNvPr id="30" name="Rectangle 29"/>
          <p:cNvSpPr/>
          <p:nvPr/>
        </p:nvSpPr>
        <p:spPr bwMode="auto">
          <a:xfrm>
            <a:off x="5893822" y="2999216"/>
            <a:ext cx="5486400" cy="311244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91403" numCol="1" spcCol="0" rtlCol="0" fromWordArt="0" anchor="t" anchorCtr="0" forceAA="0" compatLnSpc="1">
            <a:prstTxWarp prst="textNoShape">
              <a:avLst/>
            </a:prstTxWarp>
            <a:noAutofit/>
          </a:bodyPr>
          <a:lstStyle/>
          <a:p>
            <a:pPr marL="234950" indent="-234950" defTabSz="913703" fontAlgn="base">
              <a:spcBef>
                <a:spcPct val="0"/>
              </a:spcBef>
              <a:spcAft>
                <a:spcPts val="600"/>
              </a:spcAft>
              <a:buFont typeface="Arial" panose="020B0604020202020204" pitchFamily="34" charset="0"/>
              <a:buChar char="•"/>
            </a:pPr>
            <a:r>
              <a:rPr lang="en-US" spc="-50" dirty="0">
                <a:solidFill>
                  <a:schemeClr val="bg2"/>
                </a:solidFill>
                <a:ea typeface="Segoe UI" pitchFamily="34" charset="0"/>
                <a:cs typeface="Segoe UI" pitchFamily="34" charset="0"/>
              </a:rPr>
              <a:t>Will feel “natural” to IT Pros used to deploying Windows 7 and Windows 8.1</a:t>
            </a:r>
          </a:p>
          <a:p>
            <a:pPr marL="234950" indent="-234950" defTabSz="913703" fontAlgn="base">
              <a:spcBef>
                <a:spcPct val="0"/>
              </a:spcBef>
              <a:spcAft>
                <a:spcPts val="600"/>
              </a:spcAft>
              <a:buFont typeface="Arial" panose="020B0604020202020204" pitchFamily="34" charset="0"/>
              <a:buChar char="•"/>
            </a:pPr>
            <a:r>
              <a:rPr lang="en-US" spc="-50" dirty="0">
                <a:solidFill>
                  <a:schemeClr val="bg2"/>
                </a:solidFill>
                <a:ea typeface="Segoe UI" pitchFamily="34" charset="0"/>
                <a:cs typeface="Segoe UI" pitchFamily="34" charset="0"/>
              </a:rPr>
              <a:t>Drop in a Windows 10 image, use it to create your new master image</a:t>
            </a:r>
          </a:p>
          <a:p>
            <a:pPr marL="234950" indent="-234950" defTabSz="913703" fontAlgn="base">
              <a:spcBef>
                <a:spcPct val="0"/>
              </a:spcBef>
              <a:spcAft>
                <a:spcPts val="600"/>
              </a:spcAft>
              <a:buFont typeface="Arial" panose="020B0604020202020204" pitchFamily="34" charset="0"/>
              <a:buChar char="•"/>
            </a:pPr>
            <a:r>
              <a:rPr lang="en-US" spc="-50" dirty="0">
                <a:solidFill>
                  <a:schemeClr val="bg2"/>
                </a:solidFill>
                <a:ea typeface="Segoe UI" pitchFamily="34" charset="0"/>
                <a:cs typeface="Segoe UI" pitchFamily="34" charset="0"/>
              </a:rPr>
              <a:t>Capture a Windows 10 image, use it for wipe-and-load deployments</a:t>
            </a:r>
          </a:p>
          <a:p>
            <a:pPr marL="234950" indent="-234950" defTabSz="913703" fontAlgn="base">
              <a:spcBef>
                <a:spcPct val="0"/>
              </a:spcBef>
              <a:spcAft>
                <a:spcPts val="600"/>
              </a:spcAft>
            </a:pPr>
            <a:endParaRPr lang="en-US" sz="1200" b="1" spc="-50" dirty="0">
              <a:solidFill>
                <a:schemeClr val="bg2"/>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Traditional Deployment</a:t>
            </a:r>
          </a:p>
        </p:txBody>
      </p:sp>
    </p:spTree>
    <p:extLst>
      <p:ext uri="{BB962C8B-B14F-4D97-AF65-F5344CB8AC3E}">
        <p14:creationId xmlns:p14="http://schemas.microsoft.com/office/powerpoint/2010/main" val="311971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281984" y="2058418"/>
            <a:ext cx="3749040" cy="4138292"/>
            <a:chOff x="4173918" y="2058418"/>
            <a:chExt cx="3657602" cy="4138292"/>
          </a:xfrm>
        </p:grpSpPr>
        <p:sp>
          <p:nvSpPr>
            <p:cNvPr id="25" name="Rectangle 24"/>
            <p:cNvSpPr/>
            <p:nvPr/>
          </p:nvSpPr>
          <p:spPr bwMode="auto">
            <a:xfrm>
              <a:off x="4173920" y="3270630"/>
              <a:ext cx="3657600" cy="29260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5708" rIns="91440" bIns="0" numCol="1" spcCol="0" rtlCol="0" fromWordArt="0" anchor="t" anchorCtr="0" forceAA="0" compatLnSpc="1">
              <a:prstTxWarp prst="textNoShape">
                <a:avLst/>
              </a:prstTxWarp>
              <a:noAutofit/>
            </a:bodyPr>
            <a:lstStyle/>
            <a:p>
              <a:pPr defTabSz="932133" fontAlgn="base">
                <a:spcBef>
                  <a:spcPct val="0"/>
                </a:spcBef>
                <a:spcAft>
                  <a:spcPct val="0"/>
                </a:spcAft>
              </a:pPr>
              <a:r>
                <a:rPr lang="en-US" sz="2000" b="1" spc="-50" dirty="0">
                  <a:ln w="3175">
                    <a:noFill/>
                  </a:ln>
                  <a:solidFill>
                    <a:schemeClr val="bg2"/>
                  </a:solidFill>
                  <a:cs typeface="Segoe UI" panose="020B0502040204020203" pitchFamily="34" charset="0"/>
                </a:rPr>
                <a:t>Upgrade </a:t>
              </a:r>
              <a:r>
                <a:rPr lang="en-US" sz="2000" spc="-50" dirty="0">
                  <a:ln w="3175">
                    <a:noFill/>
                  </a:ln>
                  <a:solidFill>
                    <a:schemeClr val="bg2"/>
                  </a:solidFill>
                </a:rPr>
                <a:t>to Windows 8.1 </a:t>
              </a:r>
              <a:br>
                <a:rPr lang="en-US" sz="2000" spc="-50" dirty="0">
                  <a:ln w="3175">
                    <a:noFill/>
                  </a:ln>
                  <a:solidFill>
                    <a:schemeClr val="bg2"/>
                  </a:solidFill>
                </a:rPr>
              </a:br>
              <a:r>
                <a:rPr lang="en-US" sz="2000" spc="-50" dirty="0">
                  <a:ln w="3175">
                    <a:noFill/>
                  </a:ln>
                  <a:solidFill>
                    <a:schemeClr val="bg2"/>
                  </a:solidFill>
                </a:rPr>
                <a:t>by January 2016.  </a:t>
              </a:r>
              <a:r>
                <a:rPr lang="en-US" sz="2000" b="1" spc="-50" dirty="0">
                  <a:ln w="3175">
                    <a:noFill/>
                  </a:ln>
                  <a:solidFill>
                    <a:schemeClr val="bg2"/>
                  </a:solidFill>
                  <a:cs typeface="Segoe UI" panose="020B0502040204020203" pitchFamily="34" charset="0"/>
                </a:rPr>
                <a:t>Plan </a:t>
              </a:r>
              <a:r>
                <a:rPr lang="en-US" sz="2000" spc="-50" dirty="0">
                  <a:ln w="3175">
                    <a:noFill/>
                  </a:ln>
                  <a:solidFill>
                    <a:schemeClr val="bg2"/>
                  </a:solidFill>
                </a:rPr>
                <a:t>for Windows 10 for all devices.</a:t>
              </a:r>
            </a:p>
          </p:txBody>
        </p:sp>
        <p:sp>
          <p:nvSpPr>
            <p:cNvPr id="21" name="Rectangle 20"/>
            <p:cNvSpPr/>
            <p:nvPr/>
          </p:nvSpPr>
          <p:spPr bwMode="auto">
            <a:xfrm>
              <a:off x="4173918" y="2058418"/>
              <a:ext cx="3657600" cy="1188720"/>
            </a:xfrm>
            <a:prstGeom prst="rect">
              <a:avLst/>
            </a:prstGeom>
            <a:solidFill>
              <a:schemeClr val="tx1"/>
            </a:solidFill>
          </p:spPr>
          <p:txBody>
            <a:bodyPr vert="horz" wrap="square" lIns="182880" tIns="182880" rIns="140523" bIns="87825" rtlCol="0" anchor="t" anchorCtr="0">
              <a:noAutofit/>
            </a:bodyPr>
            <a:lstStyle/>
            <a:p>
              <a:pPr defTabSz="914363">
                <a:lnSpc>
                  <a:spcPct val="90000"/>
                </a:lnSpc>
                <a:spcBef>
                  <a:spcPct val="0"/>
                </a:spcBef>
              </a:pPr>
              <a:r>
                <a:rPr lang="en-US" sz="2400" spc="-50" dirty="0">
                  <a:ln w="3175">
                    <a:noFill/>
                  </a:ln>
                  <a:solidFill>
                    <a:schemeClr val="bg2"/>
                  </a:solidFill>
                  <a:latin typeface="Segoe UI Semibold" panose="020B0702040204020203" pitchFamily="34" charset="0"/>
                  <a:cs typeface="Segoe UI Semibold" panose="020B0702040204020203" pitchFamily="34" charset="0"/>
                </a:rPr>
                <a:t>Running Windows 8?</a:t>
              </a:r>
            </a:p>
          </p:txBody>
        </p:sp>
      </p:grpSp>
      <p:grpSp>
        <p:nvGrpSpPr>
          <p:cNvPr id="10" name="Group 9"/>
          <p:cNvGrpSpPr/>
          <p:nvPr/>
        </p:nvGrpSpPr>
        <p:grpSpPr>
          <a:xfrm>
            <a:off x="433665" y="2058418"/>
            <a:ext cx="3749040" cy="4138292"/>
            <a:chOff x="433665" y="2058418"/>
            <a:chExt cx="3657600" cy="4138292"/>
          </a:xfrm>
        </p:grpSpPr>
        <p:sp>
          <p:nvSpPr>
            <p:cNvPr id="22" name="Rectangle 21"/>
            <p:cNvSpPr/>
            <p:nvPr/>
          </p:nvSpPr>
          <p:spPr bwMode="auto">
            <a:xfrm>
              <a:off x="433665" y="3270630"/>
              <a:ext cx="3657600" cy="29260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5708" rIns="91440" bIns="0" numCol="1" spcCol="0" rtlCol="0" fromWordArt="0" anchor="t" anchorCtr="0" forceAA="0" compatLnSpc="1">
              <a:prstTxWarp prst="textNoShape">
                <a:avLst/>
              </a:prstTxWarp>
              <a:noAutofit/>
            </a:bodyPr>
            <a:lstStyle/>
            <a:p>
              <a:pPr defTabSz="932133" fontAlgn="base">
                <a:spcBef>
                  <a:spcPct val="0"/>
                </a:spcBef>
                <a:spcAft>
                  <a:spcPts val="600"/>
                </a:spcAft>
              </a:pPr>
              <a:r>
                <a:rPr lang="en-US" sz="2000" b="1" spc="-50" dirty="0">
                  <a:ln w="3175">
                    <a:noFill/>
                  </a:ln>
                  <a:solidFill>
                    <a:schemeClr val="bg2"/>
                  </a:solidFill>
                  <a:cs typeface="Segoe UI" panose="020B0502040204020203" pitchFamily="34" charset="0"/>
                </a:rPr>
                <a:t>Evaluate</a:t>
              </a:r>
              <a:r>
                <a:rPr lang="en-US" sz="2000" spc="-50" dirty="0">
                  <a:ln w="3175">
                    <a:noFill/>
                  </a:ln>
                  <a:solidFill>
                    <a:schemeClr val="bg2"/>
                  </a:solidFill>
                </a:rPr>
                <a:t> Windows 8.1 for </a:t>
              </a:r>
              <a:br>
                <a:rPr lang="en-US" sz="2000" spc="-50" dirty="0">
                  <a:ln w="3175">
                    <a:noFill/>
                  </a:ln>
                  <a:solidFill>
                    <a:schemeClr val="bg2"/>
                  </a:solidFill>
                </a:rPr>
              </a:br>
              <a:r>
                <a:rPr lang="en-US" sz="2000" spc="-50" dirty="0">
                  <a:ln w="3175">
                    <a:noFill/>
                  </a:ln>
                  <a:solidFill>
                    <a:schemeClr val="bg2"/>
                  </a:solidFill>
                </a:rPr>
                <a:t>touch scenarios today. </a:t>
              </a:r>
            </a:p>
            <a:p>
              <a:pPr defTabSz="932133" fontAlgn="base">
                <a:spcBef>
                  <a:spcPct val="0"/>
                </a:spcBef>
                <a:spcAft>
                  <a:spcPts val="600"/>
                </a:spcAft>
              </a:pPr>
              <a:r>
                <a:rPr lang="en-US" sz="2000" b="1" spc="-50" dirty="0">
                  <a:ln w="3175">
                    <a:noFill/>
                  </a:ln>
                  <a:solidFill>
                    <a:schemeClr val="bg2"/>
                  </a:solidFill>
                  <a:cs typeface="Segoe UI" panose="020B0502040204020203" pitchFamily="34" charset="0"/>
                </a:rPr>
                <a:t>Upgrade</a:t>
              </a:r>
              <a:r>
                <a:rPr lang="en-US" sz="2000" spc="-50" dirty="0">
                  <a:ln w="3175">
                    <a:noFill/>
                  </a:ln>
                  <a:solidFill>
                    <a:schemeClr val="bg2"/>
                  </a:solidFill>
                </a:rPr>
                <a:t> to Internet Explorer 11 by January 2016.  </a:t>
              </a:r>
              <a:r>
                <a:rPr lang="en-US" sz="2000" b="1" spc="-50" dirty="0">
                  <a:ln w="3175">
                    <a:noFill/>
                  </a:ln>
                  <a:solidFill>
                    <a:schemeClr val="bg2"/>
                  </a:solidFill>
                  <a:cs typeface="Segoe UI" panose="020B0502040204020203" pitchFamily="34" charset="0"/>
                </a:rPr>
                <a:t>Plan</a:t>
              </a:r>
              <a:r>
                <a:rPr lang="en-US" sz="2000" spc="-50" dirty="0">
                  <a:ln w="3175">
                    <a:noFill/>
                  </a:ln>
                  <a:solidFill>
                    <a:schemeClr val="bg2"/>
                  </a:solidFill>
                </a:rPr>
                <a:t> for Windows 10 for all devices</a:t>
              </a:r>
            </a:p>
          </p:txBody>
        </p:sp>
        <p:sp>
          <p:nvSpPr>
            <p:cNvPr id="26" name="Rectangle 25"/>
            <p:cNvSpPr/>
            <p:nvPr/>
          </p:nvSpPr>
          <p:spPr bwMode="auto">
            <a:xfrm>
              <a:off x="433665" y="2058418"/>
              <a:ext cx="3657600" cy="1188720"/>
            </a:xfrm>
            <a:prstGeom prst="rect">
              <a:avLst/>
            </a:prstGeom>
            <a:solidFill>
              <a:schemeClr val="tx1"/>
            </a:solidFill>
          </p:spPr>
          <p:txBody>
            <a:bodyPr vert="horz" wrap="square" lIns="182880" tIns="182880" rIns="140523" bIns="87825" rtlCol="0" anchor="t" anchorCtr="0">
              <a:noAutofit/>
            </a:bodyPr>
            <a:lstStyle/>
            <a:p>
              <a:pPr defTabSz="914363">
                <a:lnSpc>
                  <a:spcPct val="90000"/>
                </a:lnSpc>
                <a:spcBef>
                  <a:spcPct val="0"/>
                </a:spcBef>
              </a:pPr>
              <a:r>
                <a:rPr lang="en-US" sz="2400" spc="-50" dirty="0">
                  <a:ln w="3175">
                    <a:noFill/>
                  </a:ln>
                  <a:solidFill>
                    <a:schemeClr val="bg2"/>
                  </a:solidFill>
                  <a:latin typeface="Segoe UI Semibold" panose="020B0702040204020203" pitchFamily="34" charset="0"/>
                  <a:cs typeface="Segoe UI Semibold" panose="020B0702040204020203" pitchFamily="34" charset="0"/>
                </a:rPr>
                <a:t>Running Windows 7?</a:t>
              </a:r>
            </a:p>
          </p:txBody>
        </p:sp>
      </p:grpSp>
      <p:grpSp>
        <p:nvGrpSpPr>
          <p:cNvPr id="14" name="Group 13"/>
          <p:cNvGrpSpPr/>
          <p:nvPr/>
        </p:nvGrpSpPr>
        <p:grpSpPr>
          <a:xfrm>
            <a:off x="8130303" y="2058418"/>
            <a:ext cx="3749040" cy="4138292"/>
            <a:chOff x="7914172" y="2058418"/>
            <a:chExt cx="3657602" cy="4138292"/>
          </a:xfrm>
        </p:grpSpPr>
        <p:sp>
          <p:nvSpPr>
            <p:cNvPr id="11" name="Rectangle 10"/>
            <p:cNvSpPr/>
            <p:nvPr/>
          </p:nvSpPr>
          <p:spPr bwMode="auto">
            <a:xfrm>
              <a:off x="7914174" y="3270630"/>
              <a:ext cx="3657600" cy="29260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5760" rIns="46623" bIns="0" numCol="1" spcCol="0" rtlCol="0" fromWordArt="0" anchor="t" anchorCtr="0" forceAA="0" compatLnSpc="1">
              <a:prstTxWarp prst="textNoShape">
                <a:avLst/>
              </a:prstTxWarp>
              <a:noAutofit/>
            </a:bodyPr>
            <a:lstStyle/>
            <a:p>
              <a:pPr defTabSz="932133" fontAlgn="base">
                <a:spcBef>
                  <a:spcPct val="0"/>
                </a:spcBef>
                <a:spcAft>
                  <a:spcPct val="0"/>
                </a:spcAft>
              </a:pPr>
              <a:r>
                <a:rPr lang="en-US" sz="2000" b="1" spc="-50" dirty="0">
                  <a:ln w="3175">
                    <a:noFill/>
                  </a:ln>
                  <a:solidFill>
                    <a:schemeClr val="bg2"/>
                  </a:solidFill>
                  <a:cs typeface="Segoe UI" panose="020B0502040204020203" pitchFamily="34" charset="0"/>
                </a:rPr>
                <a:t>Keep going!</a:t>
              </a:r>
            </a:p>
            <a:p>
              <a:pPr defTabSz="932133" fontAlgn="base">
                <a:spcBef>
                  <a:spcPct val="0"/>
                </a:spcBef>
                <a:spcAft>
                  <a:spcPct val="0"/>
                </a:spcAft>
              </a:pPr>
              <a:r>
                <a:rPr lang="en-US" sz="2000" spc="-50" dirty="0">
                  <a:ln w="3175">
                    <a:noFill/>
                  </a:ln>
                  <a:solidFill>
                    <a:schemeClr val="bg2"/>
                  </a:solidFill>
                </a:rPr>
                <a:t>Upgrade to Windows 10 when released across all devices</a:t>
              </a:r>
            </a:p>
          </p:txBody>
        </p:sp>
        <p:sp>
          <p:nvSpPr>
            <p:cNvPr id="12" name="Rectangle 11"/>
            <p:cNvSpPr/>
            <p:nvPr/>
          </p:nvSpPr>
          <p:spPr bwMode="auto">
            <a:xfrm>
              <a:off x="7914172" y="2058418"/>
              <a:ext cx="3657600" cy="1188720"/>
            </a:xfrm>
            <a:prstGeom prst="rect">
              <a:avLst/>
            </a:prstGeom>
            <a:solidFill>
              <a:schemeClr val="tx1"/>
            </a:solidFill>
          </p:spPr>
          <p:txBody>
            <a:bodyPr vert="horz" wrap="square" lIns="182880" tIns="182880" rIns="140523" bIns="87825" rtlCol="0" anchor="t" anchorCtr="0">
              <a:noAutofit/>
            </a:bodyPr>
            <a:lstStyle/>
            <a:p>
              <a:pPr defTabSz="914363">
                <a:lnSpc>
                  <a:spcPct val="90000"/>
                </a:lnSpc>
                <a:spcBef>
                  <a:spcPct val="0"/>
                </a:spcBef>
              </a:pPr>
              <a:r>
                <a:rPr lang="en-US" sz="2400" spc="-50" dirty="0">
                  <a:ln w="3175">
                    <a:noFill/>
                  </a:ln>
                  <a:solidFill>
                    <a:schemeClr val="bg2"/>
                  </a:solidFill>
                  <a:latin typeface="Segoe UI Semibold" panose="020B0702040204020203" pitchFamily="34" charset="0"/>
                  <a:cs typeface="Segoe UI Semibold" panose="020B0702040204020203" pitchFamily="34" charset="0"/>
                </a:rPr>
                <a:t>Evaluating, Deploying, or Running Windows 8.1?</a:t>
              </a:r>
            </a:p>
          </p:txBody>
        </p:sp>
      </p:grpSp>
      <p:sp>
        <p:nvSpPr>
          <p:cNvPr id="6" name="Title 5"/>
          <p:cNvSpPr>
            <a:spLocks noGrp="1"/>
          </p:cNvSpPr>
          <p:nvPr>
            <p:ph type="title"/>
          </p:nvPr>
        </p:nvSpPr>
        <p:spPr/>
        <p:txBody>
          <a:bodyPr/>
          <a:lstStyle/>
          <a:p>
            <a:r>
              <a:rPr lang="en-US" dirty="0"/>
              <a:t>Consider Your Deployment Approach </a:t>
            </a:r>
          </a:p>
        </p:txBody>
      </p:sp>
    </p:spTree>
    <p:extLst>
      <p:ext uri="{BB962C8B-B14F-4D97-AF65-F5344CB8AC3E}">
        <p14:creationId xmlns:p14="http://schemas.microsoft.com/office/powerpoint/2010/main" val="120893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Enterprise preview process</a:t>
            </a:r>
            <a:endParaRPr lang="en-US" dirty="0"/>
          </a:p>
        </p:txBody>
      </p:sp>
      <p:sp>
        <p:nvSpPr>
          <p:cNvPr id="36" name="TextBox 35"/>
          <p:cNvSpPr txBox="1"/>
          <p:nvPr/>
        </p:nvSpPr>
        <p:spPr>
          <a:xfrm>
            <a:off x="476643" y="1903540"/>
            <a:ext cx="7192962" cy="738664"/>
          </a:xfrm>
          <a:prstGeom prst="rect">
            <a:avLst/>
          </a:prstGeom>
          <a:noFill/>
        </p:spPr>
        <p:txBody>
          <a:bodyPr wrap="square" lIns="0" tIns="0" rIns="0" bIns="91440" rtlCol="0">
            <a:spAutoFit/>
          </a:bodyPr>
          <a:lstStyle/>
          <a:p>
            <a:r>
              <a:rPr lang="en-US" sz="2400" spc="-50" dirty="0">
                <a:latin typeface="Segoe UI Semibold" panose="020B0702040204020203" pitchFamily="34" charset="0"/>
                <a:cs typeface="Segoe UI Semibold" panose="020B0702040204020203" pitchFamily="34" charset="0"/>
              </a:rPr>
              <a:t>Preview builds available to all organizations</a:t>
            </a:r>
          </a:p>
          <a:p>
            <a:pPr marL="238125" lvl="1" indent="-238125">
              <a:buFont typeface="Arial" panose="020B0604020202020204" pitchFamily="34" charset="0"/>
              <a:buChar char="•"/>
            </a:pPr>
            <a:r>
              <a:rPr lang="en-US" spc="-50" dirty="0"/>
              <a:t>For Evaluation And Feedback, Not For Broad Deployment</a:t>
            </a:r>
          </a:p>
        </p:txBody>
      </p:sp>
      <p:sp>
        <p:nvSpPr>
          <p:cNvPr id="38" name="TextBox 37"/>
          <p:cNvSpPr txBox="1"/>
          <p:nvPr/>
        </p:nvSpPr>
        <p:spPr>
          <a:xfrm>
            <a:off x="476643" y="2955354"/>
            <a:ext cx="7192962" cy="1292662"/>
          </a:xfrm>
          <a:prstGeom prst="rect">
            <a:avLst/>
          </a:prstGeom>
          <a:noFill/>
        </p:spPr>
        <p:txBody>
          <a:bodyPr wrap="square" lIns="0" tIns="0" rIns="0" bIns="91440" rtlCol="0">
            <a:spAutoFit/>
          </a:bodyPr>
          <a:lstStyle/>
          <a:p>
            <a:r>
              <a:rPr lang="en-US" sz="2400" spc="-50" dirty="0">
                <a:latin typeface="Segoe UI Semibold" panose="020B0702040204020203" pitchFamily="34" charset="0"/>
                <a:cs typeface="Segoe UI Semibold" panose="020B0702040204020203" pitchFamily="34" charset="0"/>
              </a:rPr>
              <a:t>Periodically updated through “</a:t>
            </a:r>
            <a:r>
              <a:rPr lang="en-US" sz="2400" spc="-50" dirty="0" err="1">
                <a:latin typeface="Segoe UI Semibold" panose="020B0702040204020203" pitchFamily="34" charset="0"/>
                <a:cs typeface="Segoe UI Semibold" panose="020B0702040204020203" pitchFamily="34" charset="0"/>
              </a:rPr>
              <a:t>flighting</a:t>
            </a:r>
            <a:r>
              <a:rPr lang="en-US" sz="2400" spc="-50" dirty="0">
                <a:latin typeface="Segoe UI Semibold" panose="020B0702040204020203" pitchFamily="34" charset="0"/>
                <a:cs typeface="Segoe UI Semibold" panose="020B0702040204020203" pitchFamily="34" charset="0"/>
              </a:rPr>
              <a:t>”</a:t>
            </a:r>
          </a:p>
          <a:p>
            <a:pPr marL="231775" indent="-231775">
              <a:buFont typeface="Arial" panose="020B0604020202020204" pitchFamily="34" charset="0"/>
              <a:buChar char="•"/>
            </a:pPr>
            <a:r>
              <a:rPr lang="en-US" spc="-50" dirty="0"/>
              <a:t>Enabling New Features As They Become Available</a:t>
            </a:r>
          </a:p>
          <a:p>
            <a:pPr marL="231775" indent="-231775">
              <a:buFont typeface="Arial" panose="020B0604020202020204" pitchFamily="34" charset="0"/>
              <a:buChar char="•"/>
            </a:pPr>
            <a:r>
              <a:rPr lang="en-US" spc="-50" dirty="0"/>
              <a:t>Fixing And Refining Existing Features And Functions</a:t>
            </a:r>
          </a:p>
          <a:p>
            <a:pPr marL="231775" indent="-231775">
              <a:buFont typeface="Arial" panose="020B0604020202020204" pitchFamily="34" charset="0"/>
              <a:buChar char="•"/>
            </a:pPr>
            <a:r>
              <a:rPr lang="en-US" spc="-50" dirty="0"/>
              <a:t>Actively Soliciting Feedback</a:t>
            </a:r>
          </a:p>
        </p:txBody>
      </p:sp>
      <p:sp>
        <p:nvSpPr>
          <p:cNvPr id="16" name="TextBox 15"/>
          <p:cNvSpPr txBox="1"/>
          <p:nvPr/>
        </p:nvSpPr>
        <p:spPr>
          <a:xfrm>
            <a:off x="476643" y="4520112"/>
            <a:ext cx="7192962" cy="1292662"/>
          </a:xfrm>
          <a:prstGeom prst="rect">
            <a:avLst/>
          </a:prstGeom>
          <a:noFill/>
        </p:spPr>
        <p:txBody>
          <a:bodyPr wrap="square" lIns="0" tIns="0" rIns="0" bIns="91440" rtlCol="0">
            <a:spAutoFit/>
          </a:bodyPr>
          <a:lstStyle/>
          <a:p>
            <a:r>
              <a:rPr lang="en-US" sz="2400" spc="-50" dirty="0">
                <a:latin typeface="Segoe UI Semibold" panose="020B0702040204020203" pitchFamily="34" charset="0"/>
                <a:cs typeface="Segoe UI Semibold" panose="020B0702040204020203" pitchFamily="34" charset="0"/>
              </a:rPr>
              <a:t>Rolled out in phases</a:t>
            </a:r>
          </a:p>
          <a:p>
            <a:pPr marL="231775" indent="-231775">
              <a:buFont typeface="Arial" panose="020B0604020202020204" pitchFamily="34" charset="0"/>
              <a:buChar char="•"/>
            </a:pPr>
            <a:r>
              <a:rPr lang="en-US" spc="-50" dirty="0"/>
              <a:t>Enabling New Features As They Become Available</a:t>
            </a:r>
          </a:p>
          <a:p>
            <a:pPr marL="231775" indent="-231775">
              <a:buFont typeface="Arial" panose="020B0604020202020204" pitchFamily="34" charset="0"/>
              <a:buChar char="•"/>
            </a:pPr>
            <a:r>
              <a:rPr lang="en-US" spc="-50" dirty="0"/>
              <a:t>Fixing And Refining Existing Features And Functions</a:t>
            </a:r>
          </a:p>
          <a:p>
            <a:pPr marL="231775" indent="-231775">
              <a:buFont typeface="Arial" panose="020B0604020202020204" pitchFamily="34" charset="0"/>
              <a:buChar char="•"/>
            </a:pPr>
            <a:r>
              <a:rPr lang="en-US" spc="-50" dirty="0"/>
              <a:t>Actively Soliciting Feedback</a:t>
            </a:r>
          </a:p>
        </p:txBody>
      </p:sp>
      <p:grpSp>
        <p:nvGrpSpPr>
          <p:cNvPr id="6" name="Group 5"/>
          <p:cNvGrpSpPr/>
          <p:nvPr/>
        </p:nvGrpSpPr>
        <p:grpSpPr>
          <a:xfrm>
            <a:off x="7530459" y="1824742"/>
            <a:ext cx="4107300" cy="4107300"/>
            <a:chOff x="7510415" y="2338232"/>
            <a:chExt cx="4107300" cy="4107300"/>
          </a:xfrm>
        </p:grpSpPr>
        <p:sp>
          <p:nvSpPr>
            <p:cNvPr id="8" name="Freeform 7"/>
            <p:cNvSpPr/>
            <p:nvPr/>
          </p:nvSpPr>
          <p:spPr>
            <a:xfrm>
              <a:off x="7510415" y="2338232"/>
              <a:ext cx="4107300" cy="4107300"/>
            </a:xfrm>
            <a:custGeom>
              <a:avLst/>
              <a:gdLst>
                <a:gd name="connsiteX0" fmla="*/ 0 w 4107300"/>
                <a:gd name="connsiteY0" fmla="*/ 2053650 h 4107300"/>
                <a:gd name="connsiteX1" fmla="*/ 2053650 w 4107300"/>
                <a:gd name="connsiteY1" fmla="*/ 0 h 4107300"/>
                <a:gd name="connsiteX2" fmla="*/ 4107300 w 4107300"/>
                <a:gd name="connsiteY2" fmla="*/ 2053650 h 4107300"/>
                <a:gd name="connsiteX3" fmla="*/ 2053650 w 4107300"/>
                <a:gd name="connsiteY3" fmla="*/ 4107300 h 4107300"/>
                <a:gd name="connsiteX4" fmla="*/ 0 w 4107300"/>
                <a:gd name="connsiteY4" fmla="*/ 2053650 h 410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300" h="4107300">
                  <a:moveTo>
                    <a:pt x="0" y="2053650"/>
                  </a:moveTo>
                  <a:cubicBezTo>
                    <a:pt x="0" y="919450"/>
                    <a:pt x="919450" y="0"/>
                    <a:pt x="2053650" y="0"/>
                  </a:cubicBezTo>
                  <a:cubicBezTo>
                    <a:pt x="3187850" y="0"/>
                    <a:pt x="4107300" y="919450"/>
                    <a:pt x="4107300" y="2053650"/>
                  </a:cubicBezTo>
                  <a:cubicBezTo>
                    <a:pt x="4107300" y="3187850"/>
                    <a:pt x="3187850" y="4107300"/>
                    <a:pt x="2053650" y="4107300"/>
                  </a:cubicBezTo>
                  <a:cubicBezTo>
                    <a:pt x="919450" y="4107300"/>
                    <a:pt x="0" y="3187850"/>
                    <a:pt x="0" y="2053650"/>
                  </a:cubicBezTo>
                  <a:close/>
                </a:path>
              </a:pathLst>
            </a:custGeom>
            <a:solidFill>
              <a:schemeClr val="tx1"/>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435468" tIns="304932" rIns="1435467" bIns="3385409" numCol="1" spcCol="1270" anchor="ctr" anchorCtr="0">
              <a:noAutofit/>
            </a:bodyPr>
            <a:lstStyle/>
            <a:p>
              <a:pPr lvl="0" algn="ctr" defTabSz="622300">
                <a:lnSpc>
                  <a:spcPct val="90000"/>
                </a:lnSpc>
                <a:spcBef>
                  <a:spcPct val="0"/>
                </a:spcBef>
                <a:spcAft>
                  <a:spcPct val="35000"/>
                </a:spcAft>
              </a:pPr>
              <a:r>
                <a:rPr lang="en-US" b="1" kern="1200" dirty="0">
                  <a:solidFill>
                    <a:schemeClr val="bg2"/>
                  </a:solidFill>
                  <a:latin typeface="Segoe UI" panose="020B0502040204020203" pitchFamily="34" charset="0"/>
                  <a:cs typeface="Segoe UI" panose="020B0502040204020203" pitchFamily="34" charset="0"/>
                </a:rPr>
                <a:t>PREVIEW</a:t>
              </a:r>
            </a:p>
          </p:txBody>
        </p:sp>
        <p:sp>
          <p:nvSpPr>
            <p:cNvPr id="9" name="Freeform 8"/>
            <p:cNvSpPr/>
            <p:nvPr/>
          </p:nvSpPr>
          <p:spPr>
            <a:xfrm>
              <a:off x="8023828" y="3365057"/>
              <a:ext cx="3080475" cy="3080475"/>
            </a:xfrm>
            <a:custGeom>
              <a:avLst/>
              <a:gdLst>
                <a:gd name="connsiteX0" fmla="*/ 0 w 3080475"/>
                <a:gd name="connsiteY0" fmla="*/ 1540238 h 3080475"/>
                <a:gd name="connsiteX1" fmla="*/ 1540238 w 3080475"/>
                <a:gd name="connsiteY1" fmla="*/ 0 h 3080475"/>
                <a:gd name="connsiteX2" fmla="*/ 3080476 w 3080475"/>
                <a:gd name="connsiteY2" fmla="*/ 1540238 h 3080475"/>
                <a:gd name="connsiteX3" fmla="*/ 1540238 w 3080475"/>
                <a:gd name="connsiteY3" fmla="*/ 3080476 h 3080475"/>
                <a:gd name="connsiteX4" fmla="*/ 0 w 3080475"/>
                <a:gd name="connsiteY4" fmla="*/ 1540238 h 308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0475" h="3080475">
                  <a:moveTo>
                    <a:pt x="0" y="1540238"/>
                  </a:moveTo>
                  <a:cubicBezTo>
                    <a:pt x="0" y="689588"/>
                    <a:pt x="689588" y="0"/>
                    <a:pt x="1540238" y="0"/>
                  </a:cubicBezTo>
                  <a:cubicBezTo>
                    <a:pt x="2390888" y="0"/>
                    <a:pt x="3080476" y="689588"/>
                    <a:pt x="3080476" y="1540238"/>
                  </a:cubicBezTo>
                  <a:cubicBezTo>
                    <a:pt x="3080476" y="2390888"/>
                    <a:pt x="2390888" y="3080476"/>
                    <a:pt x="1540238" y="3080476"/>
                  </a:cubicBezTo>
                  <a:cubicBezTo>
                    <a:pt x="689588" y="3080476"/>
                    <a:pt x="0" y="2390888"/>
                    <a:pt x="0" y="1540238"/>
                  </a:cubicBezTo>
                  <a:close/>
                </a:path>
              </a:pathLst>
            </a:custGeom>
            <a:solidFill>
              <a:schemeClr val="bg2"/>
            </a:solidFill>
          </p:spPr>
          <p:style>
            <a:lnRef idx="3">
              <a:schemeClr val="lt1">
                <a:hueOff val="0"/>
                <a:satOff val="0"/>
                <a:lumOff val="0"/>
                <a:alphaOff val="0"/>
              </a:schemeClr>
            </a:lnRef>
            <a:fillRef idx="1">
              <a:scrgbClr r="0" g="0" b="0"/>
            </a:fillRef>
            <a:effectRef idx="1">
              <a:schemeClr val="accent4">
                <a:hueOff val="3868363"/>
                <a:satOff val="-28228"/>
                <a:lumOff val="-3333"/>
                <a:alphaOff val="0"/>
              </a:schemeClr>
            </a:effectRef>
            <a:fontRef idx="minor">
              <a:schemeClr val="lt1"/>
            </a:fontRef>
          </p:style>
          <p:txBody>
            <a:bodyPr spcFirstLastPara="0" vert="horz" wrap="square" lIns="548640" tIns="548640" rIns="548640" bIns="2409924" numCol="1" spcCol="1270" anchor="ctr" anchorCtr="0">
              <a:noAutofit/>
            </a:bodyPr>
            <a:lstStyle/>
            <a:p>
              <a:pPr lvl="0" algn="ctr" defTabSz="622300">
                <a:lnSpc>
                  <a:spcPct val="90000"/>
                </a:lnSpc>
                <a:spcBef>
                  <a:spcPct val="0"/>
                </a:spcBef>
                <a:spcAft>
                  <a:spcPct val="35000"/>
                </a:spcAft>
              </a:pPr>
              <a:r>
                <a:rPr lang="en-US" b="1" kern="1200" dirty="0">
                  <a:latin typeface="Segoe UI" panose="020B0502040204020203" pitchFamily="34" charset="0"/>
                  <a:cs typeface="Segoe UI" panose="020B0502040204020203" pitchFamily="34" charset="0"/>
                </a:rPr>
                <a:t>WINDOWS INSIDERS</a:t>
              </a:r>
            </a:p>
          </p:txBody>
        </p:sp>
        <p:sp>
          <p:nvSpPr>
            <p:cNvPr id="10" name="Freeform 9"/>
            <p:cNvSpPr/>
            <p:nvPr/>
          </p:nvSpPr>
          <p:spPr>
            <a:xfrm>
              <a:off x="8537240" y="4391882"/>
              <a:ext cx="2053650" cy="2053650"/>
            </a:xfrm>
            <a:custGeom>
              <a:avLst/>
              <a:gdLst>
                <a:gd name="connsiteX0" fmla="*/ 0 w 2053650"/>
                <a:gd name="connsiteY0" fmla="*/ 1026825 h 2053650"/>
                <a:gd name="connsiteX1" fmla="*/ 1026825 w 2053650"/>
                <a:gd name="connsiteY1" fmla="*/ 0 h 2053650"/>
                <a:gd name="connsiteX2" fmla="*/ 2053650 w 2053650"/>
                <a:gd name="connsiteY2" fmla="*/ 1026825 h 2053650"/>
                <a:gd name="connsiteX3" fmla="*/ 1026825 w 2053650"/>
                <a:gd name="connsiteY3" fmla="*/ 2053650 h 2053650"/>
                <a:gd name="connsiteX4" fmla="*/ 0 w 2053650"/>
                <a:gd name="connsiteY4" fmla="*/ 1026825 h 20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650" h="2053650">
                  <a:moveTo>
                    <a:pt x="0" y="1026825"/>
                  </a:moveTo>
                  <a:cubicBezTo>
                    <a:pt x="0" y="459725"/>
                    <a:pt x="459725" y="0"/>
                    <a:pt x="1026825" y="0"/>
                  </a:cubicBezTo>
                  <a:cubicBezTo>
                    <a:pt x="1593925" y="0"/>
                    <a:pt x="2053650" y="459725"/>
                    <a:pt x="2053650" y="1026825"/>
                  </a:cubicBezTo>
                  <a:cubicBezTo>
                    <a:pt x="2053650" y="1593925"/>
                    <a:pt x="1593925" y="2053650"/>
                    <a:pt x="1026825" y="2053650"/>
                  </a:cubicBezTo>
                  <a:cubicBezTo>
                    <a:pt x="459725" y="2053650"/>
                    <a:pt x="0" y="1593925"/>
                    <a:pt x="0" y="1026825"/>
                  </a:cubicBezTo>
                  <a:close/>
                </a:path>
              </a:pathLst>
            </a:custGeom>
            <a:solidFill>
              <a:schemeClr val="accent1">
                <a:alpha val="65000"/>
              </a:schemeClr>
            </a:solidFill>
          </p:spPr>
          <p:style>
            <a:lnRef idx="3">
              <a:schemeClr val="lt1">
                <a:hueOff val="0"/>
                <a:satOff val="0"/>
                <a:lumOff val="0"/>
                <a:alphaOff val="0"/>
              </a:schemeClr>
            </a:lnRef>
            <a:fillRef idx="1">
              <a:scrgbClr r="0" g="0" b="0"/>
            </a:fillRef>
            <a:effectRef idx="1">
              <a:schemeClr val="accent4">
                <a:hueOff val="7736726"/>
                <a:satOff val="-56455"/>
                <a:lumOff val="-6666"/>
                <a:alphaOff val="0"/>
              </a:schemeClr>
            </a:effectRef>
            <a:fontRef idx="minor">
              <a:schemeClr val="lt1"/>
            </a:fontRef>
          </p:style>
          <p:txBody>
            <a:bodyPr spcFirstLastPara="0" vert="horz" wrap="square" lIns="0" tIns="612980" rIns="0" bIns="612981" numCol="1" spcCol="1270" anchor="ctr" anchorCtr="0">
              <a:noAutofit/>
            </a:bodyPr>
            <a:lstStyle/>
            <a:p>
              <a:pPr lvl="0" algn="ctr" defTabSz="622300">
                <a:lnSpc>
                  <a:spcPct val="90000"/>
                </a:lnSpc>
                <a:spcBef>
                  <a:spcPct val="0"/>
                </a:spcBef>
                <a:spcAft>
                  <a:spcPct val="35000"/>
                </a:spcAft>
              </a:pPr>
              <a:r>
                <a:rPr lang="en-US" b="1" kern="1200" dirty="0">
                  <a:latin typeface="Segoe UI" panose="020B0502040204020203" pitchFamily="34" charset="0"/>
                  <a:cs typeface="Segoe UI" panose="020B0502040204020203" pitchFamily="34" charset="0"/>
                </a:rPr>
                <a:t>INTERNAL (MICROSOFT)</a:t>
              </a:r>
            </a:p>
          </p:txBody>
        </p:sp>
      </p:grpSp>
    </p:spTree>
    <p:extLst>
      <p:ext uri="{BB962C8B-B14F-4D97-AF65-F5344CB8AC3E}">
        <p14:creationId xmlns:p14="http://schemas.microsoft.com/office/powerpoint/2010/main" val="28845509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 &amp; Device Compatibility</a:t>
            </a:r>
          </a:p>
        </p:txBody>
      </p:sp>
      <p:sp>
        <p:nvSpPr>
          <p:cNvPr id="3" name="Text Placeholder 2"/>
          <p:cNvSpPr>
            <a:spLocks noGrp="1"/>
          </p:cNvSpPr>
          <p:nvPr>
            <p:ph type="body" sz="quarter" idx="10"/>
          </p:nvPr>
        </p:nvSpPr>
        <p:spPr/>
        <p:txBody>
          <a:bodyPr/>
          <a:lstStyle/>
          <a:p>
            <a:r>
              <a:rPr lang="en-US" sz="2400" dirty="0"/>
              <a:t>Hardware requirements </a:t>
            </a:r>
            <a:br>
              <a:rPr lang="en-US" sz="2400" dirty="0"/>
            </a:br>
            <a:r>
              <a:rPr lang="en-US" sz="2400" dirty="0"/>
              <a:t>are unchanged</a:t>
            </a:r>
          </a:p>
          <a:p>
            <a:r>
              <a:rPr lang="en-US" sz="2400" dirty="0"/>
              <a:t>Strong desktop app compatibility</a:t>
            </a:r>
          </a:p>
          <a:p>
            <a:r>
              <a:rPr lang="en-US" sz="2400" dirty="0"/>
              <a:t>Windows Store apps are compatible</a:t>
            </a:r>
          </a:p>
          <a:p>
            <a:r>
              <a:rPr lang="en-US" sz="2400" dirty="0"/>
              <a:t>Internet Explorer </a:t>
            </a:r>
            <a:br>
              <a:rPr lang="en-US" sz="2400" dirty="0"/>
            </a:br>
            <a:r>
              <a:rPr lang="en-US" sz="2400" dirty="0"/>
              <a:t>enterprise investments</a:t>
            </a:r>
          </a:p>
        </p:txBody>
      </p:sp>
    </p:spTree>
    <p:extLst>
      <p:ext uri="{BB962C8B-B14F-4D97-AF65-F5344CB8AC3E}">
        <p14:creationId xmlns:p14="http://schemas.microsoft.com/office/powerpoint/2010/main" val="4226790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Enterprise Investments</a:t>
            </a:r>
            <a:br>
              <a:rPr lang="en-US" dirty="0"/>
            </a:br>
            <a:r>
              <a:rPr lang="en-US" sz="3200" dirty="0"/>
              <a:t>for Internet Explorer 11</a:t>
            </a:r>
            <a:endParaRPr lang="en-US" dirty="0"/>
          </a:p>
        </p:txBody>
      </p:sp>
      <p:sp>
        <p:nvSpPr>
          <p:cNvPr id="5" name="Text Placeholder 4"/>
          <p:cNvSpPr>
            <a:spLocks noGrp="1"/>
          </p:cNvSpPr>
          <p:nvPr>
            <p:ph type="body" sz="quarter" idx="11"/>
          </p:nvPr>
        </p:nvSpPr>
        <p:spPr>
          <a:xfrm>
            <a:off x="274638" y="1941513"/>
            <a:ext cx="6540500" cy="4188839"/>
          </a:xfrm>
        </p:spPr>
        <p:txBody>
          <a:bodyPr/>
          <a:lstStyle/>
          <a:p>
            <a:r>
              <a:rPr lang="en-US" dirty="0">
                <a:latin typeface="Segoe UI Semibold" panose="020B0702040204020203" pitchFamily="34" charset="0"/>
                <a:cs typeface="Segoe UI Semibold" panose="020B0702040204020203" pitchFamily="34" charset="0"/>
              </a:rPr>
              <a:t>Help with Compatibility Issues</a:t>
            </a:r>
          </a:p>
          <a:p>
            <a:pPr marL="293688" indent="-293688">
              <a:spcAft>
                <a:spcPts val="600"/>
              </a:spcAft>
              <a:buFont typeface="Arial" panose="020B0604020202020204" pitchFamily="34" charset="0"/>
              <a:buChar char="•"/>
            </a:pPr>
            <a:r>
              <a:rPr lang="en-US" sz="2000" dirty="0"/>
              <a:t>Enterprise Mode, offering improved Internet Explorer 8 compatibility and document type overrides</a:t>
            </a:r>
          </a:p>
          <a:p>
            <a:pPr marL="293688" indent="-293688">
              <a:spcAft>
                <a:spcPts val="600"/>
              </a:spcAft>
              <a:buFont typeface="Arial" panose="020B0604020202020204" pitchFamily="34" charset="0"/>
              <a:buChar char="•"/>
            </a:pPr>
            <a:r>
              <a:rPr lang="en-US" sz="2000" dirty="0"/>
              <a:t>Enterprise Site Discovery Toolkit, to better understand how users are browsing</a:t>
            </a:r>
          </a:p>
          <a:p>
            <a:pPr marL="293688" indent="-293688">
              <a:spcAft>
                <a:spcPts val="2400"/>
              </a:spcAft>
              <a:buFont typeface="Arial" panose="020B0604020202020204" pitchFamily="34" charset="0"/>
              <a:buChar char="•"/>
            </a:pPr>
            <a:r>
              <a:rPr lang="en-US" sz="2000" dirty="0"/>
              <a:t>All capabilities will be carried forward to Windows 10</a:t>
            </a:r>
          </a:p>
          <a:p>
            <a:r>
              <a:rPr lang="en-US" dirty="0">
                <a:latin typeface="Segoe UI Semibold" panose="020B0702040204020203" pitchFamily="34" charset="0"/>
                <a:cs typeface="Segoe UI Semibold" panose="020B0702040204020203" pitchFamily="34" charset="0"/>
              </a:rPr>
              <a:t>A Natural Stepping Stone to Windows 10</a:t>
            </a:r>
          </a:p>
          <a:p>
            <a:pPr marL="293688" indent="-293688">
              <a:spcAft>
                <a:spcPts val="600"/>
              </a:spcAft>
              <a:buFont typeface="Arial" panose="020B0604020202020204" pitchFamily="34" charset="0"/>
              <a:buChar char="•"/>
            </a:pPr>
            <a:r>
              <a:rPr lang="en-US" sz="2000" dirty="0"/>
              <a:t>Migrate to Internet Explorer 11 on Windows 7 </a:t>
            </a:r>
            <a:br>
              <a:rPr lang="en-US" sz="2000" dirty="0"/>
            </a:br>
            <a:r>
              <a:rPr lang="en-US" sz="2000" dirty="0"/>
              <a:t>(before 2016) to prepare</a:t>
            </a:r>
          </a:p>
          <a:p>
            <a:pPr marL="293688" indent="-293688">
              <a:spcAft>
                <a:spcPts val="600"/>
              </a:spcAft>
              <a:buFont typeface="Arial" panose="020B0604020202020204" pitchFamily="34" charset="0"/>
              <a:buChar char="•"/>
            </a:pPr>
            <a:r>
              <a:rPr lang="en-US" sz="2000" dirty="0"/>
              <a:t>http://blogs.msdn.com/b/ie/archive/2014/08/07/stay-up-to-date-with-internet-explorer.aspx </a:t>
            </a:r>
          </a:p>
        </p:txBody>
      </p:sp>
      <p:grpSp>
        <p:nvGrpSpPr>
          <p:cNvPr id="32" name="Group 31"/>
          <p:cNvGrpSpPr/>
          <p:nvPr/>
        </p:nvGrpSpPr>
        <p:grpSpPr>
          <a:xfrm>
            <a:off x="7816824" y="1838132"/>
            <a:ext cx="3981501" cy="4196911"/>
            <a:chOff x="7816824" y="1954507"/>
            <a:chExt cx="3981501" cy="4196911"/>
          </a:xfrm>
        </p:grpSpPr>
        <p:sp>
          <p:nvSpPr>
            <p:cNvPr id="31" name="Rounded Rectangle 30"/>
            <p:cNvSpPr/>
            <p:nvPr/>
          </p:nvSpPr>
          <p:spPr bwMode="auto">
            <a:xfrm>
              <a:off x="7816824" y="1954507"/>
              <a:ext cx="3981501" cy="4196911"/>
            </a:xfrm>
            <a:prstGeom prst="roundRect">
              <a:avLst>
                <a:gd name="adj" fmla="val 247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rotWithShape="1">
            <a:blip r:embed="rId3"/>
            <a:srcRect l="1434" t="1717" r="23908" b="1"/>
            <a:stretch/>
          </p:blipFill>
          <p:spPr>
            <a:xfrm>
              <a:off x="7846528" y="1954507"/>
              <a:ext cx="3927882" cy="137004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660" t="14288" r="15905" b="14635"/>
            <a:stretch/>
          </p:blipFill>
          <p:spPr>
            <a:xfrm>
              <a:off x="10242318" y="2749699"/>
              <a:ext cx="478258" cy="442388"/>
            </a:xfrm>
            <a:prstGeom prst="rect">
              <a:avLst/>
            </a:prstGeom>
            <a:solidFill>
              <a:srgbClr val="E8F0F8"/>
            </a:solidFill>
          </p:spPr>
        </p:pic>
        <p:grpSp>
          <p:nvGrpSpPr>
            <p:cNvPr id="11" name="Group 10"/>
            <p:cNvGrpSpPr/>
            <p:nvPr/>
          </p:nvGrpSpPr>
          <p:grpSpPr>
            <a:xfrm>
              <a:off x="8587849" y="3681475"/>
              <a:ext cx="2439451" cy="1542539"/>
              <a:chOff x="8734269" y="5451929"/>
              <a:chExt cx="1441360" cy="948871"/>
            </a:xfrm>
            <a:solidFill>
              <a:srgbClr val="00BCF2"/>
            </a:solidFill>
          </p:grpSpPr>
          <p:grpSp>
            <p:nvGrpSpPr>
              <p:cNvPr id="12" name="Group 11"/>
              <p:cNvGrpSpPr/>
              <p:nvPr/>
            </p:nvGrpSpPr>
            <p:grpSpPr>
              <a:xfrm>
                <a:off x="9226349" y="5943600"/>
                <a:ext cx="457200" cy="457200"/>
                <a:chOff x="10133012" y="2612571"/>
                <a:chExt cx="457200" cy="457200"/>
              </a:xfrm>
              <a:grpFill/>
            </p:grpSpPr>
            <p:sp>
              <p:nvSpPr>
                <p:cNvPr id="28" name="Rectangle 27"/>
                <p:cNvSpPr/>
                <p:nvPr/>
              </p:nvSpPr>
              <p:spPr bwMode="auto">
                <a:xfrm>
                  <a:off x="10133012" y="2612571"/>
                  <a:ext cx="457200" cy="457200"/>
                </a:xfrm>
                <a:prstGeom prst="rect">
                  <a:avLst/>
                </a:prstGeom>
                <a:solidFill>
                  <a:schemeClr val="bg2"/>
                </a:solidFill>
                <a:ln w="9525" cap="flat" cmpd="sng" algn="ctr">
                  <a:solidFill>
                    <a:schemeClr val="tx1"/>
                  </a:solidFill>
                  <a:prstDash val="solid"/>
                  <a:headEnd type="none" w="med" len="med"/>
                  <a:tailEnd type="none" w="med" len="med"/>
                </a:ln>
                <a:effectLst/>
              </p:spPr>
              <p:txBody>
                <a:bodyPr rot="0" spcFirstLastPara="0" vertOverflow="overflow" horzOverflow="overflow" vert="horz" wrap="square" lIns="93248" tIns="46625" rIns="46625" bIns="93248" numCol="1" spcCol="0" rtlCol="0" fromWordArt="0" anchor="b" anchorCtr="0" forceAA="0" compatLnSpc="1">
                  <a:prstTxWarp prst="textNoShape">
                    <a:avLst/>
                  </a:prstTxWarp>
                  <a:noAutofit/>
                </a:bodyPr>
                <a:lstStyle/>
                <a:p>
                  <a:pPr defTabSz="950834" fontAlgn="base">
                    <a:lnSpc>
                      <a:spcPts val="1977"/>
                    </a:lnSpc>
                    <a:spcBef>
                      <a:spcPct val="0"/>
                    </a:spcBef>
                    <a:spcAft>
                      <a:spcPct val="0"/>
                    </a:spcAft>
                  </a:pPr>
                  <a:endParaRPr lang="en-US" sz="1836" kern="0" spc="-52" dirty="0">
                    <a:gradFill>
                      <a:gsLst>
                        <a:gs pos="0">
                          <a:srgbClr val="FFFFFF"/>
                        </a:gs>
                        <a:gs pos="100000">
                          <a:srgbClr val="FFFFFF"/>
                        </a:gs>
                      </a:gsLst>
                      <a:lin ang="5400000" scaled="0"/>
                    </a:gradFill>
                    <a:ea typeface="Segoe UI" pitchFamily="34" charset="0"/>
                    <a:cs typeface="Segoe UI" pitchFamily="34" charset="0"/>
                  </a:endParaRPr>
                </a:p>
              </p:txBody>
            </p:sp>
            <p:pic>
              <p:nvPicPr>
                <p:cNvPr id="29" name="Picture 28"/>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0224452" y="2704011"/>
                  <a:ext cx="274320" cy="274320"/>
                </a:xfrm>
                <a:prstGeom prst="rect">
                  <a:avLst/>
                </a:prstGeom>
                <a:noFill/>
                <a:ln>
                  <a:noFill/>
                </a:ln>
              </p:spPr>
            </p:pic>
          </p:grpSp>
          <p:grpSp>
            <p:nvGrpSpPr>
              <p:cNvPr id="13" name="Group 12"/>
              <p:cNvGrpSpPr/>
              <p:nvPr/>
            </p:nvGrpSpPr>
            <p:grpSpPr>
              <a:xfrm>
                <a:off x="9718429" y="5943600"/>
                <a:ext cx="457200" cy="457200"/>
                <a:chOff x="10133012" y="2612571"/>
                <a:chExt cx="457200" cy="457200"/>
              </a:xfrm>
              <a:grpFill/>
            </p:grpSpPr>
            <p:sp>
              <p:nvSpPr>
                <p:cNvPr id="26" name="Rectangle 25"/>
                <p:cNvSpPr/>
                <p:nvPr/>
              </p:nvSpPr>
              <p:spPr bwMode="auto">
                <a:xfrm>
                  <a:off x="10133012" y="2612571"/>
                  <a:ext cx="457200" cy="457200"/>
                </a:xfrm>
                <a:prstGeom prst="rect">
                  <a:avLst/>
                </a:prstGeom>
                <a:solidFill>
                  <a:schemeClr val="bg2"/>
                </a:solidFill>
                <a:ln w="9525" cap="flat" cmpd="sng" algn="ctr">
                  <a:solidFill>
                    <a:schemeClr val="tx1"/>
                  </a:solidFill>
                  <a:prstDash val="solid"/>
                  <a:headEnd type="none" w="med" len="med"/>
                  <a:tailEnd type="none" w="med" len="med"/>
                </a:ln>
                <a:effectLst/>
              </p:spPr>
              <p:txBody>
                <a:bodyPr rot="0" spcFirstLastPara="0" vertOverflow="overflow" horzOverflow="overflow" vert="horz" wrap="square" lIns="93248" tIns="46625" rIns="46625" bIns="93248" numCol="1" spcCol="0" rtlCol="0" fromWordArt="0" anchor="b" anchorCtr="0" forceAA="0" compatLnSpc="1">
                  <a:prstTxWarp prst="textNoShape">
                    <a:avLst/>
                  </a:prstTxWarp>
                  <a:noAutofit/>
                </a:bodyPr>
                <a:lstStyle/>
                <a:p>
                  <a:pPr defTabSz="950834" fontAlgn="base">
                    <a:lnSpc>
                      <a:spcPts val="1977"/>
                    </a:lnSpc>
                    <a:spcBef>
                      <a:spcPct val="0"/>
                    </a:spcBef>
                    <a:spcAft>
                      <a:spcPct val="0"/>
                    </a:spcAft>
                  </a:pPr>
                  <a:endParaRPr lang="en-US" sz="1836" kern="0" spc="-52" dirty="0">
                    <a:gradFill>
                      <a:gsLst>
                        <a:gs pos="0">
                          <a:srgbClr val="FFFFFF"/>
                        </a:gs>
                        <a:gs pos="100000">
                          <a:srgbClr val="FFFFFF"/>
                        </a:gs>
                      </a:gsLst>
                      <a:lin ang="5400000" scaled="0"/>
                    </a:gradFill>
                    <a:ea typeface="Segoe UI" pitchFamily="34" charset="0"/>
                    <a:cs typeface="Segoe UI" pitchFamily="34" charset="0"/>
                  </a:endParaRPr>
                </a:p>
              </p:txBody>
            </p:sp>
            <p:pic>
              <p:nvPicPr>
                <p:cNvPr id="27" name="Picture 26"/>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10224452" y="2704011"/>
                  <a:ext cx="274320" cy="274320"/>
                </a:xfrm>
                <a:prstGeom prst="rect">
                  <a:avLst/>
                </a:prstGeom>
                <a:noFill/>
                <a:ln>
                  <a:noFill/>
                </a:ln>
              </p:spPr>
            </p:pic>
          </p:grpSp>
          <p:grpSp>
            <p:nvGrpSpPr>
              <p:cNvPr id="14" name="Group 13"/>
              <p:cNvGrpSpPr/>
              <p:nvPr/>
            </p:nvGrpSpPr>
            <p:grpSpPr>
              <a:xfrm>
                <a:off x="9718429" y="5451929"/>
                <a:ext cx="457200" cy="457200"/>
                <a:chOff x="10133012" y="2612571"/>
                <a:chExt cx="457200" cy="457200"/>
              </a:xfrm>
              <a:grpFill/>
            </p:grpSpPr>
            <p:sp>
              <p:nvSpPr>
                <p:cNvPr id="24" name="Rectangle 23"/>
                <p:cNvSpPr/>
                <p:nvPr/>
              </p:nvSpPr>
              <p:spPr bwMode="auto">
                <a:xfrm>
                  <a:off x="10133012" y="2612571"/>
                  <a:ext cx="457200" cy="457200"/>
                </a:xfrm>
                <a:prstGeom prst="rect">
                  <a:avLst/>
                </a:prstGeom>
                <a:solidFill>
                  <a:schemeClr val="bg2"/>
                </a:solidFill>
                <a:ln w="9525" cap="flat" cmpd="sng" algn="ctr">
                  <a:solidFill>
                    <a:schemeClr val="tx1"/>
                  </a:solidFill>
                  <a:prstDash val="solid"/>
                  <a:headEnd type="none" w="med" len="med"/>
                  <a:tailEnd type="none" w="med" len="med"/>
                </a:ln>
                <a:effectLst/>
              </p:spPr>
              <p:txBody>
                <a:bodyPr rot="0" spcFirstLastPara="0" vertOverflow="overflow" horzOverflow="overflow" vert="horz" wrap="square" lIns="93248" tIns="46625" rIns="46625" bIns="93248" numCol="1" spcCol="0" rtlCol="0" fromWordArt="0" anchor="b" anchorCtr="0" forceAA="0" compatLnSpc="1">
                  <a:prstTxWarp prst="textNoShape">
                    <a:avLst/>
                  </a:prstTxWarp>
                  <a:noAutofit/>
                </a:bodyPr>
                <a:lstStyle/>
                <a:p>
                  <a:pPr defTabSz="950834" fontAlgn="base">
                    <a:lnSpc>
                      <a:spcPts val="1977"/>
                    </a:lnSpc>
                    <a:spcBef>
                      <a:spcPct val="0"/>
                    </a:spcBef>
                    <a:spcAft>
                      <a:spcPct val="0"/>
                    </a:spcAft>
                  </a:pPr>
                  <a:endParaRPr lang="en-US" sz="1836" kern="0" spc="-52" dirty="0">
                    <a:gradFill>
                      <a:gsLst>
                        <a:gs pos="0">
                          <a:srgbClr val="FFFFFF"/>
                        </a:gs>
                        <a:gs pos="100000">
                          <a:srgbClr val="FFFFFF"/>
                        </a:gs>
                      </a:gsLst>
                      <a:lin ang="5400000" scaled="0"/>
                    </a:gradFill>
                    <a:ea typeface="Segoe UI" pitchFamily="34" charset="0"/>
                    <a:cs typeface="Segoe UI" pitchFamily="34" charset="0"/>
                  </a:endParaRPr>
                </a:p>
              </p:txBody>
            </p:sp>
            <p:pic>
              <p:nvPicPr>
                <p:cNvPr id="25" name="Picture 24"/>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10224452" y="2704011"/>
                  <a:ext cx="274320" cy="274320"/>
                </a:xfrm>
                <a:prstGeom prst="rect">
                  <a:avLst/>
                </a:prstGeom>
                <a:noFill/>
                <a:ln>
                  <a:noFill/>
                </a:ln>
              </p:spPr>
            </p:pic>
          </p:grpSp>
          <p:grpSp>
            <p:nvGrpSpPr>
              <p:cNvPr id="15" name="Group 14"/>
              <p:cNvGrpSpPr/>
              <p:nvPr/>
            </p:nvGrpSpPr>
            <p:grpSpPr>
              <a:xfrm>
                <a:off x="8734269" y="5451929"/>
                <a:ext cx="457200" cy="457200"/>
                <a:chOff x="9599612" y="2133600"/>
                <a:chExt cx="457200" cy="457200"/>
              </a:xfrm>
              <a:grpFill/>
            </p:grpSpPr>
            <p:sp>
              <p:nvSpPr>
                <p:cNvPr id="22" name="Rectangle 21"/>
                <p:cNvSpPr/>
                <p:nvPr/>
              </p:nvSpPr>
              <p:spPr bwMode="auto">
                <a:xfrm>
                  <a:off x="9599612" y="2133600"/>
                  <a:ext cx="457200" cy="457200"/>
                </a:xfrm>
                <a:prstGeom prst="rect">
                  <a:avLst/>
                </a:prstGeom>
                <a:solidFill>
                  <a:schemeClr val="bg2"/>
                </a:solidFill>
                <a:ln w="9525" cap="flat" cmpd="sng" algn="ctr">
                  <a:solidFill>
                    <a:schemeClr val="tx1"/>
                  </a:solidFill>
                  <a:prstDash val="solid"/>
                  <a:headEnd type="none" w="med" len="med"/>
                  <a:tailEnd type="none" w="med" len="med"/>
                </a:ln>
                <a:effectLst/>
              </p:spPr>
              <p:txBody>
                <a:bodyPr rot="0" spcFirstLastPara="0" vertOverflow="overflow" horzOverflow="overflow" vert="horz" wrap="square" lIns="93248" tIns="46625" rIns="46625" bIns="93248" numCol="1" spcCol="0" rtlCol="0" fromWordArt="0" anchor="b" anchorCtr="0" forceAA="0" compatLnSpc="1">
                  <a:prstTxWarp prst="textNoShape">
                    <a:avLst/>
                  </a:prstTxWarp>
                  <a:noAutofit/>
                </a:bodyPr>
                <a:lstStyle/>
                <a:p>
                  <a:pPr defTabSz="950834" fontAlgn="base">
                    <a:lnSpc>
                      <a:spcPts val="1977"/>
                    </a:lnSpc>
                    <a:spcBef>
                      <a:spcPct val="0"/>
                    </a:spcBef>
                    <a:spcAft>
                      <a:spcPct val="0"/>
                    </a:spcAft>
                  </a:pPr>
                  <a:endParaRPr lang="en-US" sz="1836" kern="0" spc="-52" dirty="0">
                    <a:gradFill>
                      <a:gsLst>
                        <a:gs pos="0">
                          <a:srgbClr val="FFFFFF"/>
                        </a:gs>
                        <a:gs pos="100000">
                          <a:srgbClr val="FFFFFF"/>
                        </a:gs>
                      </a:gsLst>
                      <a:lin ang="5400000" scaled="0"/>
                    </a:gradFill>
                    <a:ea typeface="Segoe UI" pitchFamily="34" charset="0"/>
                    <a:cs typeface="Segoe UI" pitchFamily="34" charset="0"/>
                  </a:endParaRPr>
                </a:p>
              </p:txBody>
            </p:sp>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l="-16556" r="-17824" b="-6828"/>
                <a:stretch/>
              </p:blipFill>
              <p:spPr>
                <a:xfrm>
                  <a:off x="9622472" y="2195833"/>
                  <a:ext cx="411480" cy="332735"/>
                </a:xfrm>
                <a:prstGeom prst="rect">
                  <a:avLst/>
                </a:prstGeom>
                <a:noFill/>
                <a:ln>
                  <a:noFill/>
                </a:ln>
              </p:spPr>
            </p:pic>
          </p:grpSp>
          <p:grpSp>
            <p:nvGrpSpPr>
              <p:cNvPr id="16" name="Group 15"/>
              <p:cNvGrpSpPr/>
              <p:nvPr/>
            </p:nvGrpSpPr>
            <p:grpSpPr>
              <a:xfrm>
                <a:off x="8734269" y="5943600"/>
                <a:ext cx="457200" cy="457200"/>
                <a:chOff x="9599612" y="2133600"/>
                <a:chExt cx="457200" cy="457200"/>
              </a:xfrm>
              <a:grpFill/>
            </p:grpSpPr>
            <p:sp>
              <p:nvSpPr>
                <p:cNvPr id="20" name="Rectangle 19"/>
                <p:cNvSpPr/>
                <p:nvPr/>
              </p:nvSpPr>
              <p:spPr bwMode="auto">
                <a:xfrm>
                  <a:off x="9599612" y="2133600"/>
                  <a:ext cx="457200" cy="457200"/>
                </a:xfrm>
                <a:prstGeom prst="rect">
                  <a:avLst/>
                </a:prstGeom>
                <a:solidFill>
                  <a:schemeClr val="bg2"/>
                </a:solidFill>
                <a:ln w="9525" cap="flat" cmpd="sng" algn="ctr">
                  <a:solidFill>
                    <a:schemeClr val="tx1"/>
                  </a:solidFill>
                  <a:prstDash val="solid"/>
                  <a:headEnd type="none" w="med" len="med"/>
                  <a:tailEnd type="none" w="med" len="med"/>
                </a:ln>
                <a:effectLst/>
              </p:spPr>
              <p:txBody>
                <a:bodyPr rot="0" spcFirstLastPara="0" vertOverflow="overflow" horzOverflow="overflow" vert="horz" wrap="square" lIns="93248" tIns="46625" rIns="46625" bIns="93248" numCol="1" spcCol="0" rtlCol="0" fromWordArt="0" anchor="b" anchorCtr="0" forceAA="0" compatLnSpc="1">
                  <a:prstTxWarp prst="textNoShape">
                    <a:avLst/>
                  </a:prstTxWarp>
                  <a:noAutofit/>
                </a:bodyPr>
                <a:lstStyle/>
                <a:p>
                  <a:pPr defTabSz="950834" fontAlgn="base">
                    <a:lnSpc>
                      <a:spcPts val="1977"/>
                    </a:lnSpc>
                    <a:spcBef>
                      <a:spcPct val="0"/>
                    </a:spcBef>
                    <a:spcAft>
                      <a:spcPct val="0"/>
                    </a:spcAft>
                  </a:pPr>
                  <a:endParaRPr lang="en-US" sz="1836" kern="0" spc="-52" dirty="0">
                    <a:gradFill>
                      <a:gsLst>
                        <a:gs pos="0">
                          <a:srgbClr val="FFFFFF"/>
                        </a:gs>
                        <a:gs pos="100000">
                          <a:srgbClr val="FFFFFF"/>
                        </a:gs>
                      </a:gsLst>
                      <a:lin ang="5400000" scaled="0"/>
                    </a:gradFill>
                    <a:ea typeface="Segoe UI" pitchFamily="34" charset="0"/>
                    <a:cs typeface="Segoe UI" pitchFamily="34" charset="0"/>
                  </a:endParaRPr>
                </a:p>
              </p:txBody>
            </p:sp>
            <p:pic>
              <p:nvPicPr>
                <p:cNvPr id="21" name="Picture 20"/>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9691052" y="2225040"/>
                  <a:ext cx="274320" cy="274320"/>
                </a:xfrm>
                <a:prstGeom prst="rect">
                  <a:avLst/>
                </a:prstGeom>
                <a:noFill/>
                <a:ln>
                  <a:noFill/>
                </a:ln>
              </p:spPr>
            </p:pic>
          </p:grpSp>
          <p:grpSp>
            <p:nvGrpSpPr>
              <p:cNvPr id="17" name="Group 16"/>
              <p:cNvGrpSpPr/>
              <p:nvPr/>
            </p:nvGrpSpPr>
            <p:grpSpPr>
              <a:xfrm>
                <a:off x="9226349" y="5451929"/>
                <a:ext cx="457200" cy="457200"/>
                <a:chOff x="10133012" y="2133600"/>
                <a:chExt cx="457200" cy="457200"/>
              </a:xfrm>
              <a:grpFill/>
            </p:grpSpPr>
            <p:sp>
              <p:nvSpPr>
                <p:cNvPr id="18" name="Rectangle 17"/>
                <p:cNvSpPr/>
                <p:nvPr/>
              </p:nvSpPr>
              <p:spPr bwMode="auto">
                <a:xfrm>
                  <a:off x="10133012" y="2133600"/>
                  <a:ext cx="457200" cy="457200"/>
                </a:xfrm>
                <a:prstGeom prst="rect">
                  <a:avLst/>
                </a:prstGeom>
                <a:solidFill>
                  <a:schemeClr val="bg2"/>
                </a:solidFill>
                <a:ln w="9525" cap="flat" cmpd="sng" algn="ctr">
                  <a:solidFill>
                    <a:schemeClr val="tx1"/>
                  </a:solidFill>
                  <a:prstDash val="solid"/>
                  <a:headEnd type="none" w="med" len="med"/>
                  <a:tailEnd type="none" w="med" len="med"/>
                </a:ln>
                <a:effectLst/>
              </p:spPr>
              <p:txBody>
                <a:bodyPr rot="0" spcFirstLastPara="0" vertOverflow="overflow" horzOverflow="overflow" vert="horz" wrap="square" lIns="93248" tIns="46625" rIns="46625" bIns="93248" numCol="1" spcCol="0" rtlCol="0" fromWordArt="0" anchor="b" anchorCtr="0" forceAA="0" compatLnSpc="1">
                  <a:prstTxWarp prst="textNoShape">
                    <a:avLst/>
                  </a:prstTxWarp>
                  <a:noAutofit/>
                </a:bodyPr>
                <a:lstStyle/>
                <a:p>
                  <a:pPr defTabSz="950834" fontAlgn="base">
                    <a:lnSpc>
                      <a:spcPts val="1977"/>
                    </a:lnSpc>
                    <a:spcBef>
                      <a:spcPct val="0"/>
                    </a:spcBef>
                    <a:spcAft>
                      <a:spcPct val="0"/>
                    </a:spcAft>
                  </a:pPr>
                  <a:endParaRPr lang="en-US" sz="1836" kern="0" spc="-52" dirty="0">
                    <a:gradFill>
                      <a:gsLst>
                        <a:gs pos="0">
                          <a:srgbClr val="FFFFFF"/>
                        </a:gs>
                        <a:gs pos="100000">
                          <a:srgbClr val="FFFFFF"/>
                        </a:gs>
                      </a:gsLst>
                      <a:lin ang="5400000" scaled="0"/>
                    </a:gradFill>
                    <a:ea typeface="Segoe UI" pitchFamily="34" charset="0"/>
                    <a:cs typeface="Segoe UI" pitchFamily="34" charset="0"/>
                  </a:endParaRPr>
                </a:p>
              </p:txBody>
            </p:sp>
            <p:sp>
              <p:nvSpPr>
                <p:cNvPr id="19" name="Freeform 137"/>
                <p:cNvSpPr>
                  <a:spLocks/>
                </p:cNvSpPr>
                <p:nvPr/>
              </p:nvSpPr>
              <p:spPr bwMode="black">
                <a:xfrm>
                  <a:off x="10209443" y="2221139"/>
                  <a:ext cx="304338" cy="282122"/>
                </a:xfrm>
                <a:custGeom>
                  <a:avLst/>
                  <a:gdLst>
                    <a:gd name="T0" fmla="*/ 23 w 83"/>
                    <a:gd name="T1" fmla="*/ 76 h 77"/>
                    <a:gd name="T2" fmla="*/ 31 w 83"/>
                    <a:gd name="T3" fmla="*/ 77 h 77"/>
                    <a:gd name="T4" fmla="*/ 52 w 83"/>
                    <a:gd name="T5" fmla="*/ 43 h 77"/>
                    <a:gd name="T6" fmla="*/ 79 w 83"/>
                    <a:gd name="T7" fmla="*/ 43 h 77"/>
                    <a:gd name="T8" fmla="*/ 83 w 83"/>
                    <a:gd name="T9" fmla="*/ 38 h 77"/>
                    <a:gd name="T10" fmla="*/ 79 w 83"/>
                    <a:gd name="T11" fmla="*/ 33 h 77"/>
                    <a:gd name="T12" fmla="*/ 52 w 83"/>
                    <a:gd name="T13" fmla="*/ 33 h 77"/>
                    <a:gd name="T14" fmla="*/ 31 w 83"/>
                    <a:gd name="T15" fmla="*/ 0 h 77"/>
                    <a:gd name="T16" fmla="*/ 23 w 83"/>
                    <a:gd name="T17" fmla="*/ 1 h 77"/>
                    <a:gd name="T18" fmla="*/ 33 w 83"/>
                    <a:gd name="T19" fmla="*/ 33 h 77"/>
                    <a:gd name="T20" fmla="*/ 14 w 83"/>
                    <a:gd name="T21" fmla="*/ 33 h 77"/>
                    <a:gd name="T22" fmla="*/ 8 w 83"/>
                    <a:gd name="T23" fmla="*/ 27 h 77"/>
                    <a:gd name="T24" fmla="*/ 0 w 83"/>
                    <a:gd name="T25" fmla="*/ 27 h 77"/>
                    <a:gd name="T26" fmla="*/ 5 w 83"/>
                    <a:gd name="T27" fmla="*/ 38 h 77"/>
                    <a:gd name="T28" fmla="*/ 0 w 83"/>
                    <a:gd name="T29" fmla="*/ 50 h 77"/>
                    <a:gd name="T30" fmla="*/ 8 w 83"/>
                    <a:gd name="T31" fmla="*/ 50 h 77"/>
                    <a:gd name="T32" fmla="*/ 14 w 83"/>
                    <a:gd name="T33" fmla="*/ 43 h 77"/>
                    <a:gd name="T34" fmla="*/ 33 w 83"/>
                    <a:gd name="T35" fmla="*/ 43 h 77"/>
                    <a:gd name="T36" fmla="*/ 23 w 83"/>
                    <a:gd name="T3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77">
                      <a:moveTo>
                        <a:pt x="23" y="76"/>
                      </a:moveTo>
                      <a:cubicBezTo>
                        <a:pt x="31" y="77"/>
                        <a:pt x="31" y="77"/>
                        <a:pt x="31" y="77"/>
                      </a:cubicBezTo>
                      <a:cubicBezTo>
                        <a:pt x="52" y="43"/>
                        <a:pt x="52" y="43"/>
                        <a:pt x="52" y="43"/>
                      </a:cubicBezTo>
                      <a:cubicBezTo>
                        <a:pt x="79" y="43"/>
                        <a:pt x="79" y="43"/>
                        <a:pt x="79" y="43"/>
                      </a:cubicBezTo>
                      <a:cubicBezTo>
                        <a:pt x="81" y="43"/>
                        <a:pt x="83" y="41"/>
                        <a:pt x="83" y="38"/>
                      </a:cubicBezTo>
                      <a:cubicBezTo>
                        <a:pt x="83" y="36"/>
                        <a:pt x="81" y="33"/>
                        <a:pt x="79" y="33"/>
                      </a:cubicBezTo>
                      <a:cubicBezTo>
                        <a:pt x="52" y="33"/>
                        <a:pt x="52" y="33"/>
                        <a:pt x="52" y="33"/>
                      </a:cubicBezTo>
                      <a:cubicBezTo>
                        <a:pt x="31" y="0"/>
                        <a:pt x="31" y="0"/>
                        <a:pt x="31" y="0"/>
                      </a:cubicBezTo>
                      <a:cubicBezTo>
                        <a:pt x="23" y="1"/>
                        <a:pt x="23" y="1"/>
                        <a:pt x="23" y="1"/>
                      </a:cubicBezTo>
                      <a:cubicBezTo>
                        <a:pt x="33" y="33"/>
                        <a:pt x="33" y="33"/>
                        <a:pt x="33" y="33"/>
                      </a:cubicBezTo>
                      <a:cubicBezTo>
                        <a:pt x="14" y="33"/>
                        <a:pt x="14" y="33"/>
                        <a:pt x="14" y="33"/>
                      </a:cubicBezTo>
                      <a:cubicBezTo>
                        <a:pt x="8" y="27"/>
                        <a:pt x="8" y="27"/>
                        <a:pt x="8" y="27"/>
                      </a:cubicBezTo>
                      <a:cubicBezTo>
                        <a:pt x="0" y="27"/>
                        <a:pt x="0" y="27"/>
                        <a:pt x="0" y="27"/>
                      </a:cubicBezTo>
                      <a:cubicBezTo>
                        <a:pt x="5" y="38"/>
                        <a:pt x="5" y="38"/>
                        <a:pt x="5" y="38"/>
                      </a:cubicBezTo>
                      <a:cubicBezTo>
                        <a:pt x="0" y="50"/>
                        <a:pt x="0" y="50"/>
                        <a:pt x="0" y="50"/>
                      </a:cubicBezTo>
                      <a:cubicBezTo>
                        <a:pt x="8" y="50"/>
                        <a:pt x="8" y="50"/>
                        <a:pt x="8" y="50"/>
                      </a:cubicBezTo>
                      <a:cubicBezTo>
                        <a:pt x="14" y="43"/>
                        <a:pt x="14" y="43"/>
                        <a:pt x="14" y="43"/>
                      </a:cubicBezTo>
                      <a:cubicBezTo>
                        <a:pt x="33" y="43"/>
                        <a:pt x="33" y="43"/>
                        <a:pt x="33" y="43"/>
                      </a:cubicBezTo>
                      <a:lnTo>
                        <a:pt x="23" y="76"/>
                      </a:lnTo>
                      <a:close/>
                    </a:path>
                  </a:pathLst>
                </a:custGeom>
                <a:solidFill>
                  <a:schemeClr val="tx1"/>
                </a:solidFill>
                <a:ln>
                  <a:noFill/>
                </a:ln>
              </p:spPr>
              <p:txBody>
                <a:bodyPr vert="horz" wrap="square" lIns="93248" tIns="46625" rIns="93248" bIns="46625" numCol="1" anchor="t" anchorCtr="0" compatLnSpc="1">
                  <a:prstTxWarp prst="textNoShape">
                    <a:avLst/>
                  </a:prstTxWarp>
                </a:bodyPr>
                <a:lstStyle/>
                <a:p>
                  <a:endParaRPr lang="en-US" sz="1836" dirty="0">
                    <a:solidFill>
                      <a:srgbClr val="000000"/>
                    </a:solidFill>
                  </a:endParaRPr>
                </a:p>
              </p:txBody>
            </p:sp>
          </p:grpSp>
        </p:grpSp>
        <p:sp>
          <p:nvSpPr>
            <p:cNvPr id="9" name="Title 1"/>
            <p:cNvSpPr txBox="1">
              <a:spLocks/>
            </p:cNvSpPr>
            <p:nvPr/>
          </p:nvSpPr>
          <p:spPr>
            <a:xfrm>
              <a:off x="8202336" y="5372664"/>
              <a:ext cx="3210476" cy="484135"/>
            </a:xfrm>
            <a:prstGeom prst="rect">
              <a:avLst/>
            </a:prstGeom>
          </p:spPr>
          <p:txBody>
            <a:bodyPr vert="horz" lIns="93239" tIns="46619" rIns="93239" bIns="46619" rtlCol="0" anchor="ctr">
              <a:noAutofit/>
            </a:bodyPr>
            <a:lstStyle>
              <a:lvl1pPr algn="ctr" defTabSz="914324" rtl="0" eaLnBrk="1" latinLnBrk="0" hangingPunct="1">
                <a:spcBef>
                  <a:spcPct val="0"/>
                </a:spcBef>
                <a:buNone/>
                <a:defRPr sz="4400" kern="1200">
                  <a:solidFill>
                    <a:schemeClr val="tx1"/>
                  </a:solidFill>
                  <a:latin typeface="+mj-lt"/>
                  <a:ea typeface="+mj-ea"/>
                  <a:cs typeface="+mj-cs"/>
                </a:defRPr>
              </a:lvl1pPr>
            </a:lstStyle>
            <a:p>
              <a:r>
                <a:rPr lang="en-US" sz="2800" spc="-100" dirty="0">
                  <a:solidFill>
                    <a:schemeClr val="bg2"/>
                  </a:solidFill>
                  <a:latin typeface="Segoe UI Semibold" panose="020B0702040204020203" pitchFamily="34" charset="0"/>
                  <a:ea typeface="ＭＳ Ｐゴシック" charset="0"/>
                  <a:cs typeface="Segoe UI Semibold" panose="020B0702040204020203" pitchFamily="34" charset="0"/>
                </a:rPr>
                <a:t>Legacy Web Apps</a:t>
              </a:r>
            </a:p>
          </p:txBody>
        </p:sp>
      </p:grpSp>
    </p:spTree>
    <p:extLst>
      <p:ext uri="{BB962C8B-B14F-4D97-AF65-F5344CB8AC3E}">
        <p14:creationId xmlns:p14="http://schemas.microsoft.com/office/powerpoint/2010/main" val="85444922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Deployment Choices</a:t>
            </a:r>
          </a:p>
        </p:txBody>
      </p:sp>
      <p:sp>
        <p:nvSpPr>
          <p:cNvPr id="6" name="Text Placeholder 5"/>
          <p:cNvSpPr>
            <a:spLocks noGrp="1"/>
          </p:cNvSpPr>
          <p:nvPr>
            <p:ph type="body" sz="quarter" idx="4294967295"/>
          </p:nvPr>
        </p:nvSpPr>
        <p:spPr>
          <a:xfrm>
            <a:off x="374030" y="1941512"/>
            <a:ext cx="3840480" cy="3657600"/>
          </a:xfrm>
          <a:solidFill>
            <a:schemeClr val="tx1"/>
          </a:solidFill>
        </p:spPr>
        <p:txBody>
          <a:bodyPr lIns="182880" tIns="274320">
            <a:noAutofit/>
          </a:bodyPr>
          <a:lstStyle/>
          <a:p>
            <a:pPr>
              <a:spcBef>
                <a:spcPts val="0"/>
              </a:spcBef>
              <a:spcAft>
                <a:spcPts val="1200"/>
              </a:spcAft>
            </a:pPr>
            <a:r>
              <a:rPr lang="en-US" sz="2800" dirty="0">
                <a:solidFill>
                  <a:schemeClr val="bg2"/>
                </a:solidFill>
                <a:latin typeface="Segoe UI Semibold" panose="020B0702040204020203" pitchFamily="34" charset="0"/>
                <a:cs typeface="Segoe UI Semibold" panose="020B0702040204020203" pitchFamily="34" charset="0"/>
              </a:rPr>
              <a:t>Wipe-and-Load</a:t>
            </a:r>
          </a:p>
          <a:p>
            <a:pPr lvl="0" defTabSz="913703" fontAlgn="base">
              <a:lnSpc>
                <a:spcPct val="100000"/>
              </a:lnSpc>
              <a:spcBef>
                <a:spcPct val="0"/>
              </a:spcBef>
              <a:spcAft>
                <a:spcPct val="0"/>
              </a:spcAft>
              <a:buSzTx/>
            </a:pPr>
            <a:r>
              <a:rPr lang="en-US" sz="1800" b="1" spc="-50" dirty="0">
                <a:solidFill>
                  <a:schemeClr val="bg2"/>
                </a:solidFill>
              </a:rPr>
              <a:t>Traditional process</a:t>
            </a:r>
          </a:p>
          <a:p>
            <a:pPr marL="238125" lvl="0" indent="-238125" defTabSz="913703" fontAlgn="base">
              <a:lnSpc>
                <a:spcPct val="100000"/>
              </a:lnSpc>
              <a:spcBef>
                <a:spcPct val="0"/>
              </a:spcBef>
              <a:spcAft>
                <a:spcPct val="0"/>
              </a:spcAft>
              <a:buSzTx/>
              <a:buFont typeface="Arial" panose="020B0604020202020204" pitchFamily="34" charset="0"/>
              <a:buChar char="•"/>
            </a:pPr>
            <a:r>
              <a:rPr lang="en-US" sz="1800" spc="-50" dirty="0">
                <a:solidFill>
                  <a:schemeClr val="bg2"/>
                </a:solidFill>
              </a:rPr>
              <a:t>Capture data and settings</a:t>
            </a:r>
          </a:p>
          <a:p>
            <a:pPr marL="238125" lvl="0" indent="-238125" defTabSz="913703" fontAlgn="base">
              <a:lnSpc>
                <a:spcPct val="100000"/>
              </a:lnSpc>
              <a:spcBef>
                <a:spcPct val="0"/>
              </a:spcBef>
              <a:spcAft>
                <a:spcPct val="0"/>
              </a:spcAft>
              <a:buSzTx/>
              <a:buFont typeface="Arial" panose="020B0604020202020204" pitchFamily="34" charset="0"/>
              <a:buChar char="•"/>
            </a:pPr>
            <a:r>
              <a:rPr lang="en-US" sz="1800" spc="-50" dirty="0">
                <a:solidFill>
                  <a:schemeClr val="bg2"/>
                </a:solidFill>
              </a:rPr>
              <a:t>Deploy (custom) OS image</a:t>
            </a:r>
          </a:p>
          <a:p>
            <a:pPr marL="238125" lvl="0" indent="-238125" defTabSz="913703" fontAlgn="base">
              <a:lnSpc>
                <a:spcPct val="100000"/>
              </a:lnSpc>
              <a:spcBef>
                <a:spcPct val="0"/>
              </a:spcBef>
              <a:spcAft>
                <a:spcPct val="0"/>
              </a:spcAft>
              <a:buSzTx/>
              <a:buFont typeface="Arial" panose="020B0604020202020204" pitchFamily="34" charset="0"/>
              <a:buChar char="•"/>
            </a:pPr>
            <a:r>
              <a:rPr lang="en-US" sz="1800" spc="-50" dirty="0">
                <a:solidFill>
                  <a:schemeClr val="bg2"/>
                </a:solidFill>
              </a:rPr>
              <a:t>Inject drivers</a:t>
            </a:r>
          </a:p>
          <a:p>
            <a:pPr marL="238125" lvl="0" indent="-238125" defTabSz="913703" fontAlgn="base">
              <a:lnSpc>
                <a:spcPct val="100000"/>
              </a:lnSpc>
              <a:spcBef>
                <a:spcPct val="0"/>
              </a:spcBef>
              <a:spcAft>
                <a:spcPct val="0"/>
              </a:spcAft>
              <a:buSzTx/>
              <a:buFont typeface="Arial" panose="020B0604020202020204" pitchFamily="34" charset="0"/>
              <a:buChar char="•"/>
            </a:pPr>
            <a:r>
              <a:rPr lang="en-US" sz="1800" spc="-50" dirty="0">
                <a:solidFill>
                  <a:schemeClr val="bg2"/>
                </a:solidFill>
              </a:rPr>
              <a:t>Install apps</a:t>
            </a:r>
          </a:p>
          <a:p>
            <a:pPr marL="238125" lvl="0" indent="-238125" defTabSz="913703" fontAlgn="base">
              <a:lnSpc>
                <a:spcPct val="100000"/>
              </a:lnSpc>
              <a:spcBef>
                <a:spcPct val="0"/>
              </a:spcBef>
              <a:spcAft>
                <a:spcPct val="0"/>
              </a:spcAft>
              <a:buSzTx/>
              <a:buFont typeface="Arial" panose="020B0604020202020204" pitchFamily="34" charset="0"/>
              <a:buChar char="•"/>
            </a:pPr>
            <a:r>
              <a:rPr lang="en-US" sz="1800" spc="-50" dirty="0">
                <a:solidFill>
                  <a:schemeClr val="bg2"/>
                </a:solidFill>
              </a:rPr>
              <a:t>Restore data and settings</a:t>
            </a:r>
            <a:br>
              <a:rPr lang="en-US" sz="1800" spc="-50" dirty="0">
                <a:solidFill>
                  <a:schemeClr val="bg2"/>
                </a:solidFill>
              </a:rPr>
            </a:br>
            <a:endParaRPr lang="en-US" sz="1800" spc="-50" dirty="0">
              <a:solidFill>
                <a:schemeClr val="bg2"/>
              </a:solidFill>
            </a:endParaRPr>
          </a:p>
          <a:p>
            <a:pPr lvl="0" defTabSz="913703" fontAlgn="base">
              <a:lnSpc>
                <a:spcPct val="100000"/>
              </a:lnSpc>
              <a:spcBef>
                <a:spcPct val="0"/>
              </a:spcBef>
              <a:spcAft>
                <a:spcPct val="0"/>
              </a:spcAft>
              <a:buSzTx/>
            </a:pPr>
            <a:r>
              <a:rPr lang="en-US" sz="2000" b="1" spc="-50" dirty="0">
                <a:solidFill>
                  <a:schemeClr val="bg2"/>
                </a:solidFill>
                <a:latin typeface="Segoe UI Semibold" panose="020B0702040204020203" pitchFamily="34" charset="0"/>
                <a:cs typeface="Segoe UI Semibold" panose="020B0702040204020203" pitchFamily="34" charset="0"/>
              </a:rPr>
              <a:t>Still an option for all scenarios</a:t>
            </a:r>
          </a:p>
          <a:p>
            <a:pPr lvl="0" defTabSz="913703" fontAlgn="base">
              <a:lnSpc>
                <a:spcPct val="100000"/>
              </a:lnSpc>
              <a:spcBef>
                <a:spcPct val="0"/>
              </a:spcBef>
              <a:spcAft>
                <a:spcPct val="0"/>
              </a:spcAft>
              <a:buSzTx/>
            </a:pPr>
            <a:endParaRPr lang="en-US" sz="1200" b="1" spc="-50" dirty="0">
              <a:solidFill>
                <a:schemeClr val="bg2"/>
              </a:solidFill>
            </a:endParaRPr>
          </a:p>
          <a:p>
            <a:endParaRPr lang="en-US" sz="2000" spc="-50" dirty="0">
              <a:solidFill>
                <a:schemeClr val="bg2"/>
              </a:solidFill>
              <a:latin typeface="Segoe UI Semibold" panose="020B0702040204020203" pitchFamily="34" charset="0"/>
              <a:cs typeface="Segoe UI Semibold" panose="020B0702040204020203" pitchFamily="34" charset="0"/>
            </a:endParaRPr>
          </a:p>
        </p:txBody>
      </p:sp>
      <p:sp>
        <p:nvSpPr>
          <p:cNvPr id="12" name="Text Placeholder 5"/>
          <p:cNvSpPr txBox="1">
            <a:spLocks/>
          </p:cNvSpPr>
          <p:nvPr/>
        </p:nvSpPr>
        <p:spPr>
          <a:xfrm>
            <a:off x="4299340" y="1941512"/>
            <a:ext cx="3840480" cy="3657600"/>
          </a:xfrm>
          <a:prstGeom prst="rect">
            <a:avLst/>
          </a:prstGeom>
          <a:solidFill>
            <a:schemeClr val="tx1"/>
          </a:solidFill>
        </p:spPr>
        <p:txBody>
          <a:bodyPr vert="horz" wrap="square" lIns="182880" tIns="27432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None/>
              <a:tabLst/>
              <a:defRPr lang="en-US" sz="3600" kern="1200" spc="-100" baseline="0" dirty="0" smtClean="0">
                <a:gradFill>
                  <a:gsLst>
                    <a:gs pos="1250">
                      <a:schemeClr val="tx1"/>
                    </a:gs>
                    <a:gs pos="99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pPr>
            <a:r>
              <a:rPr lang="en-US" sz="2800" dirty="0">
                <a:solidFill>
                  <a:schemeClr val="bg2"/>
                </a:solidFill>
                <a:latin typeface="Segoe UI Semibold" panose="020B0702040204020203" pitchFamily="34" charset="0"/>
                <a:cs typeface="Segoe UI Semibold" panose="020B0702040204020203" pitchFamily="34" charset="0"/>
              </a:rPr>
              <a:t>In-Place</a:t>
            </a:r>
          </a:p>
          <a:p>
            <a:pPr defTabSz="913703" fontAlgn="base">
              <a:lnSpc>
                <a:spcPct val="100000"/>
              </a:lnSpc>
              <a:spcBef>
                <a:spcPct val="0"/>
              </a:spcBef>
              <a:spcAft>
                <a:spcPct val="0"/>
              </a:spcAft>
              <a:buSzTx/>
            </a:pPr>
            <a:r>
              <a:rPr lang="en-US" sz="1800" b="1" spc="-50" dirty="0">
                <a:solidFill>
                  <a:schemeClr val="bg2"/>
                </a:solidFill>
              </a:rPr>
              <a:t>Let Windows do the work</a:t>
            </a:r>
          </a:p>
          <a:p>
            <a:pPr marL="238125" indent="-238125" defTabSz="913703" fontAlgn="base">
              <a:lnSpc>
                <a:spcPct val="100000"/>
              </a:lnSpc>
              <a:spcBef>
                <a:spcPct val="0"/>
              </a:spcBef>
              <a:spcAft>
                <a:spcPct val="0"/>
              </a:spcAft>
              <a:buSzTx/>
              <a:buFont typeface="Arial" pitchFamily="34" charset="0"/>
              <a:buChar char="•"/>
            </a:pPr>
            <a:r>
              <a:rPr lang="en-US" sz="1800" spc="-50" dirty="0">
                <a:solidFill>
                  <a:schemeClr val="bg2"/>
                </a:solidFill>
              </a:rPr>
              <a:t>Preserve all data, settings, </a:t>
            </a:r>
            <a:br>
              <a:rPr lang="en-US" sz="1800" spc="-50" dirty="0">
                <a:solidFill>
                  <a:schemeClr val="bg2"/>
                </a:solidFill>
              </a:rPr>
            </a:br>
            <a:r>
              <a:rPr lang="en-US" sz="1800" spc="-50" dirty="0">
                <a:solidFill>
                  <a:schemeClr val="bg2"/>
                </a:solidFill>
              </a:rPr>
              <a:t>apps, drivers</a:t>
            </a:r>
          </a:p>
          <a:p>
            <a:pPr marL="238125" indent="-238125" defTabSz="913703" fontAlgn="base">
              <a:lnSpc>
                <a:spcPct val="100000"/>
              </a:lnSpc>
              <a:spcBef>
                <a:spcPct val="0"/>
              </a:spcBef>
              <a:spcAft>
                <a:spcPct val="0"/>
              </a:spcAft>
              <a:buSzTx/>
              <a:buFont typeface="Arial" pitchFamily="34" charset="0"/>
              <a:buChar char="•"/>
            </a:pPr>
            <a:r>
              <a:rPr lang="en-US" sz="1800" spc="-50" dirty="0">
                <a:solidFill>
                  <a:schemeClr val="bg2"/>
                </a:solidFill>
              </a:rPr>
              <a:t>Install (standard) OS image</a:t>
            </a:r>
          </a:p>
          <a:p>
            <a:pPr marL="238125" indent="-238125" defTabSz="913703" fontAlgn="base">
              <a:lnSpc>
                <a:spcPct val="100000"/>
              </a:lnSpc>
              <a:spcBef>
                <a:spcPct val="0"/>
              </a:spcBef>
              <a:spcAft>
                <a:spcPct val="0"/>
              </a:spcAft>
              <a:buSzTx/>
              <a:buFont typeface="Arial" pitchFamily="34" charset="0"/>
              <a:buChar char="•"/>
            </a:pPr>
            <a:r>
              <a:rPr lang="en-US" sz="1800" spc="-50" dirty="0">
                <a:solidFill>
                  <a:schemeClr val="bg2"/>
                </a:solidFill>
              </a:rPr>
              <a:t>Restore everything</a:t>
            </a:r>
          </a:p>
          <a:p>
            <a:pPr marL="0" indent="0" defTabSz="913703" fontAlgn="base">
              <a:lnSpc>
                <a:spcPct val="100000"/>
              </a:lnSpc>
              <a:spcBef>
                <a:spcPct val="0"/>
              </a:spcBef>
              <a:spcAft>
                <a:spcPct val="0"/>
              </a:spcAft>
              <a:buSzTx/>
            </a:pPr>
            <a:r>
              <a:rPr lang="en-US" sz="1800" spc="-50" dirty="0">
                <a:solidFill>
                  <a:schemeClr val="bg2"/>
                </a:solidFill>
              </a:rPr>
              <a:t/>
            </a:r>
            <a:br>
              <a:rPr lang="en-US" sz="1800" spc="-50" dirty="0">
                <a:solidFill>
                  <a:schemeClr val="bg2"/>
                </a:solidFill>
              </a:rPr>
            </a:br>
            <a:endParaRPr lang="en-US" sz="1800" spc="-50" dirty="0">
              <a:solidFill>
                <a:schemeClr val="bg2"/>
              </a:solidFill>
            </a:endParaRPr>
          </a:p>
          <a:p>
            <a:pPr marL="0" indent="0" defTabSz="913703" fontAlgn="base">
              <a:lnSpc>
                <a:spcPct val="100000"/>
              </a:lnSpc>
              <a:spcBef>
                <a:spcPct val="0"/>
              </a:spcBef>
              <a:spcAft>
                <a:spcPct val="0"/>
              </a:spcAft>
              <a:buSzTx/>
            </a:pPr>
            <a:r>
              <a:rPr lang="en-US" sz="2000" b="1" spc="-50" dirty="0">
                <a:solidFill>
                  <a:schemeClr val="bg2"/>
                </a:solidFill>
                <a:latin typeface="Segoe UI Semibold" panose="020B0702040204020203" pitchFamily="34" charset="0"/>
                <a:cs typeface="Segoe UI Semibold" panose="020B0702040204020203" pitchFamily="34" charset="0"/>
              </a:rPr>
              <a:t>Recommended for existing devices (Windows 7/8/8.1)</a:t>
            </a:r>
          </a:p>
          <a:p>
            <a:pPr defTabSz="913703" fontAlgn="base">
              <a:lnSpc>
                <a:spcPct val="100000"/>
              </a:lnSpc>
              <a:spcBef>
                <a:spcPct val="0"/>
              </a:spcBef>
              <a:spcAft>
                <a:spcPct val="0"/>
              </a:spcAft>
              <a:buSzTx/>
            </a:pPr>
            <a:endParaRPr lang="en-US" sz="1200" b="1" spc="0" dirty="0">
              <a:solidFill>
                <a:schemeClr val="bg2"/>
              </a:solidFill>
            </a:endParaRPr>
          </a:p>
          <a:p>
            <a:endParaRPr lang="en-US" sz="2000" dirty="0">
              <a:solidFill>
                <a:schemeClr val="bg2"/>
              </a:solidFill>
              <a:latin typeface="Segoe UI Semibold" panose="020B0702040204020203" pitchFamily="34" charset="0"/>
              <a:cs typeface="Segoe UI Semibold" panose="020B0702040204020203" pitchFamily="34" charset="0"/>
            </a:endParaRPr>
          </a:p>
        </p:txBody>
      </p:sp>
      <p:sp>
        <p:nvSpPr>
          <p:cNvPr id="13" name="Text Placeholder 5"/>
          <p:cNvSpPr txBox="1">
            <a:spLocks/>
          </p:cNvSpPr>
          <p:nvPr/>
        </p:nvSpPr>
        <p:spPr>
          <a:xfrm>
            <a:off x="8224651" y="1941512"/>
            <a:ext cx="3840480" cy="3657600"/>
          </a:xfrm>
          <a:prstGeom prst="rect">
            <a:avLst/>
          </a:prstGeom>
          <a:solidFill>
            <a:schemeClr val="tx1"/>
          </a:solidFill>
        </p:spPr>
        <p:txBody>
          <a:bodyPr vert="horz" wrap="square" lIns="182880" tIns="27432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None/>
              <a:tabLst/>
              <a:defRPr lang="en-US" sz="3600" kern="1200" spc="-100" baseline="0" dirty="0" smtClean="0">
                <a:gradFill>
                  <a:gsLst>
                    <a:gs pos="1250">
                      <a:schemeClr val="tx1"/>
                    </a:gs>
                    <a:gs pos="99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pPr>
            <a:r>
              <a:rPr lang="en-US" sz="2800" dirty="0">
                <a:solidFill>
                  <a:schemeClr val="bg2"/>
                </a:solidFill>
                <a:latin typeface="Segoe UI Semibold" panose="020B0702040204020203" pitchFamily="34" charset="0"/>
                <a:cs typeface="Segoe UI Semibold" panose="020B0702040204020203" pitchFamily="34" charset="0"/>
              </a:rPr>
              <a:t>Provisioning</a:t>
            </a:r>
          </a:p>
          <a:p>
            <a:pPr defTabSz="913703" fontAlgn="base">
              <a:lnSpc>
                <a:spcPct val="100000"/>
              </a:lnSpc>
              <a:spcBef>
                <a:spcPct val="0"/>
              </a:spcBef>
              <a:spcAft>
                <a:spcPct val="0"/>
              </a:spcAft>
              <a:buSzTx/>
            </a:pPr>
            <a:r>
              <a:rPr lang="en-US" sz="1800" b="1" spc="-50" dirty="0">
                <a:solidFill>
                  <a:schemeClr val="bg2"/>
                </a:solidFill>
              </a:rPr>
              <a:t>Configure new devices</a:t>
            </a:r>
          </a:p>
          <a:p>
            <a:pPr marL="238125" indent="-238125" defTabSz="913703" fontAlgn="base">
              <a:lnSpc>
                <a:spcPct val="100000"/>
              </a:lnSpc>
              <a:spcBef>
                <a:spcPct val="0"/>
              </a:spcBef>
              <a:spcAft>
                <a:spcPct val="0"/>
              </a:spcAft>
              <a:buSzTx/>
              <a:buFont typeface="Arial" pitchFamily="34" charset="0"/>
              <a:buChar char="•"/>
            </a:pPr>
            <a:r>
              <a:rPr lang="en-US" sz="1800" spc="-50" dirty="0">
                <a:solidFill>
                  <a:schemeClr val="bg2"/>
                </a:solidFill>
              </a:rPr>
              <a:t>Transform into an Enterprise device</a:t>
            </a:r>
          </a:p>
          <a:p>
            <a:pPr marL="238125" indent="-238125" defTabSz="913703" fontAlgn="base">
              <a:lnSpc>
                <a:spcPct val="100000"/>
              </a:lnSpc>
              <a:spcBef>
                <a:spcPct val="0"/>
              </a:spcBef>
              <a:spcAft>
                <a:spcPct val="0"/>
              </a:spcAft>
              <a:buSzTx/>
              <a:buFont typeface="Arial" pitchFamily="34" charset="0"/>
              <a:buChar char="•"/>
            </a:pPr>
            <a:r>
              <a:rPr lang="en-US" sz="1800" spc="-50" dirty="0">
                <a:solidFill>
                  <a:schemeClr val="bg2"/>
                </a:solidFill>
              </a:rPr>
              <a:t>Remove extra items, add organizational apps and </a:t>
            </a:r>
            <a:r>
              <a:rPr lang="en-US" sz="1800" spc="-50" dirty="0" err="1">
                <a:solidFill>
                  <a:schemeClr val="bg2"/>
                </a:solidFill>
              </a:rPr>
              <a:t>config</a:t>
            </a:r>
            <a:r>
              <a:rPr lang="en-US" sz="1800" spc="-50" dirty="0">
                <a:solidFill>
                  <a:schemeClr val="bg2"/>
                </a:solidFill>
              </a:rPr>
              <a:t/>
            </a:r>
            <a:br>
              <a:rPr lang="en-US" sz="1800" spc="-50" dirty="0">
                <a:solidFill>
                  <a:schemeClr val="bg2"/>
                </a:solidFill>
              </a:rPr>
            </a:br>
            <a:r>
              <a:rPr lang="en-US" sz="1800" spc="-50" dirty="0">
                <a:solidFill>
                  <a:schemeClr val="bg2"/>
                </a:solidFill>
              </a:rPr>
              <a:t/>
            </a:r>
            <a:br>
              <a:rPr lang="en-US" sz="1800" spc="-50" dirty="0">
                <a:solidFill>
                  <a:schemeClr val="bg2"/>
                </a:solidFill>
              </a:rPr>
            </a:br>
            <a:endParaRPr lang="en-US" sz="1800" spc="-50" dirty="0">
              <a:solidFill>
                <a:schemeClr val="bg2"/>
              </a:solidFill>
            </a:endParaRPr>
          </a:p>
          <a:p>
            <a:pPr defTabSz="913703" fontAlgn="base">
              <a:lnSpc>
                <a:spcPct val="100000"/>
              </a:lnSpc>
              <a:spcBef>
                <a:spcPct val="0"/>
              </a:spcBef>
              <a:spcAft>
                <a:spcPct val="0"/>
              </a:spcAft>
              <a:buSzTx/>
            </a:pPr>
            <a:r>
              <a:rPr lang="en-US" sz="2000" b="1" spc="-50" dirty="0">
                <a:solidFill>
                  <a:schemeClr val="bg2"/>
                </a:solidFill>
                <a:latin typeface="Segoe UI Semibold" panose="020B0702040204020203" pitchFamily="34" charset="0"/>
                <a:cs typeface="Segoe UI Semibold" panose="020B0702040204020203" pitchFamily="34" charset="0"/>
              </a:rPr>
              <a:t>New capability for new devices</a:t>
            </a:r>
          </a:p>
          <a:p>
            <a:pPr defTabSz="913703" fontAlgn="base">
              <a:lnSpc>
                <a:spcPct val="100000"/>
              </a:lnSpc>
              <a:spcBef>
                <a:spcPct val="0"/>
              </a:spcBef>
              <a:spcAft>
                <a:spcPct val="0"/>
              </a:spcAft>
              <a:buSzTx/>
            </a:pPr>
            <a:endParaRPr lang="en-US" sz="1200" b="1" spc="-50" dirty="0">
              <a:solidFill>
                <a:schemeClr val="bg2"/>
              </a:solidFill>
            </a:endParaRPr>
          </a:p>
          <a:p>
            <a:endParaRPr lang="en-US" sz="2000" spc="-50" dirty="0">
              <a:solidFill>
                <a:schemeClr val="bg2"/>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9967032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In-place</a:t>
            </a:r>
          </a:p>
        </p:txBody>
      </p:sp>
      <p:sp>
        <p:nvSpPr>
          <p:cNvPr id="4" name="Rectangle 3"/>
          <p:cNvSpPr/>
          <p:nvPr/>
        </p:nvSpPr>
        <p:spPr bwMode="auto">
          <a:xfrm>
            <a:off x="274639" y="2598840"/>
            <a:ext cx="5669280" cy="38404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91403" numCol="1" spcCol="0" rtlCol="0" fromWordArt="0" anchor="t" anchorCtr="0" forceAA="0" compatLnSpc="1">
            <a:prstTxWarp prst="textNoShape">
              <a:avLst/>
            </a:prstTxWarp>
            <a:noAutofit/>
          </a:bodyPr>
          <a:lstStyle/>
          <a:p>
            <a:pPr marL="234950" indent="-234950" defTabSz="913703" fontAlgn="base">
              <a:spcBef>
                <a:spcPct val="0"/>
              </a:spcBef>
              <a:spcAft>
                <a:spcPts val="600"/>
              </a:spcAft>
              <a:buFont typeface="Arial" panose="020B0604020202020204" pitchFamily="34" charset="0"/>
              <a:buChar char="•"/>
            </a:pPr>
            <a:r>
              <a:rPr lang="en-US" dirty="0">
                <a:solidFill>
                  <a:schemeClr val="bg2"/>
                </a:solidFill>
                <a:ea typeface="Segoe UI" pitchFamily="34" charset="0"/>
                <a:cs typeface="Segoe UI" pitchFamily="34" charset="0"/>
              </a:rPr>
              <a:t>Supported with Windows 7, Windows 8, and Windows 8.1</a:t>
            </a:r>
          </a:p>
          <a:p>
            <a:pPr marL="234950" indent="-234950" defTabSz="913703" fontAlgn="base">
              <a:spcBef>
                <a:spcPct val="0"/>
              </a:spcBef>
              <a:spcAft>
                <a:spcPts val="600"/>
              </a:spcAft>
              <a:buFont typeface="Arial" panose="020B0604020202020204" pitchFamily="34" charset="0"/>
              <a:buChar char="•"/>
            </a:pPr>
            <a:r>
              <a:rPr lang="en-US" dirty="0">
                <a:solidFill>
                  <a:schemeClr val="bg2"/>
                </a:solidFill>
                <a:ea typeface="Segoe UI" pitchFamily="34" charset="0"/>
                <a:cs typeface="Segoe UI" pitchFamily="34" charset="0"/>
              </a:rPr>
              <a:t>Consumers use Windows Update, but enterprises want more control</a:t>
            </a:r>
          </a:p>
          <a:p>
            <a:pPr marL="234950" indent="-234950" defTabSz="913703" fontAlgn="base">
              <a:spcBef>
                <a:spcPct val="0"/>
              </a:spcBef>
              <a:spcAft>
                <a:spcPts val="600"/>
              </a:spcAft>
              <a:buFont typeface="Arial" panose="020B0604020202020204" pitchFamily="34" charset="0"/>
              <a:buChar char="•"/>
            </a:pPr>
            <a:r>
              <a:rPr lang="en-US" dirty="0">
                <a:solidFill>
                  <a:schemeClr val="bg2"/>
                </a:solidFill>
                <a:ea typeface="Segoe UI" pitchFamily="34" charset="0"/>
                <a:cs typeface="Segoe UI" pitchFamily="34" charset="0"/>
              </a:rPr>
              <a:t>Use System Center Configuration Manager or MDT for managing the process</a:t>
            </a:r>
          </a:p>
          <a:p>
            <a:pPr marL="234950" indent="-234950" defTabSz="913703" fontAlgn="base">
              <a:spcBef>
                <a:spcPct val="0"/>
              </a:spcBef>
              <a:spcAft>
                <a:spcPts val="600"/>
              </a:spcAft>
              <a:buFont typeface="Arial" panose="020B0604020202020204" pitchFamily="34" charset="0"/>
              <a:buChar char="•"/>
            </a:pPr>
            <a:r>
              <a:rPr lang="en-US" dirty="0">
                <a:solidFill>
                  <a:schemeClr val="bg2"/>
                </a:solidFill>
                <a:ea typeface="Segoe UI" pitchFamily="34" charset="0"/>
                <a:cs typeface="Segoe UI" pitchFamily="34" charset="0"/>
              </a:rPr>
              <a:t>Uses the standard Windows 10 image</a:t>
            </a:r>
          </a:p>
          <a:p>
            <a:pPr marL="234950" indent="-234950" defTabSz="913703" fontAlgn="base">
              <a:spcBef>
                <a:spcPct val="0"/>
              </a:spcBef>
              <a:spcAft>
                <a:spcPts val="600"/>
              </a:spcAft>
              <a:buFont typeface="Arial" panose="020B0604020202020204" pitchFamily="34" charset="0"/>
              <a:buChar char="•"/>
            </a:pPr>
            <a:r>
              <a:rPr lang="en-US" dirty="0">
                <a:solidFill>
                  <a:schemeClr val="bg2"/>
                </a:solidFill>
                <a:ea typeface="Segoe UI" pitchFamily="34" charset="0"/>
                <a:cs typeface="Segoe UI" pitchFamily="34" charset="0"/>
              </a:rPr>
              <a:t>Automatically preserves existing apps, settings, </a:t>
            </a:r>
            <a:br>
              <a:rPr lang="en-US" dirty="0">
                <a:solidFill>
                  <a:schemeClr val="bg2"/>
                </a:solidFill>
                <a:ea typeface="Segoe UI" pitchFamily="34" charset="0"/>
                <a:cs typeface="Segoe UI" pitchFamily="34" charset="0"/>
              </a:rPr>
            </a:br>
            <a:r>
              <a:rPr lang="en-US" dirty="0">
                <a:solidFill>
                  <a:schemeClr val="bg2"/>
                </a:solidFill>
                <a:ea typeface="Segoe UI" pitchFamily="34" charset="0"/>
                <a:cs typeface="Segoe UI" pitchFamily="34" charset="0"/>
              </a:rPr>
              <a:t>and drivers</a:t>
            </a:r>
          </a:p>
          <a:p>
            <a:pPr marL="234950" indent="-234950" defTabSz="913703" fontAlgn="base">
              <a:spcBef>
                <a:spcPct val="0"/>
              </a:spcBef>
              <a:spcAft>
                <a:spcPts val="600"/>
              </a:spcAft>
              <a:buFont typeface="Arial" panose="020B0604020202020204" pitchFamily="34" charset="0"/>
              <a:buChar char="•"/>
            </a:pPr>
            <a:r>
              <a:rPr lang="en-US" dirty="0">
                <a:solidFill>
                  <a:schemeClr val="bg2"/>
                </a:solidFill>
                <a:ea typeface="Segoe UI" pitchFamily="34" charset="0"/>
                <a:cs typeface="Segoe UI" pitchFamily="34" charset="0"/>
              </a:rPr>
              <a:t>Fast and reliable, with automatic roll-back if issues </a:t>
            </a:r>
            <a:br>
              <a:rPr lang="en-US" dirty="0">
                <a:solidFill>
                  <a:schemeClr val="bg2"/>
                </a:solidFill>
                <a:ea typeface="Segoe UI" pitchFamily="34" charset="0"/>
                <a:cs typeface="Segoe UI" pitchFamily="34" charset="0"/>
              </a:rPr>
            </a:br>
            <a:r>
              <a:rPr lang="en-US" dirty="0">
                <a:solidFill>
                  <a:schemeClr val="bg2"/>
                </a:solidFill>
                <a:ea typeface="Segoe UI" pitchFamily="34" charset="0"/>
                <a:cs typeface="Segoe UI" pitchFamily="34" charset="0"/>
              </a:rPr>
              <a:t>are encountered</a:t>
            </a:r>
          </a:p>
        </p:txBody>
      </p:sp>
      <p:sp>
        <p:nvSpPr>
          <p:cNvPr id="5" name="Title 1"/>
          <p:cNvSpPr txBox="1">
            <a:spLocks/>
          </p:cNvSpPr>
          <p:nvPr/>
        </p:nvSpPr>
        <p:spPr>
          <a:xfrm>
            <a:off x="6039356" y="1654191"/>
            <a:ext cx="5669280" cy="914400"/>
          </a:xfrm>
          <a:prstGeom prst="rect">
            <a:avLst/>
          </a:prstGeom>
          <a:solidFill>
            <a:schemeClr val="tx1"/>
          </a:solidFill>
        </p:spPr>
        <p:txBody>
          <a:bodyPr vert="horz" wrap="square" lIns="182880" tIns="182880" rIns="140523" bIns="87825" rtlCol="0" anchor="t" anchorCtr="0">
            <a:noAutofit/>
          </a:bodyPr>
          <a:lst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endParaRPr lang="en-US" sz="2400" spc="-50" dirty="0">
              <a:solidFill>
                <a:schemeClr val="bg2"/>
              </a:solidFill>
              <a:latin typeface="Segoe UI Semibold" panose="020B0702040204020203" pitchFamily="34" charset="0"/>
              <a:cs typeface="Segoe UI Semibold" panose="020B0702040204020203" pitchFamily="34" charset="0"/>
            </a:endParaRPr>
          </a:p>
        </p:txBody>
      </p:sp>
      <p:sp>
        <p:nvSpPr>
          <p:cNvPr id="6" name="Rectangle 5"/>
          <p:cNvSpPr/>
          <p:nvPr/>
        </p:nvSpPr>
        <p:spPr bwMode="auto">
          <a:xfrm>
            <a:off x="6039356" y="2598841"/>
            <a:ext cx="5669280" cy="38404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91403" numCol="1" spcCol="0" rtlCol="0" fromWordArt="0" anchor="t" anchorCtr="0" forceAA="0" compatLnSpc="1">
            <a:prstTxWarp prst="textNoShape">
              <a:avLst/>
            </a:prstTxWarp>
            <a:noAutofit/>
          </a:bodyPr>
          <a:lstStyle/>
          <a:p>
            <a:pPr marL="234950" indent="-234950" defTabSz="913703" fontAlgn="base">
              <a:spcBef>
                <a:spcPct val="0"/>
              </a:spcBef>
              <a:spcAft>
                <a:spcPts val="600"/>
              </a:spcAft>
              <a:buFont typeface="Arial" panose="020B0604020202020204" pitchFamily="34" charset="0"/>
              <a:buChar char="•"/>
            </a:pPr>
            <a:r>
              <a:rPr lang="en-US" dirty="0">
                <a:solidFill>
                  <a:schemeClr val="bg2"/>
                </a:solidFill>
                <a:ea typeface="Segoe UI" pitchFamily="34" charset="0"/>
                <a:cs typeface="Segoe UI" pitchFamily="34" charset="0"/>
              </a:rPr>
              <a:t>Popular for Windows 8 to Windows 8.1</a:t>
            </a:r>
          </a:p>
          <a:p>
            <a:pPr marL="234950" indent="-234950" defTabSz="913703" fontAlgn="base">
              <a:spcBef>
                <a:spcPct val="0"/>
              </a:spcBef>
              <a:spcAft>
                <a:spcPts val="600"/>
              </a:spcAft>
              <a:buFont typeface="Arial" panose="020B0604020202020204" pitchFamily="34" charset="0"/>
              <a:buChar char="•"/>
            </a:pPr>
            <a:r>
              <a:rPr lang="en-US" dirty="0">
                <a:solidFill>
                  <a:schemeClr val="bg2"/>
                </a:solidFill>
                <a:ea typeface="Segoe UI" pitchFamily="34" charset="0"/>
                <a:cs typeface="Segoe UI" pitchFamily="34" charset="0"/>
              </a:rPr>
              <a:t>Piloted process with a customer to upgrade from Windows 7 to Windows 8.1, as a learning process</a:t>
            </a:r>
          </a:p>
          <a:p>
            <a:pPr marL="234950" indent="-234950" defTabSz="913703" fontAlgn="base">
              <a:spcBef>
                <a:spcPct val="0"/>
              </a:spcBef>
              <a:spcAft>
                <a:spcPts val="600"/>
              </a:spcAft>
              <a:buFont typeface="Arial" panose="020B0604020202020204" pitchFamily="34" charset="0"/>
              <a:buChar char="•"/>
            </a:pPr>
            <a:r>
              <a:rPr lang="en-US" dirty="0">
                <a:solidFill>
                  <a:schemeClr val="bg2"/>
                </a:solidFill>
                <a:ea typeface="Segoe UI" pitchFamily="34" charset="0"/>
                <a:cs typeface="Segoe UI" pitchFamily="34" charset="0"/>
              </a:rPr>
              <a:t>Feedback integrated into Windows 10 to provide additional capabilities for automation, drivers, logging, etc.</a:t>
            </a:r>
          </a:p>
          <a:p>
            <a:pPr marL="234950" indent="-234950" defTabSz="913703" fontAlgn="base">
              <a:spcBef>
                <a:spcPct val="0"/>
              </a:spcBef>
              <a:spcAft>
                <a:spcPts val="600"/>
              </a:spcAft>
              <a:buFont typeface="Arial" panose="020B0604020202020204" pitchFamily="34" charset="0"/>
              <a:buChar char="•"/>
            </a:pPr>
            <a:r>
              <a:rPr lang="en-US" dirty="0">
                <a:solidFill>
                  <a:schemeClr val="bg2"/>
                </a:solidFill>
                <a:ea typeface="Segoe UI" pitchFamily="34" charset="0"/>
                <a:cs typeface="Segoe UI" pitchFamily="34" charset="0"/>
              </a:rPr>
              <a:t>Working with ISVs for disk encryption</a:t>
            </a:r>
          </a:p>
        </p:txBody>
      </p:sp>
      <p:grpSp>
        <p:nvGrpSpPr>
          <p:cNvPr id="8" name="Group 7"/>
          <p:cNvGrpSpPr/>
          <p:nvPr/>
        </p:nvGrpSpPr>
        <p:grpSpPr>
          <a:xfrm>
            <a:off x="274639" y="1654191"/>
            <a:ext cx="5669280" cy="914400"/>
            <a:chOff x="274639" y="1654191"/>
            <a:chExt cx="5669280" cy="914400"/>
          </a:xfrm>
        </p:grpSpPr>
        <p:sp>
          <p:nvSpPr>
            <p:cNvPr id="3" name="Title 1"/>
            <p:cNvSpPr txBox="1">
              <a:spLocks/>
            </p:cNvSpPr>
            <p:nvPr/>
          </p:nvSpPr>
          <p:spPr>
            <a:xfrm>
              <a:off x="274639" y="1654191"/>
              <a:ext cx="5669280" cy="914400"/>
            </a:xfrm>
            <a:prstGeom prst="rect">
              <a:avLst/>
            </a:prstGeom>
            <a:solidFill>
              <a:schemeClr val="tx1"/>
            </a:solidFill>
          </p:spPr>
          <p:txBody>
            <a:bodyPr vert="horz" wrap="square" lIns="640080" tIns="182880" rIns="140523" bIns="87825" rtlCol="0" anchor="ctr" anchorCtr="0">
              <a:noAutofit/>
            </a:bodyPr>
            <a:lst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lang="en-US" sz="2400" spc="-50" dirty="0">
                  <a:solidFill>
                    <a:schemeClr val="bg2"/>
                  </a:solidFill>
                  <a:latin typeface="Segoe UI Semibold" panose="020B0702040204020203" pitchFamily="34" charset="0"/>
                  <a:cs typeface="Segoe UI Semibold" panose="020B0702040204020203" pitchFamily="34" charset="0"/>
                </a:rPr>
                <a:t>Preferred option for enterprises</a:t>
              </a:r>
            </a:p>
          </p:txBody>
        </p:sp>
        <p:sp>
          <p:nvSpPr>
            <p:cNvPr id="7" name="Freeform 9"/>
            <p:cNvSpPr>
              <a:spLocks noEditPoints="1"/>
            </p:cNvSpPr>
            <p:nvPr/>
          </p:nvSpPr>
          <p:spPr bwMode="black">
            <a:xfrm>
              <a:off x="443602" y="1955091"/>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TextBox 9"/>
          <p:cNvSpPr txBox="1"/>
          <p:nvPr/>
        </p:nvSpPr>
        <p:spPr>
          <a:xfrm>
            <a:off x="6607834" y="1671015"/>
            <a:ext cx="4865298" cy="960263"/>
          </a:xfrm>
          <a:prstGeom prst="rect">
            <a:avLst/>
          </a:prstGeom>
          <a:noFill/>
        </p:spPr>
        <p:txBody>
          <a:bodyPr wrap="square" lIns="182880" tIns="146304" rIns="182880" bIns="146304" rtlCol="0">
            <a:spAutoFit/>
          </a:bodyPr>
          <a:lstStyle/>
          <a:p>
            <a:pPr>
              <a:lnSpc>
                <a:spcPct val="90000"/>
              </a:lnSpc>
              <a:spcAft>
                <a:spcPts val="600"/>
              </a:spcAft>
            </a:pPr>
            <a:r>
              <a:rPr lang="en-US" sz="2400" spc="-50" dirty="0">
                <a:solidFill>
                  <a:schemeClr val="bg2"/>
                </a:solidFill>
                <a:latin typeface="Segoe UI Semibold" panose="020B0702040204020203" pitchFamily="34" charset="0"/>
                <a:cs typeface="Segoe UI Semibold" panose="020B0702040204020203" pitchFamily="34" charset="0"/>
              </a:rPr>
              <a:t>Simplified process, builds on </a:t>
            </a:r>
            <a:br>
              <a:rPr lang="en-US" sz="2400" spc="-50" dirty="0">
                <a:solidFill>
                  <a:schemeClr val="bg2"/>
                </a:solidFill>
                <a:latin typeface="Segoe UI Semibold" panose="020B0702040204020203" pitchFamily="34" charset="0"/>
                <a:cs typeface="Segoe UI Semibold" panose="020B0702040204020203" pitchFamily="34" charset="0"/>
              </a:rPr>
            </a:br>
            <a:r>
              <a:rPr lang="en-US" sz="2400" spc="-50" dirty="0">
                <a:solidFill>
                  <a:schemeClr val="bg2"/>
                </a:solidFill>
                <a:latin typeface="Segoe UI Semibold" panose="020B0702040204020203" pitchFamily="34" charset="0"/>
                <a:cs typeface="Segoe UI Semibold" panose="020B0702040204020203" pitchFamily="34" charset="0"/>
              </a:rPr>
              <a:t>prior experience</a:t>
            </a:r>
          </a:p>
        </p:txBody>
      </p:sp>
      <p:sp>
        <p:nvSpPr>
          <p:cNvPr id="12" name="Freeform 9"/>
          <p:cNvSpPr>
            <a:spLocks noEditPoints="1"/>
          </p:cNvSpPr>
          <p:nvPr/>
        </p:nvSpPr>
        <p:spPr bwMode="black">
          <a:xfrm>
            <a:off x="6182408" y="1955090"/>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48908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2221" y="-1"/>
            <a:ext cx="10492033" cy="6994689"/>
          </a:xfrm>
          <a:prstGeom prst="rect">
            <a:avLst/>
          </a:prstGeom>
        </p:spPr>
      </p:pic>
    </p:spTree>
    <p:extLst>
      <p:ext uri="{BB962C8B-B14F-4D97-AF65-F5344CB8AC3E}">
        <p14:creationId xmlns:p14="http://schemas.microsoft.com/office/powerpoint/2010/main" val="128599469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3931" y="0"/>
            <a:ext cx="10488613" cy="6992409"/>
          </a:xfrm>
          <a:prstGeom prst="rect">
            <a:avLst/>
          </a:prstGeom>
        </p:spPr>
      </p:pic>
    </p:spTree>
    <p:extLst>
      <p:ext uri="{BB962C8B-B14F-4D97-AF65-F5344CB8AC3E}">
        <p14:creationId xmlns:p14="http://schemas.microsoft.com/office/powerpoint/2010/main" val="217785483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2344" y="0"/>
            <a:ext cx="10491787" cy="6994525"/>
          </a:xfrm>
          <a:prstGeom prst="rect">
            <a:avLst/>
          </a:prstGeom>
        </p:spPr>
      </p:pic>
    </p:spTree>
    <p:extLst>
      <p:ext uri="{BB962C8B-B14F-4D97-AF65-F5344CB8AC3E}">
        <p14:creationId xmlns:p14="http://schemas.microsoft.com/office/powerpoint/2010/main" val="3503340928"/>
      </p:ext>
    </p:extLst>
  </p:cSld>
  <p:clrMapOvr>
    <a:masterClrMapping/>
  </p:clrMapOvr>
  <p:transition>
    <p:fade/>
  </p:transition>
</p:sld>
</file>

<file path=ppt/theme/theme1.xml><?xml version="1.0" encoding="utf-8"?>
<a:theme xmlns:a="http://schemas.openxmlformats.org/drawingml/2006/main" name="WINDOWS 10 COLOR TEMPLATE">
  <a:themeElements>
    <a:clrScheme name="MSVID Blue Brand template_10-14">
      <a:dk1>
        <a:srgbClr val="505050"/>
      </a:dk1>
      <a:lt1>
        <a:srgbClr val="FFFFFF"/>
      </a:lt1>
      <a:dk2>
        <a:srgbClr val="0078D7"/>
      </a:dk2>
      <a:lt2>
        <a:srgbClr val="CDF4FF"/>
      </a:lt2>
      <a:accent1>
        <a:srgbClr val="002050"/>
      </a:accent1>
      <a:accent2>
        <a:srgbClr val="B4009E"/>
      </a:accent2>
      <a:accent3>
        <a:srgbClr val="107C10"/>
      </a:accent3>
      <a:accent4>
        <a:srgbClr val="5C2D91"/>
      </a:accent4>
      <a:accent5>
        <a:srgbClr val="004B50"/>
      </a:accent5>
      <a:accent6>
        <a:srgbClr val="D83B01"/>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2" id="{37A8D359-2C75-4712-B142-A31CF0C28EAF}" vid="{E296AF94-AFD6-4423-A2D0-16DBF49650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5106</Words>
  <Application>Microsoft Office PowerPoint</Application>
  <PresentationFormat>Custom</PresentationFormat>
  <Paragraphs>240</Paragraphs>
  <Slides>25</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 Unicode MS</vt:lpstr>
      <vt:lpstr>ＭＳ Ｐゴシック</vt:lpstr>
      <vt:lpstr>Arial</vt:lpstr>
      <vt:lpstr>Calibri</vt:lpstr>
      <vt:lpstr>Segoe UI</vt:lpstr>
      <vt:lpstr>Segoe UI Light</vt:lpstr>
      <vt:lpstr>Segoe UI Semibold</vt:lpstr>
      <vt:lpstr>Times New Roman</vt:lpstr>
      <vt:lpstr>WINDOWS 10 COLOR TEMPLATE</vt:lpstr>
      <vt:lpstr>Windows 10 for Enterprise:  Deployment</vt:lpstr>
      <vt:lpstr>The End of Wipe  and Reload!</vt:lpstr>
      <vt:lpstr>App &amp; Device Compatibility</vt:lpstr>
      <vt:lpstr>Enterprise Investments for Internet Explorer 11</vt:lpstr>
      <vt:lpstr>Deployment Choices</vt:lpstr>
      <vt:lpstr>Moving In-place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Provisioning, not reimaging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Provisioning, not reimaging</vt:lpstr>
      <vt:lpstr>Traditional Deployment</vt:lpstr>
      <vt:lpstr>Consider Your Deployment Approach </vt:lpstr>
      <vt:lpstr>Enterprise preview process</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2021-07-30T03:52:56Z</dcterms:created>
  <dcterms:modified xsi:type="dcterms:W3CDTF">2021-07-30T03:53:06Z</dcterms:modified>
  <cp:contentStatus/>
</cp:coreProperties>
</file>