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24" r:id="rId1"/>
  </p:sldMasterIdLst>
  <p:notesMasterIdLst>
    <p:notesMasterId r:id="rId84"/>
  </p:notesMasterIdLst>
  <p:handoutMasterIdLst>
    <p:handoutMasterId r:id="rId85"/>
  </p:handoutMasterIdLst>
  <p:sldIdLst>
    <p:sldId id="2062" r:id="rId2"/>
    <p:sldId id="1917" r:id="rId3"/>
    <p:sldId id="1918" r:id="rId4"/>
    <p:sldId id="1920" r:id="rId5"/>
    <p:sldId id="1921" r:id="rId6"/>
    <p:sldId id="1922" r:id="rId7"/>
    <p:sldId id="1923" r:id="rId8"/>
    <p:sldId id="1924" r:id="rId9"/>
    <p:sldId id="1925" r:id="rId10"/>
    <p:sldId id="1926" r:id="rId11"/>
    <p:sldId id="1927" r:id="rId12"/>
    <p:sldId id="1928" r:id="rId13"/>
    <p:sldId id="2034" r:id="rId14"/>
    <p:sldId id="2035" r:id="rId15"/>
    <p:sldId id="2036" r:id="rId16"/>
    <p:sldId id="1955" r:id="rId17"/>
    <p:sldId id="1956" r:id="rId18"/>
    <p:sldId id="1957" r:id="rId19"/>
    <p:sldId id="1958" r:id="rId20"/>
    <p:sldId id="1951" r:id="rId21"/>
    <p:sldId id="2056" r:id="rId22"/>
    <p:sldId id="1960" r:id="rId23"/>
    <p:sldId id="1961" r:id="rId24"/>
    <p:sldId id="1825" r:id="rId25"/>
    <p:sldId id="1826" r:id="rId26"/>
    <p:sldId id="1962" r:id="rId27"/>
    <p:sldId id="2023" r:id="rId28"/>
    <p:sldId id="1997" r:id="rId29"/>
    <p:sldId id="1883" r:id="rId30"/>
    <p:sldId id="1884" r:id="rId31"/>
    <p:sldId id="1905" r:id="rId32"/>
    <p:sldId id="2020" r:id="rId33"/>
    <p:sldId id="1887" r:id="rId34"/>
    <p:sldId id="1886" r:id="rId35"/>
    <p:sldId id="2025" r:id="rId36"/>
    <p:sldId id="1965" r:id="rId37"/>
    <p:sldId id="1967" r:id="rId38"/>
    <p:sldId id="2022" r:id="rId39"/>
    <p:sldId id="1969" r:id="rId40"/>
    <p:sldId id="1893" r:id="rId41"/>
    <p:sldId id="1970" r:id="rId42"/>
    <p:sldId id="1861" r:id="rId43"/>
    <p:sldId id="1862" r:id="rId44"/>
    <p:sldId id="1863" r:id="rId45"/>
    <p:sldId id="1864" r:id="rId46"/>
    <p:sldId id="1963" r:id="rId47"/>
    <p:sldId id="1979" r:id="rId48"/>
    <p:sldId id="2026" r:id="rId49"/>
    <p:sldId id="1971" r:id="rId50"/>
    <p:sldId id="1972" r:id="rId51"/>
    <p:sldId id="1974" r:id="rId52"/>
    <p:sldId id="2027" r:id="rId53"/>
    <p:sldId id="2064" r:id="rId54"/>
    <p:sldId id="1981" r:id="rId55"/>
    <p:sldId id="2047" r:id="rId56"/>
    <p:sldId id="2051" r:id="rId57"/>
    <p:sldId id="2049" r:id="rId58"/>
    <p:sldId id="2050" r:id="rId59"/>
    <p:sldId id="2028" r:id="rId60"/>
    <p:sldId id="2008" r:id="rId61"/>
    <p:sldId id="2009" r:id="rId62"/>
    <p:sldId id="2010" r:id="rId63"/>
    <p:sldId id="2011" r:id="rId64"/>
    <p:sldId id="2057" r:id="rId65"/>
    <p:sldId id="2058" r:id="rId66"/>
    <p:sldId id="2029" r:id="rId67"/>
    <p:sldId id="1984" r:id="rId68"/>
    <p:sldId id="1964" r:id="rId69"/>
    <p:sldId id="2037" r:id="rId70"/>
    <p:sldId id="1949" r:id="rId71"/>
    <p:sldId id="2038" r:id="rId72"/>
    <p:sldId id="2040" r:id="rId73"/>
    <p:sldId id="2041" r:id="rId74"/>
    <p:sldId id="2042" r:id="rId75"/>
    <p:sldId id="1909" r:id="rId76"/>
    <p:sldId id="1992" r:id="rId77"/>
    <p:sldId id="1994" r:id="rId78"/>
    <p:sldId id="1996" r:id="rId79"/>
    <p:sldId id="2032" r:id="rId80"/>
    <p:sldId id="2044" r:id="rId81"/>
    <p:sldId id="2019" r:id="rId82"/>
    <p:sldId id="2045" r:id="rId83"/>
  </p:sldIdLst>
  <p:sldSz cx="12436475" cy="6994525"/>
  <p:notesSz cx="6781800" cy="90678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 and hidden black slides" id="{6E16A43F-A8D6-4FE7-93B3-A92534B96B29}">
          <p14:sldIdLst>
            <p14:sldId id="2062"/>
          </p14:sldIdLst>
        </p14:section>
        <p14:section name="Threat Landscape / Intro" id="{5D02892F-460B-4D6D-9149-3BD89588D699}">
          <p14:sldIdLst>
            <p14:sldId id="1917"/>
            <p14:sldId id="1918"/>
            <p14:sldId id="1920"/>
            <p14:sldId id="1921"/>
            <p14:sldId id="1922"/>
            <p14:sldId id="1923"/>
            <p14:sldId id="1924"/>
            <p14:sldId id="1925"/>
            <p14:sldId id="1926"/>
            <p14:sldId id="1927"/>
            <p14:sldId id="1928"/>
            <p14:sldId id="2034"/>
            <p14:sldId id="2035"/>
            <p14:sldId id="2036"/>
            <p14:sldId id="1955"/>
            <p14:sldId id="1956"/>
            <p14:sldId id="1957"/>
            <p14:sldId id="1958"/>
            <p14:sldId id="1951"/>
            <p14:sldId id="2056"/>
          </p14:sldIdLst>
        </p14:section>
        <p14:section name="Secure Hardware" id="{DA4952AF-89EE-4444-A844-04A11225F880}">
          <p14:sldIdLst>
            <p14:sldId id="1960"/>
            <p14:sldId id="1961"/>
            <p14:sldId id="1825"/>
            <p14:sldId id="1826"/>
          </p14:sldIdLst>
        </p14:section>
        <p14:section name="Identity" id="{2C394D3F-EC2F-482A-B3E4-1BAEACC37E43}">
          <p14:sldIdLst>
            <p14:sldId id="1962"/>
            <p14:sldId id="2023"/>
            <p14:sldId id="1997"/>
            <p14:sldId id="1883"/>
            <p14:sldId id="1884"/>
            <p14:sldId id="1905"/>
            <p14:sldId id="2020"/>
            <p14:sldId id="1887"/>
            <p14:sldId id="1886"/>
            <p14:sldId id="2025"/>
            <p14:sldId id="1965"/>
            <p14:sldId id="1967"/>
            <p14:sldId id="2022"/>
            <p14:sldId id="1969"/>
            <p14:sldId id="1893"/>
            <p14:sldId id="1970"/>
            <p14:sldId id="1861"/>
            <p14:sldId id="1862"/>
            <p14:sldId id="1863"/>
            <p14:sldId id="1864"/>
          </p14:sldIdLst>
        </p14:section>
        <p14:section name="Info Protection" id="{A3E3CFC2-85D3-4ADB-B8C8-4876B2CA836F}">
          <p14:sldIdLst>
            <p14:sldId id="1963"/>
            <p14:sldId id="1979"/>
            <p14:sldId id="2026"/>
            <p14:sldId id="1971"/>
            <p14:sldId id="1972"/>
            <p14:sldId id="1974"/>
            <p14:sldId id="2027"/>
            <p14:sldId id="2064"/>
            <p14:sldId id="1981"/>
            <p14:sldId id="2047"/>
            <p14:sldId id="2051"/>
            <p14:sldId id="2049"/>
            <p14:sldId id="2050"/>
            <p14:sldId id="2028"/>
            <p14:sldId id="2008"/>
            <p14:sldId id="2009"/>
            <p14:sldId id="2010"/>
            <p14:sldId id="2011"/>
            <p14:sldId id="2057"/>
            <p14:sldId id="2058"/>
            <p14:sldId id="2029"/>
            <p14:sldId id="1984"/>
          </p14:sldIdLst>
        </p14:section>
        <p14:section name="Threat Resistence" id="{6D9EC50C-F95E-4F0D-8802-031256084A12}">
          <p14:sldIdLst>
            <p14:sldId id="1964"/>
            <p14:sldId id="2037"/>
            <p14:sldId id="1949"/>
            <p14:sldId id="2038"/>
            <p14:sldId id="2040"/>
            <p14:sldId id="2041"/>
            <p14:sldId id="2042"/>
            <p14:sldId id="1909"/>
            <p14:sldId id="1992"/>
            <p14:sldId id="1994"/>
            <p14:sldId id="1996"/>
            <p14:sldId id="2032"/>
            <p14:sldId id="2044"/>
          </p14:sldIdLst>
        </p14:section>
        <p14:section name="Close" id="{6FBD110E-6328-4196-BAF3-19559A9B4A45}">
          <p14:sldIdLst>
            <p14:sldId id="2019"/>
            <p14:sldId id="2045"/>
          </p14:sldIdLst>
        </p14:section>
      </p14:sectionLst>
    </p:ext>
    <p:ext uri="{EFAFB233-063F-42B5-8137-9DF3F51BA10A}">
      <p15:sldGuideLst xmlns:p15="http://schemas.microsoft.com/office/powerpoint/2012/main">
        <p15:guide id="1" orient="horz" pos="187">
          <p15:clr>
            <a:srgbClr val="A4A3A4"/>
          </p15:clr>
        </p15:guide>
        <p15:guide id="2" orient="horz" pos="811" userDrawn="1">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2203" userDrawn="1">
          <p15:clr>
            <a:srgbClr val="F26B43"/>
          </p15:clr>
        </p15:guide>
        <p15:guide id="9" pos="53" userDrawn="1">
          <p15:clr>
            <a:srgbClr val="A4A3A4"/>
          </p15:clr>
        </p15:guide>
        <p15:guide id="10" pos="1325">
          <p15:clr>
            <a:srgbClr val="A4A3A4"/>
          </p15:clr>
        </p15:guide>
        <p15:guide id="11" pos="7661">
          <p15:clr>
            <a:srgbClr val="A4A3A4"/>
          </p15:clr>
        </p15:guide>
        <p15:guide id="12" pos="581" userDrawn="1">
          <p15:clr>
            <a:srgbClr val="A4A3A4"/>
          </p15:clr>
        </p15:guide>
        <p15:guide id="13" pos="7085">
          <p15:clr>
            <a:srgbClr val="A4A3A4"/>
          </p15:clr>
        </p15:guide>
        <p15:guide id="14" pos="3653" userDrawn="1">
          <p15:clr>
            <a:srgbClr val="A4A3A4"/>
          </p15:clr>
        </p15:guide>
        <p15:guide id="15" pos="1901">
          <p15:clr>
            <a:srgbClr val="A4A3A4"/>
          </p15:clr>
        </p15:guide>
        <p15:guide id="16" pos="2477">
          <p15:clr>
            <a:srgbClr val="A4A3A4"/>
          </p15:clr>
        </p15:guide>
        <p15:guide id="17" pos="5477" userDrawn="1">
          <p15:clr>
            <a:srgbClr val="F26B43"/>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2933" userDrawn="1">
          <p15:clr>
            <a:srgbClr val="A4A3A4"/>
          </p15:clr>
        </p15:guide>
      </p15:sldGuideLst>
    </p:ext>
    <p:ext uri="{2D200454-40CA-4A62-9FC3-DE9A4176ACB9}">
      <p15:notesGuideLst xmlns:p15="http://schemas.microsoft.com/office/powerpoint/2012/main">
        <p15:guide id="1" orient="horz" pos="2856" userDrawn="1">
          <p15:clr>
            <a:srgbClr val="A4A3A4"/>
          </p15:clr>
        </p15:guide>
        <p15:guide id="2" pos="21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0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50"/>
    <a:srgbClr val="3C3C3C"/>
    <a:srgbClr val="FFC000"/>
    <a:srgbClr val="7F7F7F"/>
    <a:srgbClr val="F2F2F2"/>
    <a:srgbClr val="D1D1D1"/>
    <a:srgbClr val="0078D7"/>
    <a:srgbClr val="E81123"/>
    <a:srgbClr val="696969"/>
    <a:srgbClr val="003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86321" autoAdjust="0"/>
  </p:normalViewPr>
  <p:slideViewPr>
    <p:cSldViewPr snapToGrid="0">
      <p:cViewPr>
        <p:scale>
          <a:sx n="70" d="100"/>
          <a:sy n="70" d="100"/>
        </p:scale>
        <p:origin x="912" y="-53"/>
      </p:cViewPr>
      <p:guideLst>
        <p:guide orient="horz" pos="187"/>
        <p:guide orient="horz" pos="811"/>
        <p:guide orient="horz" pos="1339"/>
        <p:guide orient="horz" pos="2491"/>
        <p:guide orient="horz" pos="4219"/>
        <p:guide orient="horz" pos="3643"/>
        <p:guide orient="horz" pos="3067"/>
        <p:guide orient="horz" pos="2203"/>
        <p:guide pos="53"/>
        <p:guide pos="1325"/>
        <p:guide pos="7661"/>
        <p:guide pos="581"/>
        <p:guide pos="7085"/>
        <p:guide pos="3653"/>
        <p:guide pos="1901"/>
        <p:guide pos="2477"/>
        <p:guide pos="5477"/>
        <p:guide pos="4781"/>
        <p:guide pos="5357"/>
        <p:guide pos="5933"/>
        <p:guide pos="6509"/>
        <p:guide pos="2933"/>
      </p:guideLst>
    </p:cSldViewPr>
  </p:slideViewPr>
  <p:outlineViewPr>
    <p:cViewPr>
      <p:scale>
        <a:sx n="100" d="100"/>
        <a:sy n="100" d="100"/>
      </p:scale>
      <p:origin x="0" y="-8249"/>
    </p:cViewPr>
  </p:outlineViewPr>
  <p:notesTextViewPr>
    <p:cViewPr>
      <p:scale>
        <a:sx n="125" d="100"/>
        <a:sy n="125" d="100"/>
      </p:scale>
      <p:origin x="0" y="0"/>
    </p:cViewPr>
  </p:notesTextViewPr>
  <p:sorterViewPr>
    <p:cViewPr>
      <p:scale>
        <a:sx n="50" d="100"/>
        <a:sy n="50" d="100"/>
      </p:scale>
      <p:origin x="0" y="-10661"/>
    </p:cViewPr>
  </p:sorterViewPr>
  <p:notesViewPr>
    <p:cSldViewPr snapToGrid="0" showGuides="1">
      <p:cViewPr>
        <p:scale>
          <a:sx n="75" d="100"/>
          <a:sy n="75" d="100"/>
        </p:scale>
        <p:origin x="3252" y="180"/>
      </p:cViewPr>
      <p:guideLst>
        <p:guide orient="horz" pos="2856"/>
        <p:guide pos="2136"/>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w="0"/>
          </c:spPr>
          <c:dPt>
            <c:idx val="0"/>
            <c:bubble3D val="0"/>
            <c:spPr>
              <a:solidFill>
                <a:srgbClr val="D1D1D1"/>
              </a:solidFill>
              <a:ln w="0">
                <a:solidFill>
                  <a:schemeClr val="lt1"/>
                </a:solidFill>
              </a:ln>
              <a:effectLst/>
            </c:spPr>
            <c:extLst xmlns:c16r2="http://schemas.microsoft.com/office/drawing/2015/06/chart">
              <c:ext xmlns:c16="http://schemas.microsoft.com/office/drawing/2014/chart" uri="{C3380CC4-5D6E-409C-BE32-E72D297353CC}">
                <c16:uniqueId val="{00000001-8CF4-41A0-BE9E-9E11503F7622}"/>
              </c:ext>
            </c:extLst>
          </c:dPt>
          <c:dPt>
            <c:idx val="1"/>
            <c:bubble3D val="0"/>
            <c:spPr>
              <a:solidFill>
                <a:srgbClr val="0078D7"/>
              </a:solidFill>
              <a:ln w="0">
                <a:solidFill>
                  <a:schemeClr val="lt1"/>
                </a:solidFill>
              </a:ln>
              <a:effectLst/>
            </c:spPr>
            <c:extLst xmlns:c16r2="http://schemas.microsoft.com/office/drawing/2015/06/chart">
              <c:ext xmlns:c16="http://schemas.microsoft.com/office/drawing/2014/chart" uri="{C3380CC4-5D6E-409C-BE32-E72D297353CC}">
                <c16:uniqueId val="{00000003-8CF4-41A0-BE9E-9E11503F7622}"/>
              </c:ext>
            </c:extLst>
          </c:dPt>
          <c:val>
            <c:numRef>
              <c:f>Sheet1!$B$2:$B$3</c:f>
              <c:numCache>
                <c:formatCode>General</c:formatCode>
                <c:ptCount val="2"/>
                <c:pt idx="0">
                  <c:v>42</c:v>
                </c:pt>
                <c:pt idx="1">
                  <c:v>58</c:v>
                </c:pt>
              </c:numCache>
            </c:numRef>
          </c:val>
          <c:extLst xmlns:c16r2="http://schemas.microsoft.com/office/drawing/2015/06/chart">
            <c:ext xmlns:c16="http://schemas.microsoft.com/office/drawing/2014/chart" uri="{C3380CC4-5D6E-409C-BE32-E72D297353CC}">
              <c16:uniqueId val="{00000004-8CF4-41A0-BE9E-9E11503F7622}"/>
            </c:ex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w="0"/>
          </c:spPr>
          <c:dPt>
            <c:idx val="0"/>
            <c:bubble3D val="0"/>
            <c:spPr>
              <a:solidFill>
                <a:srgbClr val="D1D1D1"/>
              </a:solidFill>
              <a:ln w="0">
                <a:solidFill>
                  <a:schemeClr val="lt1"/>
                </a:solidFill>
              </a:ln>
              <a:effectLst/>
            </c:spPr>
            <c:extLst xmlns:c16r2="http://schemas.microsoft.com/office/drawing/2015/06/chart">
              <c:ext xmlns:c16="http://schemas.microsoft.com/office/drawing/2014/chart" uri="{C3380CC4-5D6E-409C-BE32-E72D297353CC}">
                <c16:uniqueId val="{00000001-26F3-4054-8795-83A0244F7C9C}"/>
              </c:ext>
            </c:extLst>
          </c:dPt>
          <c:dPt>
            <c:idx val="1"/>
            <c:bubble3D val="0"/>
            <c:spPr>
              <a:solidFill>
                <a:srgbClr val="0078D7"/>
              </a:solidFill>
              <a:ln w="0">
                <a:solidFill>
                  <a:schemeClr val="lt1"/>
                </a:solidFill>
              </a:ln>
              <a:effectLst/>
            </c:spPr>
            <c:extLst xmlns:c16r2="http://schemas.microsoft.com/office/drawing/2015/06/chart">
              <c:ext xmlns:c16="http://schemas.microsoft.com/office/drawing/2014/chart" uri="{C3380CC4-5D6E-409C-BE32-E72D297353CC}">
                <c16:uniqueId val="{00000003-26F3-4054-8795-83A0244F7C9C}"/>
              </c:ext>
            </c:extLst>
          </c:dPt>
          <c:val>
            <c:numRef>
              <c:f>Sheet1!$B$2:$B$3</c:f>
              <c:numCache>
                <c:formatCode>General</c:formatCode>
                <c:ptCount val="2"/>
                <c:pt idx="0">
                  <c:v>23</c:v>
                </c:pt>
                <c:pt idx="1">
                  <c:v>87</c:v>
                </c:pt>
              </c:numCache>
            </c:numRef>
          </c:val>
          <c:extLst xmlns:c16r2="http://schemas.microsoft.com/office/drawing/2015/06/chart">
            <c:ext xmlns:c16="http://schemas.microsoft.com/office/drawing/2014/chart" uri="{C3380CC4-5D6E-409C-BE32-E72D297353CC}">
              <c16:uniqueId val="{00000004-26F3-4054-8795-83A0244F7C9C}"/>
            </c:ex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38780" cy="453390"/>
          </a:xfrm>
          <a:prstGeom prst="rect">
            <a:avLst/>
          </a:prstGeom>
        </p:spPr>
        <p:txBody>
          <a:bodyPr vert="horz" lIns="90559" tIns="45280" rIns="90559" bIns="4528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41451" y="0"/>
            <a:ext cx="2938780" cy="453390"/>
          </a:xfrm>
          <a:prstGeom prst="rect">
            <a:avLst/>
          </a:prstGeom>
        </p:spPr>
        <p:txBody>
          <a:bodyPr vert="horz" lIns="90559" tIns="45280" rIns="90559" bIns="45280" rtlCol="0"/>
          <a:lstStyle>
            <a:lvl1pPr algn="r">
              <a:defRPr sz="1200"/>
            </a:lvl1pPr>
          </a:lstStyle>
          <a:p>
            <a:fld id="{DE219B1A-AE41-483B-A766-69B9363DDA6A}" type="datetimeFigureOut">
              <a:rPr lang="en-US" smtClean="0">
                <a:latin typeface="Segoe UI" pitchFamily="34" charset="0"/>
              </a:rPr>
              <a:t>7/29/2021</a:t>
            </a:fld>
            <a:endParaRPr lang="en-US" dirty="0">
              <a:latin typeface="Segoe UI" pitchFamily="34" charset="0"/>
            </a:endParaRPr>
          </a:p>
        </p:txBody>
      </p:sp>
      <p:sp>
        <p:nvSpPr>
          <p:cNvPr id="8" name="Footer Placeholder 7"/>
          <p:cNvSpPr>
            <a:spLocks noGrp="1"/>
          </p:cNvSpPr>
          <p:nvPr>
            <p:ph type="ftr" sz="quarter" idx="2"/>
          </p:nvPr>
        </p:nvSpPr>
        <p:spPr>
          <a:xfrm>
            <a:off x="0" y="8612836"/>
            <a:ext cx="5730621" cy="329664"/>
          </a:xfrm>
          <a:prstGeom prst="rect">
            <a:avLst/>
          </a:prstGeom>
        </p:spPr>
        <p:txBody>
          <a:bodyPr vert="horz" lIns="90559" tIns="45280" rIns="90559" bIns="45280" rtlCol="0" anchor="b"/>
          <a:lstStyle>
            <a:lvl1pPr algn="l">
              <a:defRPr sz="1200"/>
            </a:lvl1pPr>
          </a:lstStyle>
          <a:p>
            <a:pPr marL="394624" defTabSz="905293"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4624" defTabSz="905293"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19317" y="8612837"/>
            <a:ext cx="1060913" cy="453390"/>
          </a:xfrm>
          <a:prstGeom prst="rect">
            <a:avLst/>
          </a:prstGeom>
        </p:spPr>
        <p:txBody>
          <a:bodyPr vert="horz" lIns="90559" tIns="45280" rIns="90559" bIns="4528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38780" cy="453390"/>
          </a:xfrm>
          <a:prstGeom prst="rect">
            <a:avLst/>
          </a:prstGeom>
        </p:spPr>
        <p:txBody>
          <a:bodyPr vert="horz" lIns="90559" tIns="45280" rIns="90559" bIns="4528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68300" y="679450"/>
            <a:ext cx="6045200" cy="3400425"/>
          </a:xfrm>
          <a:prstGeom prst="rect">
            <a:avLst/>
          </a:prstGeom>
          <a:noFill/>
          <a:ln w="12700">
            <a:solidFill>
              <a:prstClr val="black"/>
            </a:solidFill>
          </a:ln>
        </p:spPr>
        <p:txBody>
          <a:bodyPr vert="horz" lIns="90559" tIns="45280" rIns="90559" bIns="45280" rtlCol="0" anchor="ctr"/>
          <a:lstStyle/>
          <a:p>
            <a:endParaRPr lang="en-US" dirty="0"/>
          </a:p>
        </p:txBody>
      </p:sp>
      <p:sp>
        <p:nvSpPr>
          <p:cNvPr id="10" name="Footer Placeholder 9"/>
          <p:cNvSpPr>
            <a:spLocks noGrp="1"/>
          </p:cNvSpPr>
          <p:nvPr>
            <p:ph type="ftr" sz="quarter" idx="4"/>
          </p:nvPr>
        </p:nvSpPr>
        <p:spPr>
          <a:xfrm>
            <a:off x="0" y="8614410"/>
            <a:ext cx="5854954" cy="352998"/>
          </a:xfrm>
          <a:prstGeom prst="rect">
            <a:avLst/>
          </a:prstGeom>
        </p:spPr>
        <p:txBody>
          <a:bodyPr vert="horz" lIns="90559" tIns="45280" rIns="90559" bIns="45280" rtlCol="0" anchor="b"/>
          <a:lstStyle>
            <a:lvl1pPr marL="565995" indent="0" algn="l">
              <a:defRPr sz="1200"/>
            </a:lvl1p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841451" y="0"/>
            <a:ext cx="2938780" cy="453390"/>
          </a:xfrm>
          <a:prstGeom prst="rect">
            <a:avLst/>
          </a:prstGeom>
        </p:spPr>
        <p:txBody>
          <a:bodyPr vert="horz" lIns="90559" tIns="45280" rIns="90559" bIns="45280" rtlCol="0"/>
          <a:lstStyle>
            <a:lvl1pPr algn="r">
              <a:defRPr sz="1200">
                <a:latin typeface="Segoe UI" pitchFamily="34" charset="0"/>
              </a:defRPr>
            </a:lvl1pPr>
          </a:lstStyle>
          <a:p>
            <a:fld id="{D51B1278-D92B-4AF3-A9C1-71DD298190CE}" type="datetimeFigureOut">
              <a:rPr lang="en-US" smtClean="0"/>
              <a:pPr/>
              <a:t>7/29/2021</a:t>
            </a:fld>
            <a:endParaRPr lang="en-US" dirty="0"/>
          </a:p>
        </p:txBody>
      </p:sp>
      <p:sp>
        <p:nvSpPr>
          <p:cNvPr id="12" name="Notes Placeholder 11"/>
          <p:cNvSpPr>
            <a:spLocks noGrp="1"/>
          </p:cNvSpPr>
          <p:nvPr>
            <p:ph type="body" sz="quarter" idx="3"/>
          </p:nvPr>
        </p:nvSpPr>
        <p:spPr>
          <a:xfrm>
            <a:off x="678180" y="4307205"/>
            <a:ext cx="5425440" cy="4080510"/>
          </a:xfrm>
          <a:prstGeom prst="rect">
            <a:avLst/>
          </a:prstGeom>
        </p:spPr>
        <p:txBody>
          <a:bodyPr vert="horz" lIns="90559" tIns="45280" rIns="90559" bIns="452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843650" y="8612837"/>
            <a:ext cx="936580" cy="453390"/>
          </a:xfrm>
          <a:prstGeom prst="rect">
            <a:avLst/>
          </a:prstGeom>
        </p:spPr>
        <p:txBody>
          <a:bodyPr vert="horz" lIns="90559" tIns="45280" rIns="90559" bIns="4528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businessweek.com/news/2013-11-15/the-human-hack-how-to-fight-an-internet-risk-technology-cant-fi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ytimes.com/2014/08/06/technology/russian-gang-said-to-amass-more-than-a-billion-stolen-internet-credentials.html?_r=0"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securityweek.com/study-reveals-75-percent-individuals-use-same-password-social-networking-and-emai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opics.nytimes.com/top/reference/timestopics/people/p/leon_e_panetta/index.html?inline=nyt-p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microsoft.com/en-us/download/details.aspx?id=4167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r>
              <a:rPr lang="en-US" sz="900" kern="1200" dirty="0">
                <a:solidFill>
                  <a:schemeClr val="tx1"/>
                </a:solidFill>
                <a:effectLst/>
                <a:latin typeface="Segoe UI Light" pitchFamily="34" charset="0"/>
                <a:ea typeface="+mn-ea"/>
                <a:cs typeface="+mn-cs"/>
              </a:rPr>
              <a:t>Many of you have already deployed some of the best security solutions.</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0667E53-BDEE-488E-991B-F3BB2E5AAFEA}"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49463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Every day we hear yet another headline about an organization getting breached, frequently to spectacular effect. The info shows that the breaches are getting more frequent and the impact is moving up the hockey stick.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Sony breach will very likely be the one we talk about for years. This was no ordinary attack as it wasn’t just a breach where the attackers got inside and stole information. In this case the attack appears be more about damaging the company than monetization. They leaked internal and very sensitive (embarrassing) emails between </a:t>
            </a:r>
            <a:r>
              <a:rPr lang="en-US" sz="900" kern="1200" dirty="0" err="1">
                <a:solidFill>
                  <a:srgbClr val="000000"/>
                </a:solidFill>
                <a:effectLst/>
                <a:latin typeface="Segoe UI" panose="020B0502040204020203" pitchFamily="34" charset="0"/>
                <a:ea typeface="+mn-ea"/>
                <a:cs typeface="+mn-cs"/>
              </a:rPr>
              <a:t>CxO’s</a:t>
            </a:r>
            <a:r>
              <a:rPr lang="en-US" sz="900" kern="1200" dirty="0">
                <a:solidFill>
                  <a:srgbClr val="000000"/>
                </a:solidFill>
                <a:effectLst/>
                <a:latin typeface="Segoe UI" panose="020B0502040204020203" pitchFamily="34" charset="0"/>
                <a:ea typeface="+mn-ea"/>
                <a:cs typeface="+mn-cs"/>
              </a:rPr>
              <a:t>, they destroyed systems by formatting the disks, etc.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33450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r>
              <a:rPr lang="en-US" sz="900" kern="1200" dirty="0">
                <a:solidFill>
                  <a:schemeClr val="tx1"/>
                </a:solidFill>
                <a:effectLst/>
                <a:latin typeface="Segoe UI Light" pitchFamily="34" charset="0"/>
                <a:ea typeface="+mn-ea"/>
                <a:cs typeface="+mn-cs"/>
              </a:rPr>
              <a:t>Damaging an organizations network infrastructure and operations isn’t unprecedented, as we’ve seen attacks like this </a:t>
            </a:r>
            <a:r>
              <a:rPr lang="en-US" sz="900" kern="1200" dirty="0" err="1">
                <a:solidFill>
                  <a:schemeClr val="tx1"/>
                </a:solidFill>
                <a:effectLst/>
                <a:latin typeface="Segoe UI Light" pitchFamily="34" charset="0"/>
                <a:ea typeface="+mn-ea"/>
                <a:cs typeface="+mn-cs"/>
              </a:rPr>
              <a:t>Stuxnet</a:t>
            </a:r>
            <a:r>
              <a:rPr lang="en-US" sz="900" kern="1200" dirty="0">
                <a:solidFill>
                  <a:schemeClr val="tx1"/>
                </a:solidFill>
                <a:effectLst/>
                <a:latin typeface="Segoe UI Light" pitchFamily="34" charset="0"/>
                <a:ea typeface="+mn-ea"/>
                <a:cs typeface="+mn-cs"/>
              </a:rPr>
              <a:t> and Flame, but in the private sector is considered rare. What’s new here is the fact that safety of Sony employees and even their customers were threatened. They actually threated a 9/11 style attack on theaters screening “The Interview”. </a:t>
            </a:r>
          </a:p>
          <a:p>
            <a:r>
              <a:rPr lang="en-US" sz="900" kern="1200" dirty="0">
                <a:solidFill>
                  <a:schemeClr val="tx1"/>
                </a:solidFill>
                <a:effectLst/>
                <a:latin typeface="Segoe UI Light" pitchFamily="34" charset="0"/>
                <a:ea typeface="+mn-ea"/>
                <a:cs typeface="+mn-cs"/>
              </a:rPr>
              <a:t>Microsoft doesn’t think we’ve seen the end of this type of attack.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320469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When Microsoft went back to 2003 and looked at the attacks, they were frequently run by what are called Script Kitties, who were unskilled individuals that used scripts or programs developed by others to attack computer systems and networks, and deface websites. The typical motive was mischief and fame, and for the most part impact was low until Blaster and Slammer which hit.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These attacks represented a “Step Change” in attacks and at the time Windows was not prepared.  In Aug 2004 Microsoft shipped XP SP2 to address some of the key exploit paths.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4509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XP SP2 was effective at stopping some of the key vulnerability exploit techniques but it wouldn’t be until later, with Vista, that Microsoft implemented many of the key aspects of their defense in depth strategy (e.g.: UAC, BitLocker, etc.).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Just before Vista shipped in 2006, Microsoft started to see a lot less of the script kiddies, as the level of difficulty had been increased substantially thus eliminating most of them. However, they were quickly replaced with organized crime groups motivated by the potential of profit. Since then they’ve become adept at monetizing cyber-crime and they often run multi-million dollar organizations. They run click fraud campaigns, steal identities which can be sold on an increasingly prolific black-market, and use ransomware to encrypt personal documents and family photos. All you need to do to do is pay a couple hundred dollars to get them back.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These types of attacks get more sophisticated, are increasingly more targeted, and over time the attackers have incrementally increased their take.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100463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Starting about 2-3 years ago (~2012) Microsoft started to see a big shift where nation states and even terror groups started to get involved in cyber-attacks against the private sector. The attacks from these actors are brazen and in include the highest levels of sophistication.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Their motives are different from what were seen in the past and they seem to be increasingly focused on damage and disruption rather than just mass IP theft. We’re truly in a new area where the costs of getting breached aren’t as fuzzy as they used to be. They are easily quantified and they are balance sheet impacting.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993091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how do these attacks start? They’re many approaches but it’s not just vulnerabilities in the server infrastructure running on the edge of your network that you need to worry about. We’ve all gotten pretty good at addressing that risk.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risk that we need to focus our attention on is our users. They can be hacked more easily than their devices through deception. For instance they can be tricked into inputting sensitive information, such as a user name and password, into a fraudulent website that looks remarkably like their corporate website. Some studies have shown users can be tricked in high percentages, around 75% in some cases ( </a:t>
            </a:r>
            <a:r>
              <a:rPr lang="en-US" sz="900" u="sng" kern="1200" dirty="0">
                <a:solidFill>
                  <a:srgbClr val="0563C1"/>
                </a:solidFill>
                <a:effectLst/>
                <a:latin typeface="Segoe UI" panose="020B0502040204020203" pitchFamily="34" charset="0"/>
                <a:ea typeface="+mn-ea"/>
                <a:cs typeface="+mn-cs"/>
                <a:hlinkClick r:id="rId3"/>
              </a:rPr>
              <a:t>http://www.businessweek.com/news/2013-11-15/the-human-hack-how-to-fight-an-internet-risk-technology-cant-fix</a:t>
            </a:r>
            <a:r>
              <a:rPr lang="en-US" sz="900" kern="1200" dirty="0">
                <a:solidFill>
                  <a:srgbClr val="000000"/>
                </a:solidFill>
                <a:effectLst/>
                <a:latin typeface="Segoe UI" panose="020B0502040204020203" pitchFamily="34" charset="0"/>
                <a:ea typeface="+mn-ea"/>
                <a:cs typeface="+mn-cs"/>
              </a:rPr>
              <a:t>). Think about that!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dirty="0">
                <a:solidFill>
                  <a:srgbClr val="000000"/>
                </a:solidFill>
                <a:effectLst/>
                <a:latin typeface="Segoe UI" panose="020B0502040204020203" pitchFamily="34" charset="0"/>
                <a:ea typeface="+mn-ea"/>
                <a:cs typeface="+mn-cs"/>
              </a:rPr>
              <a:t>1. So let’s talk about one approach attackers are using at scale today. In this case we start with a healthy computer.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dirty="0">
                <a:solidFill>
                  <a:srgbClr val="000000"/>
                </a:solidFill>
                <a:effectLst/>
                <a:latin typeface="Segoe UI" panose="020B0502040204020203" pitchFamily="34" charset="0"/>
                <a:ea typeface="+mn-ea"/>
                <a:cs typeface="+mn-cs"/>
              </a:rPr>
              <a:t>2. The user received a seemly innocuous </a:t>
            </a:r>
            <a:r>
              <a:rPr lang="en-US" sz="900" b="1" kern="1200" dirty="0">
                <a:solidFill>
                  <a:srgbClr val="000000"/>
                </a:solidFill>
                <a:effectLst/>
                <a:latin typeface="Segoe UI" panose="020B0502040204020203" pitchFamily="34" charset="0"/>
                <a:ea typeface="+mn-ea"/>
                <a:cs typeface="+mn-cs"/>
              </a:rPr>
              <a:t>email</a:t>
            </a:r>
            <a:r>
              <a:rPr lang="en-US" sz="900" kern="1200" dirty="0">
                <a:solidFill>
                  <a:srgbClr val="000000"/>
                </a:solidFill>
                <a:effectLst/>
                <a:latin typeface="Segoe UI" panose="020B0502040204020203" pitchFamily="34" charset="0"/>
                <a:ea typeface="+mn-ea"/>
                <a:cs typeface="+mn-cs"/>
              </a:rPr>
              <a:t> from their organization.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dirty="0">
                <a:solidFill>
                  <a:srgbClr val="000000"/>
                </a:solidFill>
                <a:effectLst/>
                <a:latin typeface="Segoe UI" panose="020B0502040204020203" pitchFamily="34" charset="0"/>
                <a:ea typeface="+mn-ea"/>
                <a:cs typeface="+mn-cs"/>
              </a:rPr>
              <a:t>3. It </a:t>
            </a:r>
            <a:r>
              <a:rPr lang="en-US" sz="900" b="1" kern="1200" dirty="0">
                <a:solidFill>
                  <a:srgbClr val="000000"/>
                </a:solidFill>
                <a:effectLst/>
                <a:latin typeface="Segoe UI" panose="020B0502040204020203" pitchFamily="34" charset="0"/>
                <a:ea typeface="+mn-ea"/>
                <a:cs typeface="+mn-cs"/>
              </a:rPr>
              <a:t>lures</a:t>
            </a:r>
            <a:r>
              <a:rPr lang="en-US" sz="900" kern="1200" dirty="0">
                <a:solidFill>
                  <a:srgbClr val="000000"/>
                </a:solidFill>
                <a:effectLst/>
                <a:latin typeface="Segoe UI" panose="020B0502040204020203" pitchFamily="34" charset="0"/>
                <a:ea typeface="+mn-ea"/>
                <a:cs typeface="+mn-cs"/>
              </a:rPr>
              <a:t> the user to a malicious website that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dirty="0">
                <a:solidFill>
                  <a:srgbClr val="000000"/>
                </a:solidFill>
                <a:effectLst/>
                <a:latin typeface="Segoe UI" panose="020B0502040204020203" pitchFamily="34" charset="0"/>
                <a:ea typeface="+mn-ea"/>
                <a:cs typeface="+mn-cs"/>
              </a:rPr>
              <a:t>4. either tricks them into installing malware or it leverages a vulnerability in the browser to install it behind the scenes without the users knowledge.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55B930-BD7B-4FA8-9F23-26438CF225F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21471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5. Later on the malware purposely causes the device to misbehave in order to purposely generate a call to the helpdesk.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6. The hope of the attacker is that the </a:t>
            </a:r>
            <a:r>
              <a:rPr lang="en-US" sz="900" b="1" kern="1200" dirty="0">
                <a:solidFill>
                  <a:srgbClr val="000000"/>
                </a:solidFill>
                <a:effectLst/>
                <a:latin typeface="Segoe UI" panose="020B0502040204020203" pitchFamily="34" charset="0"/>
                <a:ea typeface="+mn-ea"/>
                <a:cs typeface="+mn-cs"/>
              </a:rPr>
              <a:t>helpdesk will log into</a:t>
            </a:r>
            <a:r>
              <a:rPr lang="en-US" sz="900" kern="1200" dirty="0">
                <a:solidFill>
                  <a:srgbClr val="000000"/>
                </a:solidFill>
                <a:effectLst/>
                <a:latin typeface="Segoe UI" panose="020B0502040204020203" pitchFamily="34" charset="0"/>
                <a:ea typeface="+mn-ea"/>
                <a:cs typeface="+mn-cs"/>
              </a:rPr>
              <a:t> the device to try and resolve the issue and when they do the malware to steal the helpdesk users credentials at which point they’ll almost certainly have increased levels of privilege across the network.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55B930-BD7B-4FA8-9F23-26438CF225F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07858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r>
              <a:rPr lang="en-US" b="0" baseline="0" dirty="0"/>
              <a:t>Slide is animation to the next. No talking point for this one. </a:t>
            </a:r>
          </a:p>
          <a:p>
            <a:endParaRPr lang="en-US" dirty="0"/>
          </a:p>
        </p:txBody>
      </p:sp>
      <p:sp>
        <p:nvSpPr>
          <p:cNvPr id="4" name="Slide Number Placeholder 3"/>
          <p:cNvSpPr>
            <a:spLocks noGrp="1"/>
          </p:cNvSpPr>
          <p:nvPr>
            <p:ph type="sldNum" sz="quarter" idx="10"/>
          </p:nvPr>
        </p:nvSpPr>
        <p:spPr/>
        <p:txBody>
          <a:bodyPr/>
          <a:lstStyle/>
          <a:p>
            <a:fld id="{F855B930-BD7B-4FA8-9F23-26438CF225F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79330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Talk</a:t>
            </a:r>
            <a:r>
              <a:rPr lang="en-US" sz="1200" b="1" baseline="0" dirty="0"/>
              <a:t> Track</a:t>
            </a:r>
          </a:p>
          <a:p>
            <a:endParaRPr lang="en-US" sz="1200"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From here the attacker will use the helpdesk users credentials and malware to access more end-points, steal more credentials, and within time they’ll very likely have a highly privileged IT account with administrative access to many network resources. From here your network is owned and stopping the cycle can be very difficult and at a minimum it will take time.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This is just one example and we could easily talk about many more but lets transition the conversation to how we’re going to address the threats.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55B930-BD7B-4FA8-9F23-26438CF225F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7169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Microsoft is taking a systematic approach to disrupting the attackers.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For those with profit motive, the goal is to </a:t>
            </a:r>
            <a:r>
              <a:rPr lang="en-US" sz="900" u="sng" kern="1200" dirty="0">
                <a:solidFill>
                  <a:srgbClr val="000000"/>
                </a:solidFill>
                <a:effectLst/>
                <a:latin typeface="Segoe UI" panose="020B0502040204020203" pitchFamily="34" charset="0"/>
                <a:ea typeface="+mn-ea"/>
                <a:cs typeface="+mn-cs"/>
              </a:rPr>
              <a:t>ruin the economics</a:t>
            </a:r>
            <a:r>
              <a:rPr lang="en-US" sz="900" kern="1200" dirty="0">
                <a:solidFill>
                  <a:srgbClr val="000000"/>
                </a:solidFill>
                <a:effectLst/>
                <a:latin typeface="Segoe UI" panose="020B0502040204020203" pitchFamily="34" charset="0"/>
                <a:ea typeface="+mn-ea"/>
                <a:cs typeface="+mn-cs"/>
              </a:rPr>
              <a:t> of what they do. Each solution that Microsoft delivers will raise their costs substantially and expects that this will reduce the volume of bad actors in the ecosystem.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They need to break their playbook and Microsoft knows it well. Microsoft has telemetry data from more devices than anyone in the world and it provides great insights into what the attackers are doing and how. The typical attacks that Microsoft is seeing aren’t that novel and they tend to exploit the same underlying weakness in the platform that they’ve had for generations. Windows 10 eliminates these types of fundamental weaknesses thus requiring the attackers to rewrite playbooks at great time and expense.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And of course the way to eliminate these weaknesses is by eliminating the vectors of attack themselves by implementing architectural changes some of which leverage virtualization, containers, and other types of technologies.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Windows 10 Microsoft doesn’t want the same attacks to just be harder to accomplish, meaning they just building bigger walls. They want to eliminate the attacks altogether, meaning the attack “isn’t just harder to do” and instead “it just can’t be done anymore”.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86460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r>
              <a:rPr lang="en-US" sz="900" kern="1200" dirty="0">
                <a:solidFill>
                  <a:schemeClr val="tx1"/>
                </a:solidFill>
                <a:effectLst/>
                <a:latin typeface="Segoe UI Light" pitchFamily="34" charset="0"/>
                <a:ea typeface="+mn-ea"/>
                <a:cs typeface="+mn-cs"/>
              </a:rPr>
              <a:t>But the reality is that these solutions, as great as some of them are, things like </a:t>
            </a:r>
            <a:r>
              <a:rPr lang="en-US" sz="900" kern="1200" dirty="0" err="1">
                <a:solidFill>
                  <a:schemeClr val="tx1"/>
                </a:solidFill>
                <a:effectLst/>
                <a:latin typeface="Segoe UI Light" pitchFamily="34" charset="0"/>
                <a:ea typeface="+mn-ea"/>
                <a:cs typeface="+mn-cs"/>
              </a:rPr>
              <a:t>Fireeye</a:t>
            </a:r>
            <a:r>
              <a:rPr lang="en-US" sz="900" kern="1200" dirty="0">
                <a:solidFill>
                  <a:schemeClr val="tx1"/>
                </a:solidFill>
                <a:effectLst/>
                <a:latin typeface="Segoe UI Light" pitchFamily="34" charset="0"/>
                <a:ea typeface="+mn-ea"/>
                <a:cs typeface="+mn-cs"/>
              </a:rPr>
              <a:t>, </a:t>
            </a:r>
            <a:r>
              <a:rPr lang="en-US" sz="900" kern="1200" dirty="0" err="1">
                <a:solidFill>
                  <a:schemeClr val="tx1"/>
                </a:solidFill>
                <a:effectLst/>
                <a:latin typeface="Segoe UI Light" pitchFamily="34" charset="0"/>
                <a:ea typeface="+mn-ea"/>
                <a:cs typeface="+mn-cs"/>
              </a:rPr>
              <a:t>etc</a:t>
            </a:r>
            <a:r>
              <a:rPr lang="en-US" sz="900" kern="1200" dirty="0">
                <a:solidFill>
                  <a:schemeClr val="tx1"/>
                </a:solidFill>
                <a:effectLst/>
                <a:latin typeface="Segoe UI Light" pitchFamily="34" charset="0"/>
                <a:ea typeface="+mn-ea"/>
                <a:cs typeface="+mn-cs"/>
              </a:rPr>
              <a:t>, can’t provide you with the protection you need. The security landscape has changed dramatically, particularly in the last 3 years.</a:t>
            </a: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51B1278-D92B-4AF3-A9C1-71DD298190CE}" type="datetimeFigureOut">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05760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 Track</a:t>
            </a:r>
          </a:p>
          <a:p>
            <a:endParaRPr lang="en-US" b="1"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Windows 7 has served us well for the last 5 year but the reality is that it doesn’t offer the level of protection you need to deal with the new actors and modern threats that we’re all facing. Sure you can add additional layers of defense with 3</a:t>
            </a:r>
            <a:r>
              <a:rPr lang="en-US" sz="900" kern="1200" baseline="30000" dirty="0">
                <a:solidFill>
                  <a:srgbClr val="000000"/>
                </a:solidFill>
                <a:effectLst/>
                <a:latin typeface="Segoe UI" panose="020B0502040204020203" pitchFamily="34" charset="0"/>
                <a:ea typeface="+mn-ea"/>
                <a:cs typeface="+mn-cs"/>
              </a:rPr>
              <a:t>rd</a:t>
            </a:r>
            <a:r>
              <a:rPr lang="en-US" sz="900" kern="1200" dirty="0">
                <a:solidFill>
                  <a:srgbClr val="000000"/>
                </a:solidFill>
                <a:effectLst/>
                <a:latin typeface="Segoe UI" panose="020B0502040204020203" pitchFamily="34" charset="0"/>
                <a:ea typeface="+mn-ea"/>
                <a:cs typeface="+mn-cs"/>
              </a:rPr>
              <a:t> party products but keep in mind that all of the organizations that we’ve reading about in the news already did that and it wasn’t enough.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These challenges </a:t>
            </a:r>
            <a:r>
              <a:rPr lang="en-US" sz="900" u="sng" kern="1200" dirty="0">
                <a:solidFill>
                  <a:srgbClr val="000000"/>
                </a:solidFill>
                <a:effectLst/>
                <a:latin typeface="Segoe UI" panose="020B0502040204020203" pitchFamily="34" charset="0"/>
                <a:ea typeface="+mn-ea"/>
                <a:cs typeface="+mn-cs"/>
              </a:rPr>
              <a:t>require</a:t>
            </a:r>
            <a:r>
              <a:rPr lang="en-US" sz="900" kern="1200" dirty="0">
                <a:solidFill>
                  <a:srgbClr val="000000"/>
                </a:solidFill>
                <a:effectLst/>
                <a:latin typeface="Segoe UI" panose="020B0502040204020203" pitchFamily="34" charset="0"/>
                <a:ea typeface="+mn-ea"/>
                <a:cs typeface="+mn-cs"/>
              </a:rPr>
              <a:t> a new platform. one that has been reengineered to remove some of the fundamental weaknesses in the platform for as long back as can be remembered. Let talk about a few of these: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b="1" kern="1200" dirty="0">
                <a:solidFill>
                  <a:srgbClr val="000000"/>
                </a:solidFill>
                <a:effectLst/>
                <a:latin typeface="Segoe UI" panose="020B0502040204020203" pitchFamily="34" charset="0"/>
                <a:ea typeface="+mn-ea"/>
                <a:cs typeface="+mn-cs"/>
              </a:rPr>
              <a:t>Identity protection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the Windows 7 world, passwords theft is increasingly successful and today’s multi-factor solutions are frequently too cumbersome and costly to deploy. Those who deployed multi-factor solutions typically use it sparingly across their infrastructure maybe only protecting the VPN and a few select resources with 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the Windows 10 world you get an </a:t>
            </a:r>
            <a:r>
              <a:rPr lang="en-US" sz="900" u="sng" kern="1200" dirty="0">
                <a:solidFill>
                  <a:srgbClr val="000000"/>
                </a:solidFill>
                <a:effectLst/>
                <a:latin typeface="Segoe UI" panose="020B0502040204020203" pitchFamily="34" charset="0"/>
                <a:ea typeface="+mn-ea"/>
                <a:cs typeface="+mn-cs"/>
              </a:rPr>
              <a:t>easy to use and deploy</a:t>
            </a:r>
            <a:r>
              <a:rPr lang="en-US" sz="900" kern="1200" dirty="0">
                <a:solidFill>
                  <a:srgbClr val="000000"/>
                </a:solidFill>
                <a:effectLst/>
                <a:latin typeface="Segoe UI" panose="020B0502040204020203" pitchFamily="34" charset="0"/>
                <a:ea typeface="+mn-ea"/>
                <a:cs typeface="+mn-cs"/>
              </a:rPr>
              <a:t> multi-factor solution that is resistant to theft and phish proof. It comes with the convenience of a password, but the security of the industries best multi-factor solutions. The solution works for everyone, meaning it works for consumers and enterprises, and because it’s integrated into Microsoft’s on-</a:t>
            </a:r>
            <a:r>
              <a:rPr lang="en-US" sz="900" kern="1200" dirty="0" err="1">
                <a:solidFill>
                  <a:srgbClr val="000000"/>
                </a:solidFill>
                <a:effectLst/>
                <a:latin typeface="Segoe UI" panose="020B0502040204020203" pitchFamily="34" charset="0"/>
                <a:ea typeface="+mn-ea"/>
                <a:cs typeface="+mn-cs"/>
              </a:rPr>
              <a:t>prem</a:t>
            </a:r>
            <a:r>
              <a:rPr lang="en-US" sz="900" kern="1200" dirty="0">
                <a:solidFill>
                  <a:srgbClr val="000000"/>
                </a:solidFill>
                <a:effectLst/>
                <a:latin typeface="Segoe UI" panose="020B0502040204020203" pitchFamily="34" charset="0"/>
                <a:ea typeface="+mn-ea"/>
                <a:cs typeface="+mn-cs"/>
              </a:rPr>
              <a:t> and cloud services it couldn’t be easier to get 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b="1" kern="1200" dirty="0">
                <a:solidFill>
                  <a:srgbClr val="000000"/>
                </a:solidFill>
                <a:effectLst/>
                <a:latin typeface="Segoe UI" panose="020B0502040204020203" pitchFamily="34" charset="0"/>
                <a:ea typeface="+mn-ea"/>
                <a:cs typeface="+mn-cs"/>
              </a:rPr>
              <a:t>Data protection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Windows 7 offers optionally configurable disk encryption called BitLocker, but it lacks integrated DLP. Organizations typically use of 3rd party DLP solutions on mobile devices, but do nothing for PC’s, and those solutions always compromise the user experience in the interest of security.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Windows 10 BitLocker has been much improved and is now one of the top disk encryption solutions. It’s highly manageable and it will increasingly be provisioned automatically OOB on new devices. To address the needs for data loss prevention (DLP) and data separation Windows 10 now includes an in box solution. Because of its deep integration into the platform itself the protection is seamless for end users and common in capability between mobile and the desktop.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b="1" kern="1200" dirty="0">
                <a:solidFill>
                  <a:srgbClr val="000000"/>
                </a:solidFill>
                <a:effectLst/>
                <a:latin typeface="Segoe UI" panose="020B0502040204020203" pitchFamily="34" charset="0"/>
                <a:ea typeface="+mn-ea"/>
                <a:cs typeface="+mn-cs"/>
              </a:rPr>
              <a:t>Threat resistance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the Windows 7 world threats are addressed through </a:t>
            </a:r>
            <a:r>
              <a:rPr lang="en-US" sz="900" u="sng" kern="1200" dirty="0">
                <a:solidFill>
                  <a:srgbClr val="000000"/>
                </a:solidFill>
                <a:effectLst/>
                <a:latin typeface="Segoe UI" panose="020B0502040204020203" pitchFamily="34" charset="0"/>
                <a:ea typeface="+mn-ea"/>
                <a:cs typeface="+mn-cs"/>
              </a:rPr>
              <a:t>detection</a:t>
            </a:r>
            <a:r>
              <a:rPr lang="en-US" sz="900" kern="1200" dirty="0">
                <a:solidFill>
                  <a:srgbClr val="000000"/>
                </a:solidFill>
                <a:effectLst/>
                <a:latin typeface="Segoe UI" panose="020B0502040204020203" pitchFamily="34" charset="0"/>
                <a:ea typeface="+mn-ea"/>
                <a:cs typeface="+mn-cs"/>
              </a:rPr>
              <a:t>. In other words Apps and sites are trusted until they’re determined to be a threat. With 300K’s+ new threats per day (Kaspersky 2013), that’s a losing battle.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Windows 10 includes Device Guard which offers Mobile platform like lockdown on the desktop. Apps have to be determined to be trustworthy before they can be run. This shift, which Microsoft has shipped in Windows Phone and is yielding market leading results (see Cisco 2014 report Figures 14 and https://www.cisco.com/web/offer/gist_ty2_asset/Cisco_2014_ASR.pdf), is now offered on the desktop. It will prove to be the most disruptive malware resistance capability they’ve ever shipped.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b="1" kern="1200" dirty="0">
                <a:solidFill>
                  <a:srgbClr val="000000"/>
                </a:solidFill>
                <a:effectLst/>
                <a:latin typeface="Segoe UI" panose="020B0502040204020203" pitchFamily="34" charset="0"/>
                <a:ea typeface="+mn-ea"/>
                <a:cs typeface="+mn-cs"/>
              </a:rPr>
              <a:t>Device security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world we live within in Windows 7 is one where platform security is based entirely on what software can do on its own. Thus once malware compromises a key system components, it can hide and possibly even embed itself into the device hardware itself.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Windows 10 leverages hardware based security capabilities to isolate, make the device resistance to tampering, and provide integrity checks that can help reduce malwares ability to tamper with and hide from the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D569AB-21BB-4B84-B529-88F2D35928F5}"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679931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Windows 10 is designed to protect you from modern security threats and Microsoft has organized their efforts around the following pillars including secured device/hardware, secured identities, information protection and threat resistance.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Within each of these pillars you will find the largest set of security improvements Microsoft has ever delivered in a single release. More importantly, those improvements will prove deeply impactful exactly where your organization needs it most (security).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185876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Security can’t be solved in software alone. It needs to be anchored in the latest security hardware technology such that the software and its promises can be built on and validated by an immutable hardware based root of trust.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2280259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what kind of scenarios does Microsoft need hardware to help them with?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368122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sz="900" b="1" dirty="0">
                <a:latin typeface="Segoe Light"/>
              </a:rPr>
              <a:t>Talk</a:t>
            </a:r>
            <a:r>
              <a:rPr lang="en-US" sz="900" b="1" baseline="0" dirty="0">
                <a:latin typeface="Segoe Light"/>
              </a:rPr>
              <a:t> Track</a:t>
            </a:r>
          </a:p>
          <a:p>
            <a:endParaRPr lang="en-US" sz="900" kern="1200" dirty="0">
              <a:solidFill>
                <a:schemeClr val="tx1"/>
              </a:solidFill>
              <a:effectLst/>
              <a:latin typeface="Segoe UI Light" panose="020B0502040204020203" pitchFamily="34" charset="0"/>
              <a:ea typeface="+mn-ea"/>
              <a:cs typeface="Segoe UI Light" panose="020B0502040204020203" pitchFamily="34"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We need hardware to help us: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Device Integrity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1. Maintain the integrity of the device itself (e.g.: firmware) and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2. Start a tamper free version of the desired operating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Cryptographic processing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3. Hardware based cryptographic processing (i.e.: TPM) to help create keys, sign sensitive data, assist in integrity validation (e.g.: remote attestation)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Virtualization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4. Make use of hardware based technologies so that they can move some of the most sensitive Windows processes into containers that can help prevent tampering even with the Windows kernel has been fully compromised.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Biometric sensors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5. And finally, while not necessarily required, they need to move to stronger forms of identity and biometric sensors to offer us a means to eliminate the use of passwords and other sharable secrets to access resources.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880135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sz="900" b="1" dirty="0">
                <a:latin typeface="Segoe Light"/>
              </a:rPr>
              <a:t>Talk</a:t>
            </a:r>
            <a:r>
              <a:rPr lang="en-US" sz="900" b="1" baseline="0" dirty="0">
                <a:latin typeface="Segoe Light"/>
              </a:rPr>
              <a:t> Track</a:t>
            </a:r>
          </a:p>
          <a:p>
            <a:endParaRPr lang="en-US" sz="900" kern="1200" dirty="0">
              <a:solidFill>
                <a:schemeClr val="tx1"/>
              </a:solidFill>
              <a:effectLst/>
              <a:latin typeface="Segoe UI Light" panose="020B0502040204020203" pitchFamily="34" charset="0"/>
              <a:ea typeface="+mn-ea"/>
              <a:cs typeface="Segoe UI Light" panose="020B0502040204020203" pitchFamily="34"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Windows 8 business class devices frequently have these attributes. You’ll even find an increasing number of new consumer devices shipping with all of the essentials.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On the other hand if you have Windows 7 certified devices, many of the Windows 10’s promises that we’re about to talk about simply cannot be fulfilled, at least to their fullest potential. You should think about prioritizing the users who represent the greatest security risk security when their devices are compromised for upgrades. Start with your IT staff as they are one of the greatest targets for the attackers and grow it out from there.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Let’s switch gear and talk about Microsoft’s improvements for identity. One of the promises Microsoft is making is that with Windows 10, they have the technology you need to end the use of passwords for your Windows user accounts (Local, Domain, Azure AD). This same technology can even be used for consumer scenarios. It’s enterprise grade two factor authentication for everyone!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3972525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As is evidenced by the Target breach and so many others like it, identity is one of the biggest challenges you’re facing. To address the problem Microsoft believes we need 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kern="1200" dirty="0">
                <a:solidFill>
                  <a:srgbClr val="000000"/>
                </a:solidFill>
                <a:effectLst/>
                <a:latin typeface="Segoe UI" panose="020B0502040204020203" pitchFamily="34" charset="0"/>
                <a:ea typeface="+mn-ea"/>
                <a:cs typeface="+mn-cs"/>
              </a:rPr>
              <a:t>mainstream two factor authentication by making it easy to use, cost effective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kern="1200" dirty="0">
                <a:solidFill>
                  <a:srgbClr val="000000"/>
                </a:solidFill>
                <a:effectLst/>
                <a:latin typeface="Segoe UI" panose="020B0502040204020203" pitchFamily="34" charset="0"/>
                <a:ea typeface="+mn-ea"/>
                <a:cs typeface="+mn-cs"/>
              </a:rPr>
              <a:t>make credentials theft, and phish proof and keep them secured even when the data center or identity providers are breached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kern="1200" dirty="0">
                <a:solidFill>
                  <a:srgbClr val="000000"/>
                </a:solidFill>
                <a:effectLst/>
                <a:latin typeface="Segoe UI" panose="020B0502040204020203" pitchFamily="34" charset="0"/>
                <a:ea typeface="+mn-ea"/>
                <a:cs typeface="+mn-cs"/>
              </a:rPr>
              <a:t>we need to deliver a solution that is just as good and easy to use for consumers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900" kern="1200" dirty="0">
                <a:solidFill>
                  <a:srgbClr val="000000"/>
                </a:solidFill>
                <a:effectLst/>
                <a:latin typeface="Segoe UI" panose="020B0502040204020203" pitchFamily="34" charset="0"/>
                <a:ea typeface="+mn-ea"/>
                <a:cs typeface="+mn-cs"/>
              </a:rPr>
              <a:t>be able to use these credentials on or at least from any device, including on non-Windows platforms.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Windows 10 will deliver on all of these promises.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252674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let’s talk about technology improvements that Windows 10 will deliver for user identities and authentication. Before we do, let’s make sure you understand how weak the industries solutions are today and how urgently the move to a new one is needed.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075830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what’s the problem with a User Names and Passwords?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It’s the fact that the password is a shared or sharable secret. I may give it to someone intentionally, inadvertently, it can be stolen or maybe even guessed. It’s also the fact that it’s a network secret meaning I just need that one thing (i.e.: password) to be you from anywhere in the world.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the solution to the problem is well known. It’s to deploy a two factor authentication solution but as mentioned earlier they’re typically too complex and costly to provision.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620365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attackers have proven themselves to be incredibly adept at stealing them. In fact in 2014, one group claimed to have assembled </a:t>
            </a:r>
            <a:r>
              <a:rPr lang="en-US" sz="900" u="sng" kern="1200" dirty="0">
                <a:solidFill>
                  <a:srgbClr val="0563C1"/>
                </a:solidFill>
                <a:effectLst/>
                <a:latin typeface="Segoe UI" panose="020B0502040204020203" pitchFamily="34" charset="0"/>
                <a:ea typeface="+mn-ea"/>
                <a:cs typeface="+mn-cs"/>
                <a:hlinkClick r:id="rId3"/>
              </a:rPr>
              <a:t>1.2 billion user name and password combination from 400K+ network breaches</a:t>
            </a:r>
            <a:r>
              <a:rPr lang="en-US" sz="900" kern="1200" dirty="0">
                <a:solidFill>
                  <a:srgbClr val="000000"/>
                </a:solidFill>
                <a:effectLst/>
                <a:latin typeface="Segoe UI" panose="020B0502040204020203" pitchFamily="34" charset="0"/>
                <a:ea typeface="+mn-ea"/>
                <a:cs typeface="+mn-cs"/>
              </a:rPr>
              <a:t>. Think about that!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how does an attacker steal your password? Well it turns out that it’s quite easy as </a:t>
            </a:r>
            <a:r>
              <a:rPr lang="en-US" sz="900" u="sng" kern="1200" dirty="0">
                <a:solidFill>
                  <a:srgbClr val="0563C1"/>
                </a:solidFill>
                <a:effectLst/>
                <a:latin typeface="Segoe UI" panose="020B0502040204020203" pitchFamily="34" charset="0"/>
                <a:ea typeface="+mn-ea"/>
                <a:cs typeface="+mn-cs"/>
                <a:hlinkClick r:id="rId4"/>
              </a:rPr>
              <a:t>75% of us try and use the same user name and password across every site we use</a:t>
            </a:r>
            <a:r>
              <a:rPr lang="en-US" sz="900" kern="1200" dirty="0">
                <a:solidFill>
                  <a:srgbClr val="000000"/>
                </a:solidFill>
                <a:effectLst/>
                <a:latin typeface="Segoe UI" panose="020B0502040204020203" pitchFamily="34" charset="0"/>
                <a:ea typeface="+mn-ea"/>
                <a:cs typeface="+mn-cs"/>
              </a:rPr>
              <a:t>, and we do this as passwords are too hard to remember if there are too many.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attackers know this so if they want to break into your bank account they won’t spend time trying to breach it directly. Instead they’ll attack a seemingly uninteresting website you’ve probably use. It could be that tiny mom and pop shop that sells flowers locally, or something like it where the owner was just savvy enough to get an ecommerce website online but lacks the funding and know how to secure 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attackers will breach this site as it’s not well protected. Once they do, they very likely could acquire the user names and password combinations for all of it users. And because 75% of those combinations are used across a large body of sites, the attackers quite likely can access those users’ Facebook, bank accounts, etc.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192066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r>
              <a:rPr lang="en-US" sz="900" kern="1200" dirty="0">
                <a:solidFill>
                  <a:schemeClr val="tx1"/>
                </a:solidFill>
                <a:effectLst/>
                <a:latin typeface="Segoe UI Light" pitchFamily="34" charset="0"/>
                <a:ea typeface="+mn-ea"/>
                <a:cs typeface="+mn-cs"/>
              </a:rPr>
              <a:t>We are clearly in the midst of a revolution of cyber threats!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143017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on the last slide we talked about an attack vector that is primarily a challenge for consumers and very small businesses.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contrast organizations typically require their users to use complex passwords and they force them reset them periodically. This means that when that the mom and pop shop is breached like we just talked about in the last example the users corporate password is very likely not the same and thus your credentials aren’t at risk.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There are two attack vectors that organizations need to think about though. The first is phishing attackers on corporate, which are successful at stealing identities at an alarming rate. It’s not surprising as when you click on the link in the phishing email the web site they lead you to look identical to the corporate site they are so used to logging into. Only savvy people notice that the URL in the browser looks fishy.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that’s one path. The next is a little less known. The reality is that if an operating system, whether it’s Windows, OSX, Linux, or anything else, is sitting on an unencrypted disk an attacker can get access to the system files that contain sensitive information like users identities and passwords. With the right tools that can very likely extract them. To address this threat every operating system drive, particularly those on mobile devices, must be encrypted with technology like BitLocker else they are susceptible to this kind of attack.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987350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PKI (Public Key Infrastructure) is a solution that can help us with many of the identity challenges but the reality is that when you use PKI for two factor identity solutions they come with great complexity and cost. In addition attackers increasingly attempt to compromise the PKI infrastructure as it represents a single point of failure that can give them sweeping network access.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Segoe UI Light"/>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523760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And because it’s viewed as a single point of failure attackers are definitely going after them. </a:t>
            </a:r>
            <a:br>
              <a:rPr lang="en-US" sz="900" kern="1200" dirty="0">
                <a:solidFill>
                  <a:srgbClr val="000000"/>
                </a:solidFill>
                <a:effectLst/>
                <a:latin typeface="Segoe UI" panose="020B0502040204020203" pitchFamily="34" charset="0"/>
                <a:ea typeface="+mn-ea"/>
                <a:cs typeface="+mn-cs"/>
              </a:rPr>
            </a:b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point here is if attacker can compromise your CA (Certificate Authority), it’s game over. Your whole network is owned and the two factor authentication solutions that you may have deployed are just as compromised. Imagine attackers using your CA to issue themselves valid smartcards. That’s exactly the type of thing they do.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900" kern="1200" dirty="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963292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Another problem faced is that the two factor </a:t>
            </a:r>
            <a:r>
              <a:rPr lang="en-US" sz="900" kern="1200" dirty="0" err="1">
                <a:solidFill>
                  <a:srgbClr val="000000"/>
                </a:solidFill>
                <a:effectLst/>
                <a:latin typeface="Segoe UI" panose="020B0502040204020203" pitchFamily="34" charset="0"/>
                <a:ea typeface="+mn-ea"/>
                <a:cs typeface="+mn-cs"/>
              </a:rPr>
              <a:t>auth</a:t>
            </a:r>
            <a:r>
              <a:rPr lang="en-US" sz="900" kern="1200" dirty="0">
                <a:solidFill>
                  <a:srgbClr val="000000"/>
                </a:solidFill>
                <a:effectLst/>
                <a:latin typeface="Segoe UI" panose="020B0502040204020203" pitchFamily="34" charset="0"/>
                <a:ea typeface="+mn-ea"/>
                <a:cs typeface="+mn-cs"/>
              </a:rPr>
              <a:t> solutions Microsoft is familiar with are just as complex and expensive as the PKI infrastructure behind them. Increasingly they don’t even work on the devices were using. For instance tablets </a:t>
            </a:r>
            <a:r>
              <a:rPr lang="en-US" sz="900" kern="1200" dirty="0" err="1">
                <a:solidFill>
                  <a:srgbClr val="000000"/>
                </a:solidFill>
                <a:effectLst/>
                <a:latin typeface="Segoe UI" panose="020B0502040204020203" pitchFamily="34" charset="0"/>
                <a:ea typeface="+mn-ea"/>
                <a:cs typeface="+mn-cs"/>
              </a:rPr>
              <a:t>Ultrabooks</a:t>
            </a:r>
            <a:r>
              <a:rPr lang="en-US" sz="900" kern="1200" dirty="0">
                <a:solidFill>
                  <a:srgbClr val="000000"/>
                </a:solidFill>
                <a:effectLst/>
                <a:latin typeface="Segoe UI" panose="020B0502040204020203" pitchFamily="34" charset="0"/>
                <a:ea typeface="+mn-ea"/>
                <a:cs typeface="+mn-cs"/>
              </a:rPr>
              <a:t> don’t have built in </a:t>
            </a:r>
            <a:r>
              <a:rPr lang="en-US" sz="900" kern="1200" dirty="0" err="1">
                <a:solidFill>
                  <a:srgbClr val="000000"/>
                </a:solidFill>
                <a:effectLst/>
                <a:latin typeface="Segoe UI" panose="020B0502040204020203" pitchFamily="34" charset="0"/>
                <a:ea typeface="+mn-ea"/>
                <a:cs typeface="+mn-cs"/>
              </a:rPr>
              <a:t>SmartCard</a:t>
            </a:r>
            <a:r>
              <a:rPr lang="en-US" sz="900" kern="1200" dirty="0">
                <a:solidFill>
                  <a:srgbClr val="000000"/>
                </a:solidFill>
                <a:effectLst/>
                <a:latin typeface="Segoe UI" panose="020B0502040204020203" pitchFamily="34" charset="0"/>
                <a:ea typeface="+mn-ea"/>
                <a:cs typeface="+mn-cs"/>
              </a:rPr>
              <a:t> readers so the only way to use one is using a USB based reader. Who’s going to do that?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the end Microsoft finds is that even in organizations that say they’ve spent the money to deploy two factor </a:t>
            </a:r>
            <a:r>
              <a:rPr lang="en-US" sz="900" kern="1200" dirty="0" err="1">
                <a:solidFill>
                  <a:srgbClr val="000000"/>
                </a:solidFill>
                <a:effectLst/>
                <a:latin typeface="Segoe UI" panose="020B0502040204020203" pitchFamily="34" charset="0"/>
                <a:ea typeface="+mn-ea"/>
                <a:cs typeface="+mn-cs"/>
              </a:rPr>
              <a:t>auth</a:t>
            </a:r>
            <a:r>
              <a:rPr lang="en-US" sz="900" kern="1200" dirty="0">
                <a:solidFill>
                  <a:srgbClr val="000000"/>
                </a:solidFill>
                <a:effectLst/>
                <a:latin typeface="Segoe UI" panose="020B0502040204020203" pitchFamily="34" charset="0"/>
                <a:ea typeface="+mn-ea"/>
                <a:cs typeface="+mn-cs"/>
              </a:rPr>
              <a:t> solutions, they’re almost always in an under provisioned state -- meaning they only use it for accessing certain types of resources. In fact, the vast majority of customers that I talk to say they’re only using it for VPN meaning that device sign-in, email, </a:t>
            </a:r>
            <a:r>
              <a:rPr lang="en-US" sz="900" kern="1200" dirty="0" err="1">
                <a:solidFill>
                  <a:srgbClr val="000000"/>
                </a:solidFill>
                <a:effectLst/>
                <a:latin typeface="Segoe UI" panose="020B0502040204020203" pitchFamily="34" charset="0"/>
                <a:ea typeface="+mn-ea"/>
                <a:cs typeface="+mn-cs"/>
              </a:rPr>
              <a:t>Sharepoint</a:t>
            </a:r>
            <a:r>
              <a:rPr lang="en-US" sz="900" kern="1200" dirty="0">
                <a:solidFill>
                  <a:srgbClr val="000000"/>
                </a:solidFill>
                <a:effectLst/>
                <a:latin typeface="Segoe UI" panose="020B0502040204020203" pitchFamily="34" charset="0"/>
                <a:ea typeface="+mn-ea"/>
                <a:cs typeface="+mn-cs"/>
              </a:rPr>
              <a:t>, file servers, etc. are all protected with passwords.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That’s not good enough given the threat we’re facing!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2025648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Enterprises want to use two factor authentication everywhere but until the implementation can be simplified, particularly for consumer scenarios, ease deployment, and reduce the costs and user friction it will never happen.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These are the challenges Microsoft wants to tackle in Windows 10.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Segoe UI Light"/>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333466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32742" rtl="0" eaLnBrk="1" fontAlgn="ctr" latinLnBrk="0" hangingPunct="1">
              <a:lnSpc>
                <a:spcPct val="90000"/>
              </a:lnSpc>
              <a:spcBef>
                <a:spcPts val="0"/>
              </a:spcBef>
              <a:spcAft>
                <a:spcPts val="340"/>
              </a:spcAft>
              <a:buClrTx/>
              <a:buSzTx/>
              <a:buFont typeface="Arial" pitchFamily="34" charset="0"/>
              <a:buNone/>
              <a:tabLst/>
              <a:defRPr/>
            </a:pPr>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pPr marL="0" lvl="1" indent="0" fontAlgn="ctr">
              <a:buFont typeface="Arial" panose="020B0604020202020204" pitchFamily="34" charset="0"/>
              <a:buNone/>
            </a:pPr>
            <a:endParaRPr lang="en-US" b="1"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key to Microsoft’s solution is the simplicity of deploying it as they can turn the things that you already have and carry all of the time, into one of the two factors you’ll need for authentication. This means you can use your PC or your mobile phone as your credential.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329554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Windows 10 Microsoft can turn your actual device - whether it’s a tablet, laptop, desktop, or even a server - into the thing that “you have” for authentication. The device itself becomes one of your two factors for authentication!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To make your device one of the two factors, all you need to do is enroll by proving your identity using a one-time password, a code, etc. From here Windows will either be provisioned, or create your user credential.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You can enroll and create your user credential on each of the devices you use or better yet, you can use your mobile phone as a mobile credential that can be used to sign into other PCs. Think about walking up to a PC that you’ve never used before, like a kiosk at work, and being able to sign into it using the credential on your mobile phone  Windows 10 makes this possible using wireless technology (</a:t>
            </a:r>
            <a:r>
              <a:rPr lang="en-US" sz="900" kern="1200" dirty="0" err="1">
                <a:solidFill>
                  <a:srgbClr val="000000"/>
                </a:solidFill>
                <a:effectLst/>
                <a:latin typeface="Segoe UI" panose="020B0502040204020203" pitchFamily="34" charset="0"/>
                <a:ea typeface="+mn-ea"/>
                <a:cs typeface="+mn-cs"/>
              </a:rPr>
              <a:t>WiFi</a:t>
            </a:r>
            <a:r>
              <a:rPr lang="en-US" sz="900" kern="1200" dirty="0">
                <a:solidFill>
                  <a:srgbClr val="000000"/>
                </a:solidFill>
                <a:effectLst/>
                <a:latin typeface="Segoe UI" panose="020B0502040204020203" pitchFamily="34" charset="0"/>
                <a:ea typeface="+mn-ea"/>
                <a:cs typeface="+mn-cs"/>
              </a:rPr>
              <a:t>; Bluetooth) to give the PC access to the credential on your phone.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This new technology is called Microsoft Passport and under the hood will prove familiar to you. It’s an asymmetrical key pair, similar to what you see in many 2FA solution that can be provisioned to the device or generated local by the device itself depending on how IT wants to deploy the solution.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Maintaining security of the credential is one of the top priorities and it is </a:t>
            </a:r>
            <a:r>
              <a:rPr lang="en-US" sz="900" kern="1200" dirty="0" err="1">
                <a:solidFill>
                  <a:srgbClr val="000000"/>
                </a:solidFill>
                <a:effectLst/>
                <a:latin typeface="Segoe UI" panose="020B0502040204020203" pitchFamily="34" charset="0"/>
                <a:ea typeface="+mn-ea"/>
                <a:cs typeface="+mn-cs"/>
              </a:rPr>
              <a:t>binded</a:t>
            </a:r>
            <a:r>
              <a:rPr lang="en-US" sz="900" kern="1200" dirty="0">
                <a:solidFill>
                  <a:srgbClr val="000000"/>
                </a:solidFill>
                <a:effectLst/>
                <a:latin typeface="Segoe UI" panose="020B0502040204020203" pitchFamily="34" charset="0"/>
                <a:ea typeface="+mn-ea"/>
                <a:cs typeface="+mn-cs"/>
              </a:rPr>
              <a:t> to the device using the Trusted Platform Module (TPM). In doing the condition is created where even if the credential data could be removed from the device, it could only be removed in an encrypted form. Only the TPM has access to 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832150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endParaRPr lang="en-US" sz="900" kern="1200" dirty="0">
              <a:solidFill>
                <a:schemeClr val="tx1"/>
              </a:solidFill>
              <a:effectLst/>
              <a:latin typeface="Segoe UI Light" pitchFamily="34" charset="0"/>
              <a:ea typeface="+mn-ea"/>
              <a:cs typeface="+mn-cs"/>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Microsoft Passport can be based on a credential provisioned to the device through PKI infrastructure or the device itself can create it. Let’s talk about the latter case.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Windows 10 Microsoft introduces a new approach and capability that is </a:t>
            </a:r>
            <a:r>
              <a:rPr lang="en-US" sz="900" kern="1200" dirty="0" err="1">
                <a:solidFill>
                  <a:srgbClr val="000000"/>
                </a:solidFill>
                <a:effectLst/>
                <a:latin typeface="Segoe UI" panose="020B0502040204020203" pitchFamily="34" charset="0"/>
                <a:ea typeface="+mn-ea"/>
                <a:cs typeface="+mn-cs"/>
              </a:rPr>
              <a:t>called“Key</a:t>
            </a:r>
            <a:r>
              <a:rPr lang="en-US" sz="900" kern="1200" dirty="0">
                <a:solidFill>
                  <a:srgbClr val="000000"/>
                </a:solidFill>
                <a:effectLst/>
                <a:latin typeface="Segoe UI" panose="020B0502040204020203" pitchFamily="34" charset="0"/>
                <a:ea typeface="+mn-ea"/>
                <a:cs typeface="+mn-cs"/>
              </a:rPr>
              <a:t> Based </a:t>
            </a:r>
            <a:r>
              <a:rPr lang="en-US" sz="900" kern="1200" dirty="0" err="1">
                <a:solidFill>
                  <a:srgbClr val="000000"/>
                </a:solidFill>
                <a:effectLst/>
                <a:latin typeface="Segoe UI" panose="020B0502040204020203" pitchFamily="34" charset="0"/>
                <a:ea typeface="+mn-ea"/>
                <a:cs typeface="+mn-cs"/>
              </a:rPr>
              <a:t>Auth</a:t>
            </a:r>
            <a:r>
              <a:rPr lang="en-US" sz="900" kern="1200" dirty="0">
                <a:solidFill>
                  <a:srgbClr val="000000"/>
                </a:solidFill>
                <a:effectLst/>
                <a:latin typeface="Segoe UI" panose="020B0502040204020203" pitchFamily="34" charset="0"/>
                <a:ea typeface="+mn-ea"/>
                <a:cs typeface="+mn-cs"/>
              </a:rPr>
              <a:t>”, which is a mode where the keys used for the credential and </a:t>
            </a:r>
            <a:r>
              <a:rPr lang="en-US" sz="900" kern="1200" dirty="0" err="1">
                <a:solidFill>
                  <a:srgbClr val="000000"/>
                </a:solidFill>
                <a:effectLst/>
                <a:latin typeface="Segoe UI" panose="020B0502040204020203" pitchFamily="34" charset="0"/>
                <a:ea typeface="+mn-ea"/>
                <a:cs typeface="+mn-cs"/>
              </a:rPr>
              <a:t>auth</a:t>
            </a:r>
            <a:r>
              <a:rPr lang="en-US" sz="900" kern="1200" dirty="0">
                <a:solidFill>
                  <a:srgbClr val="000000"/>
                </a:solidFill>
                <a:effectLst/>
                <a:latin typeface="Segoe UI" panose="020B0502040204020203" pitchFamily="34" charset="0"/>
                <a:ea typeface="+mn-ea"/>
                <a:cs typeface="+mn-cs"/>
              </a:rPr>
              <a:t> are generated by the device itself. The benefit of this approach are twofold: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dirty="0">
                <a:solidFill>
                  <a:srgbClr val="000000"/>
                </a:solidFill>
                <a:effectLst/>
                <a:latin typeface="Segoe UI" panose="020B0502040204020203" pitchFamily="34" charset="0"/>
                <a:ea typeface="+mn-ea"/>
                <a:cs typeface="+mn-cs"/>
              </a:rPr>
              <a:t>It doesn’t depend on PKI infrastructure which may not be there for enterprises and definitely won’t be for consumers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dirty="0">
                <a:solidFill>
                  <a:srgbClr val="000000"/>
                </a:solidFill>
                <a:effectLst/>
                <a:latin typeface="Segoe UI" panose="020B0502040204020203" pitchFamily="34" charset="0"/>
                <a:ea typeface="+mn-ea"/>
                <a:cs typeface="+mn-cs"/>
              </a:rPr>
              <a:t>It provides increased security as the keys used for </a:t>
            </a:r>
            <a:r>
              <a:rPr lang="en-US" sz="900" kern="1200" dirty="0" err="1">
                <a:solidFill>
                  <a:srgbClr val="000000"/>
                </a:solidFill>
                <a:effectLst/>
                <a:latin typeface="Segoe UI" panose="020B0502040204020203" pitchFamily="34" charset="0"/>
                <a:ea typeface="+mn-ea"/>
                <a:cs typeface="+mn-cs"/>
              </a:rPr>
              <a:t>auth</a:t>
            </a:r>
            <a:r>
              <a:rPr lang="en-US" sz="900" kern="1200" dirty="0">
                <a:solidFill>
                  <a:srgbClr val="000000"/>
                </a:solidFill>
                <a:effectLst/>
                <a:latin typeface="Segoe UI" panose="020B0502040204020203" pitchFamily="34" charset="0"/>
                <a:ea typeface="+mn-ea"/>
                <a:cs typeface="+mn-cs"/>
              </a:rPr>
              <a:t> can only exist, and can only be used, on the user’s device. Even if the data center is breached, there is no risk of the user credentials being stolen and misused.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“Key Based </a:t>
            </a:r>
            <a:r>
              <a:rPr lang="en-US" sz="900" kern="1200" dirty="0" err="1">
                <a:solidFill>
                  <a:srgbClr val="000000"/>
                </a:solidFill>
                <a:effectLst/>
                <a:latin typeface="Segoe UI" panose="020B0502040204020203" pitchFamily="34" charset="0"/>
                <a:ea typeface="+mn-ea"/>
                <a:cs typeface="+mn-cs"/>
              </a:rPr>
              <a:t>Auth</a:t>
            </a:r>
            <a:r>
              <a:rPr lang="en-US" sz="900" kern="1200" dirty="0">
                <a:solidFill>
                  <a:srgbClr val="000000"/>
                </a:solidFill>
                <a:effectLst/>
                <a:latin typeface="Segoe UI" panose="020B0502040204020203" pitchFamily="34" charset="0"/>
                <a:ea typeface="+mn-ea"/>
                <a:cs typeface="+mn-cs"/>
              </a:rPr>
              <a:t>” mode make enterprise grade 2FA viable for consumers as it’s easy to provision and integrated into the authentications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AD, AAD, and MSA will all support Microsoft Passport and 3</a:t>
            </a:r>
            <a:r>
              <a:rPr lang="en-US" sz="900" kern="1200" baseline="30000" dirty="0">
                <a:solidFill>
                  <a:srgbClr val="000000"/>
                </a:solidFill>
                <a:effectLst/>
                <a:latin typeface="Segoe UI" panose="020B0502040204020203" pitchFamily="34" charset="0"/>
                <a:ea typeface="+mn-ea"/>
                <a:cs typeface="+mn-cs"/>
              </a:rPr>
              <a:t>rd</a:t>
            </a:r>
            <a:r>
              <a:rPr lang="en-US" sz="900" kern="1200" dirty="0">
                <a:solidFill>
                  <a:srgbClr val="000000"/>
                </a:solidFill>
                <a:effectLst/>
                <a:latin typeface="Segoe UI" panose="020B0502040204020203" pitchFamily="34" charset="0"/>
                <a:ea typeface="+mn-ea"/>
                <a:cs typeface="+mn-cs"/>
              </a:rPr>
              <a:t> party identity providers and websites can do the same. To make sure adoption occurs Microsoft is making sure that NGC conforms to the standards being created by the FIDO Alliance which Google, Microsoft, and other parties are participating in.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Their expectation is that it won’t be long before you’ll be able to sign into your bank accounts, social networks, </a:t>
            </a:r>
            <a:r>
              <a:rPr lang="en-US" sz="900" kern="1200" dirty="0" err="1">
                <a:solidFill>
                  <a:srgbClr val="000000"/>
                </a:solidFill>
                <a:effectLst/>
                <a:latin typeface="Segoe UI" panose="020B0502040204020203" pitchFamily="34" charset="0"/>
                <a:ea typeface="+mn-ea"/>
                <a:cs typeface="+mn-cs"/>
              </a:rPr>
              <a:t>etc</a:t>
            </a:r>
            <a:r>
              <a:rPr lang="en-US" sz="900" kern="1200" dirty="0">
                <a:solidFill>
                  <a:srgbClr val="000000"/>
                </a:solidFill>
                <a:effectLst/>
                <a:latin typeface="Segoe UI" panose="020B0502040204020203" pitchFamily="34" charset="0"/>
                <a:ea typeface="+mn-ea"/>
                <a:cs typeface="+mn-cs"/>
              </a:rPr>
              <a:t> with this new technology that will enable you to truly ditch passwords.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1391101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once you have a device enrolled, how do you get access and use the credential? The good news is that is going to be exactly the same as what your used to with passwords. In fact, one Microsoft’s goals was to ship a capability that has all of the convenience of a password but the security of an enterprise grade 2FA solution.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You will have two options. #1 is to use a PIN to unlock the container that contains your credential and then #2 is to use a biometric option, like your fingerprint.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For PIN’s Windows 10 supports management options for PIN length and all of the things that you’re used to. It can even include alpha and numeric characters. Keep in mind that while a PIN sounds like a password it’s just one of the two factors you need to authenticate. The second is your device.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Biometrics will increasingly become the way user accesses their credentials, and the hardware industry is working hard to bring biometric sensors to the broadest range of devices possible. With Windows 10 your Microsoft Passport can be accessed using a new feature Microsoft calls Windows Hello which will enable you to unlock your device, access apps, and complete important tasks based on fingerprint, facial, or iris verification. Everything you need is in Windows so there is no need to go to 3</a:t>
            </a:r>
            <a:r>
              <a:rPr lang="en-US" sz="900" kern="1200" baseline="30000" dirty="0">
                <a:solidFill>
                  <a:srgbClr val="000000"/>
                </a:solidFill>
                <a:effectLst/>
                <a:latin typeface="Segoe UI" panose="020B0502040204020203" pitchFamily="34" charset="0"/>
                <a:ea typeface="+mn-ea"/>
                <a:cs typeface="+mn-cs"/>
              </a:rPr>
              <a:t>rd</a:t>
            </a:r>
            <a:r>
              <a:rPr lang="en-US" sz="900" kern="1200" dirty="0">
                <a:solidFill>
                  <a:srgbClr val="000000"/>
                </a:solidFill>
                <a:effectLst/>
                <a:latin typeface="Segoe UI" panose="020B0502040204020203" pitchFamily="34" charset="0"/>
                <a:ea typeface="+mn-ea"/>
                <a:cs typeface="+mn-cs"/>
              </a:rPr>
              <a:t> parties for additional software.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2015 Microsoft expects to see sensors for fingerprint, facial, or iris starting to appear on many if not most commercial devices and even consumer. In fact they already have devices that support facial in the consumer space. These use the Intel </a:t>
            </a:r>
            <a:r>
              <a:rPr lang="en-US" sz="900" kern="1200" dirty="0" err="1">
                <a:solidFill>
                  <a:srgbClr val="000000"/>
                </a:solidFill>
                <a:effectLst/>
                <a:latin typeface="Segoe UI" panose="020B0502040204020203" pitchFamily="34" charset="0"/>
                <a:ea typeface="+mn-ea"/>
                <a:cs typeface="+mn-cs"/>
              </a:rPr>
              <a:t>RealSense</a:t>
            </a:r>
            <a:r>
              <a:rPr lang="en-US" sz="900" kern="1200" dirty="0">
                <a:solidFill>
                  <a:srgbClr val="000000"/>
                </a:solidFill>
                <a:effectLst/>
                <a:latin typeface="Segoe UI" panose="020B0502040204020203" pitchFamily="34" charset="0"/>
                <a:ea typeface="+mn-ea"/>
                <a:cs typeface="+mn-cs"/>
              </a:rPr>
              <a:t> camera.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820005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there you have it. Microsoft Passport is quite literally the solution to the world’s password problem and it’s poised to take the industry by storm as it’s based on standards that even competitors like Google are adopting.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More importantly it’s easy to deploy, easy to use, and it’s easy to integrate into commercial and consumer services and when you use Windows Hello to access your Microsoft Passport you have increased security and the best possible user experience. Microsoft really can’t see anything holding it back for quiet adoption.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58192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If we look at the traditional threats we’re familiar with small scale cyber criminals and thugs but now cyber crime is BIG business. Cyber crime is increasingly effective at mass scale cyber-espionage. It continues to be used for warfare, although some of that is now directed at the private sector as we’ve seen recently with the Sony attack. As former Defense Secretary </a:t>
            </a:r>
            <a:r>
              <a:rPr lang="en-US" sz="900" u="sng" kern="1200" dirty="0">
                <a:solidFill>
                  <a:srgbClr val="0563C1"/>
                </a:solidFill>
                <a:effectLst/>
                <a:latin typeface="Segoe UI" panose="020B0502040204020203" pitchFamily="34" charset="0"/>
                <a:ea typeface="+mn-ea"/>
                <a:cs typeface="+mn-cs"/>
                <a:hlinkClick r:id="rId3"/>
              </a:rPr>
              <a:t>Leon E. Panetta</a:t>
            </a:r>
            <a:r>
              <a:rPr lang="en-US" sz="900" kern="1200" dirty="0">
                <a:solidFill>
                  <a:srgbClr val="000000"/>
                </a:solidFill>
                <a:effectLst/>
                <a:latin typeface="Segoe UI" panose="020B0502040204020203" pitchFamily="34" charset="0"/>
                <a:ea typeface="+mn-ea"/>
                <a:cs typeface="+mn-cs"/>
              </a:rPr>
              <a:t> warned, we literally face the possibility of a “cyber-Pearl Harbor” on our infrastructure (e.g.: power grid). While we’ve experienced what some would call cyber terror with the Sony breach I think we haven’t seen anything yet.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663124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solving the password, or user credential problem, is one challenge that needs to be addressed. However there is another identity related challenge that is just as important, maybe even more so.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That challenge is related to what Microsoft calls </a:t>
            </a:r>
            <a:r>
              <a:rPr lang="en-US" sz="900" b="1" kern="1200" dirty="0">
                <a:solidFill>
                  <a:srgbClr val="000000"/>
                </a:solidFill>
                <a:effectLst/>
                <a:latin typeface="Segoe UI" panose="020B0502040204020203" pitchFamily="34" charset="0"/>
                <a:ea typeface="+mn-ea"/>
                <a:cs typeface="+mn-cs"/>
              </a:rPr>
              <a:t>derived credentials</a:t>
            </a:r>
            <a:r>
              <a:rPr lang="en-US" sz="900" kern="1200" dirty="0">
                <a:solidFill>
                  <a:srgbClr val="000000"/>
                </a:solidFill>
                <a:effectLst/>
                <a:latin typeface="Segoe UI" panose="020B0502040204020203" pitchFamily="34" charset="0"/>
                <a:ea typeface="+mn-ea"/>
                <a:cs typeface="+mn-cs"/>
              </a:rPr>
              <a:t> which are what you use after you authenticate with your </a:t>
            </a:r>
            <a:r>
              <a:rPr lang="en-US" sz="900" b="1" kern="1200" dirty="0">
                <a:solidFill>
                  <a:srgbClr val="000000"/>
                </a:solidFill>
                <a:effectLst/>
                <a:latin typeface="Segoe UI" panose="020B0502040204020203" pitchFamily="34" charset="0"/>
                <a:ea typeface="+mn-ea"/>
                <a:cs typeface="+mn-cs"/>
              </a:rPr>
              <a:t>user credential</a:t>
            </a:r>
            <a:r>
              <a:rPr lang="en-US" sz="900" kern="1200" dirty="0">
                <a:solidFill>
                  <a:srgbClr val="000000"/>
                </a:solidFill>
                <a:effectLst/>
                <a:latin typeface="Segoe UI" panose="020B0502040204020203" pitchFamily="34" charset="0"/>
                <a:ea typeface="+mn-ea"/>
                <a:cs typeface="+mn-cs"/>
              </a:rPr>
              <a:t> and traverse the network and access resources. Derived credentials are what give us single sign-on (SSO) such that we don’t have to re-authenticate with our user credentials every time we attempt to access yet another network resource.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557672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To an attacker stealing a user’s derived credentials is just as interesting as keylogging their user name and password. It gives the attacker the users full access, and in this case they can be “you” without even knowing your user name or password.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Theft and use of derived credentials is what Microsoft calls Pass the Hash (</a:t>
            </a:r>
            <a:r>
              <a:rPr lang="en-US" sz="900" kern="1200" dirty="0" err="1">
                <a:solidFill>
                  <a:srgbClr val="000000"/>
                </a:solidFill>
                <a:effectLst/>
                <a:latin typeface="Segoe UI" panose="020B0502040204020203" pitchFamily="34" charset="0"/>
                <a:ea typeface="+mn-ea"/>
                <a:cs typeface="+mn-cs"/>
              </a:rPr>
              <a:t>PtH</a:t>
            </a:r>
            <a:r>
              <a:rPr lang="en-US" sz="900" kern="1200" dirty="0">
                <a:solidFill>
                  <a:srgbClr val="000000"/>
                </a:solidFill>
                <a:effectLst/>
                <a:latin typeface="Segoe UI" panose="020B0502040204020203" pitchFamily="34" charset="0"/>
                <a:ea typeface="+mn-ea"/>
                <a:cs typeface="+mn-cs"/>
              </a:rPr>
              <a:t>) attack and this type of attack is part of the playbook of virtually every Advanced Persistent Threat. The tactic enables an attacker to hide from detection and frequently it gives them the opportunity to steal more credentials.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271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 typical </a:t>
            </a:r>
            <a:r>
              <a:rPr lang="en-US" sz="900" kern="1200" dirty="0" err="1">
                <a:solidFill>
                  <a:srgbClr val="000000"/>
                </a:solidFill>
                <a:effectLst/>
                <a:latin typeface="Segoe UI" panose="020B0502040204020203" pitchFamily="34" charset="0"/>
                <a:ea typeface="+mn-ea"/>
                <a:cs typeface="+mn-cs"/>
              </a:rPr>
              <a:t>PtH</a:t>
            </a:r>
            <a:r>
              <a:rPr lang="en-US" sz="900" kern="1200" dirty="0">
                <a:solidFill>
                  <a:srgbClr val="000000"/>
                </a:solidFill>
                <a:effectLst/>
                <a:latin typeface="Segoe UI" panose="020B0502040204020203" pitchFamily="34" charset="0"/>
                <a:ea typeface="+mn-ea"/>
                <a:cs typeface="+mn-cs"/>
              </a:rPr>
              <a:t> attack starts with one end point being compromised with malware managed to gain admin level access. With this access the malware can steal the user’s derived credential and impersonate the user on other devices.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As the attacker moves laterally across the network and finds additional devices that the user has access to the malware can steal the derived credentials from other users than may have previously signed into those devices. Over time an attacker can typically gain access to more and more derived credentials that have increased levels of network access. Eventually it’s likely that domain admin accounts can be compromised and then you know what happens next.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797920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As mentioned this type of attack is standard tactic from the APT playbook. It actually used to be a bit of a hypothetical attack but now with nation state actors that can pull off attacks that requires high levels of expertise its being used rampantly in all of the major breaches heard about. In fact when Microsoft talks to people in the financial sector and DoD types, this is probably the top concern in which they’re looking for solutions.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900" kern="1200" dirty="0">
                <a:solidFill>
                  <a:schemeClr val="tx1"/>
                </a:solidFill>
                <a:effectLst/>
                <a:latin typeface="Segoe UI Light" pitchFamily="34" charset="0"/>
                <a:ea typeface="+mn-ea"/>
                <a:cs typeface="+mn-cs"/>
              </a:rPr>
              <a:t> </a:t>
            </a:r>
          </a:p>
          <a:p>
            <a:pPr marL="0" marR="0" indent="0" algn="l" defTabSz="932742" rtl="0" eaLnBrk="1" fontAlgn="auto" latinLnBrk="0" hangingPunct="1">
              <a:lnSpc>
                <a:spcPct val="90000"/>
              </a:lnSpc>
              <a:spcBef>
                <a:spcPts val="0"/>
              </a:spcBef>
              <a:spcAft>
                <a:spcPts val="340"/>
              </a:spcAft>
              <a:buClrTx/>
              <a:buSzTx/>
              <a:buFontTx/>
              <a:buNone/>
              <a:tabLst/>
              <a:defRPr/>
            </a:pPr>
            <a:endParaRPr lang="en-US" dirty="0">
              <a:cs typeface="Segoe UI Light"/>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721572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Windows 8 and 8.1, Microsoft added defenses to make the </a:t>
            </a:r>
            <a:r>
              <a:rPr lang="en-US" sz="900" kern="1200" dirty="0" err="1">
                <a:solidFill>
                  <a:srgbClr val="000000"/>
                </a:solidFill>
                <a:effectLst/>
                <a:latin typeface="Segoe UI" panose="020B0502040204020203" pitchFamily="34" charset="0"/>
                <a:ea typeface="+mn-ea"/>
                <a:cs typeface="+mn-cs"/>
              </a:rPr>
              <a:t>PtH</a:t>
            </a:r>
            <a:r>
              <a:rPr lang="en-US" sz="900" kern="1200" dirty="0">
                <a:solidFill>
                  <a:srgbClr val="000000"/>
                </a:solidFill>
                <a:effectLst/>
                <a:latin typeface="Segoe UI" panose="020B0502040204020203" pitchFamily="34" charset="0"/>
                <a:ea typeface="+mn-ea"/>
                <a:cs typeface="+mn-cs"/>
              </a:rPr>
              <a:t> attack more difficult but these solutions only really make it harder for the attackers. They’ll bypass them in time.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Windows 10 Microsoft has implemented an architectural change that fundamentally prevents the current forms of the </a:t>
            </a:r>
            <a:r>
              <a:rPr lang="en-US" sz="900" kern="1200" dirty="0" err="1">
                <a:solidFill>
                  <a:srgbClr val="000000"/>
                </a:solidFill>
                <a:effectLst/>
                <a:latin typeface="Segoe UI" panose="020B0502040204020203" pitchFamily="34" charset="0"/>
                <a:ea typeface="+mn-ea"/>
                <a:cs typeface="+mn-cs"/>
              </a:rPr>
              <a:t>PtH</a:t>
            </a:r>
            <a:r>
              <a:rPr lang="en-US" sz="900" kern="1200" dirty="0">
                <a:solidFill>
                  <a:srgbClr val="000000"/>
                </a:solidFill>
                <a:effectLst/>
                <a:latin typeface="Segoe UI" panose="020B0502040204020203" pitchFamily="34" charset="0"/>
                <a:ea typeface="+mn-ea"/>
                <a:cs typeface="+mn-cs"/>
              </a:rPr>
              <a:t> attack. This architectural change moves the authentication broken process (LSA Service) and derived credentials (e.g.: NTLM hashes) that attackers use for </a:t>
            </a:r>
            <a:r>
              <a:rPr lang="en-US" sz="900" kern="1200" dirty="0" err="1">
                <a:solidFill>
                  <a:srgbClr val="000000"/>
                </a:solidFill>
                <a:effectLst/>
                <a:latin typeface="Segoe UI" panose="020B0502040204020203" pitchFamily="34" charset="0"/>
                <a:ea typeface="+mn-ea"/>
                <a:cs typeface="+mn-cs"/>
              </a:rPr>
              <a:t>PtH</a:t>
            </a:r>
            <a:r>
              <a:rPr lang="en-US" sz="900" kern="1200" dirty="0">
                <a:solidFill>
                  <a:srgbClr val="000000"/>
                </a:solidFill>
                <a:effectLst/>
                <a:latin typeface="Segoe UI" panose="020B0502040204020203" pitchFamily="34" charset="0"/>
                <a:ea typeface="+mn-ea"/>
                <a:cs typeface="+mn-cs"/>
              </a:rPr>
              <a:t> to a Hyper-V protected container that Microsoft calls a Virtual Secure Mode (VSM).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isolation of the authentication process and derive credential data using a hardware based solution like Hyper-V creates the condition such that even if the Windows kernel is fully compromised an attacker has no way to extract the data required to initiate an </a:t>
            </a:r>
            <a:r>
              <a:rPr lang="en-US" sz="900" kern="1200" dirty="0" err="1">
                <a:solidFill>
                  <a:srgbClr val="000000"/>
                </a:solidFill>
                <a:effectLst/>
                <a:latin typeface="Segoe UI" panose="020B0502040204020203" pitchFamily="34" charset="0"/>
                <a:ea typeface="+mn-ea"/>
                <a:cs typeface="+mn-cs"/>
              </a:rPr>
              <a:t>PtH</a:t>
            </a:r>
            <a:r>
              <a:rPr lang="en-US" sz="900" kern="1200" dirty="0">
                <a:solidFill>
                  <a:srgbClr val="000000"/>
                </a:solidFill>
                <a:effectLst/>
                <a:latin typeface="Segoe UI" panose="020B0502040204020203" pitchFamily="34" charset="0"/>
                <a:ea typeface="+mn-ea"/>
                <a:cs typeface="+mn-cs"/>
              </a:rPr>
              <a:t> attack.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This is total game changer for IT and is the strongest possible mitigation Microsoft could offer for the challenge.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035149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when it comes to identity Windows 10 is offering substantial, arguably decisive, solutions to two of the most important challenges faced in the space. Some customers have said these are reasons enough to move to Windows 10, but of course there is a lot more to offer.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When it comes to information protection Microsoft has shipped what is considered a patchwork of solutions. With Windows 10, they’re going to integrate these solutions and fill in an important gap that most organizations have exposure to by democratizing data loss prevention for the masses.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3033556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Data loss prevention capabilities are increasingly in demand. When you look at these first two stats it’s no wonder. 87% of senior managers leak data to unmanaged personal locations (email, cloud storage) and 58% of us have sent data to the wrong person. I actually think that stat is wrong. How could it not be 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Then there is the cost of data breaches which is about 240.00USD per record. Imagine that scaled across 10 or 100’s of thousands of records.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979A0D9-522E-49C3-8F4B-224D71CCE6BF}"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3349846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endParaRPr lang="en-US" sz="900" kern="1200" dirty="0">
              <a:solidFill>
                <a:schemeClr val="tx1"/>
              </a:solidFill>
              <a:effectLst/>
              <a:latin typeface="Segoe UI Light" pitchFamily="34" charset="0"/>
              <a:ea typeface="+mn-ea"/>
              <a:cs typeface="+mn-cs"/>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the mobile and cloud first world we need our data to be secured no matter where it goes, as data is no longer inside of your perimeter. When Microsoft thinks about how they approach the challenge, they like to break things down in the following model: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Protection starts with the device Microsoft needs to make sure that if a device is lost or stolen, that data can remain protected while it’s at rest. They have BitLocker for this and with the improvements in Windows 8.1 and 10, it’s very clear that it’s the best choice in the market place.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next thing is how Microsoft handles personal vs corporate data. They want to make sure that they can separate, or at least identify, corporate data such that it can be securely wiped when needed. Prior to Windows 10, there was virtually no answer for this on the client, and customers had to go to third parties if they wanted a solution.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Next they wanted to make sure that data that is considered corporate can’t leak. For instance, Microsoft wants to be able to prevent data from being copied from corporate documents into non-corporate locations such as Twitter. Prior to Windows 10 they’ve had some capability in this area, but it wasn’t as integrated and accessible as they wanted it to be.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Finally they wanted to help ensure that data can be securely shared with others. It is important to scope down who within an organization has access to corporate data and ensure sure it can easily be shared B2B and B2C.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89F0A1A-7315-48B3-A422-07903D3B649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788636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As mentioned earlier information protection starts with securing the device and data such that when it’s lost or stolen unauthorized users won’t have access.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2E8D5DA-81FA-43BE-AB68-82CB253EF5FF}"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3755045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Data at rest protection solutions like </a:t>
            </a:r>
            <a:r>
              <a:rPr lang="en-US" sz="900" kern="1200" dirty="0" err="1">
                <a:solidFill>
                  <a:srgbClr val="000000"/>
                </a:solidFill>
                <a:effectLst/>
                <a:latin typeface="Segoe UI" panose="020B0502040204020203" pitchFamily="34" charset="0"/>
                <a:ea typeface="+mn-ea"/>
                <a:cs typeface="+mn-cs"/>
              </a:rPr>
              <a:t>Bitlocker</a:t>
            </a:r>
            <a:r>
              <a:rPr lang="en-US" sz="900" kern="1200" dirty="0">
                <a:solidFill>
                  <a:srgbClr val="000000"/>
                </a:solidFill>
                <a:effectLst/>
                <a:latin typeface="Segoe UI" panose="020B0502040204020203" pitchFamily="34" charset="0"/>
                <a:ea typeface="+mn-ea"/>
                <a:cs typeface="+mn-cs"/>
              </a:rPr>
              <a:t> are critical for obvious reasons which were alluded to earlier. However, there are some lessor known reasons to make sure that devices are protected with a full disk encrypted solution.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dirty="0">
                <a:solidFill>
                  <a:srgbClr val="000000"/>
                </a:solidFill>
                <a:effectLst/>
                <a:latin typeface="Segoe UI" panose="020B0502040204020203" pitchFamily="34" charset="0"/>
                <a:ea typeface="+mn-ea"/>
                <a:cs typeface="+mn-cs"/>
              </a:rPr>
              <a:t>1. Machine admin credentials can be stolen with offline tools.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dirty="0">
                <a:solidFill>
                  <a:srgbClr val="000000"/>
                </a:solidFill>
                <a:effectLst/>
                <a:latin typeface="Segoe UI" panose="020B0502040204020203" pitchFamily="34" charset="0"/>
                <a:ea typeface="+mn-ea"/>
                <a:cs typeface="+mn-cs"/>
              </a:rPr>
              <a:t>2. User credentials can be stolen and admin account passwords can be reset with offline tools.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Basically if have physical access to your device, or even the OS disk that might have been discarded improperly, I can steal your identity or breach into the OS on another machine. Full volume encryption with technology like </a:t>
            </a:r>
            <a:r>
              <a:rPr lang="en-US" sz="900" kern="1200" dirty="0" err="1">
                <a:solidFill>
                  <a:srgbClr val="000000"/>
                </a:solidFill>
                <a:effectLst/>
                <a:latin typeface="Segoe UI" panose="020B0502040204020203" pitchFamily="34" charset="0"/>
                <a:ea typeface="+mn-ea"/>
                <a:cs typeface="+mn-cs"/>
              </a:rPr>
              <a:t>Bitlocker</a:t>
            </a:r>
            <a:r>
              <a:rPr lang="en-US" sz="900" kern="1200" dirty="0">
                <a:solidFill>
                  <a:srgbClr val="000000"/>
                </a:solidFill>
                <a:effectLst/>
                <a:latin typeface="Segoe UI" panose="020B0502040204020203" pitchFamily="34" charset="0"/>
                <a:ea typeface="+mn-ea"/>
                <a:cs typeface="+mn-cs"/>
              </a:rPr>
              <a:t> is needed to prevent this type of attack.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2E8D5DA-81FA-43BE-AB68-82CB253EF5FF}"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161905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you’re familiar with attackers on fortune 500, but now we see attacks on any vulnerable target. The Target breach started at the small local company that serviced Target’s air conditioning systems. Lockheed Martin gets it. They spend just as much money protecting their supply chain, temporary workers, vendors, etc. as they do protecting their own network and employees. Think about that.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542847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Windows 10, enhancements to BitLocker address some of the biggest challenges that encryption vendors and customers have faced in the past. That challenge was related to the provisioning of the encryption to the device. It was complex and took a lot of time.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Windows 10 Microsoft has worked to make BitLocker one of the easiest solutions to provision and in some cases it’s even automatically provisioned OOB. In this case BitLocker is provisioned in a form that they call Device Encryption, which simply means that it’s automatically provisioned if the device is capable of running the encryption. Unlike Windows 8.1, there is no longer the dependency on </a:t>
            </a:r>
            <a:r>
              <a:rPr lang="en-US" sz="900" kern="1200" dirty="0" err="1">
                <a:solidFill>
                  <a:srgbClr val="000000"/>
                </a:solidFill>
                <a:effectLst/>
                <a:latin typeface="Segoe UI" panose="020B0502040204020203" pitchFamily="34" charset="0"/>
                <a:ea typeface="+mn-ea"/>
                <a:cs typeface="+mn-cs"/>
              </a:rPr>
              <a:t>InstantGo</a:t>
            </a:r>
            <a:r>
              <a:rPr lang="en-US" sz="900" kern="1200" dirty="0">
                <a:solidFill>
                  <a:srgbClr val="000000"/>
                </a:solidFill>
                <a:effectLst/>
                <a:latin typeface="Segoe UI" panose="020B0502040204020203" pitchFamily="34" charset="0"/>
                <a:ea typeface="+mn-ea"/>
                <a:cs typeface="+mn-cs"/>
              </a:rPr>
              <a:t> for Device Encryption. If the device is capable, it will be protected as soon as a user signs into the device with administrative privilege.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challenge of managing </a:t>
            </a:r>
            <a:r>
              <a:rPr lang="en-US" sz="900" kern="1200" dirty="0" err="1">
                <a:solidFill>
                  <a:srgbClr val="000000"/>
                </a:solidFill>
                <a:effectLst/>
                <a:latin typeface="Segoe UI" panose="020B0502040204020203" pitchFamily="34" charset="0"/>
                <a:ea typeface="+mn-ea"/>
                <a:cs typeface="+mn-cs"/>
              </a:rPr>
              <a:t>Bitlocker</a:t>
            </a:r>
            <a:r>
              <a:rPr lang="en-US" sz="900" kern="1200" dirty="0">
                <a:solidFill>
                  <a:srgbClr val="000000"/>
                </a:solidFill>
                <a:effectLst/>
                <a:latin typeface="Segoe UI" panose="020B0502040204020203" pitchFamily="34" charset="0"/>
                <a:ea typeface="+mn-ea"/>
                <a:cs typeface="+mn-cs"/>
              </a:rPr>
              <a:t> was solved years ago with Microsoft BitLocker Administration and Monitoring and management is no longer a weakness that their competitors are winning on. With that problem solved, the last key area that competitors have challenged Microsoft with is Single Sign-On (SSO). With Windows 8.1, Microsoft made improvements that enabled tablets to run BitLocker without a PIN, thus giving BitLocker SSO,  and with Windows 10 an even broader range of devices can run securely run BitLocker without one. There are even ways to configure Windows 7 devices that are upgraded to Windows 10, to mitigate against the key cold boot attack vectors that have necessitated the use of a BitLocker PIN in the past. We have a </a:t>
            </a:r>
            <a:r>
              <a:rPr lang="en-US" sz="900" u="sng" kern="1200" dirty="0">
                <a:solidFill>
                  <a:srgbClr val="000000"/>
                </a:solidFill>
                <a:effectLst/>
                <a:latin typeface="Segoe UI" panose="020B0502040204020203" pitchFamily="34" charset="0"/>
                <a:ea typeface="+mn-ea"/>
                <a:cs typeface="+mn-cs"/>
                <a:hlinkClick r:id="rId3"/>
              </a:rPr>
              <a:t>detailed whitepaper</a:t>
            </a:r>
            <a:r>
              <a:rPr lang="en-US" sz="900" kern="1200" dirty="0">
                <a:solidFill>
                  <a:srgbClr val="000000"/>
                </a:solidFill>
                <a:effectLst/>
                <a:latin typeface="Segoe UI" panose="020B0502040204020203" pitchFamily="34" charset="0"/>
                <a:ea typeface="+mn-ea"/>
                <a:cs typeface="+mn-cs"/>
              </a:rPr>
              <a:t> called BitLocker Countermeasures on the matter which can be found in the Download Center.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the many improvement in </a:t>
            </a:r>
            <a:r>
              <a:rPr lang="en-US" sz="900" kern="1200" dirty="0" err="1">
                <a:solidFill>
                  <a:srgbClr val="000000"/>
                </a:solidFill>
                <a:effectLst/>
                <a:latin typeface="Segoe UI" panose="020B0502040204020203" pitchFamily="34" charset="0"/>
                <a:ea typeface="+mn-ea"/>
                <a:cs typeface="+mn-cs"/>
              </a:rPr>
              <a:t>Bitlocker</a:t>
            </a:r>
            <a:r>
              <a:rPr lang="en-US" sz="900" kern="1200" dirty="0">
                <a:solidFill>
                  <a:srgbClr val="000000"/>
                </a:solidFill>
                <a:effectLst/>
                <a:latin typeface="Segoe UI" panose="020B0502040204020203" pitchFamily="34" charset="0"/>
                <a:ea typeface="+mn-ea"/>
                <a:cs typeface="+mn-cs"/>
              </a:rPr>
              <a:t> 3</a:t>
            </a:r>
            <a:r>
              <a:rPr lang="en-US" sz="900" kern="1200" baseline="30000" dirty="0">
                <a:solidFill>
                  <a:srgbClr val="000000"/>
                </a:solidFill>
                <a:effectLst/>
                <a:latin typeface="Segoe UI" panose="020B0502040204020203" pitchFamily="34" charset="0"/>
                <a:ea typeface="+mn-ea"/>
                <a:cs typeface="+mn-cs"/>
              </a:rPr>
              <a:t>rd</a:t>
            </a:r>
            <a:r>
              <a:rPr lang="en-US" sz="900" kern="1200" dirty="0">
                <a:solidFill>
                  <a:srgbClr val="000000"/>
                </a:solidFill>
                <a:effectLst/>
                <a:latin typeface="Segoe UI" panose="020B0502040204020203" pitchFamily="34" charset="0"/>
                <a:ea typeface="+mn-ea"/>
                <a:cs typeface="+mn-cs"/>
              </a:rPr>
              <a:t> parties that they’ve typically competed with in the past are starting to use BitLocker rather than deploying their own home grown encryption runtime. This includes companies like McAfee, Sophos’s, and Dell just to name a few. So keep in mind you don’t necessarily have to make a choice between McAfee and BitLocker. You can have both, but of course Microsoft thinks their solution is the best option so why bother!:)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5891EF2-C431-4BA9-B96E-821E289BEB25}"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292970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Windows 10 has the data at rest protection scenario for devices nailed with Device Encryption and BitLocker, and arguably it is one of the best solutions in the marketplace, but that’s just one part of the story. What about data separation and containment?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89F0A1A-7315-48B3-A422-07903D3B649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0480781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Today there are many solutions offering data loss prevention with data separation and containment capabilities. There is one problem that they all share which is that while they can protect data pretty well, it completely comes at the expense of the user experience.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On mobile devices there are solutions like Knox, </a:t>
            </a:r>
            <a:r>
              <a:rPr lang="en-US" sz="900" kern="1200" dirty="0" err="1">
                <a:solidFill>
                  <a:srgbClr val="000000"/>
                </a:solidFill>
                <a:effectLst/>
                <a:latin typeface="Segoe UI" panose="020B0502040204020203" pitchFamily="34" charset="0"/>
                <a:ea typeface="+mn-ea"/>
                <a:cs typeface="+mn-cs"/>
              </a:rPr>
              <a:t>Airwatch</a:t>
            </a:r>
            <a:r>
              <a:rPr lang="en-US" sz="900" kern="1200" dirty="0">
                <a:solidFill>
                  <a:srgbClr val="000000"/>
                </a:solidFill>
                <a:effectLst/>
                <a:latin typeface="Segoe UI" panose="020B0502040204020203" pitchFamily="34" charset="0"/>
                <a:ea typeface="+mn-ea"/>
                <a:cs typeface="+mn-cs"/>
              </a:rPr>
              <a:t>, and Good Technologies that require users to switch modes or even apps to protect data. For example, in the case of Good Technologies users can’t use Outlook and instead they get an email client that is optimized for securing data and only provides basic email capabilities. In the case of Knox, users have to switch modes to securely work on corporate data as Android needs to physically isolate business data within a container to keep it secure. How does that make you feel about the security of your personal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On the other side there are solutions for the desktop. While these are better integrated into Windows, few customers use them as they are expensive, complex to maintain, and still introduce an undesirable level of friction for users.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536542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challenge with these solutions is that they can’t provide the ideal experience unless they are part of the platform itself and of course only Microsoft is in a position to make that happen -- which is exactly what Microsoft is doing in Windows 10.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Windows 10 they’ll be delivering an inbox solution that they internally call Enterprise Data Protection (EDP) that will provide corporate data separation and containment no matter where the data roams 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Unlike the 3</a:t>
            </a:r>
            <a:r>
              <a:rPr lang="en-US" sz="900" kern="1200" baseline="30000" dirty="0">
                <a:solidFill>
                  <a:srgbClr val="000000"/>
                </a:solidFill>
                <a:effectLst/>
                <a:latin typeface="Segoe UI" panose="020B0502040204020203" pitchFamily="34" charset="0"/>
                <a:ea typeface="+mn-ea"/>
                <a:cs typeface="+mn-cs"/>
              </a:rPr>
              <a:t>rd</a:t>
            </a:r>
            <a:r>
              <a:rPr lang="en-US" sz="900" kern="1200" dirty="0">
                <a:solidFill>
                  <a:srgbClr val="000000"/>
                </a:solidFill>
                <a:effectLst/>
                <a:latin typeface="Segoe UI" panose="020B0502040204020203" pitchFamily="34" charset="0"/>
                <a:ea typeface="+mn-ea"/>
                <a:cs typeface="+mn-cs"/>
              </a:rPr>
              <a:t> party solutions that we’ve just talked about, EDP is a solution that is easy to deploy and doesn’t get in the way of the user experience. Microsoft’s solutions are fully integrated within the experience you already familiar with, and you can continue to use the apps that you, or IT, chooses to access protected content. They don’t require users to use special folders, change modes, move into secure zones or partitions, etc. Instead their solution works completely behind the scenes and helps protect data where ever it lives on the device. Windows acts a broker that gates user and app access to protected data based on the policies that you define.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Because Microsoft’s solution is integrated into the platform, you can use the same apps (e.g.: Office, Notepad, Adobe) to interact with protected data whether it’s on the desktop or on mobile. This is a big differentiator for them, as in most cases you’re going to be forced to use completely different apps on mobile vs your desktop devices. For example, your users will use Outlook on the desktop and then on their phone they’ll need to use a knock-off email client that is very likely limited comparative speaking.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EDP is great at identifying, separating, and protecting corporate data and in most cases, it can do so without the need for app wrapping, reengineering, etc. EDP fully integrates with Azure Active Directory and Rights Management services to provide secured sharing B2B and even B2C.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2359682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As you can see here in Word, the user can select whether or not this is corporate data when they save the data. It’s part of the existing work flow they are already familiar with. </a:t>
            </a: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E2F0EE5-61EE-4687-9505-8AEB6D90269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55</a:t>
            </a:fld>
            <a:endParaRPr lang="en-US" dirty="0"/>
          </a:p>
        </p:txBody>
      </p:sp>
    </p:spTree>
    <p:extLst>
      <p:ext uri="{BB962C8B-B14F-4D97-AF65-F5344CB8AC3E}">
        <p14:creationId xmlns:p14="http://schemas.microsoft.com/office/powerpoint/2010/main" val="414115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baseline="0" dirty="0">
                <a:solidFill>
                  <a:schemeClr val="tx1"/>
                </a:solidFill>
                <a:effectLst/>
                <a:latin typeface="Segoe UI Light" pitchFamily="34" charset="0"/>
                <a:ea typeface="+mn-ea"/>
                <a:cs typeface="+mn-cs"/>
              </a:rPr>
              <a:t>Slide is just there for animation. Previous talking points cover this.</a:t>
            </a:r>
            <a:endParaRPr lang="en-US" sz="900" kern="1200" dirty="0">
              <a:solidFill>
                <a:schemeClr val="tx1"/>
              </a:solidFill>
              <a:effectLst/>
              <a:latin typeface="Segoe UI Light" pitchFamily="34" charset="0"/>
              <a:ea typeface="+mn-ea"/>
              <a:cs typeface="+mn-cs"/>
            </a:endParaRP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7368A9E-479B-4BE5-9B46-B4AB7626FDC5}"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56</a:t>
            </a:fld>
            <a:endParaRPr lang="en-US" dirty="0"/>
          </a:p>
        </p:txBody>
      </p:sp>
    </p:spTree>
    <p:extLst>
      <p:ext uri="{BB962C8B-B14F-4D97-AF65-F5344CB8AC3E}">
        <p14:creationId xmlns:p14="http://schemas.microsoft.com/office/powerpoint/2010/main" val="2660970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file we’ve just saved on OneDrive for Business is now protected. You can see all of the other files that sync’d to the device that are considered corporate are also protected. </a:t>
            </a: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B9E19BA-AC49-4530-BE26-A2FF43688148}"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57</a:t>
            </a:fld>
            <a:endParaRPr lang="en-US" dirty="0"/>
          </a:p>
        </p:txBody>
      </p:sp>
    </p:spTree>
    <p:extLst>
      <p:ext uri="{BB962C8B-B14F-4D97-AF65-F5344CB8AC3E}">
        <p14:creationId xmlns:p14="http://schemas.microsoft.com/office/powerpoint/2010/main" val="757258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baseline="0" dirty="0">
                <a:solidFill>
                  <a:schemeClr val="tx1"/>
                </a:solidFill>
                <a:effectLst/>
                <a:latin typeface="Segoe UI Light" pitchFamily="34" charset="0"/>
                <a:ea typeface="+mn-ea"/>
                <a:cs typeface="+mn-cs"/>
              </a:rPr>
              <a:t>Slide is just there for animation. Previous talking points cover this.</a:t>
            </a:r>
            <a:endParaRPr lang="en-US" sz="900" kern="1200" dirty="0">
              <a:solidFill>
                <a:schemeClr val="tx1"/>
              </a:solidFill>
              <a:effectLst/>
              <a:latin typeface="Segoe UI Light" pitchFamily="34" charset="0"/>
              <a:ea typeface="+mn-ea"/>
              <a:cs typeface="+mn-cs"/>
            </a:endParaRP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0A3D0C5-4501-4C0C-911E-CEEEA15D5E9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58</a:t>
            </a:fld>
            <a:endParaRPr lang="en-US" dirty="0"/>
          </a:p>
        </p:txBody>
      </p:sp>
    </p:spTree>
    <p:extLst>
      <p:ext uri="{BB962C8B-B14F-4D97-AF65-F5344CB8AC3E}">
        <p14:creationId xmlns:p14="http://schemas.microsoft.com/office/powerpoint/2010/main" val="33597461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So many aspects of data leak prevention covered with EDP and RMS can take the EDP’s DLP capabilities to the next level, but what about secured sharing of corporate data?</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89F0A1A-7315-48B3-A422-07903D3B649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8292094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So let’s show how Windows can protect data in corporate documents from being leaked to non-corporate resources. In this case the user has a corporate document open and they’ve tried to drag and drop some text to Twitter. IT has set the policy to block this action as you can see in the UI.</a:t>
            </a: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867D2F7-33BE-4BF8-AB41-E5EE246AF28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60</a:t>
            </a:fld>
            <a:endParaRPr lang="en-US" dirty="0"/>
          </a:p>
        </p:txBody>
      </p:sp>
    </p:spTree>
    <p:extLst>
      <p:ext uri="{BB962C8B-B14F-4D97-AF65-F5344CB8AC3E}">
        <p14:creationId xmlns:p14="http://schemas.microsoft.com/office/powerpoint/2010/main" val="20889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You’re familiar with malware and vulnerabilities, but now we have attacks on steroids. We have APT and credential theft at mass scale. Just last year one hacker group claimed that they stole 1.2 billion user names and passwords from over 400 thousand web sites that they had breached.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40181571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baseline="0" dirty="0">
                <a:solidFill>
                  <a:schemeClr val="tx1"/>
                </a:solidFill>
                <a:effectLst/>
                <a:latin typeface="Segoe UI Light" pitchFamily="34" charset="0"/>
                <a:ea typeface="+mn-ea"/>
                <a:cs typeface="+mn-cs"/>
              </a:rPr>
              <a:t>Slide is just there for animation. Previous talking points cover this.</a:t>
            </a:r>
            <a:endParaRPr lang="en-US" sz="900" kern="1200" dirty="0">
              <a:solidFill>
                <a:schemeClr val="tx1"/>
              </a:solidFill>
              <a:effectLst/>
              <a:latin typeface="Segoe UI Light" pitchFamily="34" charset="0"/>
              <a:ea typeface="+mn-ea"/>
              <a:cs typeface="+mn-cs"/>
            </a:endParaRP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0758E96-C37F-48FD-A5A8-4655056321A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61</a:t>
            </a:fld>
            <a:endParaRPr lang="en-US" dirty="0"/>
          </a:p>
        </p:txBody>
      </p:sp>
    </p:spTree>
    <p:extLst>
      <p:ext uri="{BB962C8B-B14F-4D97-AF65-F5344CB8AC3E}">
        <p14:creationId xmlns:p14="http://schemas.microsoft.com/office/powerpoint/2010/main" val="2024235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In this second example IT has decided to allow the data to leak but they warn the user that their actions will be logged. </a:t>
            </a:r>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50C0BDC-8889-4D03-A406-218E96D356C8}"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62</a:t>
            </a:fld>
            <a:endParaRPr lang="en-US" dirty="0"/>
          </a:p>
        </p:txBody>
      </p:sp>
    </p:spTree>
    <p:extLst>
      <p:ext uri="{BB962C8B-B14F-4D97-AF65-F5344CB8AC3E}">
        <p14:creationId xmlns:p14="http://schemas.microsoft.com/office/powerpoint/2010/main" val="17766055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baseline="0" dirty="0">
                <a:solidFill>
                  <a:schemeClr val="tx1"/>
                </a:solidFill>
                <a:effectLst/>
                <a:latin typeface="Segoe UI Light" pitchFamily="34" charset="0"/>
                <a:ea typeface="+mn-ea"/>
                <a:cs typeface="+mn-cs"/>
              </a:rPr>
              <a:t>Slide is just there for animation. Previous talking points cover this.</a:t>
            </a:r>
            <a:endParaRPr lang="en-US" sz="900"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1C8C5C9-E90F-4FC4-A418-3A1C2891C27D}"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63</a:t>
            </a:fld>
            <a:endParaRPr lang="en-US" dirty="0"/>
          </a:p>
        </p:txBody>
      </p:sp>
    </p:spTree>
    <p:extLst>
      <p:ext uri="{BB962C8B-B14F-4D97-AF65-F5344CB8AC3E}">
        <p14:creationId xmlns:p14="http://schemas.microsoft.com/office/powerpoint/2010/main" val="26994035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…to twitter and in this case IT has set policy to allow the action but audit the action. </a:t>
            </a:r>
          </a:p>
          <a:p>
            <a:r>
              <a:rPr lang="en-US" sz="900" kern="1200" dirty="0">
                <a:solidFill>
                  <a:schemeClr val="tx1"/>
                </a:solidFill>
                <a:effectLst/>
                <a:latin typeface="Segoe UI Light" pitchFamily="34"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8D917DB-221C-440E-ACDB-0BA621B4B490}"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9905767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baseline="0" dirty="0">
                <a:solidFill>
                  <a:schemeClr val="tx1"/>
                </a:solidFill>
                <a:effectLst/>
                <a:latin typeface="Segoe UI Light" pitchFamily="34" charset="0"/>
                <a:ea typeface="+mn-ea"/>
                <a:cs typeface="+mn-cs"/>
              </a:rPr>
              <a:t>Slide is just there for animation. Previous talking points cover this.</a:t>
            </a:r>
            <a:endParaRPr lang="en-US" sz="900" kern="1200" dirty="0">
              <a:solidFill>
                <a:schemeClr val="tx1"/>
              </a:solidFill>
              <a:effectLst/>
              <a:latin typeface="Segoe UI Light"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F8D917DB-221C-440E-ACDB-0BA621B4B490}"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8394352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So we have leak protection right in the box but let’s talk about how we protect data when it’s shared. </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89F0A1A-7315-48B3-A422-07903D3B649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2218197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Slide 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This is where Microsoft has done a lot of work with the Rights Management Services and Office teams to integrate their protection such that as data is shared via Outlook or other means, they can maintain the protection no matter where it roams.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EDP includes a series of API’s that will enable applications that can egress or share data, like Outlook, Box, </a:t>
            </a:r>
            <a:r>
              <a:rPr lang="en-US" sz="900" kern="1200" dirty="0" err="1">
                <a:solidFill>
                  <a:srgbClr val="000000"/>
                </a:solidFill>
                <a:effectLst/>
                <a:latin typeface="Segoe UI" panose="020B0502040204020203" pitchFamily="34" charset="0"/>
                <a:ea typeface="+mn-ea"/>
                <a:cs typeface="+mn-cs"/>
              </a:rPr>
              <a:t>etc</a:t>
            </a:r>
            <a:r>
              <a:rPr lang="en-US" sz="900" kern="1200" dirty="0">
                <a:solidFill>
                  <a:srgbClr val="000000"/>
                </a:solidFill>
                <a:effectLst/>
                <a:latin typeface="Segoe UI" panose="020B0502040204020203" pitchFamily="34" charset="0"/>
                <a:ea typeface="+mn-ea"/>
                <a:cs typeface="+mn-cs"/>
              </a:rPr>
              <a:t>, to apply a persistent cross platform ready version of EDP protection. Microsoft calls this application enlightenment which enables the protection can be applied to any files types and enables that content to be accessed on OSX, iOS, and even Android.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Azure Active Directory and Azure Rights Management services is at the center of this integration and it enables users exchange of keys that enable content to be shared B2B and B2C.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971607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 </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So when it comes to information protection Windows 10 is offering substantial improvements. It really brings together the patch work of solutions that Microsoft has had in the past and it fills in some important gaps.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Let’s switch gears and talk about the last feature area which is related to making the platform resistant to threats such as phishing and malware.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68</a:t>
            </a:fld>
            <a:endParaRPr lang="en-US" dirty="0"/>
          </a:p>
        </p:txBody>
      </p:sp>
    </p:spTree>
    <p:extLst>
      <p:ext uri="{BB962C8B-B14F-4D97-AF65-F5344CB8AC3E}">
        <p14:creationId xmlns:p14="http://schemas.microsoft.com/office/powerpoint/2010/main" val="4065781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r>
              <a:rPr lang="en-US" sz="900" kern="1200" dirty="0">
                <a:solidFill>
                  <a:schemeClr val="tx1"/>
                </a:solidFill>
                <a:effectLst/>
                <a:latin typeface="Segoe UI Light" pitchFamily="34" charset="0"/>
                <a:ea typeface="+mn-ea"/>
                <a:cs typeface="+mn-cs"/>
              </a:rPr>
              <a:t>When it comes to malware what is the fundamental problem and solution? Is Microsoft still searching for it? The answer is No!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They have a solution and it’s working great on Windows mobile, which like iOS, has a completely controlled app ecosystem. Every app that lands on those devices is vetted, the vendors are vetted, the apps can only be acquired from a trusted store, and then the apps are sandboxed since there needs to be defense in depth and it is assumed the system will be breached.</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This is in sharp contrast with desktop platforms like Windows, OSX, and Linux where you can get apps from anywhere and they’re trusted until your antimalware solution finds out that they’re malicious after many infections have occurred. This kind of approach is a losing battle in the face of 100’s of thousands of new malicious files being detected per day (http://www.kaspersky.com/about/news/virus/2013/number-of-the-year).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40605869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r>
              <a:rPr lang="en-US" sz="900" kern="1200" dirty="0">
                <a:solidFill>
                  <a:schemeClr val="tx1"/>
                </a:solidFill>
                <a:effectLst/>
                <a:latin typeface="Segoe UI Light" pitchFamily="34" charset="0"/>
                <a:ea typeface="+mn-ea"/>
                <a:cs typeface="+mn-cs"/>
              </a:rPr>
              <a:t>The safety of your devices and networks depend on, a totally different approach to dealing with desktop apps. Microsoft believes they need to be handled just like they handle apps on Windows Phone, which by the way in 2014 scored some of the best stats for mobile device (see Figures 14 and https://www.cisco.com/web/offer/gist_ty2_asset/Cisco_2014_ASR.pdf). Vendor vetting, app reviews, and a “trusted store” based means of distribution is needed.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model is one where apps “need to earn trust before they can be run” on your devices.</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120396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a:t>
            </a:r>
            <a:r>
              <a:rPr lang="en-US" b="1" baseline="0" dirty="0"/>
              <a:t> Track</a:t>
            </a:r>
          </a:p>
          <a:p>
            <a:endParaRPr lang="en-US"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the bottom line here is that the technologies we have aren’t good enough. They’re not prepared, and in most cases, not even capable of dealing with the threats. You may be able to block and tackle the attack with things like FireEye, etc. but often times that’s only after the breach occurs and we all know how long it can take before anyone notices. Even the best in the business struggle. Just look at the names, some of which virtually have unlimited budgets, that have been unable to prevent significant breaches.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34678646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r>
              <a:rPr lang="en-US" sz="900" kern="1200" dirty="0">
                <a:solidFill>
                  <a:schemeClr val="tx1"/>
                </a:solidFill>
                <a:effectLst/>
                <a:latin typeface="Segoe UI Light" pitchFamily="34" charset="0"/>
                <a:ea typeface="+mn-ea"/>
                <a:cs typeface="+mn-cs"/>
              </a:rPr>
              <a:t>The challenge Microsoft faces in getting you from the wild west of apps to the world of a trusted app ecosystem is related to the world we currently live in. There isn’t a switch they can just flip to instantly put the entire world of Windows apps into the circle of trust. Making the transition to the trusted store model will take time and the Windows store team is aggressively working on making sure the Windows store, or your own Enterprise store, can be the sole means of app distribution for your devices -- whether it’s for a Universal or Win32 app. This is their long term strategy.</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So while this transition occurs, Microsoft is providing enterprises with two options: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Option 1 is called Device Guard. It’s a new approach for the desktop that enables you to mirror what Microsoft does with Windows mobile. It requires a new process for authorizing apps into your environment, but as our Win32 and Universal app goals for the Windows store are achieved, that work will diminish. Regardless it’s manageable effort and it offers incredible game changing protection.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Device Guard is awesome and it will prove to be a viable option for many Microsoft customers, but it’s not going to be for everyone. It can prove challenging in the short term for orgs that give their users full access to install any Win32 apps they wish, as in order for those apps to run, the binaries need to be signed. Microsoft provides tools to make signing the apps easy, but if your users are bring in large volumes of new apps on a regular basis, it could be a burden for IT to sign them all if they aren’t already signed by trusted signing authorities. As the Windows store grows, that challenge will sort itself out.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Option 2 is one your familiar with. It’s the traditional approach to dealing with threats. While it has increased risks vs Device Guard Microsoft has done a ton of work to make this scenario much better on Windows 10. You will find dramatic improvements over what you experience on Windows 7 and even 8.1.</a:t>
            </a:r>
          </a:p>
          <a:p>
            <a:r>
              <a:rPr lang="en-US" sz="900" kern="1200" dirty="0">
                <a:solidFill>
                  <a:schemeClr val="tx1"/>
                </a:solidFill>
                <a:effectLst/>
                <a:latin typeface="Segoe UI Light" pitchFamily="34" charset="0"/>
                <a:ea typeface="+mn-ea"/>
                <a:cs typeface="+mn-cs"/>
              </a:rPr>
              <a:t>In the end you don’t have to pick one option or the other for your organization. Microsoft expects Device Guard to be used initially in a subset of an organization where the risk is greatest and the users’ expectation to install any app they wish is low. Device Guard is easily be deployable to all single purpose devices like ATM’s, POS’s, Kiosks and because of the risk of an admin system being compromised, Microsoft expects IT staff will standardize on devices configured with Device Guard. Start with these and grow it out form there.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6973025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endParaRPr lang="en-US" sz="900"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what exactly is Device Guard?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It’s a device configuration for Windows that literally locks the device down, just like Microsoft does on Windows Phone, such that it can only run trusted applications. If the app isn’t trusted Windows won’t allow it to run.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Platform or app vulnerability related bypasses can be mitigated using virtualization technology, meaning that even if an attacker manages to gain control of the kernel they still couldn’t run malicious executable code.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decision making on what can run vs not is performed in the Hyper-Visor Windows Code Integrity services, which has been moved out of Windows and runs alongside it in a hyper-v protected container that Microsoft calls a Virtual Secure Mode (VSM). The service determines what’s trustworthy vs not based on signatures that are configured using Windows policy.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5891EF2-C431-4BA9-B96E-821E289BEB25}"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16006184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r>
              <a:rPr lang="en-US" sz="900" kern="1200" dirty="0">
                <a:solidFill>
                  <a:schemeClr val="tx1"/>
                </a:solidFill>
                <a:effectLst/>
                <a:latin typeface="Segoe UI Light" pitchFamily="34" charset="0"/>
                <a:ea typeface="+mn-ea"/>
                <a:cs typeface="+mn-cs"/>
              </a:rPr>
              <a:t>As mentioned before Device Guard mode is supported for both Universal and Win32 apps. Trust is established when apps are signed using either the Windows store publishing process or a web service that ISV’s and Enterprises can use to sign their own applications.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signatures that Microsoft uses to sign apps aren’t any old signatures. They’re special and either roll up to their certificate authority, one you trust, or your own. In other words the apps need to be more than signed. They need to be signed using a signature that Microsoft or you believe is trustworthy.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apps signing process is automatic for apps that are published through the Windows store.  For ISV’s and Enterprises that want to sign their own apps, Microsoft will provide them with access to a secured web service. The webs service can sign actual binaries or it can sign what they call a catalog file, which is basically a hash table for the apps binaries. The catalog file can easily be generated using a tool that will run simulates the app setup process and generates and the file as the output.</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8BB1931-2991-479A-B47F-6291ADF23EB1}"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7750611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So Device Guard is pretty straight forward and unlike other antimalware solutions which are highly susceptible to tampering, bypass, and to be quite frank can’t keep up with the volume of new malware that is entering into the ecosystem, this one completely different. It’s decisive in its ability to ward off attack due to the hardware and isolation techniques, and it quite literally is unable to allow unauthorized code from starting on your devices.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Every customer should evaluate this feature to see if it can work for them and keep in mind you don’t have to boil the ocean with it. Possibly it’s just appropriate for some devices in your org? Start by deploying it on Kiosk/ATM/POS systems types of systems, use it on any devices </a:t>
            </a:r>
            <a:r>
              <a:rPr lang="en-US" sz="900" kern="1200" dirty="0" err="1">
                <a:solidFill>
                  <a:schemeClr val="tx1"/>
                </a:solidFill>
                <a:effectLst/>
                <a:latin typeface="Segoe UI Light" pitchFamily="34" charset="0"/>
                <a:ea typeface="+mn-ea"/>
                <a:cs typeface="+mn-cs"/>
              </a:rPr>
              <a:t>ITPro</a:t>
            </a:r>
            <a:r>
              <a:rPr lang="en-US" sz="900" kern="1200" dirty="0">
                <a:solidFill>
                  <a:schemeClr val="tx1"/>
                </a:solidFill>
                <a:effectLst/>
                <a:latin typeface="Segoe UI Light" pitchFamily="34" charset="0"/>
                <a:ea typeface="+mn-ea"/>
                <a:cs typeface="+mn-cs"/>
              </a:rPr>
              <a:t> use administrative privilege from as they’re a primary target for attackers, use it devices with the most sensitive information on them (e.g.: </a:t>
            </a:r>
            <a:r>
              <a:rPr lang="en-US" sz="900" kern="1200" dirty="0" err="1">
                <a:solidFill>
                  <a:schemeClr val="tx1"/>
                </a:solidFill>
                <a:effectLst/>
                <a:latin typeface="Segoe UI Light" pitchFamily="34" charset="0"/>
                <a:ea typeface="+mn-ea"/>
                <a:cs typeface="+mn-cs"/>
              </a:rPr>
              <a:t>CxO’s</a:t>
            </a:r>
            <a:r>
              <a:rPr lang="en-US" sz="900" kern="1200" dirty="0">
                <a:solidFill>
                  <a:schemeClr val="tx1"/>
                </a:solidFill>
                <a:effectLst/>
                <a:latin typeface="Segoe UI Light" pitchFamily="34" charset="0"/>
                <a:ea typeface="+mn-ea"/>
                <a:cs typeface="+mn-cs"/>
              </a:rPr>
              <a:t>), and then grow it out from there.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So what do you do if Device Guard is a perfect fit? For this scenario you’ll choose the traditional mode which depends on a deep bench of Windows, System Center, Intune and in some cases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technologies like the threat intel services from </a:t>
            </a:r>
            <a:r>
              <a:rPr lang="en-US" sz="900" kern="1200" dirty="0" err="1">
                <a:solidFill>
                  <a:schemeClr val="tx1"/>
                </a:solidFill>
                <a:effectLst/>
                <a:latin typeface="Segoe UI Light" pitchFamily="34" charset="0"/>
                <a:ea typeface="+mn-ea"/>
                <a:cs typeface="+mn-cs"/>
              </a:rPr>
              <a:t>Fireeye</a:t>
            </a:r>
            <a:r>
              <a:rPr lang="en-US" sz="900" kern="1200" dirty="0">
                <a:solidFill>
                  <a:schemeClr val="tx1"/>
                </a:solidFill>
                <a:effectLst/>
                <a:latin typeface="Segoe UI Light" pitchFamily="34" charset="0"/>
                <a:ea typeface="+mn-ea"/>
                <a:cs typeface="+mn-cs"/>
              </a:rPr>
              <a:t> and others to better manage the risk. Let’s talk about what Windows offers for this scenario.</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0059303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r>
              <a:rPr lang="en-US" sz="900" kern="1200">
                <a:solidFill>
                  <a:schemeClr val="tx1"/>
                </a:solidFill>
                <a:effectLst/>
                <a:latin typeface="Segoe UI Light" pitchFamily="34" charset="0"/>
                <a:ea typeface="+mn-ea"/>
                <a:cs typeface="+mn-cs"/>
              </a:rPr>
              <a:t>When you approach threat resistance with the Traditional Mode approach there is a lot more to think about. Here is how Microsoft approaches things. </a:t>
            </a:r>
          </a:p>
          <a:p>
            <a:r>
              <a:rPr lang="en-US" sz="900" kern="1200">
                <a:solidFill>
                  <a:schemeClr val="tx1"/>
                </a:solidFill>
                <a:effectLst/>
                <a:latin typeface="Segoe UI Light" pitchFamily="34" charset="0"/>
                <a:ea typeface="+mn-ea"/>
                <a:cs typeface="+mn-cs"/>
              </a:rPr>
              <a:t>They start their approach by delivering capabilities that can protect the device from tampering. Then they need to make they have defenses that can prevent vulnerabilities from being exploited. Then, of course, they need to deal with malware and phishing.  </a:t>
            </a:r>
          </a:p>
          <a:p>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Windows 10 has dramatic improvements across each of these areas, so lets dive into them a bit more in the next couple of slides. </a:t>
            </a:r>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E4172B7-104B-4A4B-9816-E6E9EB4257ED}"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75</a:t>
            </a:fld>
            <a:endParaRPr lang="en-US" dirty="0"/>
          </a:p>
        </p:txBody>
      </p:sp>
    </p:spTree>
    <p:extLst>
      <p:ext uri="{BB962C8B-B14F-4D97-AF65-F5344CB8AC3E}">
        <p14:creationId xmlns:p14="http://schemas.microsoft.com/office/powerpoint/2010/main" val="41557980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 </a:t>
            </a:r>
            <a:endParaRPr lang="en-US" sz="900" kern="1200" dirty="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When it comes to Windows, Microsoft needs to be able to maintain platform integrity such that that Windows components and even the anti-virus software are protected from tampering.</a:t>
            </a:r>
          </a:p>
          <a:p>
            <a:r>
              <a:rPr lang="en-US" sz="900" kern="1200">
                <a:solidFill>
                  <a:schemeClr val="tx1"/>
                </a:solidFill>
                <a:effectLst/>
                <a:latin typeface="Segoe UI Light" pitchFamily="34" charset="0"/>
                <a:ea typeface="+mn-ea"/>
                <a:cs typeface="+mn-cs"/>
              </a:rPr>
              <a:t>With Windows 8, Microsoft made Universal Extensible Firmware Interface (UEFI) a required component in Windows PC’s. This gives them the ability to protect the device’s integrity even within the firmware itself. With it you get super high assurance that the devices firmware hasn’t been altered and Windows is going to start before any other software on the device -- meaning no lower level malware such as boot kits. </a:t>
            </a:r>
          </a:p>
          <a:p>
            <a:r>
              <a:rPr lang="en-US" sz="900" kern="1200">
                <a:solidFill>
                  <a:schemeClr val="tx1"/>
                </a:solidFill>
                <a:effectLst/>
                <a:latin typeface="Segoe UI Light" pitchFamily="34" charset="0"/>
                <a:ea typeface="+mn-ea"/>
                <a:cs typeface="+mn-cs"/>
              </a:rPr>
              <a:t> </a:t>
            </a:r>
          </a:p>
          <a:p>
            <a:r>
              <a:rPr lang="en-US" sz="900" kern="1200">
                <a:solidFill>
                  <a:schemeClr val="tx1"/>
                </a:solidFill>
                <a:effectLst/>
                <a:latin typeface="Segoe UI Light" pitchFamily="34" charset="0"/>
                <a:ea typeface="+mn-ea"/>
                <a:cs typeface="+mn-cs"/>
              </a:rPr>
              <a:t>Once they securely startup the devices and Windows the very first actions Windows will take is to start the Windows Trusted Boot feature. This feature protects the Windows system core (kernel), privileged drivers, and system defenses such as the antimalware solution. The idea here that if they can prevent malware from being able to start early in the boot process and before its system defenses have started, they can prevent it from hiding from them. Trusted Boot is an architectural change that effectively eliminates the potential for rootkit attacks, meaning attacks that gain system access by tampering with the Windows boot process.</a:t>
            </a:r>
          </a:p>
          <a:p>
            <a:r>
              <a:rPr lang="en-US" sz="900" kern="1200">
                <a:solidFill>
                  <a:schemeClr val="tx1"/>
                </a:solidFill>
                <a:effectLst/>
                <a:latin typeface="Segoe UI Light" pitchFamily="34" charset="0"/>
                <a:ea typeface="+mn-ea"/>
                <a:cs typeface="+mn-cs"/>
              </a:rPr>
              <a:t> </a:t>
            </a:r>
          </a:p>
          <a:p>
            <a:r>
              <a:rPr lang="en-US" sz="900" kern="1200">
                <a:solidFill>
                  <a:schemeClr val="tx1"/>
                </a:solidFill>
                <a:effectLst/>
                <a:latin typeface="Segoe UI Light" pitchFamily="34" charset="0"/>
                <a:ea typeface="+mn-ea"/>
                <a:cs typeface="+mn-cs"/>
              </a:rPr>
              <a:t>Starting in concert with Windows 10, another critical hardware component that will become standard equipment is Trusted Platform Model (TPM). TPM provides Windows with an isolated tamper proof hardware component to protect sensitive information, such as user credentials, certificates, and other secrets. In addition, it can be used to confirm device integrity features such as UEFI and those that come with Windows have not been bypassed. In the past this component has been a challenge in certain regions but now there is availability and use in countries like China and Russia.</a:t>
            </a:r>
          </a:p>
          <a:p>
            <a:r>
              <a:rPr lang="en-US" sz="900" b="1" kern="1200">
                <a:solidFill>
                  <a:schemeClr val="tx1"/>
                </a:solidFill>
                <a:effectLst/>
                <a:latin typeface="Segoe UI Light" pitchFamily="34" charset="0"/>
                <a:ea typeface="+mn-ea"/>
                <a:cs typeface="+mn-cs"/>
              </a:rPr>
              <a:t> </a:t>
            </a:r>
            <a:endParaRPr lang="en-US" sz="900" kern="1200">
              <a:solidFill>
                <a:schemeClr val="tx1"/>
              </a:solidFill>
              <a:effectLst/>
              <a:latin typeface="Segoe UI Light" pitchFamily="34" charset="0"/>
              <a:ea typeface="+mn-ea"/>
              <a:cs typeface="+mn-cs"/>
            </a:endParaRPr>
          </a:p>
          <a:p>
            <a:r>
              <a:rPr lang="en-US" sz="900" kern="1200">
                <a:solidFill>
                  <a:schemeClr val="tx1"/>
                </a:solidFill>
                <a:effectLst/>
                <a:latin typeface="Segoe UI Light" pitchFamily="34" charset="0"/>
                <a:ea typeface="+mn-ea"/>
                <a:cs typeface="+mn-cs"/>
              </a:rPr>
              <a:t>With Windows 10, Microsoft will also be using virtualization capabilities in business class devices to further isolate sensitive Windows components away from the main system such that they can’t be tampered with even when the rest of the system is fully compromised. For instance, their code integrity, authentication, and even virtual TPM functionality will be running in these virtualized environments. </a:t>
            </a:r>
          </a:p>
          <a:p>
            <a:r>
              <a:rPr lang="en-US" sz="900" kern="1200">
                <a:solidFill>
                  <a:schemeClr val="tx1"/>
                </a:solidFill>
                <a:effectLst/>
                <a:latin typeface="Segoe UI Light" pitchFamily="34" charset="0"/>
                <a:ea typeface="+mn-ea"/>
                <a:cs typeface="+mn-cs"/>
              </a:rPr>
              <a:t> </a:t>
            </a:r>
          </a:p>
          <a:p>
            <a:r>
              <a:rPr lang="en-US" sz="900" kern="1200">
                <a:solidFill>
                  <a:schemeClr val="tx1"/>
                </a:solidFill>
                <a:effectLst/>
                <a:latin typeface="Segoe UI Light" pitchFamily="34" charset="0"/>
                <a:ea typeface="+mn-ea"/>
                <a:cs typeface="+mn-cs"/>
              </a:rPr>
              <a:t>In addition to isolating sensitive Windows components from the rest of the system, Microsoft has added special protection to those processes that remain with the rest of the system. With a feature they call Protected Processes, they create the condition where just trusted processes can communicate with each other and their configuration. Microsoft has even extended this capability to antimalware solutions such that they can better them. This basically means that malware will have a difficult time tampering with the core system processes and antimalware solution even when it gains administrative control. </a:t>
            </a:r>
            <a:endParaRPr lang="en-US" sz="900"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24686538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When Microsoft talks about Platform and Apps security, they’re focusing on ensuring the platform and apps can’t be manipulated or controlled while they are running. This is different than how Microsoft thinks about Device and Platform integrity where, for the most part, includes talking about attacks that literally change, or possibly replace, device firmware or the OS components themselves.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b="1" kern="1200" dirty="0">
                <a:solidFill>
                  <a:srgbClr val="000000"/>
                </a:solidFill>
                <a:effectLst/>
                <a:latin typeface="Segoe UI" panose="020B0502040204020203" pitchFamily="34" charset="0"/>
                <a:ea typeface="+mn-ea"/>
                <a:cs typeface="+mn-cs"/>
              </a:rPr>
              <a:t>Vulnerability Mitigations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typical attack vector here is where the attack exploits vulnerabilities in the platform or apps, thus enabling them gain control of its functions. From here attacks go after users’ identity, data, or they’ll use the device for their own purposes (e.g.: </a:t>
            </a:r>
            <a:r>
              <a:rPr lang="en-US" sz="900" kern="1200" dirty="0" err="1">
                <a:solidFill>
                  <a:srgbClr val="000000"/>
                </a:solidFill>
                <a:effectLst/>
                <a:latin typeface="Segoe UI" panose="020B0502040204020203" pitchFamily="34" charset="0"/>
                <a:ea typeface="+mn-ea"/>
                <a:cs typeface="+mn-cs"/>
              </a:rPr>
              <a:t>BotNet</a:t>
            </a:r>
            <a:r>
              <a:rPr lang="en-US" sz="900" kern="1200" dirty="0">
                <a:solidFill>
                  <a:srgbClr val="000000"/>
                </a:solidFill>
                <a:effectLst/>
                <a:latin typeface="Segoe UI" panose="020B0502040204020203" pitchFamily="34" charset="0"/>
                <a:ea typeface="+mn-ea"/>
                <a:cs typeface="+mn-cs"/>
              </a:rPr>
              <a:t> for sending spam, </a:t>
            </a:r>
            <a:r>
              <a:rPr lang="en-US" sz="900" kern="1200" dirty="0" err="1">
                <a:solidFill>
                  <a:srgbClr val="000000"/>
                </a:solidFill>
                <a:effectLst/>
                <a:latin typeface="Segoe UI" panose="020B0502040204020203" pitchFamily="34" charset="0"/>
                <a:ea typeface="+mn-ea"/>
                <a:cs typeface="+mn-cs"/>
              </a:rPr>
              <a:t>DDoS</a:t>
            </a:r>
            <a:r>
              <a:rPr lang="en-US" sz="900" kern="1200" dirty="0">
                <a:solidFill>
                  <a:srgbClr val="000000"/>
                </a:solidFill>
                <a:effectLst/>
                <a:latin typeface="Segoe UI" panose="020B0502040204020203" pitchFamily="34" charset="0"/>
                <a:ea typeface="+mn-ea"/>
                <a:cs typeface="+mn-cs"/>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reality when it comes to vulnerabilities is that as long as human being are writing software they’ll continue to introduce vulnerabilities into their code.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Windows 10, Microsoft has a deep bench of functionality that is designed to deal with the eventuality that vulnerabilities will be discovered in the platform or the apps running on top of it. They call these vulnerability mitigations and they’re designed to prevent attackers from being able to manipulate app functionality already running system in memory.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typical vulnerability exploit enables the attacker to replace functionality of an application running in system memory with their own. From here this malicious function will very likely initiate the installation of additional malware which will give the attacker much broader control and access to the system.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Prior to Windows 2003 and up until XP SP1, Microsoft didn’t really have any mitigations in place to deal with vulnerabilities in the platform and apps running on top of it. Attackers weren’t really focused on them but that all changed in 2003 when attacks like Slammer and Blaster wreaked havoc on organizations.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It was a big wake up call for the industry and Microsoft in particular and they responded as quickly as possible by creating the Trustworthy Computing organization, the Security Development Lifecycle (SDL) for secure software development. They also delivered XP SP2 which includes a number of mitigations to help prevent vulnerability exploits.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An attacker’s ability to successfully exploit a vulnerability depends on their ability to place exploit code into a very precise location in memory such that it can be executed later on. In XP SP2 Microsoft introduced Data Execution Prevention (DEP), which enables a developer to define which memory addresses for their app require the ability execute code vs which ones are just here to store read only data. DEP basically reduces the surface area of where an attacker can insert malicious executable code into an app.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One of the most impactful mitigations was the introduction of Address Space Layout Randomization (ASLR) in Windows Vista which is another capability designed to make it more difficult for an attacker who finds a vulnerability from being able to exploit it. ASLR randomizes system memory making it very hard for them to find useful memory locations to insert malicious executable code.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DEP and ASLR were effective when implemented but the reality is that Windows itself wasn’t able take advantage of it due to legacy dependencies and app compatibility issues. In the end just a subset of Windows was being protected by these technologies and of course the attackers found out where and they even discovered some bypasses.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To deal with this in Windows 8, Microsoft took the time to app compatibility issues and they’re now in a place where both DEP and ASLR are used holistically across the system. They also </a:t>
            </a:r>
            <a:r>
              <a:rPr lang="en-US" sz="900" kern="1200" dirty="0" err="1">
                <a:solidFill>
                  <a:srgbClr val="000000"/>
                </a:solidFill>
                <a:effectLst/>
                <a:latin typeface="Segoe UI" panose="020B0502040204020203" pitchFamily="34" charset="0"/>
                <a:ea typeface="+mn-ea"/>
                <a:cs typeface="+mn-cs"/>
              </a:rPr>
              <a:t>rev’d</a:t>
            </a:r>
            <a:r>
              <a:rPr lang="en-US" sz="900" kern="1200" dirty="0">
                <a:solidFill>
                  <a:srgbClr val="000000"/>
                </a:solidFill>
                <a:effectLst/>
                <a:latin typeface="Segoe UI" panose="020B0502040204020203" pitchFamily="34" charset="0"/>
                <a:ea typeface="+mn-ea"/>
                <a:cs typeface="+mn-cs"/>
              </a:rPr>
              <a:t> ASLR to version 2.0. In 2.0 Microsoft increased the level of entropy by magnitudes of order making “the random” that much more random. They even started to take advantage of a 64bit range of memory addresses, which increases the total surface area of memory they can randomize across. Microsoft’s analysis of all of the vulnerability exploit techniques in use by the attackers on Windows 7 showed them that these changes to ASLR and DEP would break over 95% of their techniques.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Windows 10 they’ve added another mitigation that is designed to break the attackers’ cookbook. This feature is called Control Flow Guard (CFG) which is designed to deal with ASLR bypass techniques. As mentioned earlier ASLR randomizes memory making it hard to find useful places to insert code. But what if an attacker could find a way to get an app to disclose where it stores things in memory? In this case you’d be able to bypass ASLR. Using a technique called “Use after Free” an attacker can do just that. So Microsoft has added a new feature to help prevent these types of disclosures. I’ll show you the impact of this feature later on when we talk about IE improvements.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Significant investments in vulnerability mitigations are a critical for the platform, and in particular, Win32 apps that have the potential to enable attackers to gain the highest level of privilege.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b="1" kern="1200" dirty="0">
                <a:solidFill>
                  <a:srgbClr val="000000"/>
                </a:solidFill>
                <a:effectLst/>
                <a:latin typeface="Segoe UI" panose="020B0502040204020203" pitchFamily="34" charset="0"/>
                <a:ea typeface="+mn-ea"/>
                <a:cs typeface="+mn-cs"/>
              </a:rPr>
              <a:t>Universal Apps and Sandboxing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With Universal Apps Microsoft has another and very decisive mitigation at their disposal, which is the ability to sandbox Universal Apps using </a:t>
            </a:r>
            <a:r>
              <a:rPr lang="en-US" sz="900" kern="1200" dirty="0" err="1">
                <a:solidFill>
                  <a:srgbClr val="000000"/>
                </a:solidFill>
                <a:effectLst/>
                <a:latin typeface="Segoe UI" panose="020B0502040204020203" pitchFamily="34" charset="0"/>
                <a:ea typeface="+mn-ea"/>
                <a:cs typeface="+mn-cs"/>
              </a:rPr>
              <a:t>AppContainer</a:t>
            </a:r>
            <a:r>
              <a:rPr lang="en-US" sz="900" kern="1200" dirty="0">
                <a:solidFill>
                  <a:srgbClr val="000000"/>
                </a:solidFill>
                <a:effectLst/>
                <a:latin typeface="Segoe UI" panose="020B0502040204020203" pitchFamily="34" charset="0"/>
                <a:ea typeface="+mn-ea"/>
                <a:cs typeface="+mn-cs"/>
              </a:rPr>
              <a:t> technology. They originally shipped in this Windows Phone 7 and then later on they integrated the capability into Windows 8. Microsoft’s sandboxing technology inherently runs the application with least privilege and the sandbox prevents it from tampering with the system, data, and others apps. Universal Apps must declare what system services they need access to and they get no more and no less. Consumers and the community can see what capabilities are being used by apps in the store, and they can ask questions when an apps appears to require more capabilities than they should. And finally Windows flags certain capabilities, those that grant the app access to sensitive data feeds such as those that can come from the camera, GPS and microphone when you install they app. Windows will ask you if you’re sure that you want to grant the app access to these sensitive resources in an intuitive and simple way.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b="1" kern="1200" dirty="0">
                <a:solidFill>
                  <a:srgbClr val="000000"/>
                </a:solidFill>
                <a:effectLst/>
                <a:latin typeface="Segoe UI" panose="020B0502040204020203" pitchFamily="34" charset="0"/>
                <a:ea typeface="+mn-ea"/>
                <a:cs typeface="+mn-cs"/>
              </a:rPr>
              <a:t>Windows Defender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If our devices weren’t connected to networks, and especially the internet, we’d have very little to worry about. Thankfully that’s not the world we live in, but the price we have to pay is that we need to make big investments in making that online experience safe.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Configuring your devices with Device Guard is clearly your best and most decisive defense. If that isn’t going to work for all of the devices in your environment, you’ll find an antimalware solution like Windows Defender is going to be one of the most important defenses.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Windows Defender has been dramatically improved in Windows 10.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One of the challenges Microsoft faced with any vendor’s antimalware solution is that when malware gets onto the devices with sufficient privilege, it is pretty effective as disabling the AV solution. In the consumer space Microsoft sees large percentages of devices that are either out of date, have been disabled by malware, and in many cases they’re simply devices that were protected by a trial or subscription based antimalware solution that has since expired.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Starting with Windows 10, when a 3</a:t>
            </a:r>
            <a:r>
              <a:rPr lang="en-US" sz="900" kern="1200" baseline="30000" dirty="0">
                <a:solidFill>
                  <a:srgbClr val="000000"/>
                </a:solidFill>
                <a:effectLst/>
                <a:latin typeface="Segoe UI" panose="020B0502040204020203" pitchFamily="34" charset="0"/>
                <a:ea typeface="+mn-ea"/>
                <a:cs typeface="+mn-cs"/>
              </a:rPr>
              <a:t>rd</a:t>
            </a:r>
            <a:r>
              <a:rPr lang="en-US" sz="900" kern="1200" dirty="0">
                <a:solidFill>
                  <a:srgbClr val="000000"/>
                </a:solidFill>
                <a:effectLst/>
                <a:latin typeface="Segoe UI" panose="020B0502040204020203" pitchFamily="34" charset="0"/>
                <a:ea typeface="+mn-ea"/>
                <a:cs typeface="+mn-cs"/>
              </a:rPr>
              <a:t> party antimalware solution has expired and is offering no protection, Windows will help the user re-subscribe to their original antimalware solution. They’ll remind them a number of times but if within 3 days they don’t act, they will automatically turn on Windows Defender such that they can be protected. The numbers Microsoft has suggests this will have a huge impact.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In addition Microsoft has added Windows Defender to Windows Server which has been big ask from their customers.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They’ve also dramatically improved Windows Defenders ability to detect malware. Windows Defenders takes full advantage of the power of the cloud to get the fastest possible detection times, even for highly polymorphic malware. For instance, in some cases a device won’t have a signature for new malware that Microsoft is aware of but your AV solution hasn’t yet received this latest signature file from Windows Update. When new suspicious files are detected on the system, Windows can quickly use the cloud to vet whether or not it knows the reputation and if need be, it can automatically force a cloud block well ahead of the distribution of the signature file. In addition, the Windows Defender is taking full advantage of the new APIs and event channels that Microsoft designed based on 3</a:t>
            </a:r>
            <a:r>
              <a:rPr lang="en-US" sz="900" kern="1200" baseline="30000" dirty="0">
                <a:solidFill>
                  <a:srgbClr val="000000"/>
                </a:solidFill>
                <a:effectLst/>
                <a:latin typeface="Segoe UI" panose="020B0502040204020203" pitchFamily="34" charset="0"/>
                <a:ea typeface="+mn-ea"/>
                <a:cs typeface="+mn-cs"/>
              </a:rPr>
              <a:t>rd</a:t>
            </a:r>
            <a:r>
              <a:rPr lang="en-US" sz="900" kern="1200" dirty="0">
                <a:solidFill>
                  <a:srgbClr val="000000"/>
                </a:solidFill>
                <a:effectLst/>
                <a:latin typeface="Segoe UI" panose="020B0502040204020203" pitchFamily="34" charset="0"/>
                <a:ea typeface="+mn-ea"/>
                <a:cs typeface="+mn-cs"/>
              </a:rPr>
              <a:t> party feedback, giving the best protection capabilities yet.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last thing we have time to discuss is related to making Windows Defender less susceptible to malware tampering. Microsoft calls this protecting the guard. In Windows 10, Defender has been isolated in the system, using a technology they call Protected Processes, such that malware can’t tamper with its configuration and state.  Interaction with Windows Defender and its configuration can only occur with process that are trusted and signed using a special process. This level of protection is also available for 3</a:t>
            </a:r>
            <a:r>
              <a:rPr lang="en-US" sz="900" kern="1200" baseline="30000" dirty="0">
                <a:solidFill>
                  <a:srgbClr val="000000"/>
                </a:solidFill>
                <a:effectLst/>
                <a:latin typeface="Segoe UI" panose="020B0502040204020203" pitchFamily="34" charset="0"/>
                <a:ea typeface="+mn-ea"/>
                <a:cs typeface="+mn-cs"/>
              </a:rPr>
              <a:t>rd</a:t>
            </a:r>
            <a:r>
              <a:rPr lang="en-US" sz="900" kern="1200" dirty="0">
                <a:solidFill>
                  <a:srgbClr val="000000"/>
                </a:solidFill>
                <a:effectLst/>
                <a:latin typeface="Segoe UI" panose="020B0502040204020203" pitchFamily="34" charset="0"/>
                <a:ea typeface="+mn-ea"/>
                <a:cs typeface="+mn-cs"/>
              </a:rPr>
              <a:t> party solutions.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Microsoft assumes that all of the defenses will fail us. To deal with this eventuality, they’ve put Windows Defender Offline in the Windows Recover environment. In the event that Windows Defender can’t resolve an issue because the malware is too deep in the system, Windows can boot into the secured Windows Recover environment and repair the system from there. No longer do you need to go to the web to acquire an offline scanning tool that runs from a USB, DVD, etc.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b="1" kern="1200" dirty="0">
                <a:solidFill>
                  <a:srgbClr val="000000"/>
                </a:solidFill>
                <a:effectLst/>
                <a:latin typeface="Segoe UI" panose="020B0502040204020203" pitchFamily="34" charset="0"/>
                <a:ea typeface="+mn-ea"/>
                <a:cs typeface="+mn-cs"/>
              </a:rPr>
              <a:t>Internet Explorer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Windows Defender will be better than ever, but that is just one part of the stack. Another important solution for online safety is Internet Explorer.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It turns out that the best pathway for threats, whether they are phishing or malware related, is through a browser. It could be IE, Firefox, Chrome, you name 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As opposed to the antimalware solution which addresses threats after they’ve already landed on the device the browser is in the unique position to be able to detect and block the threats before they ever make it. This type of blocking is done using </a:t>
            </a:r>
            <a:r>
              <a:rPr lang="en-US" sz="900" kern="1200" dirty="0" err="1">
                <a:solidFill>
                  <a:srgbClr val="000000"/>
                </a:solidFill>
                <a:effectLst/>
                <a:latin typeface="Segoe UI" panose="020B0502040204020203" pitchFamily="34" charset="0"/>
                <a:ea typeface="+mn-ea"/>
                <a:cs typeface="+mn-cs"/>
              </a:rPr>
              <a:t>SmartScreen</a:t>
            </a:r>
            <a:r>
              <a:rPr lang="en-US" sz="900" kern="1200" dirty="0">
                <a:solidFill>
                  <a:srgbClr val="000000"/>
                </a:solidFill>
                <a:effectLst/>
                <a:latin typeface="Segoe UI" panose="020B0502040204020203" pitchFamily="34" charset="0"/>
                <a:ea typeface="+mn-ea"/>
                <a:cs typeface="+mn-cs"/>
              </a:rPr>
              <a:t> technology and it is quite literally your front line defense while you’re online.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err="1">
                <a:solidFill>
                  <a:srgbClr val="000000"/>
                </a:solidFill>
                <a:effectLst/>
                <a:latin typeface="Segoe UI" panose="020B0502040204020203" pitchFamily="34" charset="0"/>
                <a:ea typeface="+mn-ea"/>
                <a:cs typeface="+mn-cs"/>
              </a:rPr>
              <a:t>SmartScreen</a:t>
            </a:r>
            <a:r>
              <a:rPr lang="en-US" sz="900" kern="1200" dirty="0">
                <a:solidFill>
                  <a:srgbClr val="000000"/>
                </a:solidFill>
                <a:effectLst/>
                <a:latin typeface="Segoe UI" panose="020B0502040204020203" pitchFamily="34" charset="0"/>
                <a:ea typeface="+mn-ea"/>
                <a:cs typeface="+mn-cs"/>
              </a:rPr>
              <a:t> technology takes advantage of the near unlimited computer of the Microsoft cloud which crawls the internet looking for new URL’s and apps to apply reputations to. From here Windows and the Internet can block malicious, or even suspicious, sites and apps.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When it comes to URL blocking Microsoft has a huge and much needed improvement coming in the next version IE. Today when you go to a site that is on the malicious URL list, Microsoft blocks </a:t>
            </a:r>
            <a:r>
              <a:rPr lang="en-US" sz="900" u="sng" kern="1200" dirty="0">
                <a:solidFill>
                  <a:srgbClr val="000000"/>
                </a:solidFill>
                <a:effectLst/>
                <a:latin typeface="Segoe UI" panose="020B0502040204020203" pitchFamily="34" charset="0"/>
                <a:ea typeface="+mn-ea"/>
                <a:cs typeface="+mn-cs"/>
              </a:rPr>
              <a:t>access to the content</a:t>
            </a:r>
            <a:r>
              <a:rPr lang="en-US" sz="900" kern="1200" dirty="0">
                <a:solidFill>
                  <a:srgbClr val="000000"/>
                </a:solidFill>
                <a:effectLst/>
                <a:latin typeface="Segoe UI" panose="020B0502040204020203" pitchFamily="34" charset="0"/>
                <a:ea typeface="+mn-ea"/>
                <a:cs typeface="+mn-cs"/>
              </a:rPr>
              <a:t> but behind the scenes </a:t>
            </a:r>
            <a:r>
              <a:rPr lang="en-US" sz="900" u="sng" kern="1200" dirty="0">
                <a:solidFill>
                  <a:srgbClr val="000000"/>
                </a:solidFill>
                <a:effectLst/>
                <a:latin typeface="Segoe UI" panose="020B0502040204020203" pitchFamily="34" charset="0"/>
                <a:ea typeface="+mn-ea"/>
                <a:cs typeface="+mn-cs"/>
              </a:rPr>
              <a:t>you’ve actually visited the site,</a:t>
            </a:r>
            <a:r>
              <a:rPr lang="en-US" sz="900" kern="1200" dirty="0">
                <a:solidFill>
                  <a:srgbClr val="000000"/>
                </a:solidFill>
                <a:effectLst/>
                <a:latin typeface="Segoe UI" panose="020B0502040204020203" pitchFamily="34" charset="0"/>
                <a:ea typeface="+mn-ea"/>
                <a:cs typeface="+mn-cs"/>
              </a:rPr>
              <a:t> which gives the site the ability to try and run exploits code against the browser and plug-ins running within it such as Java and Flash. In Windows 10, IE will block the site entirely so the site has no ability to inflict harm on the device. Making this work in a performant way was challenging which is why Microsoft didn’t do it prior to Windows 10. However, they’ve come up with a way in Windows 10 to address those challenges.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When it comes to App reputation in Windows 8.1, Microsoft actually moved the functionality, which was in IE, into the Windows platform itself. This helps us ensure that content, whether it comes through the browser, USB, etc. can be vetted and blocked no matter what pathway it comes by way of. This functionality has literally blocked billions of malicious apps from devices.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This next IE protection mechanism that we’re going to discuss has already been released to existing customers, and it’s had an amazing impact on the behavior of the attackers.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As you’ve seen in the previous slides there are very few zero day attacks against IE. The mitigations in place make them very difficult to pull off. It is for this reason that attackers have redirected their attention to the plug-ins, such as Java and Flash that run within 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Java was the primary target of the attackers until September 2014, which is when Microsoft shipped an IE update that prevented unpatched versions of Java from running the browser. Once they did this, Java based browser exploits in IE dropped to a trickle.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1650603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r>
              <a:rPr lang="en-US" sz="900" kern="1200" dirty="0">
                <a:solidFill>
                  <a:schemeClr val="tx1"/>
                </a:solidFill>
                <a:effectLst/>
                <a:latin typeface="Segoe UI Light" pitchFamily="34" charset="0"/>
                <a:ea typeface="+mn-ea"/>
                <a:cs typeface="+mn-cs"/>
              </a:rPr>
              <a:t>So Microsoft is offering a deep bench of malware defenses but the reality is that they have a mental model that </a:t>
            </a:r>
            <a:r>
              <a:rPr lang="en-US" sz="900" kern="1200" baseline="0" dirty="0">
                <a:solidFill>
                  <a:schemeClr val="tx1"/>
                </a:solidFill>
                <a:effectLst/>
                <a:latin typeface="Segoe UI Light" pitchFamily="34" charset="0"/>
                <a:ea typeface="+mn-ea"/>
                <a:cs typeface="+mn-cs"/>
              </a:rPr>
              <a:t>assumes those defenses will be breached. </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To address this Microsoft is delivering conditional access capabilities that built are on top of Windows Provable PC Health (PPCH). When PPCH is used with a management system such as a MDM solution like Intune, or even a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system, access to resources can be based on a device’s health state.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Lets drill into this scenario a bit more. </a:t>
            </a:r>
          </a:p>
          <a:p>
            <a:endParaRPr lang="en-US" sz="900" b="1" baseline="0"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17629948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r>
              <a:rPr lang="en-US" sz="900" kern="1200" dirty="0">
                <a:solidFill>
                  <a:schemeClr val="tx1"/>
                </a:solidFill>
                <a:effectLst/>
                <a:latin typeface="Segoe UI Light" pitchFamily="34" charset="0"/>
                <a:ea typeface="+mn-ea"/>
                <a:cs typeface="+mn-cs"/>
              </a:rPr>
              <a:t>One of the challenges faced with access control is that in most cases it’s just focused on making sure that the right people get access to the right resources. If you can authenticate, you’re going to get access and it can occur using a device that IT knows very little about. </a:t>
            </a:r>
          </a:p>
          <a:p>
            <a:r>
              <a:rPr lang="en-US" sz="900" kern="1200" dirty="0">
                <a:solidFill>
                  <a:schemeClr val="tx1"/>
                </a:solidFill>
                <a:effectLst/>
                <a:latin typeface="Segoe UI Light" pitchFamily="34" charset="0"/>
                <a:ea typeface="+mn-ea"/>
                <a:cs typeface="+mn-cs"/>
              </a:rPr>
              <a:t>Yes, they may be able to configure the device to be in a certain state, but is it really secure? For instance maybe they make sure that your device is encrypted before giving you access to email, but what if your PC infected with malware? Does anyone really deploy solutions that do this kind of analysis? Few do and most management systems will just let you in regardless of the state. Then even if they are using something like Cisco NAC or Microsoft’s NAP, those solutions don’t have the ability to deal with sophisticated malware such as boot and root kits that frequently can hide from everything short of an offline scan. </a:t>
            </a:r>
          </a:p>
          <a:p>
            <a:r>
              <a:rPr lang="en-US" sz="900" kern="1200" dirty="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35953440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r>
              <a:rPr lang="en-US" sz="900" kern="1200" dirty="0">
                <a:solidFill>
                  <a:schemeClr val="tx1"/>
                </a:solidFill>
                <a:effectLst/>
                <a:latin typeface="Segoe UI Light" pitchFamily="34" charset="0"/>
                <a:ea typeface="+mn-ea"/>
                <a:cs typeface="+mn-cs"/>
              </a:rPr>
              <a:t>In Windows 10 Microsoft will be updating the Provable PC Health (PPCH) cloud service that they launched with Windows 8.1 with enhanced capability. Unlike the version for 8.1 that was designed for consumers and just enabled Windows to inform users through action center or email that their PC’s were infected with malware that required special offline scanning and remediation techniques, they’ve updated it to provide this same capability to enterprises along with the ability to use this information to make Conditional Access decisions.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Provable PC Health (PPCH) cloud service will analyze the device’s UEFI Secure Boot and state to prevent devices with low level boot and root kits from flying under the radar.</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Intune will utilize this functionality and take it to the next level by coupling it with client polices that will enable conditional access to be granted based on the system’s ability to prove it’s secure, it’s antimalware system is functional and up to date, the firewall is running, and the devices patch state is compliant.</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This feature is awesome and is much needed for BYOD devices that today are connecting to your network and very likely becoming the gateways to malware proliferation and greater network breaches. </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solidFill>
                  <a:prstClr val="black"/>
                </a:solidFill>
              </a:rPr>
              <a:pPr/>
              <a:t>7/29/2021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290023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You face many challenges but one of the biggest is related to your user’s identities. They’re getting stolen and misused at unprecedented levels and if we look back at the Target breach you can see how devastating the impact can be when an identity falls into the wrong hands.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For those of you that don’t know about the Target breach it started with a user name and password that was provisioned to the company that serviced their HVAC systems. This identity was provisioned to enable the HVAC them to remotely log into the Target network and make adjustments but somehow this it fell into the wrong hands. From here a number of additional hacking techniques were used to enable the attacker to provision malware to Target’s POS systems which enabled them to steal millions of credit cards #’s.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If Target had used two factor authentication in this case possibly the breach could have been prevented, or at least delayed, but the reality is that two factor authentication is too expensive and too hard. Most organizations I speak with either don’t deploy it or if they do they only use it in a subset of cases. Maybe they require use for VPN access or access to a few key resources.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6225805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r>
              <a:rPr lang="en-US" sz="900" kern="1200" dirty="0">
                <a:solidFill>
                  <a:schemeClr val="tx1"/>
                </a:solidFill>
                <a:effectLst/>
                <a:latin typeface="Segoe UI Light" pitchFamily="34" charset="0"/>
                <a:ea typeface="+mn-ea"/>
                <a:cs typeface="+mn-cs"/>
              </a:rPr>
              <a:t>So there you have it. Windows 10 offers breakthrough technology that quite literally walls off the most common attacks that are being launched against your organizations. It helps you move to cost effective two factor authentication and protects user credentials from misuse, it provides data separation and data loss prevention capabilities, and finally it offers the most decisive solution in the fight against malware and online threats. </a:t>
            </a:r>
          </a:p>
          <a:p>
            <a:r>
              <a:rPr lang="en-US" sz="900" kern="1200" dirty="0">
                <a:solidFill>
                  <a:schemeClr val="tx1"/>
                </a:solidFill>
                <a:effectLst/>
                <a:latin typeface="Segoe UI Light" pitchFamily="34" charset="0"/>
                <a:ea typeface="+mn-ea"/>
                <a:cs typeface="+mn-cs"/>
              </a:rPr>
              <a:t>Windows 10 user and devices are going to become the hard target for the bad guys and from Microsoft’s view, it’s a critical upgrade. Five years ago (2009), Windows 7 wasn’t designed to protect you from the threats that have emerged in recent years. It’s now your choice to remain the soft target or become the hard one.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81</a:t>
            </a:fld>
            <a:endParaRPr lang="en-US" dirty="0"/>
          </a:p>
        </p:txBody>
      </p:sp>
    </p:spTree>
    <p:extLst>
      <p:ext uri="{BB962C8B-B14F-4D97-AF65-F5344CB8AC3E}">
        <p14:creationId xmlns:p14="http://schemas.microsoft.com/office/powerpoint/2010/main" val="3208874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Talk</a:t>
            </a:r>
            <a:r>
              <a:rPr lang="en-US" sz="900" b="1" baseline="0" dirty="0"/>
              <a:t> Track</a:t>
            </a:r>
          </a:p>
          <a:p>
            <a:endParaRPr lang="en-US" sz="900" b="1" baseline="0" dirty="0"/>
          </a:p>
          <a:p>
            <a:r>
              <a:rPr lang="en-US" sz="900" kern="1200" dirty="0">
                <a:solidFill>
                  <a:schemeClr val="tx1"/>
                </a:solidFill>
                <a:effectLst/>
                <a:latin typeface="Segoe UI Light" pitchFamily="34" charset="0"/>
                <a:ea typeface="+mn-ea"/>
                <a:cs typeface="+mn-cs"/>
              </a:rPr>
              <a:t>Slide just here </a:t>
            </a:r>
            <a:r>
              <a:rPr lang="en-US" sz="900" kern="1200">
                <a:solidFill>
                  <a:schemeClr val="tx1"/>
                </a:solidFill>
                <a:effectLst/>
                <a:latin typeface="Segoe UI Light" pitchFamily="34" charset="0"/>
                <a:ea typeface="+mn-ea"/>
                <a:cs typeface="+mn-cs"/>
              </a:rPr>
              <a:t>for animation. </a:t>
            </a:r>
            <a:endParaRPr lang="en-US" sz="900" kern="1200" dirty="0">
              <a:solidFill>
                <a:schemeClr val="tx1"/>
              </a:solidFill>
              <a:effectLst/>
              <a:latin typeface="Segoe UI Light" pitchFamily="34" charset="0"/>
              <a:ea typeface="+mn-ea"/>
              <a:cs typeface="+mn-cs"/>
            </a:endParaRP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6B6A8-3F07-409A-915F-65FEF8556C1B}"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82</a:t>
            </a:fld>
            <a:endParaRPr lang="en-US" dirty="0"/>
          </a:p>
        </p:txBody>
      </p:sp>
    </p:spTree>
    <p:extLst>
      <p:ext uri="{BB962C8B-B14F-4D97-AF65-F5344CB8AC3E}">
        <p14:creationId xmlns:p14="http://schemas.microsoft.com/office/powerpoint/2010/main" val="36408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Talk Track</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Lockheed breach is a great example of the impact of data exfiltration. In this case the specifications for the F-35 Stealth Fighter, representing 100’s of millions of dollars of R&amp;D, were stolen and were already seeing evidence that those plans have be leveraged and advanced the work of others.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So the point is we need to protect our data while it’s at rest, in use, and in transit and Windows offers solutions across each of these areas. We don’t have time to talk about all of them but there are two that are very important. One of the solutions your probably familiar with which is BitLocker and the other, which Microsoft internally calls Enterprise Data Protection, is brand new. We’ll talk about both.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342644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3850562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36910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76292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31624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2" name="Group 1"/>
          <p:cNvGrpSpPr/>
          <p:nvPr userDrawn="1"/>
        </p:nvGrpSpPr>
        <p:grpSpPr>
          <a:xfrm>
            <a:off x="0" y="-318"/>
            <a:ext cx="12436475" cy="6995160"/>
            <a:chOff x="-237725" y="482606"/>
            <a:chExt cx="12436475" cy="6995160"/>
          </a:xfrm>
        </p:grpSpPr>
        <p:sp>
          <p:nvSpPr>
            <p:cNvPr id="3" name="Rectangle 2"/>
            <p:cNvSpPr/>
            <p:nvPr/>
          </p:nvSpPr>
          <p:spPr bwMode="auto">
            <a:xfrm>
              <a:off x="-237725" y="482924"/>
              <a:ext cx="12436475" cy="69945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White Frame"/>
            <p:cNvSpPr/>
            <p:nvPr/>
          </p:nvSpPr>
          <p:spPr>
            <a:xfrm>
              <a:off x="-237408" y="482606"/>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algn="ctr" defTabSz="914400">
                <a:defRPr/>
              </a:pPr>
              <a:endParaRPr lang="en-US" kern="0">
                <a:solidFill>
                  <a:srgbClr val="FFFFFF"/>
                </a:solidFill>
              </a:endParaRPr>
            </a:p>
          </p:txBody>
        </p:sp>
      </p:grpSp>
    </p:spTree>
    <p:extLst>
      <p:ext uri="{BB962C8B-B14F-4D97-AF65-F5344CB8AC3E}">
        <p14:creationId xmlns:p14="http://schemas.microsoft.com/office/powerpoint/2010/main" val="89923790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_backgrou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2731" cy="6995160"/>
          </a:xfrm>
          <a:prstGeom prst="rect">
            <a:avLst/>
          </a:prstGeom>
        </p:spPr>
      </p:pic>
    </p:spTree>
    <p:extLst>
      <p:ext uri="{BB962C8B-B14F-4D97-AF65-F5344CB8AC3E}">
        <p14:creationId xmlns:p14="http://schemas.microsoft.com/office/powerpoint/2010/main" val="240766665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60677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45817984"/>
      </p:ext>
    </p:extLst>
  </p:cSld>
  <p:clrMap bg1="lt1" tx1="dk1" bg2="lt2" tx2="dk2" accent1="accent1" accent2="accent2" accent3="accent3" accent4="accent4" accent5="accent5" accent6="accent6" hlink="hlink" folHlink="folHlink"/>
  <p:sldLayoutIdLst>
    <p:sldLayoutId id="2147484425" r:id="rId1"/>
    <p:sldLayoutId id="2147484426" r:id="rId2"/>
    <p:sldLayoutId id="2147484434" r:id="rId3"/>
    <p:sldLayoutId id="2147484440" r:id="rId4"/>
    <p:sldLayoutId id="2147484448" r:id="rId5"/>
    <p:sldLayoutId id="2147484447" r:id="rId6"/>
    <p:sldLayoutId id="2147484441" r:id="rId7"/>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21.png"/><Relationship Id="rId4" Type="http://schemas.microsoft.com/office/2007/relationships/hdphoto" Target="../media/hdphoto3.wdp"/><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g"/><Relationship Id="rId7"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g"/><Relationship Id="rId7"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1" y="2500432"/>
            <a:ext cx="11895131" cy="1828786"/>
          </a:xfrm>
        </p:spPr>
        <p:txBody>
          <a:bodyPr/>
          <a:lstStyle/>
          <a:p>
            <a:r>
              <a:rPr lang="en-US" dirty="0"/>
              <a:t>Windows 10 Overview: Security</a:t>
            </a:r>
          </a:p>
        </p:txBody>
      </p:sp>
    </p:spTree>
    <p:extLst>
      <p:ext uri="{BB962C8B-B14F-4D97-AF65-F5344CB8AC3E}">
        <p14:creationId xmlns:p14="http://schemas.microsoft.com/office/powerpoint/2010/main" val="6884099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410" t="34893" r="10375" b="26931"/>
          <a:stretch/>
        </p:blipFill>
        <p:spPr>
          <a:xfrm>
            <a:off x="317" y="1538514"/>
            <a:ext cx="12435840" cy="4671786"/>
          </a:xfrm>
          <a:prstGeom prst="rect">
            <a:avLst/>
          </a:prstGeom>
        </p:spPr>
      </p:pic>
      <p:sp>
        <p:nvSpPr>
          <p:cNvPr id="32" name="Rectangle 31"/>
          <p:cNvSpPr/>
          <p:nvPr/>
        </p:nvSpPr>
        <p:spPr>
          <a:xfrm>
            <a:off x="0" y="1538514"/>
            <a:ext cx="12436475" cy="4671786"/>
          </a:xfrm>
          <a:prstGeom prst="rect">
            <a:avLst/>
          </a:prstGeom>
          <a:gradFill>
            <a:gsLst>
              <a:gs pos="0">
                <a:schemeClr val="tx1">
                  <a:lumMod val="95000"/>
                  <a:lumOff val="5000"/>
                </a:schemeClr>
              </a:gs>
              <a:gs pos="100000">
                <a:srgbClr val="0D0D0D">
                  <a:alpha val="53000"/>
                </a:srgbClr>
              </a:gs>
              <a:gs pos="50000">
                <a:schemeClr val="tx1">
                  <a:lumMod val="95000"/>
                  <a:lumOff val="5000"/>
                  <a:alpha val="57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5760" numCol="1" spcCol="0" rtlCol="0" fromWordArt="0" anchor="b" anchorCtr="0" forceAA="0" compatLnSpc="1">
            <a:prstTxWarp prst="textNoShape">
              <a:avLst/>
            </a:prstTxWarp>
            <a:noAutofit/>
          </a:bodyPr>
          <a:lstStyle/>
          <a:p>
            <a:pPr algn="r"/>
            <a:endParaRPr lang="en-US" sz="2400" dirty="0"/>
          </a:p>
        </p:txBody>
      </p:sp>
      <p:sp>
        <p:nvSpPr>
          <p:cNvPr id="33" name="Rectangular Callout 32"/>
          <p:cNvSpPr/>
          <p:nvPr/>
        </p:nvSpPr>
        <p:spPr>
          <a:xfrm flipH="1">
            <a:off x="6147461" y="2193495"/>
            <a:ext cx="5868364" cy="3031647"/>
          </a:xfrm>
          <a:prstGeom prst="wedgeRectCallout">
            <a:avLst>
              <a:gd name="adj1" fmla="val -8580"/>
              <a:gd name="adj2" fmla="val 68413"/>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0" rIns="274320" bIns="45720" numCol="1" spcCol="0" rtlCol="0" fromWordArt="0" anchor="t" anchorCtr="0" forceAA="0" compatLnSpc="1">
            <a:prstTxWarp prst="textNoShape">
              <a:avLst/>
            </a:prstTxWarp>
            <a:noAutofit/>
          </a:bodyPr>
          <a:lstStyle/>
          <a:p>
            <a:pPr marL="111125" indent="-111125">
              <a:lnSpc>
                <a:spcPct val="90000"/>
              </a:lnSpc>
            </a:pPr>
            <a:r>
              <a:rPr lang="en-US" sz="2400" dirty="0"/>
              <a:t>“For now, our defenses are strong enough to counter the threat, and many attackers know that, so they go after suppliers.  But of course they are always trying to develop new ways </a:t>
            </a:r>
            <a:br>
              <a:rPr lang="en-US" sz="2400" dirty="0"/>
            </a:br>
            <a:r>
              <a:rPr lang="en-US" sz="2400" dirty="0"/>
              <a:t>to attack.”</a:t>
            </a:r>
          </a:p>
        </p:txBody>
      </p:sp>
      <p:sp>
        <p:nvSpPr>
          <p:cNvPr id="11" name="Rectangle 10"/>
          <p:cNvSpPr/>
          <p:nvPr/>
        </p:nvSpPr>
        <p:spPr>
          <a:xfrm>
            <a:off x="485739" y="2193496"/>
            <a:ext cx="5169559" cy="3416320"/>
          </a:xfrm>
          <a:prstGeom prst="rect">
            <a:avLst/>
          </a:prstGeom>
        </p:spPr>
        <p:txBody>
          <a:bodyPr wrap="square">
            <a:spAutoFit/>
          </a:bodyPr>
          <a:lstStyle/>
          <a:p>
            <a:pPr lvl="0"/>
            <a:r>
              <a:rPr lang="en-US" sz="3600" b="1" spc="-100" dirty="0">
                <a:solidFill>
                  <a:srgbClr val="FFFFFF"/>
                </a:solidFill>
                <a:latin typeface="Segoe UI Semibold" panose="020B0702040204020203" pitchFamily="34" charset="0"/>
                <a:cs typeface="Segoe UI Semibold" panose="020B0702040204020203" pitchFamily="34" charset="0"/>
              </a:rPr>
              <a:t>Confidential report lists U.S. weapons system designs compromised by </a:t>
            </a:r>
            <a:r>
              <a:rPr lang="en-US" sz="3600" b="1" spc="-100" dirty="0" err="1">
                <a:solidFill>
                  <a:srgbClr val="FFFFFF"/>
                </a:solidFill>
                <a:latin typeface="Segoe UI Semibold" panose="020B0702040204020203" pitchFamily="34" charset="0"/>
                <a:cs typeface="Segoe UI Semibold" panose="020B0702040204020203" pitchFamily="34" charset="0"/>
              </a:rPr>
              <a:t>Cyberspies</a:t>
            </a:r>
            <a:r>
              <a:rPr lang="en-US" sz="3600" b="1" dirty="0">
                <a:solidFill>
                  <a:srgbClr val="FFFFFF"/>
                </a:solidFill>
                <a:latin typeface="Segoe UI Semibold" panose="020B0702040204020203" pitchFamily="34" charset="0"/>
                <a:cs typeface="Segoe UI Semibold" panose="020B0702040204020203" pitchFamily="34" charset="0"/>
              </a:rPr>
              <a:t/>
            </a:r>
            <a:br>
              <a:rPr lang="en-US" sz="3600" b="1" dirty="0">
                <a:solidFill>
                  <a:srgbClr val="FFFFFF"/>
                </a:solidFill>
                <a:latin typeface="Segoe UI Semibold" panose="020B0702040204020203" pitchFamily="34" charset="0"/>
                <a:cs typeface="Segoe UI Semibold" panose="020B0702040204020203" pitchFamily="34" charset="0"/>
              </a:rPr>
            </a:br>
            <a:r>
              <a:rPr lang="en-US" sz="3600" dirty="0">
                <a:solidFill>
                  <a:schemeClr val="bg1"/>
                </a:solidFill>
              </a:rPr>
              <a:t/>
            </a:r>
            <a:br>
              <a:rPr lang="en-US" sz="3600" dirty="0">
                <a:solidFill>
                  <a:schemeClr val="bg1"/>
                </a:solidFill>
              </a:rPr>
            </a:br>
            <a:endParaRPr lang="en-US" sz="3600" b="1" dirty="0">
              <a:solidFill>
                <a:schemeClr val="bg1"/>
              </a:solidFill>
              <a:latin typeface="Segoe UI Semibold" panose="020B0702040204020203" pitchFamily="34" charset="0"/>
              <a:cs typeface="Segoe UI Semibold" panose="020B0702040204020203" pitchFamily="34" charset="0"/>
            </a:endParaRPr>
          </a:p>
        </p:txBody>
      </p:sp>
      <p:sp>
        <p:nvSpPr>
          <p:cNvPr id="13" name="Rectangle 12"/>
          <p:cNvSpPr/>
          <p:nvPr/>
        </p:nvSpPr>
        <p:spPr>
          <a:xfrm>
            <a:off x="485739" y="4697023"/>
            <a:ext cx="5169559" cy="923330"/>
          </a:xfrm>
          <a:prstGeom prst="rect">
            <a:avLst/>
          </a:prstGeom>
        </p:spPr>
        <p:txBody>
          <a:bodyPr wrap="square">
            <a:spAutoFit/>
          </a:bodyPr>
          <a:lstStyle/>
          <a:p>
            <a:pPr lvl="0"/>
            <a:r>
              <a:rPr lang="en-US" dirty="0">
                <a:solidFill>
                  <a:srgbClr val="FFFFFF"/>
                </a:solidFill>
                <a:latin typeface="Segoe UI Semibold" panose="020B0702040204020203" pitchFamily="34" charset="0"/>
                <a:cs typeface="Segoe UI Semibold" panose="020B0702040204020203" pitchFamily="34" charset="0"/>
              </a:rPr>
              <a:t>Washington Post</a:t>
            </a:r>
          </a:p>
          <a:p>
            <a:pPr lvl="0"/>
            <a:endParaRPr lang="en-US" dirty="0">
              <a:solidFill>
                <a:srgbClr val="FFFFFF"/>
              </a:solidFill>
              <a:latin typeface="Segoe UI Semibold" panose="020B0702040204020203" pitchFamily="34" charset="0"/>
              <a:cs typeface="Segoe UI Semibold" panose="020B0702040204020203" pitchFamily="34" charset="0"/>
            </a:endParaRPr>
          </a:p>
          <a:p>
            <a:pPr lvl="0"/>
            <a:r>
              <a:rPr lang="en-US" dirty="0">
                <a:solidFill>
                  <a:srgbClr val="FFFFFF"/>
                </a:solidFill>
                <a:latin typeface="Segoe UI Semibold" panose="020B0702040204020203" pitchFamily="34" charset="0"/>
                <a:cs typeface="Segoe UI Semibold" panose="020B0702040204020203" pitchFamily="34" charset="0"/>
              </a:rPr>
              <a:t>May 27, 2013</a:t>
            </a:r>
          </a:p>
        </p:txBody>
      </p:sp>
      <p:sp>
        <p:nvSpPr>
          <p:cNvPr id="9" name="TextBox 8"/>
          <p:cNvSpPr txBox="1"/>
          <p:nvPr/>
        </p:nvSpPr>
        <p:spPr>
          <a:xfrm>
            <a:off x="182190" y="365727"/>
            <a:ext cx="12428910" cy="849463"/>
          </a:xfrm>
          <a:prstGeom prst="rect">
            <a:avLst/>
          </a:prstGeom>
          <a:noFill/>
        </p:spPr>
        <p:txBody>
          <a:bodyPr wrap="square" lIns="182880" tIns="146304" rIns="182880" bIns="146304" rtlCol="0">
            <a:spAutoFit/>
          </a:bodyPr>
          <a:lstStyle/>
          <a:p>
            <a:pPr>
              <a:lnSpc>
                <a:spcPct val="90000"/>
              </a:lnSpc>
              <a:spcAft>
                <a:spcPts val="600"/>
              </a:spcAft>
            </a:pPr>
            <a:r>
              <a:rPr lang="en-US" sz="4000" b="1" spc="-100" dirty="0">
                <a:solidFill>
                  <a:srgbClr val="FF0000"/>
                </a:solidFill>
              </a:rPr>
              <a:t>LOCKHEED BREACH </a:t>
            </a:r>
            <a:r>
              <a:rPr lang="en-US" sz="4000" b="1" spc="-100" dirty="0">
                <a:solidFill>
                  <a:srgbClr val="4D4D4D"/>
                </a:solidFill>
              </a:rPr>
              <a:t>- UNPRECEDENTED IP THEFT</a:t>
            </a:r>
          </a:p>
        </p:txBody>
      </p:sp>
    </p:spTree>
    <p:extLst>
      <p:ext uri="{BB962C8B-B14F-4D97-AF65-F5344CB8AC3E}">
        <p14:creationId xmlns:p14="http://schemas.microsoft.com/office/powerpoint/2010/main" val="401920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12700" y="1485900"/>
            <a:ext cx="12449175" cy="4673600"/>
          </a:xfrm>
          <a:prstGeom prst="rect">
            <a:avLst/>
          </a:prstGeom>
        </p:spPr>
      </p:pic>
      <p:sp>
        <p:nvSpPr>
          <p:cNvPr id="16" name="Rectangle 15"/>
          <p:cNvSpPr/>
          <p:nvPr/>
        </p:nvSpPr>
        <p:spPr>
          <a:xfrm rot="10800000">
            <a:off x="635" y="5150945"/>
            <a:ext cx="12436475" cy="1008554"/>
          </a:xfrm>
          <a:prstGeom prst="rect">
            <a:avLst/>
          </a:prstGeom>
          <a:gradFill>
            <a:gsLst>
              <a:gs pos="0">
                <a:schemeClr val="tx1">
                  <a:lumMod val="50000"/>
                  <a:alpha val="46000"/>
                </a:schemeClr>
              </a:gs>
              <a:gs pos="100000">
                <a:schemeClr val="tx1">
                  <a:lumMod val="50000"/>
                  <a:alpha val="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5760" numCol="1" spcCol="0" rtlCol="0" fromWordArt="0" anchor="b" anchorCtr="0" forceAA="0" compatLnSpc="1">
            <a:prstTxWarp prst="textNoShape">
              <a:avLst/>
            </a:prstTxWarp>
            <a:noAutofit/>
          </a:bodyPr>
          <a:lstStyle/>
          <a:p>
            <a:pPr algn="r"/>
            <a:endParaRPr lang="en-US" sz="2400" dirty="0"/>
          </a:p>
        </p:txBody>
      </p:sp>
      <p:sp>
        <p:nvSpPr>
          <p:cNvPr id="17" name="Rectangle 16"/>
          <p:cNvSpPr/>
          <p:nvPr/>
        </p:nvSpPr>
        <p:spPr>
          <a:xfrm>
            <a:off x="635" y="1485900"/>
            <a:ext cx="12436475" cy="1008554"/>
          </a:xfrm>
          <a:prstGeom prst="rect">
            <a:avLst/>
          </a:prstGeom>
          <a:gradFill>
            <a:gsLst>
              <a:gs pos="0">
                <a:schemeClr val="tx1">
                  <a:lumMod val="50000"/>
                  <a:alpha val="46000"/>
                </a:schemeClr>
              </a:gs>
              <a:gs pos="100000">
                <a:schemeClr val="tx1">
                  <a:lumMod val="50000"/>
                  <a:alpha val="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5760" numCol="1" spcCol="0" rtlCol="0" fromWordArt="0" anchor="b" anchorCtr="0" forceAA="0" compatLnSpc="1">
            <a:prstTxWarp prst="textNoShape">
              <a:avLst/>
            </a:prstTxWarp>
            <a:noAutofit/>
          </a:bodyPr>
          <a:lstStyle/>
          <a:p>
            <a:pPr algn="r"/>
            <a:endParaRPr lang="en-US" sz="2400" dirty="0"/>
          </a:p>
        </p:txBody>
      </p:sp>
      <p:sp>
        <p:nvSpPr>
          <p:cNvPr id="33" name="Rectangular Callout 32"/>
          <p:cNvSpPr/>
          <p:nvPr/>
        </p:nvSpPr>
        <p:spPr>
          <a:xfrm flipH="1">
            <a:off x="485739" y="2006208"/>
            <a:ext cx="6805196" cy="3423533"/>
          </a:xfrm>
          <a:prstGeom prst="wedgeRectCallout">
            <a:avLst>
              <a:gd name="adj1" fmla="val -8580"/>
              <a:gd name="adj2" fmla="val 63796"/>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0" rIns="274320" bIns="45720" numCol="1" spcCol="0" rtlCol="0" fromWordArt="0" anchor="t" anchorCtr="0" forceAA="0" compatLnSpc="1">
            <a:prstTxWarp prst="textNoShape">
              <a:avLst/>
            </a:prstTxWarp>
            <a:noAutofit/>
          </a:bodyPr>
          <a:lstStyle/>
          <a:p>
            <a:pPr marL="111125" indent="-111125">
              <a:lnSpc>
                <a:spcPct val="90000"/>
              </a:lnSpc>
            </a:pPr>
            <a:r>
              <a:rPr lang="en-US" sz="2400" dirty="0">
                <a:latin typeface="+mj-lt"/>
              </a:rPr>
              <a:t>“The [malware] sample with the Sony computer names in it </a:t>
            </a:r>
            <a:r>
              <a:rPr lang="en-US" sz="2400" dirty="0">
                <a:latin typeface="Segoe UI Semibold" panose="020B0702040204020203" pitchFamily="34" charset="0"/>
                <a:cs typeface="Segoe UI Semibold" panose="020B0702040204020203" pitchFamily="34" charset="0"/>
              </a:rPr>
              <a:t>was designed to systematically connect to each server on the list</a:t>
            </a:r>
            <a:r>
              <a:rPr lang="en-US" sz="2400" dirty="0">
                <a:latin typeface="+mj-lt"/>
              </a:rPr>
              <a:t>. ‘It contains a user name and password and a list of internal systems and it connects to each of them and </a:t>
            </a:r>
            <a:r>
              <a:rPr lang="en-US" sz="2400" dirty="0">
                <a:latin typeface="Segoe UI Semibold" panose="020B0702040204020203" pitchFamily="34" charset="0"/>
                <a:cs typeface="Segoe UI Semibold" panose="020B0702040204020203" pitchFamily="34" charset="0"/>
              </a:rPr>
              <a:t>wipes the hard drives</a:t>
            </a:r>
            <a:r>
              <a:rPr lang="en-US" sz="2400" dirty="0">
                <a:latin typeface="+mj-lt"/>
              </a:rPr>
              <a:t>.”</a:t>
            </a:r>
          </a:p>
          <a:p>
            <a:pPr marL="111125" indent="-111125">
              <a:lnSpc>
                <a:spcPct val="90000"/>
              </a:lnSpc>
            </a:pPr>
            <a:endParaRPr lang="en-US" sz="2400" dirty="0">
              <a:latin typeface="+mj-lt"/>
            </a:endParaRPr>
          </a:p>
          <a:p>
            <a:pPr marL="111125" indent="-111125">
              <a:lnSpc>
                <a:spcPct val="90000"/>
              </a:lnSpc>
            </a:pPr>
            <a:r>
              <a:rPr lang="en-US" dirty="0">
                <a:solidFill>
                  <a:srgbClr val="FFFFFF"/>
                </a:solidFill>
                <a:latin typeface="Segoe UI Semibold" panose="020B0702040204020203" pitchFamily="34" charset="0"/>
                <a:cs typeface="Segoe UI Semibold" panose="020B0702040204020203" pitchFamily="34" charset="0"/>
              </a:rPr>
              <a:t>Jaime </a:t>
            </a:r>
            <a:r>
              <a:rPr lang="en-US" dirty="0" err="1">
                <a:solidFill>
                  <a:srgbClr val="FFFFFF"/>
                </a:solidFill>
                <a:latin typeface="Segoe UI Semibold" panose="020B0702040204020203" pitchFamily="34" charset="0"/>
                <a:cs typeface="Segoe UI Semibold" panose="020B0702040204020203" pitchFamily="34" charset="0"/>
              </a:rPr>
              <a:t>Blasco</a:t>
            </a:r>
            <a:r>
              <a:rPr lang="en-US" dirty="0">
                <a:solidFill>
                  <a:srgbClr val="FFFFFF"/>
                </a:solidFill>
                <a:latin typeface="Segoe UI Semibold" panose="020B0702040204020203" pitchFamily="34" charset="0"/>
                <a:cs typeface="Segoe UI Semibold" panose="020B0702040204020203" pitchFamily="34" charset="0"/>
              </a:rPr>
              <a:t>, </a:t>
            </a:r>
            <a:r>
              <a:rPr lang="en-US" dirty="0" err="1">
                <a:solidFill>
                  <a:srgbClr val="FFFFFF"/>
                </a:solidFill>
                <a:latin typeface="Segoe UI Semibold" panose="020B0702040204020203" pitchFamily="34" charset="0"/>
                <a:cs typeface="Segoe UI Semibold" panose="020B0702040204020203" pitchFamily="34" charset="0"/>
              </a:rPr>
              <a:t>AlienVault</a:t>
            </a:r>
            <a:endParaRPr lang="en-US" dirty="0">
              <a:solidFill>
                <a:srgbClr val="FFFFFF"/>
              </a:solidFill>
              <a:latin typeface="Segoe UI Semibold" panose="020B0702040204020203" pitchFamily="34" charset="0"/>
              <a:cs typeface="Segoe UI Semibold" panose="020B0702040204020203" pitchFamily="34" charset="0"/>
            </a:endParaRPr>
          </a:p>
        </p:txBody>
      </p:sp>
      <p:sp>
        <p:nvSpPr>
          <p:cNvPr id="11" name="Rectangle 10"/>
          <p:cNvSpPr/>
          <p:nvPr/>
        </p:nvSpPr>
        <p:spPr>
          <a:xfrm>
            <a:off x="7583911" y="2006208"/>
            <a:ext cx="4246139" cy="2308324"/>
          </a:xfrm>
          <a:prstGeom prst="rect">
            <a:avLst/>
          </a:prstGeom>
        </p:spPr>
        <p:txBody>
          <a:bodyPr wrap="square">
            <a:spAutoFit/>
          </a:bodyPr>
          <a:lstStyle/>
          <a:p>
            <a:pPr lvl="0"/>
            <a:r>
              <a:rPr lang="en-US" sz="3600" b="1" spc="-100" dirty="0">
                <a:solidFill>
                  <a:srgbClr val="FFFFFF"/>
                </a:solidFill>
                <a:latin typeface="Segoe UI Semibold" panose="020B0702040204020203" pitchFamily="34" charset="0"/>
                <a:cs typeface="Segoe UI Semibold" panose="020B0702040204020203" pitchFamily="34" charset="0"/>
              </a:rPr>
              <a:t>Sony Got Hacked Hard: What We Know and Don’t Know So Far</a:t>
            </a:r>
          </a:p>
        </p:txBody>
      </p:sp>
      <p:sp>
        <p:nvSpPr>
          <p:cNvPr id="13" name="Rectangle 12"/>
          <p:cNvSpPr/>
          <p:nvPr/>
        </p:nvSpPr>
        <p:spPr>
          <a:xfrm>
            <a:off x="7583910" y="4707801"/>
            <a:ext cx="5169559" cy="1092607"/>
          </a:xfrm>
          <a:prstGeom prst="rect">
            <a:avLst/>
          </a:prstGeom>
        </p:spPr>
        <p:txBody>
          <a:bodyPr wrap="square">
            <a:spAutoFit/>
          </a:bodyPr>
          <a:lstStyle/>
          <a:p>
            <a:r>
              <a:rPr lang="en-US" dirty="0">
                <a:solidFill>
                  <a:srgbClr val="FFFFFF"/>
                </a:solidFill>
                <a:latin typeface="Segoe UI Semibold" panose="020B0702040204020203" pitchFamily="34" charset="0"/>
                <a:cs typeface="Segoe UI Semibold" panose="020B0702040204020203" pitchFamily="34" charset="0"/>
              </a:rPr>
              <a:t>KIM ZETTER </a:t>
            </a:r>
          </a:p>
          <a:p>
            <a:r>
              <a:rPr lang="en-US" dirty="0">
                <a:solidFill>
                  <a:srgbClr val="FFFFFF"/>
                </a:solidFill>
                <a:latin typeface="Segoe UI Semibold" panose="020B0702040204020203" pitchFamily="34" charset="0"/>
                <a:cs typeface="Segoe UI Semibold" panose="020B0702040204020203" pitchFamily="34" charset="0"/>
              </a:rPr>
              <a:t>Wired</a:t>
            </a:r>
          </a:p>
          <a:p>
            <a:endParaRPr lang="en-US" sz="1050" dirty="0">
              <a:solidFill>
                <a:srgbClr val="FFFFFF"/>
              </a:solidFill>
              <a:latin typeface="Segoe UI Semibold" panose="020B0702040204020203" pitchFamily="34" charset="0"/>
              <a:cs typeface="Segoe UI Semibold" panose="020B0702040204020203" pitchFamily="34" charset="0"/>
            </a:endParaRPr>
          </a:p>
          <a:p>
            <a:r>
              <a:rPr lang="en-US" dirty="0">
                <a:solidFill>
                  <a:srgbClr val="FFFFFF"/>
                </a:solidFill>
                <a:latin typeface="Segoe UI Semibold" panose="020B0702040204020203" pitchFamily="34" charset="0"/>
                <a:cs typeface="Segoe UI Semibold" panose="020B0702040204020203" pitchFamily="34" charset="0"/>
              </a:rPr>
              <a:t>December 2, 2014</a:t>
            </a:r>
          </a:p>
        </p:txBody>
      </p:sp>
      <p:sp>
        <p:nvSpPr>
          <p:cNvPr id="15" name="Rectangle 14"/>
          <p:cNvSpPr/>
          <p:nvPr/>
        </p:nvSpPr>
        <p:spPr>
          <a:xfrm>
            <a:off x="485739" y="6602445"/>
            <a:ext cx="7363228" cy="230832"/>
          </a:xfrm>
          <a:prstGeom prst="rect">
            <a:avLst/>
          </a:prstGeom>
        </p:spPr>
        <p:txBody>
          <a:bodyPr wrap="square">
            <a:spAutoFit/>
          </a:bodyPr>
          <a:lstStyle/>
          <a:p>
            <a:r>
              <a:rPr lang="en-US" sz="900" dirty="0">
                <a:ln w="3175">
                  <a:noFill/>
                </a:ln>
                <a:cs typeface="Segoe UI" pitchFamily="34" charset="0"/>
              </a:rPr>
              <a:t>Source: Sony Got Hacked Hard: What We Know and Don’t Know So Far, Kim </a:t>
            </a:r>
            <a:r>
              <a:rPr lang="en-US" sz="900" dirty="0" err="1">
                <a:ln w="3175">
                  <a:noFill/>
                </a:ln>
                <a:cs typeface="Segoe UI" pitchFamily="34" charset="0"/>
              </a:rPr>
              <a:t>Zetter</a:t>
            </a:r>
            <a:r>
              <a:rPr lang="en-US" sz="900" dirty="0">
                <a:ln w="3175">
                  <a:noFill/>
                </a:ln>
                <a:cs typeface="Segoe UI" pitchFamily="34" charset="0"/>
              </a:rPr>
              <a:t>, Wired Magazine, December 3, 2014</a:t>
            </a:r>
          </a:p>
        </p:txBody>
      </p:sp>
      <p:sp>
        <p:nvSpPr>
          <p:cNvPr id="10" name="TextBox 9"/>
          <p:cNvSpPr txBox="1"/>
          <p:nvPr/>
        </p:nvSpPr>
        <p:spPr>
          <a:xfrm>
            <a:off x="182190" y="365727"/>
            <a:ext cx="12428910" cy="849463"/>
          </a:xfrm>
          <a:prstGeom prst="rect">
            <a:avLst/>
          </a:prstGeom>
          <a:noFill/>
        </p:spPr>
        <p:txBody>
          <a:bodyPr wrap="square" lIns="182880" tIns="146304" rIns="182880" bIns="146304" rtlCol="0">
            <a:spAutoFit/>
          </a:bodyPr>
          <a:lstStyle/>
          <a:p>
            <a:pPr>
              <a:lnSpc>
                <a:spcPct val="90000"/>
              </a:lnSpc>
              <a:spcAft>
                <a:spcPts val="600"/>
              </a:spcAft>
            </a:pPr>
            <a:r>
              <a:rPr lang="en-US" sz="4000" b="1" spc="-100" dirty="0">
                <a:solidFill>
                  <a:srgbClr val="FF0000"/>
                </a:solidFill>
              </a:rPr>
              <a:t>SONY BREACH </a:t>
            </a:r>
            <a:r>
              <a:rPr lang="en-US" sz="4000" b="1" spc="-100" dirty="0">
                <a:solidFill>
                  <a:srgbClr val="5B5B5B"/>
                </a:solidFill>
              </a:rPr>
              <a:t>- EXTRAORDINARY DAMAGE</a:t>
            </a:r>
          </a:p>
        </p:txBody>
      </p:sp>
    </p:spTree>
    <p:extLst>
      <p:ext uri="{BB962C8B-B14F-4D97-AF65-F5344CB8AC3E}">
        <p14:creationId xmlns:p14="http://schemas.microsoft.com/office/powerpoint/2010/main" val="294367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12700" y="1485900"/>
            <a:ext cx="12449175" cy="4673600"/>
          </a:xfrm>
          <a:prstGeom prst="rect">
            <a:avLst/>
          </a:prstGeom>
        </p:spPr>
      </p:pic>
      <p:sp>
        <p:nvSpPr>
          <p:cNvPr id="32" name="Rectangle 31"/>
          <p:cNvSpPr/>
          <p:nvPr/>
        </p:nvSpPr>
        <p:spPr>
          <a:xfrm rot="10800000">
            <a:off x="635" y="5150945"/>
            <a:ext cx="12436475" cy="1008554"/>
          </a:xfrm>
          <a:prstGeom prst="rect">
            <a:avLst/>
          </a:prstGeom>
          <a:gradFill>
            <a:gsLst>
              <a:gs pos="0">
                <a:schemeClr val="tx1">
                  <a:lumMod val="50000"/>
                  <a:alpha val="46000"/>
                </a:schemeClr>
              </a:gs>
              <a:gs pos="100000">
                <a:schemeClr val="tx1">
                  <a:lumMod val="50000"/>
                  <a:alpha val="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5760" numCol="1" spcCol="0" rtlCol="0" fromWordArt="0" anchor="b" anchorCtr="0" forceAA="0" compatLnSpc="1">
            <a:prstTxWarp prst="textNoShape">
              <a:avLst/>
            </a:prstTxWarp>
            <a:noAutofit/>
          </a:bodyPr>
          <a:lstStyle/>
          <a:p>
            <a:pPr algn="r"/>
            <a:endParaRPr lang="en-US" sz="2400" dirty="0"/>
          </a:p>
        </p:txBody>
      </p:sp>
      <p:sp>
        <p:nvSpPr>
          <p:cNvPr id="15" name="Rectangle 14"/>
          <p:cNvSpPr/>
          <p:nvPr/>
        </p:nvSpPr>
        <p:spPr>
          <a:xfrm>
            <a:off x="485738" y="6602445"/>
            <a:ext cx="8175661" cy="230832"/>
          </a:xfrm>
          <a:prstGeom prst="rect">
            <a:avLst/>
          </a:prstGeom>
        </p:spPr>
        <p:txBody>
          <a:bodyPr wrap="square">
            <a:spAutoFit/>
          </a:bodyPr>
          <a:lstStyle/>
          <a:p>
            <a:r>
              <a:rPr lang="en-US" sz="900" dirty="0"/>
              <a:t>Source: Hackers Threaten Sony Employees in New Email: ‘Your Family Will Be in Danger’, Dave </a:t>
            </a:r>
            <a:r>
              <a:rPr lang="en-US" sz="900" dirty="0" err="1"/>
              <a:t>McNary</a:t>
            </a:r>
            <a:r>
              <a:rPr lang="en-US" sz="900" dirty="0"/>
              <a:t>, MSN, December 5, 2014.  </a:t>
            </a:r>
            <a:r>
              <a:rPr lang="en-US" sz="900" dirty="0">
                <a:ln w="3175">
                  <a:noFill/>
                </a:ln>
                <a:cs typeface="Segoe UI" pitchFamily="34" charset="0"/>
              </a:rPr>
              <a:t>Image: G. </a:t>
            </a:r>
            <a:r>
              <a:rPr lang="en-US" sz="900" dirty="0" err="1">
                <a:ln w="3175">
                  <a:noFill/>
                </a:ln>
                <a:cs typeface="Segoe UI" pitchFamily="34" charset="0"/>
              </a:rPr>
              <a:t>Hodan</a:t>
            </a:r>
            <a:endParaRPr lang="en-US" sz="900" dirty="0">
              <a:ln w="3175">
                <a:noFill/>
              </a:ln>
              <a:cs typeface="Segoe UI" pitchFamily="34" charset="0"/>
            </a:endParaRPr>
          </a:p>
        </p:txBody>
      </p:sp>
      <p:sp>
        <p:nvSpPr>
          <p:cNvPr id="14" name="Rectangle 13"/>
          <p:cNvSpPr/>
          <p:nvPr/>
        </p:nvSpPr>
        <p:spPr>
          <a:xfrm>
            <a:off x="635" y="1485900"/>
            <a:ext cx="12436475" cy="1008554"/>
          </a:xfrm>
          <a:prstGeom prst="rect">
            <a:avLst/>
          </a:prstGeom>
          <a:gradFill>
            <a:gsLst>
              <a:gs pos="0">
                <a:schemeClr val="tx1">
                  <a:lumMod val="50000"/>
                  <a:alpha val="46000"/>
                </a:schemeClr>
              </a:gs>
              <a:gs pos="100000">
                <a:schemeClr val="tx1">
                  <a:lumMod val="50000"/>
                  <a:alpha val="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5760" numCol="1" spcCol="0" rtlCol="0" fromWordArt="0" anchor="b" anchorCtr="0" forceAA="0" compatLnSpc="1">
            <a:prstTxWarp prst="textNoShape">
              <a:avLst/>
            </a:prstTxWarp>
            <a:noAutofit/>
          </a:bodyPr>
          <a:lstStyle/>
          <a:p>
            <a:pPr algn="r"/>
            <a:endParaRPr lang="en-US" sz="2400" dirty="0"/>
          </a:p>
        </p:txBody>
      </p:sp>
      <p:sp>
        <p:nvSpPr>
          <p:cNvPr id="11" name="Rectangle 10"/>
          <p:cNvSpPr/>
          <p:nvPr/>
        </p:nvSpPr>
        <p:spPr>
          <a:xfrm>
            <a:off x="485739" y="2193496"/>
            <a:ext cx="4536204" cy="1754326"/>
          </a:xfrm>
          <a:prstGeom prst="rect">
            <a:avLst/>
          </a:prstGeom>
        </p:spPr>
        <p:txBody>
          <a:bodyPr wrap="square">
            <a:spAutoFit/>
          </a:bodyPr>
          <a:lstStyle/>
          <a:p>
            <a:pPr lvl="0"/>
            <a:r>
              <a:rPr lang="en-US" sz="3600" dirty="0">
                <a:solidFill>
                  <a:srgbClr val="FFFFFF"/>
                </a:solidFill>
                <a:latin typeface="Segoe UI Semibold" panose="020B0702040204020203" pitchFamily="34" charset="0"/>
                <a:cs typeface="Segoe UI Semibold" panose="020B0702040204020203" pitchFamily="34" charset="0"/>
              </a:rPr>
              <a:t>Sony Hackers Threaten 9/11 Attack on Movie Theaters</a:t>
            </a:r>
          </a:p>
        </p:txBody>
      </p:sp>
      <p:sp>
        <p:nvSpPr>
          <p:cNvPr id="13" name="Rectangle 12"/>
          <p:cNvSpPr/>
          <p:nvPr/>
        </p:nvSpPr>
        <p:spPr>
          <a:xfrm>
            <a:off x="485738" y="4218532"/>
            <a:ext cx="5169559" cy="923330"/>
          </a:xfrm>
          <a:prstGeom prst="rect">
            <a:avLst/>
          </a:prstGeom>
        </p:spPr>
        <p:txBody>
          <a:bodyPr wrap="square">
            <a:spAutoFit/>
          </a:bodyPr>
          <a:lstStyle/>
          <a:p>
            <a:r>
              <a:rPr lang="en-US" dirty="0">
                <a:solidFill>
                  <a:srgbClr val="FFFFFF"/>
                </a:solidFill>
                <a:latin typeface="Segoe UI Semibold" panose="020B0702040204020203" pitchFamily="34" charset="0"/>
                <a:cs typeface="Segoe UI Semibold" panose="020B0702040204020203" pitchFamily="34" charset="0"/>
              </a:rPr>
              <a:t>BRENT LANG </a:t>
            </a:r>
          </a:p>
          <a:p>
            <a:r>
              <a:rPr lang="en-US" dirty="0">
                <a:solidFill>
                  <a:srgbClr val="FFFFFF"/>
                </a:solidFill>
                <a:latin typeface="Segoe UI Semibold" panose="020B0702040204020203" pitchFamily="34" charset="0"/>
                <a:cs typeface="Segoe UI Semibold" panose="020B0702040204020203" pitchFamily="34" charset="0"/>
              </a:rPr>
              <a:t>Variety </a:t>
            </a:r>
          </a:p>
          <a:p>
            <a:r>
              <a:rPr lang="en-US" dirty="0">
                <a:solidFill>
                  <a:srgbClr val="FFFFFF"/>
                </a:solidFill>
                <a:latin typeface="Segoe UI Semibold" panose="020B0702040204020203" pitchFamily="34" charset="0"/>
                <a:cs typeface="Segoe UI Semibold" panose="020B0702040204020203" pitchFamily="34" charset="0"/>
              </a:rPr>
              <a:t>December 5, 2014</a:t>
            </a:r>
          </a:p>
        </p:txBody>
      </p:sp>
      <p:sp>
        <p:nvSpPr>
          <p:cNvPr id="33" name="Rectangular Callout 32"/>
          <p:cNvSpPr/>
          <p:nvPr/>
        </p:nvSpPr>
        <p:spPr>
          <a:xfrm flipH="1">
            <a:off x="6089709" y="1881583"/>
            <a:ext cx="5875423" cy="3423533"/>
          </a:xfrm>
          <a:prstGeom prst="wedgeRectCallout">
            <a:avLst>
              <a:gd name="adj1" fmla="val -8580"/>
              <a:gd name="adj2" fmla="val 63796"/>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0" rIns="274320" bIns="45720" numCol="1" spcCol="0" rtlCol="0" fromWordArt="0" anchor="t" anchorCtr="0" forceAA="0" compatLnSpc="1">
            <a:prstTxWarp prst="textNoShape">
              <a:avLst/>
            </a:prstTxWarp>
            <a:noAutofit/>
          </a:bodyPr>
          <a:lstStyle/>
          <a:p>
            <a:pPr marL="111125" indent="-111125">
              <a:lnSpc>
                <a:spcPct val="90000"/>
              </a:lnSpc>
            </a:pPr>
            <a:r>
              <a:rPr lang="en-US" sz="2800" dirty="0">
                <a:latin typeface="Consolas" panose="020B0609020204030204" pitchFamily="49" charset="0"/>
                <a:cs typeface="Consolas" panose="020B0609020204030204" pitchFamily="49" charset="0"/>
              </a:rPr>
              <a:t>“The world will be full of fear, remember the 11th of September 2001. We recommend you to keep yourself distant from the places at that time.” </a:t>
            </a:r>
          </a:p>
        </p:txBody>
      </p:sp>
      <p:sp>
        <p:nvSpPr>
          <p:cNvPr id="10" name="TextBox 9"/>
          <p:cNvSpPr txBox="1"/>
          <p:nvPr/>
        </p:nvSpPr>
        <p:spPr>
          <a:xfrm>
            <a:off x="128225" y="365727"/>
            <a:ext cx="12205541" cy="849463"/>
          </a:xfrm>
          <a:prstGeom prst="rect">
            <a:avLst/>
          </a:prstGeom>
          <a:noFill/>
        </p:spPr>
        <p:txBody>
          <a:bodyPr wrap="square" lIns="182880" tIns="146304" rIns="182880" bIns="146304" rtlCol="0">
            <a:spAutoFit/>
          </a:bodyPr>
          <a:lstStyle/>
          <a:p>
            <a:pPr>
              <a:lnSpc>
                <a:spcPct val="90000"/>
              </a:lnSpc>
              <a:spcAft>
                <a:spcPts val="600"/>
              </a:spcAft>
            </a:pPr>
            <a:r>
              <a:rPr lang="en-US" sz="4000" b="1" spc="-100" dirty="0">
                <a:solidFill>
                  <a:srgbClr val="FF0000"/>
                </a:solidFill>
              </a:rPr>
              <a:t>SONY BREACH </a:t>
            </a:r>
            <a:r>
              <a:rPr lang="en-US" sz="4000" b="1" spc="-100" dirty="0">
                <a:solidFill>
                  <a:srgbClr val="505050"/>
                </a:solidFill>
              </a:rPr>
              <a:t>– ADDING TERROR TO PLAYBOOK</a:t>
            </a:r>
          </a:p>
        </p:txBody>
      </p:sp>
    </p:spTree>
    <p:extLst>
      <p:ext uri="{BB962C8B-B14F-4D97-AF65-F5344CB8AC3E}">
        <p14:creationId xmlns:p14="http://schemas.microsoft.com/office/powerpoint/2010/main" val="428009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113561" y="1172705"/>
            <a:ext cx="10605536" cy="5189589"/>
          </a:xfrm>
          <a:prstGeom prst="rect">
            <a:avLst/>
          </a:prstGeom>
          <a:pattFill prst="diagBrick">
            <a:fgClr>
              <a:schemeClr val="bg1">
                <a:lumMod val="85000"/>
              </a:schemeClr>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idx="4294967295"/>
          </p:nvPr>
        </p:nvSpPr>
        <p:spPr>
          <a:xfrm>
            <a:off x="0" y="255588"/>
            <a:ext cx="11630025" cy="917575"/>
          </a:xfrm>
        </p:spPr>
        <p:txBody>
          <a:bodyPr/>
          <a:lstStyle/>
          <a:p>
            <a:pPr algn="ctr"/>
            <a:r>
              <a:rPr lang="en-US" b="1" dirty="0">
                <a:solidFill>
                  <a:srgbClr val="FF0000"/>
                </a:solidFill>
                <a:latin typeface="+mn-lt"/>
              </a:rPr>
              <a:t>THE EVOLUTION OF ATTACKS</a:t>
            </a:r>
          </a:p>
        </p:txBody>
      </p:sp>
      <p:sp>
        <p:nvSpPr>
          <p:cNvPr id="6" name="TextBox 5"/>
          <p:cNvSpPr txBox="1"/>
          <p:nvPr/>
        </p:nvSpPr>
        <p:spPr>
          <a:xfrm>
            <a:off x="5262924" y="6366253"/>
            <a:ext cx="1967767" cy="634440"/>
          </a:xfrm>
          <a:prstGeom prst="rect">
            <a:avLst/>
          </a:prstGeom>
          <a:noFill/>
        </p:spPr>
        <p:txBody>
          <a:bodyPr wrap="square" lIns="182854" tIns="146283" rIns="182854" bIns="146283" rtlCol="0">
            <a:spAutoFit/>
          </a:bodyPr>
          <a:lstStyle/>
          <a:p>
            <a:pPr algn="ctr">
              <a:lnSpc>
                <a:spcPct val="90000"/>
              </a:lnSpc>
              <a:spcAft>
                <a:spcPts val="600"/>
              </a:spcAft>
            </a:pPr>
            <a:r>
              <a:rPr lang="en-US" sz="2400" dirty="0">
                <a:gradFill>
                  <a:gsLst>
                    <a:gs pos="2917">
                      <a:srgbClr val="505050"/>
                    </a:gs>
                    <a:gs pos="30000">
                      <a:srgbClr val="505050"/>
                    </a:gs>
                  </a:gsLst>
                  <a:lin ang="5400000" scaled="0"/>
                </a:gradFill>
              </a:rPr>
              <a:t>Targeting</a:t>
            </a:r>
          </a:p>
        </p:txBody>
      </p:sp>
      <p:sp>
        <p:nvSpPr>
          <p:cNvPr id="27" name="TextBox 26"/>
          <p:cNvSpPr txBox="1"/>
          <p:nvPr/>
        </p:nvSpPr>
        <p:spPr>
          <a:xfrm rot="16200000">
            <a:off x="-461417" y="3673685"/>
            <a:ext cx="2522182" cy="634440"/>
          </a:xfrm>
          <a:prstGeom prst="rect">
            <a:avLst/>
          </a:prstGeom>
          <a:noFill/>
        </p:spPr>
        <p:txBody>
          <a:bodyPr wrap="square" lIns="182854" tIns="146283" rIns="182854" bIns="146283" rtlCol="0">
            <a:spAutoFit/>
          </a:bodyPr>
          <a:lstStyle/>
          <a:p>
            <a:pPr algn="ctr">
              <a:lnSpc>
                <a:spcPct val="90000"/>
              </a:lnSpc>
              <a:spcAft>
                <a:spcPts val="600"/>
              </a:spcAft>
            </a:pPr>
            <a:r>
              <a:rPr lang="en-US" sz="2400" dirty="0">
                <a:gradFill>
                  <a:gsLst>
                    <a:gs pos="2917">
                      <a:srgbClr val="505050"/>
                    </a:gs>
                    <a:gs pos="30000">
                      <a:srgbClr val="505050"/>
                    </a:gs>
                  </a:gsLst>
                  <a:lin ang="5400000" scaled="0"/>
                </a:gradFill>
              </a:rPr>
              <a:t>Sophistication</a:t>
            </a:r>
          </a:p>
        </p:txBody>
      </p:sp>
      <p:grpSp>
        <p:nvGrpSpPr>
          <p:cNvPr id="25" name="Group 24"/>
          <p:cNvGrpSpPr/>
          <p:nvPr/>
        </p:nvGrpSpPr>
        <p:grpSpPr>
          <a:xfrm>
            <a:off x="1131022" y="3855508"/>
            <a:ext cx="6728978" cy="2468693"/>
            <a:chOff x="1130301" y="3855558"/>
            <a:chExt cx="6729932" cy="2469043"/>
          </a:xfrm>
        </p:grpSpPr>
        <p:sp>
          <p:nvSpPr>
            <p:cNvPr id="22" name="Freeform 21"/>
            <p:cNvSpPr/>
            <p:nvPr/>
          </p:nvSpPr>
          <p:spPr bwMode="auto">
            <a:xfrm>
              <a:off x="1130301" y="5205704"/>
              <a:ext cx="3259137" cy="1118897"/>
            </a:xfrm>
            <a:custGeom>
              <a:avLst/>
              <a:gdLst>
                <a:gd name="connsiteX0" fmla="*/ 3259137 w 3259137"/>
                <a:gd name="connsiteY0" fmla="*/ 0 h 1118897"/>
                <a:gd name="connsiteX1" fmla="*/ 3259137 w 3259137"/>
                <a:gd name="connsiteY1" fmla="*/ 1118897 h 1118897"/>
                <a:gd name="connsiteX2" fmla="*/ 0 w 3259137"/>
                <a:gd name="connsiteY2" fmla="*/ 1118897 h 1118897"/>
                <a:gd name="connsiteX3" fmla="*/ 38100 w 3259137"/>
                <a:gd name="connsiteY3" fmla="*/ 394997 h 1118897"/>
                <a:gd name="connsiteX4" fmla="*/ 2882559 w 3259137"/>
                <a:gd name="connsiteY4" fmla="*/ 65636 h 1118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137" h="1118897">
                  <a:moveTo>
                    <a:pt x="3259137" y="0"/>
                  </a:moveTo>
                  <a:lnTo>
                    <a:pt x="3259137" y="1118897"/>
                  </a:lnTo>
                  <a:lnTo>
                    <a:pt x="0" y="1118897"/>
                  </a:lnTo>
                  <a:lnTo>
                    <a:pt x="38100" y="394997"/>
                  </a:lnTo>
                  <a:cubicBezTo>
                    <a:pt x="1039813" y="322766"/>
                    <a:pt x="1990477" y="213105"/>
                    <a:pt x="2882559" y="65636"/>
                  </a:cubicBezTo>
                  <a:close/>
                </a:path>
              </a:pathLst>
            </a:custGeom>
            <a:solidFill>
              <a:srgbClr val="FF0000">
                <a:alpha val="45000"/>
              </a:srgbClr>
            </a:solidFill>
            <a:ln w="476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4912155" y="3855558"/>
              <a:ext cx="2948078" cy="572464"/>
            </a:xfrm>
            <a:prstGeom prst="rect">
              <a:avLst/>
            </a:prstGeom>
            <a:noFill/>
          </p:spPr>
          <p:txBody>
            <a:bodyPr wrap="square" lIns="182854" tIns="146283" rIns="182854" bIns="146283" rtlCol="0">
              <a:spAutoFit/>
            </a:bodyPr>
            <a:lstStyle/>
            <a:p>
              <a:pPr algn="ctr">
                <a:lnSpc>
                  <a:spcPct val="90000"/>
                </a:lnSpc>
                <a:spcAft>
                  <a:spcPts val="600"/>
                </a:spcAft>
              </a:pPr>
              <a:r>
                <a:rPr lang="en-US" sz="2000" dirty="0">
                  <a:solidFill>
                    <a:srgbClr val="FF0000"/>
                  </a:solidFill>
                </a:rPr>
                <a:t>Volume and Impact</a:t>
              </a:r>
            </a:p>
          </p:txBody>
        </p:sp>
        <p:cxnSp>
          <p:nvCxnSpPr>
            <p:cNvPr id="10" name="Straight Connector 9"/>
            <p:cNvCxnSpPr/>
            <p:nvPr/>
          </p:nvCxnSpPr>
          <p:spPr>
            <a:xfrm flipH="1">
              <a:off x="4171946" y="4141790"/>
              <a:ext cx="1031110" cy="128044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5" name="L-Shape 4"/>
          <p:cNvSpPr/>
          <p:nvPr/>
        </p:nvSpPr>
        <p:spPr bwMode="auto">
          <a:xfrm>
            <a:off x="1113561" y="1168745"/>
            <a:ext cx="10605536" cy="5193549"/>
          </a:xfrm>
          <a:prstGeom prst="corner">
            <a:avLst>
              <a:gd name="adj1" fmla="val 1630"/>
              <a:gd name="adj2" fmla="val 1489"/>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1321014" y="3855507"/>
            <a:ext cx="2635837" cy="2244355"/>
            <a:chOff x="1294364" y="3780252"/>
            <a:chExt cx="2584389" cy="2200548"/>
          </a:xfrm>
        </p:grpSpPr>
        <p:grpSp>
          <p:nvGrpSpPr>
            <p:cNvPr id="7" name="Group 6"/>
            <p:cNvGrpSpPr/>
            <p:nvPr/>
          </p:nvGrpSpPr>
          <p:grpSpPr>
            <a:xfrm>
              <a:off x="1294364" y="4318167"/>
              <a:ext cx="2584389" cy="1662633"/>
              <a:chOff x="1294364" y="4318167"/>
              <a:chExt cx="2584389" cy="1662633"/>
            </a:xfrm>
          </p:grpSpPr>
          <p:sp>
            <p:nvSpPr>
              <p:cNvPr id="18" name="Rectangle 17"/>
              <p:cNvSpPr/>
              <p:nvPr/>
            </p:nvSpPr>
            <p:spPr bwMode="auto">
              <a:xfrm>
                <a:off x="1631306" y="4461027"/>
                <a:ext cx="1897433" cy="14791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solidFill>
                    <a:srgbClr val="FF0000"/>
                  </a:solidFill>
                  <a:ea typeface="Segoe UI" pitchFamily="34" charset="0"/>
                  <a:cs typeface="Segoe UI" pitchFamily="34" charset="0"/>
                </a:endParaRPr>
              </a:p>
            </p:txBody>
          </p:sp>
          <p:sp>
            <p:nvSpPr>
              <p:cNvPr id="20" name="Freeform 20"/>
              <p:cNvSpPr>
                <a:spLocks noEditPoints="1"/>
              </p:cNvSpPr>
              <p:nvPr/>
            </p:nvSpPr>
            <p:spPr bwMode="black">
              <a:xfrm>
                <a:off x="1294364" y="4318167"/>
                <a:ext cx="2584389" cy="166263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000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defTabSz="740597"/>
                <a:endParaRPr lang="en-US" spc="-122">
                  <a:solidFill>
                    <a:srgbClr val="FF0000"/>
                  </a:solidFill>
                  <a:latin typeface="Segoe Light" pitchFamily="34" charset="0"/>
                </a:endParaRPr>
              </a:p>
            </p:txBody>
          </p:sp>
          <p:sp>
            <p:nvSpPr>
              <p:cNvPr id="21" name="Rectangle 20"/>
              <p:cNvSpPr/>
              <p:nvPr/>
            </p:nvSpPr>
            <p:spPr>
              <a:xfrm>
                <a:off x="1637483" y="4529382"/>
                <a:ext cx="1898150" cy="1061188"/>
              </a:xfrm>
              <a:prstGeom prst="rect">
                <a:avLst/>
              </a:prstGeom>
            </p:spPr>
            <p:txBody>
              <a:bodyPr wrap="square">
                <a:spAutoFit/>
              </a:bodyPr>
              <a:lstStyle/>
              <a:p>
                <a:pPr algn="ctr" defTabSz="932293" fontAlgn="base">
                  <a:lnSpc>
                    <a:spcPct val="90000"/>
                  </a:lnSpc>
                  <a:spcBef>
                    <a:spcPct val="0"/>
                  </a:spcBef>
                  <a:spcAft>
                    <a:spcPct val="0"/>
                  </a:spcAft>
                </a:pPr>
                <a:r>
                  <a:rPr lang="en-US" sz="1399" b="1" dirty="0">
                    <a:solidFill>
                      <a:srgbClr val="FF0000"/>
                    </a:solidFill>
                  </a:rPr>
                  <a:t>Script Kiddies</a:t>
                </a:r>
              </a:p>
              <a:p>
                <a:pPr algn="ctr" defTabSz="932293" fontAlgn="base">
                  <a:lnSpc>
                    <a:spcPct val="90000"/>
                  </a:lnSpc>
                  <a:spcBef>
                    <a:spcPct val="0"/>
                  </a:spcBef>
                  <a:spcAft>
                    <a:spcPct val="0"/>
                  </a:spcAft>
                </a:pPr>
                <a:endParaRPr lang="en-US" sz="1399" b="1" dirty="0">
                  <a:solidFill>
                    <a:srgbClr val="FF0000"/>
                  </a:solidFill>
                </a:endParaRPr>
              </a:p>
              <a:p>
                <a:pPr algn="ctr" defTabSz="932293" fontAlgn="base">
                  <a:lnSpc>
                    <a:spcPct val="90000"/>
                  </a:lnSpc>
                  <a:spcBef>
                    <a:spcPct val="0"/>
                  </a:spcBef>
                  <a:spcAft>
                    <a:spcPct val="0"/>
                  </a:spcAft>
                </a:pPr>
                <a:r>
                  <a:rPr lang="en-US" sz="1399" dirty="0">
                    <a:solidFill>
                      <a:srgbClr val="FF0000"/>
                    </a:solidFill>
                  </a:rPr>
                  <a:t>BLASTER, SLAMMER</a:t>
                </a:r>
              </a:p>
              <a:p>
                <a:pPr algn="ctr" defTabSz="932293" fontAlgn="base">
                  <a:lnSpc>
                    <a:spcPct val="90000"/>
                  </a:lnSpc>
                  <a:spcBef>
                    <a:spcPct val="0"/>
                  </a:spcBef>
                  <a:spcAft>
                    <a:spcPct val="0"/>
                  </a:spcAft>
                </a:pPr>
                <a:endParaRPr lang="en-US" sz="1399" dirty="0">
                  <a:solidFill>
                    <a:srgbClr val="FF0000"/>
                  </a:solidFill>
                </a:endParaRPr>
              </a:p>
              <a:p>
                <a:pPr algn="ctr" defTabSz="932293" fontAlgn="base">
                  <a:lnSpc>
                    <a:spcPct val="90000"/>
                  </a:lnSpc>
                  <a:spcBef>
                    <a:spcPct val="0"/>
                  </a:spcBef>
                  <a:spcAft>
                    <a:spcPct val="0"/>
                  </a:spcAft>
                </a:pPr>
                <a:r>
                  <a:rPr lang="en-US" sz="1399" dirty="0">
                    <a:solidFill>
                      <a:srgbClr val="FF0000"/>
                    </a:solidFill>
                  </a:rPr>
                  <a:t>Motive: Mischief</a:t>
                </a:r>
              </a:p>
            </p:txBody>
          </p:sp>
        </p:grpSp>
        <p:sp>
          <p:nvSpPr>
            <p:cNvPr id="23" name="TextBox 22"/>
            <p:cNvSpPr txBox="1"/>
            <p:nvPr/>
          </p:nvSpPr>
          <p:spPr>
            <a:xfrm>
              <a:off x="1707602" y="3780252"/>
              <a:ext cx="1662586" cy="561249"/>
            </a:xfrm>
            <a:prstGeom prst="rect">
              <a:avLst/>
            </a:prstGeom>
            <a:noFill/>
          </p:spPr>
          <p:txBody>
            <a:bodyPr wrap="square" lIns="182854" tIns="146283" rIns="182854" bIns="146283" rtlCol="0">
              <a:spAutoFit/>
            </a:bodyPr>
            <a:lstStyle/>
            <a:p>
              <a:pPr algn="ctr">
                <a:lnSpc>
                  <a:spcPct val="90000"/>
                </a:lnSpc>
                <a:spcAft>
                  <a:spcPts val="600"/>
                </a:spcAft>
              </a:pPr>
              <a:r>
                <a:rPr lang="en-US" sz="2000" b="1" dirty="0">
                  <a:solidFill>
                    <a:srgbClr val="FF0000"/>
                  </a:solidFill>
                </a:rPr>
                <a:t>2003-2004</a:t>
              </a:r>
            </a:p>
          </p:txBody>
        </p:sp>
      </p:grpSp>
    </p:spTree>
    <p:extLst>
      <p:ext uri="{BB962C8B-B14F-4D97-AF65-F5344CB8AC3E}">
        <p14:creationId xmlns:p14="http://schemas.microsoft.com/office/powerpoint/2010/main" val="1204671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100863" y="1172705"/>
            <a:ext cx="10605536" cy="5189589"/>
          </a:xfrm>
          <a:prstGeom prst="rect">
            <a:avLst/>
          </a:prstGeom>
          <a:pattFill prst="diagBrick">
            <a:fgClr>
              <a:schemeClr val="bg1">
                <a:lumMod val="85000"/>
              </a:schemeClr>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idx="4294967295"/>
          </p:nvPr>
        </p:nvSpPr>
        <p:spPr>
          <a:xfrm>
            <a:off x="0" y="255588"/>
            <a:ext cx="11630025" cy="917575"/>
          </a:xfrm>
        </p:spPr>
        <p:txBody>
          <a:bodyPr/>
          <a:lstStyle/>
          <a:p>
            <a:pPr algn="ctr"/>
            <a:r>
              <a:rPr lang="en-US" b="1" dirty="0">
                <a:solidFill>
                  <a:srgbClr val="FF0000"/>
                </a:solidFill>
                <a:latin typeface="+mn-lt"/>
              </a:rPr>
              <a:t>THE EVOLUTION OF ATTACKS</a:t>
            </a:r>
          </a:p>
        </p:txBody>
      </p:sp>
      <p:sp>
        <p:nvSpPr>
          <p:cNvPr id="21" name="Freeform 20"/>
          <p:cNvSpPr/>
          <p:nvPr/>
        </p:nvSpPr>
        <p:spPr bwMode="auto">
          <a:xfrm>
            <a:off x="4402396" y="3666011"/>
            <a:ext cx="4723730" cy="2658190"/>
          </a:xfrm>
          <a:custGeom>
            <a:avLst/>
            <a:gdLst>
              <a:gd name="connsiteX0" fmla="*/ 205808 w 7269526"/>
              <a:gd name="connsiteY0" fmla="*/ 1858857 h 2658567"/>
              <a:gd name="connsiteX1" fmla="*/ 65684 w 7269526"/>
              <a:gd name="connsiteY1" fmla="*/ 1873470 h 2658567"/>
              <a:gd name="connsiteX2" fmla="*/ 0 w 7269526"/>
              <a:gd name="connsiteY2" fmla="*/ 1878890 h 2658567"/>
              <a:gd name="connsiteX3" fmla="*/ 892424 w 7269526"/>
              <a:gd name="connsiteY3" fmla="*/ 1784818 h 2658567"/>
              <a:gd name="connsiteX4" fmla="*/ 787430 w 7269526"/>
              <a:gd name="connsiteY4" fmla="*/ 1798201 h 2658567"/>
              <a:gd name="connsiteX5" fmla="*/ 669494 w 7269526"/>
              <a:gd name="connsiteY5" fmla="*/ 1810500 h 2658567"/>
              <a:gd name="connsiteX6" fmla="*/ 1537088 w 7269526"/>
              <a:gd name="connsiteY6" fmla="*/ 1701446 h 2658567"/>
              <a:gd name="connsiteX7" fmla="*/ 1488620 w 7269526"/>
              <a:gd name="connsiteY7" fmla="*/ 1708825 h 2658567"/>
              <a:gd name="connsiteX8" fmla="*/ 1353448 w 7269526"/>
              <a:gd name="connsiteY8" fmla="*/ 1726054 h 2658567"/>
              <a:gd name="connsiteX9" fmla="*/ 7269526 w 7269526"/>
              <a:gd name="connsiteY9" fmla="*/ 0 h 2658567"/>
              <a:gd name="connsiteX10" fmla="*/ 7269526 w 7269526"/>
              <a:gd name="connsiteY10" fmla="*/ 2658567 h 2658567"/>
              <a:gd name="connsiteX11" fmla="*/ 2545126 w 7269526"/>
              <a:gd name="connsiteY11" fmla="*/ 2658567 h 2658567"/>
              <a:gd name="connsiteX12" fmla="*/ 2545126 w 7269526"/>
              <a:gd name="connsiteY12" fmla="*/ 1539670 h 2658567"/>
              <a:gd name="connsiteX13" fmla="*/ 2168548 w 7269526"/>
              <a:gd name="connsiteY13" fmla="*/ 1605306 h 2658567"/>
              <a:gd name="connsiteX14" fmla="*/ 2156069 w 7269526"/>
              <a:gd name="connsiteY14" fmla="*/ 1607206 h 2658567"/>
              <a:gd name="connsiteX15" fmla="*/ 2664116 w 7269526"/>
              <a:gd name="connsiteY15" fmla="*/ 1518365 h 2658567"/>
              <a:gd name="connsiteX16" fmla="*/ 7065410 w 7269526"/>
              <a:gd name="connsiteY16" fmla="*/ 110480 h 2658567"/>
              <a:gd name="connsiteX0" fmla="*/ 0 w 7269526"/>
              <a:gd name="connsiteY0" fmla="*/ 1878890 h 2658567"/>
              <a:gd name="connsiteX1" fmla="*/ 65684 w 7269526"/>
              <a:gd name="connsiteY1" fmla="*/ 1873470 h 2658567"/>
              <a:gd name="connsiteX2" fmla="*/ 0 w 7269526"/>
              <a:gd name="connsiteY2" fmla="*/ 1878890 h 2658567"/>
              <a:gd name="connsiteX3" fmla="*/ 892424 w 7269526"/>
              <a:gd name="connsiteY3" fmla="*/ 1784818 h 2658567"/>
              <a:gd name="connsiteX4" fmla="*/ 787430 w 7269526"/>
              <a:gd name="connsiteY4" fmla="*/ 1798201 h 2658567"/>
              <a:gd name="connsiteX5" fmla="*/ 669494 w 7269526"/>
              <a:gd name="connsiteY5" fmla="*/ 1810500 h 2658567"/>
              <a:gd name="connsiteX6" fmla="*/ 892424 w 7269526"/>
              <a:gd name="connsiteY6" fmla="*/ 1784818 h 2658567"/>
              <a:gd name="connsiteX7" fmla="*/ 1537088 w 7269526"/>
              <a:gd name="connsiteY7" fmla="*/ 1701446 h 2658567"/>
              <a:gd name="connsiteX8" fmla="*/ 1488620 w 7269526"/>
              <a:gd name="connsiteY8" fmla="*/ 1708825 h 2658567"/>
              <a:gd name="connsiteX9" fmla="*/ 1353448 w 7269526"/>
              <a:gd name="connsiteY9" fmla="*/ 1726054 h 2658567"/>
              <a:gd name="connsiteX10" fmla="*/ 1537088 w 7269526"/>
              <a:gd name="connsiteY10" fmla="*/ 1701446 h 2658567"/>
              <a:gd name="connsiteX11" fmla="*/ 7269526 w 7269526"/>
              <a:gd name="connsiteY11" fmla="*/ 0 h 2658567"/>
              <a:gd name="connsiteX12" fmla="*/ 7269526 w 7269526"/>
              <a:gd name="connsiteY12" fmla="*/ 2658567 h 2658567"/>
              <a:gd name="connsiteX13" fmla="*/ 2545126 w 7269526"/>
              <a:gd name="connsiteY13" fmla="*/ 2658567 h 2658567"/>
              <a:gd name="connsiteX14" fmla="*/ 2545126 w 7269526"/>
              <a:gd name="connsiteY14" fmla="*/ 1539670 h 2658567"/>
              <a:gd name="connsiteX15" fmla="*/ 2168548 w 7269526"/>
              <a:gd name="connsiteY15" fmla="*/ 1605306 h 2658567"/>
              <a:gd name="connsiteX16" fmla="*/ 2156069 w 7269526"/>
              <a:gd name="connsiteY16" fmla="*/ 1607206 h 2658567"/>
              <a:gd name="connsiteX17" fmla="*/ 2664116 w 7269526"/>
              <a:gd name="connsiteY17" fmla="*/ 1518365 h 2658567"/>
              <a:gd name="connsiteX18" fmla="*/ 7065410 w 7269526"/>
              <a:gd name="connsiteY18" fmla="*/ 110480 h 2658567"/>
              <a:gd name="connsiteX19" fmla="*/ 7269526 w 7269526"/>
              <a:gd name="connsiteY19" fmla="*/ 0 h 2658567"/>
              <a:gd name="connsiteX0" fmla="*/ 222930 w 6600032"/>
              <a:gd name="connsiteY0" fmla="*/ 1784818 h 2658567"/>
              <a:gd name="connsiteX1" fmla="*/ 117936 w 6600032"/>
              <a:gd name="connsiteY1" fmla="*/ 1798201 h 2658567"/>
              <a:gd name="connsiteX2" fmla="*/ 0 w 6600032"/>
              <a:gd name="connsiteY2" fmla="*/ 1810500 h 2658567"/>
              <a:gd name="connsiteX3" fmla="*/ 222930 w 6600032"/>
              <a:gd name="connsiteY3" fmla="*/ 1784818 h 2658567"/>
              <a:gd name="connsiteX4" fmla="*/ 867594 w 6600032"/>
              <a:gd name="connsiteY4" fmla="*/ 1701446 h 2658567"/>
              <a:gd name="connsiteX5" fmla="*/ 819126 w 6600032"/>
              <a:gd name="connsiteY5" fmla="*/ 1708825 h 2658567"/>
              <a:gd name="connsiteX6" fmla="*/ 683954 w 6600032"/>
              <a:gd name="connsiteY6" fmla="*/ 1726054 h 2658567"/>
              <a:gd name="connsiteX7" fmla="*/ 867594 w 6600032"/>
              <a:gd name="connsiteY7" fmla="*/ 1701446 h 2658567"/>
              <a:gd name="connsiteX8" fmla="*/ 6600032 w 6600032"/>
              <a:gd name="connsiteY8" fmla="*/ 0 h 2658567"/>
              <a:gd name="connsiteX9" fmla="*/ 6600032 w 6600032"/>
              <a:gd name="connsiteY9" fmla="*/ 2658567 h 2658567"/>
              <a:gd name="connsiteX10" fmla="*/ 1875632 w 6600032"/>
              <a:gd name="connsiteY10" fmla="*/ 2658567 h 2658567"/>
              <a:gd name="connsiteX11" fmla="*/ 1875632 w 6600032"/>
              <a:gd name="connsiteY11" fmla="*/ 1539670 h 2658567"/>
              <a:gd name="connsiteX12" fmla="*/ 1499054 w 6600032"/>
              <a:gd name="connsiteY12" fmla="*/ 1605306 h 2658567"/>
              <a:gd name="connsiteX13" fmla="*/ 1486575 w 6600032"/>
              <a:gd name="connsiteY13" fmla="*/ 1607206 h 2658567"/>
              <a:gd name="connsiteX14" fmla="*/ 1994622 w 6600032"/>
              <a:gd name="connsiteY14" fmla="*/ 1518365 h 2658567"/>
              <a:gd name="connsiteX15" fmla="*/ 6395916 w 6600032"/>
              <a:gd name="connsiteY15" fmla="*/ 110480 h 2658567"/>
              <a:gd name="connsiteX16" fmla="*/ 6600032 w 6600032"/>
              <a:gd name="connsiteY16"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867594 w 6600032"/>
              <a:gd name="connsiteY3" fmla="*/ 1701446 h 2658567"/>
              <a:gd name="connsiteX4" fmla="*/ 819126 w 6600032"/>
              <a:gd name="connsiteY4" fmla="*/ 1708825 h 2658567"/>
              <a:gd name="connsiteX5" fmla="*/ 683954 w 6600032"/>
              <a:gd name="connsiteY5" fmla="*/ 1726054 h 2658567"/>
              <a:gd name="connsiteX6" fmla="*/ 867594 w 6600032"/>
              <a:gd name="connsiteY6" fmla="*/ 1701446 h 2658567"/>
              <a:gd name="connsiteX7" fmla="*/ 6600032 w 6600032"/>
              <a:gd name="connsiteY7" fmla="*/ 0 h 2658567"/>
              <a:gd name="connsiteX8" fmla="*/ 6600032 w 6600032"/>
              <a:gd name="connsiteY8" fmla="*/ 2658567 h 2658567"/>
              <a:gd name="connsiteX9" fmla="*/ 1875632 w 6600032"/>
              <a:gd name="connsiteY9" fmla="*/ 2658567 h 2658567"/>
              <a:gd name="connsiteX10" fmla="*/ 1875632 w 6600032"/>
              <a:gd name="connsiteY10" fmla="*/ 1539670 h 2658567"/>
              <a:gd name="connsiteX11" fmla="*/ 1499054 w 6600032"/>
              <a:gd name="connsiteY11" fmla="*/ 1605306 h 2658567"/>
              <a:gd name="connsiteX12" fmla="*/ 1486575 w 6600032"/>
              <a:gd name="connsiteY12" fmla="*/ 1607206 h 2658567"/>
              <a:gd name="connsiteX13" fmla="*/ 1994622 w 6600032"/>
              <a:gd name="connsiteY13" fmla="*/ 1518365 h 2658567"/>
              <a:gd name="connsiteX14" fmla="*/ 6395916 w 6600032"/>
              <a:gd name="connsiteY14" fmla="*/ 110480 h 2658567"/>
              <a:gd name="connsiteX15" fmla="*/ 6600032 w 6600032"/>
              <a:gd name="connsiteY15"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867594 w 6600032"/>
              <a:gd name="connsiteY3" fmla="*/ 1701446 h 2658567"/>
              <a:gd name="connsiteX4" fmla="*/ 819126 w 6600032"/>
              <a:gd name="connsiteY4" fmla="*/ 1708825 h 2658567"/>
              <a:gd name="connsiteX5" fmla="*/ 867594 w 6600032"/>
              <a:gd name="connsiteY5" fmla="*/ 1701446 h 2658567"/>
              <a:gd name="connsiteX6" fmla="*/ 6600032 w 6600032"/>
              <a:gd name="connsiteY6" fmla="*/ 0 h 2658567"/>
              <a:gd name="connsiteX7" fmla="*/ 6600032 w 6600032"/>
              <a:gd name="connsiteY7" fmla="*/ 2658567 h 2658567"/>
              <a:gd name="connsiteX8" fmla="*/ 1875632 w 6600032"/>
              <a:gd name="connsiteY8" fmla="*/ 2658567 h 2658567"/>
              <a:gd name="connsiteX9" fmla="*/ 1875632 w 6600032"/>
              <a:gd name="connsiteY9" fmla="*/ 1539670 h 2658567"/>
              <a:gd name="connsiteX10" fmla="*/ 1499054 w 6600032"/>
              <a:gd name="connsiteY10" fmla="*/ 1605306 h 2658567"/>
              <a:gd name="connsiteX11" fmla="*/ 1486575 w 6600032"/>
              <a:gd name="connsiteY11" fmla="*/ 1607206 h 2658567"/>
              <a:gd name="connsiteX12" fmla="*/ 1994622 w 6600032"/>
              <a:gd name="connsiteY12" fmla="*/ 1518365 h 2658567"/>
              <a:gd name="connsiteX13" fmla="*/ 6395916 w 6600032"/>
              <a:gd name="connsiteY13" fmla="*/ 110480 h 2658567"/>
              <a:gd name="connsiteX14" fmla="*/ 6600032 w 6600032"/>
              <a:gd name="connsiteY14"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6600032 w 6600032"/>
              <a:gd name="connsiteY3" fmla="*/ 0 h 2658567"/>
              <a:gd name="connsiteX4" fmla="*/ 6600032 w 6600032"/>
              <a:gd name="connsiteY4" fmla="*/ 2658567 h 2658567"/>
              <a:gd name="connsiteX5" fmla="*/ 1875632 w 6600032"/>
              <a:gd name="connsiteY5" fmla="*/ 2658567 h 2658567"/>
              <a:gd name="connsiteX6" fmla="*/ 1875632 w 6600032"/>
              <a:gd name="connsiteY6" fmla="*/ 1539670 h 2658567"/>
              <a:gd name="connsiteX7" fmla="*/ 1499054 w 6600032"/>
              <a:gd name="connsiteY7" fmla="*/ 1605306 h 2658567"/>
              <a:gd name="connsiteX8" fmla="*/ 1486575 w 6600032"/>
              <a:gd name="connsiteY8" fmla="*/ 1607206 h 2658567"/>
              <a:gd name="connsiteX9" fmla="*/ 1994622 w 6600032"/>
              <a:gd name="connsiteY9" fmla="*/ 1518365 h 2658567"/>
              <a:gd name="connsiteX10" fmla="*/ 6395916 w 6600032"/>
              <a:gd name="connsiteY10" fmla="*/ 110480 h 2658567"/>
              <a:gd name="connsiteX11" fmla="*/ 6600032 w 6600032"/>
              <a:gd name="connsiteY11"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6600032 w 6600032"/>
              <a:gd name="connsiteY3" fmla="*/ 0 h 2658567"/>
              <a:gd name="connsiteX4" fmla="*/ 6600032 w 6600032"/>
              <a:gd name="connsiteY4" fmla="*/ 2658567 h 2658567"/>
              <a:gd name="connsiteX5" fmla="*/ 1875632 w 6600032"/>
              <a:gd name="connsiteY5" fmla="*/ 2658567 h 2658567"/>
              <a:gd name="connsiteX6" fmla="*/ 1875632 w 6600032"/>
              <a:gd name="connsiteY6" fmla="*/ 1539670 h 2658567"/>
              <a:gd name="connsiteX7" fmla="*/ 1499054 w 6600032"/>
              <a:gd name="connsiteY7" fmla="*/ 1605306 h 2658567"/>
              <a:gd name="connsiteX8" fmla="*/ 1994622 w 6600032"/>
              <a:gd name="connsiteY8" fmla="*/ 1518365 h 2658567"/>
              <a:gd name="connsiteX9" fmla="*/ 6395916 w 6600032"/>
              <a:gd name="connsiteY9" fmla="*/ 110480 h 2658567"/>
              <a:gd name="connsiteX10" fmla="*/ 6600032 w 6600032"/>
              <a:gd name="connsiteY10" fmla="*/ 0 h 2658567"/>
              <a:gd name="connsiteX0" fmla="*/ 5100978 w 5100978"/>
              <a:gd name="connsiteY0" fmla="*/ 0 h 2658567"/>
              <a:gd name="connsiteX1" fmla="*/ 5100978 w 5100978"/>
              <a:gd name="connsiteY1" fmla="*/ 2658567 h 2658567"/>
              <a:gd name="connsiteX2" fmla="*/ 376578 w 5100978"/>
              <a:gd name="connsiteY2" fmla="*/ 2658567 h 2658567"/>
              <a:gd name="connsiteX3" fmla="*/ 376578 w 5100978"/>
              <a:gd name="connsiteY3" fmla="*/ 1539670 h 2658567"/>
              <a:gd name="connsiteX4" fmla="*/ 0 w 5100978"/>
              <a:gd name="connsiteY4" fmla="*/ 1605306 h 2658567"/>
              <a:gd name="connsiteX5" fmla="*/ 495568 w 5100978"/>
              <a:gd name="connsiteY5" fmla="*/ 1518365 h 2658567"/>
              <a:gd name="connsiteX6" fmla="*/ 4896862 w 5100978"/>
              <a:gd name="connsiteY6" fmla="*/ 110480 h 2658567"/>
              <a:gd name="connsiteX7" fmla="*/ 5100978 w 5100978"/>
              <a:gd name="connsiteY7" fmla="*/ 0 h 2658567"/>
              <a:gd name="connsiteX0" fmla="*/ 4724400 w 4724400"/>
              <a:gd name="connsiteY0" fmla="*/ 0 h 2658567"/>
              <a:gd name="connsiteX1" fmla="*/ 4724400 w 4724400"/>
              <a:gd name="connsiteY1" fmla="*/ 2658567 h 2658567"/>
              <a:gd name="connsiteX2" fmla="*/ 0 w 4724400"/>
              <a:gd name="connsiteY2" fmla="*/ 2658567 h 2658567"/>
              <a:gd name="connsiteX3" fmla="*/ 0 w 4724400"/>
              <a:gd name="connsiteY3" fmla="*/ 1539670 h 2658567"/>
              <a:gd name="connsiteX4" fmla="*/ 118990 w 4724400"/>
              <a:gd name="connsiteY4" fmla="*/ 1518365 h 2658567"/>
              <a:gd name="connsiteX5" fmla="*/ 4520284 w 4724400"/>
              <a:gd name="connsiteY5" fmla="*/ 110480 h 2658567"/>
              <a:gd name="connsiteX6" fmla="*/ 4724400 w 4724400"/>
              <a:gd name="connsiteY6" fmla="*/ 0 h 26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400" h="2658567">
                <a:moveTo>
                  <a:pt x="4724400" y="0"/>
                </a:moveTo>
                <a:lnTo>
                  <a:pt x="4724400" y="2658567"/>
                </a:lnTo>
                <a:lnTo>
                  <a:pt x="0" y="2658567"/>
                </a:lnTo>
                <a:lnTo>
                  <a:pt x="0" y="1539670"/>
                </a:lnTo>
                <a:lnTo>
                  <a:pt x="118990" y="1518365"/>
                </a:lnTo>
                <a:cubicBezTo>
                  <a:pt x="1840566" y="1198414"/>
                  <a:pt x="3327134" y="730093"/>
                  <a:pt x="4520284" y="110480"/>
                </a:cubicBezTo>
                <a:lnTo>
                  <a:pt x="4724400" y="0"/>
                </a:lnTo>
                <a:close/>
              </a:path>
            </a:pathLst>
          </a:custGeom>
          <a:solidFill>
            <a:srgbClr val="FF0000">
              <a:alpha val="45000"/>
            </a:srgbClr>
          </a:solidFill>
          <a:ln w="476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21"/>
          <p:cNvSpPr/>
          <p:nvPr/>
        </p:nvSpPr>
        <p:spPr bwMode="auto">
          <a:xfrm>
            <a:off x="1131024" y="5205462"/>
            <a:ext cx="3258675" cy="1118738"/>
          </a:xfrm>
          <a:custGeom>
            <a:avLst/>
            <a:gdLst>
              <a:gd name="connsiteX0" fmla="*/ 3259137 w 3259137"/>
              <a:gd name="connsiteY0" fmla="*/ 0 h 1118897"/>
              <a:gd name="connsiteX1" fmla="*/ 3259137 w 3259137"/>
              <a:gd name="connsiteY1" fmla="*/ 1118897 h 1118897"/>
              <a:gd name="connsiteX2" fmla="*/ 0 w 3259137"/>
              <a:gd name="connsiteY2" fmla="*/ 1118897 h 1118897"/>
              <a:gd name="connsiteX3" fmla="*/ 38100 w 3259137"/>
              <a:gd name="connsiteY3" fmla="*/ 394997 h 1118897"/>
              <a:gd name="connsiteX4" fmla="*/ 2882559 w 3259137"/>
              <a:gd name="connsiteY4" fmla="*/ 65636 h 1118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137" h="1118897">
                <a:moveTo>
                  <a:pt x="3259137" y="0"/>
                </a:moveTo>
                <a:lnTo>
                  <a:pt x="3259137" y="1118897"/>
                </a:lnTo>
                <a:lnTo>
                  <a:pt x="0" y="1118897"/>
                </a:lnTo>
                <a:lnTo>
                  <a:pt x="38100" y="394997"/>
                </a:lnTo>
                <a:cubicBezTo>
                  <a:pt x="1039813" y="322766"/>
                  <a:pt x="1990477" y="213105"/>
                  <a:pt x="2882559" y="65636"/>
                </a:cubicBezTo>
                <a:close/>
              </a:path>
            </a:pathLst>
          </a:custGeom>
          <a:solidFill>
            <a:srgbClr val="FF0000">
              <a:alpha val="45000"/>
            </a:srgbClr>
          </a:solidFill>
          <a:ln w="476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L-Shape 4"/>
          <p:cNvSpPr/>
          <p:nvPr/>
        </p:nvSpPr>
        <p:spPr bwMode="auto">
          <a:xfrm>
            <a:off x="1100863" y="1168745"/>
            <a:ext cx="10605536" cy="5193549"/>
          </a:xfrm>
          <a:prstGeom prst="corner">
            <a:avLst>
              <a:gd name="adj1" fmla="val 1630"/>
              <a:gd name="adj2" fmla="val 1489"/>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p:cNvSpPr txBox="1"/>
          <p:nvPr/>
        </p:nvSpPr>
        <p:spPr>
          <a:xfrm>
            <a:off x="5250226" y="6366253"/>
            <a:ext cx="1967767" cy="634440"/>
          </a:xfrm>
          <a:prstGeom prst="rect">
            <a:avLst/>
          </a:prstGeom>
          <a:noFill/>
        </p:spPr>
        <p:txBody>
          <a:bodyPr wrap="square" lIns="182854" tIns="146283" rIns="182854" bIns="146283" rtlCol="0">
            <a:spAutoFit/>
          </a:bodyPr>
          <a:lstStyle/>
          <a:p>
            <a:pPr algn="ctr">
              <a:lnSpc>
                <a:spcPct val="90000"/>
              </a:lnSpc>
              <a:spcAft>
                <a:spcPts val="600"/>
              </a:spcAft>
            </a:pPr>
            <a:r>
              <a:rPr lang="en-US" sz="2400" dirty="0">
                <a:gradFill>
                  <a:gsLst>
                    <a:gs pos="2917">
                      <a:srgbClr val="505050"/>
                    </a:gs>
                    <a:gs pos="30000">
                      <a:srgbClr val="505050"/>
                    </a:gs>
                  </a:gsLst>
                  <a:lin ang="5400000" scaled="0"/>
                </a:gradFill>
              </a:rPr>
              <a:t>Targeting</a:t>
            </a:r>
          </a:p>
        </p:txBody>
      </p:sp>
      <p:sp>
        <p:nvSpPr>
          <p:cNvPr id="27" name="TextBox 26"/>
          <p:cNvSpPr txBox="1"/>
          <p:nvPr/>
        </p:nvSpPr>
        <p:spPr>
          <a:xfrm rot="16200000">
            <a:off x="-474116" y="3673685"/>
            <a:ext cx="2522182" cy="634440"/>
          </a:xfrm>
          <a:prstGeom prst="rect">
            <a:avLst/>
          </a:prstGeom>
          <a:noFill/>
        </p:spPr>
        <p:txBody>
          <a:bodyPr wrap="square" lIns="182854" tIns="146283" rIns="182854" bIns="146283" rtlCol="0">
            <a:spAutoFit/>
          </a:bodyPr>
          <a:lstStyle/>
          <a:p>
            <a:pPr algn="ctr">
              <a:lnSpc>
                <a:spcPct val="90000"/>
              </a:lnSpc>
              <a:spcAft>
                <a:spcPts val="600"/>
              </a:spcAft>
            </a:pPr>
            <a:r>
              <a:rPr lang="en-US" sz="2400" dirty="0">
                <a:gradFill>
                  <a:gsLst>
                    <a:gs pos="2917">
                      <a:srgbClr val="505050"/>
                    </a:gs>
                    <a:gs pos="30000">
                      <a:srgbClr val="505050"/>
                    </a:gs>
                  </a:gsLst>
                  <a:lin ang="5400000" scaled="0"/>
                </a:gradFill>
              </a:rPr>
              <a:t>Sophistication</a:t>
            </a:r>
          </a:p>
        </p:txBody>
      </p:sp>
      <p:sp>
        <p:nvSpPr>
          <p:cNvPr id="17" name="TextBox 16"/>
          <p:cNvSpPr txBox="1"/>
          <p:nvPr/>
        </p:nvSpPr>
        <p:spPr>
          <a:xfrm>
            <a:off x="5555889" y="1831136"/>
            <a:ext cx="2211003" cy="572422"/>
          </a:xfrm>
          <a:prstGeom prst="rect">
            <a:avLst/>
          </a:prstGeom>
          <a:noFill/>
        </p:spPr>
        <p:txBody>
          <a:bodyPr wrap="square" lIns="182854" tIns="146283" rIns="182854" bIns="146283" rtlCol="0">
            <a:spAutoFit/>
          </a:bodyPr>
          <a:lstStyle/>
          <a:p>
            <a:pPr algn="ctr">
              <a:lnSpc>
                <a:spcPct val="90000"/>
              </a:lnSpc>
              <a:spcAft>
                <a:spcPts val="600"/>
              </a:spcAft>
            </a:pPr>
            <a:r>
              <a:rPr lang="en-US" sz="2000" b="1" dirty="0">
                <a:solidFill>
                  <a:srgbClr val="FF0000"/>
                </a:solidFill>
              </a:rPr>
              <a:t>2005-PRESENT</a:t>
            </a:r>
          </a:p>
        </p:txBody>
      </p:sp>
      <p:sp>
        <p:nvSpPr>
          <p:cNvPr id="10" name="Freeform 9"/>
          <p:cNvSpPr/>
          <p:nvPr/>
        </p:nvSpPr>
        <p:spPr bwMode="auto">
          <a:xfrm>
            <a:off x="4500807" y="2367123"/>
            <a:ext cx="3028520" cy="2728525"/>
          </a:xfrm>
          <a:custGeom>
            <a:avLst/>
            <a:gdLst>
              <a:gd name="connsiteX0" fmla="*/ 3028950 w 3028950"/>
              <a:gd name="connsiteY0" fmla="*/ 2405062 h 2728912"/>
              <a:gd name="connsiteX1" fmla="*/ 1857375 w 3028950"/>
              <a:gd name="connsiteY1" fmla="*/ 2728912 h 2728912"/>
              <a:gd name="connsiteX2" fmla="*/ 0 w 3028950"/>
              <a:gd name="connsiteY2" fmla="*/ 2109787 h 2728912"/>
              <a:gd name="connsiteX3" fmla="*/ 338137 w 3028950"/>
              <a:gd name="connsiteY3" fmla="*/ 2009775 h 2728912"/>
              <a:gd name="connsiteX4" fmla="*/ 381000 w 3028950"/>
              <a:gd name="connsiteY4" fmla="*/ 733425 h 2728912"/>
              <a:gd name="connsiteX5" fmla="*/ 2109787 w 3028950"/>
              <a:gd name="connsiteY5" fmla="*/ 0 h 2728912"/>
              <a:gd name="connsiteX6" fmla="*/ 2362200 w 3028950"/>
              <a:gd name="connsiteY6" fmla="*/ 266700 h 2728912"/>
              <a:gd name="connsiteX7" fmla="*/ 2233612 w 3028950"/>
              <a:gd name="connsiteY7" fmla="*/ 2290762 h 2728912"/>
              <a:gd name="connsiteX8" fmla="*/ 3028950 w 3028950"/>
              <a:gd name="connsiteY8" fmla="*/ 2405062 h 272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8950" h="2728912">
                <a:moveTo>
                  <a:pt x="3028950" y="2405062"/>
                </a:moveTo>
                <a:lnTo>
                  <a:pt x="1857375" y="2728912"/>
                </a:lnTo>
                <a:lnTo>
                  <a:pt x="0" y="2109787"/>
                </a:lnTo>
                <a:lnTo>
                  <a:pt x="338137" y="2009775"/>
                </a:lnTo>
                <a:lnTo>
                  <a:pt x="381000" y="733425"/>
                </a:lnTo>
                <a:lnTo>
                  <a:pt x="2109787" y="0"/>
                </a:lnTo>
                <a:lnTo>
                  <a:pt x="2362200" y="266700"/>
                </a:lnTo>
                <a:lnTo>
                  <a:pt x="2233612" y="2290762"/>
                </a:lnTo>
                <a:lnTo>
                  <a:pt x="3028950" y="2405062"/>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p:cNvGrpSpPr/>
          <p:nvPr/>
        </p:nvGrpSpPr>
        <p:grpSpPr>
          <a:xfrm>
            <a:off x="4470379" y="2330685"/>
            <a:ext cx="3880052" cy="2826313"/>
            <a:chOff x="3686449" y="2563378"/>
            <a:chExt cx="3880603" cy="2826714"/>
          </a:xfrm>
        </p:grpSpPr>
        <p:sp>
          <p:nvSpPr>
            <p:cNvPr id="16" name="Freeform 15"/>
            <p:cNvSpPr/>
            <p:nvPr/>
          </p:nvSpPr>
          <p:spPr bwMode="auto">
            <a:xfrm>
              <a:off x="3686449" y="2563378"/>
              <a:ext cx="3880603" cy="2826714"/>
            </a:xfrm>
            <a:custGeom>
              <a:avLst/>
              <a:gdLst/>
              <a:ahLst/>
              <a:cxnLst/>
              <a:rect l="l" t="t" r="r" b="b"/>
              <a:pathLst>
                <a:path w="6258296" h="4548249">
                  <a:moveTo>
                    <a:pt x="581891" y="3325091"/>
                  </a:moveTo>
                  <a:lnTo>
                    <a:pt x="178130" y="3455719"/>
                  </a:lnTo>
                  <a:lnTo>
                    <a:pt x="3087584" y="4346368"/>
                  </a:lnTo>
                  <a:lnTo>
                    <a:pt x="4631376" y="3954483"/>
                  </a:lnTo>
                  <a:lnTo>
                    <a:pt x="3467595" y="3990109"/>
                  </a:lnTo>
                  <a:close/>
                  <a:moveTo>
                    <a:pt x="2023520" y="1836658"/>
                  </a:moveTo>
                  <a:lnTo>
                    <a:pt x="2016797" y="2401435"/>
                  </a:lnTo>
                  <a:lnTo>
                    <a:pt x="1290655" y="2448499"/>
                  </a:lnTo>
                  <a:lnTo>
                    <a:pt x="1290655" y="1984576"/>
                  </a:lnTo>
                  <a:close/>
                  <a:moveTo>
                    <a:pt x="2016797" y="1002941"/>
                  </a:moveTo>
                  <a:lnTo>
                    <a:pt x="2023520" y="1554270"/>
                  </a:lnTo>
                  <a:lnTo>
                    <a:pt x="1290655" y="1729082"/>
                  </a:lnTo>
                  <a:lnTo>
                    <a:pt x="1290655" y="1271882"/>
                  </a:lnTo>
                  <a:close/>
                  <a:moveTo>
                    <a:pt x="3420093" y="154379"/>
                  </a:moveTo>
                  <a:lnTo>
                    <a:pt x="695943" y="1294471"/>
                  </a:lnTo>
                  <a:lnTo>
                    <a:pt x="700520" y="1508166"/>
                  </a:lnTo>
                  <a:lnTo>
                    <a:pt x="1128156" y="1353787"/>
                  </a:lnTo>
                  <a:lnTo>
                    <a:pt x="1125744" y="1771742"/>
                  </a:lnTo>
                  <a:lnTo>
                    <a:pt x="691087" y="1876270"/>
                  </a:lnTo>
                  <a:lnTo>
                    <a:pt x="698232" y="2099582"/>
                  </a:lnTo>
                  <a:lnTo>
                    <a:pt x="1132887" y="2011723"/>
                  </a:lnTo>
                  <a:lnTo>
                    <a:pt x="1123362" y="2455748"/>
                  </a:lnTo>
                  <a:lnTo>
                    <a:pt x="688800" y="2484230"/>
                  </a:lnTo>
                  <a:lnTo>
                    <a:pt x="684037" y="2691028"/>
                  </a:lnTo>
                  <a:lnTo>
                    <a:pt x="1111488" y="2698172"/>
                  </a:lnTo>
                  <a:lnTo>
                    <a:pt x="1104405" y="3163630"/>
                  </a:lnTo>
                  <a:lnTo>
                    <a:pt x="665018" y="3111335"/>
                  </a:lnTo>
                  <a:cubicBezTo>
                    <a:pt x="664245" y="3170732"/>
                    <a:pt x="663471" y="3230129"/>
                    <a:pt x="662698" y="3289526"/>
                  </a:cubicBezTo>
                  <a:lnTo>
                    <a:pt x="1294410" y="3443844"/>
                  </a:lnTo>
                  <a:lnTo>
                    <a:pt x="1294410" y="2683823"/>
                  </a:lnTo>
                  <a:lnTo>
                    <a:pt x="2066306" y="2671948"/>
                  </a:lnTo>
                  <a:lnTo>
                    <a:pt x="2040175" y="3586409"/>
                  </a:lnTo>
                  <a:lnTo>
                    <a:pt x="3420093" y="3895106"/>
                  </a:lnTo>
                  <a:lnTo>
                    <a:pt x="3420093" y="3515096"/>
                  </a:lnTo>
                  <a:lnTo>
                    <a:pt x="2315688" y="3313215"/>
                  </a:lnTo>
                  <a:lnTo>
                    <a:pt x="2325554" y="2692119"/>
                  </a:lnTo>
                  <a:lnTo>
                    <a:pt x="3415362" y="2698203"/>
                  </a:lnTo>
                  <a:lnTo>
                    <a:pt x="3408218" y="2303813"/>
                  </a:lnTo>
                  <a:lnTo>
                    <a:pt x="2296638" y="2386940"/>
                  </a:lnTo>
                  <a:cubicBezTo>
                    <a:pt x="2298226" y="2189832"/>
                    <a:pt x="2299813" y="1997488"/>
                    <a:pt x="2301401" y="1800380"/>
                  </a:cubicBezTo>
                  <a:lnTo>
                    <a:pt x="3431969" y="1591293"/>
                  </a:lnTo>
                  <a:cubicBezTo>
                    <a:pt x="3431175" y="1468550"/>
                    <a:pt x="3430382" y="1345808"/>
                    <a:pt x="3429588" y="1223065"/>
                  </a:cubicBezTo>
                  <a:lnTo>
                    <a:pt x="2291937" y="1496291"/>
                  </a:lnTo>
                  <a:lnTo>
                    <a:pt x="2291937" y="914400"/>
                  </a:lnTo>
                  <a:lnTo>
                    <a:pt x="3420093" y="522514"/>
                  </a:lnTo>
                  <a:close/>
                  <a:moveTo>
                    <a:pt x="3408218" y="0"/>
                  </a:moveTo>
                  <a:lnTo>
                    <a:pt x="5985163" y="1104405"/>
                  </a:lnTo>
                  <a:lnTo>
                    <a:pt x="5985163" y="3253839"/>
                  </a:lnTo>
                  <a:lnTo>
                    <a:pt x="6210795" y="3301340"/>
                  </a:lnTo>
                  <a:lnTo>
                    <a:pt x="6258296" y="3562597"/>
                  </a:lnTo>
                  <a:lnTo>
                    <a:pt x="3111335" y="4548249"/>
                  </a:lnTo>
                  <a:lnTo>
                    <a:pt x="0" y="3503220"/>
                  </a:lnTo>
                  <a:lnTo>
                    <a:pt x="23750" y="3384467"/>
                  </a:lnTo>
                  <a:lnTo>
                    <a:pt x="570015" y="3289465"/>
                  </a:lnTo>
                  <a:lnTo>
                    <a:pt x="629392" y="1235033"/>
                  </a:lnTo>
                  <a:close/>
                </a:path>
              </a:pathLst>
            </a:cu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fontAlgn="base">
                <a:spcBef>
                  <a:spcPct val="0"/>
                </a:spcBef>
                <a:spcAft>
                  <a:spcPct val="0"/>
                </a:spcAft>
              </a:pPr>
              <a:endParaRPr lang="en-US"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a:xfrm>
              <a:off x="5848699" y="3249685"/>
              <a:ext cx="1521542" cy="1675436"/>
            </a:xfrm>
            <a:prstGeom prst="rect">
              <a:avLst/>
            </a:prstGeom>
            <a:ln>
              <a:noFill/>
            </a:ln>
          </p:spPr>
          <p:txBody>
            <a:bodyPr wrap="square">
              <a:spAutoFit/>
            </a:bodyPr>
            <a:lstStyle/>
            <a:p>
              <a:pPr algn="ctr" defTabSz="932293" fontAlgn="base">
                <a:lnSpc>
                  <a:spcPct val="90000"/>
                </a:lnSpc>
                <a:spcBef>
                  <a:spcPct val="0"/>
                </a:spcBef>
                <a:spcAft>
                  <a:spcPct val="0"/>
                </a:spcAft>
              </a:pPr>
              <a:r>
                <a:rPr lang="en-US" sz="1399" b="1" dirty="0">
                  <a:solidFill>
                    <a:srgbClr val="FFFFFF"/>
                  </a:solidFill>
                </a:rPr>
                <a:t>Organized Crime</a:t>
              </a:r>
            </a:p>
            <a:p>
              <a:pPr algn="ctr" defTabSz="932293" fontAlgn="base">
                <a:lnSpc>
                  <a:spcPct val="90000"/>
                </a:lnSpc>
                <a:spcBef>
                  <a:spcPct val="0"/>
                </a:spcBef>
                <a:spcAft>
                  <a:spcPct val="0"/>
                </a:spcAft>
              </a:pPr>
              <a:endParaRPr lang="en-US" sz="1399" b="1" dirty="0">
                <a:solidFill>
                  <a:srgbClr val="FFFFFF"/>
                </a:solidFill>
              </a:endParaRPr>
            </a:p>
            <a:p>
              <a:pPr algn="ctr" defTabSz="932293" fontAlgn="base">
                <a:lnSpc>
                  <a:spcPct val="90000"/>
                </a:lnSpc>
                <a:spcBef>
                  <a:spcPct val="0"/>
                </a:spcBef>
                <a:spcAft>
                  <a:spcPct val="0"/>
                </a:spcAft>
              </a:pPr>
              <a:r>
                <a:rPr lang="en-US" sz="1399" dirty="0">
                  <a:solidFill>
                    <a:srgbClr val="FFFFFF"/>
                  </a:solidFill>
                </a:rPr>
                <a:t>RANSOMWARE, </a:t>
              </a:r>
            </a:p>
            <a:p>
              <a:pPr algn="ctr" defTabSz="932293" fontAlgn="base">
                <a:lnSpc>
                  <a:spcPct val="90000"/>
                </a:lnSpc>
                <a:spcBef>
                  <a:spcPct val="0"/>
                </a:spcBef>
                <a:spcAft>
                  <a:spcPct val="0"/>
                </a:spcAft>
              </a:pPr>
              <a:r>
                <a:rPr lang="en-US" sz="1399" dirty="0">
                  <a:solidFill>
                    <a:srgbClr val="FFFFFF"/>
                  </a:solidFill>
                </a:rPr>
                <a:t>CLICK-FRAUD, </a:t>
              </a:r>
            </a:p>
            <a:p>
              <a:pPr algn="ctr" defTabSz="932293" fontAlgn="base">
                <a:lnSpc>
                  <a:spcPct val="90000"/>
                </a:lnSpc>
                <a:spcBef>
                  <a:spcPct val="0"/>
                </a:spcBef>
                <a:spcAft>
                  <a:spcPct val="0"/>
                </a:spcAft>
              </a:pPr>
              <a:r>
                <a:rPr lang="en-US" sz="1399" dirty="0">
                  <a:solidFill>
                    <a:srgbClr val="FFFFFF"/>
                  </a:solidFill>
                </a:rPr>
                <a:t>IDENTITY THEFT</a:t>
              </a:r>
            </a:p>
            <a:p>
              <a:pPr algn="ctr" defTabSz="932293" fontAlgn="base">
                <a:lnSpc>
                  <a:spcPct val="90000"/>
                </a:lnSpc>
                <a:spcBef>
                  <a:spcPct val="0"/>
                </a:spcBef>
                <a:spcAft>
                  <a:spcPct val="0"/>
                </a:spcAft>
              </a:pPr>
              <a:endParaRPr lang="en-US" sz="1399" dirty="0">
                <a:solidFill>
                  <a:srgbClr val="FFFFFF"/>
                </a:solidFill>
              </a:endParaRPr>
            </a:p>
            <a:p>
              <a:pPr algn="ctr" defTabSz="932293" fontAlgn="base">
                <a:lnSpc>
                  <a:spcPct val="90000"/>
                </a:lnSpc>
                <a:spcBef>
                  <a:spcPct val="0"/>
                </a:spcBef>
                <a:spcAft>
                  <a:spcPct val="0"/>
                </a:spcAft>
              </a:pPr>
              <a:r>
                <a:rPr lang="en-US" sz="1399" dirty="0">
                  <a:solidFill>
                    <a:srgbClr val="FFFFFF"/>
                  </a:solidFill>
                </a:rPr>
                <a:t>Motive: Profit</a:t>
              </a:r>
            </a:p>
          </p:txBody>
        </p:sp>
      </p:grpSp>
      <p:sp>
        <p:nvSpPr>
          <p:cNvPr id="19" name="Rectangle 18"/>
          <p:cNvSpPr/>
          <p:nvPr/>
        </p:nvSpPr>
        <p:spPr bwMode="auto">
          <a:xfrm>
            <a:off x="1664663" y="4549835"/>
            <a:ext cx="1935206" cy="15085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20"/>
          <p:cNvSpPr>
            <a:spLocks noEditPoints="1"/>
          </p:cNvSpPr>
          <p:nvPr/>
        </p:nvSpPr>
        <p:spPr bwMode="black">
          <a:xfrm>
            <a:off x="1321014" y="4404130"/>
            <a:ext cx="2635837" cy="169573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999999"/>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defTabSz="740597"/>
            <a:endParaRPr lang="en-US" spc="-122">
              <a:solidFill>
                <a:srgbClr val="505050">
                  <a:lumMod val="50000"/>
                </a:srgbClr>
              </a:solidFill>
              <a:latin typeface="Segoe Light" pitchFamily="34" charset="0"/>
            </a:endParaRPr>
          </a:p>
        </p:txBody>
      </p:sp>
      <p:sp>
        <p:nvSpPr>
          <p:cNvPr id="23" name="Rectangle 22"/>
          <p:cNvSpPr/>
          <p:nvPr/>
        </p:nvSpPr>
        <p:spPr>
          <a:xfrm>
            <a:off x="1670963" y="4619550"/>
            <a:ext cx="1935937" cy="1082314"/>
          </a:xfrm>
          <a:prstGeom prst="rect">
            <a:avLst/>
          </a:prstGeom>
        </p:spPr>
        <p:txBody>
          <a:bodyPr wrap="square">
            <a:spAutoFit/>
          </a:bodyPr>
          <a:lstStyle/>
          <a:p>
            <a:pPr algn="ctr" defTabSz="932293" fontAlgn="base">
              <a:lnSpc>
                <a:spcPct val="90000"/>
              </a:lnSpc>
              <a:spcBef>
                <a:spcPct val="0"/>
              </a:spcBef>
              <a:spcAft>
                <a:spcPct val="0"/>
              </a:spcAft>
            </a:pPr>
            <a:r>
              <a:rPr lang="en-US" sz="1399" b="1" dirty="0">
                <a:solidFill>
                  <a:srgbClr val="999999"/>
                </a:solidFill>
              </a:rPr>
              <a:t>Script Kiddies</a:t>
            </a:r>
          </a:p>
          <a:p>
            <a:pPr algn="ctr" defTabSz="932293" fontAlgn="base">
              <a:lnSpc>
                <a:spcPct val="90000"/>
              </a:lnSpc>
              <a:spcBef>
                <a:spcPct val="0"/>
              </a:spcBef>
              <a:spcAft>
                <a:spcPct val="0"/>
              </a:spcAft>
            </a:pPr>
            <a:endParaRPr lang="en-US" sz="1399" b="1" dirty="0">
              <a:solidFill>
                <a:srgbClr val="999999"/>
              </a:solidFill>
            </a:endParaRPr>
          </a:p>
          <a:p>
            <a:pPr algn="ctr" defTabSz="932293" fontAlgn="base">
              <a:lnSpc>
                <a:spcPct val="90000"/>
              </a:lnSpc>
              <a:spcBef>
                <a:spcPct val="0"/>
              </a:spcBef>
              <a:spcAft>
                <a:spcPct val="0"/>
              </a:spcAft>
            </a:pPr>
            <a:r>
              <a:rPr lang="en-US" sz="1399" dirty="0">
                <a:solidFill>
                  <a:srgbClr val="999999"/>
                </a:solidFill>
              </a:rPr>
              <a:t>BLASTER, SLAMMER</a:t>
            </a:r>
          </a:p>
          <a:p>
            <a:pPr algn="ctr" defTabSz="932293" fontAlgn="base">
              <a:lnSpc>
                <a:spcPct val="90000"/>
              </a:lnSpc>
              <a:spcBef>
                <a:spcPct val="0"/>
              </a:spcBef>
              <a:spcAft>
                <a:spcPct val="0"/>
              </a:spcAft>
            </a:pPr>
            <a:endParaRPr lang="en-US" sz="1399" dirty="0">
              <a:solidFill>
                <a:srgbClr val="999999"/>
              </a:solidFill>
            </a:endParaRPr>
          </a:p>
          <a:p>
            <a:pPr algn="ctr" defTabSz="932293" fontAlgn="base">
              <a:lnSpc>
                <a:spcPct val="90000"/>
              </a:lnSpc>
              <a:spcBef>
                <a:spcPct val="0"/>
              </a:spcBef>
              <a:spcAft>
                <a:spcPct val="0"/>
              </a:spcAft>
            </a:pPr>
            <a:r>
              <a:rPr lang="en-US" sz="1399" dirty="0">
                <a:solidFill>
                  <a:srgbClr val="999999"/>
                </a:solidFill>
              </a:rPr>
              <a:t>Motive: Mischief</a:t>
            </a:r>
          </a:p>
        </p:txBody>
      </p:sp>
      <p:sp>
        <p:nvSpPr>
          <p:cNvPr id="24" name="TextBox 23"/>
          <p:cNvSpPr txBox="1"/>
          <p:nvPr/>
        </p:nvSpPr>
        <p:spPr>
          <a:xfrm>
            <a:off x="1742477" y="3855507"/>
            <a:ext cx="1695681" cy="572422"/>
          </a:xfrm>
          <a:prstGeom prst="rect">
            <a:avLst/>
          </a:prstGeom>
          <a:noFill/>
        </p:spPr>
        <p:txBody>
          <a:bodyPr wrap="square" lIns="182854" tIns="146283" rIns="182854" bIns="146283" rtlCol="0">
            <a:spAutoFit/>
          </a:bodyPr>
          <a:lstStyle/>
          <a:p>
            <a:pPr algn="ctr">
              <a:lnSpc>
                <a:spcPct val="90000"/>
              </a:lnSpc>
              <a:spcAft>
                <a:spcPts val="600"/>
              </a:spcAft>
            </a:pPr>
            <a:r>
              <a:rPr lang="en-US" sz="2000" b="1" dirty="0">
                <a:solidFill>
                  <a:srgbClr val="999999"/>
                </a:solidFill>
              </a:rPr>
              <a:t>2003-2004</a:t>
            </a:r>
          </a:p>
        </p:txBody>
      </p:sp>
    </p:spTree>
    <p:extLst>
      <p:ext uri="{BB962C8B-B14F-4D97-AF65-F5344CB8AC3E}">
        <p14:creationId xmlns:p14="http://schemas.microsoft.com/office/powerpoint/2010/main" val="3695708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100863" y="1172705"/>
            <a:ext cx="10605536" cy="5189589"/>
          </a:xfrm>
          <a:prstGeom prst="rect">
            <a:avLst/>
          </a:prstGeom>
          <a:pattFill prst="diagBrick">
            <a:fgClr>
              <a:schemeClr val="bg1">
                <a:lumMod val="85000"/>
              </a:schemeClr>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Freeform 57"/>
          <p:cNvSpPr/>
          <p:nvPr/>
        </p:nvSpPr>
        <p:spPr bwMode="auto">
          <a:xfrm>
            <a:off x="4425780" y="3666011"/>
            <a:ext cx="4676961" cy="2658190"/>
          </a:xfrm>
          <a:custGeom>
            <a:avLst/>
            <a:gdLst>
              <a:gd name="connsiteX0" fmla="*/ 205808 w 7269526"/>
              <a:gd name="connsiteY0" fmla="*/ 1858857 h 2658567"/>
              <a:gd name="connsiteX1" fmla="*/ 65684 w 7269526"/>
              <a:gd name="connsiteY1" fmla="*/ 1873470 h 2658567"/>
              <a:gd name="connsiteX2" fmla="*/ 0 w 7269526"/>
              <a:gd name="connsiteY2" fmla="*/ 1878890 h 2658567"/>
              <a:gd name="connsiteX3" fmla="*/ 892424 w 7269526"/>
              <a:gd name="connsiteY3" fmla="*/ 1784818 h 2658567"/>
              <a:gd name="connsiteX4" fmla="*/ 787430 w 7269526"/>
              <a:gd name="connsiteY4" fmla="*/ 1798201 h 2658567"/>
              <a:gd name="connsiteX5" fmla="*/ 669494 w 7269526"/>
              <a:gd name="connsiteY5" fmla="*/ 1810500 h 2658567"/>
              <a:gd name="connsiteX6" fmla="*/ 1537088 w 7269526"/>
              <a:gd name="connsiteY6" fmla="*/ 1701446 h 2658567"/>
              <a:gd name="connsiteX7" fmla="*/ 1488620 w 7269526"/>
              <a:gd name="connsiteY7" fmla="*/ 1708825 h 2658567"/>
              <a:gd name="connsiteX8" fmla="*/ 1353448 w 7269526"/>
              <a:gd name="connsiteY8" fmla="*/ 1726054 h 2658567"/>
              <a:gd name="connsiteX9" fmla="*/ 7269526 w 7269526"/>
              <a:gd name="connsiteY9" fmla="*/ 0 h 2658567"/>
              <a:gd name="connsiteX10" fmla="*/ 7269526 w 7269526"/>
              <a:gd name="connsiteY10" fmla="*/ 2658567 h 2658567"/>
              <a:gd name="connsiteX11" fmla="*/ 2545126 w 7269526"/>
              <a:gd name="connsiteY11" fmla="*/ 2658567 h 2658567"/>
              <a:gd name="connsiteX12" fmla="*/ 2545126 w 7269526"/>
              <a:gd name="connsiteY12" fmla="*/ 1539670 h 2658567"/>
              <a:gd name="connsiteX13" fmla="*/ 2168548 w 7269526"/>
              <a:gd name="connsiteY13" fmla="*/ 1605306 h 2658567"/>
              <a:gd name="connsiteX14" fmla="*/ 2156069 w 7269526"/>
              <a:gd name="connsiteY14" fmla="*/ 1607206 h 2658567"/>
              <a:gd name="connsiteX15" fmla="*/ 2664116 w 7269526"/>
              <a:gd name="connsiteY15" fmla="*/ 1518365 h 2658567"/>
              <a:gd name="connsiteX16" fmla="*/ 7065410 w 7269526"/>
              <a:gd name="connsiteY16" fmla="*/ 110480 h 2658567"/>
              <a:gd name="connsiteX0" fmla="*/ 0 w 7269526"/>
              <a:gd name="connsiteY0" fmla="*/ 1878890 h 2658567"/>
              <a:gd name="connsiteX1" fmla="*/ 65684 w 7269526"/>
              <a:gd name="connsiteY1" fmla="*/ 1873470 h 2658567"/>
              <a:gd name="connsiteX2" fmla="*/ 0 w 7269526"/>
              <a:gd name="connsiteY2" fmla="*/ 1878890 h 2658567"/>
              <a:gd name="connsiteX3" fmla="*/ 892424 w 7269526"/>
              <a:gd name="connsiteY3" fmla="*/ 1784818 h 2658567"/>
              <a:gd name="connsiteX4" fmla="*/ 787430 w 7269526"/>
              <a:gd name="connsiteY4" fmla="*/ 1798201 h 2658567"/>
              <a:gd name="connsiteX5" fmla="*/ 669494 w 7269526"/>
              <a:gd name="connsiteY5" fmla="*/ 1810500 h 2658567"/>
              <a:gd name="connsiteX6" fmla="*/ 892424 w 7269526"/>
              <a:gd name="connsiteY6" fmla="*/ 1784818 h 2658567"/>
              <a:gd name="connsiteX7" fmla="*/ 1537088 w 7269526"/>
              <a:gd name="connsiteY7" fmla="*/ 1701446 h 2658567"/>
              <a:gd name="connsiteX8" fmla="*/ 1488620 w 7269526"/>
              <a:gd name="connsiteY8" fmla="*/ 1708825 h 2658567"/>
              <a:gd name="connsiteX9" fmla="*/ 1353448 w 7269526"/>
              <a:gd name="connsiteY9" fmla="*/ 1726054 h 2658567"/>
              <a:gd name="connsiteX10" fmla="*/ 1537088 w 7269526"/>
              <a:gd name="connsiteY10" fmla="*/ 1701446 h 2658567"/>
              <a:gd name="connsiteX11" fmla="*/ 7269526 w 7269526"/>
              <a:gd name="connsiteY11" fmla="*/ 0 h 2658567"/>
              <a:gd name="connsiteX12" fmla="*/ 7269526 w 7269526"/>
              <a:gd name="connsiteY12" fmla="*/ 2658567 h 2658567"/>
              <a:gd name="connsiteX13" fmla="*/ 2545126 w 7269526"/>
              <a:gd name="connsiteY13" fmla="*/ 2658567 h 2658567"/>
              <a:gd name="connsiteX14" fmla="*/ 2545126 w 7269526"/>
              <a:gd name="connsiteY14" fmla="*/ 1539670 h 2658567"/>
              <a:gd name="connsiteX15" fmla="*/ 2168548 w 7269526"/>
              <a:gd name="connsiteY15" fmla="*/ 1605306 h 2658567"/>
              <a:gd name="connsiteX16" fmla="*/ 2156069 w 7269526"/>
              <a:gd name="connsiteY16" fmla="*/ 1607206 h 2658567"/>
              <a:gd name="connsiteX17" fmla="*/ 2664116 w 7269526"/>
              <a:gd name="connsiteY17" fmla="*/ 1518365 h 2658567"/>
              <a:gd name="connsiteX18" fmla="*/ 7065410 w 7269526"/>
              <a:gd name="connsiteY18" fmla="*/ 110480 h 2658567"/>
              <a:gd name="connsiteX19" fmla="*/ 7269526 w 7269526"/>
              <a:gd name="connsiteY19" fmla="*/ 0 h 2658567"/>
              <a:gd name="connsiteX0" fmla="*/ 222930 w 6600032"/>
              <a:gd name="connsiteY0" fmla="*/ 1784818 h 2658567"/>
              <a:gd name="connsiteX1" fmla="*/ 117936 w 6600032"/>
              <a:gd name="connsiteY1" fmla="*/ 1798201 h 2658567"/>
              <a:gd name="connsiteX2" fmla="*/ 0 w 6600032"/>
              <a:gd name="connsiteY2" fmla="*/ 1810500 h 2658567"/>
              <a:gd name="connsiteX3" fmla="*/ 222930 w 6600032"/>
              <a:gd name="connsiteY3" fmla="*/ 1784818 h 2658567"/>
              <a:gd name="connsiteX4" fmla="*/ 867594 w 6600032"/>
              <a:gd name="connsiteY4" fmla="*/ 1701446 h 2658567"/>
              <a:gd name="connsiteX5" fmla="*/ 819126 w 6600032"/>
              <a:gd name="connsiteY5" fmla="*/ 1708825 h 2658567"/>
              <a:gd name="connsiteX6" fmla="*/ 683954 w 6600032"/>
              <a:gd name="connsiteY6" fmla="*/ 1726054 h 2658567"/>
              <a:gd name="connsiteX7" fmla="*/ 867594 w 6600032"/>
              <a:gd name="connsiteY7" fmla="*/ 1701446 h 2658567"/>
              <a:gd name="connsiteX8" fmla="*/ 6600032 w 6600032"/>
              <a:gd name="connsiteY8" fmla="*/ 0 h 2658567"/>
              <a:gd name="connsiteX9" fmla="*/ 6600032 w 6600032"/>
              <a:gd name="connsiteY9" fmla="*/ 2658567 h 2658567"/>
              <a:gd name="connsiteX10" fmla="*/ 1875632 w 6600032"/>
              <a:gd name="connsiteY10" fmla="*/ 2658567 h 2658567"/>
              <a:gd name="connsiteX11" fmla="*/ 1875632 w 6600032"/>
              <a:gd name="connsiteY11" fmla="*/ 1539670 h 2658567"/>
              <a:gd name="connsiteX12" fmla="*/ 1499054 w 6600032"/>
              <a:gd name="connsiteY12" fmla="*/ 1605306 h 2658567"/>
              <a:gd name="connsiteX13" fmla="*/ 1486575 w 6600032"/>
              <a:gd name="connsiteY13" fmla="*/ 1607206 h 2658567"/>
              <a:gd name="connsiteX14" fmla="*/ 1994622 w 6600032"/>
              <a:gd name="connsiteY14" fmla="*/ 1518365 h 2658567"/>
              <a:gd name="connsiteX15" fmla="*/ 6395916 w 6600032"/>
              <a:gd name="connsiteY15" fmla="*/ 110480 h 2658567"/>
              <a:gd name="connsiteX16" fmla="*/ 6600032 w 6600032"/>
              <a:gd name="connsiteY16"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867594 w 6600032"/>
              <a:gd name="connsiteY3" fmla="*/ 1701446 h 2658567"/>
              <a:gd name="connsiteX4" fmla="*/ 819126 w 6600032"/>
              <a:gd name="connsiteY4" fmla="*/ 1708825 h 2658567"/>
              <a:gd name="connsiteX5" fmla="*/ 683954 w 6600032"/>
              <a:gd name="connsiteY5" fmla="*/ 1726054 h 2658567"/>
              <a:gd name="connsiteX6" fmla="*/ 867594 w 6600032"/>
              <a:gd name="connsiteY6" fmla="*/ 1701446 h 2658567"/>
              <a:gd name="connsiteX7" fmla="*/ 6600032 w 6600032"/>
              <a:gd name="connsiteY7" fmla="*/ 0 h 2658567"/>
              <a:gd name="connsiteX8" fmla="*/ 6600032 w 6600032"/>
              <a:gd name="connsiteY8" fmla="*/ 2658567 h 2658567"/>
              <a:gd name="connsiteX9" fmla="*/ 1875632 w 6600032"/>
              <a:gd name="connsiteY9" fmla="*/ 2658567 h 2658567"/>
              <a:gd name="connsiteX10" fmla="*/ 1875632 w 6600032"/>
              <a:gd name="connsiteY10" fmla="*/ 1539670 h 2658567"/>
              <a:gd name="connsiteX11" fmla="*/ 1499054 w 6600032"/>
              <a:gd name="connsiteY11" fmla="*/ 1605306 h 2658567"/>
              <a:gd name="connsiteX12" fmla="*/ 1486575 w 6600032"/>
              <a:gd name="connsiteY12" fmla="*/ 1607206 h 2658567"/>
              <a:gd name="connsiteX13" fmla="*/ 1994622 w 6600032"/>
              <a:gd name="connsiteY13" fmla="*/ 1518365 h 2658567"/>
              <a:gd name="connsiteX14" fmla="*/ 6395916 w 6600032"/>
              <a:gd name="connsiteY14" fmla="*/ 110480 h 2658567"/>
              <a:gd name="connsiteX15" fmla="*/ 6600032 w 6600032"/>
              <a:gd name="connsiteY15"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867594 w 6600032"/>
              <a:gd name="connsiteY3" fmla="*/ 1701446 h 2658567"/>
              <a:gd name="connsiteX4" fmla="*/ 819126 w 6600032"/>
              <a:gd name="connsiteY4" fmla="*/ 1708825 h 2658567"/>
              <a:gd name="connsiteX5" fmla="*/ 867594 w 6600032"/>
              <a:gd name="connsiteY5" fmla="*/ 1701446 h 2658567"/>
              <a:gd name="connsiteX6" fmla="*/ 6600032 w 6600032"/>
              <a:gd name="connsiteY6" fmla="*/ 0 h 2658567"/>
              <a:gd name="connsiteX7" fmla="*/ 6600032 w 6600032"/>
              <a:gd name="connsiteY7" fmla="*/ 2658567 h 2658567"/>
              <a:gd name="connsiteX8" fmla="*/ 1875632 w 6600032"/>
              <a:gd name="connsiteY8" fmla="*/ 2658567 h 2658567"/>
              <a:gd name="connsiteX9" fmla="*/ 1875632 w 6600032"/>
              <a:gd name="connsiteY9" fmla="*/ 1539670 h 2658567"/>
              <a:gd name="connsiteX10" fmla="*/ 1499054 w 6600032"/>
              <a:gd name="connsiteY10" fmla="*/ 1605306 h 2658567"/>
              <a:gd name="connsiteX11" fmla="*/ 1486575 w 6600032"/>
              <a:gd name="connsiteY11" fmla="*/ 1607206 h 2658567"/>
              <a:gd name="connsiteX12" fmla="*/ 1994622 w 6600032"/>
              <a:gd name="connsiteY12" fmla="*/ 1518365 h 2658567"/>
              <a:gd name="connsiteX13" fmla="*/ 6395916 w 6600032"/>
              <a:gd name="connsiteY13" fmla="*/ 110480 h 2658567"/>
              <a:gd name="connsiteX14" fmla="*/ 6600032 w 6600032"/>
              <a:gd name="connsiteY14"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6600032 w 6600032"/>
              <a:gd name="connsiteY3" fmla="*/ 0 h 2658567"/>
              <a:gd name="connsiteX4" fmla="*/ 6600032 w 6600032"/>
              <a:gd name="connsiteY4" fmla="*/ 2658567 h 2658567"/>
              <a:gd name="connsiteX5" fmla="*/ 1875632 w 6600032"/>
              <a:gd name="connsiteY5" fmla="*/ 2658567 h 2658567"/>
              <a:gd name="connsiteX6" fmla="*/ 1875632 w 6600032"/>
              <a:gd name="connsiteY6" fmla="*/ 1539670 h 2658567"/>
              <a:gd name="connsiteX7" fmla="*/ 1499054 w 6600032"/>
              <a:gd name="connsiteY7" fmla="*/ 1605306 h 2658567"/>
              <a:gd name="connsiteX8" fmla="*/ 1486575 w 6600032"/>
              <a:gd name="connsiteY8" fmla="*/ 1607206 h 2658567"/>
              <a:gd name="connsiteX9" fmla="*/ 1994622 w 6600032"/>
              <a:gd name="connsiteY9" fmla="*/ 1518365 h 2658567"/>
              <a:gd name="connsiteX10" fmla="*/ 6395916 w 6600032"/>
              <a:gd name="connsiteY10" fmla="*/ 110480 h 2658567"/>
              <a:gd name="connsiteX11" fmla="*/ 6600032 w 6600032"/>
              <a:gd name="connsiteY11" fmla="*/ 0 h 2658567"/>
              <a:gd name="connsiteX0" fmla="*/ 0 w 6600032"/>
              <a:gd name="connsiteY0" fmla="*/ 1810500 h 2658567"/>
              <a:gd name="connsiteX1" fmla="*/ 117936 w 6600032"/>
              <a:gd name="connsiteY1" fmla="*/ 1798201 h 2658567"/>
              <a:gd name="connsiteX2" fmla="*/ 0 w 6600032"/>
              <a:gd name="connsiteY2" fmla="*/ 1810500 h 2658567"/>
              <a:gd name="connsiteX3" fmla="*/ 6600032 w 6600032"/>
              <a:gd name="connsiteY3" fmla="*/ 0 h 2658567"/>
              <a:gd name="connsiteX4" fmla="*/ 6600032 w 6600032"/>
              <a:gd name="connsiteY4" fmla="*/ 2658567 h 2658567"/>
              <a:gd name="connsiteX5" fmla="*/ 1875632 w 6600032"/>
              <a:gd name="connsiteY5" fmla="*/ 2658567 h 2658567"/>
              <a:gd name="connsiteX6" fmla="*/ 1875632 w 6600032"/>
              <a:gd name="connsiteY6" fmla="*/ 1539670 h 2658567"/>
              <a:gd name="connsiteX7" fmla="*/ 1499054 w 6600032"/>
              <a:gd name="connsiteY7" fmla="*/ 1605306 h 2658567"/>
              <a:gd name="connsiteX8" fmla="*/ 1994622 w 6600032"/>
              <a:gd name="connsiteY8" fmla="*/ 1518365 h 2658567"/>
              <a:gd name="connsiteX9" fmla="*/ 6395916 w 6600032"/>
              <a:gd name="connsiteY9" fmla="*/ 110480 h 2658567"/>
              <a:gd name="connsiteX10" fmla="*/ 6600032 w 6600032"/>
              <a:gd name="connsiteY10" fmla="*/ 0 h 2658567"/>
              <a:gd name="connsiteX0" fmla="*/ 5100978 w 5100978"/>
              <a:gd name="connsiteY0" fmla="*/ 0 h 2658567"/>
              <a:gd name="connsiteX1" fmla="*/ 5100978 w 5100978"/>
              <a:gd name="connsiteY1" fmla="*/ 2658567 h 2658567"/>
              <a:gd name="connsiteX2" fmla="*/ 376578 w 5100978"/>
              <a:gd name="connsiteY2" fmla="*/ 2658567 h 2658567"/>
              <a:gd name="connsiteX3" fmla="*/ 376578 w 5100978"/>
              <a:gd name="connsiteY3" fmla="*/ 1539670 h 2658567"/>
              <a:gd name="connsiteX4" fmla="*/ 0 w 5100978"/>
              <a:gd name="connsiteY4" fmla="*/ 1605306 h 2658567"/>
              <a:gd name="connsiteX5" fmla="*/ 495568 w 5100978"/>
              <a:gd name="connsiteY5" fmla="*/ 1518365 h 2658567"/>
              <a:gd name="connsiteX6" fmla="*/ 4896862 w 5100978"/>
              <a:gd name="connsiteY6" fmla="*/ 110480 h 2658567"/>
              <a:gd name="connsiteX7" fmla="*/ 5100978 w 5100978"/>
              <a:gd name="connsiteY7" fmla="*/ 0 h 2658567"/>
              <a:gd name="connsiteX0" fmla="*/ 4724400 w 4724400"/>
              <a:gd name="connsiteY0" fmla="*/ 0 h 2658567"/>
              <a:gd name="connsiteX1" fmla="*/ 4724400 w 4724400"/>
              <a:gd name="connsiteY1" fmla="*/ 2658567 h 2658567"/>
              <a:gd name="connsiteX2" fmla="*/ 0 w 4724400"/>
              <a:gd name="connsiteY2" fmla="*/ 2658567 h 2658567"/>
              <a:gd name="connsiteX3" fmla="*/ 0 w 4724400"/>
              <a:gd name="connsiteY3" fmla="*/ 1539670 h 2658567"/>
              <a:gd name="connsiteX4" fmla="*/ 118990 w 4724400"/>
              <a:gd name="connsiteY4" fmla="*/ 1518365 h 2658567"/>
              <a:gd name="connsiteX5" fmla="*/ 4520284 w 4724400"/>
              <a:gd name="connsiteY5" fmla="*/ 110480 h 2658567"/>
              <a:gd name="connsiteX6" fmla="*/ 4724400 w 4724400"/>
              <a:gd name="connsiteY6" fmla="*/ 0 h 26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400" h="2658567">
                <a:moveTo>
                  <a:pt x="4724400" y="0"/>
                </a:moveTo>
                <a:lnTo>
                  <a:pt x="4724400" y="2658567"/>
                </a:lnTo>
                <a:lnTo>
                  <a:pt x="0" y="2658567"/>
                </a:lnTo>
                <a:lnTo>
                  <a:pt x="0" y="1539670"/>
                </a:lnTo>
                <a:lnTo>
                  <a:pt x="118990" y="1518365"/>
                </a:lnTo>
                <a:cubicBezTo>
                  <a:pt x="1840566" y="1198414"/>
                  <a:pt x="3327134" y="730093"/>
                  <a:pt x="4520284" y="110480"/>
                </a:cubicBezTo>
                <a:lnTo>
                  <a:pt x="4724400" y="0"/>
                </a:lnTo>
                <a:close/>
              </a:path>
            </a:pathLst>
          </a:custGeom>
          <a:solidFill>
            <a:srgbClr val="FF0000">
              <a:alpha val="45000"/>
            </a:srgbClr>
          </a:solidFill>
          <a:ln w="476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9" name="Freeform 58"/>
          <p:cNvSpPr/>
          <p:nvPr/>
        </p:nvSpPr>
        <p:spPr bwMode="auto">
          <a:xfrm>
            <a:off x="1131024" y="5205462"/>
            <a:ext cx="3258675" cy="1118738"/>
          </a:xfrm>
          <a:custGeom>
            <a:avLst/>
            <a:gdLst>
              <a:gd name="connsiteX0" fmla="*/ 3259137 w 3259137"/>
              <a:gd name="connsiteY0" fmla="*/ 0 h 1118897"/>
              <a:gd name="connsiteX1" fmla="*/ 3259137 w 3259137"/>
              <a:gd name="connsiteY1" fmla="*/ 1118897 h 1118897"/>
              <a:gd name="connsiteX2" fmla="*/ 0 w 3259137"/>
              <a:gd name="connsiteY2" fmla="*/ 1118897 h 1118897"/>
              <a:gd name="connsiteX3" fmla="*/ 38100 w 3259137"/>
              <a:gd name="connsiteY3" fmla="*/ 394997 h 1118897"/>
              <a:gd name="connsiteX4" fmla="*/ 2882559 w 3259137"/>
              <a:gd name="connsiteY4" fmla="*/ 65636 h 1118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137" h="1118897">
                <a:moveTo>
                  <a:pt x="3259137" y="0"/>
                </a:moveTo>
                <a:lnTo>
                  <a:pt x="3259137" y="1118897"/>
                </a:lnTo>
                <a:lnTo>
                  <a:pt x="0" y="1118897"/>
                </a:lnTo>
                <a:lnTo>
                  <a:pt x="38100" y="394997"/>
                </a:lnTo>
                <a:cubicBezTo>
                  <a:pt x="1039813" y="322766"/>
                  <a:pt x="1990477" y="213105"/>
                  <a:pt x="2882559" y="65636"/>
                </a:cubicBezTo>
                <a:close/>
              </a:path>
            </a:pathLst>
          </a:custGeom>
          <a:solidFill>
            <a:srgbClr val="FF0000">
              <a:alpha val="45000"/>
            </a:srgbClr>
          </a:solidFill>
          <a:ln w="476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idx="4294967295"/>
          </p:nvPr>
        </p:nvSpPr>
        <p:spPr>
          <a:xfrm>
            <a:off x="0" y="255588"/>
            <a:ext cx="11630025" cy="917575"/>
          </a:xfrm>
        </p:spPr>
        <p:txBody>
          <a:bodyPr/>
          <a:lstStyle/>
          <a:p>
            <a:pPr algn="ctr"/>
            <a:r>
              <a:rPr lang="en-US" b="1" dirty="0">
                <a:solidFill>
                  <a:srgbClr val="FF0000"/>
                </a:solidFill>
                <a:latin typeface="+mn-lt"/>
              </a:rPr>
              <a:t>THE EVOLUTION OF ATTACKS</a:t>
            </a:r>
          </a:p>
        </p:txBody>
      </p:sp>
      <p:sp>
        <p:nvSpPr>
          <p:cNvPr id="6" name="TextBox 5"/>
          <p:cNvSpPr txBox="1"/>
          <p:nvPr/>
        </p:nvSpPr>
        <p:spPr>
          <a:xfrm>
            <a:off x="5250226" y="6366253"/>
            <a:ext cx="1967767" cy="634440"/>
          </a:xfrm>
          <a:prstGeom prst="rect">
            <a:avLst/>
          </a:prstGeom>
          <a:noFill/>
        </p:spPr>
        <p:txBody>
          <a:bodyPr wrap="square" lIns="182854" tIns="146283" rIns="182854" bIns="146283" rtlCol="0">
            <a:spAutoFit/>
          </a:bodyPr>
          <a:lstStyle/>
          <a:p>
            <a:pPr algn="ctr">
              <a:lnSpc>
                <a:spcPct val="90000"/>
              </a:lnSpc>
              <a:spcAft>
                <a:spcPts val="600"/>
              </a:spcAft>
            </a:pPr>
            <a:r>
              <a:rPr lang="en-US" sz="2400" dirty="0">
                <a:gradFill>
                  <a:gsLst>
                    <a:gs pos="2917">
                      <a:srgbClr val="505050"/>
                    </a:gs>
                    <a:gs pos="30000">
                      <a:srgbClr val="505050"/>
                    </a:gs>
                  </a:gsLst>
                  <a:lin ang="5400000" scaled="0"/>
                </a:gradFill>
              </a:rPr>
              <a:t>Targeting</a:t>
            </a:r>
          </a:p>
        </p:txBody>
      </p:sp>
      <p:sp>
        <p:nvSpPr>
          <p:cNvPr id="41" name="Freeform 40"/>
          <p:cNvSpPr/>
          <p:nvPr/>
        </p:nvSpPr>
        <p:spPr bwMode="auto">
          <a:xfrm>
            <a:off x="4500807" y="2367123"/>
            <a:ext cx="3028520" cy="2728525"/>
          </a:xfrm>
          <a:custGeom>
            <a:avLst/>
            <a:gdLst>
              <a:gd name="connsiteX0" fmla="*/ 3028950 w 3028950"/>
              <a:gd name="connsiteY0" fmla="*/ 2405062 h 2728912"/>
              <a:gd name="connsiteX1" fmla="*/ 1857375 w 3028950"/>
              <a:gd name="connsiteY1" fmla="*/ 2728912 h 2728912"/>
              <a:gd name="connsiteX2" fmla="*/ 0 w 3028950"/>
              <a:gd name="connsiteY2" fmla="*/ 2109787 h 2728912"/>
              <a:gd name="connsiteX3" fmla="*/ 338137 w 3028950"/>
              <a:gd name="connsiteY3" fmla="*/ 2009775 h 2728912"/>
              <a:gd name="connsiteX4" fmla="*/ 381000 w 3028950"/>
              <a:gd name="connsiteY4" fmla="*/ 733425 h 2728912"/>
              <a:gd name="connsiteX5" fmla="*/ 2109787 w 3028950"/>
              <a:gd name="connsiteY5" fmla="*/ 0 h 2728912"/>
              <a:gd name="connsiteX6" fmla="*/ 2362200 w 3028950"/>
              <a:gd name="connsiteY6" fmla="*/ 266700 h 2728912"/>
              <a:gd name="connsiteX7" fmla="*/ 2233612 w 3028950"/>
              <a:gd name="connsiteY7" fmla="*/ 2290762 h 2728912"/>
              <a:gd name="connsiteX8" fmla="*/ 3028950 w 3028950"/>
              <a:gd name="connsiteY8" fmla="*/ 2405062 h 272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8950" h="2728912">
                <a:moveTo>
                  <a:pt x="3028950" y="2405062"/>
                </a:moveTo>
                <a:lnTo>
                  <a:pt x="1857375" y="2728912"/>
                </a:lnTo>
                <a:lnTo>
                  <a:pt x="0" y="2109787"/>
                </a:lnTo>
                <a:lnTo>
                  <a:pt x="338137" y="2009775"/>
                </a:lnTo>
                <a:lnTo>
                  <a:pt x="381000" y="733425"/>
                </a:lnTo>
                <a:lnTo>
                  <a:pt x="2109787" y="0"/>
                </a:lnTo>
                <a:lnTo>
                  <a:pt x="2362200" y="266700"/>
                </a:lnTo>
                <a:lnTo>
                  <a:pt x="2233612" y="2290762"/>
                </a:lnTo>
                <a:lnTo>
                  <a:pt x="3028950" y="2405062"/>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rot="16200000">
            <a:off x="-474116" y="3673685"/>
            <a:ext cx="2522182" cy="634440"/>
          </a:xfrm>
          <a:prstGeom prst="rect">
            <a:avLst/>
          </a:prstGeom>
          <a:noFill/>
        </p:spPr>
        <p:txBody>
          <a:bodyPr wrap="square" lIns="182854" tIns="146283" rIns="182854" bIns="146283" rtlCol="0">
            <a:spAutoFit/>
          </a:bodyPr>
          <a:lstStyle/>
          <a:p>
            <a:pPr algn="ctr">
              <a:lnSpc>
                <a:spcPct val="90000"/>
              </a:lnSpc>
              <a:spcAft>
                <a:spcPts val="600"/>
              </a:spcAft>
            </a:pPr>
            <a:r>
              <a:rPr lang="en-US" sz="2400" dirty="0">
                <a:gradFill>
                  <a:gsLst>
                    <a:gs pos="2917">
                      <a:srgbClr val="505050"/>
                    </a:gs>
                    <a:gs pos="30000">
                      <a:srgbClr val="505050"/>
                    </a:gs>
                  </a:gsLst>
                  <a:lin ang="5400000" scaled="0"/>
                </a:gradFill>
              </a:rPr>
              <a:t>Sophistication</a:t>
            </a:r>
          </a:p>
        </p:txBody>
      </p:sp>
      <p:sp>
        <p:nvSpPr>
          <p:cNvPr id="4" name="Rectangle 3"/>
          <p:cNvSpPr/>
          <p:nvPr/>
        </p:nvSpPr>
        <p:spPr bwMode="auto">
          <a:xfrm>
            <a:off x="1664663" y="4549835"/>
            <a:ext cx="1935206" cy="15085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Box 16"/>
          <p:cNvSpPr txBox="1"/>
          <p:nvPr/>
        </p:nvSpPr>
        <p:spPr>
          <a:xfrm>
            <a:off x="5511821" y="1831136"/>
            <a:ext cx="2296487" cy="572422"/>
          </a:xfrm>
          <a:prstGeom prst="rect">
            <a:avLst/>
          </a:prstGeom>
          <a:noFill/>
        </p:spPr>
        <p:txBody>
          <a:bodyPr wrap="square" lIns="182854" tIns="146283" rIns="182854" bIns="146283" rtlCol="0">
            <a:spAutoFit/>
          </a:bodyPr>
          <a:lstStyle/>
          <a:p>
            <a:pPr algn="ctr">
              <a:lnSpc>
                <a:spcPct val="90000"/>
              </a:lnSpc>
              <a:spcAft>
                <a:spcPts val="600"/>
              </a:spcAft>
            </a:pPr>
            <a:r>
              <a:rPr lang="en-US" sz="2000" b="1" dirty="0">
                <a:solidFill>
                  <a:srgbClr val="999999"/>
                </a:solidFill>
              </a:rPr>
              <a:t>2005-PRESENT</a:t>
            </a:r>
          </a:p>
        </p:txBody>
      </p:sp>
      <p:sp>
        <p:nvSpPr>
          <p:cNvPr id="16" name="Freeform 15"/>
          <p:cNvSpPr/>
          <p:nvPr/>
        </p:nvSpPr>
        <p:spPr bwMode="auto">
          <a:xfrm>
            <a:off x="4470379" y="2330685"/>
            <a:ext cx="3880052" cy="2826313"/>
          </a:xfrm>
          <a:custGeom>
            <a:avLst/>
            <a:gdLst/>
            <a:ahLst/>
            <a:cxnLst/>
            <a:rect l="l" t="t" r="r" b="b"/>
            <a:pathLst>
              <a:path w="6258296" h="4548249">
                <a:moveTo>
                  <a:pt x="581891" y="3325091"/>
                </a:moveTo>
                <a:lnTo>
                  <a:pt x="178130" y="3455719"/>
                </a:lnTo>
                <a:lnTo>
                  <a:pt x="3087584" y="4346368"/>
                </a:lnTo>
                <a:lnTo>
                  <a:pt x="4631376" y="3954483"/>
                </a:lnTo>
                <a:lnTo>
                  <a:pt x="3467595" y="3990109"/>
                </a:lnTo>
                <a:close/>
                <a:moveTo>
                  <a:pt x="2023520" y="1836658"/>
                </a:moveTo>
                <a:lnTo>
                  <a:pt x="2016797" y="2401435"/>
                </a:lnTo>
                <a:lnTo>
                  <a:pt x="1290655" y="2448499"/>
                </a:lnTo>
                <a:lnTo>
                  <a:pt x="1290655" y="1984576"/>
                </a:lnTo>
                <a:close/>
                <a:moveTo>
                  <a:pt x="2016797" y="1002941"/>
                </a:moveTo>
                <a:lnTo>
                  <a:pt x="2023520" y="1554270"/>
                </a:lnTo>
                <a:lnTo>
                  <a:pt x="1290655" y="1729082"/>
                </a:lnTo>
                <a:lnTo>
                  <a:pt x="1290655" y="1271882"/>
                </a:lnTo>
                <a:close/>
                <a:moveTo>
                  <a:pt x="3420093" y="154379"/>
                </a:moveTo>
                <a:lnTo>
                  <a:pt x="695943" y="1294471"/>
                </a:lnTo>
                <a:lnTo>
                  <a:pt x="700520" y="1508166"/>
                </a:lnTo>
                <a:lnTo>
                  <a:pt x="1128156" y="1353787"/>
                </a:lnTo>
                <a:lnTo>
                  <a:pt x="1125744" y="1771742"/>
                </a:lnTo>
                <a:lnTo>
                  <a:pt x="691087" y="1876270"/>
                </a:lnTo>
                <a:lnTo>
                  <a:pt x="698232" y="2099582"/>
                </a:lnTo>
                <a:lnTo>
                  <a:pt x="1132887" y="2011723"/>
                </a:lnTo>
                <a:lnTo>
                  <a:pt x="1123362" y="2455748"/>
                </a:lnTo>
                <a:lnTo>
                  <a:pt x="688800" y="2484230"/>
                </a:lnTo>
                <a:lnTo>
                  <a:pt x="684037" y="2691028"/>
                </a:lnTo>
                <a:lnTo>
                  <a:pt x="1111488" y="2698172"/>
                </a:lnTo>
                <a:lnTo>
                  <a:pt x="1104405" y="3163630"/>
                </a:lnTo>
                <a:lnTo>
                  <a:pt x="665018" y="3111335"/>
                </a:lnTo>
                <a:cubicBezTo>
                  <a:pt x="664245" y="3170732"/>
                  <a:pt x="663471" y="3230129"/>
                  <a:pt x="662698" y="3289526"/>
                </a:cubicBezTo>
                <a:lnTo>
                  <a:pt x="1294410" y="3443844"/>
                </a:lnTo>
                <a:lnTo>
                  <a:pt x="1294410" y="2683823"/>
                </a:lnTo>
                <a:lnTo>
                  <a:pt x="2066306" y="2671948"/>
                </a:lnTo>
                <a:lnTo>
                  <a:pt x="2040175" y="3586409"/>
                </a:lnTo>
                <a:lnTo>
                  <a:pt x="3420093" y="3895106"/>
                </a:lnTo>
                <a:lnTo>
                  <a:pt x="3420093" y="3515096"/>
                </a:lnTo>
                <a:lnTo>
                  <a:pt x="2315688" y="3313215"/>
                </a:lnTo>
                <a:lnTo>
                  <a:pt x="2325554" y="2692119"/>
                </a:lnTo>
                <a:lnTo>
                  <a:pt x="3415362" y="2698203"/>
                </a:lnTo>
                <a:lnTo>
                  <a:pt x="3408218" y="2303813"/>
                </a:lnTo>
                <a:lnTo>
                  <a:pt x="2296638" y="2386940"/>
                </a:lnTo>
                <a:cubicBezTo>
                  <a:pt x="2298226" y="2189832"/>
                  <a:pt x="2299813" y="1997488"/>
                  <a:pt x="2301401" y="1800380"/>
                </a:cubicBezTo>
                <a:lnTo>
                  <a:pt x="3431969" y="1591293"/>
                </a:lnTo>
                <a:cubicBezTo>
                  <a:pt x="3431175" y="1468550"/>
                  <a:pt x="3430382" y="1345808"/>
                  <a:pt x="3429588" y="1223065"/>
                </a:cubicBezTo>
                <a:lnTo>
                  <a:pt x="2291937" y="1496291"/>
                </a:lnTo>
                <a:lnTo>
                  <a:pt x="2291937" y="914400"/>
                </a:lnTo>
                <a:lnTo>
                  <a:pt x="3420093" y="522514"/>
                </a:lnTo>
                <a:close/>
                <a:moveTo>
                  <a:pt x="3408218" y="0"/>
                </a:moveTo>
                <a:lnTo>
                  <a:pt x="5985163" y="1104405"/>
                </a:lnTo>
                <a:lnTo>
                  <a:pt x="5985163" y="3253839"/>
                </a:lnTo>
                <a:lnTo>
                  <a:pt x="6210795" y="3301340"/>
                </a:lnTo>
                <a:lnTo>
                  <a:pt x="6258296" y="3562597"/>
                </a:lnTo>
                <a:lnTo>
                  <a:pt x="3111335" y="4548249"/>
                </a:lnTo>
                <a:lnTo>
                  <a:pt x="0" y="3503220"/>
                </a:lnTo>
                <a:lnTo>
                  <a:pt x="23750" y="3384467"/>
                </a:lnTo>
                <a:lnTo>
                  <a:pt x="570015" y="3289465"/>
                </a:lnTo>
                <a:lnTo>
                  <a:pt x="629392" y="1235033"/>
                </a:lnTo>
                <a:close/>
              </a:path>
            </a:pathLst>
          </a:custGeom>
          <a:solidFill>
            <a:srgbClr val="9999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fontAlgn="base">
              <a:spcBef>
                <a:spcPct val="0"/>
              </a:spcBef>
              <a:spcAft>
                <a:spcPct val="0"/>
              </a:spcAft>
            </a:pPr>
            <a:endParaRPr lang="en-US"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a:xfrm>
            <a:off x="6632320" y="3016895"/>
            <a:ext cx="1521327" cy="1675199"/>
          </a:xfrm>
          <a:prstGeom prst="rect">
            <a:avLst/>
          </a:prstGeom>
          <a:ln>
            <a:noFill/>
          </a:ln>
        </p:spPr>
        <p:txBody>
          <a:bodyPr wrap="square">
            <a:spAutoFit/>
          </a:bodyPr>
          <a:lstStyle/>
          <a:p>
            <a:pPr algn="ctr" defTabSz="932293" fontAlgn="base">
              <a:lnSpc>
                <a:spcPct val="90000"/>
              </a:lnSpc>
              <a:spcBef>
                <a:spcPct val="0"/>
              </a:spcBef>
              <a:spcAft>
                <a:spcPct val="0"/>
              </a:spcAft>
            </a:pPr>
            <a:r>
              <a:rPr lang="en-US" sz="1399" b="1" dirty="0">
                <a:solidFill>
                  <a:srgbClr val="FFFFFF"/>
                </a:solidFill>
              </a:rPr>
              <a:t>Organized Crime</a:t>
            </a:r>
          </a:p>
          <a:p>
            <a:pPr algn="ctr" defTabSz="932293" fontAlgn="base">
              <a:lnSpc>
                <a:spcPct val="90000"/>
              </a:lnSpc>
              <a:spcBef>
                <a:spcPct val="0"/>
              </a:spcBef>
              <a:spcAft>
                <a:spcPct val="0"/>
              </a:spcAft>
            </a:pPr>
            <a:endParaRPr lang="en-US" sz="1399" b="1" dirty="0">
              <a:solidFill>
                <a:srgbClr val="FFFFFF"/>
              </a:solidFill>
            </a:endParaRPr>
          </a:p>
          <a:p>
            <a:pPr algn="ctr" defTabSz="932293" fontAlgn="base">
              <a:lnSpc>
                <a:spcPct val="90000"/>
              </a:lnSpc>
              <a:spcBef>
                <a:spcPct val="0"/>
              </a:spcBef>
              <a:spcAft>
                <a:spcPct val="0"/>
              </a:spcAft>
            </a:pPr>
            <a:r>
              <a:rPr lang="en-US" sz="1399" dirty="0">
                <a:solidFill>
                  <a:srgbClr val="FFFFFF"/>
                </a:solidFill>
              </a:rPr>
              <a:t>RANSOMWARE, </a:t>
            </a:r>
          </a:p>
          <a:p>
            <a:pPr algn="ctr" defTabSz="932293" fontAlgn="base">
              <a:lnSpc>
                <a:spcPct val="90000"/>
              </a:lnSpc>
              <a:spcBef>
                <a:spcPct val="0"/>
              </a:spcBef>
              <a:spcAft>
                <a:spcPct val="0"/>
              </a:spcAft>
            </a:pPr>
            <a:r>
              <a:rPr lang="en-US" sz="1399" dirty="0">
                <a:solidFill>
                  <a:srgbClr val="FFFFFF"/>
                </a:solidFill>
              </a:rPr>
              <a:t>CLICK-FRAUD, </a:t>
            </a:r>
          </a:p>
          <a:p>
            <a:pPr algn="ctr" defTabSz="932293" fontAlgn="base">
              <a:lnSpc>
                <a:spcPct val="90000"/>
              </a:lnSpc>
              <a:spcBef>
                <a:spcPct val="0"/>
              </a:spcBef>
              <a:spcAft>
                <a:spcPct val="0"/>
              </a:spcAft>
            </a:pPr>
            <a:r>
              <a:rPr lang="en-US" sz="1399" dirty="0">
                <a:solidFill>
                  <a:srgbClr val="FFFFFF"/>
                </a:solidFill>
              </a:rPr>
              <a:t>IDENTITY THEFT</a:t>
            </a:r>
          </a:p>
          <a:p>
            <a:pPr algn="ctr" defTabSz="932293" fontAlgn="base">
              <a:lnSpc>
                <a:spcPct val="90000"/>
              </a:lnSpc>
              <a:spcBef>
                <a:spcPct val="0"/>
              </a:spcBef>
              <a:spcAft>
                <a:spcPct val="0"/>
              </a:spcAft>
            </a:pPr>
            <a:endParaRPr lang="en-US" sz="1399" dirty="0">
              <a:solidFill>
                <a:srgbClr val="FFFFFF"/>
              </a:solidFill>
            </a:endParaRPr>
          </a:p>
          <a:p>
            <a:pPr algn="ctr" defTabSz="932293" fontAlgn="base">
              <a:lnSpc>
                <a:spcPct val="90000"/>
              </a:lnSpc>
              <a:spcBef>
                <a:spcPct val="0"/>
              </a:spcBef>
              <a:spcAft>
                <a:spcPct val="0"/>
              </a:spcAft>
            </a:pPr>
            <a:r>
              <a:rPr lang="en-US" sz="1399" dirty="0">
                <a:solidFill>
                  <a:srgbClr val="FFFFFF"/>
                </a:solidFill>
              </a:rPr>
              <a:t>Motive: Profit</a:t>
            </a:r>
          </a:p>
        </p:txBody>
      </p:sp>
      <p:sp>
        <p:nvSpPr>
          <p:cNvPr id="43" name="Freeform 20"/>
          <p:cNvSpPr>
            <a:spLocks noEditPoints="1"/>
          </p:cNvSpPr>
          <p:nvPr/>
        </p:nvSpPr>
        <p:spPr bwMode="black">
          <a:xfrm>
            <a:off x="1321014" y="4404130"/>
            <a:ext cx="2635837" cy="169573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999999"/>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defTabSz="740597"/>
            <a:endParaRPr lang="en-US" spc="-122">
              <a:solidFill>
                <a:srgbClr val="505050">
                  <a:lumMod val="50000"/>
                </a:srgbClr>
              </a:solidFill>
              <a:latin typeface="Segoe Light" pitchFamily="34" charset="0"/>
            </a:endParaRPr>
          </a:p>
        </p:txBody>
      </p:sp>
      <p:sp>
        <p:nvSpPr>
          <p:cNvPr id="44" name="Rectangle 43"/>
          <p:cNvSpPr/>
          <p:nvPr/>
        </p:nvSpPr>
        <p:spPr>
          <a:xfrm>
            <a:off x="1670963" y="4619550"/>
            <a:ext cx="1935937" cy="1082314"/>
          </a:xfrm>
          <a:prstGeom prst="rect">
            <a:avLst/>
          </a:prstGeom>
        </p:spPr>
        <p:txBody>
          <a:bodyPr wrap="square">
            <a:spAutoFit/>
          </a:bodyPr>
          <a:lstStyle/>
          <a:p>
            <a:pPr algn="ctr" defTabSz="932293" fontAlgn="base">
              <a:lnSpc>
                <a:spcPct val="90000"/>
              </a:lnSpc>
              <a:spcBef>
                <a:spcPct val="0"/>
              </a:spcBef>
              <a:spcAft>
                <a:spcPct val="0"/>
              </a:spcAft>
            </a:pPr>
            <a:r>
              <a:rPr lang="en-US" sz="1399" b="1" dirty="0">
                <a:solidFill>
                  <a:srgbClr val="999999"/>
                </a:solidFill>
              </a:rPr>
              <a:t>Script Kiddies</a:t>
            </a:r>
          </a:p>
          <a:p>
            <a:pPr algn="ctr" defTabSz="932293" fontAlgn="base">
              <a:lnSpc>
                <a:spcPct val="90000"/>
              </a:lnSpc>
              <a:spcBef>
                <a:spcPct val="0"/>
              </a:spcBef>
              <a:spcAft>
                <a:spcPct val="0"/>
              </a:spcAft>
            </a:pPr>
            <a:endParaRPr lang="en-US" sz="1399" b="1" dirty="0">
              <a:solidFill>
                <a:srgbClr val="999999"/>
              </a:solidFill>
            </a:endParaRPr>
          </a:p>
          <a:p>
            <a:pPr algn="ctr" defTabSz="932293" fontAlgn="base">
              <a:lnSpc>
                <a:spcPct val="90000"/>
              </a:lnSpc>
              <a:spcBef>
                <a:spcPct val="0"/>
              </a:spcBef>
              <a:spcAft>
                <a:spcPct val="0"/>
              </a:spcAft>
            </a:pPr>
            <a:r>
              <a:rPr lang="en-US" sz="1399" dirty="0">
                <a:solidFill>
                  <a:srgbClr val="999999"/>
                </a:solidFill>
              </a:rPr>
              <a:t>BLASTER, SLAMMER</a:t>
            </a:r>
          </a:p>
          <a:p>
            <a:pPr algn="ctr" defTabSz="932293" fontAlgn="base">
              <a:lnSpc>
                <a:spcPct val="90000"/>
              </a:lnSpc>
              <a:spcBef>
                <a:spcPct val="0"/>
              </a:spcBef>
              <a:spcAft>
                <a:spcPct val="0"/>
              </a:spcAft>
            </a:pPr>
            <a:endParaRPr lang="en-US" sz="1399" dirty="0">
              <a:solidFill>
                <a:srgbClr val="999999"/>
              </a:solidFill>
            </a:endParaRPr>
          </a:p>
          <a:p>
            <a:pPr algn="ctr" defTabSz="932293" fontAlgn="base">
              <a:lnSpc>
                <a:spcPct val="90000"/>
              </a:lnSpc>
              <a:spcBef>
                <a:spcPct val="0"/>
              </a:spcBef>
              <a:spcAft>
                <a:spcPct val="0"/>
              </a:spcAft>
            </a:pPr>
            <a:r>
              <a:rPr lang="en-US" sz="1399" dirty="0">
                <a:solidFill>
                  <a:srgbClr val="999999"/>
                </a:solidFill>
              </a:rPr>
              <a:t>Motive: Mischief</a:t>
            </a:r>
          </a:p>
        </p:txBody>
      </p:sp>
      <p:grpSp>
        <p:nvGrpSpPr>
          <p:cNvPr id="15" name="Group 14"/>
          <p:cNvGrpSpPr/>
          <p:nvPr/>
        </p:nvGrpSpPr>
        <p:grpSpPr>
          <a:xfrm>
            <a:off x="9074465" y="1089533"/>
            <a:ext cx="2631934" cy="5234666"/>
            <a:chOff x="9074465" y="1089533"/>
            <a:chExt cx="2631934" cy="5234666"/>
          </a:xfrm>
        </p:grpSpPr>
        <p:sp>
          <p:nvSpPr>
            <p:cNvPr id="57" name="Freeform 56"/>
            <p:cNvSpPr/>
            <p:nvPr/>
          </p:nvSpPr>
          <p:spPr bwMode="auto">
            <a:xfrm>
              <a:off x="9136601" y="1194127"/>
              <a:ext cx="2569798" cy="5130072"/>
            </a:xfrm>
            <a:custGeom>
              <a:avLst/>
              <a:gdLst>
                <a:gd name="connsiteX0" fmla="*/ 6621463 w 6621463"/>
                <a:gd name="connsiteY0" fmla="*/ 0 h 5130800"/>
                <a:gd name="connsiteX1" fmla="*/ 6608763 w 6621463"/>
                <a:gd name="connsiteY1" fmla="*/ 5130800 h 5130800"/>
                <a:gd name="connsiteX2" fmla="*/ 4051300 w 6621463"/>
                <a:gd name="connsiteY2" fmla="*/ 5130800 h 5130800"/>
                <a:gd name="connsiteX3" fmla="*/ 4051300 w 6621463"/>
                <a:gd name="connsiteY3" fmla="*/ 2472234 h 5130800"/>
                <a:gd name="connsiteX4" fmla="*/ 3847184 w 6621463"/>
                <a:gd name="connsiteY4" fmla="*/ 2582714 h 5130800"/>
                <a:gd name="connsiteX5" fmla="*/ 80351 w 6621463"/>
                <a:gd name="connsiteY5" fmla="*/ 3863657 h 5130800"/>
                <a:gd name="connsiteX6" fmla="*/ 0 w 6621463"/>
                <a:gd name="connsiteY6" fmla="*/ 3879734 h 5130800"/>
                <a:gd name="connsiteX7" fmla="*/ 0 w 6621463"/>
                <a:gd name="connsiteY7" fmla="*/ 3877028 h 5130800"/>
                <a:gd name="connsiteX8" fmla="*/ 230867 w 6621463"/>
                <a:gd name="connsiteY8" fmla="*/ 3827934 h 5130800"/>
                <a:gd name="connsiteX9" fmla="*/ 6621463 w 6621463"/>
                <a:gd name="connsiteY9" fmla="*/ 0 h 5130800"/>
                <a:gd name="connsiteX0" fmla="*/ 6621463 w 6621463"/>
                <a:gd name="connsiteY0" fmla="*/ 0 h 5130800"/>
                <a:gd name="connsiteX1" fmla="*/ 6608763 w 6621463"/>
                <a:gd name="connsiteY1" fmla="*/ 5130800 h 5130800"/>
                <a:gd name="connsiteX2" fmla="*/ 4051300 w 6621463"/>
                <a:gd name="connsiteY2" fmla="*/ 5130800 h 5130800"/>
                <a:gd name="connsiteX3" fmla="*/ 4051300 w 6621463"/>
                <a:gd name="connsiteY3" fmla="*/ 2472234 h 5130800"/>
                <a:gd name="connsiteX4" fmla="*/ 3847184 w 6621463"/>
                <a:gd name="connsiteY4" fmla="*/ 2582714 h 5130800"/>
                <a:gd name="connsiteX5" fmla="*/ 80351 w 6621463"/>
                <a:gd name="connsiteY5" fmla="*/ 3863657 h 5130800"/>
                <a:gd name="connsiteX6" fmla="*/ 0 w 6621463"/>
                <a:gd name="connsiteY6" fmla="*/ 3879734 h 5130800"/>
                <a:gd name="connsiteX7" fmla="*/ 230867 w 6621463"/>
                <a:gd name="connsiteY7" fmla="*/ 3827934 h 5130800"/>
                <a:gd name="connsiteX8" fmla="*/ 6621463 w 6621463"/>
                <a:gd name="connsiteY8" fmla="*/ 0 h 5130800"/>
                <a:gd name="connsiteX0" fmla="*/ 6621463 w 6621463"/>
                <a:gd name="connsiteY0" fmla="*/ 0 h 5130800"/>
                <a:gd name="connsiteX1" fmla="*/ 6608763 w 6621463"/>
                <a:gd name="connsiteY1" fmla="*/ 5130800 h 5130800"/>
                <a:gd name="connsiteX2" fmla="*/ 4051300 w 6621463"/>
                <a:gd name="connsiteY2" fmla="*/ 5130800 h 5130800"/>
                <a:gd name="connsiteX3" fmla="*/ 4051300 w 6621463"/>
                <a:gd name="connsiteY3" fmla="*/ 2472234 h 5130800"/>
                <a:gd name="connsiteX4" fmla="*/ 3847184 w 6621463"/>
                <a:gd name="connsiteY4" fmla="*/ 2582714 h 5130800"/>
                <a:gd name="connsiteX5" fmla="*/ 80351 w 6621463"/>
                <a:gd name="connsiteY5" fmla="*/ 3863657 h 5130800"/>
                <a:gd name="connsiteX6" fmla="*/ 0 w 6621463"/>
                <a:gd name="connsiteY6" fmla="*/ 3879734 h 5130800"/>
                <a:gd name="connsiteX7" fmla="*/ 6621463 w 6621463"/>
                <a:gd name="connsiteY7" fmla="*/ 0 h 5130800"/>
                <a:gd name="connsiteX0" fmla="*/ 6541112 w 6541112"/>
                <a:gd name="connsiteY0" fmla="*/ 0 h 5130800"/>
                <a:gd name="connsiteX1" fmla="*/ 6528412 w 6541112"/>
                <a:gd name="connsiteY1" fmla="*/ 5130800 h 5130800"/>
                <a:gd name="connsiteX2" fmla="*/ 3970949 w 6541112"/>
                <a:gd name="connsiteY2" fmla="*/ 5130800 h 5130800"/>
                <a:gd name="connsiteX3" fmla="*/ 3970949 w 6541112"/>
                <a:gd name="connsiteY3" fmla="*/ 2472234 h 5130800"/>
                <a:gd name="connsiteX4" fmla="*/ 3766833 w 6541112"/>
                <a:gd name="connsiteY4" fmla="*/ 2582714 h 5130800"/>
                <a:gd name="connsiteX5" fmla="*/ 0 w 6541112"/>
                <a:gd name="connsiteY5" fmla="*/ 3863657 h 5130800"/>
                <a:gd name="connsiteX6" fmla="*/ 6541112 w 6541112"/>
                <a:gd name="connsiteY6" fmla="*/ 0 h 5130800"/>
                <a:gd name="connsiteX0" fmla="*/ 2774279 w 2774279"/>
                <a:gd name="connsiteY0" fmla="*/ 46785 h 5177585"/>
                <a:gd name="connsiteX1" fmla="*/ 2761579 w 2774279"/>
                <a:gd name="connsiteY1" fmla="*/ 5177585 h 5177585"/>
                <a:gd name="connsiteX2" fmla="*/ 204116 w 2774279"/>
                <a:gd name="connsiteY2" fmla="*/ 5177585 h 5177585"/>
                <a:gd name="connsiteX3" fmla="*/ 204116 w 2774279"/>
                <a:gd name="connsiteY3" fmla="*/ 2519019 h 5177585"/>
                <a:gd name="connsiteX4" fmla="*/ 0 w 2774279"/>
                <a:gd name="connsiteY4" fmla="*/ 2629499 h 5177585"/>
                <a:gd name="connsiteX5" fmla="*/ 2774279 w 2774279"/>
                <a:gd name="connsiteY5" fmla="*/ 46785 h 5177585"/>
                <a:gd name="connsiteX0" fmla="*/ 2570163 w 2570163"/>
                <a:gd name="connsiteY0" fmla="*/ 0 h 5130800"/>
                <a:gd name="connsiteX1" fmla="*/ 2557463 w 2570163"/>
                <a:gd name="connsiteY1" fmla="*/ 5130800 h 5130800"/>
                <a:gd name="connsiteX2" fmla="*/ 0 w 2570163"/>
                <a:gd name="connsiteY2" fmla="*/ 5130800 h 5130800"/>
                <a:gd name="connsiteX3" fmla="*/ 0 w 2570163"/>
                <a:gd name="connsiteY3" fmla="*/ 2472234 h 5130800"/>
                <a:gd name="connsiteX4" fmla="*/ 2570163 w 2570163"/>
                <a:gd name="connsiteY4" fmla="*/ 0 h 5130800"/>
                <a:gd name="connsiteX0" fmla="*/ 2570163 w 2570163"/>
                <a:gd name="connsiteY0" fmla="*/ 0 h 5130800"/>
                <a:gd name="connsiteX1" fmla="*/ 2557463 w 2570163"/>
                <a:gd name="connsiteY1" fmla="*/ 5130800 h 5130800"/>
                <a:gd name="connsiteX2" fmla="*/ 0 w 2570163"/>
                <a:gd name="connsiteY2" fmla="*/ 5130800 h 5130800"/>
                <a:gd name="connsiteX3" fmla="*/ 0 w 2570163"/>
                <a:gd name="connsiteY3" fmla="*/ 2472234 h 5130800"/>
                <a:gd name="connsiteX4" fmla="*/ 2570163 w 2570163"/>
                <a:gd name="connsiteY4" fmla="*/ 0 h 5130800"/>
                <a:gd name="connsiteX0" fmla="*/ 2570163 w 2570163"/>
                <a:gd name="connsiteY0" fmla="*/ 0 h 5130800"/>
                <a:gd name="connsiteX1" fmla="*/ 2557463 w 2570163"/>
                <a:gd name="connsiteY1" fmla="*/ 5130800 h 5130800"/>
                <a:gd name="connsiteX2" fmla="*/ 0 w 2570163"/>
                <a:gd name="connsiteY2" fmla="*/ 5130800 h 5130800"/>
                <a:gd name="connsiteX3" fmla="*/ 0 w 2570163"/>
                <a:gd name="connsiteY3" fmla="*/ 2472234 h 5130800"/>
                <a:gd name="connsiteX4" fmla="*/ 2570163 w 2570163"/>
                <a:gd name="connsiteY4" fmla="*/ 0 h 513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163" h="5130800">
                  <a:moveTo>
                    <a:pt x="2570163" y="0"/>
                  </a:moveTo>
                  <a:cubicBezTo>
                    <a:pt x="2565930" y="1710267"/>
                    <a:pt x="2561696" y="3420533"/>
                    <a:pt x="2557463" y="5130800"/>
                  </a:cubicBezTo>
                  <a:lnTo>
                    <a:pt x="0" y="5130800"/>
                  </a:lnTo>
                  <a:lnTo>
                    <a:pt x="0" y="2472234"/>
                  </a:lnTo>
                  <a:cubicBezTo>
                    <a:pt x="1517121" y="1648156"/>
                    <a:pt x="1776942" y="1217778"/>
                    <a:pt x="2570163" y="0"/>
                  </a:cubicBezTo>
                  <a:close/>
                </a:path>
              </a:pathLst>
            </a:custGeom>
            <a:solidFill>
              <a:srgbClr val="FF0000">
                <a:alpha val="45000"/>
              </a:srgbClr>
            </a:solidFill>
            <a:ln w="476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9615805" y="2834635"/>
              <a:ext cx="1530798" cy="93088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9615805" y="3323845"/>
              <a:ext cx="1530798" cy="2919416"/>
            </a:xfrm>
            <a:custGeom>
              <a:avLst/>
              <a:gdLst>
                <a:gd name="connsiteX0" fmla="*/ 0 w 806450"/>
                <a:gd name="connsiteY0" fmla="*/ 0 h 2235419"/>
                <a:gd name="connsiteX1" fmla="*/ 806450 w 806450"/>
                <a:gd name="connsiteY1" fmla="*/ 0 h 2235419"/>
                <a:gd name="connsiteX2" fmla="*/ 806450 w 806450"/>
                <a:gd name="connsiteY2" fmla="*/ 2235419 h 2235419"/>
                <a:gd name="connsiteX3" fmla="*/ 0 w 806450"/>
                <a:gd name="connsiteY3" fmla="*/ 2235419 h 2235419"/>
                <a:gd name="connsiteX4" fmla="*/ 0 w 806450"/>
                <a:gd name="connsiteY4" fmla="*/ 0 h 2235419"/>
                <a:gd name="connsiteX0" fmla="*/ 0 w 806450"/>
                <a:gd name="connsiteY0" fmla="*/ 0 h 2235419"/>
                <a:gd name="connsiteX1" fmla="*/ 806450 w 806450"/>
                <a:gd name="connsiteY1" fmla="*/ 0 h 2235419"/>
                <a:gd name="connsiteX2" fmla="*/ 806450 w 806450"/>
                <a:gd name="connsiteY2" fmla="*/ 2235419 h 2235419"/>
                <a:gd name="connsiteX3" fmla="*/ 393700 w 806450"/>
                <a:gd name="connsiteY3" fmla="*/ 2234624 h 2235419"/>
                <a:gd name="connsiteX4" fmla="*/ 0 w 806450"/>
                <a:gd name="connsiteY4" fmla="*/ 2235419 h 2235419"/>
                <a:gd name="connsiteX5" fmla="*/ 0 w 806450"/>
                <a:gd name="connsiteY5" fmla="*/ 0 h 2235419"/>
                <a:gd name="connsiteX0" fmla="*/ 0 w 806450"/>
                <a:gd name="connsiteY0" fmla="*/ 0 h 2235419"/>
                <a:gd name="connsiteX1" fmla="*/ 806450 w 806450"/>
                <a:gd name="connsiteY1" fmla="*/ 0 h 2235419"/>
                <a:gd name="connsiteX2" fmla="*/ 806450 w 806450"/>
                <a:gd name="connsiteY2" fmla="*/ 2235419 h 2235419"/>
                <a:gd name="connsiteX3" fmla="*/ 393700 w 806450"/>
                <a:gd name="connsiteY3" fmla="*/ 2234624 h 2235419"/>
                <a:gd name="connsiteX4" fmla="*/ 0 w 806450"/>
                <a:gd name="connsiteY4" fmla="*/ 2235419 h 2235419"/>
                <a:gd name="connsiteX5" fmla="*/ 0 w 806450"/>
                <a:gd name="connsiteY5" fmla="*/ 0 h 2235419"/>
                <a:gd name="connsiteX0" fmla="*/ 0 w 806450"/>
                <a:gd name="connsiteY0" fmla="*/ 0 h 2235419"/>
                <a:gd name="connsiteX1" fmla="*/ 806450 w 806450"/>
                <a:gd name="connsiteY1" fmla="*/ 0 h 2235419"/>
                <a:gd name="connsiteX2" fmla="*/ 806450 w 806450"/>
                <a:gd name="connsiteY2" fmla="*/ 2235419 h 2235419"/>
                <a:gd name="connsiteX3" fmla="*/ 387350 w 806450"/>
                <a:gd name="connsiteY3" fmla="*/ 1917124 h 2235419"/>
                <a:gd name="connsiteX4" fmla="*/ 0 w 806450"/>
                <a:gd name="connsiteY4" fmla="*/ 2235419 h 2235419"/>
                <a:gd name="connsiteX5" fmla="*/ 0 w 806450"/>
                <a:gd name="connsiteY5" fmla="*/ 0 h 22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50" h="2235419">
                  <a:moveTo>
                    <a:pt x="0" y="0"/>
                  </a:moveTo>
                  <a:lnTo>
                    <a:pt x="806450" y="0"/>
                  </a:lnTo>
                  <a:lnTo>
                    <a:pt x="806450" y="2235419"/>
                  </a:lnTo>
                  <a:lnTo>
                    <a:pt x="387350" y="1917124"/>
                  </a:lnTo>
                  <a:lnTo>
                    <a:pt x="0" y="2235419"/>
                  </a:lnTo>
                  <a:lnTo>
                    <a:pt x="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TextBox 46"/>
            <p:cNvSpPr txBox="1"/>
            <p:nvPr/>
          </p:nvSpPr>
          <p:spPr>
            <a:xfrm>
              <a:off x="9074465" y="1089533"/>
              <a:ext cx="2517688" cy="572383"/>
            </a:xfrm>
            <a:prstGeom prst="rect">
              <a:avLst/>
            </a:prstGeom>
            <a:noFill/>
          </p:spPr>
          <p:txBody>
            <a:bodyPr wrap="square" lIns="182854" tIns="146283" rIns="182854" bIns="146283" rtlCol="0">
              <a:spAutoFit/>
            </a:bodyPr>
            <a:lstStyle/>
            <a:p>
              <a:pPr algn="ctr">
                <a:lnSpc>
                  <a:spcPct val="90000"/>
                </a:lnSpc>
                <a:spcAft>
                  <a:spcPts val="600"/>
                </a:spcAft>
              </a:pPr>
              <a:r>
                <a:rPr lang="en-US" sz="2000" b="1" dirty="0">
                  <a:solidFill>
                    <a:srgbClr val="FF0000"/>
                  </a:solidFill>
                </a:rPr>
                <a:t>2012 - Beyond</a:t>
              </a:r>
            </a:p>
          </p:txBody>
        </p:sp>
        <p:sp>
          <p:nvSpPr>
            <p:cNvPr id="48" name="Rectangle 47"/>
            <p:cNvSpPr/>
            <p:nvPr/>
          </p:nvSpPr>
          <p:spPr>
            <a:xfrm>
              <a:off x="9660840" y="3598536"/>
              <a:ext cx="1440728" cy="2111347"/>
            </a:xfrm>
            <a:prstGeom prst="rect">
              <a:avLst/>
            </a:prstGeom>
          </p:spPr>
          <p:txBody>
            <a:bodyPr wrap="square" lIns="91440" rIns="91440">
              <a:spAutoFit/>
            </a:bodyPr>
            <a:lstStyle/>
            <a:p>
              <a:pPr algn="ctr" defTabSz="932293" fontAlgn="base">
                <a:lnSpc>
                  <a:spcPct val="90000"/>
                </a:lnSpc>
                <a:spcBef>
                  <a:spcPct val="0"/>
                </a:spcBef>
                <a:spcAft>
                  <a:spcPct val="0"/>
                </a:spcAft>
              </a:pPr>
              <a:r>
                <a:rPr lang="en-US" sz="1399" b="1" dirty="0">
                  <a:solidFill>
                    <a:srgbClr val="FF0000"/>
                  </a:solidFill>
                </a:rPr>
                <a:t>Nation States, Activists, Terror Groups</a:t>
              </a:r>
            </a:p>
            <a:p>
              <a:pPr algn="ctr" defTabSz="932293" fontAlgn="base">
                <a:lnSpc>
                  <a:spcPct val="90000"/>
                </a:lnSpc>
                <a:spcBef>
                  <a:spcPct val="0"/>
                </a:spcBef>
                <a:spcAft>
                  <a:spcPct val="0"/>
                </a:spcAft>
              </a:pPr>
              <a:endParaRPr lang="en-US" sz="300" b="1" dirty="0">
                <a:solidFill>
                  <a:srgbClr val="FF0000"/>
                </a:solidFill>
              </a:endParaRPr>
            </a:p>
            <a:p>
              <a:pPr algn="ctr" defTabSz="932293" fontAlgn="base">
                <a:lnSpc>
                  <a:spcPct val="90000"/>
                </a:lnSpc>
                <a:spcBef>
                  <a:spcPct val="0"/>
                </a:spcBef>
                <a:spcAft>
                  <a:spcPct val="0"/>
                </a:spcAft>
              </a:pPr>
              <a:r>
                <a:rPr lang="en-US" sz="1397" dirty="0">
                  <a:solidFill>
                    <a:srgbClr val="FF0000"/>
                  </a:solidFill>
                </a:rPr>
                <a:t>BRAZEN, </a:t>
              </a:r>
            </a:p>
            <a:p>
              <a:pPr algn="ctr" defTabSz="932293" fontAlgn="base">
                <a:lnSpc>
                  <a:spcPct val="90000"/>
                </a:lnSpc>
                <a:spcBef>
                  <a:spcPct val="0"/>
                </a:spcBef>
                <a:spcAft>
                  <a:spcPct val="0"/>
                </a:spcAft>
              </a:pPr>
              <a:r>
                <a:rPr lang="en-US" sz="1397" dirty="0">
                  <a:solidFill>
                    <a:srgbClr val="FF0000"/>
                  </a:solidFill>
                </a:rPr>
                <a:t>COMPLEX, </a:t>
              </a:r>
            </a:p>
            <a:p>
              <a:pPr algn="ctr" defTabSz="932293" fontAlgn="base">
                <a:lnSpc>
                  <a:spcPct val="90000"/>
                </a:lnSpc>
                <a:spcBef>
                  <a:spcPct val="0"/>
                </a:spcBef>
                <a:spcAft>
                  <a:spcPct val="0"/>
                </a:spcAft>
              </a:pPr>
              <a:r>
                <a:rPr lang="en-US" sz="1397" dirty="0">
                  <a:solidFill>
                    <a:srgbClr val="FF0000"/>
                  </a:solidFill>
                </a:rPr>
                <a:t>PERSISTENT</a:t>
              </a:r>
            </a:p>
            <a:p>
              <a:pPr algn="ctr" defTabSz="932293" fontAlgn="base">
                <a:lnSpc>
                  <a:spcPct val="90000"/>
                </a:lnSpc>
                <a:spcBef>
                  <a:spcPct val="0"/>
                </a:spcBef>
                <a:spcAft>
                  <a:spcPct val="0"/>
                </a:spcAft>
              </a:pPr>
              <a:endParaRPr lang="en-US" sz="300" dirty="0">
                <a:solidFill>
                  <a:srgbClr val="FF0000"/>
                </a:solidFill>
                <a:ea typeface="Segoe UI" pitchFamily="34" charset="0"/>
                <a:cs typeface="Segoe UI" pitchFamily="34" charset="0"/>
              </a:endParaRPr>
            </a:p>
            <a:p>
              <a:pPr algn="ctr" defTabSz="932293" fontAlgn="base">
                <a:lnSpc>
                  <a:spcPct val="90000"/>
                </a:lnSpc>
                <a:spcBef>
                  <a:spcPct val="0"/>
                </a:spcBef>
                <a:spcAft>
                  <a:spcPct val="0"/>
                </a:spcAft>
              </a:pPr>
              <a:r>
                <a:rPr lang="en-US" sz="1397" dirty="0">
                  <a:solidFill>
                    <a:srgbClr val="FF0000"/>
                  </a:solidFill>
                  <a:ea typeface="Segoe UI" pitchFamily="34" charset="0"/>
                  <a:cs typeface="Segoe UI" pitchFamily="34" charset="0"/>
                </a:rPr>
                <a:t>Motives:</a:t>
              </a:r>
            </a:p>
            <a:p>
              <a:pPr algn="ctr" defTabSz="932293" fontAlgn="base">
                <a:lnSpc>
                  <a:spcPct val="90000"/>
                </a:lnSpc>
                <a:spcBef>
                  <a:spcPct val="0"/>
                </a:spcBef>
                <a:spcAft>
                  <a:spcPct val="0"/>
                </a:spcAft>
              </a:pPr>
              <a:r>
                <a:rPr lang="en-US" sz="1397" dirty="0">
                  <a:solidFill>
                    <a:srgbClr val="FF0000"/>
                  </a:solidFill>
                  <a:ea typeface="Segoe UI" pitchFamily="34" charset="0"/>
                  <a:cs typeface="Segoe UI" pitchFamily="34" charset="0"/>
                </a:rPr>
                <a:t>IP Theft,</a:t>
              </a:r>
            </a:p>
            <a:p>
              <a:pPr algn="ctr" defTabSz="932293" fontAlgn="base">
                <a:lnSpc>
                  <a:spcPct val="90000"/>
                </a:lnSpc>
                <a:spcBef>
                  <a:spcPct val="0"/>
                </a:spcBef>
                <a:spcAft>
                  <a:spcPct val="0"/>
                </a:spcAft>
              </a:pPr>
              <a:r>
                <a:rPr lang="en-US" sz="1397" dirty="0">
                  <a:solidFill>
                    <a:srgbClr val="FF0000"/>
                  </a:solidFill>
                  <a:ea typeface="Segoe UI" pitchFamily="34" charset="0"/>
                  <a:cs typeface="Segoe UI" pitchFamily="34" charset="0"/>
                </a:rPr>
                <a:t>Damage,</a:t>
              </a:r>
            </a:p>
            <a:p>
              <a:pPr algn="ctr" defTabSz="932293" fontAlgn="base">
                <a:lnSpc>
                  <a:spcPct val="90000"/>
                </a:lnSpc>
                <a:spcBef>
                  <a:spcPct val="0"/>
                </a:spcBef>
                <a:spcAft>
                  <a:spcPct val="0"/>
                </a:spcAft>
              </a:pPr>
              <a:r>
                <a:rPr lang="en-US" sz="1397" dirty="0">
                  <a:solidFill>
                    <a:srgbClr val="FF0000"/>
                  </a:solidFill>
                  <a:ea typeface="Segoe UI" pitchFamily="34" charset="0"/>
                  <a:cs typeface="Segoe UI" pitchFamily="34" charset="0"/>
                </a:rPr>
                <a:t>Disruption</a:t>
              </a:r>
            </a:p>
          </p:txBody>
        </p:sp>
        <p:grpSp>
          <p:nvGrpSpPr>
            <p:cNvPr id="14" name="Group 13"/>
            <p:cNvGrpSpPr/>
            <p:nvPr/>
          </p:nvGrpSpPr>
          <p:grpSpPr>
            <a:xfrm>
              <a:off x="9475063" y="1771672"/>
              <a:ext cx="1812281" cy="1822905"/>
              <a:chOff x="9475063" y="1771672"/>
              <a:chExt cx="1812281" cy="1822905"/>
            </a:xfrm>
          </p:grpSpPr>
          <p:sp>
            <p:nvSpPr>
              <p:cNvPr id="2" name="Oval 1"/>
              <p:cNvSpPr/>
              <p:nvPr/>
            </p:nvSpPr>
            <p:spPr bwMode="auto">
              <a:xfrm>
                <a:off x="9520098" y="1847011"/>
                <a:ext cx="1722211" cy="1672227"/>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Freeform 211"/>
              <p:cNvSpPr>
                <a:spLocks noEditPoints="1"/>
              </p:cNvSpPr>
              <p:nvPr/>
            </p:nvSpPr>
            <p:spPr bwMode="auto">
              <a:xfrm>
                <a:off x="9475063" y="1771672"/>
                <a:ext cx="1812281" cy="1822905"/>
              </a:xfrm>
              <a:custGeom>
                <a:avLst/>
                <a:gdLst>
                  <a:gd name="T0" fmla="*/ 68 w 135"/>
                  <a:gd name="T1" fmla="*/ 0 h 136"/>
                  <a:gd name="T2" fmla="*/ 0 w 135"/>
                  <a:gd name="T3" fmla="*/ 68 h 136"/>
                  <a:gd name="T4" fmla="*/ 68 w 135"/>
                  <a:gd name="T5" fmla="*/ 136 h 136"/>
                  <a:gd name="T6" fmla="*/ 135 w 135"/>
                  <a:gd name="T7" fmla="*/ 68 h 136"/>
                  <a:gd name="T8" fmla="*/ 68 w 135"/>
                  <a:gd name="T9" fmla="*/ 0 h 136"/>
                  <a:gd name="T10" fmla="*/ 116 w 135"/>
                  <a:gd name="T11" fmla="*/ 48 h 136"/>
                  <a:gd name="T12" fmla="*/ 117 w 135"/>
                  <a:gd name="T13" fmla="*/ 42 h 136"/>
                  <a:gd name="T14" fmla="*/ 118 w 135"/>
                  <a:gd name="T15" fmla="*/ 35 h 136"/>
                  <a:gd name="T16" fmla="*/ 127 w 135"/>
                  <a:gd name="T17" fmla="*/ 58 h 136"/>
                  <a:gd name="T18" fmla="*/ 126 w 135"/>
                  <a:gd name="T19" fmla="*/ 56 h 136"/>
                  <a:gd name="T20" fmla="*/ 120 w 135"/>
                  <a:gd name="T21" fmla="*/ 55 h 136"/>
                  <a:gd name="T22" fmla="*/ 116 w 135"/>
                  <a:gd name="T23" fmla="*/ 48 h 136"/>
                  <a:gd name="T24" fmla="*/ 85 w 135"/>
                  <a:gd name="T25" fmla="*/ 119 h 136"/>
                  <a:gd name="T26" fmla="*/ 73 w 135"/>
                  <a:gd name="T27" fmla="*/ 128 h 136"/>
                  <a:gd name="T28" fmla="*/ 68 w 135"/>
                  <a:gd name="T29" fmla="*/ 128 h 136"/>
                  <a:gd name="T30" fmla="*/ 64 w 135"/>
                  <a:gd name="T31" fmla="*/ 128 h 136"/>
                  <a:gd name="T32" fmla="*/ 62 w 135"/>
                  <a:gd name="T33" fmla="*/ 118 h 136"/>
                  <a:gd name="T34" fmla="*/ 54 w 135"/>
                  <a:gd name="T35" fmla="*/ 103 h 136"/>
                  <a:gd name="T36" fmla="*/ 50 w 135"/>
                  <a:gd name="T37" fmla="*/ 96 h 136"/>
                  <a:gd name="T38" fmla="*/ 37 w 135"/>
                  <a:gd name="T39" fmla="*/ 86 h 136"/>
                  <a:gd name="T40" fmla="*/ 22 w 135"/>
                  <a:gd name="T41" fmla="*/ 69 h 136"/>
                  <a:gd name="T42" fmla="*/ 23 w 135"/>
                  <a:gd name="T43" fmla="*/ 35 h 136"/>
                  <a:gd name="T44" fmla="*/ 22 w 135"/>
                  <a:gd name="T45" fmla="*/ 29 h 136"/>
                  <a:gd name="T46" fmla="*/ 25 w 135"/>
                  <a:gd name="T47" fmla="*/ 25 h 136"/>
                  <a:gd name="T48" fmla="*/ 34 w 135"/>
                  <a:gd name="T49" fmla="*/ 18 h 136"/>
                  <a:gd name="T50" fmla="*/ 43 w 135"/>
                  <a:gd name="T51" fmla="*/ 18 h 136"/>
                  <a:gd name="T52" fmla="*/ 55 w 135"/>
                  <a:gd name="T53" fmla="*/ 14 h 136"/>
                  <a:gd name="T54" fmla="*/ 61 w 135"/>
                  <a:gd name="T55" fmla="*/ 8 h 136"/>
                  <a:gd name="T56" fmla="*/ 68 w 135"/>
                  <a:gd name="T57" fmla="*/ 8 h 136"/>
                  <a:gd name="T58" fmla="*/ 70 w 135"/>
                  <a:gd name="T59" fmla="*/ 8 h 136"/>
                  <a:gd name="T60" fmla="*/ 72 w 135"/>
                  <a:gd name="T61" fmla="*/ 19 h 136"/>
                  <a:gd name="T62" fmla="*/ 68 w 135"/>
                  <a:gd name="T63" fmla="*/ 23 h 136"/>
                  <a:gd name="T64" fmla="*/ 53 w 135"/>
                  <a:gd name="T65" fmla="*/ 26 h 136"/>
                  <a:gd name="T66" fmla="*/ 56 w 135"/>
                  <a:gd name="T67" fmla="*/ 36 h 136"/>
                  <a:gd name="T68" fmla="*/ 62 w 135"/>
                  <a:gd name="T69" fmla="*/ 32 h 136"/>
                  <a:gd name="T70" fmla="*/ 69 w 135"/>
                  <a:gd name="T71" fmla="*/ 30 h 136"/>
                  <a:gd name="T72" fmla="*/ 76 w 135"/>
                  <a:gd name="T73" fmla="*/ 32 h 136"/>
                  <a:gd name="T74" fmla="*/ 74 w 135"/>
                  <a:gd name="T75" fmla="*/ 47 h 136"/>
                  <a:gd name="T76" fmla="*/ 55 w 135"/>
                  <a:gd name="T77" fmla="*/ 65 h 136"/>
                  <a:gd name="T78" fmla="*/ 39 w 135"/>
                  <a:gd name="T79" fmla="*/ 71 h 136"/>
                  <a:gd name="T80" fmla="*/ 39 w 135"/>
                  <a:gd name="T81" fmla="*/ 82 h 136"/>
                  <a:gd name="T82" fmla="*/ 52 w 135"/>
                  <a:gd name="T83" fmla="*/ 90 h 136"/>
                  <a:gd name="T84" fmla="*/ 77 w 135"/>
                  <a:gd name="T85" fmla="*/ 97 h 136"/>
                  <a:gd name="T86" fmla="*/ 85 w 135"/>
                  <a:gd name="T87" fmla="*/ 119 h 136"/>
                  <a:gd name="T88" fmla="*/ 90 w 135"/>
                  <a:gd name="T89" fmla="*/ 24 h 136"/>
                  <a:gd name="T90" fmla="*/ 86 w 135"/>
                  <a:gd name="T91" fmla="*/ 29 h 136"/>
                  <a:gd name="T92" fmla="*/ 76 w 135"/>
                  <a:gd name="T93" fmla="*/ 14 h 136"/>
                  <a:gd name="T94" fmla="*/ 75 w 135"/>
                  <a:gd name="T95" fmla="*/ 8 h 136"/>
                  <a:gd name="T96" fmla="*/ 94 w 135"/>
                  <a:gd name="T97" fmla="*/ 14 h 136"/>
                  <a:gd name="T98" fmla="*/ 94 w 135"/>
                  <a:gd name="T99" fmla="*/ 16 h 136"/>
                  <a:gd name="T100" fmla="*/ 90 w 135"/>
                  <a:gd name="T101" fmla="*/ 24 h 136"/>
                  <a:gd name="T102" fmla="*/ 113 w 135"/>
                  <a:gd name="T103" fmla="*/ 99 h 136"/>
                  <a:gd name="T104" fmla="*/ 111 w 135"/>
                  <a:gd name="T105" fmla="*/ 80 h 136"/>
                  <a:gd name="T106" fmla="*/ 117 w 135"/>
                  <a:gd name="T107" fmla="*/ 64 h 136"/>
                  <a:gd name="T108" fmla="*/ 126 w 135"/>
                  <a:gd name="T109" fmla="*/ 63 h 136"/>
                  <a:gd name="T110" fmla="*/ 128 w 135"/>
                  <a:gd name="T111" fmla="*/ 67 h 136"/>
                  <a:gd name="T112" fmla="*/ 128 w 135"/>
                  <a:gd name="T113" fmla="*/ 68 h 136"/>
                  <a:gd name="T114" fmla="*/ 118 w 135"/>
                  <a:gd name="T115" fmla="*/ 100 h 136"/>
                  <a:gd name="T116" fmla="*/ 113 w 135"/>
                  <a:gd name="T117" fmla="*/ 9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136">
                    <a:moveTo>
                      <a:pt x="68" y="0"/>
                    </a:moveTo>
                    <a:cubicBezTo>
                      <a:pt x="30" y="0"/>
                      <a:pt x="0" y="31"/>
                      <a:pt x="0" y="68"/>
                    </a:cubicBezTo>
                    <a:cubicBezTo>
                      <a:pt x="0" y="105"/>
                      <a:pt x="30" y="136"/>
                      <a:pt x="68" y="136"/>
                    </a:cubicBezTo>
                    <a:cubicBezTo>
                      <a:pt x="105" y="136"/>
                      <a:pt x="135" y="105"/>
                      <a:pt x="135" y="68"/>
                    </a:cubicBezTo>
                    <a:cubicBezTo>
                      <a:pt x="135" y="31"/>
                      <a:pt x="105" y="0"/>
                      <a:pt x="68" y="0"/>
                    </a:cubicBezTo>
                    <a:close/>
                    <a:moveTo>
                      <a:pt x="116" y="48"/>
                    </a:moveTo>
                    <a:cubicBezTo>
                      <a:pt x="119" y="48"/>
                      <a:pt x="118" y="45"/>
                      <a:pt x="117" y="42"/>
                    </a:cubicBezTo>
                    <a:cubicBezTo>
                      <a:pt x="116" y="39"/>
                      <a:pt x="117" y="37"/>
                      <a:pt x="118" y="35"/>
                    </a:cubicBezTo>
                    <a:cubicBezTo>
                      <a:pt x="123" y="42"/>
                      <a:pt x="126" y="50"/>
                      <a:pt x="127" y="58"/>
                    </a:cubicBezTo>
                    <a:cubicBezTo>
                      <a:pt x="127" y="58"/>
                      <a:pt x="126" y="57"/>
                      <a:pt x="126" y="56"/>
                    </a:cubicBezTo>
                    <a:cubicBezTo>
                      <a:pt x="124" y="51"/>
                      <a:pt x="123" y="50"/>
                      <a:pt x="120" y="55"/>
                    </a:cubicBezTo>
                    <a:cubicBezTo>
                      <a:pt x="116" y="60"/>
                      <a:pt x="112" y="48"/>
                      <a:pt x="116" y="48"/>
                    </a:cubicBezTo>
                    <a:close/>
                    <a:moveTo>
                      <a:pt x="85" y="119"/>
                    </a:moveTo>
                    <a:cubicBezTo>
                      <a:pt x="79" y="123"/>
                      <a:pt x="75" y="126"/>
                      <a:pt x="73" y="128"/>
                    </a:cubicBezTo>
                    <a:cubicBezTo>
                      <a:pt x="71" y="128"/>
                      <a:pt x="69" y="128"/>
                      <a:pt x="68" y="128"/>
                    </a:cubicBezTo>
                    <a:cubicBezTo>
                      <a:pt x="66" y="128"/>
                      <a:pt x="65" y="128"/>
                      <a:pt x="64" y="128"/>
                    </a:cubicBezTo>
                    <a:cubicBezTo>
                      <a:pt x="65" y="125"/>
                      <a:pt x="66" y="121"/>
                      <a:pt x="62" y="118"/>
                    </a:cubicBezTo>
                    <a:cubicBezTo>
                      <a:pt x="56" y="114"/>
                      <a:pt x="51" y="108"/>
                      <a:pt x="54" y="103"/>
                    </a:cubicBezTo>
                    <a:cubicBezTo>
                      <a:pt x="58" y="98"/>
                      <a:pt x="54" y="97"/>
                      <a:pt x="50" y="96"/>
                    </a:cubicBezTo>
                    <a:cubicBezTo>
                      <a:pt x="47" y="95"/>
                      <a:pt x="48" y="89"/>
                      <a:pt x="37" y="86"/>
                    </a:cubicBezTo>
                    <a:cubicBezTo>
                      <a:pt x="26" y="84"/>
                      <a:pt x="25" y="77"/>
                      <a:pt x="22" y="69"/>
                    </a:cubicBezTo>
                    <a:cubicBezTo>
                      <a:pt x="16" y="51"/>
                      <a:pt x="23" y="39"/>
                      <a:pt x="23" y="35"/>
                    </a:cubicBezTo>
                    <a:cubicBezTo>
                      <a:pt x="23" y="33"/>
                      <a:pt x="23" y="31"/>
                      <a:pt x="22" y="29"/>
                    </a:cubicBezTo>
                    <a:cubicBezTo>
                      <a:pt x="23" y="28"/>
                      <a:pt x="24" y="26"/>
                      <a:pt x="25" y="25"/>
                    </a:cubicBezTo>
                    <a:cubicBezTo>
                      <a:pt x="28" y="23"/>
                      <a:pt x="30" y="20"/>
                      <a:pt x="34" y="18"/>
                    </a:cubicBezTo>
                    <a:cubicBezTo>
                      <a:pt x="36" y="19"/>
                      <a:pt x="39" y="20"/>
                      <a:pt x="43" y="18"/>
                    </a:cubicBezTo>
                    <a:cubicBezTo>
                      <a:pt x="48" y="14"/>
                      <a:pt x="52" y="14"/>
                      <a:pt x="55" y="14"/>
                    </a:cubicBezTo>
                    <a:cubicBezTo>
                      <a:pt x="58" y="13"/>
                      <a:pt x="62" y="12"/>
                      <a:pt x="61" y="8"/>
                    </a:cubicBezTo>
                    <a:cubicBezTo>
                      <a:pt x="63" y="8"/>
                      <a:pt x="65" y="8"/>
                      <a:pt x="68" y="8"/>
                    </a:cubicBezTo>
                    <a:cubicBezTo>
                      <a:pt x="68" y="8"/>
                      <a:pt x="69" y="8"/>
                      <a:pt x="70" y="8"/>
                    </a:cubicBezTo>
                    <a:cubicBezTo>
                      <a:pt x="66" y="12"/>
                      <a:pt x="66" y="14"/>
                      <a:pt x="72" y="19"/>
                    </a:cubicBezTo>
                    <a:cubicBezTo>
                      <a:pt x="74" y="21"/>
                      <a:pt x="73" y="25"/>
                      <a:pt x="68" y="23"/>
                    </a:cubicBezTo>
                    <a:cubicBezTo>
                      <a:pt x="60" y="19"/>
                      <a:pt x="60" y="25"/>
                      <a:pt x="53" y="26"/>
                    </a:cubicBezTo>
                    <a:cubicBezTo>
                      <a:pt x="50" y="26"/>
                      <a:pt x="49" y="33"/>
                      <a:pt x="56" y="36"/>
                    </a:cubicBezTo>
                    <a:cubicBezTo>
                      <a:pt x="58" y="38"/>
                      <a:pt x="65" y="40"/>
                      <a:pt x="62" y="32"/>
                    </a:cubicBezTo>
                    <a:cubicBezTo>
                      <a:pt x="61" y="28"/>
                      <a:pt x="68" y="24"/>
                      <a:pt x="69" y="30"/>
                    </a:cubicBezTo>
                    <a:cubicBezTo>
                      <a:pt x="70" y="35"/>
                      <a:pt x="74" y="29"/>
                      <a:pt x="76" y="32"/>
                    </a:cubicBezTo>
                    <a:cubicBezTo>
                      <a:pt x="81" y="39"/>
                      <a:pt x="83" y="45"/>
                      <a:pt x="74" y="47"/>
                    </a:cubicBezTo>
                    <a:cubicBezTo>
                      <a:pt x="61" y="49"/>
                      <a:pt x="56" y="60"/>
                      <a:pt x="55" y="65"/>
                    </a:cubicBezTo>
                    <a:cubicBezTo>
                      <a:pt x="54" y="70"/>
                      <a:pt x="43" y="71"/>
                      <a:pt x="39" y="71"/>
                    </a:cubicBezTo>
                    <a:cubicBezTo>
                      <a:pt x="35" y="71"/>
                      <a:pt x="34" y="82"/>
                      <a:pt x="39" y="82"/>
                    </a:cubicBezTo>
                    <a:cubicBezTo>
                      <a:pt x="43" y="82"/>
                      <a:pt x="50" y="87"/>
                      <a:pt x="52" y="90"/>
                    </a:cubicBezTo>
                    <a:cubicBezTo>
                      <a:pt x="53" y="93"/>
                      <a:pt x="69" y="86"/>
                      <a:pt x="77" y="97"/>
                    </a:cubicBezTo>
                    <a:cubicBezTo>
                      <a:pt x="84" y="107"/>
                      <a:pt x="98" y="107"/>
                      <a:pt x="85" y="119"/>
                    </a:cubicBezTo>
                    <a:close/>
                    <a:moveTo>
                      <a:pt x="90" y="24"/>
                    </a:moveTo>
                    <a:cubicBezTo>
                      <a:pt x="90" y="26"/>
                      <a:pt x="94" y="35"/>
                      <a:pt x="86" y="29"/>
                    </a:cubicBezTo>
                    <a:cubicBezTo>
                      <a:pt x="78" y="23"/>
                      <a:pt x="81" y="16"/>
                      <a:pt x="76" y="14"/>
                    </a:cubicBezTo>
                    <a:cubicBezTo>
                      <a:pt x="73" y="13"/>
                      <a:pt x="74" y="10"/>
                      <a:pt x="75" y="8"/>
                    </a:cubicBezTo>
                    <a:cubicBezTo>
                      <a:pt x="82" y="9"/>
                      <a:pt x="88" y="11"/>
                      <a:pt x="94" y="14"/>
                    </a:cubicBezTo>
                    <a:cubicBezTo>
                      <a:pt x="94" y="14"/>
                      <a:pt x="94" y="15"/>
                      <a:pt x="94" y="16"/>
                    </a:cubicBezTo>
                    <a:cubicBezTo>
                      <a:pt x="96" y="21"/>
                      <a:pt x="89" y="22"/>
                      <a:pt x="90" y="24"/>
                    </a:cubicBezTo>
                    <a:close/>
                    <a:moveTo>
                      <a:pt x="113" y="99"/>
                    </a:moveTo>
                    <a:cubicBezTo>
                      <a:pt x="108" y="99"/>
                      <a:pt x="109" y="88"/>
                      <a:pt x="111" y="80"/>
                    </a:cubicBezTo>
                    <a:cubicBezTo>
                      <a:pt x="113" y="73"/>
                      <a:pt x="116" y="74"/>
                      <a:pt x="117" y="64"/>
                    </a:cubicBezTo>
                    <a:cubicBezTo>
                      <a:pt x="117" y="59"/>
                      <a:pt x="125" y="59"/>
                      <a:pt x="126" y="63"/>
                    </a:cubicBezTo>
                    <a:cubicBezTo>
                      <a:pt x="126" y="64"/>
                      <a:pt x="126" y="66"/>
                      <a:pt x="128" y="67"/>
                    </a:cubicBezTo>
                    <a:cubicBezTo>
                      <a:pt x="128" y="67"/>
                      <a:pt x="128" y="68"/>
                      <a:pt x="128" y="68"/>
                    </a:cubicBezTo>
                    <a:cubicBezTo>
                      <a:pt x="128" y="80"/>
                      <a:pt x="124" y="91"/>
                      <a:pt x="118" y="100"/>
                    </a:cubicBezTo>
                    <a:cubicBezTo>
                      <a:pt x="117" y="100"/>
                      <a:pt x="116" y="100"/>
                      <a:pt x="113" y="99"/>
                    </a:cubicBezTo>
                    <a:close/>
                  </a:path>
                </a:pathLst>
              </a:custGeom>
              <a:solidFill>
                <a:srgbClr val="FF0000"/>
              </a:solidFill>
              <a:ln>
                <a:noFill/>
              </a:ln>
            </p:spPr>
            <p:txBody>
              <a:bodyPr vert="horz" wrap="square" lIns="91431" tIns="45716" rIns="91431" bIns="45716" numCol="1" anchor="t" anchorCtr="0" compatLnSpc="1">
                <a:prstTxWarp prst="textNoShape">
                  <a:avLst/>
                </a:prstTxWarp>
              </a:bodyPr>
              <a:lstStyle/>
              <a:p>
                <a:endParaRPr lang="en-US">
                  <a:gradFill>
                    <a:gsLst>
                      <a:gs pos="0">
                        <a:srgbClr val="FFFFFF"/>
                      </a:gs>
                      <a:gs pos="100000">
                        <a:srgbClr val="FFFFFF"/>
                      </a:gs>
                    </a:gsLst>
                    <a:lin ang="5400000" scaled="0"/>
                  </a:gradFill>
                </a:endParaRPr>
              </a:p>
            </p:txBody>
          </p:sp>
        </p:grpSp>
      </p:grpSp>
      <p:sp>
        <p:nvSpPr>
          <p:cNvPr id="5" name="L-Shape 4"/>
          <p:cNvSpPr/>
          <p:nvPr/>
        </p:nvSpPr>
        <p:spPr bwMode="auto">
          <a:xfrm>
            <a:off x="1100863" y="1168745"/>
            <a:ext cx="10605536" cy="5193549"/>
          </a:xfrm>
          <a:prstGeom prst="corner">
            <a:avLst>
              <a:gd name="adj1" fmla="val 1630"/>
              <a:gd name="adj2" fmla="val 1489"/>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p:cNvSpPr txBox="1"/>
          <p:nvPr/>
        </p:nvSpPr>
        <p:spPr>
          <a:xfrm>
            <a:off x="1700273" y="3855507"/>
            <a:ext cx="1782309" cy="572422"/>
          </a:xfrm>
          <a:prstGeom prst="rect">
            <a:avLst/>
          </a:prstGeom>
          <a:noFill/>
        </p:spPr>
        <p:txBody>
          <a:bodyPr wrap="square" lIns="182854" tIns="146283" rIns="182854" bIns="146283" rtlCol="0">
            <a:spAutoFit/>
          </a:bodyPr>
          <a:lstStyle/>
          <a:p>
            <a:pPr algn="ctr">
              <a:lnSpc>
                <a:spcPct val="90000"/>
              </a:lnSpc>
              <a:spcAft>
                <a:spcPts val="600"/>
              </a:spcAft>
            </a:pPr>
            <a:r>
              <a:rPr lang="en-US" sz="2000" b="1" dirty="0">
                <a:solidFill>
                  <a:srgbClr val="999999"/>
                </a:solidFill>
              </a:rPr>
              <a:t>2003-2004</a:t>
            </a:r>
          </a:p>
        </p:txBody>
      </p:sp>
    </p:spTree>
    <p:extLst>
      <p:ext uri="{BB962C8B-B14F-4D97-AF65-F5344CB8AC3E}">
        <p14:creationId xmlns:p14="http://schemas.microsoft.com/office/powerpoint/2010/main" val="1243152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bwMode="auto">
          <a:xfrm>
            <a:off x="274639" y="295274"/>
            <a:ext cx="7732892" cy="723629"/>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0" y="2202410"/>
            <a:ext cx="12436476" cy="3178629"/>
          </a:xfrm>
          <a:prstGeom prst="rect">
            <a:avLst/>
          </a:prstGeom>
          <a:solidFill>
            <a:schemeClr val="tx1">
              <a:lumMod val="50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97" name="Straight Connector 96"/>
          <p:cNvCxnSpPr/>
          <p:nvPr/>
        </p:nvCxnSpPr>
        <p:spPr>
          <a:xfrm>
            <a:off x="5557297" y="3497262"/>
            <a:ext cx="1849929"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199219" y="3497262"/>
            <a:ext cx="1849929"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894556" y="3497262"/>
            <a:ext cx="1849929"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7407226" y="3164425"/>
            <a:ext cx="1231539" cy="1042572"/>
            <a:chOff x="3126093" y="2664156"/>
            <a:chExt cx="2504661" cy="2120348"/>
          </a:xfrm>
        </p:grpSpPr>
        <p:grpSp>
          <p:nvGrpSpPr>
            <p:cNvPr id="9" name="Group 8"/>
            <p:cNvGrpSpPr/>
            <p:nvPr/>
          </p:nvGrpSpPr>
          <p:grpSpPr>
            <a:xfrm>
              <a:off x="3126093" y="2664156"/>
              <a:ext cx="2504661" cy="2120348"/>
              <a:chOff x="2040835" y="2491409"/>
              <a:chExt cx="2504661" cy="2120348"/>
            </a:xfrm>
          </p:grpSpPr>
          <p:sp>
            <p:nvSpPr>
              <p:cNvPr id="6" name="Rounded Rectangle 5"/>
              <p:cNvSpPr/>
              <p:nvPr/>
            </p:nvSpPr>
            <p:spPr bwMode="auto">
              <a:xfrm>
                <a:off x="2040835" y="2491409"/>
                <a:ext cx="2504661" cy="2120348"/>
              </a:xfrm>
              <a:prstGeom prst="roundRect">
                <a:avLst>
                  <a:gd name="adj" fmla="val 2067"/>
                </a:avLst>
              </a:prstGeom>
              <a:solidFill>
                <a:schemeClr val="bg1">
                  <a:lumMod val="9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2101795" y="2728819"/>
                <a:ext cx="2371145" cy="1812701"/>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3919980" y="2551113"/>
                <a:ext cx="552960" cy="147450"/>
                <a:chOff x="4076686" y="2584898"/>
                <a:chExt cx="342914" cy="91440"/>
              </a:xfrm>
              <a:solidFill>
                <a:schemeClr val="bg1">
                  <a:lumMod val="75000"/>
                </a:schemeClr>
              </a:solidFill>
            </p:grpSpPr>
            <p:sp>
              <p:nvSpPr>
                <p:cNvPr id="17" name="Rectangle 16"/>
                <p:cNvSpPr/>
                <p:nvPr/>
              </p:nvSpPr>
              <p:spPr bwMode="auto">
                <a:xfrm>
                  <a:off x="4328160"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bwMode="auto">
                <a:xfrm>
                  <a:off x="4202423"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4076686"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4" name="Group 23"/>
            <p:cNvGrpSpPr/>
            <p:nvPr/>
          </p:nvGrpSpPr>
          <p:grpSpPr>
            <a:xfrm>
              <a:off x="3973964" y="3072640"/>
              <a:ext cx="808918" cy="1303381"/>
              <a:chOff x="9038501" y="2645513"/>
              <a:chExt cx="655753" cy="1056589"/>
            </a:xfrm>
          </p:grpSpPr>
          <p:sp>
            <p:nvSpPr>
              <p:cNvPr id="28" name="Freeform 27"/>
              <p:cNvSpPr/>
              <p:nvPr/>
            </p:nvSpPr>
            <p:spPr bwMode="auto">
              <a:xfrm>
                <a:off x="9180470" y="2645513"/>
                <a:ext cx="371818" cy="507757"/>
              </a:xfrm>
              <a:custGeom>
                <a:avLst/>
                <a:gdLst>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54384"/>
                  <a:gd name="connsiteY0" fmla="*/ 1044927 h 1883127"/>
                  <a:gd name="connsiteX1" fmla="*/ 704568 w 1354384"/>
                  <a:gd name="connsiteY1" fmla="*/ 1206852 h 1883127"/>
                  <a:gd name="connsiteX2" fmla="*/ 909355 w 1354384"/>
                  <a:gd name="connsiteY2" fmla="*/ 1325915 h 1883127"/>
                  <a:gd name="connsiteX3" fmla="*/ 904593 w 1354384"/>
                  <a:gd name="connsiteY3" fmla="*/ 1625952 h 1883127"/>
                  <a:gd name="connsiteX4" fmla="*/ 780768 w 1354384"/>
                  <a:gd name="connsiteY4" fmla="*/ 1845027 h 1883127"/>
                  <a:gd name="connsiteX5" fmla="*/ 795055 w 1354384"/>
                  <a:gd name="connsiteY5" fmla="*/ 1883127 h 1883127"/>
                  <a:gd name="connsiteX6" fmla="*/ 890305 w 1354384"/>
                  <a:gd name="connsiteY6" fmla="*/ 1854552 h 1883127"/>
                  <a:gd name="connsiteX7" fmla="*/ 1304643 w 1354384"/>
                  <a:gd name="connsiteY7" fmla="*/ 1387827 h 1883127"/>
                  <a:gd name="connsiteX8" fmla="*/ 1337980 w 1354384"/>
                  <a:gd name="connsiteY8" fmla="*/ 773465 h 1883127"/>
                  <a:gd name="connsiteX9" fmla="*/ 1223680 w 1354384"/>
                  <a:gd name="connsiteY9" fmla="*/ 611540 h 1883127"/>
                  <a:gd name="connsiteX10" fmla="*/ 1104618 w 1354384"/>
                  <a:gd name="connsiteY10" fmla="*/ 735365 h 1883127"/>
                  <a:gd name="connsiteX11" fmla="*/ 1076043 w 1354384"/>
                  <a:gd name="connsiteY11" fmla="*/ 316265 h 1883127"/>
                  <a:gd name="connsiteX12" fmla="*/ 790293 w 1354384"/>
                  <a:gd name="connsiteY12" fmla="*/ 20990 h 1883127"/>
                  <a:gd name="connsiteX13" fmla="*/ 604555 w 1354384"/>
                  <a:gd name="connsiteY13" fmla="*/ 44802 h 1883127"/>
                  <a:gd name="connsiteX14" fmla="*/ 785530 w 1354384"/>
                  <a:gd name="connsiteY14" fmla="*/ 211490 h 1883127"/>
                  <a:gd name="connsiteX15" fmla="*/ 785530 w 1354384"/>
                  <a:gd name="connsiteY15" fmla="*/ 435327 h 1883127"/>
                  <a:gd name="connsiteX16" fmla="*/ 633130 w 1354384"/>
                  <a:gd name="connsiteY16" fmla="*/ 482952 h 1883127"/>
                  <a:gd name="connsiteX17" fmla="*/ 575980 w 1354384"/>
                  <a:gd name="connsiteY17" fmla="*/ 406752 h 1883127"/>
                  <a:gd name="connsiteX18" fmla="*/ 266418 w 1354384"/>
                  <a:gd name="connsiteY18" fmla="*/ 844902 h 1883127"/>
                  <a:gd name="connsiteX19" fmla="*/ 314043 w 1354384"/>
                  <a:gd name="connsiteY19" fmla="*/ 1302102 h 1883127"/>
                  <a:gd name="connsiteX20" fmla="*/ 137830 w 1354384"/>
                  <a:gd name="connsiteY20" fmla="*/ 1211615 h 1883127"/>
                  <a:gd name="connsiteX21" fmla="*/ 80680 w 1354384"/>
                  <a:gd name="connsiteY21" fmla="*/ 1116365 h 1883127"/>
                  <a:gd name="connsiteX22" fmla="*/ 4480 w 1354384"/>
                  <a:gd name="connsiteY22" fmla="*/ 1430690 h 1883127"/>
                  <a:gd name="connsiteX23" fmla="*/ 223555 w 1354384"/>
                  <a:gd name="connsiteY23" fmla="*/ 1768827 h 1883127"/>
                  <a:gd name="connsiteX24" fmla="*/ 504543 w 1354384"/>
                  <a:gd name="connsiteY24" fmla="*/ 1864077 h 1883127"/>
                  <a:gd name="connsiteX25" fmla="*/ 523593 w 1354384"/>
                  <a:gd name="connsiteY25" fmla="*/ 1825977 h 1883127"/>
                  <a:gd name="connsiteX26" fmla="*/ 537880 w 1354384"/>
                  <a:gd name="connsiteY26" fmla="*/ 1325915 h 1883127"/>
                  <a:gd name="connsiteX27" fmla="*/ 633130 w 1354384"/>
                  <a:gd name="connsiteY27" fmla="*/ 1044927 h 1883127"/>
                  <a:gd name="connsiteX0" fmla="*/ 633130 w 1354384"/>
                  <a:gd name="connsiteY0" fmla="*/ 1044927 h 1883127"/>
                  <a:gd name="connsiteX1" fmla="*/ 704568 w 1354384"/>
                  <a:gd name="connsiteY1" fmla="*/ 1206852 h 1883127"/>
                  <a:gd name="connsiteX2" fmla="*/ 909355 w 1354384"/>
                  <a:gd name="connsiteY2" fmla="*/ 1325915 h 1883127"/>
                  <a:gd name="connsiteX3" fmla="*/ 904593 w 1354384"/>
                  <a:gd name="connsiteY3" fmla="*/ 1625952 h 1883127"/>
                  <a:gd name="connsiteX4" fmla="*/ 780768 w 1354384"/>
                  <a:gd name="connsiteY4" fmla="*/ 1845027 h 1883127"/>
                  <a:gd name="connsiteX5" fmla="*/ 795055 w 1354384"/>
                  <a:gd name="connsiteY5" fmla="*/ 1883127 h 1883127"/>
                  <a:gd name="connsiteX6" fmla="*/ 890305 w 1354384"/>
                  <a:gd name="connsiteY6" fmla="*/ 1854552 h 1883127"/>
                  <a:gd name="connsiteX7" fmla="*/ 1304643 w 1354384"/>
                  <a:gd name="connsiteY7" fmla="*/ 1387827 h 1883127"/>
                  <a:gd name="connsiteX8" fmla="*/ 1337980 w 1354384"/>
                  <a:gd name="connsiteY8" fmla="*/ 773465 h 1883127"/>
                  <a:gd name="connsiteX9" fmla="*/ 1223680 w 1354384"/>
                  <a:gd name="connsiteY9" fmla="*/ 611540 h 1883127"/>
                  <a:gd name="connsiteX10" fmla="*/ 1104618 w 1354384"/>
                  <a:gd name="connsiteY10" fmla="*/ 735365 h 1883127"/>
                  <a:gd name="connsiteX11" fmla="*/ 1076043 w 1354384"/>
                  <a:gd name="connsiteY11" fmla="*/ 316265 h 1883127"/>
                  <a:gd name="connsiteX12" fmla="*/ 790293 w 1354384"/>
                  <a:gd name="connsiteY12" fmla="*/ 20990 h 1883127"/>
                  <a:gd name="connsiteX13" fmla="*/ 604555 w 1354384"/>
                  <a:gd name="connsiteY13" fmla="*/ 44802 h 1883127"/>
                  <a:gd name="connsiteX14" fmla="*/ 785530 w 1354384"/>
                  <a:gd name="connsiteY14" fmla="*/ 211490 h 1883127"/>
                  <a:gd name="connsiteX15" fmla="*/ 785530 w 1354384"/>
                  <a:gd name="connsiteY15" fmla="*/ 435327 h 1883127"/>
                  <a:gd name="connsiteX16" fmla="*/ 633130 w 1354384"/>
                  <a:gd name="connsiteY16" fmla="*/ 482952 h 1883127"/>
                  <a:gd name="connsiteX17" fmla="*/ 575980 w 1354384"/>
                  <a:gd name="connsiteY17" fmla="*/ 406752 h 1883127"/>
                  <a:gd name="connsiteX18" fmla="*/ 266418 w 1354384"/>
                  <a:gd name="connsiteY18" fmla="*/ 844902 h 1883127"/>
                  <a:gd name="connsiteX19" fmla="*/ 314043 w 1354384"/>
                  <a:gd name="connsiteY19" fmla="*/ 1302102 h 1883127"/>
                  <a:gd name="connsiteX20" fmla="*/ 137830 w 1354384"/>
                  <a:gd name="connsiteY20" fmla="*/ 1211615 h 1883127"/>
                  <a:gd name="connsiteX21" fmla="*/ 80680 w 1354384"/>
                  <a:gd name="connsiteY21" fmla="*/ 1116365 h 1883127"/>
                  <a:gd name="connsiteX22" fmla="*/ 4480 w 1354384"/>
                  <a:gd name="connsiteY22" fmla="*/ 1430690 h 1883127"/>
                  <a:gd name="connsiteX23" fmla="*/ 223555 w 1354384"/>
                  <a:gd name="connsiteY23" fmla="*/ 1768827 h 1883127"/>
                  <a:gd name="connsiteX24" fmla="*/ 504543 w 1354384"/>
                  <a:gd name="connsiteY24" fmla="*/ 1864077 h 1883127"/>
                  <a:gd name="connsiteX25" fmla="*/ 523593 w 1354384"/>
                  <a:gd name="connsiteY25" fmla="*/ 1825977 h 1883127"/>
                  <a:gd name="connsiteX26" fmla="*/ 537880 w 1354384"/>
                  <a:gd name="connsiteY26" fmla="*/ 1325915 h 1883127"/>
                  <a:gd name="connsiteX27" fmla="*/ 633130 w 1354384"/>
                  <a:gd name="connsiteY27" fmla="*/ 1044927 h 1883127"/>
                  <a:gd name="connsiteX0" fmla="*/ 633130 w 1374140"/>
                  <a:gd name="connsiteY0" fmla="*/ 1044927 h 1883127"/>
                  <a:gd name="connsiteX1" fmla="*/ 704568 w 1374140"/>
                  <a:gd name="connsiteY1" fmla="*/ 1206852 h 1883127"/>
                  <a:gd name="connsiteX2" fmla="*/ 909355 w 1374140"/>
                  <a:gd name="connsiteY2" fmla="*/ 1325915 h 1883127"/>
                  <a:gd name="connsiteX3" fmla="*/ 904593 w 1374140"/>
                  <a:gd name="connsiteY3" fmla="*/ 1625952 h 1883127"/>
                  <a:gd name="connsiteX4" fmla="*/ 780768 w 1374140"/>
                  <a:gd name="connsiteY4" fmla="*/ 1845027 h 1883127"/>
                  <a:gd name="connsiteX5" fmla="*/ 795055 w 1374140"/>
                  <a:gd name="connsiteY5" fmla="*/ 1883127 h 1883127"/>
                  <a:gd name="connsiteX6" fmla="*/ 890305 w 1374140"/>
                  <a:gd name="connsiteY6" fmla="*/ 1854552 h 1883127"/>
                  <a:gd name="connsiteX7" fmla="*/ 1304643 w 1374140"/>
                  <a:gd name="connsiteY7" fmla="*/ 1387827 h 1883127"/>
                  <a:gd name="connsiteX8" fmla="*/ 1337980 w 1374140"/>
                  <a:gd name="connsiteY8" fmla="*/ 773465 h 1883127"/>
                  <a:gd name="connsiteX9" fmla="*/ 1223680 w 1374140"/>
                  <a:gd name="connsiteY9" fmla="*/ 611540 h 1883127"/>
                  <a:gd name="connsiteX10" fmla="*/ 1104618 w 1374140"/>
                  <a:gd name="connsiteY10" fmla="*/ 735365 h 1883127"/>
                  <a:gd name="connsiteX11" fmla="*/ 1076043 w 1374140"/>
                  <a:gd name="connsiteY11" fmla="*/ 316265 h 1883127"/>
                  <a:gd name="connsiteX12" fmla="*/ 790293 w 1374140"/>
                  <a:gd name="connsiteY12" fmla="*/ 20990 h 1883127"/>
                  <a:gd name="connsiteX13" fmla="*/ 604555 w 1374140"/>
                  <a:gd name="connsiteY13" fmla="*/ 44802 h 1883127"/>
                  <a:gd name="connsiteX14" fmla="*/ 785530 w 1374140"/>
                  <a:gd name="connsiteY14" fmla="*/ 211490 h 1883127"/>
                  <a:gd name="connsiteX15" fmla="*/ 785530 w 1374140"/>
                  <a:gd name="connsiteY15" fmla="*/ 435327 h 1883127"/>
                  <a:gd name="connsiteX16" fmla="*/ 633130 w 1374140"/>
                  <a:gd name="connsiteY16" fmla="*/ 482952 h 1883127"/>
                  <a:gd name="connsiteX17" fmla="*/ 575980 w 1374140"/>
                  <a:gd name="connsiteY17" fmla="*/ 406752 h 1883127"/>
                  <a:gd name="connsiteX18" fmla="*/ 266418 w 1374140"/>
                  <a:gd name="connsiteY18" fmla="*/ 844902 h 1883127"/>
                  <a:gd name="connsiteX19" fmla="*/ 314043 w 1374140"/>
                  <a:gd name="connsiteY19" fmla="*/ 1302102 h 1883127"/>
                  <a:gd name="connsiteX20" fmla="*/ 137830 w 1374140"/>
                  <a:gd name="connsiteY20" fmla="*/ 1211615 h 1883127"/>
                  <a:gd name="connsiteX21" fmla="*/ 80680 w 1374140"/>
                  <a:gd name="connsiteY21" fmla="*/ 1116365 h 1883127"/>
                  <a:gd name="connsiteX22" fmla="*/ 4480 w 1374140"/>
                  <a:gd name="connsiteY22" fmla="*/ 1430690 h 1883127"/>
                  <a:gd name="connsiteX23" fmla="*/ 223555 w 1374140"/>
                  <a:gd name="connsiteY23" fmla="*/ 1768827 h 1883127"/>
                  <a:gd name="connsiteX24" fmla="*/ 504543 w 1374140"/>
                  <a:gd name="connsiteY24" fmla="*/ 1864077 h 1883127"/>
                  <a:gd name="connsiteX25" fmla="*/ 523593 w 1374140"/>
                  <a:gd name="connsiteY25" fmla="*/ 1825977 h 1883127"/>
                  <a:gd name="connsiteX26" fmla="*/ 537880 w 1374140"/>
                  <a:gd name="connsiteY26" fmla="*/ 1325915 h 1883127"/>
                  <a:gd name="connsiteX27" fmla="*/ 633130 w 1374140"/>
                  <a:gd name="connsiteY27" fmla="*/ 1044927 h 1883127"/>
                  <a:gd name="connsiteX0" fmla="*/ 637959 w 1378969"/>
                  <a:gd name="connsiteY0" fmla="*/ 1044927 h 1883127"/>
                  <a:gd name="connsiteX1" fmla="*/ 709397 w 1378969"/>
                  <a:gd name="connsiteY1" fmla="*/ 1206852 h 1883127"/>
                  <a:gd name="connsiteX2" fmla="*/ 914184 w 1378969"/>
                  <a:gd name="connsiteY2" fmla="*/ 1325915 h 1883127"/>
                  <a:gd name="connsiteX3" fmla="*/ 909422 w 1378969"/>
                  <a:gd name="connsiteY3" fmla="*/ 1625952 h 1883127"/>
                  <a:gd name="connsiteX4" fmla="*/ 785597 w 1378969"/>
                  <a:gd name="connsiteY4" fmla="*/ 1845027 h 1883127"/>
                  <a:gd name="connsiteX5" fmla="*/ 799884 w 1378969"/>
                  <a:gd name="connsiteY5" fmla="*/ 1883127 h 1883127"/>
                  <a:gd name="connsiteX6" fmla="*/ 895134 w 1378969"/>
                  <a:gd name="connsiteY6" fmla="*/ 1854552 h 1883127"/>
                  <a:gd name="connsiteX7" fmla="*/ 1309472 w 1378969"/>
                  <a:gd name="connsiteY7" fmla="*/ 1387827 h 1883127"/>
                  <a:gd name="connsiteX8" fmla="*/ 1342809 w 1378969"/>
                  <a:gd name="connsiteY8" fmla="*/ 773465 h 1883127"/>
                  <a:gd name="connsiteX9" fmla="*/ 1228509 w 1378969"/>
                  <a:gd name="connsiteY9" fmla="*/ 611540 h 1883127"/>
                  <a:gd name="connsiteX10" fmla="*/ 1109447 w 1378969"/>
                  <a:gd name="connsiteY10" fmla="*/ 735365 h 1883127"/>
                  <a:gd name="connsiteX11" fmla="*/ 1080872 w 1378969"/>
                  <a:gd name="connsiteY11" fmla="*/ 316265 h 1883127"/>
                  <a:gd name="connsiteX12" fmla="*/ 795122 w 1378969"/>
                  <a:gd name="connsiteY12" fmla="*/ 20990 h 1883127"/>
                  <a:gd name="connsiteX13" fmla="*/ 609384 w 1378969"/>
                  <a:gd name="connsiteY13" fmla="*/ 44802 h 1883127"/>
                  <a:gd name="connsiteX14" fmla="*/ 790359 w 1378969"/>
                  <a:gd name="connsiteY14" fmla="*/ 211490 h 1883127"/>
                  <a:gd name="connsiteX15" fmla="*/ 790359 w 1378969"/>
                  <a:gd name="connsiteY15" fmla="*/ 435327 h 1883127"/>
                  <a:gd name="connsiteX16" fmla="*/ 637959 w 1378969"/>
                  <a:gd name="connsiteY16" fmla="*/ 482952 h 1883127"/>
                  <a:gd name="connsiteX17" fmla="*/ 580809 w 1378969"/>
                  <a:gd name="connsiteY17" fmla="*/ 406752 h 1883127"/>
                  <a:gd name="connsiteX18" fmla="*/ 271247 w 1378969"/>
                  <a:gd name="connsiteY18" fmla="*/ 844902 h 1883127"/>
                  <a:gd name="connsiteX19" fmla="*/ 318872 w 1378969"/>
                  <a:gd name="connsiteY19" fmla="*/ 1302102 h 1883127"/>
                  <a:gd name="connsiteX20" fmla="*/ 142659 w 1378969"/>
                  <a:gd name="connsiteY20" fmla="*/ 1211615 h 1883127"/>
                  <a:gd name="connsiteX21" fmla="*/ 85509 w 1378969"/>
                  <a:gd name="connsiteY21" fmla="*/ 1116365 h 1883127"/>
                  <a:gd name="connsiteX22" fmla="*/ 9309 w 1378969"/>
                  <a:gd name="connsiteY22" fmla="*/ 1430690 h 1883127"/>
                  <a:gd name="connsiteX23" fmla="*/ 228384 w 1378969"/>
                  <a:gd name="connsiteY23" fmla="*/ 1768827 h 1883127"/>
                  <a:gd name="connsiteX24" fmla="*/ 509372 w 1378969"/>
                  <a:gd name="connsiteY24" fmla="*/ 1864077 h 1883127"/>
                  <a:gd name="connsiteX25" fmla="*/ 528422 w 1378969"/>
                  <a:gd name="connsiteY25" fmla="*/ 1825977 h 1883127"/>
                  <a:gd name="connsiteX26" fmla="*/ 542709 w 1378969"/>
                  <a:gd name="connsiteY26" fmla="*/ 1325915 h 1883127"/>
                  <a:gd name="connsiteX27" fmla="*/ 637959 w 1378969"/>
                  <a:gd name="connsiteY27" fmla="*/ 1044927 h 1883127"/>
                  <a:gd name="connsiteX0" fmla="*/ 637959 w 1378969"/>
                  <a:gd name="connsiteY0" fmla="*/ 1044927 h 1883127"/>
                  <a:gd name="connsiteX1" fmla="*/ 709397 w 1378969"/>
                  <a:gd name="connsiteY1" fmla="*/ 1206852 h 1883127"/>
                  <a:gd name="connsiteX2" fmla="*/ 914184 w 1378969"/>
                  <a:gd name="connsiteY2" fmla="*/ 1325915 h 1883127"/>
                  <a:gd name="connsiteX3" fmla="*/ 909422 w 1378969"/>
                  <a:gd name="connsiteY3" fmla="*/ 1625952 h 1883127"/>
                  <a:gd name="connsiteX4" fmla="*/ 785597 w 1378969"/>
                  <a:gd name="connsiteY4" fmla="*/ 1845027 h 1883127"/>
                  <a:gd name="connsiteX5" fmla="*/ 799884 w 1378969"/>
                  <a:gd name="connsiteY5" fmla="*/ 1883127 h 1883127"/>
                  <a:gd name="connsiteX6" fmla="*/ 895134 w 1378969"/>
                  <a:gd name="connsiteY6" fmla="*/ 1854552 h 1883127"/>
                  <a:gd name="connsiteX7" fmla="*/ 1309472 w 1378969"/>
                  <a:gd name="connsiteY7" fmla="*/ 1387827 h 1883127"/>
                  <a:gd name="connsiteX8" fmla="*/ 1342809 w 1378969"/>
                  <a:gd name="connsiteY8" fmla="*/ 773465 h 1883127"/>
                  <a:gd name="connsiteX9" fmla="*/ 1228509 w 1378969"/>
                  <a:gd name="connsiteY9" fmla="*/ 611540 h 1883127"/>
                  <a:gd name="connsiteX10" fmla="*/ 1109447 w 1378969"/>
                  <a:gd name="connsiteY10" fmla="*/ 735365 h 1883127"/>
                  <a:gd name="connsiteX11" fmla="*/ 1080872 w 1378969"/>
                  <a:gd name="connsiteY11" fmla="*/ 316265 h 1883127"/>
                  <a:gd name="connsiteX12" fmla="*/ 795122 w 1378969"/>
                  <a:gd name="connsiteY12" fmla="*/ 20990 h 1883127"/>
                  <a:gd name="connsiteX13" fmla="*/ 609384 w 1378969"/>
                  <a:gd name="connsiteY13" fmla="*/ 44802 h 1883127"/>
                  <a:gd name="connsiteX14" fmla="*/ 790359 w 1378969"/>
                  <a:gd name="connsiteY14" fmla="*/ 211490 h 1883127"/>
                  <a:gd name="connsiteX15" fmla="*/ 790359 w 1378969"/>
                  <a:gd name="connsiteY15" fmla="*/ 435327 h 1883127"/>
                  <a:gd name="connsiteX16" fmla="*/ 637959 w 1378969"/>
                  <a:gd name="connsiteY16" fmla="*/ 482952 h 1883127"/>
                  <a:gd name="connsiteX17" fmla="*/ 580809 w 1378969"/>
                  <a:gd name="connsiteY17" fmla="*/ 406752 h 1883127"/>
                  <a:gd name="connsiteX18" fmla="*/ 271247 w 1378969"/>
                  <a:gd name="connsiteY18" fmla="*/ 844902 h 1883127"/>
                  <a:gd name="connsiteX19" fmla="*/ 318872 w 1378969"/>
                  <a:gd name="connsiteY19" fmla="*/ 1302102 h 1883127"/>
                  <a:gd name="connsiteX20" fmla="*/ 142659 w 1378969"/>
                  <a:gd name="connsiteY20" fmla="*/ 1211615 h 1883127"/>
                  <a:gd name="connsiteX21" fmla="*/ 85509 w 1378969"/>
                  <a:gd name="connsiteY21" fmla="*/ 1116365 h 1883127"/>
                  <a:gd name="connsiteX22" fmla="*/ 9309 w 1378969"/>
                  <a:gd name="connsiteY22" fmla="*/ 1430690 h 1883127"/>
                  <a:gd name="connsiteX23" fmla="*/ 228384 w 1378969"/>
                  <a:gd name="connsiteY23" fmla="*/ 1768827 h 1883127"/>
                  <a:gd name="connsiteX24" fmla="*/ 509372 w 1378969"/>
                  <a:gd name="connsiteY24" fmla="*/ 1864077 h 1883127"/>
                  <a:gd name="connsiteX25" fmla="*/ 528422 w 1378969"/>
                  <a:gd name="connsiteY25" fmla="*/ 1825977 h 1883127"/>
                  <a:gd name="connsiteX26" fmla="*/ 542709 w 1378969"/>
                  <a:gd name="connsiteY26" fmla="*/ 1325915 h 1883127"/>
                  <a:gd name="connsiteX27" fmla="*/ 637959 w 1378969"/>
                  <a:gd name="connsiteY27" fmla="*/ 1044927 h 18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78969" h="1883127">
                    <a:moveTo>
                      <a:pt x="637959" y="1044927"/>
                    </a:moveTo>
                    <a:cubicBezTo>
                      <a:pt x="732415" y="1053658"/>
                      <a:pt x="663360" y="1160021"/>
                      <a:pt x="709397" y="1206852"/>
                    </a:cubicBezTo>
                    <a:cubicBezTo>
                      <a:pt x="755434" y="1253683"/>
                      <a:pt x="880847" y="1256065"/>
                      <a:pt x="914184" y="1325915"/>
                    </a:cubicBezTo>
                    <a:cubicBezTo>
                      <a:pt x="947521" y="1395765"/>
                      <a:pt x="950697" y="1552927"/>
                      <a:pt x="909422" y="1625952"/>
                    </a:cubicBezTo>
                    <a:lnTo>
                      <a:pt x="785597" y="1845027"/>
                    </a:lnTo>
                    <a:lnTo>
                      <a:pt x="799884" y="1883127"/>
                    </a:lnTo>
                    <a:lnTo>
                      <a:pt x="895134" y="1854552"/>
                    </a:lnTo>
                    <a:cubicBezTo>
                      <a:pt x="980065" y="1772002"/>
                      <a:pt x="1234860" y="1568008"/>
                      <a:pt x="1309472" y="1387827"/>
                    </a:cubicBezTo>
                    <a:cubicBezTo>
                      <a:pt x="1384084" y="1207646"/>
                      <a:pt x="1403928" y="1088584"/>
                      <a:pt x="1342809" y="773465"/>
                    </a:cubicBezTo>
                    <a:cubicBezTo>
                      <a:pt x="1281690" y="458346"/>
                      <a:pt x="1267403" y="617890"/>
                      <a:pt x="1228509" y="611540"/>
                    </a:cubicBezTo>
                    <a:cubicBezTo>
                      <a:pt x="1189615" y="605190"/>
                      <a:pt x="1134053" y="784577"/>
                      <a:pt x="1109447" y="735365"/>
                    </a:cubicBezTo>
                    <a:cubicBezTo>
                      <a:pt x="1084841" y="686153"/>
                      <a:pt x="1133259" y="435327"/>
                      <a:pt x="1080872" y="316265"/>
                    </a:cubicBezTo>
                    <a:cubicBezTo>
                      <a:pt x="1028485" y="197203"/>
                      <a:pt x="873703" y="66234"/>
                      <a:pt x="795122" y="20990"/>
                    </a:cubicBezTo>
                    <a:cubicBezTo>
                      <a:pt x="716541" y="-24254"/>
                      <a:pt x="610178" y="13052"/>
                      <a:pt x="609384" y="44802"/>
                    </a:cubicBezTo>
                    <a:cubicBezTo>
                      <a:pt x="608590" y="76552"/>
                      <a:pt x="760197" y="146403"/>
                      <a:pt x="790359" y="211490"/>
                    </a:cubicBezTo>
                    <a:cubicBezTo>
                      <a:pt x="820521" y="276577"/>
                      <a:pt x="815759" y="390083"/>
                      <a:pt x="790359" y="435327"/>
                    </a:cubicBezTo>
                    <a:cubicBezTo>
                      <a:pt x="764959" y="480571"/>
                      <a:pt x="672884" y="487715"/>
                      <a:pt x="637959" y="482952"/>
                    </a:cubicBezTo>
                    <a:cubicBezTo>
                      <a:pt x="603034" y="478190"/>
                      <a:pt x="641928" y="346427"/>
                      <a:pt x="580809" y="406752"/>
                    </a:cubicBezTo>
                    <a:cubicBezTo>
                      <a:pt x="320460" y="662339"/>
                      <a:pt x="307759" y="670277"/>
                      <a:pt x="271247" y="844902"/>
                    </a:cubicBezTo>
                    <a:cubicBezTo>
                      <a:pt x="227591" y="994127"/>
                      <a:pt x="340303" y="1240983"/>
                      <a:pt x="318872" y="1302102"/>
                    </a:cubicBezTo>
                    <a:cubicBezTo>
                      <a:pt x="297441" y="1363221"/>
                      <a:pt x="181553" y="1242571"/>
                      <a:pt x="142659" y="1211615"/>
                    </a:cubicBezTo>
                    <a:cubicBezTo>
                      <a:pt x="103765" y="1180659"/>
                      <a:pt x="107734" y="1079853"/>
                      <a:pt x="85509" y="1116365"/>
                    </a:cubicBezTo>
                    <a:cubicBezTo>
                      <a:pt x="6134" y="1148115"/>
                      <a:pt x="-14503" y="1321946"/>
                      <a:pt x="9309" y="1430690"/>
                    </a:cubicBezTo>
                    <a:cubicBezTo>
                      <a:pt x="33121" y="1539434"/>
                      <a:pt x="145040" y="1696596"/>
                      <a:pt x="228384" y="1768827"/>
                    </a:cubicBezTo>
                    <a:cubicBezTo>
                      <a:pt x="311728" y="1841058"/>
                      <a:pt x="459366" y="1854552"/>
                      <a:pt x="509372" y="1864077"/>
                    </a:cubicBezTo>
                    <a:cubicBezTo>
                      <a:pt x="559378" y="1873602"/>
                      <a:pt x="522866" y="1915671"/>
                      <a:pt x="528422" y="1825977"/>
                    </a:cubicBezTo>
                    <a:cubicBezTo>
                      <a:pt x="533978" y="1736283"/>
                      <a:pt x="524453" y="1456090"/>
                      <a:pt x="542709" y="1325915"/>
                    </a:cubicBezTo>
                    <a:cubicBezTo>
                      <a:pt x="560965" y="1195740"/>
                      <a:pt x="610178" y="1064771"/>
                      <a:pt x="637959" y="1044927"/>
                    </a:cubicBezTo>
                    <a:close/>
                  </a:path>
                </a:pathLst>
              </a:cu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Freeform 5"/>
              <p:cNvSpPr>
                <a:spLocks noEditPoints="1"/>
              </p:cNvSpPr>
              <p:nvPr/>
            </p:nvSpPr>
            <p:spPr bwMode="black">
              <a:xfrm>
                <a:off x="9038501" y="3193007"/>
                <a:ext cx="655753" cy="509095"/>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rgbClr val="696969"/>
              </a:solidFill>
              <a:ln>
                <a:noFill/>
              </a:ln>
            </p:spPr>
            <p:txBody>
              <a:bodyPr vert="horz" wrap="square" lIns="89621" tIns="44811" rIns="89621" bIns="44811" numCol="1" anchor="t" anchorCtr="0" compatLnSpc="1">
                <a:prstTxWarp prst="textNoShape">
                  <a:avLst/>
                </a:prstTxWarp>
              </a:bodyPr>
              <a:lstStyle/>
              <a:p>
                <a:pPr defTabSz="914185"/>
                <a:endParaRPr lang="en-US">
                  <a:solidFill>
                    <a:srgbClr val="FFFFFF"/>
                  </a:solidFill>
                </a:endParaRPr>
              </a:p>
            </p:txBody>
          </p:sp>
        </p:grpSp>
      </p:grpSp>
      <p:grpSp>
        <p:nvGrpSpPr>
          <p:cNvPr id="83" name="Group 82"/>
          <p:cNvGrpSpPr/>
          <p:nvPr/>
        </p:nvGrpSpPr>
        <p:grpSpPr>
          <a:xfrm>
            <a:off x="936255" y="2787527"/>
            <a:ext cx="2149093" cy="1419470"/>
            <a:chOff x="853486" y="2835029"/>
            <a:chExt cx="2149093" cy="1419470"/>
          </a:xfrm>
        </p:grpSpPr>
        <p:sp>
          <p:nvSpPr>
            <p:cNvPr id="61" name="Freeform 60"/>
            <p:cNvSpPr>
              <a:spLocks/>
            </p:cNvSpPr>
            <p:nvPr/>
          </p:nvSpPr>
          <p:spPr bwMode="auto">
            <a:xfrm flipH="1">
              <a:off x="853486" y="2835029"/>
              <a:ext cx="969275" cy="1145021"/>
            </a:xfrm>
            <a:custGeom>
              <a:avLst/>
              <a:gdLst>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15489 w 2263839"/>
                <a:gd name="connsiteY24" fmla="*/ 2426557 h 2674313"/>
                <a:gd name="connsiteX25" fmla="*/ 1131920 w 2263839"/>
                <a:gd name="connsiteY25" fmla="*/ 2362574 h 2674313"/>
                <a:gd name="connsiteX26" fmla="*/ 1148350 w 2263839"/>
                <a:gd name="connsiteY26" fmla="*/ 2426557 h 2674313"/>
                <a:gd name="connsiteX27" fmla="*/ 1195796 w 2263839"/>
                <a:gd name="connsiteY27" fmla="*/ 2674313 h 2674313"/>
                <a:gd name="connsiteX28" fmla="*/ 2263839 w 2263839"/>
                <a:gd name="connsiteY28" fmla="*/ 2674313 h 2674313"/>
                <a:gd name="connsiteX29" fmla="*/ 2230176 w 2263839"/>
                <a:gd name="connsiteY29" fmla="*/ 2021817 h 2674313"/>
                <a:gd name="connsiteX30" fmla="*/ 2064920 w 2263839"/>
                <a:gd name="connsiteY30" fmla="*/ 1856396 h 2674313"/>
                <a:gd name="connsiteX31" fmla="*/ 1795614 w 2263839"/>
                <a:gd name="connsiteY31" fmla="*/ 1755305 h 2674313"/>
                <a:gd name="connsiteX32" fmla="*/ 1630358 w 2263839"/>
                <a:gd name="connsiteY32" fmla="*/ 1672594 h 2674313"/>
                <a:gd name="connsiteX33" fmla="*/ 1547730 w 2263839"/>
                <a:gd name="connsiteY33" fmla="*/ 1586820 h 2674313"/>
                <a:gd name="connsiteX34" fmla="*/ 1431439 w 2263839"/>
                <a:gd name="connsiteY34" fmla="*/ 1488793 h 2674313"/>
                <a:gd name="connsiteX35" fmla="*/ 1431439 w 2263839"/>
                <a:gd name="connsiteY35" fmla="*/ 1369322 h 2674313"/>
                <a:gd name="connsiteX36" fmla="*/ 1679323 w 2263839"/>
                <a:gd name="connsiteY36" fmla="*/ 1286611 h 2674313"/>
                <a:gd name="connsiteX37" fmla="*/ 1746649 w 2263839"/>
                <a:gd name="connsiteY37" fmla="*/ 1271294 h 2674313"/>
                <a:gd name="connsiteX38" fmla="*/ 1712986 w 2263839"/>
                <a:gd name="connsiteY38" fmla="*/ 1203900 h 2674313"/>
                <a:gd name="connsiteX39" fmla="*/ 1679323 w 2263839"/>
                <a:gd name="connsiteY39" fmla="*/ 1102810 h 2674313"/>
                <a:gd name="connsiteX40" fmla="*/ 1813976 w 2263839"/>
                <a:gd name="connsiteY40" fmla="*/ 1219217 h 2674313"/>
                <a:gd name="connsiteX41" fmla="*/ 1712986 w 2263839"/>
                <a:gd name="connsiteY41" fmla="*/ 968022 h 2674313"/>
                <a:gd name="connsiteX42" fmla="*/ 1664021 w 2263839"/>
                <a:gd name="connsiteY42" fmla="*/ 735207 h 2674313"/>
                <a:gd name="connsiteX43" fmla="*/ 1581393 w 2263839"/>
                <a:gd name="connsiteY43" fmla="*/ 284893 h 2674313"/>
                <a:gd name="connsiteX44" fmla="*/ 1446740 w 2263839"/>
                <a:gd name="connsiteY44" fmla="*/ 101091 h 2674313"/>
                <a:gd name="connsiteX45" fmla="*/ 1146831 w 2263839"/>
                <a:gd name="connsiteY45" fmla="*/ 0 h 2674313"/>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15489 w 2263839"/>
                <a:gd name="connsiteY24" fmla="*/ 2426557 h 2674313"/>
                <a:gd name="connsiteX25" fmla="*/ 1131920 w 2263839"/>
                <a:gd name="connsiteY25" fmla="*/ 2362574 h 2674313"/>
                <a:gd name="connsiteX26" fmla="*/ 1195796 w 2263839"/>
                <a:gd name="connsiteY26" fmla="*/ 2674313 h 2674313"/>
                <a:gd name="connsiteX27" fmla="*/ 2263839 w 2263839"/>
                <a:gd name="connsiteY27" fmla="*/ 2674313 h 2674313"/>
                <a:gd name="connsiteX28" fmla="*/ 2230176 w 2263839"/>
                <a:gd name="connsiteY28" fmla="*/ 2021817 h 2674313"/>
                <a:gd name="connsiteX29" fmla="*/ 2064920 w 2263839"/>
                <a:gd name="connsiteY29" fmla="*/ 1856396 h 2674313"/>
                <a:gd name="connsiteX30" fmla="*/ 1795614 w 2263839"/>
                <a:gd name="connsiteY30" fmla="*/ 1755305 h 2674313"/>
                <a:gd name="connsiteX31" fmla="*/ 1630358 w 2263839"/>
                <a:gd name="connsiteY31" fmla="*/ 1672594 h 2674313"/>
                <a:gd name="connsiteX32" fmla="*/ 1547730 w 2263839"/>
                <a:gd name="connsiteY32" fmla="*/ 1586820 h 2674313"/>
                <a:gd name="connsiteX33" fmla="*/ 1431439 w 2263839"/>
                <a:gd name="connsiteY33" fmla="*/ 1488793 h 2674313"/>
                <a:gd name="connsiteX34" fmla="*/ 1431439 w 2263839"/>
                <a:gd name="connsiteY34" fmla="*/ 1369322 h 2674313"/>
                <a:gd name="connsiteX35" fmla="*/ 1679323 w 2263839"/>
                <a:gd name="connsiteY35" fmla="*/ 1286611 h 2674313"/>
                <a:gd name="connsiteX36" fmla="*/ 1746649 w 2263839"/>
                <a:gd name="connsiteY36" fmla="*/ 1271294 h 2674313"/>
                <a:gd name="connsiteX37" fmla="*/ 1712986 w 2263839"/>
                <a:gd name="connsiteY37" fmla="*/ 1203900 h 2674313"/>
                <a:gd name="connsiteX38" fmla="*/ 1679323 w 2263839"/>
                <a:gd name="connsiteY38" fmla="*/ 1102810 h 2674313"/>
                <a:gd name="connsiteX39" fmla="*/ 1813976 w 2263839"/>
                <a:gd name="connsiteY39" fmla="*/ 1219217 h 2674313"/>
                <a:gd name="connsiteX40" fmla="*/ 1712986 w 2263839"/>
                <a:gd name="connsiteY40" fmla="*/ 968022 h 2674313"/>
                <a:gd name="connsiteX41" fmla="*/ 1664021 w 2263839"/>
                <a:gd name="connsiteY41" fmla="*/ 735207 h 2674313"/>
                <a:gd name="connsiteX42" fmla="*/ 1581393 w 2263839"/>
                <a:gd name="connsiteY42" fmla="*/ 284893 h 2674313"/>
                <a:gd name="connsiteX43" fmla="*/ 1446740 w 2263839"/>
                <a:gd name="connsiteY43" fmla="*/ 101091 h 2674313"/>
                <a:gd name="connsiteX44" fmla="*/ 1146831 w 2263839"/>
                <a:gd name="connsiteY44" fmla="*/ 0 h 2674313"/>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15489 w 2263839"/>
                <a:gd name="connsiteY24" fmla="*/ 2426557 h 2674313"/>
                <a:gd name="connsiteX25" fmla="*/ 1195796 w 2263839"/>
                <a:gd name="connsiteY25" fmla="*/ 2674313 h 2674313"/>
                <a:gd name="connsiteX26" fmla="*/ 2263839 w 2263839"/>
                <a:gd name="connsiteY26" fmla="*/ 2674313 h 2674313"/>
                <a:gd name="connsiteX27" fmla="*/ 2230176 w 2263839"/>
                <a:gd name="connsiteY27" fmla="*/ 2021817 h 2674313"/>
                <a:gd name="connsiteX28" fmla="*/ 2064920 w 2263839"/>
                <a:gd name="connsiteY28" fmla="*/ 1856396 h 2674313"/>
                <a:gd name="connsiteX29" fmla="*/ 1795614 w 2263839"/>
                <a:gd name="connsiteY29" fmla="*/ 1755305 h 2674313"/>
                <a:gd name="connsiteX30" fmla="*/ 1630358 w 2263839"/>
                <a:gd name="connsiteY30" fmla="*/ 1672594 h 2674313"/>
                <a:gd name="connsiteX31" fmla="*/ 1547730 w 2263839"/>
                <a:gd name="connsiteY31" fmla="*/ 1586820 h 2674313"/>
                <a:gd name="connsiteX32" fmla="*/ 1431439 w 2263839"/>
                <a:gd name="connsiteY32" fmla="*/ 1488793 h 2674313"/>
                <a:gd name="connsiteX33" fmla="*/ 1431439 w 2263839"/>
                <a:gd name="connsiteY33" fmla="*/ 1369322 h 2674313"/>
                <a:gd name="connsiteX34" fmla="*/ 1679323 w 2263839"/>
                <a:gd name="connsiteY34" fmla="*/ 1286611 h 2674313"/>
                <a:gd name="connsiteX35" fmla="*/ 1746649 w 2263839"/>
                <a:gd name="connsiteY35" fmla="*/ 1271294 h 2674313"/>
                <a:gd name="connsiteX36" fmla="*/ 1712986 w 2263839"/>
                <a:gd name="connsiteY36" fmla="*/ 1203900 h 2674313"/>
                <a:gd name="connsiteX37" fmla="*/ 1679323 w 2263839"/>
                <a:gd name="connsiteY37" fmla="*/ 1102810 h 2674313"/>
                <a:gd name="connsiteX38" fmla="*/ 1813976 w 2263839"/>
                <a:gd name="connsiteY38" fmla="*/ 1219217 h 2674313"/>
                <a:gd name="connsiteX39" fmla="*/ 1712986 w 2263839"/>
                <a:gd name="connsiteY39" fmla="*/ 968022 h 2674313"/>
                <a:gd name="connsiteX40" fmla="*/ 1664021 w 2263839"/>
                <a:gd name="connsiteY40" fmla="*/ 735207 h 2674313"/>
                <a:gd name="connsiteX41" fmla="*/ 1581393 w 2263839"/>
                <a:gd name="connsiteY41" fmla="*/ 284893 h 2674313"/>
                <a:gd name="connsiteX42" fmla="*/ 1446740 w 2263839"/>
                <a:gd name="connsiteY42" fmla="*/ 101091 h 2674313"/>
                <a:gd name="connsiteX43" fmla="*/ 1146831 w 2263839"/>
                <a:gd name="connsiteY43" fmla="*/ 0 h 2674313"/>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95796 w 2263839"/>
                <a:gd name="connsiteY24" fmla="*/ 2674313 h 2674313"/>
                <a:gd name="connsiteX25" fmla="*/ 2263839 w 2263839"/>
                <a:gd name="connsiteY25" fmla="*/ 2674313 h 2674313"/>
                <a:gd name="connsiteX26" fmla="*/ 2230176 w 2263839"/>
                <a:gd name="connsiteY26" fmla="*/ 2021817 h 2674313"/>
                <a:gd name="connsiteX27" fmla="*/ 2064920 w 2263839"/>
                <a:gd name="connsiteY27" fmla="*/ 1856396 h 2674313"/>
                <a:gd name="connsiteX28" fmla="*/ 1795614 w 2263839"/>
                <a:gd name="connsiteY28" fmla="*/ 1755305 h 2674313"/>
                <a:gd name="connsiteX29" fmla="*/ 1630358 w 2263839"/>
                <a:gd name="connsiteY29" fmla="*/ 1672594 h 2674313"/>
                <a:gd name="connsiteX30" fmla="*/ 1547730 w 2263839"/>
                <a:gd name="connsiteY30" fmla="*/ 1586820 h 2674313"/>
                <a:gd name="connsiteX31" fmla="*/ 1431439 w 2263839"/>
                <a:gd name="connsiteY31" fmla="*/ 1488793 h 2674313"/>
                <a:gd name="connsiteX32" fmla="*/ 1431439 w 2263839"/>
                <a:gd name="connsiteY32" fmla="*/ 1369322 h 2674313"/>
                <a:gd name="connsiteX33" fmla="*/ 1679323 w 2263839"/>
                <a:gd name="connsiteY33" fmla="*/ 1286611 h 2674313"/>
                <a:gd name="connsiteX34" fmla="*/ 1746649 w 2263839"/>
                <a:gd name="connsiteY34" fmla="*/ 1271294 h 2674313"/>
                <a:gd name="connsiteX35" fmla="*/ 1712986 w 2263839"/>
                <a:gd name="connsiteY35" fmla="*/ 1203900 h 2674313"/>
                <a:gd name="connsiteX36" fmla="*/ 1679323 w 2263839"/>
                <a:gd name="connsiteY36" fmla="*/ 1102810 h 2674313"/>
                <a:gd name="connsiteX37" fmla="*/ 1813976 w 2263839"/>
                <a:gd name="connsiteY37" fmla="*/ 1219217 h 2674313"/>
                <a:gd name="connsiteX38" fmla="*/ 1712986 w 2263839"/>
                <a:gd name="connsiteY38" fmla="*/ 968022 h 2674313"/>
                <a:gd name="connsiteX39" fmla="*/ 1664021 w 2263839"/>
                <a:gd name="connsiteY39" fmla="*/ 735207 h 2674313"/>
                <a:gd name="connsiteX40" fmla="*/ 1581393 w 2263839"/>
                <a:gd name="connsiteY40" fmla="*/ 284893 h 2674313"/>
                <a:gd name="connsiteX41" fmla="*/ 1446740 w 2263839"/>
                <a:gd name="connsiteY41" fmla="*/ 101091 h 2674313"/>
                <a:gd name="connsiteX42" fmla="*/ 1146831 w 2263839"/>
                <a:gd name="connsiteY42" fmla="*/ 0 h 267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63839" h="2674313">
                  <a:moveTo>
                    <a:pt x="1146831" y="0"/>
                  </a:moveTo>
                  <a:lnTo>
                    <a:pt x="1144536" y="0"/>
                  </a:lnTo>
                  <a:lnTo>
                    <a:pt x="1135369" y="0"/>
                  </a:lnTo>
                  <a:lnTo>
                    <a:pt x="1128470" y="0"/>
                  </a:lnTo>
                  <a:lnTo>
                    <a:pt x="1119303" y="0"/>
                  </a:lnTo>
                  <a:lnTo>
                    <a:pt x="1117008" y="0"/>
                  </a:lnTo>
                  <a:cubicBezTo>
                    <a:pt x="985415" y="0"/>
                    <a:pt x="884425" y="67394"/>
                    <a:pt x="817099" y="101091"/>
                  </a:cubicBezTo>
                  <a:cubicBezTo>
                    <a:pt x="749772" y="134788"/>
                    <a:pt x="716109" y="232816"/>
                    <a:pt x="682446" y="284893"/>
                  </a:cubicBezTo>
                  <a:cubicBezTo>
                    <a:pt x="651843" y="352287"/>
                    <a:pt x="599818" y="719890"/>
                    <a:pt x="599818" y="735207"/>
                  </a:cubicBezTo>
                  <a:cubicBezTo>
                    <a:pt x="599818" y="753587"/>
                    <a:pt x="584516" y="885311"/>
                    <a:pt x="550853" y="968022"/>
                  </a:cubicBezTo>
                  <a:cubicBezTo>
                    <a:pt x="532491" y="1069113"/>
                    <a:pt x="449863" y="1219217"/>
                    <a:pt x="449863" y="1219217"/>
                  </a:cubicBezTo>
                  <a:cubicBezTo>
                    <a:pt x="483526" y="1203900"/>
                    <a:pt x="584516" y="1102810"/>
                    <a:pt x="584516" y="1102810"/>
                  </a:cubicBezTo>
                  <a:cubicBezTo>
                    <a:pt x="584516" y="1102810"/>
                    <a:pt x="550853" y="1185520"/>
                    <a:pt x="550853" y="1203900"/>
                  </a:cubicBezTo>
                  <a:cubicBezTo>
                    <a:pt x="550853" y="1219217"/>
                    <a:pt x="498828" y="1271294"/>
                    <a:pt x="517190" y="1271294"/>
                  </a:cubicBezTo>
                  <a:lnTo>
                    <a:pt x="584516" y="1286611"/>
                  </a:lnTo>
                  <a:lnTo>
                    <a:pt x="832400" y="1369322"/>
                  </a:lnTo>
                  <a:lnTo>
                    <a:pt x="832400" y="1488793"/>
                  </a:lnTo>
                  <a:cubicBezTo>
                    <a:pt x="817099" y="1488793"/>
                    <a:pt x="716109" y="1553123"/>
                    <a:pt x="716109" y="1586820"/>
                  </a:cubicBezTo>
                  <a:cubicBezTo>
                    <a:pt x="700807" y="1605201"/>
                    <a:pt x="667144" y="1672594"/>
                    <a:pt x="633481" y="1672594"/>
                  </a:cubicBezTo>
                  <a:cubicBezTo>
                    <a:pt x="599818" y="1687911"/>
                    <a:pt x="498828" y="1736925"/>
                    <a:pt x="468225" y="1755305"/>
                  </a:cubicBezTo>
                  <a:cubicBezTo>
                    <a:pt x="416200" y="1804319"/>
                    <a:pt x="284607" y="1838016"/>
                    <a:pt x="198919" y="1856396"/>
                  </a:cubicBezTo>
                  <a:cubicBezTo>
                    <a:pt x="100990" y="1871713"/>
                    <a:pt x="33663" y="2021817"/>
                    <a:pt x="33663" y="2021817"/>
                  </a:cubicBezTo>
                  <a:lnTo>
                    <a:pt x="0" y="2674313"/>
                  </a:lnTo>
                  <a:lnTo>
                    <a:pt x="1068043" y="2674313"/>
                  </a:lnTo>
                  <a:lnTo>
                    <a:pt x="1195796" y="2674313"/>
                  </a:lnTo>
                  <a:lnTo>
                    <a:pt x="2263839" y="2674313"/>
                  </a:lnTo>
                  <a:lnTo>
                    <a:pt x="2230176" y="2021817"/>
                  </a:lnTo>
                  <a:cubicBezTo>
                    <a:pt x="2230176" y="2021817"/>
                    <a:pt x="2162849" y="1871713"/>
                    <a:pt x="2064920" y="1856396"/>
                  </a:cubicBezTo>
                  <a:cubicBezTo>
                    <a:pt x="1979232" y="1838016"/>
                    <a:pt x="1847639" y="1804319"/>
                    <a:pt x="1795614" y="1755305"/>
                  </a:cubicBezTo>
                  <a:cubicBezTo>
                    <a:pt x="1765011" y="1736925"/>
                    <a:pt x="1664021" y="1687911"/>
                    <a:pt x="1630358" y="1672594"/>
                  </a:cubicBezTo>
                  <a:cubicBezTo>
                    <a:pt x="1596695" y="1672594"/>
                    <a:pt x="1563032" y="1605201"/>
                    <a:pt x="1547730" y="1586820"/>
                  </a:cubicBezTo>
                  <a:cubicBezTo>
                    <a:pt x="1547730" y="1553123"/>
                    <a:pt x="1446740" y="1488793"/>
                    <a:pt x="1431439" y="1488793"/>
                  </a:cubicBezTo>
                  <a:lnTo>
                    <a:pt x="1431439" y="1369322"/>
                  </a:lnTo>
                  <a:lnTo>
                    <a:pt x="1679323" y="1286611"/>
                  </a:lnTo>
                  <a:lnTo>
                    <a:pt x="1746649" y="1271294"/>
                  </a:lnTo>
                  <a:cubicBezTo>
                    <a:pt x="1765011" y="1271294"/>
                    <a:pt x="1712986" y="1219217"/>
                    <a:pt x="1712986" y="1203900"/>
                  </a:cubicBezTo>
                  <a:cubicBezTo>
                    <a:pt x="1712986" y="1185520"/>
                    <a:pt x="1679323" y="1102810"/>
                    <a:pt x="1679323" y="1102810"/>
                  </a:cubicBezTo>
                  <a:cubicBezTo>
                    <a:pt x="1679323" y="1102810"/>
                    <a:pt x="1780313" y="1203900"/>
                    <a:pt x="1813976" y="1219217"/>
                  </a:cubicBezTo>
                  <a:cubicBezTo>
                    <a:pt x="1813976" y="1219217"/>
                    <a:pt x="1731348" y="1069113"/>
                    <a:pt x="1712986" y="968022"/>
                  </a:cubicBezTo>
                  <a:cubicBezTo>
                    <a:pt x="1679323" y="885311"/>
                    <a:pt x="1664021" y="753587"/>
                    <a:pt x="1664021" y="735207"/>
                  </a:cubicBezTo>
                  <a:cubicBezTo>
                    <a:pt x="1664021" y="719890"/>
                    <a:pt x="1611996" y="352287"/>
                    <a:pt x="1581393" y="284893"/>
                  </a:cubicBezTo>
                  <a:cubicBezTo>
                    <a:pt x="1547730" y="232816"/>
                    <a:pt x="1514067" y="134788"/>
                    <a:pt x="1446740" y="101091"/>
                  </a:cubicBezTo>
                  <a:cubicBezTo>
                    <a:pt x="1379414" y="67394"/>
                    <a:pt x="1278424" y="0"/>
                    <a:pt x="114683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8" name="Freeform 20"/>
            <p:cNvSpPr>
              <a:spLocks noEditPoints="1"/>
            </p:cNvSpPr>
            <p:nvPr/>
          </p:nvSpPr>
          <p:spPr bwMode="black">
            <a:xfrm>
              <a:off x="1643599" y="3380217"/>
              <a:ext cx="1358980" cy="87428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a:solidFill>
                  <a:srgbClr val="505050">
                    <a:lumMod val="50000"/>
                  </a:srgbClr>
                </a:solidFill>
                <a:latin typeface="Segoe Light" pitchFamily="34" charset="0"/>
              </a:endParaRPr>
            </a:p>
          </p:txBody>
        </p:sp>
        <p:sp>
          <p:nvSpPr>
            <p:cNvPr id="13" name="TextBox 12"/>
            <p:cNvSpPr txBox="1"/>
            <p:nvPr/>
          </p:nvSpPr>
          <p:spPr>
            <a:xfrm>
              <a:off x="1842640" y="3354998"/>
              <a:ext cx="969147"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b="1" dirty="0">
                  <a:solidFill>
                    <a:schemeClr val="bg1"/>
                  </a:solidFill>
                </a:rPr>
                <a:t>:)</a:t>
              </a:r>
              <a:endParaRPr lang="en-US" sz="4400" b="1" dirty="0">
                <a:solidFill>
                  <a:schemeClr val="bg1"/>
                </a:solidFill>
              </a:endParaRPr>
            </a:p>
          </p:txBody>
        </p:sp>
      </p:grpSp>
      <p:sp>
        <p:nvSpPr>
          <p:cNvPr id="106" name="Title 105"/>
          <p:cNvSpPr>
            <a:spLocks noGrp="1"/>
          </p:cNvSpPr>
          <p:nvPr>
            <p:ph type="title" idx="4294967295"/>
          </p:nvPr>
        </p:nvSpPr>
        <p:spPr>
          <a:xfrm>
            <a:off x="547688" y="295275"/>
            <a:ext cx="11888787" cy="917575"/>
          </a:xfrm>
        </p:spPr>
        <p:txBody>
          <a:bodyPr/>
          <a:lstStyle/>
          <a:p>
            <a:r>
              <a:rPr lang="en-US" sz="3600" b="1" spc="0" dirty="0">
                <a:ln>
                  <a:noFill/>
                </a:ln>
                <a:solidFill>
                  <a:schemeClr val="bg1"/>
                </a:solidFill>
                <a:latin typeface="Segoe UI"/>
              </a:rPr>
              <a:t>THE ANATOMY OF AN ATTACK</a:t>
            </a:r>
            <a:endParaRPr lang="en-US" sz="3600" dirty="0">
              <a:solidFill>
                <a:schemeClr val="bg1"/>
              </a:solidFill>
            </a:endParaRPr>
          </a:p>
        </p:txBody>
      </p:sp>
      <p:grpSp>
        <p:nvGrpSpPr>
          <p:cNvPr id="2" name="Group 1"/>
          <p:cNvGrpSpPr/>
          <p:nvPr/>
        </p:nvGrpSpPr>
        <p:grpSpPr>
          <a:xfrm>
            <a:off x="4671887" y="3347454"/>
            <a:ext cx="885410" cy="630659"/>
            <a:chOff x="7458732" y="3347454"/>
            <a:chExt cx="885410" cy="630659"/>
          </a:xfrm>
        </p:grpSpPr>
        <p:sp>
          <p:nvSpPr>
            <p:cNvPr id="107" name="Rectangle 106"/>
            <p:cNvSpPr/>
            <p:nvPr/>
          </p:nvSpPr>
          <p:spPr bwMode="auto">
            <a:xfrm>
              <a:off x="7458732" y="3347454"/>
              <a:ext cx="885410" cy="425732"/>
            </a:xfrm>
            <a:prstGeom prst="rect">
              <a:avLst/>
            </a:prstGeom>
            <a:solidFill>
              <a:srgbClr val="5858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Freeform 35"/>
            <p:cNvSpPr>
              <a:spLocks noChangeAspect="1"/>
            </p:cNvSpPr>
            <p:nvPr/>
          </p:nvSpPr>
          <p:spPr bwMode="black">
            <a:xfrm>
              <a:off x="7458732" y="3347454"/>
              <a:ext cx="885410" cy="630659"/>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3" name="TextBox 2"/>
          <p:cNvSpPr txBox="1"/>
          <p:nvPr/>
        </p:nvSpPr>
        <p:spPr>
          <a:xfrm>
            <a:off x="1327849" y="4327714"/>
            <a:ext cx="2164265"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Healthy </a:t>
            </a:r>
            <a:br>
              <a:rPr lang="en-US" dirty="0">
                <a:solidFill>
                  <a:schemeClr val="bg1"/>
                </a:solidFill>
                <a:latin typeface="Segoe UI Semibold" panose="020B0702040204020203" pitchFamily="34" charset="0"/>
                <a:cs typeface="Segoe UI Semibold" panose="020B0702040204020203" pitchFamily="34" charset="0"/>
              </a:rPr>
            </a:br>
            <a:r>
              <a:rPr lang="en-US" dirty="0">
                <a:solidFill>
                  <a:schemeClr val="bg1"/>
                </a:solidFill>
                <a:latin typeface="Segoe UI Semibold" panose="020B0702040204020203" pitchFamily="34" charset="0"/>
                <a:cs typeface="Segoe UI Semibold" panose="020B0702040204020203" pitchFamily="34" charset="0"/>
              </a:rPr>
              <a:t>Computer</a:t>
            </a:r>
          </a:p>
        </p:txBody>
      </p:sp>
      <p:sp>
        <p:nvSpPr>
          <p:cNvPr id="39" name="TextBox 38"/>
          <p:cNvSpPr txBox="1"/>
          <p:nvPr/>
        </p:nvSpPr>
        <p:spPr>
          <a:xfrm>
            <a:off x="4332722" y="4327714"/>
            <a:ext cx="1563739"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User Receives Email</a:t>
            </a:r>
            <a:endParaRPr lang="en-US" dirty="0">
              <a:solidFill>
                <a:schemeClr val="bg1"/>
              </a:solidFill>
            </a:endParaRPr>
          </a:p>
        </p:txBody>
      </p:sp>
      <p:sp>
        <p:nvSpPr>
          <p:cNvPr id="40" name="TextBox 39"/>
          <p:cNvSpPr txBox="1"/>
          <p:nvPr/>
        </p:nvSpPr>
        <p:spPr>
          <a:xfrm>
            <a:off x="7261901" y="4327714"/>
            <a:ext cx="1563739"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 User Lured to Malicious Site</a:t>
            </a:r>
            <a:endParaRPr lang="en-US" dirty="0">
              <a:solidFill>
                <a:schemeClr val="bg1"/>
              </a:solidFill>
            </a:endParaRPr>
          </a:p>
        </p:txBody>
      </p:sp>
      <p:sp>
        <p:nvSpPr>
          <p:cNvPr id="44" name="TextBox 43"/>
          <p:cNvSpPr txBox="1"/>
          <p:nvPr/>
        </p:nvSpPr>
        <p:spPr>
          <a:xfrm>
            <a:off x="9788125" y="4327714"/>
            <a:ext cx="1563739" cy="747897"/>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Device Infected with Malware</a:t>
            </a:r>
            <a:endParaRPr lang="en-US" dirty="0">
              <a:solidFill>
                <a:schemeClr val="bg1"/>
              </a:solidFill>
            </a:endParaRPr>
          </a:p>
        </p:txBody>
      </p:sp>
      <p:grpSp>
        <p:nvGrpSpPr>
          <p:cNvPr id="4" name="Group 3"/>
          <p:cNvGrpSpPr/>
          <p:nvPr/>
        </p:nvGrpSpPr>
        <p:grpSpPr>
          <a:xfrm>
            <a:off x="9884662" y="3236114"/>
            <a:ext cx="1358978" cy="874282"/>
            <a:chOff x="9884662" y="3236114"/>
            <a:chExt cx="1358978" cy="874282"/>
          </a:xfrm>
        </p:grpSpPr>
        <p:sp>
          <p:nvSpPr>
            <p:cNvPr id="37" name="Freeform 20"/>
            <p:cNvSpPr>
              <a:spLocks noEditPoints="1"/>
            </p:cNvSpPr>
            <p:nvPr/>
          </p:nvSpPr>
          <p:spPr bwMode="black">
            <a:xfrm>
              <a:off x="9884662" y="3236114"/>
              <a:ext cx="1358978" cy="87428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a:solidFill>
                  <a:srgbClr val="505050">
                    <a:lumMod val="50000"/>
                  </a:srgbClr>
                </a:solidFill>
                <a:latin typeface="Segoe Light" pitchFamily="34" charset="0"/>
              </a:endParaRPr>
            </a:p>
          </p:txBody>
        </p:sp>
        <p:sp>
          <p:nvSpPr>
            <p:cNvPr id="45" name="Freeform 44"/>
            <p:cNvSpPr/>
            <p:nvPr/>
          </p:nvSpPr>
          <p:spPr bwMode="auto">
            <a:xfrm>
              <a:off x="10138868" y="3244902"/>
              <a:ext cx="850566" cy="765829"/>
            </a:xfrm>
            <a:custGeom>
              <a:avLst/>
              <a:gdLst>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394858 w 5159829"/>
                <a:gd name="connsiteY4" fmla="*/ 1643743 h 5214257"/>
                <a:gd name="connsiteX5" fmla="*/ 2329543 w 5159829"/>
                <a:gd name="connsiteY5" fmla="*/ 2013857 h 5214257"/>
                <a:gd name="connsiteX6" fmla="*/ 2024743 w 5159829"/>
                <a:gd name="connsiteY6" fmla="*/ 1796143 h 5214257"/>
                <a:gd name="connsiteX7" fmla="*/ 2086471 w 5159829"/>
                <a:gd name="connsiteY7" fmla="*/ 2016599 h 5214257"/>
                <a:gd name="connsiteX8" fmla="*/ 2024743 w 5159829"/>
                <a:gd name="connsiteY8" fmla="*/ 2438400 h 5214257"/>
                <a:gd name="connsiteX9" fmla="*/ 2307772 w 5159829"/>
                <a:gd name="connsiteY9" fmla="*/ 2547257 h 5214257"/>
                <a:gd name="connsiteX10" fmla="*/ 2373086 w 5159829"/>
                <a:gd name="connsiteY10" fmla="*/ 2764971 h 5214257"/>
                <a:gd name="connsiteX11" fmla="*/ 2503715 w 5159829"/>
                <a:gd name="connsiteY11" fmla="*/ 2612571 h 5214257"/>
                <a:gd name="connsiteX12" fmla="*/ 2590800 w 5159829"/>
                <a:gd name="connsiteY12" fmla="*/ 3026229 h 5214257"/>
                <a:gd name="connsiteX13" fmla="*/ 2819400 w 5159829"/>
                <a:gd name="connsiteY13" fmla="*/ 2612571 h 5214257"/>
                <a:gd name="connsiteX14" fmla="*/ 2960915 w 5159829"/>
                <a:gd name="connsiteY14" fmla="*/ 3004457 h 5214257"/>
                <a:gd name="connsiteX15" fmla="*/ 3026229 w 5159829"/>
                <a:gd name="connsiteY15" fmla="*/ 2688771 h 5214257"/>
                <a:gd name="connsiteX16" fmla="*/ 3592286 w 5159829"/>
                <a:gd name="connsiteY16" fmla="*/ 3015343 h 5214257"/>
                <a:gd name="connsiteX17" fmla="*/ 3243943 w 5159829"/>
                <a:gd name="connsiteY17" fmla="*/ 2220686 h 5214257"/>
                <a:gd name="connsiteX18" fmla="*/ 3744686 w 5159829"/>
                <a:gd name="connsiteY18" fmla="*/ 2209800 h 5214257"/>
                <a:gd name="connsiteX19" fmla="*/ 3243943 w 5159829"/>
                <a:gd name="connsiteY19" fmla="*/ 1948543 h 5214257"/>
                <a:gd name="connsiteX20" fmla="*/ 3298372 w 5159829"/>
                <a:gd name="connsiteY20" fmla="*/ 1665514 h 5214257"/>
                <a:gd name="connsiteX21" fmla="*/ 2906486 w 5159829"/>
                <a:gd name="connsiteY21" fmla="*/ 1948543 h 5214257"/>
                <a:gd name="connsiteX22" fmla="*/ 2710543 w 5159829"/>
                <a:gd name="connsiteY22" fmla="*/ 2046514 h 5214257"/>
                <a:gd name="connsiteX23" fmla="*/ 2710543 w 5159829"/>
                <a:gd name="connsiteY23" fmla="*/ 1709057 h 5214257"/>
                <a:gd name="connsiteX24" fmla="*/ 2503715 w 5159829"/>
                <a:gd name="connsiteY24" fmla="*/ 2024743 h 5214257"/>
                <a:gd name="connsiteX25" fmla="*/ 4430486 w 5159829"/>
                <a:gd name="connsiteY25" fmla="*/ 0 h 5214257"/>
                <a:gd name="connsiteX26" fmla="*/ 3712029 w 5159829"/>
                <a:gd name="connsiteY26" fmla="*/ 783771 h 5214257"/>
                <a:gd name="connsiteX27" fmla="*/ 3712029 w 5159829"/>
                <a:gd name="connsiteY27" fmla="*/ 1240971 h 5214257"/>
                <a:gd name="connsiteX28" fmla="*/ 3396343 w 5159829"/>
                <a:gd name="connsiteY28" fmla="*/ 1785257 h 5214257"/>
                <a:gd name="connsiteX29" fmla="*/ 3733800 w 5159829"/>
                <a:gd name="connsiteY29" fmla="*/ 1992086 h 5214257"/>
                <a:gd name="connsiteX30" fmla="*/ 4049486 w 5159829"/>
                <a:gd name="connsiteY30" fmla="*/ 1992086 h 5214257"/>
                <a:gd name="connsiteX31" fmla="*/ 4463143 w 5159829"/>
                <a:gd name="connsiteY31" fmla="*/ 1534886 h 5214257"/>
                <a:gd name="connsiteX32" fmla="*/ 4201886 w 5159829"/>
                <a:gd name="connsiteY32" fmla="*/ 2035629 h 5214257"/>
                <a:gd name="connsiteX33" fmla="*/ 4365172 w 5159829"/>
                <a:gd name="connsiteY33" fmla="*/ 2057400 h 5214257"/>
                <a:gd name="connsiteX34" fmla="*/ 4778829 w 5159829"/>
                <a:gd name="connsiteY34" fmla="*/ 2307771 h 5214257"/>
                <a:gd name="connsiteX35" fmla="*/ 5159829 w 5159829"/>
                <a:gd name="connsiteY35" fmla="*/ 2024743 h 5214257"/>
                <a:gd name="connsiteX36" fmla="*/ 4757058 w 5159829"/>
                <a:gd name="connsiteY36" fmla="*/ 2449286 h 5214257"/>
                <a:gd name="connsiteX37" fmla="*/ 4278086 w 5159829"/>
                <a:gd name="connsiteY37" fmla="*/ 2231571 h 5214257"/>
                <a:gd name="connsiteX38" fmla="*/ 3973286 w 5159829"/>
                <a:gd name="connsiteY38" fmla="*/ 2253343 h 5214257"/>
                <a:gd name="connsiteX39" fmla="*/ 3526972 w 5159829"/>
                <a:gd name="connsiteY39" fmla="*/ 2394857 h 5214257"/>
                <a:gd name="connsiteX40" fmla="*/ 3690258 w 5159829"/>
                <a:gd name="connsiteY40" fmla="*/ 2852057 h 5214257"/>
                <a:gd name="connsiteX41" fmla="*/ 4876800 w 5159829"/>
                <a:gd name="connsiteY41" fmla="*/ 4310743 h 5214257"/>
                <a:gd name="connsiteX42" fmla="*/ 3483429 w 5159829"/>
                <a:gd name="connsiteY42" fmla="*/ 3080657 h 5214257"/>
                <a:gd name="connsiteX43" fmla="*/ 3113315 w 5159829"/>
                <a:gd name="connsiteY43" fmla="*/ 2993571 h 5214257"/>
                <a:gd name="connsiteX44" fmla="*/ 3243943 w 5159829"/>
                <a:gd name="connsiteY44" fmla="*/ 3439886 h 5214257"/>
                <a:gd name="connsiteX45" fmla="*/ 3363686 w 5159829"/>
                <a:gd name="connsiteY45" fmla="*/ 3254829 h 5214257"/>
                <a:gd name="connsiteX46" fmla="*/ 3243943 w 5159829"/>
                <a:gd name="connsiteY46" fmla="*/ 3624943 h 5214257"/>
                <a:gd name="connsiteX47" fmla="*/ 3646715 w 5159829"/>
                <a:gd name="connsiteY47" fmla="*/ 5214257 h 5214257"/>
                <a:gd name="connsiteX48" fmla="*/ 2786743 w 5159829"/>
                <a:gd name="connsiteY48" fmla="*/ 2939143 h 5214257"/>
                <a:gd name="connsiteX49" fmla="*/ 2416629 w 5159829"/>
                <a:gd name="connsiteY49" fmla="*/ 3603171 h 5214257"/>
                <a:gd name="connsiteX50" fmla="*/ 2405743 w 5159829"/>
                <a:gd name="connsiteY50" fmla="*/ 2841171 h 5214257"/>
                <a:gd name="connsiteX51" fmla="*/ 1894115 w 5159829"/>
                <a:gd name="connsiteY51" fmla="*/ 4332514 h 5214257"/>
                <a:gd name="connsiteX52" fmla="*/ 2046515 w 5159829"/>
                <a:gd name="connsiteY52" fmla="*/ 3222171 h 5214257"/>
                <a:gd name="connsiteX53" fmla="*/ 849086 w 5159829"/>
                <a:gd name="connsiteY53" fmla="*/ 3385457 h 5214257"/>
                <a:gd name="connsiteX54" fmla="*/ 2122715 w 5159829"/>
                <a:gd name="connsiteY54" fmla="*/ 3026229 h 5214257"/>
                <a:gd name="connsiteX55" fmla="*/ 2220686 w 5159829"/>
                <a:gd name="connsiteY55" fmla="*/ 2830286 h 5214257"/>
                <a:gd name="connsiteX56" fmla="*/ 2231572 w 5159829"/>
                <a:gd name="connsiteY56" fmla="*/ 2688771 h 5214257"/>
                <a:gd name="connsiteX57" fmla="*/ 1981200 w 5159829"/>
                <a:gd name="connsiteY57" fmla="*/ 2645229 h 5214257"/>
                <a:gd name="connsiteX58" fmla="*/ 0 w 5159829"/>
                <a:gd name="connsiteY58" fmla="*/ 3733800 h 5214257"/>
                <a:gd name="connsiteX59" fmla="*/ 1915886 w 5159829"/>
                <a:gd name="connsiteY59" fmla="*/ 2416629 h 5214257"/>
                <a:gd name="connsiteX60" fmla="*/ 2002972 w 5159829"/>
                <a:gd name="connsiteY60" fmla="*/ 1926771 h 5214257"/>
                <a:gd name="connsiteX61" fmla="*/ 1480458 w 5159829"/>
                <a:gd name="connsiteY61" fmla="*/ 1621971 h 5214257"/>
                <a:gd name="connsiteX62" fmla="*/ 783772 w 5159829"/>
                <a:gd name="connsiteY62" fmla="*/ 1534886 h 5214257"/>
                <a:gd name="connsiteX63" fmla="*/ 293915 w 5159829"/>
                <a:gd name="connsiteY63" fmla="*/ 1992086 h 5214257"/>
                <a:gd name="connsiteX64" fmla="*/ 674915 w 5159829"/>
                <a:gd name="connsiteY64" fmla="*/ 1556657 h 5214257"/>
                <a:gd name="connsiteX65" fmla="*/ 576943 w 5159829"/>
                <a:gd name="connsiteY65" fmla="*/ 1219200 h 5214257"/>
                <a:gd name="connsiteX66" fmla="*/ 707572 w 5159829"/>
                <a:gd name="connsiteY66" fmla="*/ 1458686 h 5214257"/>
                <a:gd name="connsiteX67" fmla="*/ 1600200 w 5159829"/>
                <a:gd name="connsiteY67" fmla="*/ 1436914 h 5214257"/>
                <a:gd name="connsiteX68" fmla="*/ 2286000 w 5159829"/>
                <a:gd name="connsiteY68" fmla="*/ 1763486 h 5214257"/>
                <a:gd name="connsiteX69" fmla="*/ 2329543 w 5159829"/>
                <a:gd name="connsiteY69" fmla="*/ 1273629 h 5214257"/>
                <a:gd name="connsiteX70" fmla="*/ 2449286 w 5159829"/>
                <a:gd name="connsiteY70" fmla="*/ 674914 h 5214257"/>
                <a:gd name="connsiteX71" fmla="*/ 1981200 w 5159829"/>
                <a:gd name="connsiteY71" fmla="*/ 32657 h 5214257"/>
                <a:gd name="connsiteX72" fmla="*/ 2677886 w 5159829"/>
                <a:gd name="connsiteY72" fmla="*/ 674914 h 5214257"/>
                <a:gd name="connsiteX73" fmla="*/ 2536372 w 5159829"/>
                <a:gd name="connsiteY73" fmla="*/ 1458686 h 5214257"/>
                <a:gd name="connsiteX74" fmla="*/ 2612572 w 5159829"/>
                <a:gd name="connsiteY74" fmla="*/ 1687286 h 5214257"/>
                <a:gd name="connsiteX75" fmla="*/ 2819400 w 5159829"/>
                <a:gd name="connsiteY75" fmla="*/ 1393371 h 5214257"/>
                <a:gd name="connsiteX76" fmla="*/ 2797629 w 5159829"/>
                <a:gd name="connsiteY76" fmla="*/ 1752600 h 5214257"/>
                <a:gd name="connsiteX77" fmla="*/ 3102429 w 5159829"/>
                <a:gd name="connsiteY77" fmla="*/ 1621971 h 5214257"/>
                <a:gd name="connsiteX78" fmla="*/ 3570515 w 5159829"/>
                <a:gd name="connsiteY78" fmla="*/ 1164771 h 5214257"/>
                <a:gd name="connsiteX79" fmla="*/ 3581400 w 5159829"/>
                <a:gd name="connsiteY79" fmla="*/ 794657 h 5214257"/>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090058 w 5159829"/>
                <a:gd name="connsiteY4" fmla="*/ 1992086 h 5214257"/>
                <a:gd name="connsiteX5" fmla="*/ 2394858 w 5159829"/>
                <a:gd name="connsiteY5" fmla="*/ 1643743 h 5214257"/>
                <a:gd name="connsiteX6" fmla="*/ 2329543 w 5159829"/>
                <a:gd name="connsiteY6" fmla="*/ 2013857 h 5214257"/>
                <a:gd name="connsiteX7" fmla="*/ 2024743 w 5159829"/>
                <a:gd name="connsiteY7" fmla="*/ 1796143 h 5214257"/>
                <a:gd name="connsiteX8" fmla="*/ 2086471 w 5159829"/>
                <a:gd name="connsiteY8" fmla="*/ 2016599 h 5214257"/>
                <a:gd name="connsiteX9" fmla="*/ 2024743 w 5159829"/>
                <a:gd name="connsiteY9" fmla="*/ 2438400 h 5214257"/>
                <a:gd name="connsiteX10" fmla="*/ 2307772 w 5159829"/>
                <a:gd name="connsiteY10" fmla="*/ 2547257 h 5214257"/>
                <a:gd name="connsiteX11" fmla="*/ 2373086 w 5159829"/>
                <a:gd name="connsiteY11" fmla="*/ 2764971 h 5214257"/>
                <a:gd name="connsiteX12" fmla="*/ 2503715 w 5159829"/>
                <a:gd name="connsiteY12" fmla="*/ 2612571 h 5214257"/>
                <a:gd name="connsiteX13" fmla="*/ 2590800 w 5159829"/>
                <a:gd name="connsiteY13" fmla="*/ 3026229 h 5214257"/>
                <a:gd name="connsiteX14" fmla="*/ 2819400 w 5159829"/>
                <a:gd name="connsiteY14" fmla="*/ 2612571 h 5214257"/>
                <a:gd name="connsiteX15" fmla="*/ 2960915 w 5159829"/>
                <a:gd name="connsiteY15" fmla="*/ 3004457 h 5214257"/>
                <a:gd name="connsiteX16" fmla="*/ 3026229 w 5159829"/>
                <a:gd name="connsiteY16" fmla="*/ 2688771 h 5214257"/>
                <a:gd name="connsiteX17" fmla="*/ 3592286 w 5159829"/>
                <a:gd name="connsiteY17" fmla="*/ 3015343 h 5214257"/>
                <a:gd name="connsiteX18" fmla="*/ 3243943 w 5159829"/>
                <a:gd name="connsiteY18" fmla="*/ 2220686 h 5214257"/>
                <a:gd name="connsiteX19" fmla="*/ 3744686 w 5159829"/>
                <a:gd name="connsiteY19" fmla="*/ 2209800 h 5214257"/>
                <a:gd name="connsiteX20" fmla="*/ 3243943 w 5159829"/>
                <a:gd name="connsiteY20" fmla="*/ 1948543 h 5214257"/>
                <a:gd name="connsiteX21" fmla="*/ 3298372 w 5159829"/>
                <a:gd name="connsiteY21" fmla="*/ 1665514 h 5214257"/>
                <a:gd name="connsiteX22" fmla="*/ 2906486 w 5159829"/>
                <a:gd name="connsiteY22" fmla="*/ 1948543 h 5214257"/>
                <a:gd name="connsiteX23" fmla="*/ 2710543 w 5159829"/>
                <a:gd name="connsiteY23" fmla="*/ 2046514 h 5214257"/>
                <a:gd name="connsiteX24" fmla="*/ 2710543 w 5159829"/>
                <a:gd name="connsiteY24" fmla="*/ 1709057 h 5214257"/>
                <a:gd name="connsiteX25" fmla="*/ 2503715 w 5159829"/>
                <a:gd name="connsiteY25" fmla="*/ 2024743 h 5214257"/>
                <a:gd name="connsiteX26" fmla="*/ 2394858 w 5159829"/>
                <a:gd name="connsiteY26" fmla="*/ 1643743 h 5214257"/>
                <a:gd name="connsiteX27" fmla="*/ 4430486 w 5159829"/>
                <a:gd name="connsiteY27" fmla="*/ 0 h 5214257"/>
                <a:gd name="connsiteX28" fmla="*/ 3712029 w 5159829"/>
                <a:gd name="connsiteY28" fmla="*/ 783771 h 5214257"/>
                <a:gd name="connsiteX29" fmla="*/ 3712029 w 5159829"/>
                <a:gd name="connsiteY29" fmla="*/ 1240971 h 5214257"/>
                <a:gd name="connsiteX30" fmla="*/ 3396343 w 5159829"/>
                <a:gd name="connsiteY30" fmla="*/ 1785257 h 5214257"/>
                <a:gd name="connsiteX31" fmla="*/ 3733800 w 5159829"/>
                <a:gd name="connsiteY31" fmla="*/ 1992086 h 5214257"/>
                <a:gd name="connsiteX32" fmla="*/ 4049486 w 5159829"/>
                <a:gd name="connsiteY32" fmla="*/ 1992086 h 5214257"/>
                <a:gd name="connsiteX33" fmla="*/ 4463143 w 5159829"/>
                <a:gd name="connsiteY33" fmla="*/ 1534886 h 5214257"/>
                <a:gd name="connsiteX34" fmla="*/ 4201886 w 5159829"/>
                <a:gd name="connsiteY34" fmla="*/ 2035629 h 5214257"/>
                <a:gd name="connsiteX35" fmla="*/ 4365172 w 5159829"/>
                <a:gd name="connsiteY35" fmla="*/ 2057400 h 5214257"/>
                <a:gd name="connsiteX36" fmla="*/ 4778829 w 5159829"/>
                <a:gd name="connsiteY36" fmla="*/ 2307771 h 5214257"/>
                <a:gd name="connsiteX37" fmla="*/ 5159829 w 5159829"/>
                <a:gd name="connsiteY37" fmla="*/ 2024743 h 5214257"/>
                <a:gd name="connsiteX38" fmla="*/ 4757058 w 5159829"/>
                <a:gd name="connsiteY38" fmla="*/ 2449286 h 5214257"/>
                <a:gd name="connsiteX39" fmla="*/ 4278086 w 5159829"/>
                <a:gd name="connsiteY39" fmla="*/ 2231571 h 5214257"/>
                <a:gd name="connsiteX40" fmla="*/ 3973286 w 5159829"/>
                <a:gd name="connsiteY40" fmla="*/ 2253343 h 5214257"/>
                <a:gd name="connsiteX41" fmla="*/ 3526972 w 5159829"/>
                <a:gd name="connsiteY41" fmla="*/ 2394857 h 5214257"/>
                <a:gd name="connsiteX42" fmla="*/ 3690258 w 5159829"/>
                <a:gd name="connsiteY42" fmla="*/ 2852057 h 5214257"/>
                <a:gd name="connsiteX43" fmla="*/ 4876800 w 5159829"/>
                <a:gd name="connsiteY43" fmla="*/ 4310743 h 5214257"/>
                <a:gd name="connsiteX44" fmla="*/ 3483429 w 5159829"/>
                <a:gd name="connsiteY44" fmla="*/ 3080657 h 5214257"/>
                <a:gd name="connsiteX45" fmla="*/ 3113315 w 5159829"/>
                <a:gd name="connsiteY45" fmla="*/ 2993571 h 5214257"/>
                <a:gd name="connsiteX46" fmla="*/ 3243943 w 5159829"/>
                <a:gd name="connsiteY46" fmla="*/ 3439886 h 5214257"/>
                <a:gd name="connsiteX47" fmla="*/ 3363686 w 5159829"/>
                <a:gd name="connsiteY47" fmla="*/ 3254829 h 5214257"/>
                <a:gd name="connsiteX48" fmla="*/ 3243943 w 5159829"/>
                <a:gd name="connsiteY48" fmla="*/ 3624943 h 5214257"/>
                <a:gd name="connsiteX49" fmla="*/ 3646715 w 5159829"/>
                <a:gd name="connsiteY49" fmla="*/ 5214257 h 5214257"/>
                <a:gd name="connsiteX50" fmla="*/ 2786743 w 5159829"/>
                <a:gd name="connsiteY50" fmla="*/ 2939143 h 5214257"/>
                <a:gd name="connsiteX51" fmla="*/ 2416629 w 5159829"/>
                <a:gd name="connsiteY51" fmla="*/ 3603171 h 5214257"/>
                <a:gd name="connsiteX52" fmla="*/ 2405743 w 5159829"/>
                <a:gd name="connsiteY52" fmla="*/ 2841171 h 5214257"/>
                <a:gd name="connsiteX53" fmla="*/ 1894115 w 5159829"/>
                <a:gd name="connsiteY53" fmla="*/ 4332514 h 5214257"/>
                <a:gd name="connsiteX54" fmla="*/ 2046515 w 5159829"/>
                <a:gd name="connsiteY54" fmla="*/ 3222171 h 5214257"/>
                <a:gd name="connsiteX55" fmla="*/ 849086 w 5159829"/>
                <a:gd name="connsiteY55" fmla="*/ 3385457 h 5214257"/>
                <a:gd name="connsiteX56" fmla="*/ 2122715 w 5159829"/>
                <a:gd name="connsiteY56" fmla="*/ 3026229 h 5214257"/>
                <a:gd name="connsiteX57" fmla="*/ 2220686 w 5159829"/>
                <a:gd name="connsiteY57" fmla="*/ 2830286 h 5214257"/>
                <a:gd name="connsiteX58" fmla="*/ 2231572 w 5159829"/>
                <a:gd name="connsiteY58" fmla="*/ 2688771 h 5214257"/>
                <a:gd name="connsiteX59" fmla="*/ 1981200 w 5159829"/>
                <a:gd name="connsiteY59" fmla="*/ 2645229 h 5214257"/>
                <a:gd name="connsiteX60" fmla="*/ 0 w 5159829"/>
                <a:gd name="connsiteY60" fmla="*/ 3733800 h 5214257"/>
                <a:gd name="connsiteX61" fmla="*/ 936172 w 5159829"/>
                <a:gd name="connsiteY61" fmla="*/ 3048000 h 5214257"/>
                <a:gd name="connsiteX62" fmla="*/ 1915886 w 5159829"/>
                <a:gd name="connsiteY62" fmla="*/ 2416629 h 5214257"/>
                <a:gd name="connsiteX63" fmla="*/ 2002972 w 5159829"/>
                <a:gd name="connsiteY63" fmla="*/ 1926771 h 5214257"/>
                <a:gd name="connsiteX64" fmla="*/ 1480458 w 5159829"/>
                <a:gd name="connsiteY64" fmla="*/ 1621971 h 5214257"/>
                <a:gd name="connsiteX65" fmla="*/ 783772 w 5159829"/>
                <a:gd name="connsiteY65" fmla="*/ 1534886 h 5214257"/>
                <a:gd name="connsiteX66" fmla="*/ 293915 w 5159829"/>
                <a:gd name="connsiteY66" fmla="*/ 1992086 h 5214257"/>
                <a:gd name="connsiteX67" fmla="*/ 674915 w 5159829"/>
                <a:gd name="connsiteY67" fmla="*/ 1556657 h 5214257"/>
                <a:gd name="connsiteX68" fmla="*/ 576943 w 5159829"/>
                <a:gd name="connsiteY68" fmla="*/ 1219200 h 5214257"/>
                <a:gd name="connsiteX69" fmla="*/ 707572 w 5159829"/>
                <a:gd name="connsiteY69" fmla="*/ 1458686 h 5214257"/>
                <a:gd name="connsiteX70" fmla="*/ 1600200 w 5159829"/>
                <a:gd name="connsiteY70" fmla="*/ 1436914 h 5214257"/>
                <a:gd name="connsiteX71" fmla="*/ 2286000 w 5159829"/>
                <a:gd name="connsiteY71" fmla="*/ 1763486 h 5214257"/>
                <a:gd name="connsiteX72" fmla="*/ 2329543 w 5159829"/>
                <a:gd name="connsiteY72" fmla="*/ 1273629 h 5214257"/>
                <a:gd name="connsiteX73" fmla="*/ 2449286 w 5159829"/>
                <a:gd name="connsiteY73" fmla="*/ 674914 h 5214257"/>
                <a:gd name="connsiteX74" fmla="*/ 1981200 w 5159829"/>
                <a:gd name="connsiteY74" fmla="*/ 32657 h 5214257"/>
                <a:gd name="connsiteX75" fmla="*/ 2677886 w 5159829"/>
                <a:gd name="connsiteY75" fmla="*/ 674914 h 5214257"/>
                <a:gd name="connsiteX76" fmla="*/ 2536372 w 5159829"/>
                <a:gd name="connsiteY76" fmla="*/ 1458686 h 5214257"/>
                <a:gd name="connsiteX77" fmla="*/ 2612572 w 5159829"/>
                <a:gd name="connsiteY77" fmla="*/ 1687286 h 5214257"/>
                <a:gd name="connsiteX78" fmla="*/ 2819400 w 5159829"/>
                <a:gd name="connsiteY78" fmla="*/ 1393371 h 5214257"/>
                <a:gd name="connsiteX79" fmla="*/ 2797629 w 5159829"/>
                <a:gd name="connsiteY79" fmla="*/ 1752600 h 5214257"/>
                <a:gd name="connsiteX80" fmla="*/ 3102429 w 5159829"/>
                <a:gd name="connsiteY80" fmla="*/ 1621971 h 5214257"/>
                <a:gd name="connsiteX81" fmla="*/ 3570515 w 5159829"/>
                <a:gd name="connsiteY81" fmla="*/ 1164771 h 5214257"/>
                <a:gd name="connsiteX82" fmla="*/ 3581400 w 5159829"/>
                <a:gd name="connsiteY82" fmla="*/ 794657 h 5214257"/>
                <a:gd name="connsiteX83" fmla="*/ 4430486 w 5159829"/>
                <a:gd name="connsiteY83" fmla="*/ 0 h 5214257"/>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090058 w 5159829"/>
                <a:gd name="connsiteY4" fmla="*/ 1992086 h 5214257"/>
                <a:gd name="connsiteX5" fmla="*/ 2394858 w 5159829"/>
                <a:gd name="connsiteY5" fmla="*/ 1643743 h 5214257"/>
                <a:gd name="connsiteX6" fmla="*/ 2329543 w 5159829"/>
                <a:gd name="connsiteY6" fmla="*/ 2013857 h 5214257"/>
                <a:gd name="connsiteX7" fmla="*/ 2024743 w 5159829"/>
                <a:gd name="connsiteY7" fmla="*/ 1796143 h 5214257"/>
                <a:gd name="connsiteX8" fmla="*/ 2086471 w 5159829"/>
                <a:gd name="connsiteY8" fmla="*/ 2016599 h 5214257"/>
                <a:gd name="connsiteX9" fmla="*/ 2024743 w 5159829"/>
                <a:gd name="connsiteY9" fmla="*/ 2438400 h 5214257"/>
                <a:gd name="connsiteX10" fmla="*/ 2307772 w 5159829"/>
                <a:gd name="connsiteY10" fmla="*/ 2547257 h 5214257"/>
                <a:gd name="connsiteX11" fmla="*/ 2373086 w 5159829"/>
                <a:gd name="connsiteY11" fmla="*/ 2764971 h 5214257"/>
                <a:gd name="connsiteX12" fmla="*/ 2503715 w 5159829"/>
                <a:gd name="connsiteY12" fmla="*/ 2612571 h 5214257"/>
                <a:gd name="connsiteX13" fmla="*/ 2590800 w 5159829"/>
                <a:gd name="connsiteY13" fmla="*/ 3026229 h 5214257"/>
                <a:gd name="connsiteX14" fmla="*/ 2819400 w 5159829"/>
                <a:gd name="connsiteY14" fmla="*/ 2612571 h 5214257"/>
                <a:gd name="connsiteX15" fmla="*/ 2960915 w 5159829"/>
                <a:gd name="connsiteY15" fmla="*/ 3004457 h 5214257"/>
                <a:gd name="connsiteX16" fmla="*/ 3026229 w 5159829"/>
                <a:gd name="connsiteY16" fmla="*/ 2688771 h 5214257"/>
                <a:gd name="connsiteX17" fmla="*/ 3592286 w 5159829"/>
                <a:gd name="connsiteY17" fmla="*/ 3015343 h 5214257"/>
                <a:gd name="connsiteX18" fmla="*/ 3243943 w 5159829"/>
                <a:gd name="connsiteY18" fmla="*/ 2220686 h 5214257"/>
                <a:gd name="connsiteX19" fmla="*/ 3744686 w 5159829"/>
                <a:gd name="connsiteY19" fmla="*/ 2209800 h 5214257"/>
                <a:gd name="connsiteX20" fmla="*/ 3243943 w 5159829"/>
                <a:gd name="connsiteY20" fmla="*/ 1948543 h 5214257"/>
                <a:gd name="connsiteX21" fmla="*/ 3298372 w 5159829"/>
                <a:gd name="connsiteY21" fmla="*/ 1665514 h 5214257"/>
                <a:gd name="connsiteX22" fmla="*/ 2906486 w 5159829"/>
                <a:gd name="connsiteY22" fmla="*/ 1948543 h 5214257"/>
                <a:gd name="connsiteX23" fmla="*/ 2710543 w 5159829"/>
                <a:gd name="connsiteY23" fmla="*/ 2046514 h 5214257"/>
                <a:gd name="connsiteX24" fmla="*/ 2710543 w 5159829"/>
                <a:gd name="connsiteY24" fmla="*/ 1709057 h 5214257"/>
                <a:gd name="connsiteX25" fmla="*/ 2503715 w 5159829"/>
                <a:gd name="connsiteY25" fmla="*/ 2024743 h 5214257"/>
                <a:gd name="connsiteX26" fmla="*/ 2394858 w 5159829"/>
                <a:gd name="connsiteY26" fmla="*/ 1643743 h 5214257"/>
                <a:gd name="connsiteX27" fmla="*/ 4430486 w 5159829"/>
                <a:gd name="connsiteY27" fmla="*/ 0 h 5214257"/>
                <a:gd name="connsiteX28" fmla="*/ 3712029 w 5159829"/>
                <a:gd name="connsiteY28" fmla="*/ 783771 h 5214257"/>
                <a:gd name="connsiteX29" fmla="*/ 3712029 w 5159829"/>
                <a:gd name="connsiteY29" fmla="*/ 1240971 h 5214257"/>
                <a:gd name="connsiteX30" fmla="*/ 3396343 w 5159829"/>
                <a:gd name="connsiteY30" fmla="*/ 1785257 h 5214257"/>
                <a:gd name="connsiteX31" fmla="*/ 3733800 w 5159829"/>
                <a:gd name="connsiteY31" fmla="*/ 1992086 h 5214257"/>
                <a:gd name="connsiteX32" fmla="*/ 4049486 w 5159829"/>
                <a:gd name="connsiteY32" fmla="*/ 1992086 h 5214257"/>
                <a:gd name="connsiteX33" fmla="*/ 4463143 w 5159829"/>
                <a:gd name="connsiteY33" fmla="*/ 1534886 h 5214257"/>
                <a:gd name="connsiteX34" fmla="*/ 4201886 w 5159829"/>
                <a:gd name="connsiteY34" fmla="*/ 2035629 h 5214257"/>
                <a:gd name="connsiteX35" fmla="*/ 4365172 w 5159829"/>
                <a:gd name="connsiteY35" fmla="*/ 2057400 h 5214257"/>
                <a:gd name="connsiteX36" fmla="*/ 4778829 w 5159829"/>
                <a:gd name="connsiteY36" fmla="*/ 2307771 h 5214257"/>
                <a:gd name="connsiteX37" fmla="*/ 5159829 w 5159829"/>
                <a:gd name="connsiteY37" fmla="*/ 2024743 h 5214257"/>
                <a:gd name="connsiteX38" fmla="*/ 4757058 w 5159829"/>
                <a:gd name="connsiteY38" fmla="*/ 2449286 h 5214257"/>
                <a:gd name="connsiteX39" fmla="*/ 4278086 w 5159829"/>
                <a:gd name="connsiteY39" fmla="*/ 2231571 h 5214257"/>
                <a:gd name="connsiteX40" fmla="*/ 3973286 w 5159829"/>
                <a:gd name="connsiteY40" fmla="*/ 2253343 h 5214257"/>
                <a:gd name="connsiteX41" fmla="*/ 3526972 w 5159829"/>
                <a:gd name="connsiteY41" fmla="*/ 2394857 h 5214257"/>
                <a:gd name="connsiteX42" fmla="*/ 3690258 w 5159829"/>
                <a:gd name="connsiteY42" fmla="*/ 2852057 h 5214257"/>
                <a:gd name="connsiteX43" fmla="*/ 4876800 w 5159829"/>
                <a:gd name="connsiteY43" fmla="*/ 4310743 h 5214257"/>
                <a:gd name="connsiteX44" fmla="*/ 3483429 w 5159829"/>
                <a:gd name="connsiteY44" fmla="*/ 3080657 h 5214257"/>
                <a:gd name="connsiteX45" fmla="*/ 3113315 w 5159829"/>
                <a:gd name="connsiteY45" fmla="*/ 2993571 h 5214257"/>
                <a:gd name="connsiteX46" fmla="*/ 3243943 w 5159829"/>
                <a:gd name="connsiteY46" fmla="*/ 3439886 h 5214257"/>
                <a:gd name="connsiteX47" fmla="*/ 3363686 w 5159829"/>
                <a:gd name="connsiteY47" fmla="*/ 3254829 h 5214257"/>
                <a:gd name="connsiteX48" fmla="*/ 3243943 w 5159829"/>
                <a:gd name="connsiteY48" fmla="*/ 3624943 h 5214257"/>
                <a:gd name="connsiteX49" fmla="*/ 3646715 w 5159829"/>
                <a:gd name="connsiteY49" fmla="*/ 5214257 h 5214257"/>
                <a:gd name="connsiteX50" fmla="*/ 2786743 w 5159829"/>
                <a:gd name="connsiteY50" fmla="*/ 2939143 h 5214257"/>
                <a:gd name="connsiteX51" fmla="*/ 2416629 w 5159829"/>
                <a:gd name="connsiteY51" fmla="*/ 3603171 h 5214257"/>
                <a:gd name="connsiteX52" fmla="*/ 2405743 w 5159829"/>
                <a:gd name="connsiteY52" fmla="*/ 2841171 h 5214257"/>
                <a:gd name="connsiteX53" fmla="*/ 1894115 w 5159829"/>
                <a:gd name="connsiteY53" fmla="*/ 4332514 h 5214257"/>
                <a:gd name="connsiteX54" fmla="*/ 2046515 w 5159829"/>
                <a:gd name="connsiteY54" fmla="*/ 3222171 h 5214257"/>
                <a:gd name="connsiteX55" fmla="*/ 849086 w 5159829"/>
                <a:gd name="connsiteY55" fmla="*/ 3385457 h 5214257"/>
                <a:gd name="connsiteX56" fmla="*/ 2122715 w 5159829"/>
                <a:gd name="connsiteY56" fmla="*/ 3026229 h 5214257"/>
                <a:gd name="connsiteX57" fmla="*/ 2220686 w 5159829"/>
                <a:gd name="connsiteY57" fmla="*/ 2830286 h 5214257"/>
                <a:gd name="connsiteX58" fmla="*/ 2231572 w 5159829"/>
                <a:gd name="connsiteY58" fmla="*/ 2688771 h 5214257"/>
                <a:gd name="connsiteX59" fmla="*/ 1981200 w 5159829"/>
                <a:gd name="connsiteY59" fmla="*/ 2645229 h 5214257"/>
                <a:gd name="connsiteX60" fmla="*/ 1034143 w 5159829"/>
                <a:gd name="connsiteY60" fmla="*/ 3167743 h 5214257"/>
                <a:gd name="connsiteX61" fmla="*/ 0 w 5159829"/>
                <a:gd name="connsiteY61" fmla="*/ 3733800 h 5214257"/>
                <a:gd name="connsiteX62" fmla="*/ 936172 w 5159829"/>
                <a:gd name="connsiteY62" fmla="*/ 3048000 h 5214257"/>
                <a:gd name="connsiteX63" fmla="*/ 1915886 w 5159829"/>
                <a:gd name="connsiteY63" fmla="*/ 2416629 h 5214257"/>
                <a:gd name="connsiteX64" fmla="*/ 2002972 w 5159829"/>
                <a:gd name="connsiteY64" fmla="*/ 1926771 h 5214257"/>
                <a:gd name="connsiteX65" fmla="*/ 1480458 w 5159829"/>
                <a:gd name="connsiteY65" fmla="*/ 1621971 h 5214257"/>
                <a:gd name="connsiteX66" fmla="*/ 783772 w 5159829"/>
                <a:gd name="connsiteY66" fmla="*/ 1534886 h 5214257"/>
                <a:gd name="connsiteX67" fmla="*/ 293915 w 5159829"/>
                <a:gd name="connsiteY67" fmla="*/ 1992086 h 5214257"/>
                <a:gd name="connsiteX68" fmla="*/ 674915 w 5159829"/>
                <a:gd name="connsiteY68" fmla="*/ 1556657 h 5214257"/>
                <a:gd name="connsiteX69" fmla="*/ 576943 w 5159829"/>
                <a:gd name="connsiteY69" fmla="*/ 1219200 h 5214257"/>
                <a:gd name="connsiteX70" fmla="*/ 707572 w 5159829"/>
                <a:gd name="connsiteY70" fmla="*/ 1458686 h 5214257"/>
                <a:gd name="connsiteX71" fmla="*/ 1600200 w 5159829"/>
                <a:gd name="connsiteY71" fmla="*/ 1436914 h 5214257"/>
                <a:gd name="connsiteX72" fmla="*/ 2286000 w 5159829"/>
                <a:gd name="connsiteY72" fmla="*/ 1763486 h 5214257"/>
                <a:gd name="connsiteX73" fmla="*/ 2329543 w 5159829"/>
                <a:gd name="connsiteY73" fmla="*/ 1273629 h 5214257"/>
                <a:gd name="connsiteX74" fmla="*/ 2449286 w 5159829"/>
                <a:gd name="connsiteY74" fmla="*/ 674914 h 5214257"/>
                <a:gd name="connsiteX75" fmla="*/ 1981200 w 5159829"/>
                <a:gd name="connsiteY75" fmla="*/ 32657 h 5214257"/>
                <a:gd name="connsiteX76" fmla="*/ 2677886 w 5159829"/>
                <a:gd name="connsiteY76" fmla="*/ 674914 h 5214257"/>
                <a:gd name="connsiteX77" fmla="*/ 2536372 w 5159829"/>
                <a:gd name="connsiteY77" fmla="*/ 1458686 h 5214257"/>
                <a:gd name="connsiteX78" fmla="*/ 2612572 w 5159829"/>
                <a:gd name="connsiteY78" fmla="*/ 1687286 h 5214257"/>
                <a:gd name="connsiteX79" fmla="*/ 2819400 w 5159829"/>
                <a:gd name="connsiteY79" fmla="*/ 1393371 h 5214257"/>
                <a:gd name="connsiteX80" fmla="*/ 2797629 w 5159829"/>
                <a:gd name="connsiteY80" fmla="*/ 1752600 h 5214257"/>
                <a:gd name="connsiteX81" fmla="*/ 3102429 w 5159829"/>
                <a:gd name="connsiteY81" fmla="*/ 1621971 h 5214257"/>
                <a:gd name="connsiteX82" fmla="*/ 3570515 w 5159829"/>
                <a:gd name="connsiteY82" fmla="*/ 1164771 h 5214257"/>
                <a:gd name="connsiteX83" fmla="*/ 3581400 w 5159829"/>
                <a:gd name="connsiteY83" fmla="*/ 794657 h 5214257"/>
                <a:gd name="connsiteX84" fmla="*/ 4430486 w 5159829"/>
                <a:gd name="connsiteY84" fmla="*/ 0 h 5214257"/>
                <a:gd name="connsiteX0" fmla="*/ 2079173 w 5148944"/>
                <a:gd name="connsiteY0" fmla="*/ 1992086 h 5214257"/>
                <a:gd name="connsiteX1" fmla="*/ 2133601 w 5148944"/>
                <a:gd name="connsiteY1" fmla="*/ 2166257 h 5214257"/>
                <a:gd name="connsiteX2" fmla="*/ 2090058 w 5148944"/>
                <a:gd name="connsiteY2" fmla="*/ 2068286 h 5214257"/>
                <a:gd name="connsiteX3" fmla="*/ 2075586 w 5148944"/>
                <a:gd name="connsiteY3" fmla="*/ 2016599 h 5214257"/>
                <a:gd name="connsiteX4" fmla="*/ 2079173 w 5148944"/>
                <a:gd name="connsiteY4" fmla="*/ 1992086 h 5214257"/>
                <a:gd name="connsiteX5" fmla="*/ 2383973 w 5148944"/>
                <a:gd name="connsiteY5" fmla="*/ 1643743 h 5214257"/>
                <a:gd name="connsiteX6" fmla="*/ 2318658 w 5148944"/>
                <a:gd name="connsiteY6" fmla="*/ 2013857 h 5214257"/>
                <a:gd name="connsiteX7" fmla="*/ 2013858 w 5148944"/>
                <a:gd name="connsiteY7" fmla="*/ 1796143 h 5214257"/>
                <a:gd name="connsiteX8" fmla="*/ 2075586 w 5148944"/>
                <a:gd name="connsiteY8" fmla="*/ 2016599 h 5214257"/>
                <a:gd name="connsiteX9" fmla="*/ 2013858 w 5148944"/>
                <a:gd name="connsiteY9" fmla="*/ 2438400 h 5214257"/>
                <a:gd name="connsiteX10" fmla="*/ 2296887 w 5148944"/>
                <a:gd name="connsiteY10" fmla="*/ 2547257 h 5214257"/>
                <a:gd name="connsiteX11" fmla="*/ 2362201 w 5148944"/>
                <a:gd name="connsiteY11" fmla="*/ 2764971 h 5214257"/>
                <a:gd name="connsiteX12" fmla="*/ 2492830 w 5148944"/>
                <a:gd name="connsiteY12" fmla="*/ 2612571 h 5214257"/>
                <a:gd name="connsiteX13" fmla="*/ 2579915 w 5148944"/>
                <a:gd name="connsiteY13" fmla="*/ 3026229 h 5214257"/>
                <a:gd name="connsiteX14" fmla="*/ 2808515 w 5148944"/>
                <a:gd name="connsiteY14" fmla="*/ 2612571 h 5214257"/>
                <a:gd name="connsiteX15" fmla="*/ 2950030 w 5148944"/>
                <a:gd name="connsiteY15" fmla="*/ 3004457 h 5214257"/>
                <a:gd name="connsiteX16" fmla="*/ 3015344 w 5148944"/>
                <a:gd name="connsiteY16" fmla="*/ 2688771 h 5214257"/>
                <a:gd name="connsiteX17" fmla="*/ 3581401 w 5148944"/>
                <a:gd name="connsiteY17" fmla="*/ 3015343 h 5214257"/>
                <a:gd name="connsiteX18" fmla="*/ 3233058 w 5148944"/>
                <a:gd name="connsiteY18" fmla="*/ 2220686 h 5214257"/>
                <a:gd name="connsiteX19" fmla="*/ 3733801 w 5148944"/>
                <a:gd name="connsiteY19" fmla="*/ 2209800 h 5214257"/>
                <a:gd name="connsiteX20" fmla="*/ 3233058 w 5148944"/>
                <a:gd name="connsiteY20" fmla="*/ 1948543 h 5214257"/>
                <a:gd name="connsiteX21" fmla="*/ 3287487 w 5148944"/>
                <a:gd name="connsiteY21" fmla="*/ 1665514 h 5214257"/>
                <a:gd name="connsiteX22" fmla="*/ 2895601 w 5148944"/>
                <a:gd name="connsiteY22" fmla="*/ 1948543 h 5214257"/>
                <a:gd name="connsiteX23" fmla="*/ 2699658 w 5148944"/>
                <a:gd name="connsiteY23" fmla="*/ 2046514 h 5214257"/>
                <a:gd name="connsiteX24" fmla="*/ 2699658 w 5148944"/>
                <a:gd name="connsiteY24" fmla="*/ 1709057 h 5214257"/>
                <a:gd name="connsiteX25" fmla="*/ 2492830 w 5148944"/>
                <a:gd name="connsiteY25" fmla="*/ 2024743 h 5214257"/>
                <a:gd name="connsiteX26" fmla="*/ 2383973 w 5148944"/>
                <a:gd name="connsiteY26" fmla="*/ 1643743 h 5214257"/>
                <a:gd name="connsiteX27" fmla="*/ 4419601 w 5148944"/>
                <a:gd name="connsiteY27" fmla="*/ 0 h 5214257"/>
                <a:gd name="connsiteX28" fmla="*/ 3701144 w 5148944"/>
                <a:gd name="connsiteY28" fmla="*/ 783771 h 5214257"/>
                <a:gd name="connsiteX29" fmla="*/ 3701144 w 5148944"/>
                <a:gd name="connsiteY29" fmla="*/ 1240971 h 5214257"/>
                <a:gd name="connsiteX30" fmla="*/ 3385458 w 5148944"/>
                <a:gd name="connsiteY30" fmla="*/ 1785257 h 5214257"/>
                <a:gd name="connsiteX31" fmla="*/ 3722915 w 5148944"/>
                <a:gd name="connsiteY31" fmla="*/ 1992086 h 5214257"/>
                <a:gd name="connsiteX32" fmla="*/ 4038601 w 5148944"/>
                <a:gd name="connsiteY32" fmla="*/ 1992086 h 5214257"/>
                <a:gd name="connsiteX33" fmla="*/ 4452258 w 5148944"/>
                <a:gd name="connsiteY33" fmla="*/ 1534886 h 5214257"/>
                <a:gd name="connsiteX34" fmla="*/ 4191001 w 5148944"/>
                <a:gd name="connsiteY34" fmla="*/ 2035629 h 5214257"/>
                <a:gd name="connsiteX35" fmla="*/ 4354287 w 5148944"/>
                <a:gd name="connsiteY35" fmla="*/ 2057400 h 5214257"/>
                <a:gd name="connsiteX36" fmla="*/ 4767944 w 5148944"/>
                <a:gd name="connsiteY36" fmla="*/ 2307771 h 5214257"/>
                <a:gd name="connsiteX37" fmla="*/ 5148944 w 5148944"/>
                <a:gd name="connsiteY37" fmla="*/ 2024743 h 5214257"/>
                <a:gd name="connsiteX38" fmla="*/ 4746173 w 5148944"/>
                <a:gd name="connsiteY38" fmla="*/ 2449286 h 5214257"/>
                <a:gd name="connsiteX39" fmla="*/ 4267201 w 5148944"/>
                <a:gd name="connsiteY39" fmla="*/ 2231571 h 5214257"/>
                <a:gd name="connsiteX40" fmla="*/ 3962401 w 5148944"/>
                <a:gd name="connsiteY40" fmla="*/ 2253343 h 5214257"/>
                <a:gd name="connsiteX41" fmla="*/ 3516087 w 5148944"/>
                <a:gd name="connsiteY41" fmla="*/ 2394857 h 5214257"/>
                <a:gd name="connsiteX42" fmla="*/ 3679373 w 5148944"/>
                <a:gd name="connsiteY42" fmla="*/ 2852057 h 5214257"/>
                <a:gd name="connsiteX43" fmla="*/ 4865915 w 5148944"/>
                <a:gd name="connsiteY43" fmla="*/ 4310743 h 5214257"/>
                <a:gd name="connsiteX44" fmla="*/ 3472544 w 5148944"/>
                <a:gd name="connsiteY44" fmla="*/ 3080657 h 5214257"/>
                <a:gd name="connsiteX45" fmla="*/ 3102430 w 5148944"/>
                <a:gd name="connsiteY45" fmla="*/ 2993571 h 5214257"/>
                <a:gd name="connsiteX46" fmla="*/ 3233058 w 5148944"/>
                <a:gd name="connsiteY46" fmla="*/ 3439886 h 5214257"/>
                <a:gd name="connsiteX47" fmla="*/ 3352801 w 5148944"/>
                <a:gd name="connsiteY47" fmla="*/ 3254829 h 5214257"/>
                <a:gd name="connsiteX48" fmla="*/ 3233058 w 5148944"/>
                <a:gd name="connsiteY48" fmla="*/ 3624943 h 5214257"/>
                <a:gd name="connsiteX49" fmla="*/ 3635830 w 5148944"/>
                <a:gd name="connsiteY49" fmla="*/ 5214257 h 5214257"/>
                <a:gd name="connsiteX50" fmla="*/ 2775858 w 5148944"/>
                <a:gd name="connsiteY50" fmla="*/ 2939143 h 5214257"/>
                <a:gd name="connsiteX51" fmla="*/ 2405744 w 5148944"/>
                <a:gd name="connsiteY51" fmla="*/ 3603171 h 5214257"/>
                <a:gd name="connsiteX52" fmla="*/ 2394858 w 5148944"/>
                <a:gd name="connsiteY52" fmla="*/ 2841171 h 5214257"/>
                <a:gd name="connsiteX53" fmla="*/ 1883230 w 5148944"/>
                <a:gd name="connsiteY53" fmla="*/ 4332514 h 5214257"/>
                <a:gd name="connsiteX54" fmla="*/ 2035630 w 5148944"/>
                <a:gd name="connsiteY54" fmla="*/ 3222171 h 5214257"/>
                <a:gd name="connsiteX55" fmla="*/ 838201 w 5148944"/>
                <a:gd name="connsiteY55" fmla="*/ 3385457 h 5214257"/>
                <a:gd name="connsiteX56" fmla="*/ 2111830 w 5148944"/>
                <a:gd name="connsiteY56" fmla="*/ 3026229 h 5214257"/>
                <a:gd name="connsiteX57" fmla="*/ 2209801 w 5148944"/>
                <a:gd name="connsiteY57" fmla="*/ 2830286 h 5214257"/>
                <a:gd name="connsiteX58" fmla="*/ 2220687 w 5148944"/>
                <a:gd name="connsiteY58" fmla="*/ 2688771 h 5214257"/>
                <a:gd name="connsiteX59" fmla="*/ 1970315 w 5148944"/>
                <a:gd name="connsiteY59" fmla="*/ 2645229 h 5214257"/>
                <a:gd name="connsiteX60" fmla="*/ 1023258 w 5148944"/>
                <a:gd name="connsiteY60" fmla="*/ 3167743 h 5214257"/>
                <a:gd name="connsiteX61" fmla="*/ 0 w 5148944"/>
                <a:gd name="connsiteY61" fmla="*/ 3026228 h 5214257"/>
                <a:gd name="connsiteX62" fmla="*/ 925287 w 5148944"/>
                <a:gd name="connsiteY62" fmla="*/ 3048000 h 5214257"/>
                <a:gd name="connsiteX63" fmla="*/ 1905001 w 5148944"/>
                <a:gd name="connsiteY63" fmla="*/ 2416629 h 5214257"/>
                <a:gd name="connsiteX64" fmla="*/ 1992087 w 5148944"/>
                <a:gd name="connsiteY64" fmla="*/ 1926771 h 5214257"/>
                <a:gd name="connsiteX65" fmla="*/ 1469573 w 5148944"/>
                <a:gd name="connsiteY65" fmla="*/ 1621971 h 5214257"/>
                <a:gd name="connsiteX66" fmla="*/ 772887 w 5148944"/>
                <a:gd name="connsiteY66" fmla="*/ 1534886 h 5214257"/>
                <a:gd name="connsiteX67" fmla="*/ 283030 w 5148944"/>
                <a:gd name="connsiteY67" fmla="*/ 1992086 h 5214257"/>
                <a:gd name="connsiteX68" fmla="*/ 664030 w 5148944"/>
                <a:gd name="connsiteY68" fmla="*/ 1556657 h 5214257"/>
                <a:gd name="connsiteX69" fmla="*/ 566058 w 5148944"/>
                <a:gd name="connsiteY69" fmla="*/ 1219200 h 5214257"/>
                <a:gd name="connsiteX70" fmla="*/ 696687 w 5148944"/>
                <a:gd name="connsiteY70" fmla="*/ 1458686 h 5214257"/>
                <a:gd name="connsiteX71" fmla="*/ 1589315 w 5148944"/>
                <a:gd name="connsiteY71" fmla="*/ 1436914 h 5214257"/>
                <a:gd name="connsiteX72" fmla="*/ 2275115 w 5148944"/>
                <a:gd name="connsiteY72" fmla="*/ 1763486 h 5214257"/>
                <a:gd name="connsiteX73" fmla="*/ 2318658 w 5148944"/>
                <a:gd name="connsiteY73" fmla="*/ 1273629 h 5214257"/>
                <a:gd name="connsiteX74" fmla="*/ 2438401 w 5148944"/>
                <a:gd name="connsiteY74" fmla="*/ 674914 h 5214257"/>
                <a:gd name="connsiteX75" fmla="*/ 1970315 w 5148944"/>
                <a:gd name="connsiteY75" fmla="*/ 32657 h 5214257"/>
                <a:gd name="connsiteX76" fmla="*/ 2667001 w 5148944"/>
                <a:gd name="connsiteY76" fmla="*/ 674914 h 5214257"/>
                <a:gd name="connsiteX77" fmla="*/ 2525487 w 5148944"/>
                <a:gd name="connsiteY77" fmla="*/ 1458686 h 5214257"/>
                <a:gd name="connsiteX78" fmla="*/ 2601687 w 5148944"/>
                <a:gd name="connsiteY78" fmla="*/ 1687286 h 5214257"/>
                <a:gd name="connsiteX79" fmla="*/ 2808515 w 5148944"/>
                <a:gd name="connsiteY79" fmla="*/ 1393371 h 5214257"/>
                <a:gd name="connsiteX80" fmla="*/ 2786744 w 5148944"/>
                <a:gd name="connsiteY80" fmla="*/ 1752600 h 5214257"/>
                <a:gd name="connsiteX81" fmla="*/ 3091544 w 5148944"/>
                <a:gd name="connsiteY81" fmla="*/ 1621971 h 5214257"/>
                <a:gd name="connsiteX82" fmla="*/ 3559630 w 5148944"/>
                <a:gd name="connsiteY82" fmla="*/ 1164771 h 5214257"/>
                <a:gd name="connsiteX83" fmla="*/ 3570515 w 5148944"/>
                <a:gd name="connsiteY83" fmla="*/ 794657 h 5214257"/>
                <a:gd name="connsiteX84" fmla="*/ 4419601 w 5148944"/>
                <a:gd name="connsiteY84" fmla="*/ 0 h 5214257"/>
                <a:gd name="connsiteX0" fmla="*/ 2721430 w 5791201"/>
                <a:gd name="connsiteY0" fmla="*/ 1992086 h 5214257"/>
                <a:gd name="connsiteX1" fmla="*/ 2775858 w 5791201"/>
                <a:gd name="connsiteY1" fmla="*/ 2166257 h 5214257"/>
                <a:gd name="connsiteX2" fmla="*/ 2732315 w 5791201"/>
                <a:gd name="connsiteY2" fmla="*/ 2068286 h 5214257"/>
                <a:gd name="connsiteX3" fmla="*/ 2717843 w 5791201"/>
                <a:gd name="connsiteY3" fmla="*/ 2016599 h 5214257"/>
                <a:gd name="connsiteX4" fmla="*/ 2721430 w 5791201"/>
                <a:gd name="connsiteY4" fmla="*/ 1992086 h 5214257"/>
                <a:gd name="connsiteX5" fmla="*/ 3026230 w 5791201"/>
                <a:gd name="connsiteY5" fmla="*/ 1643743 h 5214257"/>
                <a:gd name="connsiteX6" fmla="*/ 2960915 w 5791201"/>
                <a:gd name="connsiteY6" fmla="*/ 2013857 h 5214257"/>
                <a:gd name="connsiteX7" fmla="*/ 2656115 w 5791201"/>
                <a:gd name="connsiteY7" fmla="*/ 1796143 h 5214257"/>
                <a:gd name="connsiteX8" fmla="*/ 2717843 w 5791201"/>
                <a:gd name="connsiteY8" fmla="*/ 2016599 h 5214257"/>
                <a:gd name="connsiteX9" fmla="*/ 2656115 w 5791201"/>
                <a:gd name="connsiteY9" fmla="*/ 2438400 h 5214257"/>
                <a:gd name="connsiteX10" fmla="*/ 2939144 w 5791201"/>
                <a:gd name="connsiteY10" fmla="*/ 2547257 h 5214257"/>
                <a:gd name="connsiteX11" fmla="*/ 3004458 w 5791201"/>
                <a:gd name="connsiteY11" fmla="*/ 2764971 h 5214257"/>
                <a:gd name="connsiteX12" fmla="*/ 3135087 w 5791201"/>
                <a:gd name="connsiteY12" fmla="*/ 2612571 h 5214257"/>
                <a:gd name="connsiteX13" fmla="*/ 3222172 w 5791201"/>
                <a:gd name="connsiteY13" fmla="*/ 3026229 h 5214257"/>
                <a:gd name="connsiteX14" fmla="*/ 3450772 w 5791201"/>
                <a:gd name="connsiteY14" fmla="*/ 2612571 h 5214257"/>
                <a:gd name="connsiteX15" fmla="*/ 3592287 w 5791201"/>
                <a:gd name="connsiteY15" fmla="*/ 3004457 h 5214257"/>
                <a:gd name="connsiteX16" fmla="*/ 3657601 w 5791201"/>
                <a:gd name="connsiteY16" fmla="*/ 2688771 h 5214257"/>
                <a:gd name="connsiteX17" fmla="*/ 4223658 w 5791201"/>
                <a:gd name="connsiteY17" fmla="*/ 3015343 h 5214257"/>
                <a:gd name="connsiteX18" fmla="*/ 3875315 w 5791201"/>
                <a:gd name="connsiteY18" fmla="*/ 2220686 h 5214257"/>
                <a:gd name="connsiteX19" fmla="*/ 4376058 w 5791201"/>
                <a:gd name="connsiteY19" fmla="*/ 2209800 h 5214257"/>
                <a:gd name="connsiteX20" fmla="*/ 3875315 w 5791201"/>
                <a:gd name="connsiteY20" fmla="*/ 1948543 h 5214257"/>
                <a:gd name="connsiteX21" fmla="*/ 3929744 w 5791201"/>
                <a:gd name="connsiteY21" fmla="*/ 1665514 h 5214257"/>
                <a:gd name="connsiteX22" fmla="*/ 3537858 w 5791201"/>
                <a:gd name="connsiteY22" fmla="*/ 1948543 h 5214257"/>
                <a:gd name="connsiteX23" fmla="*/ 3341915 w 5791201"/>
                <a:gd name="connsiteY23" fmla="*/ 2046514 h 5214257"/>
                <a:gd name="connsiteX24" fmla="*/ 3341915 w 5791201"/>
                <a:gd name="connsiteY24" fmla="*/ 1709057 h 5214257"/>
                <a:gd name="connsiteX25" fmla="*/ 3135087 w 5791201"/>
                <a:gd name="connsiteY25" fmla="*/ 2024743 h 5214257"/>
                <a:gd name="connsiteX26" fmla="*/ 3026230 w 5791201"/>
                <a:gd name="connsiteY26" fmla="*/ 1643743 h 5214257"/>
                <a:gd name="connsiteX27" fmla="*/ 5061858 w 5791201"/>
                <a:gd name="connsiteY27" fmla="*/ 0 h 5214257"/>
                <a:gd name="connsiteX28" fmla="*/ 4343401 w 5791201"/>
                <a:gd name="connsiteY28" fmla="*/ 783771 h 5214257"/>
                <a:gd name="connsiteX29" fmla="*/ 4343401 w 5791201"/>
                <a:gd name="connsiteY29" fmla="*/ 1240971 h 5214257"/>
                <a:gd name="connsiteX30" fmla="*/ 4027715 w 5791201"/>
                <a:gd name="connsiteY30" fmla="*/ 1785257 h 5214257"/>
                <a:gd name="connsiteX31" fmla="*/ 4365172 w 5791201"/>
                <a:gd name="connsiteY31" fmla="*/ 1992086 h 5214257"/>
                <a:gd name="connsiteX32" fmla="*/ 4680858 w 5791201"/>
                <a:gd name="connsiteY32" fmla="*/ 1992086 h 5214257"/>
                <a:gd name="connsiteX33" fmla="*/ 5094515 w 5791201"/>
                <a:gd name="connsiteY33" fmla="*/ 1534886 h 5214257"/>
                <a:gd name="connsiteX34" fmla="*/ 4833258 w 5791201"/>
                <a:gd name="connsiteY34" fmla="*/ 2035629 h 5214257"/>
                <a:gd name="connsiteX35" fmla="*/ 4996544 w 5791201"/>
                <a:gd name="connsiteY35" fmla="*/ 2057400 h 5214257"/>
                <a:gd name="connsiteX36" fmla="*/ 5410201 w 5791201"/>
                <a:gd name="connsiteY36" fmla="*/ 2307771 h 5214257"/>
                <a:gd name="connsiteX37" fmla="*/ 5791201 w 5791201"/>
                <a:gd name="connsiteY37" fmla="*/ 2024743 h 5214257"/>
                <a:gd name="connsiteX38" fmla="*/ 5388430 w 5791201"/>
                <a:gd name="connsiteY38" fmla="*/ 2449286 h 5214257"/>
                <a:gd name="connsiteX39" fmla="*/ 4909458 w 5791201"/>
                <a:gd name="connsiteY39" fmla="*/ 2231571 h 5214257"/>
                <a:gd name="connsiteX40" fmla="*/ 4604658 w 5791201"/>
                <a:gd name="connsiteY40" fmla="*/ 2253343 h 5214257"/>
                <a:gd name="connsiteX41" fmla="*/ 4158344 w 5791201"/>
                <a:gd name="connsiteY41" fmla="*/ 2394857 h 5214257"/>
                <a:gd name="connsiteX42" fmla="*/ 4321630 w 5791201"/>
                <a:gd name="connsiteY42" fmla="*/ 2852057 h 5214257"/>
                <a:gd name="connsiteX43" fmla="*/ 5508172 w 5791201"/>
                <a:gd name="connsiteY43" fmla="*/ 4310743 h 5214257"/>
                <a:gd name="connsiteX44" fmla="*/ 4114801 w 5791201"/>
                <a:gd name="connsiteY44" fmla="*/ 3080657 h 5214257"/>
                <a:gd name="connsiteX45" fmla="*/ 3744687 w 5791201"/>
                <a:gd name="connsiteY45" fmla="*/ 2993571 h 5214257"/>
                <a:gd name="connsiteX46" fmla="*/ 3875315 w 5791201"/>
                <a:gd name="connsiteY46" fmla="*/ 3439886 h 5214257"/>
                <a:gd name="connsiteX47" fmla="*/ 3995058 w 5791201"/>
                <a:gd name="connsiteY47" fmla="*/ 3254829 h 5214257"/>
                <a:gd name="connsiteX48" fmla="*/ 3875315 w 5791201"/>
                <a:gd name="connsiteY48" fmla="*/ 3624943 h 5214257"/>
                <a:gd name="connsiteX49" fmla="*/ 4278087 w 5791201"/>
                <a:gd name="connsiteY49" fmla="*/ 5214257 h 5214257"/>
                <a:gd name="connsiteX50" fmla="*/ 3418115 w 5791201"/>
                <a:gd name="connsiteY50" fmla="*/ 2939143 h 5214257"/>
                <a:gd name="connsiteX51" fmla="*/ 3048001 w 5791201"/>
                <a:gd name="connsiteY51" fmla="*/ 3603171 h 5214257"/>
                <a:gd name="connsiteX52" fmla="*/ 3037115 w 5791201"/>
                <a:gd name="connsiteY52" fmla="*/ 2841171 h 5214257"/>
                <a:gd name="connsiteX53" fmla="*/ 2525487 w 5791201"/>
                <a:gd name="connsiteY53" fmla="*/ 4332514 h 5214257"/>
                <a:gd name="connsiteX54" fmla="*/ 2677887 w 5791201"/>
                <a:gd name="connsiteY54" fmla="*/ 3222171 h 5214257"/>
                <a:gd name="connsiteX55" fmla="*/ 1480458 w 5791201"/>
                <a:gd name="connsiteY55" fmla="*/ 3385457 h 5214257"/>
                <a:gd name="connsiteX56" fmla="*/ 2754087 w 5791201"/>
                <a:gd name="connsiteY56" fmla="*/ 3026229 h 5214257"/>
                <a:gd name="connsiteX57" fmla="*/ 2852058 w 5791201"/>
                <a:gd name="connsiteY57" fmla="*/ 2830286 h 5214257"/>
                <a:gd name="connsiteX58" fmla="*/ 2862944 w 5791201"/>
                <a:gd name="connsiteY58" fmla="*/ 2688771 h 5214257"/>
                <a:gd name="connsiteX59" fmla="*/ 2612572 w 5791201"/>
                <a:gd name="connsiteY59" fmla="*/ 2645229 h 5214257"/>
                <a:gd name="connsiteX60" fmla="*/ 1665515 w 5791201"/>
                <a:gd name="connsiteY60" fmla="*/ 3167743 h 5214257"/>
                <a:gd name="connsiteX61" fmla="*/ 0 w 5791201"/>
                <a:gd name="connsiteY61" fmla="*/ 3004457 h 5214257"/>
                <a:gd name="connsiteX62" fmla="*/ 1567544 w 5791201"/>
                <a:gd name="connsiteY62" fmla="*/ 3048000 h 5214257"/>
                <a:gd name="connsiteX63" fmla="*/ 2547258 w 5791201"/>
                <a:gd name="connsiteY63" fmla="*/ 2416629 h 5214257"/>
                <a:gd name="connsiteX64" fmla="*/ 2634344 w 5791201"/>
                <a:gd name="connsiteY64" fmla="*/ 1926771 h 5214257"/>
                <a:gd name="connsiteX65" fmla="*/ 2111830 w 5791201"/>
                <a:gd name="connsiteY65" fmla="*/ 1621971 h 5214257"/>
                <a:gd name="connsiteX66" fmla="*/ 1415144 w 5791201"/>
                <a:gd name="connsiteY66" fmla="*/ 1534886 h 5214257"/>
                <a:gd name="connsiteX67" fmla="*/ 925287 w 5791201"/>
                <a:gd name="connsiteY67" fmla="*/ 1992086 h 5214257"/>
                <a:gd name="connsiteX68" fmla="*/ 1306287 w 5791201"/>
                <a:gd name="connsiteY68" fmla="*/ 1556657 h 5214257"/>
                <a:gd name="connsiteX69" fmla="*/ 1208315 w 5791201"/>
                <a:gd name="connsiteY69" fmla="*/ 1219200 h 5214257"/>
                <a:gd name="connsiteX70" fmla="*/ 1338944 w 5791201"/>
                <a:gd name="connsiteY70" fmla="*/ 1458686 h 5214257"/>
                <a:gd name="connsiteX71" fmla="*/ 2231572 w 5791201"/>
                <a:gd name="connsiteY71" fmla="*/ 1436914 h 5214257"/>
                <a:gd name="connsiteX72" fmla="*/ 2917372 w 5791201"/>
                <a:gd name="connsiteY72" fmla="*/ 1763486 h 5214257"/>
                <a:gd name="connsiteX73" fmla="*/ 2960915 w 5791201"/>
                <a:gd name="connsiteY73" fmla="*/ 1273629 h 5214257"/>
                <a:gd name="connsiteX74" fmla="*/ 3080658 w 5791201"/>
                <a:gd name="connsiteY74" fmla="*/ 674914 h 5214257"/>
                <a:gd name="connsiteX75" fmla="*/ 2612572 w 5791201"/>
                <a:gd name="connsiteY75" fmla="*/ 32657 h 5214257"/>
                <a:gd name="connsiteX76" fmla="*/ 3309258 w 5791201"/>
                <a:gd name="connsiteY76" fmla="*/ 674914 h 5214257"/>
                <a:gd name="connsiteX77" fmla="*/ 3167744 w 5791201"/>
                <a:gd name="connsiteY77" fmla="*/ 1458686 h 5214257"/>
                <a:gd name="connsiteX78" fmla="*/ 3243944 w 5791201"/>
                <a:gd name="connsiteY78" fmla="*/ 1687286 h 5214257"/>
                <a:gd name="connsiteX79" fmla="*/ 3450772 w 5791201"/>
                <a:gd name="connsiteY79" fmla="*/ 1393371 h 5214257"/>
                <a:gd name="connsiteX80" fmla="*/ 3429001 w 5791201"/>
                <a:gd name="connsiteY80" fmla="*/ 1752600 h 5214257"/>
                <a:gd name="connsiteX81" fmla="*/ 3733801 w 5791201"/>
                <a:gd name="connsiteY81" fmla="*/ 1621971 h 5214257"/>
                <a:gd name="connsiteX82" fmla="*/ 4201887 w 5791201"/>
                <a:gd name="connsiteY82" fmla="*/ 1164771 h 5214257"/>
                <a:gd name="connsiteX83" fmla="*/ 4212772 w 5791201"/>
                <a:gd name="connsiteY83" fmla="*/ 794657 h 5214257"/>
                <a:gd name="connsiteX84" fmla="*/ 5061858 w 5791201"/>
                <a:gd name="connsiteY84" fmla="*/ 0 h 5214257"/>
                <a:gd name="connsiteX0" fmla="*/ 2721430 w 5791201"/>
                <a:gd name="connsiteY0" fmla="*/ 1992086 h 5214257"/>
                <a:gd name="connsiteX1" fmla="*/ 2775858 w 5791201"/>
                <a:gd name="connsiteY1" fmla="*/ 2166257 h 5214257"/>
                <a:gd name="connsiteX2" fmla="*/ 2732315 w 5791201"/>
                <a:gd name="connsiteY2" fmla="*/ 2068286 h 5214257"/>
                <a:gd name="connsiteX3" fmla="*/ 2717843 w 5791201"/>
                <a:gd name="connsiteY3" fmla="*/ 2016599 h 5214257"/>
                <a:gd name="connsiteX4" fmla="*/ 2721430 w 5791201"/>
                <a:gd name="connsiteY4" fmla="*/ 1992086 h 5214257"/>
                <a:gd name="connsiteX5" fmla="*/ 3026230 w 5791201"/>
                <a:gd name="connsiteY5" fmla="*/ 1643743 h 5214257"/>
                <a:gd name="connsiteX6" fmla="*/ 2960915 w 5791201"/>
                <a:gd name="connsiteY6" fmla="*/ 2013857 h 5214257"/>
                <a:gd name="connsiteX7" fmla="*/ 2656115 w 5791201"/>
                <a:gd name="connsiteY7" fmla="*/ 1796143 h 5214257"/>
                <a:gd name="connsiteX8" fmla="*/ 2717843 w 5791201"/>
                <a:gd name="connsiteY8" fmla="*/ 2016599 h 5214257"/>
                <a:gd name="connsiteX9" fmla="*/ 2656115 w 5791201"/>
                <a:gd name="connsiteY9" fmla="*/ 2438400 h 5214257"/>
                <a:gd name="connsiteX10" fmla="*/ 2939144 w 5791201"/>
                <a:gd name="connsiteY10" fmla="*/ 2547257 h 5214257"/>
                <a:gd name="connsiteX11" fmla="*/ 3004458 w 5791201"/>
                <a:gd name="connsiteY11" fmla="*/ 2764971 h 5214257"/>
                <a:gd name="connsiteX12" fmla="*/ 3135087 w 5791201"/>
                <a:gd name="connsiteY12" fmla="*/ 2612571 h 5214257"/>
                <a:gd name="connsiteX13" fmla="*/ 3222172 w 5791201"/>
                <a:gd name="connsiteY13" fmla="*/ 3026229 h 5214257"/>
                <a:gd name="connsiteX14" fmla="*/ 3450772 w 5791201"/>
                <a:gd name="connsiteY14" fmla="*/ 2612571 h 5214257"/>
                <a:gd name="connsiteX15" fmla="*/ 3592287 w 5791201"/>
                <a:gd name="connsiteY15" fmla="*/ 3004457 h 5214257"/>
                <a:gd name="connsiteX16" fmla="*/ 3657601 w 5791201"/>
                <a:gd name="connsiteY16" fmla="*/ 2688771 h 5214257"/>
                <a:gd name="connsiteX17" fmla="*/ 4223658 w 5791201"/>
                <a:gd name="connsiteY17" fmla="*/ 3015343 h 5214257"/>
                <a:gd name="connsiteX18" fmla="*/ 3875315 w 5791201"/>
                <a:gd name="connsiteY18" fmla="*/ 2220686 h 5214257"/>
                <a:gd name="connsiteX19" fmla="*/ 4376058 w 5791201"/>
                <a:gd name="connsiteY19" fmla="*/ 2209800 h 5214257"/>
                <a:gd name="connsiteX20" fmla="*/ 3875315 w 5791201"/>
                <a:gd name="connsiteY20" fmla="*/ 1948543 h 5214257"/>
                <a:gd name="connsiteX21" fmla="*/ 3929744 w 5791201"/>
                <a:gd name="connsiteY21" fmla="*/ 1665514 h 5214257"/>
                <a:gd name="connsiteX22" fmla="*/ 3537858 w 5791201"/>
                <a:gd name="connsiteY22" fmla="*/ 1948543 h 5214257"/>
                <a:gd name="connsiteX23" fmla="*/ 3341915 w 5791201"/>
                <a:gd name="connsiteY23" fmla="*/ 2046514 h 5214257"/>
                <a:gd name="connsiteX24" fmla="*/ 3341915 w 5791201"/>
                <a:gd name="connsiteY24" fmla="*/ 1709057 h 5214257"/>
                <a:gd name="connsiteX25" fmla="*/ 3135087 w 5791201"/>
                <a:gd name="connsiteY25" fmla="*/ 2024743 h 5214257"/>
                <a:gd name="connsiteX26" fmla="*/ 3026230 w 5791201"/>
                <a:gd name="connsiteY26" fmla="*/ 1643743 h 5214257"/>
                <a:gd name="connsiteX27" fmla="*/ 5061858 w 5791201"/>
                <a:gd name="connsiteY27" fmla="*/ 0 h 5214257"/>
                <a:gd name="connsiteX28" fmla="*/ 4343401 w 5791201"/>
                <a:gd name="connsiteY28" fmla="*/ 783771 h 5214257"/>
                <a:gd name="connsiteX29" fmla="*/ 4343401 w 5791201"/>
                <a:gd name="connsiteY29" fmla="*/ 1240971 h 5214257"/>
                <a:gd name="connsiteX30" fmla="*/ 4027715 w 5791201"/>
                <a:gd name="connsiteY30" fmla="*/ 1785257 h 5214257"/>
                <a:gd name="connsiteX31" fmla="*/ 4365172 w 5791201"/>
                <a:gd name="connsiteY31" fmla="*/ 1992086 h 5214257"/>
                <a:gd name="connsiteX32" fmla="*/ 4680858 w 5791201"/>
                <a:gd name="connsiteY32" fmla="*/ 1992086 h 5214257"/>
                <a:gd name="connsiteX33" fmla="*/ 5094515 w 5791201"/>
                <a:gd name="connsiteY33" fmla="*/ 1534886 h 5214257"/>
                <a:gd name="connsiteX34" fmla="*/ 4833258 w 5791201"/>
                <a:gd name="connsiteY34" fmla="*/ 2035629 h 5214257"/>
                <a:gd name="connsiteX35" fmla="*/ 4996544 w 5791201"/>
                <a:gd name="connsiteY35" fmla="*/ 2057400 h 5214257"/>
                <a:gd name="connsiteX36" fmla="*/ 5410201 w 5791201"/>
                <a:gd name="connsiteY36" fmla="*/ 2307771 h 5214257"/>
                <a:gd name="connsiteX37" fmla="*/ 5791201 w 5791201"/>
                <a:gd name="connsiteY37" fmla="*/ 2024743 h 5214257"/>
                <a:gd name="connsiteX38" fmla="*/ 5388430 w 5791201"/>
                <a:gd name="connsiteY38" fmla="*/ 2449286 h 5214257"/>
                <a:gd name="connsiteX39" fmla="*/ 4909458 w 5791201"/>
                <a:gd name="connsiteY39" fmla="*/ 2231571 h 5214257"/>
                <a:gd name="connsiteX40" fmla="*/ 4604658 w 5791201"/>
                <a:gd name="connsiteY40" fmla="*/ 2253343 h 5214257"/>
                <a:gd name="connsiteX41" fmla="*/ 4158344 w 5791201"/>
                <a:gd name="connsiteY41" fmla="*/ 2394857 h 5214257"/>
                <a:gd name="connsiteX42" fmla="*/ 4321630 w 5791201"/>
                <a:gd name="connsiteY42" fmla="*/ 2852057 h 5214257"/>
                <a:gd name="connsiteX43" fmla="*/ 5508172 w 5791201"/>
                <a:gd name="connsiteY43" fmla="*/ 4310743 h 5214257"/>
                <a:gd name="connsiteX44" fmla="*/ 4114801 w 5791201"/>
                <a:gd name="connsiteY44" fmla="*/ 3080657 h 5214257"/>
                <a:gd name="connsiteX45" fmla="*/ 3744687 w 5791201"/>
                <a:gd name="connsiteY45" fmla="*/ 2993571 h 5214257"/>
                <a:gd name="connsiteX46" fmla="*/ 3875315 w 5791201"/>
                <a:gd name="connsiteY46" fmla="*/ 3439886 h 5214257"/>
                <a:gd name="connsiteX47" fmla="*/ 3995058 w 5791201"/>
                <a:gd name="connsiteY47" fmla="*/ 3254829 h 5214257"/>
                <a:gd name="connsiteX48" fmla="*/ 3875315 w 5791201"/>
                <a:gd name="connsiteY48" fmla="*/ 3624943 h 5214257"/>
                <a:gd name="connsiteX49" fmla="*/ 4278087 w 5791201"/>
                <a:gd name="connsiteY49" fmla="*/ 5214257 h 5214257"/>
                <a:gd name="connsiteX50" fmla="*/ 3418115 w 5791201"/>
                <a:gd name="connsiteY50" fmla="*/ 2939143 h 5214257"/>
                <a:gd name="connsiteX51" fmla="*/ 3048001 w 5791201"/>
                <a:gd name="connsiteY51" fmla="*/ 3603171 h 5214257"/>
                <a:gd name="connsiteX52" fmla="*/ 3037115 w 5791201"/>
                <a:gd name="connsiteY52" fmla="*/ 2841171 h 5214257"/>
                <a:gd name="connsiteX53" fmla="*/ 2525487 w 5791201"/>
                <a:gd name="connsiteY53" fmla="*/ 4332514 h 5214257"/>
                <a:gd name="connsiteX54" fmla="*/ 2677887 w 5791201"/>
                <a:gd name="connsiteY54" fmla="*/ 3222171 h 5214257"/>
                <a:gd name="connsiteX55" fmla="*/ 1121230 w 5791201"/>
                <a:gd name="connsiteY55" fmla="*/ 3973286 h 5214257"/>
                <a:gd name="connsiteX56" fmla="*/ 2754087 w 5791201"/>
                <a:gd name="connsiteY56" fmla="*/ 3026229 h 5214257"/>
                <a:gd name="connsiteX57" fmla="*/ 2852058 w 5791201"/>
                <a:gd name="connsiteY57" fmla="*/ 2830286 h 5214257"/>
                <a:gd name="connsiteX58" fmla="*/ 2862944 w 5791201"/>
                <a:gd name="connsiteY58" fmla="*/ 2688771 h 5214257"/>
                <a:gd name="connsiteX59" fmla="*/ 2612572 w 5791201"/>
                <a:gd name="connsiteY59" fmla="*/ 2645229 h 5214257"/>
                <a:gd name="connsiteX60" fmla="*/ 1665515 w 5791201"/>
                <a:gd name="connsiteY60" fmla="*/ 3167743 h 5214257"/>
                <a:gd name="connsiteX61" fmla="*/ 0 w 5791201"/>
                <a:gd name="connsiteY61" fmla="*/ 3004457 h 5214257"/>
                <a:gd name="connsiteX62" fmla="*/ 1567544 w 5791201"/>
                <a:gd name="connsiteY62" fmla="*/ 3048000 h 5214257"/>
                <a:gd name="connsiteX63" fmla="*/ 2547258 w 5791201"/>
                <a:gd name="connsiteY63" fmla="*/ 2416629 h 5214257"/>
                <a:gd name="connsiteX64" fmla="*/ 2634344 w 5791201"/>
                <a:gd name="connsiteY64" fmla="*/ 1926771 h 5214257"/>
                <a:gd name="connsiteX65" fmla="*/ 2111830 w 5791201"/>
                <a:gd name="connsiteY65" fmla="*/ 1621971 h 5214257"/>
                <a:gd name="connsiteX66" fmla="*/ 1415144 w 5791201"/>
                <a:gd name="connsiteY66" fmla="*/ 1534886 h 5214257"/>
                <a:gd name="connsiteX67" fmla="*/ 925287 w 5791201"/>
                <a:gd name="connsiteY67" fmla="*/ 1992086 h 5214257"/>
                <a:gd name="connsiteX68" fmla="*/ 1306287 w 5791201"/>
                <a:gd name="connsiteY68" fmla="*/ 1556657 h 5214257"/>
                <a:gd name="connsiteX69" fmla="*/ 1208315 w 5791201"/>
                <a:gd name="connsiteY69" fmla="*/ 1219200 h 5214257"/>
                <a:gd name="connsiteX70" fmla="*/ 1338944 w 5791201"/>
                <a:gd name="connsiteY70" fmla="*/ 1458686 h 5214257"/>
                <a:gd name="connsiteX71" fmla="*/ 2231572 w 5791201"/>
                <a:gd name="connsiteY71" fmla="*/ 1436914 h 5214257"/>
                <a:gd name="connsiteX72" fmla="*/ 2917372 w 5791201"/>
                <a:gd name="connsiteY72" fmla="*/ 1763486 h 5214257"/>
                <a:gd name="connsiteX73" fmla="*/ 2960915 w 5791201"/>
                <a:gd name="connsiteY73" fmla="*/ 1273629 h 5214257"/>
                <a:gd name="connsiteX74" fmla="*/ 3080658 w 5791201"/>
                <a:gd name="connsiteY74" fmla="*/ 674914 h 5214257"/>
                <a:gd name="connsiteX75" fmla="*/ 2612572 w 5791201"/>
                <a:gd name="connsiteY75" fmla="*/ 32657 h 5214257"/>
                <a:gd name="connsiteX76" fmla="*/ 3309258 w 5791201"/>
                <a:gd name="connsiteY76" fmla="*/ 674914 h 5214257"/>
                <a:gd name="connsiteX77" fmla="*/ 3167744 w 5791201"/>
                <a:gd name="connsiteY77" fmla="*/ 1458686 h 5214257"/>
                <a:gd name="connsiteX78" fmla="*/ 3243944 w 5791201"/>
                <a:gd name="connsiteY78" fmla="*/ 1687286 h 5214257"/>
                <a:gd name="connsiteX79" fmla="*/ 3450772 w 5791201"/>
                <a:gd name="connsiteY79" fmla="*/ 1393371 h 5214257"/>
                <a:gd name="connsiteX80" fmla="*/ 3429001 w 5791201"/>
                <a:gd name="connsiteY80" fmla="*/ 1752600 h 5214257"/>
                <a:gd name="connsiteX81" fmla="*/ 3733801 w 5791201"/>
                <a:gd name="connsiteY81" fmla="*/ 1621971 h 5214257"/>
                <a:gd name="connsiteX82" fmla="*/ 4201887 w 5791201"/>
                <a:gd name="connsiteY82" fmla="*/ 1164771 h 5214257"/>
                <a:gd name="connsiteX83" fmla="*/ 4212772 w 5791201"/>
                <a:gd name="connsiteY83" fmla="*/ 794657 h 5214257"/>
                <a:gd name="connsiteX84" fmla="*/ 5061858 w 5791201"/>
                <a:gd name="connsiteY84" fmla="*/ 0 h 521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791201" h="5214257">
                  <a:moveTo>
                    <a:pt x="2721430" y="1992086"/>
                  </a:moveTo>
                  <a:lnTo>
                    <a:pt x="2775858" y="2166257"/>
                  </a:lnTo>
                  <a:lnTo>
                    <a:pt x="2732315" y="2068286"/>
                  </a:lnTo>
                  <a:lnTo>
                    <a:pt x="2717843" y="2016599"/>
                  </a:lnTo>
                  <a:lnTo>
                    <a:pt x="2721430" y="1992086"/>
                  </a:lnTo>
                  <a:close/>
                  <a:moveTo>
                    <a:pt x="3026230" y="1643743"/>
                  </a:moveTo>
                  <a:lnTo>
                    <a:pt x="2960915" y="2013857"/>
                  </a:lnTo>
                  <a:lnTo>
                    <a:pt x="2656115" y="1796143"/>
                  </a:lnTo>
                  <a:lnTo>
                    <a:pt x="2717843" y="2016599"/>
                  </a:lnTo>
                  <a:lnTo>
                    <a:pt x="2656115" y="2438400"/>
                  </a:lnTo>
                  <a:lnTo>
                    <a:pt x="2939144" y="2547257"/>
                  </a:lnTo>
                  <a:lnTo>
                    <a:pt x="3004458" y="2764971"/>
                  </a:lnTo>
                  <a:lnTo>
                    <a:pt x="3135087" y="2612571"/>
                  </a:lnTo>
                  <a:lnTo>
                    <a:pt x="3222172" y="3026229"/>
                  </a:lnTo>
                  <a:lnTo>
                    <a:pt x="3450772" y="2612571"/>
                  </a:lnTo>
                  <a:lnTo>
                    <a:pt x="3592287" y="3004457"/>
                  </a:lnTo>
                  <a:lnTo>
                    <a:pt x="3657601" y="2688771"/>
                  </a:lnTo>
                  <a:lnTo>
                    <a:pt x="4223658" y="3015343"/>
                  </a:lnTo>
                  <a:lnTo>
                    <a:pt x="3875315" y="2220686"/>
                  </a:lnTo>
                  <a:lnTo>
                    <a:pt x="4376058" y="2209800"/>
                  </a:lnTo>
                  <a:lnTo>
                    <a:pt x="3875315" y="1948543"/>
                  </a:lnTo>
                  <a:lnTo>
                    <a:pt x="3929744" y="1665514"/>
                  </a:lnTo>
                  <a:lnTo>
                    <a:pt x="3537858" y="1948543"/>
                  </a:lnTo>
                  <a:lnTo>
                    <a:pt x="3341915" y="2046514"/>
                  </a:lnTo>
                  <a:lnTo>
                    <a:pt x="3341915" y="1709057"/>
                  </a:lnTo>
                  <a:lnTo>
                    <a:pt x="3135087" y="2024743"/>
                  </a:lnTo>
                  <a:lnTo>
                    <a:pt x="3026230" y="1643743"/>
                  </a:lnTo>
                  <a:close/>
                  <a:moveTo>
                    <a:pt x="5061858" y="0"/>
                  </a:moveTo>
                  <a:lnTo>
                    <a:pt x="4343401" y="783771"/>
                  </a:lnTo>
                  <a:lnTo>
                    <a:pt x="4343401" y="1240971"/>
                  </a:lnTo>
                  <a:lnTo>
                    <a:pt x="4027715" y="1785257"/>
                  </a:lnTo>
                  <a:lnTo>
                    <a:pt x="4365172" y="1992086"/>
                  </a:lnTo>
                  <a:lnTo>
                    <a:pt x="4680858" y="1992086"/>
                  </a:lnTo>
                  <a:lnTo>
                    <a:pt x="5094515" y="1534886"/>
                  </a:lnTo>
                  <a:lnTo>
                    <a:pt x="4833258" y="2035629"/>
                  </a:lnTo>
                  <a:lnTo>
                    <a:pt x="4996544" y="2057400"/>
                  </a:lnTo>
                  <a:lnTo>
                    <a:pt x="5410201" y="2307771"/>
                  </a:lnTo>
                  <a:lnTo>
                    <a:pt x="5791201" y="2024743"/>
                  </a:lnTo>
                  <a:lnTo>
                    <a:pt x="5388430" y="2449286"/>
                  </a:lnTo>
                  <a:lnTo>
                    <a:pt x="4909458" y="2231571"/>
                  </a:lnTo>
                  <a:lnTo>
                    <a:pt x="4604658" y="2253343"/>
                  </a:lnTo>
                  <a:lnTo>
                    <a:pt x="4158344" y="2394857"/>
                  </a:lnTo>
                  <a:lnTo>
                    <a:pt x="4321630" y="2852057"/>
                  </a:lnTo>
                  <a:lnTo>
                    <a:pt x="5508172" y="4310743"/>
                  </a:lnTo>
                  <a:lnTo>
                    <a:pt x="4114801" y="3080657"/>
                  </a:lnTo>
                  <a:lnTo>
                    <a:pt x="3744687" y="2993571"/>
                  </a:lnTo>
                  <a:lnTo>
                    <a:pt x="3875315" y="3439886"/>
                  </a:lnTo>
                  <a:lnTo>
                    <a:pt x="3995058" y="3254829"/>
                  </a:lnTo>
                  <a:lnTo>
                    <a:pt x="3875315" y="3624943"/>
                  </a:lnTo>
                  <a:lnTo>
                    <a:pt x="4278087" y="5214257"/>
                  </a:lnTo>
                  <a:lnTo>
                    <a:pt x="3418115" y="2939143"/>
                  </a:lnTo>
                  <a:lnTo>
                    <a:pt x="3048001" y="3603171"/>
                  </a:lnTo>
                  <a:lnTo>
                    <a:pt x="3037115" y="2841171"/>
                  </a:lnTo>
                  <a:lnTo>
                    <a:pt x="2525487" y="4332514"/>
                  </a:lnTo>
                  <a:lnTo>
                    <a:pt x="2677887" y="3222171"/>
                  </a:lnTo>
                  <a:lnTo>
                    <a:pt x="1121230" y="3973286"/>
                  </a:lnTo>
                  <a:lnTo>
                    <a:pt x="2754087" y="3026229"/>
                  </a:lnTo>
                  <a:lnTo>
                    <a:pt x="2852058" y="2830286"/>
                  </a:lnTo>
                  <a:lnTo>
                    <a:pt x="2862944" y="2688771"/>
                  </a:lnTo>
                  <a:lnTo>
                    <a:pt x="2612572" y="2645229"/>
                  </a:lnTo>
                  <a:lnTo>
                    <a:pt x="1665515" y="3167743"/>
                  </a:lnTo>
                  <a:lnTo>
                    <a:pt x="0" y="3004457"/>
                  </a:lnTo>
                  <a:lnTo>
                    <a:pt x="1567544" y="3048000"/>
                  </a:lnTo>
                  <a:lnTo>
                    <a:pt x="2547258" y="2416629"/>
                  </a:lnTo>
                  <a:lnTo>
                    <a:pt x="2634344" y="1926771"/>
                  </a:lnTo>
                  <a:lnTo>
                    <a:pt x="2111830" y="1621971"/>
                  </a:lnTo>
                  <a:lnTo>
                    <a:pt x="1415144" y="1534886"/>
                  </a:lnTo>
                  <a:lnTo>
                    <a:pt x="925287" y="1992086"/>
                  </a:lnTo>
                  <a:lnTo>
                    <a:pt x="1306287" y="1556657"/>
                  </a:lnTo>
                  <a:lnTo>
                    <a:pt x="1208315" y="1219200"/>
                  </a:lnTo>
                  <a:lnTo>
                    <a:pt x="1338944" y="1458686"/>
                  </a:lnTo>
                  <a:lnTo>
                    <a:pt x="2231572" y="1436914"/>
                  </a:lnTo>
                  <a:lnTo>
                    <a:pt x="2917372" y="1763486"/>
                  </a:lnTo>
                  <a:lnTo>
                    <a:pt x="2960915" y="1273629"/>
                  </a:lnTo>
                  <a:lnTo>
                    <a:pt x="3080658" y="674914"/>
                  </a:lnTo>
                  <a:lnTo>
                    <a:pt x="2612572" y="32657"/>
                  </a:lnTo>
                  <a:lnTo>
                    <a:pt x="3309258" y="674914"/>
                  </a:lnTo>
                  <a:lnTo>
                    <a:pt x="3167744" y="1458686"/>
                  </a:lnTo>
                  <a:lnTo>
                    <a:pt x="3243944" y="1687286"/>
                  </a:lnTo>
                  <a:lnTo>
                    <a:pt x="3450772" y="1393371"/>
                  </a:lnTo>
                  <a:lnTo>
                    <a:pt x="3429001" y="1752600"/>
                  </a:lnTo>
                  <a:lnTo>
                    <a:pt x="3733801" y="1621971"/>
                  </a:lnTo>
                  <a:lnTo>
                    <a:pt x="4201887" y="1164771"/>
                  </a:lnTo>
                  <a:lnTo>
                    <a:pt x="4212772" y="794657"/>
                  </a:lnTo>
                  <a:lnTo>
                    <a:pt x="5061858"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796919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left)">
                                      <p:cBhvr>
                                        <p:cTn id="15" dur="500"/>
                                        <p:tgtEl>
                                          <p:spTgt spid="9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left)">
                                      <p:cBhvr>
                                        <p:cTn id="27" dur="500"/>
                                        <p:tgtEl>
                                          <p:spTgt spid="9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wipe(left)">
                                      <p:cBhvr>
                                        <p:cTn id="39" dur="500"/>
                                        <p:tgtEl>
                                          <p:spTgt spid="9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p:bldP spid="40"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2203704"/>
            <a:ext cx="12436476" cy="3178629"/>
          </a:xfrm>
          <a:prstGeom prst="rect">
            <a:avLst/>
          </a:prstGeom>
          <a:solidFill>
            <a:schemeClr val="tx1">
              <a:lumMod val="50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33" name="Straight Connector 32"/>
          <p:cNvCxnSpPr/>
          <p:nvPr/>
        </p:nvCxnSpPr>
        <p:spPr>
          <a:xfrm>
            <a:off x="5804288" y="3490892"/>
            <a:ext cx="1654444" cy="637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344142" y="3497262"/>
            <a:ext cx="1713529"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4" name="bad guy"/>
          <p:cNvPicPr>
            <a:picLocks noChangeAspect="1"/>
          </p:cNvPicPr>
          <p:nvPr/>
        </p:nvPicPr>
        <p:blipFill>
          <a:blip r:embed="rId3"/>
          <a:stretch>
            <a:fillRect/>
          </a:stretch>
        </p:blipFill>
        <p:spPr>
          <a:xfrm>
            <a:off x="9884379" y="2831333"/>
            <a:ext cx="1254245" cy="1218537"/>
          </a:xfrm>
          <a:prstGeom prst="rect">
            <a:avLst/>
          </a:prstGeom>
        </p:spPr>
      </p:pic>
      <p:grpSp>
        <p:nvGrpSpPr>
          <p:cNvPr id="34" name="Group 33"/>
          <p:cNvGrpSpPr/>
          <p:nvPr/>
        </p:nvGrpSpPr>
        <p:grpSpPr>
          <a:xfrm>
            <a:off x="7387446" y="2862268"/>
            <a:ext cx="1101210" cy="1248128"/>
            <a:chOff x="4863990" y="7444236"/>
            <a:chExt cx="4857352" cy="5505395"/>
          </a:xfrm>
        </p:grpSpPr>
        <p:sp>
          <p:nvSpPr>
            <p:cNvPr id="35" name="Freeform 34"/>
            <p:cNvSpPr>
              <a:spLocks/>
            </p:cNvSpPr>
            <p:nvPr/>
          </p:nvSpPr>
          <p:spPr bwMode="auto">
            <a:xfrm>
              <a:off x="4863990" y="7445362"/>
              <a:ext cx="4857352" cy="5504269"/>
            </a:xfrm>
            <a:custGeom>
              <a:avLst/>
              <a:gdLst>
                <a:gd name="connsiteX0" fmla="*/ 2327156 w 4857352"/>
                <a:gd name="connsiteY0" fmla="*/ 1501 h 5504269"/>
                <a:gd name="connsiteX1" fmla="*/ 3276744 w 4857352"/>
                <a:gd name="connsiteY1" fmla="*/ 629490 h 5504269"/>
                <a:gd name="connsiteX2" fmla="*/ 3276744 w 4857352"/>
                <a:gd name="connsiteY2" fmla="*/ 1433198 h 5504269"/>
                <a:gd name="connsiteX3" fmla="*/ 3366014 w 4857352"/>
                <a:gd name="connsiteY3" fmla="*/ 1832426 h 5504269"/>
                <a:gd name="connsiteX4" fmla="*/ 3161217 w 4857352"/>
                <a:gd name="connsiteY4" fmla="*/ 2095076 h 5504269"/>
                <a:gd name="connsiteX5" fmla="*/ 2961672 w 4857352"/>
                <a:gd name="connsiteY5" fmla="*/ 2552086 h 5504269"/>
                <a:gd name="connsiteX6" fmla="*/ 2987928 w 4857352"/>
                <a:gd name="connsiteY6" fmla="*/ 2783218 h 5504269"/>
                <a:gd name="connsiteX7" fmla="*/ 3161217 w 4857352"/>
                <a:gd name="connsiteY7" fmla="*/ 2809483 h 5504269"/>
                <a:gd name="connsiteX8" fmla="*/ 3192724 w 4857352"/>
                <a:gd name="connsiteY8" fmla="*/ 3009096 h 5504269"/>
                <a:gd name="connsiteX9" fmla="*/ 3681085 w 4857352"/>
                <a:gd name="connsiteY9" fmla="*/ 3240228 h 5504269"/>
                <a:gd name="connsiteX10" fmla="*/ 4484518 w 4857352"/>
                <a:gd name="connsiteY10" fmla="*/ 3786540 h 5504269"/>
                <a:gd name="connsiteX11" fmla="*/ 4857352 w 4857352"/>
                <a:gd name="connsiteY11" fmla="*/ 5504269 h 5504269"/>
                <a:gd name="connsiteX12" fmla="*/ 0 w 4857352"/>
                <a:gd name="connsiteY12" fmla="*/ 5504269 h 5504269"/>
                <a:gd name="connsiteX13" fmla="*/ 320323 w 4857352"/>
                <a:gd name="connsiteY13" fmla="*/ 3954636 h 5504269"/>
                <a:gd name="connsiteX14" fmla="*/ 1265537 w 4857352"/>
                <a:gd name="connsiteY14" fmla="*/ 3208710 h 5504269"/>
                <a:gd name="connsiteX15" fmla="*/ 1727642 w 4857352"/>
                <a:gd name="connsiteY15" fmla="*/ 2982832 h 5504269"/>
                <a:gd name="connsiteX16" fmla="*/ 1753898 w 4857352"/>
                <a:gd name="connsiteY16" fmla="*/ 2809483 h 5504269"/>
                <a:gd name="connsiteX17" fmla="*/ 1927187 w 4857352"/>
                <a:gd name="connsiteY17" fmla="*/ 2783218 h 5504269"/>
                <a:gd name="connsiteX18" fmla="*/ 1927187 w 4857352"/>
                <a:gd name="connsiteY18" fmla="*/ 2552086 h 5504269"/>
                <a:gd name="connsiteX19" fmla="*/ 1715109 w 4857352"/>
                <a:gd name="connsiteY19" fmla="*/ 2236876 h 5504269"/>
                <a:gd name="connsiteX20" fmla="*/ 1712277 w 4857352"/>
                <a:gd name="connsiteY20" fmla="*/ 2220027 h 5504269"/>
                <a:gd name="connsiteX21" fmla="*/ 1722999 w 4857352"/>
                <a:gd name="connsiteY21" fmla="*/ 2222383 h 5504269"/>
                <a:gd name="connsiteX22" fmla="*/ 2481692 w 4857352"/>
                <a:gd name="connsiteY22" fmla="*/ 2224419 h 5504269"/>
                <a:gd name="connsiteX23" fmla="*/ 2613772 w 4857352"/>
                <a:gd name="connsiteY23" fmla="*/ 2063764 h 5504269"/>
                <a:gd name="connsiteX24" fmla="*/ 2444227 w 4857352"/>
                <a:gd name="connsiteY24" fmla="*/ 2036459 h 5504269"/>
                <a:gd name="connsiteX25" fmla="*/ 2314052 w 4857352"/>
                <a:gd name="connsiteY25" fmla="*/ 2110119 h 5504269"/>
                <a:gd name="connsiteX26" fmla="*/ 1649842 w 4857352"/>
                <a:gd name="connsiteY26" fmla="*/ 2080909 h 5504269"/>
                <a:gd name="connsiteX27" fmla="*/ 1593135 w 4857352"/>
                <a:gd name="connsiteY27" fmla="*/ 2058149 h 5504269"/>
                <a:gd name="connsiteX28" fmla="*/ 1576506 w 4857352"/>
                <a:gd name="connsiteY28" fmla="*/ 2030809 h 5504269"/>
                <a:gd name="connsiteX29" fmla="*/ 1554353 w 4857352"/>
                <a:gd name="connsiteY29" fmla="*/ 1890209 h 5504269"/>
                <a:gd name="connsiteX30" fmla="*/ 1580609 w 4857352"/>
                <a:gd name="connsiteY30" fmla="*/ 1459463 h 5504269"/>
                <a:gd name="connsiteX31" fmla="*/ 1496590 w 4857352"/>
                <a:gd name="connsiteY31" fmla="*/ 1202066 h 5504269"/>
                <a:gd name="connsiteX32" fmla="*/ 1843168 w 4857352"/>
                <a:gd name="connsiteY32" fmla="*/ 256528 h 5504269"/>
                <a:gd name="connsiteX33" fmla="*/ 2327156 w 4857352"/>
                <a:gd name="connsiteY33" fmla="*/ 1501 h 55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7352" h="5504269">
                  <a:moveTo>
                    <a:pt x="2327156" y="1501"/>
                  </a:moveTo>
                  <a:cubicBezTo>
                    <a:pt x="2726968" y="-16874"/>
                    <a:pt x="3229483" y="130128"/>
                    <a:pt x="3276744" y="629490"/>
                  </a:cubicBezTo>
                  <a:cubicBezTo>
                    <a:pt x="3276744" y="629490"/>
                    <a:pt x="3366014" y="1118019"/>
                    <a:pt x="3276744" y="1433198"/>
                  </a:cubicBezTo>
                  <a:cubicBezTo>
                    <a:pt x="3276744" y="1433198"/>
                    <a:pt x="3507796" y="1401680"/>
                    <a:pt x="3366014" y="1832426"/>
                  </a:cubicBezTo>
                  <a:cubicBezTo>
                    <a:pt x="3366014" y="1832426"/>
                    <a:pt x="3276744" y="2147606"/>
                    <a:pt x="3161217" y="2095076"/>
                  </a:cubicBezTo>
                  <a:cubicBezTo>
                    <a:pt x="3161217" y="2095076"/>
                    <a:pt x="3161217" y="2494303"/>
                    <a:pt x="2961672" y="2552086"/>
                  </a:cubicBezTo>
                  <a:cubicBezTo>
                    <a:pt x="2961672" y="2552086"/>
                    <a:pt x="2987928" y="2751700"/>
                    <a:pt x="2987928" y="2783218"/>
                  </a:cubicBezTo>
                  <a:cubicBezTo>
                    <a:pt x="2987928" y="2783218"/>
                    <a:pt x="2987928" y="2783218"/>
                    <a:pt x="3161217" y="2809483"/>
                  </a:cubicBezTo>
                  <a:cubicBezTo>
                    <a:pt x="3161217" y="2809483"/>
                    <a:pt x="3134961" y="2982832"/>
                    <a:pt x="3192724" y="3009096"/>
                  </a:cubicBezTo>
                  <a:cubicBezTo>
                    <a:pt x="3192724" y="3009096"/>
                    <a:pt x="3418526" y="3156180"/>
                    <a:pt x="3681085" y="3240228"/>
                  </a:cubicBezTo>
                  <a:cubicBezTo>
                    <a:pt x="4195702" y="3355794"/>
                    <a:pt x="4484518" y="3581673"/>
                    <a:pt x="4484518" y="3786540"/>
                  </a:cubicBezTo>
                  <a:cubicBezTo>
                    <a:pt x="4484518" y="3786540"/>
                    <a:pt x="4857352" y="5189090"/>
                    <a:pt x="4857352" y="5504269"/>
                  </a:cubicBezTo>
                  <a:cubicBezTo>
                    <a:pt x="4857352" y="5504269"/>
                    <a:pt x="4857352" y="5504269"/>
                    <a:pt x="0" y="5504269"/>
                  </a:cubicBezTo>
                  <a:cubicBezTo>
                    <a:pt x="0" y="5504269"/>
                    <a:pt x="231053" y="4269816"/>
                    <a:pt x="320323" y="3954636"/>
                  </a:cubicBezTo>
                  <a:cubicBezTo>
                    <a:pt x="404342" y="3639456"/>
                    <a:pt x="834940" y="3413577"/>
                    <a:pt x="1265537" y="3208710"/>
                  </a:cubicBezTo>
                  <a:cubicBezTo>
                    <a:pt x="1465083" y="3124662"/>
                    <a:pt x="1522846" y="3066880"/>
                    <a:pt x="1727642" y="2982832"/>
                  </a:cubicBezTo>
                  <a:cubicBezTo>
                    <a:pt x="1727642" y="2982832"/>
                    <a:pt x="1753898" y="2867266"/>
                    <a:pt x="1753898" y="2809483"/>
                  </a:cubicBezTo>
                  <a:cubicBezTo>
                    <a:pt x="1753898" y="2809483"/>
                    <a:pt x="1753898" y="2809483"/>
                    <a:pt x="1927187" y="2783218"/>
                  </a:cubicBezTo>
                  <a:cubicBezTo>
                    <a:pt x="1927187" y="2783218"/>
                    <a:pt x="1953443" y="2809483"/>
                    <a:pt x="1927187" y="2552086"/>
                  </a:cubicBezTo>
                  <a:cubicBezTo>
                    <a:pt x="1927187" y="2552086"/>
                    <a:pt x="1774411" y="2527955"/>
                    <a:pt x="1715109" y="2236876"/>
                  </a:cubicBezTo>
                  <a:lnTo>
                    <a:pt x="1712277" y="2220027"/>
                  </a:lnTo>
                  <a:lnTo>
                    <a:pt x="1722999" y="2222383"/>
                  </a:lnTo>
                  <a:cubicBezTo>
                    <a:pt x="1965181" y="2262340"/>
                    <a:pt x="2337971" y="2244514"/>
                    <a:pt x="2481692" y="2224419"/>
                  </a:cubicBezTo>
                  <a:cubicBezTo>
                    <a:pt x="2645945" y="2201453"/>
                    <a:pt x="2620016" y="2095091"/>
                    <a:pt x="2613772" y="2063764"/>
                  </a:cubicBezTo>
                  <a:cubicBezTo>
                    <a:pt x="2607528" y="2032437"/>
                    <a:pt x="2487830" y="2012858"/>
                    <a:pt x="2444227" y="2036459"/>
                  </a:cubicBezTo>
                  <a:cubicBezTo>
                    <a:pt x="2400624" y="2060060"/>
                    <a:pt x="2446449" y="2102711"/>
                    <a:pt x="2314052" y="2110119"/>
                  </a:cubicBezTo>
                  <a:cubicBezTo>
                    <a:pt x="2181655" y="2117527"/>
                    <a:pt x="1830711" y="2138271"/>
                    <a:pt x="1649842" y="2080909"/>
                  </a:cubicBezTo>
                  <a:lnTo>
                    <a:pt x="1593135" y="2058149"/>
                  </a:lnTo>
                  <a:lnTo>
                    <a:pt x="1576506" y="2030809"/>
                  </a:lnTo>
                  <a:cubicBezTo>
                    <a:pt x="1563214" y="1999537"/>
                    <a:pt x="1554353" y="1954558"/>
                    <a:pt x="1554353" y="1890209"/>
                  </a:cubicBezTo>
                  <a:cubicBezTo>
                    <a:pt x="1522846" y="1722113"/>
                    <a:pt x="1412571" y="1575029"/>
                    <a:pt x="1580609" y="1459463"/>
                  </a:cubicBezTo>
                  <a:cubicBezTo>
                    <a:pt x="1580609" y="1459463"/>
                    <a:pt x="1580609" y="1459463"/>
                    <a:pt x="1496590" y="1202066"/>
                  </a:cubicBezTo>
                  <a:cubicBezTo>
                    <a:pt x="1496590" y="1202066"/>
                    <a:pt x="1381064" y="198745"/>
                    <a:pt x="1843168" y="256528"/>
                  </a:cubicBezTo>
                  <a:cubicBezTo>
                    <a:pt x="1767354" y="130128"/>
                    <a:pt x="2016191" y="15793"/>
                    <a:pt x="2327156" y="15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8" name="Rounded Rectangle 37"/>
            <p:cNvSpPr/>
            <p:nvPr/>
          </p:nvSpPr>
          <p:spPr bwMode="auto">
            <a:xfrm rot="21143298">
              <a:off x="6112069" y="8851864"/>
              <a:ext cx="212338" cy="727148"/>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38"/>
            <p:cNvSpPr/>
            <p:nvPr/>
          </p:nvSpPr>
          <p:spPr bwMode="auto">
            <a:xfrm>
              <a:off x="5926787" y="9124906"/>
              <a:ext cx="656121" cy="529744"/>
            </a:xfrm>
            <a:custGeom>
              <a:avLst/>
              <a:gdLst>
                <a:gd name="connsiteX0" fmla="*/ 37811 w 656121"/>
                <a:gd name="connsiteY0" fmla="*/ 1 h 529744"/>
                <a:gd name="connsiteX1" fmla="*/ 166041 w 656121"/>
                <a:gd name="connsiteY1" fmla="*/ 74207 h 529744"/>
                <a:gd name="connsiteX2" fmla="*/ 587046 w 656121"/>
                <a:gd name="connsiteY2" fmla="*/ 389167 h 529744"/>
                <a:gd name="connsiteX3" fmla="*/ 638029 w 656121"/>
                <a:gd name="connsiteY3" fmla="*/ 398578 h 529744"/>
                <a:gd name="connsiteX4" fmla="*/ 656121 w 656121"/>
                <a:gd name="connsiteY4" fmla="*/ 529744 h 529744"/>
                <a:gd name="connsiteX5" fmla="*/ 565456 w 656121"/>
                <a:gd name="connsiteY5" fmla="*/ 509817 h 529744"/>
                <a:gd name="connsiteX6" fmla="*/ 64441 w 656121"/>
                <a:gd name="connsiteY6" fmla="*/ 137707 h 529744"/>
                <a:gd name="connsiteX7" fmla="*/ 17451 w 656121"/>
                <a:gd name="connsiteY7" fmla="*/ 4357 h 529744"/>
                <a:gd name="connsiteX8" fmla="*/ 37811 w 656121"/>
                <a:gd name="connsiteY8" fmla="*/ 1 h 52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21" h="529744">
                  <a:moveTo>
                    <a:pt x="37811" y="1"/>
                  </a:moveTo>
                  <a:cubicBezTo>
                    <a:pt x="65314" y="150"/>
                    <a:pt x="112701" y="16581"/>
                    <a:pt x="166041" y="74207"/>
                  </a:cubicBezTo>
                  <a:cubicBezTo>
                    <a:pt x="281611" y="166917"/>
                    <a:pt x="406177" y="331805"/>
                    <a:pt x="587046" y="389167"/>
                  </a:cubicBezTo>
                  <a:lnTo>
                    <a:pt x="638029" y="398578"/>
                  </a:lnTo>
                  <a:lnTo>
                    <a:pt x="656121" y="529744"/>
                  </a:lnTo>
                  <a:lnTo>
                    <a:pt x="565456" y="509817"/>
                  </a:lnTo>
                  <a:cubicBezTo>
                    <a:pt x="339714" y="443989"/>
                    <a:pt x="155775" y="221950"/>
                    <a:pt x="64441" y="137707"/>
                  </a:cubicBezTo>
                  <a:cubicBezTo>
                    <a:pt x="-26893" y="53464"/>
                    <a:pt x="518" y="14940"/>
                    <a:pt x="17451" y="4357"/>
                  </a:cubicBezTo>
                  <a:cubicBezTo>
                    <a:pt x="21685" y="1711"/>
                    <a:pt x="28643" y="-48"/>
                    <a:pt x="37811" y="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Freeform 39"/>
            <p:cNvSpPr/>
            <p:nvPr/>
          </p:nvSpPr>
          <p:spPr bwMode="auto">
            <a:xfrm>
              <a:off x="6041129" y="7444236"/>
              <a:ext cx="2236176" cy="1669284"/>
            </a:xfrm>
            <a:custGeom>
              <a:avLst/>
              <a:gdLst>
                <a:gd name="connsiteX0" fmla="*/ 4877 w 2358840"/>
                <a:gd name="connsiteY0" fmla="*/ 1756290 h 1756290"/>
                <a:gd name="connsiteX1" fmla="*/ 263957 w 2358840"/>
                <a:gd name="connsiteY1" fmla="*/ 239910 h 1756290"/>
                <a:gd name="connsiteX2" fmla="*/ 1704137 w 2358840"/>
                <a:gd name="connsiteY2" fmla="*/ 18930 h 1756290"/>
                <a:gd name="connsiteX3" fmla="*/ 2283257 w 2358840"/>
                <a:gd name="connsiteY3" fmla="*/ 399930 h 1756290"/>
                <a:gd name="connsiteX4" fmla="*/ 2351837 w 2358840"/>
                <a:gd name="connsiteY4" fmla="*/ 636150 h 1756290"/>
                <a:gd name="connsiteX5" fmla="*/ 2351837 w 2358840"/>
                <a:gd name="connsiteY5" fmla="*/ 636150 h 1756290"/>
                <a:gd name="connsiteX0" fmla="*/ 4877 w 2351836"/>
                <a:gd name="connsiteY0" fmla="*/ 1773782 h 1773782"/>
                <a:gd name="connsiteX1" fmla="*/ 263957 w 2351836"/>
                <a:gd name="connsiteY1" fmla="*/ 257402 h 1773782"/>
                <a:gd name="connsiteX2" fmla="*/ 1704137 w 2351836"/>
                <a:gd name="connsiteY2" fmla="*/ 36422 h 1773782"/>
                <a:gd name="connsiteX3" fmla="*/ 2351837 w 2351836"/>
                <a:gd name="connsiteY3" fmla="*/ 653642 h 1773782"/>
                <a:gd name="connsiteX4" fmla="*/ 2351837 w 2351836"/>
                <a:gd name="connsiteY4" fmla="*/ 653642 h 1773782"/>
                <a:gd name="connsiteX0" fmla="*/ 9627 w 2356588"/>
                <a:gd name="connsiteY0" fmla="*/ 1762013 h 1762013"/>
                <a:gd name="connsiteX1" fmla="*/ 268707 w 2356588"/>
                <a:gd name="connsiteY1" fmla="*/ 245633 h 1762013"/>
                <a:gd name="connsiteX2" fmla="*/ 1920526 w 2356588"/>
                <a:gd name="connsiteY2" fmla="*/ 39893 h 1762013"/>
                <a:gd name="connsiteX3" fmla="*/ 2356587 w 2356588"/>
                <a:gd name="connsiteY3" fmla="*/ 641873 h 1762013"/>
                <a:gd name="connsiteX4" fmla="*/ 2356587 w 2356588"/>
                <a:gd name="connsiteY4" fmla="*/ 641873 h 1762013"/>
                <a:gd name="connsiteX0" fmla="*/ 9627 w 2399243"/>
                <a:gd name="connsiteY0" fmla="*/ 1762013 h 1762013"/>
                <a:gd name="connsiteX1" fmla="*/ 268707 w 2399243"/>
                <a:gd name="connsiteY1" fmla="*/ 245633 h 1762013"/>
                <a:gd name="connsiteX2" fmla="*/ 1920526 w 2399243"/>
                <a:gd name="connsiteY2" fmla="*/ 39893 h 1762013"/>
                <a:gd name="connsiteX3" fmla="*/ 2356587 w 2399243"/>
                <a:gd name="connsiteY3" fmla="*/ 641873 h 1762013"/>
                <a:gd name="connsiteX4" fmla="*/ 2390449 w 2399243"/>
                <a:gd name="connsiteY4" fmla="*/ 900953 h 1762013"/>
                <a:gd name="connsiteX0" fmla="*/ 9627 w 2574544"/>
                <a:gd name="connsiteY0" fmla="*/ 1764830 h 1764830"/>
                <a:gd name="connsiteX1" fmla="*/ 268707 w 2574544"/>
                <a:gd name="connsiteY1" fmla="*/ 248450 h 1764830"/>
                <a:gd name="connsiteX2" fmla="*/ 1920526 w 2574544"/>
                <a:gd name="connsiteY2" fmla="*/ 42710 h 1764830"/>
                <a:gd name="connsiteX3" fmla="*/ 2559761 w 2574544"/>
                <a:gd name="connsiteY3" fmla="*/ 682790 h 1764830"/>
                <a:gd name="connsiteX4" fmla="*/ 2390449 w 2574544"/>
                <a:gd name="connsiteY4" fmla="*/ 903770 h 1764830"/>
                <a:gd name="connsiteX0" fmla="*/ 9627 w 2559762"/>
                <a:gd name="connsiteY0" fmla="*/ 1764830 h 1764830"/>
                <a:gd name="connsiteX1" fmla="*/ 268707 w 2559762"/>
                <a:gd name="connsiteY1" fmla="*/ 248450 h 1764830"/>
                <a:gd name="connsiteX2" fmla="*/ 1920526 w 2559762"/>
                <a:gd name="connsiteY2" fmla="*/ 42710 h 1764830"/>
                <a:gd name="connsiteX3" fmla="*/ 2559761 w 2559762"/>
                <a:gd name="connsiteY3" fmla="*/ 682790 h 1764830"/>
                <a:gd name="connsiteX0" fmla="*/ 9627 w 2627485"/>
                <a:gd name="connsiteY0" fmla="*/ 1768212 h 1768212"/>
                <a:gd name="connsiteX1" fmla="*/ 268707 w 2627485"/>
                <a:gd name="connsiteY1" fmla="*/ 251832 h 1768212"/>
                <a:gd name="connsiteX2" fmla="*/ 1920526 w 2627485"/>
                <a:gd name="connsiteY2" fmla="*/ 46092 h 1768212"/>
                <a:gd name="connsiteX3" fmla="*/ 2627485 w 2627485"/>
                <a:gd name="connsiteY3" fmla="*/ 731892 h 1768212"/>
                <a:gd name="connsiteX0" fmla="*/ 9627 w 2436523"/>
                <a:gd name="connsiteY0" fmla="*/ 1769406 h 1769406"/>
                <a:gd name="connsiteX1" fmla="*/ 268707 w 2436523"/>
                <a:gd name="connsiteY1" fmla="*/ 253026 h 1769406"/>
                <a:gd name="connsiteX2" fmla="*/ 1920526 w 2436523"/>
                <a:gd name="connsiteY2" fmla="*/ 47286 h 1769406"/>
                <a:gd name="connsiteX3" fmla="*/ 2436523 w 2436523"/>
                <a:gd name="connsiteY3" fmla="*/ 749240 h 1769406"/>
                <a:gd name="connsiteX0" fmla="*/ 9627 w 2436523"/>
                <a:gd name="connsiteY0" fmla="*/ 1769406 h 1769406"/>
                <a:gd name="connsiteX1" fmla="*/ 268707 w 2436523"/>
                <a:gd name="connsiteY1" fmla="*/ 253026 h 1769406"/>
                <a:gd name="connsiteX2" fmla="*/ 1920526 w 2436523"/>
                <a:gd name="connsiteY2" fmla="*/ 47286 h 1769406"/>
                <a:gd name="connsiteX3" fmla="*/ 2436523 w 2436523"/>
                <a:gd name="connsiteY3" fmla="*/ 749240 h 1769406"/>
              </a:gdLst>
              <a:ahLst/>
              <a:cxnLst>
                <a:cxn ang="0">
                  <a:pos x="connsiteX0" y="connsiteY0"/>
                </a:cxn>
                <a:cxn ang="0">
                  <a:pos x="connsiteX1" y="connsiteY1"/>
                </a:cxn>
                <a:cxn ang="0">
                  <a:pos x="connsiteX2" y="connsiteY2"/>
                </a:cxn>
                <a:cxn ang="0">
                  <a:pos x="connsiteX3" y="connsiteY3"/>
                </a:cxn>
              </a:cxnLst>
              <a:rect l="l" t="t" r="r" b="b"/>
              <a:pathLst>
                <a:path w="2436523" h="1769406">
                  <a:moveTo>
                    <a:pt x="9627" y="1769406"/>
                  </a:moveTo>
                  <a:cubicBezTo>
                    <a:pt x="-2438" y="1155996"/>
                    <a:pt x="-49776" y="540046"/>
                    <a:pt x="268707" y="253026"/>
                  </a:cubicBezTo>
                  <a:cubicBezTo>
                    <a:pt x="587190" y="-33994"/>
                    <a:pt x="1559223" y="-35416"/>
                    <a:pt x="1920526" y="47286"/>
                  </a:cubicBezTo>
                  <a:cubicBezTo>
                    <a:pt x="2281829" y="129988"/>
                    <a:pt x="2416322" y="557268"/>
                    <a:pt x="2436523" y="749240"/>
                  </a:cubicBezTo>
                </a:path>
              </a:pathLst>
            </a:custGeom>
            <a:noFill/>
            <a:ln w="444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46" name="TextBox 45"/>
          <p:cNvSpPr txBox="1"/>
          <p:nvPr/>
        </p:nvSpPr>
        <p:spPr>
          <a:xfrm>
            <a:off x="7181936" y="4329805"/>
            <a:ext cx="1563739"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HelpDesk Logs into Device</a:t>
            </a:r>
            <a:endParaRPr lang="en-US" dirty="0">
              <a:solidFill>
                <a:schemeClr val="bg1"/>
              </a:solidFill>
            </a:endParaRPr>
          </a:p>
        </p:txBody>
      </p:sp>
      <p:sp>
        <p:nvSpPr>
          <p:cNvPr id="47" name="TextBox 46"/>
          <p:cNvSpPr txBox="1"/>
          <p:nvPr/>
        </p:nvSpPr>
        <p:spPr>
          <a:xfrm>
            <a:off x="9525340" y="4329805"/>
            <a:ext cx="1972322" cy="747897"/>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Identity Stolen, Attacker Has Increased </a:t>
            </a:r>
            <a:r>
              <a:rPr lang="en-US" dirty="0" err="1">
                <a:solidFill>
                  <a:schemeClr val="bg1"/>
                </a:solidFill>
                <a:latin typeface="Segoe UI Semibold" panose="020B0702040204020203" pitchFamily="34" charset="0"/>
                <a:cs typeface="Segoe UI Semibold" panose="020B0702040204020203" pitchFamily="34" charset="0"/>
              </a:rPr>
              <a:t>Privs</a:t>
            </a:r>
            <a:endParaRPr lang="en-US" dirty="0">
              <a:solidFill>
                <a:schemeClr val="bg1"/>
              </a:solidFill>
            </a:endParaRPr>
          </a:p>
        </p:txBody>
      </p:sp>
      <p:grpSp>
        <p:nvGrpSpPr>
          <p:cNvPr id="49" name="Group 48"/>
          <p:cNvGrpSpPr/>
          <p:nvPr/>
        </p:nvGrpSpPr>
        <p:grpSpPr>
          <a:xfrm>
            <a:off x="934409" y="2787527"/>
            <a:ext cx="10417455" cy="2288084"/>
            <a:chOff x="1086809" y="2939927"/>
            <a:chExt cx="10417455" cy="2288084"/>
          </a:xfrm>
        </p:grpSpPr>
        <p:cxnSp>
          <p:nvCxnSpPr>
            <p:cNvPr id="50" name="Straight Connector 49"/>
            <p:cNvCxnSpPr/>
            <p:nvPr/>
          </p:nvCxnSpPr>
          <p:spPr>
            <a:xfrm>
              <a:off x="5709697" y="3649662"/>
              <a:ext cx="1849929"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351619" y="3649662"/>
              <a:ext cx="1849929"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046956" y="3649662"/>
              <a:ext cx="1849929"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7559626" y="3316825"/>
              <a:ext cx="1231539" cy="1042572"/>
              <a:chOff x="3126093" y="2664156"/>
              <a:chExt cx="2504661" cy="2120348"/>
            </a:xfrm>
          </p:grpSpPr>
          <p:grpSp>
            <p:nvGrpSpPr>
              <p:cNvPr id="76" name="Group 75"/>
              <p:cNvGrpSpPr/>
              <p:nvPr/>
            </p:nvGrpSpPr>
            <p:grpSpPr>
              <a:xfrm>
                <a:off x="3126093" y="2664156"/>
                <a:ext cx="2504661" cy="2120348"/>
                <a:chOff x="2040835" y="2491409"/>
                <a:chExt cx="2504661" cy="2120348"/>
              </a:xfrm>
            </p:grpSpPr>
            <p:sp>
              <p:nvSpPr>
                <p:cNvPr id="81" name="Rounded Rectangle 80"/>
                <p:cNvSpPr/>
                <p:nvPr/>
              </p:nvSpPr>
              <p:spPr bwMode="auto">
                <a:xfrm>
                  <a:off x="2040835" y="2491409"/>
                  <a:ext cx="2504661" cy="2120348"/>
                </a:xfrm>
                <a:prstGeom prst="roundRect">
                  <a:avLst>
                    <a:gd name="adj" fmla="val 2067"/>
                  </a:avLst>
                </a:prstGeom>
                <a:solidFill>
                  <a:schemeClr val="bg1">
                    <a:lumMod val="9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2" name="Rectangle 81"/>
                <p:cNvSpPr/>
                <p:nvPr/>
              </p:nvSpPr>
              <p:spPr bwMode="auto">
                <a:xfrm>
                  <a:off x="2101795" y="2728819"/>
                  <a:ext cx="2371145" cy="1812701"/>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5" name="Group 84"/>
                <p:cNvGrpSpPr/>
                <p:nvPr/>
              </p:nvGrpSpPr>
              <p:grpSpPr>
                <a:xfrm>
                  <a:off x="3919980" y="2551113"/>
                  <a:ext cx="552960" cy="147450"/>
                  <a:chOff x="4076686" y="2584898"/>
                  <a:chExt cx="342914" cy="91440"/>
                </a:xfrm>
                <a:solidFill>
                  <a:schemeClr val="bg1">
                    <a:lumMod val="75000"/>
                  </a:schemeClr>
                </a:solidFill>
              </p:grpSpPr>
              <p:sp>
                <p:nvSpPr>
                  <p:cNvPr id="86" name="Rectangle 85"/>
                  <p:cNvSpPr/>
                  <p:nvPr/>
                </p:nvSpPr>
                <p:spPr bwMode="auto">
                  <a:xfrm>
                    <a:off x="4328160"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7" name="Rectangle 86"/>
                  <p:cNvSpPr/>
                  <p:nvPr/>
                </p:nvSpPr>
                <p:spPr bwMode="auto">
                  <a:xfrm>
                    <a:off x="4202423"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8" name="Rectangle 87"/>
                  <p:cNvSpPr/>
                  <p:nvPr/>
                </p:nvSpPr>
                <p:spPr bwMode="auto">
                  <a:xfrm>
                    <a:off x="4076686"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77" name="Group 76"/>
              <p:cNvGrpSpPr/>
              <p:nvPr/>
            </p:nvGrpSpPr>
            <p:grpSpPr>
              <a:xfrm>
                <a:off x="3973964" y="3072640"/>
                <a:ext cx="808918" cy="1303381"/>
                <a:chOff x="9038501" y="2645513"/>
                <a:chExt cx="655753" cy="1056589"/>
              </a:xfrm>
            </p:grpSpPr>
            <p:sp>
              <p:nvSpPr>
                <p:cNvPr id="78" name="Freeform 77"/>
                <p:cNvSpPr/>
                <p:nvPr/>
              </p:nvSpPr>
              <p:spPr bwMode="auto">
                <a:xfrm>
                  <a:off x="9180470" y="2645513"/>
                  <a:ext cx="371818" cy="507757"/>
                </a:xfrm>
                <a:custGeom>
                  <a:avLst/>
                  <a:gdLst>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54384"/>
                    <a:gd name="connsiteY0" fmla="*/ 1044927 h 1883127"/>
                    <a:gd name="connsiteX1" fmla="*/ 704568 w 1354384"/>
                    <a:gd name="connsiteY1" fmla="*/ 1206852 h 1883127"/>
                    <a:gd name="connsiteX2" fmla="*/ 909355 w 1354384"/>
                    <a:gd name="connsiteY2" fmla="*/ 1325915 h 1883127"/>
                    <a:gd name="connsiteX3" fmla="*/ 904593 w 1354384"/>
                    <a:gd name="connsiteY3" fmla="*/ 1625952 h 1883127"/>
                    <a:gd name="connsiteX4" fmla="*/ 780768 w 1354384"/>
                    <a:gd name="connsiteY4" fmla="*/ 1845027 h 1883127"/>
                    <a:gd name="connsiteX5" fmla="*/ 795055 w 1354384"/>
                    <a:gd name="connsiteY5" fmla="*/ 1883127 h 1883127"/>
                    <a:gd name="connsiteX6" fmla="*/ 890305 w 1354384"/>
                    <a:gd name="connsiteY6" fmla="*/ 1854552 h 1883127"/>
                    <a:gd name="connsiteX7" fmla="*/ 1304643 w 1354384"/>
                    <a:gd name="connsiteY7" fmla="*/ 1387827 h 1883127"/>
                    <a:gd name="connsiteX8" fmla="*/ 1337980 w 1354384"/>
                    <a:gd name="connsiteY8" fmla="*/ 773465 h 1883127"/>
                    <a:gd name="connsiteX9" fmla="*/ 1223680 w 1354384"/>
                    <a:gd name="connsiteY9" fmla="*/ 611540 h 1883127"/>
                    <a:gd name="connsiteX10" fmla="*/ 1104618 w 1354384"/>
                    <a:gd name="connsiteY10" fmla="*/ 735365 h 1883127"/>
                    <a:gd name="connsiteX11" fmla="*/ 1076043 w 1354384"/>
                    <a:gd name="connsiteY11" fmla="*/ 316265 h 1883127"/>
                    <a:gd name="connsiteX12" fmla="*/ 790293 w 1354384"/>
                    <a:gd name="connsiteY12" fmla="*/ 20990 h 1883127"/>
                    <a:gd name="connsiteX13" fmla="*/ 604555 w 1354384"/>
                    <a:gd name="connsiteY13" fmla="*/ 44802 h 1883127"/>
                    <a:gd name="connsiteX14" fmla="*/ 785530 w 1354384"/>
                    <a:gd name="connsiteY14" fmla="*/ 211490 h 1883127"/>
                    <a:gd name="connsiteX15" fmla="*/ 785530 w 1354384"/>
                    <a:gd name="connsiteY15" fmla="*/ 435327 h 1883127"/>
                    <a:gd name="connsiteX16" fmla="*/ 633130 w 1354384"/>
                    <a:gd name="connsiteY16" fmla="*/ 482952 h 1883127"/>
                    <a:gd name="connsiteX17" fmla="*/ 575980 w 1354384"/>
                    <a:gd name="connsiteY17" fmla="*/ 406752 h 1883127"/>
                    <a:gd name="connsiteX18" fmla="*/ 266418 w 1354384"/>
                    <a:gd name="connsiteY18" fmla="*/ 844902 h 1883127"/>
                    <a:gd name="connsiteX19" fmla="*/ 314043 w 1354384"/>
                    <a:gd name="connsiteY19" fmla="*/ 1302102 h 1883127"/>
                    <a:gd name="connsiteX20" fmla="*/ 137830 w 1354384"/>
                    <a:gd name="connsiteY20" fmla="*/ 1211615 h 1883127"/>
                    <a:gd name="connsiteX21" fmla="*/ 80680 w 1354384"/>
                    <a:gd name="connsiteY21" fmla="*/ 1116365 h 1883127"/>
                    <a:gd name="connsiteX22" fmla="*/ 4480 w 1354384"/>
                    <a:gd name="connsiteY22" fmla="*/ 1430690 h 1883127"/>
                    <a:gd name="connsiteX23" fmla="*/ 223555 w 1354384"/>
                    <a:gd name="connsiteY23" fmla="*/ 1768827 h 1883127"/>
                    <a:gd name="connsiteX24" fmla="*/ 504543 w 1354384"/>
                    <a:gd name="connsiteY24" fmla="*/ 1864077 h 1883127"/>
                    <a:gd name="connsiteX25" fmla="*/ 523593 w 1354384"/>
                    <a:gd name="connsiteY25" fmla="*/ 1825977 h 1883127"/>
                    <a:gd name="connsiteX26" fmla="*/ 537880 w 1354384"/>
                    <a:gd name="connsiteY26" fmla="*/ 1325915 h 1883127"/>
                    <a:gd name="connsiteX27" fmla="*/ 633130 w 1354384"/>
                    <a:gd name="connsiteY27" fmla="*/ 1044927 h 1883127"/>
                    <a:gd name="connsiteX0" fmla="*/ 633130 w 1354384"/>
                    <a:gd name="connsiteY0" fmla="*/ 1044927 h 1883127"/>
                    <a:gd name="connsiteX1" fmla="*/ 704568 w 1354384"/>
                    <a:gd name="connsiteY1" fmla="*/ 1206852 h 1883127"/>
                    <a:gd name="connsiteX2" fmla="*/ 909355 w 1354384"/>
                    <a:gd name="connsiteY2" fmla="*/ 1325915 h 1883127"/>
                    <a:gd name="connsiteX3" fmla="*/ 904593 w 1354384"/>
                    <a:gd name="connsiteY3" fmla="*/ 1625952 h 1883127"/>
                    <a:gd name="connsiteX4" fmla="*/ 780768 w 1354384"/>
                    <a:gd name="connsiteY4" fmla="*/ 1845027 h 1883127"/>
                    <a:gd name="connsiteX5" fmla="*/ 795055 w 1354384"/>
                    <a:gd name="connsiteY5" fmla="*/ 1883127 h 1883127"/>
                    <a:gd name="connsiteX6" fmla="*/ 890305 w 1354384"/>
                    <a:gd name="connsiteY6" fmla="*/ 1854552 h 1883127"/>
                    <a:gd name="connsiteX7" fmla="*/ 1304643 w 1354384"/>
                    <a:gd name="connsiteY7" fmla="*/ 1387827 h 1883127"/>
                    <a:gd name="connsiteX8" fmla="*/ 1337980 w 1354384"/>
                    <a:gd name="connsiteY8" fmla="*/ 773465 h 1883127"/>
                    <a:gd name="connsiteX9" fmla="*/ 1223680 w 1354384"/>
                    <a:gd name="connsiteY9" fmla="*/ 611540 h 1883127"/>
                    <a:gd name="connsiteX10" fmla="*/ 1104618 w 1354384"/>
                    <a:gd name="connsiteY10" fmla="*/ 735365 h 1883127"/>
                    <a:gd name="connsiteX11" fmla="*/ 1076043 w 1354384"/>
                    <a:gd name="connsiteY11" fmla="*/ 316265 h 1883127"/>
                    <a:gd name="connsiteX12" fmla="*/ 790293 w 1354384"/>
                    <a:gd name="connsiteY12" fmla="*/ 20990 h 1883127"/>
                    <a:gd name="connsiteX13" fmla="*/ 604555 w 1354384"/>
                    <a:gd name="connsiteY13" fmla="*/ 44802 h 1883127"/>
                    <a:gd name="connsiteX14" fmla="*/ 785530 w 1354384"/>
                    <a:gd name="connsiteY14" fmla="*/ 211490 h 1883127"/>
                    <a:gd name="connsiteX15" fmla="*/ 785530 w 1354384"/>
                    <a:gd name="connsiteY15" fmla="*/ 435327 h 1883127"/>
                    <a:gd name="connsiteX16" fmla="*/ 633130 w 1354384"/>
                    <a:gd name="connsiteY16" fmla="*/ 482952 h 1883127"/>
                    <a:gd name="connsiteX17" fmla="*/ 575980 w 1354384"/>
                    <a:gd name="connsiteY17" fmla="*/ 406752 h 1883127"/>
                    <a:gd name="connsiteX18" fmla="*/ 266418 w 1354384"/>
                    <a:gd name="connsiteY18" fmla="*/ 844902 h 1883127"/>
                    <a:gd name="connsiteX19" fmla="*/ 314043 w 1354384"/>
                    <a:gd name="connsiteY19" fmla="*/ 1302102 h 1883127"/>
                    <a:gd name="connsiteX20" fmla="*/ 137830 w 1354384"/>
                    <a:gd name="connsiteY20" fmla="*/ 1211615 h 1883127"/>
                    <a:gd name="connsiteX21" fmla="*/ 80680 w 1354384"/>
                    <a:gd name="connsiteY21" fmla="*/ 1116365 h 1883127"/>
                    <a:gd name="connsiteX22" fmla="*/ 4480 w 1354384"/>
                    <a:gd name="connsiteY22" fmla="*/ 1430690 h 1883127"/>
                    <a:gd name="connsiteX23" fmla="*/ 223555 w 1354384"/>
                    <a:gd name="connsiteY23" fmla="*/ 1768827 h 1883127"/>
                    <a:gd name="connsiteX24" fmla="*/ 504543 w 1354384"/>
                    <a:gd name="connsiteY24" fmla="*/ 1864077 h 1883127"/>
                    <a:gd name="connsiteX25" fmla="*/ 523593 w 1354384"/>
                    <a:gd name="connsiteY25" fmla="*/ 1825977 h 1883127"/>
                    <a:gd name="connsiteX26" fmla="*/ 537880 w 1354384"/>
                    <a:gd name="connsiteY26" fmla="*/ 1325915 h 1883127"/>
                    <a:gd name="connsiteX27" fmla="*/ 633130 w 1354384"/>
                    <a:gd name="connsiteY27" fmla="*/ 1044927 h 1883127"/>
                    <a:gd name="connsiteX0" fmla="*/ 633130 w 1374140"/>
                    <a:gd name="connsiteY0" fmla="*/ 1044927 h 1883127"/>
                    <a:gd name="connsiteX1" fmla="*/ 704568 w 1374140"/>
                    <a:gd name="connsiteY1" fmla="*/ 1206852 h 1883127"/>
                    <a:gd name="connsiteX2" fmla="*/ 909355 w 1374140"/>
                    <a:gd name="connsiteY2" fmla="*/ 1325915 h 1883127"/>
                    <a:gd name="connsiteX3" fmla="*/ 904593 w 1374140"/>
                    <a:gd name="connsiteY3" fmla="*/ 1625952 h 1883127"/>
                    <a:gd name="connsiteX4" fmla="*/ 780768 w 1374140"/>
                    <a:gd name="connsiteY4" fmla="*/ 1845027 h 1883127"/>
                    <a:gd name="connsiteX5" fmla="*/ 795055 w 1374140"/>
                    <a:gd name="connsiteY5" fmla="*/ 1883127 h 1883127"/>
                    <a:gd name="connsiteX6" fmla="*/ 890305 w 1374140"/>
                    <a:gd name="connsiteY6" fmla="*/ 1854552 h 1883127"/>
                    <a:gd name="connsiteX7" fmla="*/ 1304643 w 1374140"/>
                    <a:gd name="connsiteY7" fmla="*/ 1387827 h 1883127"/>
                    <a:gd name="connsiteX8" fmla="*/ 1337980 w 1374140"/>
                    <a:gd name="connsiteY8" fmla="*/ 773465 h 1883127"/>
                    <a:gd name="connsiteX9" fmla="*/ 1223680 w 1374140"/>
                    <a:gd name="connsiteY9" fmla="*/ 611540 h 1883127"/>
                    <a:gd name="connsiteX10" fmla="*/ 1104618 w 1374140"/>
                    <a:gd name="connsiteY10" fmla="*/ 735365 h 1883127"/>
                    <a:gd name="connsiteX11" fmla="*/ 1076043 w 1374140"/>
                    <a:gd name="connsiteY11" fmla="*/ 316265 h 1883127"/>
                    <a:gd name="connsiteX12" fmla="*/ 790293 w 1374140"/>
                    <a:gd name="connsiteY12" fmla="*/ 20990 h 1883127"/>
                    <a:gd name="connsiteX13" fmla="*/ 604555 w 1374140"/>
                    <a:gd name="connsiteY13" fmla="*/ 44802 h 1883127"/>
                    <a:gd name="connsiteX14" fmla="*/ 785530 w 1374140"/>
                    <a:gd name="connsiteY14" fmla="*/ 211490 h 1883127"/>
                    <a:gd name="connsiteX15" fmla="*/ 785530 w 1374140"/>
                    <a:gd name="connsiteY15" fmla="*/ 435327 h 1883127"/>
                    <a:gd name="connsiteX16" fmla="*/ 633130 w 1374140"/>
                    <a:gd name="connsiteY16" fmla="*/ 482952 h 1883127"/>
                    <a:gd name="connsiteX17" fmla="*/ 575980 w 1374140"/>
                    <a:gd name="connsiteY17" fmla="*/ 406752 h 1883127"/>
                    <a:gd name="connsiteX18" fmla="*/ 266418 w 1374140"/>
                    <a:gd name="connsiteY18" fmla="*/ 844902 h 1883127"/>
                    <a:gd name="connsiteX19" fmla="*/ 314043 w 1374140"/>
                    <a:gd name="connsiteY19" fmla="*/ 1302102 h 1883127"/>
                    <a:gd name="connsiteX20" fmla="*/ 137830 w 1374140"/>
                    <a:gd name="connsiteY20" fmla="*/ 1211615 h 1883127"/>
                    <a:gd name="connsiteX21" fmla="*/ 80680 w 1374140"/>
                    <a:gd name="connsiteY21" fmla="*/ 1116365 h 1883127"/>
                    <a:gd name="connsiteX22" fmla="*/ 4480 w 1374140"/>
                    <a:gd name="connsiteY22" fmla="*/ 1430690 h 1883127"/>
                    <a:gd name="connsiteX23" fmla="*/ 223555 w 1374140"/>
                    <a:gd name="connsiteY23" fmla="*/ 1768827 h 1883127"/>
                    <a:gd name="connsiteX24" fmla="*/ 504543 w 1374140"/>
                    <a:gd name="connsiteY24" fmla="*/ 1864077 h 1883127"/>
                    <a:gd name="connsiteX25" fmla="*/ 523593 w 1374140"/>
                    <a:gd name="connsiteY25" fmla="*/ 1825977 h 1883127"/>
                    <a:gd name="connsiteX26" fmla="*/ 537880 w 1374140"/>
                    <a:gd name="connsiteY26" fmla="*/ 1325915 h 1883127"/>
                    <a:gd name="connsiteX27" fmla="*/ 633130 w 1374140"/>
                    <a:gd name="connsiteY27" fmla="*/ 1044927 h 1883127"/>
                    <a:gd name="connsiteX0" fmla="*/ 637959 w 1378969"/>
                    <a:gd name="connsiteY0" fmla="*/ 1044927 h 1883127"/>
                    <a:gd name="connsiteX1" fmla="*/ 709397 w 1378969"/>
                    <a:gd name="connsiteY1" fmla="*/ 1206852 h 1883127"/>
                    <a:gd name="connsiteX2" fmla="*/ 914184 w 1378969"/>
                    <a:gd name="connsiteY2" fmla="*/ 1325915 h 1883127"/>
                    <a:gd name="connsiteX3" fmla="*/ 909422 w 1378969"/>
                    <a:gd name="connsiteY3" fmla="*/ 1625952 h 1883127"/>
                    <a:gd name="connsiteX4" fmla="*/ 785597 w 1378969"/>
                    <a:gd name="connsiteY4" fmla="*/ 1845027 h 1883127"/>
                    <a:gd name="connsiteX5" fmla="*/ 799884 w 1378969"/>
                    <a:gd name="connsiteY5" fmla="*/ 1883127 h 1883127"/>
                    <a:gd name="connsiteX6" fmla="*/ 895134 w 1378969"/>
                    <a:gd name="connsiteY6" fmla="*/ 1854552 h 1883127"/>
                    <a:gd name="connsiteX7" fmla="*/ 1309472 w 1378969"/>
                    <a:gd name="connsiteY7" fmla="*/ 1387827 h 1883127"/>
                    <a:gd name="connsiteX8" fmla="*/ 1342809 w 1378969"/>
                    <a:gd name="connsiteY8" fmla="*/ 773465 h 1883127"/>
                    <a:gd name="connsiteX9" fmla="*/ 1228509 w 1378969"/>
                    <a:gd name="connsiteY9" fmla="*/ 611540 h 1883127"/>
                    <a:gd name="connsiteX10" fmla="*/ 1109447 w 1378969"/>
                    <a:gd name="connsiteY10" fmla="*/ 735365 h 1883127"/>
                    <a:gd name="connsiteX11" fmla="*/ 1080872 w 1378969"/>
                    <a:gd name="connsiteY11" fmla="*/ 316265 h 1883127"/>
                    <a:gd name="connsiteX12" fmla="*/ 795122 w 1378969"/>
                    <a:gd name="connsiteY12" fmla="*/ 20990 h 1883127"/>
                    <a:gd name="connsiteX13" fmla="*/ 609384 w 1378969"/>
                    <a:gd name="connsiteY13" fmla="*/ 44802 h 1883127"/>
                    <a:gd name="connsiteX14" fmla="*/ 790359 w 1378969"/>
                    <a:gd name="connsiteY14" fmla="*/ 211490 h 1883127"/>
                    <a:gd name="connsiteX15" fmla="*/ 790359 w 1378969"/>
                    <a:gd name="connsiteY15" fmla="*/ 435327 h 1883127"/>
                    <a:gd name="connsiteX16" fmla="*/ 637959 w 1378969"/>
                    <a:gd name="connsiteY16" fmla="*/ 482952 h 1883127"/>
                    <a:gd name="connsiteX17" fmla="*/ 580809 w 1378969"/>
                    <a:gd name="connsiteY17" fmla="*/ 406752 h 1883127"/>
                    <a:gd name="connsiteX18" fmla="*/ 271247 w 1378969"/>
                    <a:gd name="connsiteY18" fmla="*/ 844902 h 1883127"/>
                    <a:gd name="connsiteX19" fmla="*/ 318872 w 1378969"/>
                    <a:gd name="connsiteY19" fmla="*/ 1302102 h 1883127"/>
                    <a:gd name="connsiteX20" fmla="*/ 142659 w 1378969"/>
                    <a:gd name="connsiteY20" fmla="*/ 1211615 h 1883127"/>
                    <a:gd name="connsiteX21" fmla="*/ 85509 w 1378969"/>
                    <a:gd name="connsiteY21" fmla="*/ 1116365 h 1883127"/>
                    <a:gd name="connsiteX22" fmla="*/ 9309 w 1378969"/>
                    <a:gd name="connsiteY22" fmla="*/ 1430690 h 1883127"/>
                    <a:gd name="connsiteX23" fmla="*/ 228384 w 1378969"/>
                    <a:gd name="connsiteY23" fmla="*/ 1768827 h 1883127"/>
                    <a:gd name="connsiteX24" fmla="*/ 509372 w 1378969"/>
                    <a:gd name="connsiteY24" fmla="*/ 1864077 h 1883127"/>
                    <a:gd name="connsiteX25" fmla="*/ 528422 w 1378969"/>
                    <a:gd name="connsiteY25" fmla="*/ 1825977 h 1883127"/>
                    <a:gd name="connsiteX26" fmla="*/ 542709 w 1378969"/>
                    <a:gd name="connsiteY26" fmla="*/ 1325915 h 1883127"/>
                    <a:gd name="connsiteX27" fmla="*/ 637959 w 1378969"/>
                    <a:gd name="connsiteY27" fmla="*/ 1044927 h 1883127"/>
                    <a:gd name="connsiteX0" fmla="*/ 637959 w 1378969"/>
                    <a:gd name="connsiteY0" fmla="*/ 1044927 h 1883127"/>
                    <a:gd name="connsiteX1" fmla="*/ 709397 w 1378969"/>
                    <a:gd name="connsiteY1" fmla="*/ 1206852 h 1883127"/>
                    <a:gd name="connsiteX2" fmla="*/ 914184 w 1378969"/>
                    <a:gd name="connsiteY2" fmla="*/ 1325915 h 1883127"/>
                    <a:gd name="connsiteX3" fmla="*/ 909422 w 1378969"/>
                    <a:gd name="connsiteY3" fmla="*/ 1625952 h 1883127"/>
                    <a:gd name="connsiteX4" fmla="*/ 785597 w 1378969"/>
                    <a:gd name="connsiteY4" fmla="*/ 1845027 h 1883127"/>
                    <a:gd name="connsiteX5" fmla="*/ 799884 w 1378969"/>
                    <a:gd name="connsiteY5" fmla="*/ 1883127 h 1883127"/>
                    <a:gd name="connsiteX6" fmla="*/ 895134 w 1378969"/>
                    <a:gd name="connsiteY6" fmla="*/ 1854552 h 1883127"/>
                    <a:gd name="connsiteX7" fmla="*/ 1309472 w 1378969"/>
                    <a:gd name="connsiteY7" fmla="*/ 1387827 h 1883127"/>
                    <a:gd name="connsiteX8" fmla="*/ 1342809 w 1378969"/>
                    <a:gd name="connsiteY8" fmla="*/ 773465 h 1883127"/>
                    <a:gd name="connsiteX9" fmla="*/ 1228509 w 1378969"/>
                    <a:gd name="connsiteY9" fmla="*/ 611540 h 1883127"/>
                    <a:gd name="connsiteX10" fmla="*/ 1109447 w 1378969"/>
                    <a:gd name="connsiteY10" fmla="*/ 735365 h 1883127"/>
                    <a:gd name="connsiteX11" fmla="*/ 1080872 w 1378969"/>
                    <a:gd name="connsiteY11" fmla="*/ 316265 h 1883127"/>
                    <a:gd name="connsiteX12" fmla="*/ 795122 w 1378969"/>
                    <a:gd name="connsiteY12" fmla="*/ 20990 h 1883127"/>
                    <a:gd name="connsiteX13" fmla="*/ 609384 w 1378969"/>
                    <a:gd name="connsiteY13" fmla="*/ 44802 h 1883127"/>
                    <a:gd name="connsiteX14" fmla="*/ 790359 w 1378969"/>
                    <a:gd name="connsiteY14" fmla="*/ 211490 h 1883127"/>
                    <a:gd name="connsiteX15" fmla="*/ 790359 w 1378969"/>
                    <a:gd name="connsiteY15" fmla="*/ 435327 h 1883127"/>
                    <a:gd name="connsiteX16" fmla="*/ 637959 w 1378969"/>
                    <a:gd name="connsiteY16" fmla="*/ 482952 h 1883127"/>
                    <a:gd name="connsiteX17" fmla="*/ 580809 w 1378969"/>
                    <a:gd name="connsiteY17" fmla="*/ 406752 h 1883127"/>
                    <a:gd name="connsiteX18" fmla="*/ 271247 w 1378969"/>
                    <a:gd name="connsiteY18" fmla="*/ 844902 h 1883127"/>
                    <a:gd name="connsiteX19" fmla="*/ 318872 w 1378969"/>
                    <a:gd name="connsiteY19" fmla="*/ 1302102 h 1883127"/>
                    <a:gd name="connsiteX20" fmla="*/ 142659 w 1378969"/>
                    <a:gd name="connsiteY20" fmla="*/ 1211615 h 1883127"/>
                    <a:gd name="connsiteX21" fmla="*/ 85509 w 1378969"/>
                    <a:gd name="connsiteY21" fmla="*/ 1116365 h 1883127"/>
                    <a:gd name="connsiteX22" fmla="*/ 9309 w 1378969"/>
                    <a:gd name="connsiteY22" fmla="*/ 1430690 h 1883127"/>
                    <a:gd name="connsiteX23" fmla="*/ 228384 w 1378969"/>
                    <a:gd name="connsiteY23" fmla="*/ 1768827 h 1883127"/>
                    <a:gd name="connsiteX24" fmla="*/ 509372 w 1378969"/>
                    <a:gd name="connsiteY24" fmla="*/ 1864077 h 1883127"/>
                    <a:gd name="connsiteX25" fmla="*/ 528422 w 1378969"/>
                    <a:gd name="connsiteY25" fmla="*/ 1825977 h 1883127"/>
                    <a:gd name="connsiteX26" fmla="*/ 542709 w 1378969"/>
                    <a:gd name="connsiteY26" fmla="*/ 1325915 h 1883127"/>
                    <a:gd name="connsiteX27" fmla="*/ 637959 w 1378969"/>
                    <a:gd name="connsiteY27" fmla="*/ 1044927 h 18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78969" h="1883127">
                      <a:moveTo>
                        <a:pt x="637959" y="1044927"/>
                      </a:moveTo>
                      <a:cubicBezTo>
                        <a:pt x="732415" y="1053658"/>
                        <a:pt x="663360" y="1160021"/>
                        <a:pt x="709397" y="1206852"/>
                      </a:cubicBezTo>
                      <a:cubicBezTo>
                        <a:pt x="755434" y="1253683"/>
                        <a:pt x="880847" y="1256065"/>
                        <a:pt x="914184" y="1325915"/>
                      </a:cubicBezTo>
                      <a:cubicBezTo>
                        <a:pt x="947521" y="1395765"/>
                        <a:pt x="950697" y="1552927"/>
                        <a:pt x="909422" y="1625952"/>
                      </a:cubicBezTo>
                      <a:lnTo>
                        <a:pt x="785597" y="1845027"/>
                      </a:lnTo>
                      <a:lnTo>
                        <a:pt x="799884" y="1883127"/>
                      </a:lnTo>
                      <a:lnTo>
                        <a:pt x="895134" y="1854552"/>
                      </a:lnTo>
                      <a:cubicBezTo>
                        <a:pt x="980065" y="1772002"/>
                        <a:pt x="1234860" y="1568008"/>
                        <a:pt x="1309472" y="1387827"/>
                      </a:cubicBezTo>
                      <a:cubicBezTo>
                        <a:pt x="1384084" y="1207646"/>
                        <a:pt x="1403928" y="1088584"/>
                        <a:pt x="1342809" y="773465"/>
                      </a:cubicBezTo>
                      <a:cubicBezTo>
                        <a:pt x="1281690" y="458346"/>
                        <a:pt x="1267403" y="617890"/>
                        <a:pt x="1228509" y="611540"/>
                      </a:cubicBezTo>
                      <a:cubicBezTo>
                        <a:pt x="1189615" y="605190"/>
                        <a:pt x="1134053" y="784577"/>
                        <a:pt x="1109447" y="735365"/>
                      </a:cubicBezTo>
                      <a:cubicBezTo>
                        <a:pt x="1084841" y="686153"/>
                        <a:pt x="1133259" y="435327"/>
                        <a:pt x="1080872" y="316265"/>
                      </a:cubicBezTo>
                      <a:cubicBezTo>
                        <a:pt x="1028485" y="197203"/>
                        <a:pt x="873703" y="66234"/>
                        <a:pt x="795122" y="20990"/>
                      </a:cubicBezTo>
                      <a:cubicBezTo>
                        <a:pt x="716541" y="-24254"/>
                        <a:pt x="610178" y="13052"/>
                        <a:pt x="609384" y="44802"/>
                      </a:cubicBezTo>
                      <a:cubicBezTo>
                        <a:pt x="608590" y="76552"/>
                        <a:pt x="760197" y="146403"/>
                        <a:pt x="790359" y="211490"/>
                      </a:cubicBezTo>
                      <a:cubicBezTo>
                        <a:pt x="820521" y="276577"/>
                        <a:pt x="815759" y="390083"/>
                        <a:pt x="790359" y="435327"/>
                      </a:cubicBezTo>
                      <a:cubicBezTo>
                        <a:pt x="764959" y="480571"/>
                        <a:pt x="672884" y="487715"/>
                        <a:pt x="637959" y="482952"/>
                      </a:cubicBezTo>
                      <a:cubicBezTo>
                        <a:pt x="603034" y="478190"/>
                        <a:pt x="641928" y="346427"/>
                        <a:pt x="580809" y="406752"/>
                      </a:cubicBezTo>
                      <a:cubicBezTo>
                        <a:pt x="320460" y="662339"/>
                        <a:pt x="307759" y="670277"/>
                        <a:pt x="271247" y="844902"/>
                      </a:cubicBezTo>
                      <a:cubicBezTo>
                        <a:pt x="227591" y="994127"/>
                        <a:pt x="340303" y="1240983"/>
                        <a:pt x="318872" y="1302102"/>
                      </a:cubicBezTo>
                      <a:cubicBezTo>
                        <a:pt x="297441" y="1363221"/>
                        <a:pt x="181553" y="1242571"/>
                        <a:pt x="142659" y="1211615"/>
                      </a:cubicBezTo>
                      <a:cubicBezTo>
                        <a:pt x="103765" y="1180659"/>
                        <a:pt x="107734" y="1079853"/>
                        <a:pt x="85509" y="1116365"/>
                      </a:cubicBezTo>
                      <a:cubicBezTo>
                        <a:pt x="6134" y="1148115"/>
                        <a:pt x="-14503" y="1321946"/>
                        <a:pt x="9309" y="1430690"/>
                      </a:cubicBezTo>
                      <a:cubicBezTo>
                        <a:pt x="33121" y="1539434"/>
                        <a:pt x="145040" y="1696596"/>
                        <a:pt x="228384" y="1768827"/>
                      </a:cubicBezTo>
                      <a:cubicBezTo>
                        <a:pt x="311728" y="1841058"/>
                        <a:pt x="459366" y="1854552"/>
                        <a:pt x="509372" y="1864077"/>
                      </a:cubicBezTo>
                      <a:cubicBezTo>
                        <a:pt x="559378" y="1873602"/>
                        <a:pt x="522866" y="1915671"/>
                        <a:pt x="528422" y="1825977"/>
                      </a:cubicBezTo>
                      <a:cubicBezTo>
                        <a:pt x="533978" y="1736283"/>
                        <a:pt x="524453" y="1456090"/>
                        <a:pt x="542709" y="1325915"/>
                      </a:cubicBezTo>
                      <a:cubicBezTo>
                        <a:pt x="560965" y="1195740"/>
                        <a:pt x="610178" y="1064771"/>
                        <a:pt x="637959" y="1044927"/>
                      </a:cubicBezTo>
                      <a:close/>
                    </a:path>
                  </a:pathLst>
                </a:cu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9" name="Freeform 5"/>
                <p:cNvSpPr>
                  <a:spLocks noEditPoints="1"/>
                </p:cNvSpPr>
                <p:nvPr/>
              </p:nvSpPr>
              <p:spPr bwMode="black">
                <a:xfrm>
                  <a:off x="9038501" y="3193007"/>
                  <a:ext cx="655753" cy="509095"/>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rgbClr val="696969"/>
                </a:solidFill>
                <a:ln>
                  <a:noFill/>
                </a:ln>
              </p:spPr>
              <p:txBody>
                <a:bodyPr vert="horz" wrap="square" lIns="89621" tIns="44811" rIns="89621" bIns="44811" numCol="1" anchor="t" anchorCtr="0" compatLnSpc="1">
                  <a:prstTxWarp prst="textNoShape">
                    <a:avLst/>
                  </a:prstTxWarp>
                </a:bodyPr>
                <a:lstStyle/>
                <a:p>
                  <a:pPr defTabSz="914185"/>
                  <a:endParaRPr lang="en-US">
                    <a:solidFill>
                      <a:srgbClr val="FFFFFF"/>
                    </a:solidFill>
                  </a:endParaRPr>
                </a:p>
              </p:txBody>
            </p:sp>
          </p:grpSp>
        </p:grpSp>
        <p:sp>
          <p:nvSpPr>
            <p:cNvPr id="72" name="Freeform 20"/>
            <p:cNvSpPr>
              <a:spLocks noEditPoints="1"/>
            </p:cNvSpPr>
            <p:nvPr/>
          </p:nvSpPr>
          <p:spPr bwMode="black">
            <a:xfrm>
              <a:off x="10037062" y="3388514"/>
              <a:ext cx="1358978" cy="87428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a:solidFill>
                  <a:srgbClr val="505050">
                    <a:lumMod val="50000"/>
                  </a:srgbClr>
                </a:solidFill>
                <a:latin typeface="Segoe Light" pitchFamily="34" charset="0"/>
              </a:endParaRPr>
            </a:p>
          </p:txBody>
        </p:sp>
        <p:grpSp>
          <p:nvGrpSpPr>
            <p:cNvPr id="55" name="Group 54"/>
            <p:cNvGrpSpPr/>
            <p:nvPr/>
          </p:nvGrpSpPr>
          <p:grpSpPr>
            <a:xfrm>
              <a:off x="1086809" y="2939927"/>
              <a:ext cx="2150939" cy="1419470"/>
              <a:chOff x="851640" y="2835029"/>
              <a:chExt cx="2150939" cy="1419470"/>
            </a:xfrm>
          </p:grpSpPr>
          <p:sp>
            <p:nvSpPr>
              <p:cNvPr id="68" name="Freeform 67"/>
              <p:cNvSpPr>
                <a:spLocks/>
              </p:cNvSpPr>
              <p:nvPr/>
            </p:nvSpPr>
            <p:spPr bwMode="auto">
              <a:xfrm flipH="1">
                <a:off x="851640" y="2835029"/>
                <a:ext cx="969275" cy="1145021"/>
              </a:xfrm>
              <a:custGeom>
                <a:avLst/>
                <a:gdLst>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15489 w 2263839"/>
                  <a:gd name="connsiteY24" fmla="*/ 2426557 h 2674313"/>
                  <a:gd name="connsiteX25" fmla="*/ 1131920 w 2263839"/>
                  <a:gd name="connsiteY25" fmla="*/ 2362574 h 2674313"/>
                  <a:gd name="connsiteX26" fmla="*/ 1148350 w 2263839"/>
                  <a:gd name="connsiteY26" fmla="*/ 2426557 h 2674313"/>
                  <a:gd name="connsiteX27" fmla="*/ 1195796 w 2263839"/>
                  <a:gd name="connsiteY27" fmla="*/ 2674313 h 2674313"/>
                  <a:gd name="connsiteX28" fmla="*/ 2263839 w 2263839"/>
                  <a:gd name="connsiteY28" fmla="*/ 2674313 h 2674313"/>
                  <a:gd name="connsiteX29" fmla="*/ 2230176 w 2263839"/>
                  <a:gd name="connsiteY29" fmla="*/ 2021817 h 2674313"/>
                  <a:gd name="connsiteX30" fmla="*/ 2064920 w 2263839"/>
                  <a:gd name="connsiteY30" fmla="*/ 1856396 h 2674313"/>
                  <a:gd name="connsiteX31" fmla="*/ 1795614 w 2263839"/>
                  <a:gd name="connsiteY31" fmla="*/ 1755305 h 2674313"/>
                  <a:gd name="connsiteX32" fmla="*/ 1630358 w 2263839"/>
                  <a:gd name="connsiteY32" fmla="*/ 1672594 h 2674313"/>
                  <a:gd name="connsiteX33" fmla="*/ 1547730 w 2263839"/>
                  <a:gd name="connsiteY33" fmla="*/ 1586820 h 2674313"/>
                  <a:gd name="connsiteX34" fmla="*/ 1431439 w 2263839"/>
                  <a:gd name="connsiteY34" fmla="*/ 1488793 h 2674313"/>
                  <a:gd name="connsiteX35" fmla="*/ 1431439 w 2263839"/>
                  <a:gd name="connsiteY35" fmla="*/ 1369322 h 2674313"/>
                  <a:gd name="connsiteX36" fmla="*/ 1679323 w 2263839"/>
                  <a:gd name="connsiteY36" fmla="*/ 1286611 h 2674313"/>
                  <a:gd name="connsiteX37" fmla="*/ 1746649 w 2263839"/>
                  <a:gd name="connsiteY37" fmla="*/ 1271294 h 2674313"/>
                  <a:gd name="connsiteX38" fmla="*/ 1712986 w 2263839"/>
                  <a:gd name="connsiteY38" fmla="*/ 1203900 h 2674313"/>
                  <a:gd name="connsiteX39" fmla="*/ 1679323 w 2263839"/>
                  <a:gd name="connsiteY39" fmla="*/ 1102810 h 2674313"/>
                  <a:gd name="connsiteX40" fmla="*/ 1813976 w 2263839"/>
                  <a:gd name="connsiteY40" fmla="*/ 1219217 h 2674313"/>
                  <a:gd name="connsiteX41" fmla="*/ 1712986 w 2263839"/>
                  <a:gd name="connsiteY41" fmla="*/ 968022 h 2674313"/>
                  <a:gd name="connsiteX42" fmla="*/ 1664021 w 2263839"/>
                  <a:gd name="connsiteY42" fmla="*/ 735207 h 2674313"/>
                  <a:gd name="connsiteX43" fmla="*/ 1581393 w 2263839"/>
                  <a:gd name="connsiteY43" fmla="*/ 284893 h 2674313"/>
                  <a:gd name="connsiteX44" fmla="*/ 1446740 w 2263839"/>
                  <a:gd name="connsiteY44" fmla="*/ 101091 h 2674313"/>
                  <a:gd name="connsiteX45" fmla="*/ 1146831 w 2263839"/>
                  <a:gd name="connsiteY45" fmla="*/ 0 h 2674313"/>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15489 w 2263839"/>
                  <a:gd name="connsiteY24" fmla="*/ 2426557 h 2674313"/>
                  <a:gd name="connsiteX25" fmla="*/ 1131920 w 2263839"/>
                  <a:gd name="connsiteY25" fmla="*/ 2362574 h 2674313"/>
                  <a:gd name="connsiteX26" fmla="*/ 1195796 w 2263839"/>
                  <a:gd name="connsiteY26" fmla="*/ 2674313 h 2674313"/>
                  <a:gd name="connsiteX27" fmla="*/ 2263839 w 2263839"/>
                  <a:gd name="connsiteY27" fmla="*/ 2674313 h 2674313"/>
                  <a:gd name="connsiteX28" fmla="*/ 2230176 w 2263839"/>
                  <a:gd name="connsiteY28" fmla="*/ 2021817 h 2674313"/>
                  <a:gd name="connsiteX29" fmla="*/ 2064920 w 2263839"/>
                  <a:gd name="connsiteY29" fmla="*/ 1856396 h 2674313"/>
                  <a:gd name="connsiteX30" fmla="*/ 1795614 w 2263839"/>
                  <a:gd name="connsiteY30" fmla="*/ 1755305 h 2674313"/>
                  <a:gd name="connsiteX31" fmla="*/ 1630358 w 2263839"/>
                  <a:gd name="connsiteY31" fmla="*/ 1672594 h 2674313"/>
                  <a:gd name="connsiteX32" fmla="*/ 1547730 w 2263839"/>
                  <a:gd name="connsiteY32" fmla="*/ 1586820 h 2674313"/>
                  <a:gd name="connsiteX33" fmla="*/ 1431439 w 2263839"/>
                  <a:gd name="connsiteY33" fmla="*/ 1488793 h 2674313"/>
                  <a:gd name="connsiteX34" fmla="*/ 1431439 w 2263839"/>
                  <a:gd name="connsiteY34" fmla="*/ 1369322 h 2674313"/>
                  <a:gd name="connsiteX35" fmla="*/ 1679323 w 2263839"/>
                  <a:gd name="connsiteY35" fmla="*/ 1286611 h 2674313"/>
                  <a:gd name="connsiteX36" fmla="*/ 1746649 w 2263839"/>
                  <a:gd name="connsiteY36" fmla="*/ 1271294 h 2674313"/>
                  <a:gd name="connsiteX37" fmla="*/ 1712986 w 2263839"/>
                  <a:gd name="connsiteY37" fmla="*/ 1203900 h 2674313"/>
                  <a:gd name="connsiteX38" fmla="*/ 1679323 w 2263839"/>
                  <a:gd name="connsiteY38" fmla="*/ 1102810 h 2674313"/>
                  <a:gd name="connsiteX39" fmla="*/ 1813976 w 2263839"/>
                  <a:gd name="connsiteY39" fmla="*/ 1219217 h 2674313"/>
                  <a:gd name="connsiteX40" fmla="*/ 1712986 w 2263839"/>
                  <a:gd name="connsiteY40" fmla="*/ 968022 h 2674313"/>
                  <a:gd name="connsiteX41" fmla="*/ 1664021 w 2263839"/>
                  <a:gd name="connsiteY41" fmla="*/ 735207 h 2674313"/>
                  <a:gd name="connsiteX42" fmla="*/ 1581393 w 2263839"/>
                  <a:gd name="connsiteY42" fmla="*/ 284893 h 2674313"/>
                  <a:gd name="connsiteX43" fmla="*/ 1446740 w 2263839"/>
                  <a:gd name="connsiteY43" fmla="*/ 101091 h 2674313"/>
                  <a:gd name="connsiteX44" fmla="*/ 1146831 w 2263839"/>
                  <a:gd name="connsiteY44" fmla="*/ 0 h 2674313"/>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15489 w 2263839"/>
                  <a:gd name="connsiteY24" fmla="*/ 2426557 h 2674313"/>
                  <a:gd name="connsiteX25" fmla="*/ 1195796 w 2263839"/>
                  <a:gd name="connsiteY25" fmla="*/ 2674313 h 2674313"/>
                  <a:gd name="connsiteX26" fmla="*/ 2263839 w 2263839"/>
                  <a:gd name="connsiteY26" fmla="*/ 2674313 h 2674313"/>
                  <a:gd name="connsiteX27" fmla="*/ 2230176 w 2263839"/>
                  <a:gd name="connsiteY27" fmla="*/ 2021817 h 2674313"/>
                  <a:gd name="connsiteX28" fmla="*/ 2064920 w 2263839"/>
                  <a:gd name="connsiteY28" fmla="*/ 1856396 h 2674313"/>
                  <a:gd name="connsiteX29" fmla="*/ 1795614 w 2263839"/>
                  <a:gd name="connsiteY29" fmla="*/ 1755305 h 2674313"/>
                  <a:gd name="connsiteX30" fmla="*/ 1630358 w 2263839"/>
                  <a:gd name="connsiteY30" fmla="*/ 1672594 h 2674313"/>
                  <a:gd name="connsiteX31" fmla="*/ 1547730 w 2263839"/>
                  <a:gd name="connsiteY31" fmla="*/ 1586820 h 2674313"/>
                  <a:gd name="connsiteX32" fmla="*/ 1431439 w 2263839"/>
                  <a:gd name="connsiteY32" fmla="*/ 1488793 h 2674313"/>
                  <a:gd name="connsiteX33" fmla="*/ 1431439 w 2263839"/>
                  <a:gd name="connsiteY33" fmla="*/ 1369322 h 2674313"/>
                  <a:gd name="connsiteX34" fmla="*/ 1679323 w 2263839"/>
                  <a:gd name="connsiteY34" fmla="*/ 1286611 h 2674313"/>
                  <a:gd name="connsiteX35" fmla="*/ 1746649 w 2263839"/>
                  <a:gd name="connsiteY35" fmla="*/ 1271294 h 2674313"/>
                  <a:gd name="connsiteX36" fmla="*/ 1712986 w 2263839"/>
                  <a:gd name="connsiteY36" fmla="*/ 1203900 h 2674313"/>
                  <a:gd name="connsiteX37" fmla="*/ 1679323 w 2263839"/>
                  <a:gd name="connsiteY37" fmla="*/ 1102810 h 2674313"/>
                  <a:gd name="connsiteX38" fmla="*/ 1813976 w 2263839"/>
                  <a:gd name="connsiteY38" fmla="*/ 1219217 h 2674313"/>
                  <a:gd name="connsiteX39" fmla="*/ 1712986 w 2263839"/>
                  <a:gd name="connsiteY39" fmla="*/ 968022 h 2674313"/>
                  <a:gd name="connsiteX40" fmla="*/ 1664021 w 2263839"/>
                  <a:gd name="connsiteY40" fmla="*/ 735207 h 2674313"/>
                  <a:gd name="connsiteX41" fmla="*/ 1581393 w 2263839"/>
                  <a:gd name="connsiteY41" fmla="*/ 284893 h 2674313"/>
                  <a:gd name="connsiteX42" fmla="*/ 1446740 w 2263839"/>
                  <a:gd name="connsiteY42" fmla="*/ 101091 h 2674313"/>
                  <a:gd name="connsiteX43" fmla="*/ 1146831 w 2263839"/>
                  <a:gd name="connsiteY43" fmla="*/ 0 h 2674313"/>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95796 w 2263839"/>
                  <a:gd name="connsiteY24" fmla="*/ 2674313 h 2674313"/>
                  <a:gd name="connsiteX25" fmla="*/ 2263839 w 2263839"/>
                  <a:gd name="connsiteY25" fmla="*/ 2674313 h 2674313"/>
                  <a:gd name="connsiteX26" fmla="*/ 2230176 w 2263839"/>
                  <a:gd name="connsiteY26" fmla="*/ 2021817 h 2674313"/>
                  <a:gd name="connsiteX27" fmla="*/ 2064920 w 2263839"/>
                  <a:gd name="connsiteY27" fmla="*/ 1856396 h 2674313"/>
                  <a:gd name="connsiteX28" fmla="*/ 1795614 w 2263839"/>
                  <a:gd name="connsiteY28" fmla="*/ 1755305 h 2674313"/>
                  <a:gd name="connsiteX29" fmla="*/ 1630358 w 2263839"/>
                  <a:gd name="connsiteY29" fmla="*/ 1672594 h 2674313"/>
                  <a:gd name="connsiteX30" fmla="*/ 1547730 w 2263839"/>
                  <a:gd name="connsiteY30" fmla="*/ 1586820 h 2674313"/>
                  <a:gd name="connsiteX31" fmla="*/ 1431439 w 2263839"/>
                  <a:gd name="connsiteY31" fmla="*/ 1488793 h 2674313"/>
                  <a:gd name="connsiteX32" fmla="*/ 1431439 w 2263839"/>
                  <a:gd name="connsiteY32" fmla="*/ 1369322 h 2674313"/>
                  <a:gd name="connsiteX33" fmla="*/ 1679323 w 2263839"/>
                  <a:gd name="connsiteY33" fmla="*/ 1286611 h 2674313"/>
                  <a:gd name="connsiteX34" fmla="*/ 1746649 w 2263839"/>
                  <a:gd name="connsiteY34" fmla="*/ 1271294 h 2674313"/>
                  <a:gd name="connsiteX35" fmla="*/ 1712986 w 2263839"/>
                  <a:gd name="connsiteY35" fmla="*/ 1203900 h 2674313"/>
                  <a:gd name="connsiteX36" fmla="*/ 1679323 w 2263839"/>
                  <a:gd name="connsiteY36" fmla="*/ 1102810 h 2674313"/>
                  <a:gd name="connsiteX37" fmla="*/ 1813976 w 2263839"/>
                  <a:gd name="connsiteY37" fmla="*/ 1219217 h 2674313"/>
                  <a:gd name="connsiteX38" fmla="*/ 1712986 w 2263839"/>
                  <a:gd name="connsiteY38" fmla="*/ 968022 h 2674313"/>
                  <a:gd name="connsiteX39" fmla="*/ 1664021 w 2263839"/>
                  <a:gd name="connsiteY39" fmla="*/ 735207 h 2674313"/>
                  <a:gd name="connsiteX40" fmla="*/ 1581393 w 2263839"/>
                  <a:gd name="connsiteY40" fmla="*/ 284893 h 2674313"/>
                  <a:gd name="connsiteX41" fmla="*/ 1446740 w 2263839"/>
                  <a:gd name="connsiteY41" fmla="*/ 101091 h 2674313"/>
                  <a:gd name="connsiteX42" fmla="*/ 1146831 w 2263839"/>
                  <a:gd name="connsiteY42" fmla="*/ 0 h 267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63839" h="2674313">
                    <a:moveTo>
                      <a:pt x="1146831" y="0"/>
                    </a:moveTo>
                    <a:lnTo>
                      <a:pt x="1144536" y="0"/>
                    </a:lnTo>
                    <a:lnTo>
                      <a:pt x="1135369" y="0"/>
                    </a:lnTo>
                    <a:lnTo>
                      <a:pt x="1128470" y="0"/>
                    </a:lnTo>
                    <a:lnTo>
                      <a:pt x="1119303" y="0"/>
                    </a:lnTo>
                    <a:lnTo>
                      <a:pt x="1117008" y="0"/>
                    </a:lnTo>
                    <a:cubicBezTo>
                      <a:pt x="985415" y="0"/>
                      <a:pt x="884425" y="67394"/>
                      <a:pt x="817099" y="101091"/>
                    </a:cubicBezTo>
                    <a:cubicBezTo>
                      <a:pt x="749772" y="134788"/>
                      <a:pt x="716109" y="232816"/>
                      <a:pt x="682446" y="284893"/>
                    </a:cubicBezTo>
                    <a:cubicBezTo>
                      <a:pt x="651843" y="352287"/>
                      <a:pt x="599818" y="719890"/>
                      <a:pt x="599818" y="735207"/>
                    </a:cubicBezTo>
                    <a:cubicBezTo>
                      <a:pt x="599818" y="753587"/>
                      <a:pt x="584516" y="885311"/>
                      <a:pt x="550853" y="968022"/>
                    </a:cubicBezTo>
                    <a:cubicBezTo>
                      <a:pt x="532491" y="1069113"/>
                      <a:pt x="449863" y="1219217"/>
                      <a:pt x="449863" y="1219217"/>
                    </a:cubicBezTo>
                    <a:cubicBezTo>
                      <a:pt x="483526" y="1203900"/>
                      <a:pt x="584516" y="1102810"/>
                      <a:pt x="584516" y="1102810"/>
                    </a:cubicBezTo>
                    <a:cubicBezTo>
                      <a:pt x="584516" y="1102810"/>
                      <a:pt x="550853" y="1185520"/>
                      <a:pt x="550853" y="1203900"/>
                    </a:cubicBezTo>
                    <a:cubicBezTo>
                      <a:pt x="550853" y="1219217"/>
                      <a:pt x="498828" y="1271294"/>
                      <a:pt x="517190" y="1271294"/>
                    </a:cubicBezTo>
                    <a:lnTo>
                      <a:pt x="584516" y="1286611"/>
                    </a:lnTo>
                    <a:lnTo>
                      <a:pt x="832400" y="1369322"/>
                    </a:lnTo>
                    <a:lnTo>
                      <a:pt x="832400" y="1488793"/>
                    </a:lnTo>
                    <a:cubicBezTo>
                      <a:pt x="817099" y="1488793"/>
                      <a:pt x="716109" y="1553123"/>
                      <a:pt x="716109" y="1586820"/>
                    </a:cubicBezTo>
                    <a:cubicBezTo>
                      <a:pt x="700807" y="1605201"/>
                      <a:pt x="667144" y="1672594"/>
                      <a:pt x="633481" y="1672594"/>
                    </a:cubicBezTo>
                    <a:cubicBezTo>
                      <a:pt x="599818" y="1687911"/>
                      <a:pt x="498828" y="1736925"/>
                      <a:pt x="468225" y="1755305"/>
                    </a:cubicBezTo>
                    <a:cubicBezTo>
                      <a:pt x="416200" y="1804319"/>
                      <a:pt x="284607" y="1838016"/>
                      <a:pt x="198919" y="1856396"/>
                    </a:cubicBezTo>
                    <a:cubicBezTo>
                      <a:pt x="100990" y="1871713"/>
                      <a:pt x="33663" y="2021817"/>
                      <a:pt x="33663" y="2021817"/>
                    </a:cubicBezTo>
                    <a:lnTo>
                      <a:pt x="0" y="2674313"/>
                    </a:lnTo>
                    <a:lnTo>
                      <a:pt x="1068043" y="2674313"/>
                    </a:lnTo>
                    <a:lnTo>
                      <a:pt x="1195796" y="2674313"/>
                    </a:lnTo>
                    <a:lnTo>
                      <a:pt x="2263839" y="2674313"/>
                    </a:lnTo>
                    <a:lnTo>
                      <a:pt x="2230176" y="2021817"/>
                    </a:lnTo>
                    <a:cubicBezTo>
                      <a:pt x="2230176" y="2021817"/>
                      <a:pt x="2162849" y="1871713"/>
                      <a:pt x="2064920" y="1856396"/>
                    </a:cubicBezTo>
                    <a:cubicBezTo>
                      <a:pt x="1979232" y="1838016"/>
                      <a:pt x="1847639" y="1804319"/>
                      <a:pt x="1795614" y="1755305"/>
                    </a:cubicBezTo>
                    <a:cubicBezTo>
                      <a:pt x="1765011" y="1736925"/>
                      <a:pt x="1664021" y="1687911"/>
                      <a:pt x="1630358" y="1672594"/>
                    </a:cubicBezTo>
                    <a:cubicBezTo>
                      <a:pt x="1596695" y="1672594"/>
                      <a:pt x="1563032" y="1605201"/>
                      <a:pt x="1547730" y="1586820"/>
                    </a:cubicBezTo>
                    <a:cubicBezTo>
                      <a:pt x="1547730" y="1553123"/>
                      <a:pt x="1446740" y="1488793"/>
                      <a:pt x="1431439" y="1488793"/>
                    </a:cubicBezTo>
                    <a:lnTo>
                      <a:pt x="1431439" y="1369322"/>
                    </a:lnTo>
                    <a:lnTo>
                      <a:pt x="1679323" y="1286611"/>
                    </a:lnTo>
                    <a:lnTo>
                      <a:pt x="1746649" y="1271294"/>
                    </a:lnTo>
                    <a:cubicBezTo>
                      <a:pt x="1765011" y="1271294"/>
                      <a:pt x="1712986" y="1219217"/>
                      <a:pt x="1712986" y="1203900"/>
                    </a:cubicBezTo>
                    <a:cubicBezTo>
                      <a:pt x="1712986" y="1185520"/>
                      <a:pt x="1679323" y="1102810"/>
                      <a:pt x="1679323" y="1102810"/>
                    </a:cubicBezTo>
                    <a:cubicBezTo>
                      <a:pt x="1679323" y="1102810"/>
                      <a:pt x="1780313" y="1203900"/>
                      <a:pt x="1813976" y="1219217"/>
                    </a:cubicBezTo>
                    <a:cubicBezTo>
                      <a:pt x="1813976" y="1219217"/>
                      <a:pt x="1731348" y="1069113"/>
                      <a:pt x="1712986" y="968022"/>
                    </a:cubicBezTo>
                    <a:cubicBezTo>
                      <a:pt x="1679323" y="885311"/>
                      <a:pt x="1664021" y="753587"/>
                      <a:pt x="1664021" y="735207"/>
                    </a:cubicBezTo>
                    <a:cubicBezTo>
                      <a:pt x="1664021" y="719890"/>
                      <a:pt x="1611996" y="352287"/>
                      <a:pt x="1581393" y="284893"/>
                    </a:cubicBezTo>
                    <a:cubicBezTo>
                      <a:pt x="1547730" y="232816"/>
                      <a:pt x="1514067" y="134788"/>
                      <a:pt x="1446740" y="101091"/>
                    </a:cubicBezTo>
                    <a:cubicBezTo>
                      <a:pt x="1379414" y="67394"/>
                      <a:pt x="1278424" y="0"/>
                      <a:pt x="114683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0" name="Freeform 20"/>
              <p:cNvSpPr>
                <a:spLocks noEditPoints="1"/>
              </p:cNvSpPr>
              <p:nvPr/>
            </p:nvSpPr>
            <p:spPr bwMode="black">
              <a:xfrm>
                <a:off x="1643599" y="3380217"/>
                <a:ext cx="1358980" cy="87428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a:solidFill>
                    <a:srgbClr val="505050">
                      <a:lumMod val="50000"/>
                    </a:srgbClr>
                  </a:solidFill>
                  <a:latin typeface="Segoe Light" pitchFamily="34" charset="0"/>
                </a:endParaRPr>
              </a:p>
            </p:txBody>
          </p:sp>
          <p:sp>
            <p:nvSpPr>
              <p:cNvPr id="71" name="TextBox 70"/>
              <p:cNvSpPr txBox="1"/>
              <p:nvPr/>
            </p:nvSpPr>
            <p:spPr>
              <a:xfrm>
                <a:off x="1842640" y="3354998"/>
                <a:ext cx="969147"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b="1" dirty="0">
                    <a:solidFill>
                      <a:schemeClr val="bg1"/>
                    </a:solidFill>
                  </a:rPr>
                  <a:t>:)</a:t>
                </a:r>
                <a:endParaRPr lang="en-US" sz="4400" b="1" dirty="0">
                  <a:solidFill>
                    <a:schemeClr val="bg1"/>
                  </a:solidFill>
                </a:endParaRPr>
              </a:p>
            </p:txBody>
          </p:sp>
        </p:grpSp>
        <p:grpSp>
          <p:nvGrpSpPr>
            <p:cNvPr id="57" name="Group 56"/>
            <p:cNvGrpSpPr/>
            <p:nvPr/>
          </p:nvGrpSpPr>
          <p:grpSpPr>
            <a:xfrm>
              <a:off x="4824287" y="3499854"/>
              <a:ext cx="885410" cy="630659"/>
              <a:chOff x="7458732" y="3347454"/>
              <a:chExt cx="885410" cy="630659"/>
            </a:xfrm>
          </p:grpSpPr>
          <p:sp>
            <p:nvSpPr>
              <p:cNvPr id="63" name="Rectangle 62"/>
              <p:cNvSpPr/>
              <p:nvPr/>
            </p:nvSpPr>
            <p:spPr bwMode="auto">
              <a:xfrm>
                <a:off x="7458732" y="3347454"/>
                <a:ext cx="885410" cy="425732"/>
              </a:xfrm>
              <a:prstGeom prst="rect">
                <a:avLst/>
              </a:prstGeom>
              <a:solidFill>
                <a:srgbClr val="5858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4" name="Freeform 63"/>
              <p:cNvSpPr>
                <a:spLocks noChangeAspect="1"/>
              </p:cNvSpPr>
              <p:nvPr/>
            </p:nvSpPr>
            <p:spPr bwMode="black">
              <a:xfrm>
                <a:off x="7458732" y="3347454"/>
                <a:ext cx="885410" cy="630659"/>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58" name="TextBox 57"/>
            <p:cNvSpPr txBox="1"/>
            <p:nvPr/>
          </p:nvSpPr>
          <p:spPr>
            <a:xfrm>
              <a:off x="1480249" y="4480114"/>
              <a:ext cx="2164265"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Healthy </a:t>
              </a:r>
              <a:br>
                <a:rPr lang="en-US" dirty="0">
                  <a:solidFill>
                    <a:schemeClr val="bg1"/>
                  </a:solidFill>
                  <a:latin typeface="Segoe UI Semibold" panose="020B0702040204020203" pitchFamily="34" charset="0"/>
                  <a:cs typeface="Segoe UI Semibold" panose="020B0702040204020203" pitchFamily="34" charset="0"/>
                </a:rPr>
              </a:br>
              <a:r>
                <a:rPr lang="en-US" dirty="0">
                  <a:solidFill>
                    <a:schemeClr val="bg1"/>
                  </a:solidFill>
                  <a:latin typeface="Segoe UI Semibold" panose="020B0702040204020203" pitchFamily="34" charset="0"/>
                  <a:cs typeface="Segoe UI Semibold" panose="020B0702040204020203" pitchFamily="34" charset="0"/>
                </a:rPr>
                <a:t>Computer</a:t>
              </a:r>
            </a:p>
          </p:txBody>
        </p:sp>
        <p:sp>
          <p:nvSpPr>
            <p:cNvPr id="59" name="TextBox 58"/>
            <p:cNvSpPr txBox="1"/>
            <p:nvPr/>
          </p:nvSpPr>
          <p:spPr>
            <a:xfrm>
              <a:off x="4485122" y="4480114"/>
              <a:ext cx="1563739"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User Receives Email</a:t>
              </a:r>
              <a:endParaRPr lang="en-US" dirty="0">
                <a:solidFill>
                  <a:schemeClr val="bg1"/>
                </a:solidFill>
              </a:endParaRPr>
            </a:p>
          </p:txBody>
        </p:sp>
        <p:sp>
          <p:nvSpPr>
            <p:cNvPr id="60" name="TextBox 59"/>
            <p:cNvSpPr txBox="1"/>
            <p:nvPr/>
          </p:nvSpPr>
          <p:spPr>
            <a:xfrm>
              <a:off x="7414301" y="4480114"/>
              <a:ext cx="1563739"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 User Lured to Malicious Site</a:t>
              </a:r>
              <a:endParaRPr lang="en-US" dirty="0">
                <a:solidFill>
                  <a:schemeClr val="bg1"/>
                </a:solidFill>
              </a:endParaRPr>
            </a:p>
          </p:txBody>
        </p:sp>
        <p:sp>
          <p:nvSpPr>
            <p:cNvPr id="62" name="TextBox 61"/>
            <p:cNvSpPr txBox="1"/>
            <p:nvPr/>
          </p:nvSpPr>
          <p:spPr>
            <a:xfrm>
              <a:off x="9940525" y="4480114"/>
              <a:ext cx="1563739" cy="747897"/>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Device Infected with Malware</a:t>
              </a:r>
              <a:endParaRPr lang="en-US" dirty="0">
                <a:solidFill>
                  <a:schemeClr val="bg1"/>
                </a:solidFill>
              </a:endParaRPr>
            </a:p>
          </p:txBody>
        </p:sp>
      </p:grpSp>
      <p:grpSp>
        <p:nvGrpSpPr>
          <p:cNvPr id="61" name="Group 60"/>
          <p:cNvGrpSpPr/>
          <p:nvPr/>
        </p:nvGrpSpPr>
        <p:grpSpPr>
          <a:xfrm>
            <a:off x="9884662" y="3235571"/>
            <a:ext cx="1358978" cy="874282"/>
            <a:chOff x="9884662" y="3236114"/>
            <a:chExt cx="1358978" cy="874282"/>
          </a:xfrm>
        </p:grpSpPr>
        <p:sp>
          <p:nvSpPr>
            <p:cNvPr id="80" name="Freeform 20"/>
            <p:cNvSpPr>
              <a:spLocks noEditPoints="1"/>
            </p:cNvSpPr>
            <p:nvPr/>
          </p:nvSpPr>
          <p:spPr bwMode="black">
            <a:xfrm>
              <a:off x="9884662" y="3236114"/>
              <a:ext cx="1358978" cy="87428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a:solidFill>
                  <a:srgbClr val="505050">
                    <a:lumMod val="50000"/>
                  </a:srgbClr>
                </a:solidFill>
                <a:latin typeface="Segoe Light" pitchFamily="34" charset="0"/>
              </a:endParaRPr>
            </a:p>
          </p:txBody>
        </p:sp>
        <p:sp>
          <p:nvSpPr>
            <p:cNvPr id="83" name="Freeform 82"/>
            <p:cNvSpPr/>
            <p:nvPr/>
          </p:nvSpPr>
          <p:spPr bwMode="auto">
            <a:xfrm>
              <a:off x="10138868" y="3244902"/>
              <a:ext cx="850566" cy="765829"/>
            </a:xfrm>
            <a:custGeom>
              <a:avLst/>
              <a:gdLst>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394858 w 5159829"/>
                <a:gd name="connsiteY4" fmla="*/ 1643743 h 5214257"/>
                <a:gd name="connsiteX5" fmla="*/ 2329543 w 5159829"/>
                <a:gd name="connsiteY5" fmla="*/ 2013857 h 5214257"/>
                <a:gd name="connsiteX6" fmla="*/ 2024743 w 5159829"/>
                <a:gd name="connsiteY6" fmla="*/ 1796143 h 5214257"/>
                <a:gd name="connsiteX7" fmla="*/ 2086471 w 5159829"/>
                <a:gd name="connsiteY7" fmla="*/ 2016599 h 5214257"/>
                <a:gd name="connsiteX8" fmla="*/ 2024743 w 5159829"/>
                <a:gd name="connsiteY8" fmla="*/ 2438400 h 5214257"/>
                <a:gd name="connsiteX9" fmla="*/ 2307772 w 5159829"/>
                <a:gd name="connsiteY9" fmla="*/ 2547257 h 5214257"/>
                <a:gd name="connsiteX10" fmla="*/ 2373086 w 5159829"/>
                <a:gd name="connsiteY10" fmla="*/ 2764971 h 5214257"/>
                <a:gd name="connsiteX11" fmla="*/ 2503715 w 5159829"/>
                <a:gd name="connsiteY11" fmla="*/ 2612571 h 5214257"/>
                <a:gd name="connsiteX12" fmla="*/ 2590800 w 5159829"/>
                <a:gd name="connsiteY12" fmla="*/ 3026229 h 5214257"/>
                <a:gd name="connsiteX13" fmla="*/ 2819400 w 5159829"/>
                <a:gd name="connsiteY13" fmla="*/ 2612571 h 5214257"/>
                <a:gd name="connsiteX14" fmla="*/ 2960915 w 5159829"/>
                <a:gd name="connsiteY14" fmla="*/ 3004457 h 5214257"/>
                <a:gd name="connsiteX15" fmla="*/ 3026229 w 5159829"/>
                <a:gd name="connsiteY15" fmla="*/ 2688771 h 5214257"/>
                <a:gd name="connsiteX16" fmla="*/ 3592286 w 5159829"/>
                <a:gd name="connsiteY16" fmla="*/ 3015343 h 5214257"/>
                <a:gd name="connsiteX17" fmla="*/ 3243943 w 5159829"/>
                <a:gd name="connsiteY17" fmla="*/ 2220686 h 5214257"/>
                <a:gd name="connsiteX18" fmla="*/ 3744686 w 5159829"/>
                <a:gd name="connsiteY18" fmla="*/ 2209800 h 5214257"/>
                <a:gd name="connsiteX19" fmla="*/ 3243943 w 5159829"/>
                <a:gd name="connsiteY19" fmla="*/ 1948543 h 5214257"/>
                <a:gd name="connsiteX20" fmla="*/ 3298372 w 5159829"/>
                <a:gd name="connsiteY20" fmla="*/ 1665514 h 5214257"/>
                <a:gd name="connsiteX21" fmla="*/ 2906486 w 5159829"/>
                <a:gd name="connsiteY21" fmla="*/ 1948543 h 5214257"/>
                <a:gd name="connsiteX22" fmla="*/ 2710543 w 5159829"/>
                <a:gd name="connsiteY22" fmla="*/ 2046514 h 5214257"/>
                <a:gd name="connsiteX23" fmla="*/ 2710543 w 5159829"/>
                <a:gd name="connsiteY23" fmla="*/ 1709057 h 5214257"/>
                <a:gd name="connsiteX24" fmla="*/ 2503715 w 5159829"/>
                <a:gd name="connsiteY24" fmla="*/ 2024743 h 5214257"/>
                <a:gd name="connsiteX25" fmla="*/ 4430486 w 5159829"/>
                <a:gd name="connsiteY25" fmla="*/ 0 h 5214257"/>
                <a:gd name="connsiteX26" fmla="*/ 3712029 w 5159829"/>
                <a:gd name="connsiteY26" fmla="*/ 783771 h 5214257"/>
                <a:gd name="connsiteX27" fmla="*/ 3712029 w 5159829"/>
                <a:gd name="connsiteY27" fmla="*/ 1240971 h 5214257"/>
                <a:gd name="connsiteX28" fmla="*/ 3396343 w 5159829"/>
                <a:gd name="connsiteY28" fmla="*/ 1785257 h 5214257"/>
                <a:gd name="connsiteX29" fmla="*/ 3733800 w 5159829"/>
                <a:gd name="connsiteY29" fmla="*/ 1992086 h 5214257"/>
                <a:gd name="connsiteX30" fmla="*/ 4049486 w 5159829"/>
                <a:gd name="connsiteY30" fmla="*/ 1992086 h 5214257"/>
                <a:gd name="connsiteX31" fmla="*/ 4463143 w 5159829"/>
                <a:gd name="connsiteY31" fmla="*/ 1534886 h 5214257"/>
                <a:gd name="connsiteX32" fmla="*/ 4201886 w 5159829"/>
                <a:gd name="connsiteY32" fmla="*/ 2035629 h 5214257"/>
                <a:gd name="connsiteX33" fmla="*/ 4365172 w 5159829"/>
                <a:gd name="connsiteY33" fmla="*/ 2057400 h 5214257"/>
                <a:gd name="connsiteX34" fmla="*/ 4778829 w 5159829"/>
                <a:gd name="connsiteY34" fmla="*/ 2307771 h 5214257"/>
                <a:gd name="connsiteX35" fmla="*/ 5159829 w 5159829"/>
                <a:gd name="connsiteY35" fmla="*/ 2024743 h 5214257"/>
                <a:gd name="connsiteX36" fmla="*/ 4757058 w 5159829"/>
                <a:gd name="connsiteY36" fmla="*/ 2449286 h 5214257"/>
                <a:gd name="connsiteX37" fmla="*/ 4278086 w 5159829"/>
                <a:gd name="connsiteY37" fmla="*/ 2231571 h 5214257"/>
                <a:gd name="connsiteX38" fmla="*/ 3973286 w 5159829"/>
                <a:gd name="connsiteY38" fmla="*/ 2253343 h 5214257"/>
                <a:gd name="connsiteX39" fmla="*/ 3526972 w 5159829"/>
                <a:gd name="connsiteY39" fmla="*/ 2394857 h 5214257"/>
                <a:gd name="connsiteX40" fmla="*/ 3690258 w 5159829"/>
                <a:gd name="connsiteY40" fmla="*/ 2852057 h 5214257"/>
                <a:gd name="connsiteX41" fmla="*/ 4876800 w 5159829"/>
                <a:gd name="connsiteY41" fmla="*/ 4310743 h 5214257"/>
                <a:gd name="connsiteX42" fmla="*/ 3483429 w 5159829"/>
                <a:gd name="connsiteY42" fmla="*/ 3080657 h 5214257"/>
                <a:gd name="connsiteX43" fmla="*/ 3113315 w 5159829"/>
                <a:gd name="connsiteY43" fmla="*/ 2993571 h 5214257"/>
                <a:gd name="connsiteX44" fmla="*/ 3243943 w 5159829"/>
                <a:gd name="connsiteY44" fmla="*/ 3439886 h 5214257"/>
                <a:gd name="connsiteX45" fmla="*/ 3363686 w 5159829"/>
                <a:gd name="connsiteY45" fmla="*/ 3254829 h 5214257"/>
                <a:gd name="connsiteX46" fmla="*/ 3243943 w 5159829"/>
                <a:gd name="connsiteY46" fmla="*/ 3624943 h 5214257"/>
                <a:gd name="connsiteX47" fmla="*/ 3646715 w 5159829"/>
                <a:gd name="connsiteY47" fmla="*/ 5214257 h 5214257"/>
                <a:gd name="connsiteX48" fmla="*/ 2786743 w 5159829"/>
                <a:gd name="connsiteY48" fmla="*/ 2939143 h 5214257"/>
                <a:gd name="connsiteX49" fmla="*/ 2416629 w 5159829"/>
                <a:gd name="connsiteY49" fmla="*/ 3603171 h 5214257"/>
                <a:gd name="connsiteX50" fmla="*/ 2405743 w 5159829"/>
                <a:gd name="connsiteY50" fmla="*/ 2841171 h 5214257"/>
                <a:gd name="connsiteX51" fmla="*/ 1894115 w 5159829"/>
                <a:gd name="connsiteY51" fmla="*/ 4332514 h 5214257"/>
                <a:gd name="connsiteX52" fmla="*/ 2046515 w 5159829"/>
                <a:gd name="connsiteY52" fmla="*/ 3222171 h 5214257"/>
                <a:gd name="connsiteX53" fmla="*/ 849086 w 5159829"/>
                <a:gd name="connsiteY53" fmla="*/ 3385457 h 5214257"/>
                <a:gd name="connsiteX54" fmla="*/ 2122715 w 5159829"/>
                <a:gd name="connsiteY54" fmla="*/ 3026229 h 5214257"/>
                <a:gd name="connsiteX55" fmla="*/ 2220686 w 5159829"/>
                <a:gd name="connsiteY55" fmla="*/ 2830286 h 5214257"/>
                <a:gd name="connsiteX56" fmla="*/ 2231572 w 5159829"/>
                <a:gd name="connsiteY56" fmla="*/ 2688771 h 5214257"/>
                <a:gd name="connsiteX57" fmla="*/ 1981200 w 5159829"/>
                <a:gd name="connsiteY57" fmla="*/ 2645229 h 5214257"/>
                <a:gd name="connsiteX58" fmla="*/ 0 w 5159829"/>
                <a:gd name="connsiteY58" fmla="*/ 3733800 h 5214257"/>
                <a:gd name="connsiteX59" fmla="*/ 1915886 w 5159829"/>
                <a:gd name="connsiteY59" fmla="*/ 2416629 h 5214257"/>
                <a:gd name="connsiteX60" fmla="*/ 2002972 w 5159829"/>
                <a:gd name="connsiteY60" fmla="*/ 1926771 h 5214257"/>
                <a:gd name="connsiteX61" fmla="*/ 1480458 w 5159829"/>
                <a:gd name="connsiteY61" fmla="*/ 1621971 h 5214257"/>
                <a:gd name="connsiteX62" fmla="*/ 783772 w 5159829"/>
                <a:gd name="connsiteY62" fmla="*/ 1534886 h 5214257"/>
                <a:gd name="connsiteX63" fmla="*/ 293915 w 5159829"/>
                <a:gd name="connsiteY63" fmla="*/ 1992086 h 5214257"/>
                <a:gd name="connsiteX64" fmla="*/ 674915 w 5159829"/>
                <a:gd name="connsiteY64" fmla="*/ 1556657 h 5214257"/>
                <a:gd name="connsiteX65" fmla="*/ 576943 w 5159829"/>
                <a:gd name="connsiteY65" fmla="*/ 1219200 h 5214257"/>
                <a:gd name="connsiteX66" fmla="*/ 707572 w 5159829"/>
                <a:gd name="connsiteY66" fmla="*/ 1458686 h 5214257"/>
                <a:gd name="connsiteX67" fmla="*/ 1600200 w 5159829"/>
                <a:gd name="connsiteY67" fmla="*/ 1436914 h 5214257"/>
                <a:gd name="connsiteX68" fmla="*/ 2286000 w 5159829"/>
                <a:gd name="connsiteY68" fmla="*/ 1763486 h 5214257"/>
                <a:gd name="connsiteX69" fmla="*/ 2329543 w 5159829"/>
                <a:gd name="connsiteY69" fmla="*/ 1273629 h 5214257"/>
                <a:gd name="connsiteX70" fmla="*/ 2449286 w 5159829"/>
                <a:gd name="connsiteY70" fmla="*/ 674914 h 5214257"/>
                <a:gd name="connsiteX71" fmla="*/ 1981200 w 5159829"/>
                <a:gd name="connsiteY71" fmla="*/ 32657 h 5214257"/>
                <a:gd name="connsiteX72" fmla="*/ 2677886 w 5159829"/>
                <a:gd name="connsiteY72" fmla="*/ 674914 h 5214257"/>
                <a:gd name="connsiteX73" fmla="*/ 2536372 w 5159829"/>
                <a:gd name="connsiteY73" fmla="*/ 1458686 h 5214257"/>
                <a:gd name="connsiteX74" fmla="*/ 2612572 w 5159829"/>
                <a:gd name="connsiteY74" fmla="*/ 1687286 h 5214257"/>
                <a:gd name="connsiteX75" fmla="*/ 2819400 w 5159829"/>
                <a:gd name="connsiteY75" fmla="*/ 1393371 h 5214257"/>
                <a:gd name="connsiteX76" fmla="*/ 2797629 w 5159829"/>
                <a:gd name="connsiteY76" fmla="*/ 1752600 h 5214257"/>
                <a:gd name="connsiteX77" fmla="*/ 3102429 w 5159829"/>
                <a:gd name="connsiteY77" fmla="*/ 1621971 h 5214257"/>
                <a:gd name="connsiteX78" fmla="*/ 3570515 w 5159829"/>
                <a:gd name="connsiteY78" fmla="*/ 1164771 h 5214257"/>
                <a:gd name="connsiteX79" fmla="*/ 3581400 w 5159829"/>
                <a:gd name="connsiteY79" fmla="*/ 794657 h 5214257"/>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090058 w 5159829"/>
                <a:gd name="connsiteY4" fmla="*/ 1992086 h 5214257"/>
                <a:gd name="connsiteX5" fmla="*/ 2394858 w 5159829"/>
                <a:gd name="connsiteY5" fmla="*/ 1643743 h 5214257"/>
                <a:gd name="connsiteX6" fmla="*/ 2329543 w 5159829"/>
                <a:gd name="connsiteY6" fmla="*/ 2013857 h 5214257"/>
                <a:gd name="connsiteX7" fmla="*/ 2024743 w 5159829"/>
                <a:gd name="connsiteY7" fmla="*/ 1796143 h 5214257"/>
                <a:gd name="connsiteX8" fmla="*/ 2086471 w 5159829"/>
                <a:gd name="connsiteY8" fmla="*/ 2016599 h 5214257"/>
                <a:gd name="connsiteX9" fmla="*/ 2024743 w 5159829"/>
                <a:gd name="connsiteY9" fmla="*/ 2438400 h 5214257"/>
                <a:gd name="connsiteX10" fmla="*/ 2307772 w 5159829"/>
                <a:gd name="connsiteY10" fmla="*/ 2547257 h 5214257"/>
                <a:gd name="connsiteX11" fmla="*/ 2373086 w 5159829"/>
                <a:gd name="connsiteY11" fmla="*/ 2764971 h 5214257"/>
                <a:gd name="connsiteX12" fmla="*/ 2503715 w 5159829"/>
                <a:gd name="connsiteY12" fmla="*/ 2612571 h 5214257"/>
                <a:gd name="connsiteX13" fmla="*/ 2590800 w 5159829"/>
                <a:gd name="connsiteY13" fmla="*/ 3026229 h 5214257"/>
                <a:gd name="connsiteX14" fmla="*/ 2819400 w 5159829"/>
                <a:gd name="connsiteY14" fmla="*/ 2612571 h 5214257"/>
                <a:gd name="connsiteX15" fmla="*/ 2960915 w 5159829"/>
                <a:gd name="connsiteY15" fmla="*/ 3004457 h 5214257"/>
                <a:gd name="connsiteX16" fmla="*/ 3026229 w 5159829"/>
                <a:gd name="connsiteY16" fmla="*/ 2688771 h 5214257"/>
                <a:gd name="connsiteX17" fmla="*/ 3592286 w 5159829"/>
                <a:gd name="connsiteY17" fmla="*/ 3015343 h 5214257"/>
                <a:gd name="connsiteX18" fmla="*/ 3243943 w 5159829"/>
                <a:gd name="connsiteY18" fmla="*/ 2220686 h 5214257"/>
                <a:gd name="connsiteX19" fmla="*/ 3744686 w 5159829"/>
                <a:gd name="connsiteY19" fmla="*/ 2209800 h 5214257"/>
                <a:gd name="connsiteX20" fmla="*/ 3243943 w 5159829"/>
                <a:gd name="connsiteY20" fmla="*/ 1948543 h 5214257"/>
                <a:gd name="connsiteX21" fmla="*/ 3298372 w 5159829"/>
                <a:gd name="connsiteY21" fmla="*/ 1665514 h 5214257"/>
                <a:gd name="connsiteX22" fmla="*/ 2906486 w 5159829"/>
                <a:gd name="connsiteY22" fmla="*/ 1948543 h 5214257"/>
                <a:gd name="connsiteX23" fmla="*/ 2710543 w 5159829"/>
                <a:gd name="connsiteY23" fmla="*/ 2046514 h 5214257"/>
                <a:gd name="connsiteX24" fmla="*/ 2710543 w 5159829"/>
                <a:gd name="connsiteY24" fmla="*/ 1709057 h 5214257"/>
                <a:gd name="connsiteX25" fmla="*/ 2503715 w 5159829"/>
                <a:gd name="connsiteY25" fmla="*/ 2024743 h 5214257"/>
                <a:gd name="connsiteX26" fmla="*/ 2394858 w 5159829"/>
                <a:gd name="connsiteY26" fmla="*/ 1643743 h 5214257"/>
                <a:gd name="connsiteX27" fmla="*/ 4430486 w 5159829"/>
                <a:gd name="connsiteY27" fmla="*/ 0 h 5214257"/>
                <a:gd name="connsiteX28" fmla="*/ 3712029 w 5159829"/>
                <a:gd name="connsiteY28" fmla="*/ 783771 h 5214257"/>
                <a:gd name="connsiteX29" fmla="*/ 3712029 w 5159829"/>
                <a:gd name="connsiteY29" fmla="*/ 1240971 h 5214257"/>
                <a:gd name="connsiteX30" fmla="*/ 3396343 w 5159829"/>
                <a:gd name="connsiteY30" fmla="*/ 1785257 h 5214257"/>
                <a:gd name="connsiteX31" fmla="*/ 3733800 w 5159829"/>
                <a:gd name="connsiteY31" fmla="*/ 1992086 h 5214257"/>
                <a:gd name="connsiteX32" fmla="*/ 4049486 w 5159829"/>
                <a:gd name="connsiteY32" fmla="*/ 1992086 h 5214257"/>
                <a:gd name="connsiteX33" fmla="*/ 4463143 w 5159829"/>
                <a:gd name="connsiteY33" fmla="*/ 1534886 h 5214257"/>
                <a:gd name="connsiteX34" fmla="*/ 4201886 w 5159829"/>
                <a:gd name="connsiteY34" fmla="*/ 2035629 h 5214257"/>
                <a:gd name="connsiteX35" fmla="*/ 4365172 w 5159829"/>
                <a:gd name="connsiteY35" fmla="*/ 2057400 h 5214257"/>
                <a:gd name="connsiteX36" fmla="*/ 4778829 w 5159829"/>
                <a:gd name="connsiteY36" fmla="*/ 2307771 h 5214257"/>
                <a:gd name="connsiteX37" fmla="*/ 5159829 w 5159829"/>
                <a:gd name="connsiteY37" fmla="*/ 2024743 h 5214257"/>
                <a:gd name="connsiteX38" fmla="*/ 4757058 w 5159829"/>
                <a:gd name="connsiteY38" fmla="*/ 2449286 h 5214257"/>
                <a:gd name="connsiteX39" fmla="*/ 4278086 w 5159829"/>
                <a:gd name="connsiteY39" fmla="*/ 2231571 h 5214257"/>
                <a:gd name="connsiteX40" fmla="*/ 3973286 w 5159829"/>
                <a:gd name="connsiteY40" fmla="*/ 2253343 h 5214257"/>
                <a:gd name="connsiteX41" fmla="*/ 3526972 w 5159829"/>
                <a:gd name="connsiteY41" fmla="*/ 2394857 h 5214257"/>
                <a:gd name="connsiteX42" fmla="*/ 3690258 w 5159829"/>
                <a:gd name="connsiteY42" fmla="*/ 2852057 h 5214257"/>
                <a:gd name="connsiteX43" fmla="*/ 4876800 w 5159829"/>
                <a:gd name="connsiteY43" fmla="*/ 4310743 h 5214257"/>
                <a:gd name="connsiteX44" fmla="*/ 3483429 w 5159829"/>
                <a:gd name="connsiteY44" fmla="*/ 3080657 h 5214257"/>
                <a:gd name="connsiteX45" fmla="*/ 3113315 w 5159829"/>
                <a:gd name="connsiteY45" fmla="*/ 2993571 h 5214257"/>
                <a:gd name="connsiteX46" fmla="*/ 3243943 w 5159829"/>
                <a:gd name="connsiteY46" fmla="*/ 3439886 h 5214257"/>
                <a:gd name="connsiteX47" fmla="*/ 3363686 w 5159829"/>
                <a:gd name="connsiteY47" fmla="*/ 3254829 h 5214257"/>
                <a:gd name="connsiteX48" fmla="*/ 3243943 w 5159829"/>
                <a:gd name="connsiteY48" fmla="*/ 3624943 h 5214257"/>
                <a:gd name="connsiteX49" fmla="*/ 3646715 w 5159829"/>
                <a:gd name="connsiteY49" fmla="*/ 5214257 h 5214257"/>
                <a:gd name="connsiteX50" fmla="*/ 2786743 w 5159829"/>
                <a:gd name="connsiteY50" fmla="*/ 2939143 h 5214257"/>
                <a:gd name="connsiteX51" fmla="*/ 2416629 w 5159829"/>
                <a:gd name="connsiteY51" fmla="*/ 3603171 h 5214257"/>
                <a:gd name="connsiteX52" fmla="*/ 2405743 w 5159829"/>
                <a:gd name="connsiteY52" fmla="*/ 2841171 h 5214257"/>
                <a:gd name="connsiteX53" fmla="*/ 1894115 w 5159829"/>
                <a:gd name="connsiteY53" fmla="*/ 4332514 h 5214257"/>
                <a:gd name="connsiteX54" fmla="*/ 2046515 w 5159829"/>
                <a:gd name="connsiteY54" fmla="*/ 3222171 h 5214257"/>
                <a:gd name="connsiteX55" fmla="*/ 849086 w 5159829"/>
                <a:gd name="connsiteY55" fmla="*/ 3385457 h 5214257"/>
                <a:gd name="connsiteX56" fmla="*/ 2122715 w 5159829"/>
                <a:gd name="connsiteY56" fmla="*/ 3026229 h 5214257"/>
                <a:gd name="connsiteX57" fmla="*/ 2220686 w 5159829"/>
                <a:gd name="connsiteY57" fmla="*/ 2830286 h 5214257"/>
                <a:gd name="connsiteX58" fmla="*/ 2231572 w 5159829"/>
                <a:gd name="connsiteY58" fmla="*/ 2688771 h 5214257"/>
                <a:gd name="connsiteX59" fmla="*/ 1981200 w 5159829"/>
                <a:gd name="connsiteY59" fmla="*/ 2645229 h 5214257"/>
                <a:gd name="connsiteX60" fmla="*/ 0 w 5159829"/>
                <a:gd name="connsiteY60" fmla="*/ 3733800 h 5214257"/>
                <a:gd name="connsiteX61" fmla="*/ 936172 w 5159829"/>
                <a:gd name="connsiteY61" fmla="*/ 3048000 h 5214257"/>
                <a:gd name="connsiteX62" fmla="*/ 1915886 w 5159829"/>
                <a:gd name="connsiteY62" fmla="*/ 2416629 h 5214257"/>
                <a:gd name="connsiteX63" fmla="*/ 2002972 w 5159829"/>
                <a:gd name="connsiteY63" fmla="*/ 1926771 h 5214257"/>
                <a:gd name="connsiteX64" fmla="*/ 1480458 w 5159829"/>
                <a:gd name="connsiteY64" fmla="*/ 1621971 h 5214257"/>
                <a:gd name="connsiteX65" fmla="*/ 783772 w 5159829"/>
                <a:gd name="connsiteY65" fmla="*/ 1534886 h 5214257"/>
                <a:gd name="connsiteX66" fmla="*/ 293915 w 5159829"/>
                <a:gd name="connsiteY66" fmla="*/ 1992086 h 5214257"/>
                <a:gd name="connsiteX67" fmla="*/ 674915 w 5159829"/>
                <a:gd name="connsiteY67" fmla="*/ 1556657 h 5214257"/>
                <a:gd name="connsiteX68" fmla="*/ 576943 w 5159829"/>
                <a:gd name="connsiteY68" fmla="*/ 1219200 h 5214257"/>
                <a:gd name="connsiteX69" fmla="*/ 707572 w 5159829"/>
                <a:gd name="connsiteY69" fmla="*/ 1458686 h 5214257"/>
                <a:gd name="connsiteX70" fmla="*/ 1600200 w 5159829"/>
                <a:gd name="connsiteY70" fmla="*/ 1436914 h 5214257"/>
                <a:gd name="connsiteX71" fmla="*/ 2286000 w 5159829"/>
                <a:gd name="connsiteY71" fmla="*/ 1763486 h 5214257"/>
                <a:gd name="connsiteX72" fmla="*/ 2329543 w 5159829"/>
                <a:gd name="connsiteY72" fmla="*/ 1273629 h 5214257"/>
                <a:gd name="connsiteX73" fmla="*/ 2449286 w 5159829"/>
                <a:gd name="connsiteY73" fmla="*/ 674914 h 5214257"/>
                <a:gd name="connsiteX74" fmla="*/ 1981200 w 5159829"/>
                <a:gd name="connsiteY74" fmla="*/ 32657 h 5214257"/>
                <a:gd name="connsiteX75" fmla="*/ 2677886 w 5159829"/>
                <a:gd name="connsiteY75" fmla="*/ 674914 h 5214257"/>
                <a:gd name="connsiteX76" fmla="*/ 2536372 w 5159829"/>
                <a:gd name="connsiteY76" fmla="*/ 1458686 h 5214257"/>
                <a:gd name="connsiteX77" fmla="*/ 2612572 w 5159829"/>
                <a:gd name="connsiteY77" fmla="*/ 1687286 h 5214257"/>
                <a:gd name="connsiteX78" fmla="*/ 2819400 w 5159829"/>
                <a:gd name="connsiteY78" fmla="*/ 1393371 h 5214257"/>
                <a:gd name="connsiteX79" fmla="*/ 2797629 w 5159829"/>
                <a:gd name="connsiteY79" fmla="*/ 1752600 h 5214257"/>
                <a:gd name="connsiteX80" fmla="*/ 3102429 w 5159829"/>
                <a:gd name="connsiteY80" fmla="*/ 1621971 h 5214257"/>
                <a:gd name="connsiteX81" fmla="*/ 3570515 w 5159829"/>
                <a:gd name="connsiteY81" fmla="*/ 1164771 h 5214257"/>
                <a:gd name="connsiteX82" fmla="*/ 3581400 w 5159829"/>
                <a:gd name="connsiteY82" fmla="*/ 794657 h 5214257"/>
                <a:gd name="connsiteX83" fmla="*/ 4430486 w 5159829"/>
                <a:gd name="connsiteY83" fmla="*/ 0 h 5214257"/>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090058 w 5159829"/>
                <a:gd name="connsiteY4" fmla="*/ 1992086 h 5214257"/>
                <a:gd name="connsiteX5" fmla="*/ 2394858 w 5159829"/>
                <a:gd name="connsiteY5" fmla="*/ 1643743 h 5214257"/>
                <a:gd name="connsiteX6" fmla="*/ 2329543 w 5159829"/>
                <a:gd name="connsiteY6" fmla="*/ 2013857 h 5214257"/>
                <a:gd name="connsiteX7" fmla="*/ 2024743 w 5159829"/>
                <a:gd name="connsiteY7" fmla="*/ 1796143 h 5214257"/>
                <a:gd name="connsiteX8" fmla="*/ 2086471 w 5159829"/>
                <a:gd name="connsiteY8" fmla="*/ 2016599 h 5214257"/>
                <a:gd name="connsiteX9" fmla="*/ 2024743 w 5159829"/>
                <a:gd name="connsiteY9" fmla="*/ 2438400 h 5214257"/>
                <a:gd name="connsiteX10" fmla="*/ 2307772 w 5159829"/>
                <a:gd name="connsiteY10" fmla="*/ 2547257 h 5214257"/>
                <a:gd name="connsiteX11" fmla="*/ 2373086 w 5159829"/>
                <a:gd name="connsiteY11" fmla="*/ 2764971 h 5214257"/>
                <a:gd name="connsiteX12" fmla="*/ 2503715 w 5159829"/>
                <a:gd name="connsiteY12" fmla="*/ 2612571 h 5214257"/>
                <a:gd name="connsiteX13" fmla="*/ 2590800 w 5159829"/>
                <a:gd name="connsiteY13" fmla="*/ 3026229 h 5214257"/>
                <a:gd name="connsiteX14" fmla="*/ 2819400 w 5159829"/>
                <a:gd name="connsiteY14" fmla="*/ 2612571 h 5214257"/>
                <a:gd name="connsiteX15" fmla="*/ 2960915 w 5159829"/>
                <a:gd name="connsiteY15" fmla="*/ 3004457 h 5214257"/>
                <a:gd name="connsiteX16" fmla="*/ 3026229 w 5159829"/>
                <a:gd name="connsiteY16" fmla="*/ 2688771 h 5214257"/>
                <a:gd name="connsiteX17" fmla="*/ 3592286 w 5159829"/>
                <a:gd name="connsiteY17" fmla="*/ 3015343 h 5214257"/>
                <a:gd name="connsiteX18" fmla="*/ 3243943 w 5159829"/>
                <a:gd name="connsiteY18" fmla="*/ 2220686 h 5214257"/>
                <a:gd name="connsiteX19" fmla="*/ 3744686 w 5159829"/>
                <a:gd name="connsiteY19" fmla="*/ 2209800 h 5214257"/>
                <a:gd name="connsiteX20" fmla="*/ 3243943 w 5159829"/>
                <a:gd name="connsiteY20" fmla="*/ 1948543 h 5214257"/>
                <a:gd name="connsiteX21" fmla="*/ 3298372 w 5159829"/>
                <a:gd name="connsiteY21" fmla="*/ 1665514 h 5214257"/>
                <a:gd name="connsiteX22" fmla="*/ 2906486 w 5159829"/>
                <a:gd name="connsiteY22" fmla="*/ 1948543 h 5214257"/>
                <a:gd name="connsiteX23" fmla="*/ 2710543 w 5159829"/>
                <a:gd name="connsiteY23" fmla="*/ 2046514 h 5214257"/>
                <a:gd name="connsiteX24" fmla="*/ 2710543 w 5159829"/>
                <a:gd name="connsiteY24" fmla="*/ 1709057 h 5214257"/>
                <a:gd name="connsiteX25" fmla="*/ 2503715 w 5159829"/>
                <a:gd name="connsiteY25" fmla="*/ 2024743 h 5214257"/>
                <a:gd name="connsiteX26" fmla="*/ 2394858 w 5159829"/>
                <a:gd name="connsiteY26" fmla="*/ 1643743 h 5214257"/>
                <a:gd name="connsiteX27" fmla="*/ 4430486 w 5159829"/>
                <a:gd name="connsiteY27" fmla="*/ 0 h 5214257"/>
                <a:gd name="connsiteX28" fmla="*/ 3712029 w 5159829"/>
                <a:gd name="connsiteY28" fmla="*/ 783771 h 5214257"/>
                <a:gd name="connsiteX29" fmla="*/ 3712029 w 5159829"/>
                <a:gd name="connsiteY29" fmla="*/ 1240971 h 5214257"/>
                <a:gd name="connsiteX30" fmla="*/ 3396343 w 5159829"/>
                <a:gd name="connsiteY30" fmla="*/ 1785257 h 5214257"/>
                <a:gd name="connsiteX31" fmla="*/ 3733800 w 5159829"/>
                <a:gd name="connsiteY31" fmla="*/ 1992086 h 5214257"/>
                <a:gd name="connsiteX32" fmla="*/ 4049486 w 5159829"/>
                <a:gd name="connsiteY32" fmla="*/ 1992086 h 5214257"/>
                <a:gd name="connsiteX33" fmla="*/ 4463143 w 5159829"/>
                <a:gd name="connsiteY33" fmla="*/ 1534886 h 5214257"/>
                <a:gd name="connsiteX34" fmla="*/ 4201886 w 5159829"/>
                <a:gd name="connsiteY34" fmla="*/ 2035629 h 5214257"/>
                <a:gd name="connsiteX35" fmla="*/ 4365172 w 5159829"/>
                <a:gd name="connsiteY35" fmla="*/ 2057400 h 5214257"/>
                <a:gd name="connsiteX36" fmla="*/ 4778829 w 5159829"/>
                <a:gd name="connsiteY36" fmla="*/ 2307771 h 5214257"/>
                <a:gd name="connsiteX37" fmla="*/ 5159829 w 5159829"/>
                <a:gd name="connsiteY37" fmla="*/ 2024743 h 5214257"/>
                <a:gd name="connsiteX38" fmla="*/ 4757058 w 5159829"/>
                <a:gd name="connsiteY38" fmla="*/ 2449286 h 5214257"/>
                <a:gd name="connsiteX39" fmla="*/ 4278086 w 5159829"/>
                <a:gd name="connsiteY39" fmla="*/ 2231571 h 5214257"/>
                <a:gd name="connsiteX40" fmla="*/ 3973286 w 5159829"/>
                <a:gd name="connsiteY40" fmla="*/ 2253343 h 5214257"/>
                <a:gd name="connsiteX41" fmla="*/ 3526972 w 5159829"/>
                <a:gd name="connsiteY41" fmla="*/ 2394857 h 5214257"/>
                <a:gd name="connsiteX42" fmla="*/ 3690258 w 5159829"/>
                <a:gd name="connsiteY42" fmla="*/ 2852057 h 5214257"/>
                <a:gd name="connsiteX43" fmla="*/ 4876800 w 5159829"/>
                <a:gd name="connsiteY43" fmla="*/ 4310743 h 5214257"/>
                <a:gd name="connsiteX44" fmla="*/ 3483429 w 5159829"/>
                <a:gd name="connsiteY44" fmla="*/ 3080657 h 5214257"/>
                <a:gd name="connsiteX45" fmla="*/ 3113315 w 5159829"/>
                <a:gd name="connsiteY45" fmla="*/ 2993571 h 5214257"/>
                <a:gd name="connsiteX46" fmla="*/ 3243943 w 5159829"/>
                <a:gd name="connsiteY46" fmla="*/ 3439886 h 5214257"/>
                <a:gd name="connsiteX47" fmla="*/ 3363686 w 5159829"/>
                <a:gd name="connsiteY47" fmla="*/ 3254829 h 5214257"/>
                <a:gd name="connsiteX48" fmla="*/ 3243943 w 5159829"/>
                <a:gd name="connsiteY48" fmla="*/ 3624943 h 5214257"/>
                <a:gd name="connsiteX49" fmla="*/ 3646715 w 5159829"/>
                <a:gd name="connsiteY49" fmla="*/ 5214257 h 5214257"/>
                <a:gd name="connsiteX50" fmla="*/ 2786743 w 5159829"/>
                <a:gd name="connsiteY50" fmla="*/ 2939143 h 5214257"/>
                <a:gd name="connsiteX51" fmla="*/ 2416629 w 5159829"/>
                <a:gd name="connsiteY51" fmla="*/ 3603171 h 5214257"/>
                <a:gd name="connsiteX52" fmla="*/ 2405743 w 5159829"/>
                <a:gd name="connsiteY52" fmla="*/ 2841171 h 5214257"/>
                <a:gd name="connsiteX53" fmla="*/ 1894115 w 5159829"/>
                <a:gd name="connsiteY53" fmla="*/ 4332514 h 5214257"/>
                <a:gd name="connsiteX54" fmla="*/ 2046515 w 5159829"/>
                <a:gd name="connsiteY54" fmla="*/ 3222171 h 5214257"/>
                <a:gd name="connsiteX55" fmla="*/ 849086 w 5159829"/>
                <a:gd name="connsiteY55" fmla="*/ 3385457 h 5214257"/>
                <a:gd name="connsiteX56" fmla="*/ 2122715 w 5159829"/>
                <a:gd name="connsiteY56" fmla="*/ 3026229 h 5214257"/>
                <a:gd name="connsiteX57" fmla="*/ 2220686 w 5159829"/>
                <a:gd name="connsiteY57" fmla="*/ 2830286 h 5214257"/>
                <a:gd name="connsiteX58" fmla="*/ 2231572 w 5159829"/>
                <a:gd name="connsiteY58" fmla="*/ 2688771 h 5214257"/>
                <a:gd name="connsiteX59" fmla="*/ 1981200 w 5159829"/>
                <a:gd name="connsiteY59" fmla="*/ 2645229 h 5214257"/>
                <a:gd name="connsiteX60" fmla="*/ 1034143 w 5159829"/>
                <a:gd name="connsiteY60" fmla="*/ 3167743 h 5214257"/>
                <a:gd name="connsiteX61" fmla="*/ 0 w 5159829"/>
                <a:gd name="connsiteY61" fmla="*/ 3733800 h 5214257"/>
                <a:gd name="connsiteX62" fmla="*/ 936172 w 5159829"/>
                <a:gd name="connsiteY62" fmla="*/ 3048000 h 5214257"/>
                <a:gd name="connsiteX63" fmla="*/ 1915886 w 5159829"/>
                <a:gd name="connsiteY63" fmla="*/ 2416629 h 5214257"/>
                <a:gd name="connsiteX64" fmla="*/ 2002972 w 5159829"/>
                <a:gd name="connsiteY64" fmla="*/ 1926771 h 5214257"/>
                <a:gd name="connsiteX65" fmla="*/ 1480458 w 5159829"/>
                <a:gd name="connsiteY65" fmla="*/ 1621971 h 5214257"/>
                <a:gd name="connsiteX66" fmla="*/ 783772 w 5159829"/>
                <a:gd name="connsiteY66" fmla="*/ 1534886 h 5214257"/>
                <a:gd name="connsiteX67" fmla="*/ 293915 w 5159829"/>
                <a:gd name="connsiteY67" fmla="*/ 1992086 h 5214257"/>
                <a:gd name="connsiteX68" fmla="*/ 674915 w 5159829"/>
                <a:gd name="connsiteY68" fmla="*/ 1556657 h 5214257"/>
                <a:gd name="connsiteX69" fmla="*/ 576943 w 5159829"/>
                <a:gd name="connsiteY69" fmla="*/ 1219200 h 5214257"/>
                <a:gd name="connsiteX70" fmla="*/ 707572 w 5159829"/>
                <a:gd name="connsiteY70" fmla="*/ 1458686 h 5214257"/>
                <a:gd name="connsiteX71" fmla="*/ 1600200 w 5159829"/>
                <a:gd name="connsiteY71" fmla="*/ 1436914 h 5214257"/>
                <a:gd name="connsiteX72" fmla="*/ 2286000 w 5159829"/>
                <a:gd name="connsiteY72" fmla="*/ 1763486 h 5214257"/>
                <a:gd name="connsiteX73" fmla="*/ 2329543 w 5159829"/>
                <a:gd name="connsiteY73" fmla="*/ 1273629 h 5214257"/>
                <a:gd name="connsiteX74" fmla="*/ 2449286 w 5159829"/>
                <a:gd name="connsiteY74" fmla="*/ 674914 h 5214257"/>
                <a:gd name="connsiteX75" fmla="*/ 1981200 w 5159829"/>
                <a:gd name="connsiteY75" fmla="*/ 32657 h 5214257"/>
                <a:gd name="connsiteX76" fmla="*/ 2677886 w 5159829"/>
                <a:gd name="connsiteY76" fmla="*/ 674914 h 5214257"/>
                <a:gd name="connsiteX77" fmla="*/ 2536372 w 5159829"/>
                <a:gd name="connsiteY77" fmla="*/ 1458686 h 5214257"/>
                <a:gd name="connsiteX78" fmla="*/ 2612572 w 5159829"/>
                <a:gd name="connsiteY78" fmla="*/ 1687286 h 5214257"/>
                <a:gd name="connsiteX79" fmla="*/ 2819400 w 5159829"/>
                <a:gd name="connsiteY79" fmla="*/ 1393371 h 5214257"/>
                <a:gd name="connsiteX80" fmla="*/ 2797629 w 5159829"/>
                <a:gd name="connsiteY80" fmla="*/ 1752600 h 5214257"/>
                <a:gd name="connsiteX81" fmla="*/ 3102429 w 5159829"/>
                <a:gd name="connsiteY81" fmla="*/ 1621971 h 5214257"/>
                <a:gd name="connsiteX82" fmla="*/ 3570515 w 5159829"/>
                <a:gd name="connsiteY82" fmla="*/ 1164771 h 5214257"/>
                <a:gd name="connsiteX83" fmla="*/ 3581400 w 5159829"/>
                <a:gd name="connsiteY83" fmla="*/ 794657 h 5214257"/>
                <a:gd name="connsiteX84" fmla="*/ 4430486 w 5159829"/>
                <a:gd name="connsiteY84" fmla="*/ 0 h 5214257"/>
                <a:gd name="connsiteX0" fmla="*/ 2079173 w 5148944"/>
                <a:gd name="connsiteY0" fmla="*/ 1992086 h 5214257"/>
                <a:gd name="connsiteX1" fmla="*/ 2133601 w 5148944"/>
                <a:gd name="connsiteY1" fmla="*/ 2166257 h 5214257"/>
                <a:gd name="connsiteX2" fmla="*/ 2090058 w 5148944"/>
                <a:gd name="connsiteY2" fmla="*/ 2068286 h 5214257"/>
                <a:gd name="connsiteX3" fmla="*/ 2075586 w 5148944"/>
                <a:gd name="connsiteY3" fmla="*/ 2016599 h 5214257"/>
                <a:gd name="connsiteX4" fmla="*/ 2079173 w 5148944"/>
                <a:gd name="connsiteY4" fmla="*/ 1992086 h 5214257"/>
                <a:gd name="connsiteX5" fmla="*/ 2383973 w 5148944"/>
                <a:gd name="connsiteY5" fmla="*/ 1643743 h 5214257"/>
                <a:gd name="connsiteX6" fmla="*/ 2318658 w 5148944"/>
                <a:gd name="connsiteY6" fmla="*/ 2013857 h 5214257"/>
                <a:gd name="connsiteX7" fmla="*/ 2013858 w 5148944"/>
                <a:gd name="connsiteY7" fmla="*/ 1796143 h 5214257"/>
                <a:gd name="connsiteX8" fmla="*/ 2075586 w 5148944"/>
                <a:gd name="connsiteY8" fmla="*/ 2016599 h 5214257"/>
                <a:gd name="connsiteX9" fmla="*/ 2013858 w 5148944"/>
                <a:gd name="connsiteY9" fmla="*/ 2438400 h 5214257"/>
                <a:gd name="connsiteX10" fmla="*/ 2296887 w 5148944"/>
                <a:gd name="connsiteY10" fmla="*/ 2547257 h 5214257"/>
                <a:gd name="connsiteX11" fmla="*/ 2362201 w 5148944"/>
                <a:gd name="connsiteY11" fmla="*/ 2764971 h 5214257"/>
                <a:gd name="connsiteX12" fmla="*/ 2492830 w 5148944"/>
                <a:gd name="connsiteY12" fmla="*/ 2612571 h 5214257"/>
                <a:gd name="connsiteX13" fmla="*/ 2579915 w 5148944"/>
                <a:gd name="connsiteY13" fmla="*/ 3026229 h 5214257"/>
                <a:gd name="connsiteX14" fmla="*/ 2808515 w 5148944"/>
                <a:gd name="connsiteY14" fmla="*/ 2612571 h 5214257"/>
                <a:gd name="connsiteX15" fmla="*/ 2950030 w 5148944"/>
                <a:gd name="connsiteY15" fmla="*/ 3004457 h 5214257"/>
                <a:gd name="connsiteX16" fmla="*/ 3015344 w 5148944"/>
                <a:gd name="connsiteY16" fmla="*/ 2688771 h 5214257"/>
                <a:gd name="connsiteX17" fmla="*/ 3581401 w 5148944"/>
                <a:gd name="connsiteY17" fmla="*/ 3015343 h 5214257"/>
                <a:gd name="connsiteX18" fmla="*/ 3233058 w 5148944"/>
                <a:gd name="connsiteY18" fmla="*/ 2220686 h 5214257"/>
                <a:gd name="connsiteX19" fmla="*/ 3733801 w 5148944"/>
                <a:gd name="connsiteY19" fmla="*/ 2209800 h 5214257"/>
                <a:gd name="connsiteX20" fmla="*/ 3233058 w 5148944"/>
                <a:gd name="connsiteY20" fmla="*/ 1948543 h 5214257"/>
                <a:gd name="connsiteX21" fmla="*/ 3287487 w 5148944"/>
                <a:gd name="connsiteY21" fmla="*/ 1665514 h 5214257"/>
                <a:gd name="connsiteX22" fmla="*/ 2895601 w 5148944"/>
                <a:gd name="connsiteY22" fmla="*/ 1948543 h 5214257"/>
                <a:gd name="connsiteX23" fmla="*/ 2699658 w 5148944"/>
                <a:gd name="connsiteY23" fmla="*/ 2046514 h 5214257"/>
                <a:gd name="connsiteX24" fmla="*/ 2699658 w 5148944"/>
                <a:gd name="connsiteY24" fmla="*/ 1709057 h 5214257"/>
                <a:gd name="connsiteX25" fmla="*/ 2492830 w 5148944"/>
                <a:gd name="connsiteY25" fmla="*/ 2024743 h 5214257"/>
                <a:gd name="connsiteX26" fmla="*/ 2383973 w 5148944"/>
                <a:gd name="connsiteY26" fmla="*/ 1643743 h 5214257"/>
                <a:gd name="connsiteX27" fmla="*/ 4419601 w 5148944"/>
                <a:gd name="connsiteY27" fmla="*/ 0 h 5214257"/>
                <a:gd name="connsiteX28" fmla="*/ 3701144 w 5148944"/>
                <a:gd name="connsiteY28" fmla="*/ 783771 h 5214257"/>
                <a:gd name="connsiteX29" fmla="*/ 3701144 w 5148944"/>
                <a:gd name="connsiteY29" fmla="*/ 1240971 h 5214257"/>
                <a:gd name="connsiteX30" fmla="*/ 3385458 w 5148944"/>
                <a:gd name="connsiteY30" fmla="*/ 1785257 h 5214257"/>
                <a:gd name="connsiteX31" fmla="*/ 3722915 w 5148944"/>
                <a:gd name="connsiteY31" fmla="*/ 1992086 h 5214257"/>
                <a:gd name="connsiteX32" fmla="*/ 4038601 w 5148944"/>
                <a:gd name="connsiteY32" fmla="*/ 1992086 h 5214257"/>
                <a:gd name="connsiteX33" fmla="*/ 4452258 w 5148944"/>
                <a:gd name="connsiteY33" fmla="*/ 1534886 h 5214257"/>
                <a:gd name="connsiteX34" fmla="*/ 4191001 w 5148944"/>
                <a:gd name="connsiteY34" fmla="*/ 2035629 h 5214257"/>
                <a:gd name="connsiteX35" fmla="*/ 4354287 w 5148944"/>
                <a:gd name="connsiteY35" fmla="*/ 2057400 h 5214257"/>
                <a:gd name="connsiteX36" fmla="*/ 4767944 w 5148944"/>
                <a:gd name="connsiteY36" fmla="*/ 2307771 h 5214257"/>
                <a:gd name="connsiteX37" fmla="*/ 5148944 w 5148944"/>
                <a:gd name="connsiteY37" fmla="*/ 2024743 h 5214257"/>
                <a:gd name="connsiteX38" fmla="*/ 4746173 w 5148944"/>
                <a:gd name="connsiteY38" fmla="*/ 2449286 h 5214257"/>
                <a:gd name="connsiteX39" fmla="*/ 4267201 w 5148944"/>
                <a:gd name="connsiteY39" fmla="*/ 2231571 h 5214257"/>
                <a:gd name="connsiteX40" fmla="*/ 3962401 w 5148944"/>
                <a:gd name="connsiteY40" fmla="*/ 2253343 h 5214257"/>
                <a:gd name="connsiteX41" fmla="*/ 3516087 w 5148944"/>
                <a:gd name="connsiteY41" fmla="*/ 2394857 h 5214257"/>
                <a:gd name="connsiteX42" fmla="*/ 3679373 w 5148944"/>
                <a:gd name="connsiteY42" fmla="*/ 2852057 h 5214257"/>
                <a:gd name="connsiteX43" fmla="*/ 4865915 w 5148944"/>
                <a:gd name="connsiteY43" fmla="*/ 4310743 h 5214257"/>
                <a:gd name="connsiteX44" fmla="*/ 3472544 w 5148944"/>
                <a:gd name="connsiteY44" fmla="*/ 3080657 h 5214257"/>
                <a:gd name="connsiteX45" fmla="*/ 3102430 w 5148944"/>
                <a:gd name="connsiteY45" fmla="*/ 2993571 h 5214257"/>
                <a:gd name="connsiteX46" fmla="*/ 3233058 w 5148944"/>
                <a:gd name="connsiteY46" fmla="*/ 3439886 h 5214257"/>
                <a:gd name="connsiteX47" fmla="*/ 3352801 w 5148944"/>
                <a:gd name="connsiteY47" fmla="*/ 3254829 h 5214257"/>
                <a:gd name="connsiteX48" fmla="*/ 3233058 w 5148944"/>
                <a:gd name="connsiteY48" fmla="*/ 3624943 h 5214257"/>
                <a:gd name="connsiteX49" fmla="*/ 3635830 w 5148944"/>
                <a:gd name="connsiteY49" fmla="*/ 5214257 h 5214257"/>
                <a:gd name="connsiteX50" fmla="*/ 2775858 w 5148944"/>
                <a:gd name="connsiteY50" fmla="*/ 2939143 h 5214257"/>
                <a:gd name="connsiteX51" fmla="*/ 2405744 w 5148944"/>
                <a:gd name="connsiteY51" fmla="*/ 3603171 h 5214257"/>
                <a:gd name="connsiteX52" fmla="*/ 2394858 w 5148944"/>
                <a:gd name="connsiteY52" fmla="*/ 2841171 h 5214257"/>
                <a:gd name="connsiteX53" fmla="*/ 1883230 w 5148944"/>
                <a:gd name="connsiteY53" fmla="*/ 4332514 h 5214257"/>
                <a:gd name="connsiteX54" fmla="*/ 2035630 w 5148944"/>
                <a:gd name="connsiteY54" fmla="*/ 3222171 h 5214257"/>
                <a:gd name="connsiteX55" fmla="*/ 838201 w 5148944"/>
                <a:gd name="connsiteY55" fmla="*/ 3385457 h 5214257"/>
                <a:gd name="connsiteX56" fmla="*/ 2111830 w 5148944"/>
                <a:gd name="connsiteY56" fmla="*/ 3026229 h 5214257"/>
                <a:gd name="connsiteX57" fmla="*/ 2209801 w 5148944"/>
                <a:gd name="connsiteY57" fmla="*/ 2830286 h 5214257"/>
                <a:gd name="connsiteX58" fmla="*/ 2220687 w 5148944"/>
                <a:gd name="connsiteY58" fmla="*/ 2688771 h 5214257"/>
                <a:gd name="connsiteX59" fmla="*/ 1970315 w 5148944"/>
                <a:gd name="connsiteY59" fmla="*/ 2645229 h 5214257"/>
                <a:gd name="connsiteX60" fmla="*/ 1023258 w 5148944"/>
                <a:gd name="connsiteY60" fmla="*/ 3167743 h 5214257"/>
                <a:gd name="connsiteX61" fmla="*/ 0 w 5148944"/>
                <a:gd name="connsiteY61" fmla="*/ 3026228 h 5214257"/>
                <a:gd name="connsiteX62" fmla="*/ 925287 w 5148944"/>
                <a:gd name="connsiteY62" fmla="*/ 3048000 h 5214257"/>
                <a:gd name="connsiteX63" fmla="*/ 1905001 w 5148944"/>
                <a:gd name="connsiteY63" fmla="*/ 2416629 h 5214257"/>
                <a:gd name="connsiteX64" fmla="*/ 1992087 w 5148944"/>
                <a:gd name="connsiteY64" fmla="*/ 1926771 h 5214257"/>
                <a:gd name="connsiteX65" fmla="*/ 1469573 w 5148944"/>
                <a:gd name="connsiteY65" fmla="*/ 1621971 h 5214257"/>
                <a:gd name="connsiteX66" fmla="*/ 772887 w 5148944"/>
                <a:gd name="connsiteY66" fmla="*/ 1534886 h 5214257"/>
                <a:gd name="connsiteX67" fmla="*/ 283030 w 5148944"/>
                <a:gd name="connsiteY67" fmla="*/ 1992086 h 5214257"/>
                <a:gd name="connsiteX68" fmla="*/ 664030 w 5148944"/>
                <a:gd name="connsiteY68" fmla="*/ 1556657 h 5214257"/>
                <a:gd name="connsiteX69" fmla="*/ 566058 w 5148944"/>
                <a:gd name="connsiteY69" fmla="*/ 1219200 h 5214257"/>
                <a:gd name="connsiteX70" fmla="*/ 696687 w 5148944"/>
                <a:gd name="connsiteY70" fmla="*/ 1458686 h 5214257"/>
                <a:gd name="connsiteX71" fmla="*/ 1589315 w 5148944"/>
                <a:gd name="connsiteY71" fmla="*/ 1436914 h 5214257"/>
                <a:gd name="connsiteX72" fmla="*/ 2275115 w 5148944"/>
                <a:gd name="connsiteY72" fmla="*/ 1763486 h 5214257"/>
                <a:gd name="connsiteX73" fmla="*/ 2318658 w 5148944"/>
                <a:gd name="connsiteY73" fmla="*/ 1273629 h 5214257"/>
                <a:gd name="connsiteX74" fmla="*/ 2438401 w 5148944"/>
                <a:gd name="connsiteY74" fmla="*/ 674914 h 5214257"/>
                <a:gd name="connsiteX75" fmla="*/ 1970315 w 5148944"/>
                <a:gd name="connsiteY75" fmla="*/ 32657 h 5214257"/>
                <a:gd name="connsiteX76" fmla="*/ 2667001 w 5148944"/>
                <a:gd name="connsiteY76" fmla="*/ 674914 h 5214257"/>
                <a:gd name="connsiteX77" fmla="*/ 2525487 w 5148944"/>
                <a:gd name="connsiteY77" fmla="*/ 1458686 h 5214257"/>
                <a:gd name="connsiteX78" fmla="*/ 2601687 w 5148944"/>
                <a:gd name="connsiteY78" fmla="*/ 1687286 h 5214257"/>
                <a:gd name="connsiteX79" fmla="*/ 2808515 w 5148944"/>
                <a:gd name="connsiteY79" fmla="*/ 1393371 h 5214257"/>
                <a:gd name="connsiteX80" fmla="*/ 2786744 w 5148944"/>
                <a:gd name="connsiteY80" fmla="*/ 1752600 h 5214257"/>
                <a:gd name="connsiteX81" fmla="*/ 3091544 w 5148944"/>
                <a:gd name="connsiteY81" fmla="*/ 1621971 h 5214257"/>
                <a:gd name="connsiteX82" fmla="*/ 3559630 w 5148944"/>
                <a:gd name="connsiteY82" fmla="*/ 1164771 h 5214257"/>
                <a:gd name="connsiteX83" fmla="*/ 3570515 w 5148944"/>
                <a:gd name="connsiteY83" fmla="*/ 794657 h 5214257"/>
                <a:gd name="connsiteX84" fmla="*/ 4419601 w 5148944"/>
                <a:gd name="connsiteY84" fmla="*/ 0 h 5214257"/>
                <a:gd name="connsiteX0" fmla="*/ 2721430 w 5791201"/>
                <a:gd name="connsiteY0" fmla="*/ 1992086 h 5214257"/>
                <a:gd name="connsiteX1" fmla="*/ 2775858 w 5791201"/>
                <a:gd name="connsiteY1" fmla="*/ 2166257 h 5214257"/>
                <a:gd name="connsiteX2" fmla="*/ 2732315 w 5791201"/>
                <a:gd name="connsiteY2" fmla="*/ 2068286 h 5214257"/>
                <a:gd name="connsiteX3" fmla="*/ 2717843 w 5791201"/>
                <a:gd name="connsiteY3" fmla="*/ 2016599 h 5214257"/>
                <a:gd name="connsiteX4" fmla="*/ 2721430 w 5791201"/>
                <a:gd name="connsiteY4" fmla="*/ 1992086 h 5214257"/>
                <a:gd name="connsiteX5" fmla="*/ 3026230 w 5791201"/>
                <a:gd name="connsiteY5" fmla="*/ 1643743 h 5214257"/>
                <a:gd name="connsiteX6" fmla="*/ 2960915 w 5791201"/>
                <a:gd name="connsiteY6" fmla="*/ 2013857 h 5214257"/>
                <a:gd name="connsiteX7" fmla="*/ 2656115 w 5791201"/>
                <a:gd name="connsiteY7" fmla="*/ 1796143 h 5214257"/>
                <a:gd name="connsiteX8" fmla="*/ 2717843 w 5791201"/>
                <a:gd name="connsiteY8" fmla="*/ 2016599 h 5214257"/>
                <a:gd name="connsiteX9" fmla="*/ 2656115 w 5791201"/>
                <a:gd name="connsiteY9" fmla="*/ 2438400 h 5214257"/>
                <a:gd name="connsiteX10" fmla="*/ 2939144 w 5791201"/>
                <a:gd name="connsiteY10" fmla="*/ 2547257 h 5214257"/>
                <a:gd name="connsiteX11" fmla="*/ 3004458 w 5791201"/>
                <a:gd name="connsiteY11" fmla="*/ 2764971 h 5214257"/>
                <a:gd name="connsiteX12" fmla="*/ 3135087 w 5791201"/>
                <a:gd name="connsiteY12" fmla="*/ 2612571 h 5214257"/>
                <a:gd name="connsiteX13" fmla="*/ 3222172 w 5791201"/>
                <a:gd name="connsiteY13" fmla="*/ 3026229 h 5214257"/>
                <a:gd name="connsiteX14" fmla="*/ 3450772 w 5791201"/>
                <a:gd name="connsiteY14" fmla="*/ 2612571 h 5214257"/>
                <a:gd name="connsiteX15" fmla="*/ 3592287 w 5791201"/>
                <a:gd name="connsiteY15" fmla="*/ 3004457 h 5214257"/>
                <a:gd name="connsiteX16" fmla="*/ 3657601 w 5791201"/>
                <a:gd name="connsiteY16" fmla="*/ 2688771 h 5214257"/>
                <a:gd name="connsiteX17" fmla="*/ 4223658 w 5791201"/>
                <a:gd name="connsiteY17" fmla="*/ 3015343 h 5214257"/>
                <a:gd name="connsiteX18" fmla="*/ 3875315 w 5791201"/>
                <a:gd name="connsiteY18" fmla="*/ 2220686 h 5214257"/>
                <a:gd name="connsiteX19" fmla="*/ 4376058 w 5791201"/>
                <a:gd name="connsiteY19" fmla="*/ 2209800 h 5214257"/>
                <a:gd name="connsiteX20" fmla="*/ 3875315 w 5791201"/>
                <a:gd name="connsiteY20" fmla="*/ 1948543 h 5214257"/>
                <a:gd name="connsiteX21" fmla="*/ 3929744 w 5791201"/>
                <a:gd name="connsiteY21" fmla="*/ 1665514 h 5214257"/>
                <a:gd name="connsiteX22" fmla="*/ 3537858 w 5791201"/>
                <a:gd name="connsiteY22" fmla="*/ 1948543 h 5214257"/>
                <a:gd name="connsiteX23" fmla="*/ 3341915 w 5791201"/>
                <a:gd name="connsiteY23" fmla="*/ 2046514 h 5214257"/>
                <a:gd name="connsiteX24" fmla="*/ 3341915 w 5791201"/>
                <a:gd name="connsiteY24" fmla="*/ 1709057 h 5214257"/>
                <a:gd name="connsiteX25" fmla="*/ 3135087 w 5791201"/>
                <a:gd name="connsiteY25" fmla="*/ 2024743 h 5214257"/>
                <a:gd name="connsiteX26" fmla="*/ 3026230 w 5791201"/>
                <a:gd name="connsiteY26" fmla="*/ 1643743 h 5214257"/>
                <a:gd name="connsiteX27" fmla="*/ 5061858 w 5791201"/>
                <a:gd name="connsiteY27" fmla="*/ 0 h 5214257"/>
                <a:gd name="connsiteX28" fmla="*/ 4343401 w 5791201"/>
                <a:gd name="connsiteY28" fmla="*/ 783771 h 5214257"/>
                <a:gd name="connsiteX29" fmla="*/ 4343401 w 5791201"/>
                <a:gd name="connsiteY29" fmla="*/ 1240971 h 5214257"/>
                <a:gd name="connsiteX30" fmla="*/ 4027715 w 5791201"/>
                <a:gd name="connsiteY30" fmla="*/ 1785257 h 5214257"/>
                <a:gd name="connsiteX31" fmla="*/ 4365172 w 5791201"/>
                <a:gd name="connsiteY31" fmla="*/ 1992086 h 5214257"/>
                <a:gd name="connsiteX32" fmla="*/ 4680858 w 5791201"/>
                <a:gd name="connsiteY32" fmla="*/ 1992086 h 5214257"/>
                <a:gd name="connsiteX33" fmla="*/ 5094515 w 5791201"/>
                <a:gd name="connsiteY33" fmla="*/ 1534886 h 5214257"/>
                <a:gd name="connsiteX34" fmla="*/ 4833258 w 5791201"/>
                <a:gd name="connsiteY34" fmla="*/ 2035629 h 5214257"/>
                <a:gd name="connsiteX35" fmla="*/ 4996544 w 5791201"/>
                <a:gd name="connsiteY35" fmla="*/ 2057400 h 5214257"/>
                <a:gd name="connsiteX36" fmla="*/ 5410201 w 5791201"/>
                <a:gd name="connsiteY36" fmla="*/ 2307771 h 5214257"/>
                <a:gd name="connsiteX37" fmla="*/ 5791201 w 5791201"/>
                <a:gd name="connsiteY37" fmla="*/ 2024743 h 5214257"/>
                <a:gd name="connsiteX38" fmla="*/ 5388430 w 5791201"/>
                <a:gd name="connsiteY38" fmla="*/ 2449286 h 5214257"/>
                <a:gd name="connsiteX39" fmla="*/ 4909458 w 5791201"/>
                <a:gd name="connsiteY39" fmla="*/ 2231571 h 5214257"/>
                <a:gd name="connsiteX40" fmla="*/ 4604658 w 5791201"/>
                <a:gd name="connsiteY40" fmla="*/ 2253343 h 5214257"/>
                <a:gd name="connsiteX41" fmla="*/ 4158344 w 5791201"/>
                <a:gd name="connsiteY41" fmla="*/ 2394857 h 5214257"/>
                <a:gd name="connsiteX42" fmla="*/ 4321630 w 5791201"/>
                <a:gd name="connsiteY42" fmla="*/ 2852057 h 5214257"/>
                <a:gd name="connsiteX43" fmla="*/ 5508172 w 5791201"/>
                <a:gd name="connsiteY43" fmla="*/ 4310743 h 5214257"/>
                <a:gd name="connsiteX44" fmla="*/ 4114801 w 5791201"/>
                <a:gd name="connsiteY44" fmla="*/ 3080657 h 5214257"/>
                <a:gd name="connsiteX45" fmla="*/ 3744687 w 5791201"/>
                <a:gd name="connsiteY45" fmla="*/ 2993571 h 5214257"/>
                <a:gd name="connsiteX46" fmla="*/ 3875315 w 5791201"/>
                <a:gd name="connsiteY46" fmla="*/ 3439886 h 5214257"/>
                <a:gd name="connsiteX47" fmla="*/ 3995058 w 5791201"/>
                <a:gd name="connsiteY47" fmla="*/ 3254829 h 5214257"/>
                <a:gd name="connsiteX48" fmla="*/ 3875315 w 5791201"/>
                <a:gd name="connsiteY48" fmla="*/ 3624943 h 5214257"/>
                <a:gd name="connsiteX49" fmla="*/ 4278087 w 5791201"/>
                <a:gd name="connsiteY49" fmla="*/ 5214257 h 5214257"/>
                <a:gd name="connsiteX50" fmla="*/ 3418115 w 5791201"/>
                <a:gd name="connsiteY50" fmla="*/ 2939143 h 5214257"/>
                <a:gd name="connsiteX51" fmla="*/ 3048001 w 5791201"/>
                <a:gd name="connsiteY51" fmla="*/ 3603171 h 5214257"/>
                <a:gd name="connsiteX52" fmla="*/ 3037115 w 5791201"/>
                <a:gd name="connsiteY52" fmla="*/ 2841171 h 5214257"/>
                <a:gd name="connsiteX53" fmla="*/ 2525487 w 5791201"/>
                <a:gd name="connsiteY53" fmla="*/ 4332514 h 5214257"/>
                <a:gd name="connsiteX54" fmla="*/ 2677887 w 5791201"/>
                <a:gd name="connsiteY54" fmla="*/ 3222171 h 5214257"/>
                <a:gd name="connsiteX55" fmla="*/ 1480458 w 5791201"/>
                <a:gd name="connsiteY55" fmla="*/ 3385457 h 5214257"/>
                <a:gd name="connsiteX56" fmla="*/ 2754087 w 5791201"/>
                <a:gd name="connsiteY56" fmla="*/ 3026229 h 5214257"/>
                <a:gd name="connsiteX57" fmla="*/ 2852058 w 5791201"/>
                <a:gd name="connsiteY57" fmla="*/ 2830286 h 5214257"/>
                <a:gd name="connsiteX58" fmla="*/ 2862944 w 5791201"/>
                <a:gd name="connsiteY58" fmla="*/ 2688771 h 5214257"/>
                <a:gd name="connsiteX59" fmla="*/ 2612572 w 5791201"/>
                <a:gd name="connsiteY59" fmla="*/ 2645229 h 5214257"/>
                <a:gd name="connsiteX60" fmla="*/ 1665515 w 5791201"/>
                <a:gd name="connsiteY60" fmla="*/ 3167743 h 5214257"/>
                <a:gd name="connsiteX61" fmla="*/ 0 w 5791201"/>
                <a:gd name="connsiteY61" fmla="*/ 3004457 h 5214257"/>
                <a:gd name="connsiteX62" fmla="*/ 1567544 w 5791201"/>
                <a:gd name="connsiteY62" fmla="*/ 3048000 h 5214257"/>
                <a:gd name="connsiteX63" fmla="*/ 2547258 w 5791201"/>
                <a:gd name="connsiteY63" fmla="*/ 2416629 h 5214257"/>
                <a:gd name="connsiteX64" fmla="*/ 2634344 w 5791201"/>
                <a:gd name="connsiteY64" fmla="*/ 1926771 h 5214257"/>
                <a:gd name="connsiteX65" fmla="*/ 2111830 w 5791201"/>
                <a:gd name="connsiteY65" fmla="*/ 1621971 h 5214257"/>
                <a:gd name="connsiteX66" fmla="*/ 1415144 w 5791201"/>
                <a:gd name="connsiteY66" fmla="*/ 1534886 h 5214257"/>
                <a:gd name="connsiteX67" fmla="*/ 925287 w 5791201"/>
                <a:gd name="connsiteY67" fmla="*/ 1992086 h 5214257"/>
                <a:gd name="connsiteX68" fmla="*/ 1306287 w 5791201"/>
                <a:gd name="connsiteY68" fmla="*/ 1556657 h 5214257"/>
                <a:gd name="connsiteX69" fmla="*/ 1208315 w 5791201"/>
                <a:gd name="connsiteY69" fmla="*/ 1219200 h 5214257"/>
                <a:gd name="connsiteX70" fmla="*/ 1338944 w 5791201"/>
                <a:gd name="connsiteY70" fmla="*/ 1458686 h 5214257"/>
                <a:gd name="connsiteX71" fmla="*/ 2231572 w 5791201"/>
                <a:gd name="connsiteY71" fmla="*/ 1436914 h 5214257"/>
                <a:gd name="connsiteX72" fmla="*/ 2917372 w 5791201"/>
                <a:gd name="connsiteY72" fmla="*/ 1763486 h 5214257"/>
                <a:gd name="connsiteX73" fmla="*/ 2960915 w 5791201"/>
                <a:gd name="connsiteY73" fmla="*/ 1273629 h 5214257"/>
                <a:gd name="connsiteX74" fmla="*/ 3080658 w 5791201"/>
                <a:gd name="connsiteY74" fmla="*/ 674914 h 5214257"/>
                <a:gd name="connsiteX75" fmla="*/ 2612572 w 5791201"/>
                <a:gd name="connsiteY75" fmla="*/ 32657 h 5214257"/>
                <a:gd name="connsiteX76" fmla="*/ 3309258 w 5791201"/>
                <a:gd name="connsiteY76" fmla="*/ 674914 h 5214257"/>
                <a:gd name="connsiteX77" fmla="*/ 3167744 w 5791201"/>
                <a:gd name="connsiteY77" fmla="*/ 1458686 h 5214257"/>
                <a:gd name="connsiteX78" fmla="*/ 3243944 w 5791201"/>
                <a:gd name="connsiteY78" fmla="*/ 1687286 h 5214257"/>
                <a:gd name="connsiteX79" fmla="*/ 3450772 w 5791201"/>
                <a:gd name="connsiteY79" fmla="*/ 1393371 h 5214257"/>
                <a:gd name="connsiteX80" fmla="*/ 3429001 w 5791201"/>
                <a:gd name="connsiteY80" fmla="*/ 1752600 h 5214257"/>
                <a:gd name="connsiteX81" fmla="*/ 3733801 w 5791201"/>
                <a:gd name="connsiteY81" fmla="*/ 1621971 h 5214257"/>
                <a:gd name="connsiteX82" fmla="*/ 4201887 w 5791201"/>
                <a:gd name="connsiteY82" fmla="*/ 1164771 h 5214257"/>
                <a:gd name="connsiteX83" fmla="*/ 4212772 w 5791201"/>
                <a:gd name="connsiteY83" fmla="*/ 794657 h 5214257"/>
                <a:gd name="connsiteX84" fmla="*/ 5061858 w 5791201"/>
                <a:gd name="connsiteY84" fmla="*/ 0 h 5214257"/>
                <a:gd name="connsiteX0" fmla="*/ 2721430 w 5791201"/>
                <a:gd name="connsiteY0" fmla="*/ 1992086 h 5214257"/>
                <a:gd name="connsiteX1" fmla="*/ 2775858 w 5791201"/>
                <a:gd name="connsiteY1" fmla="*/ 2166257 h 5214257"/>
                <a:gd name="connsiteX2" fmla="*/ 2732315 w 5791201"/>
                <a:gd name="connsiteY2" fmla="*/ 2068286 h 5214257"/>
                <a:gd name="connsiteX3" fmla="*/ 2717843 w 5791201"/>
                <a:gd name="connsiteY3" fmla="*/ 2016599 h 5214257"/>
                <a:gd name="connsiteX4" fmla="*/ 2721430 w 5791201"/>
                <a:gd name="connsiteY4" fmla="*/ 1992086 h 5214257"/>
                <a:gd name="connsiteX5" fmla="*/ 3026230 w 5791201"/>
                <a:gd name="connsiteY5" fmla="*/ 1643743 h 5214257"/>
                <a:gd name="connsiteX6" fmla="*/ 2960915 w 5791201"/>
                <a:gd name="connsiteY6" fmla="*/ 2013857 h 5214257"/>
                <a:gd name="connsiteX7" fmla="*/ 2656115 w 5791201"/>
                <a:gd name="connsiteY7" fmla="*/ 1796143 h 5214257"/>
                <a:gd name="connsiteX8" fmla="*/ 2717843 w 5791201"/>
                <a:gd name="connsiteY8" fmla="*/ 2016599 h 5214257"/>
                <a:gd name="connsiteX9" fmla="*/ 2656115 w 5791201"/>
                <a:gd name="connsiteY9" fmla="*/ 2438400 h 5214257"/>
                <a:gd name="connsiteX10" fmla="*/ 2939144 w 5791201"/>
                <a:gd name="connsiteY10" fmla="*/ 2547257 h 5214257"/>
                <a:gd name="connsiteX11" fmla="*/ 3004458 w 5791201"/>
                <a:gd name="connsiteY11" fmla="*/ 2764971 h 5214257"/>
                <a:gd name="connsiteX12" fmla="*/ 3135087 w 5791201"/>
                <a:gd name="connsiteY12" fmla="*/ 2612571 h 5214257"/>
                <a:gd name="connsiteX13" fmla="*/ 3222172 w 5791201"/>
                <a:gd name="connsiteY13" fmla="*/ 3026229 h 5214257"/>
                <a:gd name="connsiteX14" fmla="*/ 3450772 w 5791201"/>
                <a:gd name="connsiteY14" fmla="*/ 2612571 h 5214257"/>
                <a:gd name="connsiteX15" fmla="*/ 3592287 w 5791201"/>
                <a:gd name="connsiteY15" fmla="*/ 3004457 h 5214257"/>
                <a:gd name="connsiteX16" fmla="*/ 3657601 w 5791201"/>
                <a:gd name="connsiteY16" fmla="*/ 2688771 h 5214257"/>
                <a:gd name="connsiteX17" fmla="*/ 4223658 w 5791201"/>
                <a:gd name="connsiteY17" fmla="*/ 3015343 h 5214257"/>
                <a:gd name="connsiteX18" fmla="*/ 3875315 w 5791201"/>
                <a:gd name="connsiteY18" fmla="*/ 2220686 h 5214257"/>
                <a:gd name="connsiteX19" fmla="*/ 4376058 w 5791201"/>
                <a:gd name="connsiteY19" fmla="*/ 2209800 h 5214257"/>
                <a:gd name="connsiteX20" fmla="*/ 3875315 w 5791201"/>
                <a:gd name="connsiteY20" fmla="*/ 1948543 h 5214257"/>
                <a:gd name="connsiteX21" fmla="*/ 3929744 w 5791201"/>
                <a:gd name="connsiteY21" fmla="*/ 1665514 h 5214257"/>
                <a:gd name="connsiteX22" fmla="*/ 3537858 w 5791201"/>
                <a:gd name="connsiteY22" fmla="*/ 1948543 h 5214257"/>
                <a:gd name="connsiteX23" fmla="*/ 3341915 w 5791201"/>
                <a:gd name="connsiteY23" fmla="*/ 2046514 h 5214257"/>
                <a:gd name="connsiteX24" fmla="*/ 3341915 w 5791201"/>
                <a:gd name="connsiteY24" fmla="*/ 1709057 h 5214257"/>
                <a:gd name="connsiteX25" fmla="*/ 3135087 w 5791201"/>
                <a:gd name="connsiteY25" fmla="*/ 2024743 h 5214257"/>
                <a:gd name="connsiteX26" fmla="*/ 3026230 w 5791201"/>
                <a:gd name="connsiteY26" fmla="*/ 1643743 h 5214257"/>
                <a:gd name="connsiteX27" fmla="*/ 5061858 w 5791201"/>
                <a:gd name="connsiteY27" fmla="*/ 0 h 5214257"/>
                <a:gd name="connsiteX28" fmla="*/ 4343401 w 5791201"/>
                <a:gd name="connsiteY28" fmla="*/ 783771 h 5214257"/>
                <a:gd name="connsiteX29" fmla="*/ 4343401 w 5791201"/>
                <a:gd name="connsiteY29" fmla="*/ 1240971 h 5214257"/>
                <a:gd name="connsiteX30" fmla="*/ 4027715 w 5791201"/>
                <a:gd name="connsiteY30" fmla="*/ 1785257 h 5214257"/>
                <a:gd name="connsiteX31" fmla="*/ 4365172 w 5791201"/>
                <a:gd name="connsiteY31" fmla="*/ 1992086 h 5214257"/>
                <a:gd name="connsiteX32" fmla="*/ 4680858 w 5791201"/>
                <a:gd name="connsiteY32" fmla="*/ 1992086 h 5214257"/>
                <a:gd name="connsiteX33" fmla="*/ 5094515 w 5791201"/>
                <a:gd name="connsiteY33" fmla="*/ 1534886 h 5214257"/>
                <a:gd name="connsiteX34" fmla="*/ 4833258 w 5791201"/>
                <a:gd name="connsiteY34" fmla="*/ 2035629 h 5214257"/>
                <a:gd name="connsiteX35" fmla="*/ 4996544 w 5791201"/>
                <a:gd name="connsiteY35" fmla="*/ 2057400 h 5214257"/>
                <a:gd name="connsiteX36" fmla="*/ 5410201 w 5791201"/>
                <a:gd name="connsiteY36" fmla="*/ 2307771 h 5214257"/>
                <a:gd name="connsiteX37" fmla="*/ 5791201 w 5791201"/>
                <a:gd name="connsiteY37" fmla="*/ 2024743 h 5214257"/>
                <a:gd name="connsiteX38" fmla="*/ 5388430 w 5791201"/>
                <a:gd name="connsiteY38" fmla="*/ 2449286 h 5214257"/>
                <a:gd name="connsiteX39" fmla="*/ 4909458 w 5791201"/>
                <a:gd name="connsiteY39" fmla="*/ 2231571 h 5214257"/>
                <a:gd name="connsiteX40" fmla="*/ 4604658 w 5791201"/>
                <a:gd name="connsiteY40" fmla="*/ 2253343 h 5214257"/>
                <a:gd name="connsiteX41" fmla="*/ 4158344 w 5791201"/>
                <a:gd name="connsiteY41" fmla="*/ 2394857 h 5214257"/>
                <a:gd name="connsiteX42" fmla="*/ 4321630 w 5791201"/>
                <a:gd name="connsiteY42" fmla="*/ 2852057 h 5214257"/>
                <a:gd name="connsiteX43" fmla="*/ 5508172 w 5791201"/>
                <a:gd name="connsiteY43" fmla="*/ 4310743 h 5214257"/>
                <a:gd name="connsiteX44" fmla="*/ 4114801 w 5791201"/>
                <a:gd name="connsiteY44" fmla="*/ 3080657 h 5214257"/>
                <a:gd name="connsiteX45" fmla="*/ 3744687 w 5791201"/>
                <a:gd name="connsiteY45" fmla="*/ 2993571 h 5214257"/>
                <a:gd name="connsiteX46" fmla="*/ 3875315 w 5791201"/>
                <a:gd name="connsiteY46" fmla="*/ 3439886 h 5214257"/>
                <a:gd name="connsiteX47" fmla="*/ 3995058 w 5791201"/>
                <a:gd name="connsiteY47" fmla="*/ 3254829 h 5214257"/>
                <a:gd name="connsiteX48" fmla="*/ 3875315 w 5791201"/>
                <a:gd name="connsiteY48" fmla="*/ 3624943 h 5214257"/>
                <a:gd name="connsiteX49" fmla="*/ 4278087 w 5791201"/>
                <a:gd name="connsiteY49" fmla="*/ 5214257 h 5214257"/>
                <a:gd name="connsiteX50" fmla="*/ 3418115 w 5791201"/>
                <a:gd name="connsiteY50" fmla="*/ 2939143 h 5214257"/>
                <a:gd name="connsiteX51" fmla="*/ 3048001 w 5791201"/>
                <a:gd name="connsiteY51" fmla="*/ 3603171 h 5214257"/>
                <a:gd name="connsiteX52" fmla="*/ 3037115 w 5791201"/>
                <a:gd name="connsiteY52" fmla="*/ 2841171 h 5214257"/>
                <a:gd name="connsiteX53" fmla="*/ 2525487 w 5791201"/>
                <a:gd name="connsiteY53" fmla="*/ 4332514 h 5214257"/>
                <a:gd name="connsiteX54" fmla="*/ 2677887 w 5791201"/>
                <a:gd name="connsiteY54" fmla="*/ 3222171 h 5214257"/>
                <a:gd name="connsiteX55" fmla="*/ 1121230 w 5791201"/>
                <a:gd name="connsiteY55" fmla="*/ 3973286 h 5214257"/>
                <a:gd name="connsiteX56" fmla="*/ 2754087 w 5791201"/>
                <a:gd name="connsiteY56" fmla="*/ 3026229 h 5214257"/>
                <a:gd name="connsiteX57" fmla="*/ 2852058 w 5791201"/>
                <a:gd name="connsiteY57" fmla="*/ 2830286 h 5214257"/>
                <a:gd name="connsiteX58" fmla="*/ 2862944 w 5791201"/>
                <a:gd name="connsiteY58" fmla="*/ 2688771 h 5214257"/>
                <a:gd name="connsiteX59" fmla="*/ 2612572 w 5791201"/>
                <a:gd name="connsiteY59" fmla="*/ 2645229 h 5214257"/>
                <a:gd name="connsiteX60" fmla="*/ 1665515 w 5791201"/>
                <a:gd name="connsiteY60" fmla="*/ 3167743 h 5214257"/>
                <a:gd name="connsiteX61" fmla="*/ 0 w 5791201"/>
                <a:gd name="connsiteY61" fmla="*/ 3004457 h 5214257"/>
                <a:gd name="connsiteX62" fmla="*/ 1567544 w 5791201"/>
                <a:gd name="connsiteY62" fmla="*/ 3048000 h 5214257"/>
                <a:gd name="connsiteX63" fmla="*/ 2547258 w 5791201"/>
                <a:gd name="connsiteY63" fmla="*/ 2416629 h 5214257"/>
                <a:gd name="connsiteX64" fmla="*/ 2634344 w 5791201"/>
                <a:gd name="connsiteY64" fmla="*/ 1926771 h 5214257"/>
                <a:gd name="connsiteX65" fmla="*/ 2111830 w 5791201"/>
                <a:gd name="connsiteY65" fmla="*/ 1621971 h 5214257"/>
                <a:gd name="connsiteX66" fmla="*/ 1415144 w 5791201"/>
                <a:gd name="connsiteY66" fmla="*/ 1534886 h 5214257"/>
                <a:gd name="connsiteX67" fmla="*/ 925287 w 5791201"/>
                <a:gd name="connsiteY67" fmla="*/ 1992086 h 5214257"/>
                <a:gd name="connsiteX68" fmla="*/ 1306287 w 5791201"/>
                <a:gd name="connsiteY68" fmla="*/ 1556657 h 5214257"/>
                <a:gd name="connsiteX69" fmla="*/ 1208315 w 5791201"/>
                <a:gd name="connsiteY69" fmla="*/ 1219200 h 5214257"/>
                <a:gd name="connsiteX70" fmla="*/ 1338944 w 5791201"/>
                <a:gd name="connsiteY70" fmla="*/ 1458686 h 5214257"/>
                <a:gd name="connsiteX71" fmla="*/ 2231572 w 5791201"/>
                <a:gd name="connsiteY71" fmla="*/ 1436914 h 5214257"/>
                <a:gd name="connsiteX72" fmla="*/ 2917372 w 5791201"/>
                <a:gd name="connsiteY72" fmla="*/ 1763486 h 5214257"/>
                <a:gd name="connsiteX73" fmla="*/ 2960915 w 5791201"/>
                <a:gd name="connsiteY73" fmla="*/ 1273629 h 5214257"/>
                <a:gd name="connsiteX74" fmla="*/ 3080658 w 5791201"/>
                <a:gd name="connsiteY74" fmla="*/ 674914 h 5214257"/>
                <a:gd name="connsiteX75" fmla="*/ 2612572 w 5791201"/>
                <a:gd name="connsiteY75" fmla="*/ 32657 h 5214257"/>
                <a:gd name="connsiteX76" fmla="*/ 3309258 w 5791201"/>
                <a:gd name="connsiteY76" fmla="*/ 674914 h 5214257"/>
                <a:gd name="connsiteX77" fmla="*/ 3167744 w 5791201"/>
                <a:gd name="connsiteY77" fmla="*/ 1458686 h 5214257"/>
                <a:gd name="connsiteX78" fmla="*/ 3243944 w 5791201"/>
                <a:gd name="connsiteY78" fmla="*/ 1687286 h 5214257"/>
                <a:gd name="connsiteX79" fmla="*/ 3450772 w 5791201"/>
                <a:gd name="connsiteY79" fmla="*/ 1393371 h 5214257"/>
                <a:gd name="connsiteX80" fmla="*/ 3429001 w 5791201"/>
                <a:gd name="connsiteY80" fmla="*/ 1752600 h 5214257"/>
                <a:gd name="connsiteX81" fmla="*/ 3733801 w 5791201"/>
                <a:gd name="connsiteY81" fmla="*/ 1621971 h 5214257"/>
                <a:gd name="connsiteX82" fmla="*/ 4201887 w 5791201"/>
                <a:gd name="connsiteY82" fmla="*/ 1164771 h 5214257"/>
                <a:gd name="connsiteX83" fmla="*/ 4212772 w 5791201"/>
                <a:gd name="connsiteY83" fmla="*/ 794657 h 5214257"/>
                <a:gd name="connsiteX84" fmla="*/ 5061858 w 5791201"/>
                <a:gd name="connsiteY84" fmla="*/ 0 h 521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791201" h="5214257">
                  <a:moveTo>
                    <a:pt x="2721430" y="1992086"/>
                  </a:moveTo>
                  <a:lnTo>
                    <a:pt x="2775858" y="2166257"/>
                  </a:lnTo>
                  <a:lnTo>
                    <a:pt x="2732315" y="2068286"/>
                  </a:lnTo>
                  <a:lnTo>
                    <a:pt x="2717843" y="2016599"/>
                  </a:lnTo>
                  <a:lnTo>
                    <a:pt x="2721430" y="1992086"/>
                  </a:lnTo>
                  <a:close/>
                  <a:moveTo>
                    <a:pt x="3026230" y="1643743"/>
                  </a:moveTo>
                  <a:lnTo>
                    <a:pt x="2960915" y="2013857"/>
                  </a:lnTo>
                  <a:lnTo>
                    <a:pt x="2656115" y="1796143"/>
                  </a:lnTo>
                  <a:lnTo>
                    <a:pt x="2717843" y="2016599"/>
                  </a:lnTo>
                  <a:lnTo>
                    <a:pt x="2656115" y="2438400"/>
                  </a:lnTo>
                  <a:lnTo>
                    <a:pt x="2939144" y="2547257"/>
                  </a:lnTo>
                  <a:lnTo>
                    <a:pt x="3004458" y="2764971"/>
                  </a:lnTo>
                  <a:lnTo>
                    <a:pt x="3135087" y="2612571"/>
                  </a:lnTo>
                  <a:lnTo>
                    <a:pt x="3222172" y="3026229"/>
                  </a:lnTo>
                  <a:lnTo>
                    <a:pt x="3450772" y="2612571"/>
                  </a:lnTo>
                  <a:lnTo>
                    <a:pt x="3592287" y="3004457"/>
                  </a:lnTo>
                  <a:lnTo>
                    <a:pt x="3657601" y="2688771"/>
                  </a:lnTo>
                  <a:lnTo>
                    <a:pt x="4223658" y="3015343"/>
                  </a:lnTo>
                  <a:lnTo>
                    <a:pt x="3875315" y="2220686"/>
                  </a:lnTo>
                  <a:lnTo>
                    <a:pt x="4376058" y="2209800"/>
                  </a:lnTo>
                  <a:lnTo>
                    <a:pt x="3875315" y="1948543"/>
                  </a:lnTo>
                  <a:lnTo>
                    <a:pt x="3929744" y="1665514"/>
                  </a:lnTo>
                  <a:lnTo>
                    <a:pt x="3537858" y="1948543"/>
                  </a:lnTo>
                  <a:lnTo>
                    <a:pt x="3341915" y="2046514"/>
                  </a:lnTo>
                  <a:lnTo>
                    <a:pt x="3341915" y="1709057"/>
                  </a:lnTo>
                  <a:lnTo>
                    <a:pt x="3135087" y="2024743"/>
                  </a:lnTo>
                  <a:lnTo>
                    <a:pt x="3026230" y="1643743"/>
                  </a:lnTo>
                  <a:close/>
                  <a:moveTo>
                    <a:pt x="5061858" y="0"/>
                  </a:moveTo>
                  <a:lnTo>
                    <a:pt x="4343401" y="783771"/>
                  </a:lnTo>
                  <a:lnTo>
                    <a:pt x="4343401" y="1240971"/>
                  </a:lnTo>
                  <a:lnTo>
                    <a:pt x="4027715" y="1785257"/>
                  </a:lnTo>
                  <a:lnTo>
                    <a:pt x="4365172" y="1992086"/>
                  </a:lnTo>
                  <a:lnTo>
                    <a:pt x="4680858" y="1992086"/>
                  </a:lnTo>
                  <a:lnTo>
                    <a:pt x="5094515" y="1534886"/>
                  </a:lnTo>
                  <a:lnTo>
                    <a:pt x="4833258" y="2035629"/>
                  </a:lnTo>
                  <a:lnTo>
                    <a:pt x="4996544" y="2057400"/>
                  </a:lnTo>
                  <a:lnTo>
                    <a:pt x="5410201" y="2307771"/>
                  </a:lnTo>
                  <a:lnTo>
                    <a:pt x="5791201" y="2024743"/>
                  </a:lnTo>
                  <a:lnTo>
                    <a:pt x="5388430" y="2449286"/>
                  </a:lnTo>
                  <a:lnTo>
                    <a:pt x="4909458" y="2231571"/>
                  </a:lnTo>
                  <a:lnTo>
                    <a:pt x="4604658" y="2253343"/>
                  </a:lnTo>
                  <a:lnTo>
                    <a:pt x="4158344" y="2394857"/>
                  </a:lnTo>
                  <a:lnTo>
                    <a:pt x="4321630" y="2852057"/>
                  </a:lnTo>
                  <a:lnTo>
                    <a:pt x="5508172" y="4310743"/>
                  </a:lnTo>
                  <a:lnTo>
                    <a:pt x="4114801" y="3080657"/>
                  </a:lnTo>
                  <a:lnTo>
                    <a:pt x="3744687" y="2993571"/>
                  </a:lnTo>
                  <a:lnTo>
                    <a:pt x="3875315" y="3439886"/>
                  </a:lnTo>
                  <a:lnTo>
                    <a:pt x="3995058" y="3254829"/>
                  </a:lnTo>
                  <a:lnTo>
                    <a:pt x="3875315" y="3624943"/>
                  </a:lnTo>
                  <a:lnTo>
                    <a:pt x="4278087" y="5214257"/>
                  </a:lnTo>
                  <a:lnTo>
                    <a:pt x="3418115" y="2939143"/>
                  </a:lnTo>
                  <a:lnTo>
                    <a:pt x="3048001" y="3603171"/>
                  </a:lnTo>
                  <a:lnTo>
                    <a:pt x="3037115" y="2841171"/>
                  </a:lnTo>
                  <a:lnTo>
                    <a:pt x="2525487" y="4332514"/>
                  </a:lnTo>
                  <a:lnTo>
                    <a:pt x="2677887" y="3222171"/>
                  </a:lnTo>
                  <a:lnTo>
                    <a:pt x="1121230" y="3973286"/>
                  </a:lnTo>
                  <a:lnTo>
                    <a:pt x="2754087" y="3026229"/>
                  </a:lnTo>
                  <a:lnTo>
                    <a:pt x="2852058" y="2830286"/>
                  </a:lnTo>
                  <a:lnTo>
                    <a:pt x="2862944" y="2688771"/>
                  </a:lnTo>
                  <a:lnTo>
                    <a:pt x="2612572" y="2645229"/>
                  </a:lnTo>
                  <a:lnTo>
                    <a:pt x="1665515" y="3167743"/>
                  </a:lnTo>
                  <a:lnTo>
                    <a:pt x="0" y="3004457"/>
                  </a:lnTo>
                  <a:lnTo>
                    <a:pt x="1567544" y="3048000"/>
                  </a:lnTo>
                  <a:lnTo>
                    <a:pt x="2547258" y="2416629"/>
                  </a:lnTo>
                  <a:lnTo>
                    <a:pt x="2634344" y="1926771"/>
                  </a:lnTo>
                  <a:lnTo>
                    <a:pt x="2111830" y="1621971"/>
                  </a:lnTo>
                  <a:lnTo>
                    <a:pt x="1415144" y="1534886"/>
                  </a:lnTo>
                  <a:lnTo>
                    <a:pt x="925287" y="1992086"/>
                  </a:lnTo>
                  <a:lnTo>
                    <a:pt x="1306287" y="1556657"/>
                  </a:lnTo>
                  <a:lnTo>
                    <a:pt x="1208315" y="1219200"/>
                  </a:lnTo>
                  <a:lnTo>
                    <a:pt x="1338944" y="1458686"/>
                  </a:lnTo>
                  <a:lnTo>
                    <a:pt x="2231572" y="1436914"/>
                  </a:lnTo>
                  <a:lnTo>
                    <a:pt x="2917372" y="1763486"/>
                  </a:lnTo>
                  <a:lnTo>
                    <a:pt x="2960915" y="1273629"/>
                  </a:lnTo>
                  <a:lnTo>
                    <a:pt x="3080658" y="674914"/>
                  </a:lnTo>
                  <a:lnTo>
                    <a:pt x="2612572" y="32657"/>
                  </a:lnTo>
                  <a:lnTo>
                    <a:pt x="3309258" y="674914"/>
                  </a:lnTo>
                  <a:lnTo>
                    <a:pt x="3167744" y="1458686"/>
                  </a:lnTo>
                  <a:lnTo>
                    <a:pt x="3243944" y="1687286"/>
                  </a:lnTo>
                  <a:lnTo>
                    <a:pt x="3450772" y="1393371"/>
                  </a:lnTo>
                  <a:lnTo>
                    <a:pt x="3429001" y="1752600"/>
                  </a:lnTo>
                  <a:lnTo>
                    <a:pt x="3733801" y="1621971"/>
                  </a:lnTo>
                  <a:lnTo>
                    <a:pt x="4201887" y="1164771"/>
                  </a:lnTo>
                  <a:lnTo>
                    <a:pt x="4212772" y="794657"/>
                  </a:lnTo>
                  <a:lnTo>
                    <a:pt x="5061858"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7427108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4.73066E-6 -9.62324E-7 L -0.42941 -9.62324E-7 " pathEditMode="relative" rAng="0" ptsTypes="AA">
                                      <p:cBhvr>
                                        <p:cTn id="6" dur="1000" fill="hold"/>
                                        <p:tgtEl>
                                          <p:spTgt spid="49"/>
                                        </p:tgtEl>
                                        <p:attrNameLst>
                                          <p:attrName>ppt_x</p:attrName>
                                          <p:attrName>ppt_y</p:attrName>
                                        </p:attrNameLst>
                                      </p:cBhvr>
                                      <p:rCtr x="-21471" y="0"/>
                                    </p:animMotion>
                                  </p:childTnLst>
                                </p:cTn>
                              </p:par>
                              <p:par>
                                <p:cTn id="7" presetID="35" presetClass="path" presetSubtype="0" accel="50000" decel="50000" fill="hold" nodeType="withEffect">
                                  <p:stCondLst>
                                    <p:cond delay="0"/>
                                  </p:stCondLst>
                                  <p:childTnLst>
                                    <p:animMotion origin="layout" path="M -4.73066E-6 -9.62324E-7 L -0.42941 -9.62324E-7 " pathEditMode="relative" rAng="0" ptsTypes="AA">
                                      <p:cBhvr>
                                        <p:cTn id="8" dur="1000" fill="hold"/>
                                        <p:tgtEl>
                                          <p:spTgt spid="61"/>
                                        </p:tgtEl>
                                        <p:attrNameLst>
                                          <p:attrName>ppt_x</p:attrName>
                                          <p:attrName>ppt_y</p:attrName>
                                        </p:attrNameLst>
                                      </p:cBhvr>
                                      <p:rCtr x="-21471" y="0"/>
                                    </p:animMotion>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2203704"/>
            <a:ext cx="12436476" cy="3178629"/>
          </a:xfrm>
          <a:prstGeom prst="rect">
            <a:avLst/>
          </a:prstGeom>
          <a:solidFill>
            <a:schemeClr val="tx1">
              <a:lumMod val="50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33" name="Straight Connector 32"/>
          <p:cNvCxnSpPr/>
          <p:nvPr/>
        </p:nvCxnSpPr>
        <p:spPr>
          <a:xfrm>
            <a:off x="5824083" y="3490892"/>
            <a:ext cx="1645920" cy="637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310002" y="3497262"/>
            <a:ext cx="1737360"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51214" y="3164425"/>
            <a:ext cx="6581444" cy="1042572"/>
            <a:chOff x="4662196" y="3164425"/>
            <a:chExt cx="6581444" cy="1042572"/>
          </a:xfrm>
        </p:grpSpPr>
        <p:cxnSp>
          <p:nvCxnSpPr>
            <p:cNvPr id="97" name="Straight Connector 96"/>
            <p:cNvCxnSpPr/>
            <p:nvPr/>
          </p:nvCxnSpPr>
          <p:spPr>
            <a:xfrm>
              <a:off x="5547606" y="3497262"/>
              <a:ext cx="1822478"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344142" y="3497262"/>
              <a:ext cx="1705006"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7376146" y="3164425"/>
              <a:ext cx="1231539" cy="1042572"/>
              <a:chOff x="8827542" y="2664156"/>
              <a:chExt cx="2504661" cy="2120348"/>
            </a:xfrm>
          </p:grpSpPr>
          <p:grpSp>
            <p:nvGrpSpPr>
              <p:cNvPr id="9" name="Group 8"/>
              <p:cNvGrpSpPr/>
              <p:nvPr/>
            </p:nvGrpSpPr>
            <p:grpSpPr>
              <a:xfrm>
                <a:off x="8827542" y="2664156"/>
                <a:ext cx="2504661" cy="2120348"/>
                <a:chOff x="7742284" y="2491409"/>
                <a:chExt cx="2504661" cy="2120348"/>
              </a:xfrm>
            </p:grpSpPr>
            <p:sp>
              <p:nvSpPr>
                <p:cNvPr id="6" name="Rounded Rectangle 5"/>
                <p:cNvSpPr/>
                <p:nvPr/>
              </p:nvSpPr>
              <p:spPr bwMode="auto">
                <a:xfrm>
                  <a:off x="7742284" y="2491409"/>
                  <a:ext cx="2504661" cy="2120348"/>
                </a:xfrm>
                <a:prstGeom prst="roundRect">
                  <a:avLst>
                    <a:gd name="adj" fmla="val 2067"/>
                  </a:avLst>
                </a:prstGeom>
                <a:solidFill>
                  <a:schemeClr val="bg1">
                    <a:lumMod val="9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7804774" y="2728819"/>
                  <a:ext cx="2371144" cy="1812700"/>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9623011" y="2551113"/>
                  <a:ext cx="552981" cy="147450"/>
                  <a:chOff x="7613351" y="2584898"/>
                  <a:chExt cx="342926" cy="91440"/>
                </a:xfrm>
                <a:solidFill>
                  <a:schemeClr val="bg1">
                    <a:lumMod val="75000"/>
                  </a:schemeClr>
                </a:solidFill>
              </p:grpSpPr>
              <p:sp>
                <p:nvSpPr>
                  <p:cNvPr id="17" name="Rectangle 16"/>
                  <p:cNvSpPr/>
                  <p:nvPr/>
                </p:nvSpPr>
                <p:spPr bwMode="auto">
                  <a:xfrm>
                    <a:off x="7864837"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bwMode="auto">
                  <a:xfrm>
                    <a:off x="7739092"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7613351"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4" name="Group 23"/>
              <p:cNvGrpSpPr/>
              <p:nvPr/>
            </p:nvGrpSpPr>
            <p:grpSpPr>
              <a:xfrm>
                <a:off x="9676822" y="3072640"/>
                <a:ext cx="808918" cy="1303381"/>
                <a:chOff x="13661552" y="2645513"/>
                <a:chExt cx="655753" cy="1056589"/>
              </a:xfrm>
            </p:grpSpPr>
            <p:sp>
              <p:nvSpPr>
                <p:cNvPr id="28" name="Freeform 27"/>
                <p:cNvSpPr/>
                <p:nvPr/>
              </p:nvSpPr>
              <p:spPr bwMode="auto">
                <a:xfrm>
                  <a:off x="13803523" y="2645513"/>
                  <a:ext cx="371819" cy="507758"/>
                </a:xfrm>
                <a:custGeom>
                  <a:avLst/>
                  <a:gdLst>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54384"/>
                    <a:gd name="connsiteY0" fmla="*/ 1044927 h 1883127"/>
                    <a:gd name="connsiteX1" fmla="*/ 704568 w 1354384"/>
                    <a:gd name="connsiteY1" fmla="*/ 1206852 h 1883127"/>
                    <a:gd name="connsiteX2" fmla="*/ 909355 w 1354384"/>
                    <a:gd name="connsiteY2" fmla="*/ 1325915 h 1883127"/>
                    <a:gd name="connsiteX3" fmla="*/ 904593 w 1354384"/>
                    <a:gd name="connsiteY3" fmla="*/ 1625952 h 1883127"/>
                    <a:gd name="connsiteX4" fmla="*/ 780768 w 1354384"/>
                    <a:gd name="connsiteY4" fmla="*/ 1845027 h 1883127"/>
                    <a:gd name="connsiteX5" fmla="*/ 795055 w 1354384"/>
                    <a:gd name="connsiteY5" fmla="*/ 1883127 h 1883127"/>
                    <a:gd name="connsiteX6" fmla="*/ 890305 w 1354384"/>
                    <a:gd name="connsiteY6" fmla="*/ 1854552 h 1883127"/>
                    <a:gd name="connsiteX7" fmla="*/ 1304643 w 1354384"/>
                    <a:gd name="connsiteY7" fmla="*/ 1387827 h 1883127"/>
                    <a:gd name="connsiteX8" fmla="*/ 1337980 w 1354384"/>
                    <a:gd name="connsiteY8" fmla="*/ 773465 h 1883127"/>
                    <a:gd name="connsiteX9" fmla="*/ 1223680 w 1354384"/>
                    <a:gd name="connsiteY9" fmla="*/ 611540 h 1883127"/>
                    <a:gd name="connsiteX10" fmla="*/ 1104618 w 1354384"/>
                    <a:gd name="connsiteY10" fmla="*/ 735365 h 1883127"/>
                    <a:gd name="connsiteX11" fmla="*/ 1076043 w 1354384"/>
                    <a:gd name="connsiteY11" fmla="*/ 316265 h 1883127"/>
                    <a:gd name="connsiteX12" fmla="*/ 790293 w 1354384"/>
                    <a:gd name="connsiteY12" fmla="*/ 20990 h 1883127"/>
                    <a:gd name="connsiteX13" fmla="*/ 604555 w 1354384"/>
                    <a:gd name="connsiteY13" fmla="*/ 44802 h 1883127"/>
                    <a:gd name="connsiteX14" fmla="*/ 785530 w 1354384"/>
                    <a:gd name="connsiteY14" fmla="*/ 211490 h 1883127"/>
                    <a:gd name="connsiteX15" fmla="*/ 785530 w 1354384"/>
                    <a:gd name="connsiteY15" fmla="*/ 435327 h 1883127"/>
                    <a:gd name="connsiteX16" fmla="*/ 633130 w 1354384"/>
                    <a:gd name="connsiteY16" fmla="*/ 482952 h 1883127"/>
                    <a:gd name="connsiteX17" fmla="*/ 575980 w 1354384"/>
                    <a:gd name="connsiteY17" fmla="*/ 406752 h 1883127"/>
                    <a:gd name="connsiteX18" fmla="*/ 266418 w 1354384"/>
                    <a:gd name="connsiteY18" fmla="*/ 844902 h 1883127"/>
                    <a:gd name="connsiteX19" fmla="*/ 314043 w 1354384"/>
                    <a:gd name="connsiteY19" fmla="*/ 1302102 h 1883127"/>
                    <a:gd name="connsiteX20" fmla="*/ 137830 w 1354384"/>
                    <a:gd name="connsiteY20" fmla="*/ 1211615 h 1883127"/>
                    <a:gd name="connsiteX21" fmla="*/ 80680 w 1354384"/>
                    <a:gd name="connsiteY21" fmla="*/ 1116365 h 1883127"/>
                    <a:gd name="connsiteX22" fmla="*/ 4480 w 1354384"/>
                    <a:gd name="connsiteY22" fmla="*/ 1430690 h 1883127"/>
                    <a:gd name="connsiteX23" fmla="*/ 223555 w 1354384"/>
                    <a:gd name="connsiteY23" fmla="*/ 1768827 h 1883127"/>
                    <a:gd name="connsiteX24" fmla="*/ 504543 w 1354384"/>
                    <a:gd name="connsiteY24" fmla="*/ 1864077 h 1883127"/>
                    <a:gd name="connsiteX25" fmla="*/ 523593 w 1354384"/>
                    <a:gd name="connsiteY25" fmla="*/ 1825977 h 1883127"/>
                    <a:gd name="connsiteX26" fmla="*/ 537880 w 1354384"/>
                    <a:gd name="connsiteY26" fmla="*/ 1325915 h 1883127"/>
                    <a:gd name="connsiteX27" fmla="*/ 633130 w 1354384"/>
                    <a:gd name="connsiteY27" fmla="*/ 1044927 h 1883127"/>
                    <a:gd name="connsiteX0" fmla="*/ 633130 w 1354384"/>
                    <a:gd name="connsiteY0" fmla="*/ 1044927 h 1883127"/>
                    <a:gd name="connsiteX1" fmla="*/ 704568 w 1354384"/>
                    <a:gd name="connsiteY1" fmla="*/ 1206852 h 1883127"/>
                    <a:gd name="connsiteX2" fmla="*/ 909355 w 1354384"/>
                    <a:gd name="connsiteY2" fmla="*/ 1325915 h 1883127"/>
                    <a:gd name="connsiteX3" fmla="*/ 904593 w 1354384"/>
                    <a:gd name="connsiteY3" fmla="*/ 1625952 h 1883127"/>
                    <a:gd name="connsiteX4" fmla="*/ 780768 w 1354384"/>
                    <a:gd name="connsiteY4" fmla="*/ 1845027 h 1883127"/>
                    <a:gd name="connsiteX5" fmla="*/ 795055 w 1354384"/>
                    <a:gd name="connsiteY5" fmla="*/ 1883127 h 1883127"/>
                    <a:gd name="connsiteX6" fmla="*/ 890305 w 1354384"/>
                    <a:gd name="connsiteY6" fmla="*/ 1854552 h 1883127"/>
                    <a:gd name="connsiteX7" fmla="*/ 1304643 w 1354384"/>
                    <a:gd name="connsiteY7" fmla="*/ 1387827 h 1883127"/>
                    <a:gd name="connsiteX8" fmla="*/ 1337980 w 1354384"/>
                    <a:gd name="connsiteY8" fmla="*/ 773465 h 1883127"/>
                    <a:gd name="connsiteX9" fmla="*/ 1223680 w 1354384"/>
                    <a:gd name="connsiteY9" fmla="*/ 611540 h 1883127"/>
                    <a:gd name="connsiteX10" fmla="*/ 1104618 w 1354384"/>
                    <a:gd name="connsiteY10" fmla="*/ 735365 h 1883127"/>
                    <a:gd name="connsiteX11" fmla="*/ 1076043 w 1354384"/>
                    <a:gd name="connsiteY11" fmla="*/ 316265 h 1883127"/>
                    <a:gd name="connsiteX12" fmla="*/ 790293 w 1354384"/>
                    <a:gd name="connsiteY12" fmla="*/ 20990 h 1883127"/>
                    <a:gd name="connsiteX13" fmla="*/ 604555 w 1354384"/>
                    <a:gd name="connsiteY13" fmla="*/ 44802 h 1883127"/>
                    <a:gd name="connsiteX14" fmla="*/ 785530 w 1354384"/>
                    <a:gd name="connsiteY14" fmla="*/ 211490 h 1883127"/>
                    <a:gd name="connsiteX15" fmla="*/ 785530 w 1354384"/>
                    <a:gd name="connsiteY15" fmla="*/ 435327 h 1883127"/>
                    <a:gd name="connsiteX16" fmla="*/ 633130 w 1354384"/>
                    <a:gd name="connsiteY16" fmla="*/ 482952 h 1883127"/>
                    <a:gd name="connsiteX17" fmla="*/ 575980 w 1354384"/>
                    <a:gd name="connsiteY17" fmla="*/ 406752 h 1883127"/>
                    <a:gd name="connsiteX18" fmla="*/ 266418 w 1354384"/>
                    <a:gd name="connsiteY18" fmla="*/ 844902 h 1883127"/>
                    <a:gd name="connsiteX19" fmla="*/ 314043 w 1354384"/>
                    <a:gd name="connsiteY19" fmla="*/ 1302102 h 1883127"/>
                    <a:gd name="connsiteX20" fmla="*/ 137830 w 1354384"/>
                    <a:gd name="connsiteY20" fmla="*/ 1211615 h 1883127"/>
                    <a:gd name="connsiteX21" fmla="*/ 80680 w 1354384"/>
                    <a:gd name="connsiteY21" fmla="*/ 1116365 h 1883127"/>
                    <a:gd name="connsiteX22" fmla="*/ 4480 w 1354384"/>
                    <a:gd name="connsiteY22" fmla="*/ 1430690 h 1883127"/>
                    <a:gd name="connsiteX23" fmla="*/ 223555 w 1354384"/>
                    <a:gd name="connsiteY23" fmla="*/ 1768827 h 1883127"/>
                    <a:gd name="connsiteX24" fmla="*/ 504543 w 1354384"/>
                    <a:gd name="connsiteY24" fmla="*/ 1864077 h 1883127"/>
                    <a:gd name="connsiteX25" fmla="*/ 523593 w 1354384"/>
                    <a:gd name="connsiteY25" fmla="*/ 1825977 h 1883127"/>
                    <a:gd name="connsiteX26" fmla="*/ 537880 w 1354384"/>
                    <a:gd name="connsiteY26" fmla="*/ 1325915 h 1883127"/>
                    <a:gd name="connsiteX27" fmla="*/ 633130 w 1354384"/>
                    <a:gd name="connsiteY27" fmla="*/ 1044927 h 1883127"/>
                    <a:gd name="connsiteX0" fmla="*/ 633130 w 1374140"/>
                    <a:gd name="connsiteY0" fmla="*/ 1044927 h 1883127"/>
                    <a:gd name="connsiteX1" fmla="*/ 704568 w 1374140"/>
                    <a:gd name="connsiteY1" fmla="*/ 1206852 h 1883127"/>
                    <a:gd name="connsiteX2" fmla="*/ 909355 w 1374140"/>
                    <a:gd name="connsiteY2" fmla="*/ 1325915 h 1883127"/>
                    <a:gd name="connsiteX3" fmla="*/ 904593 w 1374140"/>
                    <a:gd name="connsiteY3" fmla="*/ 1625952 h 1883127"/>
                    <a:gd name="connsiteX4" fmla="*/ 780768 w 1374140"/>
                    <a:gd name="connsiteY4" fmla="*/ 1845027 h 1883127"/>
                    <a:gd name="connsiteX5" fmla="*/ 795055 w 1374140"/>
                    <a:gd name="connsiteY5" fmla="*/ 1883127 h 1883127"/>
                    <a:gd name="connsiteX6" fmla="*/ 890305 w 1374140"/>
                    <a:gd name="connsiteY6" fmla="*/ 1854552 h 1883127"/>
                    <a:gd name="connsiteX7" fmla="*/ 1304643 w 1374140"/>
                    <a:gd name="connsiteY7" fmla="*/ 1387827 h 1883127"/>
                    <a:gd name="connsiteX8" fmla="*/ 1337980 w 1374140"/>
                    <a:gd name="connsiteY8" fmla="*/ 773465 h 1883127"/>
                    <a:gd name="connsiteX9" fmla="*/ 1223680 w 1374140"/>
                    <a:gd name="connsiteY9" fmla="*/ 611540 h 1883127"/>
                    <a:gd name="connsiteX10" fmla="*/ 1104618 w 1374140"/>
                    <a:gd name="connsiteY10" fmla="*/ 735365 h 1883127"/>
                    <a:gd name="connsiteX11" fmla="*/ 1076043 w 1374140"/>
                    <a:gd name="connsiteY11" fmla="*/ 316265 h 1883127"/>
                    <a:gd name="connsiteX12" fmla="*/ 790293 w 1374140"/>
                    <a:gd name="connsiteY12" fmla="*/ 20990 h 1883127"/>
                    <a:gd name="connsiteX13" fmla="*/ 604555 w 1374140"/>
                    <a:gd name="connsiteY13" fmla="*/ 44802 h 1883127"/>
                    <a:gd name="connsiteX14" fmla="*/ 785530 w 1374140"/>
                    <a:gd name="connsiteY14" fmla="*/ 211490 h 1883127"/>
                    <a:gd name="connsiteX15" fmla="*/ 785530 w 1374140"/>
                    <a:gd name="connsiteY15" fmla="*/ 435327 h 1883127"/>
                    <a:gd name="connsiteX16" fmla="*/ 633130 w 1374140"/>
                    <a:gd name="connsiteY16" fmla="*/ 482952 h 1883127"/>
                    <a:gd name="connsiteX17" fmla="*/ 575980 w 1374140"/>
                    <a:gd name="connsiteY17" fmla="*/ 406752 h 1883127"/>
                    <a:gd name="connsiteX18" fmla="*/ 266418 w 1374140"/>
                    <a:gd name="connsiteY18" fmla="*/ 844902 h 1883127"/>
                    <a:gd name="connsiteX19" fmla="*/ 314043 w 1374140"/>
                    <a:gd name="connsiteY19" fmla="*/ 1302102 h 1883127"/>
                    <a:gd name="connsiteX20" fmla="*/ 137830 w 1374140"/>
                    <a:gd name="connsiteY20" fmla="*/ 1211615 h 1883127"/>
                    <a:gd name="connsiteX21" fmla="*/ 80680 w 1374140"/>
                    <a:gd name="connsiteY21" fmla="*/ 1116365 h 1883127"/>
                    <a:gd name="connsiteX22" fmla="*/ 4480 w 1374140"/>
                    <a:gd name="connsiteY22" fmla="*/ 1430690 h 1883127"/>
                    <a:gd name="connsiteX23" fmla="*/ 223555 w 1374140"/>
                    <a:gd name="connsiteY23" fmla="*/ 1768827 h 1883127"/>
                    <a:gd name="connsiteX24" fmla="*/ 504543 w 1374140"/>
                    <a:gd name="connsiteY24" fmla="*/ 1864077 h 1883127"/>
                    <a:gd name="connsiteX25" fmla="*/ 523593 w 1374140"/>
                    <a:gd name="connsiteY25" fmla="*/ 1825977 h 1883127"/>
                    <a:gd name="connsiteX26" fmla="*/ 537880 w 1374140"/>
                    <a:gd name="connsiteY26" fmla="*/ 1325915 h 1883127"/>
                    <a:gd name="connsiteX27" fmla="*/ 633130 w 1374140"/>
                    <a:gd name="connsiteY27" fmla="*/ 1044927 h 1883127"/>
                    <a:gd name="connsiteX0" fmla="*/ 637959 w 1378969"/>
                    <a:gd name="connsiteY0" fmla="*/ 1044927 h 1883127"/>
                    <a:gd name="connsiteX1" fmla="*/ 709397 w 1378969"/>
                    <a:gd name="connsiteY1" fmla="*/ 1206852 h 1883127"/>
                    <a:gd name="connsiteX2" fmla="*/ 914184 w 1378969"/>
                    <a:gd name="connsiteY2" fmla="*/ 1325915 h 1883127"/>
                    <a:gd name="connsiteX3" fmla="*/ 909422 w 1378969"/>
                    <a:gd name="connsiteY3" fmla="*/ 1625952 h 1883127"/>
                    <a:gd name="connsiteX4" fmla="*/ 785597 w 1378969"/>
                    <a:gd name="connsiteY4" fmla="*/ 1845027 h 1883127"/>
                    <a:gd name="connsiteX5" fmla="*/ 799884 w 1378969"/>
                    <a:gd name="connsiteY5" fmla="*/ 1883127 h 1883127"/>
                    <a:gd name="connsiteX6" fmla="*/ 895134 w 1378969"/>
                    <a:gd name="connsiteY6" fmla="*/ 1854552 h 1883127"/>
                    <a:gd name="connsiteX7" fmla="*/ 1309472 w 1378969"/>
                    <a:gd name="connsiteY7" fmla="*/ 1387827 h 1883127"/>
                    <a:gd name="connsiteX8" fmla="*/ 1342809 w 1378969"/>
                    <a:gd name="connsiteY8" fmla="*/ 773465 h 1883127"/>
                    <a:gd name="connsiteX9" fmla="*/ 1228509 w 1378969"/>
                    <a:gd name="connsiteY9" fmla="*/ 611540 h 1883127"/>
                    <a:gd name="connsiteX10" fmla="*/ 1109447 w 1378969"/>
                    <a:gd name="connsiteY10" fmla="*/ 735365 h 1883127"/>
                    <a:gd name="connsiteX11" fmla="*/ 1080872 w 1378969"/>
                    <a:gd name="connsiteY11" fmla="*/ 316265 h 1883127"/>
                    <a:gd name="connsiteX12" fmla="*/ 795122 w 1378969"/>
                    <a:gd name="connsiteY12" fmla="*/ 20990 h 1883127"/>
                    <a:gd name="connsiteX13" fmla="*/ 609384 w 1378969"/>
                    <a:gd name="connsiteY13" fmla="*/ 44802 h 1883127"/>
                    <a:gd name="connsiteX14" fmla="*/ 790359 w 1378969"/>
                    <a:gd name="connsiteY14" fmla="*/ 211490 h 1883127"/>
                    <a:gd name="connsiteX15" fmla="*/ 790359 w 1378969"/>
                    <a:gd name="connsiteY15" fmla="*/ 435327 h 1883127"/>
                    <a:gd name="connsiteX16" fmla="*/ 637959 w 1378969"/>
                    <a:gd name="connsiteY16" fmla="*/ 482952 h 1883127"/>
                    <a:gd name="connsiteX17" fmla="*/ 580809 w 1378969"/>
                    <a:gd name="connsiteY17" fmla="*/ 406752 h 1883127"/>
                    <a:gd name="connsiteX18" fmla="*/ 271247 w 1378969"/>
                    <a:gd name="connsiteY18" fmla="*/ 844902 h 1883127"/>
                    <a:gd name="connsiteX19" fmla="*/ 318872 w 1378969"/>
                    <a:gd name="connsiteY19" fmla="*/ 1302102 h 1883127"/>
                    <a:gd name="connsiteX20" fmla="*/ 142659 w 1378969"/>
                    <a:gd name="connsiteY20" fmla="*/ 1211615 h 1883127"/>
                    <a:gd name="connsiteX21" fmla="*/ 85509 w 1378969"/>
                    <a:gd name="connsiteY21" fmla="*/ 1116365 h 1883127"/>
                    <a:gd name="connsiteX22" fmla="*/ 9309 w 1378969"/>
                    <a:gd name="connsiteY22" fmla="*/ 1430690 h 1883127"/>
                    <a:gd name="connsiteX23" fmla="*/ 228384 w 1378969"/>
                    <a:gd name="connsiteY23" fmla="*/ 1768827 h 1883127"/>
                    <a:gd name="connsiteX24" fmla="*/ 509372 w 1378969"/>
                    <a:gd name="connsiteY24" fmla="*/ 1864077 h 1883127"/>
                    <a:gd name="connsiteX25" fmla="*/ 528422 w 1378969"/>
                    <a:gd name="connsiteY25" fmla="*/ 1825977 h 1883127"/>
                    <a:gd name="connsiteX26" fmla="*/ 542709 w 1378969"/>
                    <a:gd name="connsiteY26" fmla="*/ 1325915 h 1883127"/>
                    <a:gd name="connsiteX27" fmla="*/ 637959 w 1378969"/>
                    <a:gd name="connsiteY27" fmla="*/ 1044927 h 1883127"/>
                    <a:gd name="connsiteX0" fmla="*/ 637959 w 1378969"/>
                    <a:gd name="connsiteY0" fmla="*/ 1044927 h 1883127"/>
                    <a:gd name="connsiteX1" fmla="*/ 709397 w 1378969"/>
                    <a:gd name="connsiteY1" fmla="*/ 1206852 h 1883127"/>
                    <a:gd name="connsiteX2" fmla="*/ 914184 w 1378969"/>
                    <a:gd name="connsiteY2" fmla="*/ 1325915 h 1883127"/>
                    <a:gd name="connsiteX3" fmla="*/ 909422 w 1378969"/>
                    <a:gd name="connsiteY3" fmla="*/ 1625952 h 1883127"/>
                    <a:gd name="connsiteX4" fmla="*/ 785597 w 1378969"/>
                    <a:gd name="connsiteY4" fmla="*/ 1845027 h 1883127"/>
                    <a:gd name="connsiteX5" fmla="*/ 799884 w 1378969"/>
                    <a:gd name="connsiteY5" fmla="*/ 1883127 h 1883127"/>
                    <a:gd name="connsiteX6" fmla="*/ 895134 w 1378969"/>
                    <a:gd name="connsiteY6" fmla="*/ 1854552 h 1883127"/>
                    <a:gd name="connsiteX7" fmla="*/ 1309472 w 1378969"/>
                    <a:gd name="connsiteY7" fmla="*/ 1387827 h 1883127"/>
                    <a:gd name="connsiteX8" fmla="*/ 1342809 w 1378969"/>
                    <a:gd name="connsiteY8" fmla="*/ 773465 h 1883127"/>
                    <a:gd name="connsiteX9" fmla="*/ 1228509 w 1378969"/>
                    <a:gd name="connsiteY9" fmla="*/ 611540 h 1883127"/>
                    <a:gd name="connsiteX10" fmla="*/ 1109447 w 1378969"/>
                    <a:gd name="connsiteY10" fmla="*/ 735365 h 1883127"/>
                    <a:gd name="connsiteX11" fmla="*/ 1080872 w 1378969"/>
                    <a:gd name="connsiteY11" fmla="*/ 316265 h 1883127"/>
                    <a:gd name="connsiteX12" fmla="*/ 795122 w 1378969"/>
                    <a:gd name="connsiteY12" fmla="*/ 20990 h 1883127"/>
                    <a:gd name="connsiteX13" fmla="*/ 609384 w 1378969"/>
                    <a:gd name="connsiteY13" fmla="*/ 44802 h 1883127"/>
                    <a:gd name="connsiteX14" fmla="*/ 790359 w 1378969"/>
                    <a:gd name="connsiteY14" fmla="*/ 211490 h 1883127"/>
                    <a:gd name="connsiteX15" fmla="*/ 790359 w 1378969"/>
                    <a:gd name="connsiteY15" fmla="*/ 435327 h 1883127"/>
                    <a:gd name="connsiteX16" fmla="*/ 637959 w 1378969"/>
                    <a:gd name="connsiteY16" fmla="*/ 482952 h 1883127"/>
                    <a:gd name="connsiteX17" fmla="*/ 580809 w 1378969"/>
                    <a:gd name="connsiteY17" fmla="*/ 406752 h 1883127"/>
                    <a:gd name="connsiteX18" fmla="*/ 271247 w 1378969"/>
                    <a:gd name="connsiteY18" fmla="*/ 844902 h 1883127"/>
                    <a:gd name="connsiteX19" fmla="*/ 318872 w 1378969"/>
                    <a:gd name="connsiteY19" fmla="*/ 1302102 h 1883127"/>
                    <a:gd name="connsiteX20" fmla="*/ 142659 w 1378969"/>
                    <a:gd name="connsiteY20" fmla="*/ 1211615 h 1883127"/>
                    <a:gd name="connsiteX21" fmla="*/ 85509 w 1378969"/>
                    <a:gd name="connsiteY21" fmla="*/ 1116365 h 1883127"/>
                    <a:gd name="connsiteX22" fmla="*/ 9309 w 1378969"/>
                    <a:gd name="connsiteY22" fmla="*/ 1430690 h 1883127"/>
                    <a:gd name="connsiteX23" fmla="*/ 228384 w 1378969"/>
                    <a:gd name="connsiteY23" fmla="*/ 1768827 h 1883127"/>
                    <a:gd name="connsiteX24" fmla="*/ 509372 w 1378969"/>
                    <a:gd name="connsiteY24" fmla="*/ 1864077 h 1883127"/>
                    <a:gd name="connsiteX25" fmla="*/ 528422 w 1378969"/>
                    <a:gd name="connsiteY25" fmla="*/ 1825977 h 1883127"/>
                    <a:gd name="connsiteX26" fmla="*/ 542709 w 1378969"/>
                    <a:gd name="connsiteY26" fmla="*/ 1325915 h 1883127"/>
                    <a:gd name="connsiteX27" fmla="*/ 637959 w 1378969"/>
                    <a:gd name="connsiteY27" fmla="*/ 1044927 h 18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78969" h="1883127">
                      <a:moveTo>
                        <a:pt x="637959" y="1044927"/>
                      </a:moveTo>
                      <a:cubicBezTo>
                        <a:pt x="732415" y="1053658"/>
                        <a:pt x="663360" y="1160021"/>
                        <a:pt x="709397" y="1206852"/>
                      </a:cubicBezTo>
                      <a:cubicBezTo>
                        <a:pt x="755434" y="1253683"/>
                        <a:pt x="880847" y="1256065"/>
                        <a:pt x="914184" y="1325915"/>
                      </a:cubicBezTo>
                      <a:cubicBezTo>
                        <a:pt x="947521" y="1395765"/>
                        <a:pt x="950697" y="1552927"/>
                        <a:pt x="909422" y="1625952"/>
                      </a:cubicBezTo>
                      <a:lnTo>
                        <a:pt x="785597" y="1845027"/>
                      </a:lnTo>
                      <a:lnTo>
                        <a:pt x="799884" y="1883127"/>
                      </a:lnTo>
                      <a:lnTo>
                        <a:pt x="895134" y="1854552"/>
                      </a:lnTo>
                      <a:cubicBezTo>
                        <a:pt x="980065" y="1772002"/>
                        <a:pt x="1234860" y="1568008"/>
                        <a:pt x="1309472" y="1387827"/>
                      </a:cubicBezTo>
                      <a:cubicBezTo>
                        <a:pt x="1384084" y="1207646"/>
                        <a:pt x="1403928" y="1088584"/>
                        <a:pt x="1342809" y="773465"/>
                      </a:cubicBezTo>
                      <a:cubicBezTo>
                        <a:pt x="1281690" y="458346"/>
                        <a:pt x="1267403" y="617890"/>
                        <a:pt x="1228509" y="611540"/>
                      </a:cubicBezTo>
                      <a:cubicBezTo>
                        <a:pt x="1189615" y="605190"/>
                        <a:pt x="1134053" y="784577"/>
                        <a:pt x="1109447" y="735365"/>
                      </a:cubicBezTo>
                      <a:cubicBezTo>
                        <a:pt x="1084841" y="686153"/>
                        <a:pt x="1133259" y="435327"/>
                        <a:pt x="1080872" y="316265"/>
                      </a:cubicBezTo>
                      <a:cubicBezTo>
                        <a:pt x="1028485" y="197203"/>
                        <a:pt x="873703" y="66234"/>
                        <a:pt x="795122" y="20990"/>
                      </a:cubicBezTo>
                      <a:cubicBezTo>
                        <a:pt x="716541" y="-24254"/>
                        <a:pt x="610178" y="13052"/>
                        <a:pt x="609384" y="44802"/>
                      </a:cubicBezTo>
                      <a:cubicBezTo>
                        <a:pt x="608590" y="76552"/>
                        <a:pt x="760197" y="146403"/>
                        <a:pt x="790359" y="211490"/>
                      </a:cubicBezTo>
                      <a:cubicBezTo>
                        <a:pt x="820521" y="276577"/>
                        <a:pt x="815759" y="390083"/>
                        <a:pt x="790359" y="435327"/>
                      </a:cubicBezTo>
                      <a:cubicBezTo>
                        <a:pt x="764959" y="480571"/>
                        <a:pt x="672884" y="487715"/>
                        <a:pt x="637959" y="482952"/>
                      </a:cubicBezTo>
                      <a:cubicBezTo>
                        <a:pt x="603034" y="478190"/>
                        <a:pt x="641928" y="346427"/>
                        <a:pt x="580809" y="406752"/>
                      </a:cubicBezTo>
                      <a:cubicBezTo>
                        <a:pt x="320460" y="662339"/>
                        <a:pt x="307759" y="670277"/>
                        <a:pt x="271247" y="844902"/>
                      </a:cubicBezTo>
                      <a:cubicBezTo>
                        <a:pt x="227591" y="994127"/>
                        <a:pt x="340303" y="1240983"/>
                        <a:pt x="318872" y="1302102"/>
                      </a:cubicBezTo>
                      <a:cubicBezTo>
                        <a:pt x="297441" y="1363221"/>
                        <a:pt x="181553" y="1242571"/>
                        <a:pt x="142659" y="1211615"/>
                      </a:cubicBezTo>
                      <a:cubicBezTo>
                        <a:pt x="103765" y="1180659"/>
                        <a:pt x="107734" y="1079853"/>
                        <a:pt x="85509" y="1116365"/>
                      </a:cubicBezTo>
                      <a:cubicBezTo>
                        <a:pt x="6134" y="1148115"/>
                        <a:pt x="-14503" y="1321946"/>
                        <a:pt x="9309" y="1430690"/>
                      </a:cubicBezTo>
                      <a:cubicBezTo>
                        <a:pt x="33121" y="1539434"/>
                        <a:pt x="145040" y="1696596"/>
                        <a:pt x="228384" y="1768827"/>
                      </a:cubicBezTo>
                      <a:cubicBezTo>
                        <a:pt x="311728" y="1841058"/>
                        <a:pt x="459366" y="1854552"/>
                        <a:pt x="509372" y="1864077"/>
                      </a:cubicBezTo>
                      <a:cubicBezTo>
                        <a:pt x="559378" y="1873602"/>
                        <a:pt x="522866" y="1915671"/>
                        <a:pt x="528422" y="1825977"/>
                      </a:cubicBezTo>
                      <a:cubicBezTo>
                        <a:pt x="533978" y="1736283"/>
                        <a:pt x="524453" y="1456090"/>
                        <a:pt x="542709" y="1325915"/>
                      </a:cubicBezTo>
                      <a:cubicBezTo>
                        <a:pt x="560965" y="1195740"/>
                        <a:pt x="610178" y="1064771"/>
                        <a:pt x="637959" y="1044927"/>
                      </a:cubicBezTo>
                      <a:close/>
                    </a:path>
                  </a:pathLst>
                </a:cu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Freeform 5"/>
                <p:cNvSpPr>
                  <a:spLocks noEditPoints="1"/>
                </p:cNvSpPr>
                <p:nvPr/>
              </p:nvSpPr>
              <p:spPr bwMode="black">
                <a:xfrm>
                  <a:off x="13661552" y="3193007"/>
                  <a:ext cx="655753" cy="509095"/>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rgbClr val="696969"/>
                </a:solidFill>
                <a:ln>
                  <a:noFill/>
                </a:ln>
              </p:spPr>
              <p:txBody>
                <a:bodyPr vert="horz" wrap="square" lIns="89621" tIns="44811" rIns="89621" bIns="44811" numCol="1" anchor="t" anchorCtr="0" compatLnSpc="1">
                  <a:prstTxWarp prst="textNoShape">
                    <a:avLst/>
                  </a:prstTxWarp>
                </a:bodyPr>
                <a:lstStyle/>
                <a:p>
                  <a:pPr defTabSz="914185"/>
                  <a:endParaRPr lang="en-US">
                    <a:solidFill>
                      <a:srgbClr val="FFFFFF"/>
                    </a:solidFill>
                  </a:endParaRPr>
                </a:p>
              </p:txBody>
            </p:sp>
          </p:grpSp>
        </p:grpSp>
        <p:sp>
          <p:nvSpPr>
            <p:cNvPr id="37" name="Freeform 20"/>
            <p:cNvSpPr>
              <a:spLocks noEditPoints="1"/>
            </p:cNvSpPr>
            <p:nvPr/>
          </p:nvSpPr>
          <p:spPr bwMode="black">
            <a:xfrm>
              <a:off x="9884662" y="3236114"/>
              <a:ext cx="1358978" cy="87428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a:solidFill>
                  <a:srgbClr val="505050">
                    <a:lumMod val="50000"/>
                  </a:srgbClr>
                </a:solidFill>
                <a:latin typeface="Segoe Light" pitchFamily="34" charset="0"/>
              </a:endParaRPr>
            </a:p>
          </p:txBody>
        </p:sp>
        <p:sp>
          <p:nvSpPr>
            <p:cNvPr id="36" name="Freeform 35"/>
            <p:cNvSpPr>
              <a:spLocks noChangeAspect="1"/>
            </p:cNvSpPr>
            <p:nvPr/>
          </p:nvSpPr>
          <p:spPr bwMode="black">
            <a:xfrm>
              <a:off x="4662196" y="3347454"/>
              <a:ext cx="885410" cy="630659"/>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34" name="Group 33"/>
          <p:cNvGrpSpPr/>
          <p:nvPr/>
        </p:nvGrpSpPr>
        <p:grpSpPr>
          <a:xfrm>
            <a:off x="7387446" y="2862268"/>
            <a:ext cx="1101210" cy="1248128"/>
            <a:chOff x="4863990" y="7444236"/>
            <a:chExt cx="4857352" cy="5505395"/>
          </a:xfrm>
        </p:grpSpPr>
        <p:sp>
          <p:nvSpPr>
            <p:cNvPr id="35" name="Freeform 34"/>
            <p:cNvSpPr>
              <a:spLocks/>
            </p:cNvSpPr>
            <p:nvPr/>
          </p:nvSpPr>
          <p:spPr bwMode="auto">
            <a:xfrm>
              <a:off x="4863990" y="7445362"/>
              <a:ext cx="4857352" cy="5504269"/>
            </a:xfrm>
            <a:custGeom>
              <a:avLst/>
              <a:gdLst>
                <a:gd name="connsiteX0" fmla="*/ 2327156 w 4857352"/>
                <a:gd name="connsiteY0" fmla="*/ 1501 h 5504269"/>
                <a:gd name="connsiteX1" fmla="*/ 3276744 w 4857352"/>
                <a:gd name="connsiteY1" fmla="*/ 629490 h 5504269"/>
                <a:gd name="connsiteX2" fmla="*/ 3276744 w 4857352"/>
                <a:gd name="connsiteY2" fmla="*/ 1433198 h 5504269"/>
                <a:gd name="connsiteX3" fmla="*/ 3366014 w 4857352"/>
                <a:gd name="connsiteY3" fmla="*/ 1832426 h 5504269"/>
                <a:gd name="connsiteX4" fmla="*/ 3161217 w 4857352"/>
                <a:gd name="connsiteY4" fmla="*/ 2095076 h 5504269"/>
                <a:gd name="connsiteX5" fmla="*/ 2961672 w 4857352"/>
                <a:gd name="connsiteY5" fmla="*/ 2552086 h 5504269"/>
                <a:gd name="connsiteX6" fmla="*/ 2987928 w 4857352"/>
                <a:gd name="connsiteY6" fmla="*/ 2783218 h 5504269"/>
                <a:gd name="connsiteX7" fmla="*/ 3161217 w 4857352"/>
                <a:gd name="connsiteY7" fmla="*/ 2809483 h 5504269"/>
                <a:gd name="connsiteX8" fmla="*/ 3192724 w 4857352"/>
                <a:gd name="connsiteY8" fmla="*/ 3009096 h 5504269"/>
                <a:gd name="connsiteX9" fmla="*/ 3681085 w 4857352"/>
                <a:gd name="connsiteY9" fmla="*/ 3240228 h 5504269"/>
                <a:gd name="connsiteX10" fmla="*/ 4484518 w 4857352"/>
                <a:gd name="connsiteY10" fmla="*/ 3786540 h 5504269"/>
                <a:gd name="connsiteX11" fmla="*/ 4857352 w 4857352"/>
                <a:gd name="connsiteY11" fmla="*/ 5504269 h 5504269"/>
                <a:gd name="connsiteX12" fmla="*/ 0 w 4857352"/>
                <a:gd name="connsiteY12" fmla="*/ 5504269 h 5504269"/>
                <a:gd name="connsiteX13" fmla="*/ 320323 w 4857352"/>
                <a:gd name="connsiteY13" fmla="*/ 3954636 h 5504269"/>
                <a:gd name="connsiteX14" fmla="*/ 1265537 w 4857352"/>
                <a:gd name="connsiteY14" fmla="*/ 3208710 h 5504269"/>
                <a:gd name="connsiteX15" fmla="*/ 1727642 w 4857352"/>
                <a:gd name="connsiteY15" fmla="*/ 2982832 h 5504269"/>
                <a:gd name="connsiteX16" fmla="*/ 1753898 w 4857352"/>
                <a:gd name="connsiteY16" fmla="*/ 2809483 h 5504269"/>
                <a:gd name="connsiteX17" fmla="*/ 1927187 w 4857352"/>
                <a:gd name="connsiteY17" fmla="*/ 2783218 h 5504269"/>
                <a:gd name="connsiteX18" fmla="*/ 1927187 w 4857352"/>
                <a:gd name="connsiteY18" fmla="*/ 2552086 h 5504269"/>
                <a:gd name="connsiteX19" fmla="*/ 1715109 w 4857352"/>
                <a:gd name="connsiteY19" fmla="*/ 2236876 h 5504269"/>
                <a:gd name="connsiteX20" fmla="*/ 1712277 w 4857352"/>
                <a:gd name="connsiteY20" fmla="*/ 2220027 h 5504269"/>
                <a:gd name="connsiteX21" fmla="*/ 1722999 w 4857352"/>
                <a:gd name="connsiteY21" fmla="*/ 2222383 h 5504269"/>
                <a:gd name="connsiteX22" fmla="*/ 2481692 w 4857352"/>
                <a:gd name="connsiteY22" fmla="*/ 2224419 h 5504269"/>
                <a:gd name="connsiteX23" fmla="*/ 2613772 w 4857352"/>
                <a:gd name="connsiteY23" fmla="*/ 2063764 h 5504269"/>
                <a:gd name="connsiteX24" fmla="*/ 2444227 w 4857352"/>
                <a:gd name="connsiteY24" fmla="*/ 2036459 h 5504269"/>
                <a:gd name="connsiteX25" fmla="*/ 2314052 w 4857352"/>
                <a:gd name="connsiteY25" fmla="*/ 2110119 h 5504269"/>
                <a:gd name="connsiteX26" fmla="*/ 1649842 w 4857352"/>
                <a:gd name="connsiteY26" fmla="*/ 2080909 h 5504269"/>
                <a:gd name="connsiteX27" fmla="*/ 1593135 w 4857352"/>
                <a:gd name="connsiteY27" fmla="*/ 2058149 h 5504269"/>
                <a:gd name="connsiteX28" fmla="*/ 1576506 w 4857352"/>
                <a:gd name="connsiteY28" fmla="*/ 2030809 h 5504269"/>
                <a:gd name="connsiteX29" fmla="*/ 1554353 w 4857352"/>
                <a:gd name="connsiteY29" fmla="*/ 1890209 h 5504269"/>
                <a:gd name="connsiteX30" fmla="*/ 1580609 w 4857352"/>
                <a:gd name="connsiteY30" fmla="*/ 1459463 h 5504269"/>
                <a:gd name="connsiteX31" fmla="*/ 1496590 w 4857352"/>
                <a:gd name="connsiteY31" fmla="*/ 1202066 h 5504269"/>
                <a:gd name="connsiteX32" fmla="*/ 1843168 w 4857352"/>
                <a:gd name="connsiteY32" fmla="*/ 256528 h 5504269"/>
                <a:gd name="connsiteX33" fmla="*/ 2327156 w 4857352"/>
                <a:gd name="connsiteY33" fmla="*/ 1501 h 55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7352" h="5504269">
                  <a:moveTo>
                    <a:pt x="2327156" y="1501"/>
                  </a:moveTo>
                  <a:cubicBezTo>
                    <a:pt x="2726968" y="-16874"/>
                    <a:pt x="3229483" y="130128"/>
                    <a:pt x="3276744" y="629490"/>
                  </a:cubicBezTo>
                  <a:cubicBezTo>
                    <a:pt x="3276744" y="629490"/>
                    <a:pt x="3366014" y="1118019"/>
                    <a:pt x="3276744" y="1433198"/>
                  </a:cubicBezTo>
                  <a:cubicBezTo>
                    <a:pt x="3276744" y="1433198"/>
                    <a:pt x="3507796" y="1401680"/>
                    <a:pt x="3366014" y="1832426"/>
                  </a:cubicBezTo>
                  <a:cubicBezTo>
                    <a:pt x="3366014" y="1832426"/>
                    <a:pt x="3276744" y="2147606"/>
                    <a:pt x="3161217" y="2095076"/>
                  </a:cubicBezTo>
                  <a:cubicBezTo>
                    <a:pt x="3161217" y="2095076"/>
                    <a:pt x="3161217" y="2494303"/>
                    <a:pt x="2961672" y="2552086"/>
                  </a:cubicBezTo>
                  <a:cubicBezTo>
                    <a:pt x="2961672" y="2552086"/>
                    <a:pt x="2987928" y="2751700"/>
                    <a:pt x="2987928" y="2783218"/>
                  </a:cubicBezTo>
                  <a:cubicBezTo>
                    <a:pt x="2987928" y="2783218"/>
                    <a:pt x="2987928" y="2783218"/>
                    <a:pt x="3161217" y="2809483"/>
                  </a:cubicBezTo>
                  <a:cubicBezTo>
                    <a:pt x="3161217" y="2809483"/>
                    <a:pt x="3134961" y="2982832"/>
                    <a:pt x="3192724" y="3009096"/>
                  </a:cubicBezTo>
                  <a:cubicBezTo>
                    <a:pt x="3192724" y="3009096"/>
                    <a:pt x="3418526" y="3156180"/>
                    <a:pt x="3681085" y="3240228"/>
                  </a:cubicBezTo>
                  <a:cubicBezTo>
                    <a:pt x="4195702" y="3355794"/>
                    <a:pt x="4484518" y="3581673"/>
                    <a:pt x="4484518" y="3786540"/>
                  </a:cubicBezTo>
                  <a:cubicBezTo>
                    <a:pt x="4484518" y="3786540"/>
                    <a:pt x="4857352" y="5189090"/>
                    <a:pt x="4857352" y="5504269"/>
                  </a:cubicBezTo>
                  <a:cubicBezTo>
                    <a:pt x="4857352" y="5504269"/>
                    <a:pt x="4857352" y="5504269"/>
                    <a:pt x="0" y="5504269"/>
                  </a:cubicBezTo>
                  <a:cubicBezTo>
                    <a:pt x="0" y="5504269"/>
                    <a:pt x="231053" y="4269816"/>
                    <a:pt x="320323" y="3954636"/>
                  </a:cubicBezTo>
                  <a:cubicBezTo>
                    <a:pt x="404342" y="3639456"/>
                    <a:pt x="834940" y="3413577"/>
                    <a:pt x="1265537" y="3208710"/>
                  </a:cubicBezTo>
                  <a:cubicBezTo>
                    <a:pt x="1465083" y="3124662"/>
                    <a:pt x="1522846" y="3066880"/>
                    <a:pt x="1727642" y="2982832"/>
                  </a:cubicBezTo>
                  <a:cubicBezTo>
                    <a:pt x="1727642" y="2982832"/>
                    <a:pt x="1753898" y="2867266"/>
                    <a:pt x="1753898" y="2809483"/>
                  </a:cubicBezTo>
                  <a:cubicBezTo>
                    <a:pt x="1753898" y="2809483"/>
                    <a:pt x="1753898" y="2809483"/>
                    <a:pt x="1927187" y="2783218"/>
                  </a:cubicBezTo>
                  <a:cubicBezTo>
                    <a:pt x="1927187" y="2783218"/>
                    <a:pt x="1953443" y="2809483"/>
                    <a:pt x="1927187" y="2552086"/>
                  </a:cubicBezTo>
                  <a:cubicBezTo>
                    <a:pt x="1927187" y="2552086"/>
                    <a:pt x="1774411" y="2527955"/>
                    <a:pt x="1715109" y="2236876"/>
                  </a:cubicBezTo>
                  <a:lnTo>
                    <a:pt x="1712277" y="2220027"/>
                  </a:lnTo>
                  <a:lnTo>
                    <a:pt x="1722999" y="2222383"/>
                  </a:lnTo>
                  <a:cubicBezTo>
                    <a:pt x="1965181" y="2262340"/>
                    <a:pt x="2337971" y="2244514"/>
                    <a:pt x="2481692" y="2224419"/>
                  </a:cubicBezTo>
                  <a:cubicBezTo>
                    <a:pt x="2645945" y="2201453"/>
                    <a:pt x="2620016" y="2095091"/>
                    <a:pt x="2613772" y="2063764"/>
                  </a:cubicBezTo>
                  <a:cubicBezTo>
                    <a:pt x="2607528" y="2032437"/>
                    <a:pt x="2487830" y="2012858"/>
                    <a:pt x="2444227" y="2036459"/>
                  </a:cubicBezTo>
                  <a:cubicBezTo>
                    <a:pt x="2400624" y="2060060"/>
                    <a:pt x="2446449" y="2102711"/>
                    <a:pt x="2314052" y="2110119"/>
                  </a:cubicBezTo>
                  <a:cubicBezTo>
                    <a:pt x="2181655" y="2117527"/>
                    <a:pt x="1830711" y="2138271"/>
                    <a:pt x="1649842" y="2080909"/>
                  </a:cubicBezTo>
                  <a:lnTo>
                    <a:pt x="1593135" y="2058149"/>
                  </a:lnTo>
                  <a:lnTo>
                    <a:pt x="1576506" y="2030809"/>
                  </a:lnTo>
                  <a:cubicBezTo>
                    <a:pt x="1563214" y="1999537"/>
                    <a:pt x="1554353" y="1954558"/>
                    <a:pt x="1554353" y="1890209"/>
                  </a:cubicBezTo>
                  <a:cubicBezTo>
                    <a:pt x="1522846" y="1722113"/>
                    <a:pt x="1412571" y="1575029"/>
                    <a:pt x="1580609" y="1459463"/>
                  </a:cubicBezTo>
                  <a:cubicBezTo>
                    <a:pt x="1580609" y="1459463"/>
                    <a:pt x="1580609" y="1459463"/>
                    <a:pt x="1496590" y="1202066"/>
                  </a:cubicBezTo>
                  <a:cubicBezTo>
                    <a:pt x="1496590" y="1202066"/>
                    <a:pt x="1381064" y="198745"/>
                    <a:pt x="1843168" y="256528"/>
                  </a:cubicBezTo>
                  <a:cubicBezTo>
                    <a:pt x="1767354" y="130128"/>
                    <a:pt x="2016191" y="15793"/>
                    <a:pt x="2327156" y="15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8" name="Rounded Rectangle 37"/>
            <p:cNvSpPr/>
            <p:nvPr/>
          </p:nvSpPr>
          <p:spPr bwMode="auto">
            <a:xfrm rot="21143298">
              <a:off x="6112069" y="8851864"/>
              <a:ext cx="212338" cy="727148"/>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38"/>
            <p:cNvSpPr/>
            <p:nvPr/>
          </p:nvSpPr>
          <p:spPr bwMode="auto">
            <a:xfrm>
              <a:off x="5926787" y="9124906"/>
              <a:ext cx="656121" cy="529744"/>
            </a:xfrm>
            <a:custGeom>
              <a:avLst/>
              <a:gdLst>
                <a:gd name="connsiteX0" fmla="*/ 37811 w 656121"/>
                <a:gd name="connsiteY0" fmla="*/ 1 h 529744"/>
                <a:gd name="connsiteX1" fmla="*/ 166041 w 656121"/>
                <a:gd name="connsiteY1" fmla="*/ 74207 h 529744"/>
                <a:gd name="connsiteX2" fmla="*/ 587046 w 656121"/>
                <a:gd name="connsiteY2" fmla="*/ 389167 h 529744"/>
                <a:gd name="connsiteX3" fmla="*/ 638029 w 656121"/>
                <a:gd name="connsiteY3" fmla="*/ 398578 h 529744"/>
                <a:gd name="connsiteX4" fmla="*/ 656121 w 656121"/>
                <a:gd name="connsiteY4" fmla="*/ 529744 h 529744"/>
                <a:gd name="connsiteX5" fmla="*/ 565456 w 656121"/>
                <a:gd name="connsiteY5" fmla="*/ 509817 h 529744"/>
                <a:gd name="connsiteX6" fmla="*/ 64441 w 656121"/>
                <a:gd name="connsiteY6" fmla="*/ 137707 h 529744"/>
                <a:gd name="connsiteX7" fmla="*/ 17451 w 656121"/>
                <a:gd name="connsiteY7" fmla="*/ 4357 h 529744"/>
                <a:gd name="connsiteX8" fmla="*/ 37811 w 656121"/>
                <a:gd name="connsiteY8" fmla="*/ 1 h 52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21" h="529744">
                  <a:moveTo>
                    <a:pt x="37811" y="1"/>
                  </a:moveTo>
                  <a:cubicBezTo>
                    <a:pt x="65314" y="150"/>
                    <a:pt x="112701" y="16581"/>
                    <a:pt x="166041" y="74207"/>
                  </a:cubicBezTo>
                  <a:cubicBezTo>
                    <a:pt x="281611" y="166917"/>
                    <a:pt x="406177" y="331805"/>
                    <a:pt x="587046" y="389167"/>
                  </a:cubicBezTo>
                  <a:lnTo>
                    <a:pt x="638029" y="398578"/>
                  </a:lnTo>
                  <a:lnTo>
                    <a:pt x="656121" y="529744"/>
                  </a:lnTo>
                  <a:lnTo>
                    <a:pt x="565456" y="509817"/>
                  </a:lnTo>
                  <a:cubicBezTo>
                    <a:pt x="339714" y="443989"/>
                    <a:pt x="155775" y="221950"/>
                    <a:pt x="64441" y="137707"/>
                  </a:cubicBezTo>
                  <a:cubicBezTo>
                    <a:pt x="-26893" y="53464"/>
                    <a:pt x="518" y="14940"/>
                    <a:pt x="17451" y="4357"/>
                  </a:cubicBezTo>
                  <a:cubicBezTo>
                    <a:pt x="21685" y="1711"/>
                    <a:pt x="28643" y="-48"/>
                    <a:pt x="37811" y="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Freeform 39"/>
            <p:cNvSpPr/>
            <p:nvPr/>
          </p:nvSpPr>
          <p:spPr bwMode="auto">
            <a:xfrm>
              <a:off x="6041129" y="7444236"/>
              <a:ext cx="2236176" cy="1669284"/>
            </a:xfrm>
            <a:custGeom>
              <a:avLst/>
              <a:gdLst>
                <a:gd name="connsiteX0" fmla="*/ 4877 w 2358840"/>
                <a:gd name="connsiteY0" fmla="*/ 1756290 h 1756290"/>
                <a:gd name="connsiteX1" fmla="*/ 263957 w 2358840"/>
                <a:gd name="connsiteY1" fmla="*/ 239910 h 1756290"/>
                <a:gd name="connsiteX2" fmla="*/ 1704137 w 2358840"/>
                <a:gd name="connsiteY2" fmla="*/ 18930 h 1756290"/>
                <a:gd name="connsiteX3" fmla="*/ 2283257 w 2358840"/>
                <a:gd name="connsiteY3" fmla="*/ 399930 h 1756290"/>
                <a:gd name="connsiteX4" fmla="*/ 2351837 w 2358840"/>
                <a:gd name="connsiteY4" fmla="*/ 636150 h 1756290"/>
                <a:gd name="connsiteX5" fmla="*/ 2351837 w 2358840"/>
                <a:gd name="connsiteY5" fmla="*/ 636150 h 1756290"/>
                <a:gd name="connsiteX0" fmla="*/ 4877 w 2351836"/>
                <a:gd name="connsiteY0" fmla="*/ 1773782 h 1773782"/>
                <a:gd name="connsiteX1" fmla="*/ 263957 w 2351836"/>
                <a:gd name="connsiteY1" fmla="*/ 257402 h 1773782"/>
                <a:gd name="connsiteX2" fmla="*/ 1704137 w 2351836"/>
                <a:gd name="connsiteY2" fmla="*/ 36422 h 1773782"/>
                <a:gd name="connsiteX3" fmla="*/ 2351837 w 2351836"/>
                <a:gd name="connsiteY3" fmla="*/ 653642 h 1773782"/>
                <a:gd name="connsiteX4" fmla="*/ 2351837 w 2351836"/>
                <a:gd name="connsiteY4" fmla="*/ 653642 h 1773782"/>
                <a:gd name="connsiteX0" fmla="*/ 9627 w 2356588"/>
                <a:gd name="connsiteY0" fmla="*/ 1762013 h 1762013"/>
                <a:gd name="connsiteX1" fmla="*/ 268707 w 2356588"/>
                <a:gd name="connsiteY1" fmla="*/ 245633 h 1762013"/>
                <a:gd name="connsiteX2" fmla="*/ 1920526 w 2356588"/>
                <a:gd name="connsiteY2" fmla="*/ 39893 h 1762013"/>
                <a:gd name="connsiteX3" fmla="*/ 2356587 w 2356588"/>
                <a:gd name="connsiteY3" fmla="*/ 641873 h 1762013"/>
                <a:gd name="connsiteX4" fmla="*/ 2356587 w 2356588"/>
                <a:gd name="connsiteY4" fmla="*/ 641873 h 1762013"/>
                <a:gd name="connsiteX0" fmla="*/ 9627 w 2399243"/>
                <a:gd name="connsiteY0" fmla="*/ 1762013 h 1762013"/>
                <a:gd name="connsiteX1" fmla="*/ 268707 w 2399243"/>
                <a:gd name="connsiteY1" fmla="*/ 245633 h 1762013"/>
                <a:gd name="connsiteX2" fmla="*/ 1920526 w 2399243"/>
                <a:gd name="connsiteY2" fmla="*/ 39893 h 1762013"/>
                <a:gd name="connsiteX3" fmla="*/ 2356587 w 2399243"/>
                <a:gd name="connsiteY3" fmla="*/ 641873 h 1762013"/>
                <a:gd name="connsiteX4" fmla="*/ 2390449 w 2399243"/>
                <a:gd name="connsiteY4" fmla="*/ 900953 h 1762013"/>
                <a:gd name="connsiteX0" fmla="*/ 9627 w 2574544"/>
                <a:gd name="connsiteY0" fmla="*/ 1764830 h 1764830"/>
                <a:gd name="connsiteX1" fmla="*/ 268707 w 2574544"/>
                <a:gd name="connsiteY1" fmla="*/ 248450 h 1764830"/>
                <a:gd name="connsiteX2" fmla="*/ 1920526 w 2574544"/>
                <a:gd name="connsiteY2" fmla="*/ 42710 h 1764830"/>
                <a:gd name="connsiteX3" fmla="*/ 2559761 w 2574544"/>
                <a:gd name="connsiteY3" fmla="*/ 682790 h 1764830"/>
                <a:gd name="connsiteX4" fmla="*/ 2390449 w 2574544"/>
                <a:gd name="connsiteY4" fmla="*/ 903770 h 1764830"/>
                <a:gd name="connsiteX0" fmla="*/ 9627 w 2559762"/>
                <a:gd name="connsiteY0" fmla="*/ 1764830 h 1764830"/>
                <a:gd name="connsiteX1" fmla="*/ 268707 w 2559762"/>
                <a:gd name="connsiteY1" fmla="*/ 248450 h 1764830"/>
                <a:gd name="connsiteX2" fmla="*/ 1920526 w 2559762"/>
                <a:gd name="connsiteY2" fmla="*/ 42710 h 1764830"/>
                <a:gd name="connsiteX3" fmla="*/ 2559761 w 2559762"/>
                <a:gd name="connsiteY3" fmla="*/ 682790 h 1764830"/>
                <a:gd name="connsiteX0" fmla="*/ 9627 w 2627485"/>
                <a:gd name="connsiteY0" fmla="*/ 1768212 h 1768212"/>
                <a:gd name="connsiteX1" fmla="*/ 268707 w 2627485"/>
                <a:gd name="connsiteY1" fmla="*/ 251832 h 1768212"/>
                <a:gd name="connsiteX2" fmla="*/ 1920526 w 2627485"/>
                <a:gd name="connsiteY2" fmla="*/ 46092 h 1768212"/>
                <a:gd name="connsiteX3" fmla="*/ 2627485 w 2627485"/>
                <a:gd name="connsiteY3" fmla="*/ 731892 h 1768212"/>
                <a:gd name="connsiteX0" fmla="*/ 9627 w 2436523"/>
                <a:gd name="connsiteY0" fmla="*/ 1769406 h 1769406"/>
                <a:gd name="connsiteX1" fmla="*/ 268707 w 2436523"/>
                <a:gd name="connsiteY1" fmla="*/ 253026 h 1769406"/>
                <a:gd name="connsiteX2" fmla="*/ 1920526 w 2436523"/>
                <a:gd name="connsiteY2" fmla="*/ 47286 h 1769406"/>
                <a:gd name="connsiteX3" fmla="*/ 2436523 w 2436523"/>
                <a:gd name="connsiteY3" fmla="*/ 749240 h 1769406"/>
                <a:gd name="connsiteX0" fmla="*/ 9627 w 2436523"/>
                <a:gd name="connsiteY0" fmla="*/ 1769406 h 1769406"/>
                <a:gd name="connsiteX1" fmla="*/ 268707 w 2436523"/>
                <a:gd name="connsiteY1" fmla="*/ 253026 h 1769406"/>
                <a:gd name="connsiteX2" fmla="*/ 1920526 w 2436523"/>
                <a:gd name="connsiteY2" fmla="*/ 47286 h 1769406"/>
                <a:gd name="connsiteX3" fmla="*/ 2436523 w 2436523"/>
                <a:gd name="connsiteY3" fmla="*/ 749240 h 1769406"/>
              </a:gdLst>
              <a:ahLst/>
              <a:cxnLst>
                <a:cxn ang="0">
                  <a:pos x="connsiteX0" y="connsiteY0"/>
                </a:cxn>
                <a:cxn ang="0">
                  <a:pos x="connsiteX1" y="connsiteY1"/>
                </a:cxn>
                <a:cxn ang="0">
                  <a:pos x="connsiteX2" y="connsiteY2"/>
                </a:cxn>
                <a:cxn ang="0">
                  <a:pos x="connsiteX3" y="connsiteY3"/>
                </a:cxn>
              </a:cxnLst>
              <a:rect l="l" t="t" r="r" b="b"/>
              <a:pathLst>
                <a:path w="2436523" h="1769406">
                  <a:moveTo>
                    <a:pt x="9627" y="1769406"/>
                  </a:moveTo>
                  <a:cubicBezTo>
                    <a:pt x="-2438" y="1155996"/>
                    <a:pt x="-49776" y="540046"/>
                    <a:pt x="268707" y="253026"/>
                  </a:cubicBezTo>
                  <a:cubicBezTo>
                    <a:pt x="587190" y="-33994"/>
                    <a:pt x="1559223" y="-35416"/>
                    <a:pt x="1920526" y="47286"/>
                  </a:cubicBezTo>
                  <a:cubicBezTo>
                    <a:pt x="2281829" y="129988"/>
                    <a:pt x="2416322" y="557268"/>
                    <a:pt x="2436523" y="749240"/>
                  </a:cubicBezTo>
                </a:path>
              </a:pathLst>
            </a:custGeom>
            <a:noFill/>
            <a:ln w="44450" cap="rnd">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cxnSp>
        <p:nvCxnSpPr>
          <p:cNvPr id="46" name="Straight Connector 45"/>
          <p:cNvCxnSpPr/>
          <p:nvPr/>
        </p:nvCxnSpPr>
        <p:spPr>
          <a:xfrm>
            <a:off x="10893819" y="3497262"/>
            <a:ext cx="1789177"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4" name="bad guy"/>
          <p:cNvPicPr>
            <a:picLocks noChangeAspect="1"/>
          </p:cNvPicPr>
          <p:nvPr/>
        </p:nvPicPr>
        <p:blipFill>
          <a:blip r:embed="rId3"/>
          <a:stretch>
            <a:fillRect/>
          </a:stretch>
        </p:blipFill>
        <p:spPr>
          <a:xfrm>
            <a:off x="9884379" y="2831333"/>
            <a:ext cx="1254245" cy="1218537"/>
          </a:xfrm>
          <a:prstGeom prst="rect">
            <a:avLst/>
          </a:prstGeom>
        </p:spPr>
      </p:pic>
      <p:grpSp>
        <p:nvGrpSpPr>
          <p:cNvPr id="47" name="Group 46"/>
          <p:cNvGrpSpPr/>
          <p:nvPr/>
        </p:nvGrpSpPr>
        <p:grpSpPr>
          <a:xfrm>
            <a:off x="4540409" y="3236114"/>
            <a:ext cx="1358978" cy="874282"/>
            <a:chOff x="9884662" y="3236114"/>
            <a:chExt cx="1358978" cy="874282"/>
          </a:xfrm>
        </p:grpSpPr>
        <p:sp>
          <p:nvSpPr>
            <p:cNvPr id="49" name="Freeform 20"/>
            <p:cNvSpPr>
              <a:spLocks noEditPoints="1"/>
            </p:cNvSpPr>
            <p:nvPr/>
          </p:nvSpPr>
          <p:spPr bwMode="black">
            <a:xfrm>
              <a:off x="9884662" y="3236114"/>
              <a:ext cx="1358978" cy="87428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a:solidFill>
                  <a:srgbClr val="505050">
                    <a:lumMod val="50000"/>
                  </a:srgbClr>
                </a:solidFill>
                <a:latin typeface="Segoe Light" pitchFamily="34" charset="0"/>
              </a:endParaRPr>
            </a:p>
          </p:txBody>
        </p:sp>
        <p:sp>
          <p:nvSpPr>
            <p:cNvPr id="50" name="Freeform 49"/>
            <p:cNvSpPr/>
            <p:nvPr/>
          </p:nvSpPr>
          <p:spPr bwMode="auto">
            <a:xfrm>
              <a:off x="10138868" y="3244902"/>
              <a:ext cx="850566" cy="765829"/>
            </a:xfrm>
            <a:custGeom>
              <a:avLst/>
              <a:gdLst>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394858 w 5159829"/>
                <a:gd name="connsiteY4" fmla="*/ 1643743 h 5214257"/>
                <a:gd name="connsiteX5" fmla="*/ 2329543 w 5159829"/>
                <a:gd name="connsiteY5" fmla="*/ 2013857 h 5214257"/>
                <a:gd name="connsiteX6" fmla="*/ 2024743 w 5159829"/>
                <a:gd name="connsiteY6" fmla="*/ 1796143 h 5214257"/>
                <a:gd name="connsiteX7" fmla="*/ 2086471 w 5159829"/>
                <a:gd name="connsiteY7" fmla="*/ 2016599 h 5214257"/>
                <a:gd name="connsiteX8" fmla="*/ 2024743 w 5159829"/>
                <a:gd name="connsiteY8" fmla="*/ 2438400 h 5214257"/>
                <a:gd name="connsiteX9" fmla="*/ 2307772 w 5159829"/>
                <a:gd name="connsiteY9" fmla="*/ 2547257 h 5214257"/>
                <a:gd name="connsiteX10" fmla="*/ 2373086 w 5159829"/>
                <a:gd name="connsiteY10" fmla="*/ 2764971 h 5214257"/>
                <a:gd name="connsiteX11" fmla="*/ 2503715 w 5159829"/>
                <a:gd name="connsiteY11" fmla="*/ 2612571 h 5214257"/>
                <a:gd name="connsiteX12" fmla="*/ 2590800 w 5159829"/>
                <a:gd name="connsiteY12" fmla="*/ 3026229 h 5214257"/>
                <a:gd name="connsiteX13" fmla="*/ 2819400 w 5159829"/>
                <a:gd name="connsiteY13" fmla="*/ 2612571 h 5214257"/>
                <a:gd name="connsiteX14" fmla="*/ 2960915 w 5159829"/>
                <a:gd name="connsiteY14" fmla="*/ 3004457 h 5214257"/>
                <a:gd name="connsiteX15" fmla="*/ 3026229 w 5159829"/>
                <a:gd name="connsiteY15" fmla="*/ 2688771 h 5214257"/>
                <a:gd name="connsiteX16" fmla="*/ 3592286 w 5159829"/>
                <a:gd name="connsiteY16" fmla="*/ 3015343 h 5214257"/>
                <a:gd name="connsiteX17" fmla="*/ 3243943 w 5159829"/>
                <a:gd name="connsiteY17" fmla="*/ 2220686 h 5214257"/>
                <a:gd name="connsiteX18" fmla="*/ 3744686 w 5159829"/>
                <a:gd name="connsiteY18" fmla="*/ 2209800 h 5214257"/>
                <a:gd name="connsiteX19" fmla="*/ 3243943 w 5159829"/>
                <a:gd name="connsiteY19" fmla="*/ 1948543 h 5214257"/>
                <a:gd name="connsiteX20" fmla="*/ 3298372 w 5159829"/>
                <a:gd name="connsiteY20" fmla="*/ 1665514 h 5214257"/>
                <a:gd name="connsiteX21" fmla="*/ 2906486 w 5159829"/>
                <a:gd name="connsiteY21" fmla="*/ 1948543 h 5214257"/>
                <a:gd name="connsiteX22" fmla="*/ 2710543 w 5159829"/>
                <a:gd name="connsiteY22" fmla="*/ 2046514 h 5214257"/>
                <a:gd name="connsiteX23" fmla="*/ 2710543 w 5159829"/>
                <a:gd name="connsiteY23" fmla="*/ 1709057 h 5214257"/>
                <a:gd name="connsiteX24" fmla="*/ 2503715 w 5159829"/>
                <a:gd name="connsiteY24" fmla="*/ 2024743 h 5214257"/>
                <a:gd name="connsiteX25" fmla="*/ 4430486 w 5159829"/>
                <a:gd name="connsiteY25" fmla="*/ 0 h 5214257"/>
                <a:gd name="connsiteX26" fmla="*/ 3712029 w 5159829"/>
                <a:gd name="connsiteY26" fmla="*/ 783771 h 5214257"/>
                <a:gd name="connsiteX27" fmla="*/ 3712029 w 5159829"/>
                <a:gd name="connsiteY27" fmla="*/ 1240971 h 5214257"/>
                <a:gd name="connsiteX28" fmla="*/ 3396343 w 5159829"/>
                <a:gd name="connsiteY28" fmla="*/ 1785257 h 5214257"/>
                <a:gd name="connsiteX29" fmla="*/ 3733800 w 5159829"/>
                <a:gd name="connsiteY29" fmla="*/ 1992086 h 5214257"/>
                <a:gd name="connsiteX30" fmla="*/ 4049486 w 5159829"/>
                <a:gd name="connsiteY30" fmla="*/ 1992086 h 5214257"/>
                <a:gd name="connsiteX31" fmla="*/ 4463143 w 5159829"/>
                <a:gd name="connsiteY31" fmla="*/ 1534886 h 5214257"/>
                <a:gd name="connsiteX32" fmla="*/ 4201886 w 5159829"/>
                <a:gd name="connsiteY32" fmla="*/ 2035629 h 5214257"/>
                <a:gd name="connsiteX33" fmla="*/ 4365172 w 5159829"/>
                <a:gd name="connsiteY33" fmla="*/ 2057400 h 5214257"/>
                <a:gd name="connsiteX34" fmla="*/ 4778829 w 5159829"/>
                <a:gd name="connsiteY34" fmla="*/ 2307771 h 5214257"/>
                <a:gd name="connsiteX35" fmla="*/ 5159829 w 5159829"/>
                <a:gd name="connsiteY35" fmla="*/ 2024743 h 5214257"/>
                <a:gd name="connsiteX36" fmla="*/ 4757058 w 5159829"/>
                <a:gd name="connsiteY36" fmla="*/ 2449286 h 5214257"/>
                <a:gd name="connsiteX37" fmla="*/ 4278086 w 5159829"/>
                <a:gd name="connsiteY37" fmla="*/ 2231571 h 5214257"/>
                <a:gd name="connsiteX38" fmla="*/ 3973286 w 5159829"/>
                <a:gd name="connsiteY38" fmla="*/ 2253343 h 5214257"/>
                <a:gd name="connsiteX39" fmla="*/ 3526972 w 5159829"/>
                <a:gd name="connsiteY39" fmla="*/ 2394857 h 5214257"/>
                <a:gd name="connsiteX40" fmla="*/ 3690258 w 5159829"/>
                <a:gd name="connsiteY40" fmla="*/ 2852057 h 5214257"/>
                <a:gd name="connsiteX41" fmla="*/ 4876800 w 5159829"/>
                <a:gd name="connsiteY41" fmla="*/ 4310743 h 5214257"/>
                <a:gd name="connsiteX42" fmla="*/ 3483429 w 5159829"/>
                <a:gd name="connsiteY42" fmla="*/ 3080657 h 5214257"/>
                <a:gd name="connsiteX43" fmla="*/ 3113315 w 5159829"/>
                <a:gd name="connsiteY43" fmla="*/ 2993571 h 5214257"/>
                <a:gd name="connsiteX44" fmla="*/ 3243943 w 5159829"/>
                <a:gd name="connsiteY44" fmla="*/ 3439886 h 5214257"/>
                <a:gd name="connsiteX45" fmla="*/ 3363686 w 5159829"/>
                <a:gd name="connsiteY45" fmla="*/ 3254829 h 5214257"/>
                <a:gd name="connsiteX46" fmla="*/ 3243943 w 5159829"/>
                <a:gd name="connsiteY46" fmla="*/ 3624943 h 5214257"/>
                <a:gd name="connsiteX47" fmla="*/ 3646715 w 5159829"/>
                <a:gd name="connsiteY47" fmla="*/ 5214257 h 5214257"/>
                <a:gd name="connsiteX48" fmla="*/ 2786743 w 5159829"/>
                <a:gd name="connsiteY48" fmla="*/ 2939143 h 5214257"/>
                <a:gd name="connsiteX49" fmla="*/ 2416629 w 5159829"/>
                <a:gd name="connsiteY49" fmla="*/ 3603171 h 5214257"/>
                <a:gd name="connsiteX50" fmla="*/ 2405743 w 5159829"/>
                <a:gd name="connsiteY50" fmla="*/ 2841171 h 5214257"/>
                <a:gd name="connsiteX51" fmla="*/ 1894115 w 5159829"/>
                <a:gd name="connsiteY51" fmla="*/ 4332514 h 5214257"/>
                <a:gd name="connsiteX52" fmla="*/ 2046515 w 5159829"/>
                <a:gd name="connsiteY52" fmla="*/ 3222171 h 5214257"/>
                <a:gd name="connsiteX53" fmla="*/ 849086 w 5159829"/>
                <a:gd name="connsiteY53" fmla="*/ 3385457 h 5214257"/>
                <a:gd name="connsiteX54" fmla="*/ 2122715 w 5159829"/>
                <a:gd name="connsiteY54" fmla="*/ 3026229 h 5214257"/>
                <a:gd name="connsiteX55" fmla="*/ 2220686 w 5159829"/>
                <a:gd name="connsiteY55" fmla="*/ 2830286 h 5214257"/>
                <a:gd name="connsiteX56" fmla="*/ 2231572 w 5159829"/>
                <a:gd name="connsiteY56" fmla="*/ 2688771 h 5214257"/>
                <a:gd name="connsiteX57" fmla="*/ 1981200 w 5159829"/>
                <a:gd name="connsiteY57" fmla="*/ 2645229 h 5214257"/>
                <a:gd name="connsiteX58" fmla="*/ 0 w 5159829"/>
                <a:gd name="connsiteY58" fmla="*/ 3733800 h 5214257"/>
                <a:gd name="connsiteX59" fmla="*/ 1915886 w 5159829"/>
                <a:gd name="connsiteY59" fmla="*/ 2416629 h 5214257"/>
                <a:gd name="connsiteX60" fmla="*/ 2002972 w 5159829"/>
                <a:gd name="connsiteY60" fmla="*/ 1926771 h 5214257"/>
                <a:gd name="connsiteX61" fmla="*/ 1480458 w 5159829"/>
                <a:gd name="connsiteY61" fmla="*/ 1621971 h 5214257"/>
                <a:gd name="connsiteX62" fmla="*/ 783772 w 5159829"/>
                <a:gd name="connsiteY62" fmla="*/ 1534886 h 5214257"/>
                <a:gd name="connsiteX63" fmla="*/ 293915 w 5159829"/>
                <a:gd name="connsiteY63" fmla="*/ 1992086 h 5214257"/>
                <a:gd name="connsiteX64" fmla="*/ 674915 w 5159829"/>
                <a:gd name="connsiteY64" fmla="*/ 1556657 h 5214257"/>
                <a:gd name="connsiteX65" fmla="*/ 576943 w 5159829"/>
                <a:gd name="connsiteY65" fmla="*/ 1219200 h 5214257"/>
                <a:gd name="connsiteX66" fmla="*/ 707572 w 5159829"/>
                <a:gd name="connsiteY66" fmla="*/ 1458686 h 5214257"/>
                <a:gd name="connsiteX67" fmla="*/ 1600200 w 5159829"/>
                <a:gd name="connsiteY67" fmla="*/ 1436914 h 5214257"/>
                <a:gd name="connsiteX68" fmla="*/ 2286000 w 5159829"/>
                <a:gd name="connsiteY68" fmla="*/ 1763486 h 5214257"/>
                <a:gd name="connsiteX69" fmla="*/ 2329543 w 5159829"/>
                <a:gd name="connsiteY69" fmla="*/ 1273629 h 5214257"/>
                <a:gd name="connsiteX70" fmla="*/ 2449286 w 5159829"/>
                <a:gd name="connsiteY70" fmla="*/ 674914 h 5214257"/>
                <a:gd name="connsiteX71" fmla="*/ 1981200 w 5159829"/>
                <a:gd name="connsiteY71" fmla="*/ 32657 h 5214257"/>
                <a:gd name="connsiteX72" fmla="*/ 2677886 w 5159829"/>
                <a:gd name="connsiteY72" fmla="*/ 674914 h 5214257"/>
                <a:gd name="connsiteX73" fmla="*/ 2536372 w 5159829"/>
                <a:gd name="connsiteY73" fmla="*/ 1458686 h 5214257"/>
                <a:gd name="connsiteX74" fmla="*/ 2612572 w 5159829"/>
                <a:gd name="connsiteY74" fmla="*/ 1687286 h 5214257"/>
                <a:gd name="connsiteX75" fmla="*/ 2819400 w 5159829"/>
                <a:gd name="connsiteY75" fmla="*/ 1393371 h 5214257"/>
                <a:gd name="connsiteX76" fmla="*/ 2797629 w 5159829"/>
                <a:gd name="connsiteY76" fmla="*/ 1752600 h 5214257"/>
                <a:gd name="connsiteX77" fmla="*/ 3102429 w 5159829"/>
                <a:gd name="connsiteY77" fmla="*/ 1621971 h 5214257"/>
                <a:gd name="connsiteX78" fmla="*/ 3570515 w 5159829"/>
                <a:gd name="connsiteY78" fmla="*/ 1164771 h 5214257"/>
                <a:gd name="connsiteX79" fmla="*/ 3581400 w 5159829"/>
                <a:gd name="connsiteY79" fmla="*/ 794657 h 5214257"/>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090058 w 5159829"/>
                <a:gd name="connsiteY4" fmla="*/ 1992086 h 5214257"/>
                <a:gd name="connsiteX5" fmla="*/ 2394858 w 5159829"/>
                <a:gd name="connsiteY5" fmla="*/ 1643743 h 5214257"/>
                <a:gd name="connsiteX6" fmla="*/ 2329543 w 5159829"/>
                <a:gd name="connsiteY6" fmla="*/ 2013857 h 5214257"/>
                <a:gd name="connsiteX7" fmla="*/ 2024743 w 5159829"/>
                <a:gd name="connsiteY7" fmla="*/ 1796143 h 5214257"/>
                <a:gd name="connsiteX8" fmla="*/ 2086471 w 5159829"/>
                <a:gd name="connsiteY8" fmla="*/ 2016599 h 5214257"/>
                <a:gd name="connsiteX9" fmla="*/ 2024743 w 5159829"/>
                <a:gd name="connsiteY9" fmla="*/ 2438400 h 5214257"/>
                <a:gd name="connsiteX10" fmla="*/ 2307772 w 5159829"/>
                <a:gd name="connsiteY10" fmla="*/ 2547257 h 5214257"/>
                <a:gd name="connsiteX11" fmla="*/ 2373086 w 5159829"/>
                <a:gd name="connsiteY11" fmla="*/ 2764971 h 5214257"/>
                <a:gd name="connsiteX12" fmla="*/ 2503715 w 5159829"/>
                <a:gd name="connsiteY12" fmla="*/ 2612571 h 5214257"/>
                <a:gd name="connsiteX13" fmla="*/ 2590800 w 5159829"/>
                <a:gd name="connsiteY13" fmla="*/ 3026229 h 5214257"/>
                <a:gd name="connsiteX14" fmla="*/ 2819400 w 5159829"/>
                <a:gd name="connsiteY14" fmla="*/ 2612571 h 5214257"/>
                <a:gd name="connsiteX15" fmla="*/ 2960915 w 5159829"/>
                <a:gd name="connsiteY15" fmla="*/ 3004457 h 5214257"/>
                <a:gd name="connsiteX16" fmla="*/ 3026229 w 5159829"/>
                <a:gd name="connsiteY16" fmla="*/ 2688771 h 5214257"/>
                <a:gd name="connsiteX17" fmla="*/ 3592286 w 5159829"/>
                <a:gd name="connsiteY17" fmla="*/ 3015343 h 5214257"/>
                <a:gd name="connsiteX18" fmla="*/ 3243943 w 5159829"/>
                <a:gd name="connsiteY18" fmla="*/ 2220686 h 5214257"/>
                <a:gd name="connsiteX19" fmla="*/ 3744686 w 5159829"/>
                <a:gd name="connsiteY19" fmla="*/ 2209800 h 5214257"/>
                <a:gd name="connsiteX20" fmla="*/ 3243943 w 5159829"/>
                <a:gd name="connsiteY20" fmla="*/ 1948543 h 5214257"/>
                <a:gd name="connsiteX21" fmla="*/ 3298372 w 5159829"/>
                <a:gd name="connsiteY21" fmla="*/ 1665514 h 5214257"/>
                <a:gd name="connsiteX22" fmla="*/ 2906486 w 5159829"/>
                <a:gd name="connsiteY22" fmla="*/ 1948543 h 5214257"/>
                <a:gd name="connsiteX23" fmla="*/ 2710543 w 5159829"/>
                <a:gd name="connsiteY23" fmla="*/ 2046514 h 5214257"/>
                <a:gd name="connsiteX24" fmla="*/ 2710543 w 5159829"/>
                <a:gd name="connsiteY24" fmla="*/ 1709057 h 5214257"/>
                <a:gd name="connsiteX25" fmla="*/ 2503715 w 5159829"/>
                <a:gd name="connsiteY25" fmla="*/ 2024743 h 5214257"/>
                <a:gd name="connsiteX26" fmla="*/ 2394858 w 5159829"/>
                <a:gd name="connsiteY26" fmla="*/ 1643743 h 5214257"/>
                <a:gd name="connsiteX27" fmla="*/ 4430486 w 5159829"/>
                <a:gd name="connsiteY27" fmla="*/ 0 h 5214257"/>
                <a:gd name="connsiteX28" fmla="*/ 3712029 w 5159829"/>
                <a:gd name="connsiteY28" fmla="*/ 783771 h 5214257"/>
                <a:gd name="connsiteX29" fmla="*/ 3712029 w 5159829"/>
                <a:gd name="connsiteY29" fmla="*/ 1240971 h 5214257"/>
                <a:gd name="connsiteX30" fmla="*/ 3396343 w 5159829"/>
                <a:gd name="connsiteY30" fmla="*/ 1785257 h 5214257"/>
                <a:gd name="connsiteX31" fmla="*/ 3733800 w 5159829"/>
                <a:gd name="connsiteY31" fmla="*/ 1992086 h 5214257"/>
                <a:gd name="connsiteX32" fmla="*/ 4049486 w 5159829"/>
                <a:gd name="connsiteY32" fmla="*/ 1992086 h 5214257"/>
                <a:gd name="connsiteX33" fmla="*/ 4463143 w 5159829"/>
                <a:gd name="connsiteY33" fmla="*/ 1534886 h 5214257"/>
                <a:gd name="connsiteX34" fmla="*/ 4201886 w 5159829"/>
                <a:gd name="connsiteY34" fmla="*/ 2035629 h 5214257"/>
                <a:gd name="connsiteX35" fmla="*/ 4365172 w 5159829"/>
                <a:gd name="connsiteY35" fmla="*/ 2057400 h 5214257"/>
                <a:gd name="connsiteX36" fmla="*/ 4778829 w 5159829"/>
                <a:gd name="connsiteY36" fmla="*/ 2307771 h 5214257"/>
                <a:gd name="connsiteX37" fmla="*/ 5159829 w 5159829"/>
                <a:gd name="connsiteY37" fmla="*/ 2024743 h 5214257"/>
                <a:gd name="connsiteX38" fmla="*/ 4757058 w 5159829"/>
                <a:gd name="connsiteY38" fmla="*/ 2449286 h 5214257"/>
                <a:gd name="connsiteX39" fmla="*/ 4278086 w 5159829"/>
                <a:gd name="connsiteY39" fmla="*/ 2231571 h 5214257"/>
                <a:gd name="connsiteX40" fmla="*/ 3973286 w 5159829"/>
                <a:gd name="connsiteY40" fmla="*/ 2253343 h 5214257"/>
                <a:gd name="connsiteX41" fmla="*/ 3526972 w 5159829"/>
                <a:gd name="connsiteY41" fmla="*/ 2394857 h 5214257"/>
                <a:gd name="connsiteX42" fmla="*/ 3690258 w 5159829"/>
                <a:gd name="connsiteY42" fmla="*/ 2852057 h 5214257"/>
                <a:gd name="connsiteX43" fmla="*/ 4876800 w 5159829"/>
                <a:gd name="connsiteY43" fmla="*/ 4310743 h 5214257"/>
                <a:gd name="connsiteX44" fmla="*/ 3483429 w 5159829"/>
                <a:gd name="connsiteY44" fmla="*/ 3080657 h 5214257"/>
                <a:gd name="connsiteX45" fmla="*/ 3113315 w 5159829"/>
                <a:gd name="connsiteY45" fmla="*/ 2993571 h 5214257"/>
                <a:gd name="connsiteX46" fmla="*/ 3243943 w 5159829"/>
                <a:gd name="connsiteY46" fmla="*/ 3439886 h 5214257"/>
                <a:gd name="connsiteX47" fmla="*/ 3363686 w 5159829"/>
                <a:gd name="connsiteY47" fmla="*/ 3254829 h 5214257"/>
                <a:gd name="connsiteX48" fmla="*/ 3243943 w 5159829"/>
                <a:gd name="connsiteY48" fmla="*/ 3624943 h 5214257"/>
                <a:gd name="connsiteX49" fmla="*/ 3646715 w 5159829"/>
                <a:gd name="connsiteY49" fmla="*/ 5214257 h 5214257"/>
                <a:gd name="connsiteX50" fmla="*/ 2786743 w 5159829"/>
                <a:gd name="connsiteY50" fmla="*/ 2939143 h 5214257"/>
                <a:gd name="connsiteX51" fmla="*/ 2416629 w 5159829"/>
                <a:gd name="connsiteY51" fmla="*/ 3603171 h 5214257"/>
                <a:gd name="connsiteX52" fmla="*/ 2405743 w 5159829"/>
                <a:gd name="connsiteY52" fmla="*/ 2841171 h 5214257"/>
                <a:gd name="connsiteX53" fmla="*/ 1894115 w 5159829"/>
                <a:gd name="connsiteY53" fmla="*/ 4332514 h 5214257"/>
                <a:gd name="connsiteX54" fmla="*/ 2046515 w 5159829"/>
                <a:gd name="connsiteY54" fmla="*/ 3222171 h 5214257"/>
                <a:gd name="connsiteX55" fmla="*/ 849086 w 5159829"/>
                <a:gd name="connsiteY55" fmla="*/ 3385457 h 5214257"/>
                <a:gd name="connsiteX56" fmla="*/ 2122715 w 5159829"/>
                <a:gd name="connsiteY56" fmla="*/ 3026229 h 5214257"/>
                <a:gd name="connsiteX57" fmla="*/ 2220686 w 5159829"/>
                <a:gd name="connsiteY57" fmla="*/ 2830286 h 5214257"/>
                <a:gd name="connsiteX58" fmla="*/ 2231572 w 5159829"/>
                <a:gd name="connsiteY58" fmla="*/ 2688771 h 5214257"/>
                <a:gd name="connsiteX59" fmla="*/ 1981200 w 5159829"/>
                <a:gd name="connsiteY59" fmla="*/ 2645229 h 5214257"/>
                <a:gd name="connsiteX60" fmla="*/ 0 w 5159829"/>
                <a:gd name="connsiteY60" fmla="*/ 3733800 h 5214257"/>
                <a:gd name="connsiteX61" fmla="*/ 936172 w 5159829"/>
                <a:gd name="connsiteY61" fmla="*/ 3048000 h 5214257"/>
                <a:gd name="connsiteX62" fmla="*/ 1915886 w 5159829"/>
                <a:gd name="connsiteY62" fmla="*/ 2416629 h 5214257"/>
                <a:gd name="connsiteX63" fmla="*/ 2002972 w 5159829"/>
                <a:gd name="connsiteY63" fmla="*/ 1926771 h 5214257"/>
                <a:gd name="connsiteX64" fmla="*/ 1480458 w 5159829"/>
                <a:gd name="connsiteY64" fmla="*/ 1621971 h 5214257"/>
                <a:gd name="connsiteX65" fmla="*/ 783772 w 5159829"/>
                <a:gd name="connsiteY65" fmla="*/ 1534886 h 5214257"/>
                <a:gd name="connsiteX66" fmla="*/ 293915 w 5159829"/>
                <a:gd name="connsiteY66" fmla="*/ 1992086 h 5214257"/>
                <a:gd name="connsiteX67" fmla="*/ 674915 w 5159829"/>
                <a:gd name="connsiteY67" fmla="*/ 1556657 h 5214257"/>
                <a:gd name="connsiteX68" fmla="*/ 576943 w 5159829"/>
                <a:gd name="connsiteY68" fmla="*/ 1219200 h 5214257"/>
                <a:gd name="connsiteX69" fmla="*/ 707572 w 5159829"/>
                <a:gd name="connsiteY69" fmla="*/ 1458686 h 5214257"/>
                <a:gd name="connsiteX70" fmla="*/ 1600200 w 5159829"/>
                <a:gd name="connsiteY70" fmla="*/ 1436914 h 5214257"/>
                <a:gd name="connsiteX71" fmla="*/ 2286000 w 5159829"/>
                <a:gd name="connsiteY71" fmla="*/ 1763486 h 5214257"/>
                <a:gd name="connsiteX72" fmla="*/ 2329543 w 5159829"/>
                <a:gd name="connsiteY72" fmla="*/ 1273629 h 5214257"/>
                <a:gd name="connsiteX73" fmla="*/ 2449286 w 5159829"/>
                <a:gd name="connsiteY73" fmla="*/ 674914 h 5214257"/>
                <a:gd name="connsiteX74" fmla="*/ 1981200 w 5159829"/>
                <a:gd name="connsiteY74" fmla="*/ 32657 h 5214257"/>
                <a:gd name="connsiteX75" fmla="*/ 2677886 w 5159829"/>
                <a:gd name="connsiteY75" fmla="*/ 674914 h 5214257"/>
                <a:gd name="connsiteX76" fmla="*/ 2536372 w 5159829"/>
                <a:gd name="connsiteY76" fmla="*/ 1458686 h 5214257"/>
                <a:gd name="connsiteX77" fmla="*/ 2612572 w 5159829"/>
                <a:gd name="connsiteY77" fmla="*/ 1687286 h 5214257"/>
                <a:gd name="connsiteX78" fmla="*/ 2819400 w 5159829"/>
                <a:gd name="connsiteY78" fmla="*/ 1393371 h 5214257"/>
                <a:gd name="connsiteX79" fmla="*/ 2797629 w 5159829"/>
                <a:gd name="connsiteY79" fmla="*/ 1752600 h 5214257"/>
                <a:gd name="connsiteX80" fmla="*/ 3102429 w 5159829"/>
                <a:gd name="connsiteY80" fmla="*/ 1621971 h 5214257"/>
                <a:gd name="connsiteX81" fmla="*/ 3570515 w 5159829"/>
                <a:gd name="connsiteY81" fmla="*/ 1164771 h 5214257"/>
                <a:gd name="connsiteX82" fmla="*/ 3581400 w 5159829"/>
                <a:gd name="connsiteY82" fmla="*/ 794657 h 5214257"/>
                <a:gd name="connsiteX83" fmla="*/ 4430486 w 5159829"/>
                <a:gd name="connsiteY83" fmla="*/ 0 h 5214257"/>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090058 w 5159829"/>
                <a:gd name="connsiteY4" fmla="*/ 1992086 h 5214257"/>
                <a:gd name="connsiteX5" fmla="*/ 2394858 w 5159829"/>
                <a:gd name="connsiteY5" fmla="*/ 1643743 h 5214257"/>
                <a:gd name="connsiteX6" fmla="*/ 2329543 w 5159829"/>
                <a:gd name="connsiteY6" fmla="*/ 2013857 h 5214257"/>
                <a:gd name="connsiteX7" fmla="*/ 2024743 w 5159829"/>
                <a:gd name="connsiteY7" fmla="*/ 1796143 h 5214257"/>
                <a:gd name="connsiteX8" fmla="*/ 2086471 w 5159829"/>
                <a:gd name="connsiteY8" fmla="*/ 2016599 h 5214257"/>
                <a:gd name="connsiteX9" fmla="*/ 2024743 w 5159829"/>
                <a:gd name="connsiteY9" fmla="*/ 2438400 h 5214257"/>
                <a:gd name="connsiteX10" fmla="*/ 2307772 w 5159829"/>
                <a:gd name="connsiteY10" fmla="*/ 2547257 h 5214257"/>
                <a:gd name="connsiteX11" fmla="*/ 2373086 w 5159829"/>
                <a:gd name="connsiteY11" fmla="*/ 2764971 h 5214257"/>
                <a:gd name="connsiteX12" fmla="*/ 2503715 w 5159829"/>
                <a:gd name="connsiteY12" fmla="*/ 2612571 h 5214257"/>
                <a:gd name="connsiteX13" fmla="*/ 2590800 w 5159829"/>
                <a:gd name="connsiteY13" fmla="*/ 3026229 h 5214257"/>
                <a:gd name="connsiteX14" fmla="*/ 2819400 w 5159829"/>
                <a:gd name="connsiteY14" fmla="*/ 2612571 h 5214257"/>
                <a:gd name="connsiteX15" fmla="*/ 2960915 w 5159829"/>
                <a:gd name="connsiteY15" fmla="*/ 3004457 h 5214257"/>
                <a:gd name="connsiteX16" fmla="*/ 3026229 w 5159829"/>
                <a:gd name="connsiteY16" fmla="*/ 2688771 h 5214257"/>
                <a:gd name="connsiteX17" fmla="*/ 3592286 w 5159829"/>
                <a:gd name="connsiteY17" fmla="*/ 3015343 h 5214257"/>
                <a:gd name="connsiteX18" fmla="*/ 3243943 w 5159829"/>
                <a:gd name="connsiteY18" fmla="*/ 2220686 h 5214257"/>
                <a:gd name="connsiteX19" fmla="*/ 3744686 w 5159829"/>
                <a:gd name="connsiteY19" fmla="*/ 2209800 h 5214257"/>
                <a:gd name="connsiteX20" fmla="*/ 3243943 w 5159829"/>
                <a:gd name="connsiteY20" fmla="*/ 1948543 h 5214257"/>
                <a:gd name="connsiteX21" fmla="*/ 3298372 w 5159829"/>
                <a:gd name="connsiteY21" fmla="*/ 1665514 h 5214257"/>
                <a:gd name="connsiteX22" fmla="*/ 2906486 w 5159829"/>
                <a:gd name="connsiteY22" fmla="*/ 1948543 h 5214257"/>
                <a:gd name="connsiteX23" fmla="*/ 2710543 w 5159829"/>
                <a:gd name="connsiteY23" fmla="*/ 2046514 h 5214257"/>
                <a:gd name="connsiteX24" fmla="*/ 2710543 w 5159829"/>
                <a:gd name="connsiteY24" fmla="*/ 1709057 h 5214257"/>
                <a:gd name="connsiteX25" fmla="*/ 2503715 w 5159829"/>
                <a:gd name="connsiteY25" fmla="*/ 2024743 h 5214257"/>
                <a:gd name="connsiteX26" fmla="*/ 2394858 w 5159829"/>
                <a:gd name="connsiteY26" fmla="*/ 1643743 h 5214257"/>
                <a:gd name="connsiteX27" fmla="*/ 4430486 w 5159829"/>
                <a:gd name="connsiteY27" fmla="*/ 0 h 5214257"/>
                <a:gd name="connsiteX28" fmla="*/ 3712029 w 5159829"/>
                <a:gd name="connsiteY28" fmla="*/ 783771 h 5214257"/>
                <a:gd name="connsiteX29" fmla="*/ 3712029 w 5159829"/>
                <a:gd name="connsiteY29" fmla="*/ 1240971 h 5214257"/>
                <a:gd name="connsiteX30" fmla="*/ 3396343 w 5159829"/>
                <a:gd name="connsiteY30" fmla="*/ 1785257 h 5214257"/>
                <a:gd name="connsiteX31" fmla="*/ 3733800 w 5159829"/>
                <a:gd name="connsiteY31" fmla="*/ 1992086 h 5214257"/>
                <a:gd name="connsiteX32" fmla="*/ 4049486 w 5159829"/>
                <a:gd name="connsiteY32" fmla="*/ 1992086 h 5214257"/>
                <a:gd name="connsiteX33" fmla="*/ 4463143 w 5159829"/>
                <a:gd name="connsiteY33" fmla="*/ 1534886 h 5214257"/>
                <a:gd name="connsiteX34" fmla="*/ 4201886 w 5159829"/>
                <a:gd name="connsiteY34" fmla="*/ 2035629 h 5214257"/>
                <a:gd name="connsiteX35" fmla="*/ 4365172 w 5159829"/>
                <a:gd name="connsiteY35" fmla="*/ 2057400 h 5214257"/>
                <a:gd name="connsiteX36" fmla="*/ 4778829 w 5159829"/>
                <a:gd name="connsiteY36" fmla="*/ 2307771 h 5214257"/>
                <a:gd name="connsiteX37" fmla="*/ 5159829 w 5159829"/>
                <a:gd name="connsiteY37" fmla="*/ 2024743 h 5214257"/>
                <a:gd name="connsiteX38" fmla="*/ 4757058 w 5159829"/>
                <a:gd name="connsiteY38" fmla="*/ 2449286 h 5214257"/>
                <a:gd name="connsiteX39" fmla="*/ 4278086 w 5159829"/>
                <a:gd name="connsiteY39" fmla="*/ 2231571 h 5214257"/>
                <a:gd name="connsiteX40" fmla="*/ 3973286 w 5159829"/>
                <a:gd name="connsiteY40" fmla="*/ 2253343 h 5214257"/>
                <a:gd name="connsiteX41" fmla="*/ 3526972 w 5159829"/>
                <a:gd name="connsiteY41" fmla="*/ 2394857 h 5214257"/>
                <a:gd name="connsiteX42" fmla="*/ 3690258 w 5159829"/>
                <a:gd name="connsiteY42" fmla="*/ 2852057 h 5214257"/>
                <a:gd name="connsiteX43" fmla="*/ 4876800 w 5159829"/>
                <a:gd name="connsiteY43" fmla="*/ 4310743 h 5214257"/>
                <a:gd name="connsiteX44" fmla="*/ 3483429 w 5159829"/>
                <a:gd name="connsiteY44" fmla="*/ 3080657 h 5214257"/>
                <a:gd name="connsiteX45" fmla="*/ 3113315 w 5159829"/>
                <a:gd name="connsiteY45" fmla="*/ 2993571 h 5214257"/>
                <a:gd name="connsiteX46" fmla="*/ 3243943 w 5159829"/>
                <a:gd name="connsiteY46" fmla="*/ 3439886 h 5214257"/>
                <a:gd name="connsiteX47" fmla="*/ 3363686 w 5159829"/>
                <a:gd name="connsiteY47" fmla="*/ 3254829 h 5214257"/>
                <a:gd name="connsiteX48" fmla="*/ 3243943 w 5159829"/>
                <a:gd name="connsiteY48" fmla="*/ 3624943 h 5214257"/>
                <a:gd name="connsiteX49" fmla="*/ 3646715 w 5159829"/>
                <a:gd name="connsiteY49" fmla="*/ 5214257 h 5214257"/>
                <a:gd name="connsiteX50" fmla="*/ 2786743 w 5159829"/>
                <a:gd name="connsiteY50" fmla="*/ 2939143 h 5214257"/>
                <a:gd name="connsiteX51" fmla="*/ 2416629 w 5159829"/>
                <a:gd name="connsiteY51" fmla="*/ 3603171 h 5214257"/>
                <a:gd name="connsiteX52" fmla="*/ 2405743 w 5159829"/>
                <a:gd name="connsiteY52" fmla="*/ 2841171 h 5214257"/>
                <a:gd name="connsiteX53" fmla="*/ 1894115 w 5159829"/>
                <a:gd name="connsiteY53" fmla="*/ 4332514 h 5214257"/>
                <a:gd name="connsiteX54" fmla="*/ 2046515 w 5159829"/>
                <a:gd name="connsiteY54" fmla="*/ 3222171 h 5214257"/>
                <a:gd name="connsiteX55" fmla="*/ 849086 w 5159829"/>
                <a:gd name="connsiteY55" fmla="*/ 3385457 h 5214257"/>
                <a:gd name="connsiteX56" fmla="*/ 2122715 w 5159829"/>
                <a:gd name="connsiteY56" fmla="*/ 3026229 h 5214257"/>
                <a:gd name="connsiteX57" fmla="*/ 2220686 w 5159829"/>
                <a:gd name="connsiteY57" fmla="*/ 2830286 h 5214257"/>
                <a:gd name="connsiteX58" fmla="*/ 2231572 w 5159829"/>
                <a:gd name="connsiteY58" fmla="*/ 2688771 h 5214257"/>
                <a:gd name="connsiteX59" fmla="*/ 1981200 w 5159829"/>
                <a:gd name="connsiteY59" fmla="*/ 2645229 h 5214257"/>
                <a:gd name="connsiteX60" fmla="*/ 1034143 w 5159829"/>
                <a:gd name="connsiteY60" fmla="*/ 3167743 h 5214257"/>
                <a:gd name="connsiteX61" fmla="*/ 0 w 5159829"/>
                <a:gd name="connsiteY61" fmla="*/ 3733800 h 5214257"/>
                <a:gd name="connsiteX62" fmla="*/ 936172 w 5159829"/>
                <a:gd name="connsiteY62" fmla="*/ 3048000 h 5214257"/>
                <a:gd name="connsiteX63" fmla="*/ 1915886 w 5159829"/>
                <a:gd name="connsiteY63" fmla="*/ 2416629 h 5214257"/>
                <a:gd name="connsiteX64" fmla="*/ 2002972 w 5159829"/>
                <a:gd name="connsiteY64" fmla="*/ 1926771 h 5214257"/>
                <a:gd name="connsiteX65" fmla="*/ 1480458 w 5159829"/>
                <a:gd name="connsiteY65" fmla="*/ 1621971 h 5214257"/>
                <a:gd name="connsiteX66" fmla="*/ 783772 w 5159829"/>
                <a:gd name="connsiteY66" fmla="*/ 1534886 h 5214257"/>
                <a:gd name="connsiteX67" fmla="*/ 293915 w 5159829"/>
                <a:gd name="connsiteY67" fmla="*/ 1992086 h 5214257"/>
                <a:gd name="connsiteX68" fmla="*/ 674915 w 5159829"/>
                <a:gd name="connsiteY68" fmla="*/ 1556657 h 5214257"/>
                <a:gd name="connsiteX69" fmla="*/ 576943 w 5159829"/>
                <a:gd name="connsiteY69" fmla="*/ 1219200 h 5214257"/>
                <a:gd name="connsiteX70" fmla="*/ 707572 w 5159829"/>
                <a:gd name="connsiteY70" fmla="*/ 1458686 h 5214257"/>
                <a:gd name="connsiteX71" fmla="*/ 1600200 w 5159829"/>
                <a:gd name="connsiteY71" fmla="*/ 1436914 h 5214257"/>
                <a:gd name="connsiteX72" fmla="*/ 2286000 w 5159829"/>
                <a:gd name="connsiteY72" fmla="*/ 1763486 h 5214257"/>
                <a:gd name="connsiteX73" fmla="*/ 2329543 w 5159829"/>
                <a:gd name="connsiteY73" fmla="*/ 1273629 h 5214257"/>
                <a:gd name="connsiteX74" fmla="*/ 2449286 w 5159829"/>
                <a:gd name="connsiteY74" fmla="*/ 674914 h 5214257"/>
                <a:gd name="connsiteX75" fmla="*/ 1981200 w 5159829"/>
                <a:gd name="connsiteY75" fmla="*/ 32657 h 5214257"/>
                <a:gd name="connsiteX76" fmla="*/ 2677886 w 5159829"/>
                <a:gd name="connsiteY76" fmla="*/ 674914 h 5214257"/>
                <a:gd name="connsiteX77" fmla="*/ 2536372 w 5159829"/>
                <a:gd name="connsiteY77" fmla="*/ 1458686 h 5214257"/>
                <a:gd name="connsiteX78" fmla="*/ 2612572 w 5159829"/>
                <a:gd name="connsiteY78" fmla="*/ 1687286 h 5214257"/>
                <a:gd name="connsiteX79" fmla="*/ 2819400 w 5159829"/>
                <a:gd name="connsiteY79" fmla="*/ 1393371 h 5214257"/>
                <a:gd name="connsiteX80" fmla="*/ 2797629 w 5159829"/>
                <a:gd name="connsiteY80" fmla="*/ 1752600 h 5214257"/>
                <a:gd name="connsiteX81" fmla="*/ 3102429 w 5159829"/>
                <a:gd name="connsiteY81" fmla="*/ 1621971 h 5214257"/>
                <a:gd name="connsiteX82" fmla="*/ 3570515 w 5159829"/>
                <a:gd name="connsiteY82" fmla="*/ 1164771 h 5214257"/>
                <a:gd name="connsiteX83" fmla="*/ 3581400 w 5159829"/>
                <a:gd name="connsiteY83" fmla="*/ 794657 h 5214257"/>
                <a:gd name="connsiteX84" fmla="*/ 4430486 w 5159829"/>
                <a:gd name="connsiteY84" fmla="*/ 0 h 5214257"/>
                <a:gd name="connsiteX0" fmla="*/ 2079173 w 5148944"/>
                <a:gd name="connsiteY0" fmla="*/ 1992086 h 5214257"/>
                <a:gd name="connsiteX1" fmla="*/ 2133601 w 5148944"/>
                <a:gd name="connsiteY1" fmla="*/ 2166257 h 5214257"/>
                <a:gd name="connsiteX2" fmla="*/ 2090058 w 5148944"/>
                <a:gd name="connsiteY2" fmla="*/ 2068286 h 5214257"/>
                <a:gd name="connsiteX3" fmla="*/ 2075586 w 5148944"/>
                <a:gd name="connsiteY3" fmla="*/ 2016599 h 5214257"/>
                <a:gd name="connsiteX4" fmla="*/ 2079173 w 5148944"/>
                <a:gd name="connsiteY4" fmla="*/ 1992086 h 5214257"/>
                <a:gd name="connsiteX5" fmla="*/ 2383973 w 5148944"/>
                <a:gd name="connsiteY5" fmla="*/ 1643743 h 5214257"/>
                <a:gd name="connsiteX6" fmla="*/ 2318658 w 5148944"/>
                <a:gd name="connsiteY6" fmla="*/ 2013857 h 5214257"/>
                <a:gd name="connsiteX7" fmla="*/ 2013858 w 5148944"/>
                <a:gd name="connsiteY7" fmla="*/ 1796143 h 5214257"/>
                <a:gd name="connsiteX8" fmla="*/ 2075586 w 5148944"/>
                <a:gd name="connsiteY8" fmla="*/ 2016599 h 5214257"/>
                <a:gd name="connsiteX9" fmla="*/ 2013858 w 5148944"/>
                <a:gd name="connsiteY9" fmla="*/ 2438400 h 5214257"/>
                <a:gd name="connsiteX10" fmla="*/ 2296887 w 5148944"/>
                <a:gd name="connsiteY10" fmla="*/ 2547257 h 5214257"/>
                <a:gd name="connsiteX11" fmla="*/ 2362201 w 5148944"/>
                <a:gd name="connsiteY11" fmla="*/ 2764971 h 5214257"/>
                <a:gd name="connsiteX12" fmla="*/ 2492830 w 5148944"/>
                <a:gd name="connsiteY12" fmla="*/ 2612571 h 5214257"/>
                <a:gd name="connsiteX13" fmla="*/ 2579915 w 5148944"/>
                <a:gd name="connsiteY13" fmla="*/ 3026229 h 5214257"/>
                <a:gd name="connsiteX14" fmla="*/ 2808515 w 5148944"/>
                <a:gd name="connsiteY14" fmla="*/ 2612571 h 5214257"/>
                <a:gd name="connsiteX15" fmla="*/ 2950030 w 5148944"/>
                <a:gd name="connsiteY15" fmla="*/ 3004457 h 5214257"/>
                <a:gd name="connsiteX16" fmla="*/ 3015344 w 5148944"/>
                <a:gd name="connsiteY16" fmla="*/ 2688771 h 5214257"/>
                <a:gd name="connsiteX17" fmla="*/ 3581401 w 5148944"/>
                <a:gd name="connsiteY17" fmla="*/ 3015343 h 5214257"/>
                <a:gd name="connsiteX18" fmla="*/ 3233058 w 5148944"/>
                <a:gd name="connsiteY18" fmla="*/ 2220686 h 5214257"/>
                <a:gd name="connsiteX19" fmla="*/ 3733801 w 5148944"/>
                <a:gd name="connsiteY19" fmla="*/ 2209800 h 5214257"/>
                <a:gd name="connsiteX20" fmla="*/ 3233058 w 5148944"/>
                <a:gd name="connsiteY20" fmla="*/ 1948543 h 5214257"/>
                <a:gd name="connsiteX21" fmla="*/ 3287487 w 5148944"/>
                <a:gd name="connsiteY21" fmla="*/ 1665514 h 5214257"/>
                <a:gd name="connsiteX22" fmla="*/ 2895601 w 5148944"/>
                <a:gd name="connsiteY22" fmla="*/ 1948543 h 5214257"/>
                <a:gd name="connsiteX23" fmla="*/ 2699658 w 5148944"/>
                <a:gd name="connsiteY23" fmla="*/ 2046514 h 5214257"/>
                <a:gd name="connsiteX24" fmla="*/ 2699658 w 5148944"/>
                <a:gd name="connsiteY24" fmla="*/ 1709057 h 5214257"/>
                <a:gd name="connsiteX25" fmla="*/ 2492830 w 5148944"/>
                <a:gd name="connsiteY25" fmla="*/ 2024743 h 5214257"/>
                <a:gd name="connsiteX26" fmla="*/ 2383973 w 5148944"/>
                <a:gd name="connsiteY26" fmla="*/ 1643743 h 5214257"/>
                <a:gd name="connsiteX27" fmla="*/ 4419601 w 5148944"/>
                <a:gd name="connsiteY27" fmla="*/ 0 h 5214257"/>
                <a:gd name="connsiteX28" fmla="*/ 3701144 w 5148944"/>
                <a:gd name="connsiteY28" fmla="*/ 783771 h 5214257"/>
                <a:gd name="connsiteX29" fmla="*/ 3701144 w 5148944"/>
                <a:gd name="connsiteY29" fmla="*/ 1240971 h 5214257"/>
                <a:gd name="connsiteX30" fmla="*/ 3385458 w 5148944"/>
                <a:gd name="connsiteY30" fmla="*/ 1785257 h 5214257"/>
                <a:gd name="connsiteX31" fmla="*/ 3722915 w 5148944"/>
                <a:gd name="connsiteY31" fmla="*/ 1992086 h 5214257"/>
                <a:gd name="connsiteX32" fmla="*/ 4038601 w 5148944"/>
                <a:gd name="connsiteY32" fmla="*/ 1992086 h 5214257"/>
                <a:gd name="connsiteX33" fmla="*/ 4452258 w 5148944"/>
                <a:gd name="connsiteY33" fmla="*/ 1534886 h 5214257"/>
                <a:gd name="connsiteX34" fmla="*/ 4191001 w 5148944"/>
                <a:gd name="connsiteY34" fmla="*/ 2035629 h 5214257"/>
                <a:gd name="connsiteX35" fmla="*/ 4354287 w 5148944"/>
                <a:gd name="connsiteY35" fmla="*/ 2057400 h 5214257"/>
                <a:gd name="connsiteX36" fmla="*/ 4767944 w 5148944"/>
                <a:gd name="connsiteY36" fmla="*/ 2307771 h 5214257"/>
                <a:gd name="connsiteX37" fmla="*/ 5148944 w 5148944"/>
                <a:gd name="connsiteY37" fmla="*/ 2024743 h 5214257"/>
                <a:gd name="connsiteX38" fmla="*/ 4746173 w 5148944"/>
                <a:gd name="connsiteY38" fmla="*/ 2449286 h 5214257"/>
                <a:gd name="connsiteX39" fmla="*/ 4267201 w 5148944"/>
                <a:gd name="connsiteY39" fmla="*/ 2231571 h 5214257"/>
                <a:gd name="connsiteX40" fmla="*/ 3962401 w 5148944"/>
                <a:gd name="connsiteY40" fmla="*/ 2253343 h 5214257"/>
                <a:gd name="connsiteX41" fmla="*/ 3516087 w 5148944"/>
                <a:gd name="connsiteY41" fmla="*/ 2394857 h 5214257"/>
                <a:gd name="connsiteX42" fmla="*/ 3679373 w 5148944"/>
                <a:gd name="connsiteY42" fmla="*/ 2852057 h 5214257"/>
                <a:gd name="connsiteX43" fmla="*/ 4865915 w 5148944"/>
                <a:gd name="connsiteY43" fmla="*/ 4310743 h 5214257"/>
                <a:gd name="connsiteX44" fmla="*/ 3472544 w 5148944"/>
                <a:gd name="connsiteY44" fmla="*/ 3080657 h 5214257"/>
                <a:gd name="connsiteX45" fmla="*/ 3102430 w 5148944"/>
                <a:gd name="connsiteY45" fmla="*/ 2993571 h 5214257"/>
                <a:gd name="connsiteX46" fmla="*/ 3233058 w 5148944"/>
                <a:gd name="connsiteY46" fmla="*/ 3439886 h 5214257"/>
                <a:gd name="connsiteX47" fmla="*/ 3352801 w 5148944"/>
                <a:gd name="connsiteY47" fmla="*/ 3254829 h 5214257"/>
                <a:gd name="connsiteX48" fmla="*/ 3233058 w 5148944"/>
                <a:gd name="connsiteY48" fmla="*/ 3624943 h 5214257"/>
                <a:gd name="connsiteX49" fmla="*/ 3635830 w 5148944"/>
                <a:gd name="connsiteY49" fmla="*/ 5214257 h 5214257"/>
                <a:gd name="connsiteX50" fmla="*/ 2775858 w 5148944"/>
                <a:gd name="connsiteY50" fmla="*/ 2939143 h 5214257"/>
                <a:gd name="connsiteX51" fmla="*/ 2405744 w 5148944"/>
                <a:gd name="connsiteY51" fmla="*/ 3603171 h 5214257"/>
                <a:gd name="connsiteX52" fmla="*/ 2394858 w 5148944"/>
                <a:gd name="connsiteY52" fmla="*/ 2841171 h 5214257"/>
                <a:gd name="connsiteX53" fmla="*/ 1883230 w 5148944"/>
                <a:gd name="connsiteY53" fmla="*/ 4332514 h 5214257"/>
                <a:gd name="connsiteX54" fmla="*/ 2035630 w 5148944"/>
                <a:gd name="connsiteY54" fmla="*/ 3222171 h 5214257"/>
                <a:gd name="connsiteX55" fmla="*/ 838201 w 5148944"/>
                <a:gd name="connsiteY55" fmla="*/ 3385457 h 5214257"/>
                <a:gd name="connsiteX56" fmla="*/ 2111830 w 5148944"/>
                <a:gd name="connsiteY56" fmla="*/ 3026229 h 5214257"/>
                <a:gd name="connsiteX57" fmla="*/ 2209801 w 5148944"/>
                <a:gd name="connsiteY57" fmla="*/ 2830286 h 5214257"/>
                <a:gd name="connsiteX58" fmla="*/ 2220687 w 5148944"/>
                <a:gd name="connsiteY58" fmla="*/ 2688771 h 5214257"/>
                <a:gd name="connsiteX59" fmla="*/ 1970315 w 5148944"/>
                <a:gd name="connsiteY59" fmla="*/ 2645229 h 5214257"/>
                <a:gd name="connsiteX60" fmla="*/ 1023258 w 5148944"/>
                <a:gd name="connsiteY60" fmla="*/ 3167743 h 5214257"/>
                <a:gd name="connsiteX61" fmla="*/ 0 w 5148944"/>
                <a:gd name="connsiteY61" fmla="*/ 3026228 h 5214257"/>
                <a:gd name="connsiteX62" fmla="*/ 925287 w 5148944"/>
                <a:gd name="connsiteY62" fmla="*/ 3048000 h 5214257"/>
                <a:gd name="connsiteX63" fmla="*/ 1905001 w 5148944"/>
                <a:gd name="connsiteY63" fmla="*/ 2416629 h 5214257"/>
                <a:gd name="connsiteX64" fmla="*/ 1992087 w 5148944"/>
                <a:gd name="connsiteY64" fmla="*/ 1926771 h 5214257"/>
                <a:gd name="connsiteX65" fmla="*/ 1469573 w 5148944"/>
                <a:gd name="connsiteY65" fmla="*/ 1621971 h 5214257"/>
                <a:gd name="connsiteX66" fmla="*/ 772887 w 5148944"/>
                <a:gd name="connsiteY66" fmla="*/ 1534886 h 5214257"/>
                <a:gd name="connsiteX67" fmla="*/ 283030 w 5148944"/>
                <a:gd name="connsiteY67" fmla="*/ 1992086 h 5214257"/>
                <a:gd name="connsiteX68" fmla="*/ 664030 w 5148944"/>
                <a:gd name="connsiteY68" fmla="*/ 1556657 h 5214257"/>
                <a:gd name="connsiteX69" fmla="*/ 566058 w 5148944"/>
                <a:gd name="connsiteY69" fmla="*/ 1219200 h 5214257"/>
                <a:gd name="connsiteX70" fmla="*/ 696687 w 5148944"/>
                <a:gd name="connsiteY70" fmla="*/ 1458686 h 5214257"/>
                <a:gd name="connsiteX71" fmla="*/ 1589315 w 5148944"/>
                <a:gd name="connsiteY71" fmla="*/ 1436914 h 5214257"/>
                <a:gd name="connsiteX72" fmla="*/ 2275115 w 5148944"/>
                <a:gd name="connsiteY72" fmla="*/ 1763486 h 5214257"/>
                <a:gd name="connsiteX73" fmla="*/ 2318658 w 5148944"/>
                <a:gd name="connsiteY73" fmla="*/ 1273629 h 5214257"/>
                <a:gd name="connsiteX74" fmla="*/ 2438401 w 5148944"/>
                <a:gd name="connsiteY74" fmla="*/ 674914 h 5214257"/>
                <a:gd name="connsiteX75" fmla="*/ 1970315 w 5148944"/>
                <a:gd name="connsiteY75" fmla="*/ 32657 h 5214257"/>
                <a:gd name="connsiteX76" fmla="*/ 2667001 w 5148944"/>
                <a:gd name="connsiteY76" fmla="*/ 674914 h 5214257"/>
                <a:gd name="connsiteX77" fmla="*/ 2525487 w 5148944"/>
                <a:gd name="connsiteY77" fmla="*/ 1458686 h 5214257"/>
                <a:gd name="connsiteX78" fmla="*/ 2601687 w 5148944"/>
                <a:gd name="connsiteY78" fmla="*/ 1687286 h 5214257"/>
                <a:gd name="connsiteX79" fmla="*/ 2808515 w 5148944"/>
                <a:gd name="connsiteY79" fmla="*/ 1393371 h 5214257"/>
                <a:gd name="connsiteX80" fmla="*/ 2786744 w 5148944"/>
                <a:gd name="connsiteY80" fmla="*/ 1752600 h 5214257"/>
                <a:gd name="connsiteX81" fmla="*/ 3091544 w 5148944"/>
                <a:gd name="connsiteY81" fmla="*/ 1621971 h 5214257"/>
                <a:gd name="connsiteX82" fmla="*/ 3559630 w 5148944"/>
                <a:gd name="connsiteY82" fmla="*/ 1164771 h 5214257"/>
                <a:gd name="connsiteX83" fmla="*/ 3570515 w 5148944"/>
                <a:gd name="connsiteY83" fmla="*/ 794657 h 5214257"/>
                <a:gd name="connsiteX84" fmla="*/ 4419601 w 5148944"/>
                <a:gd name="connsiteY84" fmla="*/ 0 h 5214257"/>
                <a:gd name="connsiteX0" fmla="*/ 2721430 w 5791201"/>
                <a:gd name="connsiteY0" fmla="*/ 1992086 h 5214257"/>
                <a:gd name="connsiteX1" fmla="*/ 2775858 w 5791201"/>
                <a:gd name="connsiteY1" fmla="*/ 2166257 h 5214257"/>
                <a:gd name="connsiteX2" fmla="*/ 2732315 w 5791201"/>
                <a:gd name="connsiteY2" fmla="*/ 2068286 h 5214257"/>
                <a:gd name="connsiteX3" fmla="*/ 2717843 w 5791201"/>
                <a:gd name="connsiteY3" fmla="*/ 2016599 h 5214257"/>
                <a:gd name="connsiteX4" fmla="*/ 2721430 w 5791201"/>
                <a:gd name="connsiteY4" fmla="*/ 1992086 h 5214257"/>
                <a:gd name="connsiteX5" fmla="*/ 3026230 w 5791201"/>
                <a:gd name="connsiteY5" fmla="*/ 1643743 h 5214257"/>
                <a:gd name="connsiteX6" fmla="*/ 2960915 w 5791201"/>
                <a:gd name="connsiteY6" fmla="*/ 2013857 h 5214257"/>
                <a:gd name="connsiteX7" fmla="*/ 2656115 w 5791201"/>
                <a:gd name="connsiteY7" fmla="*/ 1796143 h 5214257"/>
                <a:gd name="connsiteX8" fmla="*/ 2717843 w 5791201"/>
                <a:gd name="connsiteY8" fmla="*/ 2016599 h 5214257"/>
                <a:gd name="connsiteX9" fmla="*/ 2656115 w 5791201"/>
                <a:gd name="connsiteY9" fmla="*/ 2438400 h 5214257"/>
                <a:gd name="connsiteX10" fmla="*/ 2939144 w 5791201"/>
                <a:gd name="connsiteY10" fmla="*/ 2547257 h 5214257"/>
                <a:gd name="connsiteX11" fmla="*/ 3004458 w 5791201"/>
                <a:gd name="connsiteY11" fmla="*/ 2764971 h 5214257"/>
                <a:gd name="connsiteX12" fmla="*/ 3135087 w 5791201"/>
                <a:gd name="connsiteY12" fmla="*/ 2612571 h 5214257"/>
                <a:gd name="connsiteX13" fmla="*/ 3222172 w 5791201"/>
                <a:gd name="connsiteY13" fmla="*/ 3026229 h 5214257"/>
                <a:gd name="connsiteX14" fmla="*/ 3450772 w 5791201"/>
                <a:gd name="connsiteY14" fmla="*/ 2612571 h 5214257"/>
                <a:gd name="connsiteX15" fmla="*/ 3592287 w 5791201"/>
                <a:gd name="connsiteY15" fmla="*/ 3004457 h 5214257"/>
                <a:gd name="connsiteX16" fmla="*/ 3657601 w 5791201"/>
                <a:gd name="connsiteY16" fmla="*/ 2688771 h 5214257"/>
                <a:gd name="connsiteX17" fmla="*/ 4223658 w 5791201"/>
                <a:gd name="connsiteY17" fmla="*/ 3015343 h 5214257"/>
                <a:gd name="connsiteX18" fmla="*/ 3875315 w 5791201"/>
                <a:gd name="connsiteY18" fmla="*/ 2220686 h 5214257"/>
                <a:gd name="connsiteX19" fmla="*/ 4376058 w 5791201"/>
                <a:gd name="connsiteY19" fmla="*/ 2209800 h 5214257"/>
                <a:gd name="connsiteX20" fmla="*/ 3875315 w 5791201"/>
                <a:gd name="connsiteY20" fmla="*/ 1948543 h 5214257"/>
                <a:gd name="connsiteX21" fmla="*/ 3929744 w 5791201"/>
                <a:gd name="connsiteY21" fmla="*/ 1665514 h 5214257"/>
                <a:gd name="connsiteX22" fmla="*/ 3537858 w 5791201"/>
                <a:gd name="connsiteY22" fmla="*/ 1948543 h 5214257"/>
                <a:gd name="connsiteX23" fmla="*/ 3341915 w 5791201"/>
                <a:gd name="connsiteY23" fmla="*/ 2046514 h 5214257"/>
                <a:gd name="connsiteX24" fmla="*/ 3341915 w 5791201"/>
                <a:gd name="connsiteY24" fmla="*/ 1709057 h 5214257"/>
                <a:gd name="connsiteX25" fmla="*/ 3135087 w 5791201"/>
                <a:gd name="connsiteY25" fmla="*/ 2024743 h 5214257"/>
                <a:gd name="connsiteX26" fmla="*/ 3026230 w 5791201"/>
                <a:gd name="connsiteY26" fmla="*/ 1643743 h 5214257"/>
                <a:gd name="connsiteX27" fmla="*/ 5061858 w 5791201"/>
                <a:gd name="connsiteY27" fmla="*/ 0 h 5214257"/>
                <a:gd name="connsiteX28" fmla="*/ 4343401 w 5791201"/>
                <a:gd name="connsiteY28" fmla="*/ 783771 h 5214257"/>
                <a:gd name="connsiteX29" fmla="*/ 4343401 w 5791201"/>
                <a:gd name="connsiteY29" fmla="*/ 1240971 h 5214257"/>
                <a:gd name="connsiteX30" fmla="*/ 4027715 w 5791201"/>
                <a:gd name="connsiteY30" fmla="*/ 1785257 h 5214257"/>
                <a:gd name="connsiteX31" fmla="*/ 4365172 w 5791201"/>
                <a:gd name="connsiteY31" fmla="*/ 1992086 h 5214257"/>
                <a:gd name="connsiteX32" fmla="*/ 4680858 w 5791201"/>
                <a:gd name="connsiteY32" fmla="*/ 1992086 h 5214257"/>
                <a:gd name="connsiteX33" fmla="*/ 5094515 w 5791201"/>
                <a:gd name="connsiteY33" fmla="*/ 1534886 h 5214257"/>
                <a:gd name="connsiteX34" fmla="*/ 4833258 w 5791201"/>
                <a:gd name="connsiteY34" fmla="*/ 2035629 h 5214257"/>
                <a:gd name="connsiteX35" fmla="*/ 4996544 w 5791201"/>
                <a:gd name="connsiteY35" fmla="*/ 2057400 h 5214257"/>
                <a:gd name="connsiteX36" fmla="*/ 5410201 w 5791201"/>
                <a:gd name="connsiteY36" fmla="*/ 2307771 h 5214257"/>
                <a:gd name="connsiteX37" fmla="*/ 5791201 w 5791201"/>
                <a:gd name="connsiteY37" fmla="*/ 2024743 h 5214257"/>
                <a:gd name="connsiteX38" fmla="*/ 5388430 w 5791201"/>
                <a:gd name="connsiteY38" fmla="*/ 2449286 h 5214257"/>
                <a:gd name="connsiteX39" fmla="*/ 4909458 w 5791201"/>
                <a:gd name="connsiteY39" fmla="*/ 2231571 h 5214257"/>
                <a:gd name="connsiteX40" fmla="*/ 4604658 w 5791201"/>
                <a:gd name="connsiteY40" fmla="*/ 2253343 h 5214257"/>
                <a:gd name="connsiteX41" fmla="*/ 4158344 w 5791201"/>
                <a:gd name="connsiteY41" fmla="*/ 2394857 h 5214257"/>
                <a:gd name="connsiteX42" fmla="*/ 4321630 w 5791201"/>
                <a:gd name="connsiteY42" fmla="*/ 2852057 h 5214257"/>
                <a:gd name="connsiteX43" fmla="*/ 5508172 w 5791201"/>
                <a:gd name="connsiteY43" fmla="*/ 4310743 h 5214257"/>
                <a:gd name="connsiteX44" fmla="*/ 4114801 w 5791201"/>
                <a:gd name="connsiteY44" fmla="*/ 3080657 h 5214257"/>
                <a:gd name="connsiteX45" fmla="*/ 3744687 w 5791201"/>
                <a:gd name="connsiteY45" fmla="*/ 2993571 h 5214257"/>
                <a:gd name="connsiteX46" fmla="*/ 3875315 w 5791201"/>
                <a:gd name="connsiteY46" fmla="*/ 3439886 h 5214257"/>
                <a:gd name="connsiteX47" fmla="*/ 3995058 w 5791201"/>
                <a:gd name="connsiteY47" fmla="*/ 3254829 h 5214257"/>
                <a:gd name="connsiteX48" fmla="*/ 3875315 w 5791201"/>
                <a:gd name="connsiteY48" fmla="*/ 3624943 h 5214257"/>
                <a:gd name="connsiteX49" fmla="*/ 4278087 w 5791201"/>
                <a:gd name="connsiteY49" fmla="*/ 5214257 h 5214257"/>
                <a:gd name="connsiteX50" fmla="*/ 3418115 w 5791201"/>
                <a:gd name="connsiteY50" fmla="*/ 2939143 h 5214257"/>
                <a:gd name="connsiteX51" fmla="*/ 3048001 w 5791201"/>
                <a:gd name="connsiteY51" fmla="*/ 3603171 h 5214257"/>
                <a:gd name="connsiteX52" fmla="*/ 3037115 w 5791201"/>
                <a:gd name="connsiteY52" fmla="*/ 2841171 h 5214257"/>
                <a:gd name="connsiteX53" fmla="*/ 2525487 w 5791201"/>
                <a:gd name="connsiteY53" fmla="*/ 4332514 h 5214257"/>
                <a:gd name="connsiteX54" fmla="*/ 2677887 w 5791201"/>
                <a:gd name="connsiteY54" fmla="*/ 3222171 h 5214257"/>
                <a:gd name="connsiteX55" fmla="*/ 1480458 w 5791201"/>
                <a:gd name="connsiteY55" fmla="*/ 3385457 h 5214257"/>
                <a:gd name="connsiteX56" fmla="*/ 2754087 w 5791201"/>
                <a:gd name="connsiteY56" fmla="*/ 3026229 h 5214257"/>
                <a:gd name="connsiteX57" fmla="*/ 2852058 w 5791201"/>
                <a:gd name="connsiteY57" fmla="*/ 2830286 h 5214257"/>
                <a:gd name="connsiteX58" fmla="*/ 2862944 w 5791201"/>
                <a:gd name="connsiteY58" fmla="*/ 2688771 h 5214257"/>
                <a:gd name="connsiteX59" fmla="*/ 2612572 w 5791201"/>
                <a:gd name="connsiteY59" fmla="*/ 2645229 h 5214257"/>
                <a:gd name="connsiteX60" fmla="*/ 1665515 w 5791201"/>
                <a:gd name="connsiteY60" fmla="*/ 3167743 h 5214257"/>
                <a:gd name="connsiteX61" fmla="*/ 0 w 5791201"/>
                <a:gd name="connsiteY61" fmla="*/ 3004457 h 5214257"/>
                <a:gd name="connsiteX62" fmla="*/ 1567544 w 5791201"/>
                <a:gd name="connsiteY62" fmla="*/ 3048000 h 5214257"/>
                <a:gd name="connsiteX63" fmla="*/ 2547258 w 5791201"/>
                <a:gd name="connsiteY63" fmla="*/ 2416629 h 5214257"/>
                <a:gd name="connsiteX64" fmla="*/ 2634344 w 5791201"/>
                <a:gd name="connsiteY64" fmla="*/ 1926771 h 5214257"/>
                <a:gd name="connsiteX65" fmla="*/ 2111830 w 5791201"/>
                <a:gd name="connsiteY65" fmla="*/ 1621971 h 5214257"/>
                <a:gd name="connsiteX66" fmla="*/ 1415144 w 5791201"/>
                <a:gd name="connsiteY66" fmla="*/ 1534886 h 5214257"/>
                <a:gd name="connsiteX67" fmla="*/ 925287 w 5791201"/>
                <a:gd name="connsiteY67" fmla="*/ 1992086 h 5214257"/>
                <a:gd name="connsiteX68" fmla="*/ 1306287 w 5791201"/>
                <a:gd name="connsiteY68" fmla="*/ 1556657 h 5214257"/>
                <a:gd name="connsiteX69" fmla="*/ 1208315 w 5791201"/>
                <a:gd name="connsiteY69" fmla="*/ 1219200 h 5214257"/>
                <a:gd name="connsiteX70" fmla="*/ 1338944 w 5791201"/>
                <a:gd name="connsiteY70" fmla="*/ 1458686 h 5214257"/>
                <a:gd name="connsiteX71" fmla="*/ 2231572 w 5791201"/>
                <a:gd name="connsiteY71" fmla="*/ 1436914 h 5214257"/>
                <a:gd name="connsiteX72" fmla="*/ 2917372 w 5791201"/>
                <a:gd name="connsiteY72" fmla="*/ 1763486 h 5214257"/>
                <a:gd name="connsiteX73" fmla="*/ 2960915 w 5791201"/>
                <a:gd name="connsiteY73" fmla="*/ 1273629 h 5214257"/>
                <a:gd name="connsiteX74" fmla="*/ 3080658 w 5791201"/>
                <a:gd name="connsiteY74" fmla="*/ 674914 h 5214257"/>
                <a:gd name="connsiteX75" fmla="*/ 2612572 w 5791201"/>
                <a:gd name="connsiteY75" fmla="*/ 32657 h 5214257"/>
                <a:gd name="connsiteX76" fmla="*/ 3309258 w 5791201"/>
                <a:gd name="connsiteY76" fmla="*/ 674914 h 5214257"/>
                <a:gd name="connsiteX77" fmla="*/ 3167744 w 5791201"/>
                <a:gd name="connsiteY77" fmla="*/ 1458686 h 5214257"/>
                <a:gd name="connsiteX78" fmla="*/ 3243944 w 5791201"/>
                <a:gd name="connsiteY78" fmla="*/ 1687286 h 5214257"/>
                <a:gd name="connsiteX79" fmla="*/ 3450772 w 5791201"/>
                <a:gd name="connsiteY79" fmla="*/ 1393371 h 5214257"/>
                <a:gd name="connsiteX80" fmla="*/ 3429001 w 5791201"/>
                <a:gd name="connsiteY80" fmla="*/ 1752600 h 5214257"/>
                <a:gd name="connsiteX81" fmla="*/ 3733801 w 5791201"/>
                <a:gd name="connsiteY81" fmla="*/ 1621971 h 5214257"/>
                <a:gd name="connsiteX82" fmla="*/ 4201887 w 5791201"/>
                <a:gd name="connsiteY82" fmla="*/ 1164771 h 5214257"/>
                <a:gd name="connsiteX83" fmla="*/ 4212772 w 5791201"/>
                <a:gd name="connsiteY83" fmla="*/ 794657 h 5214257"/>
                <a:gd name="connsiteX84" fmla="*/ 5061858 w 5791201"/>
                <a:gd name="connsiteY84" fmla="*/ 0 h 5214257"/>
                <a:gd name="connsiteX0" fmla="*/ 2721430 w 5791201"/>
                <a:gd name="connsiteY0" fmla="*/ 1992086 h 5214257"/>
                <a:gd name="connsiteX1" fmla="*/ 2775858 w 5791201"/>
                <a:gd name="connsiteY1" fmla="*/ 2166257 h 5214257"/>
                <a:gd name="connsiteX2" fmla="*/ 2732315 w 5791201"/>
                <a:gd name="connsiteY2" fmla="*/ 2068286 h 5214257"/>
                <a:gd name="connsiteX3" fmla="*/ 2717843 w 5791201"/>
                <a:gd name="connsiteY3" fmla="*/ 2016599 h 5214257"/>
                <a:gd name="connsiteX4" fmla="*/ 2721430 w 5791201"/>
                <a:gd name="connsiteY4" fmla="*/ 1992086 h 5214257"/>
                <a:gd name="connsiteX5" fmla="*/ 3026230 w 5791201"/>
                <a:gd name="connsiteY5" fmla="*/ 1643743 h 5214257"/>
                <a:gd name="connsiteX6" fmla="*/ 2960915 w 5791201"/>
                <a:gd name="connsiteY6" fmla="*/ 2013857 h 5214257"/>
                <a:gd name="connsiteX7" fmla="*/ 2656115 w 5791201"/>
                <a:gd name="connsiteY7" fmla="*/ 1796143 h 5214257"/>
                <a:gd name="connsiteX8" fmla="*/ 2717843 w 5791201"/>
                <a:gd name="connsiteY8" fmla="*/ 2016599 h 5214257"/>
                <a:gd name="connsiteX9" fmla="*/ 2656115 w 5791201"/>
                <a:gd name="connsiteY9" fmla="*/ 2438400 h 5214257"/>
                <a:gd name="connsiteX10" fmla="*/ 2939144 w 5791201"/>
                <a:gd name="connsiteY10" fmla="*/ 2547257 h 5214257"/>
                <a:gd name="connsiteX11" fmla="*/ 3004458 w 5791201"/>
                <a:gd name="connsiteY11" fmla="*/ 2764971 h 5214257"/>
                <a:gd name="connsiteX12" fmla="*/ 3135087 w 5791201"/>
                <a:gd name="connsiteY12" fmla="*/ 2612571 h 5214257"/>
                <a:gd name="connsiteX13" fmla="*/ 3222172 w 5791201"/>
                <a:gd name="connsiteY13" fmla="*/ 3026229 h 5214257"/>
                <a:gd name="connsiteX14" fmla="*/ 3450772 w 5791201"/>
                <a:gd name="connsiteY14" fmla="*/ 2612571 h 5214257"/>
                <a:gd name="connsiteX15" fmla="*/ 3592287 w 5791201"/>
                <a:gd name="connsiteY15" fmla="*/ 3004457 h 5214257"/>
                <a:gd name="connsiteX16" fmla="*/ 3657601 w 5791201"/>
                <a:gd name="connsiteY16" fmla="*/ 2688771 h 5214257"/>
                <a:gd name="connsiteX17" fmla="*/ 4223658 w 5791201"/>
                <a:gd name="connsiteY17" fmla="*/ 3015343 h 5214257"/>
                <a:gd name="connsiteX18" fmla="*/ 3875315 w 5791201"/>
                <a:gd name="connsiteY18" fmla="*/ 2220686 h 5214257"/>
                <a:gd name="connsiteX19" fmla="*/ 4376058 w 5791201"/>
                <a:gd name="connsiteY19" fmla="*/ 2209800 h 5214257"/>
                <a:gd name="connsiteX20" fmla="*/ 3875315 w 5791201"/>
                <a:gd name="connsiteY20" fmla="*/ 1948543 h 5214257"/>
                <a:gd name="connsiteX21" fmla="*/ 3929744 w 5791201"/>
                <a:gd name="connsiteY21" fmla="*/ 1665514 h 5214257"/>
                <a:gd name="connsiteX22" fmla="*/ 3537858 w 5791201"/>
                <a:gd name="connsiteY22" fmla="*/ 1948543 h 5214257"/>
                <a:gd name="connsiteX23" fmla="*/ 3341915 w 5791201"/>
                <a:gd name="connsiteY23" fmla="*/ 2046514 h 5214257"/>
                <a:gd name="connsiteX24" fmla="*/ 3341915 w 5791201"/>
                <a:gd name="connsiteY24" fmla="*/ 1709057 h 5214257"/>
                <a:gd name="connsiteX25" fmla="*/ 3135087 w 5791201"/>
                <a:gd name="connsiteY25" fmla="*/ 2024743 h 5214257"/>
                <a:gd name="connsiteX26" fmla="*/ 3026230 w 5791201"/>
                <a:gd name="connsiteY26" fmla="*/ 1643743 h 5214257"/>
                <a:gd name="connsiteX27" fmla="*/ 5061858 w 5791201"/>
                <a:gd name="connsiteY27" fmla="*/ 0 h 5214257"/>
                <a:gd name="connsiteX28" fmla="*/ 4343401 w 5791201"/>
                <a:gd name="connsiteY28" fmla="*/ 783771 h 5214257"/>
                <a:gd name="connsiteX29" fmla="*/ 4343401 w 5791201"/>
                <a:gd name="connsiteY29" fmla="*/ 1240971 h 5214257"/>
                <a:gd name="connsiteX30" fmla="*/ 4027715 w 5791201"/>
                <a:gd name="connsiteY30" fmla="*/ 1785257 h 5214257"/>
                <a:gd name="connsiteX31" fmla="*/ 4365172 w 5791201"/>
                <a:gd name="connsiteY31" fmla="*/ 1992086 h 5214257"/>
                <a:gd name="connsiteX32" fmla="*/ 4680858 w 5791201"/>
                <a:gd name="connsiteY32" fmla="*/ 1992086 h 5214257"/>
                <a:gd name="connsiteX33" fmla="*/ 5094515 w 5791201"/>
                <a:gd name="connsiteY33" fmla="*/ 1534886 h 5214257"/>
                <a:gd name="connsiteX34" fmla="*/ 4833258 w 5791201"/>
                <a:gd name="connsiteY34" fmla="*/ 2035629 h 5214257"/>
                <a:gd name="connsiteX35" fmla="*/ 4996544 w 5791201"/>
                <a:gd name="connsiteY35" fmla="*/ 2057400 h 5214257"/>
                <a:gd name="connsiteX36" fmla="*/ 5410201 w 5791201"/>
                <a:gd name="connsiteY36" fmla="*/ 2307771 h 5214257"/>
                <a:gd name="connsiteX37" fmla="*/ 5791201 w 5791201"/>
                <a:gd name="connsiteY37" fmla="*/ 2024743 h 5214257"/>
                <a:gd name="connsiteX38" fmla="*/ 5388430 w 5791201"/>
                <a:gd name="connsiteY38" fmla="*/ 2449286 h 5214257"/>
                <a:gd name="connsiteX39" fmla="*/ 4909458 w 5791201"/>
                <a:gd name="connsiteY39" fmla="*/ 2231571 h 5214257"/>
                <a:gd name="connsiteX40" fmla="*/ 4604658 w 5791201"/>
                <a:gd name="connsiteY40" fmla="*/ 2253343 h 5214257"/>
                <a:gd name="connsiteX41" fmla="*/ 4158344 w 5791201"/>
                <a:gd name="connsiteY41" fmla="*/ 2394857 h 5214257"/>
                <a:gd name="connsiteX42" fmla="*/ 4321630 w 5791201"/>
                <a:gd name="connsiteY42" fmla="*/ 2852057 h 5214257"/>
                <a:gd name="connsiteX43" fmla="*/ 5508172 w 5791201"/>
                <a:gd name="connsiteY43" fmla="*/ 4310743 h 5214257"/>
                <a:gd name="connsiteX44" fmla="*/ 4114801 w 5791201"/>
                <a:gd name="connsiteY44" fmla="*/ 3080657 h 5214257"/>
                <a:gd name="connsiteX45" fmla="*/ 3744687 w 5791201"/>
                <a:gd name="connsiteY45" fmla="*/ 2993571 h 5214257"/>
                <a:gd name="connsiteX46" fmla="*/ 3875315 w 5791201"/>
                <a:gd name="connsiteY46" fmla="*/ 3439886 h 5214257"/>
                <a:gd name="connsiteX47" fmla="*/ 3995058 w 5791201"/>
                <a:gd name="connsiteY47" fmla="*/ 3254829 h 5214257"/>
                <a:gd name="connsiteX48" fmla="*/ 3875315 w 5791201"/>
                <a:gd name="connsiteY48" fmla="*/ 3624943 h 5214257"/>
                <a:gd name="connsiteX49" fmla="*/ 4278087 w 5791201"/>
                <a:gd name="connsiteY49" fmla="*/ 5214257 h 5214257"/>
                <a:gd name="connsiteX50" fmla="*/ 3418115 w 5791201"/>
                <a:gd name="connsiteY50" fmla="*/ 2939143 h 5214257"/>
                <a:gd name="connsiteX51" fmla="*/ 3048001 w 5791201"/>
                <a:gd name="connsiteY51" fmla="*/ 3603171 h 5214257"/>
                <a:gd name="connsiteX52" fmla="*/ 3037115 w 5791201"/>
                <a:gd name="connsiteY52" fmla="*/ 2841171 h 5214257"/>
                <a:gd name="connsiteX53" fmla="*/ 2525487 w 5791201"/>
                <a:gd name="connsiteY53" fmla="*/ 4332514 h 5214257"/>
                <a:gd name="connsiteX54" fmla="*/ 2677887 w 5791201"/>
                <a:gd name="connsiteY54" fmla="*/ 3222171 h 5214257"/>
                <a:gd name="connsiteX55" fmla="*/ 1121230 w 5791201"/>
                <a:gd name="connsiteY55" fmla="*/ 3973286 h 5214257"/>
                <a:gd name="connsiteX56" fmla="*/ 2754087 w 5791201"/>
                <a:gd name="connsiteY56" fmla="*/ 3026229 h 5214257"/>
                <a:gd name="connsiteX57" fmla="*/ 2852058 w 5791201"/>
                <a:gd name="connsiteY57" fmla="*/ 2830286 h 5214257"/>
                <a:gd name="connsiteX58" fmla="*/ 2862944 w 5791201"/>
                <a:gd name="connsiteY58" fmla="*/ 2688771 h 5214257"/>
                <a:gd name="connsiteX59" fmla="*/ 2612572 w 5791201"/>
                <a:gd name="connsiteY59" fmla="*/ 2645229 h 5214257"/>
                <a:gd name="connsiteX60" fmla="*/ 1665515 w 5791201"/>
                <a:gd name="connsiteY60" fmla="*/ 3167743 h 5214257"/>
                <a:gd name="connsiteX61" fmla="*/ 0 w 5791201"/>
                <a:gd name="connsiteY61" fmla="*/ 3004457 h 5214257"/>
                <a:gd name="connsiteX62" fmla="*/ 1567544 w 5791201"/>
                <a:gd name="connsiteY62" fmla="*/ 3048000 h 5214257"/>
                <a:gd name="connsiteX63" fmla="*/ 2547258 w 5791201"/>
                <a:gd name="connsiteY63" fmla="*/ 2416629 h 5214257"/>
                <a:gd name="connsiteX64" fmla="*/ 2634344 w 5791201"/>
                <a:gd name="connsiteY64" fmla="*/ 1926771 h 5214257"/>
                <a:gd name="connsiteX65" fmla="*/ 2111830 w 5791201"/>
                <a:gd name="connsiteY65" fmla="*/ 1621971 h 5214257"/>
                <a:gd name="connsiteX66" fmla="*/ 1415144 w 5791201"/>
                <a:gd name="connsiteY66" fmla="*/ 1534886 h 5214257"/>
                <a:gd name="connsiteX67" fmla="*/ 925287 w 5791201"/>
                <a:gd name="connsiteY67" fmla="*/ 1992086 h 5214257"/>
                <a:gd name="connsiteX68" fmla="*/ 1306287 w 5791201"/>
                <a:gd name="connsiteY68" fmla="*/ 1556657 h 5214257"/>
                <a:gd name="connsiteX69" fmla="*/ 1208315 w 5791201"/>
                <a:gd name="connsiteY69" fmla="*/ 1219200 h 5214257"/>
                <a:gd name="connsiteX70" fmla="*/ 1338944 w 5791201"/>
                <a:gd name="connsiteY70" fmla="*/ 1458686 h 5214257"/>
                <a:gd name="connsiteX71" fmla="*/ 2231572 w 5791201"/>
                <a:gd name="connsiteY71" fmla="*/ 1436914 h 5214257"/>
                <a:gd name="connsiteX72" fmla="*/ 2917372 w 5791201"/>
                <a:gd name="connsiteY72" fmla="*/ 1763486 h 5214257"/>
                <a:gd name="connsiteX73" fmla="*/ 2960915 w 5791201"/>
                <a:gd name="connsiteY73" fmla="*/ 1273629 h 5214257"/>
                <a:gd name="connsiteX74" fmla="*/ 3080658 w 5791201"/>
                <a:gd name="connsiteY74" fmla="*/ 674914 h 5214257"/>
                <a:gd name="connsiteX75" fmla="*/ 2612572 w 5791201"/>
                <a:gd name="connsiteY75" fmla="*/ 32657 h 5214257"/>
                <a:gd name="connsiteX76" fmla="*/ 3309258 w 5791201"/>
                <a:gd name="connsiteY76" fmla="*/ 674914 h 5214257"/>
                <a:gd name="connsiteX77" fmla="*/ 3167744 w 5791201"/>
                <a:gd name="connsiteY77" fmla="*/ 1458686 h 5214257"/>
                <a:gd name="connsiteX78" fmla="*/ 3243944 w 5791201"/>
                <a:gd name="connsiteY78" fmla="*/ 1687286 h 5214257"/>
                <a:gd name="connsiteX79" fmla="*/ 3450772 w 5791201"/>
                <a:gd name="connsiteY79" fmla="*/ 1393371 h 5214257"/>
                <a:gd name="connsiteX80" fmla="*/ 3429001 w 5791201"/>
                <a:gd name="connsiteY80" fmla="*/ 1752600 h 5214257"/>
                <a:gd name="connsiteX81" fmla="*/ 3733801 w 5791201"/>
                <a:gd name="connsiteY81" fmla="*/ 1621971 h 5214257"/>
                <a:gd name="connsiteX82" fmla="*/ 4201887 w 5791201"/>
                <a:gd name="connsiteY82" fmla="*/ 1164771 h 5214257"/>
                <a:gd name="connsiteX83" fmla="*/ 4212772 w 5791201"/>
                <a:gd name="connsiteY83" fmla="*/ 794657 h 5214257"/>
                <a:gd name="connsiteX84" fmla="*/ 5061858 w 5791201"/>
                <a:gd name="connsiteY84" fmla="*/ 0 h 521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791201" h="5214257">
                  <a:moveTo>
                    <a:pt x="2721430" y="1992086"/>
                  </a:moveTo>
                  <a:lnTo>
                    <a:pt x="2775858" y="2166257"/>
                  </a:lnTo>
                  <a:lnTo>
                    <a:pt x="2732315" y="2068286"/>
                  </a:lnTo>
                  <a:lnTo>
                    <a:pt x="2717843" y="2016599"/>
                  </a:lnTo>
                  <a:lnTo>
                    <a:pt x="2721430" y="1992086"/>
                  </a:lnTo>
                  <a:close/>
                  <a:moveTo>
                    <a:pt x="3026230" y="1643743"/>
                  </a:moveTo>
                  <a:lnTo>
                    <a:pt x="2960915" y="2013857"/>
                  </a:lnTo>
                  <a:lnTo>
                    <a:pt x="2656115" y="1796143"/>
                  </a:lnTo>
                  <a:lnTo>
                    <a:pt x="2717843" y="2016599"/>
                  </a:lnTo>
                  <a:lnTo>
                    <a:pt x="2656115" y="2438400"/>
                  </a:lnTo>
                  <a:lnTo>
                    <a:pt x="2939144" y="2547257"/>
                  </a:lnTo>
                  <a:lnTo>
                    <a:pt x="3004458" y="2764971"/>
                  </a:lnTo>
                  <a:lnTo>
                    <a:pt x="3135087" y="2612571"/>
                  </a:lnTo>
                  <a:lnTo>
                    <a:pt x="3222172" y="3026229"/>
                  </a:lnTo>
                  <a:lnTo>
                    <a:pt x="3450772" y="2612571"/>
                  </a:lnTo>
                  <a:lnTo>
                    <a:pt x="3592287" y="3004457"/>
                  </a:lnTo>
                  <a:lnTo>
                    <a:pt x="3657601" y="2688771"/>
                  </a:lnTo>
                  <a:lnTo>
                    <a:pt x="4223658" y="3015343"/>
                  </a:lnTo>
                  <a:lnTo>
                    <a:pt x="3875315" y="2220686"/>
                  </a:lnTo>
                  <a:lnTo>
                    <a:pt x="4376058" y="2209800"/>
                  </a:lnTo>
                  <a:lnTo>
                    <a:pt x="3875315" y="1948543"/>
                  </a:lnTo>
                  <a:lnTo>
                    <a:pt x="3929744" y="1665514"/>
                  </a:lnTo>
                  <a:lnTo>
                    <a:pt x="3537858" y="1948543"/>
                  </a:lnTo>
                  <a:lnTo>
                    <a:pt x="3341915" y="2046514"/>
                  </a:lnTo>
                  <a:lnTo>
                    <a:pt x="3341915" y="1709057"/>
                  </a:lnTo>
                  <a:lnTo>
                    <a:pt x="3135087" y="2024743"/>
                  </a:lnTo>
                  <a:lnTo>
                    <a:pt x="3026230" y="1643743"/>
                  </a:lnTo>
                  <a:close/>
                  <a:moveTo>
                    <a:pt x="5061858" y="0"/>
                  </a:moveTo>
                  <a:lnTo>
                    <a:pt x="4343401" y="783771"/>
                  </a:lnTo>
                  <a:lnTo>
                    <a:pt x="4343401" y="1240971"/>
                  </a:lnTo>
                  <a:lnTo>
                    <a:pt x="4027715" y="1785257"/>
                  </a:lnTo>
                  <a:lnTo>
                    <a:pt x="4365172" y="1992086"/>
                  </a:lnTo>
                  <a:lnTo>
                    <a:pt x="4680858" y="1992086"/>
                  </a:lnTo>
                  <a:lnTo>
                    <a:pt x="5094515" y="1534886"/>
                  </a:lnTo>
                  <a:lnTo>
                    <a:pt x="4833258" y="2035629"/>
                  </a:lnTo>
                  <a:lnTo>
                    <a:pt x="4996544" y="2057400"/>
                  </a:lnTo>
                  <a:lnTo>
                    <a:pt x="5410201" y="2307771"/>
                  </a:lnTo>
                  <a:lnTo>
                    <a:pt x="5791201" y="2024743"/>
                  </a:lnTo>
                  <a:lnTo>
                    <a:pt x="5388430" y="2449286"/>
                  </a:lnTo>
                  <a:lnTo>
                    <a:pt x="4909458" y="2231571"/>
                  </a:lnTo>
                  <a:lnTo>
                    <a:pt x="4604658" y="2253343"/>
                  </a:lnTo>
                  <a:lnTo>
                    <a:pt x="4158344" y="2394857"/>
                  </a:lnTo>
                  <a:lnTo>
                    <a:pt x="4321630" y="2852057"/>
                  </a:lnTo>
                  <a:lnTo>
                    <a:pt x="5508172" y="4310743"/>
                  </a:lnTo>
                  <a:lnTo>
                    <a:pt x="4114801" y="3080657"/>
                  </a:lnTo>
                  <a:lnTo>
                    <a:pt x="3744687" y="2993571"/>
                  </a:lnTo>
                  <a:lnTo>
                    <a:pt x="3875315" y="3439886"/>
                  </a:lnTo>
                  <a:lnTo>
                    <a:pt x="3995058" y="3254829"/>
                  </a:lnTo>
                  <a:lnTo>
                    <a:pt x="3875315" y="3624943"/>
                  </a:lnTo>
                  <a:lnTo>
                    <a:pt x="4278087" y="5214257"/>
                  </a:lnTo>
                  <a:lnTo>
                    <a:pt x="3418115" y="2939143"/>
                  </a:lnTo>
                  <a:lnTo>
                    <a:pt x="3048001" y="3603171"/>
                  </a:lnTo>
                  <a:lnTo>
                    <a:pt x="3037115" y="2841171"/>
                  </a:lnTo>
                  <a:lnTo>
                    <a:pt x="2525487" y="4332514"/>
                  </a:lnTo>
                  <a:lnTo>
                    <a:pt x="2677887" y="3222171"/>
                  </a:lnTo>
                  <a:lnTo>
                    <a:pt x="1121230" y="3973286"/>
                  </a:lnTo>
                  <a:lnTo>
                    <a:pt x="2754087" y="3026229"/>
                  </a:lnTo>
                  <a:lnTo>
                    <a:pt x="2852058" y="2830286"/>
                  </a:lnTo>
                  <a:lnTo>
                    <a:pt x="2862944" y="2688771"/>
                  </a:lnTo>
                  <a:lnTo>
                    <a:pt x="2612572" y="2645229"/>
                  </a:lnTo>
                  <a:lnTo>
                    <a:pt x="1665515" y="3167743"/>
                  </a:lnTo>
                  <a:lnTo>
                    <a:pt x="0" y="3004457"/>
                  </a:lnTo>
                  <a:lnTo>
                    <a:pt x="1567544" y="3048000"/>
                  </a:lnTo>
                  <a:lnTo>
                    <a:pt x="2547258" y="2416629"/>
                  </a:lnTo>
                  <a:lnTo>
                    <a:pt x="2634344" y="1926771"/>
                  </a:lnTo>
                  <a:lnTo>
                    <a:pt x="2111830" y="1621971"/>
                  </a:lnTo>
                  <a:lnTo>
                    <a:pt x="1415144" y="1534886"/>
                  </a:lnTo>
                  <a:lnTo>
                    <a:pt x="925287" y="1992086"/>
                  </a:lnTo>
                  <a:lnTo>
                    <a:pt x="1306287" y="1556657"/>
                  </a:lnTo>
                  <a:lnTo>
                    <a:pt x="1208315" y="1219200"/>
                  </a:lnTo>
                  <a:lnTo>
                    <a:pt x="1338944" y="1458686"/>
                  </a:lnTo>
                  <a:lnTo>
                    <a:pt x="2231572" y="1436914"/>
                  </a:lnTo>
                  <a:lnTo>
                    <a:pt x="2917372" y="1763486"/>
                  </a:lnTo>
                  <a:lnTo>
                    <a:pt x="2960915" y="1273629"/>
                  </a:lnTo>
                  <a:lnTo>
                    <a:pt x="3080658" y="674914"/>
                  </a:lnTo>
                  <a:lnTo>
                    <a:pt x="2612572" y="32657"/>
                  </a:lnTo>
                  <a:lnTo>
                    <a:pt x="3309258" y="674914"/>
                  </a:lnTo>
                  <a:lnTo>
                    <a:pt x="3167744" y="1458686"/>
                  </a:lnTo>
                  <a:lnTo>
                    <a:pt x="3243944" y="1687286"/>
                  </a:lnTo>
                  <a:lnTo>
                    <a:pt x="3450772" y="1393371"/>
                  </a:lnTo>
                  <a:lnTo>
                    <a:pt x="3429001" y="1752600"/>
                  </a:lnTo>
                  <a:lnTo>
                    <a:pt x="3733801" y="1621971"/>
                  </a:lnTo>
                  <a:lnTo>
                    <a:pt x="4201887" y="1164771"/>
                  </a:lnTo>
                  <a:lnTo>
                    <a:pt x="4212772" y="794657"/>
                  </a:lnTo>
                  <a:lnTo>
                    <a:pt x="5061858"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53" name="TextBox 52"/>
          <p:cNvSpPr txBox="1"/>
          <p:nvPr/>
        </p:nvSpPr>
        <p:spPr>
          <a:xfrm>
            <a:off x="1927708" y="4327714"/>
            <a:ext cx="1563739"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 User Lured to Malicious Site</a:t>
            </a:r>
            <a:endParaRPr lang="en-US" dirty="0">
              <a:solidFill>
                <a:schemeClr val="bg1"/>
              </a:solidFill>
            </a:endParaRPr>
          </a:p>
        </p:txBody>
      </p:sp>
      <p:sp>
        <p:nvSpPr>
          <p:cNvPr id="54" name="TextBox 53"/>
          <p:cNvSpPr txBox="1"/>
          <p:nvPr/>
        </p:nvSpPr>
        <p:spPr>
          <a:xfrm>
            <a:off x="4453932" y="4327714"/>
            <a:ext cx="1563739" cy="747897"/>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Device Infected with Malware</a:t>
            </a:r>
            <a:endParaRPr lang="en-US" dirty="0">
              <a:solidFill>
                <a:schemeClr val="bg1"/>
              </a:solidFill>
            </a:endParaRPr>
          </a:p>
        </p:txBody>
      </p:sp>
      <p:sp>
        <p:nvSpPr>
          <p:cNvPr id="55" name="TextBox 54"/>
          <p:cNvSpPr txBox="1"/>
          <p:nvPr/>
        </p:nvSpPr>
        <p:spPr>
          <a:xfrm>
            <a:off x="7181936" y="4329805"/>
            <a:ext cx="1563739"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HelpDesk Logs into Device</a:t>
            </a:r>
            <a:endParaRPr lang="en-US" dirty="0">
              <a:solidFill>
                <a:schemeClr val="bg1"/>
              </a:solidFill>
            </a:endParaRPr>
          </a:p>
        </p:txBody>
      </p:sp>
      <p:sp>
        <p:nvSpPr>
          <p:cNvPr id="56" name="TextBox 55"/>
          <p:cNvSpPr txBox="1"/>
          <p:nvPr/>
        </p:nvSpPr>
        <p:spPr>
          <a:xfrm>
            <a:off x="9525340" y="4329805"/>
            <a:ext cx="1972322" cy="747897"/>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Identity Stolen, Attacker Has Increased </a:t>
            </a:r>
            <a:r>
              <a:rPr lang="en-US" dirty="0" err="1">
                <a:solidFill>
                  <a:schemeClr val="bg1"/>
                </a:solidFill>
                <a:latin typeface="Segoe UI Semibold" panose="020B0702040204020203" pitchFamily="34" charset="0"/>
                <a:cs typeface="Segoe UI Semibold" panose="020B0702040204020203" pitchFamily="34" charset="0"/>
              </a:rPr>
              <a:t>Privs</a:t>
            </a:r>
            <a:endParaRPr lang="en-US" dirty="0">
              <a:solidFill>
                <a:schemeClr val="bg1"/>
              </a:solidFill>
            </a:endParaRPr>
          </a:p>
        </p:txBody>
      </p:sp>
      <p:sp>
        <p:nvSpPr>
          <p:cNvPr id="57" name="TextBox 56"/>
          <p:cNvSpPr txBox="1"/>
          <p:nvPr/>
        </p:nvSpPr>
        <p:spPr>
          <a:xfrm>
            <a:off x="-990379" y="4327714"/>
            <a:ext cx="1563739" cy="498598"/>
          </a:xfrm>
          <a:prstGeom prst="rect">
            <a:avLst/>
          </a:prstGeom>
          <a:noFill/>
        </p:spPr>
        <p:txBody>
          <a:bodyPr wrap="square" lIns="0" tIns="0" rIns="0" bIns="0" rtlCol="0">
            <a:spAutoFit/>
          </a:bodyPr>
          <a:lstStyle/>
          <a:p>
            <a:pPr algn="ct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User Receives Email</a:t>
            </a:r>
            <a:endParaRPr lang="en-US" dirty="0">
              <a:solidFill>
                <a:schemeClr val="bg1"/>
              </a:solidFill>
            </a:endParaRPr>
          </a:p>
        </p:txBody>
      </p:sp>
    </p:spTree>
    <p:extLst>
      <p:ext uri="{BB962C8B-B14F-4D97-AF65-F5344CB8AC3E}">
        <p14:creationId xmlns:p14="http://schemas.microsoft.com/office/powerpoint/2010/main" val="2120698838"/>
      </p:ext>
    </p:extLst>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192"/>
          <p:cNvSpPr/>
          <p:nvPr/>
        </p:nvSpPr>
        <p:spPr bwMode="auto">
          <a:xfrm>
            <a:off x="0" y="2203704"/>
            <a:ext cx="12436476" cy="3178629"/>
          </a:xfrm>
          <a:prstGeom prst="rect">
            <a:avLst/>
          </a:prstGeom>
          <a:solidFill>
            <a:srgbClr val="505050">
              <a:lumMod val="50000"/>
              <a:alpha val="7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4" name="Oval 193"/>
          <p:cNvSpPr/>
          <p:nvPr/>
        </p:nvSpPr>
        <p:spPr>
          <a:xfrm>
            <a:off x="5124788" y="2389850"/>
            <a:ext cx="2175958" cy="2175958"/>
          </a:xfrm>
          <a:prstGeom prst="ellipse">
            <a:avLst/>
          </a:prstGeom>
          <a:solidFill>
            <a:srgbClr val="FFFFFF">
              <a:alpha val="29020"/>
            </a:srgbClr>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197" name="Fisrt oval"/>
          <p:cNvSpPr/>
          <p:nvPr/>
        </p:nvSpPr>
        <p:spPr>
          <a:xfrm>
            <a:off x="5251151" y="2507581"/>
            <a:ext cx="1906648" cy="1906648"/>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198" name="Oval 197"/>
          <p:cNvSpPr/>
          <p:nvPr/>
        </p:nvSpPr>
        <p:spPr>
          <a:xfrm>
            <a:off x="3269073" y="1439142"/>
            <a:ext cx="748000" cy="74800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05" name="Oval 204"/>
          <p:cNvSpPr/>
          <p:nvPr/>
        </p:nvSpPr>
        <p:spPr>
          <a:xfrm rot="20638452">
            <a:off x="4818321" y="779637"/>
            <a:ext cx="1325128" cy="1325128"/>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27" name="Oval 226"/>
          <p:cNvSpPr/>
          <p:nvPr/>
        </p:nvSpPr>
        <p:spPr>
          <a:xfrm rot="3715865">
            <a:off x="6848656" y="431438"/>
            <a:ext cx="1325128" cy="1325128"/>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35" name="Oval 234"/>
          <p:cNvSpPr/>
          <p:nvPr/>
        </p:nvSpPr>
        <p:spPr>
          <a:xfrm>
            <a:off x="9587439" y="1039424"/>
            <a:ext cx="1325128" cy="1325128"/>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39" name="Oval 238"/>
          <p:cNvSpPr/>
          <p:nvPr/>
        </p:nvSpPr>
        <p:spPr>
          <a:xfrm rot="20307656">
            <a:off x="7695913" y="4326102"/>
            <a:ext cx="1336132" cy="133613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40" name="Oval 239"/>
          <p:cNvSpPr/>
          <p:nvPr/>
        </p:nvSpPr>
        <p:spPr>
          <a:xfrm rot="2215019">
            <a:off x="917359" y="5015507"/>
            <a:ext cx="870796" cy="870796"/>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41" name="Oval 240"/>
          <p:cNvSpPr/>
          <p:nvPr/>
        </p:nvSpPr>
        <p:spPr>
          <a:xfrm rot="20963089">
            <a:off x="9229480" y="-325487"/>
            <a:ext cx="680000" cy="68000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42" name="Oval 241"/>
          <p:cNvSpPr/>
          <p:nvPr/>
        </p:nvSpPr>
        <p:spPr>
          <a:xfrm rot="2822577">
            <a:off x="9830304" y="3650303"/>
            <a:ext cx="1325128" cy="1325128"/>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53" name="Oval 252"/>
          <p:cNvSpPr/>
          <p:nvPr/>
        </p:nvSpPr>
        <p:spPr>
          <a:xfrm rot="1738589">
            <a:off x="532448" y="1294975"/>
            <a:ext cx="852882" cy="852882"/>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54" name="Oval 253"/>
          <p:cNvSpPr/>
          <p:nvPr/>
        </p:nvSpPr>
        <p:spPr>
          <a:xfrm rot="20857537">
            <a:off x="11758287" y="4816862"/>
            <a:ext cx="1603405" cy="1603405"/>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56" name="Oval 255"/>
          <p:cNvSpPr/>
          <p:nvPr/>
        </p:nvSpPr>
        <p:spPr>
          <a:xfrm>
            <a:off x="11458245" y="1546186"/>
            <a:ext cx="680000" cy="68000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57" name="Oval 256"/>
          <p:cNvSpPr/>
          <p:nvPr/>
        </p:nvSpPr>
        <p:spPr>
          <a:xfrm>
            <a:off x="1589401" y="-316957"/>
            <a:ext cx="1325128" cy="1325128"/>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59" name="Oval 258"/>
          <p:cNvSpPr/>
          <p:nvPr/>
        </p:nvSpPr>
        <p:spPr>
          <a:xfrm rot="20043622">
            <a:off x="6132197" y="4956993"/>
            <a:ext cx="1155019" cy="1155019"/>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60" name="Oval 259"/>
          <p:cNvSpPr/>
          <p:nvPr/>
        </p:nvSpPr>
        <p:spPr>
          <a:xfrm rot="429792">
            <a:off x="4718754" y="4674090"/>
            <a:ext cx="873952" cy="873952"/>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262" name="Oval 261"/>
          <p:cNvSpPr/>
          <p:nvPr/>
        </p:nvSpPr>
        <p:spPr>
          <a:xfrm rot="20232351">
            <a:off x="2154226" y="4155778"/>
            <a:ext cx="914400" cy="91440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grpSp>
        <p:nvGrpSpPr>
          <p:cNvPr id="263" name="1 lines"/>
          <p:cNvGrpSpPr/>
          <p:nvPr/>
        </p:nvGrpSpPr>
        <p:grpSpPr>
          <a:xfrm>
            <a:off x="2844639" y="1742361"/>
            <a:ext cx="4906501" cy="3287327"/>
            <a:chOff x="2844639" y="1727847"/>
            <a:chExt cx="4906501" cy="3287327"/>
          </a:xfrm>
        </p:grpSpPr>
        <p:grpSp>
          <p:nvGrpSpPr>
            <p:cNvPr id="264" name="Group 263"/>
            <p:cNvGrpSpPr/>
            <p:nvPr/>
          </p:nvGrpSpPr>
          <p:grpSpPr>
            <a:xfrm>
              <a:off x="3907531" y="1727847"/>
              <a:ext cx="3843609" cy="3287327"/>
              <a:chOff x="3907531" y="1727847"/>
              <a:chExt cx="3843609" cy="3287327"/>
            </a:xfrm>
          </p:grpSpPr>
          <p:cxnSp>
            <p:nvCxnSpPr>
              <p:cNvPr id="266" name="Straight Connector 265"/>
              <p:cNvCxnSpPr>
                <a:stCxn id="198" idx="5"/>
                <a:endCxn id="194" idx="1"/>
              </p:cNvCxnSpPr>
              <p:nvPr/>
            </p:nvCxnSpPr>
            <p:spPr>
              <a:xfrm>
                <a:off x="3907531" y="2077600"/>
                <a:ext cx="1527048" cy="621792"/>
              </a:xfrm>
              <a:prstGeom prst="line">
                <a:avLst/>
              </a:prstGeom>
              <a:noFill/>
              <a:ln w="38100" cap="flat" cmpd="sng" algn="ctr">
                <a:solidFill>
                  <a:srgbClr val="D9D9D9"/>
                </a:solidFill>
                <a:prstDash val="solid"/>
              </a:ln>
              <a:effectLst/>
            </p:spPr>
          </p:cxnSp>
          <p:cxnSp>
            <p:nvCxnSpPr>
              <p:cNvPr id="268" name="Straight Connector 267"/>
              <p:cNvCxnSpPr>
                <a:stCxn id="194" idx="5"/>
                <a:endCxn id="239" idx="1"/>
              </p:cNvCxnSpPr>
              <p:nvPr/>
            </p:nvCxnSpPr>
            <p:spPr>
              <a:xfrm>
                <a:off x="6982084" y="4247146"/>
                <a:ext cx="769056" cy="481049"/>
              </a:xfrm>
              <a:prstGeom prst="line">
                <a:avLst/>
              </a:prstGeom>
              <a:noFill/>
              <a:ln w="38100" cap="flat" cmpd="sng" algn="ctr">
                <a:solidFill>
                  <a:srgbClr val="D9D9D9"/>
                </a:solidFill>
                <a:prstDash val="solid"/>
              </a:ln>
              <a:effectLst/>
            </p:spPr>
          </p:cxnSp>
          <p:cxnSp>
            <p:nvCxnSpPr>
              <p:cNvPr id="269" name="Straight Connector 268"/>
              <p:cNvCxnSpPr>
                <a:stCxn id="194" idx="4"/>
                <a:endCxn id="259" idx="0"/>
              </p:cNvCxnSpPr>
              <p:nvPr/>
            </p:nvCxnSpPr>
            <p:spPr>
              <a:xfrm>
                <a:off x="6212767" y="4565808"/>
                <a:ext cx="244323" cy="449366"/>
              </a:xfrm>
              <a:prstGeom prst="line">
                <a:avLst/>
              </a:prstGeom>
              <a:noFill/>
              <a:ln w="38100" cap="flat" cmpd="sng" algn="ctr">
                <a:solidFill>
                  <a:srgbClr val="D9D9D9"/>
                </a:solidFill>
                <a:prstDash val="solid"/>
              </a:ln>
              <a:effectLst/>
            </p:spPr>
          </p:cxnSp>
          <p:cxnSp>
            <p:nvCxnSpPr>
              <p:cNvPr id="271" name="Straight Connector 270"/>
              <p:cNvCxnSpPr>
                <a:stCxn id="205" idx="4"/>
              </p:cNvCxnSpPr>
              <p:nvPr/>
            </p:nvCxnSpPr>
            <p:spPr>
              <a:xfrm>
                <a:off x="5663799" y="2079016"/>
                <a:ext cx="162660" cy="374904"/>
              </a:xfrm>
              <a:prstGeom prst="line">
                <a:avLst/>
              </a:prstGeom>
              <a:noFill/>
              <a:ln w="38100" cap="flat" cmpd="sng" algn="ctr">
                <a:solidFill>
                  <a:srgbClr val="D9D9D9"/>
                </a:solidFill>
                <a:prstDash val="solid"/>
              </a:ln>
              <a:effectLst/>
            </p:spPr>
          </p:cxnSp>
          <p:cxnSp>
            <p:nvCxnSpPr>
              <p:cNvPr id="272" name="Straight Connector 271"/>
              <p:cNvCxnSpPr>
                <a:stCxn id="227" idx="5"/>
                <a:endCxn id="194" idx="7"/>
              </p:cNvCxnSpPr>
              <p:nvPr/>
            </p:nvCxnSpPr>
            <p:spPr>
              <a:xfrm flipH="1">
                <a:off x="6982084" y="1727847"/>
                <a:ext cx="329184" cy="980665"/>
              </a:xfrm>
              <a:prstGeom prst="line">
                <a:avLst/>
              </a:prstGeom>
              <a:noFill/>
              <a:ln w="38100" cap="flat" cmpd="sng" algn="ctr">
                <a:solidFill>
                  <a:srgbClr val="D9D9D9"/>
                </a:solidFill>
                <a:prstDash val="solid"/>
              </a:ln>
              <a:effectLst/>
            </p:spPr>
          </p:cxnSp>
          <p:cxnSp>
            <p:nvCxnSpPr>
              <p:cNvPr id="274" name="Straight Connector 273"/>
              <p:cNvCxnSpPr/>
              <p:nvPr/>
            </p:nvCxnSpPr>
            <p:spPr>
              <a:xfrm flipH="1">
                <a:off x="7215104" y="2890747"/>
                <a:ext cx="446351" cy="171862"/>
              </a:xfrm>
              <a:prstGeom prst="line">
                <a:avLst/>
              </a:prstGeom>
              <a:noFill/>
              <a:ln w="38100" cap="flat" cmpd="sng" algn="ctr">
                <a:solidFill>
                  <a:srgbClr val="D9D9D9"/>
                </a:solidFill>
                <a:prstDash val="solid"/>
              </a:ln>
              <a:effectLst/>
            </p:spPr>
          </p:cxnSp>
          <p:cxnSp>
            <p:nvCxnSpPr>
              <p:cNvPr id="275" name="Straight Connector 274"/>
              <p:cNvCxnSpPr>
                <a:stCxn id="194" idx="3"/>
                <a:endCxn id="260" idx="0"/>
              </p:cNvCxnSpPr>
              <p:nvPr/>
            </p:nvCxnSpPr>
            <p:spPr>
              <a:xfrm flipH="1">
                <a:off x="5210219" y="4247146"/>
                <a:ext cx="233231" cy="430355"/>
              </a:xfrm>
              <a:prstGeom prst="line">
                <a:avLst/>
              </a:prstGeom>
              <a:noFill/>
              <a:ln w="38100" cap="flat" cmpd="sng" algn="ctr">
                <a:solidFill>
                  <a:srgbClr val="D9D9D9"/>
                </a:solidFill>
                <a:prstDash val="solid"/>
              </a:ln>
              <a:effectLst/>
            </p:spPr>
          </p:cxnSp>
          <p:cxnSp>
            <p:nvCxnSpPr>
              <p:cNvPr id="277" name="Straight Connector 276"/>
              <p:cNvCxnSpPr>
                <a:endCxn id="409" idx="6"/>
              </p:cNvCxnSpPr>
              <p:nvPr/>
            </p:nvCxnSpPr>
            <p:spPr>
              <a:xfrm flipH="1" flipV="1">
                <a:off x="4517890" y="3811117"/>
                <a:ext cx="685800" cy="82078"/>
              </a:xfrm>
              <a:prstGeom prst="line">
                <a:avLst/>
              </a:prstGeom>
              <a:noFill/>
              <a:ln w="38100" cap="flat" cmpd="sng" algn="ctr">
                <a:solidFill>
                  <a:srgbClr val="D9D9D9"/>
                </a:solidFill>
                <a:prstDash val="solid"/>
              </a:ln>
              <a:effectLst/>
            </p:spPr>
          </p:cxnSp>
        </p:grpSp>
        <p:cxnSp>
          <p:nvCxnSpPr>
            <p:cNvPr id="265" name="Straight Connector 264"/>
            <p:cNvCxnSpPr>
              <a:stCxn id="459" idx="6"/>
            </p:cNvCxnSpPr>
            <p:nvPr/>
          </p:nvCxnSpPr>
          <p:spPr>
            <a:xfrm>
              <a:off x="2844639" y="2821797"/>
              <a:ext cx="2395728" cy="124452"/>
            </a:xfrm>
            <a:prstGeom prst="line">
              <a:avLst/>
            </a:prstGeom>
            <a:noFill/>
            <a:ln w="38100" cap="flat" cmpd="sng" algn="ctr">
              <a:solidFill>
                <a:srgbClr val="D9D9D9"/>
              </a:solidFill>
              <a:prstDash val="solid"/>
            </a:ln>
            <a:effectLst/>
          </p:spPr>
        </p:cxnSp>
      </p:grpSp>
      <p:grpSp>
        <p:nvGrpSpPr>
          <p:cNvPr id="278" name="2 lines"/>
          <p:cNvGrpSpPr/>
          <p:nvPr/>
        </p:nvGrpSpPr>
        <p:grpSpPr>
          <a:xfrm>
            <a:off x="913364" y="-367787"/>
            <a:ext cx="8926655" cy="6730602"/>
            <a:chOff x="913364" y="-382301"/>
            <a:chExt cx="8926655" cy="6730602"/>
          </a:xfrm>
        </p:grpSpPr>
        <p:cxnSp>
          <p:nvCxnSpPr>
            <p:cNvPr id="279" name="Straight Connector 278"/>
            <p:cNvCxnSpPr>
              <a:stCxn id="458" idx="2"/>
            </p:cNvCxnSpPr>
            <p:nvPr/>
          </p:nvCxnSpPr>
          <p:spPr>
            <a:xfrm flipV="1">
              <a:off x="8519687" y="1976869"/>
              <a:ext cx="1126040" cy="505190"/>
            </a:xfrm>
            <a:prstGeom prst="line">
              <a:avLst/>
            </a:prstGeom>
            <a:noFill/>
            <a:ln w="38100" cap="flat" cmpd="sng" algn="ctr">
              <a:solidFill>
                <a:srgbClr val="D9D9D9"/>
              </a:solidFill>
              <a:prstDash val="solid"/>
            </a:ln>
            <a:effectLst/>
          </p:spPr>
        </p:cxnSp>
        <p:cxnSp>
          <p:nvCxnSpPr>
            <p:cNvPr id="280" name="Straight Connector 279"/>
            <p:cNvCxnSpPr>
              <a:stCxn id="458" idx="0"/>
            </p:cNvCxnSpPr>
            <p:nvPr/>
          </p:nvCxnSpPr>
          <p:spPr>
            <a:xfrm>
              <a:off x="8438376" y="3162746"/>
              <a:ext cx="1401643" cy="1009625"/>
            </a:xfrm>
            <a:prstGeom prst="line">
              <a:avLst/>
            </a:prstGeom>
            <a:noFill/>
            <a:ln w="38100" cap="flat" cmpd="sng" algn="ctr">
              <a:solidFill>
                <a:srgbClr val="D9D9D9"/>
              </a:solidFill>
              <a:prstDash val="solid"/>
            </a:ln>
            <a:effectLst/>
          </p:spPr>
        </p:cxnSp>
        <p:cxnSp>
          <p:nvCxnSpPr>
            <p:cNvPr id="281" name="Straight Connector 280"/>
            <p:cNvCxnSpPr>
              <a:stCxn id="239" idx="6"/>
              <a:endCxn id="242" idx="3"/>
            </p:cNvCxnSpPr>
            <p:nvPr/>
          </p:nvCxnSpPr>
          <p:spPr>
            <a:xfrm flipV="1">
              <a:off x="8985392" y="4289248"/>
              <a:ext cx="845334" cy="459650"/>
            </a:xfrm>
            <a:prstGeom prst="line">
              <a:avLst/>
            </a:prstGeom>
            <a:noFill/>
            <a:ln w="38100" cap="flat" cmpd="sng" algn="ctr">
              <a:solidFill>
                <a:srgbClr val="D9D9D9"/>
              </a:solidFill>
              <a:prstDash val="solid"/>
            </a:ln>
            <a:effectLst/>
          </p:spPr>
        </p:cxnSp>
        <p:cxnSp>
          <p:nvCxnSpPr>
            <p:cNvPr id="283" name="Straight Connector 282"/>
            <p:cNvCxnSpPr>
              <a:stCxn id="257" idx="5"/>
              <a:endCxn id="198" idx="1"/>
            </p:cNvCxnSpPr>
            <p:nvPr/>
          </p:nvCxnSpPr>
          <p:spPr>
            <a:xfrm>
              <a:off x="2720468" y="814110"/>
              <a:ext cx="658147" cy="734574"/>
            </a:xfrm>
            <a:prstGeom prst="line">
              <a:avLst/>
            </a:prstGeom>
            <a:noFill/>
            <a:ln w="38100" cap="flat" cmpd="sng" algn="ctr">
              <a:solidFill>
                <a:srgbClr val="D9D9D9"/>
              </a:solidFill>
              <a:prstDash val="solid"/>
            </a:ln>
            <a:effectLst/>
          </p:spPr>
        </p:cxnSp>
        <p:cxnSp>
          <p:nvCxnSpPr>
            <p:cNvPr id="284" name="Straight Connector 283"/>
            <p:cNvCxnSpPr>
              <a:stCxn id="458" idx="1"/>
              <a:endCxn id="449" idx="2"/>
            </p:cNvCxnSpPr>
            <p:nvPr/>
          </p:nvCxnSpPr>
          <p:spPr>
            <a:xfrm>
              <a:off x="8620006" y="2824728"/>
              <a:ext cx="872462" cy="119111"/>
            </a:xfrm>
            <a:prstGeom prst="line">
              <a:avLst/>
            </a:prstGeom>
            <a:noFill/>
            <a:ln w="38100" cap="flat" cmpd="sng" algn="ctr">
              <a:solidFill>
                <a:srgbClr val="D9D9D9"/>
              </a:solidFill>
              <a:prstDash val="solid"/>
            </a:ln>
            <a:effectLst/>
          </p:spPr>
        </p:cxnSp>
        <p:cxnSp>
          <p:nvCxnSpPr>
            <p:cNvPr id="286" name="Straight Connector 285"/>
            <p:cNvCxnSpPr>
              <a:stCxn id="260" idx="2"/>
              <a:endCxn id="417" idx="6"/>
            </p:cNvCxnSpPr>
            <p:nvPr/>
          </p:nvCxnSpPr>
          <p:spPr>
            <a:xfrm flipH="1" flipV="1">
              <a:off x="3945250" y="5015497"/>
              <a:ext cx="776915" cy="26566"/>
            </a:xfrm>
            <a:prstGeom prst="line">
              <a:avLst/>
            </a:prstGeom>
            <a:noFill/>
            <a:ln w="38100" cap="flat" cmpd="sng" algn="ctr">
              <a:solidFill>
                <a:srgbClr val="D9D9D9"/>
              </a:solidFill>
              <a:prstDash val="solid"/>
            </a:ln>
            <a:effectLst/>
          </p:spPr>
        </p:cxnSp>
        <p:cxnSp>
          <p:nvCxnSpPr>
            <p:cNvPr id="287" name="Straight Connector 286"/>
            <p:cNvCxnSpPr>
              <a:stCxn id="260" idx="3"/>
              <a:endCxn id="389" idx="7"/>
            </p:cNvCxnSpPr>
            <p:nvPr/>
          </p:nvCxnSpPr>
          <p:spPr>
            <a:xfrm flipH="1">
              <a:off x="4336453" y="5364600"/>
              <a:ext cx="474170" cy="554509"/>
            </a:xfrm>
            <a:prstGeom prst="line">
              <a:avLst/>
            </a:prstGeom>
            <a:noFill/>
            <a:ln w="38100" cap="flat" cmpd="sng" algn="ctr">
              <a:solidFill>
                <a:srgbClr val="D9D9D9"/>
              </a:solidFill>
              <a:prstDash val="solid"/>
            </a:ln>
            <a:effectLst/>
          </p:spPr>
        </p:cxnSp>
        <p:cxnSp>
          <p:nvCxnSpPr>
            <p:cNvPr id="289" name="Straight Connector 288"/>
            <p:cNvCxnSpPr>
              <a:stCxn id="260" idx="4"/>
              <a:endCxn id="390" idx="7"/>
            </p:cNvCxnSpPr>
            <p:nvPr/>
          </p:nvCxnSpPr>
          <p:spPr>
            <a:xfrm>
              <a:off x="5101241" y="5530117"/>
              <a:ext cx="485658" cy="818184"/>
            </a:xfrm>
            <a:prstGeom prst="line">
              <a:avLst/>
            </a:prstGeom>
            <a:noFill/>
            <a:ln w="38100" cap="flat" cmpd="sng" algn="ctr">
              <a:solidFill>
                <a:srgbClr val="D9D9D9"/>
              </a:solidFill>
              <a:prstDash val="solid"/>
            </a:ln>
            <a:effectLst/>
          </p:spPr>
        </p:cxnSp>
        <p:cxnSp>
          <p:nvCxnSpPr>
            <p:cNvPr id="290" name="Straight Connector 289"/>
            <p:cNvCxnSpPr>
              <a:stCxn id="259" idx="4"/>
              <a:endCxn id="400" idx="3"/>
            </p:cNvCxnSpPr>
            <p:nvPr/>
          </p:nvCxnSpPr>
          <p:spPr>
            <a:xfrm>
              <a:off x="6962323" y="6039317"/>
              <a:ext cx="366678" cy="151769"/>
            </a:xfrm>
            <a:prstGeom prst="line">
              <a:avLst/>
            </a:prstGeom>
            <a:noFill/>
            <a:ln w="38100" cap="flat" cmpd="sng" algn="ctr">
              <a:solidFill>
                <a:srgbClr val="D9D9D9"/>
              </a:solidFill>
              <a:prstDash val="solid"/>
            </a:ln>
            <a:effectLst/>
          </p:spPr>
        </p:cxnSp>
        <p:cxnSp>
          <p:nvCxnSpPr>
            <p:cNvPr id="292" name="Straight Connector 291"/>
            <p:cNvCxnSpPr>
              <a:stCxn id="262" idx="6"/>
              <a:endCxn id="409" idx="3"/>
            </p:cNvCxnSpPr>
            <p:nvPr/>
          </p:nvCxnSpPr>
          <p:spPr>
            <a:xfrm flipV="1">
              <a:off x="3032920" y="4223067"/>
              <a:ext cx="455393" cy="198268"/>
            </a:xfrm>
            <a:prstGeom prst="line">
              <a:avLst/>
            </a:prstGeom>
            <a:noFill/>
            <a:ln w="38100" cap="flat" cmpd="sng" algn="ctr">
              <a:solidFill>
                <a:srgbClr val="D9D9D9"/>
              </a:solidFill>
              <a:prstDash val="solid"/>
            </a:ln>
            <a:effectLst/>
          </p:spPr>
        </p:cxnSp>
        <p:cxnSp>
          <p:nvCxnSpPr>
            <p:cNvPr id="293" name="Straight Connector 292"/>
            <p:cNvCxnSpPr>
              <a:stCxn id="442" idx="4"/>
              <a:endCxn id="198" idx="0"/>
            </p:cNvCxnSpPr>
            <p:nvPr/>
          </p:nvCxnSpPr>
          <p:spPr>
            <a:xfrm>
              <a:off x="3619129" y="372418"/>
              <a:ext cx="23944" cy="1052210"/>
            </a:xfrm>
            <a:prstGeom prst="line">
              <a:avLst/>
            </a:prstGeom>
            <a:noFill/>
            <a:ln w="38100" cap="flat" cmpd="sng" algn="ctr">
              <a:solidFill>
                <a:srgbClr val="D9D9D9"/>
              </a:solidFill>
              <a:prstDash val="solid"/>
            </a:ln>
            <a:effectLst/>
          </p:spPr>
        </p:cxnSp>
        <p:cxnSp>
          <p:nvCxnSpPr>
            <p:cNvPr id="295" name="Straight Connector 294"/>
            <p:cNvCxnSpPr>
              <a:stCxn id="426" idx="3"/>
              <a:endCxn id="205" idx="0"/>
            </p:cNvCxnSpPr>
            <p:nvPr/>
          </p:nvCxnSpPr>
          <p:spPr>
            <a:xfrm flipH="1">
              <a:off x="5297971" y="163509"/>
              <a:ext cx="28201" cy="627363"/>
            </a:xfrm>
            <a:prstGeom prst="line">
              <a:avLst/>
            </a:prstGeom>
            <a:noFill/>
            <a:ln w="38100" cap="flat" cmpd="sng" algn="ctr">
              <a:solidFill>
                <a:srgbClr val="D9D9D9"/>
              </a:solidFill>
              <a:prstDash val="solid"/>
            </a:ln>
            <a:effectLst/>
          </p:spPr>
        </p:cxnSp>
        <p:cxnSp>
          <p:nvCxnSpPr>
            <p:cNvPr id="296" name="Straight Connector 295"/>
            <p:cNvCxnSpPr>
              <a:stCxn id="422" idx="4"/>
              <a:endCxn id="205" idx="0"/>
            </p:cNvCxnSpPr>
            <p:nvPr/>
          </p:nvCxnSpPr>
          <p:spPr>
            <a:xfrm>
              <a:off x="5099956" y="243645"/>
              <a:ext cx="198015" cy="547227"/>
            </a:xfrm>
            <a:prstGeom prst="line">
              <a:avLst/>
            </a:prstGeom>
            <a:noFill/>
            <a:ln w="38100" cap="flat" cmpd="sng" algn="ctr">
              <a:solidFill>
                <a:srgbClr val="D9D9D9"/>
              </a:solidFill>
              <a:prstDash val="solid"/>
            </a:ln>
            <a:effectLst/>
          </p:spPr>
        </p:cxnSp>
        <p:cxnSp>
          <p:nvCxnSpPr>
            <p:cNvPr id="297" name="Straight Connector 296"/>
            <p:cNvCxnSpPr>
              <a:stCxn id="420" idx="5"/>
              <a:endCxn id="205" idx="0"/>
            </p:cNvCxnSpPr>
            <p:nvPr/>
          </p:nvCxnSpPr>
          <p:spPr>
            <a:xfrm>
              <a:off x="4901305" y="284573"/>
              <a:ext cx="396666" cy="506299"/>
            </a:xfrm>
            <a:prstGeom prst="line">
              <a:avLst/>
            </a:prstGeom>
            <a:noFill/>
            <a:ln w="38100" cap="flat" cmpd="sng" algn="ctr">
              <a:solidFill>
                <a:srgbClr val="D9D9D9"/>
              </a:solidFill>
              <a:prstDash val="solid"/>
            </a:ln>
            <a:effectLst/>
          </p:spPr>
        </p:cxnSp>
        <p:cxnSp>
          <p:nvCxnSpPr>
            <p:cNvPr id="299" name="Straight Connector 298"/>
            <p:cNvCxnSpPr>
              <a:stCxn id="423" idx="5"/>
              <a:endCxn id="205" idx="1"/>
            </p:cNvCxnSpPr>
            <p:nvPr/>
          </p:nvCxnSpPr>
          <p:spPr>
            <a:xfrm>
              <a:off x="4615480" y="597626"/>
              <a:ext cx="285769" cy="509105"/>
            </a:xfrm>
            <a:prstGeom prst="line">
              <a:avLst/>
            </a:prstGeom>
            <a:noFill/>
            <a:ln w="38100" cap="flat" cmpd="sng" algn="ctr">
              <a:solidFill>
                <a:srgbClr val="D9D9D9"/>
              </a:solidFill>
              <a:prstDash val="solid"/>
            </a:ln>
            <a:effectLst/>
          </p:spPr>
        </p:cxnSp>
        <p:cxnSp>
          <p:nvCxnSpPr>
            <p:cNvPr id="300" name="Straight Connector 299"/>
            <p:cNvCxnSpPr>
              <a:endCxn id="205" idx="1"/>
            </p:cNvCxnSpPr>
            <p:nvPr/>
          </p:nvCxnSpPr>
          <p:spPr>
            <a:xfrm>
              <a:off x="4560762" y="-202899"/>
              <a:ext cx="340487" cy="1324144"/>
            </a:xfrm>
            <a:prstGeom prst="line">
              <a:avLst/>
            </a:prstGeom>
            <a:noFill/>
            <a:ln w="38100" cap="flat" cmpd="sng" algn="ctr">
              <a:solidFill>
                <a:srgbClr val="D9D9D9"/>
              </a:solidFill>
              <a:prstDash val="solid"/>
            </a:ln>
            <a:effectLst/>
          </p:spPr>
        </p:cxnSp>
        <p:cxnSp>
          <p:nvCxnSpPr>
            <p:cNvPr id="302" name="Straight Connector 301"/>
            <p:cNvCxnSpPr>
              <a:stCxn id="430" idx="3"/>
              <a:endCxn id="205" idx="7"/>
            </p:cNvCxnSpPr>
            <p:nvPr/>
          </p:nvCxnSpPr>
          <p:spPr>
            <a:xfrm flipH="1">
              <a:off x="5801841" y="135545"/>
              <a:ext cx="389225" cy="712506"/>
            </a:xfrm>
            <a:prstGeom prst="line">
              <a:avLst/>
            </a:prstGeom>
            <a:noFill/>
            <a:ln w="38100" cap="flat" cmpd="sng" algn="ctr">
              <a:solidFill>
                <a:srgbClr val="D9D9D9"/>
              </a:solidFill>
              <a:prstDash val="solid"/>
            </a:ln>
            <a:effectLst/>
          </p:spPr>
        </p:cxnSp>
        <p:cxnSp>
          <p:nvCxnSpPr>
            <p:cNvPr id="303" name="Straight Connector 302"/>
            <p:cNvCxnSpPr>
              <a:stCxn id="425" idx="6"/>
              <a:endCxn id="205" idx="1"/>
            </p:cNvCxnSpPr>
            <p:nvPr/>
          </p:nvCxnSpPr>
          <p:spPr>
            <a:xfrm flipV="1">
              <a:off x="4401176" y="1106731"/>
              <a:ext cx="500073" cy="93511"/>
            </a:xfrm>
            <a:prstGeom prst="line">
              <a:avLst/>
            </a:prstGeom>
            <a:noFill/>
            <a:ln w="38100" cap="flat" cmpd="sng" algn="ctr">
              <a:solidFill>
                <a:srgbClr val="D9D9D9"/>
              </a:solidFill>
              <a:prstDash val="solid"/>
            </a:ln>
            <a:effectLst/>
          </p:spPr>
        </p:cxnSp>
        <p:cxnSp>
          <p:nvCxnSpPr>
            <p:cNvPr id="305" name="Straight Connector 304"/>
            <p:cNvCxnSpPr>
              <a:stCxn id="424" idx="6"/>
              <a:endCxn id="205" idx="1"/>
            </p:cNvCxnSpPr>
            <p:nvPr/>
          </p:nvCxnSpPr>
          <p:spPr>
            <a:xfrm>
              <a:off x="4083530" y="742326"/>
              <a:ext cx="817719" cy="364405"/>
            </a:xfrm>
            <a:prstGeom prst="line">
              <a:avLst/>
            </a:prstGeom>
            <a:noFill/>
            <a:ln w="38100" cap="flat" cmpd="sng" algn="ctr">
              <a:solidFill>
                <a:srgbClr val="D9D9D9"/>
              </a:solidFill>
              <a:prstDash val="solid"/>
            </a:ln>
            <a:effectLst/>
          </p:spPr>
        </p:cxnSp>
        <p:cxnSp>
          <p:nvCxnSpPr>
            <p:cNvPr id="306" name="Straight Connector 305"/>
            <p:cNvCxnSpPr>
              <a:stCxn id="444" idx="3"/>
              <a:endCxn id="458" idx="2"/>
            </p:cNvCxnSpPr>
            <p:nvPr/>
          </p:nvCxnSpPr>
          <p:spPr>
            <a:xfrm flipH="1">
              <a:off x="8519687" y="1662778"/>
              <a:ext cx="172690" cy="804767"/>
            </a:xfrm>
            <a:prstGeom prst="line">
              <a:avLst/>
            </a:prstGeom>
            <a:noFill/>
            <a:ln w="38100" cap="flat" cmpd="sng" algn="ctr">
              <a:solidFill>
                <a:srgbClr val="D9D9D9"/>
              </a:solidFill>
              <a:prstDash val="solid"/>
            </a:ln>
            <a:effectLst/>
          </p:spPr>
        </p:cxnSp>
        <p:cxnSp>
          <p:nvCxnSpPr>
            <p:cNvPr id="308" name="Straight Connector 307"/>
            <p:cNvCxnSpPr>
              <a:stCxn id="227" idx="1"/>
            </p:cNvCxnSpPr>
            <p:nvPr/>
          </p:nvCxnSpPr>
          <p:spPr>
            <a:xfrm flipV="1">
              <a:off x="7704172" y="-382301"/>
              <a:ext cx="1049574" cy="842458"/>
            </a:xfrm>
            <a:prstGeom prst="line">
              <a:avLst/>
            </a:prstGeom>
            <a:noFill/>
            <a:ln w="38100" cap="flat" cmpd="sng" algn="ctr">
              <a:solidFill>
                <a:srgbClr val="D9D9D9"/>
              </a:solidFill>
              <a:prstDash val="solid"/>
            </a:ln>
            <a:effectLst/>
          </p:spPr>
        </p:cxnSp>
        <p:cxnSp>
          <p:nvCxnSpPr>
            <p:cNvPr id="310" name="Straight Connector 309"/>
            <p:cNvCxnSpPr>
              <a:stCxn id="227" idx="1"/>
            </p:cNvCxnSpPr>
            <p:nvPr/>
          </p:nvCxnSpPr>
          <p:spPr>
            <a:xfrm flipV="1">
              <a:off x="7704172" y="-355272"/>
              <a:ext cx="403947" cy="815429"/>
            </a:xfrm>
            <a:prstGeom prst="line">
              <a:avLst/>
            </a:prstGeom>
            <a:noFill/>
            <a:ln w="38100" cap="flat" cmpd="sng" algn="ctr">
              <a:solidFill>
                <a:srgbClr val="D9D9D9"/>
              </a:solidFill>
              <a:prstDash val="solid"/>
            </a:ln>
            <a:effectLst/>
          </p:spPr>
        </p:cxnSp>
        <p:cxnSp>
          <p:nvCxnSpPr>
            <p:cNvPr id="312" name="Straight Connector 311"/>
            <p:cNvCxnSpPr>
              <a:stCxn id="409" idx="2"/>
              <a:endCxn id="411" idx="5"/>
            </p:cNvCxnSpPr>
            <p:nvPr/>
          </p:nvCxnSpPr>
          <p:spPr>
            <a:xfrm flipH="1" flipV="1">
              <a:off x="1133326" y="3373926"/>
              <a:ext cx="2178339" cy="422677"/>
            </a:xfrm>
            <a:prstGeom prst="line">
              <a:avLst/>
            </a:prstGeom>
            <a:noFill/>
            <a:ln w="38100" cap="flat" cmpd="sng" algn="ctr">
              <a:solidFill>
                <a:srgbClr val="D9D9D9"/>
              </a:solidFill>
              <a:prstDash val="solid"/>
            </a:ln>
            <a:effectLst/>
          </p:spPr>
        </p:cxnSp>
        <p:cxnSp>
          <p:nvCxnSpPr>
            <p:cNvPr id="313" name="Straight Connector 312"/>
            <p:cNvCxnSpPr>
              <a:stCxn id="459" idx="2"/>
              <a:endCxn id="410" idx="6"/>
            </p:cNvCxnSpPr>
            <p:nvPr/>
          </p:nvCxnSpPr>
          <p:spPr>
            <a:xfrm flipH="1" flipV="1">
              <a:off x="913364" y="2594949"/>
              <a:ext cx="875271" cy="72290"/>
            </a:xfrm>
            <a:prstGeom prst="line">
              <a:avLst/>
            </a:prstGeom>
            <a:noFill/>
            <a:ln w="38100" cap="flat" cmpd="sng" algn="ctr">
              <a:solidFill>
                <a:srgbClr val="D9D9D9"/>
              </a:solidFill>
              <a:prstDash val="solid"/>
            </a:ln>
            <a:effectLst/>
          </p:spPr>
        </p:cxnSp>
        <p:cxnSp>
          <p:nvCxnSpPr>
            <p:cNvPr id="317" name="Straight Connector 316"/>
            <p:cNvCxnSpPr>
              <a:stCxn id="459" idx="1"/>
              <a:endCxn id="253" idx="6"/>
            </p:cNvCxnSpPr>
            <p:nvPr/>
          </p:nvCxnSpPr>
          <p:spPr>
            <a:xfrm flipH="1" flipV="1">
              <a:off x="1331948" y="1913492"/>
              <a:ext cx="660848" cy="400902"/>
            </a:xfrm>
            <a:prstGeom prst="line">
              <a:avLst/>
            </a:prstGeom>
            <a:noFill/>
            <a:ln w="38100" cap="flat" cmpd="sng" algn="ctr">
              <a:solidFill>
                <a:srgbClr val="D9D9D9"/>
              </a:solidFill>
              <a:prstDash val="solid"/>
            </a:ln>
            <a:effectLst/>
          </p:spPr>
        </p:cxnSp>
      </p:grpSp>
      <p:grpSp>
        <p:nvGrpSpPr>
          <p:cNvPr id="318" name="3 lines"/>
          <p:cNvGrpSpPr/>
          <p:nvPr/>
        </p:nvGrpSpPr>
        <p:grpSpPr>
          <a:xfrm>
            <a:off x="242977" y="-141512"/>
            <a:ext cx="11729695" cy="6466606"/>
            <a:chOff x="242977" y="-141512"/>
            <a:chExt cx="11729695" cy="6466606"/>
          </a:xfrm>
        </p:grpSpPr>
        <p:cxnSp>
          <p:nvCxnSpPr>
            <p:cNvPr id="325" name="Straight Connector 324"/>
            <p:cNvCxnSpPr>
              <a:endCxn id="486" idx="1"/>
            </p:cNvCxnSpPr>
            <p:nvPr/>
          </p:nvCxnSpPr>
          <p:spPr>
            <a:xfrm>
              <a:off x="10690017" y="2190138"/>
              <a:ext cx="503529" cy="461952"/>
            </a:xfrm>
            <a:prstGeom prst="line">
              <a:avLst/>
            </a:prstGeom>
            <a:noFill/>
            <a:ln w="38100" cap="flat" cmpd="sng" algn="ctr">
              <a:solidFill>
                <a:srgbClr val="D9D9D9"/>
              </a:solidFill>
              <a:prstDash val="solid"/>
            </a:ln>
            <a:effectLst/>
          </p:spPr>
        </p:cxnSp>
        <p:cxnSp>
          <p:nvCxnSpPr>
            <p:cNvPr id="326" name="Straight Connector 325"/>
            <p:cNvCxnSpPr>
              <a:endCxn id="256" idx="2"/>
            </p:cNvCxnSpPr>
            <p:nvPr/>
          </p:nvCxnSpPr>
          <p:spPr>
            <a:xfrm>
              <a:off x="10912567" y="1748394"/>
              <a:ext cx="545678" cy="137793"/>
            </a:xfrm>
            <a:prstGeom prst="line">
              <a:avLst/>
            </a:prstGeom>
            <a:noFill/>
            <a:ln w="38100" cap="flat" cmpd="sng" algn="ctr">
              <a:solidFill>
                <a:srgbClr val="D9D9D9"/>
              </a:solidFill>
              <a:prstDash val="solid"/>
            </a:ln>
            <a:effectLst/>
          </p:spPr>
        </p:cxnSp>
        <p:cxnSp>
          <p:nvCxnSpPr>
            <p:cNvPr id="327" name="Straight Connector 326"/>
            <p:cNvCxnSpPr>
              <a:stCxn id="235" idx="0"/>
              <a:endCxn id="241" idx="4"/>
            </p:cNvCxnSpPr>
            <p:nvPr/>
          </p:nvCxnSpPr>
          <p:spPr>
            <a:xfrm flipH="1" flipV="1">
              <a:off x="9632112" y="348694"/>
              <a:ext cx="617891" cy="690730"/>
            </a:xfrm>
            <a:prstGeom prst="line">
              <a:avLst/>
            </a:prstGeom>
            <a:noFill/>
            <a:ln w="38100" cap="flat" cmpd="sng" algn="ctr">
              <a:solidFill>
                <a:srgbClr val="D9D9D9"/>
              </a:solidFill>
              <a:prstDash val="solid"/>
            </a:ln>
            <a:effectLst/>
          </p:spPr>
        </p:cxnSp>
        <p:cxnSp>
          <p:nvCxnSpPr>
            <p:cNvPr id="328" name="Straight Connector 327"/>
            <p:cNvCxnSpPr>
              <a:stCxn id="242" idx="6"/>
              <a:endCxn id="254" idx="1"/>
            </p:cNvCxnSpPr>
            <p:nvPr/>
          </p:nvCxnSpPr>
          <p:spPr>
            <a:xfrm>
              <a:off x="10944372" y="4797774"/>
              <a:ext cx="940414" cy="388555"/>
            </a:xfrm>
            <a:prstGeom prst="line">
              <a:avLst/>
            </a:prstGeom>
            <a:noFill/>
            <a:ln w="38100" cap="flat" cmpd="sng" algn="ctr">
              <a:solidFill>
                <a:srgbClr val="D9D9D9"/>
              </a:solidFill>
              <a:prstDash val="solid"/>
            </a:ln>
            <a:effectLst/>
          </p:spPr>
        </p:cxnSp>
        <p:cxnSp>
          <p:nvCxnSpPr>
            <p:cNvPr id="329" name="Straight Connector 328"/>
            <p:cNvCxnSpPr>
              <a:stCxn id="242" idx="5"/>
              <a:endCxn id="393" idx="2"/>
            </p:cNvCxnSpPr>
            <p:nvPr/>
          </p:nvCxnSpPr>
          <p:spPr>
            <a:xfrm>
              <a:off x="10469249" y="4975009"/>
              <a:ext cx="324764" cy="439038"/>
            </a:xfrm>
            <a:prstGeom prst="line">
              <a:avLst/>
            </a:prstGeom>
            <a:noFill/>
            <a:ln w="38100" cap="flat" cmpd="sng" algn="ctr">
              <a:solidFill>
                <a:srgbClr val="D9D9D9"/>
              </a:solidFill>
              <a:prstDash val="solid"/>
            </a:ln>
            <a:effectLst/>
          </p:spPr>
        </p:cxnSp>
        <p:cxnSp>
          <p:nvCxnSpPr>
            <p:cNvPr id="330" name="Straight Connector 329"/>
            <p:cNvCxnSpPr>
              <a:stCxn id="242" idx="5"/>
              <a:endCxn id="394" idx="2"/>
            </p:cNvCxnSpPr>
            <p:nvPr/>
          </p:nvCxnSpPr>
          <p:spPr>
            <a:xfrm flipH="1">
              <a:off x="9465542" y="4975009"/>
              <a:ext cx="1003707" cy="911294"/>
            </a:xfrm>
            <a:prstGeom prst="line">
              <a:avLst/>
            </a:prstGeom>
            <a:noFill/>
            <a:ln w="38100" cap="flat" cmpd="sng" algn="ctr">
              <a:solidFill>
                <a:srgbClr val="D9D9D9"/>
              </a:solidFill>
              <a:prstDash val="solid"/>
            </a:ln>
            <a:effectLst/>
          </p:spPr>
        </p:cxnSp>
        <p:cxnSp>
          <p:nvCxnSpPr>
            <p:cNvPr id="331" name="Straight Connector 330"/>
            <p:cNvCxnSpPr>
              <a:stCxn id="242" idx="5"/>
              <a:endCxn id="396" idx="2"/>
            </p:cNvCxnSpPr>
            <p:nvPr/>
          </p:nvCxnSpPr>
          <p:spPr>
            <a:xfrm flipH="1">
              <a:off x="9877488" y="4975009"/>
              <a:ext cx="591761" cy="1350085"/>
            </a:xfrm>
            <a:prstGeom prst="line">
              <a:avLst/>
            </a:prstGeom>
            <a:noFill/>
            <a:ln w="38100" cap="flat" cmpd="sng" algn="ctr">
              <a:solidFill>
                <a:srgbClr val="D9D9D9"/>
              </a:solidFill>
              <a:prstDash val="solid"/>
            </a:ln>
            <a:effectLst/>
          </p:spPr>
        </p:cxnSp>
        <p:cxnSp>
          <p:nvCxnSpPr>
            <p:cNvPr id="332" name="Straight Connector 331"/>
            <p:cNvCxnSpPr>
              <a:stCxn id="235" idx="7"/>
              <a:endCxn id="406" idx="1"/>
            </p:cNvCxnSpPr>
            <p:nvPr/>
          </p:nvCxnSpPr>
          <p:spPr>
            <a:xfrm flipV="1">
              <a:off x="10718506" y="944741"/>
              <a:ext cx="359452" cy="288744"/>
            </a:xfrm>
            <a:prstGeom prst="line">
              <a:avLst/>
            </a:prstGeom>
            <a:noFill/>
            <a:ln w="38100" cap="flat" cmpd="sng" algn="ctr">
              <a:solidFill>
                <a:srgbClr val="D9D9D9"/>
              </a:solidFill>
              <a:prstDash val="solid"/>
            </a:ln>
            <a:effectLst/>
          </p:spPr>
        </p:cxnSp>
        <p:cxnSp>
          <p:nvCxnSpPr>
            <p:cNvPr id="333" name="Straight Connector 332"/>
            <p:cNvCxnSpPr>
              <a:stCxn id="240" idx="0"/>
              <a:endCxn id="262" idx="2"/>
            </p:cNvCxnSpPr>
            <p:nvPr/>
          </p:nvCxnSpPr>
          <p:spPr>
            <a:xfrm flipV="1">
              <a:off x="1614282" y="4790107"/>
              <a:ext cx="575650" cy="312694"/>
            </a:xfrm>
            <a:prstGeom prst="line">
              <a:avLst/>
            </a:prstGeom>
            <a:noFill/>
            <a:ln w="38100" cap="flat" cmpd="sng" algn="ctr">
              <a:solidFill>
                <a:srgbClr val="D9D9D9"/>
              </a:solidFill>
              <a:prstDash val="solid"/>
            </a:ln>
            <a:effectLst/>
          </p:spPr>
        </p:cxnSp>
        <p:cxnSp>
          <p:nvCxnSpPr>
            <p:cNvPr id="334" name="Straight Connector 333"/>
            <p:cNvCxnSpPr>
              <a:stCxn id="435" idx="7"/>
              <a:endCxn id="262" idx="3"/>
            </p:cNvCxnSpPr>
            <p:nvPr/>
          </p:nvCxnSpPr>
          <p:spPr>
            <a:xfrm flipV="1">
              <a:off x="1983745" y="5036268"/>
              <a:ext cx="454889" cy="834949"/>
            </a:xfrm>
            <a:prstGeom prst="line">
              <a:avLst/>
            </a:prstGeom>
            <a:noFill/>
            <a:ln w="38100" cap="flat" cmpd="sng" algn="ctr">
              <a:solidFill>
                <a:srgbClr val="D9D9D9"/>
              </a:solidFill>
              <a:prstDash val="solid"/>
            </a:ln>
            <a:effectLst/>
          </p:spPr>
        </p:cxnSp>
        <p:cxnSp>
          <p:nvCxnSpPr>
            <p:cNvPr id="335" name="Straight Connector 334"/>
            <p:cNvCxnSpPr>
              <a:stCxn id="448" idx="2"/>
              <a:endCxn id="444" idx="7"/>
            </p:cNvCxnSpPr>
            <p:nvPr/>
          </p:nvCxnSpPr>
          <p:spPr>
            <a:xfrm flipH="1">
              <a:off x="8784133" y="1268220"/>
              <a:ext cx="247101" cy="11082"/>
            </a:xfrm>
            <a:prstGeom prst="line">
              <a:avLst/>
            </a:prstGeom>
            <a:noFill/>
            <a:ln w="38100" cap="flat" cmpd="sng" algn="ctr">
              <a:solidFill>
                <a:srgbClr val="D9D9D9"/>
              </a:solidFill>
              <a:prstDash val="solid"/>
            </a:ln>
            <a:effectLst/>
          </p:spPr>
        </p:cxnSp>
        <p:cxnSp>
          <p:nvCxnSpPr>
            <p:cNvPr id="336" name="Straight Connector 335"/>
            <p:cNvCxnSpPr>
              <a:stCxn id="447" idx="3"/>
              <a:endCxn id="444" idx="7"/>
            </p:cNvCxnSpPr>
            <p:nvPr/>
          </p:nvCxnSpPr>
          <p:spPr>
            <a:xfrm flipH="1">
              <a:off x="8784133" y="1126496"/>
              <a:ext cx="99267" cy="152806"/>
            </a:xfrm>
            <a:prstGeom prst="line">
              <a:avLst/>
            </a:prstGeom>
            <a:noFill/>
            <a:ln w="38100" cap="flat" cmpd="sng" algn="ctr">
              <a:solidFill>
                <a:srgbClr val="D9D9D9"/>
              </a:solidFill>
              <a:prstDash val="solid"/>
            </a:ln>
            <a:effectLst/>
          </p:spPr>
        </p:cxnSp>
        <p:cxnSp>
          <p:nvCxnSpPr>
            <p:cNvPr id="338" name="Straight Connector 337"/>
            <p:cNvCxnSpPr>
              <a:stCxn id="446" idx="4"/>
              <a:endCxn id="444" idx="7"/>
            </p:cNvCxnSpPr>
            <p:nvPr/>
          </p:nvCxnSpPr>
          <p:spPr>
            <a:xfrm>
              <a:off x="8735752" y="1094104"/>
              <a:ext cx="48381" cy="185198"/>
            </a:xfrm>
            <a:prstGeom prst="line">
              <a:avLst/>
            </a:prstGeom>
            <a:noFill/>
            <a:ln w="38100" cap="flat" cmpd="sng" algn="ctr">
              <a:solidFill>
                <a:srgbClr val="D9D9D9"/>
              </a:solidFill>
              <a:prstDash val="solid"/>
            </a:ln>
            <a:effectLst/>
          </p:spPr>
        </p:cxnSp>
        <p:cxnSp>
          <p:nvCxnSpPr>
            <p:cNvPr id="339" name="Straight Connector 338"/>
            <p:cNvCxnSpPr>
              <a:stCxn id="235" idx="0"/>
            </p:cNvCxnSpPr>
            <p:nvPr/>
          </p:nvCxnSpPr>
          <p:spPr>
            <a:xfrm flipV="1">
              <a:off x="10250003" y="-141512"/>
              <a:ext cx="147917" cy="1180936"/>
            </a:xfrm>
            <a:prstGeom prst="line">
              <a:avLst/>
            </a:prstGeom>
            <a:noFill/>
            <a:ln w="38100" cap="flat" cmpd="sng" algn="ctr">
              <a:solidFill>
                <a:srgbClr val="D9D9D9"/>
              </a:solidFill>
              <a:prstDash val="solid"/>
            </a:ln>
            <a:effectLst/>
          </p:spPr>
        </p:cxnSp>
        <p:cxnSp>
          <p:nvCxnSpPr>
            <p:cNvPr id="341" name="Straight Connector 340"/>
            <p:cNvCxnSpPr>
              <a:stCxn id="449" idx="5"/>
              <a:endCxn id="453" idx="1"/>
            </p:cNvCxnSpPr>
            <p:nvPr/>
          </p:nvCxnSpPr>
          <p:spPr>
            <a:xfrm>
              <a:off x="9783636" y="3078959"/>
              <a:ext cx="36232" cy="127731"/>
            </a:xfrm>
            <a:prstGeom prst="line">
              <a:avLst/>
            </a:prstGeom>
            <a:noFill/>
            <a:ln w="38100" cap="flat" cmpd="sng" algn="ctr">
              <a:solidFill>
                <a:srgbClr val="D9D9D9"/>
              </a:solidFill>
              <a:prstDash val="solid"/>
            </a:ln>
            <a:effectLst/>
          </p:spPr>
        </p:cxnSp>
        <p:cxnSp>
          <p:nvCxnSpPr>
            <p:cNvPr id="342" name="Straight Connector 341"/>
            <p:cNvCxnSpPr>
              <a:stCxn id="449" idx="5"/>
              <a:endCxn id="450" idx="1"/>
            </p:cNvCxnSpPr>
            <p:nvPr/>
          </p:nvCxnSpPr>
          <p:spPr>
            <a:xfrm>
              <a:off x="9783636" y="3078959"/>
              <a:ext cx="191017" cy="65090"/>
            </a:xfrm>
            <a:prstGeom prst="line">
              <a:avLst/>
            </a:prstGeom>
            <a:noFill/>
            <a:ln w="38100" cap="flat" cmpd="sng" algn="ctr">
              <a:solidFill>
                <a:srgbClr val="D9D9D9"/>
              </a:solidFill>
              <a:prstDash val="solid"/>
            </a:ln>
            <a:effectLst/>
          </p:spPr>
        </p:cxnSp>
        <p:cxnSp>
          <p:nvCxnSpPr>
            <p:cNvPr id="343" name="Straight Connector 342"/>
            <p:cNvCxnSpPr>
              <a:stCxn id="449" idx="6"/>
              <a:endCxn id="452" idx="2"/>
            </p:cNvCxnSpPr>
            <p:nvPr/>
          </p:nvCxnSpPr>
          <p:spPr>
            <a:xfrm flipV="1">
              <a:off x="9833592" y="2922774"/>
              <a:ext cx="233619" cy="35579"/>
            </a:xfrm>
            <a:prstGeom prst="line">
              <a:avLst/>
            </a:prstGeom>
            <a:noFill/>
            <a:ln w="38100" cap="flat" cmpd="sng" algn="ctr">
              <a:solidFill>
                <a:srgbClr val="D9D9D9"/>
              </a:solidFill>
              <a:prstDash val="solid"/>
            </a:ln>
            <a:effectLst/>
          </p:spPr>
        </p:cxnSp>
        <p:cxnSp>
          <p:nvCxnSpPr>
            <p:cNvPr id="344" name="Straight Connector 343"/>
            <p:cNvCxnSpPr>
              <a:stCxn id="449" idx="7"/>
              <a:endCxn id="457" idx="3"/>
            </p:cNvCxnSpPr>
            <p:nvPr/>
          </p:nvCxnSpPr>
          <p:spPr>
            <a:xfrm flipV="1">
              <a:off x="9783636" y="2761644"/>
              <a:ext cx="108432" cy="76103"/>
            </a:xfrm>
            <a:prstGeom prst="line">
              <a:avLst/>
            </a:prstGeom>
            <a:noFill/>
            <a:ln w="38100" cap="flat" cmpd="sng" algn="ctr">
              <a:solidFill>
                <a:srgbClr val="D9D9D9"/>
              </a:solidFill>
              <a:prstDash val="solid"/>
            </a:ln>
            <a:effectLst/>
          </p:spPr>
        </p:cxnSp>
        <p:cxnSp>
          <p:nvCxnSpPr>
            <p:cNvPr id="345" name="Straight Connector 344"/>
            <p:cNvCxnSpPr>
              <a:stCxn id="439" idx="3"/>
              <a:endCxn id="242" idx="7"/>
            </p:cNvCxnSpPr>
            <p:nvPr/>
          </p:nvCxnSpPr>
          <p:spPr>
            <a:xfrm flipH="1">
              <a:off x="11155010" y="3968656"/>
              <a:ext cx="236155" cy="367830"/>
            </a:xfrm>
            <a:prstGeom prst="line">
              <a:avLst/>
            </a:prstGeom>
            <a:noFill/>
            <a:ln w="38100" cap="flat" cmpd="sng" algn="ctr">
              <a:solidFill>
                <a:srgbClr val="D9D9D9"/>
              </a:solidFill>
              <a:prstDash val="solid"/>
            </a:ln>
            <a:effectLst/>
          </p:spPr>
        </p:cxnSp>
        <p:cxnSp>
          <p:nvCxnSpPr>
            <p:cNvPr id="346" name="Straight Connector 345"/>
            <p:cNvCxnSpPr>
              <a:stCxn id="441" idx="2"/>
              <a:endCxn id="242" idx="7"/>
            </p:cNvCxnSpPr>
            <p:nvPr/>
          </p:nvCxnSpPr>
          <p:spPr>
            <a:xfrm flipH="1">
              <a:off x="11155010" y="4227790"/>
              <a:ext cx="817662" cy="108696"/>
            </a:xfrm>
            <a:prstGeom prst="line">
              <a:avLst/>
            </a:prstGeom>
            <a:noFill/>
            <a:ln w="38100" cap="flat" cmpd="sng" algn="ctr">
              <a:solidFill>
                <a:srgbClr val="D9D9D9"/>
              </a:solidFill>
              <a:prstDash val="solid"/>
            </a:ln>
            <a:effectLst/>
          </p:spPr>
        </p:cxnSp>
        <p:cxnSp>
          <p:nvCxnSpPr>
            <p:cNvPr id="348" name="Straight Connector 347"/>
            <p:cNvCxnSpPr>
              <a:stCxn id="253" idx="1"/>
              <a:endCxn id="434" idx="4"/>
            </p:cNvCxnSpPr>
            <p:nvPr/>
          </p:nvCxnSpPr>
          <p:spPr>
            <a:xfrm flipV="1">
              <a:off x="841178" y="483746"/>
              <a:ext cx="152422" cy="827797"/>
            </a:xfrm>
            <a:prstGeom prst="line">
              <a:avLst/>
            </a:prstGeom>
            <a:noFill/>
            <a:ln w="38100" cap="flat" cmpd="sng" algn="ctr">
              <a:solidFill>
                <a:srgbClr val="D9D9D9"/>
              </a:solidFill>
              <a:prstDash val="solid"/>
            </a:ln>
            <a:effectLst/>
          </p:spPr>
        </p:cxnSp>
        <p:cxnSp>
          <p:nvCxnSpPr>
            <p:cNvPr id="349" name="Straight Connector 348"/>
            <p:cNvCxnSpPr>
              <a:stCxn id="253" idx="1"/>
              <a:endCxn id="431" idx="4"/>
            </p:cNvCxnSpPr>
            <p:nvPr/>
          </p:nvCxnSpPr>
          <p:spPr>
            <a:xfrm flipH="1" flipV="1">
              <a:off x="441630" y="628631"/>
              <a:ext cx="399548" cy="682912"/>
            </a:xfrm>
            <a:prstGeom prst="line">
              <a:avLst/>
            </a:prstGeom>
            <a:noFill/>
            <a:ln w="38100" cap="flat" cmpd="sng" algn="ctr">
              <a:solidFill>
                <a:srgbClr val="D9D9D9"/>
              </a:solidFill>
              <a:prstDash val="solid"/>
            </a:ln>
            <a:effectLst/>
          </p:spPr>
        </p:cxnSp>
        <p:cxnSp>
          <p:nvCxnSpPr>
            <p:cNvPr id="351" name="Straight Connector 350"/>
            <p:cNvCxnSpPr>
              <a:stCxn id="253" idx="1"/>
              <a:endCxn id="433" idx="5"/>
            </p:cNvCxnSpPr>
            <p:nvPr/>
          </p:nvCxnSpPr>
          <p:spPr>
            <a:xfrm flipH="1" flipV="1">
              <a:off x="242977" y="876599"/>
              <a:ext cx="598201" cy="434944"/>
            </a:xfrm>
            <a:prstGeom prst="line">
              <a:avLst/>
            </a:prstGeom>
            <a:noFill/>
            <a:ln w="38100" cap="flat" cmpd="sng" algn="ctr">
              <a:solidFill>
                <a:srgbClr val="D9D9D9"/>
              </a:solidFill>
              <a:prstDash val="solid"/>
            </a:ln>
            <a:effectLst/>
          </p:spPr>
        </p:cxnSp>
        <p:cxnSp>
          <p:nvCxnSpPr>
            <p:cNvPr id="352" name="Straight Connector 351"/>
            <p:cNvCxnSpPr>
              <a:stCxn id="253" idx="1"/>
              <a:endCxn id="432" idx="3"/>
            </p:cNvCxnSpPr>
            <p:nvPr/>
          </p:nvCxnSpPr>
          <p:spPr>
            <a:xfrm flipH="1" flipV="1">
              <a:off x="630414" y="535056"/>
              <a:ext cx="210764" cy="776487"/>
            </a:xfrm>
            <a:prstGeom prst="line">
              <a:avLst/>
            </a:prstGeom>
            <a:noFill/>
            <a:ln w="38100" cap="flat" cmpd="sng" algn="ctr">
              <a:solidFill>
                <a:srgbClr val="D9D9D9"/>
              </a:solidFill>
              <a:prstDash val="solid"/>
            </a:ln>
            <a:effectLst/>
          </p:spPr>
        </p:cxnSp>
      </p:grpSp>
      <p:grpSp>
        <p:nvGrpSpPr>
          <p:cNvPr id="353" name="4 lines"/>
          <p:cNvGrpSpPr/>
          <p:nvPr/>
        </p:nvGrpSpPr>
        <p:grpSpPr>
          <a:xfrm>
            <a:off x="-255862" y="-16269"/>
            <a:ext cx="13458987" cy="7513552"/>
            <a:chOff x="-255862" y="-30783"/>
            <a:chExt cx="13458987" cy="7513552"/>
          </a:xfrm>
        </p:grpSpPr>
        <p:cxnSp>
          <p:nvCxnSpPr>
            <p:cNvPr id="354" name="Straight Connector 353"/>
            <p:cNvCxnSpPr/>
            <p:nvPr/>
          </p:nvCxnSpPr>
          <p:spPr>
            <a:xfrm flipV="1">
              <a:off x="12081601" y="1377506"/>
              <a:ext cx="1121524" cy="329396"/>
            </a:xfrm>
            <a:prstGeom prst="line">
              <a:avLst/>
            </a:prstGeom>
            <a:noFill/>
            <a:ln w="38100" cap="flat" cmpd="sng" algn="ctr">
              <a:solidFill>
                <a:srgbClr val="D9D9D9"/>
              </a:solidFill>
              <a:prstDash val="solid"/>
            </a:ln>
            <a:effectLst/>
          </p:spPr>
        </p:cxnSp>
        <p:cxnSp>
          <p:nvCxnSpPr>
            <p:cNvPr id="355" name="Straight Connector 354"/>
            <p:cNvCxnSpPr/>
            <p:nvPr/>
          </p:nvCxnSpPr>
          <p:spPr>
            <a:xfrm flipV="1">
              <a:off x="11808707" y="2857055"/>
              <a:ext cx="1065776" cy="86784"/>
            </a:xfrm>
            <a:prstGeom prst="line">
              <a:avLst/>
            </a:prstGeom>
            <a:noFill/>
            <a:ln w="38100" cap="flat" cmpd="sng" algn="ctr">
              <a:solidFill>
                <a:srgbClr val="D9D9D9"/>
              </a:solidFill>
              <a:prstDash val="solid"/>
            </a:ln>
            <a:effectLst/>
          </p:spPr>
        </p:cxnSp>
        <p:cxnSp>
          <p:nvCxnSpPr>
            <p:cNvPr id="356" name="Straight Connector 355"/>
            <p:cNvCxnSpPr/>
            <p:nvPr/>
          </p:nvCxnSpPr>
          <p:spPr>
            <a:xfrm>
              <a:off x="11637272" y="3163807"/>
              <a:ext cx="1328804" cy="269989"/>
            </a:xfrm>
            <a:prstGeom prst="line">
              <a:avLst/>
            </a:prstGeom>
            <a:noFill/>
            <a:ln w="38100" cap="flat" cmpd="sng" algn="ctr">
              <a:solidFill>
                <a:srgbClr val="D9D9D9"/>
              </a:solidFill>
              <a:prstDash val="solid"/>
            </a:ln>
            <a:effectLst/>
          </p:spPr>
        </p:cxnSp>
        <p:cxnSp>
          <p:nvCxnSpPr>
            <p:cNvPr id="358" name="Straight Connector 357"/>
            <p:cNvCxnSpPr>
              <a:stCxn id="393" idx="5"/>
              <a:endCxn id="403" idx="7"/>
            </p:cNvCxnSpPr>
            <p:nvPr/>
          </p:nvCxnSpPr>
          <p:spPr>
            <a:xfrm flipH="1">
              <a:off x="10934299" y="6203592"/>
              <a:ext cx="140934" cy="492362"/>
            </a:xfrm>
            <a:prstGeom prst="line">
              <a:avLst/>
            </a:prstGeom>
            <a:noFill/>
            <a:ln w="38100" cap="flat" cmpd="sng" algn="ctr">
              <a:solidFill>
                <a:srgbClr val="D9D9D9"/>
              </a:solidFill>
              <a:prstDash val="solid"/>
            </a:ln>
            <a:effectLst/>
          </p:spPr>
        </p:cxnSp>
        <p:cxnSp>
          <p:nvCxnSpPr>
            <p:cNvPr id="359" name="Straight Connector 358"/>
            <p:cNvCxnSpPr/>
            <p:nvPr/>
          </p:nvCxnSpPr>
          <p:spPr>
            <a:xfrm flipV="1">
              <a:off x="11752217" y="316299"/>
              <a:ext cx="1295803" cy="412956"/>
            </a:xfrm>
            <a:prstGeom prst="line">
              <a:avLst/>
            </a:prstGeom>
            <a:noFill/>
            <a:ln w="38100" cap="flat" cmpd="sng" algn="ctr">
              <a:solidFill>
                <a:srgbClr val="D9D9D9"/>
              </a:solidFill>
              <a:prstDash val="solid"/>
            </a:ln>
            <a:effectLst/>
          </p:spPr>
        </p:cxnSp>
        <p:cxnSp>
          <p:nvCxnSpPr>
            <p:cNvPr id="361" name="Straight Connector 360"/>
            <p:cNvCxnSpPr/>
            <p:nvPr/>
          </p:nvCxnSpPr>
          <p:spPr>
            <a:xfrm>
              <a:off x="11580782" y="949223"/>
              <a:ext cx="1328804" cy="269989"/>
            </a:xfrm>
            <a:prstGeom prst="line">
              <a:avLst/>
            </a:prstGeom>
            <a:noFill/>
            <a:ln w="38100" cap="flat" cmpd="sng" algn="ctr">
              <a:solidFill>
                <a:srgbClr val="D9D9D9"/>
              </a:solidFill>
              <a:prstDash val="solid"/>
            </a:ln>
            <a:effectLst/>
          </p:spPr>
        </p:cxnSp>
        <p:cxnSp>
          <p:nvCxnSpPr>
            <p:cNvPr id="362" name="Straight Connector 361"/>
            <p:cNvCxnSpPr>
              <a:stCxn id="436" idx="7"/>
              <a:endCxn id="435" idx="3"/>
            </p:cNvCxnSpPr>
            <p:nvPr/>
          </p:nvCxnSpPr>
          <p:spPr>
            <a:xfrm flipV="1">
              <a:off x="1558422" y="6265575"/>
              <a:ext cx="145521" cy="580832"/>
            </a:xfrm>
            <a:prstGeom prst="line">
              <a:avLst/>
            </a:prstGeom>
            <a:noFill/>
            <a:ln w="38100" cap="flat" cmpd="sng" algn="ctr">
              <a:solidFill>
                <a:srgbClr val="D9D9D9"/>
              </a:solidFill>
              <a:prstDash val="solid"/>
            </a:ln>
            <a:effectLst/>
          </p:spPr>
        </p:cxnSp>
        <p:cxnSp>
          <p:nvCxnSpPr>
            <p:cNvPr id="363" name="Straight Connector 362"/>
            <p:cNvCxnSpPr>
              <a:stCxn id="438" idx="7"/>
              <a:endCxn id="435" idx="3"/>
            </p:cNvCxnSpPr>
            <p:nvPr/>
          </p:nvCxnSpPr>
          <p:spPr>
            <a:xfrm flipV="1">
              <a:off x="947497" y="6265575"/>
              <a:ext cx="756446" cy="846019"/>
            </a:xfrm>
            <a:prstGeom prst="line">
              <a:avLst/>
            </a:prstGeom>
            <a:noFill/>
            <a:ln w="38100" cap="flat" cmpd="sng" algn="ctr">
              <a:solidFill>
                <a:srgbClr val="D9D9D9"/>
              </a:solidFill>
              <a:prstDash val="solid"/>
            </a:ln>
            <a:effectLst/>
          </p:spPr>
        </p:cxnSp>
        <p:cxnSp>
          <p:nvCxnSpPr>
            <p:cNvPr id="364" name="Straight Connector 363"/>
            <p:cNvCxnSpPr>
              <a:stCxn id="414" idx="4"/>
              <a:endCxn id="240" idx="2"/>
            </p:cNvCxnSpPr>
            <p:nvPr/>
          </p:nvCxnSpPr>
          <p:spPr>
            <a:xfrm>
              <a:off x="645995" y="4419121"/>
              <a:ext cx="358658" cy="755745"/>
            </a:xfrm>
            <a:prstGeom prst="line">
              <a:avLst/>
            </a:prstGeom>
            <a:noFill/>
            <a:ln w="38100" cap="flat" cmpd="sng" algn="ctr">
              <a:solidFill>
                <a:srgbClr val="D9D9D9"/>
              </a:solidFill>
              <a:prstDash val="solid"/>
            </a:ln>
            <a:effectLst/>
          </p:spPr>
        </p:cxnSp>
        <p:cxnSp>
          <p:nvCxnSpPr>
            <p:cNvPr id="365" name="Straight Connector 364"/>
            <p:cNvCxnSpPr>
              <a:stCxn id="413" idx="4"/>
              <a:endCxn id="240" idx="2"/>
            </p:cNvCxnSpPr>
            <p:nvPr/>
          </p:nvCxnSpPr>
          <p:spPr>
            <a:xfrm>
              <a:off x="213458" y="4614336"/>
              <a:ext cx="791195" cy="560530"/>
            </a:xfrm>
            <a:prstGeom prst="line">
              <a:avLst/>
            </a:prstGeom>
            <a:noFill/>
            <a:ln w="38100" cap="flat" cmpd="sng" algn="ctr">
              <a:solidFill>
                <a:srgbClr val="D9D9D9"/>
              </a:solidFill>
              <a:prstDash val="solid"/>
            </a:ln>
            <a:effectLst/>
          </p:spPr>
        </p:cxnSp>
        <p:cxnSp>
          <p:nvCxnSpPr>
            <p:cNvPr id="366" name="Straight Connector 365"/>
            <p:cNvCxnSpPr>
              <a:stCxn id="415" idx="5"/>
              <a:endCxn id="240" idx="2"/>
            </p:cNvCxnSpPr>
            <p:nvPr/>
          </p:nvCxnSpPr>
          <p:spPr>
            <a:xfrm>
              <a:off x="-9243" y="4915309"/>
              <a:ext cx="1013896" cy="259557"/>
            </a:xfrm>
            <a:prstGeom prst="line">
              <a:avLst/>
            </a:prstGeom>
            <a:noFill/>
            <a:ln w="38100" cap="flat" cmpd="sng" algn="ctr">
              <a:solidFill>
                <a:srgbClr val="D9D9D9"/>
              </a:solidFill>
              <a:prstDash val="solid"/>
            </a:ln>
            <a:effectLst/>
          </p:spPr>
        </p:cxnSp>
        <p:cxnSp>
          <p:nvCxnSpPr>
            <p:cNvPr id="367" name="Straight Connector 366"/>
            <p:cNvCxnSpPr>
              <a:endCxn id="240" idx="3"/>
            </p:cNvCxnSpPr>
            <p:nvPr/>
          </p:nvCxnSpPr>
          <p:spPr>
            <a:xfrm flipV="1">
              <a:off x="-66129" y="5512125"/>
              <a:ext cx="987813" cy="544571"/>
            </a:xfrm>
            <a:prstGeom prst="line">
              <a:avLst/>
            </a:prstGeom>
            <a:noFill/>
            <a:ln w="38100" cap="flat" cmpd="sng" algn="ctr">
              <a:solidFill>
                <a:srgbClr val="D9D9D9"/>
              </a:solidFill>
              <a:prstDash val="solid"/>
            </a:ln>
            <a:effectLst/>
          </p:spPr>
        </p:cxnSp>
        <p:cxnSp>
          <p:nvCxnSpPr>
            <p:cNvPr id="368" name="Straight Connector 367"/>
            <p:cNvCxnSpPr>
              <a:endCxn id="240" idx="4"/>
            </p:cNvCxnSpPr>
            <p:nvPr/>
          </p:nvCxnSpPr>
          <p:spPr>
            <a:xfrm flipV="1">
              <a:off x="-28288" y="5799009"/>
              <a:ext cx="1119520" cy="1404655"/>
            </a:xfrm>
            <a:prstGeom prst="line">
              <a:avLst/>
            </a:prstGeom>
            <a:noFill/>
            <a:ln w="38100" cap="flat" cmpd="sng" algn="ctr">
              <a:solidFill>
                <a:srgbClr val="D9D9D9"/>
              </a:solidFill>
              <a:prstDash val="solid"/>
            </a:ln>
            <a:effectLst/>
          </p:spPr>
        </p:cxnSp>
        <p:cxnSp>
          <p:nvCxnSpPr>
            <p:cNvPr id="370" name="Straight Connector 369"/>
            <p:cNvCxnSpPr>
              <a:endCxn id="240" idx="3"/>
            </p:cNvCxnSpPr>
            <p:nvPr/>
          </p:nvCxnSpPr>
          <p:spPr>
            <a:xfrm flipV="1">
              <a:off x="-255862" y="5512125"/>
              <a:ext cx="1177546" cy="1134427"/>
            </a:xfrm>
            <a:prstGeom prst="line">
              <a:avLst/>
            </a:prstGeom>
            <a:noFill/>
            <a:ln w="38100" cap="flat" cmpd="sng" algn="ctr">
              <a:solidFill>
                <a:srgbClr val="D9D9D9"/>
              </a:solidFill>
              <a:prstDash val="solid"/>
            </a:ln>
            <a:effectLst/>
          </p:spPr>
        </p:cxnSp>
        <p:cxnSp>
          <p:nvCxnSpPr>
            <p:cNvPr id="371" name="Straight Connector 370"/>
            <p:cNvCxnSpPr>
              <a:endCxn id="435" idx="4"/>
            </p:cNvCxnSpPr>
            <p:nvPr/>
          </p:nvCxnSpPr>
          <p:spPr>
            <a:xfrm flipH="1" flipV="1">
              <a:off x="1889477" y="6319136"/>
              <a:ext cx="77923" cy="941577"/>
            </a:xfrm>
            <a:prstGeom prst="line">
              <a:avLst/>
            </a:prstGeom>
            <a:noFill/>
            <a:ln w="38100" cap="flat" cmpd="sng" algn="ctr">
              <a:solidFill>
                <a:srgbClr val="D9D9D9"/>
              </a:solidFill>
              <a:prstDash val="solid"/>
            </a:ln>
            <a:effectLst/>
          </p:spPr>
        </p:cxnSp>
        <p:cxnSp>
          <p:nvCxnSpPr>
            <p:cNvPr id="373" name="Straight Connector 372"/>
            <p:cNvCxnSpPr>
              <a:endCxn id="439" idx="6"/>
            </p:cNvCxnSpPr>
            <p:nvPr/>
          </p:nvCxnSpPr>
          <p:spPr>
            <a:xfrm flipH="1">
              <a:off x="11532681" y="3647505"/>
              <a:ext cx="1107404" cy="228845"/>
            </a:xfrm>
            <a:prstGeom prst="line">
              <a:avLst/>
            </a:prstGeom>
            <a:noFill/>
            <a:ln w="38100" cap="flat" cmpd="sng" algn="ctr">
              <a:solidFill>
                <a:srgbClr val="D9D9D9"/>
              </a:solidFill>
              <a:prstDash val="solid"/>
            </a:ln>
            <a:effectLst/>
          </p:spPr>
        </p:cxnSp>
        <p:cxnSp>
          <p:nvCxnSpPr>
            <p:cNvPr id="375" name="Straight Connector 374"/>
            <p:cNvCxnSpPr>
              <a:stCxn id="393" idx="6"/>
            </p:cNvCxnSpPr>
            <p:nvPr/>
          </p:nvCxnSpPr>
          <p:spPr>
            <a:xfrm>
              <a:off x="11408285" y="6101621"/>
              <a:ext cx="1002256" cy="1381148"/>
            </a:xfrm>
            <a:prstGeom prst="line">
              <a:avLst/>
            </a:prstGeom>
            <a:noFill/>
            <a:ln w="38100" cap="flat" cmpd="sng" algn="ctr">
              <a:solidFill>
                <a:srgbClr val="D9D9D9"/>
              </a:solidFill>
              <a:prstDash val="solid"/>
            </a:ln>
            <a:effectLst/>
          </p:spPr>
        </p:cxnSp>
        <p:cxnSp>
          <p:nvCxnSpPr>
            <p:cNvPr id="376" name="Straight Connector 375"/>
            <p:cNvCxnSpPr>
              <a:stCxn id="433" idx="0"/>
            </p:cNvCxnSpPr>
            <p:nvPr/>
          </p:nvCxnSpPr>
          <p:spPr>
            <a:xfrm flipH="1" flipV="1">
              <a:off x="-44385" y="-30783"/>
              <a:ext cx="195056" cy="765866"/>
            </a:xfrm>
            <a:prstGeom prst="line">
              <a:avLst/>
            </a:prstGeom>
            <a:noFill/>
            <a:ln w="38100" cap="flat" cmpd="sng" algn="ctr">
              <a:solidFill>
                <a:srgbClr val="D9D9D9"/>
              </a:solidFill>
              <a:prstDash val="solid"/>
            </a:ln>
            <a:effectLst/>
          </p:spPr>
        </p:cxnSp>
        <p:cxnSp>
          <p:nvCxnSpPr>
            <p:cNvPr id="378" name="Straight Connector 377"/>
            <p:cNvCxnSpPr>
              <a:endCxn id="433" idx="3"/>
            </p:cNvCxnSpPr>
            <p:nvPr/>
          </p:nvCxnSpPr>
          <p:spPr>
            <a:xfrm flipV="1">
              <a:off x="-17296" y="900420"/>
              <a:ext cx="133170" cy="192775"/>
            </a:xfrm>
            <a:prstGeom prst="line">
              <a:avLst/>
            </a:prstGeom>
            <a:noFill/>
            <a:ln w="38100" cap="flat" cmpd="sng" algn="ctr">
              <a:solidFill>
                <a:srgbClr val="D9D9D9"/>
              </a:solidFill>
              <a:prstDash val="solid"/>
            </a:ln>
            <a:effectLst/>
          </p:spPr>
        </p:cxnSp>
      </p:grpSp>
      <p:cxnSp>
        <p:nvCxnSpPr>
          <p:cNvPr id="379" name="First connector"/>
          <p:cNvCxnSpPr/>
          <p:nvPr/>
        </p:nvCxnSpPr>
        <p:spPr>
          <a:xfrm>
            <a:off x="-280963" y="3497262"/>
            <a:ext cx="5394960" cy="0"/>
          </a:xfrm>
          <a:prstGeom prst="line">
            <a:avLst/>
          </a:prstGeom>
          <a:noFill/>
          <a:ln w="57150" cap="flat" cmpd="sng" algn="ctr">
            <a:solidFill>
              <a:srgbClr val="FFFFFF">
                <a:lumMod val="85000"/>
              </a:srgbClr>
            </a:solidFill>
            <a:prstDash val="solid"/>
            <a:headEnd type="none"/>
            <a:tailEnd type="none"/>
          </a:ln>
          <a:effectLst/>
        </p:spPr>
      </p:cxnSp>
      <p:sp>
        <p:nvSpPr>
          <p:cNvPr id="381" name="Freeform 18"/>
          <p:cNvSpPr>
            <a:spLocks noChangeAspect="1" noEditPoints="1"/>
          </p:cNvSpPr>
          <p:nvPr/>
        </p:nvSpPr>
        <p:spPr bwMode="auto">
          <a:xfrm>
            <a:off x="5082478" y="1174925"/>
            <a:ext cx="772216" cy="548640"/>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2" name="Freeform 18"/>
          <p:cNvSpPr>
            <a:spLocks noChangeAspect="1" noEditPoints="1"/>
          </p:cNvSpPr>
          <p:nvPr/>
        </p:nvSpPr>
        <p:spPr bwMode="auto">
          <a:xfrm>
            <a:off x="9866461" y="1430931"/>
            <a:ext cx="772216" cy="548640"/>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4" name="Freeform 83"/>
          <p:cNvSpPr>
            <a:spLocks noChangeAspect="1" noEditPoints="1"/>
          </p:cNvSpPr>
          <p:nvPr/>
        </p:nvSpPr>
        <p:spPr bwMode="auto">
          <a:xfrm>
            <a:off x="648301" y="1533963"/>
            <a:ext cx="621176" cy="35311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5" name="Freeform 83"/>
          <p:cNvSpPr>
            <a:spLocks noChangeAspect="1" noEditPoints="1"/>
          </p:cNvSpPr>
          <p:nvPr/>
        </p:nvSpPr>
        <p:spPr bwMode="auto">
          <a:xfrm>
            <a:off x="10018264" y="4017168"/>
            <a:ext cx="965128" cy="548640"/>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7" name="Freeform 83"/>
          <p:cNvSpPr>
            <a:spLocks noChangeAspect="1" noEditPoints="1"/>
          </p:cNvSpPr>
          <p:nvPr/>
        </p:nvSpPr>
        <p:spPr bwMode="auto">
          <a:xfrm>
            <a:off x="1064473" y="5254474"/>
            <a:ext cx="576568" cy="327758"/>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8" name="Freeform 18"/>
          <p:cNvSpPr>
            <a:spLocks noChangeAspect="1" noEditPoints="1"/>
          </p:cNvSpPr>
          <p:nvPr/>
        </p:nvSpPr>
        <p:spPr bwMode="auto">
          <a:xfrm>
            <a:off x="5635431" y="3077123"/>
            <a:ext cx="1174096" cy="834166"/>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9" name="Oval 388"/>
          <p:cNvSpPr/>
          <p:nvPr/>
        </p:nvSpPr>
        <p:spPr>
          <a:xfrm rot="20370523">
            <a:off x="3378801" y="5872637"/>
            <a:ext cx="1353732" cy="1353732"/>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390" name="Oval 389"/>
          <p:cNvSpPr/>
          <p:nvPr/>
        </p:nvSpPr>
        <p:spPr>
          <a:xfrm rot="17658319">
            <a:off x="5373085" y="6341480"/>
            <a:ext cx="661336" cy="661336"/>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391" name="Freeform 83"/>
          <p:cNvSpPr>
            <a:spLocks noChangeAspect="1" noEditPoints="1"/>
          </p:cNvSpPr>
          <p:nvPr/>
        </p:nvSpPr>
        <p:spPr bwMode="auto">
          <a:xfrm>
            <a:off x="3576401" y="6277057"/>
            <a:ext cx="958532" cy="544892"/>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3" name="Oval 392"/>
          <p:cNvSpPr/>
          <p:nvPr/>
        </p:nvSpPr>
        <p:spPr>
          <a:xfrm rot="2893360">
            <a:off x="10640148" y="5296833"/>
            <a:ext cx="922002" cy="922002"/>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394" name="Oval 393"/>
          <p:cNvSpPr/>
          <p:nvPr/>
        </p:nvSpPr>
        <p:spPr>
          <a:xfrm rot="8118791">
            <a:off x="8883815" y="5785402"/>
            <a:ext cx="680000" cy="68000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396" name="Oval 395"/>
          <p:cNvSpPr/>
          <p:nvPr/>
        </p:nvSpPr>
        <p:spPr>
          <a:xfrm rot="6117955">
            <a:off x="9558463" y="6319352"/>
            <a:ext cx="528481" cy="52848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397" name="Freeform 6"/>
          <p:cNvSpPr>
            <a:spLocks noChangeAspect="1" noEditPoints="1"/>
          </p:cNvSpPr>
          <p:nvPr/>
        </p:nvSpPr>
        <p:spPr bwMode="auto">
          <a:xfrm>
            <a:off x="9663019" y="6496354"/>
            <a:ext cx="286076" cy="213195"/>
          </a:xfrm>
          <a:custGeom>
            <a:avLst/>
            <a:gdLst>
              <a:gd name="T0" fmla="*/ 1039 w 1068"/>
              <a:gd name="T1" fmla="*/ 0 h 796"/>
              <a:gd name="T2" fmla="*/ 189 w 1068"/>
              <a:gd name="T3" fmla="*/ 0 h 796"/>
              <a:gd name="T4" fmla="*/ 158 w 1068"/>
              <a:gd name="T5" fmla="*/ 28 h 796"/>
              <a:gd name="T6" fmla="*/ 158 w 1068"/>
              <a:gd name="T7" fmla="*/ 156 h 796"/>
              <a:gd name="T8" fmla="*/ 8 w 1068"/>
              <a:gd name="T9" fmla="*/ 156 h 796"/>
              <a:gd name="T10" fmla="*/ 0 w 1068"/>
              <a:gd name="T11" fmla="*/ 164 h 796"/>
              <a:gd name="T12" fmla="*/ 0 w 1068"/>
              <a:gd name="T13" fmla="*/ 289 h 796"/>
              <a:gd name="T14" fmla="*/ 0 w 1068"/>
              <a:gd name="T15" fmla="*/ 297 h 796"/>
              <a:gd name="T16" fmla="*/ 0 w 1068"/>
              <a:gd name="T17" fmla="*/ 788 h 796"/>
              <a:gd name="T18" fmla="*/ 8 w 1068"/>
              <a:gd name="T19" fmla="*/ 796 h 796"/>
              <a:gd name="T20" fmla="*/ 309 w 1068"/>
              <a:gd name="T21" fmla="*/ 796 h 796"/>
              <a:gd name="T22" fmla="*/ 317 w 1068"/>
              <a:gd name="T23" fmla="*/ 788 h 796"/>
              <a:gd name="T24" fmla="*/ 317 w 1068"/>
              <a:gd name="T25" fmla="*/ 666 h 796"/>
              <a:gd name="T26" fmla="*/ 469 w 1068"/>
              <a:gd name="T27" fmla="*/ 666 h 796"/>
              <a:gd name="T28" fmla="*/ 469 w 1068"/>
              <a:gd name="T29" fmla="*/ 711 h 796"/>
              <a:gd name="T30" fmla="*/ 406 w 1068"/>
              <a:gd name="T31" fmla="*/ 769 h 796"/>
              <a:gd name="T32" fmla="*/ 837 w 1068"/>
              <a:gd name="T33" fmla="*/ 769 h 796"/>
              <a:gd name="T34" fmla="*/ 776 w 1068"/>
              <a:gd name="T35" fmla="*/ 711 h 796"/>
              <a:gd name="T36" fmla="*/ 776 w 1068"/>
              <a:gd name="T37" fmla="*/ 666 h 796"/>
              <a:gd name="T38" fmla="*/ 1039 w 1068"/>
              <a:gd name="T39" fmla="*/ 666 h 796"/>
              <a:gd name="T40" fmla="*/ 1068 w 1068"/>
              <a:gd name="T41" fmla="*/ 638 h 796"/>
              <a:gd name="T42" fmla="*/ 1068 w 1068"/>
              <a:gd name="T43" fmla="*/ 28 h 796"/>
              <a:gd name="T44" fmla="*/ 1039 w 1068"/>
              <a:gd name="T45" fmla="*/ 0 h 796"/>
              <a:gd name="T46" fmla="*/ 38 w 1068"/>
              <a:gd name="T47" fmla="*/ 253 h 796"/>
              <a:gd name="T48" fmla="*/ 38 w 1068"/>
              <a:gd name="T49" fmla="*/ 223 h 796"/>
              <a:gd name="T50" fmla="*/ 46 w 1068"/>
              <a:gd name="T51" fmla="*/ 215 h 796"/>
              <a:gd name="T52" fmla="*/ 158 w 1068"/>
              <a:gd name="T53" fmla="*/ 215 h 796"/>
              <a:gd name="T54" fmla="*/ 212 w 1068"/>
              <a:gd name="T55" fmla="*/ 215 h 796"/>
              <a:gd name="T56" fmla="*/ 271 w 1068"/>
              <a:gd name="T57" fmla="*/ 215 h 796"/>
              <a:gd name="T58" fmla="*/ 279 w 1068"/>
              <a:gd name="T59" fmla="*/ 223 h 796"/>
              <a:gd name="T60" fmla="*/ 279 w 1068"/>
              <a:gd name="T61" fmla="*/ 253 h 796"/>
              <a:gd name="T62" fmla="*/ 271 w 1068"/>
              <a:gd name="T63" fmla="*/ 261 h 796"/>
              <a:gd name="T64" fmla="*/ 212 w 1068"/>
              <a:gd name="T65" fmla="*/ 261 h 796"/>
              <a:gd name="T66" fmla="*/ 158 w 1068"/>
              <a:gd name="T67" fmla="*/ 261 h 796"/>
              <a:gd name="T68" fmla="*/ 46 w 1068"/>
              <a:gd name="T69" fmla="*/ 261 h 796"/>
              <a:gd name="T70" fmla="*/ 38 w 1068"/>
              <a:gd name="T71" fmla="*/ 253 h 796"/>
              <a:gd name="T72" fmla="*/ 232 w 1068"/>
              <a:gd name="T73" fmla="*/ 437 h 796"/>
              <a:gd name="T74" fmla="*/ 253 w 1068"/>
              <a:gd name="T75" fmla="*/ 415 h 796"/>
              <a:gd name="T76" fmla="*/ 276 w 1068"/>
              <a:gd name="T77" fmla="*/ 437 h 796"/>
              <a:gd name="T78" fmla="*/ 253 w 1068"/>
              <a:gd name="T79" fmla="*/ 458 h 796"/>
              <a:gd name="T80" fmla="*/ 232 w 1068"/>
              <a:gd name="T81" fmla="*/ 437 h 796"/>
              <a:gd name="T82" fmla="*/ 253 w 1068"/>
              <a:gd name="T83" fmla="*/ 387 h 796"/>
              <a:gd name="T84" fmla="*/ 224 w 1068"/>
              <a:gd name="T85" fmla="*/ 358 h 796"/>
              <a:gd name="T86" fmla="*/ 253 w 1068"/>
              <a:gd name="T87" fmla="*/ 330 h 796"/>
              <a:gd name="T88" fmla="*/ 283 w 1068"/>
              <a:gd name="T89" fmla="*/ 358 h 796"/>
              <a:gd name="T90" fmla="*/ 253 w 1068"/>
              <a:gd name="T91" fmla="*/ 387 h 796"/>
              <a:gd name="T92" fmla="*/ 1016 w 1068"/>
              <a:gd name="T93" fmla="*/ 592 h 796"/>
              <a:gd name="T94" fmla="*/ 992 w 1068"/>
              <a:gd name="T95" fmla="*/ 617 h 796"/>
              <a:gd name="T96" fmla="*/ 317 w 1068"/>
              <a:gd name="T97" fmla="*/ 617 h 796"/>
              <a:gd name="T98" fmla="*/ 317 w 1068"/>
              <a:gd name="T99" fmla="*/ 297 h 796"/>
              <a:gd name="T100" fmla="*/ 317 w 1068"/>
              <a:gd name="T101" fmla="*/ 289 h 796"/>
              <a:gd name="T102" fmla="*/ 317 w 1068"/>
              <a:gd name="T103" fmla="*/ 164 h 796"/>
              <a:gd name="T104" fmla="*/ 309 w 1068"/>
              <a:gd name="T105" fmla="*/ 156 h 796"/>
              <a:gd name="T106" fmla="*/ 212 w 1068"/>
              <a:gd name="T107" fmla="*/ 156 h 796"/>
              <a:gd name="T108" fmla="*/ 212 w 1068"/>
              <a:gd name="T109" fmla="*/ 74 h 796"/>
              <a:gd name="T110" fmla="*/ 237 w 1068"/>
              <a:gd name="T111" fmla="*/ 49 h 796"/>
              <a:gd name="T112" fmla="*/ 992 w 1068"/>
              <a:gd name="T113" fmla="*/ 49 h 796"/>
              <a:gd name="T114" fmla="*/ 1016 w 1068"/>
              <a:gd name="T115" fmla="*/ 74 h 796"/>
              <a:gd name="T116" fmla="*/ 1016 w 1068"/>
              <a:gd name="T117" fmla="*/ 59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8" h="796">
                <a:moveTo>
                  <a:pt x="1039" y="0"/>
                </a:moveTo>
                <a:cubicBezTo>
                  <a:pt x="189" y="0"/>
                  <a:pt x="189" y="0"/>
                  <a:pt x="189" y="0"/>
                </a:cubicBezTo>
                <a:cubicBezTo>
                  <a:pt x="173" y="0"/>
                  <a:pt x="158" y="12"/>
                  <a:pt x="158" y="28"/>
                </a:cubicBezTo>
                <a:cubicBezTo>
                  <a:pt x="158" y="74"/>
                  <a:pt x="158" y="116"/>
                  <a:pt x="158" y="156"/>
                </a:cubicBezTo>
                <a:cubicBezTo>
                  <a:pt x="8" y="156"/>
                  <a:pt x="8" y="156"/>
                  <a:pt x="8" y="156"/>
                </a:cubicBezTo>
                <a:cubicBezTo>
                  <a:pt x="3" y="156"/>
                  <a:pt x="0" y="159"/>
                  <a:pt x="0" y="164"/>
                </a:cubicBezTo>
                <a:cubicBezTo>
                  <a:pt x="0" y="289"/>
                  <a:pt x="0" y="289"/>
                  <a:pt x="0" y="289"/>
                </a:cubicBezTo>
                <a:cubicBezTo>
                  <a:pt x="0" y="297"/>
                  <a:pt x="0" y="297"/>
                  <a:pt x="0" y="297"/>
                </a:cubicBezTo>
                <a:cubicBezTo>
                  <a:pt x="0" y="788"/>
                  <a:pt x="0" y="788"/>
                  <a:pt x="0" y="788"/>
                </a:cubicBezTo>
                <a:cubicBezTo>
                  <a:pt x="0" y="793"/>
                  <a:pt x="3" y="796"/>
                  <a:pt x="8" y="796"/>
                </a:cubicBezTo>
                <a:cubicBezTo>
                  <a:pt x="309" y="796"/>
                  <a:pt x="309" y="796"/>
                  <a:pt x="309" y="796"/>
                </a:cubicBezTo>
                <a:cubicBezTo>
                  <a:pt x="314" y="796"/>
                  <a:pt x="317" y="793"/>
                  <a:pt x="317" y="788"/>
                </a:cubicBezTo>
                <a:cubicBezTo>
                  <a:pt x="317" y="743"/>
                  <a:pt x="317" y="703"/>
                  <a:pt x="317" y="666"/>
                </a:cubicBezTo>
                <a:cubicBezTo>
                  <a:pt x="469" y="666"/>
                  <a:pt x="469" y="666"/>
                  <a:pt x="469" y="666"/>
                </a:cubicBezTo>
                <a:cubicBezTo>
                  <a:pt x="469" y="711"/>
                  <a:pt x="469" y="711"/>
                  <a:pt x="469" y="711"/>
                </a:cubicBezTo>
                <a:cubicBezTo>
                  <a:pt x="406" y="769"/>
                  <a:pt x="406" y="769"/>
                  <a:pt x="406" y="769"/>
                </a:cubicBezTo>
                <a:cubicBezTo>
                  <a:pt x="837" y="769"/>
                  <a:pt x="837" y="769"/>
                  <a:pt x="837" y="769"/>
                </a:cubicBezTo>
                <a:cubicBezTo>
                  <a:pt x="776" y="711"/>
                  <a:pt x="776" y="711"/>
                  <a:pt x="776" y="711"/>
                </a:cubicBezTo>
                <a:cubicBezTo>
                  <a:pt x="776" y="666"/>
                  <a:pt x="776" y="666"/>
                  <a:pt x="776" y="666"/>
                </a:cubicBezTo>
                <a:cubicBezTo>
                  <a:pt x="1039" y="666"/>
                  <a:pt x="1039" y="666"/>
                  <a:pt x="1039" y="666"/>
                </a:cubicBezTo>
                <a:cubicBezTo>
                  <a:pt x="1056" y="666"/>
                  <a:pt x="1068" y="654"/>
                  <a:pt x="1068" y="638"/>
                </a:cubicBezTo>
                <a:cubicBezTo>
                  <a:pt x="1068" y="28"/>
                  <a:pt x="1068" y="28"/>
                  <a:pt x="1068" y="28"/>
                </a:cubicBezTo>
                <a:cubicBezTo>
                  <a:pt x="1068" y="12"/>
                  <a:pt x="1056" y="0"/>
                  <a:pt x="1039" y="0"/>
                </a:cubicBezTo>
                <a:close/>
                <a:moveTo>
                  <a:pt x="38" y="253"/>
                </a:moveTo>
                <a:cubicBezTo>
                  <a:pt x="38" y="223"/>
                  <a:pt x="38" y="223"/>
                  <a:pt x="38" y="223"/>
                </a:cubicBezTo>
                <a:cubicBezTo>
                  <a:pt x="38" y="218"/>
                  <a:pt x="41" y="215"/>
                  <a:pt x="46" y="215"/>
                </a:cubicBezTo>
                <a:cubicBezTo>
                  <a:pt x="92" y="215"/>
                  <a:pt x="129" y="215"/>
                  <a:pt x="158" y="215"/>
                </a:cubicBezTo>
                <a:cubicBezTo>
                  <a:pt x="180" y="215"/>
                  <a:pt x="198" y="215"/>
                  <a:pt x="212" y="215"/>
                </a:cubicBezTo>
                <a:cubicBezTo>
                  <a:pt x="271" y="215"/>
                  <a:pt x="271" y="215"/>
                  <a:pt x="271" y="215"/>
                </a:cubicBezTo>
                <a:cubicBezTo>
                  <a:pt x="276" y="215"/>
                  <a:pt x="279" y="218"/>
                  <a:pt x="279" y="223"/>
                </a:cubicBezTo>
                <a:cubicBezTo>
                  <a:pt x="279" y="253"/>
                  <a:pt x="279" y="253"/>
                  <a:pt x="279" y="253"/>
                </a:cubicBezTo>
                <a:cubicBezTo>
                  <a:pt x="279" y="258"/>
                  <a:pt x="276" y="261"/>
                  <a:pt x="271" y="261"/>
                </a:cubicBezTo>
                <a:cubicBezTo>
                  <a:pt x="249" y="261"/>
                  <a:pt x="230" y="261"/>
                  <a:pt x="212" y="261"/>
                </a:cubicBezTo>
                <a:cubicBezTo>
                  <a:pt x="192" y="261"/>
                  <a:pt x="174" y="261"/>
                  <a:pt x="158" y="261"/>
                </a:cubicBezTo>
                <a:cubicBezTo>
                  <a:pt x="46" y="261"/>
                  <a:pt x="46" y="261"/>
                  <a:pt x="46" y="261"/>
                </a:cubicBezTo>
                <a:cubicBezTo>
                  <a:pt x="41" y="261"/>
                  <a:pt x="38" y="258"/>
                  <a:pt x="38" y="253"/>
                </a:cubicBezTo>
                <a:close/>
                <a:moveTo>
                  <a:pt x="232" y="437"/>
                </a:moveTo>
                <a:cubicBezTo>
                  <a:pt x="232" y="425"/>
                  <a:pt x="241" y="415"/>
                  <a:pt x="253" y="415"/>
                </a:cubicBezTo>
                <a:cubicBezTo>
                  <a:pt x="265" y="415"/>
                  <a:pt x="276" y="425"/>
                  <a:pt x="276" y="437"/>
                </a:cubicBezTo>
                <a:cubicBezTo>
                  <a:pt x="276" y="448"/>
                  <a:pt x="265" y="458"/>
                  <a:pt x="253" y="458"/>
                </a:cubicBezTo>
                <a:cubicBezTo>
                  <a:pt x="241" y="458"/>
                  <a:pt x="232" y="448"/>
                  <a:pt x="232" y="437"/>
                </a:cubicBezTo>
                <a:close/>
                <a:moveTo>
                  <a:pt x="253" y="387"/>
                </a:moveTo>
                <a:cubicBezTo>
                  <a:pt x="238" y="387"/>
                  <a:pt x="224" y="374"/>
                  <a:pt x="224" y="358"/>
                </a:cubicBezTo>
                <a:cubicBezTo>
                  <a:pt x="224" y="341"/>
                  <a:pt x="238" y="330"/>
                  <a:pt x="253" y="330"/>
                </a:cubicBezTo>
                <a:cubicBezTo>
                  <a:pt x="270" y="330"/>
                  <a:pt x="283" y="341"/>
                  <a:pt x="283" y="358"/>
                </a:cubicBezTo>
                <a:cubicBezTo>
                  <a:pt x="283" y="374"/>
                  <a:pt x="270" y="387"/>
                  <a:pt x="253" y="387"/>
                </a:cubicBezTo>
                <a:close/>
                <a:moveTo>
                  <a:pt x="1016" y="592"/>
                </a:moveTo>
                <a:cubicBezTo>
                  <a:pt x="1016" y="606"/>
                  <a:pt x="1006" y="617"/>
                  <a:pt x="992" y="617"/>
                </a:cubicBezTo>
                <a:cubicBezTo>
                  <a:pt x="594" y="617"/>
                  <a:pt x="406" y="617"/>
                  <a:pt x="317" y="617"/>
                </a:cubicBezTo>
                <a:cubicBezTo>
                  <a:pt x="317" y="297"/>
                  <a:pt x="317" y="297"/>
                  <a:pt x="317" y="297"/>
                </a:cubicBezTo>
                <a:cubicBezTo>
                  <a:pt x="317" y="289"/>
                  <a:pt x="317" y="289"/>
                  <a:pt x="317" y="289"/>
                </a:cubicBezTo>
                <a:cubicBezTo>
                  <a:pt x="317" y="164"/>
                  <a:pt x="317" y="164"/>
                  <a:pt x="317" y="164"/>
                </a:cubicBezTo>
                <a:cubicBezTo>
                  <a:pt x="317" y="159"/>
                  <a:pt x="314" y="156"/>
                  <a:pt x="309" y="156"/>
                </a:cubicBezTo>
                <a:cubicBezTo>
                  <a:pt x="273" y="156"/>
                  <a:pt x="240" y="156"/>
                  <a:pt x="212" y="156"/>
                </a:cubicBezTo>
                <a:cubicBezTo>
                  <a:pt x="212" y="74"/>
                  <a:pt x="212" y="74"/>
                  <a:pt x="212" y="74"/>
                </a:cubicBezTo>
                <a:cubicBezTo>
                  <a:pt x="212" y="60"/>
                  <a:pt x="223" y="49"/>
                  <a:pt x="237" y="49"/>
                </a:cubicBezTo>
                <a:cubicBezTo>
                  <a:pt x="992" y="49"/>
                  <a:pt x="992" y="49"/>
                  <a:pt x="992" y="49"/>
                </a:cubicBezTo>
                <a:cubicBezTo>
                  <a:pt x="1006" y="49"/>
                  <a:pt x="1016" y="60"/>
                  <a:pt x="1016" y="74"/>
                </a:cubicBezTo>
                <a:cubicBezTo>
                  <a:pt x="1016" y="592"/>
                  <a:pt x="1016" y="592"/>
                  <a:pt x="1016" y="592"/>
                </a:cubicBez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9" name="Freeform 83"/>
          <p:cNvSpPr>
            <a:spLocks noChangeAspect="1" noEditPoints="1"/>
          </p:cNvSpPr>
          <p:nvPr/>
        </p:nvSpPr>
        <p:spPr bwMode="auto">
          <a:xfrm>
            <a:off x="10790196" y="5573042"/>
            <a:ext cx="618819" cy="35177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0" name="Oval 399"/>
          <p:cNvSpPr/>
          <p:nvPr/>
        </p:nvSpPr>
        <p:spPr>
          <a:xfrm rot="5400000">
            <a:off x="7183304" y="6059905"/>
            <a:ext cx="994876" cy="99487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02" name="Freeform 18"/>
          <p:cNvSpPr>
            <a:spLocks noEditPoints="1"/>
          </p:cNvSpPr>
          <p:nvPr/>
        </p:nvSpPr>
        <p:spPr bwMode="auto">
          <a:xfrm>
            <a:off x="7382584" y="6346530"/>
            <a:ext cx="593438" cy="421623"/>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3" name="Oval 402"/>
          <p:cNvSpPr/>
          <p:nvPr/>
        </p:nvSpPr>
        <p:spPr>
          <a:xfrm rot="19642320">
            <a:off x="10375393" y="6699778"/>
            <a:ext cx="920572" cy="920572"/>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05" name="Freeform 18"/>
          <p:cNvSpPr>
            <a:spLocks noEditPoints="1"/>
          </p:cNvSpPr>
          <p:nvPr/>
        </p:nvSpPr>
        <p:spPr bwMode="auto">
          <a:xfrm>
            <a:off x="10563072" y="6958454"/>
            <a:ext cx="554856" cy="394210"/>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6" name="Oval 405"/>
          <p:cNvSpPr>
            <a:spLocks noChangeAspect="1"/>
          </p:cNvSpPr>
          <p:nvPr/>
        </p:nvSpPr>
        <p:spPr>
          <a:xfrm rot="16997468">
            <a:off x="11016536" y="316986"/>
            <a:ext cx="822960" cy="82296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07" name="Freeform 83"/>
          <p:cNvSpPr>
            <a:spLocks noChangeAspect="1" noEditPoints="1"/>
          </p:cNvSpPr>
          <p:nvPr/>
        </p:nvSpPr>
        <p:spPr bwMode="auto">
          <a:xfrm>
            <a:off x="11133398" y="549166"/>
            <a:ext cx="618819" cy="35177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9" name="Oval 408"/>
          <p:cNvSpPr/>
          <p:nvPr/>
        </p:nvSpPr>
        <p:spPr>
          <a:xfrm>
            <a:off x="3311665" y="3208004"/>
            <a:ext cx="1206225" cy="1206225"/>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10" name="Oval 409"/>
          <p:cNvSpPr/>
          <p:nvPr/>
        </p:nvSpPr>
        <p:spPr>
          <a:xfrm rot="659142">
            <a:off x="239595" y="2204671"/>
            <a:ext cx="680000" cy="68000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11" name="Oval 410"/>
          <p:cNvSpPr/>
          <p:nvPr/>
        </p:nvSpPr>
        <p:spPr>
          <a:xfrm rot="20963089">
            <a:off x="702807" y="3015635"/>
            <a:ext cx="471398" cy="476112"/>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13" name="Oval 412"/>
          <p:cNvSpPr/>
          <p:nvPr/>
        </p:nvSpPr>
        <p:spPr>
          <a:xfrm rot="20963089">
            <a:off x="51032" y="4356877"/>
            <a:ext cx="274320" cy="27432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14" name="Oval 413"/>
          <p:cNvSpPr/>
          <p:nvPr/>
        </p:nvSpPr>
        <p:spPr>
          <a:xfrm rot="20963089">
            <a:off x="483569" y="4161662"/>
            <a:ext cx="274320" cy="27432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15" name="Oval 414"/>
          <p:cNvSpPr/>
          <p:nvPr/>
        </p:nvSpPr>
        <p:spPr>
          <a:xfrm rot="20963089">
            <a:off x="-259596" y="4715202"/>
            <a:ext cx="274320" cy="27432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16" name="Freeform 18"/>
          <p:cNvSpPr>
            <a:spLocks noChangeAspect="1" noEditPoints="1"/>
          </p:cNvSpPr>
          <p:nvPr/>
        </p:nvSpPr>
        <p:spPr bwMode="auto">
          <a:xfrm>
            <a:off x="819016" y="3169451"/>
            <a:ext cx="263985" cy="187555"/>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17" name="Oval 416"/>
          <p:cNvSpPr/>
          <p:nvPr/>
        </p:nvSpPr>
        <p:spPr>
          <a:xfrm rot="20963089">
            <a:off x="3454045" y="4827922"/>
            <a:ext cx="495444" cy="49544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19" name="Freeform 18"/>
          <p:cNvSpPr>
            <a:spLocks noChangeAspect="1" noEditPoints="1"/>
          </p:cNvSpPr>
          <p:nvPr/>
        </p:nvSpPr>
        <p:spPr bwMode="auto">
          <a:xfrm>
            <a:off x="3551976" y="4974589"/>
            <a:ext cx="288717" cy="205126"/>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20" name="Oval 419"/>
          <p:cNvSpPr/>
          <p:nvPr/>
        </p:nvSpPr>
        <p:spPr>
          <a:xfrm rot="20963089">
            <a:off x="4734403" y="156006"/>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22" name="Oval 421"/>
          <p:cNvSpPr/>
          <p:nvPr/>
        </p:nvSpPr>
        <p:spPr>
          <a:xfrm rot="20963089">
            <a:off x="4991672" y="76844"/>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23" name="Oval 422"/>
          <p:cNvSpPr/>
          <p:nvPr/>
        </p:nvSpPr>
        <p:spPr>
          <a:xfrm rot="848197">
            <a:off x="4477132" y="442208"/>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24" name="Oval 423"/>
          <p:cNvSpPr/>
          <p:nvPr/>
        </p:nvSpPr>
        <p:spPr>
          <a:xfrm rot="1181105">
            <a:off x="3905994" y="634598"/>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25" name="Oval 424"/>
          <p:cNvSpPr/>
          <p:nvPr/>
        </p:nvSpPr>
        <p:spPr>
          <a:xfrm rot="20963089">
            <a:off x="4219861" y="1140160"/>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26" name="Oval 425"/>
          <p:cNvSpPr/>
          <p:nvPr/>
        </p:nvSpPr>
        <p:spPr>
          <a:xfrm rot="20963089">
            <a:off x="5286373" y="11121"/>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30" name="Oval 429"/>
          <p:cNvSpPr/>
          <p:nvPr/>
        </p:nvSpPr>
        <p:spPr>
          <a:xfrm rot="20638452">
            <a:off x="5849458" y="-1092141"/>
            <a:ext cx="1325128" cy="1325128"/>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31" name="Oval 430"/>
          <p:cNvSpPr/>
          <p:nvPr/>
        </p:nvSpPr>
        <p:spPr>
          <a:xfrm rot="20963089">
            <a:off x="333346" y="447316"/>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32" name="Oval 431"/>
          <p:cNvSpPr/>
          <p:nvPr/>
        </p:nvSpPr>
        <p:spPr>
          <a:xfrm rot="20963089">
            <a:off x="590615" y="368154"/>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33" name="Oval 432"/>
          <p:cNvSpPr/>
          <p:nvPr/>
        </p:nvSpPr>
        <p:spPr>
          <a:xfrm rot="20963089">
            <a:off x="76075" y="733518"/>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34" name="Oval 433"/>
          <p:cNvSpPr/>
          <p:nvPr/>
        </p:nvSpPr>
        <p:spPr>
          <a:xfrm rot="20963089">
            <a:off x="885316" y="302431"/>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35" name="Oval 434"/>
          <p:cNvSpPr/>
          <p:nvPr/>
        </p:nvSpPr>
        <p:spPr>
          <a:xfrm rot="20963089">
            <a:off x="1596122" y="5827931"/>
            <a:ext cx="495444" cy="49544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36" name="Oval 435"/>
          <p:cNvSpPr/>
          <p:nvPr/>
        </p:nvSpPr>
        <p:spPr>
          <a:xfrm rot="20963089">
            <a:off x="1343801" y="6836954"/>
            <a:ext cx="274320" cy="27432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38" name="Oval 437"/>
          <p:cNvSpPr/>
          <p:nvPr/>
        </p:nvSpPr>
        <p:spPr>
          <a:xfrm rot="20963089">
            <a:off x="732876" y="7102141"/>
            <a:ext cx="274320" cy="27432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39" name="Oval 438"/>
          <p:cNvSpPr/>
          <p:nvPr/>
        </p:nvSpPr>
        <p:spPr>
          <a:xfrm rot="20963089">
            <a:off x="11351366" y="3801754"/>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41" name="Oval 440"/>
          <p:cNvSpPr/>
          <p:nvPr/>
        </p:nvSpPr>
        <p:spPr>
          <a:xfrm rot="20963089">
            <a:off x="11971107" y="4119506"/>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42" name="Oval 441"/>
          <p:cNvSpPr/>
          <p:nvPr/>
        </p:nvSpPr>
        <p:spPr>
          <a:xfrm>
            <a:off x="3192688" y="-465950"/>
            <a:ext cx="852882" cy="852882"/>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43" name="Freeform 83"/>
          <p:cNvSpPr>
            <a:spLocks noChangeAspect="1" noEditPoints="1"/>
          </p:cNvSpPr>
          <p:nvPr/>
        </p:nvSpPr>
        <p:spPr bwMode="auto">
          <a:xfrm>
            <a:off x="3308541" y="-226962"/>
            <a:ext cx="621176" cy="35311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44" name="Oval 443"/>
          <p:cNvSpPr/>
          <p:nvPr/>
        </p:nvSpPr>
        <p:spPr>
          <a:xfrm rot="19678950">
            <a:off x="8534040" y="1274082"/>
            <a:ext cx="408430" cy="40843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45" name="Freeform 18"/>
          <p:cNvSpPr>
            <a:spLocks noChangeAspect="1" noEditPoints="1"/>
          </p:cNvSpPr>
          <p:nvPr/>
        </p:nvSpPr>
        <p:spPr bwMode="auto">
          <a:xfrm>
            <a:off x="8619251" y="1393747"/>
            <a:ext cx="238010" cy="169100"/>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46" name="Oval 445"/>
          <p:cNvSpPr/>
          <p:nvPr/>
        </p:nvSpPr>
        <p:spPr>
          <a:xfrm rot="20454549">
            <a:off x="8614405" y="916253"/>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47" name="Oval 446"/>
          <p:cNvSpPr/>
          <p:nvPr/>
        </p:nvSpPr>
        <p:spPr>
          <a:xfrm rot="20963089">
            <a:off x="8843601" y="959594"/>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48" name="Oval 447"/>
          <p:cNvSpPr/>
          <p:nvPr/>
        </p:nvSpPr>
        <p:spPr>
          <a:xfrm rot="19519209">
            <a:off x="9014989" y="1124752"/>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49" name="Oval 448"/>
          <p:cNvSpPr/>
          <p:nvPr/>
        </p:nvSpPr>
        <p:spPr>
          <a:xfrm>
            <a:off x="9492468" y="2787791"/>
            <a:ext cx="341124" cy="34112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50" name="Oval 449"/>
          <p:cNvSpPr/>
          <p:nvPr/>
        </p:nvSpPr>
        <p:spPr>
          <a:xfrm rot="19376338">
            <a:off x="9973777" y="3065239"/>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52" name="Oval 451"/>
          <p:cNvSpPr/>
          <p:nvPr/>
        </p:nvSpPr>
        <p:spPr>
          <a:xfrm rot="20963089">
            <a:off x="10065646" y="2814490"/>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53" name="Oval 452"/>
          <p:cNvSpPr/>
          <p:nvPr/>
        </p:nvSpPr>
        <p:spPr>
          <a:xfrm rot="1930023">
            <a:off x="9748738" y="3204406"/>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57" name="Oval 456"/>
          <p:cNvSpPr/>
          <p:nvPr/>
        </p:nvSpPr>
        <p:spPr>
          <a:xfrm rot="797363">
            <a:off x="9878417" y="2622140"/>
            <a:ext cx="182880" cy="1828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58" name="Oval 457"/>
          <p:cNvSpPr/>
          <p:nvPr/>
        </p:nvSpPr>
        <p:spPr>
          <a:xfrm rot="8508716">
            <a:off x="7653948" y="2297007"/>
            <a:ext cx="969480" cy="96948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59" name="Oval 458"/>
          <p:cNvSpPr/>
          <p:nvPr/>
        </p:nvSpPr>
        <p:spPr>
          <a:xfrm rot="453261">
            <a:off x="1784012" y="2219150"/>
            <a:ext cx="1065250" cy="106525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sp>
        <p:nvSpPr>
          <p:cNvPr id="460" name="Freeform 6"/>
          <p:cNvSpPr>
            <a:spLocks noChangeAspect="1" noEditPoints="1"/>
          </p:cNvSpPr>
          <p:nvPr/>
        </p:nvSpPr>
        <p:spPr bwMode="auto">
          <a:xfrm>
            <a:off x="9570701" y="2889546"/>
            <a:ext cx="184658" cy="137614"/>
          </a:xfrm>
          <a:custGeom>
            <a:avLst/>
            <a:gdLst>
              <a:gd name="T0" fmla="*/ 1039 w 1068"/>
              <a:gd name="T1" fmla="*/ 0 h 796"/>
              <a:gd name="T2" fmla="*/ 189 w 1068"/>
              <a:gd name="T3" fmla="*/ 0 h 796"/>
              <a:gd name="T4" fmla="*/ 158 w 1068"/>
              <a:gd name="T5" fmla="*/ 28 h 796"/>
              <a:gd name="T6" fmla="*/ 158 w 1068"/>
              <a:gd name="T7" fmla="*/ 156 h 796"/>
              <a:gd name="T8" fmla="*/ 8 w 1068"/>
              <a:gd name="T9" fmla="*/ 156 h 796"/>
              <a:gd name="T10" fmla="*/ 0 w 1068"/>
              <a:gd name="T11" fmla="*/ 164 h 796"/>
              <a:gd name="T12" fmla="*/ 0 w 1068"/>
              <a:gd name="T13" fmla="*/ 289 h 796"/>
              <a:gd name="T14" fmla="*/ 0 w 1068"/>
              <a:gd name="T15" fmla="*/ 297 h 796"/>
              <a:gd name="T16" fmla="*/ 0 w 1068"/>
              <a:gd name="T17" fmla="*/ 788 h 796"/>
              <a:gd name="T18" fmla="*/ 8 w 1068"/>
              <a:gd name="T19" fmla="*/ 796 h 796"/>
              <a:gd name="T20" fmla="*/ 309 w 1068"/>
              <a:gd name="T21" fmla="*/ 796 h 796"/>
              <a:gd name="T22" fmla="*/ 317 w 1068"/>
              <a:gd name="T23" fmla="*/ 788 h 796"/>
              <a:gd name="T24" fmla="*/ 317 w 1068"/>
              <a:gd name="T25" fmla="*/ 666 h 796"/>
              <a:gd name="T26" fmla="*/ 469 w 1068"/>
              <a:gd name="T27" fmla="*/ 666 h 796"/>
              <a:gd name="T28" fmla="*/ 469 w 1068"/>
              <a:gd name="T29" fmla="*/ 711 h 796"/>
              <a:gd name="T30" fmla="*/ 406 w 1068"/>
              <a:gd name="T31" fmla="*/ 769 h 796"/>
              <a:gd name="T32" fmla="*/ 837 w 1068"/>
              <a:gd name="T33" fmla="*/ 769 h 796"/>
              <a:gd name="T34" fmla="*/ 776 w 1068"/>
              <a:gd name="T35" fmla="*/ 711 h 796"/>
              <a:gd name="T36" fmla="*/ 776 w 1068"/>
              <a:gd name="T37" fmla="*/ 666 h 796"/>
              <a:gd name="T38" fmla="*/ 1039 w 1068"/>
              <a:gd name="T39" fmla="*/ 666 h 796"/>
              <a:gd name="T40" fmla="*/ 1068 w 1068"/>
              <a:gd name="T41" fmla="*/ 638 h 796"/>
              <a:gd name="T42" fmla="*/ 1068 w 1068"/>
              <a:gd name="T43" fmla="*/ 28 h 796"/>
              <a:gd name="T44" fmla="*/ 1039 w 1068"/>
              <a:gd name="T45" fmla="*/ 0 h 796"/>
              <a:gd name="T46" fmla="*/ 38 w 1068"/>
              <a:gd name="T47" fmla="*/ 253 h 796"/>
              <a:gd name="T48" fmla="*/ 38 w 1068"/>
              <a:gd name="T49" fmla="*/ 223 h 796"/>
              <a:gd name="T50" fmla="*/ 46 w 1068"/>
              <a:gd name="T51" fmla="*/ 215 h 796"/>
              <a:gd name="T52" fmla="*/ 158 w 1068"/>
              <a:gd name="T53" fmla="*/ 215 h 796"/>
              <a:gd name="T54" fmla="*/ 212 w 1068"/>
              <a:gd name="T55" fmla="*/ 215 h 796"/>
              <a:gd name="T56" fmla="*/ 271 w 1068"/>
              <a:gd name="T57" fmla="*/ 215 h 796"/>
              <a:gd name="T58" fmla="*/ 279 w 1068"/>
              <a:gd name="T59" fmla="*/ 223 h 796"/>
              <a:gd name="T60" fmla="*/ 279 w 1068"/>
              <a:gd name="T61" fmla="*/ 253 h 796"/>
              <a:gd name="T62" fmla="*/ 271 w 1068"/>
              <a:gd name="T63" fmla="*/ 261 h 796"/>
              <a:gd name="T64" fmla="*/ 212 w 1068"/>
              <a:gd name="T65" fmla="*/ 261 h 796"/>
              <a:gd name="T66" fmla="*/ 158 w 1068"/>
              <a:gd name="T67" fmla="*/ 261 h 796"/>
              <a:gd name="T68" fmla="*/ 46 w 1068"/>
              <a:gd name="T69" fmla="*/ 261 h 796"/>
              <a:gd name="T70" fmla="*/ 38 w 1068"/>
              <a:gd name="T71" fmla="*/ 253 h 796"/>
              <a:gd name="T72" fmla="*/ 232 w 1068"/>
              <a:gd name="T73" fmla="*/ 437 h 796"/>
              <a:gd name="T74" fmla="*/ 253 w 1068"/>
              <a:gd name="T75" fmla="*/ 415 h 796"/>
              <a:gd name="T76" fmla="*/ 276 w 1068"/>
              <a:gd name="T77" fmla="*/ 437 h 796"/>
              <a:gd name="T78" fmla="*/ 253 w 1068"/>
              <a:gd name="T79" fmla="*/ 458 h 796"/>
              <a:gd name="T80" fmla="*/ 232 w 1068"/>
              <a:gd name="T81" fmla="*/ 437 h 796"/>
              <a:gd name="T82" fmla="*/ 253 w 1068"/>
              <a:gd name="T83" fmla="*/ 387 h 796"/>
              <a:gd name="T84" fmla="*/ 224 w 1068"/>
              <a:gd name="T85" fmla="*/ 358 h 796"/>
              <a:gd name="T86" fmla="*/ 253 w 1068"/>
              <a:gd name="T87" fmla="*/ 330 h 796"/>
              <a:gd name="T88" fmla="*/ 283 w 1068"/>
              <a:gd name="T89" fmla="*/ 358 h 796"/>
              <a:gd name="T90" fmla="*/ 253 w 1068"/>
              <a:gd name="T91" fmla="*/ 387 h 796"/>
              <a:gd name="T92" fmla="*/ 1016 w 1068"/>
              <a:gd name="T93" fmla="*/ 592 h 796"/>
              <a:gd name="T94" fmla="*/ 992 w 1068"/>
              <a:gd name="T95" fmla="*/ 617 h 796"/>
              <a:gd name="T96" fmla="*/ 317 w 1068"/>
              <a:gd name="T97" fmla="*/ 617 h 796"/>
              <a:gd name="T98" fmla="*/ 317 w 1068"/>
              <a:gd name="T99" fmla="*/ 297 h 796"/>
              <a:gd name="T100" fmla="*/ 317 w 1068"/>
              <a:gd name="T101" fmla="*/ 289 h 796"/>
              <a:gd name="T102" fmla="*/ 317 w 1068"/>
              <a:gd name="T103" fmla="*/ 164 h 796"/>
              <a:gd name="T104" fmla="*/ 309 w 1068"/>
              <a:gd name="T105" fmla="*/ 156 h 796"/>
              <a:gd name="T106" fmla="*/ 212 w 1068"/>
              <a:gd name="T107" fmla="*/ 156 h 796"/>
              <a:gd name="T108" fmla="*/ 212 w 1068"/>
              <a:gd name="T109" fmla="*/ 74 h 796"/>
              <a:gd name="T110" fmla="*/ 237 w 1068"/>
              <a:gd name="T111" fmla="*/ 49 h 796"/>
              <a:gd name="T112" fmla="*/ 992 w 1068"/>
              <a:gd name="T113" fmla="*/ 49 h 796"/>
              <a:gd name="T114" fmla="*/ 1016 w 1068"/>
              <a:gd name="T115" fmla="*/ 74 h 796"/>
              <a:gd name="T116" fmla="*/ 1016 w 1068"/>
              <a:gd name="T117" fmla="*/ 59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8" h="796">
                <a:moveTo>
                  <a:pt x="1039" y="0"/>
                </a:moveTo>
                <a:cubicBezTo>
                  <a:pt x="189" y="0"/>
                  <a:pt x="189" y="0"/>
                  <a:pt x="189" y="0"/>
                </a:cubicBezTo>
                <a:cubicBezTo>
                  <a:pt x="173" y="0"/>
                  <a:pt x="158" y="12"/>
                  <a:pt x="158" y="28"/>
                </a:cubicBezTo>
                <a:cubicBezTo>
                  <a:pt x="158" y="74"/>
                  <a:pt x="158" y="116"/>
                  <a:pt x="158" y="156"/>
                </a:cubicBezTo>
                <a:cubicBezTo>
                  <a:pt x="8" y="156"/>
                  <a:pt x="8" y="156"/>
                  <a:pt x="8" y="156"/>
                </a:cubicBezTo>
                <a:cubicBezTo>
                  <a:pt x="3" y="156"/>
                  <a:pt x="0" y="159"/>
                  <a:pt x="0" y="164"/>
                </a:cubicBezTo>
                <a:cubicBezTo>
                  <a:pt x="0" y="289"/>
                  <a:pt x="0" y="289"/>
                  <a:pt x="0" y="289"/>
                </a:cubicBezTo>
                <a:cubicBezTo>
                  <a:pt x="0" y="297"/>
                  <a:pt x="0" y="297"/>
                  <a:pt x="0" y="297"/>
                </a:cubicBezTo>
                <a:cubicBezTo>
                  <a:pt x="0" y="788"/>
                  <a:pt x="0" y="788"/>
                  <a:pt x="0" y="788"/>
                </a:cubicBezTo>
                <a:cubicBezTo>
                  <a:pt x="0" y="793"/>
                  <a:pt x="3" y="796"/>
                  <a:pt x="8" y="796"/>
                </a:cubicBezTo>
                <a:cubicBezTo>
                  <a:pt x="309" y="796"/>
                  <a:pt x="309" y="796"/>
                  <a:pt x="309" y="796"/>
                </a:cubicBezTo>
                <a:cubicBezTo>
                  <a:pt x="314" y="796"/>
                  <a:pt x="317" y="793"/>
                  <a:pt x="317" y="788"/>
                </a:cubicBezTo>
                <a:cubicBezTo>
                  <a:pt x="317" y="743"/>
                  <a:pt x="317" y="703"/>
                  <a:pt x="317" y="666"/>
                </a:cubicBezTo>
                <a:cubicBezTo>
                  <a:pt x="469" y="666"/>
                  <a:pt x="469" y="666"/>
                  <a:pt x="469" y="666"/>
                </a:cubicBezTo>
                <a:cubicBezTo>
                  <a:pt x="469" y="711"/>
                  <a:pt x="469" y="711"/>
                  <a:pt x="469" y="711"/>
                </a:cubicBezTo>
                <a:cubicBezTo>
                  <a:pt x="406" y="769"/>
                  <a:pt x="406" y="769"/>
                  <a:pt x="406" y="769"/>
                </a:cubicBezTo>
                <a:cubicBezTo>
                  <a:pt x="837" y="769"/>
                  <a:pt x="837" y="769"/>
                  <a:pt x="837" y="769"/>
                </a:cubicBezTo>
                <a:cubicBezTo>
                  <a:pt x="776" y="711"/>
                  <a:pt x="776" y="711"/>
                  <a:pt x="776" y="711"/>
                </a:cubicBezTo>
                <a:cubicBezTo>
                  <a:pt x="776" y="666"/>
                  <a:pt x="776" y="666"/>
                  <a:pt x="776" y="666"/>
                </a:cubicBezTo>
                <a:cubicBezTo>
                  <a:pt x="1039" y="666"/>
                  <a:pt x="1039" y="666"/>
                  <a:pt x="1039" y="666"/>
                </a:cubicBezTo>
                <a:cubicBezTo>
                  <a:pt x="1056" y="666"/>
                  <a:pt x="1068" y="654"/>
                  <a:pt x="1068" y="638"/>
                </a:cubicBezTo>
                <a:cubicBezTo>
                  <a:pt x="1068" y="28"/>
                  <a:pt x="1068" y="28"/>
                  <a:pt x="1068" y="28"/>
                </a:cubicBezTo>
                <a:cubicBezTo>
                  <a:pt x="1068" y="12"/>
                  <a:pt x="1056" y="0"/>
                  <a:pt x="1039" y="0"/>
                </a:cubicBezTo>
                <a:close/>
                <a:moveTo>
                  <a:pt x="38" y="253"/>
                </a:moveTo>
                <a:cubicBezTo>
                  <a:pt x="38" y="223"/>
                  <a:pt x="38" y="223"/>
                  <a:pt x="38" y="223"/>
                </a:cubicBezTo>
                <a:cubicBezTo>
                  <a:pt x="38" y="218"/>
                  <a:pt x="41" y="215"/>
                  <a:pt x="46" y="215"/>
                </a:cubicBezTo>
                <a:cubicBezTo>
                  <a:pt x="92" y="215"/>
                  <a:pt x="129" y="215"/>
                  <a:pt x="158" y="215"/>
                </a:cubicBezTo>
                <a:cubicBezTo>
                  <a:pt x="180" y="215"/>
                  <a:pt x="198" y="215"/>
                  <a:pt x="212" y="215"/>
                </a:cubicBezTo>
                <a:cubicBezTo>
                  <a:pt x="271" y="215"/>
                  <a:pt x="271" y="215"/>
                  <a:pt x="271" y="215"/>
                </a:cubicBezTo>
                <a:cubicBezTo>
                  <a:pt x="276" y="215"/>
                  <a:pt x="279" y="218"/>
                  <a:pt x="279" y="223"/>
                </a:cubicBezTo>
                <a:cubicBezTo>
                  <a:pt x="279" y="253"/>
                  <a:pt x="279" y="253"/>
                  <a:pt x="279" y="253"/>
                </a:cubicBezTo>
                <a:cubicBezTo>
                  <a:pt x="279" y="258"/>
                  <a:pt x="276" y="261"/>
                  <a:pt x="271" y="261"/>
                </a:cubicBezTo>
                <a:cubicBezTo>
                  <a:pt x="249" y="261"/>
                  <a:pt x="230" y="261"/>
                  <a:pt x="212" y="261"/>
                </a:cubicBezTo>
                <a:cubicBezTo>
                  <a:pt x="192" y="261"/>
                  <a:pt x="174" y="261"/>
                  <a:pt x="158" y="261"/>
                </a:cubicBezTo>
                <a:cubicBezTo>
                  <a:pt x="46" y="261"/>
                  <a:pt x="46" y="261"/>
                  <a:pt x="46" y="261"/>
                </a:cubicBezTo>
                <a:cubicBezTo>
                  <a:pt x="41" y="261"/>
                  <a:pt x="38" y="258"/>
                  <a:pt x="38" y="253"/>
                </a:cubicBezTo>
                <a:close/>
                <a:moveTo>
                  <a:pt x="232" y="437"/>
                </a:moveTo>
                <a:cubicBezTo>
                  <a:pt x="232" y="425"/>
                  <a:pt x="241" y="415"/>
                  <a:pt x="253" y="415"/>
                </a:cubicBezTo>
                <a:cubicBezTo>
                  <a:pt x="265" y="415"/>
                  <a:pt x="276" y="425"/>
                  <a:pt x="276" y="437"/>
                </a:cubicBezTo>
                <a:cubicBezTo>
                  <a:pt x="276" y="448"/>
                  <a:pt x="265" y="458"/>
                  <a:pt x="253" y="458"/>
                </a:cubicBezTo>
                <a:cubicBezTo>
                  <a:pt x="241" y="458"/>
                  <a:pt x="232" y="448"/>
                  <a:pt x="232" y="437"/>
                </a:cubicBezTo>
                <a:close/>
                <a:moveTo>
                  <a:pt x="253" y="387"/>
                </a:moveTo>
                <a:cubicBezTo>
                  <a:pt x="238" y="387"/>
                  <a:pt x="224" y="374"/>
                  <a:pt x="224" y="358"/>
                </a:cubicBezTo>
                <a:cubicBezTo>
                  <a:pt x="224" y="341"/>
                  <a:pt x="238" y="330"/>
                  <a:pt x="253" y="330"/>
                </a:cubicBezTo>
                <a:cubicBezTo>
                  <a:pt x="270" y="330"/>
                  <a:pt x="283" y="341"/>
                  <a:pt x="283" y="358"/>
                </a:cubicBezTo>
                <a:cubicBezTo>
                  <a:pt x="283" y="374"/>
                  <a:pt x="270" y="387"/>
                  <a:pt x="253" y="387"/>
                </a:cubicBezTo>
                <a:close/>
                <a:moveTo>
                  <a:pt x="1016" y="592"/>
                </a:moveTo>
                <a:cubicBezTo>
                  <a:pt x="1016" y="606"/>
                  <a:pt x="1006" y="617"/>
                  <a:pt x="992" y="617"/>
                </a:cubicBezTo>
                <a:cubicBezTo>
                  <a:pt x="594" y="617"/>
                  <a:pt x="406" y="617"/>
                  <a:pt x="317" y="617"/>
                </a:cubicBezTo>
                <a:cubicBezTo>
                  <a:pt x="317" y="297"/>
                  <a:pt x="317" y="297"/>
                  <a:pt x="317" y="297"/>
                </a:cubicBezTo>
                <a:cubicBezTo>
                  <a:pt x="317" y="289"/>
                  <a:pt x="317" y="289"/>
                  <a:pt x="317" y="289"/>
                </a:cubicBezTo>
                <a:cubicBezTo>
                  <a:pt x="317" y="164"/>
                  <a:pt x="317" y="164"/>
                  <a:pt x="317" y="164"/>
                </a:cubicBezTo>
                <a:cubicBezTo>
                  <a:pt x="317" y="159"/>
                  <a:pt x="314" y="156"/>
                  <a:pt x="309" y="156"/>
                </a:cubicBezTo>
                <a:cubicBezTo>
                  <a:pt x="273" y="156"/>
                  <a:pt x="240" y="156"/>
                  <a:pt x="212" y="156"/>
                </a:cubicBezTo>
                <a:cubicBezTo>
                  <a:pt x="212" y="74"/>
                  <a:pt x="212" y="74"/>
                  <a:pt x="212" y="74"/>
                </a:cubicBezTo>
                <a:cubicBezTo>
                  <a:pt x="212" y="60"/>
                  <a:pt x="223" y="49"/>
                  <a:pt x="237" y="49"/>
                </a:cubicBezTo>
                <a:cubicBezTo>
                  <a:pt x="992" y="49"/>
                  <a:pt x="992" y="49"/>
                  <a:pt x="992" y="49"/>
                </a:cubicBezTo>
                <a:cubicBezTo>
                  <a:pt x="1006" y="49"/>
                  <a:pt x="1016" y="60"/>
                  <a:pt x="1016" y="74"/>
                </a:cubicBezTo>
                <a:cubicBezTo>
                  <a:pt x="1016" y="592"/>
                  <a:pt x="1016" y="592"/>
                  <a:pt x="1016" y="592"/>
                </a:cubicBez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61" name="Freeform 83"/>
          <p:cNvSpPr>
            <a:spLocks noChangeAspect="1" noEditPoints="1"/>
          </p:cNvSpPr>
          <p:nvPr/>
        </p:nvSpPr>
        <p:spPr bwMode="auto">
          <a:xfrm>
            <a:off x="7786318" y="2584205"/>
            <a:ext cx="704024" cy="400212"/>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nvGrpSpPr>
          <p:cNvPr id="462" name="Group 461"/>
          <p:cNvGrpSpPr/>
          <p:nvPr/>
        </p:nvGrpSpPr>
        <p:grpSpPr bwMode="black">
          <a:xfrm>
            <a:off x="1878139" y="-4159"/>
            <a:ext cx="666099" cy="657164"/>
            <a:chOff x="2916435" y="3914152"/>
            <a:chExt cx="930763" cy="918513"/>
          </a:xfrm>
        </p:grpSpPr>
        <p:pic>
          <p:nvPicPr>
            <p:cNvPr id="463" name="Picture 46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464"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endParaRPr>
            </a:p>
          </p:txBody>
        </p:sp>
      </p:grpSp>
      <p:grpSp>
        <p:nvGrpSpPr>
          <p:cNvPr id="465" name="Group 464"/>
          <p:cNvGrpSpPr/>
          <p:nvPr/>
        </p:nvGrpSpPr>
        <p:grpSpPr bwMode="black">
          <a:xfrm>
            <a:off x="2357891" y="4369149"/>
            <a:ext cx="454955" cy="493737"/>
            <a:chOff x="2916435" y="3914152"/>
            <a:chExt cx="930763" cy="918513"/>
          </a:xfrm>
        </p:grpSpPr>
        <p:pic>
          <p:nvPicPr>
            <p:cNvPr id="466" name="Picture 46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467"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endParaRPr>
            </a:p>
          </p:txBody>
        </p:sp>
      </p:grpSp>
      <p:pic>
        <p:nvPicPr>
          <p:cNvPr id="468" name="Picture 46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9128576" y="5915737"/>
            <a:ext cx="204903" cy="393571"/>
          </a:xfrm>
          <a:prstGeom prst="rect">
            <a:avLst/>
          </a:prstGeom>
        </p:spPr>
      </p:pic>
      <p:pic>
        <p:nvPicPr>
          <p:cNvPr id="469" name="Picture 46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3520562" y="1569784"/>
            <a:ext cx="247932" cy="476221"/>
          </a:xfrm>
          <a:prstGeom prst="rect">
            <a:avLst/>
          </a:prstGeom>
        </p:spPr>
      </p:pic>
      <p:pic>
        <p:nvPicPr>
          <p:cNvPr id="470"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7949345" y="4559875"/>
            <a:ext cx="854645" cy="854645"/>
          </a:xfrm>
          <a:prstGeom prst="rect">
            <a:avLst/>
          </a:prstGeom>
          <a:noFill/>
          <a:extLst>
            <a:ext uri="{909E8E84-426E-40DD-AFC4-6F175D3DCCD1}">
              <a14:hiddenFill xmlns:a14="http://schemas.microsoft.com/office/drawing/2010/main">
                <a:solidFill>
                  <a:srgbClr val="FFFFFF"/>
                </a:solidFill>
              </a14:hiddenFill>
            </a:ext>
          </a:extLst>
        </p:spPr>
      </p:pic>
      <p:pic>
        <p:nvPicPr>
          <p:cNvPr id="471"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04611" y="4853259"/>
            <a:ext cx="521432" cy="521432"/>
          </a:xfrm>
          <a:prstGeom prst="rect">
            <a:avLst/>
          </a:prstGeom>
          <a:noFill/>
          <a:extLst>
            <a:ext uri="{909E8E84-426E-40DD-AFC4-6F175D3DCCD1}">
              <a14:hiddenFill xmlns:a14="http://schemas.microsoft.com/office/drawing/2010/main">
                <a:solidFill>
                  <a:srgbClr val="FFFFFF"/>
                </a:solidFill>
              </a14:hiddenFill>
            </a:ext>
          </a:extLst>
        </p:spPr>
      </p:pic>
      <p:pic>
        <p:nvPicPr>
          <p:cNvPr id="472"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153680" y="703993"/>
            <a:ext cx="763429" cy="763429"/>
          </a:xfrm>
          <a:prstGeom prst="rect">
            <a:avLst/>
          </a:prstGeom>
          <a:noFill/>
          <a:extLst>
            <a:ext uri="{909E8E84-426E-40DD-AFC4-6F175D3DCCD1}">
              <a14:hiddenFill xmlns:a14="http://schemas.microsoft.com/office/drawing/2010/main">
                <a:solidFill>
                  <a:srgbClr val="FFFFFF"/>
                </a:solidFill>
              </a14:hiddenFill>
            </a:ext>
          </a:extLst>
        </p:spPr>
      </p:pic>
      <p:pic>
        <p:nvPicPr>
          <p:cNvPr id="473"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3252334" y="3309328"/>
            <a:ext cx="1032310" cy="1032310"/>
          </a:xfrm>
          <a:prstGeom prst="rect">
            <a:avLst/>
          </a:prstGeom>
          <a:noFill/>
        </p:spPr>
      </p:pic>
      <p:pic>
        <p:nvPicPr>
          <p:cNvPr id="474"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3555672" y="3309328"/>
            <a:ext cx="1032310" cy="1032310"/>
          </a:xfrm>
          <a:prstGeom prst="rect">
            <a:avLst/>
          </a:prstGeom>
          <a:noFill/>
        </p:spPr>
      </p:pic>
      <p:pic>
        <p:nvPicPr>
          <p:cNvPr id="475"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1987027" y="2410590"/>
            <a:ext cx="706318" cy="706318"/>
          </a:xfrm>
          <a:prstGeom prst="rect">
            <a:avLst/>
          </a:prstGeom>
          <a:noFill/>
          <a:extLst>
            <a:ext uri="{909E8E84-426E-40DD-AFC4-6F175D3DCCD1}">
              <a14:hiddenFill xmlns:a14="http://schemas.microsoft.com/office/drawing/2010/main">
                <a:solidFill>
                  <a:srgbClr val="FFFFFF"/>
                </a:solidFill>
              </a14:hiddenFill>
            </a:ext>
          </a:extLst>
        </p:spPr>
      </p:pic>
      <p:pic>
        <p:nvPicPr>
          <p:cNvPr id="476"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349172" y="5197618"/>
            <a:ext cx="694026" cy="694026"/>
          </a:xfrm>
          <a:prstGeom prst="rect">
            <a:avLst/>
          </a:prstGeom>
          <a:noFill/>
          <a:extLst>
            <a:ext uri="{909E8E84-426E-40DD-AFC4-6F175D3DCCD1}">
              <a14:hiddenFill xmlns:a14="http://schemas.microsoft.com/office/drawing/2010/main">
                <a:solidFill>
                  <a:srgbClr val="FFFFFF"/>
                </a:solidFill>
              </a14:hiddenFill>
            </a:ext>
          </a:extLst>
        </p:spPr>
      </p:pic>
      <p:grpSp>
        <p:nvGrpSpPr>
          <p:cNvPr id="477" name="Group 476"/>
          <p:cNvGrpSpPr/>
          <p:nvPr/>
        </p:nvGrpSpPr>
        <p:grpSpPr bwMode="black">
          <a:xfrm>
            <a:off x="5510822" y="6520386"/>
            <a:ext cx="310740" cy="306572"/>
            <a:chOff x="2916435" y="3914152"/>
            <a:chExt cx="930763" cy="918513"/>
          </a:xfrm>
        </p:grpSpPr>
        <p:pic>
          <p:nvPicPr>
            <p:cNvPr id="478" name="Picture 47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479"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endParaRPr>
            </a:p>
          </p:txBody>
        </p:sp>
      </p:grpSp>
      <p:pic>
        <p:nvPicPr>
          <p:cNvPr id="480"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11569732" y="1648041"/>
            <a:ext cx="482425" cy="482425"/>
          </a:xfrm>
          <a:prstGeom prst="rect">
            <a:avLst/>
          </a:prstGeom>
          <a:noFill/>
          <a:extLst>
            <a:ext uri="{909E8E84-426E-40DD-AFC4-6F175D3DCCD1}">
              <a14:hiddenFill xmlns:a14="http://schemas.microsoft.com/office/drawing/2010/main">
                <a:solidFill>
                  <a:srgbClr val="FFFFFF"/>
                </a:solidFill>
              </a14:hiddenFill>
            </a:ext>
          </a:extLst>
        </p:spPr>
      </p:pic>
      <p:pic>
        <p:nvPicPr>
          <p:cNvPr id="481"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9313264" y="-263520"/>
            <a:ext cx="530668" cy="530668"/>
          </a:xfrm>
          <a:prstGeom prst="rect">
            <a:avLst/>
          </a:prstGeom>
          <a:noFill/>
          <a:extLst>
            <a:ext uri="{909E8E84-426E-40DD-AFC4-6F175D3DCCD1}">
              <a14:hiddenFill xmlns:a14="http://schemas.microsoft.com/office/drawing/2010/main">
                <a:solidFill>
                  <a:srgbClr val="FFFFFF"/>
                </a:solidFill>
              </a14:hiddenFill>
            </a:ext>
          </a:extLst>
        </p:spPr>
      </p:pic>
      <p:pic>
        <p:nvPicPr>
          <p:cNvPr id="482" name="Picture 48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434123" y="2307570"/>
            <a:ext cx="247932" cy="476221"/>
          </a:xfrm>
          <a:prstGeom prst="rect">
            <a:avLst/>
          </a:prstGeom>
        </p:spPr>
      </p:pic>
      <p:grpSp>
        <p:nvGrpSpPr>
          <p:cNvPr id="483" name="Group 482"/>
          <p:cNvGrpSpPr/>
          <p:nvPr/>
        </p:nvGrpSpPr>
        <p:grpSpPr>
          <a:xfrm>
            <a:off x="11742717" y="5119006"/>
            <a:ext cx="1335648" cy="1032310"/>
            <a:chOff x="12038257" y="7606007"/>
            <a:chExt cx="1335648" cy="1032310"/>
          </a:xfrm>
        </p:grpSpPr>
        <p:pic>
          <p:nvPicPr>
            <p:cNvPr id="484"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12038257" y="7606007"/>
              <a:ext cx="1032310" cy="1032310"/>
            </a:xfrm>
            <a:prstGeom prst="rect">
              <a:avLst/>
            </a:prstGeom>
            <a:noFill/>
          </p:spPr>
        </p:pic>
        <p:pic>
          <p:nvPicPr>
            <p:cNvPr id="485"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12341595" y="7606007"/>
              <a:ext cx="1032310" cy="1032310"/>
            </a:xfrm>
            <a:prstGeom prst="rect">
              <a:avLst/>
            </a:prstGeom>
            <a:noFill/>
          </p:spPr>
        </p:pic>
      </p:grpSp>
      <p:sp>
        <p:nvSpPr>
          <p:cNvPr id="486" name="Oval 485"/>
          <p:cNvSpPr>
            <a:spLocks noChangeAspect="1"/>
          </p:cNvSpPr>
          <p:nvPr/>
        </p:nvSpPr>
        <p:spPr>
          <a:xfrm>
            <a:off x="11073026" y="2531570"/>
            <a:ext cx="822960" cy="82296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err="1">
              <a:ln>
                <a:noFill/>
              </a:ln>
              <a:solidFill>
                <a:srgbClr val="FFFFFF"/>
              </a:solidFill>
              <a:effectLst/>
              <a:uLnTx/>
              <a:uFillTx/>
              <a:latin typeface="Segoe UI"/>
              <a:ea typeface="+mn-ea"/>
              <a:cs typeface="+mn-cs"/>
            </a:endParaRPr>
          </a:p>
        </p:txBody>
      </p:sp>
      <p:pic>
        <p:nvPicPr>
          <p:cNvPr id="487"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251626" y="2679661"/>
            <a:ext cx="521432" cy="521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0077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750" fill="hold"/>
                                        <p:tgtEl>
                                          <p:spTgt spid="197"/>
                                        </p:tgtEl>
                                        <p:attrNameLst>
                                          <p:attrName>style.color</p:attrName>
                                        </p:attrNameLst>
                                      </p:cBhvr>
                                      <p:to>
                                        <a:srgbClr val="FF0000"/>
                                      </p:to>
                                    </p:animClr>
                                    <p:animClr clrSpc="rgb" dir="cw">
                                      <p:cBhvr>
                                        <p:cTn id="7" dur="750" fill="hold"/>
                                        <p:tgtEl>
                                          <p:spTgt spid="197"/>
                                        </p:tgtEl>
                                        <p:attrNameLst>
                                          <p:attrName>fillcolor</p:attrName>
                                        </p:attrNameLst>
                                      </p:cBhvr>
                                      <p:to>
                                        <a:srgbClr val="FF0000"/>
                                      </p:to>
                                    </p:animClr>
                                    <p:set>
                                      <p:cBhvr>
                                        <p:cTn id="8" dur="750" fill="hold"/>
                                        <p:tgtEl>
                                          <p:spTgt spid="197"/>
                                        </p:tgtEl>
                                        <p:attrNameLst>
                                          <p:attrName>fill.type</p:attrName>
                                        </p:attrNameLst>
                                      </p:cBhvr>
                                      <p:to>
                                        <p:strVal val="solid"/>
                                      </p:to>
                                    </p:set>
                                    <p:set>
                                      <p:cBhvr>
                                        <p:cTn id="9" dur="750" fill="hold"/>
                                        <p:tgtEl>
                                          <p:spTgt spid="197"/>
                                        </p:tgtEl>
                                        <p:attrNameLst>
                                          <p:attrName>fill.on</p:attrName>
                                        </p:attrNameLst>
                                      </p:cBhvr>
                                      <p:to>
                                        <p:strVal val="true"/>
                                      </p:to>
                                    </p:set>
                                  </p:childTnLst>
                                </p:cTn>
                              </p:par>
                            </p:childTnLst>
                          </p:cTn>
                        </p:par>
                        <p:par>
                          <p:cTn id="10" fill="hold">
                            <p:stCondLst>
                              <p:cond delay="750"/>
                            </p:stCondLst>
                            <p:childTnLst>
                              <p:par>
                                <p:cTn id="11" presetID="6" presetClass="emph" presetSubtype="0" accel="49333" decel="50667" fill="hold" grpId="0" nodeType="afterEffect">
                                  <p:stCondLst>
                                    <p:cond delay="0"/>
                                  </p:stCondLst>
                                  <p:childTnLst>
                                    <p:animScale>
                                      <p:cBhvr>
                                        <p:cTn id="12" dur="2250" fill="hold"/>
                                        <p:tgtEl>
                                          <p:spTgt spid="193"/>
                                        </p:tgtEl>
                                      </p:cBhvr>
                                      <p:by x="100000" y="250000"/>
                                    </p:animScale>
                                  </p:childTnLst>
                                </p:cTn>
                              </p:par>
                              <p:par>
                                <p:cTn id="13" presetID="13" presetClass="entr" presetSubtype="32" fill="hold" nodeType="withEffect">
                                  <p:stCondLst>
                                    <p:cond delay="0"/>
                                  </p:stCondLst>
                                  <p:childTnLst>
                                    <p:set>
                                      <p:cBhvr>
                                        <p:cTn id="14" dur="1" fill="hold">
                                          <p:stCondLst>
                                            <p:cond delay="0"/>
                                          </p:stCondLst>
                                        </p:cTn>
                                        <p:tgtEl>
                                          <p:spTgt spid="263"/>
                                        </p:tgtEl>
                                        <p:attrNameLst>
                                          <p:attrName>style.visibility</p:attrName>
                                        </p:attrNameLst>
                                      </p:cBhvr>
                                      <p:to>
                                        <p:strVal val="visible"/>
                                      </p:to>
                                    </p:set>
                                    <p:animEffect transition="in" filter="plus(out)">
                                      <p:cBhvr>
                                        <p:cTn id="15" dur="750"/>
                                        <p:tgtEl>
                                          <p:spTgt spid="263"/>
                                        </p:tgtEl>
                                      </p:cBhvr>
                                    </p:animEffect>
                                  </p:childTnLst>
                                </p:cTn>
                              </p:par>
                              <p:par>
                                <p:cTn id="16" presetID="19" presetClass="emph" presetSubtype="0" fill="hold" grpId="0" nodeType="withEffect">
                                  <p:stCondLst>
                                    <p:cond delay="350"/>
                                  </p:stCondLst>
                                  <p:childTnLst>
                                    <p:animClr clrSpc="rgb" dir="cw">
                                      <p:cBhvr override="childStyle">
                                        <p:cTn id="17" dur="500" fill="hold"/>
                                        <p:tgtEl>
                                          <p:spTgt spid="205"/>
                                        </p:tgtEl>
                                        <p:attrNameLst>
                                          <p:attrName>style.color</p:attrName>
                                        </p:attrNameLst>
                                      </p:cBhvr>
                                      <p:to>
                                        <a:srgbClr val="FF0000"/>
                                      </p:to>
                                    </p:animClr>
                                    <p:animClr clrSpc="rgb" dir="cw">
                                      <p:cBhvr>
                                        <p:cTn id="18" dur="500" fill="hold"/>
                                        <p:tgtEl>
                                          <p:spTgt spid="205"/>
                                        </p:tgtEl>
                                        <p:attrNameLst>
                                          <p:attrName>fillcolor</p:attrName>
                                        </p:attrNameLst>
                                      </p:cBhvr>
                                      <p:to>
                                        <a:srgbClr val="FF0000"/>
                                      </p:to>
                                    </p:animClr>
                                    <p:set>
                                      <p:cBhvr>
                                        <p:cTn id="19" dur="500" fill="hold"/>
                                        <p:tgtEl>
                                          <p:spTgt spid="205"/>
                                        </p:tgtEl>
                                        <p:attrNameLst>
                                          <p:attrName>fill.type</p:attrName>
                                        </p:attrNameLst>
                                      </p:cBhvr>
                                      <p:to>
                                        <p:strVal val="solid"/>
                                      </p:to>
                                    </p:set>
                                    <p:set>
                                      <p:cBhvr>
                                        <p:cTn id="20" dur="500" fill="hold"/>
                                        <p:tgtEl>
                                          <p:spTgt spid="205"/>
                                        </p:tgtEl>
                                        <p:attrNameLst>
                                          <p:attrName>fill.on</p:attrName>
                                        </p:attrNameLst>
                                      </p:cBhvr>
                                      <p:to>
                                        <p:strVal val="true"/>
                                      </p:to>
                                    </p:set>
                                  </p:childTnLst>
                                </p:cTn>
                              </p:par>
                              <p:par>
                                <p:cTn id="21" presetID="19" presetClass="emph" presetSubtype="0" fill="hold" grpId="0" nodeType="withEffect">
                                  <p:stCondLst>
                                    <p:cond delay="450"/>
                                  </p:stCondLst>
                                  <p:childTnLst>
                                    <p:animClr clrSpc="rgb" dir="cw">
                                      <p:cBhvr override="childStyle">
                                        <p:cTn id="22" dur="500" fill="hold"/>
                                        <p:tgtEl>
                                          <p:spTgt spid="458"/>
                                        </p:tgtEl>
                                        <p:attrNameLst>
                                          <p:attrName>style.color</p:attrName>
                                        </p:attrNameLst>
                                      </p:cBhvr>
                                      <p:to>
                                        <a:srgbClr val="FF0000"/>
                                      </p:to>
                                    </p:animClr>
                                    <p:animClr clrSpc="rgb" dir="cw">
                                      <p:cBhvr>
                                        <p:cTn id="23" dur="500" fill="hold"/>
                                        <p:tgtEl>
                                          <p:spTgt spid="458"/>
                                        </p:tgtEl>
                                        <p:attrNameLst>
                                          <p:attrName>fillcolor</p:attrName>
                                        </p:attrNameLst>
                                      </p:cBhvr>
                                      <p:to>
                                        <a:srgbClr val="FF0000"/>
                                      </p:to>
                                    </p:animClr>
                                    <p:set>
                                      <p:cBhvr>
                                        <p:cTn id="24" dur="500" fill="hold"/>
                                        <p:tgtEl>
                                          <p:spTgt spid="458"/>
                                        </p:tgtEl>
                                        <p:attrNameLst>
                                          <p:attrName>fill.type</p:attrName>
                                        </p:attrNameLst>
                                      </p:cBhvr>
                                      <p:to>
                                        <p:strVal val="solid"/>
                                      </p:to>
                                    </p:set>
                                    <p:set>
                                      <p:cBhvr>
                                        <p:cTn id="25" dur="500" fill="hold"/>
                                        <p:tgtEl>
                                          <p:spTgt spid="458"/>
                                        </p:tgtEl>
                                        <p:attrNameLst>
                                          <p:attrName>fill.on</p:attrName>
                                        </p:attrNameLst>
                                      </p:cBhvr>
                                      <p:to>
                                        <p:strVal val="true"/>
                                      </p:to>
                                    </p:set>
                                  </p:childTnLst>
                                </p:cTn>
                              </p:par>
                              <p:par>
                                <p:cTn id="26" presetID="19" presetClass="emph" presetSubtype="0" fill="hold" grpId="0" nodeType="withEffect">
                                  <p:stCondLst>
                                    <p:cond delay="550"/>
                                  </p:stCondLst>
                                  <p:childTnLst>
                                    <p:animClr clrSpc="rgb" dir="cw">
                                      <p:cBhvr override="childStyle">
                                        <p:cTn id="27" dur="500" fill="hold"/>
                                        <p:tgtEl>
                                          <p:spTgt spid="239"/>
                                        </p:tgtEl>
                                        <p:attrNameLst>
                                          <p:attrName>style.color</p:attrName>
                                        </p:attrNameLst>
                                      </p:cBhvr>
                                      <p:to>
                                        <a:srgbClr val="FF0000"/>
                                      </p:to>
                                    </p:animClr>
                                    <p:animClr clrSpc="rgb" dir="cw">
                                      <p:cBhvr>
                                        <p:cTn id="28" dur="500" fill="hold"/>
                                        <p:tgtEl>
                                          <p:spTgt spid="239"/>
                                        </p:tgtEl>
                                        <p:attrNameLst>
                                          <p:attrName>fillcolor</p:attrName>
                                        </p:attrNameLst>
                                      </p:cBhvr>
                                      <p:to>
                                        <a:srgbClr val="FF0000"/>
                                      </p:to>
                                    </p:animClr>
                                    <p:set>
                                      <p:cBhvr>
                                        <p:cTn id="29" dur="500" fill="hold"/>
                                        <p:tgtEl>
                                          <p:spTgt spid="239"/>
                                        </p:tgtEl>
                                        <p:attrNameLst>
                                          <p:attrName>fill.type</p:attrName>
                                        </p:attrNameLst>
                                      </p:cBhvr>
                                      <p:to>
                                        <p:strVal val="solid"/>
                                      </p:to>
                                    </p:set>
                                    <p:set>
                                      <p:cBhvr>
                                        <p:cTn id="30" dur="500" fill="hold"/>
                                        <p:tgtEl>
                                          <p:spTgt spid="239"/>
                                        </p:tgtEl>
                                        <p:attrNameLst>
                                          <p:attrName>fill.on</p:attrName>
                                        </p:attrNameLst>
                                      </p:cBhvr>
                                      <p:to>
                                        <p:strVal val="true"/>
                                      </p:to>
                                    </p:set>
                                  </p:childTnLst>
                                </p:cTn>
                              </p:par>
                              <p:par>
                                <p:cTn id="31" presetID="19" presetClass="emph" presetSubtype="0" fill="hold" grpId="0" nodeType="withEffect">
                                  <p:stCondLst>
                                    <p:cond delay="350"/>
                                  </p:stCondLst>
                                  <p:childTnLst>
                                    <p:animClr clrSpc="rgb" dir="cw">
                                      <p:cBhvr override="childStyle">
                                        <p:cTn id="32" dur="500" fill="hold"/>
                                        <p:tgtEl>
                                          <p:spTgt spid="259"/>
                                        </p:tgtEl>
                                        <p:attrNameLst>
                                          <p:attrName>style.color</p:attrName>
                                        </p:attrNameLst>
                                      </p:cBhvr>
                                      <p:to>
                                        <a:srgbClr val="FF0000"/>
                                      </p:to>
                                    </p:animClr>
                                    <p:animClr clrSpc="rgb" dir="cw">
                                      <p:cBhvr>
                                        <p:cTn id="33" dur="500" fill="hold"/>
                                        <p:tgtEl>
                                          <p:spTgt spid="259"/>
                                        </p:tgtEl>
                                        <p:attrNameLst>
                                          <p:attrName>fillcolor</p:attrName>
                                        </p:attrNameLst>
                                      </p:cBhvr>
                                      <p:to>
                                        <a:srgbClr val="FF0000"/>
                                      </p:to>
                                    </p:animClr>
                                    <p:set>
                                      <p:cBhvr>
                                        <p:cTn id="34" dur="500" fill="hold"/>
                                        <p:tgtEl>
                                          <p:spTgt spid="259"/>
                                        </p:tgtEl>
                                        <p:attrNameLst>
                                          <p:attrName>fill.type</p:attrName>
                                        </p:attrNameLst>
                                      </p:cBhvr>
                                      <p:to>
                                        <p:strVal val="solid"/>
                                      </p:to>
                                    </p:set>
                                    <p:set>
                                      <p:cBhvr>
                                        <p:cTn id="35" dur="500" fill="hold"/>
                                        <p:tgtEl>
                                          <p:spTgt spid="259"/>
                                        </p:tgtEl>
                                        <p:attrNameLst>
                                          <p:attrName>fill.on</p:attrName>
                                        </p:attrNameLst>
                                      </p:cBhvr>
                                      <p:to>
                                        <p:strVal val="true"/>
                                      </p:to>
                                    </p:set>
                                  </p:childTnLst>
                                </p:cTn>
                              </p:par>
                              <p:par>
                                <p:cTn id="36" presetID="19" presetClass="emph" presetSubtype="0" fill="hold" grpId="0" nodeType="withEffect">
                                  <p:stCondLst>
                                    <p:cond delay="450"/>
                                  </p:stCondLst>
                                  <p:childTnLst>
                                    <p:animClr clrSpc="rgb" dir="cw">
                                      <p:cBhvr override="childStyle">
                                        <p:cTn id="37" dur="500" fill="hold"/>
                                        <p:tgtEl>
                                          <p:spTgt spid="260"/>
                                        </p:tgtEl>
                                        <p:attrNameLst>
                                          <p:attrName>style.color</p:attrName>
                                        </p:attrNameLst>
                                      </p:cBhvr>
                                      <p:to>
                                        <a:srgbClr val="FF0000"/>
                                      </p:to>
                                    </p:animClr>
                                    <p:animClr clrSpc="rgb" dir="cw">
                                      <p:cBhvr>
                                        <p:cTn id="38" dur="500" fill="hold"/>
                                        <p:tgtEl>
                                          <p:spTgt spid="260"/>
                                        </p:tgtEl>
                                        <p:attrNameLst>
                                          <p:attrName>fillcolor</p:attrName>
                                        </p:attrNameLst>
                                      </p:cBhvr>
                                      <p:to>
                                        <a:srgbClr val="FF0000"/>
                                      </p:to>
                                    </p:animClr>
                                    <p:set>
                                      <p:cBhvr>
                                        <p:cTn id="39" dur="500" fill="hold"/>
                                        <p:tgtEl>
                                          <p:spTgt spid="260"/>
                                        </p:tgtEl>
                                        <p:attrNameLst>
                                          <p:attrName>fill.type</p:attrName>
                                        </p:attrNameLst>
                                      </p:cBhvr>
                                      <p:to>
                                        <p:strVal val="solid"/>
                                      </p:to>
                                    </p:set>
                                    <p:set>
                                      <p:cBhvr>
                                        <p:cTn id="40" dur="500" fill="hold"/>
                                        <p:tgtEl>
                                          <p:spTgt spid="260"/>
                                        </p:tgtEl>
                                        <p:attrNameLst>
                                          <p:attrName>fill.on</p:attrName>
                                        </p:attrNameLst>
                                      </p:cBhvr>
                                      <p:to>
                                        <p:strVal val="true"/>
                                      </p:to>
                                    </p:set>
                                  </p:childTnLst>
                                </p:cTn>
                              </p:par>
                              <p:par>
                                <p:cTn id="41" presetID="19" presetClass="emph" presetSubtype="0" fill="hold" grpId="0" nodeType="withEffect">
                                  <p:stCondLst>
                                    <p:cond delay="550"/>
                                  </p:stCondLst>
                                  <p:childTnLst>
                                    <p:animClr clrSpc="rgb" dir="cw">
                                      <p:cBhvr override="childStyle">
                                        <p:cTn id="42" dur="500" fill="hold"/>
                                        <p:tgtEl>
                                          <p:spTgt spid="409"/>
                                        </p:tgtEl>
                                        <p:attrNameLst>
                                          <p:attrName>style.color</p:attrName>
                                        </p:attrNameLst>
                                      </p:cBhvr>
                                      <p:to>
                                        <a:srgbClr val="FF0000"/>
                                      </p:to>
                                    </p:animClr>
                                    <p:animClr clrSpc="rgb" dir="cw">
                                      <p:cBhvr>
                                        <p:cTn id="43" dur="500" fill="hold"/>
                                        <p:tgtEl>
                                          <p:spTgt spid="409"/>
                                        </p:tgtEl>
                                        <p:attrNameLst>
                                          <p:attrName>fillcolor</p:attrName>
                                        </p:attrNameLst>
                                      </p:cBhvr>
                                      <p:to>
                                        <a:srgbClr val="FF0000"/>
                                      </p:to>
                                    </p:animClr>
                                    <p:set>
                                      <p:cBhvr>
                                        <p:cTn id="44" dur="500" fill="hold"/>
                                        <p:tgtEl>
                                          <p:spTgt spid="409"/>
                                        </p:tgtEl>
                                        <p:attrNameLst>
                                          <p:attrName>fill.type</p:attrName>
                                        </p:attrNameLst>
                                      </p:cBhvr>
                                      <p:to>
                                        <p:strVal val="solid"/>
                                      </p:to>
                                    </p:set>
                                    <p:set>
                                      <p:cBhvr>
                                        <p:cTn id="45" dur="500" fill="hold"/>
                                        <p:tgtEl>
                                          <p:spTgt spid="409"/>
                                        </p:tgtEl>
                                        <p:attrNameLst>
                                          <p:attrName>fill.on</p:attrName>
                                        </p:attrNameLst>
                                      </p:cBhvr>
                                      <p:to>
                                        <p:strVal val="true"/>
                                      </p:to>
                                    </p:set>
                                  </p:childTnLst>
                                </p:cTn>
                              </p:par>
                              <p:par>
                                <p:cTn id="46" presetID="19" presetClass="emph" presetSubtype="0" fill="hold" grpId="0" nodeType="withEffect">
                                  <p:stCondLst>
                                    <p:cond delay="450"/>
                                  </p:stCondLst>
                                  <p:childTnLst>
                                    <p:animClr clrSpc="rgb" dir="cw">
                                      <p:cBhvr override="childStyle">
                                        <p:cTn id="47" dur="500" fill="hold"/>
                                        <p:tgtEl>
                                          <p:spTgt spid="459"/>
                                        </p:tgtEl>
                                        <p:attrNameLst>
                                          <p:attrName>style.color</p:attrName>
                                        </p:attrNameLst>
                                      </p:cBhvr>
                                      <p:to>
                                        <a:srgbClr val="FF0000"/>
                                      </p:to>
                                    </p:animClr>
                                    <p:animClr clrSpc="rgb" dir="cw">
                                      <p:cBhvr>
                                        <p:cTn id="48" dur="500" fill="hold"/>
                                        <p:tgtEl>
                                          <p:spTgt spid="459"/>
                                        </p:tgtEl>
                                        <p:attrNameLst>
                                          <p:attrName>fillcolor</p:attrName>
                                        </p:attrNameLst>
                                      </p:cBhvr>
                                      <p:to>
                                        <a:srgbClr val="FF0000"/>
                                      </p:to>
                                    </p:animClr>
                                    <p:set>
                                      <p:cBhvr>
                                        <p:cTn id="49" dur="500" fill="hold"/>
                                        <p:tgtEl>
                                          <p:spTgt spid="459"/>
                                        </p:tgtEl>
                                        <p:attrNameLst>
                                          <p:attrName>fill.type</p:attrName>
                                        </p:attrNameLst>
                                      </p:cBhvr>
                                      <p:to>
                                        <p:strVal val="solid"/>
                                      </p:to>
                                    </p:set>
                                    <p:set>
                                      <p:cBhvr>
                                        <p:cTn id="50" dur="500" fill="hold"/>
                                        <p:tgtEl>
                                          <p:spTgt spid="459"/>
                                        </p:tgtEl>
                                        <p:attrNameLst>
                                          <p:attrName>fill.on</p:attrName>
                                        </p:attrNameLst>
                                      </p:cBhvr>
                                      <p:to>
                                        <p:strVal val="true"/>
                                      </p:to>
                                    </p:set>
                                  </p:childTnLst>
                                </p:cTn>
                              </p:par>
                              <p:par>
                                <p:cTn id="51" presetID="19" presetClass="emph" presetSubtype="0" fill="hold" grpId="0" nodeType="withEffect">
                                  <p:stCondLst>
                                    <p:cond delay="350"/>
                                  </p:stCondLst>
                                  <p:childTnLst>
                                    <p:animClr clrSpc="rgb" dir="cw">
                                      <p:cBhvr override="childStyle">
                                        <p:cTn id="52" dur="500" fill="hold"/>
                                        <p:tgtEl>
                                          <p:spTgt spid="198"/>
                                        </p:tgtEl>
                                        <p:attrNameLst>
                                          <p:attrName>style.color</p:attrName>
                                        </p:attrNameLst>
                                      </p:cBhvr>
                                      <p:to>
                                        <a:srgbClr val="FF0000"/>
                                      </p:to>
                                    </p:animClr>
                                    <p:animClr clrSpc="rgb" dir="cw">
                                      <p:cBhvr>
                                        <p:cTn id="53" dur="500" fill="hold"/>
                                        <p:tgtEl>
                                          <p:spTgt spid="198"/>
                                        </p:tgtEl>
                                        <p:attrNameLst>
                                          <p:attrName>fillcolor</p:attrName>
                                        </p:attrNameLst>
                                      </p:cBhvr>
                                      <p:to>
                                        <a:srgbClr val="FF0000"/>
                                      </p:to>
                                    </p:animClr>
                                    <p:set>
                                      <p:cBhvr>
                                        <p:cTn id="54" dur="500" fill="hold"/>
                                        <p:tgtEl>
                                          <p:spTgt spid="198"/>
                                        </p:tgtEl>
                                        <p:attrNameLst>
                                          <p:attrName>fill.type</p:attrName>
                                        </p:attrNameLst>
                                      </p:cBhvr>
                                      <p:to>
                                        <p:strVal val="solid"/>
                                      </p:to>
                                    </p:set>
                                    <p:set>
                                      <p:cBhvr>
                                        <p:cTn id="55" dur="500" fill="hold"/>
                                        <p:tgtEl>
                                          <p:spTgt spid="198"/>
                                        </p:tgtEl>
                                        <p:attrNameLst>
                                          <p:attrName>fill.on</p:attrName>
                                        </p:attrNameLst>
                                      </p:cBhvr>
                                      <p:to>
                                        <p:strVal val="true"/>
                                      </p:to>
                                    </p:set>
                                  </p:childTnLst>
                                </p:cTn>
                              </p:par>
                              <p:par>
                                <p:cTn id="56" presetID="19" presetClass="emph" presetSubtype="0" fill="hold" grpId="0" nodeType="withEffect">
                                  <p:stCondLst>
                                    <p:cond delay="250"/>
                                  </p:stCondLst>
                                  <p:childTnLst>
                                    <p:animClr clrSpc="rgb" dir="cw">
                                      <p:cBhvr override="childStyle">
                                        <p:cTn id="57" dur="500" fill="hold"/>
                                        <p:tgtEl>
                                          <p:spTgt spid="227"/>
                                        </p:tgtEl>
                                        <p:attrNameLst>
                                          <p:attrName>style.color</p:attrName>
                                        </p:attrNameLst>
                                      </p:cBhvr>
                                      <p:to>
                                        <a:srgbClr val="FF0000"/>
                                      </p:to>
                                    </p:animClr>
                                    <p:animClr clrSpc="rgb" dir="cw">
                                      <p:cBhvr>
                                        <p:cTn id="58" dur="500" fill="hold"/>
                                        <p:tgtEl>
                                          <p:spTgt spid="227"/>
                                        </p:tgtEl>
                                        <p:attrNameLst>
                                          <p:attrName>fillcolor</p:attrName>
                                        </p:attrNameLst>
                                      </p:cBhvr>
                                      <p:to>
                                        <a:srgbClr val="FF0000"/>
                                      </p:to>
                                    </p:animClr>
                                    <p:set>
                                      <p:cBhvr>
                                        <p:cTn id="59" dur="500" fill="hold"/>
                                        <p:tgtEl>
                                          <p:spTgt spid="227"/>
                                        </p:tgtEl>
                                        <p:attrNameLst>
                                          <p:attrName>fill.type</p:attrName>
                                        </p:attrNameLst>
                                      </p:cBhvr>
                                      <p:to>
                                        <p:strVal val="solid"/>
                                      </p:to>
                                    </p:set>
                                    <p:set>
                                      <p:cBhvr>
                                        <p:cTn id="60" dur="500" fill="hold"/>
                                        <p:tgtEl>
                                          <p:spTgt spid="227"/>
                                        </p:tgtEl>
                                        <p:attrNameLst>
                                          <p:attrName>fill.on</p:attrName>
                                        </p:attrNameLst>
                                      </p:cBhvr>
                                      <p:to>
                                        <p:strVal val="true"/>
                                      </p:to>
                                    </p:set>
                                  </p:childTnLst>
                                </p:cTn>
                              </p:par>
                              <p:par>
                                <p:cTn id="61" presetID="8" presetClass="entr" presetSubtype="32" fill="hold" nodeType="withEffect">
                                  <p:stCondLst>
                                    <p:cond delay="550"/>
                                  </p:stCondLst>
                                  <p:childTnLst>
                                    <p:set>
                                      <p:cBhvr>
                                        <p:cTn id="62" dur="1" fill="hold">
                                          <p:stCondLst>
                                            <p:cond delay="0"/>
                                          </p:stCondLst>
                                        </p:cTn>
                                        <p:tgtEl>
                                          <p:spTgt spid="278"/>
                                        </p:tgtEl>
                                        <p:attrNameLst>
                                          <p:attrName>style.visibility</p:attrName>
                                        </p:attrNameLst>
                                      </p:cBhvr>
                                      <p:to>
                                        <p:strVal val="visible"/>
                                      </p:to>
                                    </p:set>
                                    <p:animEffect transition="in" filter="diamond(out)">
                                      <p:cBhvr>
                                        <p:cTn id="63" dur="750"/>
                                        <p:tgtEl>
                                          <p:spTgt spid="278"/>
                                        </p:tgtEl>
                                      </p:cBhvr>
                                    </p:animEffect>
                                  </p:childTnLst>
                                </p:cTn>
                              </p:par>
                              <p:par>
                                <p:cTn id="64" presetID="19" presetClass="emph" presetSubtype="0" fill="hold" grpId="0" nodeType="withEffect">
                                  <p:stCondLst>
                                    <p:cond delay="850"/>
                                  </p:stCondLst>
                                  <p:childTnLst>
                                    <p:animClr clrSpc="rgb" dir="cw">
                                      <p:cBhvr override="childStyle">
                                        <p:cTn id="65" dur="500" fill="hold"/>
                                        <p:tgtEl>
                                          <p:spTgt spid="257"/>
                                        </p:tgtEl>
                                        <p:attrNameLst>
                                          <p:attrName>style.color</p:attrName>
                                        </p:attrNameLst>
                                      </p:cBhvr>
                                      <p:to>
                                        <a:srgbClr val="FF0000"/>
                                      </p:to>
                                    </p:animClr>
                                    <p:animClr clrSpc="rgb" dir="cw">
                                      <p:cBhvr>
                                        <p:cTn id="66" dur="500" fill="hold"/>
                                        <p:tgtEl>
                                          <p:spTgt spid="257"/>
                                        </p:tgtEl>
                                        <p:attrNameLst>
                                          <p:attrName>fillcolor</p:attrName>
                                        </p:attrNameLst>
                                      </p:cBhvr>
                                      <p:to>
                                        <a:srgbClr val="FF0000"/>
                                      </p:to>
                                    </p:animClr>
                                    <p:set>
                                      <p:cBhvr>
                                        <p:cTn id="67" dur="500" fill="hold"/>
                                        <p:tgtEl>
                                          <p:spTgt spid="257"/>
                                        </p:tgtEl>
                                        <p:attrNameLst>
                                          <p:attrName>fill.type</p:attrName>
                                        </p:attrNameLst>
                                      </p:cBhvr>
                                      <p:to>
                                        <p:strVal val="solid"/>
                                      </p:to>
                                    </p:set>
                                    <p:set>
                                      <p:cBhvr>
                                        <p:cTn id="68" dur="500" fill="hold"/>
                                        <p:tgtEl>
                                          <p:spTgt spid="257"/>
                                        </p:tgtEl>
                                        <p:attrNameLst>
                                          <p:attrName>fill.on</p:attrName>
                                        </p:attrNameLst>
                                      </p:cBhvr>
                                      <p:to>
                                        <p:strVal val="true"/>
                                      </p:to>
                                    </p:set>
                                  </p:childTnLst>
                                </p:cTn>
                              </p:par>
                              <p:par>
                                <p:cTn id="69" presetID="19" presetClass="emph" presetSubtype="0" fill="hold" grpId="0" nodeType="withEffect">
                                  <p:stCondLst>
                                    <p:cond delay="750"/>
                                  </p:stCondLst>
                                  <p:childTnLst>
                                    <p:animClr clrSpc="rgb" dir="cw">
                                      <p:cBhvr override="childStyle">
                                        <p:cTn id="70" dur="500" fill="hold"/>
                                        <p:tgtEl>
                                          <p:spTgt spid="442"/>
                                        </p:tgtEl>
                                        <p:attrNameLst>
                                          <p:attrName>style.color</p:attrName>
                                        </p:attrNameLst>
                                      </p:cBhvr>
                                      <p:to>
                                        <a:srgbClr val="FF0000"/>
                                      </p:to>
                                    </p:animClr>
                                    <p:animClr clrSpc="rgb" dir="cw">
                                      <p:cBhvr>
                                        <p:cTn id="71" dur="500" fill="hold"/>
                                        <p:tgtEl>
                                          <p:spTgt spid="442"/>
                                        </p:tgtEl>
                                        <p:attrNameLst>
                                          <p:attrName>fillcolor</p:attrName>
                                        </p:attrNameLst>
                                      </p:cBhvr>
                                      <p:to>
                                        <a:srgbClr val="FF0000"/>
                                      </p:to>
                                    </p:animClr>
                                    <p:set>
                                      <p:cBhvr>
                                        <p:cTn id="72" dur="500" fill="hold"/>
                                        <p:tgtEl>
                                          <p:spTgt spid="442"/>
                                        </p:tgtEl>
                                        <p:attrNameLst>
                                          <p:attrName>fill.type</p:attrName>
                                        </p:attrNameLst>
                                      </p:cBhvr>
                                      <p:to>
                                        <p:strVal val="solid"/>
                                      </p:to>
                                    </p:set>
                                    <p:set>
                                      <p:cBhvr>
                                        <p:cTn id="73" dur="500" fill="hold"/>
                                        <p:tgtEl>
                                          <p:spTgt spid="442"/>
                                        </p:tgtEl>
                                        <p:attrNameLst>
                                          <p:attrName>fill.on</p:attrName>
                                        </p:attrNameLst>
                                      </p:cBhvr>
                                      <p:to>
                                        <p:strVal val="true"/>
                                      </p:to>
                                    </p:set>
                                  </p:childTnLst>
                                </p:cTn>
                              </p:par>
                              <p:par>
                                <p:cTn id="74" presetID="19" presetClass="emph" presetSubtype="0" fill="hold" grpId="0" nodeType="withEffect">
                                  <p:stCondLst>
                                    <p:cond delay="850"/>
                                  </p:stCondLst>
                                  <p:childTnLst>
                                    <p:animClr clrSpc="rgb" dir="cw">
                                      <p:cBhvr override="childStyle">
                                        <p:cTn id="75" dur="500" fill="hold"/>
                                        <p:tgtEl>
                                          <p:spTgt spid="425"/>
                                        </p:tgtEl>
                                        <p:attrNameLst>
                                          <p:attrName>style.color</p:attrName>
                                        </p:attrNameLst>
                                      </p:cBhvr>
                                      <p:to>
                                        <a:srgbClr val="FF0000"/>
                                      </p:to>
                                    </p:animClr>
                                    <p:animClr clrSpc="rgb" dir="cw">
                                      <p:cBhvr>
                                        <p:cTn id="76" dur="500" fill="hold"/>
                                        <p:tgtEl>
                                          <p:spTgt spid="425"/>
                                        </p:tgtEl>
                                        <p:attrNameLst>
                                          <p:attrName>fillcolor</p:attrName>
                                        </p:attrNameLst>
                                      </p:cBhvr>
                                      <p:to>
                                        <a:srgbClr val="FF0000"/>
                                      </p:to>
                                    </p:animClr>
                                    <p:set>
                                      <p:cBhvr>
                                        <p:cTn id="77" dur="500" fill="hold"/>
                                        <p:tgtEl>
                                          <p:spTgt spid="425"/>
                                        </p:tgtEl>
                                        <p:attrNameLst>
                                          <p:attrName>fill.type</p:attrName>
                                        </p:attrNameLst>
                                      </p:cBhvr>
                                      <p:to>
                                        <p:strVal val="solid"/>
                                      </p:to>
                                    </p:set>
                                    <p:set>
                                      <p:cBhvr>
                                        <p:cTn id="78" dur="500" fill="hold"/>
                                        <p:tgtEl>
                                          <p:spTgt spid="425"/>
                                        </p:tgtEl>
                                        <p:attrNameLst>
                                          <p:attrName>fill.on</p:attrName>
                                        </p:attrNameLst>
                                      </p:cBhvr>
                                      <p:to>
                                        <p:strVal val="true"/>
                                      </p:to>
                                    </p:set>
                                  </p:childTnLst>
                                </p:cTn>
                              </p:par>
                              <p:par>
                                <p:cTn id="79" presetID="19" presetClass="emph" presetSubtype="0" fill="hold" grpId="0" nodeType="withEffect">
                                  <p:stCondLst>
                                    <p:cond delay="850"/>
                                  </p:stCondLst>
                                  <p:childTnLst>
                                    <p:animClr clrSpc="rgb" dir="cw">
                                      <p:cBhvr override="childStyle">
                                        <p:cTn id="80" dur="500" fill="hold"/>
                                        <p:tgtEl>
                                          <p:spTgt spid="424"/>
                                        </p:tgtEl>
                                        <p:attrNameLst>
                                          <p:attrName>style.color</p:attrName>
                                        </p:attrNameLst>
                                      </p:cBhvr>
                                      <p:to>
                                        <a:srgbClr val="FF0000"/>
                                      </p:to>
                                    </p:animClr>
                                    <p:animClr clrSpc="rgb" dir="cw">
                                      <p:cBhvr>
                                        <p:cTn id="81" dur="500" fill="hold"/>
                                        <p:tgtEl>
                                          <p:spTgt spid="424"/>
                                        </p:tgtEl>
                                        <p:attrNameLst>
                                          <p:attrName>fillcolor</p:attrName>
                                        </p:attrNameLst>
                                      </p:cBhvr>
                                      <p:to>
                                        <a:srgbClr val="FF0000"/>
                                      </p:to>
                                    </p:animClr>
                                    <p:set>
                                      <p:cBhvr>
                                        <p:cTn id="82" dur="500" fill="hold"/>
                                        <p:tgtEl>
                                          <p:spTgt spid="424"/>
                                        </p:tgtEl>
                                        <p:attrNameLst>
                                          <p:attrName>fill.type</p:attrName>
                                        </p:attrNameLst>
                                      </p:cBhvr>
                                      <p:to>
                                        <p:strVal val="solid"/>
                                      </p:to>
                                    </p:set>
                                    <p:set>
                                      <p:cBhvr>
                                        <p:cTn id="83" dur="500" fill="hold"/>
                                        <p:tgtEl>
                                          <p:spTgt spid="424"/>
                                        </p:tgtEl>
                                        <p:attrNameLst>
                                          <p:attrName>fill.on</p:attrName>
                                        </p:attrNameLst>
                                      </p:cBhvr>
                                      <p:to>
                                        <p:strVal val="true"/>
                                      </p:to>
                                    </p:set>
                                  </p:childTnLst>
                                </p:cTn>
                              </p:par>
                              <p:par>
                                <p:cTn id="84" presetID="19" presetClass="emph" presetSubtype="0" fill="hold" grpId="0" nodeType="withEffect">
                                  <p:stCondLst>
                                    <p:cond delay="850"/>
                                  </p:stCondLst>
                                  <p:childTnLst>
                                    <p:animClr clrSpc="rgb" dir="cw">
                                      <p:cBhvr override="childStyle">
                                        <p:cTn id="85" dur="500" fill="hold"/>
                                        <p:tgtEl>
                                          <p:spTgt spid="423"/>
                                        </p:tgtEl>
                                        <p:attrNameLst>
                                          <p:attrName>style.color</p:attrName>
                                        </p:attrNameLst>
                                      </p:cBhvr>
                                      <p:to>
                                        <a:srgbClr val="FF0000"/>
                                      </p:to>
                                    </p:animClr>
                                    <p:animClr clrSpc="rgb" dir="cw">
                                      <p:cBhvr>
                                        <p:cTn id="86" dur="500" fill="hold"/>
                                        <p:tgtEl>
                                          <p:spTgt spid="423"/>
                                        </p:tgtEl>
                                        <p:attrNameLst>
                                          <p:attrName>fillcolor</p:attrName>
                                        </p:attrNameLst>
                                      </p:cBhvr>
                                      <p:to>
                                        <a:srgbClr val="FF0000"/>
                                      </p:to>
                                    </p:animClr>
                                    <p:set>
                                      <p:cBhvr>
                                        <p:cTn id="87" dur="500" fill="hold"/>
                                        <p:tgtEl>
                                          <p:spTgt spid="423"/>
                                        </p:tgtEl>
                                        <p:attrNameLst>
                                          <p:attrName>fill.type</p:attrName>
                                        </p:attrNameLst>
                                      </p:cBhvr>
                                      <p:to>
                                        <p:strVal val="solid"/>
                                      </p:to>
                                    </p:set>
                                    <p:set>
                                      <p:cBhvr>
                                        <p:cTn id="88" dur="500" fill="hold"/>
                                        <p:tgtEl>
                                          <p:spTgt spid="423"/>
                                        </p:tgtEl>
                                        <p:attrNameLst>
                                          <p:attrName>fill.on</p:attrName>
                                        </p:attrNameLst>
                                      </p:cBhvr>
                                      <p:to>
                                        <p:strVal val="true"/>
                                      </p:to>
                                    </p:set>
                                  </p:childTnLst>
                                </p:cTn>
                              </p:par>
                              <p:par>
                                <p:cTn id="89" presetID="19" presetClass="emph" presetSubtype="0" fill="hold" grpId="0" nodeType="withEffect">
                                  <p:stCondLst>
                                    <p:cond delay="750"/>
                                  </p:stCondLst>
                                  <p:childTnLst>
                                    <p:animClr clrSpc="rgb" dir="cw">
                                      <p:cBhvr override="childStyle">
                                        <p:cTn id="90" dur="500" fill="hold"/>
                                        <p:tgtEl>
                                          <p:spTgt spid="420"/>
                                        </p:tgtEl>
                                        <p:attrNameLst>
                                          <p:attrName>style.color</p:attrName>
                                        </p:attrNameLst>
                                      </p:cBhvr>
                                      <p:to>
                                        <a:srgbClr val="FF0000"/>
                                      </p:to>
                                    </p:animClr>
                                    <p:animClr clrSpc="rgb" dir="cw">
                                      <p:cBhvr>
                                        <p:cTn id="91" dur="500" fill="hold"/>
                                        <p:tgtEl>
                                          <p:spTgt spid="420"/>
                                        </p:tgtEl>
                                        <p:attrNameLst>
                                          <p:attrName>fillcolor</p:attrName>
                                        </p:attrNameLst>
                                      </p:cBhvr>
                                      <p:to>
                                        <a:srgbClr val="FF0000"/>
                                      </p:to>
                                    </p:animClr>
                                    <p:set>
                                      <p:cBhvr>
                                        <p:cTn id="92" dur="500" fill="hold"/>
                                        <p:tgtEl>
                                          <p:spTgt spid="420"/>
                                        </p:tgtEl>
                                        <p:attrNameLst>
                                          <p:attrName>fill.type</p:attrName>
                                        </p:attrNameLst>
                                      </p:cBhvr>
                                      <p:to>
                                        <p:strVal val="solid"/>
                                      </p:to>
                                    </p:set>
                                    <p:set>
                                      <p:cBhvr>
                                        <p:cTn id="93" dur="500" fill="hold"/>
                                        <p:tgtEl>
                                          <p:spTgt spid="420"/>
                                        </p:tgtEl>
                                        <p:attrNameLst>
                                          <p:attrName>fill.on</p:attrName>
                                        </p:attrNameLst>
                                      </p:cBhvr>
                                      <p:to>
                                        <p:strVal val="true"/>
                                      </p:to>
                                    </p:set>
                                  </p:childTnLst>
                                </p:cTn>
                              </p:par>
                              <p:par>
                                <p:cTn id="94" presetID="19" presetClass="emph" presetSubtype="0" fill="hold" grpId="0" nodeType="withEffect">
                                  <p:stCondLst>
                                    <p:cond delay="850"/>
                                  </p:stCondLst>
                                  <p:childTnLst>
                                    <p:animClr clrSpc="rgb" dir="cw">
                                      <p:cBhvr override="childStyle">
                                        <p:cTn id="95" dur="500" fill="hold"/>
                                        <p:tgtEl>
                                          <p:spTgt spid="422"/>
                                        </p:tgtEl>
                                        <p:attrNameLst>
                                          <p:attrName>style.color</p:attrName>
                                        </p:attrNameLst>
                                      </p:cBhvr>
                                      <p:to>
                                        <a:srgbClr val="FF0000"/>
                                      </p:to>
                                    </p:animClr>
                                    <p:animClr clrSpc="rgb" dir="cw">
                                      <p:cBhvr>
                                        <p:cTn id="96" dur="500" fill="hold"/>
                                        <p:tgtEl>
                                          <p:spTgt spid="422"/>
                                        </p:tgtEl>
                                        <p:attrNameLst>
                                          <p:attrName>fillcolor</p:attrName>
                                        </p:attrNameLst>
                                      </p:cBhvr>
                                      <p:to>
                                        <a:srgbClr val="FF0000"/>
                                      </p:to>
                                    </p:animClr>
                                    <p:set>
                                      <p:cBhvr>
                                        <p:cTn id="97" dur="500" fill="hold"/>
                                        <p:tgtEl>
                                          <p:spTgt spid="422"/>
                                        </p:tgtEl>
                                        <p:attrNameLst>
                                          <p:attrName>fill.type</p:attrName>
                                        </p:attrNameLst>
                                      </p:cBhvr>
                                      <p:to>
                                        <p:strVal val="solid"/>
                                      </p:to>
                                    </p:set>
                                    <p:set>
                                      <p:cBhvr>
                                        <p:cTn id="98" dur="500" fill="hold"/>
                                        <p:tgtEl>
                                          <p:spTgt spid="422"/>
                                        </p:tgtEl>
                                        <p:attrNameLst>
                                          <p:attrName>fill.on</p:attrName>
                                        </p:attrNameLst>
                                      </p:cBhvr>
                                      <p:to>
                                        <p:strVal val="true"/>
                                      </p:to>
                                    </p:set>
                                  </p:childTnLst>
                                </p:cTn>
                              </p:par>
                              <p:par>
                                <p:cTn id="99" presetID="19" presetClass="emph" presetSubtype="0" fill="hold" grpId="0" nodeType="withEffect">
                                  <p:stCondLst>
                                    <p:cond delay="950"/>
                                  </p:stCondLst>
                                  <p:childTnLst>
                                    <p:animClr clrSpc="rgb" dir="cw">
                                      <p:cBhvr override="childStyle">
                                        <p:cTn id="100" dur="500" fill="hold"/>
                                        <p:tgtEl>
                                          <p:spTgt spid="426"/>
                                        </p:tgtEl>
                                        <p:attrNameLst>
                                          <p:attrName>style.color</p:attrName>
                                        </p:attrNameLst>
                                      </p:cBhvr>
                                      <p:to>
                                        <a:srgbClr val="FF0000"/>
                                      </p:to>
                                    </p:animClr>
                                    <p:animClr clrSpc="rgb" dir="cw">
                                      <p:cBhvr>
                                        <p:cTn id="101" dur="500" fill="hold"/>
                                        <p:tgtEl>
                                          <p:spTgt spid="426"/>
                                        </p:tgtEl>
                                        <p:attrNameLst>
                                          <p:attrName>fillcolor</p:attrName>
                                        </p:attrNameLst>
                                      </p:cBhvr>
                                      <p:to>
                                        <a:srgbClr val="FF0000"/>
                                      </p:to>
                                    </p:animClr>
                                    <p:set>
                                      <p:cBhvr>
                                        <p:cTn id="102" dur="500" fill="hold"/>
                                        <p:tgtEl>
                                          <p:spTgt spid="426"/>
                                        </p:tgtEl>
                                        <p:attrNameLst>
                                          <p:attrName>fill.type</p:attrName>
                                        </p:attrNameLst>
                                      </p:cBhvr>
                                      <p:to>
                                        <p:strVal val="solid"/>
                                      </p:to>
                                    </p:set>
                                    <p:set>
                                      <p:cBhvr>
                                        <p:cTn id="103" dur="500" fill="hold"/>
                                        <p:tgtEl>
                                          <p:spTgt spid="426"/>
                                        </p:tgtEl>
                                        <p:attrNameLst>
                                          <p:attrName>fill.on</p:attrName>
                                        </p:attrNameLst>
                                      </p:cBhvr>
                                      <p:to>
                                        <p:strVal val="true"/>
                                      </p:to>
                                    </p:set>
                                  </p:childTnLst>
                                </p:cTn>
                              </p:par>
                              <p:par>
                                <p:cTn id="104" presetID="19" presetClass="emph" presetSubtype="0" fill="hold" grpId="0" nodeType="withEffect">
                                  <p:stCondLst>
                                    <p:cond delay="650"/>
                                  </p:stCondLst>
                                  <p:childTnLst>
                                    <p:animClr clrSpc="rgb" dir="cw">
                                      <p:cBhvr override="childStyle">
                                        <p:cTn id="105" dur="500" fill="hold"/>
                                        <p:tgtEl>
                                          <p:spTgt spid="430"/>
                                        </p:tgtEl>
                                        <p:attrNameLst>
                                          <p:attrName>style.color</p:attrName>
                                        </p:attrNameLst>
                                      </p:cBhvr>
                                      <p:to>
                                        <a:srgbClr val="FF0000"/>
                                      </p:to>
                                    </p:animClr>
                                    <p:animClr clrSpc="rgb" dir="cw">
                                      <p:cBhvr>
                                        <p:cTn id="106" dur="500" fill="hold"/>
                                        <p:tgtEl>
                                          <p:spTgt spid="430"/>
                                        </p:tgtEl>
                                        <p:attrNameLst>
                                          <p:attrName>fillcolor</p:attrName>
                                        </p:attrNameLst>
                                      </p:cBhvr>
                                      <p:to>
                                        <a:srgbClr val="FF0000"/>
                                      </p:to>
                                    </p:animClr>
                                    <p:set>
                                      <p:cBhvr>
                                        <p:cTn id="107" dur="500" fill="hold"/>
                                        <p:tgtEl>
                                          <p:spTgt spid="430"/>
                                        </p:tgtEl>
                                        <p:attrNameLst>
                                          <p:attrName>fill.type</p:attrName>
                                        </p:attrNameLst>
                                      </p:cBhvr>
                                      <p:to>
                                        <p:strVal val="solid"/>
                                      </p:to>
                                    </p:set>
                                    <p:set>
                                      <p:cBhvr>
                                        <p:cTn id="108" dur="500" fill="hold"/>
                                        <p:tgtEl>
                                          <p:spTgt spid="430"/>
                                        </p:tgtEl>
                                        <p:attrNameLst>
                                          <p:attrName>fill.on</p:attrName>
                                        </p:attrNameLst>
                                      </p:cBhvr>
                                      <p:to>
                                        <p:strVal val="true"/>
                                      </p:to>
                                    </p:set>
                                  </p:childTnLst>
                                </p:cTn>
                              </p:par>
                              <p:par>
                                <p:cTn id="109" presetID="19" presetClass="emph" presetSubtype="0" fill="hold" grpId="0" nodeType="withEffect">
                                  <p:stCondLst>
                                    <p:cond delay="850"/>
                                  </p:stCondLst>
                                  <p:childTnLst>
                                    <p:animClr clrSpc="rgb" dir="cw">
                                      <p:cBhvr override="childStyle">
                                        <p:cTn id="110" dur="500" fill="hold"/>
                                        <p:tgtEl>
                                          <p:spTgt spid="444"/>
                                        </p:tgtEl>
                                        <p:attrNameLst>
                                          <p:attrName>style.color</p:attrName>
                                        </p:attrNameLst>
                                      </p:cBhvr>
                                      <p:to>
                                        <a:srgbClr val="FF0000"/>
                                      </p:to>
                                    </p:animClr>
                                    <p:animClr clrSpc="rgb" dir="cw">
                                      <p:cBhvr>
                                        <p:cTn id="111" dur="500" fill="hold"/>
                                        <p:tgtEl>
                                          <p:spTgt spid="444"/>
                                        </p:tgtEl>
                                        <p:attrNameLst>
                                          <p:attrName>fillcolor</p:attrName>
                                        </p:attrNameLst>
                                      </p:cBhvr>
                                      <p:to>
                                        <a:srgbClr val="FF0000"/>
                                      </p:to>
                                    </p:animClr>
                                    <p:set>
                                      <p:cBhvr>
                                        <p:cTn id="112" dur="500" fill="hold"/>
                                        <p:tgtEl>
                                          <p:spTgt spid="444"/>
                                        </p:tgtEl>
                                        <p:attrNameLst>
                                          <p:attrName>fill.type</p:attrName>
                                        </p:attrNameLst>
                                      </p:cBhvr>
                                      <p:to>
                                        <p:strVal val="solid"/>
                                      </p:to>
                                    </p:set>
                                    <p:set>
                                      <p:cBhvr>
                                        <p:cTn id="113" dur="500" fill="hold"/>
                                        <p:tgtEl>
                                          <p:spTgt spid="444"/>
                                        </p:tgtEl>
                                        <p:attrNameLst>
                                          <p:attrName>fill.on</p:attrName>
                                        </p:attrNameLst>
                                      </p:cBhvr>
                                      <p:to>
                                        <p:strVal val="true"/>
                                      </p:to>
                                    </p:set>
                                  </p:childTnLst>
                                </p:cTn>
                              </p:par>
                              <p:par>
                                <p:cTn id="114" presetID="19" presetClass="emph" presetSubtype="0" fill="hold" grpId="0" nodeType="withEffect">
                                  <p:stCondLst>
                                    <p:cond delay="850"/>
                                  </p:stCondLst>
                                  <p:childTnLst>
                                    <p:animClr clrSpc="rgb" dir="cw">
                                      <p:cBhvr override="childStyle">
                                        <p:cTn id="115" dur="500" fill="hold"/>
                                        <p:tgtEl>
                                          <p:spTgt spid="449"/>
                                        </p:tgtEl>
                                        <p:attrNameLst>
                                          <p:attrName>style.color</p:attrName>
                                        </p:attrNameLst>
                                      </p:cBhvr>
                                      <p:to>
                                        <a:srgbClr val="FF0000"/>
                                      </p:to>
                                    </p:animClr>
                                    <p:animClr clrSpc="rgb" dir="cw">
                                      <p:cBhvr>
                                        <p:cTn id="116" dur="500" fill="hold"/>
                                        <p:tgtEl>
                                          <p:spTgt spid="449"/>
                                        </p:tgtEl>
                                        <p:attrNameLst>
                                          <p:attrName>fillcolor</p:attrName>
                                        </p:attrNameLst>
                                      </p:cBhvr>
                                      <p:to>
                                        <a:srgbClr val="FF0000"/>
                                      </p:to>
                                    </p:animClr>
                                    <p:set>
                                      <p:cBhvr>
                                        <p:cTn id="117" dur="500" fill="hold"/>
                                        <p:tgtEl>
                                          <p:spTgt spid="449"/>
                                        </p:tgtEl>
                                        <p:attrNameLst>
                                          <p:attrName>fill.type</p:attrName>
                                        </p:attrNameLst>
                                      </p:cBhvr>
                                      <p:to>
                                        <p:strVal val="solid"/>
                                      </p:to>
                                    </p:set>
                                    <p:set>
                                      <p:cBhvr>
                                        <p:cTn id="118" dur="500" fill="hold"/>
                                        <p:tgtEl>
                                          <p:spTgt spid="449"/>
                                        </p:tgtEl>
                                        <p:attrNameLst>
                                          <p:attrName>fill.on</p:attrName>
                                        </p:attrNameLst>
                                      </p:cBhvr>
                                      <p:to>
                                        <p:strVal val="true"/>
                                      </p:to>
                                    </p:set>
                                  </p:childTnLst>
                                </p:cTn>
                              </p:par>
                              <p:par>
                                <p:cTn id="119" presetID="19" presetClass="emph" presetSubtype="0" fill="hold" grpId="0" nodeType="withEffect">
                                  <p:stCondLst>
                                    <p:cond delay="750"/>
                                  </p:stCondLst>
                                  <p:childTnLst>
                                    <p:animClr clrSpc="rgb" dir="cw">
                                      <p:cBhvr override="childStyle">
                                        <p:cTn id="120" dur="500" fill="hold"/>
                                        <p:tgtEl>
                                          <p:spTgt spid="242"/>
                                        </p:tgtEl>
                                        <p:attrNameLst>
                                          <p:attrName>style.color</p:attrName>
                                        </p:attrNameLst>
                                      </p:cBhvr>
                                      <p:to>
                                        <a:srgbClr val="FF0000"/>
                                      </p:to>
                                    </p:animClr>
                                    <p:animClr clrSpc="rgb" dir="cw">
                                      <p:cBhvr>
                                        <p:cTn id="121" dur="500" fill="hold"/>
                                        <p:tgtEl>
                                          <p:spTgt spid="242"/>
                                        </p:tgtEl>
                                        <p:attrNameLst>
                                          <p:attrName>fillcolor</p:attrName>
                                        </p:attrNameLst>
                                      </p:cBhvr>
                                      <p:to>
                                        <a:srgbClr val="FF0000"/>
                                      </p:to>
                                    </p:animClr>
                                    <p:set>
                                      <p:cBhvr>
                                        <p:cTn id="122" dur="500" fill="hold"/>
                                        <p:tgtEl>
                                          <p:spTgt spid="242"/>
                                        </p:tgtEl>
                                        <p:attrNameLst>
                                          <p:attrName>fill.type</p:attrName>
                                        </p:attrNameLst>
                                      </p:cBhvr>
                                      <p:to>
                                        <p:strVal val="solid"/>
                                      </p:to>
                                    </p:set>
                                    <p:set>
                                      <p:cBhvr>
                                        <p:cTn id="123" dur="500" fill="hold"/>
                                        <p:tgtEl>
                                          <p:spTgt spid="242"/>
                                        </p:tgtEl>
                                        <p:attrNameLst>
                                          <p:attrName>fill.on</p:attrName>
                                        </p:attrNameLst>
                                      </p:cBhvr>
                                      <p:to>
                                        <p:strVal val="true"/>
                                      </p:to>
                                    </p:set>
                                  </p:childTnLst>
                                </p:cTn>
                              </p:par>
                              <p:par>
                                <p:cTn id="124" presetID="19" presetClass="emph" presetSubtype="0" fill="hold" grpId="0" nodeType="withEffect">
                                  <p:stCondLst>
                                    <p:cond delay="850"/>
                                  </p:stCondLst>
                                  <p:childTnLst>
                                    <p:animClr clrSpc="rgb" dir="cw">
                                      <p:cBhvr override="childStyle">
                                        <p:cTn id="125" dur="500" fill="hold"/>
                                        <p:tgtEl>
                                          <p:spTgt spid="400"/>
                                        </p:tgtEl>
                                        <p:attrNameLst>
                                          <p:attrName>style.color</p:attrName>
                                        </p:attrNameLst>
                                      </p:cBhvr>
                                      <p:to>
                                        <a:srgbClr val="FF0000"/>
                                      </p:to>
                                    </p:animClr>
                                    <p:animClr clrSpc="rgb" dir="cw">
                                      <p:cBhvr>
                                        <p:cTn id="126" dur="500" fill="hold"/>
                                        <p:tgtEl>
                                          <p:spTgt spid="400"/>
                                        </p:tgtEl>
                                        <p:attrNameLst>
                                          <p:attrName>fillcolor</p:attrName>
                                        </p:attrNameLst>
                                      </p:cBhvr>
                                      <p:to>
                                        <a:srgbClr val="FF0000"/>
                                      </p:to>
                                    </p:animClr>
                                    <p:set>
                                      <p:cBhvr>
                                        <p:cTn id="127" dur="500" fill="hold"/>
                                        <p:tgtEl>
                                          <p:spTgt spid="400"/>
                                        </p:tgtEl>
                                        <p:attrNameLst>
                                          <p:attrName>fill.type</p:attrName>
                                        </p:attrNameLst>
                                      </p:cBhvr>
                                      <p:to>
                                        <p:strVal val="solid"/>
                                      </p:to>
                                    </p:set>
                                    <p:set>
                                      <p:cBhvr>
                                        <p:cTn id="128" dur="500" fill="hold"/>
                                        <p:tgtEl>
                                          <p:spTgt spid="400"/>
                                        </p:tgtEl>
                                        <p:attrNameLst>
                                          <p:attrName>fill.on</p:attrName>
                                        </p:attrNameLst>
                                      </p:cBhvr>
                                      <p:to>
                                        <p:strVal val="true"/>
                                      </p:to>
                                    </p:set>
                                  </p:childTnLst>
                                </p:cTn>
                              </p:par>
                              <p:par>
                                <p:cTn id="129" presetID="19" presetClass="emph" presetSubtype="0" fill="hold" grpId="0" nodeType="withEffect">
                                  <p:stCondLst>
                                    <p:cond delay="650"/>
                                  </p:stCondLst>
                                  <p:childTnLst>
                                    <p:animClr clrSpc="rgb" dir="cw">
                                      <p:cBhvr override="childStyle">
                                        <p:cTn id="130" dur="500" fill="hold"/>
                                        <p:tgtEl>
                                          <p:spTgt spid="390"/>
                                        </p:tgtEl>
                                        <p:attrNameLst>
                                          <p:attrName>style.color</p:attrName>
                                        </p:attrNameLst>
                                      </p:cBhvr>
                                      <p:to>
                                        <a:srgbClr val="FF0000"/>
                                      </p:to>
                                    </p:animClr>
                                    <p:animClr clrSpc="rgb" dir="cw">
                                      <p:cBhvr>
                                        <p:cTn id="131" dur="500" fill="hold"/>
                                        <p:tgtEl>
                                          <p:spTgt spid="390"/>
                                        </p:tgtEl>
                                        <p:attrNameLst>
                                          <p:attrName>fillcolor</p:attrName>
                                        </p:attrNameLst>
                                      </p:cBhvr>
                                      <p:to>
                                        <a:srgbClr val="FF0000"/>
                                      </p:to>
                                    </p:animClr>
                                    <p:set>
                                      <p:cBhvr>
                                        <p:cTn id="132" dur="500" fill="hold"/>
                                        <p:tgtEl>
                                          <p:spTgt spid="390"/>
                                        </p:tgtEl>
                                        <p:attrNameLst>
                                          <p:attrName>fill.type</p:attrName>
                                        </p:attrNameLst>
                                      </p:cBhvr>
                                      <p:to>
                                        <p:strVal val="solid"/>
                                      </p:to>
                                    </p:set>
                                    <p:set>
                                      <p:cBhvr>
                                        <p:cTn id="133" dur="500" fill="hold"/>
                                        <p:tgtEl>
                                          <p:spTgt spid="390"/>
                                        </p:tgtEl>
                                        <p:attrNameLst>
                                          <p:attrName>fill.on</p:attrName>
                                        </p:attrNameLst>
                                      </p:cBhvr>
                                      <p:to>
                                        <p:strVal val="true"/>
                                      </p:to>
                                    </p:set>
                                  </p:childTnLst>
                                </p:cTn>
                              </p:par>
                              <p:par>
                                <p:cTn id="134" presetID="19" presetClass="emph" presetSubtype="0" fill="hold" grpId="0" nodeType="withEffect">
                                  <p:stCondLst>
                                    <p:cond delay="950"/>
                                  </p:stCondLst>
                                  <p:childTnLst>
                                    <p:animClr clrSpc="rgb" dir="cw">
                                      <p:cBhvr override="childStyle">
                                        <p:cTn id="135" dur="500" fill="hold"/>
                                        <p:tgtEl>
                                          <p:spTgt spid="389"/>
                                        </p:tgtEl>
                                        <p:attrNameLst>
                                          <p:attrName>style.color</p:attrName>
                                        </p:attrNameLst>
                                      </p:cBhvr>
                                      <p:to>
                                        <a:srgbClr val="FF0000"/>
                                      </p:to>
                                    </p:animClr>
                                    <p:animClr clrSpc="rgb" dir="cw">
                                      <p:cBhvr>
                                        <p:cTn id="136" dur="500" fill="hold"/>
                                        <p:tgtEl>
                                          <p:spTgt spid="389"/>
                                        </p:tgtEl>
                                        <p:attrNameLst>
                                          <p:attrName>fillcolor</p:attrName>
                                        </p:attrNameLst>
                                      </p:cBhvr>
                                      <p:to>
                                        <a:srgbClr val="FF0000"/>
                                      </p:to>
                                    </p:animClr>
                                    <p:set>
                                      <p:cBhvr>
                                        <p:cTn id="137" dur="500" fill="hold"/>
                                        <p:tgtEl>
                                          <p:spTgt spid="389"/>
                                        </p:tgtEl>
                                        <p:attrNameLst>
                                          <p:attrName>fill.type</p:attrName>
                                        </p:attrNameLst>
                                      </p:cBhvr>
                                      <p:to>
                                        <p:strVal val="solid"/>
                                      </p:to>
                                    </p:set>
                                    <p:set>
                                      <p:cBhvr>
                                        <p:cTn id="138" dur="500" fill="hold"/>
                                        <p:tgtEl>
                                          <p:spTgt spid="389"/>
                                        </p:tgtEl>
                                        <p:attrNameLst>
                                          <p:attrName>fill.on</p:attrName>
                                        </p:attrNameLst>
                                      </p:cBhvr>
                                      <p:to>
                                        <p:strVal val="true"/>
                                      </p:to>
                                    </p:set>
                                  </p:childTnLst>
                                </p:cTn>
                              </p:par>
                              <p:par>
                                <p:cTn id="139" presetID="19" presetClass="emph" presetSubtype="0" fill="hold" grpId="0" nodeType="withEffect">
                                  <p:stCondLst>
                                    <p:cond delay="650"/>
                                  </p:stCondLst>
                                  <p:childTnLst>
                                    <p:animClr clrSpc="rgb" dir="cw">
                                      <p:cBhvr override="childStyle">
                                        <p:cTn id="140" dur="500" fill="hold"/>
                                        <p:tgtEl>
                                          <p:spTgt spid="417"/>
                                        </p:tgtEl>
                                        <p:attrNameLst>
                                          <p:attrName>style.color</p:attrName>
                                        </p:attrNameLst>
                                      </p:cBhvr>
                                      <p:to>
                                        <a:srgbClr val="FF0000"/>
                                      </p:to>
                                    </p:animClr>
                                    <p:animClr clrSpc="rgb" dir="cw">
                                      <p:cBhvr>
                                        <p:cTn id="141" dur="500" fill="hold"/>
                                        <p:tgtEl>
                                          <p:spTgt spid="417"/>
                                        </p:tgtEl>
                                        <p:attrNameLst>
                                          <p:attrName>fillcolor</p:attrName>
                                        </p:attrNameLst>
                                      </p:cBhvr>
                                      <p:to>
                                        <a:srgbClr val="FF0000"/>
                                      </p:to>
                                    </p:animClr>
                                    <p:set>
                                      <p:cBhvr>
                                        <p:cTn id="142" dur="500" fill="hold"/>
                                        <p:tgtEl>
                                          <p:spTgt spid="417"/>
                                        </p:tgtEl>
                                        <p:attrNameLst>
                                          <p:attrName>fill.type</p:attrName>
                                        </p:attrNameLst>
                                      </p:cBhvr>
                                      <p:to>
                                        <p:strVal val="solid"/>
                                      </p:to>
                                    </p:set>
                                    <p:set>
                                      <p:cBhvr>
                                        <p:cTn id="143" dur="500" fill="hold"/>
                                        <p:tgtEl>
                                          <p:spTgt spid="417"/>
                                        </p:tgtEl>
                                        <p:attrNameLst>
                                          <p:attrName>fill.on</p:attrName>
                                        </p:attrNameLst>
                                      </p:cBhvr>
                                      <p:to>
                                        <p:strVal val="true"/>
                                      </p:to>
                                    </p:set>
                                  </p:childTnLst>
                                </p:cTn>
                              </p:par>
                              <p:par>
                                <p:cTn id="144" presetID="19" presetClass="emph" presetSubtype="0" fill="hold" grpId="0" nodeType="withEffect">
                                  <p:stCondLst>
                                    <p:cond delay="650"/>
                                  </p:stCondLst>
                                  <p:childTnLst>
                                    <p:animClr clrSpc="rgb" dir="cw">
                                      <p:cBhvr override="childStyle">
                                        <p:cTn id="145" dur="500" fill="hold"/>
                                        <p:tgtEl>
                                          <p:spTgt spid="262"/>
                                        </p:tgtEl>
                                        <p:attrNameLst>
                                          <p:attrName>style.color</p:attrName>
                                        </p:attrNameLst>
                                      </p:cBhvr>
                                      <p:to>
                                        <a:srgbClr val="FF0000"/>
                                      </p:to>
                                    </p:animClr>
                                    <p:animClr clrSpc="rgb" dir="cw">
                                      <p:cBhvr>
                                        <p:cTn id="146" dur="500" fill="hold"/>
                                        <p:tgtEl>
                                          <p:spTgt spid="262"/>
                                        </p:tgtEl>
                                        <p:attrNameLst>
                                          <p:attrName>fillcolor</p:attrName>
                                        </p:attrNameLst>
                                      </p:cBhvr>
                                      <p:to>
                                        <a:srgbClr val="FF0000"/>
                                      </p:to>
                                    </p:animClr>
                                    <p:set>
                                      <p:cBhvr>
                                        <p:cTn id="147" dur="500" fill="hold"/>
                                        <p:tgtEl>
                                          <p:spTgt spid="262"/>
                                        </p:tgtEl>
                                        <p:attrNameLst>
                                          <p:attrName>fill.type</p:attrName>
                                        </p:attrNameLst>
                                      </p:cBhvr>
                                      <p:to>
                                        <p:strVal val="solid"/>
                                      </p:to>
                                    </p:set>
                                    <p:set>
                                      <p:cBhvr>
                                        <p:cTn id="148" dur="500" fill="hold"/>
                                        <p:tgtEl>
                                          <p:spTgt spid="262"/>
                                        </p:tgtEl>
                                        <p:attrNameLst>
                                          <p:attrName>fill.on</p:attrName>
                                        </p:attrNameLst>
                                      </p:cBhvr>
                                      <p:to>
                                        <p:strVal val="true"/>
                                      </p:to>
                                    </p:set>
                                  </p:childTnLst>
                                </p:cTn>
                              </p:par>
                              <p:par>
                                <p:cTn id="149" presetID="19" presetClass="emph" presetSubtype="0" fill="hold" grpId="0" nodeType="withEffect">
                                  <p:stCondLst>
                                    <p:cond delay="550"/>
                                  </p:stCondLst>
                                  <p:childTnLst>
                                    <p:animClr clrSpc="rgb" dir="cw">
                                      <p:cBhvr override="childStyle">
                                        <p:cTn id="150" dur="500" fill="hold"/>
                                        <p:tgtEl>
                                          <p:spTgt spid="411"/>
                                        </p:tgtEl>
                                        <p:attrNameLst>
                                          <p:attrName>style.color</p:attrName>
                                        </p:attrNameLst>
                                      </p:cBhvr>
                                      <p:to>
                                        <a:srgbClr val="FF0000"/>
                                      </p:to>
                                    </p:animClr>
                                    <p:animClr clrSpc="rgb" dir="cw">
                                      <p:cBhvr>
                                        <p:cTn id="151" dur="500" fill="hold"/>
                                        <p:tgtEl>
                                          <p:spTgt spid="411"/>
                                        </p:tgtEl>
                                        <p:attrNameLst>
                                          <p:attrName>fillcolor</p:attrName>
                                        </p:attrNameLst>
                                      </p:cBhvr>
                                      <p:to>
                                        <a:srgbClr val="FF0000"/>
                                      </p:to>
                                    </p:animClr>
                                    <p:set>
                                      <p:cBhvr>
                                        <p:cTn id="152" dur="500" fill="hold"/>
                                        <p:tgtEl>
                                          <p:spTgt spid="411"/>
                                        </p:tgtEl>
                                        <p:attrNameLst>
                                          <p:attrName>fill.type</p:attrName>
                                        </p:attrNameLst>
                                      </p:cBhvr>
                                      <p:to>
                                        <p:strVal val="solid"/>
                                      </p:to>
                                    </p:set>
                                    <p:set>
                                      <p:cBhvr>
                                        <p:cTn id="153" dur="500" fill="hold"/>
                                        <p:tgtEl>
                                          <p:spTgt spid="411"/>
                                        </p:tgtEl>
                                        <p:attrNameLst>
                                          <p:attrName>fill.on</p:attrName>
                                        </p:attrNameLst>
                                      </p:cBhvr>
                                      <p:to>
                                        <p:strVal val="true"/>
                                      </p:to>
                                    </p:set>
                                  </p:childTnLst>
                                </p:cTn>
                              </p:par>
                              <p:par>
                                <p:cTn id="154" presetID="19" presetClass="emph" presetSubtype="0" fill="hold" grpId="0" nodeType="withEffect">
                                  <p:stCondLst>
                                    <p:cond delay="550"/>
                                  </p:stCondLst>
                                  <p:childTnLst>
                                    <p:animClr clrSpc="rgb" dir="cw">
                                      <p:cBhvr override="childStyle">
                                        <p:cTn id="155" dur="500" fill="hold"/>
                                        <p:tgtEl>
                                          <p:spTgt spid="410"/>
                                        </p:tgtEl>
                                        <p:attrNameLst>
                                          <p:attrName>style.color</p:attrName>
                                        </p:attrNameLst>
                                      </p:cBhvr>
                                      <p:to>
                                        <a:srgbClr val="FF0000"/>
                                      </p:to>
                                    </p:animClr>
                                    <p:animClr clrSpc="rgb" dir="cw">
                                      <p:cBhvr>
                                        <p:cTn id="156" dur="500" fill="hold"/>
                                        <p:tgtEl>
                                          <p:spTgt spid="410"/>
                                        </p:tgtEl>
                                        <p:attrNameLst>
                                          <p:attrName>fillcolor</p:attrName>
                                        </p:attrNameLst>
                                      </p:cBhvr>
                                      <p:to>
                                        <a:srgbClr val="FF0000"/>
                                      </p:to>
                                    </p:animClr>
                                    <p:set>
                                      <p:cBhvr>
                                        <p:cTn id="157" dur="500" fill="hold"/>
                                        <p:tgtEl>
                                          <p:spTgt spid="410"/>
                                        </p:tgtEl>
                                        <p:attrNameLst>
                                          <p:attrName>fill.type</p:attrName>
                                        </p:attrNameLst>
                                      </p:cBhvr>
                                      <p:to>
                                        <p:strVal val="solid"/>
                                      </p:to>
                                    </p:set>
                                    <p:set>
                                      <p:cBhvr>
                                        <p:cTn id="158" dur="500" fill="hold"/>
                                        <p:tgtEl>
                                          <p:spTgt spid="410"/>
                                        </p:tgtEl>
                                        <p:attrNameLst>
                                          <p:attrName>fill.on</p:attrName>
                                        </p:attrNameLst>
                                      </p:cBhvr>
                                      <p:to>
                                        <p:strVal val="true"/>
                                      </p:to>
                                    </p:set>
                                  </p:childTnLst>
                                </p:cTn>
                              </p:par>
                              <p:par>
                                <p:cTn id="159" presetID="19" presetClass="emph" presetSubtype="0" fill="hold" grpId="0" nodeType="withEffect">
                                  <p:stCondLst>
                                    <p:cond delay="850"/>
                                  </p:stCondLst>
                                  <p:childTnLst>
                                    <p:animClr clrSpc="rgb" dir="cw">
                                      <p:cBhvr override="childStyle">
                                        <p:cTn id="160" dur="500" fill="hold"/>
                                        <p:tgtEl>
                                          <p:spTgt spid="253"/>
                                        </p:tgtEl>
                                        <p:attrNameLst>
                                          <p:attrName>style.color</p:attrName>
                                        </p:attrNameLst>
                                      </p:cBhvr>
                                      <p:to>
                                        <a:srgbClr val="FF0000"/>
                                      </p:to>
                                    </p:animClr>
                                    <p:animClr clrSpc="rgb" dir="cw">
                                      <p:cBhvr>
                                        <p:cTn id="161" dur="500" fill="hold"/>
                                        <p:tgtEl>
                                          <p:spTgt spid="253"/>
                                        </p:tgtEl>
                                        <p:attrNameLst>
                                          <p:attrName>fillcolor</p:attrName>
                                        </p:attrNameLst>
                                      </p:cBhvr>
                                      <p:to>
                                        <a:srgbClr val="FF0000"/>
                                      </p:to>
                                    </p:animClr>
                                    <p:set>
                                      <p:cBhvr>
                                        <p:cTn id="162" dur="500" fill="hold"/>
                                        <p:tgtEl>
                                          <p:spTgt spid="253"/>
                                        </p:tgtEl>
                                        <p:attrNameLst>
                                          <p:attrName>fill.type</p:attrName>
                                        </p:attrNameLst>
                                      </p:cBhvr>
                                      <p:to>
                                        <p:strVal val="solid"/>
                                      </p:to>
                                    </p:set>
                                    <p:set>
                                      <p:cBhvr>
                                        <p:cTn id="163" dur="500" fill="hold"/>
                                        <p:tgtEl>
                                          <p:spTgt spid="253"/>
                                        </p:tgtEl>
                                        <p:attrNameLst>
                                          <p:attrName>fill.on</p:attrName>
                                        </p:attrNameLst>
                                      </p:cBhvr>
                                      <p:to>
                                        <p:strVal val="true"/>
                                      </p:to>
                                    </p:set>
                                  </p:childTnLst>
                                </p:cTn>
                              </p:par>
                              <p:par>
                                <p:cTn id="164" presetID="19" presetClass="emph" presetSubtype="0" fill="hold" grpId="0" nodeType="withEffect">
                                  <p:stCondLst>
                                    <p:cond delay="750"/>
                                  </p:stCondLst>
                                  <p:childTnLst>
                                    <p:animClr clrSpc="rgb" dir="cw">
                                      <p:cBhvr override="childStyle">
                                        <p:cTn id="165" dur="500" fill="hold"/>
                                        <p:tgtEl>
                                          <p:spTgt spid="235"/>
                                        </p:tgtEl>
                                        <p:attrNameLst>
                                          <p:attrName>style.color</p:attrName>
                                        </p:attrNameLst>
                                      </p:cBhvr>
                                      <p:to>
                                        <a:srgbClr val="FF0000"/>
                                      </p:to>
                                    </p:animClr>
                                    <p:animClr clrSpc="rgb" dir="cw">
                                      <p:cBhvr>
                                        <p:cTn id="166" dur="500" fill="hold"/>
                                        <p:tgtEl>
                                          <p:spTgt spid="235"/>
                                        </p:tgtEl>
                                        <p:attrNameLst>
                                          <p:attrName>fillcolor</p:attrName>
                                        </p:attrNameLst>
                                      </p:cBhvr>
                                      <p:to>
                                        <a:srgbClr val="FF0000"/>
                                      </p:to>
                                    </p:animClr>
                                    <p:set>
                                      <p:cBhvr>
                                        <p:cTn id="167" dur="500" fill="hold"/>
                                        <p:tgtEl>
                                          <p:spTgt spid="235"/>
                                        </p:tgtEl>
                                        <p:attrNameLst>
                                          <p:attrName>fill.type</p:attrName>
                                        </p:attrNameLst>
                                      </p:cBhvr>
                                      <p:to>
                                        <p:strVal val="solid"/>
                                      </p:to>
                                    </p:set>
                                    <p:set>
                                      <p:cBhvr>
                                        <p:cTn id="168" dur="500" fill="hold"/>
                                        <p:tgtEl>
                                          <p:spTgt spid="235"/>
                                        </p:tgtEl>
                                        <p:attrNameLst>
                                          <p:attrName>fill.on</p:attrName>
                                        </p:attrNameLst>
                                      </p:cBhvr>
                                      <p:to>
                                        <p:strVal val="true"/>
                                      </p:to>
                                    </p:set>
                                  </p:childTnLst>
                                </p:cTn>
                              </p:par>
                              <p:par>
                                <p:cTn id="169" presetID="6" presetClass="entr" presetSubtype="32" fill="hold" nodeType="withEffect">
                                  <p:stCondLst>
                                    <p:cond delay="1250"/>
                                  </p:stCondLst>
                                  <p:childTnLst>
                                    <p:set>
                                      <p:cBhvr>
                                        <p:cTn id="170" dur="1" fill="hold">
                                          <p:stCondLst>
                                            <p:cond delay="0"/>
                                          </p:stCondLst>
                                        </p:cTn>
                                        <p:tgtEl>
                                          <p:spTgt spid="318"/>
                                        </p:tgtEl>
                                        <p:attrNameLst>
                                          <p:attrName>style.visibility</p:attrName>
                                        </p:attrNameLst>
                                      </p:cBhvr>
                                      <p:to>
                                        <p:strVal val="visible"/>
                                      </p:to>
                                    </p:set>
                                    <p:animEffect transition="in" filter="circle(out)">
                                      <p:cBhvr>
                                        <p:cTn id="171" dur="750"/>
                                        <p:tgtEl>
                                          <p:spTgt spid="318"/>
                                        </p:tgtEl>
                                      </p:cBhvr>
                                    </p:animEffect>
                                  </p:childTnLst>
                                </p:cTn>
                              </p:par>
                              <p:par>
                                <p:cTn id="172" presetID="19" presetClass="emph" presetSubtype="0" fill="hold" grpId="0" nodeType="withEffect">
                                  <p:stCondLst>
                                    <p:cond delay="1350"/>
                                  </p:stCondLst>
                                  <p:childTnLst>
                                    <p:animClr clrSpc="rgb" dir="cw">
                                      <p:cBhvr override="childStyle">
                                        <p:cTn id="173" dur="500" fill="hold"/>
                                        <p:tgtEl>
                                          <p:spTgt spid="256"/>
                                        </p:tgtEl>
                                        <p:attrNameLst>
                                          <p:attrName>style.color</p:attrName>
                                        </p:attrNameLst>
                                      </p:cBhvr>
                                      <p:to>
                                        <a:srgbClr val="FF0000"/>
                                      </p:to>
                                    </p:animClr>
                                    <p:animClr clrSpc="rgb" dir="cw">
                                      <p:cBhvr>
                                        <p:cTn id="174" dur="500" fill="hold"/>
                                        <p:tgtEl>
                                          <p:spTgt spid="256"/>
                                        </p:tgtEl>
                                        <p:attrNameLst>
                                          <p:attrName>fillcolor</p:attrName>
                                        </p:attrNameLst>
                                      </p:cBhvr>
                                      <p:to>
                                        <a:srgbClr val="FF0000"/>
                                      </p:to>
                                    </p:animClr>
                                    <p:set>
                                      <p:cBhvr>
                                        <p:cTn id="175" dur="500" fill="hold"/>
                                        <p:tgtEl>
                                          <p:spTgt spid="256"/>
                                        </p:tgtEl>
                                        <p:attrNameLst>
                                          <p:attrName>fill.type</p:attrName>
                                        </p:attrNameLst>
                                      </p:cBhvr>
                                      <p:to>
                                        <p:strVal val="solid"/>
                                      </p:to>
                                    </p:set>
                                    <p:set>
                                      <p:cBhvr>
                                        <p:cTn id="176" dur="500" fill="hold"/>
                                        <p:tgtEl>
                                          <p:spTgt spid="256"/>
                                        </p:tgtEl>
                                        <p:attrNameLst>
                                          <p:attrName>fill.on</p:attrName>
                                        </p:attrNameLst>
                                      </p:cBhvr>
                                      <p:to>
                                        <p:strVal val="true"/>
                                      </p:to>
                                    </p:set>
                                  </p:childTnLst>
                                </p:cTn>
                              </p:par>
                              <p:par>
                                <p:cTn id="177" presetID="19" presetClass="emph" presetSubtype="0" fill="hold" grpId="0" nodeType="withEffect">
                                  <p:stCondLst>
                                    <p:cond delay="1450"/>
                                  </p:stCondLst>
                                  <p:childTnLst>
                                    <p:animClr clrSpc="rgb" dir="cw">
                                      <p:cBhvr override="childStyle">
                                        <p:cTn id="178" dur="500" fill="hold"/>
                                        <p:tgtEl>
                                          <p:spTgt spid="486"/>
                                        </p:tgtEl>
                                        <p:attrNameLst>
                                          <p:attrName>style.color</p:attrName>
                                        </p:attrNameLst>
                                      </p:cBhvr>
                                      <p:to>
                                        <a:srgbClr val="FF0000"/>
                                      </p:to>
                                    </p:animClr>
                                    <p:animClr clrSpc="rgb" dir="cw">
                                      <p:cBhvr>
                                        <p:cTn id="179" dur="500" fill="hold"/>
                                        <p:tgtEl>
                                          <p:spTgt spid="486"/>
                                        </p:tgtEl>
                                        <p:attrNameLst>
                                          <p:attrName>fillcolor</p:attrName>
                                        </p:attrNameLst>
                                      </p:cBhvr>
                                      <p:to>
                                        <a:srgbClr val="FF0000"/>
                                      </p:to>
                                    </p:animClr>
                                    <p:set>
                                      <p:cBhvr>
                                        <p:cTn id="180" dur="500" fill="hold"/>
                                        <p:tgtEl>
                                          <p:spTgt spid="486"/>
                                        </p:tgtEl>
                                        <p:attrNameLst>
                                          <p:attrName>fill.type</p:attrName>
                                        </p:attrNameLst>
                                      </p:cBhvr>
                                      <p:to>
                                        <p:strVal val="solid"/>
                                      </p:to>
                                    </p:set>
                                    <p:set>
                                      <p:cBhvr>
                                        <p:cTn id="181" dur="500" fill="hold"/>
                                        <p:tgtEl>
                                          <p:spTgt spid="486"/>
                                        </p:tgtEl>
                                        <p:attrNameLst>
                                          <p:attrName>fill.on</p:attrName>
                                        </p:attrNameLst>
                                      </p:cBhvr>
                                      <p:to>
                                        <p:strVal val="true"/>
                                      </p:to>
                                    </p:set>
                                  </p:childTnLst>
                                </p:cTn>
                              </p:par>
                              <p:par>
                                <p:cTn id="182" presetID="19" presetClass="emph" presetSubtype="0" fill="hold" grpId="0" nodeType="withEffect">
                                  <p:stCondLst>
                                    <p:cond delay="1550"/>
                                  </p:stCondLst>
                                  <p:childTnLst>
                                    <p:animClr clrSpc="rgb" dir="cw">
                                      <p:cBhvr override="childStyle">
                                        <p:cTn id="183" dur="500" fill="hold"/>
                                        <p:tgtEl>
                                          <p:spTgt spid="439"/>
                                        </p:tgtEl>
                                        <p:attrNameLst>
                                          <p:attrName>style.color</p:attrName>
                                        </p:attrNameLst>
                                      </p:cBhvr>
                                      <p:to>
                                        <a:srgbClr val="FF0000"/>
                                      </p:to>
                                    </p:animClr>
                                    <p:animClr clrSpc="rgb" dir="cw">
                                      <p:cBhvr>
                                        <p:cTn id="184" dur="500" fill="hold"/>
                                        <p:tgtEl>
                                          <p:spTgt spid="439"/>
                                        </p:tgtEl>
                                        <p:attrNameLst>
                                          <p:attrName>fillcolor</p:attrName>
                                        </p:attrNameLst>
                                      </p:cBhvr>
                                      <p:to>
                                        <a:srgbClr val="FF0000"/>
                                      </p:to>
                                    </p:animClr>
                                    <p:set>
                                      <p:cBhvr>
                                        <p:cTn id="185" dur="500" fill="hold"/>
                                        <p:tgtEl>
                                          <p:spTgt spid="439"/>
                                        </p:tgtEl>
                                        <p:attrNameLst>
                                          <p:attrName>fill.type</p:attrName>
                                        </p:attrNameLst>
                                      </p:cBhvr>
                                      <p:to>
                                        <p:strVal val="solid"/>
                                      </p:to>
                                    </p:set>
                                    <p:set>
                                      <p:cBhvr>
                                        <p:cTn id="186" dur="500" fill="hold"/>
                                        <p:tgtEl>
                                          <p:spTgt spid="439"/>
                                        </p:tgtEl>
                                        <p:attrNameLst>
                                          <p:attrName>fill.on</p:attrName>
                                        </p:attrNameLst>
                                      </p:cBhvr>
                                      <p:to>
                                        <p:strVal val="true"/>
                                      </p:to>
                                    </p:set>
                                  </p:childTnLst>
                                </p:cTn>
                              </p:par>
                              <p:par>
                                <p:cTn id="187" presetID="19" presetClass="emph" presetSubtype="0" fill="hold" grpId="0" nodeType="withEffect">
                                  <p:stCondLst>
                                    <p:cond delay="1650"/>
                                  </p:stCondLst>
                                  <p:childTnLst>
                                    <p:animClr clrSpc="rgb" dir="cw">
                                      <p:cBhvr override="childStyle">
                                        <p:cTn id="188" dur="500" fill="hold"/>
                                        <p:tgtEl>
                                          <p:spTgt spid="441"/>
                                        </p:tgtEl>
                                        <p:attrNameLst>
                                          <p:attrName>style.color</p:attrName>
                                        </p:attrNameLst>
                                      </p:cBhvr>
                                      <p:to>
                                        <a:srgbClr val="FF0000"/>
                                      </p:to>
                                    </p:animClr>
                                    <p:animClr clrSpc="rgb" dir="cw">
                                      <p:cBhvr>
                                        <p:cTn id="189" dur="500" fill="hold"/>
                                        <p:tgtEl>
                                          <p:spTgt spid="441"/>
                                        </p:tgtEl>
                                        <p:attrNameLst>
                                          <p:attrName>fillcolor</p:attrName>
                                        </p:attrNameLst>
                                      </p:cBhvr>
                                      <p:to>
                                        <a:srgbClr val="FF0000"/>
                                      </p:to>
                                    </p:animClr>
                                    <p:set>
                                      <p:cBhvr>
                                        <p:cTn id="190" dur="500" fill="hold"/>
                                        <p:tgtEl>
                                          <p:spTgt spid="441"/>
                                        </p:tgtEl>
                                        <p:attrNameLst>
                                          <p:attrName>fill.type</p:attrName>
                                        </p:attrNameLst>
                                      </p:cBhvr>
                                      <p:to>
                                        <p:strVal val="solid"/>
                                      </p:to>
                                    </p:set>
                                    <p:set>
                                      <p:cBhvr>
                                        <p:cTn id="191" dur="500" fill="hold"/>
                                        <p:tgtEl>
                                          <p:spTgt spid="441"/>
                                        </p:tgtEl>
                                        <p:attrNameLst>
                                          <p:attrName>fill.on</p:attrName>
                                        </p:attrNameLst>
                                      </p:cBhvr>
                                      <p:to>
                                        <p:strVal val="true"/>
                                      </p:to>
                                    </p:set>
                                  </p:childTnLst>
                                </p:cTn>
                              </p:par>
                              <p:par>
                                <p:cTn id="192" presetID="19" presetClass="emph" presetSubtype="0" fill="hold" grpId="0" nodeType="withEffect">
                                  <p:stCondLst>
                                    <p:cond delay="1750"/>
                                  </p:stCondLst>
                                  <p:childTnLst>
                                    <p:animClr clrSpc="rgb" dir="cw">
                                      <p:cBhvr override="childStyle">
                                        <p:cTn id="193" dur="500" fill="hold"/>
                                        <p:tgtEl>
                                          <p:spTgt spid="254"/>
                                        </p:tgtEl>
                                        <p:attrNameLst>
                                          <p:attrName>style.color</p:attrName>
                                        </p:attrNameLst>
                                      </p:cBhvr>
                                      <p:to>
                                        <a:srgbClr val="FF0000"/>
                                      </p:to>
                                    </p:animClr>
                                    <p:animClr clrSpc="rgb" dir="cw">
                                      <p:cBhvr>
                                        <p:cTn id="194" dur="500" fill="hold"/>
                                        <p:tgtEl>
                                          <p:spTgt spid="254"/>
                                        </p:tgtEl>
                                        <p:attrNameLst>
                                          <p:attrName>fillcolor</p:attrName>
                                        </p:attrNameLst>
                                      </p:cBhvr>
                                      <p:to>
                                        <a:srgbClr val="FF0000"/>
                                      </p:to>
                                    </p:animClr>
                                    <p:set>
                                      <p:cBhvr>
                                        <p:cTn id="195" dur="500" fill="hold"/>
                                        <p:tgtEl>
                                          <p:spTgt spid="254"/>
                                        </p:tgtEl>
                                        <p:attrNameLst>
                                          <p:attrName>fill.type</p:attrName>
                                        </p:attrNameLst>
                                      </p:cBhvr>
                                      <p:to>
                                        <p:strVal val="solid"/>
                                      </p:to>
                                    </p:set>
                                    <p:set>
                                      <p:cBhvr>
                                        <p:cTn id="196" dur="500" fill="hold"/>
                                        <p:tgtEl>
                                          <p:spTgt spid="254"/>
                                        </p:tgtEl>
                                        <p:attrNameLst>
                                          <p:attrName>fill.on</p:attrName>
                                        </p:attrNameLst>
                                      </p:cBhvr>
                                      <p:to>
                                        <p:strVal val="true"/>
                                      </p:to>
                                    </p:set>
                                  </p:childTnLst>
                                </p:cTn>
                              </p:par>
                              <p:par>
                                <p:cTn id="197" presetID="19" presetClass="emph" presetSubtype="0" fill="hold" grpId="0" nodeType="withEffect">
                                  <p:stCondLst>
                                    <p:cond delay="1650"/>
                                  </p:stCondLst>
                                  <p:childTnLst>
                                    <p:animClr clrSpc="rgb" dir="cw">
                                      <p:cBhvr override="childStyle">
                                        <p:cTn id="198" dur="500" fill="hold"/>
                                        <p:tgtEl>
                                          <p:spTgt spid="393"/>
                                        </p:tgtEl>
                                        <p:attrNameLst>
                                          <p:attrName>style.color</p:attrName>
                                        </p:attrNameLst>
                                      </p:cBhvr>
                                      <p:to>
                                        <a:srgbClr val="FF0000"/>
                                      </p:to>
                                    </p:animClr>
                                    <p:animClr clrSpc="rgb" dir="cw">
                                      <p:cBhvr>
                                        <p:cTn id="199" dur="500" fill="hold"/>
                                        <p:tgtEl>
                                          <p:spTgt spid="393"/>
                                        </p:tgtEl>
                                        <p:attrNameLst>
                                          <p:attrName>fillcolor</p:attrName>
                                        </p:attrNameLst>
                                      </p:cBhvr>
                                      <p:to>
                                        <a:srgbClr val="FF0000"/>
                                      </p:to>
                                    </p:animClr>
                                    <p:set>
                                      <p:cBhvr>
                                        <p:cTn id="200" dur="500" fill="hold"/>
                                        <p:tgtEl>
                                          <p:spTgt spid="393"/>
                                        </p:tgtEl>
                                        <p:attrNameLst>
                                          <p:attrName>fill.type</p:attrName>
                                        </p:attrNameLst>
                                      </p:cBhvr>
                                      <p:to>
                                        <p:strVal val="solid"/>
                                      </p:to>
                                    </p:set>
                                    <p:set>
                                      <p:cBhvr>
                                        <p:cTn id="201" dur="500" fill="hold"/>
                                        <p:tgtEl>
                                          <p:spTgt spid="393"/>
                                        </p:tgtEl>
                                        <p:attrNameLst>
                                          <p:attrName>fill.on</p:attrName>
                                        </p:attrNameLst>
                                      </p:cBhvr>
                                      <p:to>
                                        <p:strVal val="true"/>
                                      </p:to>
                                    </p:set>
                                  </p:childTnLst>
                                </p:cTn>
                              </p:par>
                              <p:par>
                                <p:cTn id="202" presetID="19" presetClass="emph" presetSubtype="0" fill="hold" grpId="0" nodeType="withEffect">
                                  <p:stCondLst>
                                    <p:cond delay="1550"/>
                                  </p:stCondLst>
                                  <p:childTnLst>
                                    <p:animClr clrSpc="rgb" dir="cw">
                                      <p:cBhvr override="childStyle">
                                        <p:cTn id="203" dur="500" fill="hold"/>
                                        <p:tgtEl>
                                          <p:spTgt spid="394"/>
                                        </p:tgtEl>
                                        <p:attrNameLst>
                                          <p:attrName>style.color</p:attrName>
                                        </p:attrNameLst>
                                      </p:cBhvr>
                                      <p:to>
                                        <a:srgbClr val="FF0000"/>
                                      </p:to>
                                    </p:animClr>
                                    <p:animClr clrSpc="rgb" dir="cw">
                                      <p:cBhvr>
                                        <p:cTn id="204" dur="500" fill="hold"/>
                                        <p:tgtEl>
                                          <p:spTgt spid="394"/>
                                        </p:tgtEl>
                                        <p:attrNameLst>
                                          <p:attrName>fillcolor</p:attrName>
                                        </p:attrNameLst>
                                      </p:cBhvr>
                                      <p:to>
                                        <a:srgbClr val="FF0000"/>
                                      </p:to>
                                    </p:animClr>
                                    <p:set>
                                      <p:cBhvr>
                                        <p:cTn id="205" dur="500" fill="hold"/>
                                        <p:tgtEl>
                                          <p:spTgt spid="394"/>
                                        </p:tgtEl>
                                        <p:attrNameLst>
                                          <p:attrName>fill.type</p:attrName>
                                        </p:attrNameLst>
                                      </p:cBhvr>
                                      <p:to>
                                        <p:strVal val="solid"/>
                                      </p:to>
                                    </p:set>
                                    <p:set>
                                      <p:cBhvr>
                                        <p:cTn id="206" dur="500" fill="hold"/>
                                        <p:tgtEl>
                                          <p:spTgt spid="394"/>
                                        </p:tgtEl>
                                        <p:attrNameLst>
                                          <p:attrName>fill.on</p:attrName>
                                        </p:attrNameLst>
                                      </p:cBhvr>
                                      <p:to>
                                        <p:strVal val="true"/>
                                      </p:to>
                                    </p:set>
                                  </p:childTnLst>
                                </p:cTn>
                              </p:par>
                              <p:par>
                                <p:cTn id="207" presetID="19" presetClass="emph" presetSubtype="0" fill="hold" grpId="0" nodeType="withEffect">
                                  <p:stCondLst>
                                    <p:cond delay="1450"/>
                                  </p:stCondLst>
                                  <p:childTnLst>
                                    <p:animClr clrSpc="rgb" dir="cw">
                                      <p:cBhvr override="childStyle">
                                        <p:cTn id="208" dur="500" fill="hold"/>
                                        <p:tgtEl>
                                          <p:spTgt spid="396"/>
                                        </p:tgtEl>
                                        <p:attrNameLst>
                                          <p:attrName>style.color</p:attrName>
                                        </p:attrNameLst>
                                      </p:cBhvr>
                                      <p:to>
                                        <a:srgbClr val="FF0000"/>
                                      </p:to>
                                    </p:animClr>
                                    <p:animClr clrSpc="rgb" dir="cw">
                                      <p:cBhvr>
                                        <p:cTn id="209" dur="500" fill="hold"/>
                                        <p:tgtEl>
                                          <p:spTgt spid="396"/>
                                        </p:tgtEl>
                                        <p:attrNameLst>
                                          <p:attrName>fillcolor</p:attrName>
                                        </p:attrNameLst>
                                      </p:cBhvr>
                                      <p:to>
                                        <a:srgbClr val="FF0000"/>
                                      </p:to>
                                    </p:animClr>
                                    <p:set>
                                      <p:cBhvr>
                                        <p:cTn id="210" dur="500" fill="hold"/>
                                        <p:tgtEl>
                                          <p:spTgt spid="396"/>
                                        </p:tgtEl>
                                        <p:attrNameLst>
                                          <p:attrName>fill.type</p:attrName>
                                        </p:attrNameLst>
                                      </p:cBhvr>
                                      <p:to>
                                        <p:strVal val="solid"/>
                                      </p:to>
                                    </p:set>
                                    <p:set>
                                      <p:cBhvr>
                                        <p:cTn id="211" dur="500" fill="hold"/>
                                        <p:tgtEl>
                                          <p:spTgt spid="396"/>
                                        </p:tgtEl>
                                        <p:attrNameLst>
                                          <p:attrName>fill.on</p:attrName>
                                        </p:attrNameLst>
                                      </p:cBhvr>
                                      <p:to>
                                        <p:strVal val="true"/>
                                      </p:to>
                                    </p:set>
                                  </p:childTnLst>
                                </p:cTn>
                              </p:par>
                              <p:par>
                                <p:cTn id="212" presetID="19" presetClass="emph" presetSubtype="0" fill="hold" grpId="0" nodeType="withEffect">
                                  <p:stCondLst>
                                    <p:cond delay="1350"/>
                                  </p:stCondLst>
                                  <p:childTnLst>
                                    <p:animClr clrSpc="rgb" dir="cw">
                                      <p:cBhvr override="childStyle">
                                        <p:cTn id="213" dur="500" fill="hold"/>
                                        <p:tgtEl>
                                          <p:spTgt spid="435"/>
                                        </p:tgtEl>
                                        <p:attrNameLst>
                                          <p:attrName>style.color</p:attrName>
                                        </p:attrNameLst>
                                      </p:cBhvr>
                                      <p:to>
                                        <a:srgbClr val="FF0000"/>
                                      </p:to>
                                    </p:animClr>
                                    <p:animClr clrSpc="rgb" dir="cw">
                                      <p:cBhvr>
                                        <p:cTn id="214" dur="500" fill="hold"/>
                                        <p:tgtEl>
                                          <p:spTgt spid="435"/>
                                        </p:tgtEl>
                                        <p:attrNameLst>
                                          <p:attrName>fillcolor</p:attrName>
                                        </p:attrNameLst>
                                      </p:cBhvr>
                                      <p:to>
                                        <a:srgbClr val="FF0000"/>
                                      </p:to>
                                    </p:animClr>
                                    <p:set>
                                      <p:cBhvr>
                                        <p:cTn id="215" dur="500" fill="hold"/>
                                        <p:tgtEl>
                                          <p:spTgt spid="435"/>
                                        </p:tgtEl>
                                        <p:attrNameLst>
                                          <p:attrName>fill.type</p:attrName>
                                        </p:attrNameLst>
                                      </p:cBhvr>
                                      <p:to>
                                        <p:strVal val="solid"/>
                                      </p:to>
                                    </p:set>
                                    <p:set>
                                      <p:cBhvr>
                                        <p:cTn id="216" dur="500" fill="hold"/>
                                        <p:tgtEl>
                                          <p:spTgt spid="435"/>
                                        </p:tgtEl>
                                        <p:attrNameLst>
                                          <p:attrName>fill.on</p:attrName>
                                        </p:attrNameLst>
                                      </p:cBhvr>
                                      <p:to>
                                        <p:strVal val="true"/>
                                      </p:to>
                                    </p:set>
                                  </p:childTnLst>
                                </p:cTn>
                              </p:par>
                              <p:par>
                                <p:cTn id="217" presetID="19" presetClass="emph" presetSubtype="0" fill="hold" grpId="0" nodeType="withEffect">
                                  <p:stCondLst>
                                    <p:cond delay="1450"/>
                                  </p:stCondLst>
                                  <p:childTnLst>
                                    <p:animClr clrSpc="rgb" dir="cw">
                                      <p:cBhvr override="childStyle">
                                        <p:cTn id="218" dur="500" fill="hold"/>
                                        <p:tgtEl>
                                          <p:spTgt spid="240"/>
                                        </p:tgtEl>
                                        <p:attrNameLst>
                                          <p:attrName>style.color</p:attrName>
                                        </p:attrNameLst>
                                      </p:cBhvr>
                                      <p:to>
                                        <a:srgbClr val="FF0000"/>
                                      </p:to>
                                    </p:animClr>
                                    <p:animClr clrSpc="rgb" dir="cw">
                                      <p:cBhvr>
                                        <p:cTn id="219" dur="500" fill="hold"/>
                                        <p:tgtEl>
                                          <p:spTgt spid="240"/>
                                        </p:tgtEl>
                                        <p:attrNameLst>
                                          <p:attrName>fillcolor</p:attrName>
                                        </p:attrNameLst>
                                      </p:cBhvr>
                                      <p:to>
                                        <a:srgbClr val="FF0000"/>
                                      </p:to>
                                    </p:animClr>
                                    <p:set>
                                      <p:cBhvr>
                                        <p:cTn id="220" dur="500" fill="hold"/>
                                        <p:tgtEl>
                                          <p:spTgt spid="240"/>
                                        </p:tgtEl>
                                        <p:attrNameLst>
                                          <p:attrName>fill.type</p:attrName>
                                        </p:attrNameLst>
                                      </p:cBhvr>
                                      <p:to>
                                        <p:strVal val="solid"/>
                                      </p:to>
                                    </p:set>
                                    <p:set>
                                      <p:cBhvr>
                                        <p:cTn id="221" dur="500" fill="hold"/>
                                        <p:tgtEl>
                                          <p:spTgt spid="240"/>
                                        </p:tgtEl>
                                        <p:attrNameLst>
                                          <p:attrName>fill.on</p:attrName>
                                        </p:attrNameLst>
                                      </p:cBhvr>
                                      <p:to>
                                        <p:strVal val="true"/>
                                      </p:to>
                                    </p:set>
                                  </p:childTnLst>
                                </p:cTn>
                              </p:par>
                              <p:par>
                                <p:cTn id="222" presetID="19" presetClass="emph" presetSubtype="0" fill="hold" grpId="0" nodeType="withEffect">
                                  <p:stCondLst>
                                    <p:cond delay="1550"/>
                                  </p:stCondLst>
                                  <p:childTnLst>
                                    <p:animClr clrSpc="rgb" dir="cw">
                                      <p:cBhvr override="childStyle">
                                        <p:cTn id="223" dur="500" fill="hold"/>
                                        <p:tgtEl>
                                          <p:spTgt spid="431"/>
                                        </p:tgtEl>
                                        <p:attrNameLst>
                                          <p:attrName>style.color</p:attrName>
                                        </p:attrNameLst>
                                      </p:cBhvr>
                                      <p:to>
                                        <a:srgbClr val="FF0000"/>
                                      </p:to>
                                    </p:animClr>
                                    <p:animClr clrSpc="rgb" dir="cw">
                                      <p:cBhvr>
                                        <p:cTn id="224" dur="500" fill="hold"/>
                                        <p:tgtEl>
                                          <p:spTgt spid="431"/>
                                        </p:tgtEl>
                                        <p:attrNameLst>
                                          <p:attrName>fillcolor</p:attrName>
                                        </p:attrNameLst>
                                      </p:cBhvr>
                                      <p:to>
                                        <a:srgbClr val="FF0000"/>
                                      </p:to>
                                    </p:animClr>
                                    <p:set>
                                      <p:cBhvr>
                                        <p:cTn id="225" dur="500" fill="hold"/>
                                        <p:tgtEl>
                                          <p:spTgt spid="431"/>
                                        </p:tgtEl>
                                        <p:attrNameLst>
                                          <p:attrName>fill.type</p:attrName>
                                        </p:attrNameLst>
                                      </p:cBhvr>
                                      <p:to>
                                        <p:strVal val="solid"/>
                                      </p:to>
                                    </p:set>
                                    <p:set>
                                      <p:cBhvr>
                                        <p:cTn id="226" dur="500" fill="hold"/>
                                        <p:tgtEl>
                                          <p:spTgt spid="431"/>
                                        </p:tgtEl>
                                        <p:attrNameLst>
                                          <p:attrName>fill.on</p:attrName>
                                        </p:attrNameLst>
                                      </p:cBhvr>
                                      <p:to>
                                        <p:strVal val="true"/>
                                      </p:to>
                                    </p:set>
                                  </p:childTnLst>
                                </p:cTn>
                              </p:par>
                              <p:par>
                                <p:cTn id="227" presetID="19" presetClass="emph" presetSubtype="0" fill="hold" grpId="0" nodeType="withEffect">
                                  <p:stCondLst>
                                    <p:cond delay="1650"/>
                                  </p:stCondLst>
                                  <p:childTnLst>
                                    <p:animClr clrSpc="rgb" dir="cw">
                                      <p:cBhvr override="childStyle">
                                        <p:cTn id="228" dur="500" fill="hold"/>
                                        <p:tgtEl>
                                          <p:spTgt spid="432"/>
                                        </p:tgtEl>
                                        <p:attrNameLst>
                                          <p:attrName>style.color</p:attrName>
                                        </p:attrNameLst>
                                      </p:cBhvr>
                                      <p:to>
                                        <a:srgbClr val="FF0000"/>
                                      </p:to>
                                    </p:animClr>
                                    <p:animClr clrSpc="rgb" dir="cw">
                                      <p:cBhvr>
                                        <p:cTn id="229" dur="500" fill="hold"/>
                                        <p:tgtEl>
                                          <p:spTgt spid="432"/>
                                        </p:tgtEl>
                                        <p:attrNameLst>
                                          <p:attrName>fillcolor</p:attrName>
                                        </p:attrNameLst>
                                      </p:cBhvr>
                                      <p:to>
                                        <a:srgbClr val="FF0000"/>
                                      </p:to>
                                    </p:animClr>
                                    <p:set>
                                      <p:cBhvr>
                                        <p:cTn id="230" dur="500" fill="hold"/>
                                        <p:tgtEl>
                                          <p:spTgt spid="432"/>
                                        </p:tgtEl>
                                        <p:attrNameLst>
                                          <p:attrName>fill.type</p:attrName>
                                        </p:attrNameLst>
                                      </p:cBhvr>
                                      <p:to>
                                        <p:strVal val="solid"/>
                                      </p:to>
                                    </p:set>
                                    <p:set>
                                      <p:cBhvr>
                                        <p:cTn id="231" dur="500" fill="hold"/>
                                        <p:tgtEl>
                                          <p:spTgt spid="432"/>
                                        </p:tgtEl>
                                        <p:attrNameLst>
                                          <p:attrName>fill.on</p:attrName>
                                        </p:attrNameLst>
                                      </p:cBhvr>
                                      <p:to>
                                        <p:strVal val="true"/>
                                      </p:to>
                                    </p:set>
                                  </p:childTnLst>
                                </p:cTn>
                              </p:par>
                              <p:par>
                                <p:cTn id="232" presetID="19" presetClass="emph" presetSubtype="0" fill="hold" grpId="0" nodeType="withEffect">
                                  <p:stCondLst>
                                    <p:cond delay="1750"/>
                                  </p:stCondLst>
                                  <p:childTnLst>
                                    <p:animClr clrSpc="rgb" dir="cw">
                                      <p:cBhvr override="childStyle">
                                        <p:cTn id="233" dur="500" fill="hold"/>
                                        <p:tgtEl>
                                          <p:spTgt spid="434"/>
                                        </p:tgtEl>
                                        <p:attrNameLst>
                                          <p:attrName>style.color</p:attrName>
                                        </p:attrNameLst>
                                      </p:cBhvr>
                                      <p:to>
                                        <a:srgbClr val="FF0000"/>
                                      </p:to>
                                    </p:animClr>
                                    <p:animClr clrSpc="rgb" dir="cw">
                                      <p:cBhvr>
                                        <p:cTn id="234" dur="500" fill="hold"/>
                                        <p:tgtEl>
                                          <p:spTgt spid="434"/>
                                        </p:tgtEl>
                                        <p:attrNameLst>
                                          <p:attrName>fillcolor</p:attrName>
                                        </p:attrNameLst>
                                      </p:cBhvr>
                                      <p:to>
                                        <a:srgbClr val="FF0000"/>
                                      </p:to>
                                    </p:animClr>
                                    <p:set>
                                      <p:cBhvr>
                                        <p:cTn id="235" dur="500" fill="hold"/>
                                        <p:tgtEl>
                                          <p:spTgt spid="434"/>
                                        </p:tgtEl>
                                        <p:attrNameLst>
                                          <p:attrName>fill.type</p:attrName>
                                        </p:attrNameLst>
                                      </p:cBhvr>
                                      <p:to>
                                        <p:strVal val="solid"/>
                                      </p:to>
                                    </p:set>
                                    <p:set>
                                      <p:cBhvr>
                                        <p:cTn id="236" dur="500" fill="hold"/>
                                        <p:tgtEl>
                                          <p:spTgt spid="434"/>
                                        </p:tgtEl>
                                        <p:attrNameLst>
                                          <p:attrName>fill.on</p:attrName>
                                        </p:attrNameLst>
                                      </p:cBhvr>
                                      <p:to>
                                        <p:strVal val="true"/>
                                      </p:to>
                                    </p:set>
                                  </p:childTnLst>
                                </p:cTn>
                              </p:par>
                              <p:par>
                                <p:cTn id="237" presetID="19" presetClass="emph" presetSubtype="0" fill="hold" grpId="0" nodeType="withEffect">
                                  <p:stCondLst>
                                    <p:cond delay="1650"/>
                                  </p:stCondLst>
                                  <p:childTnLst>
                                    <p:animClr clrSpc="rgb" dir="cw">
                                      <p:cBhvr override="childStyle">
                                        <p:cTn id="238" dur="500" fill="hold"/>
                                        <p:tgtEl>
                                          <p:spTgt spid="241"/>
                                        </p:tgtEl>
                                        <p:attrNameLst>
                                          <p:attrName>style.color</p:attrName>
                                        </p:attrNameLst>
                                      </p:cBhvr>
                                      <p:to>
                                        <a:srgbClr val="FF0000"/>
                                      </p:to>
                                    </p:animClr>
                                    <p:animClr clrSpc="rgb" dir="cw">
                                      <p:cBhvr>
                                        <p:cTn id="239" dur="500" fill="hold"/>
                                        <p:tgtEl>
                                          <p:spTgt spid="241"/>
                                        </p:tgtEl>
                                        <p:attrNameLst>
                                          <p:attrName>fillcolor</p:attrName>
                                        </p:attrNameLst>
                                      </p:cBhvr>
                                      <p:to>
                                        <a:srgbClr val="FF0000"/>
                                      </p:to>
                                    </p:animClr>
                                    <p:set>
                                      <p:cBhvr>
                                        <p:cTn id="240" dur="500" fill="hold"/>
                                        <p:tgtEl>
                                          <p:spTgt spid="241"/>
                                        </p:tgtEl>
                                        <p:attrNameLst>
                                          <p:attrName>fill.type</p:attrName>
                                        </p:attrNameLst>
                                      </p:cBhvr>
                                      <p:to>
                                        <p:strVal val="solid"/>
                                      </p:to>
                                    </p:set>
                                    <p:set>
                                      <p:cBhvr>
                                        <p:cTn id="241" dur="500" fill="hold"/>
                                        <p:tgtEl>
                                          <p:spTgt spid="241"/>
                                        </p:tgtEl>
                                        <p:attrNameLst>
                                          <p:attrName>fill.on</p:attrName>
                                        </p:attrNameLst>
                                      </p:cBhvr>
                                      <p:to>
                                        <p:strVal val="true"/>
                                      </p:to>
                                    </p:set>
                                  </p:childTnLst>
                                </p:cTn>
                              </p:par>
                              <p:par>
                                <p:cTn id="242" presetID="19" presetClass="emph" presetSubtype="0" fill="hold" grpId="0" nodeType="withEffect">
                                  <p:stCondLst>
                                    <p:cond delay="1550"/>
                                  </p:stCondLst>
                                  <p:childTnLst>
                                    <p:animClr clrSpc="rgb" dir="cw">
                                      <p:cBhvr override="childStyle">
                                        <p:cTn id="243" dur="500" fill="hold"/>
                                        <p:tgtEl>
                                          <p:spTgt spid="406"/>
                                        </p:tgtEl>
                                        <p:attrNameLst>
                                          <p:attrName>style.color</p:attrName>
                                        </p:attrNameLst>
                                      </p:cBhvr>
                                      <p:to>
                                        <a:srgbClr val="FF0000"/>
                                      </p:to>
                                    </p:animClr>
                                    <p:animClr clrSpc="rgb" dir="cw">
                                      <p:cBhvr>
                                        <p:cTn id="244" dur="500" fill="hold"/>
                                        <p:tgtEl>
                                          <p:spTgt spid="406"/>
                                        </p:tgtEl>
                                        <p:attrNameLst>
                                          <p:attrName>fillcolor</p:attrName>
                                        </p:attrNameLst>
                                      </p:cBhvr>
                                      <p:to>
                                        <a:srgbClr val="FF0000"/>
                                      </p:to>
                                    </p:animClr>
                                    <p:set>
                                      <p:cBhvr>
                                        <p:cTn id="245" dur="500" fill="hold"/>
                                        <p:tgtEl>
                                          <p:spTgt spid="406"/>
                                        </p:tgtEl>
                                        <p:attrNameLst>
                                          <p:attrName>fill.type</p:attrName>
                                        </p:attrNameLst>
                                      </p:cBhvr>
                                      <p:to>
                                        <p:strVal val="solid"/>
                                      </p:to>
                                    </p:set>
                                    <p:set>
                                      <p:cBhvr>
                                        <p:cTn id="246" dur="500" fill="hold"/>
                                        <p:tgtEl>
                                          <p:spTgt spid="406"/>
                                        </p:tgtEl>
                                        <p:attrNameLst>
                                          <p:attrName>fill.on</p:attrName>
                                        </p:attrNameLst>
                                      </p:cBhvr>
                                      <p:to>
                                        <p:strVal val="true"/>
                                      </p:to>
                                    </p:set>
                                  </p:childTnLst>
                                </p:cTn>
                              </p:par>
                              <p:par>
                                <p:cTn id="247" presetID="19" presetClass="emph" presetSubtype="0" fill="hold" grpId="0" nodeType="withEffect">
                                  <p:stCondLst>
                                    <p:cond delay="1450"/>
                                  </p:stCondLst>
                                  <p:childTnLst>
                                    <p:animClr clrSpc="rgb" dir="cw">
                                      <p:cBhvr override="childStyle">
                                        <p:cTn id="248" dur="500" fill="hold"/>
                                        <p:tgtEl>
                                          <p:spTgt spid="446"/>
                                        </p:tgtEl>
                                        <p:attrNameLst>
                                          <p:attrName>style.color</p:attrName>
                                        </p:attrNameLst>
                                      </p:cBhvr>
                                      <p:to>
                                        <a:srgbClr val="FF0000"/>
                                      </p:to>
                                    </p:animClr>
                                    <p:animClr clrSpc="rgb" dir="cw">
                                      <p:cBhvr>
                                        <p:cTn id="249" dur="500" fill="hold"/>
                                        <p:tgtEl>
                                          <p:spTgt spid="446"/>
                                        </p:tgtEl>
                                        <p:attrNameLst>
                                          <p:attrName>fillcolor</p:attrName>
                                        </p:attrNameLst>
                                      </p:cBhvr>
                                      <p:to>
                                        <a:srgbClr val="FF0000"/>
                                      </p:to>
                                    </p:animClr>
                                    <p:set>
                                      <p:cBhvr>
                                        <p:cTn id="250" dur="500" fill="hold"/>
                                        <p:tgtEl>
                                          <p:spTgt spid="446"/>
                                        </p:tgtEl>
                                        <p:attrNameLst>
                                          <p:attrName>fill.type</p:attrName>
                                        </p:attrNameLst>
                                      </p:cBhvr>
                                      <p:to>
                                        <p:strVal val="solid"/>
                                      </p:to>
                                    </p:set>
                                    <p:set>
                                      <p:cBhvr>
                                        <p:cTn id="251" dur="500" fill="hold"/>
                                        <p:tgtEl>
                                          <p:spTgt spid="446"/>
                                        </p:tgtEl>
                                        <p:attrNameLst>
                                          <p:attrName>fill.on</p:attrName>
                                        </p:attrNameLst>
                                      </p:cBhvr>
                                      <p:to>
                                        <p:strVal val="true"/>
                                      </p:to>
                                    </p:set>
                                  </p:childTnLst>
                                </p:cTn>
                              </p:par>
                              <p:par>
                                <p:cTn id="252" presetID="19" presetClass="emph" presetSubtype="0" fill="hold" grpId="0" nodeType="withEffect">
                                  <p:stCondLst>
                                    <p:cond delay="1550"/>
                                  </p:stCondLst>
                                  <p:childTnLst>
                                    <p:animClr clrSpc="rgb" dir="cw">
                                      <p:cBhvr override="childStyle">
                                        <p:cTn id="253" dur="500" fill="hold"/>
                                        <p:tgtEl>
                                          <p:spTgt spid="447"/>
                                        </p:tgtEl>
                                        <p:attrNameLst>
                                          <p:attrName>style.color</p:attrName>
                                        </p:attrNameLst>
                                      </p:cBhvr>
                                      <p:to>
                                        <a:srgbClr val="FF0000"/>
                                      </p:to>
                                    </p:animClr>
                                    <p:animClr clrSpc="rgb" dir="cw">
                                      <p:cBhvr>
                                        <p:cTn id="254" dur="500" fill="hold"/>
                                        <p:tgtEl>
                                          <p:spTgt spid="447"/>
                                        </p:tgtEl>
                                        <p:attrNameLst>
                                          <p:attrName>fillcolor</p:attrName>
                                        </p:attrNameLst>
                                      </p:cBhvr>
                                      <p:to>
                                        <a:srgbClr val="FF0000"/>
                                      </p:to>
                                    </p:animClr>
                                    <p:set>
                                      <p:cBhvr>
                                        <p:cTn id="255" dur="500" fill="hold"/>
                                        <p:tgtEl>
                                          <p:spTgt spid="447"/>
                                        </p:tgtEl>
                                        <p:attrNameLst>
                                          <p:attrName>fill.type</p:attrName>
                                        </p:attrNameLst>
                                      </p:cBhvr>
                                      <p:to>
                                        <p:strVal val="solid"/>
                                      </p:to>
                                    </p:set>
                                    <p:set>
                                      <p:cBhvr>
                                        <p:cTn id="256" dur="500" fill="hold"/>
                                        <p:tgtEl>
                                          <p:spTgt spid="447"/>
                                        </p:tgtEl>
                                        <p:attrNameLst>
                                          <p:attrName>fill.on</p:attrName>
                                        </p:attrNameLst>
                                      </p:cBhvr>
                                      <p:to>
                                        <p:strVal val="true"/>
                                      </p:to>
                                    </p:set>
                                  </p:childTnLst>
                                </p:cTn>
                              </p:par>
                              <p:par>
                                <p:cTn id="257" presetID="6" presetClass="entr" presetSubtype="32" fill="hold" nodeType="withEffect">
                                  <p:stCondLst>
                                    <p:cond delay="1750"/>
                                  </p:stCondLst>
                                  <p:childTnLst>
                                    <p:set>
                                      <p:cBhvr>
                                        <p:cTn id="258" dur="1" fill="hold">
                                          <p:stCondLst>
                                            <p:cond delay="0"/>
                                          </p:stCondLst>
                                        </p:cTn>
                                        <p:tgtEl>
                                          <p:spTgt spid="353"/>
                                        </p:tgtEl>
                                        <p:attrNameLst>
                                          <p:attrName>style.visibility</p:attrName>
                                        </p:attrNameLst>
                                      </p:cBhvr>
                                      <p:to>
                                        <p:strVal val="visible"/>
                                      </p:to>
                                    </p:set>
                                    <p:animEffect transition="in" filter="circle(out)">
                                      <p:cBhvr>
                                        <p:cTn id="259" dur="1000"/>
                                        <p:tgtEl>
                                          <p:spTgt spid="353"/>
                                        </p:tgtEl>
                                      </p:cBhvr>
                                    </p:animEffect>
                                  </p:childTnLst>
                                </p:cTn>
                              </p:par>
                              <p:par>
                                <p:cTn id="260" presetID="19" presetClass="emph" presetSubtype="0" fill="hold" grpId="0" nodeType="withEffect">
                                  <p:stCondLst>
                                    <p:cond delay="2150"/>
                                  </p:stCondLst>
                                  <p:childTnLst>
                                    <p:animClr clrSpc="rgb" dir="cw">
                                      <p:cBhvr override="childStyle">
                                        <p:cTn id="261" dur="500" fill="hold"/>
                                        <p:tgtEl>
                                          <p:spTgt spid="414"/>
                                        </p:tgtEl>
                                        <p:attrNameLst>
                                          <p:attrName>style.color</p:attrName>
                                        </p:attrNameLst>
                                      </p:cBhvr>
                                      <p:to>
                                        <a:srgbClr val="FF0000"/>
                                      </p:to>
                                    </p:animClr>
                                    <p:animClr clrSpc="rgb" dir="cw">
                                      <p:cBhvr>
                                        <p:cTn id="262" dur="500" fill="hold"/>
                                        <p:tgtEl>
                                          <p:spTgt spid="414"/>
                                        </p:tgtEl>
                                        <p:attrNameLst>
                                          <p:attrName>fillcolor</p:attrName>
                                        </p:attrNameLst>
                                      </p:cBhvr>
                                      <p:to>
                                        <a:srgbClr val="FF0000"/>
                                      </p:to>
                                    </p:animClr>
                                    <p:set>
                                      <p:cBhvr>
                                        <p:cTn id="263" dur="500" fill="hold"/>
                                        <p:tgtEl>
                                          <p:spTgt spid="414"/>
                                        </p:tgtEl>
                                        <p:attrNameLst>
                                          <p:attrName>fill.type</p:attrName>
                                        </p:attrNameLst>
                                      </p:cBhvr>
                                      <p:to>
                                        <p:strVal val="solid"/>
                                      </p:to>
                                    </p:set>
                                    <p:set>
                                      <p:cBhvr>
                                        <p:cTn id="264" dur="500" fill="hold"/>
                                        <p:tgtEl>
                                          <p:spTgt spid="414"/>
                                        </p:tgtEl>
                                        <p:attrNameLst>
                                          <p:attrName>fill.on</p:attrName>
                                        </p:attrNameLst>
                                      </p:cBhvr>
                                      <p:to>
                                        <p:strVal val="true"/>
                                      </p:to>
                                    </p:set>
                                  </p:childTnLst>
                                </p:cTn>
                              </p:par>
                              <p:par>
                                <p:cTn id="265" presetID="19" presetClass="emph" presetSubtype="0" fill="hold" grpId="0" nodeType="withEffect">
                                  <p:stCondLst>
                                    <p:cond delay="2050"/>
                                  </p:stCondLst>
                                  <p:childTnLst>
                                    <p:animClr clrSpc="rgb" dir="cw">
                                      <p:cBhvr override="childStyle">
                                        <p:cTn id="266" dur="500" fill="hold"/>
                                        <p:tgtEl>
                                          <p:spTgt spid="413"/>
                                        </p:tgtEl>
                                        <p:attrNameLst>
                                          <p:attrName>style.color</p:attrName>
                                        </p:attrNameLst>
                                      </p:cBhvr>
                                      <p:to>
                                        <a:srgbClr val="FF0000"/>
                                      </p:to>
                                    </p:animClr>
                                    <p:animClr clrSpc="rgb" dir="cw">
                                      <p:cBhvr>
                                        <p:cTn id="267" dur="500" fill="hold"/>
                                        <p:tgtEl>
                                          <p:spTgt spid="413"/>
                                        </p:tgtEl>
                                        <p:attrNameLst>
                                          <p:attrName>fillcolor</p:attrName>
                                        </p:attrNameLst>
                                      </p:cBhvr>
                                      <p:to>
                                        <a:srgbClr val="FF0000"/>
                                      </p:to>
                                    </p:animClr>
                                    <p:set>
                                      <p:cBhvr>
                                        <p:cTn id="268" dur="500" fill="hold"/>
                                        <p:tgtEl>
                                          <p:spTgt spid="413"/>
                                        </p:tgtEl>
                                        <p:attrNameLst>
                                          <p:attrName>fill.type</p:attrName>
                                        </p:attrNameLst>
                                      </p:cBhvr>
                                      <p:to>
                                        <p:strVal val="solid"/>
                                      </p:to>
                                    </p:set>
                                    <p:set>
                                      <p:cBhvr>
                                        <p:cTn id="269" dur="500" fill="hold"/>
                                        <p:tgtEl>
                                          <p:spTgt spid="413"/>
                                        </p:tgtEl>
                                        <p:attrNameLst>
                                          <p:attrName>fill.on</p:attrName>
                                        </p:attrNameLst>
                                      </p:cBhvr>
                                      <p:to>
                                        <p:strVal val="true"/>
                                      </p:to>
                                    </p:set>
                                  </p:childTnLst>
                                </p:cTn>
                              </p:par>
                              <p:par>
                                <p:cTn id="270" presetID="19" presetClass="emph" presetSubtype="0" fill="hold" grpId="0" nodeType="withEffect">
                                  <p:stCondLst>
                                    <p:cond delay="2150"/>
                                  </p:stCondLst>
                                  <p:childTnLst>
                                    <p:animClr clrSpc="rgb" dir="cw">
                                      <p:cBhvr override="childStyle">
                                        <p:cTn id="271" dur="500" fill="hold"/>
                                        <p:tgtEl>
                                          <p:spTgt spid="415"/>
                                        </p:tgtEl>
                                        <p:attrNameLst>
                                          <p:attrName>style.color</p:attrName>
                                        </p:attrNameLst>
                                      </p:cBhvr>
                                      <p:to>
                                        <a:srgbClr val="FF0000"/>
                                      </p:to>
                                    </p:animClr>
                                    <p:animClr clrSpc="rgb" dir="cw">
                                      <p:cBhvr>
                                        <p:cTn id="272" dur="500" fill="hold"/>
                                        <p:tgtEl>
                                          <p:spTgt spid="415"/>
                                        </p:tgtEl>
                                        <p:attrNameLst>
                                          <p:attrName>fillcolor</p:attrName>
                                        </p:attrNameLst>
                                      </p:cBhvr>
                                      <p:to>
                                        <a:srgbClr val="FF0000"/>
                                      </p:to>
                                    </p:animClr>
                                    <p:set>
                                      <p:cBhvr>
                                        <p:cTn id="273" dur="500" fill="hold"/>
                                        <p:tgtEl>
                                          <p:spTgt spid="415"/>
                                        </p:tgtEl>
                                        <p:attrNameLst>
                                          <p:attrName>fill.type</p:attrName>
                                        </p:attrNameLst>
                                      </p:cBhvr>
                                      <p:to>
                                        <p:strVal val="solid"/>
                                      </p:to>
                                    </p:set>
                                    <p:set>
                                      <p:cBhvr>
                                        <p:cTn id="274" dur="500" fill="hold"/>
                                        <p:tgtEl>
                                          <p:spTgt spid="415"/>
                                        </p:tgtEl>
                                        <p:attrNameLst>
                                          <p:attrName>fill.on</p:attrName>
                                        </p:attrNameLst>
                                      </p:cBhvr>
                                      <p:to>
                                        <p:strVal val="true"/>
                                      </p:to>
                                    </p:set>
                                  </p:childTnLst>
                                </p:cTn>
                              </p:par>
                              <p:par>
                                <p:cTn id="275" presetID="19" presetClass="emph" presetSubtype="0" fill="hold" grpId="0" nodeType="withEffect">
                                  <p:stCondLst>
                                    <p:cond delay="2250"/>
                                  </p:stCondLst>
                                  <p:childTnLst>
                                    <p:animClr clrSpc="rgb" dir="cw">
                                      <p:cBhvr override="childStyle">
                                        <p:cTn id="276" dur="500" fill="hold"/>
                                        <p:tgtEl>
                                          <p:spTgt spid="438"/>
                                        </p:tgtEl>
                                        <p:attrNameLst>
                                          <p:attrName>style.color</p:attrName>
                                        </p:attrNameLst>
                                      </p:cBhvr>
                                      <p:to>
                                        <a:srgbClr val="FF0000"/>
                                      </p:to>
                                    </p:animClr>
                                    <p:animClr clrSpc="rgb" dir="cw">
                                      <p:cBhvr>
                                        <p:cTn id="277" dur="500" fill="hold"/>
                                        <p:tgtEl>
                                          <p:spTgt spid="438"/>
                                        </p:tgtEl>
                                        <p:attrNameLst>
                                          <p:attrName>fillcolor</p:attrName>
                                        </p:attrNameLst>
                                      </p:cBhvr>
                                      <p:to>
                                        <a:srgbClr val="FF0000"/>
                                      </p:to>
                                    </p:animClr>
                                    <p:set>
                                      <p:cBhvr>
                                        <p:cTn id="278" dur="500" fill="hold"/>
                                        <p:tgtEl>
                                          <p:spTgt spid="438"/>
                                        </p:tgtEl>
                                        <p:attrNameLst>
                                          <p:attrName>fill.type</p:attrName>
                                        </p:attrNameLst>
                                      </p:cBhvr>
                                      <p:to>
                                        <p:strVal val="solid"/>
                                      </p:to>
                                    </p:set>
                                    <p:set>
                                      <p:cBhvr>
                                        <p:cTn id="279" dur="500" fill="hold"/>
                                        <p:tgtEl>
                                          <p:spTgt spid="438"/>
                                        </p:tgtEl>
                                        <p:attrNameLst>
                                          <p:attrName>fill.on</p:attrName>
                                        </p:attrNameLst>
                                      </p:cBhvr>
                                      <p:to>
                                        <p:strVal val="true"/>
                                      </p:to>
                                    </p:set>
                                  </p:childTnLst>
                                </p:cTn>
                              </p:par>
                              <p:par>
                                <p:cTn id="280" presetID="19" presetClass="emph" presetSubtype="0" fill="hold" grpId="0" nodeType="withEffect">
                                  <p:stCondLst>
                                    <p:cond delay="2050"/>
                                  </p:stCondLst>
                                  <p:childTnLst>
                                    <p:animClr clrSpc="rgb" dir="cw">
                                      <p:cBhvr override="childStyle">
                                        <p:cTn id="281" dur="500" fill="hold"/>
                                        <p:tgtEl>
                                          <p:spTgt spid="436"/>
                                        </p:tgtEl>
                                        <p:attrNameLst>
                                          <p:attrName>style.color</p:attrName>
                                        </p:attrNameLst>
                                      </p:cBhvr>
                                      <p:to>
                                        <a:srgbClr val="FF0000"/>
                                      </p:to>
                                    </p:animClr>
                                    <p:animClr clrSpc="rgb" dir="cw">
                                      <p:cBhvr>
                                        <p:cTn id="282" dur="500" fill="hold"/>
                                        <p:tgtEl>
                                          <p:spTgt spid="436"/>
                                        </p:tgtEl>
                                        <p:attrNameLst>
                                          <p:attrName>fillcolor</p:attrName>
                                        </p:attrNameLst>
                                      </p:cBhvr>
                                      <p:to>
                                        <a:srgbClr val="FF0000"/>
                                      </p:to>
                                    </p:animClr>
                                    <p:set>
                                      <p:cBhvr>
                                        <p:cTn id="283" dur="500" fill="hold"/>
                                        <p:tgtEl>
                                          <p:spTgt spid="436"/>
                                        </p:tgtEl>
                                        <p:attrNameLst>
                                          <p:attrName>fill.type</p:attrName>
                                        </p:attrNameLst>
                                      </p:cBhvr>
                                      <p:to>
                                        <p:strVal val="solid"/>
                                      </p:to>
                                    </p:set>
                                    <p:set>
                                      <p:cBhvr>
                                        <p:cTn id="284" dur="500" fill="hold"/>
                                        <p:tgtEl>
                                          <p:spTgt spid="436"/>
                                        </p:tgtEl>
                                        <p:attrNameLst>
                                          <p:attrName>fill.on</p:attrName>
                                        </p:attrNameLst>
                                      </p:cBhvr>
                                      <p:to>
                                        <p:strVal val="true"/>
                                      </p:to>
                                    </p:set>
                                  </p:childTnLst>
                                </p:cTn>
                              </p:par>
                              <p:par>
                                <p:cTn id="285" presetID="19" presetClass="emph" presetSubtype="0" fill="hold" grpId="0" nodeType="withEffect">
                                  <p:stCondLst>
                                    <p:cond delay="1950"/>
                                  </p:stCondLst>
                                  <p:childTnLst>
                                    <p:animClr clrSpc="rgb" dir="cw">
                                      <p:cBhvr override="childStyle">
                                        <p:cTn id="286" dur="500" fill="hold"/>
                                        <p:tgtEl>
                                          <p:spTgt spid="403"/>
                                        </p:tgtEl>
                                        <p:attrNameLst>
                                          <p:attrName>style.color</p:attrName>
                                        </p:attrNameLst>
                                      </p:cBhvr>
                                      <p:to>
                                        <a:srgbClr val="FF0000"/>
                                      </p:to>
                                    </p:animClr>
                                    <p:animClr clrSpc="rgb" dir="cw">
                                      <p:cBhvr>
                                        <p:cTn id="287" dur="500" fill="hold"/>
                                        <p:tgtEl>
                                          <p:spTgt spid="403"/>
                                        </p:tgtEl>
                                        <p:attrNameLst>
                                          <p:attrName>fillcolor</p:attrName>
                                        </p:attrNameLst>
                                      </p:cBhvr>
                                      <p:to>
                                        <a:srgbClr val="FF0000"/>
                                      </p:to>
                                    </p:animClr>
                                    <p:set>
                                      <p:cBhvr>
                                        <p:cTn id="288" dur="500" fill="hold"/>
                                        <p:tgtEl>
                                          <p:spTgt spid="403"/>
                                        </p:tgtEl>
                                        <p:attrNameLst>
                                          <p:attrName>fill.type</p:attrName>
                                        </p:attrNameLst>
                                      </p:cBhvr>
                                      <p:to>
                                        <p:strVal val="solid"/>
                                      </p:to>
                                    </p:set>
                                    <p:set>
                                      <p:cBhvr>
                                        <p:cTn id="289" dur="500" fill="hold"/>
                                        <p:tgtEl>
                                          <p:spTgt spid="403"/>
                                        </p:tgtEl>
                                        <p:attrNameLst>
                                          <p:attrName>fill.on</p:attrName>
                                        </p:attrNameLst>
                                      </p:cBhvr>
                                      <p:to>
                                        <p:strVal val="true"/>
                                      </p:to>
                                    </p:set>
                                  </p:childTnLst>
                                </p:cTn>
                              </p:par>
                              <p:par>
                                <p:cTn id="290" presetID="19" presetClass="emph" presetSubtype="0" fill="hold" grpId="0" nodeType="withEffect">
                                  <p:stCondLst>
                                    <p:cond delay="2050"/>
                                  </p:stCondLst>
                                  <p:childTnLst>
                                    <p:animClr clrSpc="rgb" dir="cw">
                                      <p:cBhvr override="childStyle">
                                        <p:cTn id="291" dur="500" fill="hold"/>
                                        <p:tgtEl>
                                          <p:spTgt spid="433"/>
                                        </p:tgtEl>
                                        <p:attrNameLst>
                                          <p:attrName>style.color</p:attrName>
                                        </p:attrNameLst>
                                      </p:cBhvr>
                                      <p:to>
                                        <a:srgbClr val="FF0000"/>
                                      </p:to>
                                    </p:animClr>
                                    <p:animClr clrSpc="rgb" dir="cw">
                                      <p:cBhvr>
                                        <p:cTn id="292" dur="500" fill="hold"/>
                                        <p:tgtEl>
                                          <p:spTgt spid="433"/>
                                        </p:tgtEl>
                                        <p:attrNameLst>
                                          <p:attrName>fillcolor</p:attrName>
                                        </p:attrNameLst>
                                      </p:cBhvr>
                                      <p:to>
                                        <a:srgbClr val="FF0000"/>
                                      </p:to>
                                    </p:animClr>
                                    <p:set>
                                      <p:cBhvr>
                                        <p:cTn id="293" dur="500" fill="hold"/>
                                        <p:tgtEl>
                                          <p:spTgt spid="433"/>
                                        </p:tgtEl>
                                        <p:attrNameLst>
                                          <p:attrName>fill.type</p:attrName>
                                        </p:attrNameLst>
                                      </p:cBhvr>
                                      <p:to>
                                        <p:strVal val="solid"/>
                                      </p:to>
                                    </p:set>
                                    <p:set>
                                      <p:cBhvr>
                                        <p:cTn id="294" dur="500" fill="hold"/>
                                        <p:tgtEl>
                                          <p:spTgt spid="433"/>
                                        </p:tgtEl>
                                        <p:attrNameLst>
                                          <p:attrName>fill.on</p:attrName>
                                        </p:attrNameLst>
                                      </p:cBhvr>
                                      <p:to>
                                        <p:strVal val="true"/>
                                      </p:to>
                                    </p:set>
                                  </p:childTnLst>
                                </p:cTn>
                              </p:par>
                              <p:par>
                                <p:cTn id="295" presetID="19" presetClass="emph" presetSubtype="0" fill="hold" grpId="0" nodeType="withEffect">
                                  <p:stCondLst>
                                    <p:cond delay="2150"/>
                                  </p:stCondLst>
                                  <p:childTnLst>
                                    <p:animClr clrSpc="rgb" dir="cw">
                                      <p:cBhvr override="childStyle">
                                        <p:cTn id="296" dur="500" fill="hold"/>
                                        <p:tgtEl>
                                          <p:spTgt spid="448"/>
                                        </p:tgtEl>
                                        <p:attrNameLst>
                                          <p:attrName>style.color</p:attrName>
                                        </p:attrNameLst>
                                      </p:cBhvr>
                                      <p:to>
                                        <a:srgbClr val="FF0000"/>
                                      </p:to>
                                    </p:animClr>
                                    <p:animClr clrSpc="rgb" dir="cw">
                                      <p:cBhvr>
                                        <p:cTn id="297" dur="500" fill="hold"/>
                                        <p:tgtEl>
                                          <p:spTgt spid="448"/>
                                        </p:tgtEl>
                                        <p:attrNameLst>
                                          <p:attrName>fillcolor</p:attrName>
                                        </p:attrNameLst>
                                      </p:cBhvr>
                                      <p:to>
                                        <a:srgbClr val="FF0000"/>
                                      </p:to>
                                    </p:animClr>
                                    <p:set>
                                      <p:cBhvr>
                                        <p:cTn id="298" dur="500" fill="hold"/>
                                        <p:tgtEl>
                                          <p:spTgt spid="448"/>
                                        </p:tgtEl>
                                        <p:attrNameLst>
                                          <p:attrName>fill.type</p:attrName>
                                        </p:attrNameLst>
                                      </p:cBhvr>
                                      <p:to>
                                        <p:strVal val="solid"/>
                                      </p:to>
                                    </p:set>
                                    <p:set>
                                      <p:cBhvr>
                                        <p:cTn id="299" dur="500" fill="hold"/>
                                        <p:tgtEl>
                                          <p:spTgt spid="448"/>
                                        </p:tgtEl>
                                        <p:attrNameLst>
                                          <p:attrName>fill.on</p:attrName>
                                        </p:attrNameLst>
                                      </p:cBhvr>
                                      <p:to>
                                        <p:strVal val="true"/>
                                      </p:to>
                                    </p:set>
                                  </p:childTnLst>
                                </p:cTn>
                              </p:par>
                              <p:par>
                                <p:cTn id="300" presetID="19" presetClass="emph" presetSubtype="0" fill="hold" grpId="0" nodeType="withEffect">
                                  <p:stCondLst>
                                    <p:cond delay="2050"/>
                                  </p:stCondLst>
                                  <p:childTnLst>
                                    <p:animClr clrSpc="rgb" dir="cw">
                                      <p:cBhvr override="childStyle">
                                        <p:cTn id="301" dur="500" fill="hold"/>
                                        <p:tgtEl>
                                          <p:spTgt spid="457"/>
                                        </p:tgtEl>
                                        <p:attrNameLst>
                                          <p:attrName>style.color</p:attrName>
                                        </p:attrNameLst>
                                      </p:cBhvr>
                                      <p:to>
                                        <a:srgbClr val="FF0000"/>
                                      </p:to>
                                    </p:animClr>
                                    <p:animClr clrSpc="rgb" dir="cw">
                                      <p:cBhvr>
                                        <p:cTn id="302" dur="500" fill="hold"/>
                                        <p:tgtEl>
                                          <p:spTgt spid="457"/>
                                        </p:tgtEl>
                                        <p:attrNameLst>
                                          <p:attrName>fillcolor</p:attrName>
                                        </p:attrNameLst>
                                      </p:cBhvr>
                                      <p:to>
                                        <a:srgbClr val="FF0000"/>
                                      </p:to>
                                    </p:animClr>
                                    <p:set>
                                      <p:cBhvr>
                                        <p:cTn id="303" dur="500" fill="hold"/>
                                        <p:tgtEl>
                                          <p:spTgt spid="457"/>
                                        </p:tgtEl>
                                        <p:attrNameLst>
                                          <p:attrName>fill.type</p:attrName>
                                        </p:attrNameLst>
                                      </p:cBhvr>
                                      <p:to>
                                        <p:strVal val="solid"/>
                                      </p:to>
                                    </p:set>
                                    <p:set>
                                      <p:cBhvr>
                                        <p:cTn id="304" dur="500" fill="hold"/>
                                        <p:tgtEl>
                                          <p:spTgt spid="457"/>
                                        </p:tgtEl>
                                        <p:attrNameLst>
                                          <p:attrName>fill.on</p:attrName>
                                        </p:attrNameLst>
                                      </p:cBhvr>
                                      <p:to>
                                        <p:strVal val="true"/>
                                      </p:to>
                                    </p:set>
                                  </p:childTnLst>
                                </p:cTn>
                              </p:par>
                              <p:par>
                                <p:cTn id="305" presetID="19" presetClass="emph" presetSubtype="0" fill="hold" grpId="0" nodeType="withEffect">
                                  <p:stCondLst>
                                    <p:cond delay="1850"/>
                                  </p:stCondLst>
                                  <p:childTnLst>
                                    <p:animClr clrSpc="rgb" dir="cw">
                                      <p:cBhvr override="childStyle">
                                        <p:cTn id="306" dur="500" fill="hold"/>
                                        <p:tgtEl>
                                          <p:spTgt spid="452"/>
                                        </p:tgtEl>
                                        <p:attrNameLst>
                                          <p:attrName>style.color</p:attrName>
                                        </p:attrNameLst>
                                      </p:cBhvr>
                                      <p:to>
                                        <a:srgbClr val="FF0000"/>
                                      </p:to>
                                    </p:animClr>
                                    <p:animClr clrSpc="rgb" dir="cw">
                                      <p:cBhvr>
                                        <p:cTn id="307" dur="500" fill="hold"/>
                                        <p:tgtEl>
                                          <p:spTgt spid="452"/>
                                        </p:tgtEl>
                                        <p:attrNameLst>
                                          <p:attrName>fillcolor</p:attrName>
                                        </p:attrNameLst>
                                      </p:cBhvr>
                                      <p:to>
                                        <a:srgbClr val="FF0000"/>
                                      </p:to>
                                    </p:animClr>
                                    <p:set>
                                      <p:cBhvr>
                                        <p:cTn id="308" dur="500" fill="hold"/>
                                        <p:tgtEl>
                                          <p:spTgt spid="452"/>
                                        </p:tgtEl>
                                        <p:attrNameLst>
                                          <p:attrName>fill.type</p:attrName>
                                        </p:attrNameLst>
                                      </p:cBhvr>
                                      <p:to>
                                        <p:strVal val="solid"/>
                                      </p:to>
                                    </p:set>
                                    <p:set>
                                      <p:cBhvr>
                                        <p:cTn id="309" dur="500" fill="hold"/>
                                        <p:tgtEl>
                                          <p:spTgt spid="452"/>
                                        </p:tgtEl>
                                        <p:attrNameLst>
                                          <p:attrName>fill.on</p:attrName>
                                        </p:attrNameLst>
                                      </p:cBhvr>
                                      <p:to>
                                        <p:strVal val="true"/>
                                      </p:to>
                                    </p:set>
                                  </p:childTnLst>
                                </p:cTn>
                              </p:par>
                              <p:par>
                                <p:cTn id="310" presetID="19" presetClass="emph" presetSubtype="0" fill="hold" grpId="0" nodeType="withEffect">
                                  <p:stCondLst>
                                    <p:cond delay="1950"/>
                                  </p:stCondLst>
                                  <p:childTnLst>
                                    <p:animClr clrSpc="rgb" dir="cw">
                                      <p:cBhvr override="childStyle">
                                        <p:cTn id="311" dur="500" fill="hold"/>
                                        <p:tgtEl>
                                          <p:spTgt spid="450"/>
                                        </p:tgtEl>
                                        <p:attrNameLst>
                                          <p:attrName>style.color</p:attrName>
                                        </p:attrNameLst>
                                      </p:cBhvr>
                                      <p:to>
                                        <a:srgbClr val="FF0000"/>
                                      </p:to>
                                    </p:animClr>
                                    <p:animClr clrSpc="rgb" dir="cw">
                                      <p:cBhvr>
                                        <p:cTn id="312" dur="500" fill="hold"/>
                                        <p:tgtEl>
                                          <p:spTgt spid="450"/>
                                        </p:tgtEl>
                                        <p:attrNameLst>
                                          <p:attrName>fillcolor</p:attrName>
                                        </p:attrNameLst>
                                      </p:cBhvr>
                                      <p:to>
                                        <a:srgbClr val="FF0000"/>
                                      </p:to>
                                    </p:animClr>
                                    <p:set>
                                      <p:cBhvr>
                                        <p:cTn id="313" dur="500" fill="hold"/>
                                        <p:tgtEl>
                                          <p:spTgt spid="450"/>
                                        </p:tgtEl>
                                        <p:attrNameLst>
                                          <p:attrName>fill.type</p:attrName>
                                        </p:attrNameLst>
                                      </p:cBhvr>
                                      <p:to>
                                        <p:strVal val="solid"/>
                                      </p:to>
                                    </p:set>
                                    <p:set>
                                      <p:cBhvr>
                                        <p:cTn id="314" dur="500" fill="hold"/>
                                        <p:tgtEl>
                                          <p:spTgt spid="450"/>
                                        </p:tgtEl>
                                        <p:attrNameLst>
                                          <p:attrName>fill.on</p:attrName>
                                        </p:attrNameLst>
                                      </p:cBhvr>
                                      <p:to>
                                        <p:strVal val="true"/>
                                      </p:to>
                                    </p:set>
                                  </p:childTnLst>
                                </p:cTn>
                              </p:par>
                              <p:par>
                                <p:cTn id="315" presetID="19" presetClass="emph" presetSubtype="0" fill="hold" grpId="0" nodeType="withEffect">
                                  <p:stCondLst>
                                    <p:cond delay="2050"/>
                                  </p:stCondLst>
                                  <p:childTnLst>
                                    <p:animClr clrSpc="rgb" dir="cw">
                                      <p:cBhvr override="childStyle">
                                        <p:cTn id="316" dur="500" fill="hold"/>
                                        <p:tgtEl>
                                          <p:spTgt spid="453"/>
                                        </p:tgtEl>
                                        <p:attrNameLst>
                                          <p:attrName>style.color</p:attrName>
                                        </p:attrNameLst>
                                      </p:cBhvr>
                                      <p:to>
                                        <a:srgbClr val="FF0000"/>
                                      </p:to>
                                    </p:animClr>
                                    <p:animClr clrSpc="rgb" dir="cw">
                                      <p:cBhvr>
                                        <p:cTn id="317" dur="500" fill="hold"/>
                                        <p:tgtEl>
                                          <p:spTgt spid="453"/>
                                        </p:tgtEl>
                                        <p:attrNameLst>
                                          <p:attrName>fillcolor</p:attrName>
                                        </p:attrNameLst>
                                      </p:cBhvr>
                                      <p:to>
                                        <a:srgbClr val="FF0000"/>
                                      </p:to>
                                    </p:animClr>
                                    <p:set>
                                      <p:cBhvr>
                                        <p:cTn id="318" dur="500" fill="hold"/>
                                        <p:tgtEl>
                                          <p:spTgt spid="453"/>
                                        </p:tgtEl>
                                        <p:attrNameLst>
                                          <p:attrName>fill.type</p:attrName>
                                        </p:attrNameLst>
                                      </p:cBhvr>
                                      <p:to>
                                        <p:strVal val="solid"/>
                                      </p:to>
                                    </p:set>
                                    <p:set>
                                      <p:cBhvr>
                                        <p:cTn id="319" dur="500" fill="hold"/>
                                        <p:tgtEl>
                                          <p:spTgt spid="45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7" grpId="0" animBg="1"/>
      <p:bldP spid="198" grpId="0" animBg="1"/>
      <p:bldP spid="205" grpId="0" animBg="1"/>
      <p:bldP spid="227" grpId="0" animBg="1"/>
      <p:bldP spid="235" grpId="0" animBg="1"/>
      <p:bldP spid="239" grpId="0" animBg="1"/>
      <p:bldP spid="240" grpId="0" animBg="1"/>
      <p:bldP spid="241" grpId="0" animBg="1"/>
      <p:bldP spid="242" grpId="0" animBg="1"/>
      <p:bldP spid="253" grpId="0" animBg="1"/>
      <p:bldP spid="254" grpId="0" animBg="1"/>
      <p:bldP spid="256" grpId="0" animBg="1"/>
      <p:bldP spid="257" grpId="0" animBg="1"/>
      <p:bldP spid="259" grpId="0" animBg="1"/>
      <p:bldP spid="260" grpId="0" animBg="1"/>
      <p:bldP spid="262" grpId="0" animBg="1"/>
      <p:bldP spid="389" grpId="0" animBg="1"/>
      <p:bldP spid="390" grpId="0" animBg="1"/>
      <p:bldP spid="393" grpId="0" animBg="1"/>
      <p:bldP spid="394" grpId="0" animBg="1"/>
      <p:bldP spid="396" grpId="0" animBg="1"/>
      <p:bldP spid="400" grpId="0" animBg="1"/>
      <p:bldP spid="403" grpId="0" animBg="1"/>
      <p:bldP spid="406" grpId="0" animBg="1"/>
      <p:bldP spid="409" grpId="0" animBg="1"/>
      <p:bldP spid="410" grpId="0" animBg="1"/>
      <p:bldP spid="411" grpId="0" animBg="1"/>
      <p:bldP spid="413" grpId="0" animBg="1"/>
      <p:bldP spid="414" grpId="0" animBg="1"/>
      <p:bldP spid="415" grpId="0" animBg="1"/>
      <p:bldP spid="417" grpId="0" animBg="1"/>
      <p:bldP spid="420" grpId="0" animBg="1"/>
      <p:bldP spid="422" grpId="0" animBg="1"/>
      <p:bldP spid="423" grpId="0" animBg="1"/>
      <p:bldP spid="424" grpId="0" animBg="1"/>
      <p:bldP spid="425" grpId="0" animBg="1"/>
      <p:bldP spid="426" grpId="0" animBg="1"/>
      <p:bldP spid="430" grpId="0" animBg="1"/>
      <p:bldP spid="431" grpId="0" animBg="1"/>
      <p:bldP spid="432" grpId="0" animBg="1"/>
      <p:bldP spid="433" grpId="0" animBg="1"/>
      <p:bldP spid="434" grpId="0" animBg="1"/>
      <p:bldP spid="435" grpId="0" animBg="1"/>
      <p:bldP spid="436" grpId="0" animBg="1"/>
      <p:bldP spid="438" grpId="0" animBg="1"/>
      <p:bldP spid="439" grpId="0" animBg="1"/>
      <p:bldP spid="441" grpId="0" animBg="1"/>
      <p:bldP spid="442" grpId="0" animBg="1"/>
      <p:bldP spid="444" grpId="0" animBg="1"/>
      <p:bldP spid="446" grpId="0" animBg="1"/>
      <p:bldP spid="447" grpId="0" animBg="1"/>
      <p:bldP spid="448" grpId="0" animBg="1"/>
      <p:bldP spid="449" grpId="0" animBg="1"/>
      <p:bldP spid="450" grpId="0" animBg="1"/>
      <p:bldP spid="452" grpId="0" animBg="1"/>
      <p:bldP spid="453" grpId="0" animBg="1"/>
      <p:bldP spid="457" grpId="0" animBg="1"/>
      <p:bldP spid="458" grpId="0" animBg="1"/>
      <p:bldP spid="459" grpId="0" animBg="1"/>
      <p:bldP spid="48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626" y="71071"/>
            <a:ext cx="12251224" cy="6852384"/>
            <a:chOff x="91757" y="70584"/>
            <a:chExt cx="12252961" cy="6853356"/>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757" y="70584"/>
              <a:ext cx="12252960" cy="6853356"/>
            </a:xfrm>
            <a:prstGeom prst="rect">
              <a:avLst/>
            </a:prstGeom>
            <a:noFill/>
            <a:ln>
              <a:noFill/>
            </a:ln>
          </p:spPr>
        </p:pic>
        <p:sp>
          <p:nvSpPr>
            <p:cNvPr id="7" name="Rectangle 6"/>
            <p:cNvSpPr/>
            <p:nvPr/>
          </p:nvSpPr>
          <p:spPr bwMode="auto">
            <a:xfrm>
              <a:off x="91758" y="1295400"/>
              <a:ext cx="12252960" cy="5628540"/>
            </a:xfrm>
            <a:prstGeom prst="rect">
              <a:avLst/>
            </a:prstGeom>
            <a:gradFill flip="none" rotWithShape="1">
              <a:gsLst>
                <a:gs pos="0">
                  <a:srgbClr val="000000">
                    <a:alpha val="75000"/>
                  </a:srgbClr>
                </a:gs>
                <a:gs pos="100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TextBox 7"/>
          <p:cNvSpPr txBox="1"/>
          <p:nvPr/>
        </p:nvSpPr>
        <p:spPr>
          <a:xfrm>
            <a:off x="146304" y="5654471"/>
            <a:ext cx="12290171" cy="1043192"/>
          </a:xfrm>
          <a:prstGeom prst="rect">
            <a:avLst/>
          </a:prstGeom>
          <a:noFill/>
        </p:spPr>
        <p:txBody>
          <a:bodyPr wrap="square" lIns="182854" tIns="146283" rIns="182854" bIns="146283" rtlCol="0">
            <a:spAutoFit/>
          </a:bodyPr>
          <a:lstStyle/>
          <a:p>
            <a:pPr algn="ctr" defTabSz="932563">
              <a:lnSpc>
                <a:spcPct val="90000"/>
              </a:lnSpc>
              <a:spcAft>
                <a:spcPts val="600"/>
              </a:spcAft>
            </a:pPr>
            <a:r>
              <a:rPr lang="en-US" sz="5399" b="1" spc="-250" dirty="0">
                <a:gradFill flip="none" rotWithShape="1">
                  <a:gsLst>
                    <a:gs pos="0">
                      <a:srgbClr val="FFFFFF">
                        <a:alpha val="70000"/>
                      </a:srgbClr>
                    </a:gs>
                    <a:gs pos="50000">
                      <a:srgbClr val="FFFFFF">
                        <a:alpha val="69000"/>
                      </a:srgbClr>
                    </a:gs>
                    <a:gs pos="100000">
                      <a:srgbClr val="FFFFFF">
                        <a:shade val="100000"/>
                        <a:satMod val="115000"/>
                        <a:alpha val="79000"/>
                      </a:srgbClr>
                    </a:gs>
                  </a:gsLst>
                  <a:lin ang="16200000" scaled="1"/>
                  <a:tileRect/>
                </a:gradFill>
                <a:latin typeface="Segoe UI Semibold" panose="020B0702040204020203" pitchFamily="34" charset="0"/>
                <a:cs typeface="Segoe UI Semibold" panose="020B0702040204020203" pitchFamily="34" charset="0"/>
              </a:rPr>
              <a:t>You have the best security solutions…</a:t>
            </a:r>
          </a:p>
        </p:txBody>
      </p:sp>
    </p:spTree>
    <p:extLst>
      <p:ext uri="{BB962C8B-B14F-4D97-AF65-F5344CB8AC3E}">
        <p14:creationId xmlns:p14="http://schemas.microsoft.com/office/powerpoint/2010/main" val="21726061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6"/>
          <p:cNvSpPr txBox="1">
            <a:spLocks/>
          </p:cNvSpPr>
          <p:nvPr/>
        </p:nvSpPr>
        <p:spPr>
          <a:xfrm>
            <a:off x="579948" y="1103211"/>
            <a:ext cx="11276578" cy="373257"/>
          </a:xfrm>
          <a:prstGeom prst="rect">
            <a:avLst/>
          </a:prstGeom>
          <a:noFill/>
        </p:spPr>
        <p:txBody>
          <a:bodyPr wrap="square" lIns="0" tIns="0" rIns="0" bIns="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defTabSz="1109758">
              <a:lnSpc>
                <a:spcPct val="90000"/>
              </a:lnSpc>
              <a:spcBef>
                <a:spcPct val="0"/>
              </a:spcBef>
              <a:tabLst>
                <a:tab pos="4603077" algn="l"/>
              </a:tabLst>
            </a:pPr>
            <a:r>
              <a:rPr lang="en-US" sz="3200" b="1" spc="-59" dirty="0">
                <a:solidFill>
                  <a:srgbClr val="E81123"/>
                </a:solidFill>
                <a:latin typeface="Segoe UI"/>
                <a:ea typeface="Segoe UI" pitchFamily="34" charset="0"/>
              </a:rPr>
              <a:t>ADDRESSING THE THREATS REQUIRES A NEW APPROACH:</a:t>
            </a:r>
          </a:p>
        </p:txBody>
      </p:sp>
      <p:sp>
        <p:nvSpPr>
          <p:cNvPr id="15" name="TextBox 14"/>
          <p:cNvSpPr txBox="1"/>
          <p:nvPr/>
        </p:nvSpPr>
        <p:spPr>
          <a:xfrm>
            <a:off x="649472" y="5469799"/>
            <a:ext cx="11137531"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b="1" spc="-100" dirty="0">
                <a:ln w="3175">
                  <a:noFill/>
                </a:ln>
                <a:solidFill>
                  <a:srgbClr val="525252"/>
                </a:solidFill>
              </a:rPr>
              <a:t>Security from the inside out – beyond bigger walls</a:t>
            </a:r>
          </a:p>
        </p:txBody>
      </p:sp>
      <p:grpSp>
        <p:nvGrpSpPr>
          <p:cNvPr id="5" name="Group 4"/>
          <p:cNvGrpSpPr/>
          <p:nvPr/>
        </p:nvGrpSpPr>
        <p:grpSpPr>
          <a:xfrm>
            <a:off x="643005" y="1875099"/>
            <a:ext cx="11150464" cy="3426573"/>
            <a:chOff x="649472" y="1875099"/>
            <a:chExt cx="11150464" cy="3426573"/>
          </a:xfrm>
        </p:grpSpPr>
        <p:sp>
          <p:nvSpPr>
            <p:cNvPr id="2" name="Rectangle 1"/>
            <p:cNvSpPr/>
            <p:nvPr/>
          </p:nvSpPr>
          <p:spPr bwMode="auto">
            <a:xfrm>
              <a:off x="649472" y="1875099"/>
              <a:ext cx="3663421" cy="3391382"/>
            </a:xfrm>
            <a:prstGeom prst="rect">
              <a:avLst/>
            </a:prstGeom>
            <a:solidFill>
              <a:srgbClr val="52525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4386528" y="1875099"/>
              <a:ext cx="3663421" cy="3391382"/>
            </a:xfrm>
            <a:prstGeom prst="rect">
              <a:avLst/>
            </a:prstGeom>
            <a:solidFill>
              <a:srgbClr val="52525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23583" y="1875099"/>
              <a:ext cx="3663421" cy="3391382"/>
            </a:xfrm>
            <a:prstGeom prst="rect">
              <a:avLst/>
            </a:prstGeom>
            <a:solidFill>
              <a:srgbClr val="52525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Plus 3"/>
            <p:cNvSpPr/>
            <p:nvPr/>
          </p:nvSpPr>
          <p:spPr bwMode="auto">
            <a:xfrm>
              <a:off x="3901977" y="3113590"/>
              <a:ext cx="914400" cy="914400"/>
            </a:xfrm>
            <a:prstGeom prst="mathPlus">
              <a:avLst/>
            </a:prstGeom>
            <a:solidFill>
              <a:srgbClr val="737373"/>
            </a:solidFill>
            <a:ln w="571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Plus 10"/>
            <p:cNvSpPr/>
            <p:nvPr/>
          </p:nvSpPr>
          <p:spPr bwMode="auto">
            <a:xfrm>
              <a:off x="7611682" y="3113590"/>
              <a:ext cx="914400" cy="914400"/>
            </a:xfrm>
            <a:prstGeom prst="mathPlus">
              <a:avLst/>
            </a:prstGeom>
            <a:solidFill>
              <a:srgbClr val="737373"/>
            </a:solidFill>
            <a:ln w="571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p:cNvSpPr txBox="1"/>
            <p:nvPr/>
          </p:nvSpPr>
          <p:spPr>
            <a:xfrm>
              <a:off x="779731" y="3932066"/>
              <a:ext cx="3287210"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b="1" spc="-100" dirty="0">
                  <a:ln w="3175">
                    <a:noFill/>
                  </a:ln>
                  <a:solidFill>
                    <a:srgbClr val="FFFFFF"/>
                  </a:solidFill>
                </a:rPr>
                <a:t>RUIN THE ATTACKES ECONOMIC MODEL</a:t>
              </a:r>
              <a:endParaRPr lang="en-US" sz="2400" dirty="0">
                <a:solidFill>
                  <a:srgbClr val="FFFFFF"/>
                </a:solidFill>
              </a:endParaRPr>
            </a:p>
          </p:txBody>
        </p:sp>
        <p:sp>
          <p:nvSpPr>
            <p:cNvPr id="13" name="TextBox 12"/>
            <p:cNvSpPr txBox="1"/>
            <p:nvPr/>
          </p:nvSpPr>
          <p:spPr>
            <a:xfrm>
              <a:off x="4489437" y="3932066"/>
              <a:ext cx="3449186" cy="1369606"/>
            </a:xfrm>
            <a:prstGeom prst="rect">
              <a:avLst/>
            </a:prstGeom>
            <a:noFill/>
          </p:spPr>
          <p:txBody>
            <a:bodyPr wrap="square" lIns="182880" tIns="146304" rIns="182880" bIns="146304" rtlCol="0">
              <a:spAutoFit/>
            </a:bodyPr>
            <a:lstStyle/>
            <a:p>
              <a:pPr algn="ctr">
                <a:lnSpc>
                  <a:spcPct val="90000"/>
                </a:lnSpc>
                <a:spcAft>
                  <a:spcPts val="600"/>
                </a:spcAft>
              </a:pPr>
              <a:r>
                <a:rPr lang="en-US" sz="2400" b="1" spc="-100" dirty="0">
                  <a:ln w="3175">
                    <a:noFill/>
                  </a:ln>
                  <a:solidFill>
                    <a:srgbClr val="FFFFFF"/>
                  </a:solidFill>
                </a:rPr>
                <a:t>BREAK THE ATTACK PLAYBOOK</a:t>
              </a:r>
            </a:p>
            <a:p>
              <a:pPr algn="ctr">
                <a:lnSpc>
                  <a:spcPct val="90000"/>
                </a:lnSpc>
                <a:spcAft>
                  <a:spcPts val="600"/>
                </a:spcAft>
              </a:pPr>
              <a:endParaRPr lang="en-US" sz="2400" b="1" spc="-100" dirty="0">
                <a:ln w="3175">
                  <a:noFill/>
                </a:ln>
                <a:solidFill>
                  <a:srgbClr val="FFFFFF"/>
                </a:solidFill>
              </a:endParaRPr>
            </a:p>
          </p:txBody>
        </p:sp>
        <p:sp>
          <p:nvSpPr>
            <p:cNvPr id="14" name="TextBox 13"/>
            <p:cNvSpPr txBox="1"/>
            <p:nvPr/>
          </p:nvSpPr>
          <p:spPr>
            <a:xfrm>
              <a:off x="8128098" y="3932066"/>
              <a:ext cx="3671838"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b="1" spc="-100" dirty="0">
                  <a:ln w="3175">
                    <a:noFill/>
                  </a:ln>
                  <a:solidFill>
                    <a:srgbClr val="FFFFFF"/>
                  </a:solidFill>
                </a:rPr>
                <a:t>ELIMINATE THE ACTUAL VECTORS OF ATTACK</a:t>
              </a:r>
            </a:p>
          </p:txBody>
        </p:sp>
        <p:grpSp>
          <p:nvGrpSpPr>
            <p:cNvPr id="22" name="Group 21"/>
            <p:cNvGrpSpPr/>
            <p:nvPr/>
          </p:nvGrpSpPr>
          <p:grpSpPr>
            <a:xfrm>
              <a:off x="1819613" y="2227908"/>
              <a:ext cx="1213439" cy="1213439"/>
              <a:chOff x="1618082" y="2122244"/>
              <a:chExt cx="1610506" cy="1610506"/>
            </a:xfrm>
          </p:grpSpPr>
          <p:sp>
            <p:nvSpPr>
              <p:cNvPr id="19" name="Freeform 174"/>
              <p:cNvSpPr>
                <a:spLocks noEditPoints="1"/>
              </p:cNvSpPr>
              <p:nvPr/>
            </p:nvSpPr>
            <p:spPr bwMode="auto">
              <a:xfrm>
                <a:off x="1963027" y="2477542"/>
                <a:ext cx="920617" cy="899911"/>
              </a:xfrm>
              <a:custGeom>
                <a:avLst/>
                <a:gdLst>
                  <a:gd name="T0" fmla="*/ 53 w 153"/>
                  <a:gd name="T1" fmla="*/ 21 h 150"/>
                  <a:gd name="T2" fmla="*/ 44 w 153"/>
                  <a:gd name="T3" fmla="*/ 8 h 150"/>
                  <a:gd name="T4" fmla="*/ 59 w 153"/>
                  <a:gd name="T5" fmla="*/ 0 h 150"/>
                  <a:gd name="T6" fmla="*/ 65 w 153"/>
                  <a:gd name="T7" fmla="*/ 24 h 150"/>
                  <a:gd name="T8" fmla="*/ 41 w 153"/>
                  <a:gd name="T9" fmla="*/ 35 h 150"/>
                  <a:gd name="T10" fmla="*/ 29 w 153"/>
                  <a:gd name="T11" fmla="*/ 10 h 150"/>
                  <a:gd name="T12" fmla="*/ 53 w 153"/>
                  <a:gd name="T13" fmla="*/ 21 h 150"/>
                  <a:gd name="T14" fmla="*/ 144 w 153"/>
                  <a:gd name="T15" fmla="*/ 150 h 150"/>
                  <a:gd name="T16" fmla="*/ 24 w 153"/>
                  <a:gd name="T17" fmla="*/ 150 h 150"/>
                  <a:gd name="T18" fmla="*/ 24 w 153"/>
                  <a:gd name="T19" fmla="*/ 133 h 150"/>
                  <a:gd name="T20" fmla="*/ 44 w 153"/>
                  <a:gd name="T21" fmla="*/ 45 h 150"/>
                  <a:gd name="T22" fmla="*/ 69 w 153"/>
                  <a:gd name="T23" fmla="*/ 35 h 150"/>
                  <a:gd name="T24" fmla="*/ 144 w 153"/>
                  <a:gd name="T25" fmla="*/ 122 h 150"/>
                  <a:gd name="T26" fmla="*/ 133 w 153"/>
                  <a:gd name="T27" fmla="*/ 137 h 150"/>
                  <a:gd name="T28" fmla="*/ 141 w 153"/>
                  <a:gd name="T29" fmla="*/ 136 h 150"/>
                  <a:gd name="T30" fmla="*/ 144 w 153"/>
                  <a:gd name="T31" fmla="*/ 150 h 150"/>
                  <a:gd name="T32" fmla="*/ 98 w 153"/>
                  <a:gd name="T33" fmla="*/ 108 h 150"/>
                  <a:gd name="T34" fmla="*/ 92 w 153"/>
                  <a:gd name="T35" fmla="*/ 100 h 150"/>
                  <a:gd name="T36" fmla="*/ 79 w 153"/>
                  <a:gd name="T37" fmla="*/ 97 h 150"/>
                  <a:gd name="T38" fmla="*/ 72 w 153"/>
                  <a:gd name="T39" fmla="*/ 96 h 150"/>
                  <a:gd name="T40" fmla="*/ 70 w 153"/>
                  <a:gd name="T41" fmla="*/ 93 h 150"/>
                  <a:gd name="T42" fmla="*/ 71 w 153"/>
                  <a:gd name="T43" fmla="*/ 91 h 150"/>
                  <a:gd name="T44" fmla="*/ 78 w 153"/>
                  <a:gd name="T45" fmla="*/ 87 h 150"/>
                  <a:gd name="T46" fmla="*/ 89 w 153"/>
                  <a:gd name="T47" fmla="*/ 86 h 150"/>
                  <a:gd name="T48" fmla="*/ 89 w 153"/>
                  <a:gd name="T49" fmla="*/ 77 h 150"/>
                  <a:gd name="T50" fmla="*/ 89 w 153"/>
                  <a:gd name="T51" fmla="*/ 77 h 150"/>
                  <a:gd name="T52" fmla="*/ 78 w 153"/>
                  <a:gd name="T53" fmla="*/ 78 h 150"/>
                  <a:gd name="T54" fmla="*/ 77 w 153"/>
                  <a:gd name="T55" fmla="*/ 73 h 150"/>
                  <a:gd name="T56" fmla="*/ 68 w 153"/>
                  <a:gd name="T57" fmla="*/ 75 h 150"/>
                  <a:gd name="T58" fmla="*/ 70 w 153"/>
                  <a:gd name="T59" fmla="*/ 81 h 150"/>
                  <a:gd name="T60" fmla="*/ 64 w 153"/>
                  <a:gd name="T61" fmla="*/ 85 h 150"/>
                  <a:gd name="T62" fmla="*/ 62 w 153"/>
                  <a:gd name="T63" fmla="*/ 95 h 150"/>
                  <a:gd name="T64" fmla="*/ 68 w 153"/>
                  <a:gd name="T65" fmla="*/ 103 h 150"/>
                  <a:gd name="T66" fmla="*/ 79 w 153"/>
                  <a:gd name="T67" fmla="*/ 106 h 150"/>
                  <a:gd name="T68" fmla="*/ 88 w 153"/>
                  <a:gd name="T69" fmla="*/ 107 h 150"/>
                  <a:gd name="T70" fmla="*/ 90 w 153"/>
                  <a:gd name="T71" fmla="*/ 110 h 150"/>
                  <a:gd name="T72" fmla="*/ 89 w 153"/>
                  <a:gd name="T73" fmla="*/ 113 h 150"/>
                  <a:gd name="T74" fmla="*/ 83 w 153"/>
                  <a:gd name="T75" fmla="*/ 116 h 150"/>
                  <a:gd name="T76" fmla="*/ 70 w 153"/>
                  <a:gd name="T77" fmla="*/ 116 h 150"/>
                  <a:gd name="T78" fmla="*/ 69 w 153"/>
                  <a:gd name="T79" fmla="*/ 125 h 150"/>
                  <a:gd name="T80" fmla="*/ 81 w 153"/>
                  <a:gd name="T81" fmla="*/ 125 h 150"/>
                  <a:gd name="T82" fmla="*/ 83 w 153"/>
                  <a:gd name="T83" fmla="*/ 130 h 150"/>
                  <a:gd name="T84" fmla="*/ 91 w 153"/>
                  <a:gd name="T85" fmla="*/ 128 h 150"/>
                  <a:gd name="T86" fmla="*/ 90 w 153"/>
                  <a:gd name="T87" fmla="*/ 122 h 150"/>
                  <a:gd name="T88" fmla="*/ 96 w 153"/>
                  <a:gd name="T89" fmla="*/ 118 h 150"/>
                  <a:gd name="T90" fmla="*/ 98 w 153"/>
                  <a:gd name="T91" fmla="*/ 10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 h="150">
                    <a:moveTo>
                      <a:pt x="53" y="21"/>
                    </a:moveTo>
                    <a:cubicBezTo>
                      <a:pt x="52" y="16"/>
                      <a:pt x="47" y="10"/>
                      <a:pt x="44" y="8"/>
                    </a:cubicBezTo>
                    <a:cubicBezTo>
                      <a:pt x="49" y="3"/>
                      <a:pt x="53" y="1"/>
                      <a:pt x="59" y="0"/>
                    </a:cubicBezTo>
                    <a:cubicBezTo>
                      <a:pt x="62" y="4"/>
                      <a:pt x="65" y="10"/>
                      <a:pt x="65" y="24"/>
                    </a:cubicBezTo>
                    <a:cubicBezTo>
                      <a:pt x="61" y="32"/>
                      <a:pt x="49" y="37"/>
                      <a:pt x="41" y="35"/>
                    </a:cubicBezTo>
                    <a:cubicBezTo>
                      <a:pt x="13" y="25"/>
                      <a:pt x="18" y="20"/>
                      <a:pt x="29" y="10"/>
                    </a:cubicBezTo>
                    <a:cubicBezTo>
                      <a:pt x="35" y="11"/>
                      <a:pt x="43" y="14"/>
                      <a:pt x="53" y="21"/>
                    </a:cubicBezTo>
                    <a:close/>
                    <a:moveTo>
                      <a:pt x="144" y="150"/>
                    </a:moveTo>
                    <a:cubicBezTo>
                      <a:pt x="24" y="150"/>
                      <a:pt x="24" y="150"/>
                      <a:pt x="24" y="150"/>
                    </a:cubicBezTo>
                    <a:cubicBezTo>
                      <a:pt x="15" y="142"/>
                      <a:pt x="26" y="139"/>
                      <a:pt x="24" y="133"/>
                    </a:cubicBezTo>
                    <a:cubicBezTo>
                      <a:pt x="0" y="57"/>
                      <a:pt x="44" y="79"/>
                      <a:pt x="44" y="45"/>
                    </a:cubicBezTo>
                    <a:cubicBezTo>
                      <a:pt x="53" y="46"/>
                      <a:pt x="64" y="43"/>
                      <a:pt x="69" y="35"/>
                    </a:cubicBezTo>
                    <a:cubicBezTo>
                      <a:pt x="78" y="58"/>
                      <a:pt x="153" y="52"/>
                      <a:pt x="144" y="122"/>
                    </a:cubicBezTo>
                    <a:cubicBezTo>
                      <a:pt x="142" y="130"/>
                      <a:pt x="139" y="133"/>
                      <a:pt x="133" y="137"/>
                    </a:cubicBezTo>
                    <a:cubicBezTo>
                      <a:pt x="136" y="137"/>
                      <a:pt x="139" y="136"/>
                      <a:pt x="141" y="136"/>
                    </a:cubicBezTo>
                    <a:cubicBezTo>
                      <a:pt x="144" y="138"/>
                      <a:pt x="149" y="145"/>
                      <a:pt x="144" y="150"/>
                    </a:cubicBezTo>
                    <a:close/>
                    <a:moveTo>
                      <a:pt x="98" y="108"/>
                    </a:moveTo>
                    <a:cubicBezTo>
                      <a:pt x="98" y="104"/>
                      <a:pt x="95" y="102"/>
                      <a:pt x="92" y="100"/>
                    </a:cubicBezTo>
                    <a:cubicBezTo>
                      <a:pt x="89" y="98"/>
                      <a:pt x="85" y="97"/>
                      <a:pt x="79" y="97"/>
                    </a:cubicBezTo>
                    <a:cubicBezTo>
                      <a:pt x="76" y="97"/>
                      <a:pt x="74" y="96"/>
                      <a:pt x="72" y="96"/>
                    </a:cubicBezTo>
                    <a:cubicBezTo>
                      <a:pt x="70" y="95"/>
                      <a:pt x="70" y="94"/>
                      <a:pt x="70" y="93"/>
                    </a:cubicBezTo>
                    <a:cubicBezTo>
                      <a:pt x="70" y="92"/>
                      <a:pt x="70" y="92"/>
                      <a:pt x="71" y="91"/>
                    </a:cubicBezTo>
                    <a:cubicBezTo>
                      <a:pt x="72" y="89"/>
                      <a:pt x="74" y="88"/>
                      <a:pt x="78" y="87"/>
                    </a:cubicBezTo>
                    <a:cubicBezTo>
                      <a:pt x="81" y="86"/>
                      <a:pt x="84" y="86"/>
                      <a:pt x="89" y="86"/>
                    </a:cubicBezTo>
                    <a:cubicBezTo>
                      <a:pt x="89" y="77"/>
                      <a:pt x="89" y="77"/>
                      <a:pt x="89" y="77"/>
                    </a:cubicBezTo>
                    <a:cubicBezTo>
                      <a:pt x="89" y="77"/>
                      <a:pt x="89" y="77"/>
                      <a:pt x="89" y="77"/>
                    </a:cubicBezTo>
                    <a:cubicBezTo>
                      <a:pt x="85" y="77"/>
                      <a:pt x="81" y="78"/>
                      <a:pt x="78" y="78"/>
                    </a:cubicBezTo>
                    <a:cubicBezTo>
                      <a:pt x="77" y="73"/>
                      <a:pt x="77" y="73"/>
                      <a:pt x="77" y="73"/>
                    </a:cubicBezTo>
                    <a:cubicBezTo>
                      <a:pt x="68" y="75"/>
                      <a:pt x="68" y="75"/>
                      <a:pt x="68" y="75"/>
                    </a:cubicBezTo>
                    <a:cubicBezTo>
                      <a:pt x="70" y="81"/>
                      <a:pt x="70" y="81"/>
                      <a:pt x="70" y="81"/>
                    </a:cubicBezTo>
                    <a:cubicBezTo>
                      <a:pt x="68" y="82"/>
                      <a:pt x="66" y="83"/>
                      <a:pt x="64" y="85"/>
                    </a:cubicBezTo>
                    <a:cubicBezTo>
                      <a:pt x="62" y="88"/>
                      <a:pt x="61" y="92"/>
                      <a:pt x="62" y="95"/>
                    </a:cubicBezTo>
                    <a:cubicBezTo>
                      <a:pt x="62" y="98"/>
                      <a:pt x="65" y="101"/>
                      <a:pt x="68" y="103"/>
                    </a:cubicBezTo>
                    <a:cubicBezTo>
                      <a:pt x="71" y="105"/>
                      <a:pt x="75" y="106"/>
                      <a:pt x="79" y="106"/>
                    </a:cubicBezTo>
                    <a:cubicBezTo>
                      <a:pt x="83" y="106"/>
                      <a:pt x="86" y="107"/>
                      <a:pt x="88" y="107"/>
                    </a:cubicBezTo>
                    <a:cubicBezTo>
                      <a:pt x="90" y="108"/>
                      <a:pt x="90" y="109"/>
                      <a:pt x="90" y="110"/>
                    </a:cubicBezTo>
                    <a:cubicBezTo>
                      <a:pt x="90" y="110"/>
                      <a:pt x="90" y="111"/>
                      <a:pt x="89" y="113"/>
                    </a:cubicBezTo>
                    <a:cubicBezTo>
                      <a:pt x="88" y="114"/>
                      <a:pt x="86" y="115"/>
                      <a:pt x="83" y="116"/>
                    </a:cubicBezTo>
                    <a:cubicBezTo>
                      <a:pt x="80" y="117"/>
                      <a:pt x="75" y="117"/>
                      <a:pt x="70" y="116"/>
                    </a:cubicBezTo>
                    <a:cubicBezTo>
                      <a:pt x="69" y="125"/>
                      <a:pt x="69" y="125"/>
                      <a:pt x="69" y="125"/>
                    </a:cubicBezTo>
                    <a:cubicBezTo>
                      <a:pt x="73" y="125"/>
                      <a:pt x="77" y="125"/>
                      <a:pt x="81" y="125"/>
                    </a:cubicBezTo>
                    <a:cubicBezTo>
                      <a:pt x="83" y="130"/>
                      <a:pt x="83" y="130"/>
                      <a:pt x="83" y="130"/>
                    </a:cubicBezTo>
                    <a:cubicBezTo>
                      <a:pt x="91" y="128"/>
                      <a:pt x="91" y="128"/>
                      <a:pt x="91" y="128"/>
                    </a:cubicBezTo>
                    <a:cubicBezTo>
                      <a:pt x="90" y="122"/>
                      <a:pt x="90" y="122"/>
                      <a:pt x="90" y="122"/>
                    </a:cubicBezTo>
                    <a:cubicBezTo>
                      <a:pt x="92" y="121"/>
                      <a:pt x="94" y="120"/>
                      <a:pt x="96" y="118"/>
                    </a:cubicBezTo>
                    <a:cubicBezTo>
                      <a:pt x="98" y="115"/>
                      <a:pt x="99" y="111"/>
                      <a:pt x="98" y="108"/>
                    </a:cubicBezTo>
                    <a:close/>
                  </a:path>
                </a:pathLst>
              </a:custGeom>
              <a:solidFill>
                <a:schemeClr val="bg1"/>
              </a:solidFill>
              <a:ln>
                <a:solidFill>
                  <a:srgbClr val="525252"/>
                </a:solidFill>
              </a:ln>
            </p:spPr>
            <p:txBody>
              <a:bodyPr vert="horz" wrap="square" lIns="91431" tIns="45716" rIns="91431" bIns="45716" numCol="1" anchor="t" anchorCtr="0" compatLnSpc="1">
                <a:prstTxWarp prst="textNoShape">
                  <a:avLst/>
                </a:prstTxWarp>
              </a:bodyPr>
              <a:lstStyle/>
              <a:p>
                <a:endParaRPr lang="en-US">
                  <a:gradFill>
                    <a:gsLst>
                      <a:gs pos="0">
                        <a:srgbClr val="FFFFFF"/>
                      </a:gs>
                      <a:gs pos="100000">
                        <a:srgbClr val="FFFFFF"/>
                      </a:gs>
                    </a:gsLst>
                    <a:lin ang="5400000" scaled="0"/>
                  </a:gradFill>
                </a:endParaRPr>
              </a:p>
            </p:txBody>
          </p:sp>
          <p:sp>
            <p:nvSpPr>
              <p:cNvPr id="9" name="&quot;No&quot; Symbol 8"/>
              <p:cNvSpPr/>
              <p:nvPr/>
            </p:nvSpPr>
            <p:spPr bwMode="auto">
              <a:xfrm>
                <a:off x="1618082" y="2122244"/>
                <a:ext cx="1610506" cy="1610506"/>
              </a:xfrm>
              <a:prstGeom prst="noSmoking">
                <a:avLst>
                  <a:gd name="adj" fmla="val 6372"/>
                </a:avLst>
              </a:prstGeom>
              <a:solidFill>
                <a:srgbClr val="E81123"/>
              </a:solidFill>
              <a:ln w="19050">
                <a:solidFill>
                  <a:srgbClr val="52525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p:cNvGrpSpPr/>
            <p:nvPr/>
          </p:nvGrpSpPr>
          <p:grpSpPr>
            <a:xfrm>
              <a:off x="5517215" y="2282460"/>
              <a:ext cx="1387762" cy="1158887"/>
              <a:chOff x="5888280" y="2579679"/>
              <a:chExt cx="1409920" cy="1177391"/>
            </a:xfrm>
          </p:grpSpPr>
          <p:sp>
            <p:nvSpPr>
              <p:cNvPr id="21" name="Freeform 14"/>
              <p:cNvSpPr>
                <a:spLocks noEditPoints="1"/>
              </p:cNvSpPr>
              <p:nvPr/>
            </p:nvSpPr>
            <p:spPr bwMode="black">
              <a:xfrm>
                <a:off x="5949897" y="2579679"/>
                <a:ext cx="1177699" cy="1177391"/>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505050"/>
                  </a:solidFill>
                </a:endParaRPr>
              </a:p>
            </p:txBody>
          </p:sp>
          <p:sp>
            <p:nvSpPr>
              <p:cNvPr id="10" name="Multiply 9"/>
              <p:cNvSpPr/>
              <p:nvPr/>
            </p:nvSpPr>
            <p:spPr bwMode="auto">
              <a:xfrm rot="21308186">
                <a:off x="6827356" y="2860373"/>
                <a:ext cx="470844" cy="506434"/>
              </a:xfrm>
              <a:prstGeom prst="mathMultiply">
                <a:avLst>
                  <a:gd name="adj1" fmla="val 14039"/>
                </a:avLst>
              </a:prstGeom>
              <a:solidFill>
                <a:srgbClr val="E81123"/>
              </a:solidFill>
              <a:ln w="12700">
                <a:solidFill>
                  <a:srgbClr val="E8112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Multiply 24"/>
              <p:cNvSpPr/>
              <p:nvPr/>
            </p:nvSpPr>
            <p:spPr bwMode="auto">
              <a:xfrm rot="21308186">
                <a:off x="5888280" y="3124236"/>
                <a:ext cx="470844" cy="506434"/>
              </a:xfrm>
              <a:prstGeom prst="mathMultiply">
                <a:avLst>
                  <a:gd name="adj1" fmla="val 14039"/>
                </a:avLst>
              </a:prstGeom>
              <a:solidFill>
                <a:srgbClr val="E81123"/>
              </a:solidFill>
              <a:ln w="12700">
                <a:solidFill>
                  <a:srgbClr val="E8112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Multiply 26"/>
              <p:cNvSpPr/>
              <p:nvPr/>
            </p:nvSpPr>
            <p:spPr bwMode="auto">
              <a:xfrm rot="21308186">
                <a:off x="6184560" y="2662734"/>
                <a:ext cx="470844" cy="506434"/>
              </a:xfrm>
              <a:prstGeom prst="mathMultiply">
                <a:avLst>
                  <a:gd name="adj1" fmla="val 14039"/>
                </a:avLst>
              </a:prstGeom>
              <a:solidFill>
                <a:srgbClr val="E81123"/>
              </a:solidFill>
              <a:ln w="12700">
                <a:solidFill>
                  <a:srgbClr val="E8112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3" name="Freeform 22"/>
            <p:cNvSpPr>
              <a:spLocks noChangeAspect="1"/>
            </p:cNvSpPr>
            <p:nvPr/>
          </p:nvSpPr>
          <p:spPr bwMode="black">
            <a:xfrm>
              <a:off x="9820226" y="2396701"/>
              <a:ext cx="920772" cy="890700"/>
            </a:xfrm>
            <a:custGeom>
              <a:avLst/>
              <a:gdLst>
                <a:gd name="connsiteX0" fmla="*/ 472753 w 3511879"/>
                <a:gd name="connsiteY0" fmla="*/ 2812993 h 3395812"/>
                <a:gd name="connsiteX1" fmla="*/ 2982396 w 3511879"/>
                <a:gd name="connsiteY1" fmla="*/ 2812993 h 3395812"/>
                <a:gd name="connsiteX2" fmla="*/ 3511879 w 3511879"/>
                <a:gd name="connsiteY2" fmla="*/ 3395812 h 3395812"/>
                <a:gd name="connsiteX3" fmla="*/ 0 w 3511879"/>
                <a:gd name="connsiteY3" fmla="*/ 3395812 h 3395812"/>
                <a:gd name="connsiteX4" fmla="*/ 805029 w 3511879"/>
                <a:gd name="connsiteY4" fmla="*/ 2575107 h 3395812"/>
                <a:gd name="connsiteX5" fmla="*/ 2706847 w 3511879"/>
                <a:gd name="connsiteY5" fmla="*/ 2575107 h 3395812"/>
                <a:gd name="connsiteX6" fmla="*/ 2706847 w 3511879"/>
                <a:gd name="connsiteY6" fmla="*/ 2640526 h 3395812"/>
                <a:gd name="connsiteX7" fmla="*/ 805029 w 3511879"/>
                <a:gd name="connsiteY7" fmla="*/ 2640526 h 3395812"/>
                <a:gd name="connsiteX8" fmla="*/ 256639 w 3511879"/>
                <a:gd name="connsiteY8" fmla="*/ 196255 h 3395812"/>
                <a:gd name="connsiteX9" fmla="*/ 256639 w 3511879"/>
                <a:gd name="connsiteY9" fmla="*/ 1926870 h 3395812"/>
                <a:gd name="connsiteX10" fmla="*/ 1375035 w 3511879"/>
                <a:gd name="connsiteY10" fmla="*/ 1926870 h 3395812"/>
                <a:gd name="connsiteX11" fmla="*/ 2117934 w 3511879"/>
                <a:gd name="connsiteY11" fmla="*/ 1926870 h 3395812"/>
                <a:gd name="connsiteX12" fmla="*/ 3276854 w 3511879"/>
                <a:gd name="connsiteY12" fmla="*/ 1926870 h 3395812"/>
                <a:gd name="connsiteX13" fmla="*/ 3276854 w 3511879"/>
                <a:gd name="connsiteY13" fmla="*/ 196255 h 3395812"/>
                <a:gd name="connsiteX14" fmla="*/ 1755940 w 3511879"/>
                <a:gd name="connsiteY14" fmla="*/ 44602 h 3395812"/>
                <a:gd name="connsiteX15" fmla="*/ 1707314 w 3511879"/>
                <a:gd name="connsiteY15" fmla="*/ 87720 h 3395812"/>
                <a:gd name="connsiteX16" fmla="*/ 1755940 w 3511879"/>
                <a:gd name="connsiteY16" fmla="*/ 130837 h 3395812"/>
                <a:gd name="connsiteX17" fmla="*/ 1804566 w 3511879"/>
                <a:gd name="connsiteY17" fmla="*/ 87720 h 3395812"/>
                <a:gd name="connsiteX18" fmla="*/ 1755940 w 3511879"/>
                <a:gd name="connsiteY18" fmla="*/ 44602 h 3395812"/>
                <a:gd name="connsiteX19" fmla="*/ 254932 w 3511879"/>
                <a:gd name="connsiteY19" fmla="*/ 0 h 3395812"/>
                <a:gd name="connsiteX20" fmla="*/ 3237327 w 3511879"/>
                <a:gd name="connsiteY20" fmla="*/ 0 h 3395812"/>
                <a:gd name="connsiteX21" fmla="*/ 3433538 w 3511879"/>
                <a:gd name="connsiteY21" fmla="*/ 194633 h 3395812"/>
                <a:gd name="connsiteX22" fmla="*/ 3433538 w 3511879"/>
                <a:gd name="connsiteY22" fmla="*/ 1924709 h 3395812"/>
                <a:gd name="connsiteX23" fmla="*/ 3237327 w 3511879"/>
                <a:gd name="connsiteY23" fmla="*/ 2140967 h 3395812"/>
                <a:gd name="connsiteX24" fmla="*/ 2252904 w 3511879"/>
                <a:gd name="connsiteY24" fmla="*/ 2140967 h 3395812"/>
                <a:gd name="connsiteX25" fmla="*/ 2117934 w 3511879"/>
                <a:gd name="connsiteY25" fmla="*/ 2140967 h 3395812"/>
                <a:gd name="connsiteX26" fmla="*/ 2117934 w 3511879"/>
                <a:gd name="connsiteY26" fmla="*/ 2271804 h 3395812"/>
                <a:gd name="connsiteX27" fmla="*/ 2117934 w 3511879"/>
                <a:gd name="connsiteY27" fmla="*/ 2358036 h 3395812"/>
                <a:gd name="connsiteX28" fmla="*/ 2550163 w 3511879"/>
                <a:gd name="connsiteY28" fmla="*/ 2358036 h 3395812"/>
                <a:gd name="connsiteX29" fmla="*/ 2706847 w 3511879"/>
                <a:gd name="connsiteY29" fmla="*/ 2575106 h 3395812"/>
                <a:gd name="connsiteX30" fmla="*/ 805029 w 3511879"/>
                <a:gd name="connsiteY30" fmla="*/ 2575106 h 3395812"/>
                <a:gd name="connsiteX31" fmla="*/ 961713 w 3511879"/>
                <a:gd name="connsiteY31" fmla="*/ 2358036 h 3395812"/>
                <a:gd name="connsiteX32" fmla="*/ 1375035 w 3511879"/>
                <a:gd name="connsiteY32" fmla="*/ 2358036 h 3395812"/>
                <a:gd name="connsiteX33" fmla="*/ 1375035 w 3511879"/>
                <a:gd name="connsiteY33" fmla="*/ 2271804 h 3395812"/>
                <a:gd name="connsiteX34" fmla="*/ 1375035 w 3511879"/>
                <a:gd name="connsiteY34" fmla="*/ 2140967 h 3395812"/>
                <a:gd name="connsiteX35" fmla="*/ 1224064 w 3511879"/>
                <a:gd name="connsiteY35" fmla="*/ 2140967 h 3395812"/>
                <a:gd name="connsiteX36" fmla="*/ 254932 w 3511879"/>
                <a:gd name="connsiteY36" fmla="*/ 2140967 h 3395812"/>
                <a:gd name="connsiteX37" fmla="*/ 78343 w 3511879"/>
                <a:gd name="connsiteY37" fmla="*/ 1924709 h 3395812"/>
                <a:gd name="connsiteX38" fmla="*/ 78343 w 3511879"/>
                <a:gd name="connsiteY38" fmla="*/ 194633 h 3395812"/>
                <a:gd name="connsiteX39" fmla="*/ 254932 w 3511879"/>
                <a:gd name="connsiteY39" fmla="*/ 0 h 33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11879" h="3395812">
                  <a:moveTo>
                    <a:pt x="472753" y="2812993"/>
                  </a:moveTo>
                  <a:lnTo>
                    <a:pt x="2982396" y="2812993"/>
                  </a:lnTo>
                  <a:lnTo>
                    <a:pt x="3511879" y="3395812"/>
                  </a:lnTo>
                  <a:lnTo>
                    <a:pt x="0" y="3395812"/>
                  </a:lnTo>
                  <a:close/>
                  <a:moveTo>
                    <a:pt x="805029" y="2575107"/>
                  </a:moveTo>
                  <a:lnTo>
                    <a:pt x="2706847" y="2575107"/>
                  </a:lnTo>
                  <a:lnTo>
                    <a:pt x="2706847" y="2640526"/>
                  </a:lnTo>
                  <a:lnTo>
                    <a:pt x="805029" y="2640526"/>
                  </a:lnTo>
                  <a:close/>
                  <a:moveTo>
                    <a:pt x="256639" y="196255"/>
                  </a:moveTo>
                  <a:lnTo>
                    <a:pt x="256639" y="1926870"/>
                  </a:lnTo>
                  <a:lnTo>
                    <a:pt x="1375035" y="1926870"/>
                  </a:lnTo>
                  <a:lnTo>
                    <a:pt x="2117934" y="1926870"/>
                  </a:lnTo>
                  <a:lnTo>
                    <a:pt x="3276854" y="1926870"/>
                  </a:lnTo>
                  <a:lnTo>
                    <a:pt x="3276854" y="196255"/>
                  </a:lnTo>
                  <a:close/>
                  <a:moveTo>
                    <a:pt x="1755940" y="44602"/>
                  </a:moveTo>
                  <a:cubicBezTo>
                    <a:pt x="1729084" y="44602"/>
                    <a:pt x="1707314" y="63907"/>
                    <a:pt x="1707314" y="87720"/>
                  </a:cubicBezTo>
                  <a:cubicBezTo>
                    <a:pt x="1707314" y="111532"/>
                    <a:pt x="1729084" y="130837"/>
                    <a:pt x="1755940" y="130837"/>
                  </a:cubicBezTo>
                  <a:cubicBezTo>
                    <a:pt x="1782796" y="130837"/>
                    <a:pt x="1804566" y="111532"/>
                    <a:pt x="1804566" y="87720"/>
                  </a:cubicBezTo>
                  <a:cubicBezTo>
                    <a:pt x="1804566" y="63907"/>
                    <a:pt x="1782796" y="44602"/>
                    <a:pt x="1755940" y="44602"/>
                  </a:cubicBezTo>
                  <a:close/>
                  <a:moveTo>
                    <a:pt x="254932" y="0"/>
                  </a:moveTo>
                  <a:cubicBezTo>
                    <a:pt x="3237327" y="0"/>
                    <a:pt x="3237327" y="0"/>
                    <a:pt x="3237327" y="0"/>
                  </a:cubicBezTo>
                  <a:cubicBezTo>
                    <a:pt x="3355054" y="0"/>
                    <a:pt x="3433538" y="86504"/>
                    <a:pt x="3433538" y="194633"/>
                  </a:cubicBezTo>
                  <a:lnTo>
                    <a:pt x="3433538" y="1924709"/>
                  </a:lnTo>
                  <a:cubicBezTo>
                    <a:pt x="3433538" y="2032838"/>
                    <a:pt x="3355054" y="2140967"/>
                    <a:pt x="3237327" y="2140967"/>
                  </a:cubicBezTo>
                  <a:cubicBezTo>
                    <a:pt x="2864528" y="2140967"/>
                    <a:pt x="2538328" y="2140967"/>
                    <a:pt x="2252904" y="2140967"/>
                  </a:cubicBezTo>
                  <a:lnTo>
                    <a:pt x="2117934" y="2140967"/>
                  </a:lnTo>
                  <a:lnTo>
                    <a:pt x="2117934" y="2271804"/>
                  </a:lnTo>
                  <a:lnTo>
                    <a:pt x="2117934" y="2358036"/>
                  </a:lnTo>
                  <a:lnTo>
                    <a:pt x="2550163" y="2358036"/>
                  </a:lnTo>
                  <a:lnTo>
                    <a:pt x="2706847" y="2575106"/>
                  </a:lnTo>
                  <a:lnTo>
                    <a:pt x="805029" y="2575106"/>
                  </a:lnTo>
                  <a:lnTo>
                    <a:pt x="961713" y="2358036"/>
                  </a:lnTo>
                  <a:lnTo>
                    <a:pt x="1375035" y="2358036"/>
                  </a:lnTo>
                  <a:lnTo>
                    <a:pt x="1375035" y="2271804"/>
                  </a:lnTo>
                  <a:lnTo>
                    <a:pt x="1375035" y="2140967"/>
                  </a:lnTo>
                  <a:lnTo>
                    <a:pt x="1224064" y="2140967"/>
                  </a:lnTo>
                  <a:cubicBezTo>
                    <a:pt x="254932" y="2140967"/>
                    <a:pt x="254932" y="2140967"/>
                    <a:pt x="254932" y="2140967"/>
                  </a:cubicBezTo>
                  <a:cubicBezTo>
                    <a:pt x="156827" y="2140967"/>
                    <a:pt x="78343" y="2032838"/>
                    <a:pt x="78343" y="1924709"/>
                  </a:cubicBezTo>
                  <a:cubicBezTo>
                    <a:pt x="78343" y="194633"/>
                    <a:pt x="78343" y="194633"/>
                    <a:pt x="78343" y="194633"/>
                  </a:cubicBezTo>
                  <a:cubicBezTo>
                    <a:pt x="78343" y="86504"/>
                    <a:pt x="156827" y="0"/>
                    <a:pt x="254932" y="0"/>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Freeform 29"/>
            <p:cNvSpPr>
              <a:spLocks noChangeAspect="1"/>
            </p:cNvSpPr>
            <p:nvPr/>
          </p:nvSpPr>
          <p:spPr bwMode="auto">
            <a:xfrm>
              <a:off x="9350522" y="2282687"/>
              <a:ext cx="740114" cy="833368"/>
            </a:xfrm>
            <a:custGeom>
              <a:avLst/>
              <a:gdLst>
                <a:gd name="connsiteX0" fmla="*/ 992771 w 1407693"/>
                <a:gd name="connsiteY0" fmla="*/ 374336 h 1585061"/>
                <a:gd name="connsiteX1" fmla="*/ 935252 w 1407693"/>
                <a:gd name="connsiteY1" fmla="*/ 373450 h 1585061"/>
                <a:gd name="connsiteX2" fmla="*/ 889236 w 1407693"/>
                <a:gd name="connsiteY2" fmla="*/ 382309 h 1585061"/>
                <a:gd name="connsiteX3" fmla="*/ 852069 w 1407693"/>
                <a:gd name="connsiteY3" fmla="*/ 414203 h 1585061"/>
                <a:gd name="connsiteX4" fmla="*/ 772427 w 1407693"/>
                <a:gd name="connsiteY4" fmla="*/ 514313 h 1585061"/>
                <a:gd name="connsiteX5" fmla="*/ 675971 w 1407693"/>
                <a:gd name="connsiteY5" fmla="*/ 668466 h 1585061"/>
                <a:gd name="connsiteX6" fmla="*/ 592789 w 1407693"/>
                <a:gd name="connsiteY6" fmla="*/ 836794 h 1585061"/>
                <a:gd name="connsiteX7" fmla="*/ 527305 w 1407693"/>
                <a:gd name="connsiteY7" fmla="*/ 753516 h 1585061"/>
                <a:gd name="connsiteX8" fmla="*/ 477750 w 1407693"/>
                <a:gd name="connsiteY8" fmla="*/ 731367 h 1585061"/>
                <a:gd name="connsiteX9" fmla="*/ 438814 w 1407693"/>
                <a:gd name="connsiteY9" fmla="*/ 748200 h 1585061"/>
                <a:gd name="connsiteX10" fmla="*/ 414921 w 1407693"/>
                <a:gd name="connsiteY10" fmla="*/ 780980 h 1585061"/>
                <a:gd name="connsiteX11" fmla="*/ 437044 w 1407693"/>
                <a:gd name="connsiteY11" fmla="*/ 815531 h 1585061"/>
                <a:gd name="connsiteX12" fmla="*/ 512262 w 1407693"/>
                <a:gd name="connsiteY12" fmla="*/ 911212 h 1585061"/>
                <a:gd name="connsiteX13" fmla="*/ 538809 w 1407693"/>
                <a:gd name="connsiteY13" fmla="*/ 948422 h 1585061"/>
                <a:gd name="connsiteX14" fmla="*/ 579515 w 1407693"/>
                <a:gd name="connsiteY14" fmla="*/ 955509 h 1585061"/>
                <a:gd name="connsiteX15" fmla="*/ 635265 w 1407693"/>
                <a:gd name="connsiteY15" fmla="*/ 943106 h 1585061"/>
                <a:gd name="connsiteX16" fmla="*/ 667122 w 1407693"/>
                <a:gd name="connsiteY16" fmla="*/ 874003 h 1585061"/>
                <a:gd name="connsiteX17" fmla="*/ 813133 w 1407693"/>
                <a:gd name="connsiteY17" fmla="*/ 597591 h 1585061"/>
                <a:gd name="connsiteX18" fmla="*/ 972418 w 1407693"/>
                <a:gd name="connsiteY18" fmla="*/ 399142 h 1585061"/>
                <a:gd name="connsiteX19" fmla="*/ 989231 w 1407693"/>
                <a:gd name="connsiteY19" fmla="*/ 382309 h 1585061"/>
                <a:gd name="connsiteX20" fmla="*/ 992771 w 1407693"/>
                <a:gd name="connsiteY20" fmla="*/ 374336 h 1585061"/>
                <a:gd name="connsiteX21" fmla="*/ 695394 w 1407693"/>
                <a:gd name="connsiteY21" fmla="*/ 0 h 1585061"/>
                <a:gd name="connsiteX22" fmla="*/ 1407693 w 1407693"/>
                <a:gd name="connsiteY22" fmla="*/ 200525 h 1585061"/>
                <a:gd name="connsiteX23" fmla="*/ 694708 w 1407693"/>
                <a:gd name="connsiteY23" fmla="*/ 1585061 h 1585061"/>
                <a:gd name="connsiteX24" fmla="*/ 0 w 1407693"/>
                <a:gd name="connsiteY24" fmla="*/ 196090 h 1585061"/>
                <a:gd name="connsiteX25" fmla="*/ 695394 w 1407693"/>
                <a:gd name="connsiteY25" fmla="*/ 0 h 1585061"/>
                <a:gd name="connsiteX0" fmla="*/ 992771 w 1407693"/>
                <a:gd name="connsiteY0" fmla="*/ 374336 h 1585061"/>
                <a:gd name="connsiteX1" fmla="*/ 935252 w 1407693"/>
                <a:gd name="connsiteY1" fmla="*/ 373450 h 1585061"/>
                <a:gd name="connsiteX2" fmla="*/ 889236 w 1407693"/>
                <a:gd name="connsiteY2" fmla="*/ 382309 h 1585061"/>
                <a:gd name="connsiteX3" fmla="*/ 852069 w 1407693"/>
                <a:gd name="connsiteY3" fmla="*/ 414203 h 1585061"/>
                <a:gd name="connsiteX4" fmla="*/ 772427 w 1407693"/>
                <a:gd name="connsiteY4" fmla="*/ 514313 h 1585061"/>
                <a:gd name="connsiteX5" fmla="*/ 675971 w 1407693"/>
                <a:gd name="connsiteY5" fmla="*/ 668466 h 1585061"/>
                <a:gd name="connsiteX6" fmla="*/ 592789 w 1407693"/>
                <a:gd name="connsiteY6" fmla="*/ 836794 h 1585061"/>
                <a:gd name="connsiteX7" fmla="*/ 527305 w 1407693"/>
                <a:gd name="connsiteY7" fmla="*/ 753516 h 1585061"/>
                <a:gd name="connsiteX8" fmla="*/ 477750 w 1407693"/>
                <a:gd name="connsiteY8" fmla="*/ 731367 h 1585061"/>
                <a:gd name="connsiteX9" fmla="*/ 438814 w 1407693"/>
                <a:gd name="connsiteY9" fmla="*/ 748200 h 1585061"/>
                <a:gd name="connsiteX10" fmla="*/ 414921 w 1407693"/>
                <a:gd name="connsiteY10" fmla="*/ 780980 h 1585061"/>
                <a:gd name="connsiteX11" fmla="*/ 437044 w 1407693"/>
                <a:gd name="connsiteY11" fmla="*/ 815531 h 1585061"/>
                <a:gd name="connsiteX12" fmla="*/ 512262 w 1407693"/>
                <a:gd name="connsiteY12" fmla="*/ 911212 h 1585061"/>
                <a:gd name="connsiteX13" fmla="*/ 538809 w 1407693"/>
                <a:gd name="connsiteY13" fmla="*/ 948422 h 1585061"/>
                <a:gd name="connsiteX14" fmla="*/ 579515 w 1407693"/>
                <a:gd name="connsiteY14" fmla="*/ 955509 h 1585061"/>
                <a:gd name="connsiteX15" fmla="*/ 635265 w 1407693"/>
                <a:gd name="connsiteY15" fmla="*/ 943106 h 1585061"/>
                <a:gd name="connsiteX16" fmla="*/ 813133 w 1407693"/>
                <a:gd name="connsiteY16" fmla="*/ 597591 h 1585061"/>
                <a:gd name="connsiteX17" fmla="*/ 972418 w 1407693"/>
                <a:gd name="connsiteY17" fmla="*/ 399142 h 1585061"/>
                <a:gd name="connsiteX18" fmla="*/ 989231 w 1407693"/>
                <a:gd name="connsiteY18" fmla="*/ 382309 h 1585061"/>
                <a:gd name="connsiteX19" fmla="*/ 992771 w 1407693"/>
                <a:gd name="connsiteY19" fmla="*/ 374336 h 1585061"/>
                <a:gd name="connsiteX20" fmla="*/ 695394 w 1407693"/>
                <a:gd name="connsiteY20" fmla="*/ 0 h 1585061"/>
                <a:gd name="connsiteX21" fmla="*/ 1407693 w 1407693"/>
                <a:gd name="connsiteY21" fmla="*/ 200525 h 1585061"/>
                <a:gd name="connsiteX22" fmla="*/ 694708 w 1407693"/>
                <a:gd name="connsiteY22" fmla="*/ 1585061 h 1585061"/>
                <a:gd name="connsiteX23" fmla="*/ 0 w 1407693"/>
                <a:gd name="connsiteY23" fmla="*/ 196090 h 1585061"/>
                <a:gd name="connsiteX24" fmla="*/ 695394 w 1407693"/>
                <a:gd name="connsiteY24" fmla="*/ 0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935252 w 1407693"/>
                <a:gd name="connsiteY9" fmla="*/ 373450 h 1585061"/>
                <a:gd name="connsiteX10" fmla="*/ 889236 w 1407693"/>
                <a:gd name="connsiteY10" fmla="*/ 382309 h 1585061"/>
                <a:gd name="connsiteX11" fmla="*/ 852069 w 1407693"/>
                <a:gd name="connsiteY11" fmla="*/ 414203 h 1585061"/>
                <a:gd name="connsiteX12" fmla="*/ 772427 w 1407693"/>
                <a:gd name="connsiteY12" fmla="*/ 514313 h 1585061"/>
                <a:gd name="connsiteX13" fmla="*/ 675971 w 1407693"/>
                <a:gd name="connsiteY13" fmla="*/ 668466 h 1585061"/>
                <a:gd name="connsiteX14" fmla="*/ 592789 w 1407693"/>
                <a:gd name="connsiteY14" fmla="*/ 836794 h 1585061"/>
                <a:gd name="connsiteX15" fmla="*/ 527305 w 1407693"/>
                <a:gd name="connsiteY15" fmla="*/ 753516 h 1585061"/>
                <a:gd name="connsiteX16" fmla="*/ 477750 w 1407693"/>
                <a:gd name="connsiteY16" fmla="*/ 731367 h 1585061"/>
                <a:gd name="connsiteX17" fmla="*/ 438814 w 1407693"/>
                <a:gd name="connsiteY17" fmla="*/ 748200 h 1585061"/>
                <a:gd name="connsiteX18" fmla="*/ 414921 w 1407693"/>
                <a:gd name="connsiteY18" fmla="*/ 780980 h 1585061"/>
                <a:gd name="connsiteX19" fmla="*/ 437044 w 1407693"/>
                <a:gd name="connsiteY19" fmla="*/ 815531 h 1585061"/>
                <a:gd name="connsiteX20" fmla="*/ 512262 w 1407693"/>
                <a:gd name="connsiteY20" fmla="*/ 911212 h 1585061"/>
                <a:gd name="connsiteX21" fmla="*/ 538809 w 1407693"/>
                <a:gd name="connsiteY21" fmla="*/ 948422 h 1585061"/>
                <a:gd name="connsiteX22" fmla="*/ 579515 w 1407693"/>
                <a:gd name="connsiteY22" fmla="*/ 955509 h 1585061"/>
                <a:gd name="connsiteX23" fmla="*/ 870065 w 1407693"/>
                <a:gd name="connsiteY23" fmla="*/ 1177906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92789 w 1407693"/>
                <a:gd name="connsiteY15" fmla="*/ 836794 h 1585061"/>
                <a:gd name="connsiteX16" fmla="*/ 527305 w 1407693"/>
                <a:gd name="connsiteY16" fmla="*/ 753516 h 1585061"/>
                <a:gd name="connsiteX17" fmla="*/ 477750 w 1407693"/>
                <a:gd name="connsiteY17" fmla="*/ 731367 h 1585061"/>
                <a:gd name="connsiteX18" fmla="*/ 438814 w 1407693"/>
                <a:gd name="connsiteY18" fmla="*/ 748200 h 1585061"/>
                <a:gd name="connsiteX19" fmla="*/ 414921 w 1407693"/>
                <a:gd name="connsiteY19" fmla="*/ 780980 h 1585061"/>
                <a:gd name="connsiteX20" fmla="*/ 437044 w 1407693"/>
                <a:gd name="connsiteY20" fmla="*/ 815531 h 1585061"/>
                <a:gd name="connsiteX21" fmla="*/ 512262 w 1407693"/>
                <a:gd name="connsiteY21" fmla="*/ 911212 h 1585061"/>
                <a:gd name="connsiteX22" fmla="*/ 538809 w 1407693"/>
                <a:gd name="connsiteY22" fmla="*/ 948422 h 1585061"/>
                <a:gd name="connsiteX23" fmla="*/ 579515 w 1407693"/>
                <a:gd name="connsiteY23" fmla="*/ 955509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92789 w 1407693"/>
                <a:gd name="connsiteY15" fmla="*/ 836794 h 1585061"/>
                <a:gd name="connsiteX16" fmla="*/ 527305 w 1407693"/>
                <a:gd name="connsiteY16" fmla="*/ 753516 h 1585061"/>
                <a:gd name="connsiteX17" fmla="*/ 477750 w 1407693"/>
                <a:gd name="connsiteY17" fmla="*/ 731367 h 1585061"/>
                <a:gd name="connsiteX18" fmla="*/ 438814 w 1407693"/>
                <a:gd name="connsiteY18" fmla="*/ 748200 h 1585061"/>
                <a:gd name="connsiteX19" fmla="*/ 414921 w 1407693"/>
                <a:gd name="connsiteY19" fmla="*/ 780980 h 1585061"/>
                <a:gd name="connsiteX20" fmla="*/ 437044 w 1407693"/>
                <a:gd name="connsiteY20" fmla="*/ 815531 h 1585061"/>
                <a:gd name="connsiteX21" fmla="*/ 512262 w 1407693"/>
                <a:gd name="connsiteY21" fmla="*/ 911212 h 1585061"/>
                <a:gd name="connsiteX22" fmla="*/ 538809 w 1407693"/>
                <a:gd name="connsiteY22" fmla="*/ 948422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92789 w 1407693"/>
                <a:gd name="connsiteY15" fmla="*/ 836794 h 1585061"/>
                <a:gd name="connsiteX16" fmla="*/ 527305 w 1407693"/>
                <a:gd name="connsiteY16" fmla="*/ 753516 h 1585061"/>
                <a:gd name="connsiteX17" fmla="*/ 477750 w 1407693"/>
                <a:gd name="connsiteY17" fmla="*/ 731367 h 1585061"/>
                <a:gd name="connsiteX18" fmla="*/ 438814 w 1407693"/>
                <a:gd name="connsiteY18" fmla="*/ 748200 h 1585061"/>
                <a:gd name="connsiteX19" fmla="*/ 414921 w 1407693"/>
                <a:gd name="connsiteY19" fmla="*/ 780980 h 1585061"/>
                <a:gd name="connsiteX20" fmla="*/ 437044 w 1407693"/>
                <a:gd name="connsiteY20" fmla="*/ 815531 h 1585061"/>
                <a:gd name="connsiteX21" fmla="*/ 512262 w 1407693"/>
                <a:gd name="connsiteY21" fmla="*/ 911212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92789 w 1407693"/>
                <a:gd name="connsiteY15" fmla="*/ 836794 h 1585061"/>
                <a:gd name="connsiteX16" fmla="*/ 527305 w 1407693"/>
                <a:gd name="connsiteY16" fmla="*/ 753516 h 1585061"/>
                <a:gd name="connsiteX17" fmla="*/ 477750 w 1407693"/>
                <a:gd name="connsiteY17" fmla="*/ 731367 h 1585061"/>
                <a:gd name="connsiteX18" fmla="*/ 438814 w 1407693"/>
                <a:gd name="connsiteY18" fmla="*/ 748200 h 1585061"/>
                <a:gd name="connsiteX19" fmla="*/ 414921 w 1407693"/>
                <a:gd name="connsiteY19" fmla="*/ 780980 h 1585061"/>
                <a:gd name="connsiteX20" fmla="*/ 437044 w 1407693"/>
                <a:gd name="connsiteY20" fmla="*/ 815531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27305 w 1407693"/>
                <a:gd name="connsiteY15" fmla="*/ 753516 h 1585061"/>
                <a:gd name="connsiteX16" fmla="*/ 477750 w 1407693"/>
                <a:gd name="connsiteY16" fmla="*/ 731367 h 1585061"/>
                <a:gd name="connsiteX17" fmla="*/ 438814 w 1407693"/>
                <a:gd name="connsiteY17" fmla="*/ 748200 h 1585061"/>
                <a:gd name="connsiteX18" fmla="*/ 414921 w 1407693"/>
                <a:gd name="connsiteY18" fmla="*/ 780980 h 1585061"/>
                <a:gd name="connsiteX19" fmla="*/ 437044 w 1407693"/>
                <a:gd name="connsiteY19" fmla="*/ 815531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527305 w 1407693"/>
                <a:gd name="connsiteY14" fmla="*/ 753516 h 1585061"/>
                <a:gd name="connsiteX15" fmla="*/ 477750 w 1407693"/>
                <a:gd name="connsiteY15" fmla="*/ 731367 h 1585061"/>
                <a:gd name="connsiteX16" fmla="*/ 438814 w 1407693"/>
                <a:gd name="connsiteY16" fmla="*/ 748200 h 1585061"/>
                <a:gd name="connsiteX17" fmla="*/ 414921 w 1407693"/>
                <a:gd name="connsiteY17" fmla="*/ 780980 h 1585061"/>
                <a:gd name="connsiteX18" fmla="*/ 437044 w 1407693"/>
                <a:gd name="connsiteY18" fmla="*/ 815531 h 1585061"/>
                <a:gd name="connsiteX0" fmla="*/ 992771 w 1407693"/>
                <a:gd name="connsiteY0" fmla="*/ 374336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935252 w 1407693"/>
                <a:gd name="connsiteY9" fmla="*/ 373450 h 1585061"/>
                <a:gd name="connsiteX10" fmla="*/ 889236 w 1407693"/>
                <a:gd name="connsiteY10" fmla="*/ 382309 h 1585061"/>
                <a:gd name="connsiteX11" fmla="*/ 852069 w 1407693"/>
                <a:gd name="connsiteY11" fmla="*/ 414203 h 1585061"/>
                <a:gd name="connsiteX12" fmla="*/ 772427 w 1407693"/>
                <a:gd name="connsiteY12" fmla="*/ 514313 h 1585061"/>
                <a:gd name="connsiteX13" fmla="*/ 527305 w 1407693"/>
                <a:gd name="connsiteY13" fmla="*/ 753516 h 1585061"/>
                <a:gd name="connsiteX14" fmla="*/ 477750 w 1407693"/>
                <a:gd name="connsiteY14" fmla="*/ 731367 h 1585061"/>
                <a:gd name="connsiteX15" fmla="*/ 438814 w 1407693"/>
                <a:gd name="connsiteY15" fmla="*/ 748200 h 1585061"/>
                <a:gd name="connsiteX16" fmla="*/ 414921 w 1407693"/>
                <a:gd name="connsiteY16" fmla="*/ 780980 h 1585061"/>
                <a:gd name="connsiteX17" fmla="*/ 437044 w 1407693"/>
                <a:gd name="connsiteY17" fmla="*/ 815531 h 1585061"/>
                <a:gd name="connsiteX0" fmla="*/ 992771 w 1407693"/>
                <a:gd name="connsiteY0" fmla="*/ 374336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935252 w 1407693"/>
                <a:gd name="connsiteY9" fmla="*/ 373450 h 1585061"/>
                <a:gd name="connsiteX10" fmla="*/ 852069 w 1407693"/>
                <a:gd name="connsiteY10" fmla="*/ 414203 h 1585061"/>
                <a:gd name="connsiteX11" fmla="*/ 772427 w 1407693"/>
                <a:gd name="connsiteY11" fmla="*/ 514313 h 1585061"/>
                <a:gd name="connsiteX12" fmla="*/ 527305 w 1407693"/>
                <a:gd name="connsiteY12" fmla="*/ 753516 h 1585061"/>
                <a:gd name="connsiteX13" fmla="*/ 477750 w 1407693"/>
                <a:gd name="connsiteY13" fmla="*/ 731367 h 1585061"/>
                <a:gd name="connsiteX14" fmla="*/ 438814 w 1407693"/>
                <a:gd name="connsiteY14" fmla="*/ 748200 h 1585061"/>
                <a:gd name="connsiteX15" fmla="*/ 414921 w 1407693"/>
                <a:gd name="connsiteY15" fmla="*/ 780980 h 1585061"/>
                <a:gd name="connsiteX16" fmla="*/ 437044 w 1407693"/>
                <a:gd name="connsiteY16" fmla="*/ 815531 h 1585061"/>
                <a:gd name="connsiteX0" fmla="*/ 992771 w 1407693"/>
                <a:gd name="connsiteY0" fmla="*/ 374336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935252 w 1407693"/>
                <a:gd name="connsiteY9" fmla="*/ 373450 h 1585061"/>
                <a:gd name="connsiteX10" fmla="*/ 772427 w 1407693"/>
                <a:gd name="connsiteY10" fmla="*/ 514313 h 1585061"/>
                <a:gd name="connsiteX11" fmla="*/ 527305 w 1407693"/>
                <a:gd name="connsiteY11" fmla="*/ 753516 h 1585061"/>
                <a:gd name="connsiteX12" fmla="*/ 477750 w 1407693"/>
                <a:gd name="connsiteY12" fmla="*/ 731367 h 1585061"/>
                <a:gd name="connsiteX13" fmla="*/ 438814 w 1407693"/>
                <a:gd name="connsiteY13" fmla="*/ 748200 h 1585061"/>
                <a:gd name="connsiteX14" fmla="*/ 414921 w 1407693"/>
                <a:gd name="connsiteY14" fmla="*/ 780980 h 1585061"/>
                <a:gd name="connsiteX15" fmla="*/ 437044 w 1407693"/>
                <a:gd name="connsiteY15" fmla="*/ 815531 h 1585061"/>
                <a:gd name="connsiteX0" fmla="*/ 992771 w 1407693"/>
                <a:gd name="connsiteY0" fmla="*/ 374336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772427 w 1407693"/>
                <a:gd name="connsiteY9" fmla="*/ 514313 h 1585061"/>
                <a:gd name="connsiteX10" fmla="*/ 527305 w 1407693"/>
                <a:gd name="connsiteY10" fmla="*/ 753516 h 1585061"/>
                <a:gd name="connsiteX11" fmla="*/ 477750 w 1407693"/>
                <a:gd name="connsiteY11" fmla="*/ 731367 h 1585061"/>
                <a:gd name="connsiteX12" fmla="*/ 438814 w 1407693"/>
                <a:gd name="connsiteY12" fmla="*/ 748200 h 1585061"/>
                <a:gd name="connsiteX13" fmla="*/ 414921 w 1407693"/>
                <a:gd name="connsiteY13" fmla="*/ 780980 h 1585061"/>
                <a:gd name="connsiteX14" fmla="*/ 437044 w 1407693"/>
                <a:gd name="connsiteY14" fmla="*/ 815531 h 1585061"/>
                <a:gd name="connsiteX0" fmla="*/ 989231 w 1407693"/>
                <a:gd name="connsiteY0" fmla="*/ 382309 h 1585061"/>
                <a:gd name="connsiteX1" fmla="*/ 972418 w 1407693"/>
                <a:gd name="connsiteY1" fmla="*/ 399142 h 1585061"/>
                <a:gd name="connsiteX2" fmla="*/ 989231 w 1407693"/>
                <a:gd name="connsiteY2" fmla="*/ 382309 h 1585061"/>
                <a:gd name="connsiteX3" fmla="*/ 695394 w 1407693"/>
                <a:gd name="connsiteY3" fmla="*/ 0 h 1585061"/>
                <a:gd name="connsiteX4" fmla="*/ 1407693 w 1407693"/>
                <a:gd name="connsiteY4" fmla="*/ 200525 h 1585061"/>
                <a:gd name="connsiteX5" fmla="*/ 694708 w 1407693"/>
                <a:gd name="connsiteY5" fmla="*/ 1585061 h 1585061"/>
                <a:gd name="connsiteX6" fmla="*/ 0 w 1407693"/>
                <a:gd name="connsiteY6" fmla="*/ 196090 h 1585061"/>
                <a:gd name="connsiteX7" fmla="*/ 695394 w 1407693"/>
                <a:gd name="connsiteY7" fmla="*/ 0 h 1585061"/>
                <a:gd name="connsiteX8" fmla="*/ 772427 w 1407693"/>
                <a:gd name="connsiteY8" fmla="*/ 514313 h 1585061"/>
                <a:gd name="connsiteX9" fmla="*/ 527305 w 1407693"/>
                <a:gd name="connsiteY9" fmla="*/ 753516 h 1585061"/>
                <a:gd name="connsiteX10" fmla="*/ 477750 w 1407693"/>
                <a:gd name="connsiteY10" fmla="*/ 731367 h 1585061"/>
                <a:gd name="connsiteX11" fmla="*/ 438814 w 1407693"/>
                <a:gd name="connsiteY11" fmla="*/ 748200 h 1585061"/>
                <a:gd name="connsiteX12" fmla="*/ 414921 w 1407693"/>
                <a:gd name="connsiteY12" fmla="*/ 780980 h 1585061"/>
                <a:gd name="connsiteX13" fmla="*/ 437044 w 1407693"/>
                <a:gd name="connsiteY13" fmla="*/ 815531 h 1585061"/>
                <a:gd name="connsiteX0" fmla="*/ 989231 w 1407693"/>
                <a:gd name="connsiteY0" fmla="*/ 382309 h 1585061"/>
                <a:gd name="connsiteX1" fmla="*/ 972418 w 1407693"/>
                <a:gd name="connsiteY1" fmla="*/ 399142 h 1585061"/>
                <a:gd name="connsiteX2" fmla="*/ 989231 w 1407693"/>
                <a:gd name="connsiteY2" fmla="*/ 382309 h 1585061"/>
                <a:gd name="connsiteX3" fmla="*/ 695394 w 1407693"/>
                <a:gd name="connsiteY3" fmla="*/ 0 h 1585061"/>
                <a:gd name="connsiteX4" fmla="*/ 1407693 w 1407693"/>
                <a:gd name="connsiteY4" fmla="*/ 200525 h 1585061"/>
                <a:gd name="connsiteX5" fmla="*/ 694708 w 1407693"/>
                <a:gd name="connsiteY5" fmla="*/ 1585061 h 1585061"/>
                <a:gd name="connsiteX6" fmla="*/ 0 w 1407693"/>
                <a:gd name="connsiteY6" fmla="*/ 196090 h 1585061"/>
                <a:gd name="connsiteX7" fmla="*/ 695394 w 1407693"/>
                <a:gd name="connsiteY7" fmla="*/ 0 h 1585061"/>
                <a:gd name="connsiteX8" fmla="*/ 527305 w 1407693"/>
                <a:gd name="connsiteY8" fmla="*/ 753516 h 1585061"/>
                <a:gd name="connsiteX9" fmla="*/ 477750 w 1407693"/>
                <a:gd name="connsiteY9" fmla="*/ 731367 h 1585061"/>
                <a:gd name="connsiteX10" fmla="*/ 438814 w 1407693"/>
                <a:gd name="connsiteY10" fmla="*/ 748200 h 1585061"/>
                <a:gd name="connsiteX11" fmla="*/ 414921 w 1407693"/>
                <a:gd name="connsiteY11" fmla="*/ 780980 h 1585061"/>
                <a:gd name="connsiteX12" fmla="*/ 437044 w 1407693"/>
                <a:gd name="connsiteY12" fmla="*/ 815531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527305 w 1407693"/>
                <a:gd name="connsiteY5" fmla="*/ 753516 h 1585061"/>
                <a:gd name="connsiteX6" fmla="*/ 477750 w 1407693"/>
                <a:gd name="connsiteY6" fmla="*/ 731367 h 1585061"/>
                <a:gd name="connsiteX7" fmla="*/ 438814 w 1407693"/>
                <a:gd name="connsiteY7" fmla="*/ 748200 h 1585061"/>
                <a:gd name="connsiteX8" fmla="*/ 414921 w 1407693"/>
                <a:gd name="connsiteY8" fmla="*/ 780980 h 1585061"/>
                <a:gd name="connsiteX9" fmla="*/ 437044 w 1407693"/>
                <a:gd name="connsiteY9" fmla="*/ 815531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527305 w 1407693"/>
                <a:gd name="connsiteY5" fmla="*/ 753516 h 1585061"/>
                <a:gd name="connsiteX6" fmla="*/ 438814 w 1407693"/>
                <a:gd name="connsiteY6" fmla="*/ 748200 h 1585061"/>
                <a:gd name="connsiteX7" fmla="*/ 414921 w 1407693"/>
                <a:gd name="connsiteY7" fmla="*/ 780980 h 1585061"/>
                <a:gd name="connsiteX8" fmla="*/ 437044 w 1407693"/>
                <a:gd name="connsiteY8" fmla="*/ 815531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438814 w 1407693"/>
                <a:gd name="connsiteY5" fmla="*/ 748200 h 1585061"/>
                <a:gd name="connsiteX6" fmla="*/ 414921 w 1407693"/>
                <a:gd name="connsiteY6" fmla="*/ 780980 h 1585061"/>
                <a:gd name="connsiteX7" fmla="*/ 437044 w 1407693"/>
                <a:gd name="connsiteY7" fmla="*/ 815531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438814 w 1407693"/>
                <a:gd name="connsiteY5" fmla="*/ 748200 h 1585061"/>
                <a:gd name="connsiteX6" fmla="*/ 414921 w 1407693"/>
                <a:gd name="connsiteY6" fmla="*/ 780980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438814 w 1407693"/>
                <a:gd name="connsiteY5" fmla="*/ 748200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693" h="1585061">
                  <a:moveTo>
                    <a:pt x="695394" y="0"/>
                  </a:moveTo>
                  <a:cubicBezTo>
                    <a:pt x="895720" y="148883"/>
                    <a:pt x="1163791" y="186000"/>
                    <a:pt x="1407693" y="200525"/>
                  </a:cubicBezTo>
                  <a:cubicBezTo>
                    <a:pt x="1390747" y="285860"/>
                    <a:pt x="1461517" y="1376262"/>
                    <a:pt x="694708" y="1585061"/>
                  </a:cubicBezTo>
                  <a:cubicBezTo>
                    <a:pt x="23523" y="1327239"/>
                    <a:pt x="4842" y="669974"/>
                    <a:pt x="0" y="196090"/>
                  </a:cubicBezTo>
                  <a:cubicBezTo>
                    <a:pt x="235429" y="194275"/>
                    <a:pt x="456333" y="161593"/>
                    <a:pt x="695394" y="0"/>
                  </a:cubicBezTo>
                </a:path>
              </a:pathLst>
            </a:custGeom>
            <a:solidFill>
              <a:srgbClr val="F2F2F2"/>
            </a:solidFill>
            <a:ln w="57150">
              <a:solidFill>
                <a:srgbClr val="52525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Left Arrow 2"/>
            <p:cNvSpPr/>
            <p:nvPr/>
          </p:nvSpPr>
          <p:spPr bwMode="auto">
            <a:xfrm rot="10800000">
              <a:off x="8737403" y="2473280"/>
              <a:ext cx="569873" cy="211928"/>
            </a:xfrm>
            <a:prstGeom prst="leftArrow">
              <a:avLst>
                <a:gd name="adj1" fmla="val 29115"/>
                <a:gd name="adj2" fmla="val 70885"/>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Left Arrow 25"/>
            <p:cNvSpPr/>
            <p:nvPr/>
          </p:nvSpPr>
          <p:spPr bwMode="auto">
            <a:xfrm rot="10800000">
              <a:off x="8737403" y="2641633"/>
              <a:ext cx="569873" cy="211928"/>
            </a:xfrm>
            <a:prstGeom prst="leftArrow">
              <a:avLst>
                <a:gd name="adj1" fmla="val 29115"/>
                <a:gd name="adj2" fmla="val 70885"/>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Left Arrow 28"/>
            <p:cNvSpPr/>
            <p:nvPr/>
          </p:nvSpPr>
          <p:spPr bwMode="auto">
            <a:xfrm rot="10800000">
              <a:off x="8737403" y="2809986"/>
              <a:ext cx="569873" cy="211928"/>
            </a:xfrm>
            <a:prstGeom prst="leftArrow">
              <a:avLst>
                <a:gd name="adj1" fmla="val 29115"/>
                <a:gd name="adj2" fmla="val 70885"/>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23558600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28" y="132280"/>
            <a:ext cx="11613915" cy="917444"/>
          </a:xfrm>
        </p:spPr>
        <p:txBody>
          <a:bodyPr/>
          <a:lstStyle/>
          <a:p>
            <a:r>
              <a:rPr lang="en-US" sz="4080" b="1" spc="-70" dirty="0">
                <a:latin typeface="+mn-lt"/>
              </a:rPr>
              <a:t>New Challenges </a:t>
            </a:r>
            <a:r>
              <a:rPr lang="en-US" sz="4080" b="1" spc="-70" dirty="0">
                <a:solidFill>
                  <a:srgbClr val="E81123"/>
                </a:solidFill>
                <a:latin typeface="+mn-lt"/>
              </a:rPr>
              <a:t>Require</a:t>
            </a:r>
            <a:r>
              <a:rPr lang="en-US" sz="4080" b="1" spc="-70" dirty="0">
                <a:latin typeface="+mn-lt"/>
              </a:rPr>
              <a:t> a New Platform</a:t>
            </a:r>
          </a:p>
        </p:txBody>
      </p:sp>
      <p:grpSp>
        <p:nvGrpSpPr>
          <p:cNvPr id="5" name="Group 4"/>
          <p:cNvGrpSpPr/>
          <p:nvPr/>
        </p:nvGrpSpPr>
        <p:grpSpPr>
          <a:xfrm>
            <a:off x="289629" y="2760793"/>
            <a:ext cx="11845795" cy="1355090"/>
            <a:chOff x="448211" y="2706906"/>
            <a:chExt cx="11614579" cy="1328640"/>
          </a:xfrm>
        </p:grpSpPr>
        <p:sp>
          <p:nvSpPr>
            <p:cNvPr id="37" name="Text Placeholder 4"/>
            <p:cNvSpPr txBox="1">
              <a:spLocks/>
            </p:cNvSpPr>
            <p:nvPr/>
          </p:nvSpPr>
          <p:spPr>
            <a:xfrm>
              <a:off x="510463" y="2706906"/>
              <a:ext cx="11552327" cy="1328640"/>
            </a:xfrm>
            <a:prstGeom prst="rect">
              <a:avLst/>
            </a:prstGeom>
            <a:solidFill>
              <a:srgbClr val="D2D2D2">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2400">
                  <a:solidFill>
                    <a:srgbClr val="505050"/>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grpSp>
          <p:nvGrpSpPr>
            <p:cNvPr id="15" name="Group 14"/>
            <p:cNvGrpSpPr/>
            <p:nvPr/>
          </p:nvGrpSpPr>
          <p:grpSpPr>
            <a:xfrm>
              <a:off x="448211" y="2779737"/>
              <a:ext cx="2890160" cy="683624"/>
              <a:chOff x="520698" y="2766364"/>
              <a:chExt cx="2948114" cy="697332"/>
            </a:xfrm>
          </p:grpSpPr>
          <p:sp>
            <p:nvSpPr>
              <p:cNvPr id="42" name="Freeform 41"/>
              <p:cNvSpPr>
                <a:spLocks/>
              </p:cNvSpPr>
              <p:nvPr/>
            </p:nvSpPr>
            <p:spPr bwMode="auto">
              <a:xfrm>
                <a:off x="520698" y="2766364"/>
                <a:ext cx="2948114" cy="697332"/>
              </a:xfrm>
              <a:custGeom>
                <a:avLst/>
                <a:gdLst>
                  <a:gd name="connsiteX0" fmla="*/ 0 w 2948114"/>
                  <a:gd name="connsiteY0" fmla="*/ 0 h 697332"/>
                  <a:gd name="connsiteX1" fmla="*/ 2948114 w 2948114"/>
                  <a:gd name="connsiteY1" fmla="*/ 0 h 697332"/>
                  <a:gd name="connsiteX2" fmla="*/ 2498552 w 2948114"/>
                  <a:gd name="connsiteY2" fmla="*/ 697332 h 697332"/>
                  <a:gd name="connsiteX3" fmla="*/ 0 w 2948114"/>
                  <a:gd name="connsiteY3" fmla="*/ 697332 h 697332"/>
                </a:gdLst>
                <a:ahLst/>
                <a:cxnLst>
                  <a:cxn ang="0">
                    <a:pos x="connsiteX0" y="connsiteY0"/>
                  </a:cxn>
                  <a:cxn ang="0">
                    <a:pos x="connsiteX1" y="connsiteY1"/>
                  </a:cxn>
                  <a:cxn ang="0">
                    <a:pos x="connsiteX2" y="connsiteY2"/>
                  </a:cxn>
                  <a:cxn ang="0">
                    <a:pos x="connsiteX3" y="connsiteY3"/>
                  </a:cxn>
                </a:cxnLst>
                <a:rect l="l" t="t" r="r" b="b"/>
                <a:pathLst>
                  <a:path w="2948114" h="697332">
                    <a:moveTo>
                      <a:pt x="0" y="0"/>
                    </a:moveTo>
                    <a:lnTo>
                      <a:pt x="2948114" y="0"/>
                    </a:lnTo>
                    <a:lnTo>
                      <a:pt x="2498552" y="697332"/>
                    </a:lnTo>
                    <a:lnTo>
                      <a:pt x="0" y="697332"/>
                    </a:lnTo>
                    <a:close/>
                  </a:path>
                </a:pathLst>
              </a:cu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41" name="TextBox 40"/>
              <p:cNvSpPr txBox="1"/>
              <p:nvPr/>
            </p:nvSpPr>
            <p:spPr>
              <a:xfrm>
                <a:off x="520698" y="2801098"/>
                <a:ext cx="2555242" cy="634529"/>
              </a:xfrm>
              <a:prstGeom prst="rect">
                <a:avLst/>
              </a:prstGeom>
              <a:noFill/>
            </p:spPr>
            <p:txBody>
              <a:bodyPr wrap="square" lIns="182854" tIns="146283" rIns="182854" bIns="146283" rtlCol="0">
                <a:spAutoFit/>
              </a:bodyPr>
              <a:lstStyle/>
              <a:p>
                <a:pPr defTabSz="932293" fontAlgn="base">
                  <a:lnSpc>
                    <a:spcPct val="90000"/>
                  </a:lnSpc>
                  <a:spcBef>
                    <a:spcPct val="0"/>
                  </a:spcBef>
                  <a:spcAft>
                    <a:spcPct val="0"/>
                  </a:spcAft>
                </a:pPr>
                <a:r>
                  <a:rPr lang="en-US" sz="2400" spc="-153" dirty="0">
                    <a:solidFill>
                      <a:schemeClr val="bg1"/>
                    </a:solidFill>
                    <a:ea typeface="Segoe UI" pitchFamily="34" charset="0"/>
                    <a:cs typeface="Segoe UI" pitchFamily="34" charset="0"/>
                  </a:rPr>
                  <a:t>Data protection</a:t>
                </a:r>
              </a:p>
            </p:txBody>
          </p:sp>
        </p:grpSp>
      </p:grpSp>
      <p:grpSp>
        <p:nvGrpSpPr>
          <p:cNvPr id="3" name="Group 2"/>
          <p:cNvGrpSpPr/>
          <p:nvPr/>
        </p:nvGrpSpPr>
        <p:grpSpPr>
          <a:xfrm>
            <a:off x="289628" y="1354275"/>
            <a:ext cx="11845796" cy="1355090"/>
            <a:chOff x="448210" y="1327842"/>
            <a:chExt cx="11614580" cy="1328640"/>
          </a:xfrm>
        </p:grpSpPr>
        <p:sp>
          <p:nvSpPr>
            <p:cNvPr id="36" name="Text Placeholder 4"/>
            <p:cNvSpPr txBox="1">
              <a:spLocks/>
            </p:cNvSpPr>
            <p:nvPr/>
          </p:nvSpPr>
          <p:spPr>
            <a:xfrm>
              <a:off x="510463" y="1327842"/>
              <a:ext cx="11552327" cy="1328640"/>
            </a:xfrm>
            <a:prstGeom prst="rect">
              <a:avLst/>
            </a:prstGeom>
            <a:solidFill>
              <a:srgbClr val="D2D2D2">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2400">
                  <a:solidFill>
                    <a:srgbClr val="505050"/>
                  </a:solidFill>
                  <a:ea typeface="Segoe UI" pitchFamily="34" charset="0"/>
                  <a:cs typeface="Segoe UI" pitchFamily="34" charset="0"/>
                </a:defRPr>
              </a:lvl1pPr>
            </a:lstStyle>
            <a:p>
              <a:endParaRPr lang="en-US" dirty="0"/>
            </a:p>
          </p:txBody>
        </p:sp>
        <p:grpSp>
          <p:nvGrpSpPr>
            <p:cNvPr id="21" name="Group 20"/>
            <p:cNvGrpSpPr/>
            <p:nvPr/>
          </p:nvGrpSpPr>
          <p:grpSpPr>
            <a:xfrm>
              <a:off x="448210" y="1416685"/>
              <a:ext cx="3144443" cy="683624"/>
              <a:chOff x="520697" y="1470124"/>
              <a:chExt cx="3207496" cy="697332"/>
            </a:xfrm>
          </p:grpSpPr>
          <p:sp>
            <p:nvSpPr>
              <p:cNvPr id="43" name="Freeform 42"/>
              <p:cNvSpPr>
                <a:spLocks/>
              </p:cNvSpPr>
              <p:nvPr/>
            </p:nvSpPr>
            <p:spPr bwMode="auto">
              <a:xfrm>
                <a:off x="520698" y="1470124"/>
                <a:ext cx="2948114" cy="697332"/>
              </a:xfrm>
              <a:custGeom>
                <a:avLst/>
                <a:gdLst>
                  <a:gd name="connsiteX0" fmla="*/ 0 w 2948114"/>
                  <a:gd name="connsiteY0" fmla="*/ 0 h 697332"/>
                  <a:gd name="connsiteX1" fmla="*/ 2948114 w 2948114"/>
                  <a:gd name="connsiteY1" fmla="*/ 0 h 697332"/>
                  <a:gd name="connsiteX2" fmla="*/ 2498552 w 2948114"/>
                  <a:gd name="connsiteY2" fmla="*/ 697332 h 697332"/>
                  <a:gd name="connsiteX3" fmla="*/ 0 w 2948114"/>
                  <a:gd name="connsiteY3" fmla="*/ 697332 h 697332"/>
                </a:gdLst>
                <a:ahLst/>
                <a:cxnLst>
                  <a:cxn ang="0">
                    <a:pos x="connsiteX0" y="connsiteY0"/>
                  </a:cxn>
                  <a:cxn ang="0">
                    <a:pos x="connsiteX1" y="connsiteY1"/>
                  </a:cxn>
                  <a:cxn ang="0">
                    <a:pos x="connsiteX2" y="connsiteY2"/>
                  </a:cxn>
                  <a:cxn ang="0">
                    <a:pos x="connsiteX3" y="connsiteY3"/>
                  </a:cxn>
                </a:cxnLst>
                <a:rect l="l" t="t" r="r" b="b"/>
                <a:pathLst>
                  <a:path w="2948114" h="697332">
                    <a:moveTo>
                      <a:pt x="0" y="0"/>
                    </a:moveTo>
                    <a:lnTo>
                      <a:pt x="2948114" y="0"/>
                    </a:lnTo>
                    <a:lnTo>
                      <a:pt x="2498552" y="697332"/>
                    </a:lnTo>
                    <a:lnTo>
                      <a:pt x="0" y="697332"/>
                    </a:lnTo>
                    <a:close/>
                  </a:path>
                </a:pathLst>
              </a:cu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4" name="TextBox 3"/>
              <p:cNvSpPr txBox="1"/>
              <p:nvPr/>
            </p:nvSpPr>
            <p:spPr>
              <a:xfrm>
                <a:off x="520697" y="1504858"/>
                <a:ext cx="3207496" cy="634529"/>
              </a:xfrm>
              <a:prstGeom prst="rect">
                <a:avLst/>
              </a:prstGeom>
              <a:noFill/>
            </p:spPr>
            <p:txBody>
              <a:bodyPr wrap="square" lIns="182854" tIns="146283" rIns="182854" bIns="146283" rtlCol="0">
                <a:spAutoFit/>
              </a:bodyPr>
              <a:lstStyle/>
              <a:p>
                <a:pPr>
                  <a:lnSpc>
                    <a:spcPct val="90000"/>
                  </a:lnSpc>
                  <a:spcAft>
                    <a:spcPts val="600"/>
                  </a:spcAft>
                </a:pPr>
                <a:r>
                  <a:rPr lang="en-US" sz="2400" spc="-153" dirty="0">
                    <a:solidFill>
                      <a:schemeClr val="bg1"/>
                    </a:solidFill>
                  </a:rPr>
                  <a:t>Identity protection</a:t>
                </a:r>
              </a:p>
            </p:txBody>
          </p:sp>
        </p:grpSp>
      </p:grpSp>
      <p:grpSp>
        <p:nvGrpSpPr>
          <p:cNvPr id="6" name="Group 5"/>
          <p:cNvGrpSpPr/>
          <p:nvPr/>
        </p:nvGrpSpPr>
        <p:grpSpPr>
          <a:xfrm>
            <a:off x="289629" y="4167312"/>
            <a:ext cx="11845795" cy="1355090"/>
            <a:chOff x="448211" y="4085972"/>
            <a:chExt cx="11614579" cy="1328640"/>
          </a:xfrm>
        </p:grpSpPr>
        <p:sp>
          <p:nvSpPr>
            <p:cNvPr id="38" name="Text Placeholder 4"/>
            <p:cNvSpPr txBox="1">
              <a:spLocks/>
            </p:cNvSpPr>
            <p:nvPr/>
          </p:nvSpPr>
          <p:spPr>
            <a:xfrm>
              <a:off x="510463" y="4085972"/>
              <a:ext cx="11552327" cy="1328640"/>
            </a:xfrm>
            <a:prstGeom prst="rect">
              <a:avLst/>
            </a:prstGeom>
            <a:solidFill>
              <a:srgbClr val="D2D2D2">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2400">
                  <a:solidFill>
                    <a:srgbClr val="505050"/>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grpSp>
          <p:nvGrpSpPr>
            <p:cNvPr id="11" name="Group 10"/>
            <p:cNvGrpSpPr/>
            <p:nvPr/>
          </p:nvGrpSpPr>
          <p:grpSpPr>
            <a:xfrm>
              <a:off x="448211" y="4158803"/>
              <a:ext cx="2890160" cy="683624"/>
              <a:chOff x="520698" y="4037964"/>
              <a:chExt cx="2948114" cy="697332"/>
            </a:xfrm>
          </p:grpSpPr>
          <p:sp>
            <p:nvSpPr>
              <p:cNvPr id="44" name="Freeform 43"/>
              <p:cNvSpPr>
                <a:spLocks/>
              </p:cNvSpPr>
              <p:nvPr/>
            </p:nvSpPr>
            <p:spPr bwMode="auto">
              <a:xfrm>
                <a:off x="520698" y="4037964"/>
                <a:ext cx="2948114" cy="697332"/>
              </a:xfrm>
              <a:custGeom>
                <a:avLst/>
                <a:gdLst>
                  <a:gd name="connsiteX0" fmla="*/ 0 w 2948114"/>
                  <a:gd name="connsiteY0" fmla="*/ 0 h 697332"/>
                  <a:gd name="connsiteX1" fmla="*/ 2948114 w 2948114"/>
                  <a:gd name="connsiteY1" fmla="*/ 0 h 697332"/>
                  <a:gd name="connsiteX2" fmla="*/ 2498552 w 2948114"/>
                  <a:gd name="connsiteY2" fmla="*/ 697332 h 697332"/>
                  <a:gd name="connsiteX3" fmla="*/ 0 w 2948114"/>
                  <a:gd name="connsiteY3" fmla="*/ 697332 h 697332"/>
                </a:gdLst>
                <a:ahLst/>
                <a:cxnLst>
                  <a:cxn ang="0">
                    <a:pos x="connsiteX0" y="connsiteY0"/>
                  </a:cxn>
                  <a:cxn ang="0">
                    <a:pos x="connsiteX1" y="connsiteY1"/>
                  </a:cxn>
                  <a:cxn ang="0">
                    <a:pos x="connsiteX2" y="connsiteY2"/>
                  </a:cxn>
                  <a:cxn ang="0">
                    <a:pos x="connsiteX3" y="connsiteY3"/>
                  </a:cxn>
                </a:cxnLst>
                <a:rect l="l" t="t" r="r" b="b"/>
                <a:pathLst>
                  <a:path w="2948114" h="697332">
                    <a:moveTo>
                      <a:pt x="0" y="0"/>
                    </a:moveTo>
                    <a:lnTo>
                      <a:pt x="2948114" y="0"/>
                    </a:lnTo>
                    <a:lnTo>
                      <a:pt x="2498552" y="697332"/>
                    </a:lnTo>
                    <a:lnTo>
                      <a:pt x="0" y="697332"/>
                    </a:lnTo>
                    <a:close/>
                  </a:path>
                </a:pathLst>
              </a:cu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45" name="TextBox 44"/>
              <p:cNvSpPr txBox="1"/>
              <p:nvPr/>
            </p:nvSpPr>
            <p:spPr>
              <a:xfrm>
                <a:off x="520698" y="4072698"/>
                <a:ext cx="2810954" cy="634529"/>
              </a:xfrm>
              <a:prstGeom prst="rect">
                <a:avLst/>
              </a:prstGeom>
              <a:noFill/>
            </p:spPr>
            <p:txBody>
              <a:bodyPr wrap="square" lIns="182854" tIns="146283" rIns="182854" bIns="146283" rtlCol="0">
                <a:spAutoFit/>
              </a:bodyPr>
              <a:lstStyle/>
              <a:p>
                <a:pPr defTabSz="932293" fontAlgn="base">
                  <a:lnSpc>
                    <a:spcPct val="90000"/>
                  </a:lnSpc>
                  <a:spcBef>
                    <a:spcPct val="0"/>
                  </a:spcBef>
                  <a:spcAft>
                    <a:spcPct val="0"/>
                  </a:spcAft>
                </a:pPr>
                <a:r>
                  <a:rPr lang="en-US" sz="2400" spc="-153" dirty="0">
                    <a:solidFill>
                      <a:schemeClr val="bg1"/>
                    </a:solidFill>
                    <a:ea typeface="Segoe UI" pitchFamily="34" charset="0"/>
                    <a:cs typeface="Segoe UI" pitchFamily="34" charset="0"/>
                  </a:rPr>
                  <a:t>Threat resistance</a:t>
                </a:r>
              </a:p>
            </p:txBody>
          </p:sp>
        </p:grpSp>
      </p:grpSp>
      <p:grpSp>
        <p:nvGrpSpPr>
          <p:cNvPr id="7" name="Group 6"/>
          <p:cNvGrpSpPr/>
          <p:nvPr/>
        </p:nvGrpSpPr>
        <p:grpSpPr>
          <a:xfrm>
            <a:off x="289629" y="5573831"/>
            <a:ext cx="11845795" cy="1355090"/>
            <a:chOff x="448211" y="5465037"/>
            <a:chExt cx="11614579" cy="1328640"/>
          </a:xfrm>
        </p:grpSpPr>
        <p:sp>
          <p:nvSpPr>
            <p:cNvPr id="39" name="Text Placeholder 4"/>
            <p:cNvSpPr txBox="1">
              <a:spLocks/>
            </p:cNvSpPr>
            <p:nvPr/>
          </p:nvSpPr>
          <p:spPr>
            <a:xfrm>
              <a:off x="510463" y="5465037"/>
              <a:ext cx="11552327" cy="1328640"/>
            </a:xfrm>
            <a:prstGeom prst="rect">
              <a:avLst/>
            </a:prstGeom>
            <a:solidFill>
              <a:srgbClr val="D2D2D2">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2400">
                  <a:solidFill>
                    <a:srgbClr val="505050"/>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grpSp>
          <p:nvGrpSpPr>
            <p:cNvPr id="10" name="Group 9"/>
            <p:cNvGrpSpPr/>
            <p:nvPr/>
          </p:nvGrpSpPr>
          <p:grpSpPr>
            <a:xfrm>
              <a:off x="448211" y="5537868"/>
              <a:ext cx="2890160" cy="683624"/>
              <a:chOff x="520698" y="5424068"/>
              <a:chExt cx="2948114" cy="697332"/>
            </a:xfrm>
          </p:grpSpPr>
          <p:sp>
            <p:nvSpPr>
              <p:cNvPr id="46" name="Freeform 45"/>
              <p:cNvSpPr>
                <a:spLocks/>
              </p:cNvSpPr>
              <p:nvPr/>
            </p:nvSpPr>
            <p:spPr bwMode="auto">
              <a:xfrm>
                <a:off x="520698" y="5424068"/>
                <a:ext cx="2948114" cy="697332"/>
              </a:xfrm>
              <a:custGeom>
                <a:avLst/>
                <a:gdLst>
                  <a:gd name="connsiteX0" fmla="*/ 0 w 2948114"/>
                  <a:gd name="connsiteY0" fmla="*/ 0 h 697332"/>
                  <a:gd name="connsiteX1" fmla="*/ 2948114 w 2948114"/>
                  <a:gd name="connsiteY1" fmla="*/ 0 h 697332"/>
                  <a:gd name="connsiteX2" fmla="*/ 2498552 w 2948114"/>
                  <a:gd name="connsiteY2" fmla="*/ 697332 h 697332"/>
                  <a:gd name="connsiteX3" fmla="*/ 0 w 2948114"/>
                  <a:gd name="connsiteY3" fmla="*/ 697332 h 697332"/>
                </a:gdLst>
                <a:ahLst/>
                <a:cxnLst>
                  <a:cxn ang="0">
                    <a:pos x="connsiteX0" y="connsiteY0"/>
                  </a:cxn>
                  <a:cxn ang="0">
                    <a:pos x="connsiteX1" y="connsiteY1"/>
                  </a:cxn>
                  <a:cxn ang="0">
                    <a:pos x="connsiteX2" y="connsiteY2"/>
                  </a:cxn>
                  <a:cxn ang="0">
                    <a:pos x="connsiteX3" y="connsiteY3"/>
                  </a:cxn>
                </a:cxnLst>
                <a:rect l="l" t="t" r="r" b="b"/>
                <a:pathLst>
                  <a:path w="2948114" h="697332">
                    <a:moveTo>
                      <a:pt x="0" y="0"/>
                    </a:moveTo>
                    <a:lnTo>
                      <a:pt x="2948114" y="0"/>
                    </a:lnTo>
                    <a:lnTo>
                      <a:pt x="2498552" y="697332"/>
                    </a:lnTo>
                    <a:lnTo>
                      <a:pt x="0" y="697332"/>
                    </a:lnTo>
                    <a:close/>
                  </a:path>
                </a:pathLst>
              </a:cu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47" name="TextBox 46"/>
              <p:cNvSpPr txBox="1"/>
              <p:nvPr/>
            </p:nvSpPr>
            <p:spPr>
              <a:xfrm>
                <a:off x="520698" y="5458802"/>
                <a:ext cx="2810954" cy="634529"/>
              </a:xfrm>
              <a:prstGeom prst="rect">
                <a:avLst/>
              </a:prstGeom>
              <a:noFill/>
            </p:spPr>
            <p:txBody>
              <a:bodyPr wrap="square" lIns="182854" tIns="146283" rIns="182854" bIns="146283" rtlCol="0">
                <a:spAutoFit/>
              </a:bodyPr>
              <a:lstStyle/>
              <a:p>
                <a:pPr defTabSz="932293" fontAlgn="base">
                  <a:lnSpc>
                    <a:spcPct val="90000"/>
                  </a:lnSpc>
                  <a:spcBef>
                    <a:spcPct val="0"/>
                  </a:spcBef>
                  <a:spcAft>
                    <a:spcPct val="0"/>
                  </a:spcAft>
                </a:pPr>
                <a:r>
                  <a:rPr lang="en-US" sz="2400" spc="-153" dirty="0">
                    <a:solidFill>
                      <a:schemeClr val="bg1"/>
                    </a:solidFill>
                    <a:ea typeface="Segoe UI" pitchFamily="34" charset="0"/>
                    <a:cs typeface="Segoe UI" pitchFamily="34" charset="0"/>
                  </a:rPr>
                  <a:t>Device security</a:t>
                </a:r>
              </a:p>
            </p:txBody>
          </p:sp>
        </p:grpSp>
      </p:grpSp>
      <p:sp>
        <p:nvSpPr>
          <p:cNvPr id="49" name="TextBox 48"/>
          <p:cNvSpPr txBox="1"/>
          <p:nvPr/>
        </p:nvSpPr>
        <p:spPr>
          <a:xfrm>
            <a:off x="3920166" y="857848"/>
            <a:ext cx="2399959" cy="641241"/>
          </a:xfrm>
          <a:prstGeom prst="rect">
            <a:avLst/>
          </a:prstGeom>
          <a:noFill/>
        </p:spPr>
        <p:txBody>
          <a:bodyPr wrap="square" lIns="182854" tIns="146283" rIns="182854" bIns="146283" rtlCol="0">
            <a:spAutoFit/>
          </a:bodyPr>
          <a:lstStyle/>
          <a:p>
            <a:pPr algn="ctr">
              <a:lnSpc>
                <a:spcPct val="90000"/>
              </a:lnSpc>
              <a:spcAft>
                <a:spcPts val="600"/>
              </a:spcAft>
            </a:pPr>
            <a:r>
              <a:rPr lang="en-US" sz="2448" b="1" dirty="0">
                <a:gradFill>
                  <a:gsLst>
                    <a:gs pos="2917">
                      <a:schemeClr val="tx1"/>
                    </a:gs>
                    <a:gs pos="30000">
                      <a:schemeClr val="tx1"/>
                    </a:gs>
                  </a:gsLst>
                  <a:lin ang="5400000" scaled="0"/>
                </a:gradFill>
              </a:rPr>
              <a:t>Windows 7</a:t>
            </a:r>
          </a:p>
        </p:txBody>
      </p:sp>
      <p:sp>
        <p:nvSpPr>
          <p:cNvPr id="50" name="TextBox 49"/>
          <p:cNvSpPr txBox="1"/>
          <p:nvPr/>
        </p:nvSpPr>
        <p:spPr>
          <a:xfrm>
            <a:off x="8207079" y="857848"/>
            <a:ext cx="2399959" cy="641241"/>
          </a:xfrm>
          <a:prstGeom prst="rect">
            <a:avLst/>
          </a:prstGeom>
          <a:noFill/>
        </p:spPr>
        <p:txBody>
          <a:bodyPr wrap="square" lIns="182854" tIns="146283" rIns="182854" bIns="146283" rtlCol="0">
            <a:spAutoFit/>
          </a:bodyPr>
          <a:lstStyle/>
          <a:p>
            <a:pPr algn="ctr">
              <a:lnSpc>
                <a:spcPct val="90000"/>
              </a:lnSpc>
              <a:spcAft>
                <a:spcPts val="600"/>
              </a:spcAft>
            </a:pPr>
            <a:r>
              <a:rPr lang="en-US" sz="2448" b="1" dirty="0">
                <a:gradFill>
                  <a:gsLst>
                    <a:gs pos="2917">
                      <a:schemeClr val="tx1"/>
                    </a:gs>
                    <a:gs pos="30000">
                      <a:schemeClr val="tx1"/>
                    </a:gs>
                  </a:gsLst>
                  <a:lin ang="5400000" scaled="0"/>
                </a:gradFill>
              </a:rPr>
              <a:t>Windows 10</a:t>
            </a:r>
          </a:p>
        </p:txBody>
      </p:sp>
      <p:sp>
        <p:nvSpPr>
          <p:cNvPr id="54" name="TextBox 53"/>
          <p:cNvSpPr txBox="1"/>
          <p:nvPr/>
        </p:nvSpPr>
        <p:spPr>
          <a:xfrm>
            <a:off x="3100184" y="1433932"/>
            <a:ext cx="4088820" cy="1181307"/>
          </a:xfrm>
          <a:prstGeom prst="rect">
            <a:avLst/>
          </a:prstGeom>
          <a:noFill/>
        </p:spPr>
        <p:txBody>
          <a:bodyPr wrap="square" lIns="182854" tIns="146283" rIns="182854" bIns="146283" rtlCol="0">
            <a:spAutoFit/>
          </a:bodyPr>
          <a:lstStyle/>
          <a:p>
            <a:pPr defTabSz="932563">
              <a:lnSpc>
                <a:spcPct val="90000"/>
              </a:lnSpc>
              <a:spcAft>
                <a:spcPts val="600"/>
              </a:spcAft>
            </a:pPr>
            <a:r>
              <a:rPr lang="en-US" sz="1599" dirty="0">
                <a:gradFill>
                  <a:gsLst>
                    <a:gs pos="2917">
                      <a:srgbClr val="505050"/>
                    </a:gs>
                    <a:gs pos="30000">
                      <a:srgbClr val="505050"/>
                    </a:gs>
                  </a:gsLst>
                  <a:lin ang="5400000" scaled="0"/>
                </a:gradFill>
              </a:rPr>
              <a:t>Passwords theft is increasingly successful and today’s multi-factor solutions have proven cumbersome and costly to deploy.</a:t>
            </a:r>
          </a:p>
        </p:txBody>
      </p:sp>
      <p:sp>
        <p:nvSpPr>
          <p:cNvPr id="56" name="TextBox 55"/>
          <p:cNvSpPr txBox="1"/>
          <p:nvPr/>
        </p:nvSpPr>
        <p:spPr>
          <a:xfrm>
            <a:off x="7544343" y="1354687"/>
            <a:ext cx="4167583" cy="1424823"/>
          </a:xfrm>
          <a:prstGeom prst="rect">
            <a:avLst/>
          </a:prstGeom>
          <a:noFill/>
        </p:spPr>
        <p:txBody>
          <a:bodyPr wrap="square" lIns="182854" tIns="146283" rIns="182854" bIns="146283" rtlCol="0">
            <a:spAutoFit/>
          </a:bodyPr>
          <a:lstStyle/>
          <a:p>
            <a:pPr defTabSz="932563">
              <a:lnSpc>
                <a:spcPct val="90000"/>
              </a:lnSpc>
              <a:spcAft>
                <a:spcPts val="600"/>
              </a:spcAft>
            </a:pPr>
            <a:r>
              <a:rPr lang="en-US" sz="1599" dirty="0">
                <a:gradFill>
                  <a:gsLst>
                    <a:gs pos="2917">
                      <a:srgbClr val="505050"/>
                    </a:gs>
                    <a:gs pos="30000">
                      <a:srgbClr val="505050"/>
                    </a:gs>
                  </a:gsLst>
                  <a:lin ang="5400000" scaled="0"/>
                </a:gradFill>
              </a:rPr>
              <a:t>Offers an easy to use and deploy multi-factor solution with anti-theft and phishing. Comes with the convenience of a password, but the security of the best multi-factor solutions.</a:t>
            </a:r>
          </a:p>
        </p:txBody>
      </p:sp>
      <p:sp>
        <p:nvSpPr>
          <p:cNvPr id="57" name="TextBox 56"/>
          <p:cNvSpPr txBox="1"/>
          <p:nvPr/>
        </p:nvSpPr>
        <p:spPr>
          <a:xfrm>
            <a:off x="3134027" y="2802945"/>
            <a:ext cx="4088820" cy="1277419"/>
          </a:xfrm>
          <a:prstGeom prst="rect">
            <a:avLst/>
          </a:prstGeom>
          <a:noFill/>
        </p:spPr>
        <p:txBody>
          <a:bodyPr wrap="square" lIns="182854" tIns="146283" rIns="182854" bIns="146283" rtlCol="0">
            <a:spAutoFit/>
          </a:bodyPr>
          <a:lstStyle/>
          <a:p>
            <a:pPr defTabSz="932563">
              <a:lnSpc>
                <a:spcPct val="90000"/>
              </a:lnSpc>
              <a:spcAft>
                <a:spcPts val="600"/>
              </a:spcAft>
            </a:pPr>
            <a:r>
              <a:rPr lang="en-US" sz="1599" dirty="0">
                <a:gradFill>
                  <a:gsLst>
                    <a:gs pos="2917">
                      <a:srgbClr val="505050"/>
                    </a:gs>
                    <a:gs pos="30000">
                      <a:srgbClr val="505050"/>
                    </a:gs>
                  </a:gsLst>
                  <a:lin ang="5400000" scaled="0"/>
                </a:gradFill>
              </a:rPr>
              <a:t>Offers optionally configurable disk encryption, but lacks integrated DLP.</a:t>
            </a:r>
          </a:p>
          <a:p>
            <a:pPr defTabSz="932563">
              <a:lnSpc>
                <a:spcPct val="90000"/>
              </a:lnSpc>
              <a:spcAft>
                <a:spcPts val="600"/>
              </a:spcAft>
            </a:pPr>
            <a:r>
              <a:rPr lang="en-US" sz="1599" dirty="0">
                <a:gradFill>
                  <a:gsLst>
                    <a:gs pos="2917">
                      <a:srgbClr val="505050"/>
                    </a:gs>
                    <a:gs pos="30000">
                      <a:srgbClr val="505050"/>
                    </a:gs>
                  </a:gsLst>
                  <a:lin ang="5400000" scaled="0"/>
                </a:gradFill>
              </a:rPr>
              <a:t>Use of 3</a:t>
            </a:r>
            <a:r>
              <a:rPr lang="en-US" sz="1599" baseline="30000" dirty="0">
                <a:gradFill>
                  <a:gsLst>
                    <a:gs pos="2917">
                      <a:srgbClr val="505050"/>
                    </a:gs>
                    <a:gs pos="30000">
                      <a:srgbClr val="505050"/>
                    </a:gs>
                  </a:gsLst>
                  <a:lin ang="5400000" scaled="0"/>
                </a:gradFill>
              </a:rPr>
              <a:t>rd</a:t>
            </a:r>
            <a:r>
              <a:rPr lang="en-US" sz="1599" dirty="0">
                <a:gradFill>
                  <a:gsLst>
                    <a:gs pos="2917">
                      <a:srgbClr val="505050"/>
                    </a:gs>
                    <a:gs pos="30000">
                      <a:srgbClr val="505050"/>
                    </a:gs>
                  </a:gsLst>
                  <a:lin ang="5400000" scaled="0"/>
                </a:gradFill>
              </a:rPr>
              <a:t> party solutions with varying experiences on mobile and desktop.</a:t>
            </a:r>
          </a:p>
        </p:txBody>
      </p:sp>
      <p:sp>
        <p:nvSpPr>
          <p:cNvPr id="58" name="TextBox 57"/>
          <p:cNvSpPr txBox="1"/>
          <p:nvPr/>
        </p:nvSpPr>
        <p:spPr>
          <a:xfrm>
            <a:off x="7544343" y="2810595"/>
            <a:ext cx="4519838" cy="1258251"/>
          </a:xfrm>
          <a:prstGeom prst="rect">
            <a:avLst/>
          </a:prstGeom>
          <a:noFill/>
        </p:spPr>
        <p:txBody>
          <a:bodyPr wrap="square" lIns="182854" tIns="146283" rIns="182854" bIns="146283" rtlCol="0">
            <a:spAutoFit/>
          </a:bodyPr>
          <a:lstStyle/>
          <a:p>
            <a:pPr defTabSz="932563">
              <a:lnSpc>
                <a:spcPct val="90000"/>
              </a:lnSpc>
              <a:spcAft>
                <a:spcPts val="600"/>
              </a:spcAft>
            </a:pPr>
            <a:r>
              <a:rPr lang="en-US" sz="1599" dirty="0">
                <a:gradFill>
                  <a:gsLst>
                    <a:gs pos="2917">
                      <a:srgbClr val="505050"/>
                    </a:gs>
                    <a:gs pos="30000">
                      <a:srgbClr val="505050"/>
                    </a:gs>
                  </a:gsLst>
                  <a:lin ang="5400000" scaled="0"/>
                </a:gradFill>
              </a:rPr>
              <a:t>Market leading disk encryption increasingly enabled OOB and is highly manageable.</a:t>
            </a:r>
          </a:p>
          <a:p>
            <a:pPr defTabSz="932563">
              <a:lnSpc>
                <a:spcPct val="90000"/>
              </a:lnSpc>
              <a:spcAft>
                <a:spcPts val="600"/>
              </a:spcAft>
            </a:pPr>
            <a:r>
              <a:rPr lang="en-US" sz="1599" dirty="0">
                <a:gradFill>
                  <a:gsLst>
                    <a:gs pos="2917">
                      <a:srgbClr val="505050"/>
                    </a:gs>
                    <a:gs pos="30000">
                      <a:srgbClr val="505050"/>
                    </a:gs>
                  </a:gsLst>
                  <a:lin ang="5400000" scaled="0"/>
                </a:gradFill>
              </a:rPr>
              <a:t>Data loss prevention and data separation is fully integrated into the experience.</a:t>
            </a:r>
          </a:p>
        </p:txBody>
      </p:sp>
      <p:sp>
        <p:nvSpPr>
          <p:cNvPr id="59" name="TextBox 58"/>
          <p:cNvSpPr txBox="1"/>
          <p:nvPr/>
        </p:nvSpPr>
        <p:spPr>
          <a:xfrm>
            <a:off x="3134027" y="4225894"/>
            <a:ext cx="4088820" cy="1258251"/>
          </a:xfrm>
          <a:prstGeom prst="rect">
            <a:avLst/>
          </a:prstGeom>
          <a:noFill/>
        </p:spPr>
        <p:txBody>
          <a:bodyPr wrap="square" lIns="182854" tIns="146283" rIns="182854" bIns="146283" rtlCol="0">
            <a:spAutoFit/>
          </a:bodyPr>
          <a:lstStyle/>
          <a:p>
            <a:pPr defTabSz="932563">
              <a:lnSpc>
                <a:spcPct val="90000"/>
              </a:lnSpc>
              <a:spcAft>
                <a:spcPts val="600"/>
              </a:spcAft>
            </a:pPr>
            <a:r>
              <a:rPr lang="en-US" sz="1599" dirty="0">
                <a:gradFill>
                  <a:gsLst>
                    <a:gs pos="2917">
                      <a:srgbClr val="505050"/>
                    </a:gs>
                    <a:gs pos="30000">
                      <a:srgbClr val="505050"/>
                    </a:gs>
                  </a:gsLst>
                  <a:lin ang="5400000" scaled="0"/>
                </a:gradFill>
              </a:rPr>
              <a:t>Apps are trusted until they’re determined to be a threat.</a:t>
            </a:r>
          </a:p>
          <a:p>
            <a:pPr defTabSz="932563">
              <a:lnSpc>
                <a:spcPct val="90000"/>
              </a:lnSpc>
              <a:spcAft>
                <a:spcPts val="600"/>
              </a:spcAft>
            </a:pPr>
            <a:r>
              <a:rPr lang="en-US" sz="1599" dirty="0">
                <a:gradFill>
                  <a:gsLst>
                    <a:gs pos="2917">
                      <a:srgbClr val="505050"/>
                    </a:gs>
                    <a:gs pos="30000">
                      <a:srgbClr val="505050"/>
                    </a:gs>
                  </a:gsLst>
                  <a:lin ang="5400000" scaled="0"/>
                </a:gradFill>
              </a:rPr>
              <a:t>No realistic way to detect 300K’s+ new threats per day. Frequent use of 3</a:t>
            </a:r>
            <a:r>
              <a:rPr lang="en-US" sz="1599" baseline="30000" dirty="0">
                <a:gradFill>
                  <a:gsLst>
                    <a:gs pos="2917">
                      <a:srgbClr val="505050"/>
                    </a:gs>
                    <a:gs pos="30000">
                      <a:srgbClr val="505050"/>
                    </a:gs>
                  </a:gsLst>
                  <a:lin ang="5400000" scaled="0"/>
                </a:gradFill>
              </a:rPr>
              <a:t>rd</a:t>
            </a:r>
            <a:r>
              <a:rPr lang="en-US" sz="1599" dirty="0">
                <a:gradFill>
                  <a:gsLst>
                    <a:gs pos="2917">
                      <a:srgbClr val="505050"/>
                    </a:gs>
                    <a:gs pos="30000">
                      <a:srgbClr val="505050"/>
                    </a:gs>
                  </a:gsLst>
                  <a:lin ang="5400000" scaled="0"/>
                </a:gradFill>
              </a:rPr>
              <a:t> party. </a:t>
            </a:r>
          </a:p>
        </p:txBody>
      </p:sp>
      <p:sp>
        <p:nvSpPr>
          <p:cNvPr id="60" name="TextBox 59"/>
          <p:cNvSpPr txBox="1"/>
          <p:nvPr/>
        </p:nvSpPr>
        <p:spPr>
          <a:xfrm>
            <a:off x="7544341" y="4214912"/>
            <a:ext cx="4657876" cy="1277419"/>
          </a:xfrm>
          <a:prstGeom prst="rect">
            <a:avLst/>
          </a:prstGeom>
          <a:noFill/>
        </p:spPr>
        <p:txBody>
          <a:bodyPr wrap="square" lIns="182854" tIns="146283" rIns="182854" bIns="146283" rtlCol="0">
            <a:spAutoFit/>
          </a:bodyPr>
          <a:lstStyle/>
          <a:p>
            <a:pPr defTabSz="932563">
              <a:lnSpc>
                <a:spcPct val="90000"/>
              </a:lnSpc>
              <a:spcAft>
                <a:spcPts val="600"/>
              </a:spcAft>
            </a:pPr>
            <a:r>
              <a:rPr lang="en-US" sz="1599" dirty="0">
                <a:gradFill>
                  <a:gsLst>
                    <a:gs pos="2917">
                      <a:srgbClr val="505050"/>
                    </a:gs>
                    <a:gs pos="30000">
                      <a:srgbClr val="505050"/>
                    </a:gs>
                  </a:gsLst>
                  <a:lin ang="5400000" scaled="0"/>
                </a:gradFill>
              </a:rPr>
              <a:t>Mobile level of lockdown possible for desktop machines.</a:t>
            </a:r>
          </a:p>
          <a:p>
            <a:pPr defTabSz="932563">
              <a:lnSpc>
                <a:spcPct val="90000"/>
              </a:lnSpc>
              <a:spcAft>
                <a:spcPts val="600"/>
              </a:spcAft>
            </a:pPr>
            <a:r>
              <a:rPr lang="en-US" sz="1599" dirty="0">
                <a:gradFill>
                  <a:gsLst>
                    <a:gs pos="2917">
                      <a:srgbClr val="505050"/>
                    </a:gs>
                    <a:gs pos="30000">
                      <a:srgbClr val="505050"/>
                    </a:gs>
                  </a:gsLst>
                  <a:lin ang="5400000" scaled="0"/>
                </a:gradFill>
              </a:rPr>
              <a:t>Devices able to move trusted app model where untrusted apps are unable to run.</a:t>
            </a:r>
          </a:p>
        </p:txBody>
      </p:sp>
      <p:sp>
        <p:nvSpPr>
          <p:cNvPr id="61" name="TextBox 60"/>
          <p:cNvSpPr txBox="1"/>
          <p:nvPr/>
        </p:nvSpPr>
        <p:spPr>
          <a:xfrm>
            <a:off x="3134027" y="5660668"/>
            <a:ext cx="4088820" cy="1198943"/>
          </a:xfrm>
          <a:prstGeom prst="rect">
            <a:avLst/>
          </a:prstGeom>
          <a:noFill/>
        </p:spPr>
        <p:txBody>
          <a:bodyPr wrap="square" lIns="182854" tIns="146283" rIns="182854" bIns="146283" rtlCol="0">
            <a:spAutoFit/>
          </a:bodyPr>
          <a:lstStyle/>
          <a:p>
            <a:pPr defTabSz="932563">
              <a:lnSpc>
                <a:spcPct val="90000"/>
              </a:lnSpc>
              <a:spcAft>
                <a:spcPts val="600"/>
              </a:spcAft>
            </a:pPr>
            <a:r>
              <a:rPr lang="en-US" sz="1599" dirty="0">
                <a:gradFill>
                  <a:gsLst>
                    <a:gs pos="2917">
                      <a:srgbClr val="505050"/>
                    </a:gs>
                    <a:gs pos="30000">
                      <a:srgbClr val="505050"/>
                    </a:gs>
                  </a:gsLst>
                  <a:lin ang="5400000" scaled="0"/>
                </a:gradFill>
              </a:rPr>
              <a:t>Platform security built on software alone creates opportunity for malware to hide from security solutions, embedding in the device itself.</a:t>
            </a:r>
          </a:p>
        </p:txBody>
      </p:sp>
      <p:sp>
        <p:nvSpPr>
          <p:cNvPr id="62" name="TextBox 61"/>
          <p:cNvSpPr txBox="1"/>
          <p:nvPr/>
        </p:nvSpPr>
        <p:spPr>
          <a:xfrm>
            <a:off x="7544343" y="5669486"/>
            <a:ext cx="4167583" cy="1181307"/>
          </a:xfrm>
          <a:prstGeom prst="rect">
            <a:avLst/>
          </a:prstGeom>
          <a:noFill/>
        </p:spPr>
        <p:txBody>
          <a:bodyPr wrap="square" lIns="182854" tIns="146283" rIns="182854" bIns="146283" rtlCol="0">
            <a:spAutoFit/>
          </a:bodyPr>
          <a:lstStyle/>
          <a:p>
            <a:pPr defTabSz="932563">
              <a:lnSpc>
                <a:spcPct val="90000"/>
              </a:lnSpc>
              <a:spcAft>
                <a:spcPts val="600"/>
              </a:spcAft>
            </a:pPr>
            <a:r>
              <a:rPr lang="en-US" sz="1599" dirty="0">
                <a:gradFill>
                  <a:gsLst>
                    <a:gs pos="2917">
                      <a:srgbClr val="505050"/>
                    </a:gs>
                    <a:gs pos="30000">
                      <a:srgbClr val="505050"/>
                    </a:gs>
                  </a:gsLst>
                  <a:lin ang="5400000" scaled="0"/>
                </a:gradFill>
              </a:rPr>
              <a:t>Integrated platform and hardware security provides protection from power on to power off and eliminates opportunities to tamper with and hide from the system.</a:t>
            </a:r>
          </a:p>
        </p:txBody>
      </p:sp>
      <p:sp>
        <p:nvSpPr>
          <p:cNvPr id="64" name="Chevron 63"/>
          <p:cNvSpPr/>
          <p:nvPr/>
        </p:nvSpPr>
        <p:spPr bwMode="auto">
          <a:xfrm>
            <a:off x="7092793" y="1354275"/>
            <a:ext cx="418385" cy="1355090"/>
          </a:xfrm>
          <a:prstGeom prst="chevron">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Chevron 64"/>
          <p:cNvSpPr/>
          <p:nvPr/>
        </p:nvSpPr>
        <p:spPr bwMode="auto">
          <a:xfrm>
            <a:off x="7092793" y="2761193"/>
            <a:ext cx="418385" cy="1355090"/>
          </a:xfrm>
          <a:prstGeom prst="chevron">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Chevron 65"/>
          <p:cNvSpPr/>
          <p:nvPr/>
        </p:nvSpPr>
        <p:spPr bwMode="auto">
          <a:xfrm>
            <a:off x="7092793" y="4166386"/>
            <a:ext cx="418385" cy="1355090"/>
          </a:xfrm>
          <a:prstGeom prst="chevron">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Chevron 66"/>
          <p:cNvSpPr/>
          <p:nvPr/>
        </p:nvSpPr>
        <p:spPr bwMode="auto">
          <a:xfrm>
            <a:off x="7092793" y="5576614"/>
            <a:ext cx="418385" cy="1355090"/>
          </a:xfrm>
          <a:prstGeom prst="chevron">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Isosceles Triangle 67"/>
          <p:cNvSpPr/>
          <p:nvPr/>
        </p:nvSpPr>
        <p:spPr bwMode="auto">
          <a:xfrm rot="10800000">
            <a:off x="289629" y="2142121"/>
            <a:ext cx="63491" cy="74281"/>
          </a:xfrm>
          <a:prstGeom prst="triangle">
            <a:avLst>
              <a:gd name="adj" fmla="val 0"/>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2" name="Isosceles Triangle 71"/>
          <p:cNvSpPr/>
          <p:nvPr/>
        </p:nvSpPr>
        <p:spPr bwMode="auto">
          <a:xfrm rot="10800000">
            <a:off x="289629" y="3532307"/>
            <a:ext cx="63491" cy="74281"/>
          </a:xfrm>
          <a:prstGeom prst="triangle">
            <a:avLst>
              <a:gd name="adj" fmla="val 0"/>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3" name="Isosceles Triangle 72"/>
          <p:cNvSpPr/>
          <p:nvPr/>
        </p:nvSpPr>
        <p:spPr bwMode="auto">
          <a:xfrm rot="10800000">
            <a:off x="289629" y="4938827"/>
            <a:ext cx="63491" cy="74281"/>
          </a:xfrm>
          <a:prstGeom prst="triangle">
            <a:avLst>
              <a:gd name="adj" fmla="val 0"/>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4" name="Isosceles Triangle 73"/>
          <p:cNvSpPr/>
          <p:nvPr/>
        </p:nvSpPr>
        <p:spPr bwMode="auto">
          <a:xfrm rot="10800000">
            <a:off x="289629" y="6342934"/>
            <a:ext cx="63491" cy="74281"/>
          </a:xfrm>
          <a:prstGeom prst="triangle">
            <a:avLst>
              <a:gd name="adj" fmla="val 0"/>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90842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250"/>
                                        <p:tgtEl>
                                          <p:spTgt spid="64"/>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250"/>
                                        <p:tgtEl>
                                          <p:spTgt spid="65"/>
                                        </p:tgtEl>
                                      </p:cBhvr>
                                    </p:animEffect>
                                  </p:childTnLst>
                                </p:cTn>
                              </p:par>
                            </p:childTnLst>
                          </p:cTn>
                        </p:par>
                        <p:par>
                          <p:cTn id="27" fill="hold">
                            <p:stCondLst>
                              <p:cond delay="250"/>
                            </p:stCondLst>
                            <p:childTnLst>
                              <p:par>
                                <p:cTn id="28" presetID="22" presetClass="entr" presetSubtype="8"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left)">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left)">
                                      <p:cBhvr>
                                        <p:cTn id="40" dur="250"/>
                                        <p:tgtEl>
                                          <p:spTgt spid="66"/>
                                        </p:tgtEl>
                                      </p:cBhvr>
                                    </p:animEffect>
                                  </p:childTnLst>
                                </p:cTn>
                              </p:par>
                            </p:childTnLst>
                          </p:cTn>
                        </p:par>
                        <p:par>
                          <p:cTn id="41" fill="hold">
                            <p:stCondLst>
                              <p:cond delay="250"/>
                            </p:stCondLst>
                            <p:childTnLst>
                              <p:par>
                                <p:cTn id="42" presetID="22" presetClass="entr" presetSubtype="8" fill="hold" grpId="0"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left)">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5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wipe(left)">
                                      <p:cBhvr>
                                        <p:cTn id="54" dur="250"/>
                                        <p:tgtEl>
                                          <p:spTgt spid="67"/>
                                        </p:tgtEl>
                                      </p:cBhvr>
                                    </p:animEffect>
                                  </p:childTnLst>
                                </p:cTn>
                              </p:par>
                            </p:childTnLst>
                          </p:cTn>
                        </p:par>
                        <p:par>
                          <p:cTn id="55" fill="hold">
                            <p:stCondLst>
                              <p:cond delay="250"/>
                            </p:stCondLst>
                            <p:childTnLst>
                              <p:par>
                                <p:cTn id="56" presetID="22" presetClass="entr" presetSubtype="8" fill="hold" grpId="0"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left)">
                                      <p:cBhvr>
                                        <p:cTn id="5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p:bldP spid="59" grpId="0"/>
      <p:bldP spid="60" grpId="0"/>
      <p:bldP spid="61" grpId="0"/>
      <p:bldP spid="62" grpId="0"/>
      <p:bldP spid="64" grpId="0" animBg="1"/>
      <p:bldP spid="65" grpId="0" animBg="1"/>
      <p:bldP spid="66" grpId="0" animBg="1"/>
      <p:bldP spid="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3" name="Rectangle 22"/>
          <p:cNvSpPr/>
          <p:nvPr/>
        </p:nvSpPr>
        <p:spPr>
          <a:xfrm>
            <a:off x="565273" y="2406513"/>
            <a:ext cx="4874424" cy="1754326"/>
          </a:xfrm>
          <a:prstGeom prst="rect">
            <a:avLst/>
          </a:prstGeom>
        </p:spPr>
        <p:txBody>
          <a:bodyPr wrap="square">
            <a:spAutoFit/>
          </a:bodyPr>
          <a:lstStyle/>
          <a:p>
            <a:pPr>
              <a:lnSpc>
                <a:spcPct val="90000"/>
              </a:lnSpc>
              <a:spcAft>
                <a:spcPts val="0"/>
              </a:spcAft>
              <a:buClr>
                <a:srgbClr val="00BCF2"/>
              </a:buClr>
            </a:pPr>
            <a:r>
              <a:rPr lang="en-US" sz="4000" b="1" spc="-100" dirty="0">
                <a:ln w="3175">
                  <a:noFill/>
                </a:ln>
              </a:rPr>
              <a:t>DEFENDING AGAINST MODERN SECURITY THREATS</a:t>
            </a:r>
          </a:p>
        </p:txBody>
      </p:sp>
      <p:sp>
        <p:nvSpPr>
          <p:cNvPr id="18" name="Oval 17"/>
          <p:cNvSpPr/>
          <p:nvPr/>
        </p:nvSpPr>
        <p:spPr bwMode="auto">
          <a:xfrm>
            <a:off x="6019604" y="822129"/>
            <a:ext cx="5350268" cy="5350268"/>
          </a:xfrm>
          <a:prstGeom prst="ellipse">
            <a:avLst/>
          </a:prstGeom>
          <a:solidFill>
            <a:srgbClr val="D2D2D2"/>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18"/>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19"/>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2050">
              <a:alpha val="49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Freeform 20"/>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Freeform 23"/>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Freeform 35"/>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36"/>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Freeform 37"/>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chemeClr val="accent1">
              <a:lumMod val="50000"/>
            </a:scheme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38"/>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TextBox 39"/>
          <p:cNvSpPr txBox="1"/>
          <p:nvPr/>
        </p:nvSpPr>
        <p:spPr>
          <a:xfrm>
            <a:off x="6635796" y="2337306"/>
            <a:ext cx="1834975"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DEVICES</a:t>
            </a:r>
          </a:p>
        </p:txBody>
      </p:sp>
      <p:sp>
        <p:nvSpPr>
          <p:cNvPr id="41" name="TextBox 40"/>
          <p:cNvSpPr txBox="1"/>
          <p:nvPr/>
        </p:nvSpPr>
        <p:spPr>
          <a:xfrm>
            <a:off x="9157966" y="2337306"/>
            <a:ext cx="1496134"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IDENTITIES</a:t>
            </a:r>
          </a:p>
        </p:txBody>
      </p:sp>
      <p:sp>
        <p:nvSpPr>
          <p:cNvPr id="42" name="TextBox 41"/>
          <p:cNvSpPr txBox="1"/>
          <p:nvPr/>
        </p:nvSpPr>
        <p:spPr>
          <a:xfrm>
            <a:off x="8851854" y="4256606"/>
            <a:ext cx="197464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INFORMATION</a:t>
            </a:r>
          </a:p>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PROTECTION</a:t>
            </a:r>
          </a:p>
        </p:txBody>
      </p:sp>
      <p:sp>
        <p:nvSpPr>
          <p:cNvPr id="43" name="TextBox 42"/>
          <p:cNvSpPr txBox="1"/>
          <p:nvPr/>
        </p:nvSpPr>
        <p:spPr>
          <a:xfrm>
            <a:off x="6642059" y="4256606"/>
            <a:ext cx="168873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THREAT RESISTANCE</a:t>
            </a:r>
          </a:p>
        </p:txBody>
      </p:sp>
    </p:spTree>
    <p:extLst>
      <p:ext uri="{BB962C8B-B14F-4D97-AF65-F5344CB8AC3E}">
        <p14:creationId xmlns:p14="http://schemas.microsoft.com/office/powerpoint/2010/main" val="1360641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6" grpId="0" animBg="1"/>
      <p:bldP spid="37" grpId="0" animBg="1"/>
      <p:bldP spid="38" grpId="0" animBg="1"/>
      <p:bldP spid="39" grpId="0" animBg="1"/>
      <p:bldP spid="40" grpId="0"/>
      <p:bldP spid="41" grpId="0"/>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3" name="Rectangle 22"/>
          <p:cNvSpPr/>
          <p:nvPr/>
        </p:nvSpPr>
        <p:spPr>
          <a:xfrm>
            <a:off x="565273" y="2620099"/>
            <a:ext cx="4874424" cy="1200329"/>
          </a:xfrm>
          <a:prstGeom prst="rect">
            <a:avLst/>
          </a:prstGeom>
        </p:spPr>
        <p:txBody>
          <a:bodyPr wrap="square">
            <a:spAutoFit/>
          </a:bodyPr>
          <a:lstStyle/>
          <a:p>
            <a:pPr>
              <a:lnSpc>
                <a:spcPct val="90000"/>
              </a:lnSpc>
              <a:spcAft>
                <a:spcPts val="0"/>
              </a:spcAft>
              <a:buClr>
                <a:srgbClr val="00BCF2"/>
              </a:buClr>
            </a:pPr>
            <a:r>
              <a:rPr lang="en-US" sz="4000" b="1" spc="-100" dirty="0">
                <a:ln w="3175">
                  <a:noFill/>
                </a:ln>
              </a:rPr>
              <a:t>HARDWARE ROOTED TRUST</a:t>
            </a:r>
          </a:p>
        </p:txBody>
      </p:sp>
      <p:sp>
        <p:nvSpPr>
          <p:cNvPr id="20" name="Oval 19"/>
          <p:cNvSpPr/>
          <p:nvPr/>
        </p:nvSpPr>
        <p:spPr bwMode="auto">
          <a:xfrm>
            <a:off x="6019604" y="822129"/>
            <a:ext cx="5350268" cy="5350268"/>
          </a:xfrm>
          <a:prstGeom prst="ellipse">
            <a:avLst/>
          </a:prstGeom>
          <a:solidFill>
            <a:srgbClr val="D2D2D2"/>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Freeform 30"/>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Freeform 31"/>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2050">
              <a:alpha val="49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Freeform 32"/>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Freeform 33"/>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Freeform 34"/>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Freeform 35"/>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36"/>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chemeClr val="accent1">
              <a:lumMod val="50000"/>
            </a:scheme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Freeform 37"/>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TextBox 38"/>
          <p:cNvSpPr txBox="1"/>
          <p:nvPr/>
        </p:nvSpPr>
        <p:spPr>
          <a:xfrm>
            <a:off x="6635796" y="2337306"/>
            <a:ext cx="1834975"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DEVICES</a:t>
            </a:r>
          </a:p>
        </p:txBody>
      </p:sp>
      <p:sp>
        <p:nvSpPr>
          <p:cNvPr id="40" name="TextBox 39"/>
          <p:cNvSpPr txBox="1"/>
          <p:nvPr/>
        </p:nvSpPr>
        <p:spPr>
          <a:xfrm>
            <a:off x="9157966" y="2337306"/>
            <a:ext cx="1496134"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IDENTITIES</a:t>
            </a:r>
          </a:p>
        </p:txBody>
      </p:sp>
      <p:sp>
        <p:nvSpPr>
          <p:cNvPr id="41" name="TextBox 40"/>
          <p:cNvSpPr txBox="1"/>
          <p:nvPr/>
        </p:nvSpPr>
        <p:spPr>
          <a:xfrm>
            <a:off x="8851854" y="4256606"/>
            <a:ext cx="197464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INFORMATION</a:t>
            </a:r>
          </a:p>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PROTECTION</a:t>
            </a:r>
          </a:p>
        </p:txBody>
      </p:sp>
      <p:sp>
        <p:nvSpPr>
          <p:cNvPr id="42" name="TextBox 41"/>
          <p:cNvSpPr txBox="1"/>
          <p:nvPr/>
        </p:nvSpPr>
        <p:spPr>
          <a:xfrm>
            <a:off x="6642059" y="4256606"/>
            <a:ext cx="168873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THREAT RESISTANCE</a:t>
            </a:r>
          </a:p>
        </p:txBody>
      </p:sp>
    </p:spTree>
    <p:extLst>
      <p:ext uri="{BB962C8B-B14F-4D97-AF65-F5344CB8AC3E}">
        <p14:creationId xmlns:p14="http://schemas.microsoft.com/office/powerpoint/2010/main" val="303561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cxnSp>
        <p:nvCxnSpPr>
          <p:cNvPr id="9" name="Straight Connector 8"/>
          <p:cNvCxnSpPr/>
          <p:nvPr/>
        </p:nvCxnSpPr>
        <p:spPr>
          <a:xfrm>
            <a:off x="6218237" y="1403473"/>
            <a:ext cx="0" cy="418757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066137" y="2119441"/>
            <a:ext cx="3198404" cy="369332"/>
          </a:xfrm>
          <a:prstGeom prst="rect">
            <a:avLst/>
          </a:prstGeom>
        </p:spPr>
        <p:txBody>
          <a:bodyPr wrap="square">
            <a:spAutoFit/>
          </a:bodyPr>
          <a:lstStyle/>
          <a:p>
            <a:pPr>
              <a:lnSpc>
                <a:spcPct val="90000"/>
              </a:lnSpc>
              <a:spcAft>
                <a:spcPts val="1200"/>
              </a:spcAft>
              <a:defRPr/>
            </a:pPr>
            <a:r>
              <a:rPr lang="en-US" sz="2000" dirty="0">
                <a:solidFill>
                  <a:srgbClr val="FFFFFF"/>
                </a:solidFill>
              </a:rPr>
              <a:t>Device integrity</a:t>
            </a:r>
          </a:p>
        </p:txBody>
      </p:sp>
      <p:sp>
        <p:nvSpPr>
          <p:cNvPr id="11" name="Rectangle 10"/>
          <p:cNvSpPr/>
          <p:nvPr/>
        </p:nvSpPr>
        <p:spPr>
          <a:xfrm>
            <a:off x="7066136" y="2823563"/>
            <a:ext cx="3482593" cy="369332"/>
          </a:xfrm>
          <a:prstGeom prst="rect">
            <a:avLst/>
          </a:prstGeom>
        </p:spPr>
        <p:txBody>
          <a:bodyPr wrap="square">
            <a:spAutoFit/>
          </a:bodyPr>
          <a:lstStyle/>
          <a:p>
            <a:pPr>
              <a:lnSpc>
                <a:spcPct val="90000"/>
              </a:lnSpc>
              <a:spcAft>
                <a:spcPts val="1200"/>
              </a:spcAft>
              <a:defRPr/>
            </a:pPr>
            <a:r>
              <a:rPr lang="en-US" sz="2000" dirty="0">
                <a:solidFill>
                  <a:srgbClr val="FFFFFF"/>
                </a:solidFill>
              </a:rPr>
              <a:t>Cryptographic processing</a:t>
            </a:r>
          </a:p>
        </p:txBody>
      </p:sp>
      <p:sp>
        <p:nvSpPr>
          <p:cNvPr id="12" name="Rectangle 11"/>
          <p:cNvSpPr/>
          <p:nvPr/>
        </p:nvSpPr>
        <p:spPr>
          <a:xfrm>
            <a:off x="7066137" y="3527685"/>
            <a:ext cx="2583758" cy="369332"/>
          </a:xfrm>
          <a:prstGeom prst="rect">
            <a:avLst/>
          </a:prstGeom>
        </p:spPr>
        <p:txBody>
          <a:bodyPr wrap="square">
            <a:spAutoFit/>
          </a:bodyPr>
          <a:lstStyle/>
          <a:p>
            <a:pPr>
              <a:lnSpc>
                <a:spcPct val="90000"/>
              </a:lnSpc>
              <a:spcAft>
                <a:spcPts val="1200"/>
              </a:spcAft>
              <a:defRPr/>
            </a:pPr>
            <a:r>
              <a:rPr lang="en-US" sz="2000" dirty="0">
                <a:solidFill>
                  <a:srgbClr val="FFFFFF"/>
                </a:solidFill>
              </a:rPr>
              <a:t>Virtualization</a:t>
            </a:r>
          </a:p>
        </p:txBody>
      </p:sp>
      <p:sp>
        <p:nvSpPr>
          <p:cNvPr id="14" name="Rectangle 13"/>
          <p:cNvSpPr/>
          <p:nvPr/>
        </p:nvSpPr>
        <p:spPr>
          <a:xfrm>
            <a:off x="7066137" y="4231807"/>
            <a:ext cx="3198404" cy="369332"/>
          </a:xfrm>
          <a:prstGeom prst="rect">
            <a:avLst/>
          </a:prstGeom>
        </p:spPr>
        <p:txBody>
          <a:bodyPr wrap="square">
            <a:spAutoFit/>
          </a:bodyPr>
          <a:lstStyle/>
          <a:p>
            <a:pPr>
              <a:lnSpc>
                <a:spcPct val="90000"/>
              </a:lnSpc>
              <a:spcAft>
                <a:spcPts val="1200"/>
              </a:spcAft>
              <a:defRPr/>
            </a:pPr>
            <a:r>
              <a:rPr lang="en-US" sz="2000" dirty="0">
                <a:solidFill>
                  <a:srgbClr val="FFFFFF"/>
                </a:solidFill>
              </a:rPr>
              <a:t>Biometric sensors</a:t>
            </a:r>
          </a:p>
        </p:txBody>
      </p:sp>
      <p:grpSp>
        <p:nvGrpSpPr>
          <p:cNvPr id="2" name="Group 1"/>
          <p:cNvGrpSpPr/>
          <p:nvPr/>
        </p:nvGrpSpPr>
        <p:grpSpPr>
          <a:xfrm>
            <a:off x="532011" y="2389266"/>
            <a:ext cx="4742088" cy="1944640"/>
            <a:chOff x="399011" y="1718822"/>
            <a:chExt cx="4742088" cy="1944640"/>
          </a:xfrm>
        </p:grpSpPr>
        <p:sp>
          <p:nvSpPr>
            <p:cNvPr id="15" name="Title 1"/>
            <p:cNvSpPr txBox="1">
              <a:spLocks/>
            </p:cNvSpPr>
            <p:nvPr/>
          </p:nvSpPr>
          <p:spPr>
            <a:xfrm>
              <a:off x="840512" y="1718822"/>
              <a:ext cx="4300587"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4000" b="1" dirty="0">
                  <a:solidFill>
                    <a:srgbClr val="FFFFFF"/>
                  </a:solidFill>
                  <a:latin typeface="Segoe UI"/>
                </a:rPr>
                <a:t>SECURED HARDWARE</a:t>
              </a:r>
            </a:p>
          </p:txBody>
        </p:sp>
        <p:sp>
          <p:nvSpPr>
            <p:cNvPr id="16" name="Title 1"/>
            <p:cNvSpPr txBox="1">
              <a:spLocks/>
            </p:cNvSpPr>
            <p:nvPr/>
          </p:nvSpPr>
          <p:spPr>
            <a:xfrm>
              <a:off x="399011" y="3331063"/>
              <a:ext cx="4742088" cy="332399"/>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400" spc="0" dirty="0">
                  <a:solidFill>
                    <a:srgbClr val="FFFFFF"/>
                  </a:solidFill>
                  <a:latin typeface="Segoe UI Semibold" panose="020B0702040204020203" pitchFamily="34" charset="0"/>
                  <a:cs typeface="Segoe UI Semibold" panose="020B0702040204020203" pitchFamily="34" charset="0"/>
                </a:rPr>
                <a:t>SECURED ROOTS OF TRUST</a:t>
              </a:r>
            </a:p>
          </p:txBody>
        </p:sp>
      </p:grpSp>
    </p:spTree>
    <p:extLst>
      <p:ext uri="{BB962C8B-B14F-4D97-AF65-F5344CB8AC3E}">
        <p14:creationId xmlns:p14="http://schemas.microsoft.com/office/powerpoint/2010/main" val="28733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ppt_x"/>
                                          </p:val>
                                        </p:tav>
                                        <p:tav tm="100000">
                                          <p:val>
                                            <p:strVal val="#ppt_x"/>
                                          </p:val>
                                        </p:tav>
                                      </p:tavLst>
                                    </p:anim>
                                    <p:anim calcmode="lin" valueType="num">
                                      <p:cBhvr additive="base">
                                        <p:cTn id="14"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ppt_x"/>
                                          </p:val>
                                        </p:tav>
                                        <p:tav tm="100000">
                                          <p:val>
                                            <p:strVal val="#ppt_x"/>
                                          </p:val>
                                        </p:tav>
                                      </p:tavLst>
                                    </p:anim>
                                    <p:anim calcmode="lin" valueType="num">
                                      <p:cBhvr additive="base">
                                        <p:cTn id="2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White Frame"/>
          <p:cNvSpPr/>
          <p:nvPr/>
        </p:nvSpPr>
        <p:spPr>
          <a:xfrm>
            <a:off x="635"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53534" y="599098"/>
            <a:ext cx="10366866" cy="6093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4400" b="1" dirty="0">
                <a:solidFill>
                  <a:srgbClr val="525252"/>
                </a:solidFill>
                <a:latin typeface="+mn-lt"/>
              </a:rPr>
              <a:t>ATTACK VECTORS AND SOLUTIONS</a:t>
            </a:r>
          </a:p>
        </p:txBody>
      </p:sp>
      <p:sp>
        <p:nvSpPr>
          <p:cNvPr id="27" name="Rectangle 26"/>
          <p:cNvSpPr/>
          <p:nvPr/>
        </p:nvSpPr>
        <p:spPr>
          <a:xfrm>
            <a:off x="6048402" y="2745948"/>
            <a:ext cx="2757446" cy="3756447"/>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nSpc>
                <a:spcPct val="80000"/>
              </a:lnSpc>
              <a:spcAft>
                <a:spcPts val="612"/>
              </a:spcAft>
            </a:pPr>
            <a:endParaRPr lang="en-US" sz="1836" dirty="0">
              <a:solidFill>
                <a:srgbClr val="505050"/>
              </a:solidFill>
              <a:ea typeface="Segoe UI" pitchFamily="34" charset="0"/>
              <a:cs typeface="Segoe UI" pitchFamily="34" charset="0"/>
            </a:endParaRPr>
          </a:p>
          <a:p>
            <a:pPr>
              <a:lnSpc>
                <a:spcPct val="80000"/>
              </a:lnSpc>
              <a:spcAft>
                <a:spcPts val="612"/>
              </a:spcAft>
            </a:pPr>
            <a:r>
              <a:rPr lang="en-US" dirty="0">
                <a:solidFill>
                  <a:srgbClr val="505050"/>
                </a:solidFill>
                <a:ea typeface="Segoe UI" pitchFamily="34" charset="0"/>
                <a:cs typeface="Segoe UI" pitchFamily="34" charset="0"/>
              </a:rPr>
              <a:t>Malware gains admin level privilege, gains full access to system, and disables system defenses to evade detection </a:t>
            </a:r>
          </a:p>
          <a:p>
            <a:pPr>
              <a:lnSpc>
                <a:spcPct val="80000"/>
              </a:lnSpc>
              <a:spcAft>
                <a:spcPts val="612"/>
              </a:spcAft>
            </a:pPr>
            <a:endParaRPr lang="en-US" dirty="0">
              <a:solidFill>
                <a:srgbClr val="505050"/>
              </a:solidFill>
              <a:ea typeface="Segoe UI" pitchFamily="34" charset="0"/>
              <a:cs typeface="Segoe UI" pitchFamily="34" charset="0"/>
            </a:endParaRPr>
          </a:p>
          <a:p>
            <a:pPr>
              <a:lnSpc>
                <a:spcPct val="80000"/>
              </a:lnSpc>
              <a:spcAft>
                <a:spcPts val="612"/>
              </a:spcAft>
            </a:pPr>
            <a:r>
              <a:rPr lang="en-US" dirty="0">
                <a:solidFill>
                  <a:srgbClr val="505050"/>
                </a:solidFill>
                <a:ea typeface="Segoe UI" pitchFamily="34" charset="0"/>
                <a:cs typeface="Segoe UI" pitchFamily="34" charset="0"/>
              </a:rPr>
              <a:t>Processor based virtualization isolates critical system components and data and protects even in the event full system compromise</a:t>
            </a:r>
            <a:endParaRPr lang="en-US" sz="1428" dirty="0">
              <a:solidFill>
                <a:srgbClr val="505050"/>
              </a:solidFill>
            </a:endParaRPr>
          </a:p>
        </p:txBody>
      </p:sp>
      <p:sp>
        <p:nvSpPr>
          <p:cNvPr id="28" name="Rectangle 27"/>
          <p:cNvSpPr/>
          <p:nvPr/>
        </p:nvSpPr>
        <p:spPr>
          <a:xfrm>
            <a:off x="6048402" y="1686223"/>
            <a:ext cx="2757446" cy="1059730"/>
          </a:xfrm>
          <a:prstGeom prst="rect">
            <a:avLst/>
          </a:prstGeom>
          <a:solidFill>
            <a:srgbClr val="525252"/>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r>
              <a:rPr lang="en-US" sz="2400" spc="-102"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rPr>
              <a:t>Virtualization</a:t>
            </a:r>
          </a:p>
        </p:txBody>
      </p:sp>
      <p:sp>
        <p:nvSpPr>
          <p:cNvPr id="30" name="Rectangle 29"/>
          <p:cNvSpPr/>
          <p:nvPr/>
        </p:nvSpPr>
        <p:spPr>
          <a:xfrm>
            <a:off x="457201" y="2745948"/>
            <a:ext cx="2757446" cy="3756452"/>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nSpc>
                <a:spcPct val="80000"/>
              </a:lnSpc>
              <a:spcAft>
                <a:spcPts val="612"/>
              </a:spcAft>
            </a:pPr>
            <a:endParaRPr lang="en-US" sz="1836" dirty="0">
              <a:solidFill>
                <a:srgbClr val="505050"/>
              </a:solidFill>
              <a:ea typeface="Segoe UI" pitchFamily="34" charset="0"/>
              <a:cs typeface="Segoe UI" pitchFamily="34" charset="0"/>
            </a:endParaRPr>
          </a:p>
          <a:p>
            <a:pPr>
              <a:lnSpc>
                <a:spcPct val="80000"/>
              </a:lnSpc>
              <a:spcAft>
                <a:spcPts val="612"/>
              </a:spcAft>
            </a:pPr>
            <a:r>
              <a:rPr lang="en-US" dirty="0">
                <a:solidFill>
                  <a:srgbClr val="505050"/>
                </a:solidFill>
                <a:ea typeface="Segoe UI" pitchFamily="34" charset="0"/>
                <a:cs typeface="Segoe UI" pitchFamily="34" charset="0"/>
              </a:rPr>
              <a:t>Malware tampers with  hardware and corrupts Operating System before it even starts</a:t>
            </a:r>
          </a:p>
          <a:p>
            <a:pPr>
              <a:lnSpc>
                <a:spcPct val="80000"/>
              </a:lnSpc>
              <a:spcAft>
                <a:spcPts val="612"/>
              </a:spcAft>
            </a:pPr>
            <a:endParaRPr lang="en-US" dirty="0">
              <a:solidFill>
                <a:srgbClr val="505050"/>
              </a:solidFill>
              <a:ea typeface="Segoe UI" pitchFamily="34" charset="0"/>
              <a:cs typeface="Segoe UI" pitchFamily="34" charset="0"/>
            </a:endParaRPr>
          </a:p>
          <a:p>
            <a:pPr>
              <a:lnSpc>
                <a:spcPct val="80000"/>
              </a:lnSpc>
              <a:spcAft>
                <a:spcPts val="612"/>
              </a:spcAft>
            </a:pPr>
            <a:r>
              <a:rPr lang="en-US" dirty="0">
                <a:solidFill>
                  <a:srgbClr val="505050"/>
                </a:solidFill>
                <a:ea typeface="Segoe UI" pitchFamily="34" charset="0"/>
                <a:cs typeface="Segoe UI" pitchFamily="34" charset="0"/>
              </a:rPr>
              <a:t>UEFI Secure Boot prevents device tampering and ensures OS starts with integrity</a:t>
            </a:r>
          </a:p>
        </p:txBody>
      </p:sp>
      <p:sp>
        <p:nvSpPr>
          <p:cNvPr id="31" name="Rectangle 30"/>
          <p:cNvSpPr/>
          <p:nvPr/>
        </p:nvSpPr>
        <p:spPr>
          <a:xfrm>
            <a:off x="457200" y="1686224"/>
            <a:ext cx="2757446" cy="1059730"/>
          </a:xfrm>
          <a:prstGeom prst="rect">
            <a:avLst/>
          </a:prstGeom>
          <a:solidFill>
            <a:srgbClr val="525252"/>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r>
              <a:rPr lang="en-US" sz="2400" spc="-102"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rPr>
              <a:t>Device integrity</a:t>
            </a:r>
          </a:p>
        </p:txBody>
      </p:sp>
      <p:sp>
        <p:nvSpPr>
          <p:cNvPr id="33" name="Rectangle 32"/>
          <p:cNvSpPr/>
          <p:nvPr/>
        </p:nvSpPr>
        <p:spPr>
          <a:xfrm>
            <a:off x="8844004" y="2745952"/>
            <a:ext cx="2757446" cy="375644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nSpc>
                <a:spcPct val="80000"/>
              </a:lnSpc>
              <a:spcAft>
                <a:spcPts val="612"/>
              </a:spcAft>
            </a:pPr>
            <a:endParaRPr lang="en-US" dirty="0">
              <a:solidFill>
                <a:srgbClr val="505050"/>
              </a:solidFill>
              <a:ea typeface="Segoe UI" pitchFamily="34" charset="0"/>
              <a:cs typeface="Segoe UI" pitchFamily="34" charset="0"/>
            </a:endParaRPr>
          </a:p>
          <a:p>
            <a:pPr>
              <a:lnSpc>
                <a:spcPct val="80000"/>
              </a:lnSpc>
              <a:spcAft>
                <a:spcPts val="612"/>
              </a:spcAft>
            </a:pPr>
            <a:r>
              <a:rPr lang="en-US" dirty="0">
                <a:solidFill>
                  <a:srgbClr val="505050"/>
                </a:solidFill>
                <a:ea typeface="Segoe UI" pitchFamily="34" charset="0"/>
                <a:cs typeface="Segoe UI" pitchFamily="34" charset="0"/>
              </a:rPr>
              <a:t>Attacker gains access to users Password/PIN and 2FA device</a:t>
            </a:r>
          </a:p>
          <a:p>
            <a:pPr>
              <a:lnSpc>
                <a:spcPct val="80000"/>
              </a:lnSpc>
              <a:spcAft>
                <a:spcPts val="612"/>
              </a:spcAft>
            </a:pPr>
            <a:endParaRPr lang="en-US" dirty="0">
              <a:solidFill>
                <a:srgbClr val="505050"/>
              </a:solidFill>
              <a:ea typeface="Segoe UI" pitchFamily="34" charset="0"/>
              <a:cs typeface="Segoe UI" pitchFamily="34" charset="0"/>
            </a:endParaRPr>
          </a:p>
          <a:p>
            <a:pPr>
              <a:lnSpc>
                <a:spcPct val="80000"/>
              </a:lnSpc>
              <a:spcAft>
                <a:spcPts val="612"/>
              </a:spcAft>
            </a:pPr>
            <a:r>
              <a:rPr lang="en-US" dirty="0">
                <a:solidFill>
                  <a:srgbClr val="505050"/>
                </a:solidFill>
                <a:ea typeface="Segoe UI" pitchFamily="34" charset="0"/>
                <a:cs typeface="Segoe UI" pitchFamily="34" charset="0"/>
              </a:rPr>
              <a:t>Using a biometric for authentication increases the level of difficult for an attacker to the highest level</a:t>
            </a:r>
          </a:p>
        </p:txBody>
      </p:sp>
      <p:sp>
        <p:nvSpPr>
          <p:cNvPr id="34" name="Rectangle 33"/>
          <p:cNvSpPr/>
          <p:nvPr/>
        </p:nvSpPr>
        <p:spPr>
          <a:xfrm>
            <a:off x="8844004" y="1686223"/>
            <a:ext cx="2757446" cy="1059730"/>
          </a:xfrm>
          <a:prstGeom prst="rect">
            <a:avLst/>
          </a:prstGeom>
          <a:solidFill>
            <a:srgbClr val="525252"/>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r>
              <a:rPr lang="en-US" sz="2400" spc="-102"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rPr>
              <a:t>Biometric sensors</a:t>
            </a:r>
          </a:p>
        </p:txBody>
      </p:sp>
      <p:sp>
        <p:nvSpPr>
          <p:cNvPr id="36" name="Rectangle 35"/>
          <p:cNvSpPr/>
          <p:nvPr/>
        </p:nvSpPr>
        <p:spPr>
          <a:xfrm>
            <a:off x="3252801" y="2745948"/>
            <a:ext cx="2757446" cy="375644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nSpc>
                <a:spcPct val="80000"/>
              </a:lnSpc>
              <a:spcAft>
                <a:spcPts val="612"/>
              </a:spcAft>
            </a:pPr>
            <a:endParaRPr lang="en-US" sz="1836" dirty="0">
              <a:solidFill>
                <a:srgbClr val="505050"/>
              </a:solidFill>
              <a:ea typeface="Segoe UI" pitchFamily="34" charset="0"/>
              <a:cs typeface="Segoe UI" pitchFamily="34" charset="0"/>
            </a:endParaRPr>
          </a:p>
          <a:p>
            <a:pPr>
              <a:lnSpc>
                <a:spcPct val="80000"/>
              </a:lnSpc>
              <a:spcAft>
                <a:spcPts val="612"/>
              </a:spcAft>
            </a:pPr>
            <a:r>
              <a:rPr lang="en-US" sz="1836" dirty="0">
                <a:solidFill>
                  <a:srgbClr val="505050"/>
                </a:solidFill>
                <a:ea typeface="Segoe UI" pitchFamily="34" charset="0"/>
                <a:cs typeface="Segoe UI" pitchFamily="34" charset="0"/>
              </a:rPr>
              <a:t>Malware compromises integrity related defenses and gains unauthorized access to sensitive information (e.g.: keys)</a:t>
            </a:r>
          </a:p>
          <a:p>
            <a:pPr>
              <a:lnSpc>
                <a:spcPct val="80000"/>
              </a:lnSpc>
              <a:spcAft>
                <a:spcPts val="612"/>
              </a:spcAft>
            </a:pPr>
            <a:endParaRPr lang="en-US" sz="1836" dirty="0">
              <a:solidFill>
                <a:srgbClr val="505050"/>
              </a:solidFill>
              <a:ea typeface="Segoe UI" pitchFamily="34" charset="0"/>
              <a:cs typeface="Segoe UI" pitchFamily="34" charset="0"/>
            </a:endParaRPr>
          </a:p>
          <a:p>
            <a:pPr>
              <a:lnSpc>
                <a:spcPct val="80000"/>
              </a:lnSpc>
              <a:spcAft>
                <a:spcPts val="612"/>
              </a:spcAft>
            </a:pPr>
            <a:r>
              <a:rPr lang="en-US" dirty="0">
                <a:solidFill>
                  <a:srgbClr val="505050"/>
                </a:solidFill>
                <a:ea typeface="Segoe UI" pitchFamily="34" charset="0"/>
                <a:cs typeface="Segoe UI" pitchFamily="34" charset="0"/>
              </a:rPr>
              <a:t>TPM processor provides tamper proof integrity validation and prevents unauthorized access to sensitive information </a:t>
            </a:r>
          </a:p>
        </p:txBody>
      </p:sp>
      <p:sp>
        <p:nvSpPr>
          <p:cNvPr id="37" name="Rectangle 36"/>
          <p:cNvSpPr/>
          <p:nvPr/>
        </p:nvSpPr>
        <p:spPr>
          <a:xfrm>
            <a:off x="3252801" y="1686224"/>
            <a:ext cx="2757446" cy="1059730"/>
          </a:xfrm>
          <a:prstGeom prst="rect">
            <a:avLst/>
          </a:prstGeom>
          <a:solidFill>
            <a:srgbClr val="525252"/>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r>
              <a:rPr lang="en-US" sz="2400" spc="-102"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rPr>
              <a:t>Cryptographic processing</a:t>
            </a:r>
          </a:p>
        </p:txBody>
      </p:sp>
    </p:spTree>
    <p:extLst>
      <p:ext uri="{BB962C8B-B14F-4D97-AF65-F5344CB8AC3E}">
        <p14:creationId xmlns:p14="http://schemas.microsoft.com/office/powerpoint/2010/main" val="256054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0" name="Rectangle 29"/>
          <p:cNvSpPr/>
          <p:nvPr/>
        </p:nvSpPr>
        <p:spPr>
          <a:xfrm>
            <a:off x="565273" y="2343100"/>
            <a:ext cx="5277109" cy="2308324"/>
          </a:xfrm>
          <a:prstGeom prst="rect">
            <a:avLst/>
          </a:prstGeom>
        </p:spPr>
        <p:txBody>
          <a:bodyPr wrap="square">
            <a:spAutoFit/>
          </a:bodyPr>
          <a:lstStyle/>
          <a:p>
            <a:pPr>
              <a:lnSpc>
                <a:spcPct val="90000"/>
              </a:lnSpc>
              <a:spcAft>
                <a:spcPts val="0"/>
              </a:spcAft>
              <a:buClr>
                <a:srgbClr val="00BCF2"/>
              </a:buClr>
            </a:pPr>
            <a:r>
              <a:rPr lang="en-US" sz="4000" b="1" spc="-100" dirty="0">
                <a:ln w="3175">
                  <a:noFill/>
                </a:ln>
              </a:rPr>
              <a:t>THE END OF PASSWORDS, </a:t>
            </a:r>
            <a:endParaRPr lang="en-US" sz="2000" b="1" spc="-100" dirty="0">
              <a:ln w="3175">
                <a:noFill/>
              </a:ln>
            </a:endParaRPr>
          </a:p>
          <a:p>
            <a:pPr>
              <a:lnSpc>
                <a:spcPct val="90000"/>
              </a:lnSpc>
              <a:spcAft>
                <a:spcPts val="0"/>
              </a:spcAft>
              <a:buClr>
                <a:srgbClr val="00BCF2"/>
              </a:buClr>
            </a:pPr>
            <a:r>
              <a:rPr lang="en-US" sz="4000" b="1" spc="-100" dirty="0">
                <a:ln w="3175">
                  <a:noFill/>
                </a:ln>
              </a:rPr>
              <a:t>TWO-FACTOR FOR EVERYONE</a:t>
            </a:r>
          </a:p>
        </p:txBody>
      </p:sp>
      <p:sp>
        <p:nvSpPr>
          <p:cNvPr id="31" name="Rectangle 30"/>
          <p:cNvSpPr/>
          <p:nvPr/>
        </p:nvSpPr>
        <p:spPr>
          <a:xfrm>
            <a:off x="565273" y="2897098"/>
            <a:ext cx="4874424" cy="1200329"/>
          </a:xfrm>
          <a:prstGeom prst="rect">
            <a:avLst/>
          </a:prstGeom>
        </p:spPr>
        <p:txBody>
          <a:bodyPr wrap="square">
            <a:spAutoFit/>
          </a:bodyPr>
          <a:lstStyle/>
          <a:p>
            <a:pPr>
              <a:lnSpc>
                <a:spcPct val="90000"/>
              </a:lnSpc>
              <a:spcAft>
                <a:spcPts val="0"/>
              </a:spcAft>
              <a:buClr>
                <a:srgbClr val="00BCF2"/>
              </a:buClr>
            </a:pPr>
            <a:r>
              <a:rPr lang="en-US" sz="4000" b="1" spc="-100" dirty="0">
                <a:ln w="3175">
                  <a:noFill/>
                </a:ln>
              </a:rPr>
              <a:t>HARDWARE ROOTED TRUST</a:t>
            </a:r>
          </a:p>
        </p:txBody>
      </p:sp>
      <p:sp>
        <p:nvSpPr>
          <p:cNvPr id="23" name="Oval 22"/>
          <p:cNvSpPr/>
          <p:nvPr/>
        </p:nvSpPr>
        <p:spPr bwMode="auto">
          <a:xfrm>
            <a:off x="6019604" y="822129"/>
            <a:ext cx="5350268" cy="5350268"/>
          </a:xfrm>
          <a:prstGeom prst="ellipse">
            <a:avLst/>
          </a:prstGeom>
          <a:solidFill>
            <a:srgbClr val="D2D2D2"/>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Freeform 31"/>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Freeform 32"/>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2050">
              <a:alpha val="49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Freeform 33"/>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Freeform 34"/>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Freeform 35"/>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Freeform 37"/>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chemeClr val="accent1">
              <a:lumMod val="50000"/>
            </a:scheme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TextBox 39"/>
          <p:cNvSpPr txBox="1"/>
          <p:nvPr/>
        </p:nvSpPr>
        <p:spPr>
          <a:xfrm>
            <a:off x="6635796" y="2337306"/>
            <a:ext cx="1834975"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DEVICES</a:t>
            </a:r>
          </a:p>
        </p:txBody>
      </p:sp>
      <p:sp>
        <p:nvSpPr>
          <p:cNvPr id="41" name="TextBox 40"/>
          <p:cNvSpPr txBox="1"/>
          <p:nvPr/>
        </p:nvSpPr>
        <p:spPr>
          <a:xfrm>
            <a:off x="9157966" y="2337306"/>
            <a:ext cx="1496134"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IDENTITIES</a:t>
            </a:r>
          </a:p>
        </p:txBody>
      </p:sp>
      <p:sp>
        <p:nvSpPr>
          <p:cNvPr id="42" name="TextBox 41"/>
          <p:cNvSpPr txBox="1"/>
          <p:nvPr/>
        </p:nvSpPr>
        <p:spPr>
          <a:xfrm>
            <a:off x="8851854" y="4256606"/>
            <a:ext cx="197464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INFORMATION</a:t>
            </a:r>
          </a:p>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PROTECTION</a:t>
            </a:r>
          </a:p>
        </p:txBody>
      </p:sp>
      <p:sp>
        <p:nvSpPr>
          <p:cNvPr id="43" name="TextBox 42"/>
          <p:cNvSpPr txBox="1"/>
          <p:nvPr/>
        </p:nvSpPr>
        <p:spPr>
          <a:xfrm>
            <a:off x="6642059" y="4256606"/>
            <a:ext cx="168873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THREAT RESISTANCE</a:t>
            </a:r>
          </a:p>
        </p:txBody>
      </p:sp>
    </p:spTree>
    <p:extLst>
      <p:ext uri="{BB962C8B-B14F-4D97-AF65-F5344CB8AC3E}">
        <p14:creationId xmlns:p14="http://schemas.microsoft.com/office/powerpoint/2010/main" val="2840756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6"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635" y="0"/>
            <a:ext cx="12435840" cy="6995160"/>
          </a:xfrm>
          <a:prstGeom prst="rect">
            <a:avLst/>
          </a:prstGeom>
        </p:spPr>
      </p:pic>
      <p:sp>
        <p:nvSpPr>
          <p:cNvPr id="2" name="Rectangle 1"/>
          <p:cNvSpPr/>
          <p:nvPr/>
        </p:nvSpPr>
        <p:spPr bwMode="auto">
          <a:xfrm>
            <a:off x="456884" y="1143000"/>
            <a:ext cx="5118418" cy="1662637"/>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itle 1"/>
          <p:cNvSpPr txBox="1">
            <a:spLocks/>
          </p:cNvSpPr>
          <p:nvPr/>
        </p:nvSpPr>
        <p:spPr>
          <a:xfrm>
            <a:off x="675439" y="1452727"/>
            <a:ext cx="4899862"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4000" b="1" dirty="0">
                <a:solidFill>
                  <a:srgbClr val="FFFFFF">
                    <a:lumMod val="95000"/>
                  </a:srgbClr>
                </a:solidFill>
                <a:latin typeface="Segoe UI"/>
              </a:rPr>
              <a:t>WINDOWS 10 IDENTITY GOALS</a:t>
            </a:r>
            <a:endParaRPr sz="4400" b="1" dirty="0">
              <a:solidFill>
                <a:srgbClr val="FFFFFF">
                  <a:lumMod val="95000"/>
                </a:srgbClr>
              </a:solidFill>
              <a:latin typeface="Segoe UI"/>
            </a:endParaRPr>
          </a:p>
        </p:txBody>
      </p:sp>
      <p:sp>
        <p:nvSpPr>
          <p:cNvPr id="11" name="Rectangle 10"/>
          <p:cNvSpPr/>
          <p:nvPr/>
        </p:nvSpPr>
        <p:spPr bwMode="auto">
          <a:xfrm>
            <a:off x="457200" y="3497262"/>
            <a:ext cx="2839574" cy="2176417"/>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457200" y="3497262"/>
            <a:ext cx="2839574" cy="9144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463147" y="3689393"/>
            <a:ext cx="2827680" cy="1292662"/>
          </a:xfrm>
          <a:prstGeom prst="rect">
            <a:avLst/>
          </a:prstGeom>
          <a:noFill/>
        </p:spPr>
        <p:txBody>
          <a:bodyPr wrap="square" lIns="182880" tIns="146304" rIns="182880" bIns="146304" rtlCol="0">
            <a:spAutoFit/>
          </a:bodyPr>
          <a:lstStyle/>
          <a:p>
            <a:pPr defTabSz="932472" fontAlgn="base">
              <a:lnSpc>
                <a:spcPct val="90000"/>
              </a:lnSpc>
              <a:spcBef>
                <a:spcPct val="0"/>
              </a:spcBef>
              <a:spcAft>
                <a:spcPct val="0"/>
              </a:spcAft>
              <a:defRPr/>
            </a:pPr>
            <a:r>
              <a:rPr lang="en-US" sz="2400" spc="-100" dirty="0">
                <a:ln w="3175">
                  <a:noFill/>
                </a:ln>
                <a:solidFill>
                  <a:srgbClr val="505050"/>
                </a:solidFill>
              </a:rPr>
              <a:t>Mainstream </a:t>
            </a:r>
            <a:br>
              <a:rPr lang="en-US" sz="2400" spc="-100" dirty="0">
                <a:ln w="3175">
                  <a:noFill/>
                </a:ln>
                <a:solidFill>
                  <a:srgbClr val="505050"/>
                </a:solidFill>
              </a:rPr>
            </a:br>
            <a:r>
              <a:rPr lang="en-US" sz="2400" spc="-100" dirty="0">
                <a:ln w="3175">
                  <a:noFill/>
                </a:ln>
                <a:solidFill>
                  <a:srgbClr val="505050"/>
                </a:solidFill>
              </a:rPr>
              <a:t>two-factor authentication</a:t>
            </a:r>
          </a:p>
        </p:txBody>
      </p:sp>
      <p:sp>
        <p:nvSpPr>
          <p:cNvPr id="20" name="Rectangle 19"/>
          <p:cNvSpPr/>
          <p:nvPr/>
        </p:nvSpPr>
        <p:spPr bwMode="auto">
          <a:xfrm>
            <a:off x="3352425" y="3497262"/>
            <a:ext cx="2839574" cy="2176417"/>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3352425" y="3497262"/>
            <a:ext cx="2839574" cy="9144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3358372" y="3689393"/>
            <a:ext cx="2827680" cy="1625060"/>
          </a:xfrm>
          <a:prstGeom prst="rect">
            <a:avLst/>
          </a:prstGeom>
          <a:noFill/>
        </p:spPr>
        <p:txBody>
          <a:bodyPr wrap="square" lIns="182880" tIns="146304" rIns="182880" bIns="146304" rtlCol="0">
            <a:spAutoFit/>
          </a:bodyPr>
          <a:lstStyle/>
          <a:p>
            <a:pPr defTabSz="932472" fontAlgn="base">
              <a:lnSpc>
                <a:spcPct val="90000"/>
              </a:lnSpc>
              <a:spcBef>
                <a:spcPct val="0"/>
              </a:spcBef>
              <a:spcAft>
                <a:spcPct val="0"/>
              </a:spcAft>
              <a:defRPr/>
            </a:pPr>
            <a:r>
              <a:rPr lang="en-US" sz="2400" spc="-100" dirty="0">
                <a:ln w="3175">
                  <a:noFill/>
                </a:ln>
                <a:solidFill>
                  <a:srgbClr val="505050"/>
                </a:solidFill>
              </a:rPr>
              <a:t>Make credentials theft resistant and breach and phish proof</a:t>
            </a:r>
          </a:p>
        </p:txBody>
      </p:sp>
      <p:sp>
        <p:nvSpPr>
          <p:cNvPr id="24" name="Rectangle 23"/>
          <p:cNvSpPr/>
          <p:nvPr/>
        </p:nvSpPr>
        <p:spPr bwMode="auto">
          <a:xfrm>
            <a:off x="6247651" y="3497262"/>
            <a:ext cx="2839574" cy="2176417"/>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6247651" y="3497262"/>
            <a:ext cx="2839574" cy="9144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p:cNvSpPr txBox="1"/>
          <p:nvPr/>
        </p:nvSpPr>
        <p:spPr>
          <a:xfrm>
            <a:off x="6253598" y="3689393"/>
            <a:ext cx="2827680" cy="1292662"/>
          </a:xfrm>
          <a:prstGeom prst="rect">
            <a:avLst/>
          </a:prstGeom>
          <a:noFill/>
        </p:spPr>
        <p:txBody>
          <a:bodyPr wrap="square" lIns="182880" tIns="146304" rIns="182880" bIns="146304" rtlCol="0">
            <a:spAutoFit/>
          </a:bodyPr>
          <a:lstStyle/>
          <a:p>
            <a:pPr>
              <a:lnSpc>
                <a:spcPct val="90000"/>
              </a:lnSpc>
              <a:spcAft>
                <a:spcPts val="600"/>
              </a:spcAft>
            </a:pPr>
            <a:r>
              <a:rPr lang="en-US" sz="2400" spc="-100" dirty="0">
                <a:ln w="3175">
                  <a:noFill/>
                </a:ln>
                <a:solidFill>
                  <a:srgbClr val="505050"/>
                </a:solidFill>
              </a:rPr>
              <a:t>Deliver solution to both consumer and business users</a:t>
            </a:r>
          </a:p>
        </p:txBody>
      </p:sp>
      <p:sp>
        <p:nvSpPr>
          <p:cNvPr id="29" name="Rectangle 28"/>
          <p:cNvSpPr/>
          <p:nvPr/>
        </p:nvSpPr>
        <p:spPr bwMode="auto">
          <a:xfrm>
            <a:off x="9142876" y="3497262"/>
            <a:ext cx="2839574" cy="2176417"/>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9142876" y="3497262"/>
            <a:ext cx="2839574" cy="9144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p:cNvSpPr txBox="1"/>
          <p:nvPr/>
        </p:nvSpPr>
        <p:spPr>
          <a:xfrm>
            <a:off x="9148823" y="3689393"/>
            <a:ext cx="2664805" cy="1625060"/>
          </a:xfrm>
          <a:prstGeom prst="rect">
            <a:avLst/>
          </a:prstGeom>
          <a:noFill/>
        </p:spPr>
        <p:txBody>
          <a:bodyPr wrap="square" lIns="182880" tIns="146304" rIns="182880" bIns="146304" rtlCol="0">
            <a:spAutoFit/>
          </a:bodyPr>
          <a:lstStyle/>
          <a:p>
            <a:pPr>
              <a:lnSpc>
                <a:spcPct val="90000"/>
              </a:lnSpc>
              <a:spcAft>
                <a:spcPts val="600"/>
              </a:spcAft>
            </a:pPr>
            <a:r>
              <a:rPr lang="en-US" sz="2400" spc="-100" dirty="0">
                <a:ln w="3175">
                  <a:noFill/>
                </a:ln>
                <a:solidFill>
                  <a:srgbClr val="505050"/>
                </a:solidFill>
              </a:rPr>
              <a:t>Use credentials on familiar mobile devices for desktop sign-in</a:t>
            </a:r>
          </a:p>
        </p:txBody>
      </p:sp>
    </p:spTree>
    <p:extLst>
      <p:ext uri="{BB962C8B-B14F-4D97-AF65-F5344CB8AC3E}">
        <p14:creationId xmlns:p14="http://schemas.microsoft.com/office/powerpoint/2010/main" val="172257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up)">
                                      <p:cBhvr>
                                        <p:cTn id="29" dur="500"/>
                                        <p:tgtEl>
                                          <p:spTgt spid="3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P spid="20" grpId="0" animBg="1"/>
      <p:bldP spid="21" grpId="0" animBg="1"/>
      <p:bldP spid="22" grpId="0"/>
      <p:bldP spid="24" grpId="0" animBg="1"/>
      <p:bldP spid="25" grpId="0" animBg="1"/>
      <p:bldP spid="26" grpId="0"/>
      <p:bldP spid="29" grpId="0" animBg="1"/>
      <p:bldP spid="30"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0" y="0"/>
            <a:ext cx="12435840" cy="6995160"/>
          </a:xfrm>
          <a:prstGeom prst="rect">
            <a:avLst/>
          </a:prstGeom>
        </p:spPr>
      </p:pic>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algn="ctr" defTabSz="914400">
              <a:defRPr/>
            </a:pPr>
            <a:endParaRPr lang="en-US" kern="0">
              <a:solidFill>
                <a:srgbClr val="FFFFFF"/>
              </a:solidFill>
            </a:endParaRPr>
          </a:p>
        </p:txBody>
      </p:sp>
      <p:grpSp>
        <p:nvGrpSpPr>
          <p:cNvPr id="11" name="Group 10"/>
          <p:cNvGrpSpPr/>
          <p:nvPr/>
        </p:nvGrpSpPr>
        <p:grpSpPr>
          <a:xfrm>
            <a:off x="342900" y="3051952"/>
            <a:ext cx="11749404" cy="1387476"/>
            <a:chOff x="342900" y="3852649"/>
            <a:chExt cx="11749404" cy="1387476"/>
          </a:xfrm>
        </p:grpSpPr>
        <p:sp>
          <p:nvSpPr>
            <p:cNvPr id="42" name="Rectangle 41"/>
            <p:cNvSpPr/>
            <p:nvPr/>
          </p:nvSpPr>
          <p:spPr bwMode="auto">
            <a:xfrm>
              <a:off x="342900" y="3852649"/>
              <a:ext cx="11749404" cy="13874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1854655" y="4170369"/>
              <a:ext cx="9204119" cy="849463"/>
            </a:xfrm>
            <a:prstGeom prst="rect">
              <a:avLst/>
            </a:prstGeom>
            <a:noFill/>
          </p:spPr>
          <p:txBody>
            <a:bodyPr wrap="square" lIns="182880" tIns="146304" rIns="182880" bIns="146304" rtlCol="0">
              <a:spAutoFit/>
            </a:bodyPr>
            <a:lstStyle/>
            <a:p>
              <a:pPr defTabSz="914277">
                <a:lnSpc>
                  <a:spcPct val="90000"/>
                </a:lnSpc>
                <a:spcBef>
                  <a:spcPct val="0"/>
                </a:spcBef>
                <a:spcAft>
                  <a:spcPts val="600"/>
                </a:spcAft>
              </a:pPr>
              <a:r>
                <a:rPr lang="en-US" sz="4000" b="1" spc="-100" dirty="0">
                  <a:ln w="3175">
                    <a:noFill/>
                  </a:ln>
                  <a:solidFill>
                    <a:schemeClr val="accent1">
                      <a:lumMod val="50000"/>
                    </a:schemeClr>
                  </a:solidFill>
                </a:rPr>
                <a:t>USER IDENTITY &amp; AUTHENTICATION</a:t>
              </a:r>
            </a:p>
          </p:txBody>
        </p:sp>
        <p:grpSp>
          <p:nvGrpSpPr>
            <p:cNvPr id="51" name="Group 50"/>
            <p:cNvGrpSpPr/>
            <p:nvPr/>
          </p:nvGrpSpPr>
          <p:grpSpPr>
            <a:xfrm>
              <a:off x="782509" y="4170369"/>
              <a:ext cx="1072146" cy="711107"/>
              <a:chOff x="3639096" y="913028"/>
              <a:chExt cx="1163702" cy="771832"/>
            </a:xfrm>
            <a:solidFill>
              <a:srgbClr val="002050"/>
            </a:solidFill>
          </p:grpSpPr>
          <p:sp>
            <p:nvSpPr>
              <p:cNvPr id="54" name="Freeform 5"/>
              <p:cNvSpPr>
                <a:spLocks/>
              </p:cNvSpPr>
              <p:nvPr/>
            </p:nvSpPr>
            <p:spPr bwMode="auto">
              <a:xfrm>
                <a:off x="4388736" y="985556"/>
                <a:ext cx="414062" cy="614326"/>
              </a:xfrm>
              <a:custGeom>
                <a:avLst/>
                <a:gdLst>
                  <a:gd name="T0" fmla="*/ 38 w 589"/>
                  <a:gd name="T1" fmla="*/ 360 h 873"/>
                  <a:gd name="T2" fmla="*/ 28 w 589"/>
                  <a:gd name="T3" fmla="*/ 393 h 873"/>
                  <a:gd name="T4" fmla="*/ 22 w 589"/>
                  <a:gd name="T5" fmla="*/ 415 h 873"/>
                  <a:gd name="T6" fmla="*/ 44 w 589"/>
                  <a:gd name="T7" fmla="*/ 420 h 873"/>
                  <a:gd name="T8" fmla="*/ 126 w 589"/>
                  <a:gd name="T9" fmla="*/ 447 h 873"/>
                  <a:gd name="T10" fmla="*/ 126 w 589"/>
                  <a:gd name="T11" fmla="*/ 486 h 873"/>
                  <a:gd name="T12" fmla="*/ 82 w 589"/>
                  <a:gd name="T13" fmla="*/ 518 h 873"/>
                  <a:gd name="T14" fmla="*/ 71 w 589"/>
                  <a:gd name="T15" fmla="*/ 540 h 873"/>
                  <a:gd name="T16" fmla="*/ 191 w 589"/>
                  <a:gd name="T17" fmla="*/ 666 h 873"/>
                  <a:gd name="T18" fmla="*/ 240 w 589"/>
                  <a:gd name="T19" fmla="*/ 873 h 873"/>
                  <a:gd name="T20" fmla="*/ 589 w 589"/>
                  <a:gd name="T21" fmla="*/ 873 h 873"/>
                  <a:gd name="T22" fmla="*/ 578 w 589"/>
                  <a:gd name="T23" fmla="*/ 660 h 873"/>
                  <a:gd name="T24" fmla="*/ 524 w 589"/>
                  <a:gd name="T25" fmla="*/ 606 h 873"/>
                  <a:gd name="T26" fmla="*/ 436 w 589"/>
                  <a:gd name="T27" fmla="*/ 573 h 873"/>
                  <a:gd name="T28" fmla="*/ 382 w 589"/>
                  <a:gd name="T29" fmla="*/ 546 h 873"/>
                  <a:gd name="T30" fmla="*/ 355 w 589"/>
                  <a:gd name="T31" fmla="*/ 518 h 873"/>
                  <a:gd name="T32" fmla="*/ 317 w 589"/>
                  <a:gd name="T33" fmla="*/ 486 h 873"/>
                  <a:gd name="T34" fmla="*/ 317 w 589"/>
                  <a:gd name="T35" fmla="*/ 447 h 873"/>
                  <a:gd name="T36" fmla="*/ 398 w 589"/>
                  <a:gd name="T37" fmla="*/ 420 h 873"/>
                  <a:gd name="T38" fmla="*/ 420 w 589"/>
                  <a:gd name="T39" fmla="*/ 415 h 873"/>
                  <a:gd name="T40" fmla="*/ 409 w 589"/>
                  <a:gd name="T41" fmla="*/ 393 h 873"/>
                  <a:gd name="T42" fmla="*/ 398 w 589"/>
                  <a:gd name="T43" fmla="*/ 360 h 873"/>
                  <a:gd name="T44" fmla="*/ 442 w 589"/>
                  <a:gd name="T45" fmla="*/ 398 h 873"/>
                  <a:gd name="T46" fmla="*/ 409 w 589"/>
                  <a:gd name="T47" fmla="*/ 316 h 873"/>
                  <a:gd name="T48" fmla="*/ 393 w 589"/>
                  <a:gd name="T49" fmla="*/ 240 h 873"/>
                  <a:gd name="T50" fmla="*/ 366 w 589"/>
                  <a:gd name="T51" fmla="*/ 93 h 873"/>
                  <a:gd name="T52" fmla="*/ 322 w 589"/>
                  <a:gd name="T53" fmla="*/ 33 h 873"/>
                  <a:gd name="T54" fmla="*/ 224 w 589"/>
                  <a:gd name="T55" fmla="*/ 0 h 873"/>
                  <a:gd name="T56" fmla="*/ 218 w 589"/>
                  <a:gd name="T57" fmla="*/ 0 h 873"/>
                  <a:gd name="T58" fmla="*/ 218 w 589"/>
                  <a:gd name="T59" fmla="*/ 0 h 873"/>
                  <a:gd name="T60" fmla="*/ 120 w 589"/>
                  <a:gd name="T61" fmla="*/ 33 h 873"/>
                  <a:gd name="T62" fmla="*/ 77 w 589"/>
                  <a:gd name="T63" fmla="*/ 93 h 873"/>
                  <a:gd name="T64" fmla="*/ 49 w 589"/>
                  <a:gd name="T65" fmla="*/ 240 h 873"/>
                  <a:gd name="T66" fmla="*/ 33 w 589"/>
                  <a:gd name="T67" fmla="*/ 322 h 873"/>
                  <a:gd name="T68" fmla="*/ 0 w 589"/>
                  <a:gd name="T69" fmla="*/ 398 h 873"/>
                  <a:gd name="T70" fmla="*/ 38 w 589"/>
                  <a:gd name="T71" fmla="*/ 36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9" h="873">
                    <a:moveTo>
                      <a:pt x="38" y="360"/>
                    </a:moveTo>
                    <a:cubicBezTo>
                      <a:pt x="38" y="360"/>
                      <a:pt x="33" y="393"/>
                      <a:pt x="28" y="393"/>
                    </a:cubicBezTo>
                    <a:cubicBezTo>
                      <a:pt x="28" y="398"/>
                      <a:pt x="17" y="415"/>
                      <a:pt x="22" y="415"/>
                    </a:cubicBezTo>
                    <a:cubicBezTo>
                      <a:pt x="44" y="420"/>
                      <a:pt x="44" y="420"/>
                      <a:pt x="44" y="420"/>
                    </a:cubicBezTo>
                    <a:cubicBezTo>
                      <a:pt x="126" y="447"/>
                      <a:pt x="126" y="447"/>
                      <a:pt x="126" y="447"/>
                    </a:cubicBezTo>
                    <a:cubicBezTo>
                      <a:pt x="126" y="486"/>
                      <a:pt x="126" y="486"/>
                      <a:pt x="126" y="486"/>
                    </a:cubicBezTo>
                    <a:cubicBezTo>
                      <a:pt x="115" y="486"/>
                      <a:pt x="88" y="507"/>
                      <a:pt x="82" y="518"/>
                    </a:cubicBezTo>
                    <a:cubicBezTo>
                      <a:pt x="82" y="524"/>
                      <a:pt x="77" y="535"/>
                      <a:pt x="71" y="540"/>
                    </a:cubicBezTo>
                    <a:cubicBezTo>
                      <a:pt x="148" y="573"/>
                      <a:pt x="191" y="617"/>
                      <a:pt x="191" y="666"/>
                    </a:cubicBezTo>
                    <a:cubicBezTo>
                      <a:pt x="191" y="671"/>
                      <a:pt x="240" y="835"/>
                      <a:pt x="240" y="873"/>
                    </a:cubicBezTo>
                    <a:cubicBezTo>
                      <a:pt x="589" y="873"/>
                      <a:pt x="589" y="873"/>
                      <a:pt x="589" y="873"/>
                    </a:cubicBezTo>
                    <a:cubicBezTo>
                      <a:pt x="578" y="660"/>
                      <a:pt x="578" y="660"/>
                      <a:pt x="578" y="660"/>
                    </a:cubicBezTo>
                    <a:cubicBezTo>
                      <a:pt x="578" y="660"/>
                      <a:pt x="556" y="611"/>
                      <a:pt x="524" y="606"/>
                    </a:cubicBezTo>
                    <a:cubicBezTo>
                      <a:pt x="496" y="600"/>
                      <a:pt x="453" y="589"/>
                      <a:pt x="436" y="573"/>
                    </a:cubicBezTo>
                    <a:cubicBezTo>
                      <a:pt x="426" y="567"/>
                      <a:pt x="393" y="551"/>
                      <a:pt x="382" y="546"/>
                    </a:cubicBezTo>
                    <a:cubicBezTo>
                      <a:pt x="371" y="546"/>
                      <a:pt x="360" y="524"/>
                      <a:pt x="355" y="518"/>
                    </a:cubicBezTo>
                    <a:cubicBezTo>
                      <a:pt x="355" y="507"/>
                      <a:pt x="322" y="486"/>
                      <a:pt x="317" y="486"/>
                    </a:cubicBezTo>
                    <a:cubicBezTo>
                      <a:pt x="317" y="447"/>
                      <a:pt x="317" y="447"/>
                      <a:pt x="317" y="447"/>
                    </a:cubicBezTo>
                    <a:cubicBezTo>
                      <a:pt x="398" y="420"/>
                      <a:pt x="398" y="420"/>
                      <a:pt x="398" y="420"/>
                    </a:cubicBezTo>
                    <a:cubicBezTo>
                      <a:pt x="420" y="415"/>
                      <a:pt x="420" y="415"/>
                      <a:pt x="420" y="415"/>
                    </a:cubicBezTo>
                    <a:cubicBezTo>
                      <a:pt x="426" y="415"/>
                      <a:pt x="409" y="398"/>
                      <a:pt x="409" y="393"/>
                    </a:cubicBezTo>
                    <a:cubicBezTo>
                      <a:pt x="409" y="387"/>
                      <a:pt x="398" y="360"/>
                      <a:pt x="398" y="360"/>
                    </a:cubicBezTo>
                    <a:cubicBezTo>
                      <a:pt x="398" y="360"/>
                      <a:pt x="431" y="393"/>
                      <a:pt x="442" y="398"/>
                    </a:cubicBezTo>
                    <a:cubicBezTo>
                      <a:pt x="442" y="398"/>
                      <a:pt x="415" y="349"/>
                      <a:pt x="409" y="316"/>
                    </a:cubicBezTo>
                    <a:cubicBezTo>
                      <a:pt x="398" y="289"/>
                      <a:pt x="393" y="246"/>
                      <a:pt x="393" y="240"/>
                    </a:cubicBezTo>
                    <a:cubicBezTo>
                      <a:pt x="393" y="235"/>
                      <a:pt x="376" y="115"/>
                      <a:pt x="366" y="93"/>
                    </a:cubicBezTo>
                    <a:cubicBezTo>
                      <a:pt x="355" y="76"/>
                      <a:pt x="344" y="44"/>
                      <a:pt x="322" y="33"/>
                    </a:cubicBezTo>
                    <a:cubicBezTo>
                      <a:pt x="300" y="22"/>
                      <a:pt x="267" y="0"/>
                      <a:pt x="224" y="0"/>
                    </a:cubicBezTo>
                    <a:cubicBezTo>
                      <a:pt x="224" y="0"/>
                      <a:pt x="224" y="0"/>
                      <a:pt x="218" y="0"/>
                    </a:cubicBezTo>
                    <a:cubicBezTo>
                      <a:pt x="218" y="0"/>
                      <a:pt x="218" y="0"/>
                      <a:pt x="218" y="0"/>
                    </a:cubicBezTo>
                    <a:cubicBezTo>
                      <a:pt x="175" y="0"/>
                      <a:pt x="142" y="22"/>
                      <a:pt x="120" y="33"/>
                    </a:cubicBezTo>
                    <a:cubicBezTo>
                      <a:pt x="98" y="44"/>
                      <a:pt x="82" y="76"/>
                      <a:pt x="77" y="93"/>
                    </a:cubicBezTo>
                    <a:cubicBezTo>
                      <a:pt x="66" y="115"/>
                      <a:pt x="49" y="235"/>
                      <a:pt x="49" y="240"/>
                    </a:cubicBezTo>
                    <a:cubicBezTo>
                      <a:pt x="49" y="246"/>
                      <a:pt x="44" y="289"/>
                      <a:pt x="33" y="322"/>
                    </a:cubicBezTo>
                    <a:cubicBezTo>
                      <a:pt x="28" y="349"/>
                      <a:pt x="0" y="398"/>
                      <a:pt x="0" y="398"/>
                    </a:cubicBezTo>
                    <a:cubicBezTo>
                      <a:pt x="11" y="393"/>
                      <a:pt x="38" y="360"/>
                      <a:pt x="38" y="36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p:cNvSpPr>
              <p:nvPr/>
            </p:nvSpPr>
            <p:spPr bwMode="auto">
              <a:xfrm>
                <a:off x="3639096" y="961741"/>
                <a:ext cx="418933" cy="622987"/>
              </a:xfrm>
              <a:custGeom>
                <a:avLst/>
                <a:gdLst>
                  <a:gd name="T0" fmla="*/ 388 w 596"/>
                  <a:gd name="T1" fmla="*/ 733 h 886"/>
                  <a:gd name="T2" fmla="*/ 388 w 596"/>
                  <a:gd name="T3" fmla="*/ 728 h 886"/>
                  <a:gd name="T4" fmla="*/ 388 w 596"/>
                  <a:gd name="T5" fmla="*/ 728 h 886"/>
                  <a:gd name="T6" fmla="*/ 591 w 596"/>
                  <a:gd name="T7" fmla="*/ 558 h 886"/>
                  <a:gd name="T8" fmla="*/ 591 w 596"/>
                  <a:gd name="T9" fmla="*/ 558 h 886"/>
                  <a:gd name="T10" fmla="*/ 520 w 596"/>
                  <a:gd name="T11" fmla="*/ 525 h 886"/>
                  <a:gd name="T12" fmla="*/ 509 w 596"/>
                  <a:gd name="T13" fmla="*/ 454 h 886"/>
                  <a:gd name="T14" fmla="*/ 569 w 596"/>
                  <a:gd name="T15" fmla="*/ 334 h 886"/>
                  <a:gd name="T16" fmla="*/ 591 w 596"/>
                  <a:gd name="T17" fmla="*/ 301 h 886"/>
                  <a:gd name="T18" fmla="*/ 574 w 596"/>
                  <a:gd name="T19" fmla="*/ 236 h 886"/>
                  <a:gd name="T20" fmla="*/ 574 w 596"/>
                  <a:gd name="T21" fmla="*/ 186 h 886"/>
                  <a:gd name="T22" fmla="*/ 525 w 596"/>
                  <a:gd name="T23" fmla="*/ 72 h 886"/>
                  <a:gd name="T24" fmla="*/ 476 w 596"/>
                  <a:gd name="T25" fmla="*/ 39 h 886"/>
                  <a:gd name="T26" fmla="*/ 438 w 596"/>
                  <a:gd name="T27" fmla="*/ 28 h 886"/>
                  <a:gd name="T28" fmla="*/ 438 w 596"/>
                  <a:gd name="T29" fmla="*/ 39 h 886"/>
                  <a:gd name="T30" fmla="*/ 438 w 596"/>
                  <a:gd name="T31" fmla="*/ 39 h 886"/>
                  <a:gd name="T32" fmla="*/ 432 w 596"/>
                  <a:gd name="T33" fmla="*/ 11 h 886"/>
                  <a:gd name="T34" fmla="*/ 432 w 596"/>
                  <a:gd name="T35" fmla="*/ 0 h 886"/>
                  <a:gd name="T36" fmla="*/ 383 w 596"/>
                  <a:gd name="T37" fmla="*/ 50 h 886"/>
                  <a:gd name="T38" fmla="*/ 388 w 596"/>
                  <a:gd name="T39" fmla="*/ 22 h 886"/>
                  <a:gd name="T40" fmla="*/ 317 w 596"/>
                  <a:gd name="T41" fmla="*/ 72 h 886"/>
                  <a:gd name="T42" fmla="*/ 268 w 596"/>
                  <a:gd name="T43" fmla="*/ 197 h 886"/>
                  <a:gd name="T44" fmla="*/ 273 w 596"/>
                  <a:gd name="T45" fmla="*/ 236 h 886"/>
                  <a:gd name="T46" fmla="*/ 262 w 596"/>
                  <a:gd name="T47" fmla="*/ 301 h 886"/>
                  <a:gd name="T48" fmla="*/ 290 w 596"/>
                  <a:gd name="T49" fmla="*/ 345 h 886"/>
                  <a:gd name="T50" fmla="*/ 334 w 596"/>
                  <a:gd name="T51" fmla="*/ 454 h 886"/>
                  <a:gd name="T52" fmla="*/ 323 w 596"/>
                  <a:gd name="T53" fmla="*/ 525 h 886"/>
                  <a:gd name="T54" fmla="*/ 230 w 596"/>
                  <a:gd name="T55" fmla="*/ 569 h 886"/>
                  <a:gd name="T56" fmla="*/ 104 w 596"/>
                  <a:gd name="T57" fmla="*/ 613 h 886"/>
                  <a:gd name="T58" fmla="*/ 22 w 596"/>
                  <a:gd name="T59" fmla="*/ 886 h 886"/>
                  <a:gd name="T60" fmla="*/ 350 w 596"/>
                  <a:gd name="T61" fmla="*/ 886 h 886"/>
                  <a:gd name="T62" fmla="*/ 388 w 596"/>
                  <a:gd name="T63" fmla="*/ 733 h 886"/>
                  <a:gd name="T64" fmla="*/ 388 w 596"/>
                  <a:gd name="T65" fmla="*/ 73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6" h="886">
                    <a:moveTo>
                      <a:pt x="388" y="733"/>
                    </a:moveTo>
                    <a:cubicBezTo>
                      <a:pt x="388" y="728"/>
                      <a:pt x="388" y="728"/>
                      <a:pt x="388" y="728"/>
                    </a:cubicBezTo>
                    <a:cubicBezTo>
                      <a:pt x="388" y="728"/>
                      <a:pt x="388" y="728"/>
                      <a:pt x="388" y="728"/>
                    </a:cubicBezTo>
                    <a:cubicBezTo>
                      <a:pt x="410" y="629"/>
                      <a:pt x="525" y="586"/>
                      <a:pt x="591" y="558"/>
                    </a:cubicBezTo>
                    <a:cubicBezTo>
                      <a:pt x="591" y="558"/>
                      <a:pt x="591" y="558"/>
                      <a:pt x="591" y="558"/>
                    </a:cubicBezTo>
                    <a:cubicBezTo>
                      <a:pt x="553" y="536"/>
                      <a:pt x="531" y="525"/>
                      <a:pt x="520" y="525"/>
                    </a:cubicBezTo>
                    <a:cubicBezTo>
                      <a:pt x="520" y="514"/>
                      <a:pt x="509" y="454"/>
                      <a:pt x="509" y="454"/>
                    </a:cubicBezTo>
                    <a:cubicBezTo>
                      <a:pt x="509" y="454"/>
                      <a:pt x="558" y="416"/>
                      <a:pt x="569" y="334"/>
                    </a:cubicBezTo>
                    <a:cubicBezTo>
                      <a:pt x="569" y="334"/>
                      <a:pt x="591" y="350"/>
                      <a:pt x="591" y="301"/>
                    </a:cubicBezTo>
                    <a:cubicBezTo>
                      <a:pt x="591" y="263"/>
                      <a:pt x="596" y="247"/>
                      <a:pt x="574" y="236"/>
                    </a:cubicBezTo>
                    <a:cubicBezTo>
                      <a:pt x="574" y="236"/>
                      <a:pt x="574" y="214"/>
                      <a:pt x="574" y="186"/>
                    </a:cubicBezTo>
                    <a:cubicBezTo>
                      <a:pt x="574" y="154"/>
                      <a:pt x="585" y="110"/>
                      <a:pt x="525" y="72"/>
                    </a:cubicBezTo>
                    <a:cubicBezTo>
                      <a:pt x="514" y="66"/>
                      <a:pt x="476" y="39"/>
                      <a:pt x="476" y="39"/>
                    </a:cubicBezTo>
                    <a:cubicBezTo>
                      <a:pt x="459" y="33"/>
                      <a:pt x="438" y="28"/>
                      <a:pt x="438" y="28"/>
                    </a:cubicBezTo>
                    <a:cubicBezTo>
                      <a:pt x="438" y="39"/>
                      <a:pt x="438" y="39"/>
                      <a:pt x="438" y="39"/>
                    </a:cubicBezTo>
                    <a:cubicBezTo>
                      <a:pt x="438" y="39"/>
                      <a:pt x="438" y="39"/>
                      <a:pt x="438" y="39"/>
                    </a:cubicBezTo>
                    <a:cubicBezTo>
                      <a:pt x="432" y="33"/>
                      <a:pt x="432" y="17"/>
                      <a:pt x="432" y="11"/>
                    </a:cubicBezTo>
                    <a:cubicBezTo>
                      <a:pt x="432" y="0"/>
                      <a:pt x="432" y="0"/>
                      <a:pt x="432" y="0"/>
                    </a:cubicBezTo>
                    <a:cubicBezTo>
                      <a:pt x="405" y="22"/>
                      <a:pt x="383" y="50"/>
                      <a:pt x="383" y="50"/>
                    </a:cubicBezTo>
                    <a:cubicBezTo>
                      <a:pt x="388" y="22"/>
                      <a:pt x="388" y="22"/>
                      <a:pt x="388" y="22"/>
                    </a:cubicBezTo>
                    <a:cubicBezTo>
                      <a:pt x="388" y="22"/>
                      <a:pt x="383" y="28"/>
                      <a:pt x="317" y="72"/>
                    </a:cubicBezTo>
                    <a:cubicBezTo>
                      <a:pt x="257" y="110"/>
                      <a:pt x="268" y="165"/>
                      <a:pt x="268" y="197"/>
                    </a:cubicBezTo>
                    <a:cubicBezTo>
                      <a:pt x="268" y="219"/>
                      <a:pt x="273" y="236"/>
                      <a:pt x="273" y="236"/>
                    </a:cubicBezTo>
                    <a:cubicBezTo>
                      <a:pt x="246" y="247"/>
                      <a:pt x="262" y="263"/>
                      <a:pt x="262" y="301"/>
                    </a:cubicBezTo>
                    <a:cubicBezTo>
                      <a:pt x="262" y="350"/>
                      <a:pt x="290" y="345"/>
                      <a:pt x="290" y="345"/>
                    </a:cubicBezTo>
                    <a:cubicBezTo>
                      <a:pt x="301" y="411"/>
                      <a:pt x="334" y="454"/>
                      <a:pt x="334" y="454"/>
                    </a:cubicBezTo>
                    <a:cubicBezTo>
                      <a:pt x="334" y="454"/>
                      <a:pt x="323" y="514"/>
                      <a:pt x="323" y="525"/>
                    </a:cubicBezTo>
                    <a:cubicBezTo>
                      <a:pt x="312" y="525"/>
                      <a:pt x="284" y="542"/>
                      <a:pt x="230" y="569"/>
                    </a:cubicBezTo>
                    <a:cubicBezTo>
                      <a:pt x="148" y="602"/>
                      <a:pt x="169" y="580"/>
                      <a:pt x="104" y="613"/>
                    </a:cubicBezTo>
                    <a:cubicBezTo>
                      <a:pt x="0" y="668"/>
                      <a:pt x="22" y="886"/>
                      <a:pt x="22" y="886"/>
                    </a:cubicBezTo>
                    <a:cubicBezTo>
                      <a:pt x="350" y="886"/>
                      <a:pt x="350" y="886"/>
                      <a:pt x="350" y="886"/>
                    </a:cubicBezTo>
                    <a:cubicBezTo>
                      <a:pt x="388" y="733"/>
                      <a:pt x="388" y="733"/>
                      <a:pt x="388" y="733"/>
                    </a:cubicBezTo>
                    <a:cubicBezTo>
                      <a:pt x="388" y="733"/>
                      <a:pt x="388" y="733"/>
                      <a:pt x="388" y="733"/>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7"/>
              <p:cNvSpPr>
                <a:spLocks/>
              </p:cNvSpPr>
              <p:nvPr/>
            </p:nvSpPr>
            <p:spPr bwMode="auto">
              <a:xfrm>
                <a:off x="3896193" y="913028"/>
                <a:ext cx="650591" cy="771832"/>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84186922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952010"/>
            <a:ext cx="12436475" cy="509050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1"/>
          <p:cNvSpPr txBox="1">
            <a:spLocks/>
          </p:cNvSpPr>
          <p:nvPr/>
        </p:nvSpPr>
        <p:spPr>
          <a:xfrm>
            <a:off x="768718" y="1992674"/>
            <a:ext cx="3821083"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4000" b="1" dirty="0">
                <a:solidFill>
                  <a:schemeClr val="bg1">
                    <a:lumMod val="95000"/>
                  </a:schemeClr>
                </a:solidFill>
                <a:latin typeface="+mn-lt"/>
              </a:rPr>
              <a:t>SHARED SECRETS</a:t>
            </a:r>
          </a:p>
        </p:txBody>
      </p:sp>
      <p:sp>
        <p:nvSpPr>
          <p:cNvPr id="13" name="Freeform 28"/>
          <p:cNvSpPr>
            <a:spLocks/>
          </p:cNvSpPr>
          <p:nvPr/>
        </p:nvSpPr>
        <p:spPr bwMode="black">
          <a:xfrm>
            <a:off x="6700629" y="4330280"/>
            <a:ext cx="2489901" cy="2095695"/>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solidFill>
            <a:srgbClr val="FFFFFF"/>
          </a:solidFill>
          <a:ln w="9525">
            <a:solidFill>
              <a:schemeClr val="bg1"/>
            </a:solidFill>
            <a:round/>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31" name="Freeform 30"/>
          <p:cNvSpPr/>
          <p:nvPr/>
        </p:nvSpPr>
        <p:spPr bwMode="black">
          <a:xfrm flipV="1">
            <a:off x="8805372" y="1244492"/>
            <a:ext cx="2579335" cy="2039994"/>
          </a:xfrm>
          <a:custGeom>
            <a:avLst/>
            <a:gdLst>
              <a:gd name="connsiteX0" fmla="*/ 0 w 1941789"/>
              <a:gd name="connsiteY0" fmla="*/ 2039994 h 2039994"/>
              <a:gd name="connsiteX1" fmla="*/ 1941789 w 1941789"/>
              <a:gd name="connsiteY1" fmla="*/ 2039994 h 2039994"/>
              <a:gd name="connsiteX2" fmla="*/ 1941789 w 1941789"/>
              <a:gd name="connsiteY2" fmla="*/ 559364 h 2039994"/>
              <a:gd name="connsiteX3" fmla="*/ 1033473 w 1941789"/>
              <a:gd name="connsiteY3" fmla="*/ 559364 h 2039994"/>
              <a:gd name="connsiteX4" fmla="*/ 362056 w 1941789"/>
              <a:gd name="connsiteY4" fmla="*/ 0 h 2039994"/>
              <a:gd name="connsiteX5" fmla="*/ 362056 w 1941789"/>
              <a:gd name="connsiteY5" fmla="*/ 559364 h 2039994"/>
              <a:gd name="connsiteX6" fmla="*/ 0 w 1941789"/>
              <a:gd name="connsiteY6" fmla="*/ 559364 h 203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789" h="2039994">
                <a:moveTo>
                  <a:pt x="0" y="2039994"/>
                </a:moveTo>
                <a:lnTo>
                  <a:pt x="1941789" y="2039994"/>
                </a:lnTo>
                <a:lnTo>
                  <a:pt x="1941789" y="559364"/>
                </a:lnTo>
                <a:lnTo>
                  <a:pt x="1033473" y="559364"/>
                </a:lnTo>
                <a:lnTo>
                  <a:pt x="362056" y="0"/>
                </a:lnTo>
                <a:lnTo>
                  <a:pt x="362056" y="559364"/>
                </a:lnTo>
                <a:lnTo>
                  <a:pt x="0" y="559364"/>
                </a:lnTo>
                <a:close/>
              </a:path>
            </a:pathLst>
          </a:custGeom>
          <a:noFill/>
          <a:ln w="57150">
            <a:solidFill>
              <a:schemeClr val="bg1">
                <a:lumMod val="95000"/>
              </a:schemeClr>
            </a:solidFill>
            <a:prstDash val="sysDot"/>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noAutofit/>
          </a:bodyPr>
          <a:lstStyle/>
          <a:p>
            <a:pPr defTabSz="740740"/>
            <a:endParaRPr lang="en-US" spc="-122" dirty="0">
              <a:solidFill>
                <a:schemeClr val="tx1">
                  <a:lumMod val="50000"/>
                </a:schemeClr>
              </a:solidFill>
              <a:latin typeface="Segoe Light" pitchFamily="34" charset="0"/>
            </a:endParaRPr>
          </a:p>
        </p:txBody>
      </p:sp>
      <p:sp>
        <p:nvSpPr>
          <p:cNvPr id="19" name="TextBox 18"/>
          <p:cNvSpPr txBox="1"/>
          <p:nvPr/>
        </p:nvSpPr>
        <p:spPr bwMode="black">
          <a:xfrm>
            <a:off x="9624936" y="1752996"/>
            <a:ext cx="1612670" cy="492443"/>
          </a:xfrm>
          <a:prstGeom prst="rect">
            <a:avLst/>
          </a:prstGeom>
          <a:noFill/>
        </p:spPr>
        <p:txBody>
          <a:bodyPr wrap="square" lIns="0" tIns="0" rIns="0" bIns="0" rtlCol="0">
            <a:spAutoFit/>
          </a:bodyPr>
          <a:lstStyle/>
          <a:p>
            <a:r>
              <a:rPr lang="en-US" sz="3200" spc="-135" dirty="0" err="1">
                <a:solidFill>
                  <a:schemeClr val="bg1">
                    <a:lumMod val="95000"/>
                  </a:schemeClr>
                </a:solidFill>
                <a:latin typeface="Segoe UI Semibold" panose="020B0702040204020203" pitchFamily="34" charset="0"/>
                <a:ea typeface="Segoe UI Black" panose="020B0A02040204020203" pitchFamily="34" charset="0"/>
                <a:cs typeface="Segoe UI Semibold" panose="020B0702040204020203" pitchFamily="34" charset="0"/>
              </a:rPr>
              <a:t>shhh</a:t>
            </a:r>
            <a:r>
              <a:rPr lang="en-US" sz="3200" spc="-135" dirty="0">
                <a:solidFill>
                  <a:schemeClr val="bg1">
                    <a:lumMod val="95000"/>
                  </a:schemeClr>
                </a:solidFill>
                <a:latin typeface="Segoe UI Semibold" panose="020B0702040204020203" pitchFamily="34" charset="0"/>
                <a:ea typeface="Segoe UI Black" panose="020B0A02040204020203" pitchFamily="34" charset="0"/>
                <a:cs typeface="Segoe UI Semibold" panose="020B0702040204020203" pitchFamily="34" charset="0"/>
              </a:rPr>
              <a:t>!</a:t>
            </a:r>
          </a:p>
        </p:txBody>
      </p:sp>
      <p:sp>
        <p:nvSpPr>
          <p:cNvPr id="37" name="Freeform 28"/>
          <p:cNvSpPr>
            <a:spLocks/>
          </p:cNvSpPr>
          <p:nvPr/>
        </p:nvSpPr>
        <p:spPr bwMode="black">
          <a:xfrm>
            <a:off x="5201747" y="4728281"/>
            <a:ext cx="2017034" cy="1697694"/>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solidFill>
            <a:srgbClr val="FFFFFF"/>
          </a:solidFill>
          <a:ln w="76200">
            <a:solidFill>
              <a:srgbClr val="003C6C"/>
            </a:solidFill>
            <a:round/>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38" name="Oval 30"/>
          <p:cNvSpPr>
            <a:spLocks noChangeArrowheads="1"/>
          </p:cNvSpPr>
          <p:nvPr/>
        </p:nvSpPr>
        <p:spPr bwMode="black">
          <a:xfrm>
            <a:off x="5616315" y="3505313"/>
            <a:ext cx="1203843" cy="1203529"/>
          </a:xfrm>
          <a:prstGeom prst="ellipse">
            <a:avLst/>
          </a:prstGeom>
          <a:solidFill>
            <a:srgbClr val="FFFFFF"/>
          </a:solidFill>
          <a:ln w="76200">
            <a:solidFill>
              <a:srgbClr val="003C6C"/>
            </a:solidFill>
            <a:round/>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36" name="Rectangle 35"/>
          <p:cNvSpPr/>
          <p:nvPr/>
        </p:nvSpPr>
        <p:spPr bwMode="auto">
          <a:xfrm>
            <a:off x="0" y="6042514"/>
            <a:ext cx="12436475" cy="95201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Freeform 29"/>
          <p:cNvSpPr/>
          <p:nvPr/>
        </p:nvSpPr>
        <p:spPr>
          <a:xfrm rot="20874566">
            <a:off x="6773512" y="3479099"/>
            <a:ext cx="845176" cy="827078"/>
          </a:xfrm>
          <a:custGeom>
            <a:avLst/>
            <a:gdLst>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470400 w 5359400"/>
              <a:gd name="connsiteY36" fmla="*/ 4356100 h 5257800"/>
              <a:gd name="connsiteX37" fmla="*/ 4279900 w 5359400"/>
              <a:gd name="connsiteY37" fmla="*/ 4318000 h 5257800"/>
              <a:gd name="connsiteX38" fmla="*/ 3898900 w 5359400"/>
              <a:gd name="connsiteY38" fmla="*/ 4864100 h 5257800"/>
              <a:gd name="connsiteX39" fmla="*/ 3276600 w 5359400"/>
              <a:gd name="connsiteY39" fmla="*/ 5168900 h 5257800"/>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279900 w 5359400"/>
              <a:gd name="connsiteY36" fmla="*/ 4318000 h 5257800"/>
              <a:gd name="connsiteX37" fmla="*/ 3898900 w 5359400"/>
              <a:gd name="connsiteY37" fmla="*/ 4864100 h 5257800"/>
              <a:gd name="connsiteX38" fmla="*/ 3276600 w 5359400"/>
              <a:gd name="connsiteY38" fmla="*/ 5168900 h 5257800"/>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279900 w 5359400"/>
              <a:gd name="connsiteY36" fmla="*/ 4318000 h 5257800"/>
              <a:gd name="connsiteX37" fmla="*/ 3898900 w 5359400"/>
              <a:gd name="connsiteY37" fmla="*/ 4864100 h 5257800"/>
              <a:gd name="connsiteX38" fmla="*/ 3276600 w 5359400"/>
              <a:gd name="connsiteY38" fmla="*/ 5168900 h 5257800"/>
              <a:gd name="connsiteX39" fmla="*/ 2921000 w 5359400"/>
              <a:gd name="connsiteY39" fmla="*/ 5257800 h 5257800"/>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279900 w 5359400"/>
              <a:gd name="connsiteY36" fmla="*/ 4318000 h 5257800"/>
              <a:gd name="connsiteX37" fmla="*/ 3898900 w 5359400"/>
              <a:gd name="connsiteY37" fmla="*/ 4864100 h 5257800"/>
              <a:gd name="connsiteX38" fmla="*/ 3276600 w 5359400"/>
              <a:gd name="connsiteY38" fmla="*/ 5168900 h 5257800"/>
              <a:gd name="connsiteX39" fmla="*/ 2921000 w 5359400"/>
              <a:gd name="connsiteY39" fmla="*/ 5257800 h 5257800"/>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279900 w 5359400"/>
              <a:gd name="connsiteY36" fmla="*/ 4318000 h 5257800"/>
              <a:gd name="connsiteX37" fmla="*/ 3898900 w 5359400"/>
              <a:gd name="connsiteY37" fmla="*/ 4864100 h 5257800"/>
              <a:gd name="connsiteX38" fmla="*/ 3276600 w 5359400"/>
              <a:gd name="connsiteY38" fmla="*/ 5168900 h 5257800"/>
              <a:gd name="connsiteX39" fmla="*/ 2921000 w 5359400"/>
              <a:gd name="connsiteY39" fmla="*/ 5257800 h 5257800"/>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42060 w 5359400"/>
              <a:gd name="connsiteY6" fmla="*/ 369062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42060 w 5359400"/>
              <a:gd name="connsiteY6" fmla="*/ 369062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303896"/>
              <a:gd name="connsiteX1" fmla="*/ 2921000 w 5359400"/>
              <a:gd name="connsiteY1" fmla="*/ 5257800 h 5303896"/>
              <a:gd name="connsiteX2" fmla="*/ 2641600 w 5359400"/>
              <a:gd name="connsiteY2" fmla="*/ 5257800 h 5303896"/>
              <a:gd name="connsiteX3" fmla="*/ 1676400 w 5359400"/>
              <a:gd name="connsiteY3" fmla="*/ 4635500 h 5303896"/>
              <a:gd name="connsiteX4" fmla="*/ 1473200 w 5359400"/>
              <a:gd name="connsiteY4" fmla="*/ 4178300 h 5303896"/>
              <a:gd name="connsiteX5" fmla="*/ 1242060 w 5359400"/>
              <a:gd name="connsiteY5" fmla="*/ 3690620 h 5303896"/>
              <a:gd name="connsiteX6" fmla="*/ 165100 w 5359400"/>
              <a:gd name="connsiteY6" fmla="*/ 2082800 h 5303896"/>
              <a:gd name="connsiteX7" fmla="*/ 0 w 5359400"/>
              <a:gd name="connsiteY7" fmla="*/ 1765300 h 5303896"/>
              <a:gd name="connsiteX8" fmla="*/ 165100 w 5359400"/>
              <a:gd name="connsiteY8" fmla="*/ 1587500 h 5303896"/>
              <a:gd name="connsiteX9" fmla="*/ 342900 w 5359400"/>
              <a:gd name="connsiteY9" fmla="*/ 1549400 h 5303896"/>
              <a:gd name="connsiteX10" fmla="*/ 673100 w 5359400"/>
              <a:gd name="connsiteY10" fmla="*/ 1803400 h 5303896"/>
              <a:gd name="connsiteX11" fmla="*/ 1320800 w 5359400"/>
              <a:gd name="connsiteY11" fmla="*/ 2806700 h 5303896"/>
              <a:gd name="connsiteX12" fmla="*/ 1524000 w 5359400"/>
              <a:gd name="connsiteY12" fmla="*/ 2908300 h 5303896"/>
              <a:gd name="connsiteX13" fmla="*/ 1562100 w 5359400"/>
              <a:gd name="connsiteY13" fmla="*/ 2819400 h 5303896"/>
              <a:gd name="connsiteX14" fmla="*/ 596900 w 5359400"/>
              <a:gd name="connsiteY14" fmla="*/ 1016000 h 5303896"/>
              <a:gd name="connsiteX15" fmla="*/ 736600 w 5359400"/>
              <a:gd name="connsiteY15" fmla="*/ 647700 h 5303896"/>
              <a:gd name="connsiteX16" fmla="*/ 1270000 w 5359400"/>
              <a:gd name="connsiteY16" fmla="*/ 800100 h 5303896"/>
              <a:gd name="connsiteX17" fmla="*/ 2006600 w 5359400"/>
              <a:gd name="connsiteY17" fmla="*/ 2273300 h 5303896"/>
              <a:gd name="connsiteX18" fmla="*/ 2171700 w 5359400"/>
              <a:gd name="connsiteY18" fmla="*/ 2349500 h 5303896"/>
              <a:gd name="connsiteX19" fmla="*/ 2235200 w 5359400"/>
              <a:gd name="connsiteY19" fmla="*/ 2133600 h 5303896"/>
              <a:gd name="connsiteX20" fmla="*/ 1549400 w 5359400"/>
              <a:gd name="connsiteY20" fmla="*/ 381000 h 5303896"/>
              <a:gd name="connsiteX21" fmla="*/ 1689100 w 5359400"/>
              <a:gd name="connsiteY21" fmla="*/ 114300 h 5303896"/>
              <a:gd name="connsiteX22" fmla="*/ 2133600 w 5359400"/>
              <a:gd name="connsiteY22" fmla="*/ 177800 h 5303896"/>
              <a:gd name="connsiteX23" fmla="*/ 2819400 w 5359400"/>
              <a:gd name="connsiteY23" fmla="*/ 1905000 h 5303896"/>
              <a:gd name="connsiteX24" fmla="*/ 3073400 w 5359400"/>
              <a:gd name="connsiteY24" fmla="*/ 2108200 h 5303896"/>
              <a:gd name="connsiteX25" fmla="*/ 2870200 w 5359400"/>
              <a:gd name="connsiteY25" fmla="*/ 342900 h 5303896"/>
              <a:gd name="connsiteX26" fmla="*/ 3162300 w 5359400"/>
              <a:gd name="connsiteY26" fmla="*/ 0 h 5303896"/>
              <a:gd name="connsiteX27" fmla="*/ 3556000 w 5359400"/>
              <a:gd name="connsiteY27" fmla="*/ 215900 h 5303896"/>
              <a:gd name="connsiteX28" fmla="*/ 3810000 w 5359400"/>
              <a:gd name="connsiteY28" fmla="*/ 2413000 h 5303896"/>
              <a:gd name="connsiteX29" fmla="*/ 3937000 w 5359400"/>
              <a:gd name="connsiteY29" fmla="*/ 2603500 h 5303896"/>
              <a:gd name="connsiteX30" fmla="*/ 4318000 w 5359400"/>
              <a:gd name="connsiteY30" fmla="*/ 1816100 h 5303896"/>
              <a:gd name="connsiteX31" fmla="*/ 4737100 w 5359400"/>
              <a:gd name="connsiteY31" fmla="*/ 1333500 h 5303896"/>
              <a:gd name="connsiteX32" fmla="*/ 5181600 w 5359400"/>
              <a:gd name="connsiteY32" fmla="*/ 1371600 h 5303896"/>
              <a:gd name="connsiteX33" fmla="*/ 5359400 w 5359400"/>
              <a:gd name="connsiteY33" fmla="*/ 1536700 h 5303896"/>
              <a:gd name="connsiteX34" fmla="*/ 4927600 w 5359400"/>
              <a:gd name="connsiteY34" fmla="*/ 2019300 h 5303896"/>
              <a:gd name="connsiteX35" fmla="*/ 4279900 w 5359400"/>
              <a:gd name="connsiteY35" fmla="*/ 4318000 h 5303896"/>
              <a:gd name="connsiteX36" fmla="*/ 3898900 w 5359400"/>
              <a:gd name="connsiteY36" fmla="*/ 4864100 h 5303896"/>
              <a:gd name="connsiteX37" fmla="*/ 3276600 w 5359400"/>
              <a:gd name="connsiteY37" fmla="*/ 5168900 h 5303896"/>
              <a:gd name="connsiteX38" fmla="*/ 2921000 w 5359400"/>
              <a:gd name="connsiteY38" fmla="*/ 5257800 h 5303896"/>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473200 w 5359400"/>
              <a:gd name="connsiteY4" fmla="*/ 4178300 h 5257800"/>
              <a:gd name="connsiteX5" fmla="*/ 1242060 w 5359400"/>
              <a:gd name="connsiteY5" fmla="*/ 3690620 h 5257800"/>
              <a:gd name="connsiteX6" fmla="*/ 165100 w 5359400"/>
              <a:gd name="connsiteY6" fmla="*/ 2082800 h 5257800"/>
              <a:gd name="connsiteX7" fmla="*/ 0 w 5359400"/>
              <a:gd name="connsiteY7" fmla="*/ 1765300 h 5257800"/>
              <a:gd name="connsiteX8" fmla="*/ 165100 w 5359400"/>
              <a:gd name="connsiteY8" fmla="*/ 1587500 h 5257800"/>
              <a:gd name="connsiteX9" fmla="*/ 342900 w 5359400"/>
              <a:gd name="connsiteY9" fmla="*/ 1549400 h 5257800"/>
              <a:gd name="connsiteX10" fmla="*/ 673100 w 5359400"/>
              <a:gd name="connsiteY10" fmla="*/ 1803400 h 5257800"/>
              <a:gd name="connsiteX11" fmla="*/ 1320800 w 5359400"/>
              <a:gd name="connsiteY11" fmla="*/ 2806700 h 5257800"/>
              <a:gd name="connsiteX12" fmla="*/ 1524000 w 5359400"/>
              <a:gd name="connsiteY12" fmla="*/ 2908300 h 5257800"/>
              <a:gd name="connsiteX13" fmla="*/ 1562100 w 5359400"/>
              <a:gd name="connsiteY13" fmla="*/ 2819400 h 5257800"/>
              <a:gd name="connsiteX14" fmla="*/ 596900 w 5359400"/>
              <a:gd name="connsiteY14" fmla="*/ 1016000 h 5257800"/>
              <a:gd name="connsiteX15" fmla="*/ 736600 w 5359400"/>
              <a:gd name="connsiteY15" fmla="*/ 647700 h 5257800"/>
              <a:gd name="connsiteX16" fmla="*/ 1270000 w 5359400"/>
              <a:gd name="connsiteY16" fmla="*/ 800100 h 5257800"/>
              <a:gd name="connsiteX17" fmla="*/ 2006600 w 5359400"/>
              <a:gd name="connsiteY17" fmla="*/ 2273300 h 5257800"/>
              <a:gd name="connsiteX18" fmla="*/ 2171700 w 5359400"/>
              <a:gd name="connsiteY18" fmla="*/ 2349500 h 5257800"/>
              <a:gd name="connsiteX19" fmla="*/ 2235200 w 5359400"/>
              <a:gd name="connsiteY19" fmla="*/ 2133600 h 5257800"/>
              <a:gd name="connsiteX20" fmla="*/ 1549400 w 5359400"/>
              <a:gd name="connsiteY20" fmla="*/ 381000 h 5257800"/>
              <a:gd name="connsiteX21" fmla="*/ 1689100 w 5359400"/>
              <a:gd name="connsiteY21" fmla="*/ 114300 h 5257800"/>
              <a:gd name="connsiteX22" fmla="*/ 2133600 w 5359400"/>
              <a:gd name="connsiteY22" fmla="*/ 177800 h 5257800"/>
              <a:gd name="connsiteX23" fmla="*/ 2819400 w 5359400"/>
              <a:gd name="connsiteY23" fmla="*/ 1905000 h 5257800"/>
              <a:gd name="connsiteX24" fmla="*/ 3073400 w 5359400"/>
              <a:gd name="connsiteY24" fmla="*/ 2108200 h 5257800"/>
              <a:gd name="connsiteX25" fmla="*/ 2870200 w 5359400"/>
              <a:gd name="connsiteY25" fmla="*/ 342900 h 5257800"/>
              <a:gd name="connsiteX26" fmla="*/ 3162300 w 5359400"/>
              <a:gd name="connsiteY26" fmla="*/ 0 h 5257800"/>
              <a:gd name="connsiteX27" fmla="*/ 3556000 w 5359400"/>
              <a:gd name="connsiteY27" fmla="*/ 215900 h 5257800"/>
              <a:gd name="connsiteX28" fmla="*/ 3810000 w 5359400"/>
              <a:gd name="connsiteY28" fmla="*/ 2413000 h 5257800"/>
              <a:gd name="connsiteX29" fmla="*/ 3937000 w 5359400"/>
              <a:gd name="connsiteY29" fmla="*/ 2603500 h 5257800"/>
              <a:gd name="connsiteX30" fmla="*/ 4318000 w 5359400"/>
              <a:gd name="connsiteY30" fmla="*/ 1816100 h 5257800"/>
              <a:gd name="connsiteX31" fmla="*/ 4737100 w 5359400"/>
              <a:gd name="connsiteY31" fmla="*/ 1333500 h 5257800"/>
              <a:gd name="connsiteX32" fmla="*/ 5181600 w 5359400"/>
              <a:gd name="connsiteY32" fmla="*/ 1371600 h 5257800"/>
              <a:gd name="connsiteX33" fmla="*/ 5359400 w 5359400"/>
              <a:gd name="connsiteY33" fmla="*/ 1536700 h 5257800"/>
              <a:gd name="connsiteX34" fmla="*/ 4927600 w 5359400"/>
              <a:gd name="connsiteY34" fmla="*/ 2019300 h 5257800"/>
              <a:gd name="connsiteX35" fmla="*/ 4279900 w 5359400"/>
              <a:gd name="connsiteY35" fmla="*/ 4318000 h 5257800"/>
              <a:gd name="connsiteX36" fmla="*/ 3898900 w 5359400"/>
              <a:gd name="connsiteY36" fmla="*/ 4864100 h 5257800"/>
              <a:gd name="connsiteX37" fmla="*/ 3276600 w 5359400"/>
              <a:gd name="connsiteY37" fmla="*/ 5168900 h 5257800"/>
              <a:gd name="connsiteX38" fmla="*/ 2921000 w 5359400"/>
              <a:gd name="connsiteY38"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165100 w 5359400"/>
              <a:gd name="connsiteY5" fmla="*/ 208280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5738 w 5364138"/>
              <a:gd name="connsiteY0" fmla="*/ 5257800 h 5257800"/>
              <a:gd name="connsiteX1" fmla="*/ 2925738 w 5364138"/>
              <a:gd name="connsiteY1" fmla="*/ 5257800 h 5257800"/>
              <a:gd name="connsiteX2" fmla="*/ 2272958 w 5364138"/>
              <a:gd name="connsiteY2" fmla="*/ 5143500 h 5257800"/>
              <a:gd name="connsiteX3" fmla="*/ 1681138 w 5364138"/>
              <a:gd name="connsiteY3" fmla="*/ 4635500 h 5257800"/>
              <a:gd name="connsiteX4" fmla="*/ 1246798 w 5364138"/>
              <a:gd name="connsiteY4" fmla="*/ 3690620 h 5257800"/>
              <a:gd name="connsiteX5" fmla="*/ 101258 w 5364138"/>
              <a:gd name="connsiteY5" fmla="*/ 2090420 h 5257800"/>
              <a:gd name="connsiteX6" fmla="*/ 4738 w 5364138"/>
              <a:gd name="connsiteY6" fmla="*/ 1765300 h 5257800"/>
              <a:gd name="connsiteX7" fmla="*/ 169838 w 5364138"/>
              <a:gd name="connsiteY7" fmla="*/ 1587500 h 5257800"/>
              <a:gd name="connsiteX8" fmla="*/ 347638 w 5364138"/>
              <a:gd name="connsiteY8" fmla="*/ 1549400 h 5257800"/>
              <a:gd name="connsiteX9" fmla="*/ 677838 w 5364138"/>
              <a:gd name="connsiteY9" fmla="*/ 1803400 h 5257800"/>
              <a:gd name="connsiteX10" fmla="*/ 1325538 w 5364138"/>
              <a:gd name="connsiteY10" fmla="*/ 2806700 h 5257800"/>
              <a:gd name="connsiteX11" fmla="*/ 1528738 w 5364138"/>
              <a:gd name="connsiteY11" fmla="*/ 2908300 h 5257800"/>
              <a:gd name="connsiteX12" fmla="*/ 1566838 w 5364138"/>
              <a:gd name="connsiteY12" fmla="*/ 2819400 h 5257800"/>
              <a:gd name="connsiteX13" fmla="*/ 601638 w 5364138"/>
              <a:gd name="connsiteY13" fmla="*/ 1016000 h 5257800"/>
              <a:gd name="connsiteX14" fmla="*/ 741338 w 5364138"/>
              <a:gd name="connsiteY14" fmla="*/ 647700 h 5257800"/>
              <a:gd name="connsiteX15" fmla="*/ 1274738 w 5364138"/>
              <a:gd name="connsiteY15" fmla="*/ 800100 h 5257800"/>
              <a:gd name="connsiteX16" fmla="*/ 2011338 w 5364138"/>
              <a:gd name="connsiteY16" fmla="*/ 2273300 h 5257800"/>
              <a:gd name="connsiteX17" fmla="*/ 2176438 w 5364138"/>
              <a:gd name="connsiteY17" fmla="*/ 2349500 h 5257800"/>
              <a:gd name="connsiteX18" fmla="*/ 2239938 w 5364138"/>
              <a:gd name="connsiteY18" fmla="*/ 2133600 h 5257800"/>
              <a:gd name="connsiteX19" fmla="*/ 1554138 w 5364138"/>
              <a:gd name="connsiteY19" fmla="*/ 381000 h 5257800"/>
              <a:gd name="connsiteX20" fmla="*/ 1693838 w 5364138"/>
              <a:gd name="connsiteY20" fmla="*/ 114300 h 5257800"/>
              <a:gd name="connsiteX21" fmla="*/ 2138338 w 5364138"/>
              <a:gd name="connsiteY21" fmla="*/ 177800 h 5257800"/>
              <a:gd name="connsiteX22" fmla="*/ 2824138 w 5364138"/>
              <a:gd name="connsiteY22" fmla="*/ 1905000 h 5257800"/>
              <a:gd name="connsiteX23" fmla="*/ 3078138 w 5364138"/>
              <a:gd name="connsiteY23" fmla="*/ 2108200 h 5257800"/>
              <a:gd name="connsiteX24" fmla="*/ 2874938 w 5364138"/>
              <a:gd name="connsiteY24" fmla="*/ 342900 h 5257800"/>
              <a:gd name="connsiteX25" fmla="*/ 3167038 w 5364138"/>
              <a:gd name="connsiteY25" fmla="*/ 0 h 5257800"/>
              <a:gd name="connsiteX26" fmla="*/ 3560738 w 5364138"/>
              <a:gd name="connsiteY26" fmla="*/ 215900 h 5257800"/>
              <a:gd name="connsiteX27" fmla="*/ 3814738 w 5364138"/>
              <a:gd name="connsiteY27" fmla="*/ 2413000 h 5257800"/>
              <a:gd name="connsiteX28" fmla="*/ 3941738 w 5364138"/>
              <a:gd name="connsiteY28" fmla="*/ 2603500 h 5257800"/>
              <a:gd name="connsiteX29" fmla="*/ 4322738 w 5364138"/>
              <a:gd name="connsiteY29" fmla="*/ 1816100 h 5257800"/>
              <a:gd name="connsiteX30" fmla="*/ 4741838 w 5364138"/>
              <a:gd name="connsiteY30" fmla="*/ 1333500 h 5257800"/>
              <a:gd name="connsiteX31" fmla="*/ 5186338 w 5364138"/>
              <a:gd name="connsiteY31" fmla="*/ 1371600 h 5257800"/>
              <a:gd name="connsiteX32" fmla="*/ 5364138 w 5364138"/>
              <a:gd name="connsiteY32" fmla="*/ 1536700 h 5257800"/>
              <a:gd name="connsiteX33" fmla="*/ 4932338 w 5364138"/>
              <a:gd name="connsiteY33" fmla="*/ 2019300 h 5257800"/>
              <a:gd name="connsiteX34" fmla="*/ 4284638 w 5364138"/>
              <a:gd name="connsiteY34" fmla="*/ 4318000 h 5257800"/>
              <a:gd name="connsiteX35" fmla="*/ 3903638 w 5364138"/>
              <a:gd name="connsiteY35" fmla="*/ 4864100 h 5257800"/>
              <a:gd name="connsiteX36" fmla="*/ 3281338 w 5364138"/>
              <a:gd name="connsiteY36" fmla="*/ 5168900 h 5257800"/>
              <a:gd name="connsiteX37" fmla="*/ 2925738 w 5364138"/>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1320800 w 5359400"/>
              <a:gd name="connsiteY9" fmla="*/ 2806700 h 5257800"/>
              <a:gd name="connsiteX10" fmla="*/ 1524000 w 5359400"/>
              <a:gd name="connsiteY10" fmla="*/ 2908300 h 5257800"/>
              <a:gd name="connsiteX11" fmla="*/ 1562100 w 5359400"/>
              <a:gd name="connsiteY11" fmla="*/ 2819400 h 5257800"/>
              <a:gd name="connsiteX12" fmla="*/ 596900 w 5359400"/>
              <a:gd name="connsiteY12" fmla="*/ 1016000 h 5257800"/>
              <a:gd name="connsiteX13" fmla="*/ 1270000 w 5359400"/>
              <a:gd name="connsiteY13" fmla="*/ 800100 h 5257800"/>
              <a:gd name="connsiteX14" fmla="*/ 2006600 w 5359400"/>
              <a:gd name="connsiteY14" fmla="*/ 2273300 h 5257800"/>
              <a:gd name="connsiteX15" fmla="*/ 2171700 w 5359400"/>
              <a:gd name="connsiteY15" fmla="*/ 2349500 h 5257800"/>
              <a:gd name="connsiteX16" fmla="*/ 2235200 w 5359400"/>
              <a:gd name="connsiteY16" fmla="*/ 2133600 h 5257800"/>
              <a:gd name="connsiteX17" fmla="*/ 1549400 w 5359400"/>
              <a:gd name="connsiteY17" fmla="*/ 381000 h 5257800"/>
              <a:gd name="connsiteX18" fmla="*/ 1689100 w 5359400"/>
              <a:gd name="connsiteY18" fmla="*/ 114300 h 5257800"/>
              <a:gd name="connsiteX19" fmla="*/ 2133600 w 5359400"/>
              <a:gd name="connsiteY19" fmla="*/ 177800 h 5257800"/>
              <a:gd name="connsiteX20" fmla="*/ 2819400 w 5359400"/>
              <a:gd name="connsiteY20" fmla="*/ 1905000 h 5257800"/>
              <a:gd name="connsiteX21" fmla="*/ 3073400 w 5359400"/>
              <a:gd name="connsiteY21" fmla="*/ 2108200 h 5257800"/>
              <a:gd name="connsiteX22" fmla="*/ 2870200 w 5359400"/>
              <a:gd name="connsiteY22" fmla="*/ 342900 h 5257800"/>
              <a:gd name="connsiteX23" fmla="*/ 3162300 w 5359400"/>
              <a:gd name="connsiteY23" fmla="*/ 0 h 5257800"/>
              <a:gd name="connsiteX24" fmla="*/ 3556000 w 5359400"/>
              <a:gd name="connsiteY24" fmla="*/ 215900 h 5257800"/>
              <a:gd name="connsiteX25" fmla="*/ 3810000 w 5359400"/>
              <a:gd name="connsiteY25" fmla="*/ 2413000 h 5257800"/>
              <a:gd name="connsiteX26" fmla="*/ 3937000 w 5359400"/>
              <a:gd name="connsiteY26" fmla="*/ 2603500 h 5257800"/>
              <a:gd name="connsiteX27" fmla="*/ 4318000 w 5359400"/>
              <a:gd name="connsiteY27" fmla="*/ 1816100 h 5257800"/>
              <a:gd name="connsiteX28" fmla="*/ 4737100 w 5359400"/>
              <a:gd name="connsiteY28" fmla="*/ 1333500 h 5257800"/>
              <a:gd name="connsiteX29" fmla="*/ 5181600 w 5359400"/>
              <a:gd name="connsiteY29" fmla="*/ 1371600 h 5257800"/>
              <a:gd name="connsiteX30" fmla="*/ 5359400 w 5359400"/>
              <a:gd name="connsiteY30" fmla="*/ 1536700 h 5257800"/>
              <a:gd name="connsiteX31" fmla="*/ 4927600 w 5359400"/>
              <a:gd name="connsiteY31" fmla="*/ 2019300 h 5257800"/>
              <a:gd name="connsiteX32" fmla="*/ 4279900 w 5359400"/>
              <a:gd name="connsiteY32" fmla="*/ 4318000 h 5257800"/>
              <a:gd name="connsiteX33" fmla="*/ 3898900 w 5359400"/>
              <a:gd name="connsiteY33" fmla="*/ 4864100 h 5257800"/>
              <a:gd name="connsiteX34" fmla="*/ 3276600 w 5359400"/>
              <a:gd name="connsiteY34" fmla="*/ 5168900 h 5257800"/>
              <a:gd name="connsiteX35" fmla="*/ 2921000 w 5359400"/>
              <a:gd name="connsiteY35" fmla="*/ 5257800 h 5257800"/>
              <a:gd name="connsiteX0" fmla="*/ 2824480 w 5262880"/>
              <a:gd name="connsiteY0" fmla="*/ 5257800 h 5257800"/>
              <a:gd name="connsiteX1" fmla="*/ 2824480 w 5262880"/>
              <a:gd name="connsiteY1" fmla="*/ 5257800 h 5257800"/>
              <a:gd name="connsiteX2" fmla="*/ 2171700 w 5262880"/>
              <a:gd name="connsiteY2" fmla="*/ 5143500 h 5257800"/>
              <a:gd name="connsiteX3" fmla="*/ 1579880 w 5262880"/>
              <a:gd name="connsiteY3" fmla="*/ 4635500 h 5257800"/>
              <a:gd name="connsiteX4" fmla="*/ 1145540 w 5262880"/>
              <a:gd name="connsiteY4" fmla="*/ 3690620 h 5257800"/>
              <a:gd name="connsiteX5" fmla="*/ 0 w 5262880"/>
              <a:gd name="connsiteY5" fmla="*/ 2090420 h 5257800"/>
              <a:gd name="connsiteX6" fmla="*/ 68580 w 5262880"/>
              <a:gd name="connsiteY6" fmla="*/ 1587500 h 5257800"/>
              <a:gd name="connsiteX7" fmla="*/ 246380 w 5262880"/>
              <a:gd name="connsiteY7" fmla="*/ 1549400 h 5257800"/>
              <a:gd name="connsiteX8" fmla="*/ 1224280 w 5262880"/>
              <a:gd name="connsiteY8" fmla="*/ 2806700 h 5257800"/>
              <a:gd name="connsiteX9" fmla="*/ 1427480 w 5262880"/>
              <a:gd name="connsiteY9" fmla="*/ 2908300 h 5257800"/>
              <a:gd name="connsiteX10" fmla="*/ 1465580 w 5262880"/>
              <a:gd name="connsiteY10" fmla="*/ 2819400 h 5257800"/>
              <a:gd name="connsiteX11" fmla="*/ 500380 w 5262880"/>
              <a:gd name="connsiteY11" fmla="*/ 1016000 h 5257800"/>
              <a:gd name="connsiteX12" fmla="*/ 1173480 w 5262880"/>
              <a:gd name="connsiteY12" fmla="*/ 800100 h 5257800"/>
              <a:gd name="connsiteX13" fmla="*/ 1910080 w 5262880"/>
              <a:gd name="connsiteY13" fmla="*/ 2273300 h 5257800"/>
              <a:gd name="connsiteX14" fmla="*/ 2075180 w 5262880"/>
              <a:gd name="connsiteY14" fmla="*/ 2349500 h 5257800"/>
              <a:gd name="connsiteX15" fmla="*/ 2138680 w 5262880"/>
              <a:gd name="connsiteY15" fmla="*/ 2133600 h 5257800"/>
              <a:gd name="connsiteX16" fmla="*/ 1452880 w 5262880"/>
              <a:gd name="connsiteY16" fmla="*/ 381000 h 5257800"/>
              <a:gd name="connsiteX17" fmla="*/ 1592580 w 5262880"/>
              <a:gd name="connsiteY17" fmla="*/ 114300 h 5257800"/>
              <a:gd name="connsiteX18" fmla="*/ 2037080 w 5262880"/>
              <a:gd name="connsiteY18" fmla="*/ 177800 h 5257800"/>
              <a:gd name="connsiteX19" fmla="*/ 2722880 w 5262880"/>
              <a:gd name="connsiteY19" fmla="*/ 1905000 h 5257800"/>
              <a:gd name="connsiteX20" fmla="*/ 2976880 w 5262880"/>
              <a:gd name="connsiteY20" fmla="*/ 2108200 h 5257800"/>
              <a:gd name="connsiteX21" fmla="*/ 2773680 w 5262880"/>
              <a:gd name="connsiteY21" fmla="*/ 342900 h 5257800"/>
              <a:gd name="connsiteX22" fmla="*/ 3065780 w 5262880"/>
              <a:gd name="connsiteY22" fmla="*/ 0 h 5257800"/>
              <a:gd name="connsiteX23" fmla="*/ 3459480 w 5262880"/>
              <a:gd name="connsiteY23" fmla="*/ 215900 h 5257800"/>
              <a:gd name="connsiteX24" fmla="*/ 3713480 w 5262880"/>
              <a:gd name="connsiteY24" fmla="*/ 2413000 h 5257800"/>
              <a:gd name="connsiteX25" fmla="*/ 3840480 w 5262880"/>
              <a:gd name="connsiteY25" fmla="*/ 2603500 h 5257800"/>
              <a:gd name="connsiteX26" fmla="*/ 4221480 w 5262880"/>
              <a:gd name="connsiteY26" fmla="*/ 1816100 h 5257800"/>
              <a:gd name="connsiteX27" fmla="*/ 4640580 w 5262880"/>
              <a:gd name="connsiteY27" fmla="*/ 1333500 h 5257800"/>
              <a:gd name="connsiteX28" fmla="*/ 5085080 w 5262880"/>
              <a:gd name="connsiteY28" fmla="*/ 1371600 h 5257800"/>
              <a:gd name="connsiteX29" fmla="*/ 5262880 w 5262880"/>
              <a:gd name="connsiteY29" fmla="*/ 1536700 h 5257800"/>
              <a:gd name="connsiteX30" fmla="*/ 4831080 w 5262880"/>
              <a:gd name="connsiteY30" fmla="*/ 2019300 h 5257800"/>
              <a:gd name="connsiteX31" fmla="*/ 4183380 w 5262880"/>
              <a:gd name="connsiteY31" fmla="*/ 4318000 h 5257800"/>
              <a:gd name="connsiteX32" fmla="*/ 3802380 w 5262880"/>
              <a:gd name="connsiteY32" fmla="*/ 4864100 h 5257800"/>
              <a:gd name="connsiteX33" fmla="*/ 3180080 w 5262880"/>
              <a:gd name="connsiteY33" fmla="*/ 5168900 h 5257800"/>
              <a:gd name="connsiteX34" fmla="*/ 2824480 w 5262880"/>
              <a:gd name="connsiteY34" fmla="*/ 5257800 h 5257800"/>
              <a:gd name="connsiteX0" fmla="*/ 2824480 w 5262880"/>
              <a:gd name="connsiteY0" fmla="*/ 5257800 h 5257800"/>
              <a:gd name="connsiteX1" fmla="*/ 2824480 w 5262880"/>
              <a:gd name="connsiteY1" fmla="*/ 5257800 h 5257800"/>
              <a:gd name="connsiteX2" fmla="*/ 2171700 w 5262880"/>
              <a:gd name="connsiteY2" fmla="*/ 5143500 h 5257800"/>
              <a:gd name="connsiteX3" fmla="*/ 1579880 w 5262880"/>
              <a:gd name="connsiteY3" fmla="*/ 4635500 h 5257800"/>
              <a:gd name="connsiteX4" fmla="*/ 1145540 w 5262880"/>
              <a:gd name="connsiteY4" fmla="*/ 3690620 h 5257800"/>
              <a:gd name="connsiteX5" fmla="*/ 0 w 5262880"/>
              <a:gd name="connsiteY5" fmla="*/ 2090420 h 5257800"/>
              <a:gd name="connsiteX6" fmla="*/ 246380 w 5262880"/>
              <a:gd name="connsiteY6" fmla="*/ 1549400 h 5257800"/>
              <a:gd name="connsiteX7" fmla="*/ 1224280 w 5262880"/>
              <a:gd name="connsiteY7" fmla="*/ 2806700 h 5257800"/>
              <a:gd name="connsiteX8" fmla="*/ 1427480 w 5262880"/>
              <a:gd name="connsiteY8" fmla="*/ 2908300 h 5257800"/>
              <a:gd name="connsiteX9" fmla="*/ 1465580 w 5262880"/>
              <a:gd name="connsiteY9" fmla="*/ 2819400 h 5257800"/>
              <a:gd name="connsiteX10" fmla="*/ 500380 w 5262880"/>
              <a:gd name="connsiteY10" fmla="*/ 1016000 h 5257800"/>
              <a:gd name="connsiteX11" fmla="*/ 1173480 w 5262880"/>
              <a:gd name="connsiteY11" fmla="*/ 800100 h 5257800"/>
              <a:gd name="connsiteX12" fmla="*/ 1910080 w 5262880"/>
              <a:gd name="connsiteY12" fmla="*/ 2273300 h 5257800"/>
              <a:gd name="connsiteX13" fmla="*/ 2075180 w 5262880"/>
              <a:gd name="connsiteY13" fmla="*/ 2349500 h 5257800"/>
              <a:gd name="connsiteX14" fmla="*/ 2138680 w 5262880"/>
              <a:gd name="connsiteY14" fmla="*/ 2133600 h 5257800"/>
              <a:gd name="connsiteX15" fmla="*/ 1452880 w 5262880"/>
              <a:gd name="connsiteY15" fmla="*/ 381000 h 5257800"/>
              <a:gd name="connsiteX16" fmla="*/ 1592580 w 5262880"/>
              <a:gd name="connsiteY16" fmla="*/ 114300 h 5257800"/>
              <a:gd name="connsiteX17" fmla="*/ 2037080 w 5262880"/>
              <a:gd name="connsiteY17" fmla="*/ 177800 h 5257800"/>
              <a:gd name="connsiteX18" fmla="*/ 2722880 w 5262880"/>
              <a:gd name="connsiteY18" fmla="*/ 1905000 h 5257800"/>
              <a:gd name="connsiteX19" fmla="*/ 2976880 w 5262880"/>
              <a:gd name="connsiteY19" fmla="*/ 2108200 h 5257800"/>
              <a:gd name="connsiteX20" fmla="*/ 2773680 w 5262880"/>
              <a:gd name="connsiteY20" fmla="*/ 342900 h 5257800"/>
              <a:gd name="connsiteX21" fmla="*/ 3065780 w 5262880"/>
              <a:gd name="connsiteY21" fmla="*/ 0 h 5257800"/>
              <a:gd name="connsiteX22" fmla="*/ 3459480 w 5262880"/>
              <a:gd name="connsiteY22" fmla="*/ 215900 h 5257800"/>
              <a:gd name="connsiteX23" fmla="*/ 3713480 w 5262880"/>
              <a:gd name="connsiteY23" fmla="*/ 2413000 h 5257800"/>
              <a:gd name="connsiteX24" fmla="*/ 3840480 w 5262880"/>
              <a:gd name="connsiteY24" fmla="*/ 2603500 h 5257800"/>
              <a:gd name="connsiteX25" fmla="*/ 4221480 w 5262880"/>
              <a:gd name="connsiteY25" fmla="*/ 1816100 h 5257800"/>
              <a:gd name="connsiteX26" fmla="*/ 4640580 w 5262880"/>
              <a:gd name="connsiteY26" fmla="*/ 1333500 h 5257800"/>
              <a:gd name="connsiteX27" fmla="*/ 5085080 w 5262880"/>
              <a:gd name="connsiteY27" fmla="*/ 1371600 h 5257800"/>
              <a:gd name="connsiteX28" fmla="*/ 5262880 w 5262880"/>
              <a:gd name="connsiteY28" fmla="*/ 1536700 h 5257800"/>
              <a:gd name="connsiteX29" fmla="*/ 4831080 w 5262880"/>
              <a:gd name="connsiteY29" fmla="*/ 2019300 h 5257800"/>
              <a:gd name="connsiteX30" fmla="*/ 4183380 w 5262880"/>
              <a:gd name="connsiteY30" fmla="*/ 4318000 h 5257800"/>
              <a:gd name="connsiteX31" fmla="*/ 3802380 w 5262880"/>
              <a:gd name="connsiteY31" fmla="*/ 4864100 h 5257800"/>
              <a:gd name="connsiteX32" fmla="*/ 3180080 w 5262880"/>
              <a:gd name="connsiteY32" fmla="*/ 5168900 h 5257800"/>
              <a:gd name="connsiteX33" fmla="*/ 2824480 w 5262880"/>
              <a:gd name="connsiteY33" fmla="*/ 5257800 h 5257800"/>
              <a:gd name="connsiteX0" fmla="*/ 2824480 w 5262880"/>
              <a:gd name="connsiteY0" fmla="*/ 5257800 h 5257800"/>
              <a:gd name="connsiteX1" fmla="*/ 2824480 w 5262880"/>
              <a:gd name="connsiteY1" fmla="*/ 5257800 h 5257800"/>
              <a:gd name="connsiteX2" fmla="*/ 2171700 w 5262880"/>
              <a:gd name="connsiteY2" fmla="*/ 5143500 h 5257800"/>
              <a:gd name="connsiteX3" fmla="*/ 1579880 w 5262880"/>
              <a:gd name="connsiteY3" fmla="*/ 4635500 h 5257800"/>
              <a:gd name="connsiteX4" fmla="*/ 1145540 w 5262880"/>
              <a:gd name="connsiteY4" fmla="*/ 3690620 h 5257800"/>
              <a:gd name="connsiteX5" fmla="*/ 0 w 5262880"/>
              <a:gd name="connsiteY5" fmla="*/ 2090420 h 5257800"/>
              <a:gd name="connsiteX6" fmla="*/ 246380 w 5262880"/>
              <a:gd name="connsiteY6" fmla="*/ 1549400 h 5257800"/>
              <a:gd name="connsiteX7" fmla="*/ 1224280 w 5262880"/>
              <a:gd name="connsiteY7" fmla="*/ 2806700 h 5257800"/>
              <a:gd name="connsiteX8" fmla="*/ 1427480 w 5262880"/>
              <a:gd name="connsiteY8" fmla="*/ 2908300 h 5257800"/>
              <a:gd name="connsiteX9" fmla="*/ 1465580 w 5262880"/>
              <a:gd name="connsiteY9" fmla="*/ 2819400 h 5257800"/>
              <a:gd name="connsiteX10" fmla="*/ 500380 w 5262880"/>
              <a:gd name="connsiteY10" fmla="*/ 1016000 h 5257800"/>
              <a:gd name="connsiteX11" fmla="*/ 1173480 w 5262880"/>
              <a:gd name="connsiteY11" fmla="*/ 800100 h 5257800"/>
              <a:gd name="connsiteX12" fmla="*/ 1910080 w 5262880"/>
              <a:gd name="connsiteY12" fmla="*/ 2273300 h 5257800"/>
              <a:gd name="connsiteX13" fmla="*/ 2075180 w 5262880"/>
              <a:gd name="connsiteY13" fmla="*/ 2349500 h 5257800"/>
              <a:gd name="connsiteX14" fmla="*/ 2138680 w 5262880"/>
              <a:gd name="connsiteY14" fmla="*/ 2133600 h 5257800"/>
              <a:gd name="connsiteX15" fmla="*/ 1452880 w 5262880"/>
              <a:gd name="connsiteY15" fmla="*/ 381000 h 5257800"/>
              <a:gd name="connsiteX16" fmla="*/ 2037080 w 5262880"/>
              <a:gd name="connsiteY16" fmla="*/ 177800 h 5257800"/>
              <a:gd name="connsiteX17" fmla="*/ 2722880 w 5262880"/>
              <a:gd name="connsiteY17" fmla="*/ 1905000 h 5257800"/>
              <a:gd name="connsiteX18" fmla="*/ 2976880 w 5262880"/>
              <a:gd name="connsiteY18" fmla="*/ 2108200 h 5257800"/>
              <a:gd name="connsiteX19" fmla="*/ 2773680 w 5262880"/>
              <a:gd name="connsiteY19" fmla="*/ 342900 h 5257800"/>
              <a:gd name="connsiteX20" fmla="*/ 3065780 w 5262880"/>
              <a:gd name="connsiteY20" fmla="*/ 0 h 5257800"/>
              <a:gd name="connsiteX21" fmla="*/ 3459480 w 5262880"/>
              <a:gd name="connsiteY21" fmla="*/ 215900 h 5257800"/>
              <a:gd name="connsiteX22" fmla="*/ 3713480 w 5262880"/>
              <a:gd name="connsiteY22" fmla="*/ 2413000 h 5257800"/>
              <a:gd name="connsiteX23" fmla="*/ 3840480 w 5262880"/>
              <a:gd name="connsiteY23" fmla="*/ 2603500 h 5257800"/>
              <a:gd name="connsiteX24" fmla="*/ 4221480 w 5262880"/>
              <a:gd name="connsiteY24" fmla="*/ 1816100 h 5257800"/>
              <a:gd name="connsiteX25" fmla="*/ 4640580 w 5262880"/>
              <a:gd name="connsiteY25" fmla="*/ 1333500 h 5257800"/>
              <a:gd name="connsiteX26" fmla="*/ 5085080 w 5262880"/>
              <a:gd name="connsiteY26" fmla="*/ 1371600 h 5257800"/>
              <a:gd name="connsiteX27" fmla="*/ 5262880 w 5262880"/>
              <a:gd name="connsiteY27" fmla="*/ 1536700 h 5257800"/>
              <a:gd name="connsiteX28" fmla="*/ 4831080 w 5262880"/>
              <a:gd name="connsiteY28" fmla="*/ 2019300 h 5257800"/>
              <a:gd name="connsiteX29" fmla="*/ 4183380 w 5262880"/>
              <a:gd name="connsiteY29" fmla="*/ 4318000 h 5257800"/>
              <a:gd name="connsiteX30" fmla="*/ 3802380 w 5262880"/>
              <a:gd name="connsiteY30" fmla="*/ 4864100 h 5257800"/>
              <a:gd name="connsiteX31" fmla="*/ 3180080 w 5262880"/>
              <a:gd name="connsiteY31" fmla="*/ 5168900 h 5257800"/>
              <a:gd name="connsiteX32" fmla="*/ 2824480 w 5262880"/>
              <a:gd name="connsiteY32" fmla="*/ 5257800 h 5257800"/>
              <a:gd name="connsiteX0" fmla="*/ 2824480 w 5262880"/>
              <a:gd name="connsiteY0" fmla="*/ 5080000 h 5080000"/>
              <a:gd name="connsiteX1" fmla="*/ 2824480 w 5262880"/>
              <a:gd name="connsiteY1" fmla="*/ 5080000 h 5080000"/>
              <a:gd name="connsiteX2" fmla="*/ 2171700 w 5262880"/>
              <a:gd name="connsiteY2" fmla="*/ 4965700 h 5080000"/>
              <a:gd name="connsiteX3" fmla="*/ 1579880 w 5262880"/>
              <a:gd name="connsiteY3" fmla="*/ 4457700 h 5080000"/>
              <a:gd name="connsiteX4" fmla="*/ 1145540 w 5262880"/>
              <a:gd name="connsiteY4" fmla="*/ 3512820 h 5080000"/>
              <a:gd name="connsiteX5" fmla="*/ 0 w 5262880"/>
              <a:gd name="connsiteY5" fmla="*/ 1912620 h 5080000"/>
              <a:gd name="connsiteX6" fmla="*/ 246380 w 5262880"/>
              <a:gd name="connsiteY6" fmla="*/ 1371600 h 5080000"/>
              <a:gd name="connsiteX7" fmla="*/ 1224280 w 5262880"/>
              <a:gd name="connsiteY7" fmla="*/ 2628900 h 5080000"/>
              <a:gd name="connsiteX8" fmla="*/ 1427480 w 5262880"/>
              <a:gd name="connsiteY8" fmla="*/ 2730500 h 5080000"/>
              <a:gd name="connsiteX9" fmla="*/ 1465580 w 5262880"/>
              <a:gd name="connsiteY9" fmla="*/ 2641600 h 5080000"/>
              <a:gd name="connsiteX10" fmla="*/ 500380 w 5262880"/>
              <a:gd name="connsiteY10" fmla="*/ 838200 h 5080000"/>
              <a:gd name="connsiteX11" fmla="*/ 1173480 w 5262880"/>
              <a:gd name="connsiteY11" fmla="*/ 622300 h 5080000"/>
              <a:gd name="connsiteX12" fmla="*/ 1910080 w 5262880"/>
              <a:gd name="connsiteY12" fmla="*/ 2095500 h 5080000"/>
              <a:gd name="connsiteX13" fmla="*/ 2075180 w 5262880"/>
              <a:gd name="connsiteY13" fmla="*/ 2171700 h 5080000"/>
              <a:gd name="connsiteX14" fmla="*/ 2138680 w 5262880"/>
              <a:gd name="connsiteY14" fmla="*/ 1955800 h 5080000"/>
              <a:gd name="connsiteX15" fmla="*/ 1452880 w 5262880"/>
              <a:gd name="connsiteY15" fmla="*/ 203200 h 5080000"/>
              <a:gd name="connsiteX16" fmla="*/ 2037080 w 5262880"/>
              <a:gd name="connsiteY16" fmla="*/ 0 h 5080000"/>
              <a:gd name="connsiteX17" fmla="*/ 2722880 w 5262880"/>
              <a:gd name="connsiteY17" fmla="*/ 1727200 h 5080000"/>
              <a:gd name="connsiteX18" fmla="*/ 2976880 w 5262880"/>
              <a:gd name="connsiteY18" fmla="*/ 1930400 h 5080000"/>
              <a:gd name="connsiteX19" fmla="*/ 2773680 w 5262880"/>
              <a:gd name="connsiteY19" fmla="*/ 165100 h 5080000"/>
              <a:gd name="connsiteX20" fmla="*/ 3459480 w 5262880"/>
              <a:gd name="connsiteY20" fmla="*/ 38100 h 5080000"/>
              <a:gd name="connsiteX21" fmla="*/ 3713480 w 5262880"/>
              <a:gd name="connsiteY21" fmla="*/ 2235200 h 5080000"/>
              <a:gd name="connsiteX22" fmla="*/ 3840480 w 5262880"/>
              <a:gd name="connsiteY22" fmla="*/ 2425700 h 5080000"/>
              <a:gd name="connsiteX23" fmla="*/ 4221480 w 5262880"/>
              <a:gd name="connsiteY23" fmla="*/ 1638300 h 5080000"/>
              <a:gd name="connsiteX24" fmla="*/ 4640580 w 5262880"/>
              <a:gd name="connsiteY24" fmla="*/ 1155700 h 5080000"/>
              <a:gd name="connsiteX25" fmla="*/ 5085080 w 5262880"/>
              <a:gd name="connsiteY25" fmla="*/ 1193800 h 5080000"/>
              <a:gd name="connsiteX26" fmla="*/ 5262880 w 5262880"/>
              <a:gd name="connsiteY26" fmla="*/ 1358900 h 5080000"/>
              <a:gd name="connsiteX27" fmla="*/ 4831080 w 5262880"/>
              <a:gd name="connsiteY27" fmla="*/ 1841500 h 5080000"/>
              <a:gd name="connsiteX28" fmla="*/ 4183380 w 5262880"/>
              <a:gd name="connsiteY28" fmla="*/ 4140200 h 5080000"/>
              <a:gd name="connsiteX29" fmla="*/ 3802380 w 5262880"/>
              <a:gd name="connsiteY29" fmla="*/ 4686300 h 5080000"/>
              <a:gd name="connsiteX30" fmla="*/ 3180080 w 5262880"/>
              <a:gd name="connsiteY30" fmla="*/ 4991100 h 5080000"/>
              <a:gd name="connsiteX31" fmla="*/ 2824480 w 5262880"/>
              <a:gd name="connsiteY31" fmla="*/ 5080000 h 5080000"/>
              <a:gd name="connsiteX0" fmla="*/ 2829425 w 5267825"/>
              <a:gd name="connsiteY0" fmla="*/ 5080000 h 5080000"/>
              <a:gd name="connsiteX1" fmla="*/ 2829425 w 5267825"/>
              <a:gd name="connsiteY1" fmla="*/ 5080000 h 5080000"/>
              <a:gd name="connsiteX2" fmla="*/ 2176645 w 5267825"/>
              <a:gd name="connsiteY2" fmla="*/ 4965700 h 5080000"/>
              <a:gd name="connsiteX3" fmla="*/ 1584825 w 5267825"/>
              <a:gd name="connsiteY3" fmla="*/ 4457700 h 5080000"/>
              <a:gd name="connsiteX4" fmla="*/ 1150485 w 5267825"/>
              <a:gd name="connsiteY4" fmla="*/ 3512820 h 5080000"/>
              <a:gd name="connsiteX5" fmla="*/ 4945 w 5267825"/>
              <a:gd name="connsiteY5" fmla="*/ 1912620 h 5080000"/>
              <a:gd name="connsiteX6" fmla="*/ 251325 w 5267825"/>
              <a:gd name="connsiteY6" fmla="*/ 1371600 h 5080000"/>
              <a:gd name="connsiteX7" fmla="*/ 1229225 w 5267825"/>
              <a:gd name="connsiteY7" fmla="*/ 2628900 h 5080000"/>
              <a:gd name="connsiteX8" fmla="*/ 1432425 w 5267825"/>
              <a:gd name="connsiteY8" fmla="*/ 2730500 h 5080000"/>
              <a:gd name="connsiteX9" fmla="*/ 1470525 w 5267825"/>
              <a:gd name="connsiteY9" fmla="*/ 2641600 h 5080000"/>
              <a:gd name="connsiteX10" fmla="*/ 505325 w 5267825"/>
              <a:gd name="connsiteY10" fmla="*/ 838200 h 5080000"/>
              <a:gd name="connsiteX11" fmla="*/ 1178425 w 5267825"/>
              <a:gd name="connsiteY11" fmla="*/ 622300 h 5080000"/>
              <a:gd name="connsiteX12" fmla="*/ 1915025 w 5267825"/>
              <a:gd name="connsiteY12" fmla="*/ 2095500 h 5080000"/>
              <a:gd name="connsiteX13" fmla="*/ 2080125 w 5267825"/>
              <a:gd name="connsiteY13" fmla="*/ 2171700 h 5080000"/>
              <a:gd name="connsiteX14" fmla="*/ 2143625 w 5267825"/>
              <a:gd name="connsiteY14" fmla="*/ 1955800 h 5080000"/>
              <a:gd name="connsiteX15" fmla="*/ 1457825 w 5267825"/>
              <a:gd name="connsiteY15" fmla="*/ 203200 h 5080000"/>
              <a:gd name="connsiteX16" fmla="*/ 2042025 w 5267825"/>
              <a:gd name="connsiteY16" fmla="*/ 0 h 5080000"/>
              <a:gd name="connsiteX17" fmla="*/ 2727825 w 5267825"/>
              <a:gd name="connsiteY17" fmla="*/ 1727200 h 5080000"/>
              <a:gd name="connsiteX18" fmla="*/ 2981825 w 5267825"/>
              <a:gd name="connsiteY18" fmla="*/ 1930400 h 5080000"/>
              <a:gd name="connsiteX19" fmla="*/ 2778625 w 5267825"/>
              <a:gd name="connsiteY19" fmla="*/ 165100 h 5080000"/>
              <a:gd name="connsiteX20" fmla="*/ 3464425 w 5267825"/>
              <a:gd name="connsiteY20" fmla="*/ 38100 h 5080000"/>
              <a:gd name="connsiteX21" fmla="*/ 3718425 w 5267825"/>
              <a:gd name="connsiteY21" fmla="*/ 2235200 h 5080000"/>
              <a:gd name="connsiteX22" fmla="*/ 3845425 w 5267825"/>
              <a:gd name="connsiteY22" fmla="*/ 2425700 h 5080000"/>
              <a:gd name="connsiteX23" fmla="*/ 4226425 w 5267825"/>
              <a:gd name="connsiteY23" fmla="*/ 1638300 h 5080000"/>
              <a:gd name="connsiteX24" fmla="*/ 4645525 w 5267825"/>
              <a:gd name="connsiteY24" fmla="*/ 1155700 h 5080000"/>
              <a:gd name="connsiteX25" fmla="*/ 5090025 w 5267825"/>
              <a:gd name="connsiteY25" fmla="*/ 1193800 h 5080000"/>
              <a:gd name="connsiteX26" fmla="*/ 5267825 w 5267825"/>
              <a:gd name="connsiteY26" fmla="*/ 1358900 h 5080000"/>
              <a:gd name="connsiteX27" fmla="*/ 4836025 w 5267825"/>
              <a:gd name="connsiteY27" fmla="*/ 1841500 h 5080000"/>
              <a:gd name="connsiteX28" fmla="*/ 4188325 w 5267825"/>
              <a:gd name="connsiteY28" fmla="*/ 4140200 h 5080000"/>
              <a:gd name="connsiteX29" fmla="*/ 3807325 w 5267825"/>
              <a:gd name="connsiteY29" fmla="*/ 4686300 h 5080000"/>
              <a:gd name="connsiteX30" fmla="*/ 3185025 w 5267825"/>
              <a:gd name="connsiteY30" fmla="*/ 4991100 h 5080000"/>
              <a:gd name="connsiteX31" fmla="*/ 2829425 w 5267825"/>
              <a:gd name="connsiteY31" fmla="*/ 5080000 h 5080000"/>
              <a:gd name="connsiteX0" fmla="*/ 2829425 w 5267825"/>
              <a:gd name="connsiteY0" fmla="*/ 5080000 h 5080000"/>
              <a:gd name="connsiteX1" fmla="*/ 2829425 w 5267825"/>
              <a:gd name="connsiteY1" fmla="*/ 5080000 h 5080000"/>
              <a:gd name="connsiteX2" fmla="*/ 2176645 w 5267825"/>
              <a:gd name="connsiteY2" fmla="*/ 4965700 h 5080000"/>
              <a:gd name="connsiteX3" fmla="*/ 1584825 w 5267825"/>
              <a:gd name="connsiteY3" fmla="*/ 4457700 h 5080000"/>
              <a:gd name="connsiteX4" fmla="*/ 1150485 w 5267825"/>
              <a:gd name="connsiteY4" fmla="*/ 3512820 h 5080000"/>
              <a:gd name="connsiteX5" fmla="*/ 4945 w 5267825"/>
              <a:gd name="connsiteY5" fmla="*/ 1912620 h 5080000"/>
              <a:gd name="connsiteX6" fmla="*/ 251325 w 5267825"/>
              <a:gd name="connsiteY6" fmla="*/ 1371600 h 5080000"/>
              <a:gd name="connsiteX7" fmla="*/ 1229225 w 5267825"/>
              <a:gd name="connsiteY7" fmla="*/ 2628900 h 5080000"/>
              <a:gd name="connsiteX8" fmla="*/ 1432425 w 5267825"/>
              <a:gd name="connsiteY8" fmla="*/ 2730500 h 5080000"/>
              <a:gd name="connsiteX9" fmla="*/ 1470525 w 5267825"/>
              <a:gd name="connsiteY9" fmla="*/ 2641600 h 5080000"/>
              <a:gd name="connsiteX10" fmla="*/ 505325 w 5267825"/>
              <a:gd name="connsiteY10" fmla="*/ 838200 h 5080000"/>
              <a:gd name="connsiteX11" fmla="*/ 1178425 w 5267825"/>
              <a:gd name="connsiteY11" fmla="*/ 622300 h 5080000"/>
              <a:gd name="connsiteX12" fmla="*/ 1915025 w 5267825"/>
              <a:gd name="connsiteY12" fmla="*/ 2095500 h 5080000"/>
              <a:gd name="connsiteX13" fmla="*/ 2080125 w 5267825"/>
              <a:gd name="connsiteY13" fmla="*/ 2171700 h 5080000"/>
              <a:gd name="connsiteX14" fmla="*/ 2143625 w 5267825"/>
              <a:gd name="connsiteY14" fmla="*/ 1955800 h 5080000"/>
              <a:gd name="connsiteX15" fmla="*/ 1457825 w 5267825"/>
              <a:gd name="connsiteY15" fmla="*/ 203200 h 5080000"/>
              <a:gd name="connsiteX16" fmla="*/ 2042025 w 5267825"/>
              <a:gd name="connsiteY16" fmla="*/ 0 h 5080000"/>
              <a:gd name="connsiteX17" fmla="*/ 2727825 w 5267825"/>
              <a:gd name="connsiteY17" fmla="*/ 1727200 h 5080000"/>
              <a:gd name="connsiteX18" fmla="*/ 2981825 w 5267825"/>
              <a:gd name="connsiteY18" fmla="*/ 1930400 h 5080000"/>
              <a:gd name="connsiteX19" fmla="*/ 2778625 w 5267825"/>
              <a:gd name="connsiteY19" fmla="*/ 165100 h 5080000"/>
              <a:gd name="connsiteX20" fmla="*/ 3464425 w 5267825"/>
              <a:gd name="connsiteY20" fmla="*/ 38100 h 5080000"/>
              <a:gd name="connsiteX21" fmla="*/ 3718425 w 5267825"/>
              <a:gd name="connsiteY21" fmla="*/ 2235200 h 5080000"/>
              <a:gd name="connsiteX22" fmla="*/ 3845425 w 5267825"/>
              <a:gd name="connsiteY22" fmla="*/ 2425700 h 5080000"/>
              <a:gd name="connsiteX23" fmla="*/ 4226425 w 5267825"/>
              <a:gd name="connsiteY23" fmla="*/ 1638300 h 5080000"/>
              <a:gd name="connsiteX24" fmla="*/ 4645525 w 5267825"/>
              <a:gd name="connsiteY24" fmla="*/ 1155700 h 5080000"/>
              <a:gd name="connsiteX25" fmla="*/ 5090025 w 5267825"/>
              <a:gd name="connsiteY25" fmla="*/ 1193800 h 5080000"/>
              <a:gd name="connsiteX26" fmla="*/ 5267825 w 5267825"/>
              <a:gd name="connsiteY26" fmla="*/ 1358900 h 5080000"/>
              <a:gd name="connsiteX27" fmla="*/ 4836025 w 5267825"/>
              <a:gd name="connsiteY27" fmla="*/ 1841500 h 5080000"/>
              <a:gd name="connsiteX28" fmla="*/ 4188325 w 5267825"/>
              <a:gd name="connsiteY28" fmla="*/ 4140200 h 5080000"/>
              <a:gd name="connsiteX29" fmla="*/ 3807325 w 5267825"/>
              <a:gd name="connsiteY29" fmla="*/ 4686300 h 5080000"/>
              <a:gd name="connsiteX30" fmla="*/ 3185025 w 5267825"/>
              <a:gd name="connsiteY30" fmla="*/ 4991100 h 5080000"/>
              <a:gd name="connsiteX31" fmla="*/ 2829425 w 5267825"/>
              <a:gd name="connsiteY31" fmla="*/ 5080000 h 5080000"/>
              <a:gd name="connsiteX0" fmla="*/ 2851310 w 5289710"/>
              <a:gd name="connsiteY0" fmla="*/ 5080000 h 5080000"/>
              <a:gd name="connsiteX1" fmla="*/ 2851310 w 5289710"/>
              <a:gd name="connsiteY1" fmla="*/ 5080000 h 5080000"/>
              <a:gd name="connsiteX2" fmla="*/ 2198530 w 5289710"/>
              <a:gd name="connsiteY2" fmla="*/ 4965700 h 5080000"/>
              <a:gd name="connsiteX3" fmla="*/ 1606710 w 5289710"/>
              <a:gd name="connsiteY3" fmla="*/ 4457700 h 5080000"/>
              <a:gd name="connsiteX4" fmla="*/ 1172370 w 5289710"/>
              <a:gd name="connsiteY4" fmla="*/ 3512820 h 5080000"/>
              <a:gd name="connsiteX5" fmla="*/ 26830 w 5289710"/>
              <a:gd name="connsiteY5" fmla="*/ 1912620 h 5080000"/>
              <a:gd name="connsiteX6" fmla="*/ 395130 w 5289710"/>
              <a:gd name="connsiteY6" fmla="*/ 1470660 h 5080000"/>
              <a:gd name="connsiteX7" fmla="*/ 1251110 w 5289710"/>
              <a:gd name="connsiteY7" fmla="*/ 2628900 h 5080000"/>
              <a:gd name="connsiteX8" fmla="*/ 1454310 w 5289710"/>
              <a:gd name="connsiteY8" fmla="*/ 2730500 h 5080000"/>
              <a:gd name="connsiteX9" fmla="*/ 1492410 w 5289710"/>
              <a:gd name="connsiteY9" fmla="*/ 2641600 h 5080000"/>
              <a:gd name="connsiteX10" fmla="*/ 527210 w 5289710"/>
              <a:gd name="connsiteY10" fmla="*/ 838200 h 5080000"/>
              <a:gd name="connsiteX11" fmla="*/ 1200310 w 5289710"/>
              <a:gd name="connsiteY11" fmla="*/ 622300 h 5080000"/>
              <a:gd name="connsiteX12" fmla="*/ 1936910 w 5289710"/>
              <a:gd name="connsiteY12" fmla="*/ 2095500 h 5080000"/>
              <a:gd name="connsiteX13" fmla="*/ 2102010 w 5289710"/>
              <a:gd name="connsiteY13" fmla="*/ 2171700 h 5080000"/>
              <a:gd name="connsiteX14" fmla="*/ 2165510 w 5289710"/>
              <a:gd name="connsiteY14" fmla="*/ 1955800 h 5080000"/>
              <a:gd name="connsiteX15" fmla="*/ 1479710 w 5289710"/>
              <a:gd name="connsiteY15" fmla="*/ 203200 h 5080000"/>
              <a:gd name="connsiteX16" fmla="*/ 2063910 w 5289710"/>
              <a:gd name="connsiteY16" fmla="*/ 0 h 5080000"/>
              <a:gd name="connsiteX17" fmla="*/ 2749710 w 5289710"/>
              <a:gd name="connsiteY17" fmla="*/ 1727200 h 5080000"/>
              <a:gd name="connsiteX18" fmla="*/ 3003710 w 5289710"/>
              <a:gd name="connsiteY18" fmla="*/ 1930400 h 5080000"/>
              <a:gd name="connsiteX19" fmla="*/ 2800510 w 5289710"/>
              <a:gd name="connsiteY19" fmla="*/ 165100 h 5080000"/>
              <a:gd name="connsiteX20" fmla="*/ 3486310 w 5289710"/>
              <a:gd name="connsiteY20" fmla="*/ 38100 h 5080000"/>
              <a:gd name="connsiteX21" fmla="*/ 3740310 w 5289710"/>
              <a:gd name="connsiteY21" fmla="*/ 2235200 h 5080000"/>
              <a:gd name="connsiteX22" fmla="*/ 3867310 w 5289710"/>
              <a:gd name="connsiteY22" fmla="*/ 2425700 h 5080000"/>
              <a:gd name="connsiteX23" fmla="*/ 4248310 w 5289710"/>
              <a:gd name="connsiteY23" fmla="*/ 1638300 h 5080000"/>
              <a:gd name="connsiteX24" fmla="*/ 4667410 w 5289710"/>
              <a:gd name="connsiteY24" fmla="*/ 1155700 h 5080000"/>
              <a:gd name="connsiteX25" fmla="*/ 5111910 w 5289710"/>
              <a:gd name="connsiteY25" fmla="*/ 1193800 h 5080000"/>
              <a:gd name="connsiteX26" fmla="*/ 5289710 w 5289710"/>
              <a:gd name="connsiteY26" fmla="*/ 1358900 h 5080000"/>
              <a:gd name="connsiteX27" fmla="*/ 4857910 w 5289710"/>
              <a:gd name="connsiteY27" fmla="*/ 1841500 h 5080000"/>
              <a:gd name="connsiteX28" fmla="*/ 4210210 w 5289710"/>
              <a:gd name="connsiteY28" fmla="*/ 4140200 h 5080000"/>
              <a:gd name="connsiteX29" fmla="*/ 3829210 w 5289710"/>
              <a:gd name="connsiteY29" fmla="*/ 4686300 h 5080000"/>
              <a:gd name="connsiteX30" fmla="*/ 3206910 w 5289710"/>
              <a:gd name="connsiteY30" fmla="*/ 4991100 h 5080000"/>
              <a:gd name="connsiteX31" fmla="*/ 2851310 w 5289710"/>
              <a:gd name="connsiteY31" fmla="*/ 5080000 h 5080000"/>
              <a:gd name="connsiteX0" fmla="*/ 2906287 w 5344687"/>
              <a:gd name="connsiteY0" fmla="*/ 5080000 h 5080000"/>
              <a:gd name="connsiteX1" fmla="*/ 2906287 w 5344687"/>
              <a:gd name="connsiteY1" fmla="*/ 5080000 h 5080000"/>
              <a:gd name="connsiteX2" fmla="*/ 2253507 w 5344687"/>
              <a:gd name="connsiteY2" fmla="*/ 4965700 h 5080000"/>
              <a:gd name="connsiteX3" fmla="*/ 1661687 w 5344687"/>
              <a:gd name="connsiteY3" fmla="*/ 4457700 h 5080000"/>
              <a:gd name="connsiteX4" fmla="*/ 1227347 w 5344687"/>
              <a:gd name="connsiteY4" fmla="*/ 3512820 h 5080000"/>
              <a:gd name="connsiteX5" fmla="*/ 81807 w 5344687"/>
              <a:gd name="connsiteY5" fmla="*/ 1912620 h 5080000"/>
              <a:gd name="connsiteX6" fmla="*/ 450107 w 5344687"/>
              <a:gd name="connsiteY6" fmla="*/ 1470660 h 5080000"/>
              <a:gd name="connsiteX7" fmla="*/ 1306087 w 5344687"/>
              <a:gd name="connsiteY7" fmla="*/ 2628900 h 5080000"/>
              <a:gd name="connsiteX8" fmla="*/ 1509287 w 5344687"/>
              <a:gd name="connsiteY8" fmla="*/ 2730500 h 5080000"/>
              <a:gd name="connsiteX9" fmla="*/ 1547387 w 5344687"/>
              <a:gd name="connsiteY9" fmla="*/ 2641600 h 5080000"/>
              <a:gd name="connsiteX10" fmla="*/ 582187 w 5344687"/>
              <a:gd name="connsiteY10" fmla="*/ 838200 h 5080000"/>
              <a:gd name="connsiteX11" fmla="*/ 1255287 w 5344687"/>
              <a:gd name="connsiteY11" fmla="*/ 622300 h 5080000"/>
              <a:gd name="connsiteX12" fmla="*/ 1991887 w 5344687"/>
              <a:gd name="connsiteY12" fmla="*/ 2095500 h 5080000"/>
              <a:gd name="connsiteX13" fmla="*/ 2156987 w 5344687"/>
              <a:gd name="connsiteY13" fmla="*/ 2171700 h 5080000"/>
              <a:gd name="connsiteX14" fmla="*/ 2220487 w 5344687"/>
              <a:gd name="connsiteY14" fmla="*/ 1955800 h 5080000"/>
              <a:gd name="connsiteX15" fmla="*/ 1534687 w 5344687"/>
              <a:gd name="connsiteY15" fmla="*/ 203200 h 5080000"/>
              <a:gd name="connsiteX16" fmla="*/ 2118887 w 5344687"/>
              <a:gd name="connsiteY16" fmla="*/ 0 h 5080000"/>
              <a:gd name="connsiteX17" fmla="*/ 2804687 w 5344687"/>
              <a:gd name="connsiteY17" fmla="*/ 1727200 h 5080000"/>
              <a:gd name="connsiteX18" fmla="*/ 3058687 w 5344687"/>
              <a:gd name="connsiteY18" fmla="*/ 1930400 h 5080000"/>
              <a:gd name="connsiteX19" fmla="*/ 2855487 w 5344687"/>
              <a:gd name="connsiteY19" fmla="*/ 165100 h 5080000"/>
              <a:gd name="connsiteX20" fmla="*/ 3541287 w 5344687"/>
              <a:gd name="connsiteY20" fmla="*/ 38100 h 5080000"/>
              <a:gd name="connsiteX21" fmla="*/ 3795287 w 5344687"/>
              <a:gd name="connsiteY21" fmla="*/ 2235200 h 5080000"/>
              <a:gd name="connsiteX22" fmla="*/ 3922287 w 5344687"/>
              <a:gd name="connsiteY22" fmla="*/ 2425700 h 5080000"/>
              <a:gd name="connsiteX23" fmla="*/ 4303287 w 5344687"/>
              <a:gd name="connsiteY23" fmla="*/ 1638300 h 5080000"/>
              <a:gd name="connsiteX24" fmla="*/ 4722387 w 5344687"/>
              <a:gd name="connsiteY24" fmla="*/ 1155700 h 5080000"/>
              <a:gd name="connsiteX25" fmla="*/ 5166887 w 5344687"/>
              <a:gd name="connsiteY25" fmla="*/ 1193800 h 5080000"/>
              <a:gd name="connsiteX26" fmla="*/ 5344687 w 5344687"/>
              <a:gd name="connsiteY26" fmla="*/ 1358900 h 5080000"/>
              <a:gd name="connsiteX27" fmla="*/ 4912887 w 5344687"/>
              <a:gd name="connsiteY27" fmla="*/ 1841500 h 5080000"/>
              <a:gd name="connsiteX28" fmla="*/ 4265187 w 5344687"/>
              <a:gd name="connsiteY28" fmla="*/ 4140200 h 5080000"/>
              <a:gd name="connsiteX29" fmla="*/ 3884187 w 5344687"/>
              <a:gd name="connsiteY29" fmla="*/ 4686300 h 5080000"/>
              <a:gd name="connsiteX30" fmla="*/ 3261887 w 5344687"/>
              <a:gd name="connsiteY30" fmla="*/ 4991100 h 5080000"/>
              <a:gd name="connsiteX31" fmla="*/ 2906287 w 5344687"/>
              <a:gd name="connsiteY31" fmla="*/ 5080000 h 5080000"/>
              <a:gd name="connsiteX0" fmla="*/ 2888862 w 5327262"/>
              <a:gd name="connsiteY0" fmla="*/ 5080000 h 5080000"/>
              <a:gd name="connsiteX1" fmla="*/ 2888862 w 5327262"/>
              <a:gd name="connsiteY1" fmla="*/ 5080000 h 5080000"/>
              <a:gd name="connsiteX2" fmla="*/ 2236082 w 5327262"/>
              <a:gd name="connsiteY2" fmla="*/ 4965700 h 5080000"/>
              <a:gd name="connsiteX3" fmla="*/ 1644262 w 5327262"/>
              <a:gd name="connsiteY3" fmla="*/ 4457700 h 5080000"/>
              <a:gd name="connsiteX4" fmla="*/ 1209922 w 5327262"/>
              <a:gd name="connsiteY4" fmla="*/ 3512820 h 5080000"/>
              <a:gd name="connsiteX5" fmla="*/ 64382 w 5327262"/>
              <a:gd name="connsiteY5" fmla="*/ 1912620 h 5080000"/>
              <a:gd name="connsiteX6" fmla="*/ 432682 w 5327262"/>
              <a:gd name="connsiteY6" fmla="*/ 1470660 h 5080000"/>
              <a:gd name="connsiteX7" fmla="*/ 1288662 w 5327262"/>
              <a:gd name="connsiteY7" fmla="*/ 2628900 h 5080000"/>
              <a:gd name="connsiteX8" fmla="*/ 1491862 w 5327262"/>
              <a:gd name="connsiteY8" fmla="*/ 2730500 h 5080000"/>
              <a:gd name="connsiteX9" fmla="*/ 1529962 w 5327262"/>
              <a:gd name="connsiteY9" fmla="*/ 2641600 h 5080000"/>
              <a:gd name="connsiteX10" fmla="*/ 564762 w 5327262"/>
              <a:gd name="connsiteY10" fmla="*/ 838200 h 5080000"/>
              <a:gd name="connsiteX11" fmla="*/ 1237862 w 5327262"/>
              <a:gd name="connsiteY11" fmla="*/ 622300 h 5080000"/>
              <a:gd name="connsiteX12" fmla="*/ 1974462 w 5327262"/>
              <a:gd name="connsiteY12" fmla="*/ 2095500 h 5080000"/>
              <a:gd name="connsiteX13" fmla="*/ 2139562 w 5327262"/>
              <a:gd name="connsiteY13" fmla="*/ 2171700 h 5080000"/>
              <a:gd name="connsiteX14" fmla="*/ 2203062 w 5327262"/>
              <a:gd name="connsiteY14" fmla="*/ 1955800 h 5080000"/>
              <a:gd name="connsiteX15" fmla="*/ 1517262 w 5327262"/>
              <a:gd name="connsiteY15" fmla="*/ 203200 h 5080000"/>
              <a:gd name="connsiteX16" fmla="*/ 2101462 w 5327262"/>
              <a:gd name="connsiteY16" fmla="*/ 0 h 5080000"/>
              <a:gd name="connsiteX17" fmla="*/ 2787262 w 5327262"/>
              <a:gd name="connsiteY17" fmla="*/ 1727200 h 5080000"/>
              <a:gd name="connsiteX18" fmla="*/ 3041262 w 5327262"/>
              <a:gd name="connsiteY18" fmla="*/ 1930400 h 5080000"/>
              <a:gd name="connsiteX19" fmla="*/ 2838062 w 5327262"/>
              <a:gd name="connsiteY19" fmla="*/ 165100 h 5080000"/>
              <a:gd name="connsiteX20" fmla="*/ 3523862 w 5327262"/>
              <a:gd name="connsiteY20" fmla="*/ 38100 h 5080000"/>
              <a:gd name="connsiteX21" fmla="*/ 3777862 w 5327262"/>
              <a:gd name="connsiteY21" fmla="*/ 2235200 h 5080000"/>
              <a:gd name="connsiteX22" fmla="*/ 3904862 w 5327262"/>
              <a:gd name="connsiteY22" fmla="*/ 2425700 h 5080000"/>
              <a:gd name="connsiteX23" fmla="*/ 4285862 w 5327262"/>
              <a:gd name="connsiteY23" fmla="*/ 1638300 h 5080000"/>
              <a:gd name="connsiteX24" fmla="*/ 4704962 w 5327262"/>
              <a:gd name="connsiteY24" fmla="*/ 1155700 h 5080000"/>
              <a:gd name="connsiteX25" fmla="*/ 5149462 w 5327262"/>
              <a:gd name="connsiteY25" fmla="*/ 1193800 h 5080000"/>
              <a:gd name="connsiteX26" fmla="*/ 5327262 w 5327262"/>
              <a:gd name="connsiteY26" fmla="*/ 1358900 h 5080000"/>
              <a:gd name="connsiteX27" fmla="*/ 4895462 w 5327262"/>
              <a:gd name="connsiteY27" fmla="*/ 1841500 h 5080000"/>
              <a:gd name="connsiteX28" fmla="*/ 4247762 w 5327262"/>
              <a:gd name="connsiteY28" fmla="*/ 4140200 h 5080000"/>
              <a:gd name="connsiteX29" fmla="*/ 3866762 w 5327262"/>
              <a:gd name="connsiteY29" fmla="*/ 4686300 h 5080000"/>
              <a:gd name="connsiteX30" fmla="*/ 3244462 w 5327262"/>
              <a:gd name="connsiteY30" fmla="*/ 4991100 h 5080000"/>
              <a:gd name="connsiteX31" fmla="*/ 2888862 w 5327262"/>
              <a:gd name="connsiteY31" fmla="*/ 5080000 h 5080000"/>
              <a:gd name="connsiteX0" fmla="*/ 2888862 w 5327262"/>
              <a:gd name="connsiteY0" fmla="*/ 5080000 h 5080000"/>
              <a:gd name="connsiteX1" fmla="*/ 2888862 w 5327262"/>
              <a:gd name="connsiteY1" fmla="*/ 5080000 h 5080000"/>
              <a:gd name="connsiteX2" fmla="*/ 2236082 w 5327262"/>
              <a:gd name="connsiteY2" fmla="*/ 4965700 h 5080000"/>
              <a:gd name="connsiteX3" fmla="*/ 1644262 w 5327262"/>
              <a:gd name="connsiteY3" fmla="*/ 4457700 h 5080000"/>
              <a:gd name="connsiteX4" fmla="*/ 1209922 w 5327262"/>
              <a:gd name="connsiteY4" fmla="*/ 3512820 h 5080000"/>
              <a:gd name="connsiteX5" fmla="*/ 64382 w 5327262"/>
              <a:gd name="connsiteY5" fmla="*/ 1912620 h 5080000"/>
              <a:gd name="connsiteX6" fmla="*/ 432682 w 5327262"/>
              <a:gd name="connsiteY6" fmla="*/ 1470660 h 5080000"/>
              <a:gd name="connsiteX7" fmla="*/ 1288662 w 5327262"/>
              <a:gd name="connsiteY7" fmla="*/ 2628900 h 5080000"/>
              <a:gd name="connsiteX8" fmla="*/ 1491862 w 5327262"/>
              <a:gd name="connsiteY8" fmla="*/ 2730500 h 5080000"/>
              <a:gd name="connsiteX9" fmla="*/ 1529962 w 5327262"/>
              <a:gd name="connsiteY9" fmla="*/ 2641600 h 5080000"/>
              <a:gd name="connsiteX10" fmla="*/ 564762 w 5327262"/>
              <a:gd name="connsiteY10" fmla="*/ 838200 h 5080000"/>
              <a:gd name="connsiteX11" fmla="*/ 1237862 w 5327262"/>
              <a:gd name="connsiteY11" fmla="*/ 622300 h 5080000"/>
              <a:gd name="connsiteX12" fmla="*/ 1974462 w 5327262"/>
              <a:gd name="connsiteY12" fmla="*/ 2095500 h 5080000"/>
              <a:gd name="connsiteX13" fmla="*/ 2139562 w 5327262"/>
              <a:gd name="connsiteY13" fmla="*/ 2171700 h 5080000"/>
              <a:gd name="connsiteX14" fmla="*/ 2203062 w 5327262"/>
              <a:gd name="connsiteY14" fmla="*/ 1955800 h 5080000"/>
              <a:gd name="connsiteX15" fmla="*/ 1517262 w 5327262"/>
              <a:gd name="connsiteY15" fmla="*/ 203200 h 5080000"/>
              <a:gd name="connsiteX16" fmla="*/ 2101462 w 5327262"/>
              <a:gd name="connsiteY16" fmla="*/ 0 h 5080000"/>
              <a:gd name="connsiteX17" fmla="*/ 2787262 w 5327262"/>
              <a:gd name="connsiteY17" fmla="*/ 1727200 h 5080000"/>
              <a:gd name="connsiteX18" fmla="*/ 3041262 w 5327262"/>
              <a:gd name="connsiteY18" fmla="*/ 1930400 h 5080000"/>
              <a:gd name="connsiteX19" fmla="*/ 2838062 w 5327262"/>
              <a:gd name="connsiteY19" fmla="*/ 165100 h 5080000"/>
              <a:gd name="connsiteX20" fmla="*/ 3523862 w 5327262"/>
              <a:gd name="connsiteY20" fmla="*/ 38100 h 5080000"/>
              <a:gd name="connsiteX21" fmla="*/ 3777862 w 5327262"/>
              <a:gd name="connsiteY21" fmla="*/ 2235200 h 5080000"/>
              <a:gd name="connsiteX22" fmla="*/ 3904862 w 5327262"/>
              <a:gd name="connsiteY22" fmla="*/ 2425700 h 5080000"/>
              <a:gd name="connsiteX23" fmla="*/ 4285862 w 5327262"/>
              <a:gd name="connsiteY23" fmla="*/ 1638300 h 5080000"/>
              <a:gd name="connsiteX24" fmla="*/ 4704962 w 5327262"/>
              <a:gd name="connsiteY24" fmla="*/ 1155700 h 5080000"/>
              <a:gd name="connsiteX25" fmla="*/ 5149462 w 5327262"/>
              <a:gd name="connsiteY25" fmla="*/ 1193800 h 5080000"/>
              <a:gd name="connsiteX26" fmla="*/ 5327262 w 5327262"/>
              <a:gd name="connsiteY26" fmla="*/ 1358900 h 5080000"/>
              <a:gd name="connsiteX27" fmla="*/ 4895462 w 5327262"/>
              <a:gd name="connsiteY27" fmla="*/ 1841500 h 5080000"/>
              <a:gd name="connsiteX28" fmla="*/ 4247762 w 5327262"/>
              <a:gd name="connsiteY28" fmla="*/ 4140200 h 5080000"/>
              <a:gd name="connsiteX29" fmla="*/ 3866762 w 5327262"/>
              <a:gd name="connsiteY29" fmla="*/ 4686300 h 5080000"/>
              <a:gd name="connsiteX30" fmla="*/ 3244462 w 5327262"/>
              <a:gd name="connsiteY30" fmla="*/ 4991100 h 5080000"/>
              <a:gd name="connsiteX31" fmla="*/ 2888862 w 5327262"/>
              <a:gd name="connsiteY31" fmla="*/ 5080000 h 5080000"/>
              <a:gd name="connsiteX0" fmla="*/ 2918427 w 5356827"/>
              <a:gd name="connsiteY0" fmla="*/ 5080000 h 5080000"/>
              <a:gd name="connsiteX1" fmla="*/ 2918427 w 5356827"/>
              <a:gd name="connsiteY1" fmla="*/ 5080000 h 5080000"/>
              <a:gd name="connsiteX2" fmla="*/ 2265647 w 5356827"/>
              <a:gd name="connsiteY2" fmla="*/ 4965700 h 5080000"/>
              <a:gd name="connsiteX3" fmla="*/ 1673827 w 5356827"/>
              <a:gd name="connsiteY3" fmla="*/ 4457700 h 5080000"/>
              <a:gd name="connsiteX4" fmla="*/ 1239487 w 5356827"/>
              <a:gd name="connsiteY4" fmla="*/ 3512820 h 5080000"/>
              <a:gd name="connsiteX5" fmla="*/ 93947 w 5356827"/>
              <a:gd name="connsiteY5" fmla="*/ 1912620 h 5080000"/>
              <a:gd name="connsiteX6" fmla="*/ 462247 w 5356827"/>
              <a:gd name="connsiteY6" fmla="*/ 1470660 h 5080000"/>
              <a:gd name="connsiteX7" fmla="*/ 1318227 w 5356827"/>
              <a:gd name="connsiteY7" fmla="*/ 2628900 h 5080000"/>
              <a:gd name="connsiteX8" fmla="*/ 1521427 w 5356827"/>
              <a:gd name="connsiteY8" fmla="*/ 2730500 h 5080000"/>
              <a:gd name="connsiteX9" fmla="*/ 1559527 w 5356827"/>
              <a:gd name="connsiteY9" fmla="*/ 2641600 h 5080000"/>
              <a:gd name="connsiteX10" fmla="*/ 594327 w 5356827"/>
              <a:gd name="connsiteY10" fmla="*/ 838200 h 5080000"/>
              <a:gd name="connsiteX11" fmla="*/ 1267427 w 5356827"/>
              <a:gd name="connsiteY11" fmla="*/ 622300 h 5080000"/>
              <a:gd name="connsiteX12" fmla="*/ 2004027 w 5356827"/>
              <a:gd name="connsiteY12" fmla="*/ 2095500 h 5080000"/>
              <a:gd name="connsiteX13" fmla="*/ 2169127 w 5356827"/>
              <a:gd name="connsiteY13" fmla="*/ 2171700 h 5080000"/>
              <a:gd name="connsiteX14" fmla="*/ 2232627 w 5356827"/>
              <a:gd name="connsiteY14" fmla="*/ 1955800 h 5080000"/>
              <a:gd name="connsiteX15" fmla="*/ 1546827 w 5356827"/>
              <a:gd name="connsiteY15" fmla="*/ 203200 h 5080000"/>
              <a:gd name="connsiteX16" fmla="*/ 2131027 w 5356827"/>
              <a:gd name="connsiteY16" fmla="*/ 0 h 5080000"/>
              <a:gd name="connsiteX17" fmla="*/ 2816827 w 5356827"/>
              <a:gd name="connsiteY17" fmla="*/ 1727200 h 5080000"/>
              <a:gd name="connsiteX18" fmla="*/ 3070827 w 5356827"/>
              <a:gd name="connsiteY18" fmla="*/ 1930400 h 5080000"/>
              <a:gd name="connsiteX19" fmla="*/ 2867627 w 5356827"/>
              <a:gd name="connsiteY19" fmla="*/ 165100 h 5080000"/>
              <a:gd name="connsiteX20" fmla="*/ 3553427 w 5356827"/>
              <a:gd name="connsiteY20" fmla="*/ 38100 h 5080000"/>
              <a:gd name="connsiteX21" fmla="*/ 3807427 w 5356827"/>
              <a:gd name="connsiteY21" fmla="*/ 2235200 h 5080000"/>
              <a:gd name="connsiteX22" fmla="*/ 3934427 w 5356827"/>
              <a:gd name="connsiteY22" fmla="*/ 2425700 h 5080000"/>
              <a:gd name="connsiteX23" fmla="*/ 4315427 w 5356827"/>
              <a:gd name="connsiteY23" fmla="*/ 1638300 h 5080000"/>
              <a:gd name="connsiteX24" fmla="*/ 4734527 w 5356827"/>
              <a:gd name="connsiteY24" fmla="*/ 1155700 h 5080000"/>
              <a:gd name="connsiteX25" fmla="*/ 5179027 w 5356827"/>
              <a:gd name="connsiteY25" fmla="*/ 1193800 h 5080000"/>
              <a:gd name="connsiteX26" fmla="*/ 5356827 w 5356827"/>
              <a:gd name="connsiteY26" fmla="*/ 1358900 h 5080000"/>
              <a:gd name="connsiteX27" fmla="*/ 4925027 w 5356827"/>
              <a:gd name="connsiteY27" fmla="*/ 1841500 h 5080000"/>
              <a:gd name="connsiteX28" fmla="*/ 4277327 w 5356827"/>
              <a:gd name="connsiteY28" fmla="*/ 4140200 h 5080000"/>
              <a:gd name="connsiteX29" fmla="*/ 3896327 w 5356827"/>
              <a:gd name="connsiteY29" fmla="*/ 4686300 h 5080000"/>
              <a:gd name="connsiteX30" fmla="*/ 3274027 w 5356827"/>
              <a:gd name="connsiteY30" fmla="*/ 4991100 h 5080000"/>
              <a:gd name="connsiteX31" fmla="*/ 2918427 w 5356827"/>
              <a:gd name="connsiteY31" fmla="*/ 5080000 h 5080000"/>
              <a:gd name="connsiteX0" fmla="*/ 2850381 w 5288781"/>
              <a:gd name="connsiteY0" fmla="*/ 5080000 h 5080000"/>
              <a:gd name="connsiteX1" fmla="*/ 2850381 w 5288781"/>
              <a:gd name="connsiteY1" fmla="*/ 5080000 h 5080000"/>
              <a:gd name="connsiteX2" fmla="*/ 2197601 w 5288781"/>
              <a:gd name="connsiteY2" fmla="*/ 4965700 h 5080000"/>
              <a:gd name="connsiteX3" fmla="*/ 1605781 w 5288781"/>
              <a:gd name="connsiteY3" fmla="*/ 4457700 h 5080000"/>
              <a:gd name="connsiteX4" fmla="*/ 1171441 w 5288781"/>
              <a:gd name="connsiteY4" fmla="*/ 3512820 h 5080000"/>
              <a:gd name="connsiteX5" fmla="*/ 25901 w 5288781"/>
              <a:gd name="connsiteY5" fmla="*/ 1912620 h 5080000"/>
              <a:gd name="connsiteX6" fmla="*/ 455161 w 5288781"/>
              <a:gd name="connsiteY6" fmla="*/ 1463040 h 5080000"/>
              <a:gd name="connsiteX7" fmla="*/ 1250181 w 5288781"/>
              <a:gd name="connsiteY7" fmla="*/ 2628900 h 5080000"/>
              <a:gd name="connsiteX8" fmla="*/ 1453381 w 5288781"/>
              <a:gd name="connsiteY8" fmla="*/ 2730500 h 5080000"/>
              <a:gd name="connsiteX9" fmla="*/ 1491481 w 5288781"/>
              <a:gd name="connsiteY9" fmla="*/ 2641600 h 5080000"/>
              <a:gd name="connsiteX10" fmla="*/ 526281 w 5288781"/>
              <a:gd name="connsiteY10" fmla="*/ 838200 h 5080000"/>
              <a:gd name="connsiteX11" fmla="*/ 1199381 w 5288781"/>
              <a:gd name="connsiteY11" fmla="*/ 622300 h 5080000"/>
              <a:gd name="connsiteX12" fmla="*/ 1935981 w 5288781"/>
              <a:gd name="connsiteY12" fmla="*/ 2095500 h 5080000"/>
              <a:gd name="connsiteX13" fmla="*/ 2101081 w 5288781"/>
              <a:gd name="connsiteY13" fmla="*/ 2171700 h 5080000"/>
              <a:gd name="connsiteX14" fmla="*/ 2164581 w 5288781"/>
              <a:gd name="connsiteY14" fmla="*/ 1955800 h 5080000"/>
              <a:gd name="connsiteX15" fmla="*/ 1478781 w 5288781"/>
              <a:gd name="connsiteY15" fmla="*/ 203200 h 5080000"/>
              <a:gd name="connsiteX16" fmla="*/ 2062981 w 5288781"/>
              <a:gd name="connsiteY16" fmla="*/ 0 h 5080000"/>
              <a:gd name="connsiteX17" fmla="*/ 2748781 w 5288781"/>
              <a:gd name="connsiteY17" fmla="*/ 1727200 h 5080000"/>
              <a:gd name="connsiteX18" fmla="*/ 3002781 w 5288781"/>
              <a:gd name="connsiteY18" fmla="*/ 1930400 h 5080000"/>
              <a:gd name="connsiteX19" fmla="*/ 2799581 w 5288781"/>
              <a:gd name="connsiteY19" fmla="*/ 165100 h 5080000"/>
              <a:gd name="connsiteX20" fmla="*/ 3485381 w 5288781"/>
              <a:gd name="connsiteY20" fmla="*/ 38100 h 5080000"/>
              <a:gd name="connsiteX21" fmla="*/ 3739381 w 5288781"/>
              <a:gd name="connsiteY21" fmla="*/ 2235200 h 5080000"/>
              <a:gd name="connsiteX22" fmla="*/ 3866381 w 5288781"/>
              <a:gd name="connsiteY22" fmla="*/ 2425700 h 5080000"/>
              <a:gd name="connsiteX23" fmla="*/ 4247381 w 5288781"/>
              <a:gd name="connsiteY23" fmla="*/ 1638300 h 5080000"/>
              <a:gd name="connsiteX24" fmla="*/ 4666481 w 5288781"/>
              <a:gd name="connsiteY24" fmla="*/ 1155700 h 5080000"/>
              <a:gd name="connsiteX25" fmla="*/ 5110981 w 5288781"/>
              <a:gd name="connsiteY25" fmla="*/ 1193800 h 5080000"/>
              <a:gd name="connsiteX26" fmla="*/ 5288781 w 5288781"/>
              <a:gd name="connsiteY26" fmla="*/ 1358900 h 5080000"/>
              <a:gd name="connsiteX27" fmla="*/ 4856981 w 5288781"/>
              <a:gd name="connsiteY27" fmla="*/ 1841500 h 5080000"/>
              <a:gd name="connsiteX28" fmla="*/ 4209281 w 5288781"/>
              <a:gd name="connsiteY28" fmla="*/ 4140200 h 5080000"/>
              <a:gd name="connsiteX29" fmla="*/ 3828281 w 5288781"/>
              <a:gd name="connsiteY29" fmla="*/ 4686300 h 5080000"/>
              <a:gd name="connsiteX30" fmla="*/ 3205981 w 5288781"/>
              <a:gd name="connsiteY30" fmla="*/ 4991100 h 5080000"/>
              <a:gd name="connsiteX31" fmla="*/ 2850381 w 5288781"/>
              <a:gd name="connsiteY31" fmla="*/ 5080000 h 5080000"/>
              <a:gd name="connsiteX0" fmla="*/ 2914781 w 5353181"/>
              <a:gd name="connsiteY0" fmla="*/ 5080000 h 5080000"/>
              <a:gd name="connsiteX1" fmla="*/ 2914781 w 5353181"/>
              <a:gd name="connsiteY1" fmla="*/ 5080000 h 5080000"/>
              <a:gd name="connsiteX2" fmla="*/ 2262001 w 5353181"/>
              <a:gd name="connsiteY2" fmla="*/ 4965700 h 5080000"/>
              <a:gd name="connsiteX3" fmla="*/ 1670181 w 5353181"/>
              <a:gd name="connsiteY3" fmla="*/ 4457700 h 5080000"/>
              <a:gd name="connsiteX4" fmla="*/ 1235841 w 5353181"/>
              <a:gd name="connsiteY4" fmla="*/ 3512820 h 5080000"/>
              <a:gd name="connsiteX5" fmla="*/ 21721 w 5353181"/>
              <a:gd name="connsiteY5" fmla="*/ 1813560 h 5080000"/>
              <a:gd name="connsiteX6" fmla="*/ 519561 w 5353181"/>
              <a:gd name="connsiteY6" fmla="*/ 1463040 h 5080000"/>
              <a:gd name="connsiteX7" fmla="*/ 1314581 w 5353181"/>
              <a:gd name="connsiteY7" fmla="*/ 2628900 h 5080000"/>
              <a:gd name="connsiteX8" fmla="*/ 1517781 w 5353181"/>
              <a:gd name="connsiteY8" fmla="*/ 2730500 h 5080000"/>
              <a:gd name="connsiteX9" fmla="*/ 1555881 w 5353181"/>
              <a:gd name="connsiteY9" fmla="*/ 2641600 h 5080000"/>
              <a:gd name="connsiteX10" fmla="*/ 590681 w 5353181"/>
              <a:gd name="connsiteY10" fmla="*/ 838200 h 5080000"/>
              <a:gd name="connsiteX11" fmla="*/ 1263781 w 5353181"/>
              <a:gd name="connsiteY11" fmla="*/ 622300 h 5080000"/>
              <a:gd name="connsiteX12" fmla="*/ 2000381 w 5353181"/>
              <a:gd name="connsiteY12" fmla="*/ 2095500 h 5080000"/>
              <a:gd name="connsiteX13" fmla="*/ 2165481 w 5353181"/>
              <a:gd name="connsiteY13" fmla="*/ 2171700 h 5080000"/>
              <a:gd name="connsiteX14" fmla="*/ 2228981 w 5353181"/>
              <a:gd name="connsiteY14" fmla="*/ 1955800 h 5080000"/>
              <a:gd name="connsiteX15" fmla="*/ 1543181 w 5353181"/>
              <a:gd name="connsiteY15" fmla="*/ 203200 h 5080000"/>
              <a:gd name="connsiteX16" fmla="*/ 2127381 w 5353181"/>
              <a:gd name="connsiteY16" fmla="*/ 0 h 5080000"/>
              <a:gd name="connsiteX17" fmla="*/ 2813181 w 5353181"/>
              <a:gd name="connsiteY17" fmla="*/ 1727200 h 5080000"/>
              <a:gd name="connsiteX18" fmla="*/ 3067181 w 5353181"/>
              <a:gd name="connsiteY18" fmla="*/ 1930400 h 5080000"/>
              <a:gd name="connsiteX19" fmla="*/ 2863981 w 5353181"/>
              <a:gd name="connsiteY19" fmla="*/ 165100 h 5080000"/>
              <a:gd name="connsiteX20" fmla="*/ 3549781 w 5353181"/>
              <a:gd name="connsiteY20" fmla="*/ 38100 h 5080000"/>
              <a:gd name="connsiteX21" fmla="*/ 3803781 w 5353181"/>
              <a:gd name="connsiteY21" fmla="*/ 2235200 h 5080000"/>
              <a:gd name="connsiteX22" fmla="*/ 3930781 w 5353181"/>
              <a:gd name="connsiteY22" fmla="*/ 2425700 h 5080000"/>
              <a:gd name="connsiteX23" fmla="*/ 4311781 w 5353181"/>
              <a:gd name="connsiteY23" fmla="*/ 1638300 h 5080000"/>
              <a:gd name="connsiteX24" fmla="*/ 4730881 w 5353181"/>
              <a:gd name="connsiteY24" fmla="*/ 1155700 h 5080000"/>
              <a:gd name="connsiteX25" fmla="*/ 5175381 w 5353181"/>
              <a:gd name="connsiteY25" fmla="*/ 1193800 h 5080000"/>
              <a:gd name="connsiteX26" fmla="*/ 5353181 w 5353181"/>
              <a:gd name="connsiteY26" fmla="*/ 1358900 h 5080000"/>
              <a:gd name="connsiteX27" fmla="*/ 4921381 w 5353181"/>
              <a:gd name="connsiteY27" fmla="*/ 1841500 h 5080000"/>
              <a:gd name="connsiteX28" fmla="*/ 4273681 w 5353181"/>
              <a:gd name="connsiteY28" fmla="*/ 4140200 h 5080000"/>
              <a:gd name="connsiteX29" fmla="*/ 3892681 w 5353181"/>
              <a:gd name="connsiteY29" fmla="*/ 4686300 h 5080000"/>
              <a:gd name="connsiteX30" fmla="*/ 3270381 w 5353181"/>
              <a:gd name="connsiteY30" fmla="*/ 4991100 h 5080000"/>
              <a:gd name="connsiteX31" fmla="*/ 2914781 w 5353181"/>
              <a:gd name="connsiteY31" fmla="*/ 5080000 h 5080000"/>
              <a:gd name="connsiteX0" fmla="*/ 2926396 w 5364796"/>
              <a:gd name="connsiteY0" fmla="*/ 5080000 h 5080000"/>
              <a:gd name="connsiteX1" fmla="*/ 2926396 w 5364796"/>
              <a:gd name="connsiteY1" fmla="*/ 5080000 h 5080000"/>
              <a:gd name="connsiteX2" fmla="*/ 2273616 w 5364796"/>
              <a:gd name="connsiteY2" fmla="*/ 4965700 h 5080000"/>
              <a:gd name="connsiteX3" fmla="*/ 1681796 w 5364796"/>
              <a:gd name="connsiteY3" fmla="*/ 4457700 h 5080000"/>
              <a:gd name="connsiteX4" fmla="*/ 1247456 w 5364796"/>
              <a:gd name="connsiteY4" fmla="*/ 3512820 h 5080000"/>
              <a:gd name="connsiteX5" fmla="*/ 33336 w 5364796"/>
              <a:gd name="connsiteY5" fmla="*/ 1813560 h 5080000"/>
              <a:gd name="connsiteX6" fmla="*/ 531176 w 5364796"/>
              <a:gd name="connsiteY6" fmla="*/ 1463040 h 5080000"/>
              <a:gd name="connsiteX7" fmla="*/ 1326196 w 5364796"/>
              <a:gd name="connsiteY7" fmla="*/ 2628900 h 5080000"/>
              <a:gd name="connsiteX8" fmla="*/ 1529396 w 5364796"/>
              <a:gd name="connsiteY8" fmla="*/ 2730500 h 5080000"/>
              <a:gd name="connsiteX9" fmla="*/ 1567496 w 5364796"/>
              <a:gd name="connsiteY9" fmla="*/ 2641600 h 5080000"/>
              <a:gd name="connsiteX10" fmla="*/ 602296 w 5364796"/>
              <a:gd name="connsiteY10" fmla="*/ 838200 h 5080000"/>
              <a:gd name="connsiteX11" fmla="*/ 1275396 w 5364796"/>
              <a:gd name="connsiteY11" fmla="*/ 622300 h 5080000"/>
              <a:gd name="connsiteX12" fmla="*/ 2011996 w 5364796"/>
              <a:gd name="connsiteY12" fmla="*/ 2095500 h 5080000"/>
              <a:gd name="connsiteX13" fmla="*/ 2177096 w 5364796"/>
              <a:gd name="connsiteY13" fmla="*/ 2171700 h 5080000"/>
              <a:gd name="connsiteX14" fmla="*/ 2240596 w 5364796"/>
              <a:gd name="connsiteY14" fmla="*/ 1955800 h 5080000"/>
              <a:gd name="connsiteX15" fmla="*/ 1554796 w 5364796"/>
              <a:gd name="connsiteY15" fmla="*/ 203200 h 5080000"/>
              <a:gd name="connsiteX16" fmla="*/ 2138996 w 5364796"/>
              <a:gd name="connsiteY16" fmla="*/ 0 h 5080000"/>
              <a:gd name="connsiteX17" fmla="*/ 2824796 w 5364796"/>
              <a:gd name="connsiteY17" fmla="*/ 1727200 h 5080000"/>
              <a:gd name="connsiteX18" fmla="*/ 3078796 w 5364796"/>
              <a:gd name="connsiteY18" fmla="*/ 1930400 h 5080000"/>
              <a:gd name="connsiteX19" fmla="*/ 2875596 w 5364796"/>
              <a:gd name="connsiteY19" fmla="*/ 165100 h 5080000"/>
              <a:gd name="connsiteX20" fmla="*/ 3561396 w 5364796"/>
              <a:gd name="connsiteY20" fmla="*/ 38100 h 5080000"/>
              <a:gd name="connsiteX21" fmla="*/ 3815396 w 5364796"/>
              <a:gd name="connsiteY21" fmla="*/ 2235200 h 5080000"/>
              <a:gd name="connsiteX22" fmla="*/ 3942396 w 5364796"/>
              <a:gd name="connsiteY22" fmla="*/ 2425700 h 5080000"/>
              <a:gd name="connsiteX23" fmla="*/ 4323396 w 5364796"/>
              <a:gd name="connsiteY23" fmla="*/ 1638300 h 5080000"/>
              <a:gd name="connsiteX24" fmla="*/ 4742496 w 5364796"/>
              <a:gd name="connsiteY24" fmla="*/ 1155700 h 5080000"/>
              <a:gd name="connsiteX25" fmla="*/ 5186996 w 5364796"/>
              <a:gd name="connsiteY25" fmla="*/ 1193800 h 5080000"/>
              <a:gd name="connsiteX26" fmla="*/ 5364796 w 5364796"/>
              <a:gd name="connsiteY26" fmla="*/ 1358900 h 5080000"/>
              <a:gd name="connsiteX27" fmla="*/ 4932996 w 5364796"/>
              <a:gd name="connsiteY27" fmla="*/ 1841500 h 5080000"/>
              <a:gd name="connsiteX28" fmla="*/ 4285296 w 5364796"/>
              <a:gd name="connsiteY28" fmla="*/ 4140200 h 5080000"/>
              <a:gd name="connsiteX29" fmla="*/ 3904296 w 5364796"/>
              <a:gd name="connsiteY29" fmla="*/ 4686300 h 5080000"/>
              <a:gd name="connsiteX30" fmla="*/ 3281996 w 5364796"/>
              <a:gd name="connsiteY30" fmla="*/ 4991100 h 5080000"/>
              <a:gd name="connsiteX31" fmla="*/ 2926396 w 536479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60546 w 5348246"/>
              <a:gd name="connsiteY13" fmla="*/ 2171700 h 5080000"/>
              <a:gd name="connsiteX14" fmla="*/ 2224046 w 5348246"/>
              <a:gd name="connsiteY14" fmla="*/ 1955800 h 5080000"/>
              <a:gd name="connsiteX15" fmla="*/ 1538246 w 5348246"/>
              <a:gd name="connsiteY15" fmla="*/ 203200 h 5080000"/>
              <a:gd name="connsiteX16" fmla="*/ 2122446 w 5348246"/>
              <a:gd name="connsiteY16" fmla="*/ 0 h 5080000"/>
              <a:gd name="connsiteX17" fmla="*/ 2808246 w 5348246"/>
              <a:gd name="connsiteY17" fmla="*/ 1727200 h 5080000"/>
              <a:gd name="connsiteX18" fmla="*/ 3062246 w 5348246"/>
              <a:gd name="connsiteY18" fmla="*/ 1930400 h 5080000"/>
              <a:gd name="connsiteX19" fmla="*/ 2859046 w 5348246"/>
              <a:gd name="connsiteY19" fmla="*/ 165100 h 5080000"/>
              <a:gd name="connsiteX20" fmla="*/ 3544846 w 5348246"/>
              <a:gd name="connsiteY20" fmla="*/ 38100 h 5080000"/>
              <a:gd name="connsiteX21" fmla="*/ 3798846 w 5348246"/>
              <a:gd name="connsiteY21" fmla="*/ 2235200 h 5080000"/>
              <a:gd name="connsiteX22" fmla="*/ 3925846 w 5348246"/>
              <a:gd name="connsiteY22" fmla="*/ 2425700 h 5080000"/>
              <a:gd name="connsiteX23" fmla="*/ 4306846 w 5348246"/>
              <a:gd name="connsiteY23" fmla="*/ 1638300 h 5080000"/>
              <a:gd name="connsiteX24" fmla="*/ 4725946 w 5348246"/>
              <a:gd name="connsiteY24" fmla="*/ 1155700 h 5080000"/>
              <a:gd name="connsiteX25" fmla="*/ 5170446 w 5348246"/>
              <a:gd name="connsiteY25" fmla="*/ 1193800 h 5080000"/>
              <a:gd name="connsiteX26" fmla="*/ 5348246 w 5348246"/>
              <a:gd name="connsiteY26" fmla="*/ 1358900 h 5080000"/>
              <a:gd name="connsiteX27" fmla="*/ 4916446 w 5348246"/>
              <a:gd name="connsiteY27" fmla="*/ 1841500 h 5080000"/>
              <a:gd name="connsiteX28" fmla="*/ 4268746 w 5348246"/>
              <a:gd name="connsiteY28" fmla="*/ 4140200 h 5080000"/>
              <a:gd name="connsiteX29" fmla="*/ 3887746 w 5348246"/>
              <a:gd name="connsiteY29" fmla="*/ 4686300 h 5080000"/>
              <a:gd name="connsiteX30" fmla="*/ 3265446 w 5348246"/>
              <a:gd name="connsiteY30" fmla="*/ 4991100 h 5080000"/>
              <a:gd name="connsiteX31" fmla="*/ 2909846 w 534824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60546 w 5348246"/>
              <a:gd name="connsiteY13" fmla="*/ 2171700 h 5080000"/>
              <a:gd name="connsiteX14" fmla="*/ 2224046 w 5348246"/>
              <a:gd name="connsiteY14" fmla="*/ 1955800 h 5080000"/>
              <a:gd name="connsiteX15" fmla="*/ 1538246 w 5348246"/>
              <a:gd name="connsiteY15" fmla="*/ 203200 h 5080000"/>
              <a:gd name="connsiteX16" fmla="*/ 2122446 w 5348246"/>
              <a:gd name="connsiteY16" fmla="*/ 0 h 5080000"/>
              <a:gd name="connsiteX17" fmla="*/ 2808246 w 5348246"/>
              <a:gd name="connsiteY17" fmla="*/ 1727200 h 5080000"/>
              <a:gd name="connsiteX18" fmla="*/ 3062246 w 5348246"/>
              <a:gd name="connsiteY18" fmla="*/ 1930400 h 5080000"/>
              <a:gd name="connsiteX19" fmla="*/ 2859046 w 5348246"/>
              <a:gd name="connsiteY19" fmla="*/ 165100 h 5080000"/>
              <a:gd name="connsiteX20" fmla="*/ 3544846 w 5348246"/>
              <a:gd name="connsiteY20" fmla="*/ 38100 h 5080000"/>
              <a:gd name="connsiteX21" fmla="*/ 3798846 w 5348246"/>
              <a:gd name="connsiteY21" fmla="*/ 2235200 h 5080000"/>
              <a:gd name="connsiteX22" fmla="*/ 3925846 w 5348246"/>
              <a:gd name="connsiteY22" fmla="*/ 2425700 h 5080000"/>
              <a:gd name="connsiteX23" fmla="*/ 4306846 w 5348246"/>
              <a:gd name="connsiteY23" fmla="*/ 1638300 h 5080000"/>
              <a:gd name="connsiteX24" fmla="*/ 4725946 w 5348246"/>
              <a:gd name="connsiteY24" fmla="*/ 1155700 h 5080000"/>
              <a:gd name="connsiteX25" fmla="*/ 5170446 w 5348246"/>
              <a:gd name="connsiteY25" fmla="*/ 1193800 h 5080000"/>
              <a:gd name="connsiteX26" fmla="*/ 5348246 w 5348246"/>
              <a:gd name="connsiteY26" fmla="*/ 1358900 h 5080000"/>
              <a:gd name="connsiteX27" fmla="*/ 4916446 w 5348246"/>
              <a:gd name="connsiteY27" fmla="*/ 1841500 h 5080000"/>
              <a:gd name="connsiteX28" fmla="*/ 4268746 w 5348246"/>
              <a:gd name="connsiteY28" fmla="*/ 4140200 h 5080000"/>
              <a:gd name="connsiteX29" fmla="*/ 3887746 w 5348246"/>
              <a:gd name="connsiteY29" fmla="*/ 4686300 h 5080000"/>
              <a:gd name="connsiteX30" fmla="*/ 3265446 w 5348246"/>
              <a:gd name="connsiteY30" fmla="*/ 4991100 h 5080000"/>
              <a:gd name="connsiteX31" fmla="*/ 2909846 w 534824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60546 w 5348246"/>
              <a:gd name="connsiteY13" fmla="*/ 2171700 h 5080000"/>
              <a:gd name="connsiteX14" fmla="*/ 2224046 w 5348246"/>
              <a:gd name="connsiteY14" fmla="*/ 1955800 h 5080000"/>
              <a:gd name="connsiteX15" fmla="*/ 1538246 w 5348246"/>
              <a:gd name="connsiteY15" fmla="*/ 203200 h 5080000"/>
              <a:gd name="connsiteX16" fmla="*/ 2122446 w 5348246"/>
              <a:gd name="connsiteY16" fmla="*/ 0 h 5080000"/>
              <a:gd name="connsiteX17" fmla="*/ 2808246 w 5348246"/>
              <a:gd name="connsiteY17" fmla="*/ 1727200 h 5080000"/>
              <a:gd name="connsiteX18" fmla="*/ 3062246 w 5348246"/>
              <a:gd name="connsiteY18" fmla="*/ 1930400 h 5080000"/>
              <a:gd name="connsiteX19" fmla="*/ 2859046 w 5348246"/>
              <a:gd name="connsiteY19" fmla="*/ 165100 h 5080000"/>
              <a:gd name="connsiteX20" fmla="*/ 3544846 w 5348246"/>
              <a:gd name="connsiteY20" fmla="*/ 38100 h 5080000"/>
              <a:gd name="connsiteX21" fmla="*/ 3798846 w 5348246"/>
              <a:gd name="connsiteY21" fmla="*/ 2235200 h 5080000"/>
              <a:gd name="connsiteX22" fmla="*/ 3925846 w 5348246"/>
              <a:gd name="connsiteY22" fmla="*/ 2425700 h 5080000"/>
              <a:gd name="connsiteX23" fmla="*/ 4306846 w 5348246"/>
              <a:gd name="connsiteY23" fmla="*/ 1638300 h 5080000"/>
              <a:gd name="connsiteX24" fmla="*/ 4725946 w 5348246"/>
              <a:gd name="connsiteY24" fmla="*/ 1155700 h 5080000"/>
              <a:gd name="connsiteX25" fmla="*/ 5170446 w 5348246"/>
              <a:gd name="connsiteY25" fmla="*/ 1193800 h 5080000"/>
              <a:gd name="connsiteX26" fmla="*/ 5348246 w 5348246"/>
              <a:gd name="connsiteY26" fmla="*/ 1358900 h 5080000"/>
              <a:gd name="connsiteX27" fmla="*/ 4916446 w 5348246"/>
              <a:gd name="connsiteY27" fmla="*/ 1841500 h 5080000"/>
              <a:gd name="connsiteX28" fmla="*/ 4268746 w 5348246"/>
              <a:gd name="connsiteY28" fmla="*/ 4140200 h 5080000"/>
              <a:gd name="connsiteX29" fmla="*/ 3887746 w 5348246"/>
              <a:gd name="connsiteY29" fmla="*/ 4686300 h 5080000"/>
              <a:gd name="connsiteX30" fmla="*/ 3265446 w 5348246"/>
              <a:gd name="connsiteY30" fmla="*/ 4991100 h 5080000"/>
              <a:gd name="connsiteX31" fmla="*/ 2909846 w 534824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60546 w 5348246"/>
              <a:gd name="connsiteY13" fmla="*/ 2171700 h 5080000"/>
              <a:gd name="connsiteX14" fmla="*/ 2224046 w 5348246"/>
              <a:gd name="connsiteY14" fmla="*/ 1955800 h 5080000"/>
              <a:gd name="connsiteX15" fmla="*/ 1538246 w 5348246"/>
              <a:gd name="connsiteY15" fmla="*/ 203200 h 5080000"/>
              <a:gd name="connsiteX16" fmla="*/ 2122446 w 5348246"/>
              <a:gd name="connsiteY16" fmla="*/ 0 h 5080000"/>
              <a:gd name="connsiteX17" fmla="*/ 2808246 w 5348246"/>
              <a:gd name="connsiteY17" fmla="*/ 1727200 h 5080000"/>
              <a:gd name="connsiteX18" fmla="*/ 3062246 w 5348246"/>
              <a:gd name="connsiteY18" fmla="*/ 1930400 h 5080000"/>
              <a:gd name="connsiteX19" fmla="*/ 2859046 w 5348246"/>
              <a:gd name="connsiteY19" fmla="*/ 165100 h 5080000"/>
              <a:gd name="connsiteX20" fmla="*/ 3544846 w 5348246"/>
              <a:gd name="connsiteY20" fmla="*/ 38100 h 5080000"/>
              <a:gd name="connsiteX21" fmla="*/ 3798846 w 5348246"/>
              <a:gd name="connsiteY21" fmla="*/ 2235200 h 5080000"/>
              <a:gd name="connsiteX22" fmla="*/ 3925846 w 5348246"/>
              <a:gd name="connsiteY22" fmla="*/ 2425700 h 5080000"/>
              <a:gd name="connsiteX23" fmla="*/ 4306846 w 5348246"/>
              <a:gd name="connsiteY23" fmla="*/ 1638300 h 5080000"/>
              <a:gd name="connsiteX24" fmla="*/ 4725946 w 5348246"/>
              <a:gd name="connsiteY24" fmla="*/ 1155700 h 5080000"/>
              <a:gd name="connsiteX25" fmla="*/ 5170446 w 5348246"/>
              <a:gd name="connsiteY25" fmla="*/ 1193800 h 5080000"/>
              <a:gd name="connsiteX26" fmla="*/ 5348246 w 5348246"/>
              <a:gd name="connsiteY26" fmla="*/ 1358900 h 5080000"/>
              <a:gd name="connsiteX27" fmla="*/ 4916446 w 5348246"/>
              <a:gd name="connsiteY27" fmla="*/ 1841500 h 5080000"/>
              <a:gd name="connsiteX28" fmla="*/ 4268746 w 5348246"/>
              <a:gd name="connsiteY28" fmla="*/ 4140200 h 5080000"/>
              <a:gd name="connsiteX29" fmla="*/ 3887746 w 5348246"/>
              <a:gd name="connsiteY29" fmla="*/ 4686300 h 5080000"/>
              <a:gd name="connsiteX30" fmla="*/ 3265446 w 5348246"/>
              <a:gd name="connsiteY30" fmla="*/ 4991100 h 5080000"/>
              <a:gd name="connsiteX31" fmla="*/ 2909846 w 534824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08246 w 5348246"/>
              <a:gd name="connsiteY16" fmla="*/ 172720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54626 w 5348246"/>
              <a:gd name="connsiteY17" fmla="*/ 18161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54626 w 5348246"/>
              <a:gd name="connsiteY17" fmla="*/ 18161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39386 w 5348246"/>
              <a:gd name="connsiteY17" fmla="*/ 17399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39386 w 5348246"/>
              <a:gd name="connsiteY17" fmla="*/ 17399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78326 w 5348246"/>
              <a:gd name="connsiteY13" fmla="*/ 197866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39386 w 5348246"/>
              <a:gd name="connsiteY17" fmla="*/ 17399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78326 w 5348246"/>
              <a:gd name="connsiteY13" fmla="*/ 197866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39386 w 5348246"/>
              <a:gd name="connsiteY17" fmla="*/ 17399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401837 h 5401837"/>
              <a:gd name="connsiteX1" fmla="*/ 2909846 w 5348246"/>
              <a:gd name="connsiteY1" fmla="*/ 5401837 h 5401837"/>
              <a:gd name="connsiteX2" fmla="*/ 2257066 w 5348246"/>
              <a:gd name="connsiteY2" fmla="*/ 5287537 h 5401837"/>
              <a:gd name="connsiteX3" fmla="*/ 1665246 w 5348246"/>
              <a:gd name="connsiteY3" fmla="*/ 4779537 h 5401837"/>
              <a:gd name="connsiteX4" fmla="*/ 1124226 w 5348246"/>
              <a:gd name="connsiteY4" fmla="*/ 3758457 h 5401837"/>
              <a:gd name="connsiteX5" fmla="*/ 16786 w 5348246"/>
              <a:gd name="connsiteY5" fmla="*/ 2135397 h 5401837"/>
              <a:gd name="connsiteX6" fmla="*/ 514626 w 5348246"/>
              <a:gd name="connsiteY6" fmla="*/ 1784877 h 5401837"/>
              <a:gd name="connsiteX7" fmla="*/ 1309646 w 5348246"/>
              <a:gd name="connsiteY7" fmla="*/ 2950737 h 5401837"/>
              <a:gd name="connsiteX8" fmla="*/ 1512846 w 5348246"/>
              <a:gd name="connsiteY8" fmla="*/ 3052337 h 5401837"/>
              <a:gd name="connsiteX9" fmla="*/ 1550946 w 5348246"/>
              <a:gd name="connsiteY9" fmla="*/ 2963437 h 5401837"/>
              <a:gd name="connsiteX10" fmla="*/ 585746 w 5348246"/>
              <a:gd name="connsiteY10" fmla="*/ 1160037 h 5401837"/>
              <a:gd name="connsiteX11" fmla="*/ 1258846 w 5348246"/>
              <a:gd name="connsiteY11" fmla="*/ 944137 h 5401837"/>
              <a:gd name="connsiteX12" fmla="*/ 1995446 w 5348246"/>
              <a:gd name="connsiteY12" fmla="*/ 2417337 h 5401837"/>
              <a:gd name="connsiteX13" fmla="*/ 2178326 w 5348246"/>
              <a:gd name="connsiteY13" fmla="*/ 2300497 h 5401837"/>
              <a:gd name="connsiteX14" fmla="*/ 1538246 w 5348246"/>
              <a:gd name="connsiteY14" fmla="*/ 525037 h 5401837"/>
              <a:gd name="connsiteX15" fmla="*/ 2122446 w 5348246"/>
              <a:gd name="connsiteY15" fmla="*/ 321837 h 5401837"/>
              <a:gd name="connsiteX16" fmla="*/ 2838726 w 5348246"/>
              <a:gd name="connsiteY16" fmla="*/ 2094757 h 5401837"/>
              <a:gd name="connsiteX17" fmla="*/ 3039386 w 5348246"/>
              <a:gd name="connsiteY17" fmla="*/ 2061737 h 5401837"/>
              <a:gd name="connsiteX18" fmla="*/ 2859046 w 5348246"/>
              <a:gd name="connsiteY18" fmla="*/ 486937 h 5401837"/>
              <a:gd name="connsiteX19" fmla="*/ 3544846 w 5348246"/>
              <a:gd name="connsiteY19" fmla="*/ 359937 h 5401837"/>
              <a:gd name="connsiteX20" fmla="*/ 3798846 w 5348246"/>
              <a:gd name="connsiteY20" fmla="*/ 2557037 h 5401837"/>
              <a:gd name="connsiteX21" fmla="*/ 3925846 w 5348246"/>
              <a:gd name="connsiteY21" fmla="*/ 2747537 h 5401837"/>
              <a:gd name="connsiteX22" fmla="*/ 4306846 w 5348246"/>
              <a:gd name="connsiteY22" fmla="*/ 1960137 h 5401837"/>
              <a:gd name="connsiteX23" fmla="*/ 4725946 w 5348246"/>
              <a:gd name="connsiteY23" fmla="*/ 1477537 h 5401837"/>
              <a:gd name="connsiteX24" fmla="*/ 5170446 w 5348246"/>
              <a:gd name="connsiteY24" fmla="*/ 1515637 h 5401837"/>
              <a:gd name="connsiteX25" fmla="*/ 5348246 w 5348246"/>
              <a:gd name="connsiteY25" fmla="*/ 1680737 h 5401837"/>
              <a:gd name="connsiteX26" fmla="*/ 4916446 w 5348246"/>
              <a:gd name="connsiteY26" fmla="*/ 2163337 h 5401837"/>
              <a:gd name="connsiteX27" fmla="*/ 4268746 w 5348246"/>
              <a:gd name="connsiteY27" fmla="*/ 4462037 h 5401837"/>
              <a:gd name="connsiteX28" fmla="*/ 3887746 w 5348246"/>
              <a:gd name="connsiteY28" fmla="*/ 5008137 h 5401837"/>
              <a:gd name="connsiteX29" fmla="*/ 3265446 w 5348246"/>
              <a:gd name="connsiteY29" fmla="*/ 5312937 h 5401837"/>
              <a:gd name="connsiteX30" fmla="*/ 2909846 w 5348246"/>
              <a:gd name="connsiteY30" fmla="*/ 5401837 h 5401837"/>
              <a:gd name="connsiteX0" fmla="*/ 2909846 w 5348246"/>
              <a:gd name="connsiteY0" fmla="*/ 5502315 h 5502315"/>
              <a:gd name="connsiteX1" fmla="*/ 2909846 w 5348246"/>
              <a:gd name="connsiteY1" fmla="*/ 5502315 h 5502315"/>
              <a:gd name="connsiteX2" fmla="*/ 2257066 w 5348246"/>
              <a:gd name="connsiteY2" fmla="*/ 5388015 h 5502315"/>
              <a:gd name="connsiteX3" fmla="*/ 1665246 w 5348246"/>
              <a:gd name="connsiteY3" fmla="*/ 4880015 h 5502315"/>
              <a:gd name="connsiteX4" fmla="*/ 1124226 w 5348246"/>
              <a:gd name="connsiteY4" fmla="*/ 3858935 h 5502315"/>
              <a:gd name="connsiteX5" fmla="*/ 16786 w 5348246"/>
              <a:gd name="connsiteY5" fmla="*/ 2235875 h 5502315"/>
              <a:gd name="connsiteX6" fmla="*/ 514626 w 5348246"/>
              <a:gd name="connsiteY6" fmla="*/ 1885355 h 5502315"/>
              <a:gd name="connsiteX7" fmla="*/ 1309646 w 5348246"/>
              <a:gd name="connsiteY7" fmla="*/ 3051215 h 5502315"/>
              <a:gd name="connsiteX8" fmla="*/ 1512846 w 5348246"/>
              <a:gd name="connsiteY8" fmla="*/ 3152815 h 5502315"/>
              <a:gd name="connsiteX9" fmla="*/ 1550946 w 5348246"/>
              <a:gd name="connsiteY9" fmla="*/ 3063915 h 5502315"/>
              <a:gd name="connsiteX10" fmla="*/ 585746 w 5348246"/>
              <a:gd name="connsiteY10" fmla="*/ 1260515 h 5502315"/>
              <a:gd name="connsiteX11" fmla="*/ 1258846 w 5348246"/>
              <a:gd name="connsiteY11" fmla="*/ 1044615 h 5502315"/>
              <a:gd name="connsiteX12" fmla="*/ 1995446 w 5348246"/>
              <a:gd name="connsiteY12" fmla="*/ 2517815 h 5502315"/>
              <a:gd name="connsiteX13" fmla="*/ 2178326 w 5348246"/>
              <a:gd name="connsiteY13" fmla="*/ 2400975 h 5502315"/>
              <a:gd name="connsiteX14" fmla="*/ 1538246 w 5348246"/>
              <a:gd name="connsiteY14" fmla="*/ 625515 h 5502315"/>
              <a:gd name="connsiteX15" fmla="*/ 2122446 w 5348246"/>
              <a:gd name="connsiteY15" fmla="*/ 422315 h 5502315"/>
              <a:gd name="connsiteX16" fmla="*/ 2838726 w 5348246"/>
              <a:gd name="connsiteY16" fmla="*/ 2195235 h 5502315"/>
              <a:gd name="connsiteX17" fmla="*/ 3039386 w 5348246"/>
              <a:gd name="connsiteY17" fmla="*/ 2162215 h 5502315"/>
              <a:gd name="connsiteX18" fmla="*/ 2859046 w 5348246"/>
              <a:gd name="connsiteY18" fmla="*/ 587415 h 5502315"/>
              <a:gd name="connsiteX19" fmla="*/ 3544846 w 5348246"/>
              <a:gd name="connsiteY19" fmla="*/ 460415 h 5502315"/>
              <a:gd name="connsiteX20" fmla="*/ 3798846 w 5348246"/>
              <a:gd name="connsiteY20" fmla="*/ 2657515 h 5502315"/>
              <a:gd name="connsiteX21" fmla="*/ 3925846 w 5348246"/>
              <a:gd name="connsiteY21" fmla="*/ 2848015 h 5502315"/>
              <a:gd name="connsiteX22" fmla="*/ 4306846 w 5348246"/>
              <a:gd name="connsiteY22" fmla="*/ 2060615 h 5502315"/>
              <a:gd name="connsiteX23" fmla="*/ 4725946 w 5348246"/>
              <a:gd name="connsiteY23" fmla="*/ 1578015 h 5502315"/>
              <a:gd name="connsiteX24" fmla="*/ 5170446 w 5348246"/>
              <a:gd name="connsiteY24" fmla="*/ 1616115 h 5502315"/>
              <a:gd name="connsiteX25" fmla="*/ 5348246 w 5348246"/>
              <a:gd name="connsiteY25" fmla="*/ 1781215 h 5502315"/>
              <a:gd name="connsiteX26" fmla="*/ 4916446 w 5348246"/>
              <a:gd name="connsiteY26" fmla="*/ 2263815 h 5502315"/>
              <a:gd name="connsiteX27" fmla="*/ 4268746 w 5348246"/>
              <a:gd name="connsiteY27" fmla="*/ 4562515 h 5502315"/>
              <a:gd name="connsiteX28" fmla="*/ 3887746 w 5348246"/>
              <a:gd name="connsiteY28" fmla="*/ 5108615 h 5502315"/>
              <a:gd name="connsiteX29" fmla="*/ 3265446 w 5348246"/>
              <a:gd name="connsiteY29" fmla="*/ 5413415 h 5502315"/>
              <a:gd name="connsiteX30" fmla="*/ 2909846 w 5348246"/>
              <a:gd name="connsiteY30" fmla="*/ 5502315 h 5502315"/>
              <a:gd name="connsiteX0" fmla="*/ 2909846 w 5348246"/>
              <a:gd name="connsiteY0" fmla="*/ 5571354 h 5571354"/>
              <a:gd name="connsiteX1" fmla="*/ 2909846 w 5348246"/>
              <a:gd name="connsiteY1" fmla="*/ 5571354 h 5571354"/>
              <a:gd name="connsiteX2" fmla="*/ 2257066 w 5348246"/>
              <a:gd name="connsiteY2" fmla="*/ 5457054 h 5571354"/>
              <a:gd name="connsiteX3" fmla="*/ 1665246 w 5348246"/>
              <a:gd name="connsiteY3" fmla="*/ 4949054 h 5571354"/>
              <a:gd name="connsiteX4" fmla="*/ 1124226 w 5348246"/>
              <a:gd name="connsiteY4" fmla="*/ 3927974 h 5571354"/>
              <a:gd name="connsiteX5" fmla="*/ 16786 w 5348246"/>
              <a:gd name="connsiteY5" fmla="*/ 2304914 h 5571354"/>
              <a:gd name="connsiteX6" fmla="*/ 514626 w 5348246"/>
              <a:gd name="connsiteY6" fmla="*/ 1954394 h 5571354"/>
              <a:gd name="connsiteX7" fmla="*/ 1309646 w 5348246"/>
              <a:gd name="connsiteY7" fmla="*/ 3120254 h 5571354"/>
              <a:gd name="connsiteX8" fmla="*/ 1512846 w 5348246"/>
              <a:gd name="connsiteY8" fmla="*/ 3221854 h 5571354"/>
              <a:gd name="connsiteX9" fmla="*/ 1550946 w 5348246"/>
              <a:gd name="connsiteY9" fmla="*/ 3132954 h 5571354"/>
              <a:gd name="connsiteX10" fmla="*/ 585746 w 5348246"/>
              <a:gd name="connsiteY10" fmla="*/ 1329554 h 5571354"/>
              <a:gd name="connsiteX11" fmla="*/ 1258846 w 5348246"/>
              <a:gd name="connsiteY11" fmla="*/ 1113654 h 5571354"/>
              <a:gd name="connsiteX12" fmla="*/ 1995446 w 5348246"/>
              <a:gd name="connsiteY12" fmla="*/ 2586854 h 5571354"/>
              <a:gd name="connsiteX13" fmla="*/ 2178326 w 5348246"/>
              <a:gd name="connsiteY13" fmla="*/ 2470014 h 5571354"/>
              <a:gd name="connsiteX14" fmla="*/ 1538246 w 5348246"/>
              <a:gd name="connsiteY14" fmla="*/ 694554 h 5571354"/>
              <a:gd name="connsiteX15" fmla="*/ 2122446 w 5348246"/>
              <a:gd name="connsiteY15" fmla="*/ 491354 h 5571354"/>
              <a:gd name="connsiteX16" fmla="*/ 2838726 w 5348246"/>
              <a:gd name="connsiteY16" fmla="*/ 2264274 h 5571354"/>
              <a:gd name="connsiteX17" fmla="*/ 3039386 w 5348246"/>
              <a:gd name="connsiteY17" fmla="*/ 2231254 h 5571354"/>
              <a:gd name="connsiteX18" fmla="*/ 2859046 w 5348246"/>
              <a:gd name="connsiteY18" fmla="*/ 656454 h 5571354"/>
              <a:gd name="connsiteX19" fmla="*/ 3544846 w 5348246"/>
              <a:gd name="connsiteY19" fmla="*/ 529454 h 5571354"/>
              <a:gd name="connsiteX20" fmla="*/ 3798846 w 5348246"/>
              <a:gd name="connsiteY20" fmla="*/ 2726554 h 5571354"/>
              <a:gd name="connsiteX21" fmla="*/ 3925846 w 5348246"/>
              <a:gd name="connsiteY21" fmla="*/ 2917054 h 5571354"/>
              <a:gd name="connsiteX22" fmla="*/ 4306846 w 5348246"/>
              <a:gd name="connsiteY22" fmla="*/ 2129654 h 5571354"/>
              <a:gd name="connsiteX23" fmla="*/ 4725946 w 5348246"/>
              <a:gd name="connsiteY23" fmla="*/ 1647054 h 5571354"/>
              <a:gd name="connsiteX24" fmla="*/ 5170446 w 5348246"/>
              <a:gd name="connsiteY24" fmla="*/ 1685154 h 5571354"/>
              <a:gd name="connsiteX25" fmla="*/ 5348246 w 5348246"/>
              <a:gd name="connsiteY25" fmla="*/ 1850254 h 5571354"/>
              <a:gd name="connsiteX26" fmla="*/ 4916446 w 5348246"/>
              <a:gd name="connsiteY26" fmla="*/ 2332854 h 5571354"/>
              <a:gd name="connsiteX27" fmla="*/ 4268746 w 5348246"/>
              <a:gd name="connsiteY27" fmla="*/ 4631554 h 5571354"/>
              <a:gd name="connsiteX28" fmla="*/ 3887746 w 5348246"/>
              <a:gd name="connsiteY28" fmla="*/ 5177654 h 5571354"/>
              <a:gd name="connsiteX29" fmla="*/ 3265446 w 5348246"/>
              <a:gd name="connsiteY29" fmla="*/ 5482454 h 5571354"/>
              <a:gd name="connsiteX30" fmla="*/ 2909846 w 5348246"/>
              <a:gd name="connsiteY30" fmla="*/ 5571354 h 5571354"/>
              <a:gd name="connsiteX0" fmla="*/ 2909846 w 5348246"/>
              <a:gd name="connsiteY0" fmla="*/ 5195654 h 5195654"/>
              <a:gd name="connsiteX1" fmla="*/ 2909846 w 5348246"/>
              <a:gd name="connsiteY1" fmla="*/ 5195654 h 5195654"/>
              <a:gd name="connsiteX2" fmla="*/ 2257066 w 5348246"/>
              <a:gd name="connsiteY2" fmla="*/ 5081354 h 5195654"/>
              <a:gd name="connsiteX3" fmla="*/ 1665246 w 5348246"/>
              <a:gd name="connsiteY3" fmla="*/ 4573354 h 5195654"/>
              <a:gd name="connsiteX4" fmla="*/ 1124226 w 5348246"/>
              <a:gd name="connsiteY4" fmla="*/ 3552274 h 5195654"/>
              <a:gd name="connsiteX5" fmla="*/ 16786 w 5348246"/>
              <a:gd name="connsiteY5" fmla="*/ 1929214 h 5195654"/>
              <a:gd name="connsiteX6" fmla="*/ 514626 w 5348246"/>
              <a:gd name="connsiteY6" fmla="*/ 1578694 h 5195654"/>
              <a:gd name="connsiteX7" fmla="*/ 1309646 w 5348246"/>
              <a:gd name="connsiteY7" fmla="*/ 2744554 h 5195654"/>
              <a:gd name="connsiteX8" fmla="*/ 1512846 w 5348246"/>
              <a:gd name="connsiteY8" fmla="*/ 2846154 h 5195654"/>
              <a:gd name="connsiteX9" fmla="*/ 1550946 w 5348246"/>
              <a:gd name="connsiteY9" fmla="*/ 2757254 h 5195654"/>
              <a:gd name="connsiteX10" fmla="*/ 585746 w 5348246"/>
              <a:gd name="connsiteY10" fmla="*/ 953854 h 5195654"/>
              <a:gd name="connsiteX11" fmla="*/ 1258846 w 5348246"/>
              <a:gd name="connsiteY11" fmla="*/ 737954 h 5195654"/>
              <a:gd name="connsiteX12" fmla="*/ 1995446 w 5348246"/>
              <a:gd name="connsiteY12" fmla="*/ 2211154 h 5195654"/>
              <a:gd name="connsiteX13" fmla="*/ 2178326 w 5348246"/>
              <a:gd name="connsiteY13" fmla="*/ 2094314 h 5195654"/>
              <a:gd name="connsiteX14" fmla="*/ 1705886 w 5348246"/>
              <a:gd name="connsiteY14" fmla="*/ 890354 h 5195654"/>
              <a:gd name="connsiteX15" fmla="*/ 2122446 w 5348246"/>
              <a:gd name="connsiteY15" fmla="*/ 115654 h 5195654"/>
              <a:gd name="connsiteX16" fmla="*/ 2838726 w 5348246"/>
              <a:gd name="connsiteY16" fmla="*/ 1888574 h 5195654"/>
              <a:gd name="connsiteX17" fmla="*/ 3039386 w 5348246"/>
              <a:gd name="connsiteY17" fmla="*/ 1855554 h 5195654"/>
              <a:gd name="connsiteX18" fmla="*/ 2859046 w 5348246"/>
              <a:gd name="connsiteY18" fmla="*/ 280754 h 5195654"/>
              <a:gd name="connsiteX19" fmla="*/ 3544846 w 5348246"/>
              <a:gd name="connsiteY19" fmla="*/ 153754 h 5195654"/>
              <a:gd name="connsiteX20" fmla="*/ 3798846 w 5348246"/>
              <a:gd name="connsiteY20" fmla="*/ 2350854 h 5195654"/>
              <a:gd name="connsiteX21" fmla="*/ 3925846 w 5348246"/>
              <a:gd name="connsiteY21" fmla="*/ 2541354 h 5195654"/>
              <a:gd name="connsiteX22" fmla="*/ 4306846 w 5348246"/>
              <a:gd name="connsiteY22" fmla="*/ 1753954 h 5195654"/>
              <a:gd name="connsiteX23" fmla="*/ 4725946 w 5348246"/>
              <a:gd name="connsiteY23" fmla="*/ 1271354 h 5195654"/>
              <a:gd name="connsiteX24" fmla="*/ 5170446 w 5348246"/>
              <a:gd name="connsiteY24" fmla="*/ 1309454 h 5195654"/>
              <a:gd name="connsiteX25" fmla="*/ 5348246 w 5348246"/>
              <a:gd name="connsiteY25" fmla="*/ 1474554 h 5195654"/>
              <a:gd name="connsiteX26" fmla="*/ 4916446 w 5348246"/>
              <a:gd name="connsiteY26" fmla="*/ 1957154 h 5195654"/>
              <a:gd name="connsiteX27" fmla="*/ 4268746 w 5348246"/>
              <a:gd name="connsiteY27" fmla="*/ 4255854 h 5195654"/>
              <a:gd name="connsiteX28" fmla="*/ 3887746 w 5348246"/>
              <a:gd name="connsiteY28" fmla="*/ 4801954 h 5195654"/>
              <a:gd name="connsiteX29" fmla="*/ 3265446 w 5348246"/>
              <a:gd name="connsiteY29" fmla="*/ 5106754 h 5195654"/>
              <a:gd name="connsiteX30" fmla="*/ 2909846 w 5348246"/>
              <a:gd name="connsiteY30" fmla="*/ 5195654 h 5195654"/>
              <a:gd name="connsiteX0" fmla="*/ 2909846 w 5348246"/>
              <a:gd name="connsiteY0" fmla="*/ 5041900 h 5041900"/>
              <a:gd name="connsiteX1" fmla="*/ 2909846 w 5348246"/>
              <a:gd name="connsiteY1" fmla="*/ 5041900 h 5041900"/>
              <a:gd name="connsiteX2" fmla="*/ 2257066 w 5348246"/>
              <a:gd name="connsiteY2" fmla="*/ 4927600 h 5041900"/>
              <a:gd name="connsiteX3" fmla="*/ 1665246 w 5348246"/>
              <a:gd name="connsiteY3" fmla="*/ 4419600 h 5041900"/>
              <a:gd name="connsiteX4" fmla="*/ 1124226 w 5348246"/>
              <a:gd name="connsiteY4" fmla="*/ 3398520 h 5041900"/>
              <a:gd name="connsiteX5" fmla="*/ 16786 w 5348246"/>
              <a:gd name="connsiteY5" fmla="*/ 1775460 h 5041900"/>
              <a:gd name="connsiteX6" fmla="*/ 514626 w 5348246"/>
              <a:gd name="connsiteY6" fmla="*/ 1424940 h 5041900"/>
              <a:gd name="connsiteX7" fmla="*/ 1309646 w 5348246"/>
              <a:gd name="connsiteY7" fmla="*/ 2590800 h 5041900"/>
              <a:gd name="connsiteX8" fmla="*/ 1512846 w 5348246"/>
              <a:gd name="connsiteY8" fmla="*/ 2692400 h 5041900"/>
              <a:gd name="connsiteX9" fmla="*/ 1550946 w 5348246"/>
              <a:gd name="connsiteY9" fmla="*/ 2603500 h 5041900"/>
              <a:gd name="connsiteX10" fmla="*/ 585746 w 5348246"/>
              <a:gd name="connsiteY10" fmla="*/ 800100 h 5041900"/>
              <a:gd name="connsiteX11" fmla="*/ 1258846 w 5348246"/>
              <a:gd name="connsiteY11" fmla="*/ 584200 h 5041900"/>
              <a:gd name="connsiteX12" fmla="*/ 1995446 w 5348246"/>
              <a:gd name="connsiteY12" fmla="*/ 2057400 h 5041900"/>
              <a:gd name="connsiteX13" fmla="*/ 2178326 w 5348246"/>
              <a:gd name="connsiteY13" fmla="*/ 1940560 h 5041900"/>
              <a:gd name="connsiteX14" fmla="*/ 1705886 w 5348246"/>
              <a:gd name="connsiteY14" fmla="*/ 736600 h 5041900"/>
              <a:gd name="connsiteX15" fmla="*/ 2191026 w 5348246"/>
              <a:gd name="connsiteY15" fmla="*/ 83820 h 5041900"/>
              <a:gd name="connsiteX16" fmla="*/ 2838726 w 5348246"/>
              <a:gd name="connsiteY16" fmla="*/ 1734820 h 5041900"/>
              <a:gd name="connsiteX17" fmla="*/ 3039386 w 5348246"/>
              <a:gd name="connsiteY17" fmla="*/ 1701800 h 5041900"/>
              <a:gd name="connsiteX18" fmla="*/ 2859046 w 5348246"/>
              <a:gd name="connsiteY18" fmla="*/ 127000 h 5041900"/>
              <a:gd name="connsiteX19" fmla="*/ 3544846 w 5348246"/>
              <a:gd name="connsiteY19" fmla="*/ 0 h 5041900"/>
              <a:gd name="connsiteX20" fmla="*/ 3798846 w 5348246"/>
              <a:gd name="connsiteY20" fmla="*/ 2197100 h 5041900"/>
              <a:gd name="connsiteX21" fmla="*/ 3925846 w 5348246"/>
              <a:gd name="connsiteY21" fmla="*/ 2387600 h 5041900"/>
              <a:gd name="connsiteX22" fmla="*/ 4306846 w 5348246"/>
              <a:gd name="connsiteY22" fmla="*/ 1600200 h 5041900"/>
              <a:gd name="connsiteX23" fmla="*/ 4725946 w 5348246"/>
              <a:gd name="connsiteY23" fmla="*/ 1117600 h 5041900"/>
              <a:gd name="connsiteX24" fmla="*/ 5170446 w 5348246"/>
              <a:gd name="connsiteY24" fmla="*/ 1155700 h 5041900"/>
              <a:gd name="connsiteX25" fmla="*/ 5348246 w 5348246"/>
              <a:gd name="connsiteY25" fmla="*/ 1320800 h 5041900"/>
              <a:gd name="connsiteX26" fmla="*/ 4916446 w 5348246"/>
              <a:gd name="connsiteY26" fmla="*/ 1803400 h 5041900"/>
              <a:gd name="connsiteX27" fmla="*/ 4268746 w 5348246"/>
              <a:gd name="connsiteY27" fmla="*/ 4102100 h 5041900"/>
              <a:gd name="connsiteX28" fmla="*/ 3887746 w 5348246"/>
              <a:gd name="connsiteY28" fmla="*/ 4648200 h 5041900"/>
              <a:gd name="connsiteX29" fmla="*/ 3265446 w 5348246"/>
              <a:gd name="connsiteY29" fmla="*/ 4953000 h 5041900"/>
              <a:gd name="connsiteX30" fmla="*/ 2909846 w 5348246"/>
              <a:gd name="connsiteY30" fmla="*/ 5041900 h 5041900"/>
              <a:gd name="connsiteX0" fmla="*/ 2909846 w 5348246"/>
              <a:gd name="connsiteY0" fmla="*/ 5214147 h 5214147"/>
              <a:gd name="connsiteX1" fmla="*/ 2909846 w 5348246"/>
              <a:gd name="connsiteY1" fmla="*/ 5214147 h 5214147"/>
              <a:gd name="connsiteX2" fmla="*/ 2257066 w 5348246"/>
              <a:gd name="connsiteY2" fmla="*/ 5099847 h 5214147"/>
              <a:gd name="connsiteX3" fmla="*/ 1665246 w 5348246"/>
              <a:gd name="connsiteY3" fmla="*/ 4591847 h 5214147"/>
              <a:gd name="connsiteX4" fmla="*/ 1124226 w 5348246"/>
              <a:gd name="connsiteY4" fmla="*/ 3570767 h 5214147"/>
              <a:gd name="connsiteX5" fmla="*/ 16786 w 5348246"/>
              <a:gd name="connsiteY5" fmla="*/ 1947707 h 5214147"/>
              <a:gd name="connsiteX6" fmla="*/ 514626 w 5348246"/>
              <a:gd name="connsiteY6" fmla="*/ 1597187 h 5214147"/>
              <a:gd name="connsiteX7" fmla="*/ 1309646 w 5348246"/>
              <a:gd name="connsiteY7" fmla="*/ 2763047 h 5214147"/>
              <a:gd name="connsiteX8" fmla="*/ 1512846 w 5348246"/>
              <a:gd name="connsiteY8" fmla="*/ 2864647 h 5214147"/>
              <a:gd name="connsiteX9" fmla="*/ 1550946 w 5348246"/>
              <a:gd name="connsiteY9" fmla="*/ 2775747 h 5214147"/>
              <a:gd name="connsiteX10" fmla="*/ 585746 w 5348246"/>
              <a:gd name="connsiteY10" fmla="*/ 972347 h 5214147"/>
              <a:gd name="connsiteX11" fmla="*/ 1258846 w 5348246"/>
              <a:gd name="connsiteY11" fmla="*/ 756447 h 5214147"/>
              <a:gd name="connsiteX12" fmla="*/ 1995446 w 5348246"/>
              <a:gd name="connsiteY12" fmla="*/ 2229647 h 5214147"/>
              <a:gd name="connsiteX13" fmla="*/ 2178326 w 5348246"/>
              <a:gd name="connsiteY13" fmla="*/ 2112807 h 5214147"/>
              <a:gd name="connsiteX14" fmla="*/ 1705886 w 5348246"/>
              <a:gd name="connsiteY14" fmla="*/ 908847 h 5214147"/>
              <a:gd name="connsiteX15" fmla="*/ 2191026 w 5348246"/>
              <a:gd name="connsiteY15" fmla="*/ 256067 h 5214147"/>
              <a:gd name="connsiteX16" fmla="*/ 2838726 w 5348246"/>
              <a:gd name="connsiteY16" fmla="*/ 1907067 h 5214147"/>
              <a:gd name="connsiteX17" fmla="*/ 3039386 w 5348246"/>
              <a:gd name="connsiteY17" fmla="*/ 1874047 h 5214147"/>
              <a:gd name="connsiteX18" fmla="*/ 2859046 w 5348246"/>
              <a:gd name="connsiteY18" fmla="*/ 299247 h 5214147"/>
              <a:gd name="connsiteX19" fmla="*/ 3544846 w 5348246"/>
              <a:gd name="connsiteY19" fmla="*/ 172247 h 5214147"/>
              <a:gd name="connsiteX20" fmla="*/ 3798846 w 5348246"/>
              <a:gd name="connsiteY20" fmla="*/ 2369347 h 5214147"/>
              <a:gd name="connsiteX21" fmla="*/ 3925846 w 5348246"/>
              <a:gd name="connsiteY21" fmla="*/ 2559847 h 5214147"/>
              <a:gd name="connsiteX22" fmla="*/ 4306846 w 5348246"/>
              <a:gd name="connsiteY22" fmla="*/ 1772447 h 5214147"/>
              <a:gd name="connsiteX23" fmla="*/ 4725946 w 5348246"/>
              <a:gd name="connsiteY23" fmla="*/ 1289847 h 5214147"/>
              <a:gd name="connsiteX24" fmla="*/ 5170446 w 5348246"/>
              <a:gd name="connsiteY24" fmla="*/ 1327947 h 5214147"/>
              <a:gd name="connsiteX25" fmla="*/ 5348246 w 5348246"/>
              <a:gd name="connsiteY25" fmla="*/ 1493047 h 5214147"/>
              <a:gd name="connsiteX26" fmla="*/ 4916446 w 5348246"/>
              <a:gd name="connsiteY26" fmla="*/ 1975647 h 5214147"/>
              <a:gd name="connsiteX27" fmla="*/ 4268746 w 5348246"/>
              <a:gd name="connsiteY27" fmla="*/ 4274347 h 5214147"/>
              <a:gd name="connsiteX28" fmla="*/ 3887746 w 5348246"/>
              <a:gd name="connsiteY28" fmla="*/ 4820447 h 5214147"/>
              <a:gd name="connsiteX29" fmla="*/ 3265446 w 5348246"/>
              <a:gd name="connsiteY29" fmla="*/ 5125247 h 5214147"/>
              <a:gd name="connsiteX30" fmla="*/ 2909846 w 5348246"/>
              <a:gd name="connsiteY30" fmla="*/ 5214147 h 5214147"/>
              <a:gd name="connsiteX0" fmla="*/ 2909846 w 5348246"/>
              <a:gd name="connsiteY0" fmla="*/ 5076421 h 5076421"/>
              <a:gd name="connsiteX1" fmla="*/ 2909846 w 5348246"/>
              <a:gd name="connsiteY1" fmla="*/ 5076421 h 5076421"/>
              <a:gd name="connsiteX2" fmla="*/ 2257066 w 5348246"/>
              <a:gd name="connsiteY2" fmla="*/ 4962121 h 5076421"/>
              <a:gd name="connsiteX3" fmla="*/ 1665246 w 5348246"/>
              <a:gd name="connsiteY3" fmla="*/ 4454121 h 5076421"/>
              <a:gd name="connsiteX4" fmla="*/ 1124226 w 5348246"/>
              <a:gd name="connsiteY4" fmla="*/ 3433041 h 5076421"/>
              <a:gd name="connsiteX5" fmla="*/ 16786 w 5348246"/>
              <a:gd name="connsiteY5" fmla="*/ 1809981 h 5076421"/>
              <a:gd name="connsiteX6" fmla="*/ 514626 w 5348246"/>
              <a:gd name="connsiteY6" fmla="*/ 1459461 h 5076421"/>
              <a:gd name="connsiteX7" fmla="*/ 1309646 w 5348246"/>
              <a:gd name="connsiteY7" fmla="*/ 2625321 h 5076421"/>
              <a:gd name="connsiteX8" fmla="*/ 1512846 w 5348246"/>
              <a:gd name="connsiteY8" fmla="*/ 2726921 h 5076421"/>
              <a:gd name="connsiteX9" fmla="*/ 1550946 w 5348246"/>
              <a:gd name="connsiteY9" fmla="*/ 2638021 h 5076421"/>
              <a:gd name="connsiteX10" fmla="*/ 585746 w 5348246"/>
              <a:gd name="connsiteY10" fmla="*/ 834621 h 5076421"/>
              <a:gd name="connsiteX11" fmla="*/ 1258846 w 5348246"/>
              <a:gd name="connsiteY11" fmla="*/ 618721 h 5076421"/>
              <a:gd name="connsiteX12" fmla="*/ 1995446 w 5348246"/>
              <a:gd name="connsiteY12" fmla="*/ 2091921 h 5076421"/>
              <a:gd name="connsiteX13" fmla="*/ 2178326 w 5348246"/>
              <a:gd name="connsiteY13" fmla="*/ 1975081 h 5076421"/>
              <a:gd name="connsiteX14" fmla="*/ 1606826 w 5348246"/>
              <a:gd name="connsiteY14" fmla="*/ 336781 h 5076421"/>
              <a:gd name="connsiteX15" fmla="*/ 2191026 w 5348246"/>
              <a:gd name="connsiteY15" fmla="*/ 118341 h 5076421"/>
              <a:gd name="connsiteX16" fmla="*/ 2838726 w 5348246"/>
              <a:gd name="connsiteY16" fmla="*/ 1769341 h 5076421"/>
              <a:gd name="connsiteX17" fmla="*/ 3039386 w 5348246"/>
              <a:gd name="connsiteY17" fmla="*/ 1736321 h 5076421"/>
              <a:gd name="connsiteX18" fmla="*/ 2859046 w 5348246"/>
              <a:gd name="connsiteY18" fmla="*/ 161521 h 5076421"/>
              <a:gd name="connsiteX19" fmla="*/ 3544846 w 5348246"/>
              <a:gd name="connsiteY19" fmla="*/ 34521 h 5076421"/>
              <a:gd name="connsiteX20" fmla="*/ 3798846 w 5348246"/>
              <a:gd name="connsiteY20" fmla="*/ 2231621 h 5076421"/>
              <a:gd name="connsiteX21" fmla="*/ 3925846 w 5348246"/>
              <a:gd name="connsiteY21" fmla="*/ 2422121 h 5076421"/>
              <a:gd name="connsiteX22" fmla="*/ 4306846 w 5348246"/>
              <a:gd name="connsiteY22" fmla="*/ 1634721 h 5076421"/>
              <a:gd name="connsiteX23" fmla="*/ 4725946 w 5348246"/>
              <a:gd name="connsiteY23" fmla="*/ 1152121 h 5076421"/>
              <a:gd name="connsiteX24" fmla="*/ 5170446 w 5348246"/>
              <a:gd name="connsiteY24" fmla="*/ 1190221 h 5076421"/>
              <a:gd name="connsiteX25" fmla="*/ 5348246 w 5348246"/>
              <a:gd name="connsiteY25" fmla="*/ 1355321 h 5076421"/>
              <a:gd name="connsiteX26" fmla="*/ 4916446 w 5348246"/>
              <a:gd name="connsiteY26" fmla="*/ 1837921 h 5076421"/>
              <a:gd name="connsiteX27" fmla="*/ 4268746 w 5348246"/>
              <a:gd name="connsiteY27" fmla="*/ 4136621 h 5076421"/>
              <a:gd name="connsiteX28" fmla="*/ 3887746 w 5348246"/>
              <a:gd name="connsiteY28" fmla="*/ 4682721 h 5076421"/>
              <a:gd name="connsiteX29" fmla="*/ 3265446 w 5348246"/>
              <a:gd name="connsiteY29" fmla="*/ 4987521 h 5076421"/>
              <a:gd name="connsiteX30" fmla="*/ 2909846 w 5348246"/>
              <a:gd name="connsiteY30" fmla="*/ 5076421 h 5076421"/>
              <a:gd name="connsiteX0" fmla="*/ 2909846 w 5348246"/>
              <a:gd name="connsiteY0" fmla="*/ 5069599 h 5069599"/>
              <a:gd name="connsiteX1" fmla="*/ 2909846 w 5348246"/>
              <a:gd name="connsiteY1" fmla="*/ 5069599 h 5069599"/>
              <a:gd name="connsiteX2" fmla="*/ 2257066 w 5348246"/>
              <a:gd name="connsiteY2" fmla="*/ 4955299 h 5069599"/>
              <a:gd name="connsiteX3" fmla="*/ 1665246 w 5348246"/>
              <a:gd name="connsiteY3" fmla="*/ 4447299 h 5069599"/>
              <a:gd name="connsiteX4" fmla="*/ 1124226 w 5348246"/>
              <a:gd name="connsiteY4" fmla="*/ 3426219 h 5069599"/>
              <a:gd name="connsiteX5" fmla="*/ 16786 w 5348246"/>
              <a:gd name="connsiteY5" fmla="*/ 1803159 h 5069599"/>
              <a:gd name="connsiteX6" fmla="*/ 514626 w 5348246"/>
              <a:gd name="connsiteY6" fmla="*/ 1452639 h 5069599"/>
              <a:gd name="connsiteX7" fmla="*/ 1309646 w 5348246"/>
              <a:gd name="connsiteY7" fmla="*/ 2618499 h 5069599"/>
              <a:gd name="connsiteX8" fmla="*/ 1512846 w 5348246"/>
              <a:gd name="connsiteY8" fmla="*/ 2720099 h 5069599"/>
              <a:gd name="connsiteX9" fmla="*/ 1550946 w 5348246"/>
              <a:gd name="connsiteY9" fmla="*/ 2631199 h 5069599"/>
              <a:gd name="connsiteX10" fmla="*/ 585746 w 5348246"/>
              <a:gd name="connsiteY10" fmla="*/ 827799 h 5069599"/>
              <a:gd name="connsiteX11" fmla="*/ 1258846 w 5348246"/>
              <a:gd name="connsiteY11" fmla="*/ 611899 h 5069599"/>
              <a:gd name="connsiteX12" fmla="*/ 1995446 w 5348246"/>
              <a:gd name="connsiteY12" fmla="*/ 2085099 h 5069599"/>
              <a:gd name="connsiteX13" fmla="*/ 2178326 w 5348246"/>
              <a:gd name="connsiteY13" fmla="*/ 1968259 h 5069599"/>
              <a:gd name="connsiteX14" fmla="*/ 1606826 w 5348246"/>
              <a:gd name="connsiteY14" fmla="*/ 329959 h 5069599"/>
              <a:gd name="connsiteX15" fmla="*/ 2191026 w 5348246"/>
              <a:gd name="connsiteY15" fmla="*/ 111519 h 5069599"/>
              <a:gd name="connsiteX16" fmla="*/ 2838726 w 5348246"/>
              <a:gd name="connsiteY16" fmla="*/ 1762519 h 5069599"/>
              <a:gd name="connsiteX17" fmla="*/ 3039386 w 5348246"/>
              <a:gd name="connsiteY17" fmla="*/ 1729499 h 5069599"/>
              <a:gd name="connsiteX18" fmla="*/ 2859046 w 5348246"/>
              <a:gd name="connsiteY18" fmla="*/ 154699 h 5069599"/>
              <a:gd name="connsiteX19" fmla="*/ 3544846 w 5348246"/>
              <a:gd name="connsiteY19" fmla="*/ 27699 h 5069599"/>
              <a:gd name="connsiteX20" fmla="*/ 3798846 w 5348246"/>
              <a:gd name="connsiteY20" fmla="*/ 2224799 h 5069599"/>
              <a:gd name="connsiteX21" fmla="*/ 3925846 w 5348246"/>
              <a:gd name="connsiteY21" fmla="*/ 2415299 h 5069599"/>
              <a:gd name="connsiteX22" fmla="*/ 4306846 w 5348246"/>
              <a:gd name="connsiteY22" fmla="*/ 1627899 h 5069599"/>
              <a:gd name="connsiteX23" fmla="*/ 4725946 w 5348246"/>
              <a:gd name="connsiteY23" fmla="*/ 1145299 h 5069599"/>
              <a:gd name="connsiteX24" fmla="*/ 5170446 w 5348246"/>
              <a:gd name="connsiteY24" fmla="*/ 1183399 h 5069599"/>
              <a:gd name="connsiteX25" fmla="*/ 5348246 w 5348246"/>
              <a:gd name="connsiteY25" fmla="*/ 1348499 h 5069599"/>
              <a:gd name="connsiteX26" fmla="*/ 4916446 w 5348246"/>
              <a:gd name="connsiteY26" fmla="*/ 1831099 h 5069599"/>
              <a:gd name="connsiteX27" fmla="*/ 4268746 w 5348246"/>
              <a:gd name="connsiteY27" fmla="*/ 4129799 h 5069599"/>
              <a:gd name="connsiteX28" fmla="*/ 3887746 w 5348246"/>
              <a:gd name="connsiteY28" fmla="*/ 4675899 h 5069599"/>
              <a:gd name="connsiteX29" fmla="*/ 3265446 w 5348246"/>
              <a:gd name="connsiteY29" fmla="*/ 4980699 h 5069599"/>
              <a:gd name="connsiteX30" fmla="*/ 2909846 w 5348246"/>
              <a:gd name="connsiteY30" fmla="*/ 5069599 h 5069599"/>
              <a:gd name="connsiteX0" fmla="*/ 2909846 w 5348246"/>
              <a:gd name="connsiteY0" fmla="*/ 5131096 h 5131096"/>
              <a:gd name="connsiteX1" fmla="*/ 2909846 w 5348246"/>
              <a:gd name="connsiteY1" fmla="*/ 5131096 h 5131096"/>
              <a:gd name="connsiteX2" fmla="*/ 2257066 w 5348246"/>
              <a:gd name="connsiteY2" fmla="*/ 5016796 h 5131096"/>
              <a:gd name="connsiteX3" fmla="*/ 1665246 w 5348246"/>
              <a:gd name="connsiteY3" fmla="*/ 4508796 h 5131096"/>
              <a:gd name="connsiteX4" fmla="*/ 1124226 w 5348246"/>
              <a:gd name="connsiteY4" fmla="*/ 3487716 h 5131096"/>
              <a:gd name="connsiteX5" fmla="*/ 16786 w 5348246"/>
              <a:gd name="connsiteY5" fmla="*/ 1864656 h 5131096"/>
              <a:gd name="connsiteX6" fmla="*/ 514626 w 5348246"/>
              <a:gd name="connsiteY6" fmla="*/ 1514136 h 5131096"/>
              <a:gd name="connsiteX7" fmla="*/ 1309646 w 5348246"/>
              <a:gd name="connsiteY7" fmla="*/ 2679996 h 5131096"/>
              <a:gd name="connsiteX8" fmla="*/ 1512846 w 5348246"/>
              <a:gd name="connsiteY8" fmla="*/ 2781596 h 5131096"/>
              <a:gd name="connsiteX9" fmla="*/ 1550946 w 5348246"/>
              <a:gd name="connsiteY9" fmla="*/ 2692696 h 5131096"/>
              <a:gd name="connsiteX10" fmla="*/ 585746 w 5348246"/>
              <a:gd name="connsiteY10" fmla="*/ 889296 h 5131096"/>
              <a:gd name="connsiteX11" fmla="*/ 1258846 w 5348246"/>
              <a:gd name="connsiteY11" fmla="*/ 673396 h 5131096"/>
              <a:gd name="connsiteX12" fmla="*/ 1995446 w 5348246"/>
              <a:gd name="connsiteY12" fmla="*/ 2146596 h 5131096"/>
              <a:gd name="connsiteX13" fmla="*/ 2178326 w 5348246"/>
              <a:gd name="connsiteY13" fmla="*/ 2029756 h 5131096"/>
              <a:gd name="connsiteX14" fmla="*/ 1538246 w 5348246"/>
              <a:gd name="connsiteY14" fmla="*/ 239056 h 5131096"/>
              <a:gd name="connsiteX15" fmla="*/ 2191026 w 5348246"/>
              <a:gd name="connsiteY15" fmla="*/ 173016 h 5131096"/>
              <a:gd name="connsiteX16" fmla="*/ 2838726 w 5348246"/>
              <a:gd name="connsiteY16" fmla="*/ 1824016 h 5131096"/>
              <a:gd name="connsiteX17" fmla="*/ 3039386 w 5348246"/>
              <a:gd name="connsiteY17" fmla="*/ 1790996 h 5131096"/>
              <a:gd name="connsiteX18" fmla="*/ 2859046 w 5348246"/>
              <a:gd name="connsiteY18" fmla="*/ 216196 h 5131096"/>
              <a:gd name="connsiteX19" fmla="*/ 3544846 w 5348246"/>
              <a:gd name="connsiteY19" fmla="*/ 89196 h 5131096"/>
              <a:gd name="connsiteX20" fmla="*/ 3798846 w 5348246"/>
              <a:gd name="connsiteY20" fmla="*/ 2286296 h 5131096"/>
              <a:gd name="connsiteX21" fmla="*/ 3925846 w 5348246"/>
              <a:gd name="connsiteY21" fmla="*/ 2476796 h 5131096"/>
              <a:gd name="connsiteX22" fmla="*/ 4306846 w 5348246"/>
              <a:gd name="connsiteY22" fmla="*/ 1689396 h 5131096"/>
              <a:gd name="connsiteX23" fmla="*/ 4725946 w 5348246"/>
              <a:gd name="connsiteY23" fmla="*/ 1206796 h 5131096"/>
              <a:gd name="connsiteX24" fmla="*/ 5170446 w 5348246"/>
              <a:gd name="connsiteY24" fmla="*/ 1244896 h 5131096"/>
              <a:gd name="connsiteX25" fmla="*/ 5348246 w 5348246"/>
              <a:gd name="connsiteY25" fmla="*/ 1409996 h 5131096"/>
              <a:gd name="connsiteX26" fmla="*/ 4916446 w 5348246"/>
              <a:gd name="connsiteY26" fmla="*/ 1892596 h 5131096"/>
              <a:gd name="connsiteX27" fmla="*/ 4268746 w 5348246"/>
              <a:gd name="connsiteY27" fmla="*/ 4191296 h 5131096"/>
              <a:gd name="connsiteX28" fmla="*/ 3887746 w 5348246"/>
              <a:gd name="connsiteY28" fmla="*/ 4737396 h 5131096"/>
              <a:gd name="connsiteX29" fmla="*/ 3265446 w 5348246"/>
              <a:gd name="connsiteY29" fmla="*/ 5042196 h 5131096"/>
              <a:gd name="connsiteX30" fmla="*/ 2909846 w 5348246"/>
              <a:gd name="connsiteY30" fmla="*/ 5131096 h 5131096"/>
              <a:gd name="connsiteX0" fmla="*/ 2909846 w 5348246"/>
              <a:gd name="connsiteY0" fmla="*/ 5229142 h 5229142"/>
              <a:gd name="connsiteX1" fmla="*/ 2909846 w 5348246"/>
              <a:gd name="connsiteY1" fmla="*/ 5229142 h 5229142"/>
              <a:gd name="connsiteX2" fmla="*/ 2257066 w 5348246"/>
              <a:gd name="connsiteY2" fmla="*/ 5114842 h 5229142"/>
              <a:gd name="connsiteX3" fmla="*/ 1665246 w 5348246"/>
              <a:gd name="connsiteY3" fmla="*/ 4606842 h 5229142"/>
              <a:gd name="connsiteX4" fmla="*/ 1124226 w 5348246"/>
              <a:gd name="connsiteY4" fmla="*/ 3585762 h 5229142"/>
              <a:gd name="connsiteX5" fmla="*/ 16786 w 5348246"/>
              <a:gd name="connsiteY5" fmla="*/ 1962702 h 5229142"/>
              <a:gd name="connsiteX6" fmla="*/ 514626 w 5348246"/>
              <a:gd name="connsiteY6" fmla="*/ 1612182 h 5229142"/>
              <a:gd name="connsiteX7" fmla="*/ 1309646 w 5348246"/>
              <a:gd name="connsiteY7" fmla="*/ 2778042 h 5229142"/>
              <a:gd name="connsiteX8" fmla="*/ 1512846 w 5348246"/>
              <a:gd name="connsiteY8" fmla="*/ 2879642 h 5229142"/>
              <a:gd name="connsiteX9" fmla="*/ 1550946 w 5348246"/>
              <a:gd name="connsiteY9" fmla="*/ 2790742 h 5229142"/>
              <a:gd name="connsiteX10" fmla="*/ 585746 w 5348246"/>
              <a:gd name="connsiteY10" fmla="*/ 987342 h 5229142"/>
              <a:gd name="connsiteX11" fmla="*/ 1258846 w 5348246"/>
              <a:gd name="connsiteY11" fmla="*/ 771442 h 5229142"/>
              <a:gd name="connsiteX12" fmla="*/ 1995446 w 5348246"/>
              <a:gd name="connsiteY12" fmla="*/ 2244642 h 5229142"/>
              <a:gd name="connsiteX13" fmla="*/ 2178326 w 5348246"/>
              <a:gd name="connsiteY13" fmla="*/ 2127802 h 5229142"/>
              <a:gd name="connsiteX14" fmla="*/ 1538246 w 5348246"/>
              <a:gd name="connsiteY14" fmla="*/ 337102 h 5229142"/>
              <a:gd name="connsiteX15" fmla="*/ 2152926 w 5348246"/>
              <a:gd name="connsiteY15" fmla="*/ 141522 h 5229142"/>
              <a:gd name="connsiteX16" fmla="*/ 2838726 w 5348246"/>
              <a:gd name="connsiteY16" fmla="*/ 1922062 h 5229142"/>
              <a:gd name="connsiteX17" fmla="*/ 3039386 w 5348246"/>
              <a:gd name="connsiteY17" fmla="*/ 1889042 h 5229142"/>
              <a:gd name="connsiteX18" fmla="*/ 2859046 w 5348246"/>
              <a:gd name="connsiteY18" fmla="*/ 314242 h 5229142"/>
              <a:gd name="connsiteX19" fmla="*/ 3544846 w 5348246"/>
              <a:gd name="connsiteY19" fmla="*/ 187242 h 5229142"/>
              <a:gd name="connsiteX20" fmla="*/ 3798846 w 5348246"/>
              <a:gd name="connsiteY20" fmla="*/ 2384342 h 5229142"/>
              <a:gd name="connsiteX21" fmla="*/ 3925846 w 5348246"/>
              <a:gd name="connsiteY21" fmla="*/ 2574842 h 5229142"/>
              <a:gd name="connsiteX22" fmla="*/ 4306846 w 5348246"/>
              <a:gd name="connsiteY22" fmla="*/ 1787442 h 5229142"/>
              <a:gd name="connsiteX23" fmla="*/ 4725946 w 5348246"/>
              <a:gd name="connsiteY23" fmla="*/ 1304842 h 5229142"/>
              <a:gd name="connsiteX24" fmla="*/ 5170446 w 5348246"/>
              <a:gd name="connsiteY24" fmla="*/ 1342942 h 5229142"/>
              <a:gd name="connsiteX25" fmla="*/ 5348246 w 5348246"/>
              <a:gd name="connsiteY25" fmla="*/ 1508042 h 5229142"/>
              <a:gd name="connsiteX26" fmla="*/ 4916446 w 5348246"/>
              <a:gd name="connsiteY26" fmla="*/ 1990642 h 5229142"/>
              <a:gd name="connsiteX27" fmla="*/ 4268746 w 5348246"/>
              <a:gd name="connsiteY27" fmla="*/ 4289342 h 5229142"/>
              <a:gd name="connsiteX28" fmla="*/ 3887746 w 5348246"/>
              <a:gd name="connsiteY28" fmla="*/ 4835442 h 5229142"/>
              <a:gd name="connsiteX29" fmla="*/ 3265446 w 5348246"/>
              <a:gd name="connsiteY29" fmla="*/ 5140242 h 5229142"/>
              <a:gd name="connsiteX30" fmla="*/ 2909846 w 5348246"/>
              <a:gd name="connsiteY30" fmla="*/ 5229142 h 5229142"/>
              <a:gd name="connsiteX0" fmla="*/ 2909846 w 5348246"/>
              <a:gd name="connsiteY0" fmla="*/ 5229142 h 5229142"/>
              <a:gd name="connsiteX1" fmla="*/ 2909846 w 5348246"/>
              <a:gd name="connsiteY1" fmla="*/ 5229142 h 5229142"/>
              <a:gd name="connsiteX2" fmla="*/ 2257066 w 5348246"/>
              <a:gd name="connsiteY2" fmla="*/ 5114842 h 5229142"/>
              <a:gd name="connsiteX3" fmla="*/ 1665246 w 5348246"/>
              <a:gd name="connsiteY3" fmla="*/ 4606842 h 5229142"/>
              <a:gd name="connsiteX4" fmla="*/ 1124226 w 5348246"/>
              <a:gd name="connsiteY4" fmla="*/ 3585762 h 5229142"/>
              <a:gd name="connsiteX5" fmla="*/ 16786 w 5348246"/>
              <a:gd name="connsiteY5" fmla="*/ 1962702 h 5229142"/>
              <a:gd name="connsiteX6" fmla="*/ 514626 w 5348246"/>
              <a:gd name="connsiteY6" fmla="*/ 1612182 h 5229142"/>
              <a:gd name="connsiteX7" fmla="*/ 1309646 w 5348246"/>
              <a:gd name="connsiteY7" fmla="*/ 2778042 h 5229142"/>
              <a:gd name="connsiteX8" fmla="*/ 1512846 w 5348246"/>
              <a:gd name="connsiteY8" fmla="*/ 2879642 h 5229142"/>
              <a:gd name="connsiteX9" fmla="*/ 1550946 w 5348246"/>
              <a:gd name="connsiteY9" fmla="*/ 2790742 h 5229142"/>
              <a:gd name="connsiteX10" fmla="*/ 585746 w 5348246"/>
              <a:gd name="connsiteY10" fmla="*/ 987342 h 5229142"/>
              <a:gd name="connsiteX11" fmla="*/ 1258846 w 5348246"/>
              <a:gd name="connsiteY11" fmla="*/ 771442 h 5229142"/>
              <a:gd name="connsiteX12" fmla="*/ 1995446 w 5348246"/>
              <a:gd name="connsiteY12" fmla="*/ 2244642 h 5229142"/>
              <a:gd name="connsiteX13" fmla="*/ 2178326 w 5348246"/>
              <a:gd name="connsiteY13" fmla="*/ 2127802 h 5229142"/>
              <a:gd name="connsiteX14" fmla="*/ 1538246 w 5348246"/>
              <a:gd name="connsiteY14" fmla="*/ 337102 h 5229142"/>
              <a:gd name="connsiteX15" fmla="*/ 2152926 w 5348246"/>
              <a:gd name="connsiteY15" fmla="*/ 141522 h 5229142"/>
              <a:gd name="connsiteX16" fmla="*/ 2838726 w 5348246"/>
              <a:gd name="connsiteY16" fmla="*/ 1922062 h 5229142"/>
              <a:gd name="connsiteX17" fmla="*/ 3039386 w 5348246"/>
              <a:gd name="connsiteY17" fmla="*/ 1889042 h 5229142"/>
              <a:gd name="connsiteX18" fmla="*/ 2859046 w 5348246"/>
              <a:gd name="connsiteY18" fmla="*/ 314242 h 5229142"/>
              <a:gd name="connsiteX19" fmla="*/ 3544846 w 5348246"/>
              <a:gd name="connsiteY19" fmla="*/ 187242 h 5229142"/>
              <a:gd name="connsiteX20" fmla="*/ 3798846 w 5348246"/>
              <a:gd name="connsiteY20" fmla="*/ 2384342 h 5229142"/>
              <a:gd name="connsiteX21" fmla="*/ 3925846 w 5348246"/>
              <a:gd name="connsiteY21" fmla="*/ 2574842 h 5229142"/>
              <a:gd name="connsiteX22" fmla="*/ 4306846 w 5348246"/>
              <a:gd name="connsiteY22" fmla="*/ 1787442 h 5229142"/>
              <a:gd name="connsiteX23" fmla="*/ 4725946 w 5348246"/>
              <a:gd name="connsiteY23" fmla="*/ 1304842 h 5229142"/>
              <a:gd name="connsiteX24" fmla="*/ 5170446 w 5348246"/>
              <a:gd name="connsiteY24" fmla="*/ 1342942 h 5229142"/>
              <a:gd name="connsiteX25" fmla="*/ 5348246 w 5348246"/>
              <a:gd name="connsiteY25" fmla="*/ 1508042 h 5229142"/>
              <a:gd name="connsiteX26" fmla="*/ 4916446 w 5348246"/>
              <a:gd name="connsiteY26" fmla="*/ 1990642 h 5229142"/>
              <a:gd name="connsiteX27" fmla="*/ 4268746 w 5348246"/>
              <a:gd name="connsiteY27" fmla="*/ 4289342 h 5229142"/>
              <a:gd name="connsiteX28" fmla="*/ 3887746 w 5348246"/>
              <a:gd name="connsiteY28" fmla="*/ 4835442 h 5229142"/>
              <a:gd name="connsiteX29" fmla="*/ 3265446 w 5348246"/>
              <a:gd name="connsiteY29" fmla="*/ 5140242 h 5229142"/>
              <a:gd name="connsiteX30" fmla="*/ 2909846 w 5348246"/>
              <a:gd name="connsiteY30" fmla="*/ 5229142 h 5229142"/>
              <a:gd name="connsiteX0" fmla="*/ 2909846 w 5348246"/>
              <a:gd name="connsiteY0" fmla="*/ 5229142 h 5229142"/>
              <a:gd name="connsiteX1" fmla="*/ 2909846 w 5348246"/>
              <a:gd name="connsiteY1" fmla="*/ 5229142 h 5229142"/>
              <a:gd name="connsiteX2" fmla="*/ 2257066 w 5348246"/>
              <a:gd name="connsiteY2" fmla="*/ 5114842 h 5229142"/>
              <a:gd name="connsiteX3" fmla="*/ 1665246 w 5348246"/>
              <a:gd name="connsiteY3" fmla="*/ 4606842 h 5229142"/>
              <a:gd name="connsiteX4" fmla="*/ 1124226 w 5348246"/>
              <a:gd name="connsiteY4" fmla="*/ 3585762 h 5229142"/>
              <a:gd name="connsiteX5" fmla="*/ 16786 w 5348246"/>
              <a:gd name="connsiteY5" fmla="*/ 1962702 h 5229142"/>
              <a:gd name="connsiteX6" fmla="*/ 514626 w 5348246"/>
              <a:gd name="connsiteY6" fmla="*/ 1612182 h 5229142"/>
              <a:gd name="connsiteX7" fmla="*/ 1309646 w 5348246"/>
              <a:gd name="connsiteY7" fmla="*/ 2778042 h 5229142"/>
              <a:gd name="connsiteX8" fmla="*/ 1512846 w 5348246"/>
              <a:gd name="connsiteY8" fmla="*/ 2879642 h 5229142"/>
              <a:gd name="connsiteX9" fmla="*/ 1550946 w 5348246"/>
              <a:gd name="connsiteY9" fmla="*/ 2790742 h 5229142"/>
              <a:gd name="connsiteX10" fmla="*/ 585746 w 5348246"/>
              <a:gd name="connsiteY10" fmla="*/ 987342 h 5229142"/>
              <a:gd name="connsiteX11" fmla="*/ 1258846 w 5348246"/>
              <a:gd name="connsiteY11" fmla="*/ 771442 h 5229142"/>
              <a:gd name="connsiteX12" fmla="*/ 1995446 w 5348246"/>
              <a:gd name="connsiteY12" fmla="*/ 2244642 h 5229142"/>
              <a:gd name="connsiteX13" fmla="*/ 2178326 w 5348246"/>
              <a:gd name="connsiteY13" fmla="*/ 2127802 h 5229142"/>
              <a:gd name="connsiteX14" fmla="*/ 1538246 w 5348246"/>
              <a:gd name="connsiteY14" fmla="*/ 337102 h 5229142"/>
              <a:gd name="connsiteX15" fmla="*/ 2152926 w 5348246"/>
              <a:gd name="connsiteY15" fmla="*/ 141522 h 5229142"/>
              <a:gd name="connsiteX16" fmla="*/ 2838726 w 5348246"/>
              <a:gd name="connsiteY16" fmla="*/ 1922062 h 5229142"/>
              <a:gd name="connsiteX17" fmla="*/ 3039386 w 5348246"/>
              <a:gd name="connsiteY17" fmla="*/ 1889042 h 5229142"/>
              <a:gd name="connsiteX18" fmla="*/ 2859046 w 5348246"/>
              <a:gd name="connsiteY18" fmla="*/ 314242 h 5229142"/>
              <a:gd name="connsiteX19" fmla="*/ 3544846 w 5348246"/>
              <a:gd name="connsiteY19" fmla="*/ 187242 h 5229142"/>
              <a:gd name="connsiteX20" fmla="*/ 3798846 w 5348246"/>
              <a:gd name="connsiteY20" fmla="*/ 2384342 h 5229142"/>
              <a:gd name="connsiteX21" fmla="*/ 3925846 w 5348246"/>
              <a:gd name="connsiteY21" fmla="*/ 2574842 h 5229142"/>
              <a:gd name="connsiteX22" fmla="*/ 4306846 w 5348246"/>
              <a:gd name="connsiteY22" fmla="*/ 1787442 h 5229142"/>
              <a:gd name="connsiteX23" fmla="*/ 4725946 w 5348246"/>
              <a:gd name="connsiteY23" fmla="*/ 1304842 h 5229142"/>
              <a:gd name="connsiteX24" fmla="*/ 5170446 w 5348246"/>
              <a:gd name="connsiteY24" fmla="*/ 1342942 h 5229142"/>
              <a:gd name="connsiteX25" fmla="*/ 5348246 w 5348246"/>
              <a:gd name="connsiteY25" fmla="*/ 1508042 h 5229142"/>
              <a:gd name="connsiteX26" fmla="*/ 4916446 w 5348246"/>
              <a:gd name="connsiteY26" fmla="*/ 1990642 h 5229142"/>
              <a:gd name="connsiteX27" fmla="*/ 4268746 w 5348246"/>
              <a:gd name="connsiteY27" fmla="*/ 4289342 h 5229142"/>
              <a:gd name="connsiteX28" fmla="*/ 3887746 w 5348246"/>
              <a:gd name="connsiteY28" fmla="*/ 4835442 h 5229142"/>
              <a:gd name="connsiteX29" fmla="*/ 3265446 w 5348246"/>
              <a:gd name="connsiteY29" fmla="*/ 5140242 h 5229142"/>
              <a:gd name="connsiteX30" fmla="*/ 2909846 w 5348246"/>
              <a:gd name="connsiteY30" fmla="*/ 5229142 h 5229142"/>
              <a:gd name="connsiteX0" fmla="*/ 2909846 w 5348246"/>
              <a:gd name="connsiteY0" fmla="*/ 5229142 h 5229142"/>
              <a:gd name="connsiteX1" fmla="*/ 2909846 w 5348246"/>
              <a:gd name="connsiteY1" fmla="*/ 5229142 h 5229142"/>
              <a:gd name="connsiteX2" fmla="*/ 2257066 w 5348246"/>
              <a:gd name="connsiteY2" fmla="*/ 5114842 h 5229142"/>
              <a:gd name="connsiteX3" fmla="*/ 1665246 w 5348246"/>
              <a:gd name="connsiteY3" fmla="*/ 4606842 h 5229142"/>
              <a:gd name="connsiteX4" fmla="*/ 1124226 w 5348246"/>
              <a:gd name="connsiteY4" fmla="*/ 3585762 h 5229142"/>
              <a:gd name="connsiteX5" fmla="*/ 16786 w 5348246"/>
              <a:gd name="connsiteY5" fmla="*/ 1962702 h 5229142"/>
              <a:gd name="connsiteX6" fmla="*/ 514626 w 5348246"/>
              <a:gd name="connsiteY6" fmla="*/ 1612182 h 5229142"/>
              <a:gd name="connsiteX7" fmla="*/ 1309646 w 5348246"/>
              <a:gd name="connsiteY7" fmla="*/ 2778042 h 5229142"/>
              <a:gd name="connsiteX8" fmla="*/ 1512846 w 5348246"/>
              <a:gd name="connsiteY8" fmla="*/ 2879642 h 5229142"/>
              <a:gd name="connsiteX9" fmla="*/ 1550946 w 5348246"/>
              <a:gd name="connsiteY9" fmla="*/ 2790742 h 5229142"/>
              <a:gd name="connsiteX10" fmla="*/ 585746 w 5348246"/>
              <a:gd name="connsiteY10" fmla="*/ 987342 h 5229142"/>
              <a:gd name="connsiteX11" fmla="*/ 1258846 w 5348246"/>
              <a:gd name="connsiteY11" fmla="*/ 771442 h 5229142"/>
              <a:gd name="connsiteX12" fmla="*/ 1995446 w 5348246"/>
              <a:gd name="connsiteY12" fmla="*/ 2244642 h 5229142"/>
              <a:gd name="connsiteX13" fmla="*/ 2178326 w 5348246"/>
              <a:gd name="connsiteY13" fmla="*/ 2127802 h 5229142"/>
              <a:gd name="connsiteX14" fmla="*/ 1538246 w 5348246"/>
              <a:gd name="connsiteY14" fmla="*/ 337102 h 5229142"/>
              <a:gd name="connsiteX15" fmla="*/ 2152926 w 5348246"/>
              <a:gd name="connsiteY15" fmla="*/ 141522 h 5229142"/>
              <a:gd name="connsiteX16" fmla="*/ 2838726 w 5348246"/>
              <a:gd name="connsiteY16" fmla="*/ 1922062 h 5229142"/>
              <a:gd name="connsiteX17" fmla="*/ 3039386 w 5348246"/>
              <a:gd name="connsiteY17" fmla="*/ 1889042 h 5229142"/>
              <a:gd name="connsiteX18" fmla="*/ 2859046 w 5348246"/>
              <a:gd name="connsiteY18" fmla="*/ 314242 h 5229142"/>
              <a:gd name="connsiteX19" fmla="*/ 3544846 w 5348246"/>
              <a:gd name="connsiteY19" fmla="*/ 187242 h 5229142"/>
              <a:gd name="connsiteX20" fmla="*/ 3798846 w 5348246"/>
              <a:gd name="connsiteY20" fmla="*/ 2384342 h 5229142"/>
              <a:gd name="connsiteX21" fmla="*/ 3925846 w 5348246"/>
              <a:gd name="connsiteY21" fmla="*/ 2574842 h 5229142"/>
              <a:gd name="connsiteX22" fmla="*/ 4306846 w 5348246"/>
              <a:gd name="connsiteY22" fmla="*/ 1787442 h 5229142"/>
              <a:gd name="connsiteX23" fmla="*/ 4725946 w 5348246"/>
              <a:gd name="connsiteY23" fmla="*/ 1304842 h 5229142"/>
              <a:gd name="connsiteX24" fmla="*/ 5170446 w 5348246"/>
              <a:gd name="connsiteY24" fmla="*/ 1342942 h 5229142"/>
              <a:gd name="connsiteX25" fmla="*/ 5348246 w 5348246"/>
              <a:gd name="connsiteY25" fmla="*/ 1508042 h 5229142"/>
              <a:gd name="connsiteX26" fmla="*/ 4916446 w 5348246"/>
              <a:gd name="connsiteY26" fmla="*/ 1990642 h 5229142"/>
              <a:gd name="connsiteX27" fmla="*/ 4268746 w 5348246"/>
              <a:gd name="connsiteY27" fmla="*/ 4289342 h 5229142"/>
              <a:gd name="connsiteX28" fmla="*/ 3887746 w 5348246"/>
              <a:gd name="connsiteY28" fmla="*/ 4835442 h 5229142"/>
              <a:gd name="connsiteX29" fmla="*/ 3265446 w 5348246"/>
              <a:gd name="connsiteY29" fmla="*/ 5140242 h 5229142"/>
              <a:gd name="connsiteX30" fmla="*/ 2909846 w 5348246"/>
              <a:gd name="connsiteY30" fmla="*/ 5229142 h 5229142"/>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3925846 w 5348246"/>
              <a:gd name="connsiteY21" fmla="*/ 258273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3925846 w 5348246"/>
              <a:gd name="connsiteY21" fmla="*/ 258273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3925846 w 5348246"/>
              <a:gd name="connsiteY21" fmla="*/ 258273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55638"/>
              <a:gd name="connsiteY0" fmla="*/ 5237039 h 5237039"/>
              <a:gd name="connsiteX1" fmla="*/ 2909846 w 5355638"/>
              <a:gd name="connsiteY1" fmla="*/ 5237039 h 5237039"/>
              <a:gd name="connsiteX2" fmla="*/ 2257066 w 5355638"/>
              <a:gd name="connsiteY2" fmla="*/ 5122739 h 5237039"/>
              <a:gd name="connsiteX3" fmla="*/ 1665246 w 5355638"/>
              <a:gd name="connsiteY3" fmla="*/ 4614739 h 5237039"/>
              <a:gd name="connsiteX4" fmla="*/ 1124226 w 5355638"/>
              <a:gd name="connsiteY4" fmla="*/ 3593659 h 5237039"/>
              <a:gd name="connsiteX5" fmla="*/ 16786 w 5355638"/>
              <a:gd name="connsiteY5" fmla="*/ 1970599 h 5237039"/>
              <a:gd name="connsiteX6" fmla="*/ 514626 w 5355638"/>
              <a:gd name="connsiteY6" fmla="*/ 1620079 h 5237039"/>
              <a:gd name="connsiteX7" fmla="*/ 1309646 w 5355638"/>
              <a:gd name="connsiteY7" fmla="*/ 2785939 h 5237039"/>
              <a:gd name="connsiteX8" fmla="*/ 1512846 w 5355638"/>
              <a:gd name="connsiteY8" fmla="*/ 2887539 h 5237039"/>
              <a:gd name="connsiteX9" fmla="*/ 1550946 w 5355638"/>
              <a:gd name="connsiteY9" fmla="*/ 2798639 h 5237039"/>
              <a:gd name="connsiteX10" fmla="*/ 585746 w 5355638"/>
              <a:gd name="connsiteY10" fmla="*/ 995239 h 5237039"/>
              <a:gd name="connsiteX11" fmla="*/ 1258846 w 5355638"/>
              <a:gd name="connsiteY11" fmla="*/ 779339 h 5237039"/>
              <a:gd name="connsiteX12" fmla="*/ 1995446 w 5355638"/>
              <a:gd name="connsiteY12" fmla="*/ 2252539 h 5237039"/>
              <a:gd name="connsiteX13" fmla="*/ 2178326 w 5355638"/>
              <a:gd name="connsiteY13" fmla="*/ 2135699 h 5237039"/>
              <a:gd name="connsiteX14" fmla="*/ 1538246 w 5355638"/>
              <a:gd name="connsiteY14" fmla="*/ 344999 h 5237039"/>
              <a:gd name="connsiteX15" fmla="*/ 2152926 w 5355638"/>
              <a:gd name="connsiteY15" fmla="*/ 149419 h 5237039"/>
              <a:gd name="connsiteX16" fmla="*/ 2838726 w 5355638"/>
              <a:gd name="connsiteY16" fmla="*/ 1929959 h 5237039"/>
              <a:gd name="connsiteX17" fmla="*/ 3039386 w 5355638"/>
              <a:gd name="connsiteY17" fmla="*/ 1896939 h 5237039"/>
              <a:gd name="connsiteX18" fmla="*/ 2859046 w 5355638"/>
              <a:gd name="connsiteY18" fmla="*/ 322139 h 5237039"/>
              <a:gd name="connsiteX19" fmla="*/ 3544846 w 5355638"/>
              <a:gd name="connsiteY19" fmla="*/ 195139 h 5237039"/>
              <a:gd name="connsiteX20" fmla="*/ 3798846 w 5355638"/>
              <a:gd name="connsiteY20" fmla="*/ 2392239 h 5237039"/>
              <a:gd name="connsiteX21" fmla="*/ 4017286 w 5355638"/>
              <a:gd name="connsiteY21" fmla="*/ 2437959 h 5237039"/>
              <a:gd name="connsiteX22" fmla="*/ 4306846 w 5355638"/>
              <a:gd name="connsiteY22" fmla="*/ 1795339 h 5237039"/>
              <a:gd name="connsiteX23" fmla="*/ 4725946 w 5355638"/>
              <a:gd name="connsiteY23" fmla="*/ 1312739 h 5237039"/>
              <a:gd name="connsiteX24" fmla="*/ 5170446 w 5355638"/>
              <a:gd name="connsiteY24" fmla="*/ 1350839 h 5237039"/>
              <a:gd name="connsiteX25" fmla="*/ 5348246 w 5355638"/>
              <a:gd name="connsiteY25" fmla="*/ 1515939 h 5237039"/>
              <a:gd name="connsiteX26" fmla="*/ 4916446 w 5355638"/>
              <a:gd name="connsiteY26" fmla="*/ 1998539 h 5237039"/>
              <a:gd name="connsiteX27" fmla="*/ 4268746 w 5355638"/>
              <a:gd name="connsiteY27" fmla="*/ 4297239 h 5237039"/>
              <a:gd name="connsiteX28" fmla="*/ 3887746 w 5355638"/>
              <a:gd name="connsiteY28" fmla="*/ 4843339 h 5237039"/>
              <a:gd name="connsiteX29" fmla="*/ 3265446 w 5355638"/>
              <a:gd name="connsiteY29" fmla="*/ 5148139 h 5237039"/>
              <a:gd name="connsiteX30" fmla="*/ 2909846 w 5355638"/>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80977"/>
              <a:gd name="connsiteY0" fmla="*/ 5237039 h 5237039"/>
              <a:gd name="connsiteX1" fmla="*/ 2909846 w 5380977"/>
              <a:gd name="connsiteY1" fmla="*/ 5237039 h 5237039"/>
              <a:gd name="connsiteX2" fmla="*/ 2257066 w 5380977"/>
              <a:gd name="connsiteY2" fmla="*/ 5122739 h 5237039"/>
              <a:gd name="connsiteX3" fmla="*/ 1665246 w 5380977"/>
              <a:gd name="connsiteY3" fmla="*/ 4614739 h 5237039"/>
              <a:gd name="connsiteX4" fmla="*/ 1124226 w 5380977"/>
              <a:gd name="connsiteY4" fmla="*/ 3593659 h 5237039"/>
              <a:gd name="connsiteX5" fmla="*/ 16786 w 5380977"/>
              <a:gd name="connsiteY5" fmla="*/ 1970599 h 5237039"/>
              <a:gd name="connsiteX6" fmla="*/ 514626 w 5380977"/>
              <a:gd name="connsiteY6" fmla="*/ 1620079 h 5237039"/>
              <a:gd name="connsiteX7" fmla="*/ 1309646 w 5380977"/>
              <a:gd name="connsiteY7" fmla="*/ 2785939 h 5237039"/>
              <a:gd name="connsiteX8" fmla="*/ 1512846 w 5380977"/>
              <a:gd name="connsiteY8" fmla="*/ 2887539 h 5237039"/>
              <a:gd name="connsiteX9" fmla="*/ 1550946 w 5380977"/>
              <a:gd name="connsiteY9" fmla="*/ 2798639 h 5237039"/>
              <a:gd name="connsiteX10" fmla="*/ 585746 w 5380977"/>
              <a:gd name="connsiteY10" fmla="*/ 995239 h 5237039"/>
              <a:gd name="connsiteX11" fmla="*/ 1258846 w 5380977"/>
              <a:gd name="connsiteY11" fmla="*/ 779339 h 5237039"/>
              <a:gd name="connsiteX12" fmla="*/ 1995446 w 5380977"/>
              <a:gd name="connsiteY12" fmla="*/ 2252539 h 5237039"/>
              <a:gd name="connsiteX13" fmla="*/ 2178326 w 5380977"/>
              <a:gd name="connsiteY13" fmla="*/ 2135699 h 5237039"/>
              <a:gd name="connsiteX14" fmla="*/ 1538246 w 5380977"/>
              <a:gd name="connsiteY14" fmla="*/ 344999 h 5237039"/>
              <a:gd name="connsiteX15" fmla="*/ 2152926 w 5380977"/>
              <a:gd name="connsiteY15" fmla="*/ 149419 h 5237039"/>
              <a:gd name="connsiteX16" fmla="*/ 2838726 w 5380977"/>
              <a:gd name="connsiteY16" fmla="*/ 1929959 h 5237039"/>
              <a:gd name="connsiteX17" fmla="*/ 3039386 w 5380977"/>
              <a:gd name="connsiteY17" fmla="*/ 1896939 h 5237039"/>
              <a:gd name="connsiteX18" fmla="*/ 2859046 w 5380977"/>
              <a:gd name="connsiteY18" fmla="*/ 322139 h 5237039"/>
              <a:gd name="connsiteX19" fmla="*/ 3544846 w 5380977"/>
              <a:gd name="connsiteY19" fmla="*/ 195139 h 5237039"/>
              <a:gd name="connsiteX20" fmla="*/ 3798846 w 5380977"/>
              <a:gd name="connsiteY20" fmla="*/ 2392239 h 5237039"/>
              <a:gd name="connsiteX21" fmla="*/ 4017286 w 5380977"/>
              <a:gd name="connsiteY21" fmla="*/ 2437959 h 5237039"/>
              <a:gd name="connsiteX22" fmla="*/ 4306846 w 5380977"/>
              <a:gd name="connsiteY22" fmla="*/ 1795339 h 5237039"/>
              <a:gd name="connsiteX23" fmla="*/ 4725946 w 5380977"/>
              <a:gd name="connsiteY23" fmla="*/ 1312739 h 5237039"/>
              <a:gd name="connsiteX24" fmla="*/ 5170446 w 5380977"/>
              <a:gd name="connsiteY24" fmla="*/ 1350839 h 5237039"/>
              <a:gd name="connsiteX25" fmla="*/ 5348246 w 5380977"/>
              <a:gd name="connsiteY25" fmla="*/ 1515939 h 5237039"/>
              <a:gd name="connsiteX26" fmla="*/ 4916446 w 5380977"/>
              <a:gd name="connsiteY26" fmla="*/ 1998539 h 5237039"/>
              <a:gd name="connsiteX27" fmla="*/ 4268746 w 5380977"/>
              <a:gd name="connsiteY27" fmla="*/ 4297239 h 5237039"/>
              <a:gd name="connsiteX28" fmla="*/ 3887746 w 5380977"/>
              <a:gd name="connsiteY28" fmla="*/ 4843339 h 5237039"/>
              <a:gd name="connsiteX29" fmla="*/ 3265446 w 5380977"/>
              <a:gd name="connsiteY29" fmla="*/ 5148139 h 5237039"/>
              <a:gd name="connsiteX30" fmla="*/ 2909846 w 5380977"/>
              <a:gd name="connsiteY30" fmla="*/ 5237039 h 5237039"/>
              <a:gd name="connsiteX0" fmla="*/ 2909846 w 5380977"/>
              <a:gd name="connsiteY0" fmla="*/ 5237039 h 5237039"/>
              <a:gd name="connsiteX1" fmla="*/ 2909846 w 5380977"/>
              <a:gd name="connsiteY1" fmla="*/ 5237039 h 5237039"/>
              <a:gd name="connsiteX2" fmla="*/ 2257066 w 5380977"/>
              <a:gd name="connsiteY2" fmla="*/ 5122739 h 5237039"/>
              <a:gd name="connsiteX3" fmla="*/ 1665246 w 5380977"/>
              <a:gd name="connsiteY3" fmla="*/ 4614739 h 5237039"/>
              <a:gd name="connsiteX4" fmla="*/ 1124226 w 5380977"/>
              <a:gd name="connsiteY4" fmla="*/ 3593659 h 5237039"/>
              <a:gd name="connsiteX5" fmla="*/ 16786 w 5380977"/>
              <a:gd name="connsiteY5" fmla="*/ 1970599 h 5237039"/>
              <a:gd name="connsiteX6" fmla="*/ 514626 w 5380977"/>
              <a:gd name="connsiteY6" fmla="*/ 1620079 h 5237039"/>
              <a:gd name="connsiteX7" fmla="*/ 1309646 w 5380977"/>
              <a:gd name="connsiteY7" fmla="*/ 2785939 h 5237039"/>
              <a:gd name="connsiteX8" fmla="*/ 1512846 w 5380977"/>
              <a:gd name="connsiteY8" fmla="*/ 2887539 h 5237039"/>
              <a:gd name="connsiteX9" fmla="*/ 1550946 w 5380977"/>
              <a:gd name="connsiteY9" fmla="*/ 2798639 h 5237039"/>
              <a:gd name="connsiteX10" fmla="*/ 585746 w 5380977"/>
              <a:gd name="connsiteY10" fmla="*/ 995239 h 5237039"/>
              <a:gd name="connsiteX11" fmla="*/ 1258846 w 5380977"/>
              <a:gd name="connsiteY11" fmla="*/ 779339 h 5237039"/>
              <a:gd name="connsiteX12" fmla="*/ 1995446 w 5380977"/>
              <a:gd name="connsiteY12" fmla="*/ 2252539 h 5237039"/>
              <a:gd name="connsiteX13" fmla="*/ 2178326 w 5380977"/>
              <a:gd name="connsiteY13" fmla="*/ 2135699 h 5237039"/>
              <a:gd name="connsiteX14" fmla="*/ 1538246 w 5380977"/>
              <a:gd name="connsiteY14" fmla="*/ 344999 h 5237039"/>
              <a:gd name="connsiteX15" fmla="*/ 2152926 w 5380977"/>
              <a:gd name="connsiteY15" fmla="*/ 149419 h 5237039"/>
              <a:gd name="connsiteX16" fmla="*/ 2838726 w 5380977"/>
              <a:gd name="connsiteY16" fmla="*/ 1929959 h 5237039"/>
              <a:gd name="connsiteX17" fmla="*/ 3039386 w 5380977"/>
              <a:gd name="connsiteY17" fmla="*/ 1896939 h 5237039"/>
              <a:gd name="connsiteX18" fmla="*/ 2859046 w 5380977"/>
              <a:gd name="connsiteY18" fmla="*/ 322139 h 5237039"/>
              <a:gd name="connsiteX19" fmla="*/ 3544846 w 5380977"/>
              <a:gd name="connsiteY19" fmla="*/ 195139 h 5237039"/>
              <a:gd name="connsiteX20" fmla="*/ 3798846 w 5380977"/>
              <a:gd name="connsiteY20" fmla="*/ 2392239 h 5237039"/>
              <a:gd name="connsiteX21" fmla="*/ 4017286 w 5380977"/>
              <a:gd name="connsiteY21" fmla="*/ 2437959 h 5237039"/>
              <a:gd name="connsiteX22" fmla="*/ 4306846 w 5380977"/>
              <a:gd name="connsiteY22" fmla="*/ 1795339 h 5237039"/>
              <a:gd name="connsiteX23" fmla="*/ 4725946 w 5380977"/>
              <a:gd name="connsiteY23" fmla="*/ 1312739 h 5237039"/>
              <a:gd name="connsiteX24" fmla="*/ 5170446 w 5380977"/>
              <a:gd name="connsiteY24" fmla="*/ 1350839 h 5237039"/>
              <a:gd name="connsiteX25" fmla="*/ 5348246 w 5380977"/>
              <a:gd name="connsiteY25" fmla="*/ 1515939 h 5237039"/>
              <a:gd name="connsiteX26" fmla="*/ 4916446 w 5380977"/>
              <a:gd name="connsiteY26" fmla="*/ 1998539 h 5237039"/>
              <a:gd name="connsiteX27" fmla="*/ 4268746 w 5380977"/>
              <a:gd name="connsiteY27" fmla="*/ 4297239 h 5237039"/>
              <a:gd name="connsiteX28" fmla="*/ 3887746 w 5380977"/>
              <a:gd name="connsiteY28" fmla="*/ 4843339 h 5237039"/>
              <a:gd name="connsiteX29" fmla="*/ 3265446 w 5380977"/>
              <a:gd name="connsiteY29" fmla="*/ 5148139 h 5237039"/>
              <a:gd name="connsiteX30" fmla="*/ 2909846 w 5380977"/>
              <a:gd name="connsiteY30" fmla="*/ 5237039 h 5237039"/>
              <a:gd name="connsiteX0" fmla="*/ 2909846 w 5350069"/>
              <a:gd name="connsiteY0" fmla="*/ 5237039 h 5237039"/>
              <a:gd name="connsiteX1" fmla="*/ 2909846 w 5350069"/>
              <a:gd name="connsiteY1" fmla="*/ 5237039 h 5237039"/>
              <a:gd name="connsiteX2" fmla="*/ 2257066 w 5350069"/>
              <a:gd name="connsiteY2" fmla="*/ 5122739 h 5237039"/>
              <a:gd name="connsiteX3" fmla="*/ 1665246 w 5350069"/>
              <a:gd name="connsiteY3" fmla="*/ 4614739 h 5237039"/>
              <a:gd name="connsiteX4" fmla="*/ 1124226 w 5350069"/>
              <a:gd name="connsiteY4" fmla="*/ 3593659 h 5237039"/>
              <a:gd name="connsiteX5" fmla="*/ 16786 w 5350069"/>
              <a:gd name="connsiteY5" fmla="*/ 1970599 h 5237039"/>
              <a:gd name="connsiteX6" fmla="*/ 514626 w 5350069"/>
              <a:gd name="connsiteY6" fmla="*/ 1620079 h 5237039"/>
              <a:gd name="connsiteX7" fmla="*/ 1309646 w 5350069"/>
              <a:gd name="connsiteY7" fmla="*/ 2785939 h 5237039"/>
              <a:gd name="connsiteX8" fmla="*/ 1512846 w 5350069"/>
              <a:gd name="connsiteY8" fmla="*/ 2887539 h 5237039"/>
              <a:gd name="connsiteX9" fmla="*/ 1550946 w 5350069"/>
              <a:gd name="connsiteY9" fmla="*/ 2798639 h 5237039"/>
              <a:gd name="connsiteX10" fmla="*/ 585746 w 5350069"/>
              <a:gd name="connsiteY10" fmla="*/ 995239 h 5237039"/>
              <a:gd name="connsiteX11" fmla="*/ 1258846 w 5350069"/>
              <a:gd name="connsiteY11" fmla="*/ 779339 h 5237039"/>
              <a:gd name="connsiteX12" fmla="*/ 1995446 w 5350069"/>
              <a:gd name="connsiteY12" fmla="*/ 2252539 h 5237039"/>
              <a:gd name="connsiteX13" fmla="*/ 2178326 w 5350069"/>
              <a:gd name="connsiteY13" fmla="*/ 2135699 h 5237039"/>
              <a:gd name="connsiteX14" fmla="*/ 1538246 w 5350069"/>
              <a:gd name="connsiteY14" fmla="*/ 344999 h 5237039"/>
              <a:gd name="connsiteX15" fmla="*/ 2152926 w 5350069"/>
              <a:gd name="connsiteY15" fmla="*/ 149419 h 5237039"/>
              <a:gd name="connsiteX16" fmla="*/ 2838726 w 5350069"/>
              <a:gd name="connsiteY16" fmla="*/ 1929959 h 5237039"/>
              <a:gd name="connsiteX17" fmla="*/ 3039386 w 5350069"/>
              <a:gd name="connsiteY17" fmla="*/ 1896939 h 5237039"/>
              <a:gd name="connsiteX18" fmla="*/ 2859046 w 5350069"/>
              <a:gd name="connsiteY18" fmla="*/ 322139 h 5237039"/>
              <a:gd name="connsiteX19" fmla="*/ 3544846 w 5350069"/>
              <a:gd name="connsiteY19" fmla="*/ 195139 h 5237039"/>
              <a:gd name="connsiteX20" fmla="*/ 3798846 w 5350069"/>
              <a:gd name="connsiteY20" fmla="*/ 2392239 h 5237039"/>
              <a:gd name="connsiteX21" fmla="*/ 4017286 w 5350069"/>
              <a:gd name="connsiteY21" fmla="*/ 2437959 h 5237039"/>
              <a:gd name="connsiteX22" fmla="*/ 4306846 w 5350069"/>
              <a:gd name="connsiteY22" fmla="*/ 1795339 h 5237039"/>
              <a:gd name="connsiteX23" fmla="*/ 4725946 w 5350069"/>
              <a:gd name="connsiteY23" fmla="*/ 1312739 h 5237039"/>
              <a:gd name="connsiteX24" fmla="*/ 5348246 w 5350069"/>
              <a:gd name="connsiteY24" fmla="*/ 1515939 h 5237039"/>
              <a:gd name="connsiteX25" fmla="*/ 4916446 w 5350069"/>
              <a:gd name="connsiteY25" fmla="*/ 1998539 h 5237039"/>
              <a:gd name="connsiteX26" fmla="*/ 4268746 w 5350069"/>
              <a:gd name="connsiteY26" fmla="*/ 4297239 h 5237039"/>
              <a:gd name="connsiteX27" fmla="*/ 3887746 w 5350069"/>
              <a:gd name="connsiteY27" fmla="*/ 4843339 h 5237039"/>
              <a:gd name="connsiteX28" fmla="*/ 3265446 w 5350069"/>
              <a:gd name="connsiteY28" fmla="*/ 5148139 h 5237039"/>
              <a:gd name="connsiteX29" fmla="*/ 2909846 w 5350069"/>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306846 w 5312878"/>
              <a:gd name="connsiteY22" fmla="*/ 17953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3265446 w 5312878"/>
              <a:gd name="connsiteY0" fmla="*/ 5148139 h 5237460"/>
              <a:gd name="connsiteX1" fmla="*/ 2909846 w 5312878"/>
              <a:gd name="connsiteY1" fmla="*/ 5237039 h 5237460"/>
              <a:gd name="connsiteX2" fmla="*/ 2257066 w 5312878"/>
              <a:gd name="connsiteY2" fmla="*/ 5122739 h 5237460"/>
              <a:gd name="connsiteX3" fmla="*/ 1665246 w 5312878"/>
              <a:gd name="connsiteY3" fmla="*/ 4614739 h 5237460"/>
              <a:gd name="connsiteX4" fmla="*/ 1124226 w 5312878"/>
              <a:gd name="connsiteY4" fmla="*/ 3593659 h 5237460"/>
              <a:gd name="connsiteX5" fmla="*/ 16786 w 5312878"/>
              <a:gd name="connsiteY5" fmla="*/ 1970599 h 5237460"/>
              <a:gd name="connsiteX6" fmla="*/ 514626 w 5312878"/>
              <a:gd name="connsiteY6" fmla="*/ 1620079 h 5237460"/>
              <a:gd name="connsiteX7" fmla="*/ 1309646 w 5312878"/>
              <a:gd name="connsiteY7" fmla="*/ 2785939 h 5237460"/>
              <a:gd name="connsiteX8" fmla="*/ 1512846 w 5312878"/>
              <a:gd name="connsiteY8" fmla="*/ 2887539 h 5237460"/>
              <a:gd name="connsiteX9" fmla="*/ 1550946 w 5312878"/>
              <a:gd name="connsiteY9" fmla="*/ 2798639 h 5237460"/>
              <a:gd name="connsiteX10" fmla="*/ 585746 w 5312878"/>
              <a:gd name="connsiteY10" fmla="*/ 995239 h 5237460"/>
              <a:gd name="connsiteX11" fmla="*/ 1258846 w 5312878"/>
              <a:gd name="connsiteY11" fmla="*/ 779339 h 5237460"/>
              <a:gd name="connsiteX12" fmla="*/ 1995446 w 5312878"/>
              <a:gd name="connsiteY12" fmla="*/ 2252539 h 5237460"/>
              <a:gd name="connsiteX13" fmla="*/ 2178326 w 5312878"/>
              <a:gd name="connsiteY13" fmla="*/ 2135699 h 5237460"/>
              <a:gd name="connsiteX14" fmla="*/ 1538246 w 5312878"/>
              <a:gd name="connsiteY14" fmla="*/ 344999 h 5237460"/>
              <a:gd name="connsiteX15" fmla="*/ 2152926 w 5312878"/>
              <a:gd name="connsiteY15" fmla="*/ 149419 h 5237460"/>
              <a:gd name="connsiteX16" fmla="*/ 2838726 w 5312878"/>
              <a:gd name="connsiteY16" fmla="*/ 1929959 h 5237460"/>
              <a:gd name="connsiteX17" fmla="*/ 3039386 w 5312878"/>
              <a:gd name="connsiteY17" fmla="*/ 1896939 h 5237460"/>
              <a:gd name="connsiteX18" fmla="*/ 2859046 w 5312878"/>
              <a:gd name="connsiteY18" fmla="*/ 322139 h 5237460"/>
              <a:gd name="connsiteX19" fmla="*/ 3544846 w 5312878"/>
              <a:gd name="connsiteY19" fmla="*/ 195139 h 5237460"/>
              <a:gd name="connsiteX20" fmla="*/ 3798846 w 5312878"/>
              <a:gd name="connsiteY20" fmla="*/ 2392239 h 5237460"/>
              <a:gd name="connsiteX21" fmla="*/ 4017286 w 5312878"/>
              <a:gd name="connsiteY21" fmla="*/ 2437959 h 5237460"/>
              <a:gd name="connsiteX22" fmla="*/ 4283986 w 5312878"/>
              <a:gd name="connsiteY22" fmla="*/ 1719139 h 5237460"/>
              <a:gd name="connsiteX23" fmla="*/ 4725946 w 5312878"/>
              <a:gd name="connsiteY23" fmla="*/ 1312739 h 5237460"/>
              <a:gd name="connsiteX24" fmla="*/ 5310146 w 5312878"/>
              <a:gd name="connsiteY24" fmla="*/ 1477839 h 5237460"/>
              <a:gd name="connsiteX25" fmla="*/ 4916446 w 5312878"/>
              <a:gd name="connsiteY25" fmla="*/ 1998539 h 5237460"/>
              <a:gd name="connsiteX26" fmla="*/ 4268746 w 5312878"/>
              <a:gd name="connsiteY26" fmla="*/ 4297239 h 5237460"/>
              <a:gd name="connsiteX27" fmla="*/ 3887746 w 5312878"/>
              <a:gd name="connsiteY27" fmla="*/ 4843339 h 5237460"/>
              <a:gd name="connsiteX28" fmla="*/ 3265446 w 5312878"/>
              <a:gd name="connsiteY28" fmla="*/ 5148139 h 5237460"/>
              <a:gd name="connsiteX0" fmla="*/ 3887746 w 5312878"/>
              <a:gd name="connsiteY0" fmla="*/ 4843339 h 5253435"/>
              <a:gd name="connsiteX1" fmla="*/ 2909846 w 5312878"/>
              <a:gd name="connsiteY1" fmla="*/ 5237039 h 5253435"/>
              <a:gd name="connsiteX2" fmla="*/ 2257066 w 5312878"/>
              <a:gd name="connsiteY2" fmla="*/ 5122739 h 5253435"/>
              <a:gd name="connsiteX3" fmla="*/ 1665246 w 5312878"/>
              <a:gd name="connsiteY3" fmla="*/ 4614739 h 5253435"/>
              <a:gd name="connsiteX4" fmla="*/ 1124226 w 5312878"/>
              <a:gd name="connsiteY4" fmla="*/ 3593659 h 5253435"/>
              <a:gd name="connsiteX5" fmla="*/ 16786 w 5312878"/>
              <a:gd name="connsiteY5" fmla="*/ 1970599 h 5253435"/>
              <a:gd name="connsiteX6" fmla="*/ 514626 w 5312878"/>
              <a:gd name="connsiteY6" fmla="*/ 1620079 h 5253435"/>
              <a:gd name="connsiteX7" fmla="*/ 1309646 w 5312878"/>
              <a:gd name="connsiteY7" fmla="*/ 2785939 h 5253435"/>
              <a:gd name="connsiteX8" fmla="*/ 1512846 w 5312878"/>
              <a:gd name="connsiteY8" fmla="*/ 2887539 h 5253435"/>
              <a:gd name="connsiteX9" fmla="*/ 1550946 w 5312878"/>
              <a:gd name="connsiteY9" fmla="*/ 2798639 h 5253435"/>
              <a:gd name="connsiteX10" fmla="*/ 585746 w 5312878"/>
              <a:gd name="connsiteY10" fmla="*/ 995239 h 5253435"/>
              <a:gd name="connsiteX11" fmla="*/ 1258846 w 5312878"/>
              <a:gd name="connsiteY11" fmla="*/ 779339 h 5253435"/>
              <a:gd name="connsiteX12" fmla="*/ 1995446 w 5312878"/>
              <a:gd name="connsiteY12" fmla="*/ 2252539 h 5253435"/>
              <a:gd name="connsiteX13" fmla="*/ 2178326 w 5312878"/>
              <a:gd name="connsiteY13" fmla="*/ 2135699 h 5253435"/>
              <a:gd name="connsiteX14" fmla="*/ 1538246 w 5312878"/>
              <a:gd name="connsiteY14" fmla="*/ 344999 h 5253435"/>
              <a:gd name="connsiteX15" fmla="*/ 2152926 w 5312878"/>
              <a:gd name="connsiteY15" fmla="*/ 149419 h 5253435"/>
              <a:gd name="connsiteX16" fmla="*/ 2838726 w 5312878"/>
              <a:gd name="connsiteY16" fmla="*/ 1929959 h 5253435"/>
              <a:gd name="connsiteX17" fmla="*/ 3039386 w 5312878"/>
              <a:gd name="connsiteY17" fmla="*/ 1896939 h 5253435"/>
              <a:gd name="connsiteX18" fmla="*/ 2859046 w 5312878"/>
              <a:gd name="connsiteY18" fmla="*/ 322139 h 5253435"/>
              <a:gd name="connsiteX19" fmla="*/ 3544846 w 5312878"/>
              <a:gd name="connsiteY19" fmla="*/ 195139 h 5253435"/>
              <a:gd name="connsiteX20" fmla="*/ 3798846 w 5312878"/>
              <a:gd name="connsiteY20" fmla="*/ 2392239 h 5253435"/>
              <a:gd name="connsiteX21" fmla="*/ 4017286 w 5312878"/>
              <a:gd name="connsiteY21" fmla="*/ 2437959 h 5253435"/>
              <a:gd name="connsiteX22" fmla="*/ 4283986 w 5312878"/>
              <a:gd name="connsiteY22" fmla="*/ 1719139 h 5253435"/>
              <a:gd name="connsiteX23" fmla="*/ 4725946 w 5312878"/>
              <a:gd name="connsiteY23" fmla="*/ 1312739 h 5253435"/>
              <a:gd name="connsiteX24" fmla="*/ 5310146 w 5312878"/>
              <a:gd name="connsiteY24" fmla="*/ 1477839 h 5253435"/>
              <a:gd name="connsiteX25" fmla="*/ 4916446 w 5312878"/>
              <a:gd name="connsiteY25" fmla="*/ 1998539 h 5253435"/>
              <a:gd name="connsiteX26" fmla="*/ 4268746 w 5312878"/>
              <a:gd name="connsiteY26" fmla="*/ 4297239 h 5253435"/>
              <a:gd name="connsiteX27" fmla="*/ 3887746 w 5312878"/>
              <a:gd name="connsiteY27" fmla="*/ 4843339 h 5253435"/>
              <a:gd name="connsiteX0" fmla="*/ 3887746 w 5312878"/>
              <a:gd name="connsiteY0" fmla="*/ 4843339 h 5199107"/>
              <a:gd name="connsiteX1" fmla="*/ 3153686 w 5312878"/>
              <a:gd name="connsiteY1" fmla="*/ 5168459 h 5199107"/>
              <a:gd name="connsiteX2" fmla="*/ 2257066 w 5312878"/>
              <a:gd name="connsiteY2" fmla="*/ 5122739 h 5199107"/>
              <a:gd name="connsiteX3" fmla="*/ 1665246 w 5312878"/>
              <a:gd name="connsiteY3" fmla="*/ 4614739 h 5199107"/>
              <a:gd name="connsiteX4" fmla="*/ 1124226 w 5312878"/>
              <a:gd name="connsiteY4" fmla="*/ 3593659 h 5199107"/>
              <a:gd name="connsiteX5" fmla="*/ 16786 w 5312878"/>
              <a:gd name="connsiteY5" fmla="*/ 1970599 h 5199107"/>
              <a:gd name="connsiteX6" fmla="*/ 514626 w 5312878"/>
              <a:gd name="connsiteY6" fmla="*/ 1620079 h 5199107"/>
              <a:gd name="connsiteX7" fmla="*/ 1309646 w 5312878"/>
              <a:gd name="connsiteY7" fmla="*/ 2785939 h 5199107"/>
              <a:gd name="connsiteX8" fmla="*/ 1512846 w 5312878"/>
              <a:gd name="connsiteY8" fmla="*/ 2887539 h 5199107"/>
              <a:gd name="connsiteX9" fmla="*/ 1550946 w 5312878"/>
              <a:gd name="connsiteY9" fmla="*/ 2798639 h 5199107"/>
              <a:gd name="connsiteX10" fmla="*/ 585746 w 5312878"/>
              <a:gd name="connsiteY10" fmla="*/ 995239 h 5199107"/>
              <a:gd name="connsiteX11" fmla="*/ 1258846 w 5312878"/>
              <a:gd name="connsiteY11" fmla="*/ 779339 h 5199107"/>
              <a:gd name="connsiteX12" fmla="*/ 1995446 w 5312878"/>
              <a:gd name="connsiteY12" fmla="*/ 2252539 h 5199107"/>
              <a:gd name="connsiteX13" fmla="*/ 2178326 w 5312878"/>
              <a:gd name="connsiteY13" fmla="*/ 2135699 h 5199107"/>
              <a:gd name="connsiteX14" fmla="*/ 1538246 w 5312878"/>
              <a:gd name="connsiteY14" fmla="*/ 344999 h 5199107"/>
              <a:gd name="connsiteX15" fmla="*/ 2152926 w 5312878"/>
              <a:gd name="connsiteY15" fmla="*/ 149419 h 5199107"/>
              <a:gd name="connsiteX16" fmla="*/ 2838726 w 5312878"/>
              <a:gd name="connsiteY16" fmla="*/ 1929959 h 5199107"/>
              <a:gd name="connsiteX17" fmla="*/ 3039386 w 5312878"/>
              <a:gd name="connsiteY17" fmla="*/ 1896939 h 5199107"/>
              <a:gd name="connsiteX18" fmla="*/ 2859046 w 5312878"/>
              <a:gd name="connsiteY18" fmla="*/ 322139 h 5199107"/>
              <a:gd name="connsiteX19" fmla="*/ 3544846 w 5312878"/>
              <a:gd name="connsiteY19" fmla="*/ 195139 h 5199107"/>
              <a:gd name="connsiteX20" fmla="*/ 3798846 w 5312878"/>
              <a:gd name="connsiteY20" fmla="*/ 2392239 h 5199107"/>
              <a:gd name="connsiteX21" fmla="*/ 4017286 w 5312878"/>
              <a:gd name="connsiteY21" fmla="*/ 2437959 h 5199107"/>
              <a:gd name="connsiteX22" fmla="*/ 4283986 w 5312878"/>
              <a:gd name="connsiteY22" fmla="*/ 1719139 h 5199107"/>
              <a:gd name="connsiteX23" fmla="*/ 4725946 w 5312878"/>
              <a:gd name="connsiteY23" fmla="*/ 1312739 h 5199107"/>
              <a:gd name="connsiteX24" fmla="*/ 5310146 w 5312878"/>
              <a:gd name="connsiteY24" fmla="*/ 1477839 h 5199107"/>
              <a:gd name="connsiteX25" fmla="*/ 4916446 w 5312878"/>
              <a:gd name="connsiteY25" fmla="*/ 1998539 h 5199107"/>
              <a:gd name="connsiteX26" fmla="*/ 4268746 w 5312878"/>
              <a:gd name="connsiteY26" fmla="*/ 4297239 h 5199107"/>
              <a:gd name="connsiteX27" fmla="*/ 3887746 w 5312878"/>
              <a:gd name="connsiteY27" fmla="*/ 4843339 h 5199107"/>
              <a:gd name="connsiteX0" fmla="*/ 3887746 w 5312878"/>
              <a:gd name="connsiteY0" fmla="*/ 4843339 h 5199107"/>
              <a:gd name="connsiteX1" fmla="*/ 3153686 w 5312878"/>
              <a:gd name="connsiteY1" fmla="*/ 5168459 h 5199107"/>
              <a:gd name="connsiteX2" fmla="*/ 2257066 w 5312878"/>
              <a:gd name="connsiteY2" fmla="*/ 5122739 h 5199107"/>
              <a:gd name="connsiteX3" fmla="*/ 1665246 w 5312878"/>
              <a:gd name="connsiteY3" fmla="*/ 4614739 h 5199107"/>
              <a:gd name="connsiteX4" fmla="*/ 1124226 w 5312878"/>
              <a:gd name="connsiteY4" fmla="*/ 3593659 h 5199107"/>
              <a:gd name="connsiteX5" fmla="*/ 16786 w 5312878"/>
              <a:gd name="connsiteY5" fmla="*/ 1970599 h 5199107"/>
              <a:gd name="connsiteX6" fmla="*/ 514626 w 5312878"/>
              <a:gd name="connsiteY6" fmla="*/ 1620079 h 5199107"/>
              <a:gd name="connsiteX7" fmla="*/ 1309646 w 5312878"/>
              <a:gd name="connsiteY7" fmla="*/ 2785939 h 5199107"/>
              <a:gd name="connsiteX8" fmla="*/ 1512846 w 5312878"/>
              <a:gd name="connsiteY8" fmla="*/ 2887539 h 5199107"/>
              <a:gd name="connsiteX9" fmla="*/ 1505226 w 5312878"/>
              <a:gd name="connsiteY9" fmla="*/ 2722439 h 5199107"/>
              <a:gd name="connsiteX10" fmla="*/ 585746 w 5312878"/>
              <a:gd name="connsiteY10" fmla="*/ 995239 h 5199107"/>
              <a:gd name="connsiteX11" fmla="*/ 1258846 w 5312878"/>
              <a:gd name="connsiteY11" fmla="*/ 779339 h 5199107"/>
              <a:gd name="connsiteX12" fmla="*/ 1995446 w 5312878"/>
              <a:gd name="connsiteY12" fmla="*/ 2252539 h 5199107"/>
              <a:gd name="connsiteX13" fmla="*/ 2178326 w 5312878"/>
              <a:gd name="connsiteY13" fmla="*/ 2135699 h 5199107"/>
              <a:gd name="connsiteX14" fmla="*/ 1538246 w 5312878"/>
              <a:gd name="connsiteY14" fmla="*/ 344999 h 5199107"/>
              <a:gd name="connsiteX15" fmla="*/ 2152926 w 5312878"/>
              <a:gd name="connsiteY15" fmla="*/ 149419 h 5199107"/>
              <a:gd name="connsiteX16" fmla="*/ 2838726 w 5312878"/>
              <a:gd name="connsiteY16" fmla="*/ 1929959 h 5199107"/>
              <a:gd name="connsiteX17" fmla="*/ 3039386 w 5312878"/>
              <a:gd name="connsiteY17" fmla="*/ 1896939 h 5199107"/>
              <a:gd name="connsiteX18" fmla="*/ 2859046 w 5312878"/>
              <a:gd name="connsiteY18" fmla="*/ 322139 h 5199107"/>
              <a:gd name="connsiteX19" fmla="*/ 3544846 w 5312878"/>
              <a:gd name="connsiteY19" fmla="*/ 195139 h 5199107"/>
              <a:gd name="connsiteX20" fmla="*/ 3798846 w 5312878"/>
              <a:gd name="connsiteY20" fmla="*/ 2392239 h 5199107"/>
              <a:gd name="connsiteX21" fmla="*/ 4017286 w 5312878"/>
              <a:gd name="connsiteY21" fmla="*/ 2437959 h 5199107"/>
              <a:gd name="connsiteX22" fmla="*/ 4283986 w 5312878"/>
              <a:gd name="connsiteY22" fmla="*/ 1719139 h 5199107"/>
              <a:gd name="connsiteX23" fmla="*/ 4725946 w 5312878"/>
              <a:gd name="connsiteY23" fmla="*/ 1312739 h 5199107"/>
              <a:gd name="connsiteX24" fmla="*/ 5310146 w 5312878"/>
              <a:gd name="connsiteY24" fmla="*/ 1477839 h 5199107"/>
              <a:gd name="connsiteX25" fmla="*/ 4916446 w 5312878"/>
              <a:gd name="connsiteY25" fmla="*/ 1998539 h 5199107"/>
              <a:gd name="connsiteX26" fmla="*/ 4268746 w 5312878"/>
              <a:gd name="connsiteY26" fmla="*/ 4297239 h 5199107"/>
              <a:gd name="connsiteX27" fmla="*/ 3887746 w 5312878"/>
              <a:gd name="connsiteY27" fmla="*/ 4843339 h 5199107"/>
              <a:gd name="connsiteX0" fmla="*/ 3887746 w 5312878"/>
              <a:gd name="connsiteY0" fmla="*/ 4843339 h 5199107"/>
              <a:gd name="connsiteX1" fmla="*/ 3153686 w 5312878"/>
              <a:gd name="connsiteY1" fmla="*/ 5168459 h 5199107"/>
              <a:gd name="connsiteX2" fmla="*/ 2257066 w 5312878"/>
              <a:gd name="connsiteY2" fmla="*/ 5122739 h 5199107"/>
              <a:gd name="connsiteX3" fmla="*/ 1665246 w 5312878"/>
              <a:gd name="connsiteY3" fmla="*/ 4614739 h 5199107"/>
              <a:gd name="connsiteX4" fmla="*/ 1124226 w 5312878"/>
              <a:gd name="connsiteY4" fmla="*/ 3593659 h 5199107"/>
              <a:gd name="connsiteX5" fmla="*/ 16786 w 5312878"/>
              <a:gd name="connsiteY5" fmla="*/ 1970599 h 5199107"/>
              <a:gd name="connsiteX6" fmla="*/ 514626 w 5312878"/>
              <a:gd name="connsiteY6" fmla="*/ 1620079 h 5199107"/>
              <a:gd name="connsiteX7" fmla="*/ 1309646 w 5312878"/>
              <a:gd name="connsiteY7" fmla="*/ 2785939 h 5199107"/>
              <a:gd name="connsiteX8" fmla="*/ 1505226 w 5312878"/>
              <a:gd name="connsiteY8" fmla="*/ 2722439 h 5199107"/>
              <a:gd name="connsiteX9" fmla="*/ 585746 w 5312878"/>
              <a:gd name="connsiteY9" fmla="*/ 995239 h 5199107"/>
              <a:gd name="connsiteX10" fmla="*/ 1258846 w 5312878"/>
              <a:gd name="connsiteY10" fmla="*/ 779339 h 5199107"/>
              <a:gd name="connsiteX11" fmla="*/ 1995446 w 5312878"/>
              <a:gd name="connsiteY11" fmla="*/ 2252539 h 5199107"/>
              <a:gd name="connsiteX12" fmla="*/ 2178326 w 5312878"/>
              <a:gd name="connsiteY12" fmla="*/ 2135699 h 5199107"/>
              <a:gd name="connsiteX13" fmla="*/ 1538246 w 5312878"/>
              <a:gd name="connsiteY13" fmla="*/ 344999 h 5199107"/>
              <a:gd name="connsiteX14" fmla="*/ 2152926 w 5312878"/>
              <a:gd name="connsiteY14" fmla="*/ 149419 h 5199107"/>
              <a:gd name="connsiteX15" fmla="*/ 2838726 w 5312878"/>
              <a:gd name="connsiteY15" fmla="*/ 1929959 h 5199107"/>
              <a:gd name="connsiteX16" fmla="*/ 3039386 w 5312878"/>
              <a:gd name="connsiteY16" fmla="*/ 1896939 h 5199107"/>
              <a:gd name="connsiteX17" fmla="*/ 2859046 w 5312878"/>
              <a:gd name="connsiteY17" fmla="*/ 322139 h 5199107"/>
              <a:gd name="connsiteX18" fmla="*/ 3544846 w 5312878"/>
              <a:gd name="connsiteY18" fmla="*/ 195139 h 5199107"/>
              <a:gd name="connsiteX19" fmla="*/ 3798846 w 5312878"/>
              <a:gd name="connsiteY19" fmla="*/ 2392239 h 5199107"/>
              <a:gd name="connsiteX20" fmla="*/ 4017286 w 5312878"/>
              <a:gd name="connsiteY20" fmla="*/ 2437959 h 5199107"/>
              <a:gd name="connsiteX21" fmla="*/ 4283986 w 5312878"/>
              <a:gd name="connsiteY21" fmla="*/ 1719139 h 5199107"/>
              <a:gd name="connsiteX22" fmla="*/ 4725946 w 5312878"/>
              <a:gd name="connsiteY22" fmla="*/ 1312739 h 5199107"/>
              <a:gd name="connsiteX23" fmla="*/ 5310146 w 5312878"/>
              <a:gd name="connsiteY23" fmla="*/ 1477839 h 5199107"/>
              <a:gd name="connsiteX24" fmla="*/ 4916446 w 5312878"/>
              <a:gd name="connsiteY24" fmla="*/ 1998539 h 5199107"/>
              <a:gd name="connsiteX25" fmla="*/ 4268746 w 5312878"/>
              <a:gd name="connsiteY25" fmla="*/ 4297239 h 5199107"/>
              <a:gd name="connsiteX26" fmla="*/ 3887746 w 5312878"/>
              <a:gd name="connsiteY26" fmla="*/ 4843339 h 519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12878" h="5199107">
                <a:moveTo>
                  <a:pt x="3887746" y="4843339"/>
                </a:moveTo>
                <a:cubicBezTo>
                  <a:pt x="3701903" y="4988542"/>
                  <a:pt x="3425466" y="5121892"/>
                  <a:pt x="3153686" y="5168459"/>
                </a:cubicBezTo>
                <a:cubicBezTo>
                  <a:pt x="2881906" y="5215026"/>
                  <a:pt x="2505139" y="5215026"/>
                  <a:pt x="2257066" y="5122739"/>
                </a:cubicBezTo>
                <a:cubicBezTo>
                  <a:pt x="2008993" y="5030452"/>
                  <a:pt x="1854053" y="4869586"/>
                  <a:pt x="1665246" y="4614739"/>
                </a:cubicBezTo>
                <a:cubicBezTo>
                  <a:pt x="1476439" y="4359892"/>
                  <a:pt x="1398969" y="4034349"/>
                  <a:pt x="1124226" y="3593659"/>
                </a:cubicBezTo>
                <a:cubicBezTo>
                  <a:pt x="849483" y="3152969"/>
                  <a:pt x="118386" y="2299529"/>
                  <a:pt x="16786" y="1970599"/>
                </a:cubicBezTo>
                <a:cubicBezTo>
                  <a:pt x="-84814" y="1641669"/>
                  <a:pt x="299149" y="1484189"/>
                  <a:pt x="514626" y="1620079"/>
                </a:cubicBezTo>
                <a:cubicBezTo>
                  <a:pt x="730103" y="1755969"/>
                  <a:pt x="1144546" y="2602212"/>
                  <a:pt x="1309646" y="2785939"/>
                </a:cubicBezTo>
                <a:cubicBezTo>
                  <a:pt x="1474746" y="2969666"/>
                  <a:pt x="1625876" y="3020889"/>
                  <a:pt x="1505226" y="2722439"/>
                </a:cubicBezTo>
                <a:cubicBezTo>
                  <a:pt x="1384576" y="2423989"/>
                  <a:pt x="626809" y="1319089"/>
                  <a:pt x="585746" y="995239"/>
                </a:cubicBezTo>
                <a:cubicBezTo>
                  <a:pt x="544683" y="671389"/>
                  <a:pt x="932456" y="310709"/>
                  <a:pt x="1258846" y="779339"/>
                </a:cubicBezTo>
                <a:cubicBezTo>
                  <a:pt x="1504379" y="1270406"/>
                  <a:pt x="1842199" y="2026479"/>
                  <a:pt x="1995446" y="2252539"/>
                </a:cubicBezTo>
                <a:cubicBezTo>
                  <a:pt x="2148693" y="2478599"/>
                  <a:pt x="2254526" y="2453622"/>
                  <a:pt x="2178326" y="2135699"/>
                </a:cubicBezTo>
                <a:cubicBezTo>
                  <a:pt x="2102126" y="1817776"/>
                  <a:pt x="1542479" y="676046"/>
                  <a:pt x="1538246" y="344999"/>
                </a:cubicBezTo>
                <a:cubicBezTo>
                  <a:pt x="1534013" y="13952"/>
                  <a:pt x="1936179" y="-114741"/>
                  <a:pt x="2152926" y="149419"/>
                </a:cubicBezTo>
                <a:cubicBezTo>
                  <a:pt x="2369673" y="413579"/>
                  <a:pt x="2690983" y="1638706"/>
                  <a:pt x="2838726" y="1929959"/>
                </a:cubicBezTo>
                <a:cubicBezTo>
                  <a:pt x="2986469" y="2221212"/>
                  <a:pt x="3089339" y="2195389"/>
                  <a:pt x="3039386" y="1896939"/>
                </a:cubicBezTo>
                <a:cubicBezTo>
                  <a:pt x="2989433" y="1598489"/>
                  <a:pt x="2897146" y="699752"/>
                  <a:pt x="2859046" y="322139"/>
                </a:cubicBezTo>
                <a:cubicBezTo>
                  <a:pt x="2820946" y="-55474"/>
                  <a:pt x="3491506" y="-105428"/>
                  <a:pt x="3544846" y="195139"/>
                </a:cubicBezTo>
                <a:cubicBezTo>
                  <a:pt x="3598186" y="495706"/>
                  <a:pt x="3720106" y="2018436"/>
                  <a:pt x="3798846" y="2392239"/>
                </a:cubicBezTo>
                <a:cubicBezTo>
                  <a:pt x="3877586" y="2766042"/>
                  <a:pt x="3982149" y="2595862"/>
                  <a:pt x="4017286" y="2437959"/>
                </a:cubicBezTo>
                <a:cubicBezTo>
                  <a:pt x="4052423" y="2280056"/>
                  <a:pt x="4182386" y="1986686"/>
                  <a:pt x="4283986" y="1719139"/>
                </a:cubicBezTo>
                <a:cubicBezTo>
                  <a:pt x="4385586" y="1451592"/>
                  <a:pt x="4554919" y="1352956"/>
                  <a:pt x="4725946" y="1312739"/>
                </a:cubicBezTo>
                <a:cubicBezTo>
                  <a:pt x="4896973" y="1272522"/>
                  <a:pt x="5278396" y="1363539"/>
                  <a:pt x="5310146" y="1477839"/>
                </a:cubicBezTo>
                <a:cubicBezTo>
                  <a:pt x="5341896" y="1592139"/>
                  <a:pt x="5090013" y="1528639"/>
                  <a:pt x="4916446" y="1998539"/>
                </a:cubicBezTo>
                <a:cubicBezTo>
                  <a:pt x="4742879" y="2468439"/>
                  <a:pt x="4388126" y="4031386"/>
                  <a:pt x="4268746" y="4297239"/>
                </a:cubicBezTo>
                <a:cubicBezTo>
                  <a:pt x="4149366" y="4563092"/>
                  <a:pt x="4073589" y="4698136"/>
                  <a:pt x="3887746" y="4843339"/>
                </a:cubicBezTo>
                <a:close/>
              </a:path>
            </a:pathLst>
          </a:custGeom>
          <a:solidFill>
            <a:schemeClr val="bg1">
              <a:lumMod val="95000"/>
            </a:schemeClr>
          </a:solidFill>
          <a:ln w="12700">
            <a:solidFill>
              <a:srgbClr val="003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30"/>
          <p:cNvSpPr>
            <a:spLocks noChangeArrowheads="1"/>
          </p:cNvSpPr>
          <p:nvPr/>
        </p:nvSpPr>
        <p:spPr bwMode="black">
          <a:xfrm>
            <a:off x="7212387" y="2726538"/>
            <a:ext cx="1486068" cy="1485681"/>
          </a:xfrm>
          <a:prstGeom prst="ellipse">
            <a:avLst/>
          </a:prstGeom>
          <a:solidFill>
            <a:srgbClr val="FFFFFF"/>
          </a:solidFill>
          <a:ln w="57150">
            <a:solidFill>
              <a:srgbClr val="003C6C"/>
            </a:solidFill>
            <a:round/>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47" name="Title 1"/>
          <p:cNvSpPr txBox="1">
            <a:spLocks/>
          </p:cNvSpPr>
          <p:nvPr/>
        </p:nvSpPr>
        <p:spPr>
          <a:xfrm>
            <a:off x="768718" y="4077539"/>
            <a:ext cx="4435005" cy="784830"/>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spcAft>
                <a:spcPts val="1200"/>
              </a:spcAft>
            </a:pPr>
            <a:r>
              <a:rPr lang="en-US" sz="2400" dirty="0">
                <a:solidFill>
                  <a:schemeClr val="bg1"/>
                </a:solidFill>
                <a:latin typeface="+mn-lt"/>
              </a:rPr>
              <a:t>Easily mishandled or lost</a:t>
            </a:r>
          </a:p>
          <a:p>
            <a:pPr>
              <a:spcBef>
                <a:spcPts val="600"/>
              </a:spcBef>
            </a:pPr>
            <a:r>
              <a:rPr lang="en-US" sz="1600" dirty="0">
                <a:solidFill>
                  <a:prstClr val="white"/>
                </a:solidFill>
                <a:latin typeface="Segoe UI" panose="020B0502040204020203" pitchFamily="34" charset="0"/>
                <a:cs typeface="Segoe UI" panose="020B0502040204020203" pitchFamily="34" charset="0"/>
              </a:rPr>
              <a:t>(Hint: The user is the problem)</a:t>
            </a:r>
            <a:endParaRPr sz="1600" dirty="0">
              <a:solidFill>
                <a:prstClr val="whit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7113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92626" y="71071"/>
            <a:ext cx="12251224" cy="6852384"/>
            <a:chOff x="91757" y="70584"/>
            <a:chExt cx="12252961" cy="6853356"/>
          </a:xfrm>
        </p:grpSpPr>
        <p:pic>
          <p:nvPicPr>
            <p:cNvPr id="35" name="Picture 34"/>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613" b="22657"/>
            <a:stretch/>
          </p:blipFill>
          <p:spPr>
            <a:xfrm>
              <a:off x="91757" y="70584"/>
              <a:ext cx="12252960" cy="6853356"/>
            </a:xfrm>
            <a:prstGeom prst="rect">
              <a:avLst/>
            </a:prstGeom>
            <a:noFill/>
            <a:ln>
              <a:noFill/>
            </a:ln>
          </p:spPr>
        </p:pic>
        <p:sp>
          <p:nvSpPr>
            <p:cNvPr id="36" name="Rectangle 35"/>
            <p:cNvSpPr/>
            <p:nvPr/>
          </p:nvSpPr>
          <p:spPr bwMode="auto">
            <a:xfrm>
              <a:off x="91758" y="70584"/>
              <a:ext cx="12252960" cy="6853356"/>
            </a:xfrm>
            <a:prstGeom prst="rect">
              <a:avLst/>
            </a:prstGeom>
            <a:gradFill flip="none" rotWithShape="1">
              <a:gsLst>
                <a:gs pos="0">
                  <a:srgbClr val="000000">
                    <a:alpha val="75000"/>
                  </a:srgbClr>
                </a:gs>
                <a:gs pos="100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Rectangle 1"/>
          <p:cNvSpPr/>
          <p:nvPr/>
        </p:nvSpPr>
        <p:spPr bwMode="auto">
          <a:xfrm>
            <a:off x="883" y="4086142"/>
            <a:ext cx="12434711" cy="2907888"/>
          </a:xfrm>
          <a:prstGeom prst="rect">
            <a:avLst/>
          </a:prstGeom>
          <a:gradFill flip="none" rotWithShape="1">
            <a:gsLst>
              <a:gs pos="0">
                <a:srgbClr val="000000">
                  <a:alpha val="41000"/>
                </a:srgbClr>
              </a:gs>
              <a:gs pos="100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2"/>
          <p:cNvSpPr/>
          <p:nvPr/>
        </p:nvSpPr>
        <p:spPr bwMode="auto">
          <a:xfrm>
            <a:off x="883" y="497"/>
            <a:ext cx="12434711" cy="6993533"/>
          </a:xfrm>
          <a:custGeom>
            <a:avLst/>
            <a:gdLst/>
            <a:ahLst/>
            <a:cxnLst/>
            <a:rect l="l" t="t" r="r" b="b"/>
            <a:pathLst>
              <a:path w="12436475" h="6994525">
                <a:moveTo>
                  <a:pt x="137477" y="106363"/>
                </a:moveTo>
                <a:lnTo>
                  <a:pt x="137477" y="6888162"/>
                </a:lnTo>
                <a:lnTo>
                  <a:pt x="12298997" y="6888162"/>
                </a:lnTo>
                <a:lnTo>
                  <a:pt x="12298997" y="106363"/>
                </a:lnTo>
                <a:close/>
                <a:moveTo>
                  <a:pt x="0" y="0"/>
                </a:moveTo>
                <a:lnTo>
                  <a:pt x="12436475" y="0"/>
                </a:lnTo>
                <a:lnTo>
                  <a:pt x="12436475" y="6994525"/>
                </a:lnTo>
                <a:lnTo>
                  <a:pt x="0" y="699452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0" name="Group 29"/>
          <p:cNvGrpSpPr/>
          <p:nvPr/>
        </p:nvGrpSpPr>
        <p:grpSpPr>
          <a:xfrm>
            <a:off x="460459" y="7661119"/>
            <a:ext cx="729131" cy="674531"/>
            <a:chOff x="-2031903" y="3847544"/>
            <a:chExt cx="729234" cy="674626"/>
          </a:xfrm>
        </p:grpSpPr>
        <p:sp>
          <p:nvSpPr>
            <p:cNvPr id="31" name="Isosceles Triangle 30"/>
            <p:cNvSpPr/>
            <p:nvPr/>
          </p:nvSpPr>
          <p:spPr bwMode="auto">
            <a:xfrm>
              <a:off x="-2031903" y="3847544"/>
              <a:ext cx="729234" cy="628650"/>
            </a:xfrm>
            <a:prstGeom prst="triangle">
              <a:avLst/>
            </a:prstGeom>
            <a:solidFill>
              <a:srgbClr val="FF0000">
                <a:alpha val="23137"/>
              </a:srgbClr>
            </a:solid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p:nvSpPr>
          <p:spPr>
            <a:xfrm>
              <a:off x="-1821153" y="4032412"/>
              <a:ext cx="307735" cy="489758"/>
            </a:xfrm>
            <a:prstGeom prst="rect">
              <a:avLst/>
            </a:prstGeom>
          </p:spPr>
          <p:txBody>
            <a:bodyPr wrap="none">
              <a:spAutoFit/>
            </a:bodyPr>
            <a:lstStyle/>
            <a:p>
              <a:pPr algn="ctr" defTabSz="932293" fontAlgn="base">
                <a:lnSpc>
                  <a:spcPct val="90000"/>
                </a:lnSpc>
                <a:spcBef>
                  <a:spcPct val="0"/>
                </a:spcBef>
                <a:spcAft>
                  <a:spcPct val="0"/>
                </a:spcAft>
              </a:pPr>
              <a:r>
                <a:rPr lang="en-US" sz="2800" b="1" dirty="0">
                  <a:gradFill>
                    <a:gsLst>
                      <a:gs pos="0">
                        <a:srgbClr val="FFFFFF"/>
                      </a:gs>
                      <a:gs pos="100000">
                        <a:srgbClr val="FFFFFF"/>
                      </a:gs>
                    </a:gsLst>
                    <a:lin ang="5400000" scaled="0"/>
                  </a:gradFill>
                  <a:ea typeface="Segoe UI" pitchFamily="34" charset="0"/>
                  <a:cs typeface="Segoe UI" pitchFamily="34" charset="0"/>
                </a:rPr>
                <a:t>!</a:t>
              </a:r>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9549" y="2913641"/>
            <a:ext cx="242743" cy="269929"/>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4123" y="4671606"/>
            <a:ext cx="629614" cy="700127"/>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590" y="4432890"/>
            <a:ext cx="629614" cy="70012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3452" y="4843708"/>
            <a:ext cx="520342" cy="578617"/>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6982" y="4691247"/>
            <a:ext cx="520342" cy="578617"/>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894" y="4585353"/>
            <a:ext cx="355400" cy="395203"/>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3085" y="4512496"/>
            <a:ext cx="355400" cy="395203"/>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623" y="2458892"/>
            <a:ext cx="293718" cy="326614"/>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1380" y="2404448"/>
            <a:ext cx="242743" cy="269929"/>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1436" y="5097943"/>
            <a:ext cx="355400" cy="395203"/>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8209" y="3214024"/>
            <a:ext cx="242743" cy="269929"/>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0851" y="4710097"/>
            <a:ext cx="293719" cy="326616"/>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9411" y="3419053"/>
            <a:ext cx="200614" cy="223082"/>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2991" y="1708697"/>
            <a:ext cx="200614" cy="22308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8551" y="3781243"/>
            <a:ext cx="200614" cy="223082"/>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5610" y="3497626"/>
            <a:ext cx="200614" cy="223082"/>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4482" y="4868811"/>
            <a:ext cx="200614" cy="223082"/>
          </a:xfrm>
          <a:prstGeom prst="rect">
            <a:avLst/>
          </a:prstGeom>
        </p:spPr>
      </p:pic>
      <p:sp>
        <p:nvSpPr>
          <p:cNvPr id="34" name="TextBox 33"/>
          <p:cNvSpPr txBox="1"/>
          <p:nvPr/>
        </p:nvSpPr>
        <p:spPr>
          <a:xfrm>
            <a:off x="128135" y="5644911"/>
            <a:ext cx="12180205" cy="1043192"/>
          </a:xfrm>
          <a:prstGeom prst="rect">
            <a:avLst/>
          </a:prstGeom>
          <a:noFill/>
        </p:spPr>
        <p:txBody>
          <a:bodyPr wrap="none" lIns="182854" tIns="146283" rIns="182854" bIns="146283" rtlCol="0">
            <a:spAutoFit/>
          </a:bodyPr>
          <a:lstStyle/>
          <a:p>
            <a:pPr defTabSz="932563">
              <a:lnSpc>
                <a:spcPct val="90000"/>
              </a:lnSpc>
              <a:spcAft>
                <a:spcPts val="600"/>
              </a:spcAft>
            </a:pPr>
            <a:r>
              <a:rPr lang="en-US" sz="5399" b="1" spc="-250" dirty="0">
                <a:gradFill flip="none" rotWithShape="1">
                  <a:gsLst>
                    <a:gs pos="0">
                      <a:srgbClr val="FFFFFF">
                        <a:alpha val="70000"/>
                      </a:srgbClr>
                    </a:gs>
                    <a:gs pos="50000">
                      <a:srgbClr val="FFFFFF">
                        <a:alpha val="69000"/>
                      </a:srgbClr>
                    </a:gs>
                    <a:gs pos="100000">
                      <a:srgbClr val="FFFFFF">
                        <a:shade val="100000"/>
                        <a:satMod val="115000"/>
                        <a:alpha val="79000"/>
                      </a:srgbClr>
                    </a:gs>
                  </a:gsLst>
                  <a:lin ang="16200000" scaled="1"/>
                  <a:tileRect/>
                </a:gradFill>
                <a:latin typeface="Segoe UI Semibold" panose="020B0702040204020203" pitchFamily="34" charset="0"/>
                <a:cs typeface="Segoe UI Semibold" panose="020B0702040204020203" pitchFamily="34" charset="0"/>
              </a:rPr>
              <a:t>…but the security landscape </a:t>
            </a:r>
            <a:r>
              <a:rPr lang="en-US" sz="5399" b="1" spc="-250" dirty="0">
                <a:gradFill flip="none" rotWithShape="1">
                  <a:gsLst>
                    <a:gs pos="0">
                      <a:srgbClr val="FF0000"/>
                    </a:gs>
                    <a:gs pos="50000">
                      <a:srgbClr val="FFFFFF">
                        <a:alpha val="69000"/>
                      </a:srgbClr>
                    </a:gs>
                    <a:gs pos="100000">
                      <a:srgbClr val="FFFFFF">
                        <a:shade val="100000"/>
                        <a:satMod val="115000"/>
                        <a:alpha val="79000"/>
                      </a:srgbClr>
                    </a:gs>
                  </a:gsLst>
                  <a:lin ang="16200000" scaled="1"/>
                  <a:tileRect/>
                </a:gradFill>
                <a:latin typeface="Segoe UI Semibold" panose="020B0702040204020203" pitchFamily="34" charset="0"/>
                <a:cs typeface="Segoe UI Semibold" panose="020B0702040204020203" pitchFamily="34" charset="0"/>
              </a:rPr>
              <a:t>has changed.</a:t>
            </a:r>
          </a:p>
        </p:txBody>
      </p:sp>
    </p:spTree>
    <p:extLst>
      <p:ext uri="{BB962C8B-B14F-4D97-AF65-F5344CB8AC3E}">
        <p14:creationId xmlns:p14="http://schemas.microsoft.com/office/powerpoint/2010/main" val="352277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anim calcmode="lin" valueType="num">
                                      <p:cBhvr>
                                        <p:cTn id="20" dur="500" fill="hold"/>
                                        <p:tgtEl>
                                          <p:spTgt spid="41"/>
                                        </p:tgtEl>
                                        <p:attrNameLst>
                                          <p:attrName>ppt_x</p:attrName>
                                        </p:attrNameLst>
                                      </p:cBhvr>
                                      <p:tavLst>
                                        <p:tav tm="0">
                                          <p:val>
                                            <p:strVal val="#ppt_x"/>
                                          </p:val>
                                        </p:tav>
                                        <p:tav tm="100000">
                                          <p:val>
                                            <p:strVal val="#ppt_x"/>
                                          </p:val>
                                        </p:tav>
                                      </p:tavLst>
                                    </p:anim>
                                    <p:anim calcmode="lin" valueType="num">
                                      <p:cBhvr>
                                        <p:cTn id="21" dur="500" fill="hold"/>
                                        <p:tgtEl>
                                          <p:spTgt spid="4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anim calcmode="lin" valueType="num">
                                      <p:cBhvr>
                                        <p:cTn id="32" dur="500" fill="hold"/>
                                        <p:tgtEl>
                                          <p:spTgt spid="37"/>
                                        </p:tgtEl>
                                        <p:attrNameLst>
                                          <p:attrName>ppt_x</p:attrName>
                                        </p:attrNameLst>
                                      </p:cBhvr>
                                      <p:tavLst>
                                        <p:tav tm="0">
                                          <p:val>
                                            <p:strVal val="#ppt_x"/>
                                          </p:val>
                                        </p:tav>
                                        <p:tav tm="100000">
                                          <p:val>
                                            <p:strVal val="#ppt_x"/>
                                          </p:val>
                                        </p:tav>
                                      </p:tavLst>
                                    </p:anim>
                                    <p:anim calcmode="lin" valueType="num">
                                      <p:cBhvr>
                                        <p:cTn id="33" dur="500" fill="hold"/>
                                        <p:tgtEl>
                                          <p:spTgt spid="3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anim calcmode="lin" valueType="num">
                                      <p:cBhvr>
                                        <p:cTn id="38" dur="500" fill="hold"/>
                                        <p:tgtEl>
                                          <p:spTgt spid="46"/>
                                        </p:tgtEl>
                                        <p:attrNameLst>
                                          <p:attrName>ppt_x</p:attrName>
                                        </p:attrNameLst>
                                      </p:cBhvr>
                                      <p:tavLst>
                                        <p:tav tm="0">
                                          <p:val>
                                            <p:strVal val="#ppt_x"/>
                                          </p:val>
                                        </p:tav>
                                        <p:tav tm="100000">
                                          <p:val>
                                            <p:strVal val="#ppt_x"/>
                                          </p:val>
                                        </p:tav>
                                      </p:tavLst>
                                    </p:anim>
                                    <p:anim calcmode="lin" valueType="num">
                                      <p:cBhvr>
                                        <p:cTn id="39" dur="500" fill="hold"/>
                                        <p:tgtEl>
                                          <p:spTgt spid="4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anim calcmode="lin" valueType="num">
                                      <p:cBhvr>
                                        <p:cTn id="44" dur="500" fill="hold"/>
                                        <p:tgtEl>
                                          <p:spTgt spid="43"/>
                                        </p:tgtEl>
                                        <p:attrNameLst>
                                          <p:attrName>ppt_x</p:attrName>
                                        </p:attrNameLst>
                                      </p:cBhvr>
                                      <p:tavLst>
                                        <p:tav tm="0">
                                          <p:val>
                                            <p:strVal val="#ppt_x"/>
                                          </p:val>
                                        </p:tav>
                                        <p:tav tm="100000">
                                          <p:val>
                                            <p:strVal val="#ppt_x"/>
                                          </p:val>
                                        </p:tav>
                                      </p:tavLst>
                                    </p:anim>
                                    <p:anim calcmode="lin" valueType="num">
                                      <p:cBhvr>
                                        <p:cTn id="45" dur="500" fill="hold"/>
                                        <p:tgtEl>
                                          <p:spTgt spid="43"/>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anim calcmode="lin" valueType="num">
                                      <p:cBhvr>
                                        <p:cTn id="50" dur="500" fill="hold"/>
                                        <p:tgtEl>
                                          <p:spTgt spid="44"/>
                                        </p:tgtEl>
                                        <p:attrNameLst>
                                          <p:attrName>ppt_x</p:attrName>
                                        </p:attrNameLst>
                                      </p:cBhvr>
                                      <p:tavLst>
                                        <p:tav tm="0">
                                          <p:val>
                                            <p:strVal val="#ppt_x"/>
                                          </p:val>
                                        </p:tav>
                                        <p:tav tm="100000">
                                          <p:val>
                                            <p:strVal val="#ppt_x"/>
                                          </p:val>
                                        </p:tav>
                                      </p:tavLst>
                                    </p:anim>
                                    <p:anim calcmode="lin" valueType="num">
                                      <p:cBhvr>
                                        <p:cTn id="51" dur="500" fill="hold"/>
                                        <p:tgtEl>
                                          <p:spTgt spid="44"/>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anim calcmode="lin" valueType="num">
                                      <p:cBhvr>
                                        <p:cTn id="56" dur="500" fill="hold"/>
                                        <p:tgtEl>
                                          <p:spTgt spid="40"/>
                                        </p:tgtEl>
                                        <p:attrNameLst>
                                          <p:attrName>ppt_x</p:attrName>
                                        </p:attrNameLst>
                                      </p:cBhvr>
                                      <p:tavLst>
                                        <p:tav tm="0">
                                          <p:val>
                                            <p:strVal val="#ppt_x"/>
                                          </p:val>
                                        </p:tav>
                                        <p:tav tm="100000">
                                          <p:val>
                                            <p:strVal val="#ppt_x"/>
                                          </p:val>
                                        </p:tav>
                                      </p:tavLst>
                                    </p:anim>
                                    <p:anim calcmode="lin" valueType="num">
                                      <p:cBhvr>
                                        <p:cTn id="57" dur="500" fill="hold"/>
                                        <p:tgtEl>
                                          <p:spTgt spid="40"/>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anim calcmode="lin" valueType="num">
                                      <p:cBhvr>
                                        <p:cTn id="62" dur="500" fill="hold"/>
                                        <p:tgtEl>
                                          <p:spTgt spid="45"/>
                                        </p:tgtEl>
                                        <p:attrNameLst>
                                          <p:attrName>ppt_x</p:attrName>
                                        </p:attrNameLst>
                                      </p:cBhvr>
                                      <p:tavLst>
                                        <p:tav tm="0">
                                          <p:val>
                                            <p:strVal val="#ppt_x"/>
                                          </p:val>
                                        </p:tav>
                                        <p:tav tm="100000">
                                          <p:val>
                                            <p:strVal val="#ppt_x"/>
                                          </p:val>
                                        </p:tav>
                                      </p:tavLst>
                                    </p:anim>
                                    <p:anim calcmode="lin" valueType="num">
                                      <p:cBhvr>
                                        <p:cTn id="63" dur="500" fill="hold"/>
                                        <p:tgtEl>
                                          <p:spTgt spid="45"/>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anim calcmode="lin" valueType="num">
                                      <p:cBhvr>
                                        <p:cTn id="68" dur="500" fill="hold"/>
                                        <p:tgtEl>
                                          <p:spTgt spid="48"/>
                                        </p:tgtEl>
                                        <p:attrNameLst>
                                          <p:attrName>ppt_x</p:attrName>
                                        </p:attrNameLst>
                                      </p:cBhvr>
                                      <p:tavLst>
                                        <p:tav tm="0">
                                          <p:val>
                                            <p:strVal val="#ppt_x"/>
                                          </p:val>
                                        </p:tav>
                                        <p:tav tm="100000">
                                          <p:val>
                                            <p:strVal val="#ppt_x"/>
                                          </p:val>
                                        </p:tav>
                                      </p:tavLst>
                                    </p:anim>
                                    <p:anim calcmode="lin" valueType="num">
                                      <p:cBhvr>
                                        <p:cTn id="69" dur="500" fill="hold"/>
                                        <p:tgtEl>
                                          <p:spTgt spid="48"/>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anim calcmode="lin" valueType="num">
                                      <p:cBhvr>
                                        <p:cTn id="74" dur="500" fill="hold"/>
                                        <p:tgtEl>
                                          <p:spTgt spid="47"/>
                                        </p:tgtEl>
                                        <p:attrNameLst>
                                          <p:attrName>ppt_x</p:attrName>
                                        </p:attrNameLst>
                                      </p:cBhvr>
                                      <p:tavLst>
                                        <p:tav tm="0">
                                          <p:val>
                                            <p:strVal val="#ppt_x"/>
                                          </p:val>
                                        </p:tav>
                                        <p:tav tm="100000">
                                          <p:val>
                                            <p:strVal val="#ppt_x"/>
                                          </p:val>
                                        </p:tav>
                                      </p:tavLst>
                                    </p:anim>
                                    <p:anim calcmode="lin" valueType="num">
                                      <p:cBhvr>
                                        <p:cTn id="75" dur="500" fill="hold"/>
                                        <p:tgtEl>
                                          <p:spTgt spid="47"/>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anim calcmode="lin" valueType="num">
                                      <p:cBhvr>
                                        <p:cTn id="80" dur="500" fill="hold"/>
                                        <p:tgtEl>
                                          <p:spTgt spid="39"/>
                                        </p:tgtEl>
                                        <p:attrNameLst>
                                          <p:attrName>ppt_x</p:attrName>
                                        </p:attrNameLst>
                                      </p:cBhvr>
                                      <p:tavLst>
                                        <p:tav tm="0">
                                          <p:val>
                                            <p:strVal val="#ppt_x"/>
                                          </p:val>
                                        </p:tav>
                                        <p:tav tm="100000">
                                          <p:val>
                                            <p:strVal val="#ppt_x"/>
                                          </p:val>
                                        </p:tav>
                                      </p:tavLst>
                                    </p:anim>
                                    <p:anim calcmode="lin" valueType="num">
                                      <p:cBhvr>
                                        <p:cTn id="81" dur="500" fill="hold"/>
                                        <p:tgtEl>
                                          <p:spTgt spid="39"/>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anim calcmode="lin" valueType="num">
                                      <p:cBhvr>
                                        <p:cTn id="86" dur="500" fill="hold"/>
                                        <p:tgtEl>
                                          <p:spTgt spid="26"/>
                                        </p:tgtEl>
                                        <p:attrNameLst>
                                          <p:attrName>ppt_x</p:attrName>
                                        </p:attrNameLst>
                                      </p:cBhvr>
                                      <p:tavLst>
                                        <p:tav tm="0">
                                          <p:val>
                                            <p:strVal val="#ppt_x"/>
                                          </p:val>
                                        </p:tav>
                                        <p:tav tm="100000">
                                          <p:val>
                                            <p:strVal val="#ppt_x"/>
                                          </p:val>
                                        </p:tav>
                                      </p:tavLst>
                                    </p:anim>
                                    <p:anim calcmode="lin" valueType="num">
                                      <p:cBhvr>
                                        <p:cTn id="87" dur="500" fill="hold"/>
                                        <p:tgtEl>
                                          <p:spTgt spid="26"/>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anim calcmode="lin" valueType="num">
                                      <p:cBhvr>
                                        <p:cTn id="92" dur="500" fill="hold"/>
                                        <p:tgtEl>
                                          <p:spTgt spid="28"/>
                                        </p:tgtEl>
                                        <p:attrNameLst>
                                          <p:attrName>ppt_x</p:attrName>
                                        </p:attrNameLst>
                                      </p:cBhvr>
                                      <p:tavLst>
                                        <p:tav tm="0">
                                          <p:val>
                                            <p:strVal val="#ppt_x"/>
                                          </p:val>
                                        </p:tav>
                                        <p:tav tm="100000">
                                          <p:val>
                                            <p:strVal val="#ppt_x"/>
                                          </p:val>
                                        </p:tav>
                                      </p:tavLst>
                                    </p:anim>
                                    <p:anim calcmode="lin" valueType="num">
                                      <p:cBhvr>
                                        <p:cTn id="93" dur="500" fill="hold"/>
                                        <p:tgtEl>
                                          <p:spTgt spid="28"/>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2" presetClass="entr" presetSubtype="0" fill="hold"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anim calcmode="lin" valueType="num">
                                      <p:cBhvr>
                                        <p:cTn id="98" dur="500" fill="hold"/>
                                        <p:tgtEl>
                                          <p:spTgt spid="29"/>
                                        </p:tgtEl>
                                        <p:attrNameLst>
                                          <p:attrName>ppt_x</p:attrName>
                                        </p:attrNameLst>
                                      </p:cBhvr>
                                      <p:tavLst>
                                        <p:tav tm="0">
                                          <p:val>
                                            <p:strVal val="#ppt_x"/>
                                          </p:val>
                                        </p:tav>
                                        <p:tav tm="100000">
                                          <p:val>
                                            <p:strVal val="#ppt_x"/>
                                          </p:val>
                                        </p:tav>
                                      </p:tavLst>
                                    </p:anim>
                                    <p:anim calcmode="lin" valueType="num">
                                      <p:cBhvr>
                                        <p:cTn id="99" dur="500" fill="hold"/>
                                        <p:tgtEl>
                                          <p:spTgt spid="29"/>
                                        </p:tgtEl>
                                        <p:attrNameLst>
                                          <p:attrName>ppt_y</p:attrName>
                                        </p:attrNameLst>
                                      </p:cBhvr>
                                      <p:tavLst>
                                        <p:tav tm="0">
                                          <p:val>
                                            <p:strVal val="#ppt_y+.1"/>
                                          </p:val>
                                        </p:tav>
                                        <p:tav tm="100000">
                                          <p:val>
                                            <p:strVal val="#ppt_y"/>
                                          </p:val>
                                        </p:tav>
                                      </p:tavLst>
                                    </p:anim>
                                  </p:childTnLst>
                                </p:cTn>
                              </p:par>
                            </p:childTnLst>
                          </p:cTn>
                        </p:par>
                        <p:par>
                          <p:cTn id="100" fill="hold">
                            <p:stCondLst>
                              <p:cond delay="8000"/>
                            </p:stCondLst>
                            <p:childTnLst>
                              <p:par>
                                <p:cTn id="101" presetID="42" presetClass="entr" presetSubtype="0" fill="hold" nodeType="after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500"/>
                                        <p:tgtEl>
                                          <p:spTgt spid="33"/>
                                        </p:tgtEl>
                                      </p:cBhvr>
                                    </p:animEffect>
                                    <p:anim calcmode="lin" valueType="num">
                                      <p:cBhvr>
                                        <p:cTn id="104" dur="500" fill="hold"/>
                                        <p:tgtEl>
                                          <p:spTgt spid="33"/>
                                        </p:tgtEl>
                                        <p:attrNameLst>
                                          <p:attrName>ppt_x</p:attrName>
                                        </p:attrNameLst>
                                      </p:cBhvr>
                                      <p:tavLst>
                                        <p:tav tm="0">
                                          <p:val>
                                            <p:strVal val="#ppt_x"/>
                                          </p:val>
                                        </p:tav>
                                        <p:tav tm="100000">
                                          <p:val>
                                            <p:strVal val="#ppt_x"/>
                                          </p:val>
                                        </p:tav>
                                      </p:tavLst>
                                    </p:anim>
                                    <p:anim calcmode="lin" valueType="num">
                                      <p:cBhvr>
                                        <p:cTn id="105"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spc="-100" dirty="0">
                <a:solidFill>
                  <a:schemeClr val="tx1"/>
                </a:solidFill>
                <a:cs typeface="+mn-cs"/>
              </a:rPr>
              <a:t>Internet username and password</a:t>
            </a:r>
          </a:p>
        </p:txBody>
      </p:sp>
      <p:grpSp>
        <p:nvGrpSpPr>
          <p:cNvPr id="55" name="Group 54"/>
          <p:cNvGrpSpPr/>
          <p:nvPr/>
        </p:nvGrpSpPr>
        <p:grpSpPr>
          <a:xfrm>
            <a:off x="4194606" y="1928911"/>
            <a:ext cx="481231" cy="1632246"/>
            <a:chOff x="986498" y="1927841"/>
            <a:chExt cx="481231" cy="1632246"/>
          </a:xfrm>
        </p:grpSpPr>
        <p:sp>
          <p:nvSpPr>
            <p:cNvPr id="56" name="TextBox 55"/>
            <p:cNvSpPr txBox="1"/>
            <p:nvPr/>
          </p:nvSpPr>
          <p:spPr>
            <a:xfrm flipH="1">
              <a:off x="1023532" y="3344643"/>
              <a:ext cx="357470" cy="215444"/>
            </a:xfrm>
            <a:prstGeom prst="rect">
              <a:avLst/>
            </a:prstGeom>
          </p:spPr>
          <p:txBody>
            <a:bodyPr wrap="none" lIns="0" tIns="0" rIns="0" bIns="0">
              <a:spAutoFit/>
            </a:bodyPr>
            <a:lstStyle>
              <a:defPPr>
                <a:defRPr lang="en-US"/>
              </a:defPPr>
              <a:lvl1pPr>
                <a:defRPr sz="160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User</a:t>
              </a:r>
            </a:p>
          </p:txBody>
        </p:sp>
        <p:grpSp>
          <p:nvGrpSpPr>
            <p:cNvPr id="57" name="Group 56"/>
            <p:cNvGrpSpPr/>
            <p:nvPr/>
          </p:nvGrpSpPr>
          <p:grpSpPr>
            <a:xfrm flipH="1">
              <a:off x="986498" y="1927841"/>
              <a:ext cx="481231" cy="1245630"/>
              <a:chOff x="2255561" y="2057415"/>
              <a:chExt cx="481231" cy="1245630"/>
            </a:xfrm>
            <a:solidFill>
              <a:srgbClr val="0072C6">
                <a:lumMod val="75000"/>
              </a:srgbClr>
            </a:solidFill>
          </p:grpSpPr>
          <p:sp>
            <p:nvSpPr>
              <p:cNvPr id="58" name="Freeform 57"/>
              <p:cNvSpPr>
                <a:spLocks/>
              </p:cNvSpPr>
              <p:nvPr/>
            </p:nvSpPr>
            <p:spPr bwMode="black">
              <a:xfrm>
                <a:off x="2255561" y="2288137"/>
                <a:ext cx="481231" cy="1014908"/>
              </a:xfrm>
              <a:custGeom>
                <a:avLst/>
                <a:gdLst>
                  <a:gd name="connsiteX0" fmla="*/ 132681 w 481231"/>
                  <a:gd name="connsiteY0" fmla="*/ 0 h 1014908"/>
                  <a:gd name="connsiteX1" fmla="*/ 233104 w 481231"/>
                  <a:gd name="connsiteY1" fmla="*/ 0 h 1014908"/>
                  <a:gd name="connsiteX2" fmla="*/ 248127 w 481231"/>
                  <a:gd name="connsiteY2" fmla="*/ 0 h 1014908"/>
                  <a:gd name="connsiteX3" fmla="*/ 348550 w 481231"/>
                  <a:gd name="connsiteY3" fmla="*/ 0 h 1014908"/>
                  <a:gd name="connsiteX4" fmla="*/ 481231 w 481231"/>
                  <a:gd name="connsiteY4" fmla="*/ 131735 h 1014908"/>
                  <a:gd name="connsiteX5" fmla="*/ 481231 w 481231"/>
                  <a:gd name="connsiteY5" fmla="*/ 449300 h 1014908"/>
                  <a:gd name="connsiteX6" fmla="*/ 436716 w 481231"/>
                  <a:gd name="connsiteY6" fmla="*/ 494565 h 1014908"/>
                  <a:gd name="connsiteX7" fmla="*/ 392246 w 481231"/>
                  <a:gd name="connsiteY7" fmla="*/ 449300 h 1014908"/>
                  <a:gd name="connsiteX8" fmla="*/ 392246 w 481231"/>
                  <a:gd name="connsiteY8" fmla="*/ 162385 h 1014908"/>
                  <a:gd name="connsiteX9" fmla="*/ 368784 w 481231"/>
                  <a:gd name="connsiteY9" fmla="*/ 162385 h 1014908"/>
                  <a:gd name="connsiteX10" fmla="*/ 368784 w 481231"/>
                  <a:gd name="connsiteY10" fmla="*/ 955130 h 1014908"/>
                  <a:gd name="connsiteX11" fmla="*/ 308081 w 481231"/>
                  <a:gd name="connsiteY11" fmla="*/ 1014908 h 1014908"/>
                  <a:gd name="connsiteX12" fmla="*/ 248198 w 481231"/>
                  <a:gd name="connsiteY12" fmla="*/ 955130 h 1014908"/>
                  <a:gd name="connsiteX13" fmla="*/ 248198 w 481231"/>
                  <a:gd name="connsiteY13" fmla="*/ 496899 h 1014908"/>
                  <a:gd name="connsiteX14" fmla="*/ 248127 w 481231"/>
                  <a:gd name="connsiteY14" fmla="*/ 496899 h 1014908"/>
                  <a:gd name="connsiteX15" fmla="*/ 233104 w 481231"/>
                  <a:gd name="connsiteY15" fmla="*/ 496899 h 1014908"/>
                  <a:gd name="connsiteX16" fmla="*/ 233033 w 481231"/>
                  <a:gd name="connsiteY16" fmla="*/ 496899 h 1014908"/>
                  <a:gd name="connsiteX17" fmla="*/ 233033 w 481231"/>
                  <a:gd name="connsiteY17" fmla="*/ 955130 h 1014908"/>
                  <a:gd name="connsiteX18" fmla="*/ 173150 w 481231"/>
                  <a:gd name="connsiteY18" fmla="*/ 1014908 h 1014908"/>
                  <a:gd name="connsiteX19" fmla="*/ 112447 w 481231"/>
                  <a:gd name="connsiteY19" fmla="*/ 955130 h 1014908"/>
                  <a:gd name="connsiteX20" fmla="*/ 112447 w 481231"/>
                  <a:gd name="connsiteY20" fmla="*/ 162385 h 1014908"/>
                  <a:gd name="connsiteX21" fmla="*/ 88985 w 481231"/>
                  <a:gd name="connsiteY21" fmla="*/ 162385 h 1014908"/>
                  <a:gd name="connsiteX22" fmla="*/ 88985 w 481231"/>
                  <a:gd name="connsiteY22" fmla="*/ 449300 h 1014908"/>
                  <a:gd name="connsiteX23" fmla="*/ 44515 w 481231"/>
                  <a:gd name="connsiteY23" fmla="*/ 494565 h 1014908"/>
                  <a:gd name="connsiteX24" fmla="*/ 0 w 481231"/>
                  <a:gd name="connsiteY24" fmla="*/ 449300 h 1014908"/>
                  <a:gd name="connsiteX25" fmla="*/ 0 w 481231"/>
                  <a:gd name="connsiteY25" fmla="*/ 131735 h 1014908"/>
                  <a:gd name="connsiteX26" fmla="*/ 132681 w 481231"/>
                  <a:gd name="connsiteY26" fmla="*/ 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231" h="1014908">
                    <a:moveTo>
                      <a:pt x="132681" y="0"/>
                    </a:moveTo>
                    <a:lnTo>
                      <a:pt x="233104" y="0"/>
                    </a:lnTo>
                    <a:lnTo>
                      <a:pt x="248127" y="0"/>
                    </a:lnTo>
                    <a:lnTo>
                      <a:pt x="348550" y="0"/>
                    </a:lnTo>
                    <a:cubicBezTo>
                      <a:pt x="422165" y="0"/>
                      <a:pt x="481231" y="58966"/>
                      <a:pt x="481231" y="131735"/>
                    </a:cubicBezTo>
                    <a:lnTo>
                      <a:pt x="481231" y="449300"/>
                    </a:lnTo>
                    <a:cubicBezTo>
                      <a:pt x="481231" y="474368"/>
                      <a:pt x="460997" y="494565"/>
                      <a:pt x="436716" y="494565"/>
                    </a:cubicBezTo>
                    <a:cubicBezTo>
                      <a:pt x="411662" y="494565"/>
                      <a:pt x="392246" y="474368"/>
                      <a:pt x="392246" y="449300"/>
                    </a:cubicBezTo>
                    <a:lnTo>
                      <a:pt x="392246" y="162385"/>
                    </a:lnTo>
                    <a:lnTo>
                      <a:pt x="368784" y="162385"/>
                    </a:lnTo>
                    <a:lnTo>
                      <a:pt x="368784" y="955130"/>
                    </a:lnTo>
                    <a:cubicBezTo>
                      <a:pt x="368784" y="988216"/>
                      <a:pt x="341275" y="1014908"/>
                      <a:pt x="308081" y="1014908"/>
                    </a:cubicBezTo>
                    <a:cubicBezTo>
                      <a:pt x="274934" y="1014908"/>
                      <a:pt x="248198" y="988216"/>
                      <a:pt x="248198" y="955130"/>
                    </a:cubicBezTo>
                    <a:lnTo>
                      <a:pt x="248198" y="496899"/>
                    </a:lnTo>
                    <a:lnTo>
                      <a:pt x="248127" y="496899"/>
                    </a:lnTo>
                    <a:lnTo>
                      <a:pt x="233104" y="496899"/>
                    </a:lnTo>
                    <a:lnTo>
                      <a:pt x="233033" y="496899"/>
                    </a:lnTo>
                    <a:lnTo>
                      <a:pt x="233033" y="955130"/>
                    </a:lnTo>
                    <a:cubicBezTo>
                      <a:pt x="233033" y="988216"/>
                      <a:pt x="206297" y="1014908"/>
                      <a:pt x="173150" y="1014908"/>
                    </a:cubicBezTo>
                    <a:cubicBezTo>
                      <a:pt x="139956" y="1014908"/>
                      <a:pt x="112447" y="988216"/>
                      <a:pt x="112447" y="955130"/>
                    </a:cubicBezTo>
                    <a:lnTo>
                      <a:pt x="112447" y="162385"/>
                    </a:lnTo>
                    <a:lnTo>
                      <a:pt x="88985" y="162385"/>
                    </a:lnTo>
                    <a:lnTo>
                      <a:pt x="88985" y="449300"/>
                    </a:lnTo>
                    <a:cubicBezTo>
                      <a:pt x="88985" y="474368"/>
                      <a:pt x="69569" y="494565"/>
                      <a:pt x="44515" y="494565"/>
                    </a:cubicBezTo>
                    <a:cubicBezTo>
                      <a:pt x="20234" y="494565"/>
                      <a:pt x="0" y="474368"/>
                      <a:pt x="0" y="449300"/>
                    </a:cubicBezTo>
                    <a:lnTo>
                      <a:pt x="0" y="131735"/>
                    </a:lnTo>
                    <a:cubicBezTo>
                      <a:pt x="0" y="58966"/>
                      <a:pt x="59066" y="0"/>
                      <a:pt x="132681" y="0"/>
                    </a:cubicBezTo>
                    <a:close/>
                  </a:path>
                </a:pathLst>
              </a:cu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05050"/>
                  </a:solidFill>
                  <a:effectLst/>
                  <a:uLnTx/>
                  <a:uFillTx/>
                </a:endParaRPr>
              </a:p>
            </p:txBody>
          </p:sp>
          <p:sp>
            <p:nvSpPr>
              <p:cNvPr id="59" name="Oval 38"/>
              <p:cNvSpPr>
                <a:spLocks noChangeArrowheads="1"/>
              </p:cNvSpPr>
              <p:nvPr/>
            </p:nvSpPr>
            <p:spPr bwMode="black">
              <a:xfrm>
                <a:off x="2394522" y="2057415"/>
                <a:ext cx="203309" cy="206003"/>
              </a:xfrm>
              <a:prstGeom prst="ellipse">
                <a:avLst/>
              </a:pr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05050"/>
                  </a:solidFill>
                  <a:effectLst/>
                  <a:uLnTx/>
                  <a:uFillTx/>
                </a:endParaRPr>
              </a:p>
            </p:txBody>
          </p:sp>
        </p:grpSp>
      </p:grpSp>
      <p:cxnSp>
        <p:nvCxnSpPr>
          <p:cNvPr id="65" name="Straight Arrow Connector 64"/>
          <p:cNvCxnSpPr/>
          <p:nvPr/>
        </p:nvCxnSpPr>
        <p:spPr>
          <a:xfrm flipH="1" flipV="1">
            <a:off x="5217461" y="2366773"/>
            <a:ext cx="4694898" cy="2130"/>
          </a:xfrm>
          <a:prstGeom prst="straightConnector1">
            <a:avLst/>
          </a:prstGeom>
          <a:noFill/>
          <a:ln w="76200" cap="flat" cmpd="sng" algn="ctr">
            <a:solidFill>
              <a:srgbClr val="D2D2D2">
                <a:lumMod val="50000"/>
              </a:srgbClr>
            </a:solidFill>
            <a:prstDash val="solid"/>
            <a:headEnd type="triangle"/>
            <a:tailEnd type="none"/>
          </a:ln>
          <a:effectLst/>
        </p:spPr>
      </p:cxnSp>
      <p:sp>
        <p:nvSpPr>
          <p:cNvPr id="66" name="Rectangle 65"/>
          <p:cNvSpPr/>
          <p:nvPr/>
        </p:nvSpPr>
        <p:spPr bwMode="auto">
          <a:xfrm>
            <a:off x="0" y="1233750"/>
            <a:ext cx="12436475" cy="70001"/>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p:cNvSpPr/>
          <p:nvPr/>
        </p:nvSpPr>
        <p:spPr bwMode="auto">
          <a:xfrm>
            <a:off x="0" y="6489985"/>
            <a:ext cx="12436475" cy="504540"/>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TextBox 67"/>
          <p:cNvSpPr txBox="1"/>
          <p:nvPr/>
        </p:nvSpPr>
        <p:spPr>
          <a:xfrm>
            <a:off x="247243" y="2009962"/>
            <a:ext cx="3655320" cy="1957459"/>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000" b="1" i="0" u="none" strike="noStrike" kern="0" cap="none" spc="-100" normalizeH="0" baseline="0" noProof="0" dirty="0">
                <a:ln w="3175">
                  <a:noFill/>
                </a:ln>
                <a:solidFill>
                  <a:srgbClr val="505050"/>
                </a:solidFill>
                <a:effectLst/>
                <a:uLnTx/>
                <a:uFillTx/>
              </a:rPr>
              <a:t>THE SITES WE USE ARE A WEAK LINK</a:t>
            </a:r>
          </a:p>
        </p:txBody>
      </p:sp>
      <p:grpSp>
        <p:nvGrpSpPr>
          <p:cNvPr id="69" name="Group 68"/>
          <p:cNvGrpSpPr/>
          <p:nvPr/>
        </p:nvGrpSpPr>
        <p:grpSpPr>
          <a:xfrm>
            <a:off x="4032118" y="5072101"/>
            <a:ext cx="931833" cy="1178003"/>
            <a:chOff x="4093038" y="4291366"/>
            <a:chExt cx="634673" cy="802339"/>
          </a:xfrm>
        </p:grpSpPr>
        <p:grpSp>
          <p:nvGrpSpPr>
            <p:cNvPr id="70" name="Group 69"/>
            <p:cNvGrpSpPr/>
            <p:nvPr/>
          </p:nvGrpSpPr>
          <p:grpSpPr>
            <a:xfrm>
              <a:off x="4093038" y="4291366"/>
              <a:ext cx="634673" cy="586907"/>
              <a:chOff x="4896720" y="4408302"/>
              <a:chExt cx="1694419" cy="1566894"/>
            </a:xfrm>
          </p:grpSpPr>
          <p:sp>
            <p:nvSpPr>
              <p:cNvPr id="72" name="Trapezoid 71"/>
              <p:cNvSpPr/>
              <p:nvPr/>
            </p:nvSpPr>
            <p:spPr bwMode="auto">
              <a:xfrm rot="307808">
                <a:off x="5177973" y="4408302"/>
                <a:ext cx="1062454" cy="424853"/>
              </a:xfrm>
              <a:prstGeom prst="trapezoid">
                <a:avLst/>
              </a:pr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Freeform 73"/>
              <p:cNvSpPr/>
              <p:nvPr/>
            </p:nvSpPr>
            <p:spPr bwMode="auto">
              <a:xfrm>
                <a:off x="5180232" y="4849661"/>
                <a:ext cx="1126829" cy="763575"/>
              </a:xfrm>
              <a:custGeom>
                <a:avLst/>
                <a:gdLst>
                  <a:gd name="connsiteX0" fmla="*/ 1468669 w 1635135"/>
                  <a:gd name="connsiteY0" fmla="*/ 170121 h 1108019"/>
                  <a:gd name="connsiteX1" fmla="*/ 1596260 w 1635135"/>
                  <a:gd name="connsiteY1" fmla="*/ 595423 h 1108019"/>
                  <a:gd name="connsiteX2" fmla="*/ 1628158 w 1635135"/>
                  <a:gd name="connsiteY2" fmla="*/ 691116 h 1108019"/>
                  <a:gd name="connsiteX3" fmla="*/ 1479302 w 1635135"/>
                  <a:gd name="connsiteY3" fmla="*/ 723014 h 1108019"/>
                  <a:gd name="connsiteX4" fmla="*/ 1426139 w 1635135"/>
                  <a:gd name="connsiteY4" fmla="*/ 903768 h 1108019"/>
                  <a:gd name="connsiteX5" fmla="*/ 1468669 w 1635135"/>
                  <a:gd name="connsiteY5" fmla="*/ 1105786 h 1108019"/>
                  <a:gd name="connsiteX6" fmla="*/ 235292 w 1635135"/>
                  <a:gd name="connsiteY6" fmla="*/ 765544 h 1108019"/>
                  <a:gd name="connsiteX7" fmla="*/ 12009 w 1635135"/>
                  <a:gd name="connsiteY7" fmla="*/ 372140 h 1108019"/>
                  <a:gd name="connsiteX8" fmla="*/ 43906 w 1635135"/>
                  <a:gd name="connsiteY8" fmla="*/ 159489 h 1108019"/>
                  <a:gd name="connsiteX9" fmla="*/ 160864 w 1635135"/>
                  <a:gd name="connsiteY9" fmla="*/ 0 h 11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35" h="1108019">
                    <a:moveTo>
                      <a:pt x="1468669" y="170121"/>
                    </a:moveTo>
                    <a:cubicBezTo>
                      <a:pt x="1519174" y="338469"/>
                      <a:pt x="1569679" y="508591"/>
                      <a:pt x="1596260" y="595423"/>
                    </a:cubicBezTo>
                    <a:cubicBezTo>
                      <a:pt x="1622841" y="682255"/>
                      <a:pt x="1647651" y="669851"/>
                      <a:pt x="1628158" y="691116"/>
                    </a:cubicBezTo>
                    <a:cubicBezTo>
                      <a:pt x="1608665" y="712381"/>
                      <a:pt x="1512972" y="687572"/>
                      <a:pt x="1479302" y="723014"/>
                    </a:cubicBezTo>
                    <a:cubicBezTo>
                      <a:pt x="1445632" y="758456"/>
                      <a:pt x="1427911" y="839973"/>
                      <a:pt x="1426139" y="903768"/>
                    </a:cubicBezTo>
                    <a:cubicBezTo>
                      <a:pt x="1424367" y="967563"/>
                      <a:pt x="1667144" y="1128823"/>
                      <a:pt x="1468669" y="1105786"/>
                    </a:cubicBezTo>
                    <a:cubicBezTo>
                      <a:pt x="1270194" y="1082749"/>
                      <a:pt x="478069" y="887818"/>
                      <a:pt x="235292" y="765544"/>
                    </a:cubicBezTo>
                    <a:cubicBezTo>
                      <a:pt x="-7485" y="643270"/>
                      <a:pt x="43907" y="473149"/>
                      <a:pt x="12009" y="372140"/>
                    </a:cubicBezTo>
                    <a:cubicBezTo>
                      <a:pt x="-19889" y="271131"/>
                      <a:pt x="19097" y="221512"/>
                      <a:pt x="43906" y="159489"/>
                    </a:cubicBezTo>
                    <a:cubicBezTo>
                      <a:pt x="68715" y="97466"/>
                      <a:pt x="114789" y="48733"/>
                      <a:pt x="160864" y="0"/>
                    </a:cubicBezTo>
                  </a:path>
                </a:pathLst>
              </a:custGeom>
              <a:solidFill>
                <a:srgbClr val="FFFFFF"/>
              </a:solidFill>
              <a:ln w="38100" cap="sq" cmpd="sng" algn="ctr">
                <a:solidFill>
                  <a:srgbClr val="003963"/>
                </a:solidFill>
                <a:prstDash val="solid"/>
                <a:bevel/>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5" name="Freeform 74"/>
              <p:cNvSpPr/>
              <p:nvPr/>
            </p:nvSpPr>
            <p:spPr bwMode="auto">
              <a:xfrm>
                <a:off x="4896720" y="5199407"/>
                <a:ext cx="1522519" cy="775789"/>
              </a:xfrm>
              <a:custGeom>
                <a:avLst/>
                <a:gdLst>
                  <a:gd name="connsiteX0" fmla="*/ 210981 w 1522519"/>
                  <a:gd name="connsiteY0" fmla="*/ 0 h 775789"/>
                  <a:gd name="connsiteX1" fmla="*/ 1522519 w 1522519"/>
                  <a:gd name="connsiteY1" fmla="*/ 308267 h 775789"/>
                  <a:gd name="connsiteX2" fmla="*/ 1379437 w 1522519"/>
                  <a:gd name="connsiteY2" fmla="*/ 585921 h 775789"/>
                  <a:gd name="connsiteX3" fmla="*/ 1385624 w 1522519"/>
                  <a:gd name="connsiteY3" fmla="*/ 593999 h 775789"/>
                  <a:gd name="connsiteX4" fmla="*/ 1430970 w 1522519"/>
                  <a:gd name="connsiteY4" fmla="*/ 693758 h 775789"/>
                  <a:gd name="connsiteX5" fmla="*/ 1445462 w 1522519"/>
                  <a:gd name="connsiteY5" fmla="*/ 775789 h 775789"/>
                  <a:gd name="connsiteX6" fmla="*/ 0 w 1522519"/>
                  <a:gd name="connsiteY6" fmla="*/ 775789 h 775789"/>
                  <a:gd name="connsiteX7" fmla="*/ 11060 w 1522519"/>
                  <a:gd name="connsiteY7" fmla="*/ 703092 h 775789"/>
                  <a:gd name="connsiteX8" fmla="*/ 210066 w 1522519"/>
                  <a:gd name="connsiteY8" fmla="*/ 431600 h 775789"/>
                  <a:gd name="connsiteX9" fmla="*/ 305148 w 1522519"/>
                  <a:gd name="connsiteY9" fmla="*/ 373184 h 775789"/>
                  <a:gd name="connsiteX10" fmla="*/ 215956 w 1522519"/>
                  <a:gd name="connsiteY10" fmla="*/ 352221 h 77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2519" h="775789">
                    <a:moveTo>
                      <a:pt x="210981" y="0"/>
                    </a:moveTo>
                    <a:lnTo>
                      <a:pt x="1522519" y="308267"/>
                    </a:lnTo>
                    <a:lnTo>
                      <a:pt x="1379437" y="585921"/>
                    </a:lnTo>
                    <a:lnTo>
                      <a:pt x="1385624" y="593999"/>
                    </a:lnTo>
                    <a:cubicBezTo>
                      <a:pt x="1404816" y="625726"/>
                      <a:pt x="1420089" y="659092"/>
                      <a:pt x="1430970" y="693758"/>
                    </a:cubicBezTo>
                    <a:lnTo>
                      <a:pt x="1445462" y="775789"/>
                    </a:lnTo>
                    <a:lnTo>
                      <a:pt x="0" y="775789"/>
                    </a:lnTo>
                    <a:lnTo>
                      <a:pt x="11060" y="703092"/>
                    </a:lnTo>
                    <a:cubicBezTo>
                      <a:pt x="41428" y="598115"/>
                      <a:pt x="112011" y="504461"/>
                      <a:pt x="210066" y="431600"/>
                    </a:cubicBezTo>
                    <a:lnTo>
                      <a:pt x="305148" y="373184"/>
                    </a:lnTo>
                    <a:lnTo>
                      <a:pt x="215956" y="352221"/>
                    </a:lnTo>
                    <a:close/>
                  </a:path>
                </a:pathLst>
              </a:cu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Rectangle 77"/>
              <p:cNvSpPr/>
              <p:nvPr/>
            </p:nvSpPr>
            <p:spPr bwMode="auto">
              <a:xfrm rot="397345">
                <a:off x="4979139" y="4832275"/>
                <a:ext cx="1612000" cy="102582"/>
              </a:xfrm>
              <a:prstGeom prst="rect">
                <a:avLst/>
              </a:pr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1" name="Oval 80"/>
              <p:cNvSpPr/>
              <p:nvPr/>
            </p:nvSpPr>
            <p:spPr bwMode="auto">
              <a:xfrm>
                <a:off x="6004518" y="5041054"/>
                <a:ext cx="109909" cy="109909"/>
              </a:xfrm>
              <a:prstGeom prst="ellipse">
                <a:avLst/>
              </a:pr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1" name="TextBox 70"/>
            <p:cNvSpPr txBox="1"/>
            <p:nvPr/>
          </p:nvSpPr>
          <p:spPr>
            <a:xfrm flipH="1">
              <a:off x="4153267" y="4946966"/>
              <a:ext cx="449825" cy="146739"/>
            </a:xfrm>
            <a:prstGeom prst="rect">
              <a:avLst/>
            </a:prstGeom>
          </p:spPr>
          <p:txBody>
            <a:bodyPr wrap="none" lIns="0" tIns="0" rIns="0" bIns="0">
              <a:spAutoFit/>
            </a:bodyPr>
            <a:lstStyle>
              <a:defPPr>
                <a:defRPr lang="en-US"/>
              </a:defPPr>
              <a:lvl1pPr>
                <a:defRPr sz="16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Bad Guy</a:t>
              </a:r>
            </a:p>
          </p:txBody>
        </p:sp>
      </p:grpSp>
      <p:cxnSp>
        <p:nvCxnSpPr>
          <p:cNvPr id="82" name="Elbow Connector 81"/>
          <p:cNvCxnSpPr/>
          <p:nvPr/>
        </p:nvCxnSpPr>
        <p:spPr>
          <a:xfrm rot="10800000">
            <a:off x="5217461" y="2367636"/>
            <a:ext cx="4715616" cy="922316"/>
          </a:xfrm>
          <a:prstGeom prst="bentConnector3">
            <a:avLst/>
          </a:prstGeom>
          <a:noFill/>
          <a:ln w="76200" cap="flat" cmpd="sng" algn="ctr">
            <a:solidFill>
              <a:srgbClr val="D2D2D2">
                <a:lumMod val="50000"/>
              </a:srgbClr>
            </a:solidFill>
            <a:prstDash val="solid"/>
            <a:headEnd type="triangle"/>
            <a:tailEnd type="none"/>
          </a:ln>
          <a:effectLst/>
        </p:spPr>
      </p:cxnSp>
      <p:cxnSp>
        <p:nvCxnSpPr>
          <p:cNvPr id="90" name="Elbow Connector 89"/>
          <p:cNvCxnSpPr/>
          <p:nvPr/>
        </p:nvCxnSpPr>
        <p:spPr>
          <a:xfrm rot="10800000">
            <a:off x="5217463" y="2366772"/>
            <a:ext cx="4715615" cy="1749768"/>
          </a:xfrm>
          <a:prstGeom prst="bentConnector3">
            <a:avLst/>
          </a:prstGeom>
          <a:noFill/>
          <a:ln w="76200" cap="flat" cmpd="sng" algn="ctr">
            <a:solidFill>
              <a:srgbClr val="D2D2D2">
                <a:lumMod val="50000"/>
              </a:srgbClr>
            </a:solidFill>
            <a:prstDash val="solid"/>
            <a:headEnd type="triangle"/>
            <a:tailEnd type="none"/>
          </a:ln>
          <a:effectLst/>
        </p:spPr>
      </p:cxnSp>
      <p:cxnSp>
        <p:nvCxnSpPr>
          <p:cNvPr id="91" name="Elbow Connector 90"/>
          <p:cNvCxnSpPr/>
          <p:nvPr/>
        </p:nvCxnSpPr>
        <p:spPr>
          <a:xfrm rot="10800000">
            <a:off x="5217463" y="2367300"/>
            <a:ext cx="4715615" cy="2635002"/>
          </a:xfrm>
          <a:prstGeom prst="bentConnector3">
            <a:avLst/>
          </a:prstGeom>
          <a:noFill/>
          <a:ln w="76200" cap="flat" cmpd="sng" algn="ctr">
            <a:solidFill>
              <a:srgbClr val="D2D2D2">
                <a:lumMod val="50000"/>
              </a:srgbClr>
            </a:solidFill>
            <a:prstDash val="solid"/>
            <a:headEnd type="triangle"/>
            <a:tailEnd type="none"/>
          </a:ln>
          <a:effectLst/>
        </p:spPr>
      </p:cxnSp>
      <p:cxnSp>
        <p:nvCxnSpPr>
          <p:cNvPr id="92" name="Elbow Connector 91"/>
          <p:cNvCxnSpPr/>
          <p:nvPr/>
        </p:nvCxnSpPr>
        <p:spPr>
          <a:xfrm rot="10800000">
            <a:off x="5217462" y="2366488"/>
            <a:ext cx="4715615" cy="3436904"/>
          </a:xfrm>
          <a:prstGeom prst="bentConnector3">
            <a:avLst/>
          </a:prstGeom>
          <a:noFill/>
          <a:ln w="76200" cap="flat" cmpd="sng" algn="ctr">
            <a:solidFill>
              <a:srgbClr val="D2D2D2">
                <a:lumMod val="50000"/>
              </a:srgbClr>
            </a:solidFill>
            <a:prstDash val="solid"/>
            <a:headEnd type="triangle"/>
            <a:tailEnd type="none"/>
          </a:ln>
          <a:effectLst/>
        </p:spPr>
      </p:cxnSp>
      <p:sp>
        <p:nvSpPr>
          <p:cNvPr id="93" name="TextBox 92"/>
          <p:cNvSpPr txBox="1"/>
          <p:nvPr/>
        </p:nvSpPr>
        <p:spPr>
          <a:xfrm flipH="1">
            <a:off x="6035509" y="2192843"/>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1</a:t>
            </a:r>
            <a:endParaRPr kumimoji="0" lang="en-US" sz="2400" b="0" i="0" u="none" strike="noStrike" kern="0" cap="none" spc="0" normalizeH="0" baseline="0" noProof="0" dirty="0">
              <a:ln>
                <a:noFill/>
              </a:ln>
              <a:solidFill>
                <a:srgbClr val="505050"/>
              </a:solidFill>
              <a:effectLst/>
              <a:uLnTx/>
              <a:uFillTx/>
            </a:endParaRPr>
          </a:p>
        </p:txBody>
      </p:sp>
      <p:grpSp>
        <p:nvGrpSpPr>
          <p:cNvPr id="94" name="Group 93"/>
          <p:cNvGrpSpPr/>
          <p:nvPr/>
        </p:nvGrpSpPr>
        <p:grpSpPr>
          <a:xfrm>
            <a:off x="10294118" y="2122759"/>
            <a:ext cx="843618" cy="4034201"/>
            <a:chOff x="10294117" y="2122759"/>
            <a:chExt cx="953857" cy="4561369"/>
          </a:xfrm>
        </p:grpSpPr>
        <p:grpSp>
          <p:nvGrpSpPr>
            <p:cNvPr id="95" name="Group 94"/>
            <p:cNvGrpSpPr>
              <a:grpSpLocks noChangeAspect="1"/>
            </p:cNvGrpSpPr>
            <p:nvPr/>
          </p:nvGrpSpPr>
          <p:grpSpPr>
            <a:xfrm>
              <a:off x="10294117" y="3057361"/>
              <a:ext cx="953857" cy="822960"/>
              <a:chOff x="1494617" y="5321228"/>
              <a:chExt cx="1059841" cy="914400"/>
            </a:xfrm>
          </p:grpSpPr>
          <p:sp>
            <p:nvSpPr>
              <p:cNvPr id="114" name="Rounded Rectangle 2067"/>
              <p:cNvSpPr>
                <a:spLocks noChangeAspect="1"/>
              </p:cNvSpPr>
              <p:nvPr/>
            </p:nvSpPr>
            <p:spPr bwMode="auto">
              <a:xfrm flipH="1">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600" b="0" i="0" u="none" strike="noStrike" kern="0" cap="none" spc="-5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5" name="Rectangle 114"/>
              <p:cNvSpPr/>
              <p:nvPr/>
            </p:nvSpPr>
            <p:spPr>
              <a:xfrm>
                <a:off x="1752414" y="5588589"/>
                <a:ext cx="514741" cy="478763"/>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Social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.com</a:t>
                </a:r>
              </a:p>
            </p:txBody>
          </p:sp>
        </p:grpSp>
        <p:grpSp>
          <p:nvGrpSpPr>
            <p:cNvPr id="97" name="Group 96"/>
            <p:cNvGrpSpPr>
              <a:grpSpLocks noChangeAspect="1"/>
            </p:cNvGrpSpPr>
            <p:nvPr/>
          </p:nvGrpSpPr>
          <p:grpSpPr>
            <a:xfrm>
              <a:off x="10294117" y="2122759"/>
              <a:ext cx="953857" cy="822960"/>
              <a:chOff x="1494617" y="5321228"/>
              <a:chExt cx="1059841" cy="914400"/>
            </a:xfrm>
          </p:grpSpPr>
          <p:sp>
            <p:nvSpPr>
              <p:cNvPr id="109" name="Rounded Rectangle 2067"/>
              <p:cNvSpPr>
                <a:spLocks noChangeAspect="1"/>
              </p:cNvSpPr>
              <p:nvPr/>
            </p:nvSpPr>
            <p:spPr bwMode="auto">
              <a:xfrm flipH="1">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600" b="0" i="0" u="none" strike="noStrike" kern="0" cap="none" spc="-5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2" name="Rectangle 111"/>
              <p:cNvSpPr/>
              <p:nvPr/>
            </p:nvSpPr>
            <p:spPr>
              <a:xfrm>
                <a:off x="1796050" y="5588589"/>
                <a:ext cx="427468" cy="478763"/>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Bank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.com</a:t>
                </a:r>
              </a:p>
            </p:txBody>
          </p:sp>
        </p:grpSp>
        <p:grpSp>
          <p:nvGrpSpPr>
            <p:cNvPr id="98" name="Group 97"/>
            <p:cNvGrpSpPr>
              <a:grpSpLocks noChangeAspect="1"/>
            </p:cNvGrpSpPr>
            <p:nvPr/>
          </p:nvGrpSpPr>
          <p:grpSpPr>
            <a:xfrm>
              <a:off x="10294117" y="3991963"/>
              <a:ext cx="953857" cy="822960"/>
              <a:chOff x="1494617" y="5321228"/>
              <a:chExt cx="1059841" cy="914400"/>
            </a:xfrm>
          </p:grpSpPr>
          <p:sp>
            <p:nvSpPr>
              <p:cNvPr id="107" name="Rounded Rectangle 2067"/>
              <p:cNvSpPr>
                <a:spLocks noChangeAspect="1"/>
              </p:cNvSpPr>
              <p:nvPr/>
            </p:nvSpPr>
            <p:spPr bwMode="auto">
              <a:xfrm flipH="1">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600" b="0" i="0" u="none" strike="noStrike" kern="0" cap="none" spc="-5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8" name="Rectangle 107"/>
              <p:cNvSpPr/>
              <p:nvPr/>
            </p:nvSpPr>
            <p:spPr>
              <a:xfrm>
                <a:off x="1633364" y="5588589"/>
                <a:ext cx="752842" cy="478763"/>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Network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.com</a:t>
                </a:r>
              </a:p>
            </p:txBody>
          </p:sp>
        </p:grpSp>
        <p:grpSp>
          <p:nvGrpSpPr>
            <p:cNvPr id="99" name="Group 98"/>
            <p:cNvGrpSpPr>
              <a:grpSpLocks noChangeAspect="1"/>
            </p:cNvGrpSpPr>
            <p:nvPr/>
          </p:nvGrpSpPr>
          <p:grpSpPr>
            <a:xfrm>
              <a:off x="10294117" y="4926565"/>
              <a:ext cx="953857" cy="822960"/>
              <a:chOff x="1494617" y="5321228"/>
              <a:chExt cx="1059841" cy="914400"/>
            </a:xfrm>
          </p:grpSpPr>
          <p:sp>
            <p:nvSpPr>
              <p:cNvPr id="105" name="Rounded Rectangle 2067"/>
              <p:cNvSpPr>
                <a:spLocks noChangeAspect="1"/>
              </p:cNvSpPr>
              <p:nvPr/>
            </p:nvSpPr>
            <p:spPr bwMode="auto">
              <a:xfrm flipH="1">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600" b="0" i="0" u="none" strike="noStrike" kern="0" cap="none" spc="-5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6" name="Rectangle 105"/>
              <p:cNvSpPr/>
              <p:nvPr/>
            </p:nvSpPr>
            <p:spPr>
              <a:xfrm>
                <a:off x="1797833" y="5588589"/>
                <a:ext cx="423906" cy="478763"/>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LOL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.com</a:t>
                </a:r>
              </a:p>
            </p:txBody>
          </p:sp>
        </p:grpSp>
        <p:grpSp>
          <p:nvGrpSpPr>
            <p:cNvPr id="100" name="Group 99"/>
            <p:cNvGrpSpPr>
              <a:grpSpLocks noChangeAspect="1"/>
            </p:cNvGrpSpPr>
            <p:nvPr/>
          </p:nvGrpSpPr>
          <p:grpSpPr>
            <a:xfrm>
              <a:off x="10294117" y="5861168"/>
              <a:ext cx="953857" cy="822960"/>
              <a:chOff x="1494617" y="5321228"/>
              <a:chExt cx="1059841" cy="914400"/>
            </a:xfrm>
          </p:grpSpPr>
          <p:sp>
            <p:nvSpPr>
              <p:cNvPr id="101" name="Rounded Rectangle 2067"/>
              <p:cNvSpPr>
                <a:spLocks noChangeAspect="1"/>
              </p:cNvSpPr>
              <p:nvPr/>
            </p:nvSpPr>
            <p:spPr bwMode="auto">
              <a:xfrm flipH="1">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600" b="0" i="0" u="none" strike="noStrike" kern="0" cap="none" spc="-5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3" name="Rectangle 102"/>
              <p:cNvSpPr/>
              <p:nvPr/>
            </p:nvSpPr>
            <p:spPr>
              <a:xfrm>
                <a:off x="1645083" y="5588589"/>
                <a:ext cx="729402" cy="478763"/>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Obscure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.com</a:t>
                </a:r>
              </a:p>
            </p:txBody>
          </p:sp>
        </p:grpSp>
      </p:grpSp>
      <p:grpSp>
        <p:nvGrpSpPr>
          <p:cNvPr id="116" name="Group 115"/>
          <p:cNvGrpSpPr/>
          <p:nvPr/>
        </p:nvGrpSpPr>
        <p:grpSpPr>
          <a:xfrm>
            <a:off x="5373985" y="5379927"/>
            <a:ext cx="5847796" cy="866796"/>
            <a:chOff x="5373985" y="5379927"/>
            <a:chExt cx="5847796" cy="866796"/>
          </a:xfrm>
        </p:grpSpPr>
        <p:sp>
          <p:nvSpPr>
            <p:cNvPr id="117" name="TextBox 116"/>
            <p:cNvSpPr txBox="1"/>
            <p:nvPr/>
          </p:nvSpPr>
          <p:spPr>
            <a:xfrm flipH="1">
              <a:off x="5788929" y="6066207"/>
              <a:ext cx="2194560"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Attacks weakest site</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sp>
          <p:nvSpPr>
            <p:cNvPr id="118" name="Rounded Rectangle 117"/>
            <p:cNvSpPr/>
            <p:nvPr/>
          </p:nvSpPr>
          <p:spPr bwMode="auto">
            <a:xfrm>
              <a:off x="10186584" y="5379927"/>
              <a:ext cx="1035197" cy="866796"/>
            </a:xfrm>
            <a:prstGeom prst="roundRect">
              <a:avLst/>
            </a:prstGeom>
            <a:noFill/>
            <a:ln w="38100" cap="flat" cmpd="sng" algn="ctr">
              <a:solidFill>
                <a:srgbClr val="FF0000"/>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19" name="Straight Arrow Connector 118"/>
            <p:cNvCxnSpPr>
              <a:endCxn id="118" idx="1"/>
            </p:cNvCxnSpPr>
            <p:nvPr/>
          </p:nvCxnSpPr>
          <p:spPr>
            <a:xfrm>
              <a:off x="5373985" y="5793035"/>
              <a:ext cx="4812599" cy="20290"/>
            </a:xfrm>
            <a:prstGeom prst="straightConnector1">
              <a:avLst/>
            </a:prstGeom>
            <a:noFill/>
            <a:ln w="38100" cap="flat" cmpd="sng" algn="ctr">
              <a:solidFill>
                <a:srgbClr val="FF0000"/>
              </a:solidFill>
              <a:prstDash val="sysDot"/>
              <a:headEnd type="triangle" w="med" len="med"/>
              <a:tailEnd type="triangle" w="med" len="med"/>
            </a:ln>
            <a:effectLst/>
          </p:spPr>
        </p:cxnSp>
        <p:sp>
          <p:nvSpPr>
            <p:cNvPr id="120" name="TextBox 119"/>
            <p:cNvSpPr txBox="1"/>
            <p:nvPr/>
          </p:nvSpPr>
          <p:spPr>
            <a:xfrm flipH="1">
              <a:off x="6703329" y="5611277"/>
              <a:ext cx="365760" cy="365760"/>
            </a:xfrm>
            <a:prstGeom prst="ellipse">
              <a:avLst/>
            </a:prstGeom>
            <a:solidFill>
              <a:srgbClr val="FFFFFF">
                <a:lumMod val="95000"/>
              </a:srgbClr>
            </a:solidFill>
            <a:ln w="28575">
              <a:solidFill>
                <a:srgbClr val="FF0000"/>
              </a:solidFill>
              <a:prstDash val="solid"/>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1</a:t>
              </a:r>
              <a:endParaRPr kumimoji="0" lang="en-US" sz="2400" b="0" i="0" u="none" strike="noStrike" kern="0" cap="none" spc="0" normalizeH="0" baseline="0" noProof="0" dirty="0">
                <a:ln>
                  <a:noFill/>
                </a:ln>
                <a:solidFill>
                  <a:srgbClr val="505050"/>
                </a:solidFill>
                <a:effectLst/>
                <a:uLnTx/>
                <a:uFillTx/>
              </a:endParaRPr>
            </a:p>
          </p:txBody>
        </p:sp>
      </p:grpSp>
      <p:grpSp>
        <p:nvGrpSpPr>
          <p:cNvPr id="121" name="Group 120"/>
          <p:cNvGrpSpPr/>
          <p:nvPr/>
        </p:nvGrpSpPr>
        <p:grpSpPr>
          <a:xfrm>
            <a:off x="4863116" y="2056194"/>
            <a:ext cx="6358665" cy="3931873"/>
            <a:chOff x="4863116" y="2056194"/>
            <a:chExt cx="6358665" cy="3931873"/>
          </a:xfrm>
        </p:grpSpPr>
        <p:sp>
          <p:nvSpPr>
            <p:cNvPr id="122" name="Rounded Rectangle 121"/>
            <p:cNvSpPr/>
            <p:nvPr/>
          </p:nvSpPr>
          <p:spPr bwMode="auto">
            <a:xfrm>
              <a:off x="10186584" y="2056194"/>
              <a:ext cx="1035197" cy="3292571"/>
            </a:xfrm>
            <a:prstGeom prst="roundRect">
              <a:avLst/>
            </a:prstGeom>
            <a:noFill/>
            <a:ln w="38100" cap="flat" cmpd="sng" algn="ctr">
              <a:solidFill>
                <a:srgbClr val="FF0000"/>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23" name="Straight Arrow Connector 122"/>
            <p:cNvCxnSpPr/>
            <p:nvPr/>
          </p:nvCxnSpPr>
          <p:spPr>
            <a:xfrm flipV="1">
              <a:off x="5373985" y="2558603"/>
              <a:ext cx="4812599" cy="3083323"/>
            </a:xfrm>
            <a:prstGeom prst="straightConnector1">
              <a:avLst/>
            </a:prstGeom>
            <a:noFill/>
            <a:ln w="38100" cap="flat" cmpd="sng" algn="ctr">
              <a:solidFill>
                <a:srgbClr val="FF0000"/>
              </a:solidFill>
              <a:prstDash val="sysDot"/>
              <a:headEnd type="none" w="med" len="med"/>
              <a:tailEnd type="triangle" w="med" len="med"/>
            </a:ln>
            <a:effectLst/>
          </p:spPr>
        </p:cxnSp>
        <p:cxnSp>
          <p:nvCxnSpPr>
            <p:cNvPr id="124" name="Straight Arrow Connector 123"/>
            <p:cNvCxnSpPr/>
            <p:nvPr/>
          </p:nvCxnSpPr>
          <p:spPr>
            <a:xfrm flipV="1">
              <a:off x="5373985" y="3373169"/>
              <a:ext cx="4812599" cy="2268757"/>
            </a:xfrm>
            <a:prstGeom prst="straightConnector1">
              <a:avLst/>
            </a:prstGeom>
            <a:noFill/>
            <a:ln w="38100" cap="flat" cmpd="sng" algn="ctr">
              <a:solidFill>
                <a:srgbClr val="FF0000"/>
              </a:solidFill>
              <a:prstDash val="sysDot"/>
              <a:headEnd type="none" w="med" len="med"/>
              <a:tailEnd type="triangle" w="med" len="med"/>
            </a:ln>
            <a:effectLst/>
          </p:spPr>
        </p:cxnSp>
        <p:cxnSp>
          <p:nvCxnSpPr>
            <p:cNvPr id="125" name="Straight Arrow Connector 124"/>
            <p:cNvCxnSpPr/>
            <p:nvPr/>
          </p:nvCxnSpPr>
          <p:spPr>
            <a:xfrm flipV="1">
              <a:off x="5373985" y="4187735"/>
              <a:ext cx="4812599" cy="1454191"/>
            </a:xfrm>
            <a:prstGeom prst="straightConnector1">
              <a:avLst/>
            </a:prstGeom>
            <a:noFill/>
            <a:ln w="38100" cap="flat" cmpd="sng" algn="ctr">
              <a:solidFill>
                <a:srgbClr val="FF0000"/>
              </a:solidFill>
              <a:prstDash val="sysDot"/>
              <a:headEnd type="none" w="med" len="med"/>
              <a:tailEnd type="triangle" w="med" len="med"/>
            </a:ln>
            <a:effectLst/>
          </p:spPr>
        </p:cxnSp>
        <p:cxnSp>
          <p:nvCxnSpPr>
            <p:cNvPr id="126" name="Straight Arrow Connector 125"/>
            <p:cNvCxnSpPr/>
            <p:nvPr/>
          </p:nvCxnSpPr>
          <p:spPr>
            <a:xfrm flipV="1">
              <a:off x="5373985" y="5002302"/>
              <a:ext cx="4812599" cy="639624"/>
            </a:xfrm>
            <a:prstGeom prst="straightConnector1">
              <a:avLst/>
            </a:prstGeom>
            <a:noFill/>
            <a:ln w="38100" cap="flat" cmpd="sng" algn="ctr">
              <a:solidFill>
                <a:srgbClr val="FF0000"/>
              </a:solidFill>
              <a:prstDash val="sysDot"/>
              <a:headEnd type="none" w="med" len="med"/>
              <a:tailEnd type="triangle" w="med" len="med"/>
            </a:ln>
            <a:effectLst/>
          </p:spPr>
        </p:cxnSp>
        <p:sp>
          <p:nvSpPr>
            <p:cNvPr id="128" name="TextBox 127"/>
            <p:cNvSpPr txBox="1"/>
            <p:nvPr/>
          </p:nvSpPr>
          <p:spPr>
            <a:xfrm flipH="1">
              <a:off x="5699153" y="5259012"/>
              <a:ext cx="365760" cy="365760"/>
            </a:xfrm>
            <a:prstGeom prst="ellipse">
              <a:avLst/>
            </a:prstGeom>
            <a:solidFill>
              <a:srgbClr val="FFFFFF">
                <a:lumMod val="95000"/>
              </a:srgbClr>
            </a:solidFill>
            <a:ln w="28575">
              <a:solidFill>
                <a:srgbClr val="FF0000"/>
              </a:solidFill>
              <a:prstDash val="solid"/>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2</a:t>
              </a:r>
              <a:endParaRPr kumimoji="0" lang="en-US" sz="2400" b="0" i="0" u="none" strike="noStrike" kern="0" cap="none" spc="0" normalizeH="0" baseline="0" noProof="0" dirty="0">
                <a:ln>
                  <a:noFill/>
                </a:ln>
                <a:solidFill>
                  <a:srgbClr val="505050"/>
                </a:solidFill>
                <a:effectLst/>
                <a:uLnTx/>
                <a:uFillTx/>
              </a:endParaRPr>
            </a:p>
          </p:txBody>
        </p:sp>
        <p:sp>
          <p:nvSpPr>
            <p:cNvPr id="129" name="TextBox 128"/>
            <p:cNvSpPr txBox="1"/>
            <p:nvPr/>
          </p:nvSpPr>
          <p:spPr>
            <a:xfrm flipH="1">
              <a:off x="4863116" y="5683368"/>
              <a:ext cx="2194560" cy="3046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Leverages stolen credentials on high value sites</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grpSp>
      <p:sp>
        <p:nvSpPr>
          <p:cNvPr id="130" name="TextBox 129"/>
          <p:cNvSpPr txBox="1"/>
          <p:nvPr/>
        </p:nvSpPr>
        <p:spPr>
          <a:xfrm flipH="1">
            <a:off x="5199284" y="2713461"/>
            <a:ext cx="2194560"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Use this username and password</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spTree>
    <p:extLst>
      <p:ext uri="{BB962C8B-B14F-4D97-AF65-F5344CB8AC3E}">
        <p14:creationId xmlns:p14="http://schemas.microsoft.com/office/powerpoint/2010/main" val="3299345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wipe(left)">
                                      <p:cBhvr>
                                        <p:cTn id="13" dur="500"/>
                                        <p:tgtEl>
                                          <p:spTgt spid="130"/>
                                        </p:tgtEl>
                                      </p:cBhvr>
                                    </p:animEffect>
                                  </p:childTnLst>
                                </p:cTn>
                              </p:par>
                              <p:par>
                                <p:cTn id="14" presetID="22" presetClass="entr" presetSubtype="8"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par>
                                <p:cTn id="17" presetID="22" presetClass="entr" presetSubtype="8"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left)">
                                      <p:cBhvr>
                                        <p:cTn id="19" dur="500"/>
                                        <p:tgtEl>
                                          <p:spTgt spid="82"/>
                                        </p:tgtEl>
                                      </p:cBhvr>
                                    </p:animEffect>
                                  </p:childTnLst>
                                </p:cTn>
                              </p:par>
                              <p:par>
                                <p:cTn id="20" presetID="22" presetClass="entr" presetSubtype="8"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left)">
                                      <p:cBhvr>
                                        <p:cTn id="22" dur="500"/>
                                        <p:tgtEl>
                                          <p:spTgt spid="90"/>
                                        </p:tgtEl>
                                      </p:cBhvr>
                                    </p:animEffect>
                                  </p:childTnLst>
                                </p:cTn>
                              </p:par>
                              <p:par>
                                <p:cTn id="23" presetID="22" presetClass="entr" presetSubtype="8"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left)">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nodeType="clickEffect">
                                  <p:stCondLst>
                                    <p:cond delay="0"/>
                                  </p:stCondLst>
                                  <p:childTnLst>
                                    <p:animEffect transition="out" filter="wipe(left)">
                                      <p:cBhvr>
                                        <p:cTn id="29" dur="500"/>
                                        <p:tgtEl>
                                          <p:spTgt spid="92"/>
                                        </p:tgtEl>
                                      </p:cBhvr>
                                    </p:animEffect>
                                    <p:set>
                                      <p:cBhvr>
                                        <p:cTn id="30" dur="1" fill="hold">
                                          <p:stCondLst>
                                            <p:cond delay="499"/>
                                          </p:stCondLst>
                                        </p:cTn>
                                        <p:tgtEl>
                                          <p:spTgt spid="92"/>
                                        </p:tgtEl>
                                        <p:attrNameLst>
                                          <p:attrName>style.visibility</p:attrName>
                                        </p:attrNameLst>
                                      </p:cBhvr>
                                      <p:to>
                                        <p:strVal val="hidden"/>
                                      </p:to>
                                    </p:set>
                                  </p:childTnLst>
                                </p:cTn>
                              </p:par>
                              <p:par>
                                <p:cTn id="31" presetID="22" presetClass="exit" presetSubtype="8" fill="hold" grpId="1" nodeType="withEffect">
                                  <p:stCondLst>
                                    <p:cond delay="0"/>
                                  </p:stCondLst>
                                  <p:childTnLst>
                                    <p:animEffect transition="out" filter="wipe(left)">
                                      <p:cBhvr>
                                        <p:cTn id="32" dur="500"/>
                                        <p:tgtEl>
                                          <p:spTgt spid="93"/>
                                        </p:tgtEl>
                                      </p:cBhvr>
                                    </p:animEffect>
                                    <p:set>
                                      <p:cBhvr>
                                        <p:cTn id="33" dur="1" fill="hold">
                                          <p:stCondLst>
                                            <p:cond delay="499"/>
                                          </p:stCondLst>
                                        </p:cTn>
                                        <p:tgtEl>
                                          <p:spTgt spid="93"/>
                                        </p:tgtEl>
                                        <p:attrNameLst>
                                          <p:attrName>style.visibility</p:attrName>
                                        </p:attrNameLst>
                                      </p:cBhvr>
                                      <p:to>
                                        <p:strVal val="hidden"/>
                                      </p:to>
                                    </p:set>
                                  </p:childTnLst>
                                </p:cTn>
                              </p:par>
                              <p:par>
                                <p:cTn id="34" presetID="22" presetClass="exit" presetSubtype="8" fill="hold" nodeType="withEffect">
                                  <p:stCondLst>
                                    <p:cond delay="0"/>
                                  </p:stCondLst>
                                  <p:childTnLst>
                                    <p:animEffect transition="out" filter="wipe(left)">
                                      <p:cBhvr>
                                        <p:cTn id="35" dur="500"/>
                                        <p:tgtEl>
                                          <p:spTgt spid="65"/>
                                        </p:tgtEl>
                                      </p:cBhvr>
                                    </p:animEffect>
                                    <p:set>
                                      <p:cBhvr>
                                        <p:cTn id="36" dur="1" fill="hold">
                                          <p:stCondLst>
                                            <p:cond delay="499"/>
                                          </p:stCondLst>
                                        </p:cTn>
                                        <p:tgtEl>
                                          <p:spTgt spid="65"/>
                                        </p:tgtEl>
                                        <p:attrNameLst>
                                          <p:attrName>style.visibility</p:attrName>
                                        </p:attrNameLst>
                                      </p:cBhvr>
                                      <p:to>
                                        <p:strVal val="hidden"/>
                                      </p:to>
                                    </p:set>
                                  </p:childTnLst>
                                </p:cTn>
                              </p:par>
                              <p:par>
                                <p:cTn id="37" presetID="22" presetClass="exit" presetSubtype="8" fill="hold" nodeType="withEffect">
                                  <p:stCondLst>
                                    <p:cond delay="0"/>
                                  </p:stCondLst>
                                  <p:childTnLst>
                                    <p:animEffect transition="out" filter="wipe(left)">
                                      <p:cBhvr>
                                        <p:cTn id="38" dur="500"/>
                                        <p:tgtEl>
                                          <p:spTgt spid="82"/>
                                        </p:tgtEl>
                                      </p:cBhvr>
                                    </p:animEffect>
                                    <p:set>
                                      <p:cBhvr>
                                        <p:cTn id="39" dur="1" fill="hold">
                                          <p:stCondLst>
                                            <p:cond delay="499"/>
                                          </p:stCondLst>
                                        </p:cTn>
                                        <p:tgtEl>
                                          <p:spTgt spid="82"/>
                                        </p:tgtEl>
                                        <p:attrNameLst>
                                          <p:attrName>style.visibility</p:attrName>
                                        </p:attrNameLst>
                                      </p:cBhvr>
                                      <p:to>
                                        <p:strVal val="hidden"/>
                                      </p:to>
                                    </p:set>
                                  </p:childTnLst>
                                </p:cTn>
                              </p:par>
                              <p:par>
                                <p:cTn id="40" presetID="22" presetClass="exit" presetSubtype="8" fill="hold" nodeType="withEffect">
                                  <p:stCondLst>
                                    <p:cond delay="0"/>
                                  </p:stCondLst>
                                  <p:childTnLst>
                                    <p:animEffect transition="out" filter="wipe(left)">
                                      <p:cBhvr>
                                        <p:cTn id="41" dur="500"/>
                                        <p:tgtEl>
                                          <p:spTgt spid="90"/>
                                        </p:tgtEl>
                                      </p:cBhvr>
                                    </p:animEffect>
                                    <p:set>
                                      <p:cBhvr>
                                        <p:cTn id="42" dur="1" fill="hold">
                                          <p:stCondLst>
                                            <p:cond delay="499"/>
                                          </p:stCondLst>
                                        </p:cTn>
                                        <p:tgtEl>
                                          <p:spTgt spid="90"/>
                                        </p:tgtEl>
                                        <p:attrNameLst>
                                          <p:attrName>style.visibility</p:attrName>
                                        </p:attrNameLst>
                                      </p:cBhvr>
                                      <p:to>
                                        <p:strVal val="hidden"/>
                                      </p:to>
                                    </p:set>
                                  </p:childTnLst>
                                </p:cTn>
                              </p:par>
                              <p:par>
                                <p:cTn id="43" presetID="22" presetClass="exit" presetSubtype="8" fill="hold" grpId="1" nodeType="withEffect">
                                  <p:stCondLst>
                                    <p:cond delay="0"/>
                                  </p:stCondLst>
                                  <p:childTnLst>
                                    <p:animEffect transition="out" filter="wipe(left)">
                                      <p:cBhvr>
                                        <p:cTn id="44" dur="500"/>
                                        <p:tgtEl>
                                          <p:spTgt spid="130"/>
                                        </p:tgtEl>
                                      </p:cBhvr>
                                    </p:animEffect>
                                    <p:set>
                                      <p:cBhvr>
                                        <p:cTn id="45" dur="1" fill="hold">
                                          <p:stCondLst>
                                            <p:cond delay="499"/>
                                          </p:stCondLst>
                                        </p:cTn>
                                        <p:tgtEl>
                                          <p:spTgt spid="130"/>
                                        </p:tgtEl>
                                        <p:attrNameLst>
                                          <p:attrName>style.visibility</p:attrName>
                                        </p:attrNameLst>
                                      </p:cBhvr>
                                      <p:to>
                                        <p:strVal val="hidden"/>
                                      </p:to>
                                    </p:set>
                                  </p:childTnLst>
                                </p:cTn>
                              </p:par>
                              <p:par>
                                <p:cTn id="46" presetID="22" presetClass="exit" presetSubtype="8" fill="hold" nodeType="withEffect">
                                  <p:stCondLst>
                                    <p:cond delay="0"/>
                                  </p:stCondLst>
                                  <p:childTnLst>
                                    <p:animEffect transition="out" filter="wipe(left)">
                                      <p:cBhvr>
                                        <p:cTn id="47" dur="500"/>
                                        <p:tgtEl>
                                          <p:spTgt spid="91"/>
                                        </p:tgtEl>
                                      </p:cBhvr>
                                    </p:animEffect>
                                    <p:set>
                                      <p:cBhvr>
                                        <p:cTn id="48" dur="1" fill="hold">
                                          <p:stCondLst>
                                            <p:cond delay="499"/>
                                          </p:stCondLst>
                                        </p:cTn>
                                        <p:tgtEl>
                                          <p:spTgt spid="91"/>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116"/>
                                        </p:tgtEl>
                                        <p:attrNameLst>
                                          <p:attrName>style.visibility</p:attrName>
                                        </p:attrNameLst>
                                      </p:cBhvr>
                                      <p:to>
                                        <p:strVal val="visible"/>
                                      </p:to>
                                    </p:set>
                                    <p:animEffect transition="in" filter="wipe(left)">
                                      <p:cBhvr>
                                        <p:cTn id="56" dur="500"/>
                                        <p:tgtEl>
                                          <p:spTgt spid="1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21"/>
                                        </p:tgtEl>
                                        <p:attrNameLst>
                                          <p:attrName>style.visibility</p:attrName>
                                        </p:attrNameLst>
                                      </p:cBhvr>
                                      <p:to>
                                        <p:strVal val="visible"/>
                                      </p:to>
                                    </p:set>
                                    <p:animEffect transition="in" filter="wipe(left)">
                                      <p:cBhvr>
                                        <p:cTn id="61" dur="500"/>
                                        <p:tgtEl>
                                          <p:spTgt spid="121"/>
                                        </p:tgtEl>
                                      </p:cBhvr>
                                    </p:animEffect>
                                  </p:childTnLst>
                                </p:cTn>
                              </p:par>
                              <p:par>
                                <p:cTn id="62" presetID="22" presetClass="exit" presetSubtype="8" fill="hold" nodeType="withEffect">
                                  <p:stCondLst>
                                    <p:cond delay="0"/>
                                  </p:stCondLst>
                                  <p:childTnLst>
                                    <p:animEffect transition="out" filter="wipe(left)">
                                      <p:cBhvr>
                                        <p:cTn id="63" dur="500"/>
                                        <p:tgtEl>
                                          <p:spTgt spid="116"/>
                                        </p:tgtEl>
                                      </p:cBhvr>
                                    </p:animEffect>
                                    <p:set>
                                      <p:cBhvr>
                                        <p:cTn id="64" dur="1" fill="hold">
                                          <p:stCondLst>
                                            <p:cond delay="499"/>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3" grpId="1" animBg="1"/>
      <p:bldP spid="130" grpId="0"/>
      <p:bldP spid="13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Business username and password</a:t>
            </a:r>
          </a:p>
        </p:txBody>
      </p:sp>
      <p:grpSp>
        <p:nvGrpSpPr>
          <p:cNvPr id="87" name="Group 86"/>
          <p:cNvGrpSpPr/>
          <p:nvPr/>
        </p:nvGrpSpPr>
        <p:grpSpPr>
          <a:xfrm>
            <a:off x="4194606" y="1928911"/>
            <a:ext cx="481231" cy="1632246"/>
            <a:chOff x="986498" y="1927841"/>
            <a:chExt cx="481231" cy="1632246"/>
          </a:xfrm>
        </p:grpSpPr>
        <p:sp>
          <p:nvSpPr>
            <p:cNvPr id="90" name="TextBox 89"/>
            <p:cNvSpPr txBox="1"/>
            <p:nvPr/>
          </p:nvSpPr>
          <p:spPr>
            <a:xfrm flipH="1">
              <a:off x="1023532" y="3344643"/>
              <a:ext cx="357470" cy="215444"/>
            </a:xfrm>
            <a:prstGeom prst="rect">
              <a:avLst/>
            </a:prstGeom>
          </p:spPr>
          <p:txBody>
            <a:bodyPr wrap="none" lIns="0" tIns="0" rIns="0" bIns="0">
              <a:spAutoFit/>
            </a:bodyPr>
            <a:lstStyle>
              <a:defPPr>
                <a:defRPr lang="en-US"/>
              </a:defPPr>
              <a:lvl1pPr>
                <a:defRPr sz="160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User</a:t>
              </a:r>
            </a:p>
          </p:txBody>
        </p:sp>
        <p:grpSp>
          <p:nvGrpSpPr>
            <p:cNvPr id="91" name="Group 90"/>
            <p:cNvGrpSpPr/>
            <p:nvPr/>
          </p:nvGrpSpPr>
          <p:grpSpPr>
            <a:xfrm flipH="1">
              <a:off x="986498" y="1927841"/>
              <a:ext cx="481231" cy="1245630"/>
              <a:chOff x="2255561" y="2057415"/>
              <a:chExt cx="481231" cy="1245630"/>
            </a:xfrm>
            <a:solidFill>
              <a:srgbClr val="0072C6">
                <a:lumMod val="75000"/>
              </a:srgbClr>
            </a:solidFill>
          </p:grpSpPr>
          <p:sp>
            <p:nvSpPr>
              <p:cNvPr id="92" name="Freeform 91"/>
              <p:cNvSpPr>
                <a:spLocks/>
              </p:cNvSpPr>
              <p:nvPr/>
            </p:nvSpPr>
            <p:spPr bwMode="black">
              <a:xfrm>
                <a:off x="2255561" y="2288137"/>
                <a:ext cx="481231" cy="1014908"/>
              </a:xfrm>
              <a:custGeom>
                <a:avLst/>
                <a:gdLst>
                  <a:gd name="connsiteX0" fmla="*/ 132681 w 481231"/>
                  <a:gd name="connsiteY0" fmla="*/ 0 h 1014908"/>
                  <a:gd name="connsiteX1" fmla="*/ 233104 w 481231"/>
                  <a:gd name="connsiteY1" fmla="*/ 0 h 1014908"/>
                  <a:gd name="connsiteX2" fmla="*/ 248127 w 481231"/>
                  <a:gd name="connsiteY2" fmla="*/ 0 h 1014908"/>
                  <a:gd name="connsiteX3" fmla="*/ 348550 w 481231"/>
                  <a:gd name="connsiteY3" fmla="*/ 0 h 1014908"/>
                  <a:gd name="connsiteX4" fmla="*/ 481231 w 481231"/>
                  <a:gd name="connsiteY4" fmla="*/ 131735 h 1014908"/>
                  <a:gd name="connsiteX5" fmla="*/ 481231 w 481231"/>
                  <a:gd name="connsiteY5" fmla="*/ 449300 h 1014908"/>
                  <a:gd name="connsiteX6" fmla="*/ 436716 w 481231"/>
                  <a:gd name="connsiteY6" fmla="*/ 494565 h 1014908"/>
                  <a:gd name="connsiteX7" fmla="*/ 392246 w 481231"/>
                  <a:gd name="connsiteY7" fmla="*/ 449300 h 1014908"/>
                  <a:gd name="connsiteX8" fmla="*/ 392246 w 481231"/>
                  <a:gd name="connsiteY8" fmla="*/ 162385 h 1014908"/>
                  <a:gd name="connsiteX9" fmla="*/ 368784 w 481231"/>
                  <a:gd name="connsiteY9" fmla="*/ 162385 h 1014908"/>
                  <a:gd name="connsiteX10" fmla="*/ 368784 w 481231"/>
                  <a:gd name="connsiteY10" fmla="*/ 955130 h 1014908"/>
                  <a:gd name="connsiteX11" fmla="*/ 308081 w 481231"/>
                  <a:gd name="connsiteY11" fmla="*/ 1014908 h 1014908"/>
                  <a:gd name="connsiteX12" fmla="*/ 248198 w 481231"/>
                  <a:gd name="connsiteY12" fmla="*/ 955130 h 1014908"/>
                  <a:gd name="connsiteX13" fmla="*/ 248198 w 481231"/>
                  <a:gd name="connsiteY13" fmla="*/ 496899 h 1014908"/>
                  <a:gd name="connsiteX14" fmla="*/ 248127 w 481231"/>
                  <a:gd name="connsiteY14" fmla="*/ 496899 h 1014908"/>
                  <a:gd name="connsiteX15" fmla="*/ 233104 w 481231"/>
                  <a:gd name="connsiteY15" fmla="*/ 496899 h 1014908"/>
                  <a:gd name="connsiteX16" fmla="*/ 233033 w 481231"/>
                  <a:gd name="connsiteY16" fmla="*/ 496899 h 1014908"/>
                  <a:gd name="connsiteX17" fmla="*/ 233033 w 481231"/>
                  <a:gd name="connsiteY17" fmla="*/ 955130 h 1014908"/>
                  <a:gd name="connsiteX18" fmla="*/ 173150 w 481231"/>
                  <a:gd name="connsiteY18" fmla="*/ 1014908 h 1014908"/>
                  <a:gd name="connsiteX19" fmla="*/ 112447 w 481231"/>
                  <a:gd name="connsiteY19" fmla="*/ 955130 h 1014908"/>
                  <a:gd name="connsiteX20" fmla="*/ 112447 w 481231"/>
                  <a:gd name="connsiteY20" fmla="*/ 162385 h 1014908"/>
                  <a:gd name="connsiteX21" fmla="*/ 88985 w 481231"/>
                  <a:gd name="connsiteY21" fmla="*/ 162385 h 1014908"/>
                  <a:gd name="connsiteX22" fmla="*/ 88985 w 481231"/>
                  <a:gd name="connsiteY22" fmla="*/ 449300 h 1014908"/>
                  <a:gd name="connsiteX23" fmla="*/ 44515 w 481231"/>
                  <a:gd name="connsiteY23" fmla="*/ 494565 h 1014908"/>
                  <a:gd name="connsiteX24" fmla="*/ 0 w 481231"/>
                  <a:gd name="connsiteY24" fmla="*/ 449300 h 1014908"/>
                  <a:gd name="connsiteX25" fmla="*/ 0 w 481231"/>
                  <a:gd name="connsiteY25" fmla="*/ 131735 h 1014908"/>
                  <a:gd name="connsiteX26" fmla="*/ 132681 w 481231"/>
                  <a:gd name="connsiteY26" fmla="*/ 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231" h="1014908">
                    <a:moveTo>
                      <a:pt x="132681" y="0"/>
                    </a:moveTo>
                    <a:lnTo>
                      <a:pt x="233104" y="0"/>
                    </a:lnTo>
                    <a:lnTo>
                      <a:pt x="248127" y="0"/>
                    </a:lnTo>
                    <a:lnTo>
                      <a:pt x="348550" y="0"/>
                    </a:lnTo>
                    <a:cubicBezTo>
                      <a:pt x="422165" y="0"/>
                      <a:pt x="481231" y="58966"/>
                      <a:pt x="481231" y="131735"/>
                    </a:cubicBezTo>
                    <a:lnTo>
                      <a:pt x="481231" y="449300"/>
                    </a:lnTo>
                    <a:cubicBezTo>
                      <a:pt x="481231" y="474368"/>
                      <a:pt x="460997" y="494565"/>
                      <a:pt x="436716" y="494565"/>
                    </a:cubicBezTo>
                    <a:cubicBezTo>
                      <a:pt x="411662" y="494565"/>
                      <a:pt x="392246" y="474368"/>
                      <a:pt x="392246" y="449300"/>
                    </a:cubicBezTo>
                    <a:lnTo>
                      <a:pt x="392246" y="162385"/>
                    </a:lnTo>
                    <a:lnTo>
                      <a:pt x="368784" y="162385"/>
                    </a:lnTo>
                    <a:lnTo>
                      <a:pt x="368784" y="955130"/>
                    </a:lnTo>
                    <a:cubicBezTo>
                      <a:pt x="368784" y="988216"/>
                      <a:pt x="341275" y="1014908"/>
                      <a:pt x="308081" y="1014908"/>
                    </a:cubicBezTo>
                    <a:cubicBezTo>
                      <a:pt x="274934" y="1014908"/>
                      <a:pt x="248198" y="988216"/>
                      <a:pt x="248198" y="955130"/>
                    </a:cubicBezTo>
                    <a:lnTo>
                      <a:pt x="248198" y="496899"/>
                    </a:lnTo>
                    <a:lnTo>
                      <a:pt x="248127" y="496899"/>
                    </a:lnTo>
                    <a:lnTo>
                      <a:pt x="233104" y="496899"/>
                    </a:lnTo>
                    <a:lnTo>
                      <a:pt x="233033" y="496899"/>
                    </a:lnTo>
                    <a:lnTo>
                      <a:pt x="233033" y="955130"/>
                    </a:lnTo>
                    <a:cubicBezTo>
                      <a:pt x="233033" y="988216"/>
                      <a:pt x="206297" y="1014908"/>
                      <a:pt x="173150" y="1014908"/>
                    </a:cubicBezTo>
                    <a:cubicBezTo>
                      <a:pt x="139956" y="1014908"/>
                      <a:pt x="112447" y="988216"/>
                      <a:pt x="112447" y="955130"/>
                    </a:cubicBezTo>
                    <a:lnTo>
                      <a:pt x="112447" y="162385"/>
                    </a:lnTo>
                    <a:lnTo>
                      <a:pt x="88985" y="162385"/>
                    </a:lnTo>
                    <a:lnTo>
                      <a:pt x="88985" y="449300"/>
                    </a:lnTo>
                    <a:cubicBezTo>
                      <a:pt x="88985" y="474368"/>
                      <a:pt x="69569" y="494565"/>
                      <a:pt x="44515" y="494565"/>
                    </a:cubicBezTo>
                    <a:cubicBezTo>
                      <a:pt x="20234" y="494565"/>
                      <a:pt x="0" y="474368"/>
                      <a:pt x="0" y="449300"/>
                    </a:cubicBezTo>
                    <a:lnTo>
                      <a:pt x="0" y="131735"/>
                    </a:lnTo>
                    <a:cubicBezTo>
                      <a:pt x="0" y="58966"/>
                      <a:pt x="59066" y="0"/>
                      <a:pt x="132681" y="0"/>
                    </a:cubicBezTo>
                    <a:close/>
                  </a:path>
                </a:pathLst>
              </a:cu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05050"/>
                  </a:solidFill>
                  <a:effectLst/>
                  <a:uLnTx/>
                  <a:uFillTx/>
                </a:endParaRPr>
              </a:p>
            </p:txBody>
          </p:sp>
          <p:sp>
            <p:nvSpPr>
              <p:cNvPr id="93" name="Oval 38"/>
              <p:cNvSpPr>
                <a:spLocks noChangeArrowheads="1"/>
              </p:cNvSpPr>
              <p:nvPr/>
            </p:nvSpPr>
            <p:spPr bwMode="black">
              <a:xfrm>
                <a:off x="2394522" y="2057415"/>
                <a:ext cx="203309" cy="206003"/>
              </a:xfrm>
              <a:prstGeom prst="ellipse">
                <a:avLst/>
              </a:pr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05050"/>
                  </a:solidFill>
                  <a:effectLst/>
                  <a:uLnTx/>
                  <a:uFillTx/>
                </a:endParaRPr>
              </a:p>
            </p:txBody>
          </p:sp>
        </p:grpSp>
      </p:grpSp>
      <p:cxnSp>
        <p:nvCxnSpPr>
          <p:cNvPr id="94" name="Straight Arrow Connector 93"/>
          <p:cNvCxnSpPr/>
          <p:nvPr/>
        </p:nvCxnSpPr>
        <p:spPr>
          <a:xfrm flipH="1">
            <a:off x="5051685" y="2093841"/>
            <a:ext cx="4796854" cy="0"/>
          </a:xfrm>
          <a:prstGeom prst="straightConnector1">
            <a:avLst/>
          </a:prstGeom>
          <a:noFill/>
          <a:ln w="76200" cap="flat" cmpd="sng" algn="ctr">
            <a:solidFill>
              <a:srgbClr val="D2D2D2">
                <a:lumMod val="50000"/>
              </a:srgbClr>
            </a:solidFill>
            <a:prstDash val="solid"/>
            <a:headEnd type="none"/>
            <a:tailEnd type="triangle"/>
          </a:ln>
          <a:effectLst/>
        </p:spPr>
      </p:cxnSp>
      <p:sp>
        <p:nvSpPr>
          <p:cNvPr id="95" name="TextBox 94"/>
          <p:cNvSpPr txBox="1"/>
          <p:nvPr/>
        </p:nvSpPr>
        <p:spPr>
          <a:xfrm flipH="1">
            <a:off x="5602672" y="1617299"/>
            <a:ext cx="4665091"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Username and password</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sp>
        <p:nvSpPr>
          <p:cNvPr id="96" name="TextBox 95"/>
          <p:cNvSpPr txBox="1"/>
          <p:nvPr/>
        </p:nvSpPr>
        <p:spPr>
          <a:xfrm flipH="1">
            <a:off x="7804531" y="1910961"/>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1</a:t>
            </a:r>
            <a:endParaRPr kumimoji="0" lang="en-US" sz="2400" b="0" i="0" u="none" strike="noStrike" kern="0" cap="none" spc="0" normalizeH="0" baseline="0" noProof="0" dirty="0">
              <a:ln>
                <a:noFill/>
              </a:ln>
              <a:solidFill>
                <a:srgbClr val="505050"/>
              </a:solidFill>
              <a:effectLst/>
              <a:uLnTx/>
              <a:uFillTx/>
            </a:endParaRPr>
          </a:p>
        </p:txBody>
      </p:sp>
      <p:grpSp>
        <p:nvGrpSpPr>
          <p:cNvPr id="97" name="Group 96"/>
          <p:cNvGrpSpPr/>
          <p:nvPr/>
        </p:nvGrpSpPr>
        <p:grpSpPr>
          <a:xfrm>
            <a:off x="7736679" y="2951318"/>
            <a:ext cx="2111859" cy="365760"/>
            <a:chOff x="4507690" y="3038404"/>
            <a:chExt cx="2111859" cy="365760"/>
          </a:xfrm>
        </p:grpSpPr>
        <p:cxnSp>
          <p:nvCxnSpPr>
            <p:cNvPr id="99" name="Straight Arrow Connector 98"/>
            <p:cNvCxnSpPr/>
            <p:nvPr/>
          </p:nvCxnSpPr>
          <p:spPr>
            <a:xfrm flipH="1">
              <a:off x="4507690" y="3222967"/>
              <a:ext cx="2111859" cy="0"/>
            </a:xfrm>
            <a:prstGeom prst="straightConnector1">
              <a:avLst/>
            </a:prstGeom>
            <a:noFill/>
            <a:ln w="76200" cap="flat" cmpd="sng" algn="ctr">
              <a:solidFill>
                <a:srgbClr val="D2D2D2">
                  <a:lumMod val="50000"/>
                </a:srgbClr>
              </a:solidFill>
              <a:prstDash val="solid"/>
              <a:headEnd type="triangle"/>
              <a:tailEnd type="none"/>
            </a:ln>
            <a:effectLst/>
          </p:spPr>
        </p:cxnSp>
        <p:sp>
          <p:nvSpPr>
            <p:cNvPr id="100" name="TextBox 99"/>
            <p:cNvSpPr txBox="1"/>
            <p:nvPr/>
          </p:nvSpPr>
          <p:spPr>
            <a:xfrm flipH="1">
              <a:off x="5490670" y="3038404"/>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3</a:t>
              </a:r>
              <a:endParaRPr kumimoji="0" lang="en-US" sz="2400" b="0" i="0" u="none" strike="noStrike" kern="0" cap="none" spc="0" normalizeH="0" baseline="0" noProof="0" dirty="0">
                <a:ln>
                  <a:noFill/>
                </a:ln>
                <a:solidFill>
                  <a:srgbClr val="505050"/>
                </a:solidFill>
                <a:effectLst/>
                <a:uLnTx/>
                <a:uFillTx/>
              </a:endParaRPr>
            </a:p>
          </p:txBody>
        </p:sp>
      </p:grpSp>
      <p:grpSp>
        <p:nvGrpSpPr>
          <p:cNvPr id="109" name="Group 108"/>
          <p:cNvGrpSpPr/>
          <p:nvPr/>
        </p:nvGrpSpPr>
        <p:grpSpPr>
          <a:xfrm>
            <a:off x="6780510" y="4278808"/>
            <a:ext cx="365760" cy="1097280"/>
            <a:chOff x="3551521" y="4365894"/>
            <a:chExt cx="365760" cy="1097280"/>
          </a:xfrm>
        </p:grpSpPr>
        <p:cxnSp>
          <p:nvCxnSpPr>
            <p:cNvPr id="110" name="Straight Arrow Connector 109"/>
            <p:cNvCxnSpPr/>
            <p:nvPr/>
          </p:nvCxnSpPr>
          <p:spPr>
            <a:xfrm rot="16200000" flipV="1">
              <a:off x="3199479" y="4914534"/>
              <a:ext cx="1097280" cy="0"/>
            </a:xfrm>
            <a:prstGeom prst="straightConnector1">
              <a:avLst/>
            </a:prstGeom>
            <a:noFill/>
            <a:ln w="76200" cap="flat" cmpd="sng" algn="ctr">
              <a:solidFill>
                <a:srgbClr val="D2D2D2">
                  <a:lumMod val="50000"/>
                </a:srgbClr>
              </a:solidFill>
              <a:prstDash val="solid"/>
              <a:headEnd type="triangle"/>
              <a:tailEnd type="none"/>
            </a:ln>
            <a:effectLst/>
          </p:spPr>
        </p:cxnSp>
        <p:sp>
          <p:nvSpPr>
            <p:cNvPr id="111" name="TextBox 110"/>
            <p:cNvSpPr txBox="1"/>
            <p:nvPr/>
          </p:nvSpPr>
          <p:spPr>
            <a:xfrm flipH="1">
              <a:off x="3551521" y="4677363"/>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5</a:t>
              </a:r>
              <a:endParaRPr kumimoji="0" lang="en-US" sz="2400" b="0" i="0" u="none" strike="noStrike" kern="0" cap="none" spc="0" normalizeH="0" baseline="0" noProof="0" dirty="0">
                <a:ln>
                  <a:noFill/>
                </a:ln>
                <a:solidFill>
                  <a:srgbClr val="505050"/>
                </a:solidFill>
                <a:effectLst/>
                <a:uLnTx/>
                <a:uFillTx/>
              </a:endParaRPr>
            </a:p>
          </p:txBody>
        </p:sp>
      </p:grpSp>
      <p:sp>
        <p:nvSpPr>
          <p:cNvPr id="113" name="TextBox 112"/>
          <p:cNvSpPr txBox="1"/>
          <p:nvPr/>
        </p:nvSpPr>
        <p:spPr>
          <a:xfrm flipH="1">
            <a:off x="4744638" y="2730057"/>
            <a:ext cx="1898765"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Input UN and PW</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sp>
        <p:nvSpPr>
          <p:cNvPr id="127" name="TextBox 126"/>
          <p:cNvSpPr txBox="1"/>
          <p:nvPr/>
        </p:nvSpPr>
        <p:spPr>
          <a:xfrm flipH="1">
            <a:off x="8158897" y="3510413"/>
            <a:ext cx="1898765"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Authorization token</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sp>
        <p:nvSpPr>
          <p:cNvPr id="141" name="TextBox 140"/>
          <p:cNvSpPr txBox="1"/>
          <p:nvPr/>
        </p:nvSpPr>
        <p:spPr>
          <a:xfrm flipH="1">
            <a:off x="5653543" y="4589196"/>
            <a:ext cx="1144785" cy="3046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I trust tokens </a:t>
            </a:r>
            <a:b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b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from AD</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sp>
        <p:nvSpPr>
          <p:cNvPr id="154" name="TextBox 153"/>
          <p:cNvSpPr txBox="1"/>
          <p:nvPr/>
        </p:nvSpPr>
        <p:spPr>
          <a:xfrm flipH="1">
            <a:off x="7787889" y="2586979"/>
            <a:ext cx="1805816" cy="3046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Windows attempts authorization with PW</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grpSp>
        <p:nvGrpSpPr>
          <p:cNvPr id="157" name="Group 156"/>
          <p:cNvGrpSpPr/>
          <p:nvPr/>
        </p:nvGrpSpPr>
        <p:grpSpPr>
          <a:xfrm>
            <a:off x="6426444" y="3103332"/>
            <a:ext cx="1117884" cy="1094754"/>
            <a:chOff x="2824856" y="3673493"/>
            <a:chExt cx="1117884" cy="1094754"/>
          </a:xfrm>
        </p:grpSpPr>
        <p:sp>
          <p:nvSpPr>
            <p:cNvPr id="158" name="Freeform 20"/>
            <p:cNvSpPr>
              <a:spLocks noEditPoints="1"/>
            </p:cNvSpPr>
            <p:nvPr/>
          </p:nvSpPr>
          <p:spPr bwMode="black">
            <a:xfrm>
              <a:off x="2824856" y="3673493"/>
              <a:ext cx="1117884" cy="777194"/>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0072C6">
                <a:lumMod val="50000"/>
              </a:srgbClr>
            </a:solidFill>
          </p:spPr>
          <p:txBody>
            <a:bodyPr vert="horz" wrap="square" lIns="82305" tIns="41153" rIns="82305" bIns="4115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endParaRPr>
            </a:p>
          </p:txBody>
        </p:sp>
        <p:sp>
          <p:nvSpPr>
            <p:cNvPr id="159" name="Rectangle 158"/>
            <p:cNvSpPr/>
            <p:nvPr/>
          </p:nvSpPr>
          <p:spPr>
            <a:xfrm>
              <a:off x="3106553" y="4552803"/>
              <a:ext cx="528992" cy="215444"/>
            </a:xfrm>
            <a:prstGeom prst="rect">
              <a:avLst/>
            </a:prstGeom>
          </p:spPr>
          <p:txBody>
            <a:bodyPr wrap="non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Device</a:t>
              </a:r>
            </a:p>
          </p:txBody>
        </p:sp>
      </p:grpSp>
      <p:grpSp>
        <p:nvGrpSpPr>
          <p:cNvPr id="160" name="Group 159"/>
          <p:cNvGrpSpPr/>
          <p:nvPr/>
        </p:nvGrpSpPr>
        <p:grpSpPr>
          <a:xfrm>
            <a:off x="10208274" y="3871298"/>
            <a:ext cx="1680146" cy="688162"/>
            <a:chOff x="9334584" y="1758395"/>
            <a:chExt cx="2009255" cy="822960"/>
          </a:xfrm>
        </p:grpSpPr>
        <p:sp>
          <p:nvSpPr>
            <p:cNvPr id="161" name="Rectangle 160"/>
            <p:cNvSpPr/>
            <p:nvPr/>
          </p:nvSpPr>
          <p:spPr>
            <a:xfrm>
              <a:off x="9948176" y="2307586"/>
              <a:ext cx="329725" cy="257645"/>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IDP</a:t>
              </a:r>
            </a:p>
          </p:txBody>
        </p:sp>
        <p:grpSp>
          <p:nvGrpSpPr>
            <p:cNvPr id="162" name="Group 161"/>
            <p:cNvGrpSpPr>
              <a:grpSpLocks noChangeAspect="1"/>
            </p:cNvGrpSpPr>
            <p:nvPr/>
          </p:nvGrpSpPr>
          <p:grpSpPr>
            <a:xfrm>
              <a:off x="9334584" y="1758395"/>
              <a:ext cx="2009255" cy="822960"/>
              <a:chOff x="9123393" y="1688622"/>
              <a:chExt cx="2288279" cy="937244"/>
            </a:xfrm>
          </p:grpSpPr>
          <p:sp>
            <p:nvSpPr>
              <p:cNvPr id="163" name="Freeform 11"/>
              <p:cNvSpPr>
                <a:spLocks noEditPoints="1"/>
              </p:cNvSpPr>
              <p:nvPr/>
            </p:nvSpPr>
            <p:spPr bwMode="auto">
              <a:xfrm>
                <a:off x="9123393" y="1688622"/>
                <a:ext cx="1739631" cy="544500"/>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rgbClr val="0072C6">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05050"/>
                  </a:solidFill>
                  <a:effectLst/>
                  <a:uLnTx/>
                  <a:uFillTx/>
                </a:endParaRPr>
              </a:p>
            </p:txBody>
          </p:sp>
          <p:grpSp>
            <p:nvGrpSpPr>
              <p:cNvPr id="164" name="Group 163"/>
              <p:cNvGrpSpPr>
                <a:grpSpLocks noChangeAspect="1"/>
              </p:cNvGrpSpPr>
              <p:nvPr/>
            </p:nvGrpSpPr>
            <p:grpSpPr>
              <a:xfrm>
                <a:off x="10524888" y="1861397"/>
                <a:ext cx="886784" cy="764469"/>
                <a:chOff x="10524888" y="1861397"/>
                <a:chExt cx="886784" cy="764469"/>
              </a:xfrm>
            </p:grpSpPr>
            <p:sp>
              <p:nvSpPr>
                <p:cNvPr id="165" name="Isosceles Triangle 164"/>
                <p:cNvSpPr/>
                <p:nvPr/>
              </p:nvSpPr>
              <p:spPr bwMode="auto">
                <a:xfrm>
                  <a:off x="10524888" y="1861397"/>
                  <a:ext cx="886784" cy="764469"/>
                </a:xfrm>
                <a:prstGeom prst="triangle">
                  <a:avLst/>
                </a:prstGeom>
                <a:solidFill>
                  <a:srgbClr val="0072C6">
                    <a:lumMod val="50000"/>
                  </a:srgbClr>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6" name="Oval 165"/>
                <p:cNvSpPr/>
                <p:nvPr/>
              </p:nvSpPr>
              <p:spPr bwMode="auto">
                <a:xfrm>
                  <a:off x="10899700" y="2092185"/>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7" name="Oval 166"/>
                <p:cNvSpPr/>
                <p:nvPr/>
              </p:nvSpPr>
              <p:spPr bwMode="auto">
                <a:xfrm>
                  <a:off x="10712294"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8" name="Oval 167"/>
                <p:cNvSpPr/>
                <p:nvPr/>
              </p:nvSpPr>
              <p:spPr bwMode="auto">
                <a:xfrm>
                  <a:off x="11077578"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69" name="Straight Connector 168"/>
                <p:cNvCxnSpPr/>
                <p:nvPr/>
              </p:nvCxnSpPr>
              <p:spPr>
                <a:xfrm flipH="1">
                  <a:off x="10799212" y="2214939"/>
                  <a:ext cx="137160" cy="209688"/>
                </a:xfrm>
                <a:prstGeom prst="line">
                  <a:avLst/>
                </a:prstGeom>
                <a:noFill/>
                <a:ln w="19050" cap="flat" cmpd="sng" algn="ctr">
                  <a:solidFill>
                    <a:srgbClr val="FFFFFF"/>
                  </a:solidFill>
                  <a:prstDash val="solid"/>
                  <a:headEnd type="none"/>
                  <a:tailEnd type="none"/>
                </a:ln>
                <a:effectLst/>
              </p:spPr>
            </p:cxnSp>
            <p:sp>
              <p:nvSpPr>
                <p:cNvPr id="170" name="Oval 169"/>
                <p:cNvSpPr/>
                <p:nvPr/>
              </p:nvSpPr>
              <p:spPr bwMode="auto">
                <a:xfrm>
                  <a:off x="10899700"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71" name="Straight Connector 170"/>
                <p:cNvCxnSpPr/>
                <p:nvPr/>
              </p:nvCxnSpPr>
              <p:spPr>
                <a:xfrm flipH="1">
                  <a:off x="10965898" y="2190286"/>
                  <a:ext cx="4764" cy="279235"/>
                </a:xfrm>
                <a:prstGeom prst="line">
                  <a:avLst/>
                </a:prstGeom>
                <a:noFill/>
                <a:ln w="19050" cap="flat" cmpd="sng" algn="ctr">
                  <a:solidFill>
                    <a:srgbClr val="FFFFFF"/>
                  </a:solidFill>
                  <a:prstDash val="solid"/>
                  <a:headEnd type="none"/>
                  <a:tailEnd type="none"/>
                </a:ln>
                <a:effectLst/>
              </p:spPr>
            </p:cxnSp>
            <p:cxnSp>
              <p:nvCxnSpPr>
                <p:cNvPr id="172" name="Straight Connector 171"/>
                <p:cNvCxnSpPr/>
                <p:nvPr/>
              </p:nvCxnSpPr>
              <p:spPr>
                <a:xfrm>
                  <a:off x="11000188" y="2214939"/>
                  <a:ext cx="137160" cy="209688"/>
                </a:xfrm>
                <a:prstGeom prst="line">
                  <a:avLst/>
                </a:prstGeom>
                <a:noFill/>
                <a:ln w="19050" cap="flat" cmpd="sng" algn="ctr">
                  <a:solidFill>
                    <a:srgbClr val="FFFFFF"/>
                  </a:solidFill>
                  <a:prstDash val="solid"/>
                  <a:headEnd type="none"/>
                  <a:tailEnd type="none"/>
                </a:ln>
                <a:effectLst/>
              </p:spPr>
            </p:cxnSp>
          </p:grpSp>
        </p:grpSp>
      </p:grpSp>
      <p:grpSp>
        <p:nvGrpSpPr>
          <p:cNvPr id="173" name="Group 172"/>
          <p:cNvGrpSpPr/>
          <p:nvPr/>
        </p:nvGrpSpPr>
        <p:grpSpPr>
          <a:xfrm>
            <a:off x="10233285" y="2891799"/>
            <a:ext cx="1680146" cy="688162"/>
            <a:chOff x="9334584" y="1758395"/>
            <a:chExt cx="2009255" cy="822960"/>
          </a:xfrm>
        </p:grpSpPr>
        <p:sp>
          <p:nvSpPr>
            <p:cNvPr id="174" name="Rectangle 173"/>
            <p:cNvSpPr/>
            <p:nvPr/>
          </p:nvSpPr>
          <p:spPr>
            <a:xfrm>
              <a:off x="9948176" y="2307586"/>
              <a:ext cx="329725" cy="257645"/>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IDP</a:t>
              </a:r>
            </a:p>
          </p:txBody>
        </p:sp>
        <p:grpSp>
          <p:nvGrpSpPr>
            <p:cNvPr id="175" name="Group 174"/>
            <p:cNvGrpSpPr>
              <a:grpSpLocks noChangeAspect="1"/>
            </p:cNvGrpSpPr>
            <p:nvPr/>
          </p:nvGrpSpPr>
          <p:grpSpPr>
            <a:xfrm>
              <a:off x="9334584" y="1758395"/>
              <a:ext cx="2009255" cy="822960"/>
              <a:chOff x="9123393" y="1688622"/>
              <a:chExt cx="2288279" cy="937244"/>
            </a:xfrm>
          </p:grpSpPr>
          <p:sp>
            <p:nvSpPr>
              <p:cNvPr id="176" name="Freeform 11"/>
              <p:cNvSpPr>
                <a:spLocks noEditPoints="1"/>
              </p:cNvSpPr>
              <p:nvPr/>
            </p:nvSpPr>
            <p:spPr bwMode="auto">
              <a:xfrm>
                <a:off x="9123393" y="1688622"/>
                <a:ext cx="1739631" cy="544500"/>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rgbClr val="0072C6">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05050"/>
                  </a:solidFill>
                  <a:effectLst/>
                  <a:uLnTx/>
                  <a:uFillTx/>
                </a:endParaRPr>
              </a:p>
            </p:txBody>
          </p:sp>
          <p:grpSp>
            <p:nvGrpSpPr>
              <p:cNvPr id="177" name="Group 176"/>
              <p:cNvGrpSpPr>
                <a:grpSpLocks noChangeAspect="1"/>
              </p:cNvGrpSpPr>
              <p:nvPr/>
            </p:nvGrpSpPr>
            <p:grpSpPr>
              <a:xfrm>
                <a:off x="10524888" y="1861397"/>
                <a:ext cx="886784" cy="764469"/>
                <a:chOff x="10524888" y="1861397"/>
                <a:chExt cx="886784" cy="764469"/>
              </a:xfrm>
            </p:grpSpPr>
            <p:sp>
              <p:nvSpPr>
                <p:cNvPr id="178" name="Isosceles Triangle 177"/>
                <p:cNvSpPr/>
                <p:nvPr/>
              </p:nvSpPr>
              <p:spPr bwMode="auto">
                <a:xfrm>
                  <a:off x="10524888" y="1861397"/>
                  <a:ext cx="886784" cy="764469"/>
                </a:xfrm>
                <a:prstGeom prst="triangle">
                  <a:avLst/>
                </a:prstGeom>
                <a:solidFill>
                  <a:srgbClr val="0072C6">
                    <a:lumMod val="50000"/>
                  </a:srgbClr>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Oval 178"/>
                <p:cNvSpPr/>
                <p:nvPr/>
              </p:nvSpPr>
              <p:spPr bwMode="auto">
                <a:xfrm>
                  <a:off x="10899700" y="2092185"/>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0" name="Oval 179"/>
                <p:cNvSpPr/>
                <p:nvPr/>
              </p:nvSpPr>
              <p:spPr bwMode="auto">
                <a:xfrm>
                  <a:off x="10712294"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Oval 180"/>
                <p:cNvSpPr/>
                <p:nvPr/>
              </p:nvSpPr>
              <p:spPr bwMode="auto">
                <a:xfrm>
                  <a:off x="11077578"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82" name="Straight Connector 181"/>
                <p:cNvCxnSpPr/>
                <p:nvPr/>
              </p:nvCxnSpPr>
              <p:spPr>
                <a:xfrm flipH="1">
                  <a:off x="10799212" y="2214939"/>
                  <a:ext cx="137160" cy="209688"/>
                </a:xfrm>
                <a:prstGeom prst="line">
                  <a:avLst/>
                </a:prstGeom>
                <a:noFill/>
                <a:ln w="19050" cap="flat" cmpd="sng" algn="ctr">
                  <a:solidFill>
                    <a:srgbClr val="FFFFFF"/>
                  </a:solidFill>
                  <a:prstDash val="solid"/>
                  <a:headEnd type="none"/>
                  <a:tailEnd type="none"/>
                </a:ln>
                <a:effectLst/>
              </p:spPr>
            </p:cxnSp>
            <p:sp>
              <p:nvSpPr>
                <p:cNvPr id="183" name="Oval 182"/>
                <p:cNvSpPr/>
                <p:nvPr/>
              </p:nvSpPr>
              <p:spPr bwMode="auto">
                <a:xfrm>
                  <a:off x="10899700"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84" name="Straight Connector 183"/>
                <p:cNvCxnSpPr/>
                <p:nvPr/>
              </p:nvCxnSpPr>
              <p:spPr>
                <a:xfrm flipH="1">
                  <a:off x="10965898" y="2190286"/>
                  <a:ext cx="4764" cy="279235"/>
                </a:xfrm>
                <a:prstGeom prst="line">
                  <a:avLst/>
                </a:prstGeom>
                <a:noFill/>
                <a:ln w="19050" cap="flat" cmpd="sng" algn="ctr">
                  <a:solidFill>
                    <a:srgbClr val="FFFFFF"/>
                  </a:solidFill>
                  <a:prstDash val="solid"/>
                  <a:headEnd type="none"/>
                  <a:tailEnd type="none"/>
                </a:ln>
                <a:effectLst/>
              </p:spPr>
            </p:cxnSp>
            <p:cxnSp>
              <p:nvCxnSpPr>
                <p:cNvPr id="185" name="Straight Connector 184"/>
                <p:cNvCxnSpPr/>
                <p:nvPr/>
              </p:nvCxnSpPr>
              <p:spPr>
                <a:xfrm>
                  <a:off x="11000188" y="2214939"/>
                  <a:ext cx="137160" cy="209688"/>
                </a:xfrm>
                <a:prstGeom prst="line">
                  <a:avLst/>
                </a:prstGeom>
                <a:noFill/>
                <a:ln w="19050" cap="flat" cmpd="sng" algn="ctr">
                  <a:solidFill>
                    <a:srgbClr val="FFFFFF"/>
                  </a:solidFill>
                  <a:prstDash val="solid"/>
                  <a:headEnd type="none"/>
                  <a:tailEnd type="none"/>
                </a:ln>
                <a:effectLst/>
              </p:spPr>
            </p:cxnSp>
          </p:grpSp>
        </p:grpSp>
      </p:grpSp>
      <p:grpSp>
        <p:nvGrpSpPr>
          <p:cNvPr id="186" name="Group 185"/>
          <p:cNvGrpSpPr/>
          <p:nvPr/>
        </p:nvGrpSpPr>
        <p:grpSpPr>
          <a:xfrm>
            <a:off x="10233285" y="1912300"/>
            <a:ext cx="1680146" cy="688162"/>
            <a:chOff x="9334584" y="1758395"/>
            <a:chExt cx="2009255" cy="822960"/>
          </a:xfrm>
        </p:grpSpPr>
        <p:sp>
          <p:nvSpPr>
            <p:cNvPr id="187" name="Rectangle 186"/>
            <p:cNvSpPr/>
            <p:nvPr/>
          </p:nvSpPr>
          <p:spPr>
            <a:xfrm>
              <a:off x="9948176" y="2307586"/>
              <a:ext cx="329725" cy="257645"/>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IDP</a:t>
              </a:r>
            </a:p>
          </p:txBody>
        </p:sp>
        <p:grpSp>
          <p:nvGrpSpPr>
            <p:cNvPr id="188" name="Group 187"/>
            <p:cNvGrpSpPr>
              <a:grpSpLocks noChangeAspect="1"/>
            </p:cNvGrpSpPr>
            <p:nvPr/>
          </p:nvGrpSpPr>
          <p:grpSpPr>
            <a:xfrm>
              <a:off x="9334584" y="1758395"/>
              <a:ext cx="2009255" cy="822960"/>
              <a:chOff x="9123393" y="1688622"/>
              <a:chExt cx="2288279" cy="937244"/>
            </a:xfrm>
          </p:grpSpPr>
          <p:sp>
            <p:nvSpPr>
              <p:cNvPr id="189" name="Freeform 11"/>
              <p:cNvSpPr>
                <a:spLocks noEditPoints="1"/>
              </p:cNvSpPr>
              <p:nvPr/>
            </p:nvSpPr>
            <p:spPr bwMode="auto">
              <a:xfrm>
                <a:off x="9123393" y="1688622"/>
                <a:ext cx="1739631" cy="544500"/>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rgbClr val="0072C6">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05050"/>
                  </a:solidFill>
                  <a:effectLst/>
                  <a:uLnTx/>
                  <a:uFillTx/>
                </a:endParaRPr>
              </a:p>
            </p:txBody>
          </p:sp>
          <p:grpSp>
            <p:nvGrpSpPr>
              <p:cNvPr id="190" name="Group 189"/>
              <p:cNvGrpSpPr>
                <a:grpSpLocks noChangeAspect="1"/>
              </p:cNvGrpSpPr>
              <p:nvPr/>
            </p:nvGrpSpPr>
            <p:grpSpPr>
              <a:xfrm>
                <a:off x="10524888" y="1861397"/>
                <a:ext cx="886784" cy="764469"/>
                <a:chOff x="10524888" y="1861397"/>
                <a:chExt cx="886784" cy="764469"/>
              </a:xfrm>
            </p:grpSpPr>
            <p:sp>
              <p:nvSpPr>
                <p:cNvPr id="191" name="Isosceles Triangle 190"/>
                <p:cNvSpPr/>
                <p:nvPr/>
              </p:nvSpPr>
              <p:spPr bwMode="auto">
                <a:xfrm>
                  <a:off x="10524888" y="1861397"/>
                  <a:ext cx="886784" cy="764469"/>
                </a:xfrm>
                <a:prstGeom prst="triangle">
                  <a:avLst/>
                </a:prstGeom>
                <a:solidFill>
                  <a:srgbClr val="0072C6">
                    <a:lumMod val="50000"/>
                  </a:srgbClr>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2" name="Oval 191"/>
                <p:cNvSpPr/>
                <p:nvPr/>
              </p:nvSpPr>
              <p:spPr bwMode="auto">
                <a:xfrm>
                  <a:off x="10899700" y="2092185"/>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3" name="Oval 192"/>
                <p:cNvSpPr/>
                <p:nvPr/>
              </p:nvSpPr>
              <p:spPr bwMode="auto">
                <a:xfrm>
                  <a:off x="10712294"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4" name="Oval 193"/>
                <p:cNvSpPr/>
                <p:nvPr/>
              </p:nvSpPr>
              <p:spPr bwMode="auto">
                <a:xfrm>
                  <a:off x="11077578"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95" name="Straight Connector 194"/>
                <p:cNvCxnSpPr/>
                <p:nvPr/>
              </p:nvCxnSpPr>
              <p:spPr>
                <a:xfrm flipH="1">
                  <a:off x="10799212" y="2214939"/>
                  <a:ext cx="137160" cy="209688"/>
                </a:xfrm>
                <a:prstGeom prst="line">
                  <a:avLst/>
                </a:prstGeom>
                <a:noFill/>
                <a:ln w="19050" cap="flat" cmpd="sng" algn="ctr">
                  <a:solidFill>
                    <a:srgbClr val="FFFFFF"/>
                  </a:solidFill>
                  <a:prstDash val="solid"/>
                  <a:headEnd type="none"/>
                  <a:tailEnd type="none"/>
                </a:ln>
                <a:effectLst/>
              </p:spPr>
            </p:cxnSp>
            <p:sp>
              <p:nvSpPr>
                <p:cNvPr id="196" name="Oval 195"/>
                <p:cNvSpPr/>
                <p:nvPr/>
              </p:nvSpPr>
              <p:spPr bwMode="auto">
                <a:xfrm>
                  <a:off x="10899700"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97" name="Straight Connector 196"/>
                <p:cNvCxnSpPr/>
                <p:nvPr/>
              </p:nvCxnSpPr>
              <p:spPr>
                <a:xfrm flipH="1">
                  <a:off x="10965898" y="2190286"/>
                  <a:ext cx="4764" cy="279235"/>
                </a:xfrm>
                <a:prstGeom prst="line">
                  <a:avLst/>
                </a:prstGeom>
                <a:noFill/>
                <a:ln w="19050" cap="flat" cmpd="sng" algn="ctr">
                  <a:solidFill>
                    <a:srgbClr val="FFFFFF"/>
                  </a:solidFill>
                  <a:prstDash val="solid"/>
                  <a:headEnd type="none"/>
                  <a:tailEnd type="none"/>
                </a:ln>
                <a:effectLst/>
              </p:spPr>
            </p:cxnSp>
            <p:cxnSp>
              <p:nvCxnSpPr>
                <p:cNvPr id="198" name="Straight Connector 197"/>
                <p:cNvCxnSpPr/>
                <p:nvPr/>
              </p:nvCxnSpPr>
              <p:spPr>
                <a:xfrm>
                  <a:off x="11000188" y="2214939"/>
                  <a:ext cx="137160" cy="209688"/>
                </a:xfrm>
                <a:prstGeom prst="line">
                  <a:avLst/>
                </a:prstGeom>
                <a:noFill/>
                <a:ln w="19050" cap="flat" cmpd="sng" algn="ctr">
                  <a:solidFill>
                    <a:srgbClr val="FFFFFF"/>
                  </a:solidFill>
                  <a:prstDash val="solid"/>
                  <a:headEnd type="none"/>
                  <a:tailEnd type="none"/>
                </a:ln>
                <a:effectLst/>
              </p:spPr>
            </p:cxnSp>
          </p:grpSp>
        </p:grpSp>
      </p:grpSp>
      <p:grpSp>
        <p:nvGrpSpPr>
          <p:cNvPr id="199" name="Group 198"/>
          <p:cNvGrpSpPr/>
          <p:nvPr/>
        </p:nvGrpSpPr>
        <p:grpSpPr>
          <a:xfrm>
            <a:off x="5051685" y="2951318"/>
            <a:ext cx="1313394" cy="365760"/>
            <a:chOff x="1822696" y="3038404"/>
            <a:chExt cx="1313394" cy="365760"/>
          </a:xfrm>
        </p:grpSpPr>
        <p:cxnSp>
          <p:nvCxnSpPr>
            <p:cNvPr id="200" name="Straight Arrow Connector 199"/>
            <p:cNvCxnSpPr/>
            <p:nvPr/>
          </p:nvCxnSpPr>
          <p:spPr>
            <a:xfrm flipH="1">
              <a:off x="1822696" y="3221284"/>
              <a:ext cx="1313394" cy="1683"/>
            </a:xfrm>
            <a:prstGeom prst="straightConnector1">
              <a:avLst/>
            </a:prstGeom>
            <a:noFill/>
            <a:ln w="76200" cap="flat" cmpd="sng" algn="ctr">
              <a:solidFill>
                <a:srgbClr val="D2D2D2">
                  <a:lumMod val="50000"/>
                </a:srgbClr>
              </a:solidFill>
              <a:prstDash val="solid"/>
              <a:headEnd type="triangle"/>
              <a:tailEnd type="none"/>
            </a:ln>
            <a:effectLst/>
          </p:spPr>
        </p:cxnSp>
        <p:sp>
          <p:nvSpPr>
            <p:cNvPr id="201" name="TextBox 200"/>
            <p:cNvSpPr txBox="1"/>
            <p:nvPr/>
          </p:nvSpPr>
          <p:spPr>
            <a:xfrm flipH="1">
              <a:off x="2195528" y="3038404"/>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2</a:t>
              </a:r>
              <a:endParaRPr kumimoji="0" lang="en-US" sz="2400" b="0" i="0" u="none" strike="noStrike" kern="0" cap="none" spc="0" normalizeH="0" baseline="0" noProof="0" dirty="0">
                <a:ln>
                  <a:noFill/>
                </a:ln>
                <a:solidFill>
                  <a:srgbClr val="505050"/>
                </a:solidFill>
                <a:effectLst/>
                <a:uLnTx/>
                <a:uFillTx/>
              </a:endParaRPr>
            </a:p>
          </p:txBody>
        </p:sp>
      </p:grpSp>
      <p:grpSp>
        <p:nvGrpSpPr>
          <p:cNvPr id="202" name="Group 201"/>
          <p:cNvGrpSpPr/>
          <p:nvPr/>
        </p:nvGrpSpPr>
        <p:grpSpPr>
          <a:xfrm>
            <a:off x="7736679" y="3756934"/>
            <a:ext cx="2111859" cy="365760"/>
            <a:chOff x="4507690" y="3844020"/>
            <a:chExt cx="2111859" cy="365760"/>
          </a:xfrm>
        </p:grpSpPr>
        <p:cxnSp>
          <p:nvCxnSpPr>
            <p:cNvPr id="203" name="Straight Arrow Connector 202"/>
            <p:cNvCxnSpPr/>
            <p:nvPr/>
          </p:nvCxnSpPr>
          <p:spPr>
            <a:xfrm>
              <a:off x="4507690" y="4021888"/>
              <a:ext cx="2111859" cy="0"/>
            </a:xfrm>
            <a:prstGeom prst="straightConnector1">
              <a:avLst/>
            </a:prstGeom>
            <a:noFill/>
            <a:ln w="76200" cap="flat" cmpd="sng" algn="ctr">
              <a:solidFill>
                <a:srgbClr val="D2D2D2">
                  <a:lumMod val="50000"/>
                </a:srgbClr>
              </a:solidFill>
              <a:prstDash val="solid"/>
              <a:headEnd type="triangle"/>
              <a:tailEnd type="none"/>
            </a:ln>
            <a:effectLst/>
          </p:spPr>
        </p:cxnSp>
        <p:sp>
          <p:nvSpPr>
            <p:cNvPr id="204" name="TextBox 203"/>
            <p:cNvSpPr txBox="1"/>
            <p:nvPr/>
          </p:nvSpPr>
          <p:spPr>
            <a:xfrm flipH="1">
              <a:off x="5544010" y="3844020"/>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4</a:t>
              </a:r>
              <a:endParaRPr kumimoji="0" lang="en-US" sz="2400" b="0" i="0" u="none" strike="noStrike" kern="0" cap="none" spc="0" normalizeH="0" baseline="0" noProof="0" dirty="0">
                <a:ln>
                  <a:noFill/>
                </a:ln>
                <a:solidFill>
                  <a:srgbClr val="505050"/>
                </a:solidFill>
                <a:effectLst/>
                <a:uLnTx/>
                <a:uFillTx/>
              </a:endParaRPr>
            </a:p>
          </p:txBody>
        </p:sp>
      </p:grpSp>
      <p:grpSp>
        <p:nvGrpSpPr>
          <p:cNvPr id="205" name="Group 204"/>
          <p:cNvGrpSpPr>
            <a:grpSpLocks noChangeAspect="1"/>
          </p:cNvGrpSpPr>
          <p:nvPr/>
        </p:nvGrpSpPr>
        <p:grpSpPr>
          <a:xfrm>
            <a:off x="6500179" y="5456809"/>
            <a:ext cx="953857" cy="822960"/>
            <a:chOff x="1494617" y="5321228"/>
            <a:chExt cx="1059841" cy="914400"/>
          </a:xfrm>
        </p:grpSpPr>
        <p:sp>
          <p:nvSpPr>
            <p:cNvPr id="206" name="Rounded Rectangle 2067"/>
            <p:cNvSpPr>
              <a:spLocks noChangeAspect="1"/>
            </p:cNvSpPr>
            <p:nvPr/>
          </p:nvSpPr>
          <p:spPr bwMode="auto">
            <a:xfrm flipH="1">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07" name="Rectangle 206"/>
            <p:cNvSpPr/>
            <p:nvPr/>
          </p:nvSpPr>
          <p:spPr>
            <a:xfrm>
              <a:off x="1610456" y="5588589"/>
              <a:ext cx="798653" cy="478763"/>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Network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Resource</a:t>
              </a:r>
            </a:p>
          </p:txBody>
        </p:sp>
      </p:grpSp>
      <p:sp>
        <p:nvSpPr>
          <p:cNvPr id="208" name="Rectangle 207"/>
          <p:cNvSpPr/>
          <p:nvPr/>
        </p:nvSpPr>
        <p:spPr bwMode="auto">
          <a:xfrm>
            <a:off x="0" y="1233750"/>
            <a:ext cx="12436475" cy="70001"/>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9" name="Rectangle 208"/>
          <p:cNvSpPr/>
          <p:nvPr/>
        </p:nvSpPr>
        <p:spPr bwMode="auto">
          <a:xfrm>
            <a:off x="0" y="6489985"/>
            <a:ext cx="12436475" cy="504540"/>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0" name="TextBox 209"/>
          <p:cNvSpPr txBox="1"/>
          <p:nvPr/>
        </p:nvSpPr>
        <p:spPr>
          <a:xfrm>
            <a:off x="247243" y="2009962"/>
            <a:ext cx="3655320" cy="2511457"/>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000" b="1" i="0" u="none" strike="noStrike" kern="0" cap="none" spc="-100" normalizeH="0" baseline="0" noProof="0" dirty="0">
                <a:ln w="3175">
                  <a:noFill/>
                </a:ln>
                <a:solidFill>
                  <a:srgbClr val="505050"/>
                </a:solidFill>
                <a:effectLst/>
                <a:uLnTx/>
                <a:uFillTx/>
              </a:rPr>
              <a:t>THE USER AND DEVICE ARE THE WEAK LINKS</a:t>
            </a:r>
          </a:p>
        </p:txBody>
      </p:sp>
      <p:sp>
        <p:nvSpPr>
          <p:cNvPr id="211" name="Rounded Rectangle 210"/>
          <p:cNvSpPr/>
          <p:nvPr/>
        </p:nvSpPr>
        <p:spPr bwMode="auto">
          <a:xfrm>
            <a:off x="3902563" y="1617299"/>
            <a:ext cx="1035197" cy="2253999"/>
          </a:xfrm>
          <a:prstGeom prst="roundRect">
            <a:avLst>
              <a:gd name="adj" fmla="val 7423"/>
            </a:avLst>
          </a:prstGeom>
          <a:noFill/>
          <a:ln w="38100" cap="flat" cmpd="sng" algn="ctr">
            <a:solidFill>
              <a:srgbClr val="FF0000"/>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12" name="Straight Arrow Connector 211"/>
          <p:cNvCxnSpPr/>
          <p:nvPr/>
        </p:nvCxnSpPr>
        <p:spPr>
          <a:xfrm flipV="1">
            <a:off x="4376099" y="3892270"/>
            <a:ext cx="0" cy="959093"/>
          </a:xfrm>
          <a:prstGeom prst="straightConnector1">
            <a:avLst/>
          </a:prstGeom>
          <a:noFill/>
          <a:ln w="38100" cap="flat" cmpd="sng" algn="ctr">
            <a:solidFill>
              <a:srgbClr val="FF0000"/>
            </a:solidFill>
            <a:prstDash val="sysDot"/>
            <a:headEnd type="none" w="med" len="med"/>
            <a:tailEnd type="none" w="med" len="med"/>
          </a:ln>
          <a:effectLst/>
        </p:spPr>
      </p:cxnSp>
      <p:grpSp>
        <p:nvGrpSpPr>
          <p:cNvPr id="213" name="Group 212"/>
          <p:cNvGrpSpPr/>
          <p:nvPr/>
        </p:nvGrpSpPr>
        <p:grpSpPr>
          <a:xfrm>
            <a:off x="3944458" y="4862107"/>
            <a:ext cx="931833" cy="1178003"/>
            <a:chOff x="4093038" y="4291366"/>
            <a:chExt cx="634673" cy="802339"/>
          </a:xfrm>
        </p:grpSpPr>
        <p:grpSp>
          <p:nvGrpSpPr>
            <p:cNvPr id="214" name="Group 213"/>
            <p:cNvGrpSpPr/>
            <p:nvPr/>
          </p:nvGrpSpPr>
          <p:grpSpPr>
            <a:xfrm>
              <a:off x="4093038" y="4291366"/>
              <a:ext cx="634673" cy="586907"/>
              <a:chOff x="4896720" y="4408302"/>
              <a:chExt cx="1694419" cy="1566894"/>
            </a:xfrm>
          </p:grpSpPr>
          <p:sp>
            <p:nvSpPr>
              <p:cNvPr id="216" name="Trapezoid 215"/>
              <p:cNvSpPr/>
              <p:nvPr/>
            </p:nvSpPr>
            <p:spPr bwMode="auto">
              <a:xfrm rot="307808">
                <a:off x="5177973" y="4408302"/>
                <a:ext cx="1062454" cy="424853"/>
              </a:xfrm>
              <a:prstGeom prst="trapezoid">
                <a:avLst/>
              </a:pr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7" name="Freeform 216"/>
              <p:cNvSpPr/>
              <p:nvPr/>
            </p:nvSpPr>
            <p:spPr bwMode="auto">
              <a:xfrm>
                <a:off x="5180232" y="4849661"/>
                <a:ext cx="1126829" cy="763575"/>
              </a:xfrm>
              <a:custGeom>
                <a:avLst/>
                <a:gdLst>
                  <a:gd name="connsiteX0" fmla="*/ 1468669 w 1635135"/>
                  <a:gd name="connsiteY0" fmla="*/ 170121 h 1108019"/>
                  <a:gd name="connsiteX1" fmla="*/ 1596260 w 1635135"/>
                  <a:gd name="connsiteY1" fmla="*/ 595423 h 1108019"/>
                  <a:gd name="connsiteX2" fmla="*/ 1628158 w 1635135"/>
                  <a:gd name="connsiteY2" fmla="*/ 691116 h 1108019"/>
                  <a:gd name="connsiteX3" fmla="*/ 1479302 w 1635135"/>
                  <a:gd name="connsiteY3" fmla="*/ 723014 h 1108019"/>
                  <a:gd name="connsiteX4" fmla="*/ 1426139 w 1635135"/>
                  <a:gd name="connsiteY4" fmla="*/ 903768 h 1108019"/>
                  <a:gd name="connsiteX5" fmla="*/ 1468669 w 1635135"/>
                  <a:gd name="connsiteY5" fmla="*/ 1105786 h 1108019"/>
                  <a:gd name="connsiteX6" fmla="*/ 235292 w 1635135"/>
                  <a:gd name="connsiteY6" fmla="*/ 765544 h 1108019"/>
                  <a:gd name="connsiteX7" fmla="*/ 12009 w 1635135"/>
                  <a:gd name="connsiteY7" fmla="*/ 372140 h 1108019"/>
                  <a:gd name="connsiteX8" fmla="*/ 43906 w 1635135"/>
                  <a:gd name="connsiteY8" fmla="*/ 159489 h 1108019"/>
                  <a:gd name="connsiteX9" fmla="*/ 160864 w 1635135"/>
                  <a:gd name="connsiteY9" fmla="*/ 0 h 11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35" h="1108019">
                    <a:moveTo>
                      <a:pt x="1468669" y="170121"/>
                    </a:moveTo>
                    <a:cubicBezTo>
                      <a:pt x="1519174" y="338469"/>
                      <a:pt x="1569679" y="508591"/>
                      <a:pt x="1596260" y="595423"/>
                    </a:cubicBezTo>
                    <a:cubicBezTo>
                      <a:pt x="1622841" y="682255"/>
                      <a:pt x="1647651" y="669851"/>
                      <a:pt x="1628158" y="691116"/>
                    </a:cubicBezTo>
                    <a:cubicBezTo>
                      <a:pt x="1608665" y="712381"/>
                      <a:pt x="1512972" y="687572"/>
                      <a:pt x="1479302" y="723014"/>
                    </a:cubicBezTo>
                    <a:cubicBezTo>
                      <a:pt x="1445632" y="758456"/>
                      <a:pt x="1427911" y="839973"/>
                      <a:pt x="1426139" y="903768"/>
                    </a:cubicBezTo>
                    <a:cubicBezTo>
                      <a:pt x="1424367" y="967563"/>
                      <a:pt x="1667144" y="1128823"/>
                      <a:pt x="1468669" y="1105786"/>
                    </a:cubicBezTo>
                    <a:cubicBezTo>
                      <a:pt x="1270194" y="1082749"/>
                      <a:pt x="478069" y="887818"/>
                      <a:pt x="235292" y="765544"/>
                    </a:cubicBezTo>
                    <a:cubicBezTo>
                      <a:pt x="-7485" y="643270"/>
                      <a:pt x="43907" y="473149"/>
                      <a:pt x="12009" y="372140"/>
                    </a:cubicBezTo>
                    <a:cubicBezTo>
                      <a:pt x="-19889" y="271131"/>
                      <a:pt x="19097" y="221512"/>
                      <a:pt x="43906" y="159489"/>
                    </a:cubicBezTo>
                    <a:cubicBezTo>
                      <a:pt x="68715" y="97466"/>
                      <a:pt x="114789" y="48733"/>
                      <a:pt x="160864" y="0"/>
                    </a:cubicBezTo>
                  </a:path>
                </a:pathLst>
              </a:custGeom>
              <a:solidFill>
                <a:srgbClr val="FFFFFF"/>
              </a:solidFill>
              <a:ln w="38100" cap="sq" cmpd="sng" algn="ctr">
                <a:solidFill>
                  <a:srgbClr val="003963"/>
                </a:solidFill>
                <a:prstDash val="solid"/>
                <a:bevel/>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8" name="Freeform 217"/>
              <p:cNvSpPr/>
              <p:nvPr/>
            </p:nvSpPr>
            <p:spPr bwMode="auto">
              <a:xfrm>
                <a:off x="4896720" y="5199407"/>
                <a:ext cx="1522519" cy="775789"/>
              </a:xfrm>
              <a:custGeom>
                <a:avLst/>
                <a:gdLst>
                  <a:gd name="connsiteX0" fmla="*/ 210981 w 1522519"/>
                  <a:gd name="connsiteY0" fmla="*/ 0 h 775789"/>
                  <a:gd name="connsiteX1" fmla="*/ 1522519 w 1522519"/>
                  <a:gd name="connsiteY1" fmla="*/ 308267 h 775789"/>
                  <a:gd name="connsiteX2" fmla="*/ 1379437 w 1522519"/>
                  <a:gd name="connsiteY2" fmla="*/ 585921 h 775789"/>
                  <a:gd name="connsiteX3" fmla="*/ 1385624 w 1522519"/>
                  <a:gd name="connsiteY3" fmla="*/ 593999 h 775789"/>
                  <a:gd name="connsiteX4" fmla="*/ 1430970 w 1522519"/>
                  <a:gd name="connsiteY4" fmla="*/ 693758 h 775789"/>
                  <a:gd name="connsiteX5" fmla="*/ 1445462 w 1522519"/>
                  <a:gd name="connsiteY5" fmla="*/ 775789 h 775789"/>
                  <a:gd name="connsiteX6" fmla="*/ 0 w 1522519"/>
                  <a:gd name="connsiteY6" fmla="*/ 775789 h 775789"/>
                  <a:gd name="connsiteX7" fmla="*/ 11060 w 1522519"/>
                  <a:gd name="connsiteY7" fmla="*/ 703092 h 775789"/>
                  <a:gd name="connsiteX8" fmla="*/ 210066 w 1522519"/>
                  <a:gd name="connsiteY8" fmla="*/ 431600 h 775789"/>
                  <a:gd name="connsiteX9" fmla="*/ 305148 w 1522519"/>
                  <a:gd name="connsiteY9" fmla="*/ 373184 h 775789"/>
                  <a:gd name="connsiteX10" fmla="*/ 215956 w 1522519"/>
                  <a:gd name="connsiteY10" fmla="*/ 352221 h 77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2519" h="775789">
                    <a:moveTo>
                      <a:pt x="210981" y="0"/>
                    </a:moveTo>
                    <a:lnTo>
                      <a:pt x="1522519" y="308267"/>
                    </a:lnTo>
                    <a:lnTo>
                      <a:pt x="1379437" y="585921"/>
                    </a:lnTo>
                    <a:lnTo>
                      <a:pt x="1385624" y="593999"/>
                    </a:lnTo>
                    <a:cubicBezTo>
                      <a:pt x="1404816" y="625726"/>
                      <a:pt x="1420089" y="659092"/>
                      <a:pt x="1430970" y="693758"/>
                    </a:cubicBezTo>
                    <a:lnTo>
                      <a:pt x="1445462" y="775789"/>
                    </a:lnTo>
                    <a:lnTo>
                      <a:pt x="0" y="775789"/>
                    </a:lnTo>
                    <a:lnTo>
                      <a:pt x="11060" y="703092"/>
                    </a:lnTo>
                    <a:cubicBezTo>
                      <a:pt x="41428" y="598115"/>
                      <a:pt x="112011" y="504461"/>
                      <a:pt x="210066" y="431600"/>
                    </a:cubicBezTo>
                    <a:lnTo>
                      <a:pt x="305148" y="373184"/>
                    </a:lnTo>
                    <a:lnTo>
                      <a:pt x="215956" y="352221"/>
                    </a:lnTo>
                    <a:close/>
                  </a:path>
                </a:pathLst>
              </a:cu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9" name="Rectangle 218"/>
              <p:cNvSpPr/>
              <p:nvPr/>
            </p:nvSpPr>
            <p:spPr bwMode="auto">
              <a:xfrm rot="397345">
                <a:off x="4979139" y="4832275"/>
                <a:ext cx="1612000" cy="102582"/>
              </a:xfrm>
              <a:prstGeom prst="rect">
                <a:avLst/>
              </a:pr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0" name="Oval 219"/>
              <p:cNvSpPr/>
              <p:nvPr/>
            </p:nvSpPr>
            <p:spPr bwMode="auto">
              <a:xfrm>
                <a:off x="6004518" y="5041054"/>
                <a:ext cx="109909" cy="109909"/>
              </a:xfrm>
              <a:prstGeom prst="ellipse">
                <a:avLst/>
              </a:pr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15" name="TextBox 214"/>
            <p:cNvSpPr txBox="1"/>
            <p:nvPr/>
          </p:nvSpPr>
          <p:spPr>
            <a:xfrm flipH="1">
              <a:off x="4153267" y="4946966"/>
              <a:ext cx="449825" cy="146739"/>
            </a:xfrm>
            <a:prstGeom prst="rect">
              <a:avLst/>
            </a:prstGeom>
          </p:spPr>
          <p:txBody>
            <a:bodyPr wrap="none" lIns="0" tIns="0" rIns="0" bIns="0">
              <a:spAutoFit/>
            </a:bodyPr>
            <a:lstStyle>
              <a:defPPr>
                <a:defRPr lang="en-US"/>
              </a:defPPr>
              <a:lvl1pPr>
                <a:defRPr sz="16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Bad Guy</a:t>
              </a:r>
            </a:p>
          </p:txBody>
        </p:sp>
      </p:grpSp>
      <p:sp>
        <p:nvSpPr>
          <p:cNvPr id="221" name="Rounded Rectangle 220"/>
          <p:cNvSpPr/>
          <p:nvPr/>
        </p:nvSpPr>
        <p:spPr bwMode="auto">
          <a:xfrm>
            <a:off x="6366202" y="2993106"/>
            <a:ext cx="1239017" cy="1220669"/>
          </a:xfrm>
          <a:prstGeom prst="roundRect">
            <a:avLst>
              <a:gd name="adj" fmla="val 7423"/>
            </a:avLst>
          </a:prstGeom>
          <a:noFill/>
          <a:ln w="38100" cap="flat" cmpd="sng" algn="ctr">
            <a:solidFill>
              <a:srgbClr val="FF0000"/>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22" name="Straight Arrow Connector 221"/>
          <p:cNvCxnSpPr>
            <a:endCxn id="221" idx="1"/>
          </p:cNvCxnSpPr>
          <p:nvPr/>
        </p:nvCxnSpPr>
        <p:spPr>
          <a:xfrm flipV="1">
            <a:off x="4720064" y="3603441"/>
            <a:ext cx="1646138" cy="1323074"/>
          </a:xfrm>
          <a:prstGeom prst="straightConnector1">
            <a:avLst/>
          </a:prstGeom>
          <a:noFill/>
          <a:ln w="38100" cap="flat" cmpd="sng" algn="ctr">
            <a:solidFill>
              <a:srgbClr val="FF0000"/>
            </a:solidFill>
            <a:prstDash val="sysDot"/>
            <a:headEnd type="none" w="med" len="med"/>
            <a:tailEnd type="none" w="med" len="med"/>
          </a:ln>
          <a:effectLst/>
        </p:spPr>
      </p:cxnSp>
    </p:spTree>
    <p:extLst>
      <p:ext uri="{BB962C8B-B14F-4D97-AF65-F5344CB8AC3E}">
        <p14:creationId xmlns:p14="http://schemas.microsoft.com/office/powerpoint/2010/main" val="849503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cTn>
                              </p:par>
                              <p:par>
                                <p:cTn id="8" presetID="10" presetClass="entr" presetSubtype="0"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par>
                                <p:cTn id="11" presetID="10" presetClass="entr" presetSubtype="0" fill="hold" nodeType="with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fade">
                                      <p:cBhvr>
                                        <p:cTn id="13" dur="500"/>
                                        <p:tgtEl>
                                          <p:spTgt spid="21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up)">
                                      <p:cBhvr>
                                        <p:cTn id="16" dur="500"/>
                                        <p:tgtEl>
                                          <p:spTgt spid="2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1"/>
                                        </p:tgtEl>
                                        <p:attrNameLst>
                                          <p:attrName>style.visibility</p:attrName>
                                        </p:attrNameLst>
                                      </p:cBhvr>
                                      <p:to>
                                        <p:strVal val="visible"/>
                                      </p:to>
                                    </p:set>
                                    <p:animEffect transition="in" filter="fade">
                                      <p:cBhvr>
                                        <p:cTn id="21" dur="500"/>
                                        <p:tgtEl>
                                          <p:spTgt spid="221"/>
                                        </p:tgtEl>
                                      </p:cBhvr>
                                    </p:animEffect>
                                  </p:childTnLst>
                                </p:cTn>
                              </p:par>
                              <p:par>
                                <p:cTn id="22" presetID="10" presetClass="entr" presetSubtype="0" fill="hold" nodeType="withEffect">
                                  <p:stCondLst>
                                    <p:cond delay="0"/>
                                  </p:stCondLst>
                                  <p:childTnLst>
                                    <p:set>
                                      <p:cBhvr>
                                        <p:cTn id="23" dur="1" fill="hold">
                                          <p:stCondLst>
                                            <p:cond delay="0"/>
                                          </p:stCondLst>
                                        </p:cTn>
                                        <p:tgtEl>
                                          <p:spTgt spid="222"/>
                                        </p:tgtEl>
                                        <p:attrNameLst>
                                          <p:attrName>style.visibility</p:attrName>
                                        </p:attrNameLst>
                                      </p:cBhvr>
                                      <p:to>
                                        <p:strVal val="visible"/>
                                      </p:to>
                                    </p:set>
                                    <p:animEffect transition="in" filter="fade">
                                      <p:cBhvr>
                                        <p:cTn id="24"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animBg="1"/>
      <p:bldP spid="2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952010"/>
            <a:ext cx="12436475" cy="509050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1"/>
          <p:cNvSpPr txBox="1">
            <a:spLocks/>
          </p:cNvSpPr>
          <p:nvPr/>
        </p:nvSpPr>
        <p:spPr>
          <a:xfrm>
            <a:off x="768719" y="1992674"/>
            <a:ext cx="3142882"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4000" b="1" dirty="0">
                <a:solidFill>
                  <a:schemeClr val="bg1">
                    <a:lumMod val="95000"/>
                  </a:schemeClr>
                </a:solidFill>
                <a:latin typeface="+mn-lt"/>
              </a:rPr>
              <a:t>PKI SOLUTIONS</a:t>
            </a:r>
          </a:p>
        </p:txBody>
      </p:sp>
      <p:sp>
        <p:nvSpPr>
          <p:cNvPr id="47" name="Title 1"/>
          <p:cNvSpPr txBox="1">
            <a:spLocks/>
          </p:cNvSpPr>
          <p:nvPr/>
        </p:nvSpPr>
        <p:spPr>
          <a:xfrm>
            <a:off x="768718" y="4077539"/>
            <a:ext cx="4435005" cy="332399"/>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spcAft>
                <a:spcPts val="1200"/>
              </a:spcAft>
            </a:pPr>
            <a:r>
              <a:rPr lang="en-US" sz="2400" dirty="0">
                <a:solidFill>
                  <a:schemeClr val="bg1"/>
                </a:solidFill>
                <a:latin typeface="+mn-lt"/>
              </a:rPr>
              <a:t>Complex, costly, and under attack</a:t>
            </a:r>
          </a:p>
        </p:txBody>
      </p:sp>
      <p:sp>
        <p:nvSpPr>
          <p:cNvPr id="14" name="Freeform 28"/>
          <p:cNvSpPr>
            <a:spLocks/>
          </p:cNvSpPr>
          <p:nvPr/>
        </p:nvSpPr>
        <p:spPr bwMode="black">
          <a:xfrm>
            <a:off x="6061701" y="4077539"/>
            <a:ext cx="2489901" cy="2095695"/>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solidFill>
            <a:srgbClr val="FFFFFF"/>
          </a:solidFill>
          <a:ln w="9525">
            <a:solidFill>
              <a:srgbClr val="003C6C"/>
            </a:solidFill>
            <a:round/>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16" name="Oval 30"/>
          <p:cNvSpPr>
            <a:spLocks noChangeArrowheads="1"/>
          </p:cNvSpPr>
          <p:nvPr/>
        </p:nvSpPr>
        <p:spPr bwMode="black">
          <a:xfrm>
            <a:off x="6573459" y="2473797"/>
            <a:ext cx="1486068" cy="1485681"/>
          </a:xfrm>
          <a:prstGeom prst="ellipse">
            <a:avLst/>
          </a:prstGeom>
          <a:solidFill>
            <a:srgbClr val="FFFFFF"/>
          </a:solidFill>
          <a:ln w="57150">
            <a:solidFill>
              <a:srgbClr val="003C6C"/>
            </a:solidFill>
            <a:round/>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36" name="Rectangle 35"/>
          <p:cNvSpPr/>
          <p:nvPr/>
        </p:nvSpPr>
        <p:spPr bwMode="auto">
          <a:xfrm>
            <a:off x="0" y="6042514"/>
            <a:ext cx="12436475" cy="95201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7" name="Group 16"/>
          <p:cNvGrpSpPr/>
          <p:nvPr/>
        </p:nvGrpSpPr>
        <p:grpSpPr>
          <a:xfrm>
            <a:off x="8369313" y="3100670"/>
            <a:ext cx="5010023" cy="2982569"/>
            <a:chOff x="13381038" y="5965825"/>
            <a:chExt cx="5718176" cy="3602038"/>
          </a:xfrm>
          <a:solidFill>
            <a:schemeClr val="bg1"/>
          </a:solidFill>
        </p:grpSpPr>
        <p:sp>
          <p:nvSpPr>
            <p:cNvPr id="18" name="Freeform 17"/>
            <p:cNvSpPr>
              <a:spLocks noEditPoints="1"/>
            </p:cNvSpPr>
            <p:nvPr/>
          </p:nvSpPr>
          <p:spPr bwMode="auto">
            <a:xfrm>
              <a:off x="13381038" y="6529388"/>
              <a:ext cx="1277938" cy="3027363"/>
            </a:xfrm>
            <a:custGeom>
              <a:avLst/>
              <a:gdLst>
                <a:gd name="T0" fmla="*/ 178 w 805"/>
                <a:gd name="T1" fmla="*/ 1345 h 1907"/>
                <a:gd name="T2" fmla="*/ 178 w 805"/>
                <a:gd name="T3" fmla="*/ 1523 h 1907"/>
                <a:gd name="T4" fmla="*/ 348 w 805"/>
                <a:gd name="T5" fmla="*/ 1523 h 1907"/>
                <a:gd name="T6" fmla="*/ 348 w 805"/>
                <a:gd name="T7" fmla="*/ 1345 h 1907"/>
                <a:gd name="T8" fmla="*/ 178 w 805"/>
                <a:gd name="T9" fmla="*/ 1345 h 1907"/>
                <a:gd name="T10" fmla="*/ 178 w 805"/>
                <a:gd name="T11" fmla="*/ 1345 h 1907"/>
                <a:gd name="T12" fmla="*/ 178 w 805"/>
                <a:gd name="T13" fmla="*/ 1120 h 1907"/>
                <a:gd name="T14" fmla="*/ 178 w 805"/>
                <a:gd name="T15" fmla="*/ 1298 h 1907"/>
                <a:gd name="T16" fmla="*/ 348 w 805"/>
                <a:gd name="T17" fmla="*/ 1298 h 1907"/>
                <a:gd name="T18" fmla="*/ 348 w 805"/>
                <a:gd name="T19" fmla="*/ 1120 h 1907"/>
                <a:gd name="T20" fmla="*/ 178 w 805"/>
                <a:gd name="T21" fmla="*/ 1120 h 1907"/>
                <a:gd name="T22" fmla="*/ 178 w 805"/>
                <a:gd name="T23" fmla="*/ 1120 h 1907"/>
                <a:gd name="T24" fmla="*/ 178 w 805"/>
                <a:gd name="T25" fmla="*/ 881 h 1907"/>
                <a:gd name="T26" fmla="*/ 178 w 805"/>
                <a:gd name="T27" fmla="*/ 1059 h 1907"/>
                <a:gd name="T28" fmla="*/ 348 w 805"/>
                <a:gd name="T29" fmla="*/ 1059 h 1907"/>
                <a:gd name="T30" fmla="*/ 348 w 805"/>
                <a:gd name="T31" fmla="*/ 881 h 1907"/>
                <a:gd name="T32" fmla="*/ 178 w 805"/>
                <a:gd name="T33" fmla="*/ 881 h 1907"/>
                <a:gd name="T34" fmla="*/ 178 w 805"/>
                <a:gd name="T35" fmla="*/ 881 h 1907"/>
                <a:gd name="T36" fmla="*/ 178 w 805"/>
                <a:gd name="T37" fmla="*/ 630 h 1907"/>
                <a:gd name="T38" fmla="*/ 178 w 805"/>
                <a:gd name="T39" fmla="*/ 808 h 1907"/>
                <a:gd name="T40" fmla="*/ 348 w 805"/>
                <a:gd name="T41" fmla="*/ 808 h 1907"/>
                <a:gd name="T42" fmla="*/ 348 w 805"/>
                <a:gd name="T43" fmla="*/ 630 h 1907"/>
                <a:gd name="T44" fmla="*/ 178 w 805"/>
                <a:gd name="T45" fmla="*/ 630 h 1907"/>
                <a:gd name="T46" fmla="*/ 178 w 805"/>
                <a:gd name="T47" fmla="*/ 630 h 1907"/>
                <a:gd name="T48" fmla="*/ 455 w 805"/>
                <a:gd name="T49" fmla="*/ 384 h 1907"/>
                <a:gd name="T50" fmla="*/ 455 w 805"/>
                <a:gd name="T51" fmla="*/ 564 h 1907"/>
                <a:gd name="T52" fmla="*/ 627 w 805"/>
                <a:gd name="T53" fmla="*/ 564 h 1907"/>
                <a:gd name="T54" fmla="*/ 627 w 805"/>
                <a:gd name="T55" fmla="*/ 384 h 1907"/>
                <a:gd name="T56" fmla="*/ 455 w 805"/>
                <a:gd name="T57" fmla="*/ 384 h 1907"/>
                <a:gd name="T58" fmla="*/ 455 w 805"/>
                <a:gd name="T59" fmla="*/ 384 h 1907"/>
                <a:gd name="T60" fmla="*/ 178 w 805"/>
                <a:gd name="T61" fmla="*/ 384 h 1907"/>
                <a:gd name="T62" fmla="*/ 178 w 805"/>
                <a:gd name="T63" fmla="*/ 564 h 1907"/>
                <a:gd name="T64" fmla="*/ 348 w 805"/>
                <a:gd name="T65" fmla="*/ 564 h 1907"/>
                <a:gd name="T66" fmla="*/ 348 w 805"/>
                <a:gd name="T67" fmla="*/ 384 h 1907"/>
                <a:gd name="T68" fmla="*/ 178 w 805"/>
                <a:gd name="T69" fmla="*/ 384 h 1907"/>
                <a:gd name="T70" fmla="*/ 178 w 805"/>
                <a:gd name="T71" fmla="*/ 384 h 1907"/>
                <a:gd name="T72" fmla="*/ 455 w 805"/>
                <a:gd name="T73" fmla="*/ 137 h 1907"/>
                <a:gd name="T74" fmla="*/ 455 w 805"/>
                <a:gd name="T75" fmla="*/ 315 h 1907"/>
                <a:gd name="T76" fmla="*/ 627 w 805"/>
                <a:gd name="T77" fmla="*/ 315 h 1907"/>
                <a:gd name="T78" fmla="*/ 627 w 805"/>
                <a:gd name="T79" fmla="*/ 137 h 1907"/>
                <a:gd name="T80" fmla="*/ 455 w 805"/>
                <a:gd name="T81" fmla="*/ 137 h 1907"/>
                <a:gd name="T82" fmla="*/ 455 w 805"/>
                <a:gd name="T83" fmla="*/ 137 h 1907"/>
                <a:gd name="T84" fmla="*/ 178 w 805"/>
                <a:gd name="T85" fmla="*/ 137 h 1907"/>
                <a:gd name="T86" fmla="*/ 178 w 805"/>
                <a:gd name="T87" fmla="*/ 315 h 1907"/>
                <a:gd name="T88" fmla="*/ 348 w 805"/>
                <a:gd name="T89" fmla="*/ 315 h 1907"/>
                <a:gd name="T90" fmla="*/ 348 w 805"/>
                <a:gd name="T91" fmla="*/ 137 h 1907"/>
                <a:gd name="T92" fmla="*/ 178 w 805"/>
                <a:gd name="T93" fmla="*/ 137 h 1907"/>
                <a:gd name="T94" fmla="*/ 178 w 805"/>
                <a:gd name="T95" fmla="*/ 137 h 1907"/>
                <a:gd name="T96" fmla="*/ 0 w 805"/>
                <a:gd name="T97" fmla="*/ 0 h 1907"/>
                <a:gd name="T98" fmla="*/ 805 w 805"/>
                <a:gd name="T99" fmla="*/ 0 h 1907"/>
                <a:gd name="T100" fmla="*/ 805 w 805"/>
                <a:gd name="T101" fmla="*/ 694 h 1907"/>
                <a:gd name="T102" fmla="*/ 426 w 805"/>
                <a:gd name="T103" fmla="*/ 694 h 1907"/>
                <a:gd name="T104" fmla="*/ 426 w 805"/>
                <a:gd name="T105" fmla="*/ 1907 h 1907"/>
                <a:gd name="T106" fmla="*/ 0 w 805"/>
                <a:gd name="T107" fmla="*/ 1907 h 1907"/>
                <a:gd name="T108" fmla="*/ 0 w 805"/>
                <a:gd name="T109" fmla="*/ 0 h 1907"/>
                <a:gd name="T110" fmla="*/ 0 w 805"/>
                <a:gd name="T111"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5" h="1907">
                  <a:moveTo>
                    <a:pt x="178" y="1345"/>
                  </a:moveTo>
                  <a:lnTo>
                    <a:pt x="178" y="1523"/>
                  </a:lnTo>
                  <a:lnTo>
                    <a:pt x="348" y="1523"/>
                  </a:lnTo>
                  <a:lnTo>
                    <a:pt x="348" y="1345"/>
                  </a:lnTo>
                  <a:lnTo>
                    <a:pt x="178" y="1345"/>
                  </a:lnTo>
                  <a:lnTo>
                    <a:pt x="178" y="1345"/>
                  </a:lnTo>
                  <a:close/>
                  <a:moveTo>
                    <a:pt x="178" y="1120"/>
                  </a:moveTo>
                  <a:lnTo>
                    <a:pt x="178" y="1298"/>
                  </a:lnTo>
                  <a:lnTo>
                    <a:pt x="348" y="1298"/>
                  </a:lnTo>
                  <a:lnTo>
                    <a:pt x="348" y="1120"/>
                  </a:lnTo>
                  <a:lnTo>
                    <a:pt x="178" y="1120"/>
                  </a:lnTo>
                  <a:lnTo>
                    <a:pt x="178" y="1120"/>
                  </a:lnTo>
                  <a:close/>
                  <a:moveTo>
                    <a:pt x="178" y="881"/>
                  </a:moveTo>
                  <a:lnTo>
                    <a:pt x="178" y="1059"/>
                  </a:lnTo>
                  <a:lnTo>
                    <a:pt x="348" y="1059"/>
                  </a:lnTo>
                  <a:lnTo>
                    <a:pt x="348" y="881"/>
                  </a:lnTo>
                  <a:lnTo>
                    <a:pt x="178" y="881"/>
                  </a:lnTo>
                  <a:lnTo>
                    <a:pt x="178" y="881"/>
                  </a:lnTo>
                  <a:close/>
                  <a:moveTo>
                    <a:pt x="178" y="630"/>
                  </a:moveTo>
                  <a:lnTo>
                    <a:pt x="178" y="808"/>
                  </a:lnTo>
                  <a:lnTo>
                    <a:pt x="348" y="808"/>
                  </a:lnTo>
                  <a:lnTo>
                    <a:pt x="348" y="630"/>
                  </a:lnTo>
                  <a:lnTo>
                    <a:pt x="178" y="630"/>
                  </a:lnTo>
                  <a:lnTo>
                    <a:pt x="178" y="630"/>
                  </a:lnTo>
                  <a:close/>
                  <a:moveTo>
                    <a:pt x="455" y="384"/>
                  </a:moveTo>
                  <a:lnTo>
                    <a:pt x="455" y="564"/>
                  </a:lnTo>
                  <a:lnTo>
                    <a:pt x="627" y="564"/>
                  </a:lnTo>
                  <a:lnTo>
                    <a:pt x="627" y="384"/>
                  </a:lnTo>
                  <a:lnTo>
                    <a:pt x="455" y="384"/>
                  </a:lnTo>
                  <a:lnTo>
                    <a:pt x="455" y="384"/>
                  </a:lnTo>
                  <a:close/>
                  <a:moveTo>
                    <a:pt x="178" y="384"/>
                  </a:moveTo>
                  <a:lnTo>
                    <a:pt x="178" y="564"/>
                  </a:lnTo>
                  <a:lnTo>
                    <a:pt x="348" y="564"/>
                  </a:lnTo>
                  <a:lnTo>
                    <a:pt x="348" y="384"/>
                  </a:lnTo>
                  <a:lnTo>
                    <a:pt x="178" y="384"/>
                  </a:lnTo>
                  <a:lnTo>
                    <a:pt x="178" y="384"/>
                  </a:lnTo>
                  <a:close/>
                  <a:moveTo>
                    <a:pt x="455" y="137"/>
                  </a:moveTo>
                  <a:lnTo>
                    <a:pt x="455" y="315"/>
                  </a:lnTo>
                  <a:lnTo>
                    <a:pt x="627" y="315"/>
                  </a:lnTo>
                  <a:lnTo>
                    <a:pt x="627" y="137"/>
                  </a:lnTo>
                  <a:lnTo>
                    <a:pt x="455" y="137"/>
                  </a:lnTo>
                  <a:lnTo>
                    <a:pt x="455" y="137"/>
                  </a:lnTo>
                  <a:close/>
                  <a:moveTo>
                    <a:pt x="178" y="137"/>
                  </a:moveTo>
                  <a:lnTo>
                    <a:pt x="178" y="315"/>
                  </a:lnTo>
                  <a:lnTo>
                    <a:pt x="348" y="315"/>
                  </a:lnTo>
                  <a:lnTo>
                    <a:pt x="348" y="137"/>
                  </a:lnTo>
                  <a:lnTo>
                    <a:pt x="178" y="137"/>
                  </a:lnTo>
                  <a:lnTo>
                    <a:pt x="178" y="137"/>
                  </a:lnTo>
                  <a:close/>
                  <a:moveTo>
                    <a:pt x="0" y="0"/>
                  </a:moveTo>
                  <a:lnTo>
                    <a:pt x="805" y="0"/>
                  </a:lnTo>
                  <a:lnTo>
                    <a:pt x="805" y="694"/>
                  </a:lnTo>
                  <a:lnTo>
                    <a:pt x="426" y="694"/>
                  </a:lnTo>
                  <a:lnTo>
                    <a:pt x="426" y="1907"/>
                  </a:lnTo>
                  <a:lnTo>
                    <a:pt x="0" y="1907"/>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defPPr>
                <a:defRPr lang="en-US"/>
              </a:defPPr>
              <a:lvl1pPr marL="0" algn="l" defTabSz="932316" rtl="0" eaLnBrk="1" latinLnBrk="0" hangingPunct="1">
                <a:defRPr sz="1836" kern="1200">
                  <a:solidFill>
                    <a:schemeClr val="tx1"/>
                  </a:solidFill>
                  <a:latin typeface="+mn-lt"/>
                  <a:ea typeface="+mn-ea"/>
                  <a:cs typeface="+mn-cs"/>
                </a:defRPr>
              </a:lvl1pPr>
              <a:lvl2pPr marL="466155" algn="l" defTabSz="932316" rtl="0" eaLnBrk="1" latinLnBrk="0" hangingPunct="1">
                <a:defRPr sz="1836" kern="1200">
                  <a:solidFill>
                    <a:schemeClr val="tx1"/>
                  </a:solidFill>
                  <a:latin typeface="+mn-lt"/>
                  <a:ea typeface="+mn-ea"/>
                  <a:cs typeface="+mn-cs"/>
                </a:defRPr>
              </a:lvl2pPr>
              <a:lvl3pPr marL="932316" algn="l" defTabSz="932316" rtl="0" eaLnBrk="1" latinLnBrk="0" hangingPunct="1">
                <a:defRPr sz="1836" kern="1200">
                  <a:solidFill>
                    <a:schemeClr val="tx1"/>
                  </a:solidFill>
                  <a:latin typeface="+mn-lt"/>
                  <a:ea typeface="+mn-ea"/>
                  <a:cs typeface="+mn-cs"/>
                </a:defRPr>
              </a:lvl3pPr>
              <a:lvl4pPr marL="1398471" algn="l" defTabSz="932316" rtl="0" eaLnBrk="1" latinLnBrk="0" hangingPunct="1">
                <a:defRPr sz="1836" kern="1200">
                  <a:solidFill>
                    <a:schemeClr val="tx1"/>
                  </a:solidFill>
                  <a:latin typeface="+mn-lt"/>
                  <a:ea typeface="+mn-ea"/>
                  <a:cs typeface="+mn-cs"/>
                </a:defRPr>
              </a:lvl4pPr>
              <a:lvl5pPr marL="1864631" algn="l" defTabSz="932316" rtl="0" eaLnBrk="1" latinLnBrk="0" hangingPunct="1">
                <a:defRPr sz="1836" kern="1200">
                  <a:solidFill>
                    <a:schemeClr val="tx1"/>
                  </a:solidFill>
                  <a:latin typeface="+mn-lt"/>
                  <a:ea typeface="+mn-ea"/>
                  <a:cs typeface="+mn-cs"/>
                </a:defRPr>
              </a:lvl5pPr>
              <a:lvl6pPr marL="2330787" algn="l" defTabSz="932316" rtl="0" eaLnBrk="1" latinLnBrk="0" hangingPunct="1">
                <a:defRPr sz="1836" kern="1200">
                  <a:solidFill>
                    <a:schemeClr val="tx1"/>
                  </a:solidFill>
                  <a:latin typeface="+mn-lt"/>
                  <a:ea typeface="+mn-ea"/>
                  <a:cs typeface="+mn-cs"/>
                </a:defRPr>
              </a:lvl6pPr>
              <a:lvl7pPr marL="2796947" algn="l" defTabSz="932316" rtl="0" eaLnBrk="1" latinLnBrk="0" hangingPunct="1">
                <a:defRPr sz="1836" kern="1200">
                  <a:solidFill>
                    <a:schemeClr val="tx1"/>
                  </a:solidFill>
                  <a:latin typeface="+mn-lt"/>
                  <a:ea typeface="+mn-ea"/>
                  <a:cs typeface="+mn-cs"/>
                </a:defRPr>
              </a:lvl7pPr>
              <a:lvl8pPr marL="3263102" algn="l" defTabSz="932316" rtl="0" eaLnBrk="1" latinLnBrk="0" hangingPunct="1">
                <a:defRPr sz="1836" kern="1200">
                  <a:solidFill>
                    <a:schemeClr val="tx1"/>
                  </a:solidFill>
                  <a:latin typeface="+mn-lt"/>
                  <a:ea typeface="+mn-ea"/>
                  <a:cs typeface="+mn-cs"/>
                </a:defRPr>
              </a:lvl8pPr>
              <a:lvl9pPr marL="3729258" algn="l" defTabSz="932316" rtl="0" eaLnBrk="1" latinLnBrk="0" hangingPunct="1">
                <a:defRPr sz="1836" kern="1200">
                  <a:solidFill>
                    <a:schemeClr val="tx1"/>
                  </a:solidFill>
                  <a:latin typeface="+mn-lt"/>
                  <a:ea typeface="+mn-ea"/>
                  <a:cs typeface="+mn-cs"/>
                </a:defRPr>
              </a:lvl9pPr>
            </a:lstStyle>
            <a:p>
              <a:pPr>
                <a:defRPr/>
              </a:pPr>
              <a:endParaRPr lang="en-US" sz="1765">
                <a:solidFill>
                  <a:srgbClr val="505050"/>
                </a:solidFill>
              </a:endParaRPr>
            </a:p>
          </p:txBody>
        </p:sp>
        <p:sp>
          <p:nvSpPr>
            <p:cNvPr id="20" name="Freeform 19"/>
            <p:cNvSpPr>
              <a:spLocks/>
            </p:cNvSpPr>
            <p:nvPr/>
          </p:nvSpPr>
          <p:spPr bwMode="auto">
            <a:xfrm>
              <a:off x="16198851" y="7683500"/>
              <a:ext cx="2900363" cy="1884363"/>
            </a:xfrm>
            <a:custGeom>
              <a:avLst/>
              <a:gdLst>
                <a:gd name="T0" fmla="*/ 768 w 772"/>
                <a:gd name="T1" fmla="*/ 328 h 501"/>
                <a:gd name="T2" fmla="*/ 756 w 772"/>
                <a:gd name="T3" fmla="*/ 292 h 501"/>
                <a:gd name="T4" fmla="*/ 737 w 772"/>
                <a:gd name="T5" fmla="*/ 260 h 501"/>
                <a:gd name="T6" fmla="*/ 712 w 772"/>
                <a:gd name="T7" fmla="*/ 232 h 501"/>
                <a:gd name="T8" fmla="*/ 682 w 772"/>
                <a:gd name="T9" fmla="*/ 210 h 501"/>
                <a:gd name="T10" fmla="*/ 668 w 772"/>
                <a:gd name="T11" fmla="*/ 202 h 501"/>
                <a:gd name="T12" fmla="*/ 666 w 772"/>
                <a:gd name="T13" fmla="*/ 184 h 501"/>
                <a:gd name="T14" fmla="*/ 662 w 772"/>
                <a:gd name="T15" fmla="*/ 165 h 501"/>
                <a:gd name="T16" fmla="*/ 656 w 772"/>
                <a:gd name="T17" fmla="*/ 149 h 501"/>
                <a:gd name="T18" fmla="*/ 647 w 772"/>
                <a:gd name="T19" fmla="*/ 133 h 501"/>
                <a:gd name="T20" fmla="*/ 637 w 772"/>
                <a:gd name="T21" fmla="*/ 120 h 501"/>
                <a:gd name="T22" fmla="*/ 624 w 772"/>
                <a:gd name="T23" fmla="*/ 107 h 501"/>
                <a:gd name="T24" fmla="*/ 611 w 772"/>
                <a:gd name="T25" fmla="*/ 97 h 501"/>
                <a:gd name="T26" fmla="*/ 595 w 772"/>
                <a:gd name="T27" fmla="*/ 89 h 501"/>
                <a:gd name="T28" fmla="*/ 579 w 772"/>
                <a:gd name="T29" fmla="*/ 83 h 501"/>
                <a:gd name="T30" fmla="*/ 562 w 772"/>
                <a:gd name="T31" fmla="*/ 80 h 501"/>
                <a:gd name="T32" fmla="*/ 540 w 772"/>
                <a:gd name="T33" fmla="*/ 80 h 501"/>
                <a:gd name="T34" fmla="*/ 514 w 772"/>
                <a:gd name="T35" fmla="*/ 86 h 501"/>
                <a:gd name="T36" fmla="*/ 490 w 772"/>
                <a:gd name="T37" fmla="*/ 97 h 501"/>
                <a:gd name="T38" fmla="*/ 468 w 772"/>
                <a:gd name="T39" fmla="*/ 80 h 501"/>
                <a:gd name="T40" fmla="*/ 441 w 772"/>
                <a:gd name="T41" fmla="*/ 52 h 501"/>
                <a:gd name="T42" fmla="*/ 411 w 772"/>
                <a:gd name="T43" fmla="*/ 28 h 501"/>
                <a:gd name="T44" fmla="*/ 376 w 772"/>
                <a:gd name="T45" fmla="*/ 12 h 501"/>
                <a:gd name="T46" fmla="*/ 338 w 772"/>
                <a:gd name="T47" fmla="*/ 3 h 501"/>
                <a:gd name="T48" fmla="*/ 301 w 772"/>
                <a:gd name="T49" fmla="*/ 1 h 501"/>
                <a:gd name="T50" fmla="*/ 271 w 772"/>
                <a:gd name="T51" fmla="*/ 5 h 501"/>
                <a:gd name="T52" fmla="*/ 243 w 772"/>
                <a:gd name="T53" fmla="*/ 13 h 501"/>
                <a:gd name="T54" fmla="*/ 216 w 772"/>
                <a:gd name="T55" fmla="*/ 26 h 501"/>
                <a:gd name="T56" fmla="*/ 209 w 772"/>
                <a:gd name="T57" fmla="*/ 92 h 501"/>
                <a:gd name="T58" fmla="*/ 0 w 772"/>
                <a:gd name="T59" fmla="*/ 355 h 501"/>
                <a:gd name="T60" fmla="*/ 0 w 772"/>
                <a:gd name="T61" fmla="*/ 376 h 501"/>
                <a:gd name="T62" fmla="*/ 2 w 772"/>
                <a:gd name="T63" fmla="*/ 398 h 501"/>
                <a:gd name="T64" fmla="*/ 9 w 772"/>
                <a:gd name="T65" fmla="*/ 418 h 501"/>
                <a:gd name="T66" fmla="*/ 18 w 772"/>
                <a:gd name="T67" fmla="*/ 436 h 501"/>
                <a:gd name="T68" fmla="*/ 29 w 772"/>
                <a:gd name="T69" fmla="*/ 452 h 501"/>
                <a:gd name="T70" fmla="*/ 44 w 772"/>
                <a:gd name="T71" fmla="*/ 466 h 501"/>
                <a:gd name="T72" fmla="*/ 60 w 772"/>
                <a:gd name="T73" fmla="*/ 478 h 501"/>
                <a:gd name="T74" fmla="*/ 79 w 772"/>
                <a:gd name="T75" fmla="*/ 487 h 501"/>
                <a:gd name="T76" fmla="*/ 99 w 772"/>
                <a:gd name="T77" fmla="*/ 495 h 501"/>
                <a:gd name="T78" fmla="*/ 121 w 772"/>
                <a:gd name="T79" fmla="*/ 499 h 501"/>
                <a:gd name="T80" fmla="*/ 143 w 772"/>
                <a:gd name="T81" fmla="*/ 501 h 501"/>
                <a:gd name="T82" fmla="*/ 633 w 772"/>
                <a:gd name="T83" fmla="*/ 499 h 501"/>
                <a:gd name="T84" fmla="*/ 677 w 772"/>
                <a:gd name="T85" fmla="*/ 489 h 501"/>
                <a:gd name="T86" fmla="*/ 698 w 772"/>
                <a:gd name="T87" fmla="*/ 480 h 501"/>
                <a:gd name="T88" fmla="*/ 716 w 772"/>
                <a:gd name="T89" fmla="*/ 471 h 501"/>
                <a:gd name="T90" fmla="*/ 732 w 772"/>
                <a:gd name="T91" fmla="*/ 459 h 501"/>
                <a:gd name="T92" fmla="*/ 746 w 772"/>
                <a:gd name="T93" fmla="*/ 445 h 501"/>
                <a:gd name="T94" fmla="*/ 757 w 772"/>
                <a:gd name="T95" fmla="*/ 428 h 501"/>
                <a:gd name="T96" fmla="*/ 765 w 772"/>
                <a:gd name="T97" fmla="*/ 410 h 501"/>
                <a:gd name="T98" fmla="*/ 770 w 772"/>
                <a:gd name="T99" fmla="*/ 389 h 501"/>
                <a:gd name="T100" fmla="*/ 772 w 772"/>
                <a:gd name="T101" fmla="*/ 36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2" h="501">
                  <a:moveTo>
                    <a:pt x="772" y="353"/>
                  </a:moveTo>
                  <a:cubicBezTo>
                    <a:pt x="770" y="340"/>
                    <a:pt x="770" y="340"/>
                    <a:pt x="770" y="340"/>
                  </a:cubicBezTo>
                  <a:cubicBezTo>
                    <a:pt x="768" y="328"/>
                    <a:pt x="768" y="328"/>
                    <a:pt x="768" y="328"/>
                  </a:cubicBezTo>
                  <a:cubicBezTo>
                    <a:pt x="765" y="316"/>
                    <a:pt x="765" y="316"/>
                    <a:pt x="765" y="316"/>
                  </a:cubicBezTo>
                  <a:cubicBezTo>
                    <a:pt x="761" y="304"/>
                    <a:pt x="761" y="304"/>
                    <a:pt x="761" y="304"/>
                  </a:cubicBezTo>
                  <a:cubicBezTo>
                    <a:pt x="756" y="292"/>
                    <a:pt x="756" y="292"/>
                    <a:pt x="756" y="292"/>
                  </a:cubicBezTo>
                  <a:cubicBezTo>
                    <a:pt x="750" y="281"/>
                    <a:pt x="750" y="281"/>
                    <a:pt x="750" y="281"/>
                  </a:cubicBezTo>
                  <a:cubicBezTo>
                    <a:pt x="744" y="270"/>
                    <a:pt x="744" y="270"/>
                    <a:pt x="744" y="270"/>
                  </a:cubicBezTo>
                  <a:cubicBezTo>
                    <a:pt x="737" y="260"/>
                    <a:pt x="737" y="260"/>
                    <a:pt x="737" y="260"/>
                  </a:cubicBezTo>
                  <a:cubicBezTo>
                    <a:pt x="729" y="249"/>
                    <a:pt x="729" y="249"/>
                    <a:pt x="729" y="249"/>
                  </a:cubicBezTo>
                  <a:cubicBezTo>
                    <a:pt x="721" y="240"/>
                    <a:pt x="721" y="240"/>
                    <a:pt x="721" y="240"/>
                  </a:cubicBezTo>
                  <a:cubicBezTo>
                    <a:pt x="712" y="232"/>
                    <a:pt x="712" y="232"/>
                    <a:pt x="712" y="232"/>
                  </a:cubicBezTo>
                  <a:cubicBezTo>
                    <a:pt x="702" y="223"/>
                    <a:pt x="702" y="223"/>
                    <a:pt x="702" y="223"/>
                  </a:cubicBezTo>
                  <a:cubicBezTo>
                    <a:pt x="692" y="216"/>
                    <a:pt x="692" y="216"/>
                    <a:pt x="692" y="216"/>
                  </a:cubicBezTo>
                  <a:cubicBezTo>
                    <a:pt x="682" y="210"/>
                    <a:pt x="682" y="210"/>
                    <a:pt x="682" y="210"/>
                  </a:cubicBezTo>
                  <a:cubicBezTo>
                    <a:pt x="671" y="204"/>
                    <a:pt x="671" y="204"/>
                    <a:pt x="671" y="204"/>
                  </a:cubicBezTo>
                  <a:cubicBezTo>
                    <a:pt x="669" y="203"/>
                    <a:pt x="669" y="203"/>
                    <a:pt x="669" y="203"/>
                  </a:cubicBezTo>
                  <a:cubicBezTo>
                    <a:pt x="668" y="202"/>
                    <a:pt x="668" y="202"/>
                    <a:pt x="668" y="202"/>
                  </a:cubicBezTo>
                  <a:cubicBezTo>
                    <a:pt x="668" y="196"/>
                    <a:pt x="668" y="196"/>
                    <a:pt x="668" y="196"/>
                  </a:cubicBezTo>
                  <a:cubicBezTo>
                    <a:pt x="668" y="190"/>
                    <a:pt x="668" y="190"/>
                    <a:pt x="668" y="190"/>
                  </a:cubicBezTo>
                  <a:cubicBezTo>
                    <a:pt x="666" y="184"/>
                    <a:pt x="666" y="184"/>
                    <a:pt x="666" y="184"/>
                  </a:cubicBezTo>
                  <a:cubicBezTo>
                    <a:pt x="666" y="177"/>
                    <a:pt x="666" y="177"/>
                    <a:pt x="666" y="177"/>
                  </a:cubicBezTo>
                  <a:cubicBezTo>
                    <a:pt x="664" y="172"/>
                    <a:pt x="664" y="172"/>
                    <a:pt x="664" y="172"/>
                  </a:cubicBezTo>
                  <a:cubicBezTo>
                    <a:pt x="662" y="165"/>
                    <a:pt x="662" y="165"/>
                    <a:pt x="662" y="165"/>
                  </a:cubicBezTo>
                  <a:cubicBezTo>
                    <a:pt x="661" y="160"/>
                    <a:pt x="661" y="160"/>
                    <a:pt x="661" y="160"/>
                  </a:cubicBezTo>
                  <a:cubicBezTo>
                    <a:pt x="658" y="154"/>
                    <a:pt x="658" y="154"/>
                    <a:pt x="658" y="154"/>
                  </a:cubicBezTo>
                  <a:cubicBezTo>
                    <a:pt x="656" y="149"/>
                    <a:pt x="656" y="149"/>
                    <a:pt x="656" y="149"/>
                  </a:cubicBezTo>
                  <a:cubicBezTo>
                    <a:pt x="653" y="144"/>
                    <a:pt x="653" y="144"/>
                    <a:pt x="653" y="144"/>
                  </a:cubicBezTo>
                  <a:cubicBezTo>
                    <a:pt x="651" y="138"/>
                    <a:pt x="651" y="138"/>
                    <a:pt x="651" y="138"/>
                  </a:cubicBezTo>
                  <a:cubicBezTo>
                    <a:pt x="647" y="133"/>
                    <a:pt x="647" y="133"/>
                    <a:pt x="647" y="133"/>
                  </a:cubicBezTo>
                  <a:cubicBezTo>
                    <a:pt x="644" y="129"/>
                    <a:pt x="644" y="129"/>
                    <a:pt x="644" y="129"/>
                  </a:cubicBezTo>
                  <a:cubicBezTo>
                    <a:pt x="640" y="124"/>
                    <a:pt x="640" y="124"/>
                    <a:pt x="640" y="124"/>
                  </a:cubicBezTo>
                  <a:cubicBezTo>
                    <a:pt x="637" y="120"/>
                    <a:pt x="637" y="120"/>
                    <a:pt x="637" y="120"/>
                  </a:cubicBezTo>
                  <a:cubicBezTo>
                    <a:pt x="633" y="115"/>
                    <a:pt x="633" y="115"/>
                    <a:pt x="633" y="115"/>
                  </a:cubicBezTo>
                  <a:cubicBezTo>
                    <a:pt x="629" y="111"/>
                    <a:pt x="629" y="111"/>
                    <a:pt x="629" y="111"/>
                  </a:cubicBezTo>
                  <a:cubicBezTo>
                    <a:pt x="624" y="107"/>
                    <a:pt x="624" y="107"/>
                    <a:pt x="624" y="107"/>
                  </a:cubicBezTo>
                  <a:cubicBezTo>
                    <a:pt x="620" y="104"/>
                    <a:pt x="620" y="104"/>
                    <a:pt x="620" y="104"/>
                  </a:cubicBezTo>
                  <a:cubicBezTo>
                    <a:pt x="615" y="100"/>
                    <a:pt x="615" y="100"/>
                    <a:pt x="615" y="100"/>
                  </a:cubicBezTo>
                  <a:cubicBezTo>
                    <a:pt x="611" y="97"/>
                    <a:pt x="611" y="97"/>
                    <a:pt x="611" y="97"/>
                  </a:cubicBezTo>
                  <a:cubicBezTo>
                    <a:pt x="606" y="94"/>
                    <a:pt x="606" y="94"/>
                    <a:pt x="606" y="94"/>
                  </a:cubicBezTo>
                  <a:cubicBezTo>
                    <a:pt x="601" y="92"/>
                    <a:pt x="601" y="92"/>
                    <a:pt x="601" y="92"/>
                  </a:cubicBezTo>
                  <a:cubicBezTo>
                    <a:pt x="595" y="89"/>
                    <a:pt x="595" y="89"/>
                    <a:pt x="595" y="89"/>
                  </a:cubicBezTo>
                  <a:cubicBezTo>
                    <a:pt x="590" y="87"/>
                    <a:pt x="590" y="87"/>
                    <a:pt x="590" y="87"/>
                  </a:cubicBezTo>
                  <a:cubicBezTo>
                    <a:pt x="584" y="85"/>
                    <a:pt x="584" y="85"/>
                    <a:pt x="584" y="85"/>
                  </a:cubicBezTo>
                  <a:cubicBezTo>
                    <a:pt x="579" y="83"/>
                    <a:pt x="579" y="83"/>
                    <a:pt x="579" y="83"/>
                  </a:cubicBezTo>
                  <a:cubicBezTo>
                    <a:pt x="573" y="82"/>
                    <a:pt x="573" y="82"/>
                    <a:pt x="573" y="82"/>
                  </a:cubicBezTo>
                  <a:cubicBezTo>
                    <a:pt x="568" y="81"/>
                    <a:pt x="568" y="81"/>
                    <a:pt x="568" y="81"/>
                  </a:cubicBezTo>
                  <a:cubicBezTo>
                    <a:pt x="562" y="80"/>
                    <a:pt x="562" y="80"/>
                    <a:pt x="562" y="80"/>
                  </a:cubicBezTo>
                  <a:cubicBezTo>
                    <a:pt x="556" y="80"/>
                    <a:pt x="556" y="80"/>
                    <a:pt x="556" y="80"/>
                  </a:cubicBezTo>
                  <a:cubicBezTo>
                    <a:pt x="550" y="80"/>
                    <a:pt x="550" y="80"/>
                    <a:pt x="550" y="80"/>
                  </a:cubicBezTo>
                  <a:cubicBezTo>
                    <a:pt x="540" y="80"/>
                    <a:pt x="540" y="80"/>
                    <a:pt x="540" y="80"/>
                  </a:cubicBezTo>
                  <a:cubicBezTo>
                    <a:pt x="531" y="81"/>
                    <a:pt x="531" y="81"/>
                    <a:pt x="531" y="81"/>
                  </a:cubicBezTo>
                  <a:cubicBezTo>
                    <a:pt x="522" y="83"/>
                    <a:pt x="522" y="83"/>
                    <a:pt x="522" y="83"/>
                  </a:cubicBezTo>
                  <a:cubicBezTo>
                    <a:pt x="514" y="86"/>
                    <a:pt x="514" y="86"/>
                    <a:pt x="514" y="86"/>
                  </a:cubicBezTo>
                  <a:cubicBezTo>
                    <a:pt x="505" y="89"/>
                    <a:pt x="505" y="89"/>
                    <a:pt x="505" y="89"/>
                  </a:cubicBezTo>
                  <a:cubicBezTo>
                    <a:pt x="497" y="92"/>
                    <a:pt x="497" y="92"/>
                    <a:pt x="497" y="92"/>
                  </a:cubicBezTo>
                  <a:cubicBezTo>
                    <a:pt x="490" y="97"/>
                    <a:pt x="490" y="97"/>
                    <a:pt x="490" y="97"/>
                  </a:cubicBezTo>
                  <a:cubicBezTo>
                    <a:pt x="482" y="102"/>
                    <a:pt x="482" y="102"/>
                    <a:pt x="482" y="102"/>
                  </a:cubicBezTo>
                  <a:cubicBezTo>
                    <a:pt x="475" y="91"/>
                    <a:pt x="475" y="91"/>
                    <a:pt x="475" y="91"/>
                  </a:cubicBezTo>
                  <a:cubicBezTo>
                    <a:pt x="468" y="80"/>
                    <a:pt x="468" y="80"/>
                    <a:pt x="468" y="80"/>
                  </a:cubicBezTo>
                  <a:cubicBezTo>
                    <a:pt x="459" y="70"/>
                    <a:pt x="459" y="70"/>
                    <a:pt x="459" y="70"/>
                  </a:cubicBezTo>
                  <a:cubicBezTo>
                    <a:pt x="451" y="61"/>
                    <a:pt x="451" y="61"/>
                    <a:pt x="451" y="61"/>
                  </a:cubicBezTo>
                  <a:cubicBezTo>
                    <a:pt x="441" y="52"/>
                    <a:pt x="441" y="52"/>
                    <a:pt x="441" y="52"/>
                  </a:cubicBezTo>
                  <a:cubicBezTo>
                    <a:pt x="432" y="43"/>
                    <a:pt x="432" y="43"/>
                    <a:pt x="432" y="43"/>
                  </a:cubicBezTo>
                  <a:cubicBezTo>
                    <a:pt x="421" y="36"/>
                    <a:pt x="421" y="36"/>
                    <a:pt x="421" y="36"/>
                  </a:cubicBezTo>
                  <a:cubicBezTo>
                    <a:pt x="411" y="28"/>
                    <a:pt x="411" y="28"/>
                    <a:pt x="411" y="28"/>
                  </a:cubicBezTo>
                  <a:cubicBezTo>
                    <a:pt x="399" y="22"/>
                    <a:pt x="399" y="22"/>
                    <a:pt x="399" y="22"/>
                  </a:cubicBezTo>
                  <a:cubicBezTo>
                    <a:pt x="388" y="17"/>
                    <a:pt x="388" y="17"/>
                    <a:pt x="388" y="17"/>
                  </a:cubicBezTo>
                  <a:cubicBezTo>
                    <a:pt x="376" y="12"/>
                    <a:pt x="376" y="12"/>
                    <a:pt x="376" y="12"/>
                  </a:cubicBezTo>
                  <a:cubicBezTo>
                    <a:pt x="364" y="8"/>
                    <a:pt x="364" y="8"/>
                    <a:pt x="364" y="8"/>
                  </a:cubicBezTo>
                  <a:cubicBezTo>
                    <a:pt x="351" y="5"/>
                    <a:pt x="351" y="5"/>
                    <a:pt x="351" y="5"/>
                  </a:cubicBezTo>
                  <a:cubicBezTo>
                    <a:pt x="338" y="3"/>
                    <a:pt x="338" y="3"/>
                    <a:pt x="338" y="3"/>
                  </a:cubicBezTo>
                  <a:cubicBezTo>
                    <a:pt x="325" y="1"/>
                    <a:pt x="325" y="1"/>
                    <a:pt x="325" y="1"/>
                  </a:cubicBezTo>
                  <a:cubicBezTo>
                    <a:pt x="311" y="0"/>
                    <a:pt x="311" y="0"/>
                    <a:pt x="311" y="0"/>
                  </a:cubicBezTo>
                  <a:cubicBezTo>
                    <a:pt x="301" y="1"/>
                    <a:pt x="301" y="1"/>
                    <a:pt x="301" y="1"/>
                  </a:cubicBezTo>
                  <a:cubicBezTo>
                    <a:pt x="291" y="2"/>
                    <a:pt x="291" y="2"/>
                    <a:pt x="291" y="2"/>
                  </a:cubicBezTo>
                  <a:cubicBezTo>
                    <a:pt x="281" y="3"/>
                    <a:pt x="281" y="3"/>
                    <a:pt x="281" y="3"/>
                  </a:cubicBezTo>
                  <a:cubicBezTo>
                    <a:pt x="271" y="5"/>
                    <a:pt x="271" y="5"/>
                    <a:pt x="271" y="5"/>
                  </a:cubicBezTo>
                  <a:cubicBezTo>
                    <a:pt x="262" y="7"/>
                    <a:pt x="262" y="7"/>
                    <a:pt x="262" y="7"/>
                  </a:cubicBezTo>
                  <a:cubicBezTo>
                    <a:pt x="252" y="10"/>
                    <a:pt x="252" y="10"/>
                    <a:pt x="252" y="10"/>
                  </a:cubicBezTo>
                  <a:cubicBezTo>
                    <a:pt x="243" y="13"/>
                    <a:pt x="243" y="13"/>
                    <a:pt x="243" y="13"/>
                  </a:cubicBezTo>
                  <a:cubicBezTo>
                    <a:pt x="234" y="17"/>
                    <a:pt x="234" y="17"/>
                    <a:pt x="234" y="17"/>
                  </a:cubicBezTo>
                  <a:cubicBezTo>
                    <a:pt x="225" y="21"/>
                    <a:pt x="225" y="21"/>
                    <a:pt x="225" y="21"/>
                  </a:cubicBezTo>
                  <a:cubicBezTo>
                    <a:pt x="216" y="26"/>
                    <a:pt x="216" y="26"/>
                    <a:pt x="216" y="26"/>
                  </a:cubicBezTo>
                  <a:cubicBezTo>
                    <a:pt x="208" y="31"/>
                    <a:pt x="208" y="31"/>
                    <a:pt x="208" y="31"/>
                  </a:cubicBezTo>
                  <a:cubicBezTo>
                    <a:pt x="202" y="35"/>
                    <a:pt x="202" y="35"/>
                    <a:pt x="202" y="35"/>
                  </a:cubicBezTo>
                  <a:cubicBezTo>
                    <a:pt x="206" y="54"/>
                    <a:pt x="209" y="73"/>
                    <a:pt x="209" y="92"/>
                  </a:cubicBezTo>
                  <a:cubicBezTo>
                    <a:pt x="209" y="218"/>
                    <a:pt x="119" y="323"/>
                    <a:pt x="1" y="348"/>
                  </a:cubicBezTo>
                  <a:cubicBezTo>
                    <a:pt x="1" y="349"/>
                    <a:pt x="1" y="349"/>
                    <a:pt x="1" y="349"/>
                  </a:cubicBezTo>
                  <a:cubicBezTo>
                    <a:pt x="0" y="355"/>
                    <a:pt x="0" y="355"/>
                    <a:pt x="0" y="355"/>
                  </a:cubicBezTo>
                  <a:cubicBezTo>
                    <a:pt x="0" y="362"/>
                    <a:pt x="0" y="362"/>
                    <a:pt x="0" y="362"/>
                  </a:cubicBezTo>
                  <a:cubicBezTo>
                    <a:pt x="0" y="368"/>
                    <a:pt x="0" y="368"/>
                    <a:pt x="0" y="368"/>
                  </a:cubicBezTo>
                  <a:cubicBezTo>
                    <a:pt x="0" y="376"/>
                    <a:pt x="0" y="376"/>
                    <a:pt x="0" y="376"/>
                  </a:cubicBezTo>
                  <a:cubicBezTo>
                    <a:pt x="0" y="383"/>
                    <a:pt x="0" y="383"/>
                    <a:pt x="0" y="383"/>
                  </a:cubicBezTo>
                  <a:cubicBezTo>
                    <a:pt x="1" y="391"/>
                    <a:pt x="1" y="391"/>
                    <a:pt x="1" y="391"/>
                  </a:cubicBezTo>
                  <a:cubicBezTo>
                    <a:pt x="2" y="398"/>
                    <a:pt x="2" y="398"/>
                    <a:pt x="2" y="398"/>
                  </a:cubicBezTo>
                  <a:cubicBezTo>
                    <a:pt x="4" y="404"/>
                    <a:pt x="4" y="404"/>
                    <a:pt x="4" y="404"/>
                  </a:cubicBezTo>
                  <a:cubicBezTo>
                    <a:pt x="6" y="411"/>
                    <a:pt x="6" y="411"/>
                    <a:pt x="6" y="411"/>
                  </a:cubicBezTo>
                  <a:cubicBezTo>
                    <a:pt x="9" y="418"/>
                    <a:pt x="9" y="418"/>
                    <a:pt x="9" y="418"/>
                  </a:cubicBezTo>
                  <a:cubicBezTo>
                    <a:pt x="11" y="424"/>
                    <a:pt x="11" y="424"/>
                    <a:pt x="11" y="424"/>
                  </a:cubicBezTo>
                  <a:cubicBezTo>
                    <a:pt x="14" y="430"/>
                    <a:pt x="14" y="430"/>
                    <a:pt x="14" y="430"/>
                  </a:cubicBezTo>
                  <a:cubicBezTo>
                    <a:pt x="18" y="436"/>
                    <a:pt x="18" y="436"/>
                    <a:pt x="18" y="436"/>
                  </a:cubicBezTo>
                  <a:cubicBezTo>
                    <a:pt x="21" y="441"/>
                    <a:pt x="21" y="441"/>
                    <a:pt x="21" y="441"/>
                  </a:cubicBezTo>
                  <a:cubicBezTo>
                    <a:pt x="25" y="447"/>
                    <a:pt x="25" y="447"/>
                    <a:pt x="25" y="447"/>
                  </a:cubicBezTo>
                  <a:cubicBezTo>
                    <a:pt x="29" y="452"/>
                    <a:pt x="29" y="452"/>
                    <a:pt x="29" y="452"/>
                  </a:cubicBezTo>
                  <a:cubicBezTo>
                    <a:pt x="34" y="457"/>
                    <a:pt x="34" y="457"/>
                    <a:pt x="34" y="457"/>
                  </a:cubicBezTo>
                  <a:cubicBezTo>
                    <a:pt x="39" y="462"/>
                    <a:pt x="39" y="462"/>
                    <a:pt x="39" y="462"/>
                  </a:cubicBezTo>
                  <a:cubicBezTo>
                    <a:pt x="44" y="466"/>
                    <a:pt x="44" y="466"/>
                    <a:pt x="44" y="466"/>
                  </a:cubicBezTo>
                  <a:cubicBezTo>
                    <a:pt x="49" y="470"/>
                    <a:pt x="49" y="470"/>
                    <a:pt x="49" y="470"/>
                  </a:cubicBezTo>
                  <a:cubicBezTo>
                    <a:pt x="55" y="474"/>
                    <a:pt x="55" y="474"/>
                    <a:pt x="55" y="474"/>
                  </a:cubicBezTo>
                  <a:cubicBezTo>
                    <a:pt x="60" y="478"/>
                    <a:pt x="60" y="478"/>
                    <a:pt x="60" y="478"/>
                  </a:cubicBezTo>
                  <a:cubicBezTo>
                    <a:pt x="66" y="481"/>
                    <a:pt x="66" y="481"/>
                    <a:pt x="66" y="481"/>
                  </a:cubicBezTo>
                  <a:cubicBezTo>
                    <a:pt x="73" y="484"/>
                    <a:pt x="73" y="484"/>
                    <a:pt x="73" y="484"/>
                  </a:cubicBezTo>
                  <a:cubicBezTo>
                    <a:pt x="79" y="487"/>
                    <a:pt x="79" y="487"/>
                    <a:pt x="79" y="487"/>
                  </a:cubicBezTo>
                  <a:cubicBezTo>
                    <a:pt x="85" y="490"/>
                    <a:pt x="85" y="490"/>
                    <a:pt x="85" y="490"/>
                  </a:cubicBezTo>
                  <a:cubicBezTo>
                    <a:pt x="92" y="492"/>
                    <a:pt x="92" y="492"/>
                    <a:pt x="92" y="492"/>
                  </a:cubicBezTo>
                  <a:cubicBezTo>
                    <a:pt x="99" y="495"/>
                    <a:pt x="99" y="495"/>
                    <a:pt x="99" y="495"/>
                  </a:cubicBezTo>
                  <a:cubicBezTo>
                    <a:pt x="106" y="496"/>
                    <a:pt x="106" y="496"/>
                    <a:pt x="106" y="496"/>
                  </a:cubicBezTo>
                  <a:cubicBezTo>
                    <a:pt x="113" y="498"/>
                    <a:pt x="113" y="498"/>
                    <a:pt x="113" y="498"/>
                  </a:cubicBezTo>
                  <a:cubicBezTo>
                    <a:pt x="121" y="499"/>
                    <a:pt x="121" y="499"/>
                    <a:pt x="121" y="499"/>
                  </a:cubicBezTo>
                  <a:cubicBezTo>
                    <a:pt x="128" y="500"/>
                    <a:pt x="128" y="500"/>
                    <a:pt x="128" y="500"/>
                  </a:cubicBezTo>
                  <a:cubicBezTo>
                    <a:pt x="136" y="501"/>
                    <a:pt x="136" y="501"/>
                    <a:pt x="136" y="501"/>
                  </a:cubicBezTo>
                  <a:cubicBezTo>
                    <a:pt x="143" y="501"/>
                    <a:pt x="143" y="501"/>
                    <a:pt x="143" y="501"/>
                  </a:cubicBezTo>
                  <a:cubicBezTo>
                    <a:pt x="151" y="501"/>
                    <a:pt x="151" y="501"/>
                    <a:pt x="151" y="501"/>
                  </a:cubicBezTo>
                  <a:cubicBezTo>
                    <a:pt x="616" y="501"/>
                    <a:pt x="616" y="501"/>
                    <a:pt x="616" y="501"/>
                  </a:cubicBezTo>
                  <a:cubicBezTo>
                    <a:pt x="633" y="499"/>
                    <a:pt x="633" y="499"/>
                    <a:pt x="633" y="499"/>
                  </a:cubicBezTo>
                  <a:cubicBezTo>
                    <a:pt x="648" y="496"/>
                    <a:pt x="648" y="496"/>
                    <a:pt x="648" y="496"/>
                  </a:cubicBezTo>
                  <a:cubicBezTo>
                    <a:pt x="663" y="493"/>
                    <a:pt x="663" y="493"/>
                    <a:pt x="663" y="493"/>
                  </a:cubicBezTo>
                  <a:cubicBezTo>
                    <a:pt x="677" y="489"/>
                    <a:pt x="677" y="489"/>
                    <a:pt x="677" y="489"/>
                  </a:cubicBezTo>
                  <a:cubicBezTo>
                    <a:pt x="684" y="486"/>
                    <a:pt x="684" y="486"/>
                    <a:pt x="684" y="486"/>
                  </a:cubicBezTo>
                  <a:cubicBezTo>
                    <a:pt x="691" y="483"/>
                    <a:pt x="691" y="483"/>
                    <a:pt x="691" y="483"/>
                  </a:cubicBezTo>
                  <a:cubicBezTo>
                    <a:pt x="698" y="480"/>
                    <a:pt x="698" y="480"/>
                    <a:pt x="698" y="480"/>
                  </a:cubicBezTo>
                  <a:cubicBezTo>
                    <a:pt x="704" y="477"/>
                    <a:pt x="704" y="477"/>
                    <a:pt x="704" y="477"/>
                  </a:cubicBezTo>
                  <a:cubicBezTo>
                    <a:pt x="710" y="474"/>
                    <a:pt x="710" y="474"/>
                    <a:pt x="710" y="474"/>
                  </a:cubicBezTo>
                  <a:cubicBezTo>
                    <a:pt x="716" y="471"/>
                    <a:pt x="716" y="471"/>
                    <a:pt x="716" y="471"/>
                  </a:cubicBezTo>
                  <a:cubicBezTo>
                    <a:pt x="722" y="467"/>
                    <a:pt x="722" y="467"/>
                    <a:pt x="722" y="467"/>
                  </a:cubicBezTo>
                  <a:cubicBezTo>
                    <a:pt x="727" y="463"/>
                    <a:pt x="727" y="463"/>
                    <a:pt x="727" y="463"/>
                  </a:cubicBezTo>
                  <a:cubicBezTo>
                    <a:pt x="732" y="459"/>
                    <a:pt x="732" y="459"/>
                    <a:pt x="732" y="459"/>
                  </a:cubicBezTo>
                  <a:cubicBezTo>
                    <a:pt x="737" y="454"/>
                    <a:pt x="737" y="454"/>
                    <a:pt x="737" y="454"/>
                  </a:cubicBezTo>
                  <a:cubicBezTo>
                    <a:pt x="741" y="450"/>
                    <a:pt x="741" y="450"/>
                    <a:pt x="741" y="450"/>
                  </a:cubicBezTo>
                  <a:cubicBezTo>
                    <a:pt x="746" y="445"/>
                    <a:pt x="746" y="445"/>
                    <a:pt x="746" y="445"/>
                  </a:cubicBezTo>
                  <a:cubicBezTo>
                    <a:pt x="750" y="440"/>
                    <a:pt x="750" y="440"/>
                    <a:pt x="750" y="440"/>
                  </a:cubicBezTo>
                  <a:cubicBezTo>
                    <a:pt x="754" y="434"/>
                    <a:pt x="754" y="434"/>
                    <a:pt x="754" y="434"/>
                  </a:cubicBezTo>
                  <a:cubicBezTo>
                    <a:pt x="757" y="428"/>
                    <a:pt x="757" y="428"/>
                    <a:pt x="757" y="428"/>
                  </a:cubicBezTo>
                  <a:cubicBezTo>
                    <a:pt x="760" y="422"/>
                    <a:pt x="760" y="422"/>
                    <a:pt x="760" y="422"/>
                  </a:cubicBezTo>
                  <a:cubicBezTo>
                    <a:pt x="763" y="416"/>
                    <a:pt x="763" y="416"/>
                    <a:pt x="763" y="416"/>
                  </a:cubicBezTo>
                  <a:cubicBezTo>
                    <a:pt x="765" y="410"/>
                    <a:pt x="765" y="410"/>
                    <a:pt x="765" y="410"/>
                  </a:cubicBezTo>
                  <a:cubicBezTo>
                    <a:pt x="767" y="404"/>
                    <a:pt x="767" y="404"/>
                    <a:pt x="767" y="404"/>
                  </a:cubicBezTo>
                  <a:cubicBezTo>
                    <a:pt x="769" y="397"/>
                    <a:pt x="769" y="397"/>
                    <a:pt x="769" y="397"/>
                  </a:cubicBezTo>
                  <a:cubicBezTo>
                    <a:pt x="770" y="389"/>
                    <a:pt x="770" y="389"/>
                    <a:pt x="770" y="389"/>
                  </a:cubicBezTo>
                  <a:cubicBezTo>
                    <a:pt x="771" y="382"/>
                    <a:pt x="771" y="382"/>
                    <a:pt x="771" y="382"/>
                  </a:cubicBezTo>
                  <a:cubicBezTo>
                    <a:pt x="772" y="374"/>
                    <a:pt x="772" y="374"/>
                    <a:pt x="772" y="374"/>
                  </a:cubicBezTo>
                  <a:cubicBezTo>
                    <a:pt x="772" y="366"/>
                    <a:pt x="772" y="366"/>
                    <a:pt x="772" y="366"/>
                  </a:cubicBezTo>
                  <a:lnTo>
                    <a:pt x="772"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defPPr>
                <a:defRPr lang="en-US"/>
              </a:defPPr>
              <a:lvl1pPr marL="0" algn="l" defTabSz="932316" rtl="0" eaLnBrk="1" latinLnBrk="0" hangingPunct="1">
                <a:defRPr sz="1836" kern="1200">
                  <a:solidFill>
                    <a:schemeClr val="tx1"/>
                  </a:solidFill>
                  <a:latin typeface="+mn-lt"/>
                  <a:ea typeface="+mn-ea"/>
                  <a:cs typeface="+mn-cs"/>
                </a:defRPr>
              </a:lvl1pPr>
              <a:lvl2pPr marL="466155" algn="l" defTabSz="932316" rtl="0" eaLnBrk="1" latinLnBrk="0" hangingPunct="1">
                <a:defRPr sz="1836" kern="1200">
                  <a:solidFill>
                    <a:schemeClr val="tx1"/>
                  </a:solidFill>
                  <a:latin typeface="+mn-lt"/>
                  <a:ea typeface="+mn-ea"/>
                  <a:cs typeface="+mn-cs"/>
                </a:defRPr>
              </a:lvl2pPr>
              <a:lvl3pPr marL="932316" algn="l" defTabSz="932316" rtl="0" eaLnBrk="1" latinLnBrk="0" hangingPunct="1">
                <a:defRPr sz="1836" kern="1200">
                  <a:solidFill>
                    <a:schemeClr val="tx1"/>
                  </a:solidFill>
                  <a:latin typeface="+mn-lt"/>
                  <a:ea typeface="+mn-ea"/>
                  <a:cs typeface="+mn-cs"/>
                </a:defRPr>
              </a:lvl3pPr>
              <a:lvl4pPr marL="1398471" algn="l" defTabSz="932316" rtl="0" eaLnBrk="1" latinLnBrk="0" hangingPunct="1">
                <a:defRPr sz="1836" kern="1200">
                  <a:solidFill>
                    <a:schemeClr val="tx1"/>
                  </a:solidFill>
                  <a:latin typeface="+mn-lt"/>
                  <a:ea typeface="+mn-ea"/>
                  <a:cs typeface="+mn-cs"/>
                </a:defRPr>
              </a:lvl4pPr>
              <a:lvl5pPr marL="1864631" algn="l" defTabSz="932316" rtl="0" eaLnBrk="1" latinLnBrk="0" hangingPunct="1">
                <a:defRPr sz="1836" kern="1200">
                  <a:solidFill>
                    <a:schemeClr val="tx1"/>
                  </a:solidFill>
                  <a:latin typeface="+mn-lt"/>
                  <a:ea typeface="+mn-ea"/>
                  <a:cs typeface="+mn-cs"/>
                </a:defRPr>
              </a:lvl5pPr>
              <a:lvl6pPr marL="2330787" algn="l" defTabSz="932316" rtl="0" eaLnBrk="1" latinLnBrk="0" hangingPunct="1">
                <a:defRPr sz="1836" kern="1200">
                  <a:solidFill>
                    <a:schemeClr val="tx1"/>
                  </a:solidFill>
                  <a:latin typeface="+mn-lt"/>
                  <a:ea typeface="+mn-ea"/>
                  <a:cs typeface="+mn-cs"/>
                </a:defRPr>
              </a:lvl6pPr>
              <a:lvl7pPr marL="2796947" algn="l" defTabSz="932316" rtl="0" eaLnBrk="1" latinLnBrk="0" hangingPunct="1">
                <a:defRPr sz="1836" kern="1200">
                  <a:solidFill>
                    <a:schemeClr val="tx1"/>
                  </a:solidFill>
                  <a:latin typeface="+mn-lt"/>
                  <a:ea typeface="+mn-ea"/>
                  <a:cs typeface="+mn-cs"/>
                </a:defRPr>
              </a:lvl7pPr>
              <a:lvl8pPr marL="3263102" algn="l" defTabSz="932316" rtl="0" eaLnBrk="1" latinLnBrk="0" hangingPunct="1">
                <a:defRPr sz="1836" kern="1200">
                  <a:solidFill>
                    <a:schemeClr val="tx1"/>
                  </a:solidFill>
                  <a:latin typeface="+mn-lt"/>
                  <a:ea typeface="+mn-ea"/>
                  <a:cs typeface="+mn-cs"/>
                </a:defRPr>
              </a:lvl8pPr>
              <a:lvl9pPr marL="3729258" algn="l" defTabSz="932316" rtl="0" eaLnBrk="1" latinLnBrk="0" hangingPunct="1">
                <a:defRPr sz="1836" kern="1200">
                  <a:solidFill>
                    <a:schemeClr val="tx1"/>
                  </a:solidFill>
                  <a:latin typeface="+mn-lt"/>
                  <a:ea typeface="+mn-ea"/>
                  <a:cs typeface="+mn-cs"/>
                </a:defRPr>
              </a:lvl9pPr>
            </a:lstStyle>
            <a:p>
              <a:pPr>
                <a:defRPr/>
              </a:pPr>
              <a:endParaRPr lang="en-US" sz="1765">
                <a:solidFill>
                  <a:srgbClr val="505050"/>
                </a:solidFill>
              </a:endParaRPr>
            </a:p>
          </p:txBody>
        </p:sp>
        <p:sp>
          <p:nvSpPr>
            <p:cNvPr id="21" name="Freeform 20"/>
            <p:cNvSpPr>
              <a:spLocks/>
            </p:cNvSpPr>
            <p:nvPr/>
          </p:nvSpPr>
          <p:spPr bwMode="auto">
            <a:xfrm>
              <a:off x="15643226" y="7675563"/>
              <a:ext cx="714375" cy="711200"/>
            </a:xfrm>
            <a:custGeom>
              <a:avLst/>
              <a:gdLst>
                <a:gd name="T0" fmla="*/ 0 w 450"/>
                <a:gd name="T1" fmla="*/ 173 h 448"/>
                <a:gd name="T2" fmla="*/ 175 w 450"/>
                <a:gd name="T3" fmla="*/ 173 h 448"/>
                <a:gd name="T4" fmla="*/ 175 w 450"/>
                <a:gd name="T5" fmla="*/ 0 h 448"/>
                <a:gd name="T6" fmla="*/ 277 w 450"/>
                <a:gd name="T7" fmla="*/ 0 h 448"/>
                <a:gd name="T8" fmla="*/ 277 w 450"/>
                <a:gd name="T9" fmla="*/ 173 h 448"/>
                <a:gd name="T10" fmla="*/ 450 w 450"/>
                <a:gd name="T11" fmla="*/ 173 h 448"/>
                <a:gd name="T12" fmla="*/ 450 w 450"/>
                <a:gd name="T13" fmla="*/ 275 h 448"/>
                <a:gd name="T14" fmla="*/ 277 w 450"/>
                <a:gd name="T15" fmla="*/ 275 h 448"/>
                <a:gd name="T16" fmla="*/ 277 w 450"/>
                <a:gd name="T17" fmla="*/ 448 h 448"/>
                <a:gd name="T18" fmla="*/ 175 w 450"/>
                <a:gd name="T19" fmla="*/ 448 h 448"/>
                <a:gd name="T20" fmla="*/ 175 w 450"/>
                <a:gd name="T21" fmla="*/ 275 h 448"/>
                <a:gd name="T22" fmla="*/ 0 w 450"/>
                <a:gd name="T23" fmla="*/ 275 h 448"/>
                <a:gd name="T24" fmla="*/ 0 w 450"/>
                <a:gd name="T25" fmla="*/ 173 h 448"/>
                <a:gd name="T26" fmla="*/ 0 w 450"/>
                <a:gd name="T27" fmla="*/ 17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0" h="448">
                  <a:moveTo>
                    <a:pt x="0" y="173"/>
                  </a:moveTo>
                  <a:lnTo>
                    <a:pt x="175" y="173"/>
                  </a:lnTo>
                  <a:lnTo>
                    <a:pt x="175" y="0"/>
                  </a:lnTo>
                  <a:lnTo>
                    <a:pt x="277" y="0"/>
                  </a:lnTo>
                  <a:lnTo>
                    <a:pt x="277" y="173"/>
                  </a:lnTo>
                  <a:lnTo>
                    <a:pt x="450" y="173"/>
                  </a:lnTo>
                  <a:lnTo>
                    <a:pt x="450" y="275"/>
                  </a:lnTo>
                  <a:lnTo>
                    <a:pt x="277" y="275"/>
                  </a:lnTo>
                  <a:lnTo>
                    <a:pt x="277" y="448"/>
                  </a:lnTo>
                  <a:lnTo>
                    <a:pt x="175" y="448"/>
                  </a:lnTo>
                  <a:lnTo>
                    <a:pt x="175" y="275"/>
                  </a:lnTo>
                  <a:lnTo>
                    <a:pt x="0" y="275"/>
                  </a:lnTo>
                  <a:lnTo>
                    <a:pt x="0" y="173"/>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defPPr>
                <a:defRPr lang="en-US"/>
              </a:defPPr>
              <a:lvl1pPr marL="0" algn="l" defTabSz="932316" rtl="0" eaLnBrk="1" latinLnBrk="0" hangingPunct="1">
                <a:defRPr sz="1836" kern="1200">
                  <a:solidFill>
                    <a:schemeClr val="tx1"/>
                  </a:solidFill>
                  <a:latin typeface="+mn-lt"/>
                  <a:ea typeface="+mn-ea"/>
                  <a:cs typeface="+mn-cs"/>
                </a:defRPr>
              </a:lvl1pPr>
              <a:lvl2pPr marL="466155" algn="l" defTabSz="932316" rtl="0" eaLnBrk="1" latinLnBrk="0" hangingPunct="1">
                <a:defRPr sz="1836" kern="1200">
                  <a:solidFill>
                    <a:schemeClr val="tx1"/>
                  </a:solidFill>
                  <a:latin typeface="+mn-lt"/>
                  <a:ea typeface="+mn-ea"/>
                  <a:cs typeface="+mn-cs"/>
                </a:defRPr>
              </a:lvl2pPr>
              <a:lvl3pPr marL="932316" algn="l" defTabSz="932316" rtl="0" eaLnBrk="1" latinLnBrk="0" hangingPunct="1">
                <a:defRPr sz="1836" kern="1200">
                  <a:solidFill>
                    <a:schemeClr val="tx1"/>
                  </a:solidFill>
                  <a:latin typeface="+mn-lt"/>
                  <a:ea typeface="+mn-ea"/>
                  <a:cs typeface="+mn-cs"/>
                </a:defRPr>
              </a:lvl3pPr>
              <a:lvl4pPr marL="1398471" algn="l" defTabSz="932316" rtl="0" eaLnBrk="1" latinLnBrk="0" hangingPunct="1">
                <a:defRPr sz="1836" kern="1200">
                  <a:solidFill>
                    <a:schemeClr val="tx1"/>
                  </a:solidFill>
                  <a:latin typeface="+mn-lt"/>
                  <a:ea typeface="+mn-ea"/>
                  <a:cs typeface="+mn-cs"/>
                </a:defRPr>
              </a:lvl4pPr>
              <a:lvl5pPr marL="1864631" algn="l" defTabSz="932316" rtl="0" eaLnBrk="1" latinLnBrk="0" hangingPunct="1">
                <a:defRPr sz="1836" kern="1200">
                  <a:solidFill>
                    <a:schemeClr val="tx1"/>
                  </a:solidFill>
                  <a:latin typeface="+mn-lt"/>
                  <a:ea typeface="+mn-ea"/>
                  <a:cs typeface="+mn-cs"/>
                </a:defRPr>
              </a:lvl5pPr>
              <a:lvl6pPr marL="2330787" algn="l" defTabSz="932316" rtl="0" eaLnBrk="1" latinLnBrk="0" hangingPunct="1">
                <a:defRPr sz="1836" kern="1200">
                  <a:solidFill>
                    <a:schemeClr val="tx1"/>
                  </a:solidFill>
                  <a:latin typeface="+mn-lt"/>
                  <a:ea typeface="+mn-ea"/>
                  <a:cs typeface="+mn-cs"/>
                </a:defRPr>
              </a:lvl6pPr>
              <a:lvl7pPr marL="2796947" algn="l" defTabSz="932316" rtl="0" eaLnBrk="1" latinLnBrk="0" hangingPunct="1">
                <a:defRPr sz="1836" kern="1200">
                  <a:solidFill>
                    <a:schemeClr val="tx1"/>
                  </a:solidFill>
                  <a:latin typeface="+mn-lt"/>
                  <a:ea typeface="+mn-ea"/>
                  <a:cs typeface="+mn-cs"/>
                </a:defRPr>
              </a:lvl7pPr>
              <a:lvl8pPr marL="3263102" algn="l" defTabSz="932316" rtl="0" eaLnBrk="1" latinLnBrk="0" hangingPunct="1">
                <a:defRPr sz="1836" kern="1200">
                  <a:solidFill>
                    <a:schemeClr val="tx1"/>
                  </a:solidFill>
                  <a:latin typeface="+mn-lt"/>
                  <a:ea typeface="+mn-ea"/>
                  <a:cs typeface="+mn-cs"/>
                </a:defRPr>
              </a:lvl8pPr>
              <a:lvl9pPr marL="3729258" algn="l" defTabSz="932316" rtl="0" eaLnBrk="1" latinLnBrk="0" hangingPunct="1">
                <a:defRPr sz="1836" kern="1200">
                  <a:solidFill>
                    <a:schemeClr val="tx1"/>
                  </a:solidFill>
                  <a:latin typeface="+mn-lt"/>
                  <a:ea typeface="+mn-ea"/>
                  <a:cs typeface="+mn-cs"/>
                </a:defRPr>
              </a:lvl9pPr>
            </a:lstStyle>
            <a:p>
              <a:pPr>
                <a:defRPr/>
              </a:pPr>
              <a:endParaRPr lang="en-US" sz="1765">
                <a:solidFill>
                  <a:srgbClr val="505050"/>
                </a:solidFill>
              </a:endParaRPr>
            </a:p>
          </p:txBody>
        </p:sp>
        <p:sp>
          <p:nvSpPr>
            <p:cNvPr id="22" name="Freeform 21"/>
            <p:cNvSpPr>
              <a:spLocks noEditPoints="1"/>
            </p:cNvSpPr>
            <p:nvPr/>
          </p:nvSpPr>
          <p:spPr bwMode="auto">
            <a:xfrm>
              <a:off x="15181263" y="7213600"/>
              <a:ext cx="1638300" cy="1635125"/>
            </a:xfrm>
            <a:custGeom>
              <a:avLst/>
              <a:gdLst>
                <a:gd name="T0" fmla="*/ 218 w 436"/>
                <a:gd name="T1" fmla="*/ 0 h 435"/>
                <a:gd name="T2" fmla="*/ 0 w 436"/>
                <a:gd name="T3" fmla="*/ 217 h 435"/>
                <a:gd name="T4" fmla="*/ 218 w 436"/>
                <a:gd name="T5" fmla="*/ 435 h 435"/>
                <a:gd name="T6" fmla="*/ 436 w 436"/>
                <a:gd name="T7" fmla="*/ 217 h 435"/>
                <a:gd name="T8" fmla="*/ 218 w 436"/>
                <a:gd name="T9" fmla="*/ 0 h 435"/>
                <a:gd name="T10" fmla="*/ 218 w 436"/>
                <a:gd name="T11" fmla="*/ 394 h 435"/>
                <a:gd name="T12" fmla="*/ 41 w 436"/>
                <a:gd name="T13" fmla="*/ 217 h 435"/>
                <a:gd name="T14" fmla="*/ 218 w 436"/>
                <a:gd name="T15" fmla="*/ 41 h 435"/>
                <a:gd name="T16" fmla="*/ 395 w 436"/>
                <a:gd name="T17" fmla="*/ 217 h 435"/>
                <a:gd name="T18" fmla="*/ 218 w 436"/>
                <a:gd name="T19" fmla="*/ 39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6" h="435">
                  <a:moveTo>
                    <a:pt x="218" y="0"/>
                  </a:moveTo>
                  <a:cubicBezTo>
                    <a:pt x="98" y="0"/>
                    <a:pt x="0" y="97"/>
                    <a:pt x="0" y="217"/>
                  </a:cubicBezTo>
                  <a:cubicBezTo>
                    <a:pt x="0" y="338"/>
                    <a:pt x="98" y="435"/>
                    <a:pt x="218" y="435"/>
                  </a:cubicBezTo>
                  <a:cubicBezTo>
                    <a:pt x="339" y="435"/>
                    <a:pt x="436" y="338"/>
                    <a:pt x="436" y="217"/>
                  </a:cubicBezTo>
                  <a:cubicBezTo>
                    <a:pt x="436" y="97"/>
                    <a:pt x="339" y="0"/>
                    <a:pt x="218" y="0"/>
                  </a:cubicBezTo>
                  <a:close/>
                  <a:moveTo>
                    <a:pt x="218" y="394"/>
                  </a:moveTo>
                  <a:cubicBezTo>
                    <a:pt x="121" y="394"/>
                    <a:pt x="41" y="315"/>
                    <a:pt x="41" y="217"/>
                  </a:cubicBezTo>
                  <a:cubicBezTo>
                    <a:pt x="41" y="120"/>
                    <a:pt x="121" y="41"/>
                    <a:pt x="218" y="41"/>
                  </a:cubicBezTo>
                  <a:cubicBezTo>
                    <a:pt x="316" y="41"/>
                    <a:pt x="395" y="120"/>
                    <a:pt x="395" y="217"/>
                  </a:cubicBezTo>
                  <a:cubicBezTo>
                    <a:pt x="395" y="315"/>
                    <a:pt x="316" y="394"/>
                    <a:pt x="218" y="3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defPPr>
                <a:defRPr lang="en-US"/>
              </a:defPPr>
              <a:lvl1pPr marL="0" algn="l" defTabSz="932316" rtl="0" eaLnBrk="1" latinLnBrk="0" hangingPunct="1">
                <a:defRPr sz="1836" kern="1200">
                  <a:solidFill>
                    <a:schemeClr val="tx1"/>
                  </a:solidFill>
                  <a:latin typeface="+mn-lt"/>
                  <a:ea typeface="+mn-ea"/>
                  <a:cs typeface="+mn-cs"/>
                </a:defRPr>
              </a:lvl1pPr>
              <a:lvl2pPr marL="466155" algn="l" defTabSz="932316" rtl="0" eaLnBrk="1" latinLnBrk="0" hangingPunct="1">
                <a:defRPr sz="1836" kern="1200">
                  <a:solidFill>
                    <a:schemeClr val="tx1"/>
                  </a:solidFill>
                  <a:latin typeface="+mn-lt"/>
                  <a:ea typeface="+mn-ea"/>
                  <a:cs typeface="+mn-cs"/>
                </a:defRPr>
              </a:lvl2pPr>
              <a:lvl3pPr marL="932316" algn="l" defTabSz="932316" rtl="0" eaLnBrk="1" latinLnBrk="0" hangingPunct="1">
                <a:defRPr sz="1836" kern="1200">
                  <a:solidFill>
                    <a:schemeClr val="tx1"/>
                  </a:solidFill>
                  <a:latin typeface="+mn-lt"/>
                  <a:ea typeface="+mn-ea"/>
                  <a:cs typeface="+mn-cs"/>
                </a:defRPr>
              </a:lvl3pPr>
              <a:lvl4pPr marL="1398471" algn="l" defTabSz="932316" rtl="0" eaLnBrk="1" latinLnBrk="0" hangingPunct="1">
                <a:defRPr sz="1836" kern="1200">
                  <a:solidFill>
                    <a:schemeClr val="tx1"/>
                  </a:solidFill>
                  <a:latin typeface="+mn-lt"/>
                  <a:ea typeface="+mn-ea"/>
                  <a:cs typeface="+mn-cs"/>
                </a:defRPr>
              </a:lvl4pPr>
              <a:lvl5pPr marL="1864631" algn="l" defTabSz="932316" rtl="0" eaLnBrk="1" latinLnBrk="0" hangingPunct="1">
                <a:defRPr sz="1836" kern="1200">
                  <a:solidFill>
                    <a:schemeClr val="tx1"/>
                  </a:solidFill>
                  <a:latin typeface="+mn-lt"/>
                  <a:ea typeface="+mn-ea"/>
                  <a:cs typeface="+mn-cs"/>
                </a:defRPr>
              </a:lvl5pPr>
              <a:lvl6pPr marL="2330787" algn="l" defTabSz="932316" rtl="0" eaLnBrk="1" latinLnBrk="0" hangingPunct="1">
                <a:defRPr sz="1836" kern="1200">
                  <a:solidFill>
                    <a:schemeClr val="tx1"/>
                  </a:solidFill>
                  <a:latin typeface="+mn-lt"/>
                  <a:ea typeface="+mn-ea"/>
                  <a:cs typeface="+mn-cs"/>
                </a:defRPr>
              </a:lvl6pPr>
              <a:lvl7pPr marL="2796947" algn="l" defTabSz="932316" rtl="0" eaLnBrk="1" latinLnBrk="0" hangingPunct="1">
                <a:defRPr sz="1836" kern="1200">
                  <a:solidFill>
                    <a:schemeClr val="tx1"/>
                  </a:solidFill>
                  <a:latin typeface="+mn-lt"/>
                  <a:ea typeface="+mn-ea"/>
                  <a:cs typeface="+mn-cs"/>
                </a:defRPr>
              </a:lvl7pPr>
              <a:lvl8pPr marL="3263102" algn="l" defTabSz="932316" rtl="0" eaLnBrk="1" latinLnBrk="0" hangingPunct="1">
                <a:defRPr sz="1836" kern="1200">
                  <a:solidFill>
                    <a:schemeClr val="tx1"/>
                  </a:solidFill>
                  <a:latin typeface="+mn-lt"/>
                  <a:ea typeface="+mn-ea"/>
                  <a:cs typeface="+mn-cs"/>
                </a:defRPr>
              </a:lvl8pPr>
              <a:lvl9pPr marL="3729258" algn="l" defTabSz="932316" rtl="0" eaLnBrk="1" latinLnBrk="0" hangingPunct="1">
                <a:defRPr sz="1836" kern="1200">
                  <a:solidFill>
                    <a:schemeClr val="tx1"/>
                  </a:solidFill>
                  <a:latin typeface="+mn-lt"/>
                  <a:ea typeface="+mn-ea"/>
                  <a:cs typeface="+mn-cs"/>
                </a:defRPr>
              </a:lvl9pPr>
            </a:lstStyle>
            <a:p>
              <a:pPr>
                <a:defRPr/>
              </a:pPr>
              <a:endParaRPr lang="en-US" sz="1765">
                <a:solidFill>
                  <a:srgbClr val="505050"/>
                </a:solidFill>
              </a:endParaRPr>
            </a:p>
          </p:txBody>
        </p:sp>
        <p:sp>
          <p:nvSpPr>
            <p:cNvPr id="23" name="Freeform 22"/>
            <p:cNvSpPr>
              <a:spLocks/>
            </p:cNvSpPr>
            <p:nvPr/>
          </p:nvSpPr>
          <p:spPr bwMode="auto">
            <a:xfrm>
              <a:off x="14346238" y="5965825"/>
              <a:ext cx="1800225" cy="1382713"/>
            </a:xfrm>
            <a:custGeom>
              <a:avLst/>
              <a:gdLst>
                <a:gd name="T0" fmla="*/ 440 w 479"/>
                <a:gd name="T1" fmla="*/ 288 h 368"/>
                <a:gd name="T2" fmla="*/ 477 w 479"/>
                <a:gd name="T3" fmla="*/ 286 h 368"/>
                <a:gd name="T4" fmla="*/ 479 w 479"/>
                <a:gd name="T5" fmla="*/ 275 h 368"/>
                <a:gd name="T6" fmla="*/ 478 w 479"/>
                <a:gd name="T7" fmla="*/ 259 h 368"/>
                <a:gd name="T8" fmla="*/ 476 w 479"/>
                <a:gd name="T9" fmla="*/ 241 h 368"/>
                <a:gd name="T10" fmla="*/ 470 w 479"/>
                <a:gd name="T11" fmla="*/ 223 h 368"/>
                <a:gd name="T12" fmla="*/ 463 w 479"/>
                <a:gd name="T13" fmla="*/ 206 h 368"/>
                <a:gd name="T14" fmla="*/ 453 w 479"/>
                <a:gd name="T15" fmla="*/ 191 h 368"/>
                <a:gd name="T16" fmla="*/ 441 w 479"/>
                <a:gd name="T17" fmla="*/ 176 h 368"/>
                <a:gd name="T18" fmla="*/ 428 w 479"/>
                <a:gd name="T19" fmla="*/ 164 h 368"/>
                <a:gd name="T20" fmla="*/ 413 w 479"/>
                <a:gd name="T21" fmla="*/ 154 h 368"/>
                <a:gd name="T22" fmla="*/ 403 w 479"/>
                <a:gd name="T23" fmla="*/ 149 h 368"/>
                <a:gd name="T24" fmla="*/ 403 w 479"/>
                <a:gd name="T25" fmla="*/ 143 h 368"/>
                <a:gd name="T26" fmla="*/ 401 w 479"/>
                <a:gd name="T27" fmla="*/ 135 h 368"/>
                <a:gd name="T28" fmla="*/ 400 w 479"/>
                <a:gd name="T29" fmla="*/ 126 h 368"/>
                <a:gd name="T30" fmla="*/ 397 w 479"/>
                <a:gd name="T31" fmla="*/ 117 h 368"/>
                <a:gd name="T32" fmla="*/ 394 w 479"/>
                <a:gd name="T33" fmla="*/ 109 h 368"/>
                <a:gd name="T34" fmla="*/ 390 w 479"/>
                <a:gd name="T35" fmla="*/ 101 h 368"/>
                <a:gd name="T36" fmla="*/ 385 w 479"/>
                <a:gd name="T37" fmla="*/ 94 h 368"/>
                <a:gd name="T38" fmla="*/ 380 w 479"/>
                <a:gd name="T39" fmla="*/ 88 h 368"/>
                <a:gd name="T40" fmla="*/ 374 w 479"/>
                <a:gd name="T41" fmla="*/ 82 h 368"/>
                <a:gd name="T42" fmla="*/ 367 w 479"/>
                <a:gd name="T43" fmla="*/ 76 h 368"/>
                <a:gd name="T44" fmla="*/ 360 w 479"/>
                <a:gd name="T45" fmla="*/ 71 h 368"/>
                <a:gd name="T46" fmla="*/ 353 w 479"/>
                <a:gd name="T47" fmla="*/ 67 h 368"/>
                <a:gd name="T48" fmla="*/ 346 w 479"/>
                <a:gd name="T49" fmla="*/ 64 h 368"/>
                <a:gd name="T50" fmla="*/ 338 w 479"/>
                <a:gd name="T51" fmla="*/ 61 h 368"/>
                <a:gd name="T52" fmla="*/ 329 w 479"/>
                <a:gd name="T53" fmla="*/ 59 h 368"/>
                <a:gd name="T54" fmla="*/ 320 w 479"/>
                <a:gd name="T55" fmla="*/ 58 h 368"/>
                <a:gd name="T56" fmla="*/ 309 w 479"/>
                <a:gd name="T57" fmla="*/ 59 h 368"/>
                <a:gd name="T58" fmla="*/ 296 w 479"/>
                <a:gd name="T59" fmla="*/ 61 h 368"/>
                <a:gd name="T60" fmla="*/ 283 w 479"/>
                <a:gd name="T61" fmla="*/ 65 h 368"/>
                <a:gd name="T62" fmla="*/ 272 w 479"/>
                <a:gd name="T63" fmla="*/ 71 h 368"/>
                <a:gd name="T64" fmla="*/ 261 w 479"/>
                <a:gd name="T65" fmla="*/ 66 h 368"/>
                <a:gd name="T66" fmla="*/ 250 w 479"/>
                <a:gd name="T67" fmla="*/ 51 h 368"/>
                <a:gd name="T68" fmla="*/ 237 w 479"/>
                <a:gd name="T69" fmla="*/ 38 h 368"/>
                <a:gd name="T70" fmla="*/ 222 w 479"/>
                <a:gd name="T71" fmla="*/ 26 h 368"/>
                <a:gd name="T72" fmla="*/ 206 w 479"/>
                <a:gd name="T73" fmla="*/ 16 h 368"/>
                <a:gd name="T74" fmla="*/ 189 w 479"/>
                <a:gd name="T75" fmla="*/ 9 h 368"/>
                <a:gd name="T76" fmla="*/ 170 w 479"/>
                <a:gd name="T77" fmla="*/ 3 h 368"/>
                <a:gd name="T78" fmla="*/ 151 w 479"/>
                <a:gd name="T79" fmla="*/ 0 h 368"/>
                <a:gd name="T80" fmla="*/ 134 w 479"/>
                <a:gd name="T81" fmla="*/ 0 h 368"/>
                <a:gd name="T82" fmla="*/ 119 w 479"/>
                <a:gd name="T83" fmla="*/ 2 h 368"/>
                <a:gd name="T84" fmla="*/ 105 w 479"/>
                <a:gd name="T85" fmla="*/ 5 h 368"/>
                <a:gd name="T86" fmla="*/ 91 w 479"/>
                <a:gd name="T87" fmla="*/ 10 h 368"/>
                <a:gd name="T88" fmla="*/ 78 w 479"/>
                <a:gd name="T89" fmla="*/ 15 h 368"/>
                <a:gd name="T90" fmla="*/ 66 w 479"/>
                <a:gd name="T91" fmla="*/ 23 h 368"/>
                <a:gd name="T92" fmla="*/ 54 w 479"/>
                <a:gd name="T93" fmla="*/ 31 h 368"/>
                <a:gd name="T94" fmla="*/ 44 w 479"/>
                <a:gd name="T95" fmla="*/ 40 h 368"/>
                <a:gd name="T96" fmla="*/ 34 w 479"/>
                <a:gd name="T97" fmla="*/ 51 h 368"/>
                <a:gd name="T98" fmla="*/ 25 w 479"/>
                <a:gd name="T99" fmla="*/ 62 h 368"/>
                <a:gd name="T100" fmla="*/ 17 w 479"/>
                <a:gd name="T101" fmla="*/ 74 h 368"/>
                <a:gd name="T102" fmla="*/ 10 w 479"/>
                <a:gd name="T103" fmla="*/ 88 h 368"/>
                <a:gd name="T104" fmla="*/ 4 w 479"/>
                <a:gd name="T105" fmla="*/ 101 h 368"/>
                <a:gd name="T106" fmla="*/ 0 w 479"/>
                <a:gd name="T107" fmla="*/ 116 h 368"/>
                <a:gd name="T108" fmla="*/ 113 w 479"/>
                <a:gd name="T109" fmla="*/ 120 h 368"/>
                <a:gd name="T110" fmla="*/ 252 w 479"/>
                <a:gd name="T111"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368">
                  <a:moveTo>
                    <a:pt x="252" y="368"/>
                  </a:moveTo>
                  <a:cubicBezTo>
                    <a:pt x="300" y="319"/>
                    <a:pt x="366" y="288"/>
                    <a:pt x="440" y="288"/>
                  </a:cubicBezTo>
                  <a:cubicBezTo>
                    <a:pt x="453" y="288"/>
                    <a:pt x="465" y="289"/>
                    <a:pt x="476" y="291"/>
                  </a:cubicBezTo>
                  <a:cubicBezTo>
                    <a:pt x="477" y="286"/>
                    <a:pt x="477" y="286"/>
                    <a:pt x="477" y="286"/>
                  </a:cubicBezTo>
                  <a:cubicBezTo>
                    <a:pt x="478" y="280"/>
                    <a:pt x="478" y="280"/>
                    <a:pt x="478" y="280"/>
                  </a:cubicBezTo>
                  <a:cubicBezTo>
                    <a:pt x="479" y="275"/>
                    <a:pt x="479" y="275"/>
                    <a:pt x="479" y="275"/>
                  </a:cubicBezTo>
                  <a:cubicBezTo>
                    <a:pt x="479" y="269"/>
                    <a:pt x="479" y="269"/>
                    <a:pt x="479" y="269"/>
                  </a:cubicBezTo>
                  <a:cubicBezTo>
                    <a:pt x="478" y="259"/>
                    <a:pt x="478" y="259"/>
                    <a:pt x="478" y="259"/>
                  </a:cubicBezTo>
                  <a:cubicBezTo>
                    <a:pt x="477" y="250"/>
                    <a:pt x="477" y="250"/>
                    <a:pt x="477" y="250"/>
                  </a:cubicBezTo>
                  <a:cubicBezTo>
                    <a:pt x="476" y="241"/>
                    <a:pt x="476" y="241"/>
                    <a:pt x="476" y="241"/>
                  </a:cubicBezTo>
                  <a:cubicBezTo>
                    <a:pt x="473" y="232"/>
                    <a:pt x="473" y="232"/>
                    <a:pt x="473" y="232"/>
                  </a:cubicBezTo>
                  <a:cubicBezTo>
                    <a:pt x="470" y="223"/>
                    <a:pt x="470" y="223"/>
                    <a:pt x="470" y="223"/>
                  </a:cubicBezTo>
                  <a:cubicBezTo>
                    <a:pt x="467" y="215"/>
                    <a:pt x="467" y="215"/>
                    <a:pt x="467" y="215"/>
                  </a:cubicBezTo>
                  <a:cubicBezTo>
                    <a:pt x="463" y="206"/>
                    <a:pt x="463" y="206"/>
                    <a:pt x="463" y="206"/>
                  </a:cubicBezTo>
                  <a:cubicBezTo>
                    <a:pt x="458" y="198"/>
                    <a:pt x="458" y="198"/>
                    <a:pt x="458" y="198"/>
                  </a:cubicBezTo>
                  <a:cubicBezTo>
                    <a:pt x="453" y="191"/>
                    <a:pt x="453" y="191"/>
                    <a:pt x="453" y="191"/>
                  </a:cubicBezTo>
                  <a:cubicBezTo>
                    <a:pt x="447" y="183"/>
                    <a:pt x="447" y="183"/>
                    <a:pt x="447" y="183"/>
                  </a:cubicBezTo>
                  <a:cubicBezTo>
                    <a:pt x="441" y="176"/>
                    <a:pt x="441" y="176"/>
                    <a:pt x="441" y="176"/>
                  </a:cubicBezTo>
                  <a:cubicBezTo>
                    <a:pt x="435" y="170"/>
                    <a:pt x="435" y="170"/>
                    <a:pt x="435" y="170"/>
                  </a:cubicBezTo>
                  <a:cubicBezTo>
                    <a:pt x="428" y="164"/>
                    <a:pt x="428" y="164"/>
                    <a:pt x="428" y="164"/>
                  </a:cubicBezTo>
                  <a:cubicBezTo>
                    <a:pt x="420" y="159"/>
                    <a:pt x="420" y="159"/>
                    <a:pt x="420" y="159"/>
                  </a:cubicBezTo>
                  <a:cubicBezTo>
                    <a:pt x="413" y="154"/>
                    <a:pt x="413" y="154"/>
                    <a:pt x="413" y="154"/>
                  </a:cubicBezTo>
                  <a:cubicBezTo>
                    <a:pt x="405" y="150"/>
                    <a:pt x="405" y="150"/>
                    <a:pt x="405" y="150"/>
                  </a:cubicBezTo>
                  <a:cubicBezTo>
                    <a:pt x="403" y="149"/>
                    <a:pt x="403" y="149"/>
                    <a:pt x="403" y="149"/>
                  </a:cubicBezTo>
                  <a:cubicBezTo>
                    <a:pt x="403" y="148"/>
                    <a:pt x="403" y="148"/>
                    <a:pt x="403" y="148"/>
                  </a:cubicBezTo>
                  <a:cubicBezTo>
                    <a:pt x="403" y="143"/>
                    <a:pt x="403" y="143"/>
                    <a:pt x="403" y="143"/>
                  </a:cubicBezTo>
                  <a:cubicBezTo>
                    <a:pt x="402" y="139"/>
                    <a:pt x="402" y="139"/>
                    <a:pt x="402" y="139"/>
                  </a:cubicBezTo>
                  <a:cubicBezTo>
                    <a:pt x="401" y="135"/>
                    <a:pt x="401" y="135"/>
                    <a:pt x="401" y="135"/>
                  </a:cubicBezTo>
                  <a:cubicBezTo>
                    <a:pt x="401" y="130"/>
                    <a:pt x="401" y="130"/>
                    <a:pt x="401" y="130"/>
                  </a:cubicBezTo>
                  <a:cubicBezTo>
                    <a:pt x="400" y="126"/>
                    <a:pt x="400" y="126"/>
                    <a:pt x="400" y="126"/>
                  </a:cubicBezTo>
                  <a:cubicBezTo>
                    <a:pt x="398" y="121"/>
                    <a:pt x="398" y="121"/>
                    <a:pt x="398" y="121"/>
                  </a:cubicBezTo>
                  <a:cubicBezTo>
                    <a:pt x="397" y="117"/>
                    <a:pt x="397" y="117"/>
                    <a:pt x="397" y="117"/>
                  </a:cubicBezTo>
                  <a:cubicBezTo>
                    <a:pt x="395" y="113"/>
                    <a:pt x="395" y="113"/>
                    <a:pt x="395" y="113"/>
                  </a:cubicBezTo>
                  <a:cubicBezTo>
                    <a:pt x="394" y="109"/>
                    <a:pt x="394" y="109"/>
                    <a:pt x="394" y="109"/>
                  </a:cubicBezTo>
                  <a:cubicBezTo>
                    <a:pt x="392" y="105"/>
                    <a:pt x="392" y="105"/>
                    <a:pt x="392" y="105"/>
                  </a:cubicBezTo>
                  <a:cubicBezTo>
                    <a:pt x="390" y="101"/>
                    <a:pt x="390" y="101"/>
                    <a:pt x="390" y="101"/>
                  </a:cubicBezTo>
                  <a:cubicBezTo>
                    <a:pt x="387" y="98"/>
                    <a:pt x="387" y="98"/>
                    <a:pt x="387" y="98"/>
                  </a:cubicBezTo>
                  <a:cubicBezTo>
                    <a:pt x="385" y="94"/>
                    <a:pt x="385" y="94"/>
                    <a:pt x="385" y="94"/>
                  </a:cubicBezTo>
                  <a:cubicBezTo>
                    <a:pt x="382" y="91"/>
                    <a:pt x="382" y="91"/>
                    <a:pt x="382" y="91"/>
                  </a:cubicBezTo>
                  <a:cubicBezTo>
                    <a:pt x="380" y="88"/>
                    <a:pt x="380" y="88"/>
                    <a:pt x="380" y="88"/>
                  </a:cubicBezTo>
                  <a:cubicBezTo>
                    <a:pt x="377" y="84"/>
                    <a:pt x="377" y="84"/>
                    <a:pt x="377" y="84"/>
                  </a:cubicBezTo>
                  <a:cubicBezTo>
                    <a:pt x="374" y="82"/>
                    <a:pt x="374" y="82"/>
                    <a:pt x="374" y="82"/>
                  </a:cubicBezTo>
                  <a:cubicBezTo>
                    <a:pt x="371" y="79"/>
                    <a:pt x="371" y="79"/>
                    <a:pt x="371" y="79"/>
                  </a:cubicBezTo>
                  <a:cubicBezTo>
                    <a:pt x="367" y="76"/>
                    <a:pt x="367" y="76"/>
                    <a:pt x="367" y="76"/>
                  </a:cubicBezTo>
                  <a:cubicBezTo>
                    <a:pt x="364" y="73"/>
                    <a:pt x="364" y="73"/>
                    <a:pt x="364" y="73"/>
                  </a:cubicBezTo>
                  <a:cubicBezTo>
                    <a:pt x="360" y="71"/>
                    <a:pt x="360" y="71"/>
                    <a:pt x="360" y="71"/>
                  </a:cubicBezTo>
                  <a:cubicBezTo>
                    <a:pt x="357" y="69"/>
                    <a:pt x="357" y="69"/>
                    <a:pt x="357" y="69"/>
                  </a:cubicBezTo>
                  <a:cubicBezTo>
                    <a:pt x="353" y="67"/>
                    <a:pt x="353" y="67"/>
                    <a:pt x="353" y="67"/>
                  </a:cubicBezTo>
                  <a:cubicBezTo>
                    <a:pt x="349" y="65"/>
                    <a:pt x="349" y="65"/>
                    <a:pt x="349" y="65"/>
                  </a:cubicBezTo>
                  <a:cubicBezTo>
                    <a:pt x="346" y="64"/>
                    <a:pt x="346" y="64"/>
                    <a:pt x="346" y="64"/>
                  </a:cubicBezTo>
                  <a:cubicBezTo>
                    <a:pt x="341" y="62"/>
                    <a:pt x="341" y="62"/>
                    <a:pt x="341" y="62"/>
                  </a:cubicBezTo>
                  <a:cubicBezTo>
                    <a:pt x="338" y="61"/>
                    <a:pt x="338" y="61"/>
                    <a:pt x="338" y="61"/>
                  </a:cubicBezTo>
                  <a:cubicBezTo>
                    <a:pt x="333" y="60"/>
                    <a:pt x="333" y="60"/>
                    <a:pt x="333" y="60"/>
                  </a:cubicBezTo>
                  <a:cubicBezTo>
                    <a:pt x="329" y="59"/>
                    <a:pt x="329" y="59"/>
                    <a:pt x="329" y="59"/>
                  </a:cubicBezTo>
                  <a:cubicBezTo>
                    <a:pt x="325" y="59"/>
                    <a:pt x="325" y="59"/>
                    <a:pt x="325" y="59"/>
                  </a:cubicBezTo>
                  <a:cubicBezTo>
                    <a:pt x="320" y="58"/>
                    <a:pt x="320" y="58"/>
                    <a:pt x="320" y="58"/>
                  </a:cubicBezTo>
                  <a:cubicBezTo>
                    <a:pt x="316" y="58"/>
                    <a:pt x="316" y="58"/>
                    <a:pt x="316" y="58"/>
                  </a:cubicBezTo>
                  <a:cubicBezTo>
                    <a:pt x="309" y="59"/>
                    <a:pt x="309" y="59"/>
                    <a:pt x="309" y="59"/>
                  </a:cubicBezTo>
                  <a:cubicBezTo>
                    <a:pt x="302" y="59"/>
                    <a:pt x="302" y="59"/>
                    <a:pt x="302" y="59"/>
                  </a:cubicBezTo>
                  <a:cubicBezTo>
                    <a:pt x="296" y="61"/>
                    <a:pt x="296" y="61"/>
                    <a:pt x="296" y="61"/>
                  </a:cubicBezTo>
                  <a:cubicBezTo>
                    <a:pt x="289" y="63"/>
                    <a:pt x="289" y="63"/>
                    <a:pt x="289" y="63"/>
                  </a:cubicBezTo>
                  <a:cubicBezTo>
                    <a:pt x="283" y="65"/>
                    <a:pt x="283" y="65"/>
                    <a:pt x="283" y="65"/>
                  </a:cubicBezTo>
                  <a:cubicBezTo>
                    <a:pt x="278" y="68"/>
                    <a:pt x="278" y="68"/>
                    <a:pt x="278" y="68"/>
                  </a:cubicBezTo>
                  <a:cubicBezTo>
                    <a:pt x="272" y="71"/>
                    <a:pt x="272" y="71"/>
                    <a:pt x="272" y="71"/>
                  </a:cubicBezTo>
                  <a:cubicBezTo>
                    <a:pt x="266" y="75"/>
                    <a:pt x="266" y="75"/>
                    <a:pt x="266" y="75"/>
                  </a:cubicBezTo>
                  <a:cubicBezTo>
                    <a:pt x="261" y="66"/>
                    <a:pt x="261" y="66"/>
                    <a:pt x="261" y="66"/>
                  </a:cubicBezTo>
                  <a:cubicBezTo>
                    <a:pt x="256" y="59"/>
                    <a:pt x="256" y="59"/>
                    <a:pt x="256" y="59"/>
                  </a:cubicBezTo>
                  <a:cubicBezTo>
                    <a:pt x="250" y="51"/>
                    <a:pt x="250" y="51"/>
                    <a:pt x="250" y="51"/>
                  </a:cubicBezTo>
                  <a:cubicBezTo>
                    <a:pt x="243" y="44"/>
                    <a:pt x="243" y="44"/>
                    <a:pt x="243" y="44"/>
                  </a:cubicBezTo>
                  <a:cubicBezTo>
                    <a:pt x="237" y="38"/>
                    <a:pt x="237" y="38"/>
                    <a:pt x="237" y="38"/>
                  </a:cubicBezTo>
                  <a:cubicBezTo>
                    <a:pt x="229" y="31"/>
                    <a:pt x="229" y="31"/>
                    <a:pt x="229" y="31"/>
                  </a:cubicBezTo>
                  <a:cubicBezTo>
                    <a:pt x="222" y="26"/>
                    <a:pt x="222" y="26"/>
                    <a:pt x="222" y="26"/>
                  </a:cubicBezTo>
                  <a:cubicBezTo>
                    <a:pt x="214" y="21"/>
                    <a:pt x="214" y="21"/>
                    <a:pt x="214" y="21"/>
                  </a:cubicBezTo>
                  <a:cubicBezTo>
                    <a:pt x="206" y="16"/>
                    <a:pt x="206" y="16"/>
                    <a:pt x="206" y="16"/>
                  </a:cubicBezTo>
                  <a:cubicBezTo>
                    <a:pt x="198" y="12"/>
                    <a:pt x="198" y="12"/>
                    <a:pt x="198" y="12"/>
                  </a:cubicBezTo>
                  <a:cubicBezTo>
                    <a:pt x="189" y="9"/>
                    <a:pt x="189" y="9"/>
                    <a:pt x="189" y="9"/>
                  </a:cubicBezTo>
                  <a:cubicBezTo>
                    <a:pt x="180" y="5"/>
                    <a:pt x="180" y="5"/>
                    <a:pt x="180" y="5"/>
                  </a:cubicBezTo>
                  <a:cubicBezTo>
                    <a:pt x="170" y="3"/>
                    <a:pt x="170" y="3"/>
                    <a:pt x="170" y="3"/>
                  </a:cubicBezTo>
                  <a:cubicBezTo>
                    <a:pt x="161" y="2"/>
                    <a:pt x="161" y="2"/>
                    <a:pt x="161" y="2"/>
                  </a:cubicBezTo>
                  <a:cubicBezTo>
                    <a:pt x="151" y="0"/>
                    <a:pt x="151" y="0"/>
                    <a:pt x="151" y="0"/>
                  </a:cubicBezTo>
                  <a:cubicBezTo>
                    <a:pt x="141" y="0"/>
                    <a:pt x="141" y="0"/>
                    <a:pt x="141" y="0"/>
                  </a:cubicBezTo>
                  <a:cubicBezTo>
                    <a:pt x="134" y="0"/>
                    <a:pt x="134" y="0"/>
                    <a:pt x="134" y="0"/>
                  </a:cubicBezTo>
                  <a:cubicBezTo>
                    <a:pt x="127" y="1"/>
                    <a:pt x="127" y="1"/>
                    <a:pt x="127" y="1"/>
                  </a:cubicBezTo>
                  <a:cubicBezTo>
                    <a:pt x="119" y="2"/>
                    <a:pt x="119" y="2"/>
                    <a:pt x="119" y="2"/>
                  </a:cubicBezTo>
                  <a:cubicBezTo>
                    <a:pt x="112" y="3"/>
                    <a:pt x="112" y="3"/>
                    <a:pt x="112" y="3"/>
                  </a:cubicBezTo>
                  <a:cubicBezTo>
                    <a:pt x="105" y="5"/>
                    <a:pt x="105" y="5"/>
                    <a:pt x="105" y="5"/>
                  </a:cubicBezTo>
                  <a:cubicBezTo>
                    <a:pt x="98" y="7"/>
                    <a:pt x="98" y="7"/>
                    <a:pt x="98" y="7"/>
                  </a:cubicBezTo>
                  <a:cubicBezTo>
                    <a:pt x="91" y="10"/>
                    <a:pt x="91" y="10"/>
                    <a:pt x="91" y="10"/>
                  </a:cubicBezTo>
                  <a:cubicBezTo>
                    <a:pt x="85" y="12"/>
                    <a:pt x="85" y="12"/>
                    <a:pt x="85" y="12"/>
                  </a:cubicBezTo>
                  <a:cubicBezTo>
                    <a:pt x="78" y="15"/>
                    <a:pt x="78" y="15"/>
                    <a:pt x="78" y="15"/>
                  </a:cubicBezTo>
                  <a:cubicBezTo>
                    <a:pt x="72" y="19"/>
                    <a:pt x="72" y="19"/>
                    <a:pt x="72" y="19"/>
                  </a:cubicBezTo>
                  <a:cubicBezTo>
                    <a:pt x="66" y="23"/>
                    <a:pt x="66" y="23"/>
                    <a:pt x="66" y="23"/>
                  </a:cubicBezTo>
                  <a:cubicBezTo>
                    <a:pt x="60" y="27"/>
                    <a:pt x="60" y="27"/>
                    <a:pt x="60" y="27"/>
                  </a:cubicBezTo>
                  <a:cubicBezTo>
                    <a:pt x="54" y="31"/>
                    <a:pt x="54" y="31"/>
                    <a:pt x="54" y="31"/>
                  </a:cubicBezTo>
                  <a:cubicBezTo>
                    <a:pt x="49" y="35"/>
                    <a:pt x="49" y="35"/>
                    <a:pt x="49" y="35"/>
                  </a:cubicBezTo>
                  <a:cubicBezTo>
                    <a:pt x="44" y="40"/>
                    <a:pt x="44" y="40"/>
                    <a:pt x="44" y="40"/>
                  </a:cubicBezTo>
                  <a:cubicBezTo>
                    <a:pt x="38" y="45"/>
                    <a:pt x="38" y="45"/>
                    <a:pt x="38" y="45"/>
                  </a:cubicBezTo>
                  <a:cubicBezTo>
                    <a:pt x="34" y="51"/>
                    <a:pt x="34" y="51"/>
                    <a:pt x="34" y="51"/>
                  </a:cubicBezTo>
                  <a:cubicBezTo>
                    <a:pt x="29" y="56"/>
                    <a:pt x="29" y="56"/>
                    <a:pt x="29" y="56"/>
                  </a:cubicBezTo>
                  <a:cubicBezTo>
                    <a:pt x="25" y="62"/>
                    <a:pt x="25" y="62"/>
                    <a:pt x="25" y="62"/>
                  </a:cubicBezTo>
                  <a:cubicBezTo>
                    <a:pt x="21" y="68"/>
                    <a:pt x="21" y="68"/>
                    <a:pt x="21" y="68"/>
                  </a:cubicBezTo>
                  <a:cubicBezTo>
                    <a:pt x="17" y="74"/>
                    <a:pt x="17" y="74"/>
                    <a:pt x="17" y="74"/>
                  </a:cubicBezTo>
                  <a:cubicBezTo>
                    <a:pt x="13" y="81"/>
                    <a:pt x="13" y="81"/>
                    <a:pt x="13" y="81"/>
                  </a:cubicBezTo>
                  <a:cubicBezTo>
                    <a:pt x="10" y="88"/>
                    <a:pt x="10" y="88"/>
                    <a:pt x="10" y="88"/>
                  </a:cubicBezTo>
                  <a:cubicBezTo>
                    <a:pt x="7" y="95"/>
                    <a:pt x="7" y="95"/>
                    <a:pt x="7" y="95"/>
                  </a:cubicBezTo>
                  <a:cubicBezTo>
                    <a:pt x="4" y="101"/>
                    <a:pt x="4" y="101"/>
                    <a:pt x="4" y="101"/>
                  </a:cubicBezTo>
                  <a:cubicBezTo>
                    <a:pt x="2" y="109"/>
                    <a:pt x="2" y="109"/>
                    <a:pt x="2" y="109"/>
                  </a:cubicBezTo>
                  <a:cubicBezTo>
                    <a:pt x="0" y="116"/>
                    <a:pt x="0" y="116"/>
                    <a:pt x="0" y="116"/>
                  </a:cubicBezTo>
                  <a:cubicBezTo>
                    <a:pt x="0" y="120"/>
                    <a:pt x="0" y="120"/>
                    <a:pt x="0" y="120"/>
                  </a:cubicBezTo>
                  <a:cubicBezTo>
                    <a:pt x="113" y="120"/>
                    <a:pt x="113" y="120"/>
                    <a:pt x="113" y="120"/>
                  </a:cubicBezTo>
                  <a:cubicBezTo>
                    <a:pt x="113" y="368"/>
                    <a:pt x="113" y="368"/>
                    <a:pt x="113" y="368"/>
                  </a:cubicBezTo>
                  <a:lnTo>
                    <a:pt x="252"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defPPr>
                <a:defRPr lang="en-US"/>
              </a:defPPr>
              <a:lvl1pPr marL="0" algn="l" defTabSz="932316" rtl="0" eaLnBrk="1" latinLnBrk="0" hangingPunct="1">
                <a:defRPr sz="1836" kern="1200">
                  <a:solidFill>
                    <a:schemeClr val="tx1"/>
                  </a:solidFill>
                  <a:latin typeface="+mn-lt"/>
                  <a:ea typeface="+mn-ea"/>
                  <a:cs typeface="+mn-cs"/>
                </a:defRPr>
              </a:lvl1pPr>
              <a:lvl2pPr marL="466155" algn="l" defTabSz="932316" rtl="0" eaLnBrk="1" latinLnBrk="0" hangingPunct="1">
                <a:defRPr sz="1836" kern="1200">
                  <a:solidFill>
                    <a:schemeClr val="tx1"/>
                  </a:solidFill>
                  <a:latin typeface="+mn-lt"/>
                  <a:ea typeface="+mn-ea"/>
                  <a:cs typeface="+mn-cs"/>
                </a:defRPr>
              </a:lvl2pPr>
              <a:lvl3pPr marL="932316" algn="l" defTabSz="932316" rtl="0" eaLnBrk="1" latinLnBrk="0" hangingPunct="1">
                <a:defRPr sz="1836" kern="1200">
                  <a:solidFill>
                    <a:schemeClr val="tx1"/>
                  </a:solidFill>
                  <a:latin typeface="+mn-lt"/>
                  <a:ea typeface="+mn-ea"/>
                  <a:cs typeface="+mn-cs"/>
                </a:defRPr>
              </a:lvl3pPr>
              <a:lvl4pPr marL="1398471" algn="l" defTabSz="932316" rtl="0" eaLnBrk="1" latinLnBrk="0" hangingPunct="1">
                <a:defRPr sz="1836" kern="1200">
                  <a:solidFill>
                    <a:schemeClr val="tx1"/>
                  </a:solidFill>
                  <a:latin typeface="+mn-lt"/>
                  <a:ea typeface="+mn-ea"/>
                  <a:cs typeface="+mn-cs"/>
                </a:defRPr>
              </a:lvl4pPr>
              <a:lvl5pPr marL="1864631" algn="l" defTabSz="932316" rtl="0" eaLnBrk="1" latinLnBrk="0" hangingPunct="1">
                <a:defRPr sz="1836" kern="1200">
                  <a:solidFill>
                    <a:schemeClr val="tx1"/>
                  </a:solidFill>
                  <a:latin typeface="+mn-lt"/>
                  <a:ea typeface="+mn-ea"/>
                  <a:cs typeface="+mn-cs"/>
                </a:defRPr>
              </a:lvl5pPr>
              <a:lvl6pPr marL="2330787" algn="l" defTabSz="932316" rtl="0" eaLnBrk="1" latinLnBrk="0" hangingPunct="1">
                <a:defRPr sz="1836" kern="1200">
                  <a:solidFill>
                    <a:schemeClr val="tx1"/>
                  </a:solidFill>
                  <a:latin typeface="+mn-lt"/>
                  <a:ea typeface="+mn-ea"/>
                  <a:cs typeface="+mn-cs"/>
                </a:defRPr>
              </a:lvl6pPr>
              <a:lvl7pPr marL="2796947" algn="l" defTabSz="932316" rtl="0" eaLnBrk="1" latinLnBrk="0" hangingPunct="1">
                <a:defRPr sz="1836" kern="1200">
                  <a:solidFill>
                    <a:schemeClr val="tx1"/>
                  </a:solidFill>
                  <a:latin typeface="+mn-lt"/>
                  <a:ea typeface="+mn-ea"/>
                  <a:cs typeface="+mn-cs"/>
                </a:defRPr>
              </a:lvl7pPr>
              <a:lvl8pPr marL="3263102" algn="l" defTabSz="932316" rtl="0" eaLnBrk="1" latinLnBrk="0" hangingPunct="1">
                <a:defRPr sz="1836" kern="1200">
                  <a:solidFill>
                    <a:schemeClr val="tx1"/>
                  </a:solidFill>
                  <a:latin typeface="+mn-lt"/>
                  <a:ea typeface="+mn-ea"/>
                  <a:cs typeface="+mn-cs"/>
                </a:defRPr>
              </a:lvl8pPr>
              <a:lvl9pPr marL="3729258" algn="l" defTabSz="932316" rtl="0" eaLnBrk="1" latinLnBrk="0" hangingPunct="1">
                <a:defRPr sz="1836" kern="1200">
                  <a:solidFill>
                    <a:schemeClr val="tx1"/>
                  </a:solidFill>
                  <a:latin typeface="+mn-lt"/>
                  <a:ea typeface="+mn-ea"/>
                  <a:cs typeface="+mn-cs"/>
                </a:defRPr>
              </a:lvl9pPr>
            </a:lstStyle>
            <a:p>
              <a:pPr>
                <a:defRPr/>
              </a:pPr>
              <a:endParaRPr lang="en-US" sz="1765">
                <a:solidFill>
                  <a:srgbClr val="505050"/>
                </a:solidFill>
              </a:endParaRPr>
            </a:p>
          </p:txBody>
        </p:sp>
        <p:sp>
          <p:nvSpPr>
            <p:cNvPr id="24" name="Freeform 23"/>
            <p:cNvSpPr>
              <a:spLocks noEditPoints="1"/>
            </p:cNvSpPr>
            <p:nvPr/>
          </p:nvSpPr>
          <p:spPr bwMode="auto">
            <a:xfrm>
              <a:off x="14158913" y="7729538"/>
              <a:ext cx="1198563" cy="1827213"/>
            </a:xfrm>
            <a:custGeom>
              <a:avLst/>
              <a:gdLst>
                <a:gd name="T0" fmla="*/ 249 w 319"/>
                <a:gd name="T1" fmla="*/ 181 h 486"/>
                <a:gd name="T2" fmla="*/ 249 w 319"/>
                <a:gd name="T3" fmla="*/ 235 h 486"/>
                <a:gd name="T4" fmla="*/ 177 w 319"/>
                <a:gd name="T5" fmla="*/ 235 h 486"/>
                <a:gd name="T6" fmla="*/ 177 w 319"/>
                <a:gd name="T7" fmla="*/ 160 h 486"/>
                <a:gd name="T8" fmla="*/ 242 w 319"/>
                <a:gd name="T9" fmla="*/ 160 h 486"/>
                <a:gd name="T10" fmla="*/ 234 w 319"/>
                <a:gd name="T11" fmla="*/ 129 h 486"/>
                <a:gd name="T12" fmla="*/ 177 w 319"/>
                <a:gd name="T13" fmla="*/ 129 h 486"/>
                <a:gd name="T14" fmla="*/ 177 w 319"/>
                <a:gd name="T15" fmla="*/ 54 h 486"/>
                <a:gd name="T16" fmla="*/ 230 w 319"/>
                <a:gd name="T17" fmla="*/ 54 h 486"/>
                <a:gd name="T18" fmla="*/ 242 w 319"/>
                <a:gd name="T19" fmla="*/ 0 h 486"/>
                <a:gd name="T20" fmla="*/ 0 w 319"/>
                <a:gd name="T21" fmla="*/ 0 h 486"/>
                <a:gd name="T22" fmla="*/ 0 w 319"/>
                <a:gd name="T23" fmla="*/ 486 h 486"/>
                <a:gd name="T24" fmla="*/ 319 w 319"/>
                <a:gd name="T25" fmla="*/ 486 h 486"/>
                <a:gd name="T26" fmla="*/ 319 w 319"/>
                <a:gd name="T27" fmla="*/ 278 h 486"/>
                <a:gd name="T28" fmla="*/ 249 w 319"/>
                <a:gd name="T29" fmla="*/ 181 h 486"/>
                <a:gd name="T30" fmla="*/ 135 w 319"/>
                <a:gd name="T31" fmla="*/ 434 h 486"/>
                <a:gd name="T32" fmla="*/ 62 w 319"/>
                <a:gd name="T33" fmla="*/ 434 h 486"/>
                <a:gd name="T34" fmla="*/ 62 w 319"/>
                <a:gd name="T35" fmla="*/ 359 h 486"/>
                <a:gd name="T36" fmla="*/ 135 w 319"/>
                <a:gd name="T37" fmla="*/ 359 h 486"/>
                <a:gd name="T38" fmla="*/ 135 w 319"/>
                <a:gd name="T39" fmla="*/ 434 h 486"/>
                <a:gd name="T40" fmla="*/ 135 w 319"/>
                <a:gd name="T41" fmla="*/ 333 h 486"/>
                <a:gd name="T42" fmla="*/ 62 w 319"/>
                <a:gd name="T43" fmla="*/ 333 h 486"/>
                <a:gd name="T44" fmla="*/ 62 w 319"/>
                <a:gd name="T45" fmla="*/ 258 h 486"/>
                <a:gd name="T46" fmla="*/ 135 w 319"/>
                <a:gd name="T47" fmla="*/ 258 h 486"/>
                <a:gd name="T48" fmla="*/ 135 w 319"/>
                <a:gd name="T49" fmla="*/ 333 h 486"/>
                <a:gd name="T50" fmla="*/ 135 w 319"/>
                <a:gd name="T51" fmla="*/ 235 h 486"/>
                <a:gd name="T52" fmla="*/ 62 w 319"/>
                <a:gd name="T53" fmla="*/ 235 h 486"/>
                <a:gd name="T54" fmla="*/ 62 w 319"/>
                <a:gd name="T55" fmla="*/ 160 h 486"/>
                <a:gd name="T56" fmla="*/ 135 w 319"/>
                <a:gd name="T57" fmla="*/ 160 h 486"/>
                <a:gd name="T58" fmla="*/ 135 w 319"/>
                <a:gd name="T59" fmla="*/ 235 h 486"/>
                <a:gd name="T60" fmla="*/ 135 w 319"/>
                <a:gd name="T61" fmla="*/ 129 h 486"/>
                <a:gd name="T62" fmla="*/ 62 w 319"/>
                <a:gd name="T63" fmla="*/ 129 h 486"/>
                <a:gd name="T64" fmla="*/ 62 w 319"/>
                <a:gd name="T65" fmla="*/ 54 h 486"/>
                <a:gd name="T66" fmla="*/ 135 w 319"/>
                <a:gd name="T67" fmla="*/ 54 h 486"/>
                <a:gd name="T68" fmla="*/ 135 w 319"/>
                <a:gd name="T69" fmla="*/ 129 h 486"/>
                <a:gd name="T70" fmla="*/ 249 w 319"/>
                <a:gd name="T71" fmla="*/ 434 h 486"/>
                <a:gd name="T72" fmla="*/ 177 w 319"/>
                <a:gd name="T73" fmla="*/ 434 h 486"/>
                <a:gd name="T74" fmla="*/ 177 w 319"/>
                <a:gd name="T75" fmla="*/ 359 h 486"/>
                <a:gd name="T76" fmla="*/ 249 w 319"/>
                <a:gd name="T77" fmla="*/ 359 h 486"/>
                <a:gd name="T78" fmla="*/ 249 w 319"/>
                <a:gd name="T79" fmla="*/ 434 h 486"/>
                <a:gd name="T80" fmla="*/ 249 w 319"/>
                <a:gd name="T81" fmla="*/ 333 h 486"/>
                <a:gd name="T82" fmla="*/ 177 w 319"/>
                <a:gd name="T83" fmla="*/ 333 h 486"/>
                <a:gd name="T84" fmla="*/ 177 w 319"/>
                <a:gd name="T85" fmla="*/ 258 h 486"/>
                <a:gd name="T86" fmla="*/ 249 w 319"/>
                <a:gd name="T87" fmla="*/ 258 h 486"/>
                <a:gd name="T88" fmla="*/ 249 w 319"/>
                <a:gd name="T89" fmla="*/ 33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9" h="486">
                  <a:moveTo>
                    <a:pt x="249" y="181"/>
                  </a:moveTo>
                  <a:cubicBezTo>
                    <a:pt x="249" y="235"/>
                    <a:pt x="249" y="235"/>
                    <a:pt x="249" y="235"/>
                  </a:cubicBezTo>
                  <a:cubicBezTo>
                    <a:pt x="177" y="235"/>
                    <a:pt x="177" y="235"/>
                    <a:pt x="177" y="235"/>
                  </a:cubicBezTo>
                  <a:cubicBezTo>
                    <a:pt x="177" y="160"/>
                    <a:pt x="177" y="160"/>
                    <a:pt x="177" y="160"/>
                  </a:cubicBezTo>
                  <a:cubicBezTo>
                    <a:pt x="242" y="160"/>
                    <a:pt x="242" y="160"/>
                    <a:pt x="242" y="160"/>
                  </a:cubicBezTo>
                  <a:cubicBezTo>
                    <a:pt x="238" y="150"/>
                    <a:pt x="236" y="139"/>
                    <a:pt x="234" y="129"/>
                  </a:cubicBezTo>
                  <a:cubicBezTo>
                    <a:pt x="177" y="129"/>
                    <a:pt x="177" y="129"/>
                    <a:pt x="177" y="129"/>
                  </a:cubicBezTo>
                  <a:cubicBezTo>
                    <a:pt x="177" y="54"/>
                    <a:pt x="177" y="54"/>
                    <a:pt x="177" y="54"/>
                  </a:cubicBezTo>
                  <a:cubicBezTo>
                    <a:pt x="230" y="54"/>
                    <a:pt x="230" y="54"/>
                    <a:pt x="230" y="54"/>
                  </a:cubicBezTo>
                  <a:cubicBezTo>
                    <a:pt x="232" y="35"/>
                    <a:pt x="236" y="17"/>
                    <a:pt x="242" y="0"/>
                  </a:cubicBezTo>
                  <a:cubicBezTo>
                    <a:pt x="0" y="0"/>
                    <a:pt x="0" y="0"/>
                    <a:pt x="0" y="0"/>
                  </a:cubicBezTo>
                  <a:cubicBezTo>
                    <a:pt x="0" y="486"/>
                    <a:pt x="0" y="486"/>
                    <a:pt x="0" y="486"/>
                  </a:cubicBezTo>
                  <a:cubicBezTo>
                    <a:pt x="319" y="486"/>
                    <a:pt x="319" y="486"/>
                    <a:pt x="319" y="486"/>
                  </a:cubicBezTo>
                  <a:cubicBezTo>
                    <a:pt x="319" y="278"/>
                    <a:pt x="319" y="278"/>
                    <a:pt x="319" y="278"/>
                  </a:cubicBezTo>
                  <a:cubicBezTo>
                    <a:pt x="289" y="251"/>
                    <a:pt x="265" y="218"/>
                    <a:pt x="249" y="181"/>
                  </a:cubicBezTo>
                  <a:close/>
                  <a:moveTo>
                    <a:pt x="135" y="434"/>
                  </a:moveTo>
                  <a:cubicBezTo>
                    <a:pt x="62" y="434"/>
                    <a:pt x="62" y="434"/>
                    <a:pt x="62" y="434"/>
                  </a:cubicBezTo>
                  <a:cubicBezTo>
                    <a:pt x="62" y="359"/>
                    <a:pt x="62" y="359"/>
                    <a:pt x="62" y="359"/>
                  </a:cubicBezTo>
                  <a:cubicBezTo>
                    <a:pt x="135" y="359"/>
                    <a:pt x="135" y="359"/>
                    <a:pt x="135" y="359"/>
                  </a:cubicBezTo>
                  <a:lnTo>
                    <a:pt x="135" y="434"/>
                  </a:lnTo>
                  <a:close/>
                  <a:moveTo>
                    <a:pt x="135" y="333"/>
                  </a:moveTo>
                  <a:cubicBezTo>
                    <a:pt x="62" y="333"/>
                    <a:pt x="62" y="333"/>
                    <a:pt x="62" y="333"/>
                  </a:cubicBezTo>
                  <a:cubicBezTo>
                    <a:pt x="62" y="258"/>
                    <a:pt x="62" y="258"/>
                    <a:pt x="62" y="258"/>
                  </a:cubicBezTo>
                  <a:cubicBezTo>
                    <a:pt x="135" y="258"/>
                    <a:pt x="135" y="258"/>
                    <a:pt x="135" y="258"/>
                  </a:cubicBezTo>
                  <a:lnTo>
                    <a:pt x="135" y="333"/>
                  </a:lnTo>
                  <a:close/>
                  <a:moveTo>
                    <a:pt x="135" y="235"/>
                  </a:moveTo>
                  <a:cubicBezTo>
                    <a:pt x="62" y="235"/>
                    <a:pt x="62" y="235"/>
                    <a:pt x="62" y="235"/>
                  </a:cubicBezTo>
                  <a:cubicBezTo>
                    <a:pt x="62" y="160"/>
                    <a:pt x="62" y="160"/>
                    <a:pt x="62" y="160"/>
                  </a:cubicBezTo>
                  <a:cubicBezTo>
                    <a:pt x="135" y="160"/>
                    <a:pt x="135" y="160"/>
                    <a:pt x="135" y="160"/>
                  </a:cubicBezTo>
                  <a:lnTo>
                    <a:pt x="135" y="235"/>
                  </a:lnTo>
                  <a:close/>
                  <a:moveTo>
                    <a:pt x="135" y="129"/>
                  </a:moveTo>
                  <a:cubicBezTo>
                    <a:pt x="62" y="129"/>
                    <a:pt x="62" y="129"/>
                    <a:pt x="62" y="129"/>
                  </a:cubicBezTo>
                  <a:cubicBezTo>
                    <a:pt x="62" y="54"/>
                    <a:pt x="62" y="54"/>
                    <a:pt x="62" y="54"/>
                  </a:cubicBezTo>
                  <a:cubicBezTo>
                    <a:pt x="135" y="54"/>
                    <a:pt x="135" y="54"/>
                    <a:pt x="135" y="54"/>
                  </a:cubicBezTo>
                  <a:lnTo>
                    <a:pt x="135" y="129"/>
                  </a:lnTo>
                  <a:close/>
                  <a:moveTo>
                    <a:pt x="249" y="434"/>
                  </a:moveTo>
                  <a:cubicBezTo>
                    <a:pt x="177" y="434"/>
                    <a:pt x="177" y="434"/>
                    <a:pt x="177" y="434"/>
                  </a:cubicBezTo>
                  <a:cubicBezTo>
                    <a:pt x="177" y="359"/>
                    <a:pt x="177" y="359"/>
                    <a:pt x="177" y="359"/>
                  </a:cubicBezTo>
                  <a:cubicBezTo>
                    <a:pt x="249" y="359"/>
                    <a:pt x="249" y="359"/>
                    <a:pt x="249" y="359"/>
                  </a:cubicBezTo>
                  <a:lnTo>
                    <a:pt x="249" y="434"/>
                  </a:lnTo>
                  <a:close/>
                  <a:moveTo>
                    <a:pt x="249" y="333"/>
                  </a:moveTo>
                  <a:cubicBezTo>
                    <a:pt x="177" y="333"/>
                    <a:pt x="177" y="333"/>
                    <a:pt x="177" y="333"/>
                  </a:cubicBezTo>
                  <a:cubicBezTo>
                    <a:pt x="177" y="258"/>
                    <a:pt x="177" y="258"/>
                    <a:pt x="177" y="258"/>
                  </a:cubicBezTo>
                  <a:cubicBezTo>
                    <a:pt x="249" y="258"/>
                    <a:pt x="249" y="258"/>
                    <a:pt x="249" y="258"/>
                  </a:cubicBezTo>
                  <a:lnTo>
                    <a:pt x="249" y="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defPPr>
                <a:defRPr lang="en-US"/>
              </a:defPPr>
              <a:lvl1pPr marL="0" algn="l" defTabSz="932316" rtl="0" eaLnBrk="1" latinLnBrk="0" hangingPunct="1">
                <a:defRPr sz="1836" kern="1200">
                  <a:solidFill>
                    <a:schemeClr val="tx1"/>
                  </a:solidFill>
                  <a:latin typeface="+mn-lt"/>
                  <a:ea typeface="+mn-ea"/>
                  <a:cs typeface="+mn-cs"/>
                </a:defRPr>
              </a:lvl1pPr>
              <a:lvl2pPr marL="466155" algn="l" defTabSz="932316" rtl="0" eaLnBrk="1" latinLnBrk="0" hangingPunct="1">
                <a:defRPr sz="1836" kern="1200">
                  <a:solidFill>
                    <a:schemeClr val="tx1"/>
                  </a:solidFill>
                  <a:latin typeface="+mn-lt"/>
                  <a:ea typeface="+mn-ea"/>
                  <a:cs typeface="+mn-cs"/>
                </a:defRPr>
              </a:lvl2pPr>
              <a:lvl3pPr marL="932316" algn="l" defTabSz="932316" rtl="0" eaLnBrk="1" latinLnBrk="0" hangingPunct="1">
                <a:defRPr sz="1836" kern="1200">
                  <a:solidFill>
                    <a:schemeClr val="tx1"/>
                  </a:solidFill>
                  <a:latin typeface="+mn-lt"/>
                  <a:ea typeface="+mn-ea"/>
                  <a:cs typeface="+mn-cs"/>
                </a:defRPr>
              </a:lvl3pPr>
              <a:lvl4pPr marL="1398471" algn="l" defTabSz="932316" rtl="0" eaLnBrk="1" latinLnBrk="0" hangingPunct="1">
                <a:defRPr sz="1836" kern="1200">
                  <a:solidFill>
                    <a:schemeClr val="tx1"/>
                  </a:solidFill>
                  <a:latin typeface="+mn-lt"/>
                  <a:ea typeface="+mn-ea"/>
                  <a:cs typeface="+mn-cs"/>
                </a:defRPr>
              </a:lvl4pPr>
              <a:lvl5pPr marL="1864631" algn="l" defTabSz="932316" rtl="0" eaLnBrk="1" latinLnBrk="0" hangingPunct="1">
                <a:defRPr sz="1836" kern="1200">
                  <a:solidFill>
                    <a:schemeClr val="tx1"/>
                  </a:solidFill>
                  <a:latin typeface="+mn-lt"/>
                  <a:ea typeface="+mn-ea"/>
                  <a:cs typeface="+mn-cs"/>
                </a:defRPr>
              </a:lvl5pPr>
              <a:lvl6pPr marL="2330787" algn="l" defTabSz="932316" rtl="0" eaLnBrk="1" latinLnBrk="0" hangingPunct="1">
                <a:defRPr sz="1836" kern="1200">
                  <a:solidFill>
                    <a:schemeClr val="tx1"/>
                  </a:solidFill>
                  <a:latin typeface="+mn-lt"/>
                  <a:ea typeface="+mn-ea"/>
                  <a:cs typeface="+mn-cs"/>
                </a:defRPr>
              </a:lvl6pPr>
              <a:lvl7pPr marL="2796947" algn="l" defTabSz="932316" rtl="0" eaLnBrk="1" latinLnBrk="0" hangingPunct="1">
                <a:defRPr sz="1836" kern="1200">
                  <a:solidFill>
                    <a:schemeClr val="tx1"/>
                  </a:solidFill>
                  <a:latin typeface="+mn-lt"/>
                  <a:ea typeface="+mn-ea"/>
                  <a:cs typeface="+mn-cs"/>
                </a:defRPr>
              </a:lvl7pPr>
              <a:lvl8pPr marL="3263102" algn="l" defTabSz="932316" rtl="0" eaLnBrk="1" latinLnBrk="0" hangingPunct="1">
                <a:defRPr sz="1836" kern="1200">
                  <a:solidFill>
                    <a:schemeClr val="tx1"/>
                  </a:solidFill>
                  <a:latin typeface="+mn-lt"/>
                  <a:ea typeface="+mn-ea"/>
                  <a:cs typeface="+mn-cs"/>
                </a:defRPr>
              </a:lvl8pPr>
              <a:lvl9pPr marL="3729258" algn="l" defTabSz="932316" rtl="0" eaLnBrk="1" latinLnBrk="0" hangingPunct="1">
                <a:defRPr sz="1836" kern="1200">
                  <a:solidFill>
                    <a:schemeClr val="tx1"/>
                  </a:solidFill>
                  <a:latin typeface="+mn-lt"/>
                  <a:ea typeface="+mn-ea"/>
                  <a:cs typeface="+mn-cs"/>
                </a:defRPr>
              </a:lvl9pPr>
            </a:lstStyle>
            <a:p>
              <a:pPr>
                <a:defRPr/>
              </a:pPr>
              <a:endParaRPr lang="en-US" sz="1765">
                <a:solidFill>
                  <a:srgbClr val="505050"/>
                </a:solidFill>
              </a:endParaRPr>
            </a:p>
          </p:txBody>
        </p:sp>
      </p:grpSp>
      <p:sp>
        <p:nvSpPr>
          <p:cNvPr id="3" name="Oval 2"/>
          <p:cNvSpPr/>
          <p:nvPr/>
        </p:nvSpPr>
        <p:spPr bwMode="auto">
          <a:xfrm>
            <a:off x="10266485" y="4378548"/>
            <a:ext cx="795625" cy="893153"/>
          </a:xfrm>
          <a:prstGeom prst="ellipse">
            <a:avLst/>
          </a:prstGeom>
          <a:solidFill>
            <a:srgbClr val="003C6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2" descr="\\MAGNUM\Projects\Microsoft\Cloud Power FY12\Design\ICONS_PNG\Devices.png"/>
          <p:cNvPicPr>
            <a:picLocks noChangeAspect="1" noChangeArrowheads="1"/>
          </p:cNvPicPr>
          <p:nvPr/>
        </p:nvPicPr>
        <p:blipFill>
          <a:blip r:embed="rId3" cstate="print">
            <a:lum bright="100000" contrast="100000"/>
          </a:blip>
          <a:stretch>
            <a:fillRect/>
          </a:stretch>
        </p:blipFill>
        <p:spPr bwMode="auto">
          <a:xfrm>
            <a:off x="10294703" y="4490280"/>
            <a:ext cx="684556" cy="684556"/>
          </a:xfrm>
          <a:prstGeom prst="rect">
            <a:avLst/>
          </a:prstGeom>
          <a:solidFill>
            <a:srgbClr val="003C6C"/>
          </a:solidFill>
          <a:ln>
            <a:noFill/>
          </a:ln>
        </p:spPr>
      </p:pic>
    </p:spTree>
    <p:extLst>
      <p:ext uri="{BB962C8B-B14F-4D97-AF65-F5344CB8AC3E}">
        <p14:creationId xmlns:p14="http://schemas.microsoft.com/office/powerpoint/2010/main" val="247664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PKI based authentication</a:t>
            </a:r>
          </a:p>
        </p:txBody>
      </p:sp>
      <p:cxnSp>
        <p:nvCxnSpPr>
          <p:cNvPr id="74" name="Straight Arrow Connector 73"/>
          <p:cNvCxnSpPr/>
          <p:nvPr/>
        </p:nvCxnSpPr>
        <p:spPr>
          <a:xfrm flipH="1">
            <a:off x="4324117" y="2260891"/>
            <a:ext cx="1835629" cy="0"/>
          </a:xfrm>
          <a:prstGeom prst="straightConnector1">
            <a:avLst/>
          </a:prstGeom>
          <a:noFill/>
          <a:ln w="76200" cap="flat" cmpd="sng" algn="ctr">
            <a:solidFill>
              <a:srgbClr val="D2D2D2">
                <a:lumMod val="50000"/>
              </a:srgbClr>
            </a:solidFill>
            <a:prstDash val="solid"/>
            <a:headEnd type="triangle"/>
            <a:tailEnd type="none"/>
          </a:ln>
          <a:effectLst/>
        </p:spPr>
      </p:cxnSp>
      <p:sp>
        <p:nvSpPr>
          <p:cNvPr id="75" name="TextBox 74"/>
          <p:cNvSpPr txBox="1"/>
          <p:nvPr/>
        </p:nvSpPr>
        <p:spPr>
          <a:xfrm flipH="1">
            <a:off x="5109492" y="2078011"/>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1</a:t>
            </a:r>
            <a:endParaRPr kumimoji="0" lang="en-US" sz="2400" b="0" i="0" u="none" strike="noStrike" kern="0" cap="none" spc="0" normalizeH="0" baseline="0" noProof="0" dirty="0">
              <a:ln>
                <a:noFill/>
              </a:ln>
              <a:solidFill>
                <a:srgbClr val="505050"/>
              </a:solidFill>
              <a:effectLst/>
              <a:uLnTx/>
              <a:uFillTx/>
            </a:endParaRPr>
          </a:p>
        </p:txBody>
      </p:sp>
      <p:sp>
        <p:nvSpPr>
          <p:cNvPr id="76" name="TextBox 75"/>
          <p:cNvSpPr txBox="1"/>
          <p:nvPr/>
        </p:nvSpPr>
        <p:spPr>
          <a:xfrm flipH="1">
            <a:off x="4774489" y="1787897"/>
            <a:ext cx="1385257"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Proves Identity</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sp>
        <p:nvSpPr>
          <p:cNvPr id="77" name="TextBox 76"/>
          <p:cNvSpPr txBox="1"/>
          <p:nvPr/>
        </p:nvSpPr>
        <p:spPr>
          <a:xfrm flipH="1">
            <a:off x="4663467" y="2645496"/>
            <a:ext cx="1607300"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Here is your certificate</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sp>
        <p:nvSpPr>
          <p:cNvPr id="78" name="TextBox 77"/>
          <p:cNvSpPr txBox="1"/>
          <p:nvPr/>
        </p:nvSpPr>
        <p:spPr>
          <a:xfrm flipH="1">
            <a:off x="8346533" y="3908717"/>
            <a:ext cx="1324364" cy="3046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I have a certification, give me a token</a:t>
            </a:r>
          </a:p>
        </p:txBody>
      </p:sp>
      <p:grpSp>
        <p:nvGrpSpPr>
          <p:cNvPr id="82" name="Group 81"/>
          <p:cNvGrpSpPr/>
          <p:nvPr/>
        </p:nvGrpSpPr>
        <p:grpSpPr>
          <a:xfrm>
            <a:off x="9873158" y="5180950"/>
            <a:ext cx="1136825" cy="1094754"/>
            <a:chOff x="2815386" y="3467753"/>
            <a:chExt cx="1136825" cy="1094754"/>
          </a:xfrm>
        </p:grpSpPr>
        <p:sp>
          <p:nvSpPr>
            <p:cNvPr id="84" name="Freeform 20"/>
            <p:cNvSpPr>
              <a:spLocks noEditPoints="1"/>
            </p:cNvSpPr>
            <p:nvPr/>
          </p:nvSpPr>
          <p:spPr bwMode="black">
            <a:xfrm>
              <a:off x="2815386" y="3467753"/>
              <a:ext cx="1117884" cy="777194"/>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0072C6">
                <a:lumMod val="50000"/>
              </a:srgbClr>
            </a:solidFill>
          </p:spPr>
          <p:txBody>
            <a:bodyPr vert="horz" wrap="square" lIns="82305" tIns="41153" rIns="82305" bIns="4115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endParaRPr>
            </a:p>
          </p:txBody>
        </p:sp>
        <p:sp>
          <p:nvSpPr>
            <p:cNvPr id="100" name="Rectangle 99"/>
            <p:cNvSpPr/>
            <p:nvPr/>
          </p:nvSpPr>
          <p:spPr>
            <a:xfrm>
              <a:off x="2940717" y="4347063"/>
              <a:ext cx="1011494" cy="215444"/>
            </a:xfrm>
            <a:prstGeom prst="rect">
              <a:avLst/>
            </a:prstGeom>
          </p:spPr>
          <p:txBody>
            <a:bodyPr wrap="non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Windows 8.1</a:t>
              </a:r>
            </a:p>
          </p:txBody>
        </p:sp>
      </p:grpSp>
      <p:grpSp>
        <p:nvGrpSpPr>
          <p:cNvPr id="111" name="Group 110"/>
          <p:cNvGrpSpPr/>
          <p:nvPr/>
        </p:nvGrpSpPr>
        <p:grpSpPr>
          <a:xfrm>
            <a:off x="3709193" y="1880146"/>
            <a:ext cx="481231" cy="1569616"/>
            <a:chOff x="986498" y="1927841"/>
            <a:chExt cx="481231" cy="1569616"/>
          </a:xfrm>
        </p:grpSpPr>
        <p:sp>
          <p:nvSpPr>
            <p:cNvPr id="112" name="TextBox 111"/>
            <p:cNvSpPr txBox="1"/>
            <p:nvPr/>
          </p:nvSpPr>
          <p:spPr>
            <a:xfrm flipH="1">
              <a:off x="1023532" y="3282013"/>
              <a:ext cx="357470" cy="215444"/>
            </a:xfrm>
            <a:prstGeom prst="rect">
              <a:avLst/>
            </a:prstGeom>
          </p:spPr>
          <p:txBody>
            <a:bodyPr wrap="none" lIns="0" tIns="0" rIns="0" bIns="0">
              <a:spAutoFit/>
            </a:bodyPr>
            <a:lstStyle>
              <a:defPPr>
                <a:defRPr lang="en-US"/>
              </a:defPPr>
              <a:lvl1pPr>
                <a:defRPr sz="160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User</a:t>
              </a:r>
            </a:p>
          </p:txBody>
        </p:sp>
        <p:grpSp>
          <p:nvGrpSpPr>
            <p:cNvPr id="113" name="Group 112"/>
            <p:cNvGrpSpPr/>
            <p:nvPr/>
          </p:nvGrpSpPr>
          <p:grpSpPr>
            <a:xfrm flipH="1">
              <a:off x="986498" y="1927841"/>
              <a:ext cx="481231" cy="1245630"/>
              <a:chOff x="2255561" y="2057415"/>
              <a:chExt cx="481231" cy="1245630"/>
            </a:xfrm>
            <a:solidFill>
              <a:srgbClr val="0072C6">
                <a:lumMod val="75000"/>
              </a:srgbClr>
            </a:solidFill>
          </p:grpSpPr>
          <p:sp>
            <p:nvSpPr>
              <p:cNvPr id="114" name="Freeform 113"/>
              <p:cNvSpPr>
                <a:spLocks/>
              </p:cNvSpPr>
              <p:nvPr/>
            </p:nvSpPr>
            <p:spPr bwMode="black">
              <a:xfrm>
                <a:off x="2255561" y="2288137"/>
                <a:ext cx="481231" cy="1014908"/>
              </a:xfrm>
              <a:custGeom>
                <a:avLst/>
                <a:gdLst>
                  <a:gd name="connsiteX0" fmla="*/ 132681 w 481231"/>
                  <a:gd name="connsiteY0" fmla="*/ 0 h 1014908"/>
                  <a:gd name="connsiteX1" fmla="*/ 233104 w 481231"/>
                  <a:gd name="connsiteY1" fmla="*/ 0 h 1014908"/>
                  <a:gd name="connsiteX2" fmla="*/ 248127 w 481231"/>
                  <a:gd name="connsiteY2" fmla="*/ 0 h 1014908"/>
                  <a:gd name="connsiteX3" fmla="*/ 348550 w 481231"/>
                  <a:gd name="connsiteY3" fmla="*/ 0 h 1014908"/>
                  <a:gd name="connsiteX4" fmla="*/ 481231 w 481231"/>
                  <a:gd name="connsiteY4" fmla="*/ 131735 h 1014908"/>
                  <a:gd name="connsiteX5" fmla="*/ 481231 w 481231"/>
                  <a:gd name="connsiteY5" fmla="*/ 449300 h 1014908"/>
                  <a:gd name="connsiteX6" fmla="*/ 436716 w 481231"/>
                  <a:gd name="connsiteY6" fmla="*/ 494565 h 1014908"/>
                  <a:gd name="connsiteX7" fmla="*/ 392246 w 481231"/>
                  <a:gd name="connsiteY7" fmla="*/ 449300 h 1014908"/>
                  <a:gd name="connsiteX8" fmla="*/ 392246 w 481231"/>
                  <a:gd name="connsiteY8" fmla="*/ 162385 h 1014908"/>
                  <a:gd name="connsiteX9" fmla="*/ 368784 w 481231"/>
                  <a:gd name="connsiteY9" fmla="*/ 162385 h 1014908"/>
                  <a:gd name="connsiteX10" fmla="*/ 368784 w 481231"/>
                  <a:gd name="connsiteY10" fmla="*/ 955130 h 1014908"/>
                  <a:gd name="connsiteX11" fmla="*/ 308081 w 481231"/>
                  <a:gd name="connsiteY11" fmla="*/ 1014908 h 1014908"/>
                  <a:gd name="connsiteX12" fmla="*/ 248198 w 481231"/>
                  <a:gd name="connsiteY12" fmla="*/ 955130 h 1014908"/>
                  <a:gd name="connsiteX13" fmla="*/ 248198 w 481231"/>
                  <a:gd name="connsiteY13" fmla="*/ 496899 h 1014908"/>
                  <a:gd name="connsiteX14" fmla="*/ 248127 w 481231"/>
                  <a:gd name="connsiteY14" fmla="*/ 496899 h 1014908"/>
                  <a:gd name="connsiteX15" fmla="*/ 233104 w 481231"/>
                  <a:gd name="connsiteY15" fmla="*/ 496899 h 1014908"/>
                  <a:gd name="connsiteX16" fmla="*/ 233033 w 481231"/>
                  <a:gd name="connsiteY16" fmla="*/ 496899 h 1014908"/>
                  <a:gd name="connsiteX17" fmla="*/ 233033 w 481231"/>
                  <a:gd name="connsiteY17" fmla="*/ 955130 h 1014908"/>
                  <a:gd name="connsiteX18" fmla="*/ 173150 w 481231"/>
                  <a:gd name="connsiteY18" fmla="*/ 1014908 h 1014908"/>
                  <a:gd name="connsiteX19" fmla="*/ 112447 w 481231"/>
                  <a:gd name="connsiteY19" fmla="*/ 955130 h 1014908"/>
                  <a:gd name="connsiteX20" fmla="*/ 112447 w 481231"/>
                  <a:gd name="connsiteY20" fmla="*/ 162385 h 1014908"/>
                  <a:gd name="connsiteX21" fmla="*/ 88985 w 481231"/>
                  <a:gd name="connsiteY21" fmla="*/ 162385 h 1014908"/>
                  <a:gd name="connsiteX22" fmla="*/ 88985 w 481231"/>
                  <a:gd name="connsiteY22" fmla="*/ 449300 h 1014908"/>
                  <a:gd name="connsiteX23" fmla="*/ 44515 w 481231"/>
                  <a:gd name="connsiteY23" fmla="*/ 494565 h 1014908"/>
                  <a:gd name="connsiteX24" fmla="*/ 0 w 481231"/>
                  <a:gd name="connsiteY24" fmla="*/ 449300 h 1014908"/>
                  <a:gd name="connsiteX25" fmla="*/ 0 w 481231"/>
                  <a:gd name="connsiteY25" fmla="*/ 131735 h 1014908"/>
                  <a:gd name="connsiteX26" fmla="*/ 132681 w 481231"/>
                  <a:gd name="connsiteY26" fmla="*/ 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231" h="1014908">
                    <a:moveTo>
                      <a:pt x="132681" y="0"/>
                    </a:moveTo>
                    <a:lnTo>
                      <a:pt x="233104" y="0"/>
                    </a:lnTo>
                    <a:lnTo>
                      <a:pt x="248127" y="0"/>
                    </a:lnTo>
                    <a:lnTo>
                      <a:pt x="348550" y="0"/>
                    </a:lnTo>
                    <a:cubicBezTo>
                      <a:pt x="422165" y="0"/>
                      <a:pt x="481231" y="58966"/>
                      <a:pt x="481231" y="131735"/>
                    </a:cubicBezTo>
                    <a:lnTo>
                      <a:pt x="481231" y="449300"/>
                    </a:lnTo>
                    <a:cubicBezTo>
                      <a:pt x="481231" y="474368"/>
                      <a:pt x="460997" y="494565"/>
                      <a:pt x="436716" y="494565"/>
                    </a:cubicBezTo>
                    <a:cubicBezTo>
                      <a:pt x="411662" y="494565"/>
                      <a:pt x="392246" y="474368"/>
                      <a:pt x="392246" y="449300"/>
                    </a:cubicBezTo>
                    <a:lnTo>
                      <a:pt x="392246" y="162385"/>
                    </a:lnTo>
                    <a:lnTo>
                      <a:pt x="368784" y="162385"/>
                    </a:lnTo>
                    <a:lnTo>
                      <a:pt x="368784" y="955130"/>
                    </a:lnTo>
                    <a:cubicBezTo>
                      <a:pt x="368784" y="988216"/>
                      <a:pt x="341275" y="1014908"/>
                      <a:pt x="308081" y="1014908"/>
                    </a:cubicBezTo>
                    <a:cubicBezTo>
                      <a:pt x="274934" y="1014908"/>
                      <a:pt x="248198" y="988216"/>
                      <a:pt x="248198" y="955130"/>
                    </a:cubicBezTo>
                    <a:lnTo>
                      <a:pt x="248198" y="496899"/>
                    </a:lnTo>
                    <a:lnTo>
                      <a:pt x="248127" y="496899"/>
                    </a:lnTo>
                    <a:lnTo>
                      <a:pt x="233104" y="496899"/>
                    </a:lnTo>
                    <a:lnTo>
                      <a:pt x="233033" y="496899"/>
                    </a:lnTo>
                    <a:lnTo>
                      <a:pt x="233033" y="955130"/>
                    </a:lnTo>
                    <a:cubicBezTo>
                      <a:pt x="233033" y="988216"/>
                      <a:pt x="206297" y="1014908"/>
                      <a:pt x="173150" y="1014908"/>
                    </a:cubicBezTo>
                    <a:cubicBezTo>
                      <a:pt x="139956" y="1014908"/>
                      <a:pt x="112447" y="988216"/>
                      <a:pt x="112447" y="955130"/>
                    </a:cubicBezTo>
                    <a:lnTo>
                      <a:pt x="112447" y="162385"/>
                    </a:lnTo>
                    <a:lnTo>
                      <a:pt x="88985" y="162385"/>
                    </a:lnTo>
                    <a:lnTo>
                      <a:pt x="88985" y="449300"/>
                    </a:lnTo>
                    <a:cubicBezTo>
                      <a:pt x="88985" y="474368"/>
                      <a:pt x="69569" y="494565"/>
                      <a:pt x="44515" y="494565"/>
                    </a:cubicBezTo>
                    <a:cubicBezTo>
                      <a:pt x="20234" y="494565"/>
                      <a:pt x="0" y="474368"/>
                      <a:pt x="0" y="449300"/>
                    </a:cubicBezTo>
                    <a:lnTo>
                      <a:pt x="0" y="131735"/>
                    </a:lnTo>
                    <a:cubicBezTo>
                      <a:pt x="0" y="58966"/>
                      <a:pt x="59066" y="0"/>
                      <a:pt x="132681" y="0"/>
                    </a:cubicBezTo>
                    <a:close/>
                  </a:path>
                </a:pathLst>
              </a:cu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05050"/>
                  </a:solidFill>
                  <a:effectLst/>
                  <a:uLnTx/>
                  <a:uFillTx/>
                </a:endParaRPr>
              </a:p>
            </p:txBody>
          </p:sp>
          <p:sp>
            <p:nvSpPr>
              <p:cNvPr id="115" name="Oval 38"/>
              <p:cNvSpPr>
                <a:spLocks noChangeArrowheads="1"/>
              </p:cNvSpPr>
              <p:nvPr/>
            </p:nvSpPr>
            <p:spPr bwMode="black">
              <a:xfrm>
                <a:off x="2394522" y="2057415"/>
                <a:ext cx="203309" cy="206003"/>
              </a:xfrm>
              <a:prstGeom prst="ellipse">
                <a:avLst/>
              </a:pr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05050"/>
                  </a:solidFill>
                  <a:effectLst/>
                  <a:uLnTx/>
                  <a:uFillTx/>
                </a:endParaRPr>
              </a:p>
            </p:txBody>
          </p:sp>
        </p:grpSp>
      </p:grpSp>
      <p:grpSp>
        <p:nvGrpSpPr>
          <p:cNvPr id="116" name="Group 115"/>
          <p:cNvGrpSpPr/>
          <p:nvPr/>
        </p:nvGrpSpPr>
        <p:grpSpPr>
          <a:xfrm>
            <a:off x="6416747" y="1992136"/>
            <a:ext cx="1371600" cy="1371600"/>
            <a:chOff x="2692614" y="1642887"/>
            <a:chExt cx="1371600" cy="1371600"/>
          </a:xfrm>
        </p:grpSpPr>
        <p:sp>
          <p:nvSpPr>
            <p:cNvPr id="117" name="Rectangle 116"/>
            <p:cNvSpPr/>
            <p:nvPr/>
          </p:nvSpPr>
          <p:spPr bwMode="auto">
            <a:xfrm flipH="1">
              <a:off x="2692614" y="1642887"/>
              <a:ext cx="1371600" cy="1371600"/>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Certificate Authority</a:t>
              </a:r>
            </a:p>
          </p:txBody>
        </p:sp>
        <p:pic>
          <p:nvPicPr>
            <p:cNvPr id="118" name="Picture 2" descr="\\MAGNUM\Projects\Microsoft\Cloud Power FY12\Design\ICONS_PNG\Devices.png"/>
            <p:cNvPicPr>
              <a:picLocks noChangeAspect="1" noChangeArrowheads="1"/>
            </p:cNvPicPr>
            <p:nvPr/>
          </p:nvPicPr>
          <p:blipFill>
            <a:blip r:embed="rId3" cstate="print">
              <a:lum bright="100000" contrast="100000"/>
            </a:blip>
            <a:stretch>
              <a:fillRect/>
            </a:stretch>
          </p:blipFill>
          <p:spPr bwMode="auto">
            <a:xfrm>
              <a:off x="3083310" y="2314190"/>
              <a:ext cx="590208" cy="590208"/>
            </a:xfrm>
            <a:prstGeom prst="rect">
              <a:avLst/>
            </a:prstGeom>
            <a:noFill/>
            <a:ln>
              <a:noFill/>
            </a:ln>
          </p:spPr>
        </p:pic>
      </p:grpSp>
      <p:grpSp>
        <p:nvGrpSpPr>
          <p:cNvPr id="119" name="Group 118"/>
          <p:cNvGrpSpPr/>
          <p:nvPr/>
        </p:nvGrpSpPr>
        <p:grpSpPr>
          <a:xfrm>
            <a:off x="4324117" y="2902877"/>
            <a:ext cx="1835629" cy="365760"/>
            <a:chOff x="1366829" y="2975448"/>
            <a:chExt cx="1835629" cy="365760"/>
          </a:xfrm>
        </p:grpSpPr>
        <p:cxnSp>
          <p:nvCxnSpPr>
            <p:cNvPr id="120" name="Straight Arrow Connector 119"/>
            <p:cNvCxnSpPr/>
            <p:nvPr/>
          </p:nvCxnSpPr>
          <p:spPr>
            <a:xfrm>
              <a:off x="1366829" y="3164092"/>
              <a:ext cx="1835629" cy="0"/>
            </a:xfrm>
            <a:prstGeom prst="straightConnector1">
              <a:avLst/>
            </a:prstGeom>
            <a:noFill/>
            <a:ln w="76200" cap="flat" cmpd="sng" algn="ctr">
              <a:solidFill>
                <a:srgbClr val="D2D2D2">
                  <a:lumMod val="50000"/>
                </a:srgbClr>
              </a:solidFill>
              <a:prstDash val="solid"/>
              <a:headEnd type="triangle"/>
              <a:tailEnd type="none"/>
            </a:ln>
            <a:effectLst/>
          </p:spPr>
        </p:cxnSp>
        <p:sp>
          <p:nvSpPr>
            <p:cNvPr id="121" name="TextBox 120"/>
            <p:cNvSpPr txBox="1"/>
            <p:nvPr/>
          </p:nvSpPr>
          <p:spPr>
            <a:xfrm flipH="1">
              <a:off x="2152204" y="2975448"/>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2</a:t>
              </a:r>
              <a:endParaRPr kumimoji="0" lang="en-US" sz="2400" b="0" i="0" u="none" strike="noStrike" kern="0" cap="none" spc="0" normalizeH="0" baseline="0" noProof="0" dirty="0">
                <a:ln>
                  <a:noFill/>
                </a:ln>
                <a:solidFill>
                  <a:srgbClr val="505050"/>
                </a:solidFill>
                <a:effectLst/>
                <a:uLnTx/>
                <a:uFillTx/>
              </a:endParaRPr>
            </a:p>
          </p:txBody>
        </p:sp>
      </p:grpSp>
      <p:grpSp>
        <p:nvGrpSpPr>
          <p:cNvPr id="122" name="Group 121"/>
          <p:cNvGrpSpPr/>
          <p:nvPr/>
        </p:nvGrpSpPr>
        <p:grpSpPr>
          <a:xfrm>
            <a:off x="9610555" y="2080532"/>
            <a:ext cx="1680146" cy="944210"/>
            <a:chOff x="9334584" y="1758395"/>
            <a:chExt cx="2009255" cy="1129162"/>
          </a:xfrm>
        </p:grpSpPr>
        <p:sp>
          <p:nvSpPr>
            <p:cNvPr id="123" name="Rectangle 122"/>
            <p:cNvSpPr/>
            <p:nvPr/>
          </p:nvSpPr>
          <p:spPr>
            <a:xfrm>
              <a:off x="9427520" y="2372265"/>
              <a:ext cx="1509599" cy="515292"/>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IDP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Active Directory</a:t>
              </a:r>
            </a:p>
          </p:txBody>
        </p:sp>
        <p:grpSp>
          <p:nvGrpSpPr>
            <p:cNvPr id="124" name="Group 123"/>
            <p:cNvGrpSpPr>
              <a:grpSpLocks noChangeAspect="1"/>
            </p:cNvGrpSpPr>
            <p:nvPr/>
          </p:nvGrpSpPr>
          <p:grpSpPr>
            <a:xfrm>
              <a:off x="9334584" y="1758395"/>
              <a:ext cx="2009255" cy="822960"/>
              <a:chOff x="9123393" y="1688622"/>
              <a:chExt cx="2288279" cy="937244"/>
            </a:xfrm>
          </p:grpSpPr>
          <p:sp>
            <p:nvSpPr>
              <p:cNvPr id="125" name="Freeform 11"/>
              <p:cNvSpPr>
                <a:spLocks noEditPoints="1"/>
              </p:cNvSpPr>
              <p:nvPr/>
            </p:nvSpPr>
            <p:spPr bwMode="auto">
              <a:xfrm>
                <a:off x="9123393" y="1688622"/>
                <a:ext cx="1739631" cy="544500"/>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rgbClr val="0072C6">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nvGrpSpPr>
              <p:cNvPr id="126" name="Group 125"/>
              <p:cNvGrpSpPr>
                <a:grpSpLocks noChangeAspect="1"/>
              </p:cNvGrpSpPr>
              <p:nvPr/>
            </p:nvGrpSpPr>
            <p:grpSpPr>
              <a:xfrm>
                <a:off x="10524888" y="1861397"/>
                <a:ext cx="886784" cy="764469"/>
                <a:chOff x="10524888" y="1861397"/>
                <a:chExt cx="886784" cy="764469"/>
              </a:xfrm>
            </p:grpSpPr>
            <p:sp>
              <p:nvSpPr>
                <p:cNvPr id="127" name="Isosceles Triangle 126"/>
                <p:cNvSpPr/>
                <p:nvPr/>
              </p:nvSpPr>
              <p:spPr bwMode="auto">
                <a:xfrm>
                  <a:off x="10524888" y="1861397"/>
                  <a:ext cx="886784" cy="764469"/>
                </a:xfrm>
                <a:prstGeom prst="triangle">
                  <a:avLst/>
                </a:prstGeom>
                <a:solidFill>
                  <a:srgbClr val="0072C6">
                    <a:lumMod val="50000"/>
                  </a:srgbClr>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8" name="Oval 127"/>
                <p:cNvSpPr/>
                <p:nvPr/>
              </p:nvSpPr>
              <p:spPr bwMode="auto">
                <a:xfrm>
                  <a:off x="10899700" y="2092185"/>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Oval 128"/>
                <p:cNvSpPr/>
                <p:nvPr/>
              </p:nvSpPr>
              <p:spPr bwMode="auto">
                <a:xfrm>
                  <a:off x="10712294"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0" name="Oval 129"/>
                <p:cNvSpPr/>
                <p:nvPr/>
              </p:nvSpPr>
              <p:spPr bwMode="auto">
                <a:xfrm>
                  <a:off x="11077578"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31" name="Straight Connector 130"/>
                <p:cNvCxnSpPr/>
                <p:nvPr/>
              </p:nvCxnSpPr>
              <p:spPr>
                <a:xfrm flipH="1">
                  <a:off x="10799212" y="2214939"/>
                  <a:ext cx="137160" cy="209688"/>
                </a:xfrm>
                <a:prstGeom prst="line">
                  <a:avLst/>
                </a:prstGeom>
                <a:noFill/>
                <a:ln w="19050" cap="flat" cmpd="sng" algn="ctr">
                  <a:solidFill>
                    <a:srgbClr val="FFFFFF"/>
                  </a:solidFill>
                  <a:prstDash val="solid"/>
                  <a:headEnd type="none"/>
                  <a:tailEnd type="none"/>
                </a:ln>
                <a:effectLst/>
              </p:spPr>
            </p:cxnSp>
            <p:sp>
              <p:nvSpPr>
                <p:cNvPr id="132" name="Oval 131"/>
                <p:cNvSpPr/>
                <p:nvPr/>
              </p:nvSpPr>
              <p:spPr bwMode="auto">
                <a:xfrm>
                  <a:off x="10899700"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33" name="Straight Connector 132"/>
                <p:cNvCxnSpPr/>
                <p:nvPr/>
              </p:nvCxnSpPr>
              <p:spPr>
                <a:xfrm flipH="1">
                  <a:off x="10965898" y="2190286"/>
                  <a:ext cx="4764" cy="279235"/>
                </a:xfrm>
                <a:prstGeom prst="line">
                  <a:avLst/>
                </a:prstGeom>
                <a:noFill/>
                <a:ln w="19050" cap="flat" cmpd="sng" algn="ctr">
                  <a:solidFill>
                    <a:srgbClr val="FFFFFF"/>
                  </a:solidFill>
                  <a:prstDash val="solid"/>
                  <a:headEnd type="none"/>
                  <a:tailEnd type="none"/>
                </a:ln>
                <a:effectLst/>
              </p:spPr>
            </p:cxnSp>
            <p:cxnSp>
              <p:nvCxnSpPr>
                <p:cNvPr id="134" name="Straight Connector 133"/>
                <p:cNvCxnSpPr/>
                <p:nvPr/>
              </p:nvCxnSpPr>
              <p:spPr>
                <a:xfrm>
                  <a:off x="11000188" y="2214939"/>
                  <a:ext cx="137160" cy="209688"/>
                </a:xfrm>
                <a:prstGeom prst="line">
                  <a:avLst/>
                </a:prstGeom>
                <a:noFill/>
                <a:ln w="19050" cap="flat" cmpd="sng" algn="ctr">
                  <a:solidFill>
                    <a:srgbClr val="FFFFFF"/>
                  </a:solidFill>
                  <a:prstDash val="solid"/>
                  <a:headEnd type="none"/>
                  <a:tailEnd type="none"/>
                </a:ln>
                <a:effectLst/>
              </p:spPr>
            </p:cxnSp>
          </p:grpSp>
        </p:grpSp>
      </p:grpSp>
      <p:grpSp>
        <p:nvGrpSpPr>
          <p:cNvPr id="135" name="Group 134"/>
          <p:cNvGrpSpPr/>
          <p:nvPr/>
        </p:nvGrpSpPr>
        <p:grpSpPr>
          <a:xfrm>
            <a:off x="7992898" y="2078011"/>
            <a:ext cx="1483453" cy="365760"/>
            <a:chOff x="6290040" y="2150582"/>
            <a:chExt cx="1483453" cy="365760"/>
          </a:xfrm>
        </p:grpSpPr>
        <p:cxnSp>
          <p:nvCxnSpPr>
            <p:cNvPr id="136" name="Straight Arrow Connector 135"/>
            <p:cNvCxnSpPr/>
            <p:nvPr/>
          </p:nvCxnSpPr>
          <p:spPr>
            <a:xfrm flipH="1">
              <a:off x="6290040" y="2333462"/>
              <a:ext cx="1483453" cy="0"/>
            </a:xfrm>
            <a:prstGeom prst="straightConnector1">
              <a:avLst/>
            </a:prstGeom>
            <a:noFill/>
            <a:ln w="76200" cap="flat" cmpd="sng" algn="ctr">
              <a:solidFill>
                <a:srgbClr val="D2D2D2">
                  <a:lumMod val="50000"/>
                </a:srgbClr>
              </a:solidFill>
              <a:prstDash val="solid"/>
              <a:headEnd type="triangle"/>
              <a:tailEnd type="none"/>
            </a:ln>
            <a:effectLst/>
          </p:spPr>
        </p:cxnSp>
        <p:sp>
          <p:nvSpPr>
            <p:cNvPr id="137" name="TextBox 136"/>
            <p:cNvSpPr txBox="1"/>
            <p:nvPr/>
          </p:nvSpPr>
          <p:spPr>
            <a:xfrm flipH="1">
              <a:off x="6786963" y="2150582"/>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3</a:t>
              </a:r>
              <a:endParaRPr kumimoji="0" lang="en-US" sz="2400" b="0" i="0" u="none" strike="noStrike" kern="0" cap="none" spc="0" normalizeH="0" baseline="0" noProof="0" dirty="0">
                <a:ln>
                  <a:noFill/>
                </a:ln>
                <a:solidFill>
                  <a:srgbClr val="505050"/>
                </a:solidFill>
                <a:effectLst/>
                <a:uLnTx/>
                <a:uFillTx/>
              </a:endParaRPr>
            </a:p>
          </p:txBody>
        </p:sp>
      </p:grpSp>
      <p:grpSp>
        <p:nvGrpSpPr>
          <p:cNvPr id="138" name="Group 137"/>
          <p:cNvGrpSpPr/>
          <p:nvPr/>
        </p:nvGrpSpPr>
        <p:grpSpPr>
          <a:xfrm>
            <a:off x="9854217" y="3268637"/>
            <a:ext cx="365760" cy="1645920"/>
            <a:chOff x="8593431" y="3166113"/>
            <a:chExt cx="365760" cy="1645920"/>
          </a:xfrm>
        </p:grpSpPr>
        <p:cxnSp>
          <p:nvCxnSpPr>
            <p:cNvPr id="139" name="Straight Arrow Connector 138"/>
            <p:cNvCxnSpPr/>
            <p:nvPr/>
          </p:nvCxnSpPr>
          <p:spPr>
            <a:xfrm rot="5400000" flipH="1">
              <a:off x="7953351" y="3989073"/>
              <a:ext cx="1645920" cy="0"/>
            </a:xfrm>
            <a:prstGeom prst="straightConnector1">
              <a:avLst/>
            </a:prstGeom>
            <a:noFill/>
            <a:ln w="76200" cap="flat" cmpd="sng" algn="ctr">
              <a:solidFill>
                <a:srgbClr val="D2D2D2">
                  <a:lumMod val="50000"/>
                </a:srgbClr>
              </a:solidFill>
              <a:prstDash val="solid"/>
              <a:headEnd type="none"/>
              <a:tailEnd type="triangle"/>
            </a:ln>
            <a:effectLst/>
          </p:spPr>
        </p:cxnSp>
        <p:sp>
          <p:nvSpPr>
            <p:cNvPr id="140" name="TextBox 139"/>
            <p:cNvSpPr txBox="1"/>
            <p:nvPr/>
          </p:nvSpPr>
          <p:spPr>
            <a:xfrm flipH="1">
              <a:off x="8593431" y="3806193"/>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4</a:t>
              </a:r>
              <a:endParaRPr kumimoji="0" lang="en-US" sz="2400" b="0" i="0" u="none" strike="noStrike" kern="0" cap="none" spc="0" normalizeH="0" baseline="0" noProof="0" dirty="0">
                <a:ln>
                  <a:noFill/>
                </a:ln>
                <a:solidFill>
                  <a:srgbClr val="505050"/>
                </a:solidFill>
                <a:effectLst/>
                <a:uLnTx/>
                <a:uFillTx/>
              </a:endParaRPr>
            </a:p>
          </p:txBody>
        </p:sp>
      </p:grpSp>
      <p:grpSp>
        <p:nvGrpSpPr>
          <p:cNvPr id="141" name="Group 140"/>
          <p:cNvGrpSpPr/>
          <p:nvPr/>
        </p:nvGrpSpPr>
        <p:grpSpPr>
          <a:xfrm>
            <a:off x="10586618" y="3268637"/>
            <a:ext cx="365760" cy="1645920"/>
            <a:chOff x="9193038" y="3166113"/>
            <a:chExt cx="365760" cy="1645920"/>
          </a:xfrm>
        </p:grpSpPr>
        <p:cxnSp>
          <p:nvCxnSpPr>
            <p:cNvPr id="142" name="Straight Arrow Connector 141"/>
            <p:cNvCxnSpPr/>
            <p:nvPr/>
          </p:nvCxnSpPr>
          <p:spPr>
            <a:xfrm rot="16200000" flipH="1" flipV="1">
              <a:off x="8552958" y="3989073"/>
              <a:ext cx="1645920" cy="0"/>
            </a:xfrm>
            <a:prstGeom prst="straightConnector1">
              <a:avLst/>
            </a:prstGeom>
            <a:noFill/>
            <a:ln w="76200" cap="flat" cmpd="sng" algn="ctr">
              <a:solidFill>
                <a:srgbClr val="D2D2D2">
                  <a:lumMod val="50000"/>
                </a:srgbClr>
              </a:solidFill>
              <a:prstDash val="solid"/>
              <a:headEnd type="none"/>
              <a:tailEnd type="triangle"/>
            </a:ln>
            <a:effectLst/>
          </p:spPr>
        </p:cxnSp>
        <p:sp>
          <p:nvSpPr>
            <p:cNvPr id="143" name="TextBox 142"/>
            <p:cNvSpPr txBox="1"/>
            <p:nvPr/>
          </p:nvSpPr>
          <p:spPr>
            <a:xfrm flipH="1">
              <a:off x="9193038" y="3806193"/>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5</a:t>
              </a:r>
              <a:endParaRPr kumimoji="0" lang="en-US" sz="2400" b="0" i="0" u="none" strike="noStrike" kern="0" cap="none" spc="0" normalizeH="0" baseline="0" noProof="0" dirty="0">
                <a:ln>
                  <a:noFill/>
                </a:ln>
                <a:solidFill>
                  <a:srgbClr val="505050"/>
                </a:solidFill>
                <a:effectLst/>
                <a:uLnTx/>
                <a:uFillTx/>
              </a:endParaRPr>
            </a:p>
          </p:txBody>
        </p:sp>
      </p:grpSp>
      <p:sp>
        <p:nvSpPr>
          <p:cNvPr id="144" name="TextBox 143"/>
          <p:cNvSpPr txBox="1"/>
          <p:nvPr/>
        </p:nvSpPr>
        <p:spPr>
          <a:xfrm flipH="1">
            <a:off x="11014330" y="3908717"/>
            <a:ext cx="1422145" cy="3046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Here is your authorization token</a:t>
            </a:r>
          </a:p>
        </p:txBody>
      </p:sp>
      <p:sp>
        <p:nvSpPr>
          <p:cNvPr id="145" name="TextBox 144"/>
          <p:cNvSpPr txBox="1"/>
          <p:nvPr/>
        </p:nvSpPr>
        <p:spPr>
          <a:xfrm flipH="1">
            <a:off x="5852269" y="4887087"/>
            <a:ext cx="1607300"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I trust tokens from AD</a:t>
            </a:r>
          </a:p>
        </p:txBody>
      </p:sp>
      <p:grpSp>
        <p:nvGrpSpPr>
          <p:cNvPr id="146" name="Group 145"/>
          <p:cNvGrpSpPr/>
          <p:nvPr/>
        </p:nvGrpSpPr>
        <p:grpSpPr>
          <a:xfrm>
            <a:off x="7360003" y="5362156"/>
            <a:ext cx="2286000" cy="365760"/>
            <a:chOff x="5826843" y="5434727"/>
            <a:chExt cx="2286000" cy="365760"/>
          </a:xfrm>
        </p:grpSpPr>
        <p:cxnSp>
          <p:nvCxnSpPr>
            <p:cNvPr id="147" name="Straight Arrow Connector 146"/>
            <p:cNvCxnSpPr/>
            <p:nvPr/>
          </p:nvCxnSpPr>
          <p:spPr>
            <a:xfrm>
              <a:off x="5826843" y="5623371"/>
              <a:ext cx="2286000" cy="0"/>
            </a:xfrm>
            <a:prstGeom prst="straightConnector1">
              <a:avLst/>
            </a:prstGeom>
            <a:noFill/>
            <a:ln w="76200" cap="flat" cmpd="sng" algn="ctr">
              <a:solidFill>
                <a:srgbClr val="D2D2D2">
                  <a:lumMod val="50000"/>
                </a:srgbClr>
              </a:solidFill>
              <a:prstDash val="solid"/>
              <a:headEnd type="triangle"/>
              <a:tailEnd type="none"/>
            </a:ln>
            <a:effectLst/>
          </p:spPr>
        </p:cxnSp>
        <p:sp>
          <p:nvSpPr>
            <p:cNvPr id="148" name="TextBox 147"/>
            <p:cNvSpPr txBox="1"/>
            <p:nvPr/>
          </p:nvSpPr>
          <p:spPr>
            <a:xfrm flipH="1">
              <a:off x="6786963" y="5434727"/>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6</a:t>
              </a:r>
              <a:endParaRPr kumimoji="0" lang="en-US" sz="2400" b="0" i="0" u="none" strike="noStrike" kern="0" cap="none" spc="0" normalizeH="0" baseline="0" noProof="0" dirty="0">
                <a:ln>
                  <a:noFill/>
                </a:ln>
                <a:solidFill>
                  <a:srgbClr val="505050"/>
                </a:solidFill>
                <a:effectLst/>
                <a:uLnTx/>
                <a:uFillTx/>
              </a:endParaRPr>
            </a:p>
          </p:txBody>
        </p:sp>
      </p:grpSp>
      <p:grpSp>
        <p:nvGrpSpPr>
          <p:cNvPr id="149" name="Group 148"/>
          <p:cNvGrpSpPr>
            <a:grpSpLocks noChangeAspect="1"/>
          </p:cNvGrpSpPr>
          <p:nvPr/>
        </p:nvGrpSpPr>
        <p:grpSpPr>
          <a:xfrm flipH="1">
            <a:off x="6178991" y="5158067"/>
            <a:ext cx="953857" cy="822960"/>
            <a:chOff x="1494617" y="5321228"/>
            <a:chExt cx="1059841" cy="914400"/>
          </a:xfrm>
        </p:grpSpPr>
        <p:sp>
          <p:nvSpPr>
            <p:cNvPr id="150" name="Rounded Rectangle 2067"/>
            <p:cNvSpPr>
              <a:spLocks noChangeAspect="1"/>
            </p:cNvSpPr>
            <p:nvPr/>
          </p:nvSpPr>
          <p:spPr bwMode="auto">
            <a:xfrm>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1" name="Rectangle 150"/>
            <p:cNvSpPr/>
            <p:nvPr/>
          </p:nvSpPr>
          <p:spPr>
            <a:xfrm>
              <a:off x="1610456" y="5588589"/>
              <a:ext cx="798653" cy="478763"/>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Network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Resource</a:t>
              </a:r>
            </a:p>
          </p:txBody>
        </p:sp>
      </p:grpSp>
      <p:sp>
        <p:nvSpPr>
          <p:cNvPr id="152" name="Rectangle 151"/>
          <p:cNvSpPr/>
          <p:nvPr/>
        </p:nvSpPr>
        <p:spPr bwMode="auto">
          <a:xfrm>
            <a:off x="0" y="1233750"/>
            <a:ext cx="12436475" cy="70001"/>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3" name="Rectangle 152"/>
          <p:cNvSpPr/>
          <p:nvPr/>
        </p:nvSpPr>
        <p:spPr bwMode="auto">
          <a:xfrm>
            <a:off x="0" y="6489985"/>
            <a:ext cx="12436475" cy="504540"/>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4" name="TextBox 153"/>
          <p:cNvSpPr txBox="1"/>
          <p:nvPr/>
        </p:nvSpPr>
        <p:spPr>
          <a:xfrm>
            <a:off x="247243" y="2009962"/>
            <a:ext cx="3655320" cy="203440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000" b="1" i="0" u="none" strike="noStrike" kern="0" cap="none" spc="-100" normalizeH="0" baseline="0" noProof="0" dirty="0">
                <a:ln w="3175">
                  <a:noFill/>
                </a:ln>
                <a:solidFill>
                  <a:srgbClr val="505050"/>
                </a:solidFill>
                <a:effectLst/>
                <a:uLnTx/>
                <a:uFillTx/>
              </a:rPr>
              <a:t>THE CA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4000" b="1" i="0" u="none" strike="noStrike" kern="0" cap="none" spc="-100" normalizeH="0" baseline="0" noProof="0" dirty="0">
                <a:ln w="3175">
                  <a:noFill/>
                </a:ln>
                <a:solidFill>
                  <a:srgbClr val="505050"/>
                </a:solidFill>
                <a:effectLst/>
                <a:uLnTx/>
                <a:uFillTx/>
              </a:rPr>
              <a:t>IS UNDER ATTACK</a:t>
            </a:r>
          </a:p>
        </p:txBody>
      </p:sp>
      <p:sp>
        <p:nvSpPr>
          <p:cNvPr id="155" name="Rounded Rectangle 154"/>
          <p:cNvSpPr/>
          <p:nvPr/>
        </p:nvSpPr>
        <p:spPr bwMode="auto">
          <a:xfrm>
            <a:off x="6253697" y="1700102"/>
            <a:ext cx="1709304" cy="1958367"/>
          </a:xfrm>
          <a:prstGeom prst="roundRect">
            <a:avLst>
              <a:gd name="adj" fmla="val 9203"/>
            </a:avLst>
          </a:prstGeom>
          <a:noFill/>
          <a:ln w="38100" cap="flat" cmpd="sng" algn="ctr">
            <a:solidFill>
              <a:srgbClr val="FF0000"/>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6" name="Group 155"/>
          <p:cNvGrpSpPr/>
          <p:nvPr/>
        </p:nvGrpSpPr>
        <p:grpSpPr>
          <a:xfrm>
            <a:off x="3492478" y="4542071"/>
            <a:ext cx="931833" cy="1178003"/>
            <a:chOff x="4093038" y="4291366"/>
            <a:chExt cx="634673" cy="802339"/>
          </a:xfrm>
        </p:grpSpPr>
        <p:grpSp>
          <p:nvGrpSpPr>
            <p:cNvPr id="157" name="Group 156"/>
            <p:cNvGrpSpPr/>
            <p:nvPr/>
          </p:nvGrpSpPr>
          <p:grpSpPr>
            <a:xfrm>
              <a:off x="4093038" y="4291366"/>
              <a:ext cx="634673" cy="586907"/>
              <a:chOff x="4896720" y="4408302"/>
              <a:chExt cx="1694419" cy="1566894"/>
            </a:xfrm>
          </p:grpSpPr>
          <p:sp>
            <p:nvSpPr>
              <p:cNvPr id="159" name="Trapezoid 158"/>
              <p:cNvSpPr/>
              <p:nvPr/>
            </p:nvSpPr>
            <p:spPr bwMode="auto">
              <a:xfrm rot="307808">
                <a:off x="5177973" y="4408302"/>
                <a:ext cx="1062454" cy="424853"/>
              </a:xfrm>
              <a:prstGeom prst="trapezoid">
                <a:avLst/>
              </a:pr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0" name="Freeform 159"/>
              <p:cNvSpPr/>
              <p:nvPr/>
            </p:nvSpPr>
            <p:spPr bwMode="auto">
              <a:xfrm>
                <a:off x="5180232" y="4849661"/>
                <a:ext cx="1126829" cy="763575"/>
              </a:xfrm>
              <a:custGeom>
                <a:avLst/>
                <a:gdLst>
                  <a:gd name="connsiteX0" fmla="*/ 1468669 w 1635135"/>
                  <a:gd name="connsiteY0" fmla="*/ 170121 h 1108019"/>
                  <a:gd name="connsiteX1" fmla="*/ 1596260 w 1635135"/>
                  <a:gd name="connsiteY1" fmla="*/ 595423 h 1108019"/>
                  <a:gd name="connsiteX2" fmla="*/ 1628158 w 1635135"/>
                  <a:gd name="connsiteY2" fmla="*/ 691116 h 1108019"/>
                  <a:gd name="connsiteX3" fmla="*/ 1479302 w 1635135"/>
                  <a:gd name="connsiteY3" fmla="*/ 723014 h 1108019"/>
                  <a:gd name="connsiteX4" fmla="*/ 1426139 w 1635135"/>
                  <a:gd name="connsiteY4" fmla="*/ 903768 h 1108019"/>
                  <a:gd name="connsiteX5" fmla="*/ 1468669 w 1635135"/>
                  <a:gd name="connsiteY5" fmla="*/ 1105786 h 1108019"/>
                  <a:gd name="connsiteX6" fmla="*/ 235292 w 1635135"/>
                  <a:gd name="connsiteY6" fmla="*/ 765544 h 1108019"/>
                  <a:gd name="connsiteX7" fmla="*/ 12009 w 1635135"/>
                  <a:gd name="connsiteY7" fmla="*/ 372140 h 1108019"/>
                  <a:gd name="connsiteX8" fmla="*/ 43906 w 1635135"/>
                  <a:gd name="connsiteY8" fmla="*/ 159489 h 1108019"/>
                  <a:gd name="connsiteX9" fmla="*/ 160864 w 1635135"/>
                  <a:gd name="connsiteY9" fmla="*/ 0 h 11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5135" h="1108019">
                    <a:moveTo>
                      <a:pt x="1468669" y="170121"/>
                    </a:moveTo>
                    <a:cubicBezTo>
                      <a:pt x="1519174" y="338469"/>
                      <a:pt x="1569679" y="508591"/>
                      <a:pt x="1596260" y="595423"/>
                    </a:cubicBezTo>
                    <a:cubicBezTo>
                      <a:pt x="1622841" y="682255"/>
                      <a:pt x="1647651" y="669851"/>
                      <a:pt x="1628158" y="691116"/>
                    </a:cubicBezTo>
                    <a:cubicBezTo>
                      <a:pt x="1608665" y="712381"/>
                      <a:pt x="1512972" y="687572"/>
                      <a:pt x="1479302" y="723014"/>
                    </a:cubicBezTo>
                    <a:cubicBezTo>
                      <a:pt x="1445632" y="758456"/>
                      <a:pt x="1427911" y="839973"/>
                      <a:pt x="1426139" y="903768"/>
                    </a:cubicBezTo>
                    <a:cubicBezTo>
                      <a:pt x="1424367" y="967563"/>
                      <a:pt x="1667144" y="1128823"/>
                      <a:pt x="1468669" y="1105786"/>
                    </a:cubicBezTo>
                    <a:cubicBezTo>
                      <a:pt x="1270194" y="1082749"/>
                      <a:pt x="478069" y="887818"/>
                      <a:pt x="235292" y="765544"/>
                    </a:cubicBezTo>
                    <a:cubicBezTo>
                      <a:pt x="-7485" y="643270"/>
                      <a:pt x="43907" y="473149"/>
                      <a:pt x="12009" y="372140"/>
                    </a:cubicBezTo>
                    <a:cubicBezTo>
                      <a:pt x="-19889" y="271131"/>
                      <a:pt x="19097" y="221512"/>
                      <a:pt x="43906" y="159489"/>
                    </a:cubicBezTo>
                    <a:cubicBezTo>
                      <a:pt x="68715" y="97466"/>
                      <a:pt x="114789" y="48733"/>
                      <a:pt x="160864" y="0"/>
                    </a:cubicBezTo>
                  </a:path>
                </a:pathLst>
              </a:custGeom>
              <a:solidFill>
                <a:srgbClr val="FFFFFF"/>
              </a:solidFill>
              <a:ln w="38100" cap="sq" cmpd="sng" algn="ctr">
                <a:solidFill>
                  <a:srgbClr val="003963"/>
                </a:solidFill>
                <a:prstDash val="solid"/>
                <a:bevel/>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61" name="Freeform 160"/>
              <p:cNvSpPr/>
              <p:nvPr/>
            </p:nvSpPr>
            <p:spPr bwMode="auto">
              <a:xfrm>
                <a:off x="4896720" y="5199407"/>
                <a:ext cx="1522519" cy="775789"/>
              </a:xfrm>
              <a:custGeom>
                <a:avLst/>
                <a:gdLst>
                  <a:gd name="connsiteX0" fmla="*/ 210981 w 1522519"/>
                  <a:gd name="connsiteY0" fmla="*/ 0 h 775789"/>
                  <a:gd name="connsiteX1" fmla="*/ 1522519 w 1522519"/>
                  <a:gd name="connsiteY1" fmla="*/ 308267 h 775789"/>
                  <a:gd name="connsiteX2" fmla="*/ 1379437 w 1522519"/>
                  <a:gd name="connsiteY2" fmla="*/ 585921 h 775789"/>
                  <a:gd name="connsiteX3" fmla="*/ 1385624 w 1522519"/>
                  <a:gd name="connsiteY3" fmla="*/ 593999 h 775789"/>
                  <a:gd name="connsiteX4" fmla="*/ 1430970 w 1522519"/>
                  <a:gd name="connsiteY4" fmla="*/ 693758 h 775789"/>
                  <a:gd name="connsiteX5" fmla="*/ 1445462 w 1522519"/>
                  <a:gd name="connsiteY5" fmla="*/ 775789 h 775789"/>
                  <a:gd name="connsiteX6" fmla="*/ 0 w 1522519"/>
                  <a:gd name="connsiteY6" fmla="*/ 775789 h 775789"/>
                  <a:gd name="connsiteX7" fmla="*/ 11060 w 1522519"/>
                  <a:gd name="connsiteY7" fmla="*/ 703092 h 775789"/>
                  <a:gd name="connsiteX8" fmla="*/ 210066 w 1522519"/>
                  <a:gd name="connsiteY8" fmla="*/ 431600 h 775789"/>
                  <a:gd name="connsiteX9" fmla="*/ 305148 w 1522519"/>
                  <a:gd name="connsiteY9" fmla="*/ 373184 h 775789"/>
                  <a:gd name="connsiteX10" fmla="*/ 215956 w 1522519"/>
                  <a:gd name="connsiteY10" fmla="*/ 352221 h 77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2519" h="775789">
                    <a:moveTo>
                      <a:pt x="210981" y="0"/>
                    </a:moveTo>
                    <a:lnTo>
                      <a:pt x="1522519" y="308267"/>
                    </a:lnTo>
                    <a:lnTo>
                      <a:pt x="1379437" y="585921"/>
                    </a:lnTo>
                    <a:lnTo>
                      <a:pt x="1385624" y="593999"/>
                    </a:lnTo>
                    <a:cubicBezTo>
                      <a:pt x="1404816" y="625726"/>
                      <a:pt x="1420089" y="659092"/>
                      <a:pt x="1430970" y="693758"/>
                    </a:cubicBezTo>
                    <a:lnTo>
                      <a:pt x="1445462" y="775789"/>
                    </a:lnTo>
                    <a:lnTo>
                      <a:pt x="0" y="775789"/>
                    </a:lnTo>
                    <a:lnTo>
                      <a:pt x="11060" y="703092"/>
                    </a:lnTo>
                    <a:cubicBezTo>
                      <a:pt x="41428" y="598115"/>
                      <a:pt x="112011" y="504461"/>
                      <a:pt x="210066" y="431600"/>
                    </a:cubicBezTo>
                    <a:lnTo>
                      <a:pt x="305148" y="373184"/>
                    </a:lnTo>
                    <a:lnTo>
                      <a:pt x="215956" y="352221"/>
                    </a:lnTo>
                    <a:close/>
                  </a:path>
                </a:pathLst>
              </a:cu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2" name="Rectangle 161"/>
              <p:cNvSpPr/>
              <p:nvPr/>
            </p:nvSpPr>
            <p:spPr bwMode="auto">
              <a:xfrm rot="397345">
                <a:off x="4979139" y="4832275"/>
                <a:ext cx="1612000" cy="102582"/>
              </a:xfrm>
              <a:prstGeom prst="rect">
                <a:avLst/>
              </a:pr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3" name="Oval 162"/>
              <p:cNvSpPr/>
              <p:nvPr/>
            </p:nvSpPr>
            <p:spPr bwMode="auto">
              <a:xfrm>
                <a:off x="6004518" y="5041054"/>
                <a:ext cx="109909" cy="109909"/>
              </a:xfrm>
              <a:prstGeom prst="ellipse">
                <a:avLst/>
              </a:prstGeom>
              <a:solidFill>
                <a:srgbClr val="00396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58" name="TextBox 157"/>
            <p:cNvSpPr txBox="1"/>
            <p:nvPr/>
          </p:nvSpPr>
          <p:spPr>
            <a:xfrm flipH="1">
              <a:off x="4153267" y="4946966"/>
              <a:ext cx="449825" cy="146739"/>
            </a:xfrm>
            <a:prstGeom prst="rect">
              <a:avLst/>
            </a:prstGeom>
          </p:spPr>
          <p:txBody>
            <a:bodyPr wrap="none" lIns="0" tIns="0" rIns="0" bIns="0">
              <a:spAutoFit/>
            </a:bodyPr>
            <a:lstStyle>
              <a:defPPr>
                <a:defRPr lang="en-US"/>
              </a:defPPr>
              <a:lvl1pPr>
                <a:defRPr sz="16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Bad Guy</a:t>
              </a:r>
            </a:p>
          </p:txBody>
        </p:sp>
      </p:grpSp>
      <p:cxnSp>
        <p:nvCxnSpPr>
          <p:cNvPr id="164" name="Straight Arrow Connector 163"/>
          <p:cNvCxnSpPr/>
          <p:nvPr/>
        </p:nvCxnSpPr>
        <p:spPr>
          <a:xfrm flipV="1">
            <a:off x="4376099" y="3658469"/>
            <a:ext cx="2589995" cy="1192895"/>
          </a:xfrm>
          <a:prstGeom prst="straightConnector1">
            <a:avLst/>
          </a:prstGeom>
          <a:noFill/>
          <a:ln w="38100" cap="flat" cmpd="sng" algn="ctr">
            <a:solidFill>
              <a:srgbClr val="FF0000"/>
            </a:solidFill>
            <a:prstDash val="sysDot"/>
            <a:headEnd type="none" w="med" len="med"/>
            <a:tailEnd type="none" w="med" len="med"/>
          </a:ln>
          <a:effectLst/>
        </p:spPr>
      </p:cxnSp>
    </p:spTree>
    <p:extLst>
      <p:ext uri="{BB962C8B-B14F-4D97-AF65-F5344CB8AC3E}">
        <p14:creationId xmlns:p14="http://schemas.microsoft.com/office/powerpoint/2010/main" val="3032894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par>
                                <p:cTn id="16" presetID="10" presetClass="entr" presetSubtype="0" fill="hold" nodeType="withEffect">
                                  <p:stCondLst>
                                    <p:cond delay="0"/>
                                  </p:stCondLst>
                                  <p:childTnLst>
                                    <p:set>
                                      <p:cBhvr>
                                        <p:cTn id="17" dur="1" fill="hold">
                                          <p:stCondLst>
                                            <p:cond delay="0"/>
                                          </p:stCondLst>
                                        </p:cTn>
                                        <p:tgtEl>
                                          <p:spTgt spid="122"/>
                                        </p:tgtEl>
                                        <p:attrNameLst>
                                          <p:attrName>style.visibility</p:attrName>
                                        </p:attrNameLst>
                                      </p:cBhvr>
                                      <p:to>
                                        <p:strVal val="visible"/>
                                      </p:to>
                                    </p:set>
                                    <p:animEffect transition="in" filter="fade">
                                      <p:cBhvr>
                                        <p:cTn id="18" dur="500"/>
                                        <p:tgtEl>
                                          <p:spTgt spid="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animEffect transition="in" filter="fade">
                                      <p:cBhvr>
                                        <p:cTn id="23" dur="500"/>
                                        <p:tgtEl>
                                          <p:spTgt spid="1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par>
                                <p:cTn id="27" presetID="10"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1"/>
                                        </p:tgtEl>
                                        <p:attrNameLst>
                                          <p:attrName>style.visibility</p:attrName>
                                        </p:attrNameLst>
                                      </p:cBhvr>
                                      <p:to>
                                        <p:strVal val="visible"/>
                                      </p:to>
                                    </p:set>
                                    <p:animEffect transition="in" filter="fade">
                                      <p:cBhvr>
                                        <p:cTn id="34" dur="500"/>
                                        <p:tgtEl>
                                          <p:spTgt spid="1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4"/>
                                        </p:tgtEl>
                                        <p:attrNameLst>
                                          <p:attrName>style.visibility</p:attrName>
                                        </p:attrNameLst>
                                      </p:cBhvr>
                                      <p:to>
                                        <p:strVal val="visible"/>
                                      </p:to>
                                    </p:set>
                                    <p:animEffect transition="in" filter="fade">
                                      <p:cBhvr>
                                        <p:cTn id="37" dur="500"/>
                                        <p:tgtEl>
                                          <p:spTgt spid="1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fade">
                                      <p:cBhvr>
                                        <p:cTn id="42" dur="500"/>
                                        <p:tgtEl>
                                          <p:spTgt spid="1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5"/>
                                        </p:tgtEl>
                                        <p:attrNameLst>
                                          <p:attrName>style.visibility</p:attrName>
                                        </p:attrNameLst>
                                      </p:cBhvr>
                                      <p:to>
                                        <p:strVal val="visible"/>
                                      </p:to>
                                    </p:set>
                                    <p:animEffect transition="in" filter="fade">
                                      <p:cBhvr>
                                        <p:cTn id="45" dur="500"/>
                                        <p:tgtEl>
                                          <p:spTgt spid="145"/>
                                        </p:tgtEl>
                                      </p:cBhvr>
                                    </p:animEffect>
                                  </p:childTnLst>
                                </p:cTn>
                              </p:par>
                              <p:par>
                                <p:cTn id="46" presetID="10" presetClass="entr" presetSubtype="0"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fade">
                                      <p:cBhvr>
                                        <p:cTn id="48" dur="500"/>
                                        <p:tgtEl>
                                          <p:spTgt spid="14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5"/>
                                        </p:tgtEl>
                                        <p:attrNameLst>
                                          <p:attrName>style.visibility</p:attrName>
                                        </p:attrNameLst>
                                      </p:cBhvr>
                                      <p:to>
                                        <p:strVal val="visible"/>
                                      </p:to>
                                    </p:set>
                                    <p:animEffect transition="in" filter="fade">
                                      <p:cBhvr>
                                        <p:cTn id="53" dur="500"/>
                                        <p:tgtEl>
                                          <p:spTgt spid="155"/>
                                        </p:tgtEl>
                                      </p:cBhvr>
                                    </p:animEffect>
                                  </p:childTnLst>
                                </p:cTn>
                              </p:par>
                              <p:par>
                                <p:cTn id="54" presetID="10" presetClass="entr" presetSubtype="0" fill="hold" nodeType="withEffect">
                                  <p:stCondLst>
                                    <p:cond delay="0"/>
                                  </p:stCondLst>
                                  <p:childTnLst>
                                    <p:set>
                                      <p:cBhvr>
                                        <p:cTn id="55" dur="1" fill="hold">
                                          <p:stCondLst>
                                            <p:cond delay="0"/>
                                          </p:stCondLst>
                                        </p:cTn>
                                        <p:tgtEl>
                                          <p:spTgt spid="156"/>
                                        </p:tgtEl>
                                        <p:attrNameLst>
                                          <p:attrName>style.visibility</p:attrName>
                                        </p:attrNameLst>
                                      </p:cBhvr>
                                      <p:to>
                                        <p:strVal val="visible"/>
                                      </p:to>
                                    </p:set>
                                    <p:animEffect transition="in" filter="fade">
                                      <p:cBhvr>
                                        <p:cTn id="56" dur="500"/>
                                        <p:tgtEl>
                                          <p:spTgt spid="156"/>
                                        </p:tgtEl>
                                      </p:cBhvr>
                                    </p:animEffect>
                                  </p:childTnLst>
                                </p:cTn>
                              </p:par>
                              <p:par>
                                <p:cTn id="57" presetID="10" presetClass="entr" presetSubtype="0" fill="hold" nodeType="withEffect">
                                  <p:stCondLst>
                                    <p:cond delay="0"/>
                                  </p:stCondLst>
                                  <p:childTnLst>
                                    <p:set>
                                      <p:cBhvr>
                                        <p:cTn id="58" dur="1" fill="hold">
                                          <p:stCondLst>
                                            <p:cond delay="0"/>
                                          </p:stCondLst>
                                        </p:cTn>
                                        <p:tgtEl>
                                          <p:spTgt spid="164"/>
                                        </p:tgtEl>
                                        <p:attrNameLst>
                                          <p:attrName>style.visibility</p:attrName>
                                        </p:attrNameLst>
                                      </p:cBhvr>
                                      <p:to>
                                        <p:strVal val="visible"/>
                                      </p:to>
                                    </p:set>
                                    <p:animEffect transition="in" filter="fade">
                                      <p:cBhvr>
                                        <p:cTn id="59" dur="500"/>
                                        <p:tgtEl>
                                          <p:spTgt spid="164"/>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54"/>
                                        </p:tgtEl>
                                        <p:attrNameLst>
                                          <p:attrName>style.visibility</p:attrName>
                                        </p:attrNameLst>
                                      </p:cBhvr>
                                      <p:to>
                                        <p:strVal val="visible"/>
                                      </p:to>
                                    </p:set>
                                    <p:animEffect transition="in" filter="wipe(up)">
                                      <p:cBhvr>
                                        <p:cTn id="6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144" grpId="0"/>
      <p:bldP spid="145" grpId="0"/>
      <p:bldP spid="154" grpId="0"/>
      <p:bldP spid="1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5274"/>
            <a:ext cx="11898311" cy="917575"/>
          </a:xfrm>
        </p:spPr>
        <p:txBody>
          <a:bodyPr/>
          <a:lstStyle/>
          <a:p>
            <a:r>
              <a:rPr lang="en-US" sz="4500" dirty="0"/>
              <a:t>Typical multi-factor authentication implementations</a:t>
            </a:r>
          </a:p>
        </p:txBody>
      </p:sp>
      <p:sp>
        <p:nvSpPr>
          <p:cNvPr id="54" name="Rectangle 53"/>
          <p:cNvSpPr/>
          <p:nvPr/>
        </p:nvSpPr>
        <p:spPr bwMode="auto">
          <a:xfrm>
            <a:off x="0" y="1233750"/>
            <a:ext cx="12436475" cy="70001"/>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ectangle 54"/>
          <p:cNvSpPr/>
          <p:nvPr/>
        </p:nvSpPr>
        <p:spPr bwMode="auto">
          <a:xfrm>
            <a:off x="0" y="6489985"/>
            <a:ext cx="12436475" cy="504540"/>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TextBox 55"/>
          <p:cNvSpPr txBox="1"/>
          <p:nvPr/>
        </p:nvSpPr>
        <p:spPr>
          <a:xfrm>
            <a:off x="247242" y="2009962"/>
            <a:ext cx="3392381" cy="2511457"/>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000" b="1" i="0" u="none" strike="noStrike" kern="0" cap="none" spc="-100" normalizeH="0" baseline="0" noProof="0" dirty="0">
                <a:ln w="3175">
                  <a:noFill/>
                </a:ln>
                <a:solidFill>
                  <a:srgbClr val="505050"/>
                </a:solidFill>
                <a:effectLst/>
                <a:uLnTx/>
                <a:uFillTx/>
              </a:rPr>
              <a:t>LIMITED USE OF MFA CREATES WEAK LINKS</a:t>
            </a:r>
          </a:p>
        </p:txBody>
      </p:sp>
      <p:grpSp>
        <p:nvGrpSpPr>
          <p:cNvPr id="57" name="Group 56"/>
          <p:cNvGrpSpPr/>
          <p:nvPr/>
        </p:nvGrpSpPr>
        <p:grpSpPr>
          <a:xfrm>
            <a:off x="4725598" y="2766483"/>
            <a:ext cx="730317" cy="2270537"/>
            <a:chOff x="986498" y="1927841"/>
            <a:chExt cx="481231" cy="1496135"/>
          </a:xfrm>
        </p:grpSpPr>
        <p:sp>
          <p:nvSpPr>
            <p:cNvPr id="58" name="TextBox 57"/>
            <p:cNvSpPr txBox="1"/>
            <p:nvPr/>
          </p:nvSpPr>
          <p:spPr>
            <a:xfrm flipH="1">
              <a:off x="1084493" y="3282013"/>
              <a:ext cx="235549" cy="141963"/>
            </a:xfrm>
            <a:prstGeom prst="rect">
              <a:avLst/>
            </a:prstGeom>
          </p:spPr>
          <p:txBody>
            <a:bodyPr wrap="none" lIns="0" tIns="0" rIns="0" bIns="0">
              <a:spAutoFit/>
            </a:bodyPr>
            <a:lstStyle>
              <a:defPPr>
                <a:defRPr lang="en-US"/>
              </a:defPPr>
              <a:lvl1pPr>
                <a:defRPr sz="16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User</a:t>
              </a:r>
            </a:p>
          </p:txBody>
        </p:sp>
        <p:grpSp>
          <p:nvGrpSpPr>
            <p:cNvPr id="59" name="Group 58"/>
            <p:cNvGrpSpPr/>
            <p:nvPr/>
          </p:nvGrpSpPr>
          <p:grpSpPr>
            <a:xfrm flipH="1">
              <a:off x="986498" y="1927841"/>
              <a:ext cx="481231" cy="1245630"/>
              <a:chOff x="2255561" y="2057415"/>
              <a:chExt cx="481231" cy="1245630"/>
            </a:xfrm>
            <a:solidFill>
              <a:srgbClr val="0072C6">
                <a:lumMod val="75000"/>
              </a:srgbClr>
            </a:solidFill>
          </p:grpSpPr>
          <p:sp>
            <p:nvSpPr>
              <p:cNvPr id="60" name="Freeform 59"/>
              <p:cNvSpPr>
                <a:spLocks/>
              </p:cNvSpPr>
              <p:nvPr/>
            </p:nvSpPr>
            <p:spPr bwMode="black">
              <a:xfrm>
                <a:off x="2255561" y="2288137"/>
                <a:ext cx="481231" cy="1014908"/>
              </a:xfrm>
              <a:custGeom>
                <a:avLst/>
                <a:gdLst>
                  <a:gd name="connsiteX0" fmla="*/ 132681 w 481231"/>
                  <a:gd name="connsiteY0" fmla="*/ 0 h 1014908"/>
                  <a:gd name="connsiteX1" fmla="*/ 233104 w 481231"/>
                  <a:gd name="connsiteY1" fmla="*/ 0 h 1014908"/>
                  <a:gd name="connsiteX2" fmla="*/ 248127 w 481231"/>
                  <a:gd name="connsiteY2" fmla="*/ 0 h 1014908"/>
                  <a:gd name="connsiteX3" fmla="*/ 348550 w 481231"/>
                  <a:gd name="connsiteY3" fmla="*/ 0 h 1014908"/>
                  <a:gd name="connsiteX4" fmla="*/ 481231 w 481231"/>
                  <a:gd name="connsiteY4" fmla="*/ 131735 h 1014908"/>
                  <a:gd name="connsiteX5" fmla="*/ 481231 w 481231"/>
                  <a:gd name="connsiteY5" fmla="*/ 449300 h 1014908"/>
                  <a:gd name="connsiteX6" fmla="*/ 436716 w 481231"/>
                  <a:gd name="connsiteY6" fmla="*/ 494565 h 1014908"/>
                  <a:gd name="connsiteX7" fmla="*/ 392246 w 481231"/>
                  <a:gd name="connsiteY7" fmla="*/ 449300 h 1014908"/>
                  <a:gd name="connsiteX8" fmla="*/ 392246 w 481231"/>
                  <a:gd name="connsiteY8" fmla="*/ 162385 h 1014908"/>
                  <a:gd name="connsiteX9" fmla="*/ 368784 w 481231"/>
                  <a:gd name="connsiteY9" fmla="*/ 162385 h 1014908"/>
                  <a:gd name="connsiteX10" fmla="*/ 368784 w 481231"/>
                  <a:gd name="connsiteY10" fmla="*/ 955130 h 1014908"/>
                  <a:gd name="connsiteX11" fmla="*/ 308081 w 481231"/>
                  <a:gd name="connsiteY11" fmla="*/ 1014908 h 1014908"/>
                  <a:gd name="connsiteX12" fmla="*/ 248198 w 481231"/>
                  <a:gd name="connsiteY12" fmla="*/ 955130 h 1014908"/>
                  <a:gd name="connsiteX13" fmla="*/ 248198 w 481231"/>
                  <a:gd name="connsiteY13" fmla="*/ 496899 h 1014908"/>
                  <a:gd name="connsiteX14" fmla="*/ 248127 w 481231"/>
                  <a:gd name="connsiteY14" fmla="*/ 496899 h 1014908"/>
                  <a:gd name="connsiteX15" fmla="*/ 233104 w 481231"/>
                  <a:gd name="connsiteY15" fmla="*/ 496899 h 1014908"/>
                  <a:gd name="connsiteX16" fmla="*/ 233033 w 481231"/>
                  <a:gd name="connsiteY16" fmla="*/ 496899 h 1014908"/>
                  <a:gd name="connsiteX17" fmla="*/ 233033 w 481231"/>
                  <a:gd name="connsiteY17" fmla="*/ 955130 h 1014908"/>
                  <a:gd name="connsiteX18" fmla="*/ 173150 w 481231"/>
                  <a:gd name="connsiteY18" fmla="*/ 1014908 h 1014908"/>
                  <a:gd name="connsiteX19" fmla="*/ 112447 w 481231"/>
                  <a:gd name="connsiteY19" fmla="*/ 955130 h 1014908"/>
                  <a:gd name="connsiteX20" fmla="*/ 112447 w 481231"/>
                  <a:gd name="connsiteY20" fmla="*/ 162385 h 1014908"/>
                  <a:gd name="connsiteX21" fmla="*/ 88985 w 481231"/>
                  <a:gd name="connsiteY21" fmla="*/ 162385 h 1014908"/>
                  <a:gd name="connsiteX22" fmla="*/ 88985 w 481231"/>
                  <a:gd name="connsiteY22" fmla="*/ 449300 h 1014908"/>
                  <a:gd name="connsiteX23" fmla="*/ 44515 w 481231"/>
                  <a:gd name="connsiteY23" fmla="*/ 494565 h 1014908"/>
                  <a:gd name="connsiteX24" fmla="*/ 0 w 481231"/>
                  <a:gd name="connsiteY24" fmla="*/ 449300 h 1014908"/>
                  <a:gd name="connsiteX25" fmla="*/ 0 w 481231"/>
                  <a:gd name="connsiteY25" fmla="*/ 131735 h 1014908"/>
                  <a:gd name="connsiteX26" fmla="*/ 132681 w 481231"/>
                  <a:gd name="connsiteY26" fmla="*/ 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231" h="1014908">
                    <a:moveTo>
                      <a:pt x="132681" y="0"/>
                    </a:moveTo>
                    <a:lnTo>
                      <a:pt x="233104" y="0"/>
                    </a:lnTo>
                    <a:lnTo>
                      <a:pt x="248127" y="0"/>
                    </a:lnTo>
                    <a:lnTo>
                      <a:pt x="348550" y="0"/>
                    </a:lnTo>
                    <a:cubicBezTo>
                      <a:pt x="422165" y="0"/>
                      <a:pt x="481231" y="58966"/>
                      <a:pt x="481231" y="131735"/>
                    </a:cubicBezTo>
                    <a:lnTo>
                      <a:pt x="481231" y="449300"/>
                    </a:lnTo>
                    <a:cubicBezTo>
                      <a:pt x="481231" y="474368"/>
                      <a:pt x="460997" y="494565"/>
                      <a:pt x="436716" y="494565"/>
                    </a:cubicBezTo>
                    <a:cubicBezTo>
                      <a:pt x="411662" y="494565"/>
                      <a:pt x="392246" y="474368"/>
                      <a:pt x="392246" y="449300"/>
                    </a:cubicBezTo>
                    <a:lnTo>
                      <a:pt x="392246" y="162385"/>
                    </a:lnTo>
                    <a:lnTo>
                      <a:pt x="368784" y="162385"/>
                    </a:lnTo>
                    <a:lnTo>
                      <a:pt x="368784" y="955130"/>
                    </a:lnTo>
                    <a:cubicBezTo>
                      <a:pt x="368784" y="988216"/>
                      <a:pt x="341275" y="1014908"/>
                      <a:pt x="308081" y="1014908"/>
                    </a:cubicBezTo>
                    <a:cubicBezTo>
                      <a:pt x="274934" y="1014908"/>
                      <a:pt x="248198" y="988216"/>
                      <a:pt x="248198" y="955130"/>
                    </a:cubicBezTo>
                    <a:lnTo>
                      <a:pt x="248198" y="496899"/>
                    </a:lnTo>
                    <a:lnTo>
                      <a:pt x="248127" y="496899"/>
                    </a:lnTo>
                    <a:lnTo>
                      <a:pt x="233104" y="496899"/>
                    </a:lnTo>
                    <a:lnTo>
                      <a:pt x="233033" y="496899"/>
                    </a:lnTo>
                    <a:lnTo>
                      <a:pt x="233033" y="955130"/>
                    </a:lnTo>
                    <a:cubicBezTo>
                      <a:pt x="233033" y="988216"/>
                      <a:pt x="206297" y="1014908"/>
                      <a:pt x="173150" y="1014908"/>
                    </a:cubicBezTo>
                    <a:cubicBezTo>
                      <a:pt x="139956" y="1014908"/>
                      <a:pt x="112447" y="988216"/>
                      <a:pt x="112447" y="955130"/>
                    </a:cubicBezTo>
                    <a:lnTo>
                      <a:pt x="112447" y="162385"/>
                    </a:lnTo>
                    <a:lnTo>
                      <a:pt x="88985" y="162385"/>
                    </a:lnTo>
                    <a:lnTo>
                      <a:pt x="88985" y="449300"/>
                    </a:lnTo>
                    <a:cubicBezTo>
                      <a:pt x="88985" y="474368"/>
                      <a:pt x="69569" y="494565"/>
                      <a:pt x="44515" y="494565"/>
                    </a:cubicBezTo>
                    <a:cubicBezTo>
                      <a:pt x="20234" y="494565"/>
                      <a:pt x="0" y="474368"/>
                      <a:pt x="0" y="449300"/>
                    </a:cubicBezTo>
                    <a:lnTo>
                      <a:pt x="0" y="131735"/>
                    </a:lnTo>
                    <a:cubicBezTo>
                      <a:pt x="0" y="58966"/>
                      <a:pt x="59066" y="0"/>
                      <a:pt x="132681" y="0"/>
                    </a:cubicBezTo>
                    <a:close/>
                  </a:path>
                </a:pathLst>
              </a:cu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05050"/>
                  </a:solidFill>
                  <a:effectLst/>
                  <a:uLnTx/>
                  <a:uFillTx/>
                </a:endParaRPr>
              </a:p>
            </p:txBody>
          </p:sp>
          <p:sp>
            <p:nvSpPr>
              <p:cNvPr id="61" name="Oval 38"/>
              <p:cNvSpPr>
                <a:spLocks noChangeArrowheads="1"/>
              </p:cNvSpPr>
              <p:nvPr/>
            </p:nvSpPr>
            <p:spPr bwMode="black">
              <a:xfrm>
                <a:off x="2394522" y="2057415"/>
                <a:ext cx="203309" cy="206003"/>
              </a:xfrm>
              <a:prstGeom prst="ellipse">
                <a:avLst/>
              </a:pr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05050"/>
                  </a:solidFill>
                  <a:effectLst/>
                  <a:uLnTx/>
                  <a:uFillTx/>
                </a:endParaRPr>
              </a:p>
            </p:txBody>
          </p:sp>
        </p:grpSp>
      </p:grpSp>
      <p:grpSp>
        <p:nvGrpSpPr>
          <p:cNvPr id="62" name="Group 61"/>
          <p:cNvGrpSpPr/>
          <p:nvPr/>
        </p:nvGrpSpPr>
        <p:grpSpPr>
          <a:xfrm>
            <a:off x="5597344" y="2538094"/>
            <a:ext cx="2484756" cy="954450"/>
            <a:chOff x="4944201" y="2741942"/>
            <a:chExt cx="2484756" cy="954450"/>
          </a:xfrm>
        </p:grpSpPr>
        <p:cxnSp>
          <p:nvCxnSpPr>
            <p:cNvPr id="64" name="Elbow Connector 63"/>
            <p:cNvCxnSpPr/>
            <p:nvPr/>
          </p:nvCxnSpPr>
          <p:spPr>
            <a:xfrm rot="10800000" flipV="1">
              <a:off x="4944201" y="2741942"/>
              <a:ext cx="2484756" cy="954450"/>
            </a:xfrm>
            <a:prstGeom prst="bentConnector3">
              <a:avLst/>
            </a:prstGeom>
            <a:noFill/>
            <a:ln w="76200" cap="flat" cmpd="sng" algn="ctr">
              <a:solidFill>
                <a:srgbClr val="D2D2D2">
                  <a:lumMod val="50000"/>
                </a:srgbClr>
              </a:solidFill>
              <a:prstDash val="solid"/>
              <a:headEnd type="triangle"/>
              <a:tailEnd type="none"/>
            </a:ln>
            <a:effectLst/>
          </p:spPr>
        </p:cxnSp>
        <p:grpSp>
          <p:nvGrpSpPr>
            <p:cNvPr id="65" name="Group 64"/>
            <p:cNvGrpSpPr/>
            <p:nvPr/>
          </p:nvGrpSpPr>
          <p:grpSpPr>
            <a:xfrm>
              <a:off x="5957374" y="2960574"/>
              <a:ext cx="444560" cy="550704"/>
              <a:chOff x="5897078" y="2885882"/>
              <a:chExt cx="565151" cy="700087"/>
            </a:xfrm>
          </p:grpSpPr>
          <p:sp>
            <p:nvSpPr>
              <p:cNvPr id="68" name="Freeform 67"/>
              <p:cNvSpPr/>
              <p:nvPr/>
            </p:nvSpPr>
            <p:spPr bwMode="auto">
              <a:xfrm>
                <a:off x="5897078" y="2885882"/>
                <a:ext cx="565151" cy="700087"/>
              </a:xfrm>
              <a:custGeom>
                <a:avLst/>
                <a:gdLst>
                  <a:gd name="connsiteX0" fmla="*/ 333375 w 488950"/>
                  <a:gd name="connsiteY0" fmla="*/ 0 h 581025"/>
                  <a:gd name="connsiteX1" fmla="*/ 488950 w 488950"/>
                  <a:gd name="connsiteY1" fmla="*/ 488950 h 581025"/>
                  <a:gd name="connsiteX2" fmla="*/ 136525 w 488950"/>
                  <a:gd name="connsiteY2" fmla="*/ 581025 h 581025"/>
                  <a:gd name="connsiteX3" fmla="*/ 0 w 488950"/>
                  <a:gd name="connsiteY3" fmla="*/ 152400 h 581025"/>
                  <a:gd name="connsiteX4" fmla="*/ 333375 w 488950"/>
                  <a:gd name="connsiteY4" fmla="*/ 0 h 581025"/>
                  <a:gd name="connsiteX0" fmla="*/ 319087 w 488950"/>
                  <a:gd name="connsiteY0" fmla="*/ 0 h 642937"/>
                  <a:gd name="connsiteX1" fmla="*/ 488950 w 488950"/>
                  <a:gd name="connsiteY1" fmla="*/ 550862 h 642937"/>
                  <a:gd name="connsiteX2" fmla="*/ 136525 w 488950"/>
                  <a:gd name="connsiteY2" fmla="*/ 642937 h 642937"/>
                  <a:gd name="connsiteX3" fmla="*/ 0 w 488950"/>
                  <a:gd name="connsiteY3" fmla="*/ 214312 h 642937"/>
                  <a:gd name="connsiteX4" fmla="*/ 319087 w 488950"/>
                  <a:gd name="connsiteY4" fmla="*/ 0 h 642937"/>
                  <a:gd name="connsiteX0" fmla="*/ 361950 w 531813"/>
                  <a:gd name="connsiteY0" fmla="*/ 0 h 642937"/>
                  <a:gd name="connsiteX1" fmla="*/ 531813 w 531813"/>
                  <a:gd name="connsiteY1" fmla="*/ 550862 h 642937"/>
                  <a:gd name="connsiteX2" fmla="*/ 179388 w 531813"/>
                  <a:gd name="connsiteY2" fmla="*/ 642937 h 642937"/>
                  <a:gd name="connsiteX3" fmla="*/ 0 w 531813"/>
                  <a:gd name="connsiteY3" fmla="*/ 114299 h 642937"/>
                  <a:gd name="connsiteX4" fmla="*/ 361950 w 531813"/>
                  <a:gd name="connsiteY4" fmla="*/ 0 h 642937"/>
                  <a:gd name="connsiteX0" fmla="*/ 361950 w 565151"/>
                  <a:gd name="connsiteY0" fmla="*/ 0 h 642937"/>
                  <a:gd name="connsiteX1" fmla="*/ 565151 w 565151"/>
                  <a:gd name="connsiteY1" fmla="*/ 584200 h 642937"/>
                  <a:gd name="connsiteX2" fmla="*/ 179388 w 565151"/>
                  <a:gd name="connsiteY2" fmla="*/ 642937 h 642937"/>
                  <a:gd name="connsiteX3" fmla="*/ 0 w 565151"/>
                  <a:gd name="connsiteY3" fmla="*/ 114299 h 642937"/>
                  <a:gd name="connsiteX4" fmla="*/ 361950 w 565151"/>
                  <a:gd name="connsiteY4" fmla="*/ 0 h 642937"/>
                  <a:gd name="connsiteX0" fmla="*/ 361950 w 565151"/>
                  <a:gd name="connsiteY0" fmla="*/ 0 h 700087"/>
                  <a:gd name="connsiteX1" fmla="*/ 565151 w 565151"/>
                  <a:gd name="connsiteY1" fmla="*/ 584200 h 700087"/>
                  <a:gd name="connsiteX2" fmla="*/ 188913 w 565151"/>
                  <a:gd name="connsiteY2" fmla="*/ 700087 h 700087"/>
                  <a:gd name="connsiteX3" fmla="*/ 0 w 565151"/>
                  <a:gd name="connsiteY3" fmla="*/ 114299 h 700087"/>
                  <a:gd name="connsiteX4" fmla="*/ 361950 w 565151"/>
                  <a:gd name="connsiteY4" fmla="*/ 0 h 700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51" h="700087">
                    <a:moveTo>
                      <a:pt x="361950" y="0"/>
                    </a:moveTo>
                    <a:lnTo>
                      <a:pt x="565151" y="584200"/>
                    </a:lnTo>
                    <a:lnTo>
                      <a:pt x="188913" y="700087"/>
                    </a:lnTo>
                    <a:lnTo>
                      <a:pt x="0" y="114299"/>
                    </a:lnTo>
                    <a:lnTo>
                      <a:pt x="361950" y="0"/>
                    </a:lnTo>
                    <a:close/>
                  </a:path>
                </a:pathLst>
              </a:custGeom>
              <a:solidFill>
                <a:srgbClr val="FFFFFF"/>
              </a:solidFill>
              <a:ln w="762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Freeform 6"/>
              <p:cNvSpPr>
                <a:spLocks noEditPoints="1"/>
              </p:cNvSpPr>
              <p:nvPr/>
            </p:nvSpPr>
            <p:spPr bwMode="auto">
              <a:xfrm>
                <a:off x="5916105" y="2911049"/>
                <a:ext cx="520618" cy="659806"/>
              </a:xfrm>
              <a:custGeom>
                <a:avLst/>
                <a:gdLst>
                  <a:gd name="T0" fmla="*/ 5 w 95"/>
                  <a:gd name="T1" fmla="*/ 17 h 120"/>
                  <a:gd name="T2" fmla="*/ 30 w 95"/>
                  <a:gd name="T3" fmla="*/ 115 h 120"/>
                  <a:gd name="T4" fmla="*/ 90 w 95"/>
                  <a:gd name="T5" fmla="*/ 102 h 120"/>
                  <a:gd name="T6" fmla="*/ 65 w 95"/>
                  <a:gd name="T7" fmla="*/ 5 h 120"/>
                  <a:gd name="T8" fmla="*/ 28 w 95"/>
                  <a:gd name="T9" fmla="*/ 20 h 120"/>
                  <a:gd name="T10" fmla="*/ 44 w 95"/>
                  <a:gd name="T11" fmla="*/ 18 h 120"/>
                  <a:gd name="T12" fmla="*/ 29 w 95"/>
                  <a:gd name="T13" fmla="*/ 25 h 120"/>
                  <a:gd name="T14" fmla="*/ 28 w 95"/>
                  <a:gd name="T15" fmla="*/ 20 h 120"/>
                  <a:gd name="T16" fmla="*/ 24 w 95"/>
                  <a:gd name="T17" fmla="*/ 34 h 120"/>
                  <a:gd name="T18" fmla="*/ 60 w 95"/>
                  <a:gd name="T19" fmla="*/ 29 h 120"/>
                  <a:gd name="T20" fmla="*/ 63 w 95"/>
                  <a:gd name="T21" fmla="*/ 62 h 120"/>
                  <a:gd name="T22" fmla="*/ 28 w 95"/>
                  <a:gd name="T23" fmla="*/ 66 h 120"/>
                  <a:gd name="T24" fmla="*/ 20 w 95"/>
                  <a:gd name="T25" fmla="*/ 42 h 120"/>
                  <a:gd name="T26" fmla="*/ 34 w 95"/>
                  <a:gd name="T27" fmla="*/ 89 h 120"/>
                  <a:gd name="T28" fmla="*/ 68 w 95"/>
                  <a:gd name="T29" fmla="*/ 75 h 120"/>
                  <a:gd name="T30" fmla="*/ 69 w 95"/>
                  <a:gd name="T31" fmla="*/ 78 h 120"/>
                  <a:gd name="T32" fmla="*/ 32 w 95"/>
                  <a:gd name="T33" fmla="*/ 84 h 120"/>
                  <a:gd name="T34" fmla="*/ 73 w 95"/>
                  <a:gd name="T35" fmla="*/ 67 h 120"/>
                  <a:gd name="T36" fmla="*/ 74 w 95"/>
                  <a:gd name="T37" fmla="*/ 70 h 120"/>
                  <a:gd name="T38" fmla="*/ 40 w 95"/>
                  <a:gd name="T39" fmla="*/ 35 h 120"/>
                  <a:gd name="T40" fmla="*/ 43 w 95"/>
                  <a:gd name="T41" fmla="*/ 45 h 120"/>
                  <a:gd name="T42" fmla="*/ 39 w 95"/>
                  <a:gd name="T43" fmla="*/ 60 h 120"/>
                  <a:gd name="T44" fmla="*/ 38 w 95"/>
                  <a:gd name="T45" fmla="*/ 51 h 120"/>
                  <a:gd name="T46" fmla="*/ 38 w 95"/>
                  <a:gd name="T47" fmla="*/ 51 h 120"/>
                  <a:gd name="T48" fmla="*/ 39 w 95"/>
                  <a:gd name="T49" fmla="*/ 47 h 120"/>
                  <a:gd name="T50" fmla="*/ 48 w 95"/>
                  <a:gd name="T51" fmla="*/ 45 h 120"/>
                  <a:gd name="T52" fmla="*/ 50 w 95"/>
                  <a:gd name="T53" fmla="*/ 46 h 120"/>
                  <a:gd name="T54" fmla="*/ 50 w 95"/>
                  <a:gd name="T55" fmla="*/ 47 h 120"/>
                  <a:gd name="T56" fmla="*/ 52 w 95"/>
                  <a:gd name="T57" fmla="*/ 48 h 120"/>
                  <a:gd name="T58" fmla="*/ 54 w 95"/>
                  <a:gd name="T59" fmla="*/ 56 h 120"/>
                  <a:gd name="T60" fmla="*/ 54 w 95"/>
                  <a:gd name="T61" fmla="*/ 58 h 120"/>
                  <a:gd name="T62" fmla="*/ 50 w 95"/>
                  <a:gd name="T63" fmla="*/ 61 h 120"/>
                  <a:gd name="T64" fmla="*/ 44 w 95"/>
                  <a:gd name="T65" fmla="*/ 63 h 120"/>
                  <a:gd name="T66" fmla="*/ 41 w 95"/>
                  <a:gd name="T67" fmla="*/ 61 h 120"/>
                  <a:gd name="T68" fmla="*/ 39 w 95"/>
                  <a:gd name="T69" fmla="*/ 6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120">
                    <a:moveTo>
                      <a:pt x="57" y="1"/>
                    </a:moveTo>
                    <a:cubicBezTo>
                      <a:pt x="5" y="17"/>
                      <a:pt x="5" y="17"/>
                      <a:pt x="5" y="17"/>
                    </a:cubicBezTo>
                    <a:cubicBezTo>
                      <a:pt x="2" y="19"/>
                      <a:pt x="0" y="22"/>
                      <a:pt x="1" y="26"/>
                    </a:cubicBezTo>
                    <a:cubicBezTo>
                      <a:pt x="30" y="115"/>
                      <a:pt x="30" y="115"/>
                      <a:pt x="30" y="115"/>
                    </a:cubicBezTo>
                    <a:cubicBezTo>
                      <a:pt x="31" y="118"/>
                      <a:pt x="35" y="120"/>
                      <a:pt x="38" y="119"/>
                    </a:cubicBezTo>
                    <a:cubicBezTo>
                      <a:pt x="90" y="102"/>
                      <a:pt x="90" y="102"/>
                      <a:pt x="90" y="102"/>
                    </a:cubicBezTo>
                    <a:cubicBezTo>
                      <a:pt x="93" y="101"/>
                      <a:pt x="95" y="98"/>
                      <a:pt x="94" y="94"/>
                    </a:cubicBezTo>
                    <a:cubicBezTo>
                      <a:pt x="65" y="5"/>
                      <a:pt x="65" y="5"/>
                      <a:pt x="65" y="5"/>
                    </a:cubicBezTo>
                    <a:cubicBezTo>
                      <a:pt x="64" y="1"/>
                      <a:pt x="61" y="0"/>
                      <a:pt x="57" y="1"/>
                    </a:cubicBezTo>
                    <a:close/>
                    <a:moveTo>
                      <a:pt x="28" y="20"/>
                    </a:moveTo>
                    <a:cubicBezTo>
                      <a:pt x="40" y="16"/>
                      <a:pt x="40" y="16"/>
                      <a:pt x="40" y="16"/>
                    </a:cubicBezTo>
                    <a:cubicBezTo>
                      <a:pt x="42" y="15"/>
                      <a:pt x="44" y="16"/>
                      <a:pt x="44" y="18"/>
                    </a:cubicBezTo>
                    <a:cubicBezTo>
                      <a:pt x="44" y="19"/>
                      <a:pt x="44" y="21"/>
                      <a:pt x="42" y="21"/>
                    </a:cubicBezTo>
                    <a:cubicBezTo>
                      <a:pt x="29" y="25"/>
                      <a:pt x="29" y="25"/>
                      <a:pt x="29" y="25"/>
                    </a:cubicBezTo>
                    <a:cubicBezTo>
                      <a:pt x="28" y="26"/>
                      <a:pt x="26" y="25"/>
                      <a:pt x="26" y="23"/>
                    </a:cubicBezTo>
                    <a:cubicBezTo>
                      <a:pt x="25" y="22"/>
                      <a:pt x="26" y="20"/>
                      <a:pt x="28" y="20"/>
                    </a:cubicBezTo>
                    <a:close/>
                    <a:moveTo>
                      <a:pt x="20" y="42"/>
                    </a:moveTo>
                    <a:cubicBezTo>
                      <a:pt x="19" y="39"/>
                      <a:pt x="21" y="35"/>
                      <a:pt x="24" y="34"/>
                    </a:cubicBezTo>
                    <a:cubicBezTo>
                      <a:pt x="51" y="25"/>
                      <a:pt x="51" y="25"/>
                      <a:pt x="51" y="25"/>
                    </a:cubicBezTo>
                    <a:cubicBezTo>
                      <a:pt x="55" y="24"/>
                      <a:pt x="59" y="26"/>
                      <a:pt x="60" y="29"/>
                    </a:cubicBezTo>
                    <a:cubicBezTo>
                      <a:pt x="67" y="53"/>
                      <a:pt x="67" y="53"/>
                      <a:pt x="67" y="53"/>
                    </a:cubicBezTo>
                    <a:cubicBezTo>
                      <a:pt x="68" y="57"/>
                      <a:pt x="67" y="60"/>
                      <a:pt x="63" y="62"/>
                    </a:cubicBezTo>
                    <a:cubicBezTo>
                      <a:pt x="36" y="70"/>
                      <a:pt x="36" y="70"/>
                      <a:pt x="36" y="70"/>
                    </a:cubicBezTo>
                    <a:cubicBezTo>
                      <a:pt x="32" y="71"/>
                      <a:pt x="29" y="70"/>
                      <a:pt x="28" y="66"/>
                    </a:cubicBezTo>
                    <a:cubicBezTo>
                      <a:pt x="20" y="42"/>
                      <a:pt x="20" y="42"/>
                      <a:pt x="20" y="42"/>
                    </a:cubicBezTo>
                    <a:cubicBezTo>
                      <a:pt x="20" y="42"/>
                      <a:pt x="20" y="42"/>
                      <a:pt x="20" y="42"/>
                    </a:cubicBezTo>
                    <a:close/>
                    <a:moveTo>
                      <a:pt x="69" y="78"/>
                    </a:moveTo>
                    <a:cubicBezTo>
                      <a:pt x="34" y="89"/>
                      <a:pt x="34" y="89"/>
                      <a:pt x="34" y="89"/>
                    </a:cubicBezTo>
                    <a:cubicBezTo>
                      <a:pt x="33" y="87"/>
                      <a:pt x="33" y="87"/>
                      <a:pt x="33" y="87"/>
                    </a:cubicBezTo>
                    <a:cubicBezTo>
                      <a:pt x="68" y="75"/>
                      <a:pt x="68" y="75"/>
                      <a:pt x="68" y="75"/>
                    </a:cubicBezTo>
                    <a:cubicBezTo>
                      <a:pt x="69" y="78"/>
                      <a:pt x="69" y="78"/>
                      <a:pt x="69" y="78"/>
                    </a:cubicBezTo>
                    <a:cubicBezTo>
                      <a:pt x="69" y="78"/>
                      <a:pt x="69" y="78"/>
                      <a:pt x="69" y="78"/>
                    </a:cubicBezTo>
                    <a:close/>
                    <a:moveTo>
                      <a:pt x="74" y="70"/>
                    </a:moveTo>
                    <a:cubicBezTo>
                      <a:pt x="32" y="84"/>
                      <a:pt x="32" y="84"/>
                      <a:pt x="32" y="84"/>
                    </a:cubicBezTo>
                    <a:cubicBezTo>
                      <a:pt x="31" y="81"/>
                      <a:pt x="31" y="81"/>
                      <a:pt x="31" y="81"/>
                    </a:cubicBezTo>
                    <a:cubicBezTo>
                      <a:pt x="73" y="67"/>
                      <a:pt x="73" y="67"/>
                      <a:pt x="73" y="67"/>
                    </a:cubicBezTo>
                    <a:cubicBezTo>
                      <a:pt x="74" y="70"/>
                      <a:pt x="74" y="70"/>
                      <a:pt x="74" y="70"/>
                    </a:cubicBezTo>
                    <a:cubicBezTo>
                      <a:pt x="74" y="70"/>
                      <a:pt x="74" y="70"/>
                      <a:pt x="74" y="70"/>
                    </a:cubicBezTo>
                    <a:close/>
                    <a:moveTo>
                      <a:pt x="36" y="41"/>
                    </a:moveTo>
                    <a:cubicBezTo>
                      <a:pt x="35" y="39"/>
                      <a:pt x="37" y="36"/>
                      <a:pt x="40" y="35"/>
                    </a:cubicBezTo>
                    <a:cubicBezTo>
                      <a:pt x="42" y="34"/>
                      <a:pt x="45" y="36"/>
                      <a:pt x="46" y="38"/>
                    </a:cubicBezTo>
                    <a:cubicBezTo>
                      <a:pt x="47" y="41"/>
                      <a:pt x="45" y="44"/>
                      <a:pt x="43" y="45"/>
                    </a:cubicBezTo>
                    <a:cubicBezTo>
                      <a:pt x="40" y="46"/>
                      <a:pt x="37" y="44"/>
                      <a:pt x="36" y="41"/>
                    </a:cubicBezTo>
                    <a:close/>
                    <a:moveTo>
                      <a:pt x="39" y="60"/>
                    </a:moveTo>
                    <a:cubicBezTo>
                      <a:pt x="37" y="53"/>
                      <a:pt x="37" y="53"/>
                      <a:pt x="37" y="53"/>
                    </a:cubicBezTo>
                    <a:cubicBezTo>
                      <a:pt x="36" y="52"/>
                      <a:pt x="37" y="51"/>
                      <a:pt x="38" y="51"/>
                    </a:cubicBezTo>
                    <a:cubicBezTo>
                      <a:pt x="38" y="51"/>
                      <a:pt x="38" y="51"/>
                      <a:pt x="38" y="51"/>
                    </a:cubicBezTo>
                    <a:cubicBezTo>
                      <a:pt x="38" y="51"/>
                      <a:pt x="38" y="51"/>
                      <a:pt x="38" y="51"/>
                    </a:cubicBezTo>
                    <a:cubicBezTo>
                      <a:pt x="38" y="50"/>
                      <a:pt x="38" y="50"/>
                      <a:pt x="38" y="50"/>
                    </a:cubicBezTo>
                    <a:cubicBezTo>
                      <a:pt x="37" y="49"/>
                      <a:pt x="38" y="48"/>
                      <a:pt x="39" y="47"/>
                    </a:cubicBezTo>
                    <a:cubicBezTo>
                      <a:pt x="39" y="47"/>
                      <a:pt x="39" y="47"/>
                      <a:pt x="39" y="47"/>
                    </a:cubicBezTo>
                    <a:cubicBezTo>
                      <a:pt x="48" y="45"/>
                      <a:pt x="48" y="45"/>
                      <a:pt x="48" y="45"/>
                    </a:cubicBezTo>
                    <a:cubicBezTo>
                      <a:pt x="48" y="45"/>
                      <a:pt x="48" y="45"/>
                      <a:pt x="48" y="45"/>
                    </a:cubicBezTo>
                    <a:cubicBezTo>
                      <a:pt x="49" y="44"/>
                      <a:pt x="50" y="45"/>
                      <a:pt x="50" y="46"/>
                    </a:cubicBezTo>
                    <a:cubicBezTo>
                      <a:pt x="50" y="47"/>
                      <a:pt x="50" y="47"/>
                      <a:pt x="50" y="47"/>
                    </a:cubicBezTo>
                    <a:cubicBezTo>
                      <a:pt x="50" y="47"/>
                      <a:pt x="50" y="47"/>
                      <a:pt x="50" y="47"/>
                    </a:cubicBezTo>
                    <a:cubicBezTo>
                      <a:pt x="50" y="47"/>
                      <a:pt x="50" y="47"/>
                      <a:pt x="50" y="47"/>
                    </a:cubicBezTo>
                    <a:cubicBezTo>
                      <a:pt x="51" y="46"/>
                      <a:pt x="52" y="47"/>
                      <a:pt x="52" y="48"/>
                    </a:cubicBezTo>
                    <a:cubicBezTo>
                      <a:pt x="55" y="54"/>
                      <a:pt x="55" y="54"/>
                      <a:pt x="55" y="54"/>
                    </a:cubicBezTo>
                    <a:cubicBezTo>
                      <a:pt x="55" y="55"/>
                      <a:pt x="54" y="56"/>
                      <a:pt x="54" y="56"/>
                    </a:cubicBezTo>
                    <a:cubicBezTo>
                      <a:pt x="54" y="57"/>
                      <a:pt x="54" y="57"/>
                      <a:pt x="54" y="57"/>
                    </a:cubicBezTo>
                    <a:cubicBezTo>
                      <a:pt x="54" y="58"/>
                      <a:pt x="54" y="58"/>
                      <a:pt x="54" y="58"/>
                    </a:cubicBezTo>
                    <a:cubicBezTo>
                      <a:pt x="54" y="59"/>
                      <a:pt x="54" y="59"/>
                      <a:pt x="53" y="60"/>
                    </a:cubicBezTo>
                    <a:cubicBezTo>
                      <a:pt x="50" y="61"/>
                      <a:pt x="50" y="61"/>
                      <a:pt x="50" y="61"/>
                    </a:cubicBezTo>
                    <a:cubicBezTo>
                      <a:pt x="47" y="62"/>
                      <a:pt x="47" y="62"/>
                      <a:pt x="47" y="62"/>
                    </a:cubicBezTo>
                    <a:cubicBezTo>
                      <a:pt x="44" y="63"/>
                      <a:pt x="44" y="63"/>
                      <a:pt x="44" y="63"/>
                    </a:cubicBezTo>
                    <a:cubicBezTo>
                      <a:pt x="43" y="63"/>
                      <a:pt x="42" y="63"/>
                      <a:pt x="42" y="62"/>
                    </a:cubicBezTo>
                    <a:cubicBezTo>
                      <a:pt x="41" y="61"/>
                      <a:pt x="41" y="61"/>
                      <a:pt x="41" y="61"/>
                    </a:cubicBezTo>
                    <a:cubicBezTo>
                      <a:pt x="41" y="61"/>
                      <a:pt x="41" y="61"/>
                      <a:pt x="41" y="61"/>
                    </a:cubicBezTo>
                    <a:cubicBezTo>
                      <a:pt x="40" y="61"/>
                      <a:pt x="39" y="60"/>
                      <a:pt x="39" y="60"/>
                    </a:cubicBezTo>
                    <a:close/>
                  </a:path>
                </a:pathLst>
              </a:custGeom>
              <a:solidFill>
                <a:srgbClr val="696969"/>
              </a:solidFill>
              <a:ln>
                <a:noFill/>
              </a:ln>
            </p:spPr>
            <p:txBody>
              <a:bodyPr vert="horz" wrap="square" lIns="91431" tIns="45716" rIns="91431" bIns="45716" numCol="1" anchor="t" anchorCtr="0" compatLnSpc="1">
                <a:prstTxWarp prst="textNoShape">
                  <a:avLst/>
                </a:prstTxWarp>
              </a:bodyPr>
              <a:lstStyle/>
              <a:p>
                <a:pPr marL="0" marR="0" lvl="0" indent="0" defTabSz="91431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endParaRPr>
              </a:p>
            </p:txBody>
          </p:sp>
        </p:grpSp>
        <p:sp>
          <p:nvSpPr>
            <p:cNvPr id="67" name="TextBox 66"/>
            <p:cNvSpPr txBox="1"/>
            <p:nvPr/>
          </p:nvSpPr>
          <p:spPr>
            <a:xfrm flipH="1">
              <a:off x="6436723" y="3146114"/>
              <a:ext cx="952442" cy="152349"/>
            </a:xfrm>
            <a:prstGeom prst="rect">
              <a:avLst/>
            </a:prstGeom>
            <a:noFill/>
          </p:spPr>
          <p:txBody>
            <a:bodyPr wrap="square" lIns="0" tIns="0" rIns="0" bIns="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Multi-factor</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grpSp>
      <p:grpSp>
        <p:nvGrpSpPr>
          <p:cNvPr id="70" name="Group 69"/>
          <p:cNvGrpSpPr/>
          <p:nvPr/>
        </p:nvGrpSpPr>
        <p:grpSpPr>
          <a:xfrm>
            <a:off x="5597344" y="4144304"/>
            <a:ext cx="2484756" cy="954450"/>
            <a:chOff x="5597344" y="4144304"/>
            <a:chExt cx="2484756" cy="954450"/>
          </a:xfrm>
        </p:grpSpPr>
        <p:cxnSp>
          <p:nvCxnSpPr>
            <p:cNvPr id="71" name="Elbow Connector 70"/>
            <p:cNvCxnSpPr/>
            <p:nvPr/>
          </p:nvCxnSpPr>
          <p:spPr>
            <a:xfrm rot="10800000">
              <a:off x="5597344" y="4144304"/>
              <a:ext cx="2484756" cy="954450"/>
            </a:xfrm>
            <a:prstGeom prst="bentConnector3">
              <a:avLst/>
            </a:prstGeom>
            <a:noFill/>
            <a:ln w="76200" cap="flat" cmpd="sng" algn="ctr">
              <a:solidFill>
                <a:srgbClr val="D2D2D2">
                  <a:lumMod val="50000"/>
                </a:srgbClr>
              </a:solidFill>
              <a:prstDash val="solid"/>
              <a:headEnd type="triangle"/>
              <a:tailEnd type="none"/>
            </a:ln>
            <a:effectLst/>
          </p:spPr>
        </p:cxnSp>
        <p:grpSp>
          <p:nvGrpSpPr>
            <p:cNvPr id="75" name="Group 74"/>
            <p:cNvGrpSpPr/>
            <p:nvPr/>
          </p:nvGrpSpPr>
          <p:grpSpPr>
            <a:xfrm>
              <a:off x="6362418" y="4478583"/>
              <a:ext cx="666266" cy="157805"/>
              <a:chOff x="5795963" y="4247930"/>
              <a:chExt cx="666266" cy="157805"/>
            </a:xfrm>
          </p:grpSpPr>
          <p:sp>
            <p:nvSpPr>
              <p:cNvPr id="80" name="Rounded Rectangle 79"/>
              <p:cNvSpPr/>
              <p:nvPr/>
            </p:nvSpPr>
            <p:spPr bwMode="auto">
              <a:xfrm>
                <a:off x="5795963" y="4247930"/>
                <a:ext cx="666266" cy="157805"/>
              </a:xfrm>
              <a:prstGeom prst="roundRect">
                <a:avLst>
                  <a:gd name="adj" fmla="val 28829"/>
                </a:avLst>
              </a:prstGeom>
              <a:solidFill>
                <a:srgbClr val="FF0000"/>
              </a:solid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81" name="Group 80"/>
              <p:cNvGrpSpPr/>
              <p:nvPr/>
            </p:nvGrpSpPr>
            <p:grpSpPr>
              <a:xfrm>
                <a:off x="5859821" y="4293596"/>
                <a:ext cx="440916" cy="66474"/>
                <a:chOff x="5702720" y="4269911"/>
                <a:chExt cx="755118" cy="113843"/>
              </a:xfrm>
            </p:grpSpPr>
            <p:sp>
              <p:nvSpPr>
                <p:cNvPr id="82" name="Oval 81"/>
                <p:cNvSpPr/>
                <p:nvPr/>
              </p:nvSpPr>
              <p:spPr bwMode="auto">
                <a:xfrm>
                  <a:off x="5702720" y="4269911"/>
                  <a:ext cx="113844" cy="11384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Oval 83"/>
                <p:cNvSpPr/>
                <p:nvPr/>
              </p:nvSpPr>
              <p:spPr bwMode="auto">
                <a:xfrm>
                  <a:off x="5830975" y="4269911"/>
                  <a:ext cx="113844" cy="11384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Oval 84"/>
                <p:cNvSpPr/>
                <p:nvPr/>
              </p:nvSpPr>
              <p:spPr bwMode="auto">
                <a:xfrm>
                  <a:off x="5959229" y="4269911"/>
                  <a:ext cx="113844" cy="11384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Oval 86"/>
                <p:cNvSpPr/>
                <p:nvPr/>
              </p:nvSpPr>
              <p:spPr bwMode="auto">
                <a:xfrm>
                  <a:off x="6087484" y="4269911"/>
                  <a:ext cx="113844" cy="11384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3" name="Oval 92"/>
                <p:cNvSpPr/>
                <p:nvPr/>
              </p:nvSpPr>
              <p:spPr bwMode="auto">
                <a:xfrm>
                  <a:off x="6215739" y="4269911"/>
                  <a:ext cx="113844" cy="11384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8" name="Oval 97"/>
                <p:cNvSpPr/>
                <p:nvPr/>
              </p:nvSpPr>
              <p:spPr bwMode="auto">
                <a:xfrm>
                  <a:off x="6343994" y="4269911"/>
                  <a:ext cx="113844" cy="11384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78" name="TextBox 77"/>
            <p:cNvSpPr txBox="1"/>
            <p:nvPr/>
          </p:nvSpPr>
          <p:spPr>
            <a:xfrm flipH="1">
              <a:off x="7092542" y="4484039"/>
              <a:ext cx="952442" cy="152349"/>
            </a:xfrm>
            <a:prstGeom prst="rect">
              <a:avLst/>
            </a:prstGeom>
            <a:noFill/>
          </p:spPr>
          <p:txBody>
            <a:bodyPr wrap="square" lIns="0" tIns="0" rIns="0" bIns="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FF0000"/>
                  </a:solidFill>
                  <a:effectLst/>
                  <a:uLnTx/>
                  <a:uFillTx/>
                </a:rPr>
                <a:t>UN/Password</a:t>
              </a:r>
              <a:endParaRPr kumimoji="0" lang="en-US" sz="1400" b="0" i="0" u="none" strike="noStrike" kern="0" cap="none" spc="0" normalizeH="0" baseline="0" noProof="0" dirty="0">
                <a:ln>
                  <a:noFill/>
                </a:ln>
                <a:solidFill>
                  <a:srgbClr val="FF0000"/>
                </a:solidFill>
                <a:effectLst/>
                <a:uLnTx/>
                <a:uFillTx/>
              </a:endParaRPr>
            </a:p>
          </p:txBody>
        </p:sp>
      </p:grpSp>
      <p:grpSp>
        <p:nvGrpSpPr>
          <p:cNvPr id="99" name="Group 98"/>
          <p:cNvGrpSpPr/>
          <p:nvPr/>
        </p:nvGrpSpPr>
        <p:grpSpPr>
          <a:xfrm>
            <a:off x="8561671" y="1594248"/>
            <a:ext cx="2553759" cy="1563312"/>
            <a:chOff x="8561671" y="1594248"/>
            <a:chExt cx="2553759" cy="1563312"/>
          </a:xfrm>
        </p:grpSpPr>
        <p:sp>
          <p:nvSpPr>
            <p:cNvPr id="100" name="TextBox 99"/>
            <p:cNvSpPr txBox="1"/>
            <p:nvPr/>
          </p:nvSpPr>
          <p:spPr>
            <a:xfrm flipH="1">
              <a:off x="8995150" y="1594248"/>
              <a:ext cx="1686802" cy="1938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505050"/>
                  </a:solidFill>
                  <a:effectLst/>
                  <a:uLnTx/>
                  <a:uFillTx/>
                </a:rPr>
                <a:t>High-value assets</a:t>
              </a:r>
            </a:p>
          </p:txBody>
        </p:sp>
        <p:grpSp>
          <p:nvGrpSpPr>
            <p:cNvPr id="101" name="Group 100"/>
            <p:cNvGrpSpPr/>
            <p:nvPr/>
          </p:nvGrpSpPr>
          <p:grpSpPr>
            <a:xfrm>
              <a:off x="8561671" y="1894964"/>
              <a:ext cx="2553759" cy="1262596"/>
              <a:chOff x="8026114" y="2139678"/>
              <a:chExt cx="2774232" cy="1371600"/>
            </a:xfrm>
          </p:grpSpPr>
          <p:grpSp>
            <p:nvGrpSpPr>
              <p:cNvPr id="102" name="Group 101"/>
              <p:cNvGrpSpPr/>
              <p:nvPr/>
            </p:nvGrpSpPr>
            <p:grpSpPr>
              <a:xfrm>
                <a:off x="9428746" y="2139678"/>
                <a:ext cx="1371600" cy="1371600"/>
                <a:chOff x="2692614" y="1642887"/>
                <a:chExt cx="1371600" cy="1371600"/>
              </a:xfrm>
            </p:grpSpPr>
            <p:sp>
              <p:nvSpPr>
                <p:cNvPr id="106" name="Rectangle 105"/>
                <p:cNvSpPr/>
                <p:nvPr/>
              </p:nvSpPr>
              <p:spPr bwMode="auto">
                <a:xfrm flipH="1">
                  <a:off x="2692614" y="1642887"/>
                  <a:ext cx="1371600" cy="1371600"/>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Certificate Authority</a:t>
                  </a:r>
                </a:p>
              </p:txBody>
            </p:sp>
            <p:pic>
              <p:nvPicPr>
                <p:cNvPr id="107" name="Picture 2" descr="\\MAGNUM\Projects\Microsoft\Cloud Power FY12\Design\ICONS_PNG\Devices.png"/>
                <p:cNvPicPr>
                  <a:picLocks noChangeAspect="1" noChangeArrowheads="1"/>
                </p:cNvPicPr>
                <p:nvPr/>
              </p:nvPicPr>
              <p:blipFill>
                <a:blip r:embed="rId3" cstate="print">
                  <a:lum bright="100000" contrast="100000"/>
                </a:blip>
                <a:stretch>
                  <a:fillRect/>
                </a:stretch>
              </p:blipFill>
              <p:spPr bwMode="auto">
                <a:xfrm>
                  <a:off x="3083310" y="2314190"/>
                  <a:ext cx="590208" cy="590208"/>
                </a:xfrm>
                <a:prstGeom prst="rect">
                  <a:avLst/>
                </a:prstGeom>
                <a:noFill/>
                <a:ln>
                  <a:noFill/>
                </a:ln>
              </p:spPr>
            </p:pic>
          </p:grpSp>
          <p:grpSp>
            <p:nvGrpSpPr>
              <p:cNvPr id="103" name="Group 102"/>
              <p:cNvGrpSpPr/>
              <p:nvPr/>
            </p:nvGrpSpPr>
            <p:grpSpPr>
              <a:xfrm>
                <a:off x="8026114" y="2139678"/>
                <a:ext cx="1371600" cy="1371600"/>
                <a:chOff x="7579341" y="1992136"/>
                <a:chExt cx="1371600" cy="1371600"/>
              </a:xfrm>
            </p:grpSpPr>
            <p:sp>
              <p:nvSpPr>
                <p:cNvPr id="104" name="Rectangle 103"/>
                <p:cNvSpPr/>
                <p:nvPr/>
              </p:nvSpPr>
              <p:spPr bwMode="auto">
                <a:xfrm flipH="1">
                  <a:off x="7579341" y="1992136"/>
                  <a:ext cx="1371600" cy="1371600"/>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VPN</a:t>
                  </a:r>
                </a:p>
              </p:txBody>
            </p:sp>
            <p:sp>
              <p:nvSpPr>
                <p:cNvPr id="105" name="Freeform 104"/>
                <p:cNvSpPr>
                  <a:spLocks noChangeAspect="1"/>
                </p:cNvSpPr>
                <p:nvPr/>
              </p:nvSpPr>
              <p:spPr bwMode="auto">
                <a:xfrm>
                  <a:off x="7979036" y="2594400"/>
                  <a:ext cx="572210" cy="404172"/>
                </a:xfrm>
                <a:custGeom>
                  <a:avLst/>
                  <a:gdLst/>
                  <a:ahLst/>
                  <a:cxnLst/>
                  <a:rect l="l" t="t" r="r" b="b"/>
                  <a:pathLst>
                    <a:path w="2150154" h="1518731">
                      <a:moveTo>
                        <a:pt x="1066875" y="736592"/>
                      </a:moveTo>
                      <a:lnTo>
                        <a:pt x="876244" y="931551"/>
                      </a:lnTo>
                      <a:lnTo>
                        <a:pt x="873715" y="1068126"/>
                      </a:lnTo>
                      <a:cubicBezTo>
                        <a:pt x="875073" y="1120395"/>
                        <a:pt x="925984" y="1248539"/>
                        <a:pt x="1065931" y="1247696"/>
                      </a:cubicBezTo>
                      <a:cubicBezTo>
                        <a:pt x="1205878" y="1246853"/>
                        <a:pt x="1252259" y="1146316"/>
                        <a:pt x="1260677" y="1073184"/>
                      </a:cubicBezTo>
                      <a:lnTo>
                        <a:pt x="1260677" y="929022"/>
                      </a:lnTo>
                      <a:close/>
                      <a:moveTo>
                        <a:pt x="1065678" y="621092"/>
                      </a:moveTo>
                      <a:lnTo>
                        <a:pt x="1335468" y="888972"/>
                      </a:lnTo>
                      <a:lnTo>
                        <a:pt x="1335468" y="1089659"/>
                      </a:lnTo>
                      <a:cubicBezTo>
                        <a:pt x="1323750" y="1191465"/>
                        <a:pt x="1259184" y="1331421"/>
                        <a:pt x="1064365" y="1332595"/>
                      </a:cubicBezTo>
                      <a:cubicBezTo>
                        <a:pt x="869546" y="1333769"/>
                        <a:pt x="798673" y="1155381"/>
                        <a:pt x="796783" y="1082617"/>
                      </a:cubicBezTo>
                      <a:lnTo>
                        <a:pt x="800304" y="892493"/>
                      </a:lnTo>
                      <a:close/>
                      <a:moveTo>
                        <a:pt x="1065558" y="514051"/>
                      </a:moveTo>
                      <a:lnTo>
                        <a:pt x="729358" y="857886"/>
                      </a:lnTo>
                      <a:lnTo>
                        <a:pt x="724897" y="1098753"/>
                      </a:lnTo>
                      <a:cubicBezTo>
                        <a:pt x="727292" y="1190936"/>
                        <a:pt x="817080" y="1416934"/>
                        <a:pt x="1063894" y="1415447"/>
                      </a:cubicBezTo>
                      <a:cubicBezTo>
                        <a:pt x="1310708" y="1413960"/>
                        <a:pt x="1392506" y="1236651"/>
                        <a:pt x="1407352" y="1107674"/>
                      </a:cubicBezTo>
                      <a:lnTo>
                        <a:pt x="1407352" y="853426"/>
                      </a:lnTo>
                      <a:close/>
                      <a:moveTo>
                        <a:pt x="1572045" y="249578"/>
                      </a:moveTo>
                      <a:lnTo>
                        <a:pt x="1379614" y="443380"/>
                      </a:lnTo>
                      <a:lnTo>
                        <a:pt x="1574573" y="634011"/>
                      </a:lnTo>
                      <a:lnTo>
                        <a:pt x="1711148" y="636540"/>
                      </a:lnTo>
                      <a:cubicBezTo>
                        <a:pt x="1763418" y="635182"/>
                        <a:pt x="1891562" y="584271"/>
                        <a:pt x="1890718" y="444324"/>
                      </a:cubicBezTo>
                      <a:cubicBezTo>
                        <a:pt x="1889875" y="304377"/>
                        <a:pt x="1789339" y="257996"/>
                        <a:pt x="1716207" y="249578"/>
                      </a:cubicBezTo>
                      <a:close/>
                      <a:moveTo>
                        <a:pt x="433486" y="249578"/>
                      </a:moveTo>
                      <a:cubicBezTo>
                        <a:pt x="360354" y="257996"/>
                        <a:pt x="259818" y="304377"/>
                        <a:pt x="258975" y="444324"/>
                      </a:cubicBezTo>
                      <a:cubicBezTo>
                        <a:pt x="258131" y="584271"/>
                        <a:pt x="386275" y="635182"/>
                        <a:pt x="438545" y="636540"/>
                      </a:cubicBezTo>
                      <a:lnTo>
                        <a:pt x="575120" y="634011"/>
                      </a:lnTo>
                      <a:lnTo>
                        <a:pt x="770079" y="443380"/>
                      </a:lnTo>
                      <a:lnTo>
                        <a:pt x="577649" y="249578"/>
                      </a:lnTo>
                      <a:close/>
                      <a:moveTo>
                        <a:pt x="1522756" y="173716"/>
                      </a:moveTo>
                      <a:lnTo>
                        <a:pt x="1723443" y="173716"/>
                      </a:lnTo>
                      <a:cubicBezTo>
                        <a:pt x="1825249" y="185435"/>
                        <a:pt x="1965205" y="250000"/>
                        <a:pt x="1966379" y="444819"/>
                      </a:cubicBezTo>
                      <a:cubicBezTo>
                        <a:pt x="1967552" y="639638"/>
                        <a:pt x="1789164" y="710511"/>
                        <a:pt x="1716401" y="712401"/>
                      </a:cubicBezTo>
                      <a:lnTo>
                        <a:pt x="1526277" y="708880"/>
                      </a:lnTo>
                      <a:lnTo>
                        <a:pt x="1254876" y="443506"/>
                      </a:lnTo>
                      <a:close/>
                      <a:moveTo>
                        <a:pt x="405150" y="173716"/>
                      </a:moveTo>
                      <a:lnTo>
                        <a:pt x="605837" y="173716"/>
                      </a:lnTo>
                      <a:lnTo>
                        <a:pt x="873717" y="443506"/>
                      </a:lnTo>
                      <a:lnTo>
                        <a:pt x="602316" y="708880"/>
                      </a:lnTo>
                      <a:lnTo>
                        <a:pt x="412192" y="712401"/>
                      </a:lnTo>
                      <a:cubicBezTo>
                        <a:pt x="339429" y="710511"/>
                        <a:pt x="161040" y="639638"/>
                        <a:pt x="162215" y="444819"/>
                      </a:cubicBezTo>
                      <a:cubicBezTo>
                        <a:pt x="163388" y="250000"/>
                        <a:pt x="303344" y="185435"/>
                        <a:pt x="405150" y="173716"/>
                      </a:cubicBezTo>
                      <a:close/>
                      <a:moveTo>
                        <a:pt x="1477920" y="101832"/>
                      </a:moveTo>
                      <a:lnTo>
                        <a:pt x="1138545" y="443626"/>
                      </a:lnTo>
                      <a:lnTo>
                        <a:pt x="1482380" y="779826"/>
                      </a:lnTo>
                      <a:lnTo>
                        <a:pt x="1723247" y="784287"/>
                      </a:lnTo>
                      <a:cubicBezTo>
                        <a:pt x="1815430" y="781892"/>
                        <a:pt x="2041428" y="692104"/>
                        <a:pt x="2039941" y="445290"/>
                      </a:cubicBezTo>
                      <a:cubicBezTo>
                        <a:pt x="2038454" y="198476"/>
                        <a:pt x="1861145" y="116678"/>
                        <a:pt x="1732168" y="101832"/>
                      </a:cubicBezTo>
                      <a:close/>
                      <a:moveTo>
                        <a:pt x="399232" y="101832"/>
                      </a:moveTo>
                      <a:cubicBezTo>
                        <a:pt x="270255" y="116678"/>
                        <a:pt x="92946" y="198476"/>
                        <a:pt x="91459" y="445290"/>
                      </a:cubicBezTo>
                      <a:cubicBezTo>
                        <a:pt x="89972" y="692104"/>
                        <a:pt x="315970" y="781892"/>
                        <a:pt x="408153" y="784287"/>
                      </a:cubicBezTo>
                      <a:lnTo>
                        <a:pt x="649020" y="779826"/>
                      </a:lnTo>
                      <a:lnTo>
                        <a:pt x="992855" y="443626"/>
                      </a:lnTo>
                      <a:lnTo>
                        <a:pt x="653480" y="101832"/>
                      </a:lnTo>
                      <a:close/>
                      <a:moveTo>
                        <a:pt x="375020" y="0"/>
                      </a:moveTo>
                      <a:lnTo>
                        <a:pt x="704757" y="2156"/>
                      </a:lnTo>
                      <a:lnTo>
                        <a:pt x="1066056" y="367915"/>
                      </a:lnTo>
                      <a:lnTo>
                        <a:pt x="1436276" y="4839"/>
                      </a:lnTo>
                      <a:lnTo>
                        <a:pt x="1775274" y="2155"/>
                      </a:lnTo>
                      <a:cubicBezTo>
                        <a:pt x="2002758" y="60141"/>
                        <a:pt x="2144751" y="266067"/>
                        <a:pt x="2149955" y="412520"/>
                      </a:cubicBezTo>
                      <a:cubicBezTo>
                        <a:pt x="2155159" y="558973"/>
                        <a:pt x="2059258" y="773821"/>
                        <a:pt x="1806497" y="880872"/>
                      </a:cubicBezTo>
                      <a:lnTo>
                        <a:pt x="1512407" y="887411"/>
                      </a:lnTo>
                      <a:cubicBezTo>
                        <a:pt x="1510820" y="982568"/>
                        <a:pt x="1509232" y="1080107"/>
                        <a:pt x="1507645" y="1175264"/>
                      </a:cubicBezTo>
                      <a:cubicBezTo>
                        <a:pt x="1467501" y="1334355"/>
                        <a:pt x="1299197" y="1517127"/>
                        <a:pt x="1066056" y="1518721"/>
                      </a:cubicBezTo>
                      <a:cubicBezTo>
                        <a:pt x="832915" y="1520315"/>
                        <a:pt x="692270" y="1348026"/>
                        <a:pt x="631310" y="1199343"/>
                      </a:cubicBezTo>
                      <a:cubicBezTo>
                        <a:pt x="629823" y="1093778"/>
                        <a:pt x="633099" y="988100"/>
                        <a:pt x="631612" y="882535"/>
                      </a:cubicBezTo>
                      <a:lnTo>
                        <a:pt x="388025" y="884728"/>
                      </a:lnTo>
                      <a:cubicBezTo>
                        <a:pt x="221477" y="854638"/>
                        <a:pt x="-252" y="706558"/>
                        <a:pt x="0" y="452665"/>
                      </a:cubicBezTo>
                      <a:cubicBezTo>
                        <a:pt x="252" y="198772"/>
                        <a:pt x="173141" y="38256"/>
                        <a:pt x="375020"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grpSp>
        <p:nvGrpSpPr>
          <p:cNvPr id="108" name="Group 107"/>
          <p:cNvGrpSpPr/>
          <p:nvPr/>
        </p:nvGrpSpPr>
        <p:grpSpPr>
          <a:xfrm>
            <a:off x="8561671" y="3492544"/>
            <a:ext cx="2553759" cy="2807693"/>
            <a:chOff x="8561671" y="3492544"/>
            <a:chExt cx="2553759" cy="2807693"/>
          </a:xfrm>
        </p:grpSpPr>
        <p:sp>
          <p:nvSpPr>
            <p:cNvPr id="109" name="TextBox 108"/>
            <p:cNvSpPr txBox="1"/>
            <p:nvPr/>
          </p:nvSpPr>
          <p:spPr>
            <a:xfrm flipH="1">
              <a:off x="8814002" y="3492544"/>
              <a:ext cx="2049099" cy="17848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505050"/>
                  </a:solidFill>
                  <a:effectLst/>
                  <a:uLnTx/>
                  <a:uFillTx/>
                </a:rPr>
                <a:t>Most network resources</a:t>
              </a:r>
            </a:p>
          </p:txBody>
        </p:sp>
        <p:grpSp>
          <p:nvGrpSpPr>
            <p:cNvPr id="110" name="Group 109"/>
            <p:cNvGrpSpPr/>
            <p:nvPr/>
          </p:nvGrpSpPr>
          <p:grpSpPr>
            <a:xfrm>
              <a:off x="8561671" y="3750292"/>
              <a:ext cx="2553759" cy="2549945"/>
              <a:chOff x="8026114" y="4262536"/>
              <a:chExt cx="2774232" cy="2770089"/>
            </a:xfrm>
          </p:grpSpPr>
          <p:grpSp>
            <p:nvGrpSpPr>
              <p:cNvPr id="111" name="Group 110"/>
              <p:cNvGrpSpPr/>
              <p:nvPr/>
            </p:nvGrpSpPr>
            <p:grpSpPr>
              <a:xfrm>
                <a:off x="9428746" y="4262536"/>
                <a:ext cx="1371600" cy="1371600"/>
                <a:chOff x="9461494" y="5302735"/>
                <a:chExt cx="1371600" cy="1371600"/>
              </a:xfrm>
            </p:grpSpPr>
            <p:sp>
              <p:nvSpPr>
                <p:cNvPr id="121" name="Rectangle 120"/>
                <p:cNvSpPr/>
                <p:nvPr/>
              </p:nvSpPr>
              <p:spPr bwMode="auto">
                <a:xfrm flipH="1">
                  <a:off x="9461494" y="5302735"/>
                  <a:ext cx="1371600" cy="1371600"/>
                </a:xfrm>
                <a:prstGeom prst="rect">
                  <a:avLst/>
                </a:prstGeom>
                <a:solidFill>
                  <a:srgbClr val="696969"/>
                </a:solidFill>
                <a:ln w="9525" cap="flat" cmpd="sng" algn="ctr">
                  <a:noFill/>
                  <a:prstDash val="solid"/>
                  <a:headEnd type="none" w="med" len="med"/>
                  <a:tailEnd type="none" w="med" len="med"/>
                </a:ln>
                <a:effectLst/>
              </p:spPr>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OneDrive</a:t>
                  </a:r>
                </a:p>
              </p:txBody>
            </p:sp>
            <p:sp>
              <p:nvSpPr>
                <p:cNvPr id="122" name="Freeform 22"/>
                <p:cNvSpPr>
                  <a:spLocks noChangeAspect="1" noEditPoints="1"/>
                </p:cNvSpPr>
                <p:nvPr/>
              </p:nvSpPr>
              <p:spPr bwMode="black">
                <a:xfrm>
                  <a:off x="9862244" y="5869867"/>
                  <a:ext cx="570101" cy="355842"/>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rgbClr val="FFFFFF"/>
                </a:solidFill>
                <a:ln>
                  <a:noFill/>
                </a:ln>
              </p:spPr>
              <p:txBody>
                <a:bodyPr vert="horz" wrap="square" lIns="89621" tIns="44811" rIns="89621" bIns="44811" numCol="1" anchor="t" anchorCtr="0" compatLnSpc="1">
                  <a:prstTxWarp prst="textNoShape">
                    <a:avLst/>
                  </a:prstTxWarp>
                </a:bodyPr>
                <a:lstStyle/>
                <a:p>
                  <a:pPr marL="0" marR="0" lvl="0" indent="0" algn="ctr" defTabSz="91418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grpSp>
            <p:nvGrpSpPr>
              <p:cNvPr id="112" name="Group 111"/>
              <p:cNvGrpSpPr/>
              <p:nvPr/>
            </p:nvGrpSpPr>
            <p:grpSpPr>
              <a:xfrm>
                <a:off x="8026114" y="4262536"/>
                <a:ext cx="1371600" cy="1371600"/>
                <a:chOff x="8076237" y="5302735"/>
                <a:chExt cx="1371600" cy="1371600"/>
              </a:xfrm>
            </p:grpSpPr>
            <p:sp>
              <p:nvSpPr>
                <p:cNvPr id="119" name="Rectangle 118"/>
                <p:cNvSpPr/>
                <p:nvPr/>
              </p:nvSpPr>
              <p:spPr bwMode="auto">
                <a:xfrm flipH="1">
                  <a:off x="8076237" y="5302735"/>
                  <a:ext cx="1371600" cy="1371600"/>
                </a:xfrm>
                <a:prstGeom prst="rect">
                  <a:avLst/>
                </a:prstGeom>
                <a:solidFill>
                  <a:srgbClr val="696969"/>
                </a:solidFill>
                <a:ln w="9525" cap="flat" cmpd="sng" algn="ctr">
                  <a:noFill/>
                  <a:prstDash val="solid"/>
                  <a:headEnd type="none" w="med" len="med"/>
                  <a:tailEnd type="none" w="med" len="med"/>
                </a:ln>
                <a:effectLst/>
              </p:spPr>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File Servers</a:t>
                  </a:r>
                </a:p>
              </p:txBody>
            </p:sp>
            <p:sp>
              <p:nvSpPr>
                <p:cNvPr id="120" name="Freeform 102"/>
                <p:cNvSpPr>
                  <a:spLocks noEditPoints="1"/>
                </p:cNvSpPr>
                <p:nvPr/>
              </p:nvSpPr>
              <p:spPr bwMode="auto">
                <a:xfrm>
                  <a:off x="8520717" y="5867774"/>
                  <a:ext cx="482641" cy="360027"/>
                </a:xfrm>
                <a:custGeom>
                  <a:avLst/>
                  <a:gdLst>
                    <a:gd name="T0" fmla="*/ 1111 w 1158"/>
                    <a:gd name="T1" fmla="*/ 811 h 864"/>
                    <a:gd name="T2" fmla="*/ 1055 w 1158"/>
                    <a:gd name="T3" fmla="*/ 864 h 864"/>
                    <a:gd name="T4" fmla="*/ 103 w 1158"/>
                    <a:gd name="T5" fmla="*/ 864 h 864"/>
                    <a:gd name="T6" fmla="*/ 47 w 1158"/>
                    <a:gd name="T7" fmla="*/ 811 h 864"/>
                    <a:gd name="T8" fmla="*/ 2 w 1158"/>
                    <a:gd name="T9" fmla="*/ 170 h 864"/>
                    <a:gd name="T10" fmla="*/ 50 w 1158"/>
                    <a:gd name="T11" fmla="*/ 118 h 864"/>
                    <a:gd name="T12" fmla="*/ 1107 w 1158"/>
                    <a:gd name="T13" fmla="*/ 118 h 864"/>
                    <a:gd name="T14" fmla="*/ 1156 w 1158"/>
                    <a:gd name="T15" fmla="*/ 170 h 864"/>
                    <a:gd name="T16" fmla="*/ 1111 w 1158"/>
                    <a:gd name="T17" fmla="*/ 811 h 864"/>
                    <a:gd name="T18" fmla="*/ 508 w 1158"/>
                    <a:gd name="T19" fmla="*/ 92 h 864"/>
                    <a:gd name="T20" fmla="*/ 508 w 1158"/>
                    <a:gd name="T21" fmla="*/ 53 h 864"/>
                    <a:gd name="T22" fmla="*/ 456 w 1158"/>
                    <a:gd name="T23" fmla="*/ 0 h 864"/>
                    <a:gd name="T24" fmla="*/ 104 w 1158"/>
                    <a:gd name="T25" fmla="*/ 0 h 864"/>
                    <a:gd name="T26" fmla="*/ 51 w 1158"/>
                    <a:gd name="T27" fmla="*/ 53 h 864"/>
                    <a:gd name="T28" fmla="*/ 51 w 1158"/>
                    <a:gd name="T29" fmla="*/ 92 h 864"/>
                    <a:gd name="T30" fmla="*/ 508 w 1158"/>
                    <a:gd name="T31" fmla="*/ 9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8" h="864">
                      <a:moveTo>
                        <a:pt x="1111" y="811"/>
                      </a:moveTo>
                      <a:cubicBezTo>
                        <a:pt x="1109" y="840"/>
                        <a:pt x="1084" y="864"/>
                        <a:pt x="1055" y="864"/>
                      </a:cubicBezTo>
                      <a:cubicBezTo>
                        <a:pt x="103" y="864"/>
                        <a:pt x="103" y="864"/>
                        <a:pt x="103" y="864"/>
                      </a:cubicBezTo>
                      <a:cubicBezTo>
                        <a:pt x="74" y="864"/>
                        <a:pt x="49" y="840"/>
                        <a:pt x="47" y="811"/>
                      </a:cubicBezTo>
                      <a:cubicBezTo>
                        <a:pt x="2" y="170"/>
                        <a:pt x="2" y="170"/>
                        <a:pt x="2" y="170"/>
                      </a:cubicBezTo>
                      <a:cubicBezTo>
                        <a:pt x="0" y="141"/>
                        <a:pt x="21" y="118"/>
                        <a:pt x="50" y="118"/>
                      </a:cubicBezTo>
                      <a:cubicBezTo>
                        <a:pt x="1107" y="118"/>
                        <a:pt x="1107" y="118"/>
                        <a:pt x="1107" y="118"/>
                      </a:cubicBezTo>
                      <a:cubicBezTo>
                        <a:pt x="1136" y="118"/>
                        <a:pt x="1158" y="141"/>
                        <a:pt x="1156" y="170"/>
                      </a:cubicBezTo>
                      <a:lnTo>
                        <a:pt x="1111" y="811"/>
                      </a:lnTo>
                      <a:close/>
                      <a:moveTo>
                        <a:pt x="508" y="92"/>
                      </a:moveTo>
                      <a:cubicBezTo>
                        <a:pt x="508" y="53"/>
                        <a:pt x="508" y="53"/>
                        <a:pt x="508" y="53"/>
                      </a:cubicBezTo>
                      <a:cubicBezTo>
                        <a:pt x="508" y="24"/>
                        <a:pt x="485" y="0"/>
                        <a:pt x="456" y="0"/>
                      </a:cubicBezTo>
                      <a:cubicBezTo>
                        <a:pt x="104" y="0"/>
                        <a:pt x="104" y="0"/>
                        <a:pt x="104" y="0"/>
                      </a:cubicBezTo>
                      <a:cubicBezTo>
                        <a:pt x="75" y="0"/>
                        <a:pt x="51" y="24"/>
                        <a:pt x="51" y="53"/>
                      </a:cubicBezTo>
                      <a:cubicBezTo>
                        <a:pt x="51" y="92"/>
                        <a:pt x="51" y="92"/>
                        <a:pt x="51" y="92"/>
                      </a:cubicBezTo>
                      <a:lnTo>
                        <a:pt x="508" y="92"/>
                      </a:lnTo>
                      <a:close/>
                    </a:path>
                  </a:pathLst>
                </a:custGeom>
                <a:solidFill>
                  <a:srgbClr val="FFFFFF"/>
                </a:solidFill>
                <a:ln>
                  <a:noFill/>
                </a:ln>
              </p:spPr>
              <p:txBody>
                <a:bodyPr vert="horz" wrap="square" lIns="91431" tIns="45716" rIns="91431" bIns="45716"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endParaRPr>
                </a:p>
              </p:txBody>
            </p:sp>
          </p:grpSp>
          <p:grpSp>
            <p:nvGrpSpPr>
              <p:cNvPr id="113" name="Group 112"/>
              <p:cNvGrpSpPr/>
              <p:nvPr/>
            </p:nvGrpSpPr>
            <p:grpSpPr>
              <a:xfrm>
                <a:off x="8026114" y="5661025"/>
                <a:ext cx="1371600" cy="1371600"/>
                <a:chOff x="8026114" y="5661025"/>
                <a:chExt cx="1371600" cy="1371600"/>
              </a:xfrm>
            </p:grpSpPr>
            <p:sp>
              <p:nvSpPr>
                <p:cNvPr id="117" name="Rectangle 116"/>
                <p:cNvSpPr/>
                <p:nvPr/>
              </p:nvSpPr>
              <p:spPr bwMode="auto">
                <a:xfrm flipH="1">
                  <a:off x="8026114" y="5661025"/>
                  <a:ext cx="1371600" cy="1371600"/>
                </a:xfrm>
                <a:prstGeom prst="rect">
                  <a:avLst/>
                </a:prstGeom>
                <a:solidFill>
                  <a:srgbClr val="696969"/>
                </a:solidFill>
                <a:ln w="9525" cap="flat" cmpd="sng" algn="ctr">
                  <a:noFill/>
                  <a:prstDash val="solid"/>
                  <a:headEnd type="none" w="med" len="med"/>
                  <a:tailEnd type="none" w="med" len="med"/>
                </a:ln>
                <a:effectLst/>
              </p:spPr>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Email</a:t>
                  </a:r>
                </a:p>
              </p:txBody>
            </p:sp>
            <p:sp>
              <p:nvSpPr>
                <p:cNvPr id="118" name="Freeform 117"/>
                <p:cNvSpPr>
                  <a:spLocks noChangeAspect="1"/>
                </p:cNvSpPr>
                <p:nvPr/>
              </p:nvSpPr>
              <p:spPr bwMode="black">
                <a:xfrm>
                  <a:off x="8510631" y="6290213"/>
                  <a:ext cx="412459" cy="293786"/>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marL="0" marR="0" lvl="0" indent="0" algn="ctr" defTabSz="91392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4" name="Group 113"/>
              <p:cNvGrpSpPr/>
              <p:nvPr/>
            </p:nvGrpSpPr>
            <p:grpSpPr>
              <a:xfrm>
                <a:off x="9428746" y="5661025"/>
                <a:ext cx="1371600" cy="1371600"/>
                <a:chOff x="9428746" y="5661025"/>
                <a:chExt cx="1371600" cy="1371600"/>
              </a:xfrm>
            </p:grpSpPr>
            <p:sp>
              <p:nvSpPr>
                <p:cNvPr id="115" name="Rectangle 114"/>
                <p:cNvSpPr/>
                <p:nvPr/>
              </p:nvSpPr>
              <p:spPr bwMode="auto">
                <a:xfrm flipH="1">
                  <a:off x="9428746" y="5661025"/>
                  <a:ext cx="1371600" cy="1371600"/>
                </a:xfrm>
                <a:prstGeom prst="rect">
                  <a:avLst/>
                </a:prstGeom>
                <a:solidFill>
                  <a:srgbClr val="696969"/>
                </a:solidFill>
                <a:ln w="9525" cap="flat" cmpd="sng" algn="ctr">
                  <a:noFill/>
                  <a:prstDash val="solid"/>
                  <a:headEnd type="none" w="med" len="med"/>
                  <a:tailEnd type="none" w="med" len="med"/>
                </a:ln>
                <a:effectLst/>
              </p:spPr>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Wireless</a:t>
                  </a:r>
                </a:p>
              </p:txBody>
            </p:sp>
            <p:sp>
              <p:nvSpPr>
                <p:cNvPr id="116" name="Freeform 18"/>
                <p:cNvSpPr>
                  <a:spLocks noEditPoints="1"/>
                </p:cNvSpPr>
                <p:nvPr/>
              </p:nvSpPr>
              <p:spPr bwMode="auto">
                <a:xfrm>
                  <a:off x="9882231" y="6217601"/>
                  <a:ext cx="483648" cy="439009"/>
                </a:xfrm>
                <a:custGeom>
                  <a:avLst/>
                  <a:gdLst>
                    <a:gd name="T0" fmla="*/ 826 w 2559"/>
                    <a:gd name="T1" fmla="*/ 1584 h 2320"/>
                    <a:gd name="T2" fmla="*/ 568 w 2559"/>
                    <a:gd name="T3" fmla="*/ 1037 h 2320"/>
                    <a:gd name="T4" fmla="*/ 821 w 2559"/>
                    <a:gd name="T5" fmla="*/ 494 h 2320"/>
                    <a:gd name="T6" fmla="*/ 906 w 2559"/>
                    <a:gd name="T7" fmla="*/ 631 h 2320"/>
                    <a:gd name="T8" fmla="*/ 726 w 2559"/>
                    <a:gd name="T9" fmla="*/ 1037 h 2320"/>
                    <a:gd name="T10" fmla="*/ 906 w 2559"/>
                    <a:gd name="T11" fmla="*/ 1447 h 2320"/>
                    <a:gd name="T12" fmla="*/ 826 w 2559"/>
                    <a:gd name="T13" fmla="*/ 1584 h 2320"/>
                    <a:gd name="T14" fmla="*/ 1835 w 2559"/>
                    <a:gd name="T15" fmla="*/ 1037 h 2320"/>
                    <a:gd name="T16" fmla="*/ 1658 w 2559"/>
                    <a:gd name="T17" fmla="*/ 1447 h 2320"/>
                    <a:gd name="T18" fmla="*/ 1737 w 2559"/>
                    <a:gd name="T19" fmla="*/ 1584 h 2320"/>
                    <a:gd name="T20" fmla="*/ 1991 w 2559"/>
                    <a:gd name="T21" fmla="*/ 1037 h 2320"/>
                    <a:gd name="T22" fmla="*/ 1743 w 2559"/>
                    <a:gd name="T23" fmla="*/ 494 h 2320"/>
                    <a:gd name="T24" fmla="*/ 1658 w 2559"/>
                    <a:gd name="T25" fmla="*/ 631 h 2320"/>
                    <a:gd name="T26" fmla="*/ 1835 w 2559"/>
                    <a:gd name="T27" fmla="*/ 1037 h 2320"/>
                    <a:gd name="T28" fmla="*/ 2120 w 2559"/>
                    <a:gd name="T29" fmla="*/ 1035 h 2320"/>
                    <a:gd name="T30" fmla="*/ 1798 w 2559"/>
                    <a:gd name="T31" fmla="*/ 1689 h 2320"/>
                    <a:gd name="T32" fmla="*/ 1877 w 2559"/>
                    <a:gd name="T33" fmla="*/ 1827 h 2320"/>
                    <a:gd name="T34" fmla="*/ 2279 w 2559"/>
                    <a:gd name="T35" fmla="*/ 1035 h 2320"/>
                    <a:gd name="T36" fmla="*/ 1883 w 2559"/>
                    <a:gd name="T37" fmla="*/ 243 h 2320"/>
                    <a:gd name="T38" fmla="*/ 1798 w 2559"/>
                    <a:gd name="T39" fmla="*/ 380 h 2320"/>
                    <a:gd name="T40" fmla="*/ 2120 w 2559"/>
                    <a:gd name="T41" fmla="*/ 1035 h 2320"/>
                    <a:gd name="T42" fmla="*/ 280 w 2559"/>
                    <a:gd name="T43" fmla="*/ 1035 h 2320"/>
                    <a:gd name="T44" fmla="*/ 681 w 2559"/>
                    <a:gd name="T45" fmla="*/ 1827 h 2320"/>
                    <a:gd name="T46" fmla="*/ 758 w 2559"/>
                    <a:gd name="T47" fmla="*/ 1689 h 2320"/>
                    <a:gd name="T48" fmla="*/ 438 w 2559"/>
                    <a:gd name="T49" fmla="*/ 1035 h 2320"/>
                    <a:gd name="T50" fmla="*/ 758 w 2559"/>
                    <a:gd name="T51" fmla="*/ 380 h 2320"/>
                    <a:gd name="T52" fmla="*/ 676 w 2559"/>
                    <a:gd name="T53" fmla="*/ 243 h 2320"/>
                    <a:gd name="T54" fmla="*/ 280 w 2559"/>
                    <a:gd name="T55" fmla="*/ 1035 h 2320"/>
                    <a:gd name="T56" fmla="*/ 2017 w 2559"/>
                    <a:gd name="T57" fmla="*/ 0 h 2320"/>
                    <a:gd name="T58" fmla="*/ 1938 w 2559"/>
                    <a:gd name="T59" fmla="*/ 138 h 2320"/>
                    <a:gd name="T60" fmla="*/ 2400 w 2559"/>
                    <a:gd name="T61" fmla="*/ 1035 h 2320"/>
                    <a:gd name="T62" fmla="*/ 1938 w 2559"/>
                    <a:gd name="T63" fmla="*/ 1932 h 2320"/>
                    <a:gd name="T64" fmla="*/ 2017 w 2559"/>
                    <a:gd name="T65" fmla="*/ 2069 h 2320"/>
                    <a:gd name="T66" fmla="*/ 2559 w 2559"/>
                    <a:gd name="T67" fmla="*/ 1035 h 2320"/>
                    <a:gd name="T68" fmla="*/ 2017 w 2559"/>
                    <a:gd name="T69" fmla="*/ 0 h 2320"/>
                    <a:gd name="T70" fmla="*/ 618 w 2559"/>
                    <a:gd name="T71" fmla="*/ 1932 h 2320"/>
                    <a:gd name="T72" fmla="*/ 158 w 2559"/>
                    <a:gd name="T73" fmla="*/ 1035 h 2320"/>
                    <a:gd name="T74" fmla="*/ 618 w 2559"/>
                    <a:gd name="T75" fmla="*/ 138 h 2320"/>
                    <a:gd name="T76" fmla="*/ 536 w 2559"/>
                    <a:gd name="T77" fmla="*/ 0 h 2320"/>
                    <a:gd name="T78" fmla="*/ 0 w 2559"/>
                    <a:gd name="T79" fmla="*/ 1035 h 2320"/>
                    <a:gd name="T80" fmla="*/ 539 w 2559"/>
                    <a:gd name="T81" fmla="*/ 2069 h 2320"/>
                    <a:gd name="T82" fmla="*/ 618 w 2559"/>
                    <a:gd name="T83" fmla="*/ 1932 h 2320"/>
                    <a:gd name="T84" fmla="*/ 618 w 2559"/>
                    <a:gd name="T85" fmla="*/ 1932 h 2320"/>
                    <a:gd name="T86" fmla="*/ 1526 w 2559"/>
                    <a:gd name="T87" fmla="*/ 1037 h 2320"/>
                    <a:gd name="T88" fmla="*/ 1275 w 2559"/>
                    <a:gd name="T89" fmla="*/ 789 h 2320"/>
                    <a:gd name="T90" fmla="*/ 1032 w 2559"/>
                    <a:gd name="T91" fmla="*/ 1037 h 2320"/>
                    <a:gd name="T92" fmla="*/ 1222 w 2559"/>
                    <a:gd name="T93" fmla="*/ 1278 h 2320"/>
                    <a:gd name="T94" fmla="*/ 1109 w 2559"/>
                    <a:gd name="T95" fmla="*/ 2125 h 2320"/>
                    <a:gd name="T96" fmla="*/ 1275 w 2559"/>
                    <a:gd name="T97" fmla="*/ 2320 h 2320"/>
                    <a:gd name="T98" fmla="*/ 1281 w 2559"/>
                    <a:gd name="T99" fmla="*/ 2320 h 2320"/>
                    <a:gd name="T100" fmla="*/ 1447 w 2559"/>
                    <a:gd name="T101" fmla="*/ 2125 h 2320"/>
                    <a:gd name="T102" fmla="*/ 1336 w 2559"/>
                    <a:gd name="T103" fmla="*/ 1278 h 2320"/>
                    <a:gd name="T104" fmla="*/ 1526 w 2559"/>
                    <a:gd name="T105" fmla="*/ 103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59" h="2320">
                      <a:moveTo>
                        <a:pt x="826" y="1584"/>
                      </a:moveTo>
                      <a:cubicBezTo>
                        <a:pt x="668" y="1457"/>
                        <a:pt x="568" y="1259"/>
                        <a:pt x="568" y="1037"/>
                      </a:cubicBezTo>
                      <a:cubicBezTo>
                        <a:pt x="568" y="818"/>
                        <a:pt x="668" y="626"/>
                        <a:pt x="821" y="494"/>
                      </a:cubicBezTo>
                      <a:cubicBezTo>
                        <a:pt x="821" y="494"/>
                        <a:pt x="821" y="494"/>
                        <a:pt x="906" y="631"/>
                      </a:cubicBezTo>
                      <a:cubicBezTo>
                        <a:pt x="797" y="734"/>
                        <a:pt x="726" y="877"/>
                        <a:pt x="726" y="1037"/>
                      </a:cubicBezTo>
                      <a:cubicBezTo>
                        <a:pt x="726" y="1201"/>
                        <a:pt x="797" y="1344"/>
                        <a:pt x="906" y="1447"/>
                      </a:cubicBezTo>
                      <a:cubicBezTo>
                        <a:pt x="906" y="1447"/>
                        <a:pt x="906" y="1447"/>
                        <a:pt x="826" y="1584"/>
                      </a:cubicBezTo>
                      <a:close/>
                      <a:moveTo>
                        <a:pt x="1835" y="1037"/>
                      </a:moveTo>
                      <a:cubicBezTo>
                        <a:pt x="1835" y="1201"/>
                        <a:pt x="1766" y="1344"/>
                        <a:pt x="1658" y="1447"/>
                      </a:cubicBezTo>
                      <a:cubicBezTo>
                        <a:pt x="1737" y="1584"/>
                        <a:pt x="1737" y="1584"/>
                        <a:pt x="1737" y="1584"/>
                      </a:cubicBezTo>
                      <a:cubicBezTo>
                        <a:pt x="1893" y="1457"/>
                        <a:pt x="1991" y="1259"/>
                        <a:pt x="1991" y="1037"/>
                      </a:cubicBezTo>
                      <a:cubicBezTo>
                        <a:pt x="1991" y="818"/>
                        <a:pt x="1893" y="626"/>
                        <a:pt x="1743" y="494"/>
                      </a:cubicBezTo>
                      <a:cubicBezTo>
                        <a:pt x="1658" y="631"/>
                        <a:pt x="1658" y="631"/>
                        <a:pt x="1658" y="631"/>
                      </a:cubicBezTo>
                      <a:cubicBezTo>
                        <a:pt x="1766" y="734"/>
                        <a:pt x="1835" y="877"/>
                        <a:pt x="1835" y="1037"/>
                      </a:cubicBezTo>
                      <a:close/>
                      <a:moveTo>
                        <a:pt x="2120" y="1035"/>
                      </a:moveTo>
                      <a:cubicBezTo>
                        <a:pt x="2120" y="1301"/>
                        <a:pt x="1991" y="1536"/>
                        <a:pt x="1798" y="1689"/>
                      </a:cubicBezTo>
                      <a:cubicBezTo>
                        <a:pt x="1877" y="1827"/>
                        <a:pt x="1877" y="1827"/>
                        <a:pt x="1877" y="1827"/>
                      </a:cubicBezTo>
                      <a:cubicBezTo>
                        <a:pt x="2120" y="1644"/>
                        <a:pt x="2279" y="1359"/>
                        <a:pt x="2279" y="1035"/>
                      </a:cubicBezTo>
                      <a:cubicBezTo>
                        <a:pt x="2279" y="710"/>
                        <a:pt x="2120" y="425"/>
                        <a:pt x="1883" y="243"/>
                      </a:cubicBezTo>
                      <a:cubicBezTo>
                        <a:pt x="1798" y="380"/>
                        <a:pt x="1798" y="380"/>
                        <a:pt x="1798" y="380"/>
                      </a:cubicBezTo>
                      <a:cubicBezTo>
                        <a:pt x="1991" y="533"/>
                        <a:pt x="2120" y="768"/>
                        <a:pt x="2120" y="1035"/>
                      </a:cubicBezTo>
                      <a:close/>
                      <a:moveTo>
                        <a:pt x="280" y="1035"/>
                      </a:moveTo>
                      <a:cubicBezTo>
                        <a:pt x="280" y="1359"/>
                        <a:pt x="438" y="1644"/>
                        <a:pt x="681" y="1827"/>
                      </a:cubicBezTo>
                      <a:cubicBezTo>
                        <a:pt x="758" y="1689"/>
                        <a:pt x="758" y="1689"/>
                        <a:pt x="758" y="1689"/>
                      </a:cubicBezTo>
                      <a:cubicBezTo>
                        <a:pt x="568" y="1536"/>
                        <a:pt x="438" y="1301"/>
                        <a:pt x="438" y="1035"/>
                      </a:cubicBezTo>
                      <a:cubicBezTo>
                        <a:pt x="438" y="768"/>
                        <a:pt x="568" y="533"/>
                        <a:pt x="758" y="380"/>
                      </a:cubicBezTo>
                      <a:cubicBezTo>
                        <a:pt x="676" y="243"/>
                        <a:pt x="676" y="243"/>
                        <a:pt x="676" y="243"/>
                      </a:cubicBezTo>
                      <a:cubicBezTo>
                        <a:pt x="438" y="425"/>
                        <a:pt x="280" y="710"/>
                        <a:pt x="280" y="1035"/>
                      </a:cubicBezTo>
                      <a:close/>
                      <a:moveTo>
                        <a:pt x="2017" y="0"/>
                      </a:moveTo>
                      <a:cubicBezTo>
                        <a:pt x="1938" y="138"/>
                        <a:pt x="1938" y="138"/>
                        <a:pt x="1938" y="138"/>
                      </a:cubicBezTo>
                      <a:cubicBezTo>
                        <a:pt x="2221" y="338"/>
                        <a:pt x="2400" y="668"/>
                        <a:pt x="2400" y="1035"/>
                      </a:cubicBezTo>
                      <a:cubicBezTo>
                        <a:pt x="2400" y="1404"/>
                        <a:pt x="2215" y="1732"/>
                        <a:pt x="1938" y="1932"/>
                      </a:cubicBezTo>
                      <a:cubicBezTo>
                        <a:pt x="2017" y="2069"/>
                        <a:pt x="2017" y="2069"/>
                        <a:pt x="2017" y="2069"/>
                      </a:cubicBezTo>
                      <a:cubicBezTo>
                        <a:pt x="2345" y="1840"/>
                        <a:pt x="2559" y="1462"/>
                        <a:pt x="2559" y="1035"/>
                      </a:cubicBezTo>
                      <a:cubicBezTo>
                        <a:pt x="2559" y="607"/>
                        <a:pt x="2345" y="230"/>
                        <a:pt x="2017" y="0"/>
                      </a:cubicBezTo>
                      <a:close/>
                      <a:moveTo>
                        <a:pt x="618" y="1932"/>
                      </a:moveTo>
                      <a:cubicBezTo>
                        <a:pt x="340" y="1732"/>
                        <a:pt x="158" y="1404"/>
                        <a:pt x="158" y="1035"/>
                      </a:cubicBezTo>
                      <a:cubicBezTo>
                        <a:pt x="158" y="668"/>
                        <a:pt x="335" y="338"/>
                        <a:pt x="618" y="138"/>
                      </a:cubicBezTo>
                      <a:cubicBezTo>
                        <a:pt x="536" y="0"/>
                        <a:pt x="536" y="0"/>
                        <a:pt x="536" y="0"/>
                      </a:cubicBezTo>
                      <a:cubicBezTo>
                        <a:pt x="214" y="230"/>
                        <a:pt x="0" y="607"/>
                        <a:pt x="0" y="1035"/>
                      </a:cubicBezTo>
                      <a:cubicBezTo>
                        <a:pt x="0" y="1462"/>
                        <a:pt x="214" y="1840"/>
                        <a:pt x="539" y="2069"/>
                      </a:cubicBezTo>
                      <a:cubicBezTo>
                        <a:pt x="618" y="1932"/>
                        <a:pt x="618" y="1932"/>
                        <a:pt x="618" y="1932"/>
                      </a:cubicBezTo>
                      <a:cubicBezTo>
                        <a:pt x="618" y="1932"/>
                        <a:pt x="618" y="1932"/>
                        <a:pt x="618" y="1932"/>
                      </a:cubicBezTo>
                      <a:close/>
                      <a:moveTo>
                        <a:pt x="1526" y="1037"/>
                      </a:moveTo>
                      <a:cubicBezTo>
                        <a:pt x="1526" y="900"/>
                        <a:pt x="1413" y="789"/>
                        <a:pt x="1275" y="789"/>
                      </a:cubicBezTo>
                      <a:cubicBezTo>
                        <a:pt x="1143" y="789"/>
                        <a:pt x="1032" y="900"/>
                        <a:pt x="1032" y="1037"/>
                      </a:cubicBezTo>
                      <a:cubicBezTo>
                        <a:pt x="1032" y="1156"/>
                        <a:pt x="1109" y="1254"/>
                        <a:pt x="1222" y="1278"/>
                      </a:cubicBezTo>
                      <a:cubicBezTo>
                        <a:pt x="1109" y="2125"/>
                        <a:pt x="1109" y="2125"/>
                        <a:pt x="1109" y="2125"/>
                      </a:cubicBezTo>
                      <a:cubicBezTo>
                        <a:pt x="1096" y="2233"/>
                        <a:pt x="1170" y="2320"/>
                        <a:pt x="1275" y="2320"/>
                      </a:cubicBezTo>
                      <a:cubicBezTo>
                        <a:pt x="1281" y="2320"/>
                        <a:pt x="1281" y="2320"/>
                        <a:pt x="1281" y="2320"/>
                      </a:cubicBezTo>
                      <a:cubicBezTo>
                        <a:pt x="1389" y="2320"/>
                        <a:pt x="1463" y="2233"/>
                        <a:pt x="1447" y="2125"/>
                      </a:cubicBezTo>
                      <a:cubicBezTo>
                        <a:pt x="1336" y="1278"/>
                        <a:pt x="1336" y="1278"/>
                        <a:pt x="1336" y="1278"/>
                      </a:cubicBezTo>
                      <a:cubicBezTo>
                        <a:pt x="1447" y="1254"/>
                        <a:pt x="1526" y="1156"/>
                        <a:pt x="1526" y="103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spTree>
    <p:extLst>
      <p:ext uri="{BB962C8B-B14F-4D97-AF65-F5344CB8AC3E}">
        <p14:creationId xmlns:p14="http://schemas.microsoft.com/office/powerpoint/2010/main" val="307018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wipe(left)">
                                      <p:cBhvr>
                                        <p:cTn id="11" dur="500"/>
                                        <p:tgtEl>
                                          <p:spTgt spid="9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left)">
                                      <p:cBhvr>
                                        <p:cTn id="16" dur="500"/>
                                        <p:tgtEl>
                                          <p:spTgt spid="7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wipe(left)">
                                      <p:cBhvr>
                                        <p:cTn id="2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0" y="0"/>
            <a:ext cx="12435840" cy="6995160"/>
          </a:xfrm>
          <a:prstGeom prst="rect">
            <a:avLst/>
          </a:prstGeom>
        </p:spPr>
      </p:pic>
      <p:sp>
        <p:nvSpPr>
          <p:cNvPr id="2" name="Rectangle 1"/>
          <p:cNvSpPr/>
          <p:nvPr/>
        </p:nvSpPr>
        <p:spPr bwMode="auto">
          <a:xfrm>
            <a:off x="456884" y="1143000"/>
            <a:ext cx="5118418" cy="1662637"/>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itle 1"/>
          <p:cNvSpPr txBox="1">
            <a:spLocks/>
          </p:cNvSpPr>
          <p:nvPr/>
        </p:nvSpPr>
        <p:spPr>
          <a:xfrm>
            <a:off x="675439" y="1452727"/>
            <a:ext cx="4899862"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4000" b="1" dirty="0">
                <a:solidFill>
                  <a:srgbClr val="FFFFFF">
                    <a:lumMod val="95000"/>
                  </a:srgbClr>
                </a:solidFill>
                <a:latin typeface="Segoe UI"/>
              </a:rPr>
              <a:t>ENTERPRISE DEMANDS</a:t>
            </a:r>
            <a:endParaRPr sz="4400" b="1" dirty="0">
              <a:solidFill>
                <a:srgbClr val="FFFFFF">
                  <a:lumMod val="95000"/>
                </a:srgbClr>
              </a:solidFill>
              <a:latin typeface="Segoe UI"/>
            </a:endParaRPr>
          </a:p>
        </p:txBody>
      </p:sp>
      <p:sp>
        <p:nvSpPr>
          <p:cNvPr id="11" name="Rectangle 10"/>
          <p:cNvSpPr/>
          <p:nvPr/>
        </p:nvSpPr>
        <p:spPr bwMode="auto">
          <a:xfrm>
            <a:off x="457200" y="3497262"/>
            <a:ext cx="2839574" cy="2176417"/>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457200" y="3497262"/>
            <a:ext cx="2839574" cy="9144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463147" y="3689393"/>
            <a:ext cx="2827680" cy="960263"/>
          </a:xfrm>
          <a:prstGeom prst="rect">
            <a:avLst/>
          </a:prstGeom>
          <a:noFill/>
        </p:spPr>
        <p:txBody>
          <a:bodyPr wrap="square" lIns="182880" tIns="146304" rIns="182880" bIns="146304" rtlCol="0">
            <a:spAutoFit/>
          </a:bodyPr>
          <a:lstStyle/>
          <a:p>
            <a:pPr defTabSz="932472" fontAlgn="base">
              <a:lnSpc>
                <a:spcPct val="90000"/>
              </a:lnSpc>
              <a:spcBef>
                <a:spcPct val="0"/>
              </a:spcBef>
              <a:spcAft>
                <a:spcPct val="0"/>
              </a:spcAft>
              <a:defRPr/>
            </a:pPr>
            <a:r>
              <a:rPr lang="en-US" sz="2400" spc="-100" dirty="0">
                <a:ln w="3175">
                  <a:noFill/>
                </a:ln>
                <a:solidFill>
                  <a:srgbClr val="505050"/>
                </a:solidFill>
              </a:rPr>
              <a:t>Simplify implementation</a:t>
            </a:r>
          </a:p>
        </p:txBody>
      </p:sp>
      <p:sp>
        <p:nvSpPr>
          <p:cNvPr id="20" name="Rectangle 19"/>
          <p:cNvSpPr/>
          <p:nvPr/>
        </p:nvSpPr>
        <p:spPr bwMode="auto">
          <a:xfrm>
            <a:off x="3352425" y="3497262"/>
            <a:ext cx="2839574" cy="2176417"/>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3352425" y="3497262"/>
            <a:ext cx="2839574" cy="9144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3358372" y="3689393"/>
            <a:ext cx="2827680" cy="627864"/>
          </a:xfrm>
          <a:prstGeom prst="rect">
            <a:avLst/>
          </a:prstGeom>
          <a:noFill/>
        </p:spPr>
        <p:txBody>
          <a:bodyPr wrap="square" lIns="182880" tIns="146304" rIns="182880" bIns="146304" rtlCol="0">
            <a:spAutoFit/>
          </a:bodyPr>
          <a:lstStyle/>
          <a:p>
            <a:pPr defTabSz="932472" fontAlgn="base">
              <a:lnSpc>
                <a:spcPct val="90000"/>
              </a:lnSpc>
              <a:spcBef>
                <a:spcPct val="0"/>
              </a:spcBef>
              <a:spcAft>
                <a:spcPct val="0"/>
              </a:spcAft>
              <a:defRPr/>
            </a:pPr>
            <a:r>
              <a:rPr lang="en-US" sz="2400" spc="-100" dirty="0">
                <a:ln w="3175">
                  <a:noFill/>
                </a:ln>
                <a:solidFill>
                  <a:srgbClr val="505050"/>
                </a:solidFill>
              </a:rPr>
              <a:t>Reduce costs</a:t>
            </a:r>
          </a:p>
        </p:txBody>
      </p:sp>
    </p:spTree>
    <p:extLst>
      <p:ext uri="{BB962C8B-B14F-4D97-AF65-F5344CB8AC3E}">
        <p14:creationId xmlns:p14="http://schemas.microsoft.com/office/powerpoint/2010/main" val="417709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P spid="20" grpId="0" animBg="1"/>
      <p:bldP spid="21" grpId="0" animBg="1"/>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952010"/>
            <a:ext cx="12436475" cy="509050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44" name="Rounded Rectangle 43"/>
          <p:cNvSpPr/>
          <p:nvPr/>
        </p:nvSpPr>
        <p:spPr bwMode="auto">
          <a:xfrm>
            <a:off x="5993983" y="2791807"/>
            <a:ext cx="5254171" cy="1752536"/>
          </a:xfrm>
          <a:prstGeom prst="roundRect">
            <a:avLst/>
          </a:prstGeom>
          <a:noFill/>
          <a:ln w="38100">
            <a:solidFill>
              <a:schemeClr val="bg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6486379" y="2545928"/>
            <a:ext cx="1127780" cy="58236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bwMode="auto">
          <a:xfrm>
            <a:off x="8224636" y="2447209"/>
            <a:ext cx="1170355" cy="58236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Rectangle 48"/>
          <p:cNvSpPr/>
          <p:nvPr/>
        </p:nvSpPr>
        <p:spPr bwMode="auto">
          <a:xfrm>
            <a:off x="9933188" y="2470770"/>
            <a:ext cx="704872" cy="58236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Rectangle 49"/>
          <p:cNvSpPr/>
          <p:nvPr/>
        </p:nvSpPr>
        <p:spPr bwMode="auto">
          <a:xfrm>
            <a:off x="9752217" y="4119886"/>
            <a:ext cx="472676" cy="58236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8422877" y="4143079"/>
            <a:ext cx="472676" cy="58236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7133588" y="4143079"/>
            <a:ext cx="472676" cy="58236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1"/>
          <p:cNvSpPr txBox="1">
            <a:spLocks/>
          </p:cNvSpPr>
          <p:nvPr/>
        </p:nvSpPr>
        <p:spPr>
          <a:xfrm>
            <a:off x="890837" y="1311293"/>
            <a:ext cx="4533900" cy="2215991"/>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endParaRPr lang="en-US" sz="4000" b="1" dirty="0">
              <a:solidFill>
                <a:srgbClr val="FFFFFF">
                  <a:lumMod val="95000"/>
                </a:srgbClr>
              </a:solidFill>
              <a:latin typeface="Segoe UI"/>
            </a:endParaRPr>
          </a:p>
          <a:p>
            <a:r>
              <a:rPr lang="en-US" sz="4000" b="1" dirty="0">
                <a:solidFill>
                  <a:srgbClr val="FFFFFF">
                    <a:lumMod val="95000"/>
                  </a:srgbClr>
                </a:solidFill>
                <a:latin typeface="Segoe UI"/>
              </a:rPr>
              <a:t>MULTIFACTOR WITH EXISTING DEVICES</a:t>
            </a:r>
          </a:p>
        </p:txBody>
      </p:sp>
      <p:sp>
        <p:nvSpPr>
          <p:cNvPr id="36" name="Rectangle 35"/>
          <p:cNvSpPr/>
          <p:nvPr/>
        </p:nvSpPr>
        <p:spPr bwMode="auto">
          <a:xfrm>
            <a:off x="0" y="6073902"/>
            <a:ext cx="12436475" cy="95201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Title 1"/>
          <p:cNvSpPr txBox="1">
            <a:spLocks/>
          </p:cNvSpPr>
          <p:nvPr/>
        </p:nvSpPr>
        <p:spPr>
          <a:xfrm>
            <a:off x="909598" y="4218965"/>
            <a:ext cx="3038855" cy="664797"/>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400" dirty="0">
                <a:solidFill>
                  <a:srgbClr val="FFFFFF"/>
                </a:solidFill>
                <a:latin typeface="Segoe UI Semibold" panose="020B0702040204020203" pitchFamily="34" charset="0"/>
                <a:cs typeface="Segoe UI Semibold" panose="020B0702040204020203" pitchFamily="34" charset="0"/>
              </a:rPr>
              <a:t>SIMPLIFYING DEPLOYMENT</a:t>
            </a:r>
          </a:p>
        </p:txBody>
      </p:sp>
      <p:grpSp>
        <p:nvGrpSpPr>
          <p:cNvPr id="40" name="Group 39"/>
          <p:cNvGrpSpPr/>
          <p:nvPr/>
        </p:nvGrpSpPr>
        <p:grpSpPr>
          <a:xfrm>
            <a:off x="6315574" y="2183307"/>
            <a:ext cx="1498458" cy="962074"/>
            <a:chOff x="6969135" y="2183307"/>
            <a:chExt cx="1498458" cy="962074"/>
          </a:xfrm>
        </p:grpSpPr>
        <p:sp>
          <p:nvSpPr>
            <p:cNvPr id="18" name="Freeform 17"/>
            <p:cNvSpPr>
              <a:spLocks noChangeAspect="1"/>
            </p:cNvSpPr>
            <p:nvPr/>
          </p:nvSpPr>
          <p:spPr bwMode="black">
            <a:xfrm flipH="1">
              <a:off x="6969135" y="2183307"/>
              <a:ext cx="1498458" cy="962074"/>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bg1"/>
            </a:solidFill>
            <a:ln>
              <a:noFill/>
            </a:ln>
          </p:spPr>
          <p:txBody>
            <a:bodyPr vert="horz" wrap="square" lIns="89621" tIns="44811" rIns="89621" bIns="44811" numCol="1" anchor="t" anchorCtr="0" compatLnSpc="1">
              <a:prstTxWarp prst="textNoShape">
                <a:avLst/>
              </a:prstTxWarp>
              <a:noAutofit/>
            </a:bodyPr>
            <a:lstStyle/>
            <a:p>
              <a:pPr defTabSz="914185"/>
              <a:endParaRPr lang="en-US" dirty="0">
                <a:solidFill>
                  <a:srgbClr val="FFFFFF"/>
                </a:solidFill>
              </a:endParaRPr>
            </a:p>
          </p:txBody>
        </p:sp>
        <p:pic>
          <p:nvPicPr>
            <p:cNvPr id="33" name="Picture 2" descr="\\MAGNUM\Projects\Microsoft\Cloud Power FY12\Design\ICONS_PNG\Devices.png"/>
            <p:cNvPicPr>
              <a:picLocks noChangeAspect="1" noChangeArrowheads="1"/>
            </p:cNvPicPr>
            <p:nvPr/>
          </p:nvPicPr>
          <p:blipFill>
            <a:blip r:embed="rId3" cstate="print">
              <a:lum bright="100000" contrast="100000"/>
            </a:blip>
            <a:stretch>
              <a:fillRect/>
            </a:stretch>
          </p:blipFill>
          <p:spPr bwMode="auto">
            <a:xfrm>
              <a:off x="7398564" y="2368060"/>
              <a:ext cx="543303" cy="543303"/>
            </a:xfrm>
            <a:prstGeom prst="rect">
              <a:avLst/>
            </a:prstGeom>
            <a:noFill/>
            <a:ln>
              <a:noFill/>
            </a:ln>
          </p:spPr>
        </p:pic>
      </p:grpSp>
      <p:grpSp>
        <p:nvGrpSpPr>
          <p:cNvPr id="32" name="Group 31"/>
          <p:cNvGrpSpPr/>
          <p:nvPr/>
        </p:nvGrpSpPr>
        <p:grpSpPr>
          <a:xfrm>
            <a:off x="8215093" y="2368060"/>
            <a:ext cx="1202967" cy="760232"/>
            <a:chOff x="8970252" y="2368060"/>
            <a:chExt cx="1202967" cy="760232"/>
          </a:xfrm>
        </p:grpSpPr>
        <p:sp>
          <p:nvSpPr>
            <p:cNvPr id="21" name="Freeform 29"/>
            <p:cNvSpPr>
              <a:spLocks noChangeAspect="1" noEditPoints="1"/>
            </p:cNvSpPr>
            <p:nvPr/>
          </p:nvSpPr>
          <p:spPr bwMode="black">
            <a:xfrm>
              <a:off x="8970252" y="2368060"/>
              <a:ext cx="1202967" cy="760232"/>
            </a:xfrm>
            <a:custGeom>
              <a:avLst/>
              <a:gdLst>
                <a:gd name="T0" fmla="*/ 2248 w 2312"/>
                <a:gd name="T1" fmla="*/ 0 h 1460"/>
                <a:gd name="T2" fmla="*/ 64 w 2312"/>
                <a:gd name="T3" fmla="*/ 0 h 1460"/>
                <a:gd name="T4" fmla="*/ 0 w 2312"/>
                <a:gd name="T5" fmla="*/ 64 h 1460"/>
                <a:gd name="T6" fmla="*/ 0 w 2312"/>
                <a:gd name="T7" fmla="*/ 1396 h 1460"/>
                <a:gd name="T8" fmla="*/ 64 w 2312"/>
                <a:gd name="T9" fmla="*/ 1460 h 1460"/>
                <a:gd name="T10" fmla="*/ 2248 w 2312"/>
                <a:gd name="T11" fmla="*/ 1460 h 1460"/>
                <a:gd name="T12" fmla="*/ 2312 w 2312"/>
                <a:gd name="T13" fmla="*/ 1396 h 1460"/>
                <a:gd name="T14" fmla="*/ 2312 w 2312"/>
                <a:gd name="T15" fmla="*/ 64 h 1460"/>
                <a:gd name="T16" fmla="*/ 2248 w 2312"/>
                <a:gd name="T17" fmla="*/ 0 h 1460"/>
                <a:gd name="T18" fmla="*/ 1152 w 2312"/>
                <a:gd name="T19" fmla="*/ 1409 h 1460"/>
                <a:gd name="T20" fmla="*/ 1120 w 2312"/>
                <a:gd name="T21" fmla="*/ 1404 h 1460"/>
                <a:gd name="T22" fmla="*/ 1120 w 2312"/>
                <a:gd name="T23" fmla="*/ 1377 h 1460"/>
                <a:gd name="T24" fmla="*/ 1152 w 2312"/>
                <a:gd name="T25" fmla="*/ 1377 h 1460"/>
                <a:gd name="T26" fmla="*/ 1152 w 2312"/>
                <a:gd name="T27" fmla="*/ 1409 h 1460"/>
                <a:gd name="T28" fmla="*/ 1152 w 2312"/>
                <a:gd name="T29" fmla="*/ 1374 h 1460"/>
                <a:gd name="T30" fmla="*/ 1120 w 2312"/>
                <a:gd name="T31" fmla="*/ 1374 h 1460"/>
                <a:gd name="T32" fmla="*/ 1120 w 2312"/>
                <a:gd name="T33" fmla="*/ 1347 h 1460"/>
                <a:gd name="T34" fmla="*/ 1152 w 2312"/>
                <a:gd name="T35" fmla="*/ 1342 h 1460"/>
                <a:gd name="T36" fmla="*/ 1152 w 2312"/>
                <a:gd name="T37" fmla="*/ 1374 h 1460"/>
                <a:gd name="T38" fmla="*/ 1199 w 2312"/>
                <a:gd name="T39" fmla="*/ 1415 h 1460"/>
                <a:gd name="T40" fmla="*/ 1156 w 2312"/>
                <a:gd name="T41" fmla="*/ 1409 h 1460"/>
                <a:gd name="T42" fmla="*/ 1156 w 2312"/>
                <a:gd name="T43" fmla="*/ 1377 h 1460"/>
                <a:gd name="T44" fmla="*/ 1199 w 2312"/>
                <a:gd name="T45" fmla="*/ 1377 h 1460"/>
                <a:gd name="T46" fmla="*/ 1199 w 2312"/>
                <a:gd name="T47" fmla="*/ 1415 h 1460"/>
                <a:gd name="T48" fmla="*/ 1199 w 2312"/>
                <a:gd name="T49" fmla="*/ 1374 h 1460"/>
                <a:gd name="T50" fmla="*/ 1156 w 2312"/>
                <a:gd name="T51" fmla="*/ 1374 h 1460"/>
                <a:gd name="T52" fmla="*/ 1156 w 2312"/>
                <a:gd name="T53" fmla="*/ 1342 h 1460"/>
                <a:gd name="T54" fmla="*/ 1199 w 2312"/>
                <a:gd name="T55" fmla="*/ 1336 h 1460"/>
                <a:gd name="T56" fmla="*/ 1199 w 2312"/>
                <a:gd name="T57" fmla="*/ 1374 h 1460"/>
                <a:gd name="T58" fmla="*/ 2176 w 2312"/>
                <a:gd name="T59" fmla="*/ 1301 h 1460"/>
                <a:gd name="T60" fmla="*/ 136 w 2312"/>
                <a:gd name="T61" fmla="*/ 1301 h 1460"/>
                <a:gd name="T62" fmla="*/ 136 w 2312"/>
                <a:gd name="T63" fmla="*/ 158 h 1460"/>
                <a:gd name="T64" fmla="*/ 2176 w 2312"/>
                <a:gd name="T65" fmla="*/ 158 h 1460"/>
                <a:gd name="T66" fmla="*/ 2176 w 2312"/>
                <a:gd name="T67" fmla="*/ 13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2" h="1460">
                  <a:moveTo>
                    <a:pt x="2248" y="0"/>
                  </a:moveTo>
                  <a:cubicBezTo>
                    <a:pt x="64" y="0"/>
                    <a:pt x="64" y="0"/>
                    <a:pt x="64" y="0"/>
                  </a:cubicBezTo>
                  <a:cubicBezTo>
                    <a:pt x="29" y="0"/>
                    <a:pt x="0" y="28"/>
                    <a:pt x="0" y="64"/>
                  </a:cubicBezTo>
                  <a:cubicBezTo>
                    <a:pt x="0" y="1396"/>
                    <a:pt x="0" y="1396"/>
                    <a:pt x="0" y="1396"/>
                  </a:cubicBezTo>
                  <a:cubicBezTo>
                    <a:pt x="0" y="1431"/>
                    <a:pt x="29" y="1460"/>
                    <a:pt x="64" y="1460"/>
                  </a:cubicBezTo>
                  <a:cubicBezTo>
                    <a:pt x="2248" y="1460"/>
                    <a:pt x="2248" y="1460"/>
                    <a:pt x="2248" y="1460"/>
                  </a:cubicBezTo>
                  <a:cubicBezTo>
                    <a:pt x="2283" y="1460"/>
                    <a:pt x="2312" y="1431"/>
                    <a:pt x="2312" y="1396"/>
                  </a:cubicBezTo>
                  <a:cubicBezTo>
                    <a:pt x="2312" y="64"/>
                    <a:pt x="2312" y="64"/>
                    <a:pt x="2312" y="64"/>
                  </a:cubicBezTo>
                  <a:cubicBezTo>
                    <a:pt x="2312" y="28"/>
                    <a:pt x="2283" y="0"/>
                    <a:pt x="2248" y="0"/>
                  </a:cubicBezTo>
                  <a:close/>
                  <a:moveTo>
                    <a:pt x="1152" y="1409"/>
                  </a:moveTo>
                  <a:cubicBezTo>
                    <a:pt x="1120" y="1404"/>
                    <a:pt x="1120" y="1404"/>
                    <a:pt x="1120" y="1404"/>
                  </a:cubicBezTo>
                  <a:cubicBezTo>
                    <a:pt x="1120" y="1377"/>
                    <a:pt x="1120" y="1377"/>
                    <a:pt x="1120" y="1377"/>
                  </a:cubicBezTo>
                  <a:cubicBezTo>
                    <a:pt x="1152" y="1377"/>
                    <a:pt x="1152" y="1377"/>
                    <a:pt x="1152" y="1377"/>
                  </a:cubicBezTo>
                  <a:lnTo>
                    <a:pt x="1152" y="1409"/>
                  </a:lnTo>
                  <a:close/>
                  <a:moveTo>
                    <a:pt x="1152" y="1374"/>
                  </a:moveTo>
                  <a:cubicBezTo>
                    <a:pt x="1120" y="1374"/>
                    <a:pt x="1120" y="1374"/>
                    <a:pt x="1120" y="1374"/>
                  </a:cubicBezTo>
                  <a:cubicBezTo>
                    <a:pt x="1120" y="1347"/>
                    <a:pt x="1120" y="1347"/>
                    <a:pt x="1120" y="1347"/>
                  </a:cubicBezTo>
                  <a:cubicBezTo>
                    <a:pt x="1152" y="1342"/>
                    <a:pt x="1152" y="1342"/>
                    <a:pt x="1152" y="1342"/>
                  </a:cubicBezTo>
                  <a:lnTo>
                    <a:pt x="1152" y="1374"/>
                  </a:lnTo>
                  <a:close/>
                  <a:moveTo>
                    <a:pt x="1199" y="1415"/>
                  </a:moveTo>
                  <a:cubicBezTo>
                    <a:pt x="1156" y="1409"/>
                    <a:pt x="1156" y="1409"/>
                    <a:pt x="1156" y="1409"/>
                  </a:cubicBezTo>
                  <a:cubicBezTo>
                    <a:pt x="1156" y="1377"/>
                    <a:pt x="1156" y="1377"/>
                    <a:pt x="1156" y="1377"/>
                  </a:cubicBezTo>
                  <a:cubicBezTo>
                    <a:pt x="1199" y="1377"/>
                    <a:pt x="1199" y="1377"/>
                    <a:pt x="1199" y="1377"/>
                  </a:cubicBezTo>
                  <a:lnTo>
                    <a:pt x="1199" y="1415"/>
                  </a:lnTo>
                  <a:close/>
                  <a:moveTo>
                    <a:pt x="1199" y="1374"/>
                  </a:moveTo>
                  <a:cubicBezTo>
                    <a:pt x="1156" y="1374"/>
                    <a:pt x="1156" y="1374"/>
                    <a:pt x="1156" y="1374"/>
                  </a:cubicBezTo>
                  <a:cubicBezTo>
                    <a:pt x="1156" y="1342"/>
                    <a:pt x="1156" y="1342"/>
                    <a:pt x="1156" y="1342"/>
                  </a:cubicBezTo>
                  <a:cubicBezTo>
                    <a:pt x="1199" y="1336"/>
                    <a:pt x="1199" y="1336"/>
                    <a:pt x="1199" y="1336"/>
                  </a:cubicBezTo>
                  <a:lnTo>
                    <a:pt x="1199" y="1374"/>
                  </a:lnTo>
                  <a:close/>
                  <a:moveTo>
                    <a:pt x="2176" y="1301"/>
                  </a:moveTo>
                  <a:cubicBezTo>
                    <a:pt x="136" y="1301"/>
                    <a:pt x="136" y="1301"/>
                    <a:pt x="136" y="1301"/>
                  </a:cubicBezTo>
                  <a:cubicBezTo>
                    <a:pt x="136" y="158"/>
                    <a:pt x="136" y="158"/>
                    <a:pt x="136" y="158"/>
                  </a:cubicBezTo>
                  <a:cubicBezTo>
                    <a:pt x="2176" y="158"/>
                    <a:pt x="2176" y="158"/>
                    <a:pt x="2176" y="158"/>
                  </a:cubicBezTo>
                  <a:lnTo>
                    <a:pt x="2176" y="1301"/>
                  </a:lnTo>
                  <a:close/>
                </a:path>
              </a:pathLst>
            </a:custGeom>
            <a:solidFill>
              <a:schemeClr val="bg1"/>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pic>
          <p:nvPicPr>
            <p:cNvPr id="34" name="Picture 2" descr="\\MAGNUM\Projects\Microsoft\Cloud Power FY12\Design\ICONS_PNG\Devices.png"/>
            <p:cNvPicPr>
              <a:picLocks noChangeAspect="1" noChangeArrowheads="1"/>
            </p:cNvPicPr>
            <p:nvPr/>
          </p:nvPicPr>
          <p:blipFill>
            <a:blip r:embed="rId3" cstate="print">
              <a:lum bright="100000" contrast="100000"/>
            </a:blip>
            <a:stretch>
              <a:fillRect/>
            </a:stretch>
          </p:blipFill>
          <p:spPr bwMode="auto">
            <a:xfrm>
              <a:off x="9339198" y="2545928"/>
              <a:ext cx="457200" cy="457200"/>
            </a:xfrm>
            <a:prstGeom prst="rect">
              <a:avLst/>
            </a:prstGeom>
            <a:noFill/>
            <a:ln>
              <a:noFill/>
            </a:ln>
          </p:spPr>
        </p:pic>
      </p:grpSp>
      <p:grpSp>
        <p:nvGrpSpPr>
          <p:cNvPr id="31" name="Group 30"/>
          <p:cNvGrpSpPr/>
          <p:nvPr/>
        </p:nvGrpSpPr>
        <p:grpSpPr>
          <a:xfrm>
            <a:off x="9920718" y="2181141"/>
            <a:ext cx="717342" cy="974728"/>
            <a:chOff x="10675877" y="2181141"/>
            <a:chExt cx="717342" cy="974728"/>
          </a:xfrm>
        </p:grpSpPr>
        <p:sp>
          <p:nvSpPr>
            <p:cNvPr id="22" name="Freeform 9"/>
            <p:cNvSpPr>
              <a:spLocks noChangeAspect="1" noEditPoints="1"/>
            </p:cNvSpPr>
            <p:nvPr/>
          </p:nvSpPr>
          <p:spPr bwMode="black">
            <a:xfrm flipH="1">
              <a:off x="10675877" y="2181141"/>
              <a:ext cx="717342" cy="97472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35" name="Picture 2" descr="\\MAGNUM\Projects\Microsoft\Cloud Power FY12\Design\ICONS_PNG\Devices.png"/>
            <p:cNvPicPr>
              <a:picLocks noChangeAspect="1" noChangeArrowheads="1"/>
            </p:cNvPicPr>
            <p:nvPr/>
          </p:nvPicPr>
          <p:blipFill>
            <a:blip r:embed="rId3" cstate="print">
              <a:lum bright="100000" contrast="100000"/>
            </a:blip>
            <a:stretch>
              <a:fillRect/>
            </a:stretch>
          </p:blipFill>
          <p:spPr bwMode="auto">
            <a:xfrm>
              <a:off x="10805948" y="2411111"/>
              <a:ext cx="457200" cy="457200"/>
            </a:xfrm>
            <a:prstGeom prst="rect">
              <a:avLst/>
            </a:prstGeom>
            <a:noFill/>
            <a:ln>
              <a:noFill/>
            </a:ln>
          </p:spPr>
        </p:pic>
      </p:grpSp>
      <p:grpSp>
        <p:nvGrpSpPr>
          <p:cNvPr id="43" name="Group 42"/>
          <p:cNvGrpSpPr/>
          <p:nvPr/>
        </p:nvGrpSpPr>
        <p:grpSpPr>
          <a:xfrm>
            <a:off x="9728074" y="3950559"/>
            <a:ext cx="496819" cy="933203"/>
            <a:chOff x="10273683" y="3950559"/>
            <a:chExt cx="496819" cy="933203"/>
          </a:xfrm>
        </p:grpSpPr>
        <p:sp>
          <p:nvSpPr>
            <p:cNvPr id="19" name="Freeform 13"/>
            <p:cNvSpPr>
              <a:spLocks noChangeAspect="1" noEditPoints="1"/>
            </p:cNvSpPr>
            <p:nvPr/>
          </p:nvSpPr>
          <p:spPr bwMode="black">
            <a:xfrm>
              <a:off x="10273683" y="3950559"/>
              <a:ext cx="496819" cy="933203"/>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bg1"/>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pic>
          <p:nvPicPr>
            <p:cNvPr id="37" name="Picture 2" descr="\\MAGNUM\Projects\Microsoft\Cloud Power FY12\Design\ICONS_PNG\Devices.png"/>
            <p:cNvPicPr>
              <a:picLocks noChangeAspect="1" noChangeArrowheads="1"/>
            </p:cNvPicPr>
            <p:nvPr/>
          </p:nvPicPr>
          <p:blipFill>
            <a:blip r:embed="rId3" cstate="print">
              <a:lum bright="100000" contrast="100000"/>
            </a:blip>
            <a:stretch>
              <a:fillRect/>
            </a:stretch>
          </p:blipFill>
          <p:spPr bwMode="auto">
            <a:xfrm>
              <a:off x="10322587" y="4228188"/>
              <a:ext cx="365760" cy="365760"/>
            </a:xfrm>
            <a:prstGeom prst="rect">
              <a:avLst/>
            </a:prstGeom>
            <a:noFill/>
            <a:ln>
              <a:noFill/>
            </a:ln>
          </p:spPr>
        </p:pic>
      </p:grpSp>
      <p:grpSp>
        <p:nvGrpSpPr>
          <p:cNvPr id="42" name="Group 41"/>
          <p:cNvGrpSpPr/>
          <p:nvPr/>
        </p:nvGrpSpPr>
        <p:grpSpPr>
          <a:xfrm>
            <a:off x="8426019" y="4001253"/>
            <a:ext cx="466392" cy="831816"/>
            <a:chOff x="9181178" y="4001253"/>
            <a:chExt cx="466392" cy="831816"/>
          </a:xfrm>
        </p:grpSpPr>
        <p:sp>
          <p:nvSpPr>
            <p:cNvPr id="23" name="Freeform 22"/>
            <p:cNvSpPr>
              <a:spLocks noChangeAspect="1"/>
            </p:cNvSpPr>
            <p:nvPr/>
          </p:nvSpPr>
          <p:spPr bwMode="black">
            <a:xfrm>
              <a:off x="9181178" y="4001253"/>
              <a:ext cx="466392" cy="831816"/>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38" name="Picture 2" descr="\\MAGNUM\Projects\Microsoft\Cloud Power FY12\Design\ICONS_PNG\Devices.png"/>
            <p:cNvPicPr>
              <a:picLocks noChangeAspect="1" noChangeArrowheads="1"/>
            </p:cNvPicPr>
            <p:nvPr/>
          </p:nvPicPr>
          <p:blipFill>
            <a:blip r:embed="rId3" cstate="print">
              <a:lum bright="100000" contrast="100000"/>
            </a:blip>
            <a:stretch>
              <a:fillRect/>
            </a:stretch>
          </p:blipFill>
          <p:spPr bwMode="auto">
            <a:xfrm>
              <a:off x="9214869" y="4228188"/>
              <a:ext cx="365760" cy="365760"/>
            </a:xfrm>
            <a:prstGeom prst="rect">
              <a:avLst/>
            </a:prstGeom>
            <a:noFill/>
            <a:ln>
              <a:noFill/>
            </a:ln>
          </p:spPr>
        </p:pic>
      </p:grpSp>
      <p:grpSp>
        <p:nvGrpSpPr>
          <p:cNvPr id="41" name="Group 40"/>
          <p:cNvGrpSpPr/>
          <p:nvPr/>
        </p:nvGrpSpPr>
        <p:grpSpPr>
          <a:xfrm>
            <a:off x="7112588" y="3950559"/>
            <a:ext cx="496819" cy="933203"/>
            <a:chOff x="8058247" y="3950559"/>
            <a:chExt cx="496819" cy="933203"/>
          </a:xfrm>
        </p:grpSpPr>
        <p:grpSp>
          <p:nvGrpSpPr>
            <p:cNvPr id="11" name="Group 10"/>
            <p:cNvGrpSpPr/>
            <p:nvPr/>
          </p:nvGrpSpPr>
          <p:grpSpPr>
            <a:xfrm>
              <a:off x="8058247" y="3950559"/>
              <a:ext cx="496819" cy="933203"/>
              <a:chOff x="8989126" y="3189910"/>
              <a:chExt cx="239650" cy="450148"/>
            </a:xfrm>
          </p:grpSpPr>
          <p:sp>
            <p:nvSpPr>
              <p:cNvPr id="24" name="Freeform 13"/>
              <p:cNvSpPr>
                <a:spLocks noChangeAspect="1" noEditPoints="1"/>
              </p:cNvSpPr>
              <p:nvPr/>
            </p:nvSpPr>
            <p:spPr bwMode="black">
              <a:xfrm>
                <a:off x="8989126" y="3189910"/>
                <a:ext cx="239650" cy="450148"/>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bg1"/>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sp>
            <p:nvSpPr>
              <p:cNvPr id="9" name="Rectangle 8"/>
              <p:cNvSpPr/>
              <p:nvPr/>
            </p:nvSpPr>
            <p:spPr bwMode="auto">
              <a:xfrm>
                <a:off x="9009768" y="3592775"/>
                <a:ext cx="198366" cy="4067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9014530" y="3601250"/>
                <a:ext cx="18288" cy="18288"/>
              </a:xfrm>
              <a:prstGeom prst="rect">
                <a:avLst/>
              </a:prstGeom>
              <a:solidFill>
                <a:srgbClr val="00396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9071881" y="3601250"/>
                <a:ext cx="18288" cy="18288"/>
              </a:xfrm>
              <a:prstGeom prst="rect">
                <a:avLst/>
              </a:prstGeom>
              <a:solidFill>
                <a:srgbClr val="00396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9129232" y="3601250"/>
                <a:ext cx="18288" cy="18288"/>
              </a:xfrm>
              <a:prstGeom prst="rect">
                <a:avLst/>
              </a:prstGeom>
              <a:solidFill>
                <a:srgbClr val="00396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9186582" y="3601250"/>
                <a:ext cx="18288" cy="18288"/>
              </a:xfrm>
              <a:prstGeom prst="rect">
                <a:avLst/>
              </a:prstGeom>
              <a:solidFill>
                <a:srgbClr val="00396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39" name="Picture 2" descr="\\MAGNUM\Projects\Microsoft\Cloud Power FY12\Design\ICONS_PNG\Devices.png"/>
            <p:cNvPicPr>
              <a:picLocks noChangeAspect="1" noChangeArrowheads="1"/>
            </p:cNvPicPr>
            <p:nvPr/>
          </p:nvPicPr>
          <p:blipFill>
            <a:blip r:embed="rId3" cstate="print">
              <a:lum bright="100000" contrast="100000"/>
            </a:blip>
            <a:stretch>
              <a:fillRect/>
            </a:stretch>
          </p:blipFill>
          <p:spPr bwMode="auto">
            <a:xfrm>
              <a:off x="8107151" y="4228188"/>
              <a:ext cx="365760" cy="365760"/>
            </a:xfrm>
            <a:prstGeom prst="rect">
              <a:avLst/>
            </a:prstGeom>
            <a:noFill/>
            <a:ln>
              <a:noFill/>
            </a:ln>
          </p:spPr>
        </p:pic>
      </p:grpSp>
    </p:spTree>
    <p:extLst>
      <p:ext uri="{BB962C8B-B14F-4D97-AF65-F5344CB8AC3E}">
        <p14:creationId xmlns:p14="http://schemas.microsoft.com/office/powerpoint/2010/main" val="376547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0" y="0"/>
            <a:ext cx="12435840" cy="6995160"/>
          </a:xfrm>
          <a:prstGeom prst="rect">
            <a:avLst/>
          </a:prstGeom>
        </p:spPr>
      </p:pic>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algn="ctr" defTabSz="914400">
              <a:defRPr/>
            </a:pPr>
            <a:endParaRPr lang="en-US" kern="0">
              <a:solidFill>
                <a:srgbClr val="FFFFFF"/>
              </a:solidFill>
            </a:endParaRPr>
          </a:p>
        </p:txBody>
      </p:sp>
      <p:sp>
        <p:nvSpPr>
          <p:cNvPr id="28" name="Title 6"/>
          <p:cNvSpPr txBox="1">
            <a:spLocks/>
          </p:cNvSpPr>
          <p:nvPr/>
        </p:nvSpPr>
        <p:spPr>
          <a:xfrm>
            <a:off x="579948" y="1103211"/>
            <a:ext cx="11276578" cy="373257"/>
          </a:xfrm>
          <a:prstGeom prst="rect">
            <a:avLst/>
          </a:prstGeom>
          <a:noFill/>
        </p:spPr>
        <p:txBody>
          <a:bodyPr wrap="square" lIns="0" tIns="0" rIns="0" bIns="0" rtlCol="0" anchor="ctr" anchorCtr="0">
            <a:noAutofit/>
          </a:bodyPr>
          <a:lstStyle>
            <a:defPPr>
              <a:defRPr lang="en-US"/>
            </a:defPPr>
            <a:lvl1pPr>
              <a:defRPr sz="2400">
                <a:solidFill>
                  <a:schemeClr val="bg1"/>
                </a:solidFill>
                <a:latin typeface="Segoe UI Light" pitchFamily="34"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defTabSz="1109758">
              <a:lnSpc>
                <a:spcPct val="90000"/>
              </a:lnSpc>
              <a:spcBef>
                <a:spcPct val="0"/>
              </a:spcBef>
              <a:tabLst>
                <a:tab pos="4603077" algn="l"/>
              </a:tabLst>
            </a:pPr>
            <a:r>
              <a:rPr lang="en-US" sz="4000" b="1" spc="-59" dirty="0">
                <a:solidFill>
                  <a:schemeClr val="accent1">
                    <a:lumMod val="50000"/>
                  </a:schemeClr>
                </a:solidFill>
                <a:latin typeface="Segoe UI"/>
                <a:ea typeface="Segoe UI" pitchFamily="34" charset="0"/>
              </a:rPr>
              <a:t>INTRODUCING MICROSOFT PASSPORT </a:t>
            </a:r>
          </a:p>
          <a:p>
            <a:pPr algn="ctr" defTabSz="1109758">
              <a:lnSpc>
                <a:spcPct val="90000"/>
              </a:lnSpc>
              <a:spcBef>
                <a:spcPct val="0"/>
              </a:spcBef>
              <a:tabLst>
                <a:tab pos="4603077" algn="l"/>
              </a:tabLst>
            </a:pPr>
            <a:r>
              <a:rPr lang="en-US" sz="3200" b="1" spc="-59" dirty="0">
                <a:solidFill>
                  <a:schemeClr val="accent1">
                    <a:lumMod val="50000"/>
                  </a:schemeClr>
                </a:solidFill>
                <a:latin typeface="Segoe UI"/>
                <a:ea typeface="Segoe UI" pitchFamily="34" charset="0"/>
              </a:rPr>
              <a:t>DEVICE-BASED MULTI-FACTOR</a:t>
            </a:r>
          </a:p>
        </p:txBody>
      </p:sp>
      <p:sp>
        <p:nvSpPr>
          <p:cNvPr id="53" name="Rounded Rectangle 52"/>
          <p:cNvSpPr/>
          <p:nvPr/>
        </p:nvSpPr>
        <p:spPr bwMode="auto">
          <a:xfrm>
            <a:off x="255568" y="2575622"/>
            <a:ext cx="7078682" cy="3627246"/>
          </a:xfrm>
          <a:prstGeom prst="roundRect">
            <a:avLst>
              <a:gd name="adj" fmla="val 50000"/>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8" name="Group 47"/>
          <p:cNvGrpSpPr/>
          <p:nvPr/>
        </p:nvGrpSpPr>
        <p:grpSpPr>
          <a:xfrm>
            <a:off x="491093" y="2832753"/>
            <a:ext cx="3146760" cy="3118104"/>
            <a:chOff x="612843" y="1875099"/>
            <a:chExt cx="3312377" cy="3282215"/>
          </a:xfrm>
        </p:grpSpPr>
        <p:sp>
          <p:nvSpPr>
            <p:cNvPr id="2" name="Oval 1"/>
            <p:cNvSpPr/>
            <p:nvPr/>
          </p:nvSpPr>
          <p:spPr bwMode="auto">
            <a:xfrm>
              <a:off x="643005" y="1875099"/>
              <a:ext cx="3282215" cy="3282215"/>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p:cNvSpPr txBox="1"/>
            <p:nvPr/>
          </p:nvSpPr>
          <p:spPr>
            <a:xfrm>
              <a:off x="612843" y="3831802"/>
              <a:ext cx="3287211" cy="894172"/>
            </a:xfrm>
            <a:prstGeom prst="rect">
              <a:avLst/>
            </a:prstGeom>
            <a:noFill/>
          </p:spPr>
          <p:txBody>
            <a:bodyPr wrap="square" lIns="182880" tIns="146304" rIns="182880" bIns="146304" rtlCol="0">
              <a:spAutoFit/>
            </a:bodyPr>
            <a:lstStyle/>
            <a:p>
              <a:pPr algn="ctr">
                <a:lnSpc>
                  <a:spcPct val="90000"/>
                </a:lnSpc>
                <a:spcAft>
                  <a:spcPts val="600"/>
                </a:spcAft>
              </a:pPr>
              <a:r>
                <a:rPr lang="en-US" sz="2000" b="1" spc="-100" dirty="0">
                  <a:ln w="3175">
                    <a:noFill/>
                  </a:ln>
                  <a:solidFill>
                    <a:srgbClr val="FFFFFF"/>
                  </a:solidFill>
                </a:rPr>
                <a:t>UTILIZE FAMILIAR DEVICES</a:t>
              </a:r>
              <a:endParaRPr lang="en-US" sz="2000" dirty="0">
                <a:solidFill>
                  <a:srgbClr val="FFFFFF"/>
                </a:solidFill>
              </a:endParaRPr>
            </a:p>
          </p:txBody>
        </p:sp>
        <p:grpSp>
          <p:nvGrpSpPr>
            <p:cNvPr id="17" name="Group 16"/>
            <p:cNvGrpSpPr/>
            <p:nvPr/>
          </p:nvGrpSpPr>
          <p:grpSpPr>
            <a:xfrm>
              <a:off x="990778" y="2863288"/>
              <a:ext cx="2651235" cy="696726"/>
              <a:chOff x="893661" y="4387459"/>
              <a:chExt cx="3660957" cy="962075"/>
            </a:xfrm>
          </p:grpSpPr>
          <p:grpSp>
            <p:nvGrpSpPr>
              <p:cNvPr id="31" name="Group 30"/>
              <p:cNvGrpSpPr/>
              <p:nvPr/>
            </p:nvGrpSpPr>
            <p:grpSpPr>
              <a:xfrm>
                <a:off x="893661" y="4387459"/>
                <a:ext cx="1498458" cy="962075"/>
                <a:chOff x="6969135" y="2427836"/>
                <a:chExt cx="1498458" cy="962075"/>
              </a:xfrm>
            </p:grpSpPr>
            <p:sp>
              <p:nvSpPr>
                <p:cNvPr id="32" name="Freeform 31"/>
                <p:cNvSpPr>
                  <a:spLocks noChangeAspect="1"/>
                </p:cNvSpPr>
                <p:nvPr/>
              </p:nvSpPr>
              <p:spPr bwMode="black">
                <a:xfrm flipH="1">
                  <a:off x="6969135" y="2427836"/>
                  <a:ext cx="1498458" cy="962075"/>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bg1"/>
                </a:solidFill>
                <a:ln>
                  <a:noFill/>
                </a:ln>
              </p:spPr>
              <p:txBody>
                <a:bodyPr vert="horz" wrap="square" lIns="89621" tIns="44811" rIns="89621" bIns="44811" numCol="1" anchor="t" anchorCtr="0" compatLnSpc="1">
                  <a:prstTxWarp prst="textNoShape">
                    <a:avLst/>
                  </a:prstTxWarp>
                  <a:noAutofit/>
                </a:bodyPr>
                <a:lstStyle/>
                <a:p>
                  <a:pPr defTabSz="914185"/>
                  <a:endParaRPr lang="en-US" dirty="0">
                    <a:solidFill>
                      <a:srgbClr val="FFFFFF"/>
                    </a:solidFill>
                  </a:endParaRPr>
                </a:p>
              </p:txBody>
            </p:sp>
            <p:pic>
              <p:nvPicPr>
                <p:cNvPr id="33" name="Picture 2" descr="\\MAGNUM\Projects\Microsoft\Cloud Power FY12\Design\ICONS_PNG\Devices.png"/>
                <p:cNvPicPr>
                  <a:picLocks noChangeAspect="1" noChangeArrowheads="1"/>
                </p:cNvPicPr>
                <p:nvPr/>
              </p:nvPicPr>
              <p:blipFill>
                <a:blip r:embed="rId4" cstate="print">
                  <a:lum bright="100000" contrast="100000"/>
                </a:blip>
                <a:stretch>
                  <a:fillRect/>
                </a:stretch>
              </p:blipFill>
              <p:spPr bwMode="auto">
                <a:xfrm>
                  <a:off x="7398564" y="2612590"/>
                  <a:ext cx="543304" cy="543304"/>
                </a:xfrm>
                <a:prstGeom prst="rect">
                  <a:avLst/>
                </a:prstGeom>
                <a:noFill/>
                <a:ln>
                  <a:noFill/>
                </a:ln>
              </p:spPr>
            </p:pic>
          </p:grpSp>
          <p:grpSp>
            <p:nvGrpSpPr>
              <p:cNvPr id="34" name="Group 33"/>
              <p:cNvGrpSpPr/>
              <p:nvPr/>
            </p:nvGrpSpPr>
            <p:grpSpPr>
              <a:xfrm>
                <a:off x="2575682" y="4589301"/>
                <a:ext cx="1202967" cy="760231"/>
                <a:chOff x="8752754" y="2612589"/>
                <a:chExt cx="1202967" cy="760231"/>
              </a:xfrm>
            </p:grpSpPr>
            <p:sp>
              <p:nvSpPr>
                <p:cNvPr id="35" name="Freeform 29"/>
                <p:cNvSpPr>
                  <a:spLocks noChangeAspect="1" noEditPoints="1"/>
                </p:cNvSpPr>
                <p:nvPr/>
              </p:nvSpPr>
              <p:spPr bwMode="black">
                <a:xfrm>
                  <a:off x="8752754" y="2612589"/>
                  <a:ext cx="1202967" cy="760231"/>
                </a:xfrm>
                <a:custGeom>
                  <a:avLst/>
                  <a:gdLst>
                    <a:gd name="T0" fmla="*/ 2248 w 2312"/>
                    <a:gd name="T1" fmla="*/ 0 h 1460"/>
                    <a:gd name="T2" fmla="*/ 64 w 2312"/>
                    <a:gd name="T3" fmla="*/ 0 h 1460"/>
                    <a:gd name="T4" fmla="*/ 0 w 2312"/>
                    <a:gd name="T5" fmla="*/ 64 h 1460"/>
                    <a:gd name="T6" fmla="*/ 0 w 2312"/>
                    <a:gd name="T7" fmla="*/ 1396 h 1460"/>
                    <a:gd name="T8" fmla="*/ 64 w 2312"/>
                    <a:gd name="T9" fmla="*/ 1460 h 1460"/>
                    <a:gd name="T10" fmla="*/ 2248 w 2312"/>
                    <a:gd name="T11" fmla="*/ 1460 h 1460"/>
                    <a:gd name="T12" fmla="*/ 2312 w 2312"/>
                    <a:gd name="T13" fmla="*/ 1396 h 1460"/>
                    <a:gd name="T14" fmla="*/ 2312 w 2312"/>
                    <a:gd name="T15" fmla="*/ 64 h 1460"/>
                    <a:gd name="T16" fmla="*/ 2248 w 2312"/>
                    <a:gd name="T17" fmla="*/ 0 h 1460"/>
                    <a:gd name="T18" fmla="*/ 1152 w 2312"/>
                    <a:gd name="T19" fmla="*/ 1409 h 1460"/>
                    <a:gd name="T20" fmla="*/ 1120 w 2312"/>
                    <a:gd name="T21" fmla="*/ 1404 h 1460"/>
                    <a:gd name="T22" fmla="*/ 1120 w 2312"/>
                    <a:gd name="T23" fmla="*/ 1377 h 1460"/>
                    <a:gd name="T24" fmla="*/ 1152 w 2312"/>
                    <a:gd name="T25" fmla="*/ 1377 h 1460"/>
                    <a:gd name="T26" fmla="*/ 1152 w 2312"/>
                    <a:gd name="T27" fmla="*/ 1409 h 1460"/>
                    <a:gd name="T28" fmla="*/ 1152 w 2312"/>
                    <a:gd name="T29" fmla="*/ 1374 h 1460"/>
                    <a:gd name="T30" fmla="*/ 1120 w 2312"/>
                    <a:gd name="T31" fmla="*/ 1374 h 1460"/>
                    <a:gd name="T32" fmla="*/ 1120 w 2312"/>
                    <a:gd name="T33" fmla="*/ 1347 h 1460"/>
                    <a:gd name="T34" fmla="*/ 1152 w 2312"/>
                    <a:gd name="T35" fmla="*/ 1342 h 1460"/>
                    <a:gd name="T36" fmla="*/ 1152 w 2312"/>
                    <a:gd name="T37" fmla="*/ 1374 h 1460"/>
                    <a:gd name="T38" fmla="*/ 1199 w 2312"/>
                    <a:gd name="T39" fmla="*/ 1415 h 1460"/>
                    <a:gd name="T40" fmla="*/ 1156 w 2312"/>
                    <a:gd name="T41" fmla="*/ 1409 h 1460"/>
                    <a:gd name="T42" fmla="*/ 1156 w 2312"/>
                    <a:gd name="T43" fmla="*/ 1377 h 1460"/>
                    <a:gd name="T44" fmla="*/ 1199 w 2312"/>
                    <a:gd name="T45" fmla="*/ 1377 h 1460"/>
                    <a:gd name="T46" fmla="*/ 1199 w 2312"/>
                    <a:gd name="T47" fmla="*/ 1415 h 1460"/>
                    <a:gd name="T48" fmla="*/ 1199 w 2312"/>
                    <a:gd name="T49" fmla="*/ 1374 h 1460"/>
                    <a:gd name="T50" fmla="*/ 1156 w 2312"/>
                    <a:gd name="T51" fmla="*/ 1374 h 1460"/>
                    <a:gd name="T52" fmla="*/ 1156 w 2312"/>
                    <a:gd name="T53" fmla="*/ 1342 h 1460"/>
                    <a:gd name="T54" fmla="*/ 1199 w 2312"/>
                    <a:gd name="T55" fmla="*/ 1336 h 1460"/>
                    <a:gd name="T56" fmla="*/ 1199 w 2312"/>
                    <a:gd name="T57" fmla="*/ 1374 h 1460"/>
                    <a:gd name="T58" fmla="*/ 2176 w 2312"/>
                    <a:gd name="T59" fmla="*/ 1301 h 1460"/>
                    <a:gd name="T60" fmla="*/ 136 w 2312"/>
                    <a:gd name="T61" fmla="*/ 1301 h 1460"/>
                    <a:gd name="T62" fmla="*/ 136 w 2312"/>
                    <a:gd name="T63" fmla="*/ 158 h 1460"/>
                    <a:gd name="T64" fmla="*/ 2176 w 2312"/>
                    <a:gd name="T65" fmla="*/ 158 h 1460"/>
                    <a:gd name="T66" fmla="*/ 2176 w 2312"/>
                    <a:gd name="T67" fmla="*/ 13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2" h="1460">
                      <a:moveTo>
                        <a:pt x="2248" y="0"/>
                      </a:moveTo>
                      <a:cubicBezTo>
                        <a:pt x="64" y="0"/>
                        <a:pt x="64" y="0"/>
                        <a:pt x="64" y="0"/>
                      </a:cubicBezTo>
                      <a:cubicBezTo>
                        <a:pt x="29" y="0"/>
                        <a:pt x="0" y="28"/>
                        <a:pt x="0" y="64"/>
                      </a:cubicBezTo>
                      <a:cubicBezTo>
                        <a:pt x="0" y="1396"/>
                        <a:pt x="0" y="1396"/>
                        <a:pt x="0" y="1396"/>
                      </a:cubicBezTo>
                      <a:cubicBezTo>
                        <a:pt x="0" y="1431"/>
                        <a:pt x="29" y="1460"/>
                        <a:pt x="64" y="1460"/>
                      </a:cubicBezTo>
                      <a:cubicBezTo>
                        <a:pt x="2248" y="1460"/>
                        <a:pt x="2248" y="1460"/>
                        <a:pt x="2248" y="1460"/>
                      </a:cubicBezTo>
                      <a:cubicBezTo>
                        <a:pt x="2283" y="1460"/>
                        <a:pt x="2312" y="1431"/>
                        <a:pt x="2312" y="1396"/>
                      </a:cubicBezTo>
                      <a:cubicBezTo>
                        <a:pt x="2312" y="64"/>
                        <a:pt x="2312" y="64"/>
                        <a:pt x="2312" y="64"/>
                      </a:cubicBezTo>
                      <a:cubicBezTo>
                        <a:pt x="2312" y="28"/>
                        <a:pt x="2283" y="0"/>
                        <a:pt x="2248" y="0"/>
                      </a:cubicBezTo>
                      <a:close/>
                      <a:moveTo>
                        <a:pt x="1152" y="1409"/>
                      </a:moveTo>
                      <a:cubicBezTo>
                        <a:pt x="1120" y="1404"/>
                        <a:pt x="1120" y="1404"/>
                        <a:pt x="1120" y="1404"/>
                      </a:cubicBezTo>
                      <a:cubicBezTo>
                        <a:pt x="1120" y="1377"/>
                        <a:pt x="1120" y="1377"/>
                        <a:pt x="1120" y="1377"/>
                      </a:cubicBezTo>
                      <a:cubicBezTo>
                        <a:pt x="1152" y="1377"/>
                        <a:pt x="1152" y="1377"/>
                        <a:pt x="1152" y="1377"/>
                      </a:cubicBezTo>
                      <a:lnTo>
                        <a:pt x="1152" y="1409"/>
                      </a:lnTo>
                      <a:close/>
                      <a:moveTo>
                        <a:pt x="1152" y="1374"/>
                      </a:moveTo>
                      <a:cubicBezTo>
                        <a:pt x="1120" y="1374"/>
                        <a:pt x="1120" y="1374"/>
                        <a:pt x="1120" y="1374"/>
                      </a:cubicBezTo>
                      <a:cubicBezTo>
                        <a:pt x="1120" y="1347"/>
                        <a:pt x="1120" y="1347"/>
                        <a:pt x="1120" y="1347"/>
                      </a:cubicBezTo>
                      <a:cubicBezTo>
                        <a:pt x="1152" y="1342"/>
                        <a:pt x="1152" y="1342"/>
                        <a:pt x="1152" y="1342"/>
                      </a:cubicBezTo>
                      <a:lnTo>
                        <a:pt x="1152" y="1374"/>
                      </a:lnTo>
                      <a:close/>
                      <a:moveTo>
                        <a:pt x="1199" y="1415"/>
                      </a:moveTo>
                      <a:cubicBezTo>
                        <a:pt x="1156" y="1409"/>
                        <a:pt x="1156" y="1409"/>
                        <a:pt x="1156" y="1409"/>
                      </a:cubicBezTo>
                      <a:cubicBezTo>
                        <a:pt x="1156" y="1377"/>
                        <a:pt x="1156" y="1377"/>
                        <a:pt x="1156" y="1377"/>
                      </a:cubicBezTo>
                      <a:cubicBezTo>
                        <a:pt x="1199" y="1377"/>
                        <a:pt x="1199" y="1377"/>
                        <a:pt x="1199" y="1377"/>
                      </a:cubicBezTo>
                      <a:lnTo>
                        <a:pt x="1199" y="1415"/>
                      </a:lnTo>
                      <a:close/>
                      <a:moveTo>
                        <a:pt x="1199" y="1374"/>
                      </a:moveTo>
                      <a:cubicBezTo>
                        <a:pt x="1156" y="1374"/>
                        <a:pt x="1156" y="1374"/>
                        <a:pt x="1156" y="1374"/>
                      </a:cubicBezTo>
                      <a:cubicBezTo>
                        <a:pt x="1156" y="1342"/>
                        <a:pt x="1156" y="1342"/>
                        <a:pt x="1156" y="1342"/>
                      </a:cubicBezTo>
                      <a:cubicBezTo>
                        <a:pt x="1199" y="1336"/>
                        <a:pt x="1199" y="1336"/>
                        <a:pt x="1199" y="1336"/>
                      </a:cubicBezTo>
                      <a:lnTo>
                        <a:pt x="1199" y="1374"/>
                      </a:lnTo>
                      <a:close/>
                      <a:moveTo>
                        <a:pt x="2176" y="1301"/>
                      </a:moveTo>
                      <a:cubicBezTo>
                        <a:pt x="136" y="1301"/>
                        <a:pt x="136" y="1301"/>
                        <a:pt x="136" y="1301"/>
                      </a:cubicBezTo>
                      <a:cubicBezTo>
                        <a:pt x="136" y="158"/>
                        <a:pt x="136" y="158"/>
                        <a:pt x="136" y="158"/>
                      </a:cubicBezTo>
                      <a:cubicBezTo>
                        <a:pt x="2176" y="158"/>
                        <a:pt x="2176" y="158"/>
                        <a:pt x="2176" y="158"/>
                      </a:cubicBezTo>
                      <a:lnTo>
                        <a:pt x="2176" y="1301"/>
                      </a:lnTo>
                      <a:close/>
                    </a:path>
                  </a:pathLst>
                </a:custGeom>
                <a:solidFill>
                  <a:schemeClr val="bg1"/>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pic>
              <p:nvPicPr>
                <p:cNvPr id="36" name="Picture 2" descr="\\MAGNUM\Projects\Microsoft\Cloud Power FY12\Design\ICONS_PNG\Devices.png"/>
                <p:cNvPicPr>
                  <a:picLocks noChangeAspect="1" noChangeArrowheads="1"/>
                </p:cNvPicPr>
                <p:nvPr/>
              </p:nvPicPr>
              <p:blipFill>
                <a:blip r:embed="rId4" cstate="print">
                  <a:lum bright="100000" contrast="100000"/>
                </a:blip>
                <a:stretch>
                  <a:fillRect/>
                </a:stretch>
              </p:blipFill>
              <p:spPr bwMode="auto">
                <a:xfrm>
                  <a:off x="9086627" y="2790458"/>
                  <a:ext cx="457201" cy="457202"/>
                </a:xfrm>
                <a:prstGeom prst="rect">
                  <a:avLst/>
                </a:prstGeom>
                <a:noFill/>
                <a:ln>
                  <a:noFill/>
                </a:ln>
              </p:spPr>
            </p:pic>
          </p:grpSp>
          <p:grpSp>
            <p:nvGrpSpPr>
              <p:cNvPr id="37" name="Group 36"/>
              <p:cNvGrpSpPr/>
              <p:nvPr/>
            </p:nvGrpSpPr>
            <p:grpSpPr>
              <a:xfrm>
                <a:off x="4057799" y="4416330"/>
                <a:ext cx="496819" cy="933203"/>
                <a:chOff x="10025321" y="4195088"/>
                <a:chExt cx="496819" cy="933203"/>
              </a:xfrm>
            </p:grpSpPr>
            <p:sp>
              <p:nvSpPr>
                <p:cNvPr id="38" name="Freeform 13"/>
                <p:cNvSpPr>
                  <a:spLocks noChangeAspect="1" noEditPoints="1"/>
                </p:cNvSpPr>
                <p:nvPr/>
              </p:nvSpPr>
              <p:spPr bwMode="black">
                <a:xfrm>
                  <a:off x="10025321" y="4195088"/>
                  <a:ext cx="496819" cy="933203"/>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bg1"/>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pic>
              <p:nvPicPr>
                <p:cNvPr id="39" name="Picture 2" descr="\\MAGNUM\Projects\Microsoft\Cloud Power FY12\Design\ICONS_PNG\Devices.png"/>
                <p:cNvPicPr>
                  <a:picLocks noChangeAspect="1" noChangeArrowheads="1"/>
                </p:cNvPicPr>
                <p:nvPr/>
              </p:nvPicPr>
              <p:blipFill>
                <a:blip r:embed="rId4" cstate="print">
                  <a:lum bright="100000" contrast="100000"/>
                </a:blip>
                <a:stretch>
                  <a:fillRect/>
                </a:stretch>
              </p:blipFill>
              <p:spPr bwMode="auto">
                <a:xfrm>
                  <a:off x="10074225" y="4472717"/>
                  <a:ext cx="365760" cy="365760"/>
                </a:xfrm>
                <a:prstGeom prst="rect">
                  <a:avLst/>
                </a:prstGeom>
                <a:noFill/>
                <a:ln>
                  <a:noFill/>
                </a:ln>
              </p:spPr>
            </p:pic>
          </p:grpSp>
        </p:grpSp>
      </p:grpSp>
      <p:sp>
        <p:nvSpPr>
          <p:cNvPr id="55" name="Rounded Rectangle 54"/>
          <p:cNvSpPr/>
          <p:nvPr/>
        </p:nvSpPr>
        <p:spPr bwMode="auto">
          <a:xfrm>
            <a:off x="5062464" y="2575622"/>
            <a:ext cx="7118442" cy="3627246"/>
          </a:xfrm>
          <a:prstGeom prst="roundRect">
            <a:avLst>
              <a:gd name="adj" fmla="val 50000"/>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6" name="Group 45"/>
          <p:cNvGrpSpPr/>
          <p:nvPr/>
        </p:nvGrpSpPr>
        <p:grpSpPr>
          <a:xfrm>
            <a:off x="8793731" y="2836687"/>
            <a:ext cx="3114170" cy="3114170"/>
            <a:chOff x="8306879" y="2064862"/>
            <a:chExt cx="3278074" cy="3278074"/>
          </a:xfrm>
        </p:grpSpPr>
        <p:sp>
          <p:nvSpPr>
            <p:cNvPr id="8" name="Oval 7"/>
            <p:cNvSpPr/>
            <p:nvPr/>
          </p:nvSpPr>
          <p:spPr bwMode="auto">
            <a:xfrm>
              <a:off x="8306879" y="2064862"/>
              <a:ext cx="3278074" cy="3278074"/>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FFFFFF"/>
                </a:solidFill>
                <a:ea typeface="Segoe UI" pitchFamily="34" charset="0"/>
                <a:cs typeface="Segoe UI" pitchFamily="34" charset="0"/>
              </a:endParaRPr>
            </a:p>
          </p:txBody>
        </p:sp>
        <p:sp>
          <p:nvSpPr>
            <p:cNvPr id="14" name="TextBox 13"/>
            <p:cNvSpPr txBox="1"/>
            <p:nvPr/>
          </p:nvSpPr>
          <p:spPr>
            <a:xfrm>
              <a:off x="8692617" y="3932066"/>
              <a:ext cx="2506598" cy="894172"/>
            </a:xfrm>
            <a:prstGeom prst="rect">
              <a:avLst/>
            </a:prstGeom>
            <a:noFill/>
          </p:spPr>
          <p:txBody>
            <a:bodyPr wrap="square" lIns="182880" tIns="146304" rIns="182880" bIns="146304" rtlCol="0">
              <a:spAutoFit/>
            </a:bodyPr>
            <a:lstStyle/>
            <a:p>
              <a:pPr algn="ctr">
                <a:lnSpc>
                  <a:spcPct val="90000"/>
                </a:lnSpc>
                <a:spcAft>
                  <a:spcPts val="600"/>
                </a:spcAft>
              </a:pPr>
              <a:r>
                <a:rPr lang="en-US" sz="2000" b="1" spc="-100" dirty="0">
                  <a:ln w="3175">
                    <a:noFill/>
                  </a:ln>
                  <a:solidFill>
                    <a:srgbClr val="FFFFFF"/>
                  </a:solidFill>
                </a:rPr>
                <a:t>SECURED BY HARDWARE</a:t>
              </a:r>
            </a:p>
          </p:txBody>
        </p:sp>
        <p:sp>
          <p:nvSpPr>
            <p:cNvPr id="44" name="Rounded Rectangle 4"/>
            <p:cNvSpPr>
              <a:spLocks noChangeAspect="1"/>
            </p:cNvSpPr>
            <p:nvPr/>
          </p:nvSpPr>
          <p:spPr bwMode="auto">
            <a:xfrm>
              <a:off x="9703181" y="2848499"/>
              <a:ext cx="485470" cy="488893"/>
            </a:xfrm>
            <a:custGeom>
              <a:avLst/>
              <a:gdLst/>
              <a:ahLst/>
              <a:cxnLst/>
              <a:rect l="l" t="t" r="r" b="b"/>
              <a:pathLst>
                <a:path w="1564585" h="1575614">
                  <a:moveTo>
                    <a:pt x="1215054" y="1392565"/>
                  </a:moveTo>
                  <a:cubicBezTo>
                    <a:pt x="1231805" y="1392565"/>
                    <a:pt x="1245384" y="1406144"/>
                    <a:pt x="1245384" y="1422895"/>
                  </a:cubicBezTo>
                  <a:lnTo>
                    <a:pt x="1245384" y="1545284"/>
                  </a:lnTo>
                  <a:cubicBezTo>
                    <a:pt x="1245384" y="1562035"/>
                    <a:pt x="1231805" y="1575614"/>
                    <a:pt x="1215054" y="1575614"/>
                  </a:cubicBezTo>
                  <a:cubicBezTo>
                    <a:pt x="1198303" y="1575614"/>
                    <a:pt x="1184724" y="1562035"/>
                    <a:pt x="1184724" y="1545284"/>
                  </a:cubicBezTo>
                  <a:lnTo>
                    <a:pt x="1184724" y="1422895"/>
                  </a:lnTo>
                  <a:cubicBezTo>
                    <a:pt x="1184724" y="1406144"/>
                    <a:pt x="1198303" y="1392565"/>
                    <a:pt x="1215054" y="1392565"/>
                  </a:cubicBezTo>
                  <a:close/>
                  <a:moveTo>
                    <a:pt x="999674" y="1392565"/>
                  </a:moveTo>
                  <a:cubicBezTo>
                    <a:pt x="1016425" y="1392565"/>
                    <a:pt x="1030004" y="1406144"/>
                    <a:pt x="1030004" y="1422895"/>
                  </a:cubicBezTo>
                  <a:lnTo>
                    <a:pt x="1030004" y="1545284"/>
                  </a:lnTo>
                  <a:cubicBezTo>
                    <a:pt x="1030004" y="1562035"/>
                    <a:pt x="1016425" y="1575614"/>
                    <a:pt x="999674" y="1575614"/>
                  </a:cubicBezTo>
                  <a:cubicBezTo>
                    <a:pt x="982923" y="1575614"/>
                    <a:pt x="969344" y="1562035"/>
                    <a:pt x="969344" y="1545284"/>
                  </a:cubicBezTo>
                  <a:lnTo>
                    <a:pt x="969344" y="1422895"/>
                  </a:lnTo>
                  <a:cubicBezTo>
                    <a:pt x="969344" y="1406144"/>
                    <a:pt x="982923" y="1392565"/>
                    <a:pt x="999674" y="1392565"/>
                  </a:cubicBezTo>
                  <a:close/>
                  <a:moveTo>
                    <a:pt x="784295" y="1392565"/>
                  </a:moveTo>
                  <a:cubicBezTo>
                    <a:pt x="801046" y="1392565"/>
                    <a:pt x="814625" y="1406144"/>
                    <a:pt x="814625" y="1422895"/>
                  </a:cubicBezTo>
                  <a:lnTo>
                    <a:pt x="814625" y="1545284"/>
                  </a:lnTo>
                  <a:cubicBezTo>
                    <a:pt x="814625" y="1562035"/>
                    <a:pt x="801046" y="1575614"/>
                    <a:pt x="784295" y="1575614"/>
                  </a:cubicBezTo>
                  <a:cubicBezTo>
                    <a:pt x="767544" y="1575614"/>
                    <a:pt x="753965" y="1562035"/>
                    <a:pt x="753965" y="1545284"/>
                  </a:cubicBezTo>
                  <a:lnTo>
                    <a:pt x="753965" y="1422895"/>
                  </a:lnTo>
                  <a:cubicBezTo>
                    <a:pt x="753965" y="1406144"/>
                    <a:pt x="767544" y="1392565"/>
                    <a:pt x="784295" y="1392565"/>
                  </a:cubicBezTo>
                  <a:close/>
                  <a:moveTo>
                    <a:pt x="568916" y="1392565"/>
                  </a:moveTo>
                  <a:cubicBezTo>
                    <a:pt x="585667" y="1392565"/>
                    <a:pt x="599246" y="1406144"/>
                    <a:pt x="599246" y="1422895"/>
                  </a:cubicBezTo>
                  <a:lnTo>
                    <a:pt x="599246" y="1545284"/>
                  </a:lnTo>
                  <a:cubicBezTo>
                    <a:pt x="599246" y="1562035"/>
                    <a:pt x="585667" y="1575614"/>
                    <a:pt x="568916" y="1575614"/>
                  </a:cubicBezTo>
                  <a:cubicBezTo>
                    <a:pt x="552165" y="1575614"/>
                    <a:pt x="538586" y="1562035"/>
                    <a:pt x="538586" y="1545284"/>
                  </a:cubicBezTo>
                  <a:lnTo>
                    <a:pt x="538586" y="1422895"/>
                  </a:lnTo>
                  <a:cubicBezTo>
                    <a:pt x="538586" y="1406144"/>
                    <a:pt x="552165" y="1392565"/>
                    <a:pt x="568916" y="1392565"/>
                  </a:cubicBezTo>
                  <a:close/>
                  <a:moveTo>
                    <a:pt x="353537" y="1392565"/>
                  </a:moveTo>
                  <a:cubicBezTo>
                    <a:pt x="370288" y="1392565"/>
                    <a:pt x="383867" y="1406144"/>
                    <a:pt x="383867" y="1422895"/>
                  </a:cubicBezTo>
                  <a:lnTo>
                    <a:pt x="383867" y="1545284"/>
                  </a:lnTo>
                  <a:cubicBezTo>
                    <a:pt x="383867" y="1562035"/>
                    <a:pt x="370288" y="1575614"/>
                    <a:pt x="353537" y="1575614"/>
                  </a:cubicBezTo>
                  <a:cubicBezTo>
                    <a:pt x="336786" y="1575614"/>
                    <a:pt x="323207" y="1562035"/>
                    <a:pt x="323207" y="1545284"/>
                  </a:cubicBezTo>
                  <a:lnTo>
                    <a:pt x="323207" y="1422895"/>
                  </a:lnTo>
                  <a:cubicBezTo>
                    <a:pt x="323207" y="1406144"/>
                    <a:pt x="336786" y="1392565"/>
                    <a:pt x="353537" y="1392565"/>
                  </a:cubicBezTo>
                  <a:close/>
                  <a:moveTo>
                    <a:pt x="1411866" y="1184859"/>
                  </a:moveTo>
                  <a:lnTo>
                    <a:pt x="1534255" y="1184859"/>
                  </a:lnTo>
                  <a:cubicBezTo>
                    <a:pt x="1551006" y="1184859"/>
                    <a:pt x="1564585" y="1198438"/>
                    <a:pt x="1564585" y="1215189"/>
                  </a:cubicBezTo>
                  <a:cubicBezTo>
                    <a:pt x="1564585" y="1231940"/>
                    <a:pt x="1551006" y="1245519"/>
                    <a:pt x="1534255" y="1245519"/>
                  </a:cubicBezTo>
                  <a:lnTo>
                    <a:pt x="1411866" y="1245519"/>
                  </a:lnTo>
                  <a:cubicBezTo>
                    <a:pt x="1395115" y="1245519"/>
                    <a:pt x="1381536" y="1231940"/>
                    <a:pt x="1381536" y="1215189"/>
                  </a:cubicBezTo>
                  <a:cubicBezTo>
                    <a:pt x="1381536" y="1198438"/>
                    <a:pt x="1395115" y="1184859"/>
                    <a:pt x="1411866" y="1184859"/>
                  </a:cubicBezTo>
                  <a:close/>
                  <a:moveTo>
                    <a:pt x="30330" y="1184858"/>
                  </a:moveTo>
                  <a:lnTo>
                    <a:pt x="152719" y="1184858"/>
                  </a:lnTo>
                  <a:cubicBezTo>
                    <a:pt x="169470" y="1184858"/>
                    <a:pt x="183049" y="1198437"/>
                    <a:pt x="183049" y="1215188"/>
                  </a:cubicBezTo>
                  <a:cubicBezTo>
                    <a:pt x="183049" y="1231939"/>
                    <a:pt x="169470" y="1245518"/>
                    <a:pt x="152719" y="1245518"/>
                  </a:cubicBezTo>
                  <a:lnTo>
                    <a:pt x="30330" y="1245518"/>
                  </a:lnTo>
                  <a:cubicBezTo>
                    <a:pt x="13579" y="1245518"/>
                    <a:pt x="0" y="1231939"/>
                    <a:pt x="0" y="1215188"/>
                  </a:cubicBezTo>
                  <a:cubicBezTo>
                    <a:pt x="0" y="1198437"/>
                    <a:pt x="13579" y="1184858"/>
                    <a:pt x="30330" y="1184858"/>
                  </a:cubicBezTo>
                  <a:close/>
                  <a:moveTo>
                    <a:pt x="1411866" y="969674"/>
                  </a:moveTo>
                  <a:lnTo>
                    <a:pt x="1534255" y="969674"/>
                  </a:lnTo>
                  <a:cubicBezTo>
                    <a:pt x="1551006" y="969674"/>
                    <a:pt x="1564585" y="983253"/>
                    <a:pt x="1564585" y="1000004"/>
                  </a:cubicBezTo>
                  <a:cubicBezTo>
                    <a:pt x="1564585" y="1016755"/>
                    <a:pt x="1551006" y="1030334"/>
                    <a:pt x="1534255" y="1030334"/>
                  </a:cubicBezTo>
                  <a:lnTo>
                    <a:pt x="1411866" y="1030334"/>
                  </a:lnTo>
                  <a:cubicBezTo>
                    <a:pt x="1395115" y="1030334"/>
                    <a:pt x="1381536" y="1016755"/>
                    <a:pt x="1381536" y="1000004"/>
                  </a:cubicBezTo>
                  <a:cubicBezTo>
                    <a:pt x="1381536" y="983253"/>
                    <a:pt x="1395115" y="969674"/>
                    <a:pt x="1411866" y="969674"/>
                  </a:cubicBezTo>
                  <a:close/>
                  <a:moveTo>
                    <a:pt x="30330" y="969673"/>
                  </a:moveTo>
                  <a:lnTo>
                    <a:pt x="152719" y="969673"/>
                  </a:lnTo>
                  <a:cubicBezTo>
                    <a:pt x="169470" y="969673"/>
                    <a:pt x="183049" y="983252"/>
                    <a:pt x="183049" y="1000003"/>
                  </a:cubicBezTo>
                  <a:cubicBezTo>
                    <a:pt x="183049" y="1016754"/>
                    <a:pt x="169470" y="1030333"/>
                    <a:pt x="152719" y="1030333"/>
                  </a:cubicBezTo>
                  <a:lnTo>
                    <a:pt x="30330" y="1030333"/>
                  </a:lnTo>
                  <a:cubicBezTo>
                    <a:pt x="13579" y="1030333"/>
                    <a:pt x="0" y="1016754"/>
                    <a:pt x="0" y="1000003"/>
                  </a:cubicBezTo>
                  <a:cubicBezTo>
                    <a:pt x="0" y="983252"/>
                    <a:pt x="13579" y="969673"/>
                    <a:pt x="30330" y="969673"/>
                  </a:cubicBezTo>
                  <a:close/>
                  <a:moveTo>
                    <a:pt x="1411866" y="754489"/>
                  </a:moveTo>
                  <a:lnTo>
                    <a:pt x="1534255" y="754489"/>
                  </a:lnTo>
                  <a:cubicBezTo>
                    <a:pt x="1551006" y="754489"/>
                    <a:pt x="1564585" y="768068"/>
                    <a:pt x="1564585" y="784819"/>
                  </a:cubicBezTo>
                  <a:cubicBezTo>
                    <a:pt x="1564585" y="801570"/>
                    <a:pt x="1551006" y="815149"/>
                    <a:pt x="1534255" y="815149"/>
                  </a:cubicBezTo>
                  <a:lnTo>
                    <a:pt x="1411866" y="815149"/>
                  </a:lnTo>
                  <a:cubicBezTo>
                    <a:pt x="1395115" y="815149"/>
                    <a:pt x="1381536" y="801570"/>
                    <a:pt x="1381536" y="784819"/>
                  </a:cubicBezTo>
                  <a:cubicBezTo>
                    <a:pt x="1381536" y="768068"/>
                    <a:pt x="1395115" y="754489"/>
                    <a:pt x="1411866" y="754489"/>
                  </a:cubicBezTo>
                  <a:close/>
                  <a:moveTo>
                    <a:pt x="30330" y="754488"/>
                  </a:moveTo>
                  <a:lnTo>
                    <a:pt x="152719" y="754488"/>
                  </a:lnTo>
                  <a:cubicBezTo>
                    <a:pt x="169470" y="754488"/>
                    <a:pt x="183049" y="768067"/>
                    <a:pt x="183049" y="784818"/>
                  </a:cubicBezTo>
                  <a:cubicBezTo>
                    <a:pt x="183049" y="801569"/>
                    <a:pt x="169470" y="815148"/>
                    <a:pt x="152719" y="815148"/>
                  </a:cubicBezTo>
                  <a:lnTo>
                    <a:pt x="30330" y="815148"/>
                  </a:lnTo>
                  <a:cubicBezTo>
                    <a:pt x="13579" y="815148"/>
                    <a:pt x="0" y="801569"/>
                    <a:pt x="0" y="784818"/>
                  </a:cubicBezTo>
                  <a:cubicBezTo>
                    <a:pt x="0" y="768067"/>
                    <a:pt x="13579" y="754488"/>
                    <a:pt x="30330" y="754488"/>
                  </a:cubicBezTo>
                  <a:close/>
                  <a:moveTo>
                    <a:pt x="737960" y="689686"/>
                  </a:moveTo>
                  <a:cubicBezTo>
                    <a:pt x="750866" y="689697"/>
                    <a:pt x="764415" y="689824"/>
                    <a:pt x="778995" y="690136"/>
                  </a:cubicBezTo>
                  <a:cubicBezTo>
                    <a:pt x="837315" y="691386"/>
                    <a:pt x="841871" y="769655"/>
                    <a:pt x="779701" y="770318"/>
                  </a:cubicBezTo>
                  <a:cubicBezTo>
                    <a:pt x="736163" y="770782"/>
                    <a:pt x="715854" y="770596"/>
                    <a:pt x="694372" y="770442"/>
                  </a:cubicBezTo>
                  <a:lnTo>
                    <a:pt x="694372" y="690026"/>
                  </a:lnTo>
                  <a:cubicBezTo>
                    <a:pt x="708429" y="689822"/>
                    <a:pt x="722747" y="689673"/>
                    <a:pt x="737960" y="689686"/>
                  </a:cubicBezTo>
                  <a:close/>
                  <a:moveTo>
                    <a:pt x="627146" y="630802"/>
                  </a:moveTo>
                  <a:lnTo>
                    <a:pt x="627146" y="950967"/>
                  </a:lnTo>
                  <a:lnTo>
                    <a:pt x="694372" y="950967"/>
                  </a:lnTo>
                  <a:lnTo>
                    <a:pt x="694372" y="834465"/>
                  </a:lnTo>
                  <a:lnTo>
                    <a:pt x="797662" y="834465"/>
                  </a:lnTo>
                  <a:cubicBezTo>
                    <a:pt x="913769" y="835022"/>
                    <a:pt x="918695" y="631842"/>
                    <a:pt x="797662" y="631763"/>
                  </a:cubicBezTo>
                  <a:lnTo>
                    <a:pt x="694372" y="631763"/>
                  </a:lnTo>
                  <a:lnTo>
                    <a:pt x="694372" y="630802"/>
                  </a:lnTo>
                  <a:close/>
                  <a:moveTo>
                    <a:pt x="335808" y="630799"/>
                  </a:moveTo>
                  <a:lnTo>
                    <a:pt x="335808" y="689917"/>
                  </a:lnTo>
                  <a:lnTo>
                    <a:pt x="430282" y="689917"/>
                  </a:lnTo>
                  <a:lnTo>
                    <a:pt x="430282" y="950965"/>
                  </a:lnTo>
                  <a:lnTo>
                    <a:pt x="497509" y="950965"/>
                  </a:lnTo>
                  <a:lnTo>
                    <a:pt x="497509" y="689917"/>
                  </a:lnTo>
                  <a:lnTo>
                    <a:pt x="591983" y="689917"/>
                  </a:lnTo>
                  <a:lnTo>
                    <a:pt x="591983" y="630799"/>
                  </a:lnTo>
                  <a:close/>
                  <a:moveTo>
                    <a:pt x="1008367" y="624513"/>
                  </a:moveTo>
                  <a:cubicBezTo>
                    <a:pt x="976465" y="624748"/>
                    <a:pt x="944563" y="624983"/>
                    <a:pt x="912661" y="625218"/>
                  </a:cubicBezTo>
                  <a:lnTo>
                    <a:pt x="912661" y="654776"/>
                  </a:lnTo>
                  <a:lnTo>
                    <a:pt x="912661" y="654777"/>
                  </a:lnTo>
                  <a:lnTo>
                    <a:pt x="912661" y="951101"/>
                  </a:lnTo>
                  <a:lnTo>
                    <a:pt x="979888" y="951101"/>
                  </a:lnTo>
                  <a:lnTo>
                    <a:pt x="979888" y="735972"/>
                  </a:lnTo>
                  <a:lnTo>
                    <a:pt x="1030704" y="904794"/>
                  </a:lnTo>
                  <a:lnTo>
                    <a:pt x="1041960" y="951101"/>
                  </a:lnTo>
                  <a:lnTo>
                    <a:pt x="1110930" y="951101"/>
                  </a:lnTo>
                  <a:lnTo>
                    <a:pt x="1121497" y="901284"/>
                  </a:lnTo>
                  <a:lnTo>
                    <a:pt x="1161550" y="742420"/>
                  </a:lnTo>
                  <a:lnTo>
                    <a:pt x="1161550" y="951101"/>
                  </a:lnTo>
                  <a:lnTo>
                    <a:pt x="1228776" y="951101"/>
                  </a:lnTo>
                  <a:lnTo>
                    <a:pt x="1228776" y="650646"/>
                  </a:lnTo>
                  <a:lnTo>
                    <a:pt x="1228774" y="650646"/>
                  </a:lnTo>
                  <a:lnTo>
                    <a:pt x="1228774" y="625218"/>
                  </a:lnTo>
                  <a:lnTo>
                    <a:pt x="1130245" y="625218"/>
                  </a:lnTo>
                  <a:lnTo>
                    <a:pt x="1127918" y="635434"/>
                  </a:lnTo>
                  <a:lnTo>
                    <a:pt x="1127577" y="635348"/>
                  </a:lnTo>
                  <a:lnTo>
                    <a:pt x="1074594" y="845502"/>
                  </a:lnTo>
                  <a:lnTo>
                    <a:pt x="1011652" y="636396"/>
                  </a:lnTo>
                  <a:lnTo>
                    <a:pt x="1011366" y="636481"/>
                  </a:lnTo>
                  <a:close/>
                  <a:moveTo>
                    <a:pt x="1411866" y="539305"/>
                  </a:moveTo>
                  <a:lnTo>
                    <a:pt x="1534255" y="539305"/>
                  </a:lnTo>
                  <a:cubicBezTo>
                    <a:pt x="1551006" y="539305"/>
                    <a:pt x="1564585" y="552884"/>
                    <a:pt x="1564585" y="569635"/>
                  </a:cubicBezTo>
                  <a:cubicBezTo>
                    <a:pt x="1564585" y="586386"/>
                    <a:pt x="1551006" y="599965"/>
                    <a:pt x="1534255" y="599965"/>
                  </a:cubicBezTo>
                  <a:lnTo>
                    <a:pt x="1411866" y="599965"/>
                  </a:lnTo>
                  <a:cubicBezTo>
                    <a:pt x="1395115" y="599965"/>
                    <a:pt x="1381536" y="586386"/>
                    <a:pt x="1381536" y="569635"/>
                  </a:cubicBezTo>
                  <a:cubicBezTo>
                    <a:pt x="1381536" y="552884"/>
                    <a:pt x="1395115" y="539305"/>
                    <a:pt x="1411866" y="539305"/>
                  </a:cubicBezTo>
                  <a:close/>
                  <a:moveTo>
                    <a:pt x="30330" y="539304"/>
                  </a:moveTo>
                  <a:lnTo>
                    <a:pt x="152719" y="539304"/>
                  </a:lnTo>
                  <a:cubicBezTo>
                    <a:pt x="169470" y="539304"/>
                    <a:pt x="183049" y="552883"/>
                    <a:pt x="183049" y="569634"/>
                  </a:cubicBezTo>
                  <a:cubicBezTo>
                    <a:pt x="183049" y="586385"/>
                    <a:pt x="169470" y="599964"/>
                    <a:pt x="152719" y="599964"/>
                  </a:cubicBezTo>
                  <a:lnTo>
                    <a:pt x="30330" y="599964"/>
                  </a:lnTo>
                  <a:cubicBezTo>
                    <a:pt x="13579" y="599964"/>
                    <a:pt x="0" y="586385"/>
                    <a:pt x="0" y="569634"/>
                  </a:cubicBezTo>
                  <a:cubicBezTo>
                    <a:pt x="0" y="552883"/>
                    <a:pt x="13579" y="539304"/>
                    <a:pt x="30330" y="539304"/>
                  </a:cubicBezTo>
                  <a:close/>
                  <a:moveTo>
                    <a:pt x="1411866" y="324121"/>
                  </a:moveTo>
                  <a:lnTo>
                    <a:pt x="1534255" y="324121"/>
                  </a:lnTo>
                  <a:cubicBezTo>
                    <a:pt x="1551006" y="324121"/>
                    <a:pt x="1564585" y="337700"/>
                    <a:pt x="1564585" y="354451"/>
                  </a:cubicBezTo>
                  <a:cubicBezTo>
                    <a:pt x="1564585" y="371202"/>
                    <a:pt x="1551006" y="384781"/>
                    <a:pt x="1534255" y="384781"/>
                  </a:cubicBezTo>
                  <a:lnTo>
                    <a:pt x="1411866" y="384781"/>
                  </a:lnTo>
                  <a:cubicBezTo>
                    <a:pt x="1395115" y="384781"/>
                    <a:pt x="1381536" y="371202"/>
                    <a:pt x="1381536" y="354451"/>
                  </a:cubicBezTo>
                  <a:cubicBezTo>
                    <a:pt x="1381536" y="337700"/>
                    <a:pt x="1395115" y="324121"/>
                    <a:pt x="1411866" y="324121"/>
                  </a:cubicBezTo>
                  <a:close/>
                  <a:moveTo>
                    <a:pt x="30330" y="324120"/>
                  </a:moveTo>
                  <a:lnTo>
                    <a:pt x="152719" y="324120"/>
                  </a:lnTo>
                  <a:cubicBezTo>
                    <a:pt x="169470" y="324120"/>
                    <a:pt x="183049" y="337699"/>
                    <a:pt x="183049" y="354450"/>
                  </a:cubicBezTo>
                  <a:cubicBezTo>
                    <a:pt x="183049" y="371201"/>
                    <a:pt x="169470" y="384780"/>
                    <a:pt x="152719" y="384780"/>
                  </a:cubicBezTo>
                  <a:lnTo>
                    <a:pt x="30330" y="384780"/>
                  </a:lnTo>
                  <a:cubicBezTo>
                    <a:pt x="13579" y="384780"/>
                    <a:pt x="0" y="371201"/>
                    <a:pt x="0" y="354450"/>
                  </a:cubicBezTo>
                  <a:cubicBezTo>
                    <a:pt x="0" y="337699"/>
                    <a:pt x="13579" y="324120"/>
                    <a:pt x="30330" y="324120"/>
                  </a:cubicBezTo>
                  <a:close/>
                  <a:moveTo>
                    <a:pt x="311568" y="244964"/>
                  </a:moveTo>
                  <a:lnTo>
                    <a:pt x="1257884" y="244964"/>
                  </a:lnTo>
                  <a:cubicBezTo>
                    <a:pt x="1293127" y="244964"/>
                    <a:pt x="1321698" y="273535"/>
                    <a:pt x="1321698" y="308778"/>
                  </a:cubicBezTo>
                  <a:lnTo>
                    <a:pt x="1321698" y="1278430"/>
                  </a:lnTo>
                  <a:cubicBezTo>
                    <a:pt x="1321698" y="1313673"/>
                    <a:pt x="1293127" y="1342244"/>
                    <a:pt x="1257884" y="1342244"/>
                  </a:cubicBezTo>
                  <a:lnTo>
                    <a:pt x="311568" y="1342244"/>
                  </a:lnTo>
                  <a:cubicBezTo>
                    <a:pt x="276325" y="1342244"/>
                    <a:pt x="247754" y="1313673"/>
                    <a:pt x="247754" y="1278430"/>
                  </a:cubicBezTo>
                  <a:lnTo>
                    <a:pt x="247754" y="308778"/>
                  </a:lnTo>
                  <a:cubicBezTo>
                    <a:pt x="247754" y="273535"/>
                    <a:pt x="276325" y="244964"/>
                    <a:pt x="311568" y="244964"/>
                  </a:cubicBezTo>
                  <a:close/>
                  <a:moveTo>
                    <a:pt x="1215054" y="0"/>
                  </a:moveTo>
                  <a:cubicBezTo>
                    <a:pt x="1231805" y="0"/>
                    <a:pt x="1245384" y="13579"/>
                    <a:pt x="1245384" y="30330"/>
                  </a:cubicBezTo>
                  <a:lnTo>
                    <a:pt x="1245384" y="152719"/>
                  </a:lnTo>
                  <a:cubicBezTo>
                    <a:pt x="1245384" y="169470"/>
                    <a:pt x="1231805" y="183049"/>
                    <a:pt x="1215054" y="183049"/>
                  </a:cubicBezTo>
                  <a:cubicBezTo>
                    <a:pt x="1198303" y="183049"/>
                    <a:pt x="1184724" y="169470"/>
                    <a:pt x="1184724" y="152719"/>
                  </a:cubicBezTo>
                  <a:lnTo>
                    <a:pt x="1184724" y="30330"/>
                  </a:lnTo>
                  <a:cubicBezTo>
                    <a:pt x="1184724" y="13579"/>
                    <a:pt x="1198303" y="0"/>
                    <a:pt x="1215054" y="0"/>
                  </a:cubicBezTo>
                  <a:close/>
                  <a:moveTo>
                    <a:pt x="999674" y="0"/>
                  </a:moveTo>
                  <a:cubicBezTo>
                    <a:pt x="1016425" y="0"/>
                    <a:pt x="1030004" y="13579"/>
                    <a:pt x="1030004" y="30330"/>
                  </a:cubicBezTo>
                  <a:lnTo>
                    <a:pt x="1030004" y="152719"/>
                  </a:lnTo>
                  <a:cubicBezTo>
                    <a:pt x="1030004" y="169470"/>
                    <a:pt x="1016425" y="183049"/>
                    <a:pt x="999674" y="183049"/>
                  </a:cubicBezTo>
                  <a:cubicBezTo>
                    <a:pt x="982923" y="183049"/>
                    <a:pt x="969344" y="169470"/>
                    <a:pt x="969344" y="152719"/>
                  </a:cubicBezTo>
                  <a:lnTo>
                    <a:pt x="969344" y="30330"/>
                  </a:lnTo>
                  <a:cubicBezTo>
                    <a:pt x="969344" y="13579"/>
                    <a:pt x="982923" y="0"/>
                    <a:pt x="999674" y="0"/>
                  </a:cubicBezTo>
                  <a:close/>
                  <a:moveTo>
                    <a:pt x="784295" y="0"/>
                  </a:moveTo>
                  <a:cubicBezTo>
                    <a:pt x="801046" y="0"/>
                    <a:pt x="814625" y="13579"/>
                    <a:pt x="814625" y="30330"/>
                  </a:cubicBezTo>
                  <a:lnTo>
                    <a:pt x="814625" y="152719"/>
                  </a:lnTo>
                  <a:cubicBezTo>
                    <a:pt x="814625" y="169470"/>
                    <a:pt x="801046" y="183049"/>
                    <a:pt x="784295" y="183049"/>
                  </a:cubicBezTo>
                  <a:cubicBezTo>
                    <a:pt x="767544" y="183049"/>
                    <a:pt x="753965" y="169470"/>
                    <a:pt x="753965" y="152719"/>
                  </a:cubicBezTo>
                  <a:lnTo>
                    <a:pt x="753965" y="30330"/>
                  </a:lnTo>
                  <a:cubicBezTo>
                    <a:pt x="753965" y="13579"/>
                    <a:pt x="767544" y="0"/>
                    <a:pt x="784295" y="0"/>
                  </a:cubicBezTo>
                  <a:close/>
                  <a:moveTo>
                    <a:pt x="568916" y="0"/>
                  </a:moveTo>
                  <a:cubicBezTo>
                    <a:pt x="585667" y="0"/>
                    <a:pt x="599246" y="13579"/>
                    <a:pt x="599246" y="30330"/>
                  </a:cubicBezTo>
                  <a:lnTo>
                    <a:pt x="599246" y="152719"/>
                  </a:lnTo>
                  <a:cubicBezTo>
                    <a:pt x="599246" y="169470"/>
                    <a:pt x="585667" y="183049"/>
                    <a:pt x="568916" y="183049"/>
                  </a:cubicBezTo>
                  <a:cubicBezTo>
                    <a:pt x="552165" y="183049"/>
                    <a:pt x="538586" y="169470"/>
                    <a:pt x="538586" y="152719"/>
                  </a:cubicBezTo>
                  <a:lnTo>
                    <a:pt x="538586" y="30330"/>
                  </a:lnTo>
                  <a:cubicBezTo>
                    <a:pt x="538586" y="13579"/>
                    <a:pt x="552165" y="0"/>
                    <a:pt x="568916" y="0"/>
                  </a:cubicBezTo>
                  <a:close/>
                  <a:moveTo>
                    <a:pt x="353537" y="0"/>
                  </a:moveTo>
                  <a:cubicBezTo>
                    <a:pt x="370288" y="0"/>
                    <a:pt x="383867" y="13579"/>
                    <a:pt x="383867" y="30330"/>
                  </a:cubicBezTo>
                  <a:lnTo>
                    <a:pt x="383867" y="152719"/>
                  </a:lnTo>
                  <a:cubicBezTo>
                    <a:pt x="383867" y="169470"/>
                    <a:pt x="370288" y="183049"/>
                    <a:pt x="353537" y="183049"/>
                  </a:cubicBezTo>
                  <a:cubicBezTo>
                    <a:pt x="336786" y="183049"/>
                    <a:pt x="323207" y="169470"/>
                    <a:pt x="323207" y="152719"/>
                  </a:cubicBezTo>
                  <a:lnTo>
                    <a:pt x="323207" y="30330"/>
                  </a:lnTo>
                  <a:cubicBezTo>
                    <a:pt x="323207" y="13579"/>
                    <a:pt x="336786" y="0"/>
                    <a:pt x="35353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solidFill>
                  <a:srgbClr val="FFFFFF"/>
                </a:solidFill>
                <a:ea typeface="Segoe UI" pitchFamily="34" charset="0"/>
                <a:cs typeface="Segoe UI" pitchFamily="34" charset="0"/>
              </a:endParaRPr>
            </a:p>
          </p:txBody>
        </p:sp>
        <p:sp>
          <p:nvSpPr>
            <p:cNvPr id="45" name="Freeform 44"/>
            <p:cNvSpPr>
              <a:spLocks noChangeAspect="1"/>
            </p:cNvSpPr>
            <p:nvPr/>
          </p:nvSpPr>
          <p:spPr bwMode="black">
            <a:xfrm flipH="1">
              <a:off x="9174973" y="2643294"/>
              <a:ext cx="1541888" cy="989958"/>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bg1"/>
            </a:solidFill>
            <a:ln>
              <a:noFill/>
            </a:ln>
          </p:spPr>
          <p:txBody>
            <a:bodyPr vert="horz" wrap="square" lIns="89621" tIns="44811" rIns="89621" bIns="44811" numCol="1" anchor="t" anchorCtr="0" compatLnSpc="1">
              <a:prstTxWarp prst="textNoShape">
                <a:avLst/>
              </a:prstTxWarp>
              <a:noAutofit/>
            </a:bodyPr>
            <a:lstStyle/>
            <a:p>
              <a:pPr defTabSz="914185"/>
              <a:endParaRPr lang="en-US" dirty="0">
                <a:solidFill>
                  <a:srgbClr val="FFFFFF"/>
                </a:solidFill>
              </a:endParaRPr>
            </a:p>
          </p:txBody>
        </p:sp>
      </p:grpSp>
      <p:grpSp>
        <p:nvGrpSpPr>
          <p:cNvPr id="52" name="Group 51"/>
          <p:cNvGrpSpPr/>
          <p:nvPr/>
        </p:nvGrpSpPr>
        <p:grpSpPr>
          <a:xfrm>
            <a:off x="4211605" y="2348644"/>
            <a:ext cx="4023412" cy="4090256"/>
            <a:chOff x="4185652" y="2176033"/>
            <a:chExt cx="4052239" cy="4119562"/>
          </a:xfrm>
        </p:grpSpPr>
        <p:grpSp>
          <p:nvGrpSpPr>
            <p:cNvPr id="47" name="Group 46"/>
            <p:cNvGrpSpPr/>
            <p:nvPr/>
          </p:nvGrpSpPr>
          <p:grpSpPr>
            <a:xfrm>
              <a:off x="4185652" y="2176033"/>
              <a:ext cx="4052239" cy="4119562"/>
              <a:chOff x="4543792" y="1875099"/>
              <a:chExt cx="3335959" cy="3391382"/>
            </a:xfrm>
          </p:grpSpPr>
          <p:sp>
            <p:nvSpPr>
              <p:cNvPr id="7" name="Rectangle 6"/>
              <p:cNvSpPr/>
              <p:nvPr/>
            </p:nvSpPr>
            <p:spPr bwMode="auto">
              <a:xfrm>
                <a:off x="4543792" y="1875099"/>
                <a:ext cx="3335959" cy="3391382"/>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4913434" y="2130281"/>
                <a:ext cx="2588262" cy="520585"/>
              </a:xfrm>
              <a:prstGeom prst="rect">
                <a:avLst/>
              </a:prstGeom>
              <a:noFill/>
            </p:spPr>
            <p:txBody>
              <a:bodyPr wrap="square" lIns="182880" tIns="146304" rIns="182880" bIns="146304" rtlCol="0">
                <a:spAutoFit/>
              </a:bodyPr>
              <a:lstStyle/>
              <a:p>
                <a:pPr algn="ctr">
                  <a:lnSpc>
                    <a:spcPct val="90000"/>
                  </a:lnSpc>
                  <a:spcAft>
                    <a:spcPts val="600"/>
                  </a:spcAft>
                </a:pPr>
                <a:r>
                  <a:rPr lang="en-US" sz="2400" b="1" spc="-100" dirty="0">
                    <a:ln w="3175">
                      <a:noFill/>
                    </a:ln>
                    <a:solidFill>
                      <a:srgbClr val="FFFFFF"/>
                    </a:solidFill>
                  </a:rPr>
                  <a:t>USER CREDENTIAL</a:t>
                </a:r>
              </a:p>
            </p:txBody>
          </p:sp>
          <p:grpSp>
            <p:nvGrpSpPr>
              <p:cNvPr id="43" name="Group 42"/>
              <p:cNvGrpSpPr/>
              <p:nvPr/>
            </p:nvGrpSpPr>
            <p:grpSpPr>
              <a:xfrm>
                <a:off x="5233332" y="2928953"/>
                <a:ext cx="1970334" cy="1042542"/>
                <a:chOff x="5198195" y="2928953"/>
                <a:chExt cx="1970334" cy="1042542"/>
              </a:xfrm>
            </p:grpSpPr>
            <p:pic>
              <p:nvPicPr>
                <p:cNvPr id="40" name="Picture 2" descr="\\MAGNUM\Projects\Microsoft\Cloud Power FY12\Design\ICONS_PNG\Devices.png"/>
                <p:cNvPicPr>
                  <a:picLocks noChangeAspect="1" noChangeArrowheads="1"/>
                </p:cNvPicPr>
                <p:nvPr/>
              </p:nvPicPr>
              <p:blipFill>
                <a:blip r:embed="rId4" cstate="print">
                  <a:biLevel thresh="25000"/>
                </a:blip>
                <a:stretch>
                  <a:fillRect/>
                </a:stretch>
              </p:blipFill>
              <p:spPr bwMode="auto">
                <a:xfrm>
                  <a:off x="6125987" y="2928953"/>
                  <a:ext cx="1042542" cy="1042542"/>
                </a:xfrm>
                <a:prstGeom prst="rect">
                  <a:avLst/>
                </a:prstGeom>
                <a:noFill/>
                <a:ln>
                  <a:noFill/>
                </a:ln>
              </p:spPr>
            </p:pic>
            <p:pic>
              <p:nvPicPr>
                <p:cNvPr id="41" name="Picture 2" descr="\\MAGNUM\Projects\Microsoft\Cloud Power FY12\Design\ICONS_PNG\Devices.png"/>
                <p:cNvPicPr>
                  <a:picLocks noChangeAspect="1" noChangeArrowheads="1"/>
                </p:cNvPicPr>
                <p:nvPr/>
              </p:nvPicPr>
              <p:blipFill>
                <a:blip r:embed="rId4" cstate="print">
                  <a:biLevel thresh="25000"/>
                </a:blip>
                <a:stretch>
                  <a:fillRect/>
                </a:stretch>
              </p:blipFill>
              <p:spPr bwMode="auto">
                <a:xfrm flipH="1">
                  <a:off x="5198195" y="2928953"/>
                  <a:ext cx="1042542" cy="1042542"/>
                </a:xfrm>
                <a:prstGeom prst="rect">
                  <a:avLst/>
                </a:prstGeom>
                <a:noFill/>
                <a:ln>
                  <a:noFill/>
                </a:ln>
              </p:spPr>
            </p:pic>
            <p:cxnSp>
              <p:nvCxnSpPr>
                <p:cNvPr id="20" name="Straight Connector 19"/>
                <p:cNvCxnSpPr/>
                <p:nvPr/>
              </p:nvCxnSpPr>
              <p:spPr>
                <a:xfrm>
                  <a:off x="6019800" y="3256894"/>
                  <a:ext cx="328613" cy="0"/>
                </a:xfrm>
                <a:prstGeom prst="line">
                  <a:avLst/>
                </a:prstGeom>
                <a:ln w="57150">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4224065" y="4763217"/>
              <a:ext cx="3963560" cy="1331371"/>
            </a:xfrm>
            <a:prstGeom prst="rect">
              <a:avLst/>
            </a:prstGeom>
            <a:noFill/>
          </p:spPr>
          <p:txBody>
            <a:bodyPr wrap="square" lIns="182880" tIns="146304" rIns="182880" bIns="146304" rtlCol="0">
              <a:spAutoFit/>
            </a:bodyPr>
            <a:lstStyle/>
            <a:p>
              <a:pPr algn="ctr">
                <a:lnSpc>
                  <a:spcPct val="90000"/>
                </a:lnSpc>
                <a:spcAft>
                  <a:spcPts val="600"/>
                </a:spcAft>
              </a:pPr>
              <a:r>
                <a:rPr lang="en-US" sz="2000" spc="-100" dirty="0">
                  <a:ln w="3175">
                    <a:noFill/>
                  </a:ln>
                  <a:solidFill>
                    <a:schemeClr val="bg1"/>
                  </a:solidFill>
                </a:rPr>
                <a:t>An asymmetrical key pair</a:t>
              </a:r>
            </a:p>
            <a:p>
              <a:pPr algn="ctr">
                <a:lnSpc>
                  <a:spcPct val="90000"/>
                </a:lnSpc>
                <a:spcAft>
                  <a:spcPts val="600"/>
                </a:spcAft>
              </a:pPr>
              <a:endParaRPr lang="en-US" sz="300" spc="-100" dirty="0">
                <a:ln w="3175">
                  <a:noFill/>
                </a:ln>
                <a:solidFill>
                  <a:schemeClr val="bg1"/>
                </a:solidFill>
              </a:endParaRPr>
            </a:p>
            <a:p>
              <a:pPr algn="ctr">
                <a:lnSpc>
                  <a:spcPct val="90000"/>
                </a:lnSpc>
                <a:spcAft>
                  <a:spcPts val="600"/>
                </a:spcAft>
              </a:pPr>
              <a:r>
                <a:rPr lang="en-US" sz="2000" spc="-100" dirty="0">
                  <a:ln w="3175">
                    <a:noFill/>
                  </a:ln>
                  <a:solidFill>
                    <a:schemeClr val="bg1"/>
                  </a:solidFill>
                </a:rPr>
                <a:t> Provisioned via PKI or created locally via Windows 10</a:t>
              </a:r>
            </a:p>
          </p:txBody>
        </p:sp>
      </p:grpSp>
    </p:spTree>
    <p:extLst>
      <p:ext uri="{BB962C8B-B14F-4D97-AF65-F5344CB8AC3E}">
        <p14:creationId xmlns:p14="http://schemas.microsoft.com/office/powerpoint/2010/main" val="722439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right)">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left)">
                                      <p:cBhvr>
                                        <p:cTn id="16" dur="500"/>
                                        <p:tgtEl>
                                          <p:spTgt spid="5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Microsoft Passport - Key Based Authentication</a:t>
            </a:r>
          </a:p>
        </p:txBody>
      </p:sp>
      <p:grpSp>
        <p:nvGrpSpPr>
          <p:cNvPr id="75" name="Group 74"/>
          <p:cNvGrpSpPr/>
          <p:nvPr/>
        </p:nvGrpSpPr>
        <p:grpSpPr>
          <a:xfrm>
            <a:off x="10264874" y="2294248"/>
            <a:ext cx="1729892" cy="2049929"/>
            <a:chOff x="6705579" y="1829169"/>
            <a:chExt cx="1729892" cy="2049929"/>
          </a:xfrm>
        </p:grpSpPr>
        <p:grpSp>
          <p:nvGrpSpPr>
            <p:cNvPr id="76" name="Group 75"/>
            <p:cNvGrpSpPr>
              <a:grpSpLocks noChangeAspect="1"/>
            </p:cNvGrpSpPr>
            <p:nvPr/>
          </p:nvGrpSpPr>
          <p:grpSpPr>
            <a:xfrm>
              <a:off x="6755325" y="1829169"/>
              <a:ext cx="1680146" cy="688162"/>
              <a:chOff x="9123393" y="1688622"/>
              <a:chExt cx="2288279" cy="937244"/>
            </a:xfrm>
          </p:grpSpPr>
          <p:sp>
            <p:nvSpPr>
              <p:cNvPr id="81" name="Freeform 11"/>
              <p:cNvSpPr>
                <a:spLocks noEditPoints="1"/>
              </p:cNvSpPr>
              <p:nvPr/>
            </p:nvSpPr>
            <p:spPr bwMode="auto">
              <a:xfrm>
                <a:off x="9123393" y="1688622"/>
                <a:ext cx="1739631" cy="544500"/>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rgbClr val="0072C6">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nvGrpSpPr>
              <p:cNvPr id="82" name="Group 81"/>
              <p:cNvGrpSpPr>
                <a:grpSpLocks noChangeAspect="1"/>
              </p:cNvGrpSpPr>
              <p:nvPr/>
            </p:nvGrpSpPr>
            <p:grpSpPr>
              <a:xfrm>
                <a:off x="10524888" y="1861397"/>
                <a:ext cx="886784" cy="764469"/>
                <a:chOff x="10524888" y="1861397"/>
                <a:chExt cx="886784" cy="764469"/>
              </a:xfrm>
            </p:grpSpPr>
            <p:sp>
              <p:nvSpPr>
                <p:cNvPr id="83" name="Isosceles Triangle 82"/>
                <p:cNvSpPr/>
                <p:nvPr/>
              </p:nvSpPr>
              <p:spPr bwMode="auto">
                <a:xfrm>
                  <a:off x="10524888" y="1861397"/>
                  <a:ext cx="886784" cy="764469"/>
                </a:xfrm>
                <a:prstGeom prst="triangle">
                  <a:avLst/>
                </a:prstGeom>
                <a:solidFill>
                  <a:srgbClr val="0072C6">
                    <a:lumMod val="50000"/>
                  </a:srgbClr>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6" name="Oval 95"/>
                <p:cNvSpPr/>
                <p:nvPr/>
              </p:nvSpPr>
              <p:spPr bwMode="auto">
                <a:xfrm>
                  <a:off x="10899700" y="2092185"/>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7" name="Oval 96"/>
                <p:cNvSpPr/>
                <p:nvPr/>
              </p:nvSpPr>
              <p:spPr bwMode="auto">
                <a:xfrm>
                  <a:off x="10712294"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8" name="Oval 97"/>
                <p:cNvSpPr/>
                <p:nvPr/>
              </p:nvSpPr>
              <p:spPr bwMode="auto">
                <a:xfrm>
                  <a:off x="11077578"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99" name="Straight Connector 98"/>
                <p:cNvCxnSpPr/>
                <p:nvPr/>
              </p:nvCxnSpPr>
              <p:spPr>
                <a:xfrm flipH="1">
                  <a:off x="10799212" y="2214939"/>
                  <a:ext cx="137160" cy="209688"/>
                </a:xfrm>
                <a:prstGeom prst="line">
                  <a:avLst/>
                </a:prstGeom>
                <a:noFill/>
                <a:ln w="19050" cap="flat" cmpd="sng" algn="ctr">
                  <a:solidFill>
                    <a:srgbClr val="FFFFFF"/>
                  </a:solidFill>
                  <a:prstDash val="solid"/>
                  <a:headEnd type="none"/>
                  <a:tailEnd type="none"/>
                </a:ln>
                <a:effectLst/>
              </p:spPr>
            </p:cxnSp>
            <p:sp>
              <p:nvSpPr>
                <p:cNvPr id="100" name="Oval 99"/>
                <p:cNvSpPr/>
                <p:nvPr/>
              </p:nvSpPr>
              <p:spPr bwMode="auto">
                <a:xfrm>
                  <a:off x="10899700" y="2385706"/>
                  <a:ext cx="137160" cy="13716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01" name="Straight Connector 100"/>
                <p:cNvCxnSpPr/>
                <p:nvPr/>
              </p:nvCxnSpPr>
              <p:spPr>
                <a:xfrm flipH="1">
                  <a:off x="10965898" y="2190286"/>
                  <a:ext cx="4764" cy="279235"/>
                </a:xfrm>
                <a:prstGeom prst="line">
                  <a:avLst/>
                </a:prstGeom>
                <a:noFill/>
                <a:ln w="19050" cap="flat" cmpd="sng" algn="ctr">
                  <a:solidFill>
                    <a:srgbClr val="FFFFFF"/>
                  </a:solidFill>
                  <a:prstDash val="solid"/>
                  <a:headEnd type="none"/>
                  <a:tailEnd type="none"/>
                </a:ln>
                <a:effectLst/>
              </p:spPr>
            </p:cxnSp>
            <p:cxnSp>
              <p:nvCxnSpPr>
                <p:cNvPr id="102" name="Straight Connector 101"/>
                <p:cNvCxnSpPr/>
                <p:nvPr/>
              </p:nvCxnSpPr>
              <p:spPr>
                <a:xfrm>
                  <a:off x="11000188" y="2214939"/>
                  <a:ext cx="137160" cy="209688"/>
                </a:xfrm>
                <a:prstGeom prst="line">
                  <a:avLst/>
                </a:prstGeom>
                <a:noFill/>
                <a:ln w="19050" cap="flat" cmpd="sng" algn="ctr">
                  <a:solidFill>
                    <a:srgbClr val="FFFFFF"/>
                  </a:solidFill>
                  <a:prstDash val="solid"/>
                  <a:headEnd type="none"/>
                  <a:tailEnd type="none"/>
                </a:ln>
                <a:effectLst/>
              </p:spPr>
            </p:cxnSp>
          </p:grpSp>
        </p:grpSp>
        <p:sp>
          <p:nvSpPr>
            <p:cNvPr id="77" name="Rectangle 76"/>
            <p:cNvSpPr/>
            <p:nvPr/>
          </p:nvSpPr>
          <p:spPr bwMode="auto">
            <a:xfrm flipH="1">
              <a:off x="6705579" y="2586436"/>
              <a:ext cx="1454757" cy="1292662"/>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IDP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Active Directory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Azure AD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Google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Facebook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Microsoft Account</a:t>
              </a:r>
            </a:p>
          </p:txBody>
        </p:sp>
      </p:grpSp>
      <p:cxnSp>
        <p:nvCxnSpPr>
          <p:cNvPr id="103" name="Straight Arrow Connector 102"/>
          <p:cNvCxnSpPr/>
          <p:nvPr/>
        </p:nvCxnSpPr>
        <p:spPr>
          <a:xfrm flipH="1">
            <a:off x="5263915" y="2324381"/>
            <a:ext cx="4663440" cy="0"/>
          </a:xfrm>
          <a:prstGeom prst="straightConnector1">
            <a:avLst/>
          </a:prstGeom>
          <a:noFill/>
          <a:ln w="76200" cap="flat" cmpd="sng" algn="ctr">
            <a:solidFill>
              <a:srgbClr val="D2D2D2">
                <a:lumMod val="50000"/>
              </a:srgbClr>
            </a:solidFill>
            <a:prstDash val="solid"/>
            <a:headEnd type="triangle"/>
            <a:tailEnd type="none"/>
          </a:ln>
          <a:effectLst/>
        </p:spPr>
      </p:cxnSp>
      <p:sp>
        <p:nvSpPr>
          <p:cNvPr id="104" name="TextBox 103"/>
          <p:cNvSpPr txBox="1"/>
          <p:nvPr/>
        </p:nvSpPr>
        <p:spPr>
          <a:xfrm flipH="1">
            <a:off x="7412755" y="2141501"/>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1</a:t>
            </a:r>
            <a:endParaRPr kumimoji="0" lang="en-US" sz="2400" b="0" i="0" u="none" strike="noStrike" kern="0" cap="none" spc="0" normalizeH="0" baseline="0" noProof="0" dirty="0">
              <a:ln>
                <a:noFill/>
              </a:ln>
              <a:solidFill>
                <a:srgbClr val="505050"/>
              </a:solidFill>
              <a:effectLst/>
              <a:uLnTx/>
              <a:uFillTx/>
            </a:endParaRPr>
          </a:p>
        </p:txBody>
      </p:sp>
      <p:sp>
        <p:nvSpPr>
          <p:cNvPr id="105" name="TextBox 104"/>
          <p:cNvSpPr txBox="1"/>
          <p:nvPr/>
        </p:nvSpPr>
        <p:spPr>
          <a:xfrm flipH="1">
            <a:off x="6903007" y="1904142"/>
            <a:ext cx="1385257"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Proves Identity</a:t>
            </a:r>
            <a:endParaRPr kumimoji="0" lang="en-US" sz="1400" b="0" i="0" u="none" strike="noStrike" kern="0" cap="none" spc="0" normalizeH="0" baseline="0" noProof="0" dirty="0">
              <a:ln>
                <a:noFill/>
              </a:ln>
              <a:gradFill>
                <a:gsLst>
                  <a:gs pos="2917">
                    <a:srgbClr val="505050"/>
                  </a:gs>
                  <a:gs pos="30000">
                    <a:srgbClr val="505050"/>
                  </a:gs>
                </a:gsLst>
                <a:lin ang="5400000" scaled="0"/>
              </a:gradFill>
              <a:effectLst/>
              <a:uLnTx/>
              <a:uFillTx/>
            </a:endParaRPr>
          </a:p>
        </p:txBody>
      </p:sp>
      <p:sp>
        <p:nvSpPr>
          <p:cNvPr id="106" name="TextBox 105"/>
          <p:cNvSpPr txBox="1"/>
          <p:nvPr/>
        </p:nvSpPr>
        <p:spPr>
          <a:xfrm flipH="1">
            <a:off x="6791985" y="2779326"/>
            <a:ext cx="1607300"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Trust my unique key</a:t>
            </a:r>
          </a:p>
        </p:txBody>
      </p:sp>
      <p:grpSp>
        <p:nvGrpSpPr>
          <p:cNvPr id="107" name="Group 106"/>
          <p:cNvGrpSpPr/>
          <p:nvPr/>
        </p:nvGrpSpPr>
        <p:grpSpPr>
          <a:xfrm>
            <a:off x="4484399" y="2084316"/>
            <a:ext cx="481231" cy="1569616"/>
            <a:chOff x="986498" y="1927841"/>
            <a:chExt cx="481231" cy="1569616"/>
          </a:xfrm>
        </p:grpSpPr>
        <p:sp>
          <p:nvSpPr>
            <p:cNvPr id="108" name="TextBox 107"/>
            <p:cNvSpPr txBox="1"/>
            <p:nvPr/>
          </p:nvSpPr>
          <p:spPr>
            <a:xfrm flipH="1">
              <a:off x="1023532" y="3282013"/>
              <a:ext cx="357470" cy="215444"/>
            </a:xfrm>
            <a:prstGeom prst="rect">
              <a:avLst/>
            </a:prstGeom>
          </p:spPr>
          <p:txBody>
            <a:bodyPr wrap="none" lIns="0" tIns="0" rIns="0" bIns="0">
              <a:spAutoFit/>
            </a:bodyPr>
            <a:lstStyle>
              <a:defPPr>
                <a:defRPr lang="en-US"/>
              </a:defPPr>
              <a:lvl1pPr>
                <a:defRPr sz="160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User</a:t>
              </a:r>
            </a:p>
          </p:txBody>
        </p:sp>
        <p:grpSp>
          <p:nvGrpSpPr>
            <p:cNvPr id="109" name="Group 108"/>
            <p:cNvGrpSpPr/>
            <p:nvPr/>
          </p:nvGrpSpPr>
          <p:grpSpPr>
            <a:xfrm flipH="1">
              <a:off x="986498" y="1927841"/>
              <a:ext cx="481231" cy="1245630"/>
              <a:chOff x="2255561" y="2057415"/>
              <a:chExt cx="481231" cy="1245630"/>
            </a:xfrm>
            <a:solidFill>
              <a:srgbClr val="0072C6">
                <a:lumMod val="75000"/>
              </a:srgbClr>
            </a:solidFill>
          </p:grpSpPr>
          <p:sp>
            <p:nvSpPr>
              <p:cNvPr id="110" name="Freeform 109"/>
              <p:cNvSpPr>
                <a:spLocks/>
              </p:cNvSpPr>
              <p:nvPr/>
            </p:nvSpPr>
            <p:spPr bwMode="black">
              <a:xfrm>
                <a:off x="2255561" y="2288137"/>
                <a:ext cx="481231" cy="1014908"/>
              </a:xfrm>
              <a:custGeom>
                <a:avLst/>
                <a:gdLst>
                  <a:gd name="connsiteX0" fmla="*/ 132681 w 481231"/>
                  <a:gd name="connsiteY0" fmla="*/ 0 h 1014908"/>
                  <a:gd name="connsiteX1" fmla="*/ 233104 w 481231"/>
                  <a:gd name="connsiteY1" fmla="*/ 0 h 1014908"/>
                  <a:gd name="connsiteX2" fmla="*/ 248127 w 481231"/>
                  <a:gd name="connsiteY2" fmla="*/ 0 h 1014908"/>
                  <a:gd name="connsiteX3" fmla="*/ 348550 w 481231"/>
                  <a:gd name="connsiteY3" fmla="*/ 0 h 1014908"/>
                  <a:gd name="connsiteX4" fmla="*/ 481231 w 481231"/>
                  <a:gd name="connsiteY4" fmla="*/ 131735 h 1014908"/>
                  <a:gd name="connsiteX5" fmla="*/ 481231 w 481231"/>
                  <a:gd name="connsiteY5" fmla="*/ 449300 h 1014908"/>
                  <a:gd name="connsiteX6" fmla="*/ 436716 w 481231"/>
                  <a:gd name="connsiteY6" fmla="*/ 494565 h 1014908"/>
                  <a:gd name="connsiteX7" fmla="*/ 392246 w 481231"/>
                  <a:gd name="connsiteY7" fmla="*/ 449300 h 1014908"/>
                  <a:gd name="connsiteX8" fmla="*/ 392246 w 481231"/>
                  <a:gd name="connsiteY8" fmla="*/ 162385 h 1014908"/>
                  <a:gd name="connsiteX9" fmla="*/ 368784 w 481231"/>
                  <a:gd name="connsiteY9" fmla="*/ 162385 h 1014908"/>
                  <a:gd name="connsiteX10" fmla="*/ 368784 w 481231"/>
                  <a:gd name="connsiteY10" fmla="*/ 955130 h 1014908"/>
                  <a:gd name="connsiteX11" fmla="*/ 308081 w 481231"/>
                  <a:gd name="connsiteY11" fmla="*/ 1014908 h 1014908"/>
                  <a:gd name="connsiteX12" fmla="*/ 248198 w 481231"/>
                  <a:gd name="connsiteY12" fmla="*/ 955130 h 1014908"/>
                  <a:gd name="connsiteX13" fmla="*/ 248198 w 481231"/>
                  <a:gd name="connsiteY13" fmla="*/ 496899 h 1014908"/>
                  <a:gd name="connsiteX14" fmla="*/ 248127 w 481231"/>
                  <a:gd name="connsiteY14" fmla="*/ 496899 h 1014908"/>
                  <a:gd name="connsiteX15" fmla="*/ 233104 w 481231"/>
                  <a:gd name="connsiteY15" fmla="*/ 496899 h 1014908"/>
                  <a:gd name="connsiteX16" fmla="*/ 233033 w 481231"/>
                  <a:gd name="connsiteY16" fmla="*/ 496899 h 1014908"/>
                  <a:gd name="connsiteX17" fmla="*/ 233033 w 481231"/>
                  <a:gd name="connsiteY17" fmla="*/ 955130 h 1014908"/>
                  <a:gd name="connsiteX18" fmla="*/ 173150 w 481231"/>
                  <a:gd name="connsiteY18" fmla="*/ 1014908 h 1014908"/>
                  <a:gd name="connsiteX19" fmla="*/ 112447 w 481231"/>
                  <a:gd name="connsiteY19" fmla="*/ 955130 h 1014908"/>
                  <a:gd name="connsiteX20" fmla="*/ 112447 w 481231"/>
                  <a:gd name="connsiteY20" fmla="*/ 162385 h 1014908"/>
                  <a:gd name="connsiteX21" fmla="*/ 88985 w 481231"/>
                  <a:gd name="connsiteY21" fmla="*/ 162385 h 1014908"/>
                  <a:gd name="connsiteX22" fmla="*/ 88985 w 481231"/>
                  <a:gd name="connsiteY22" fmla="*/ 449300 h 1014908"/>
                  <a:gd name="connsiteX23" fmla="*/ 44515 w 481231"/>
                  <a:gd name="connsiteY23" fmla="*/ 494565 h 1014908"/>
                  <a:gd name="connsiteX24" fmla="*/ 0 w 481231"/>
                  <a:gd name="connsiteY24" fmla="*/ 449300 h 1014908"/>
                  <a:gd name="connsiteX25" fmla="*/ 0 w 481231"/>
                  <a:gd name="connsiteY25" fmla="*/ 131735 h 1014908"/>
                  <a:gd name="connsiteX26" fmla="*/ 132681 w 481231"/>
                  <a:gd name="connsiteY26" fmla="*/ 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231" h="1014908">
                    <a:moveTo>
                      <a:pt x="132681" y="0"/>
                    </a:moveTo>
                    <a:lnTo>
                      <a:pt x="233104" y="0"/>
                    </a:lnTo>
                    <a:lnTo>
                      <a:pt x="248127" y="0"/>
                    </a:lnTo>
                    <a:lnTo>
                      <a:pt x="348550" y="0"/>
                    </a:lnTo>
                    <a:cubicBezTo>
                      <a:pt x="422165" y="0"/>
                      <a:pt x="481231" y="58966"/>
                      <a:pt x="481231" y="131735"/>
                    </a:cubicBezTo>
                    <a:lnTo>
                      <a:pt x="481231" y="449300"/>
                    </a:lnTo>
                    <a:cubicBezTo>
                      <a:pt x="481231" y="474368"/>
                      <a:pt x="460997" y="494565"/>
                      <a:pt x="436716" y="494565"/>
                    </a:cubicBezTo>
                    <a:cubicBezTo>
                      <a:pt x="411662" y="494565"/>
                      <a:pt x="392246" y="474368"/>
                      <a:pt x="392246" y="449300"/>
                    </a:cubicBezTo>
                    <a:lnTo>
                      <a:pt x="392246" y="162385"/>
                    </a:lnTo>
                    <a:lnTo>
                      <a:pt x="368784" y="162385"/>
                    </a:lnTo>
                    <a:lnTo>
                      <a:pt x="368784" y="955130"/>
                    </a:lnTo>
                    <a:cubicBezTo>
                      <a:pt x="368784" y="988216"/>
                      <a:pt x="341275" y="1014908"/>
                      <a:pt x="308081" y="1014908"/>
                    </a:cubicBezTo>
                    <a:cubicBezTo>
                      <a:pt x="274934" y="1014908"/>
                      <a:pt x="248198" y="988216"/>
                      <a:pt x="248198" y="955130"/>
                    </a:cubicBezTo>
                    <a:lnTo>
                      <a:pt x="248198" y="496899"/>
                    </a:lnTo>
                    <a:lnTo>
                      <a:pt x="248127" y="496899"/>
                    </a:lnTo>
                    <a:lnTo>
                      <a:pt x="233104" y="496899"/>
                    </a:lnTo>
                    <a:lnTo>
                      <a:pt x="233033" y="496899"/>
                    </a:lnTo>
                    <a:lnTo>
                      <a:pt x="233033" y="955130"/>
                    </a:lnTo>
                    <a:cubicBezTo>
                      <a:pt x="233033" y="988216"/>
                      <a:pt x="206297" y="1014908"/>
                      <a:pt x="173150" y="1014908"/>
                    </a:cubicBezTo>
                    <a:cubicBezTo>
                      <a:pt x="139956" y="1014908"/>
                      <a:pt x="112447" y="988216"/>
                      <a:pt x="112447" y="955130"/>
                    </a:cubicBezTo>
                    <a:lnTo>
                      <a:pt x="112447" y="162385"/>
                    </a:lnTo>
                    <a:lnTo>
                      <a:pt x="88985" y="162385"/>
                    </a:lnTo>
                    <a:lnTo>
                      <a:pt x="88985" y="449300"/>
                    </a:lnTo>
                    <a:cubicBezTo>
                      <a:pt x="88985" y="474368"/>
                      <a:pt x="69569" y="494565"/>
                      <a:pt x="44515" y="494565"/>
                    </a:cubicBezTo>
                    <a:cubicBezTo>
                      <a:pt x="20234" y="494565"/>
                      <a:pt x="0" y="474368"/>
                      <a:pt x="0" y="449300"/>
                    </a:cubicBezTo>
                    <a:lnTo>
                      <a:pt x="0" y="131735"/>
                    </a:lnTo>
                    <a:cubicBezTo>
                      <a:pt x="0" y="58966"/>
                      <a:pt x="59066" y="0"/>
                      <a:pt x="132681" y="0"/>
                    </a:cubicBezTo>
                    <a:close/>
                  </a:path>
                </a:pathLst>
              </a:cu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05050"/>
                  </a:solidFill>
                  <a:effectLst/>
                  <a:uLnTx/>
                  <a:uFillTx/>
                </a:endParaRPr>
              </a:p>
            </p:txBody>
          </p:sp>
          <p:sp>
            <p:nvSpPr>
              <p:cNvPr id="111" name="Oval 38"/>
              <p:cNvSpPr>
                <a:spLocks noChangeArrowheads="1"/>
              </p:cNvSpPr>
              <p:nvPr/>
            </p:nvSpPr>
            <p:spPr bwMode="black">
              <a:xfrm>
                <a:off x="2394522" y="2057415"/>
                <a:ext cx="203309" cy="206003"/>
              </a:xfrm>
              <a:prstGeom prst="ellipse">
                <a:avLst/>
              </a:prstGeom>
              <a:solidFill>
                <a:srgbClr val="0072C6">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05050"/>
                  </a:solidFill>
                  <a:effectLst/>
                  <a:uLnTx/>
                  <a:uFillTx/>
                </a:endParaRPr>
              </a:p>
            </p:txBody>
          </p:sp>
        </p:grpSp>
      </p:grpSp>
      <p:grpSp>
        <p:nvGrpSpPr>
          <p:cNvPr id="112" name="Group 111"/>
          <p:cNvGrpSpPr/>
          <p:nvPr/>
        </p:nvGrpSpPr>
        <p:grpSpPr>
          <a:xfrm>
            <a:off x="5263915" y="3019122"/>
            <a:ext cx="4663440" cy="365760"/>
            <a:chOff x="1824029" y="2783814"/>
            <a:chExt cx="4663440" cy="365760"/>
          </a:xfrm>
        </p:grpSpPr>
        <p:cxnSp>
          <p:nvCxnSpPr>
            <p:cNvPr id="113" name="Straight Arrow Connector 112"/>
            <p:cNvCxnSpPr/>
            <p:nvPr/>
          </p:nvCxnSpPr>
          <p:spPr>
            <a:xfrm flipH="1">
              <a:off x="1824029" y="2966694"/>
              <a:ext cx="4663440" cy="0"/>
            </a:xfrm>
            <a:prstGeom prst="straightConnector1">
              <a:avLst/>
            </a:prstGeom>
            <a:noFill/>
            <a:ln w="76200" cap="flat" cmpd="sng" algn="ctr">
              <a:solidFill>
                <a:srgbClr val="D2D2D2">
                  <a:lumMod val="50000"/>
                </a:srgbClr>
              </a:solidFill>
              <a:prstDash val="solid"/>
              <a:headEnd type="triangle"/>
              <a:tailEnd type="none"/>
            </a:ln>
            <a:effectLst/>
          </p:spPr>
        </p:cxnSp>
        <p:sp>
          <p:nvSpPr>
            <p:cNvPr id="114" name="TextBox 113"/>
            <p:cNvSpPr txBox="1"/>
            <p:nvPr/>
          </p:nvSpPr>
          <p:spPr>
            <a:xfrm flipH="1">
              <a:off x="3972869" y="2783814"/>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2</a:t>
              </a:r>
              <a:endParaRPr kumimoji="0" lang="en-US" sz="2400" b="0" i="0" u="none" strike="noStrike" kern="0" cap="none" spc="0" normalizeH="0" baseline="0" noProof="0" dirty="0">
                <a:ln>
                  <a:noFill/>
                </a:ln>
                <a:solidFill>
                  <a:srgbClr val="505050"/>
                </a:solidFill>
                <a:effectLst/>
                <a:uLnTx/>
                <a:uFillTx/>
              </a:endParaRPr>
            </a:p>
          </p:txBody>
        </p:sp>
      </p:grpSp>
      <p:grpSp>
        <p:nvGrpSpPr>
          <p:cNvPr id="115" name="Group 114"/>
          <p:cNvGrpSpPr/>
          <p:nvPr/>
        </p:nvGrpSpPr>
        <p:grpSpPr>
          <a:xfrm>
            <a:off x="6963272" y="4118648"/>
            <a:ext cx="1409604" cy="1358822"/>
            <a:chOff x="2669526" y="3673493"/>
            <a:chExt cx="1409604" cy="1358822"/>
          </a:xfrm>
        </p:grpSpPr>
        <p:sp>
          <p:nvSpPr>
            <p:cNvPr id="116" name="Freeform 20"/>
            <p:cNvSpPr>
              <a:spLocks noEditPoints="1"/>
            </p:cNvSpPr>
            <p:nvPr/>
          </p:nvSpPr>
          <p:spPr bwMode="black">
            <a:xfrm>
              <a:off x="2815386" y="3673493"/>
              <a:ext cx="1117884" cy="777194"/>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0072C6">
                <a:lumMod val="50000"/>
              </a:srgbClr>
            </a:solidFill>
          </p:spPr>
          <p:txBody>
            <a:bodyPr vert="horz" wrap="square" lIns="82305" tIns="41153" rIns="82305" bIns="4115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endParaRPr>
            </a:p>
          </p:txBody>
        </p:sp>
        <p:sp>
          <p:nvSpPr>
            <p:cNvPr id="117" name="Rectangle 116"/>
            <p:cNvSpPr/>
            <p:nvPr/>
          </p:nvSpPr>
          <p:spPr>
            <a:xfrm>
              <a:off x="2669526" y="4601428"/>
              <a:ext cx="1409604" cy="430887"/>
            </a:xfrm>
            <a:prstGeom prst="rect">
              <a:avLst/>
            </a:prstGeom>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Windows10</a:t>
              </a:r>
              <a:br>
                <a:rPr kumimoji="0" lang="en-US" sz="1400" b="0" i="0" u="none" strike="noStrike" kern="0" cap="none" spc="0" normalizeH="0" baseline="0" noProof="0" dirty="0">
                  <a:ln>
                    <a:noFill/>
                  </a:ln>
                  <a:solidFill>
                    <a:srgbClr val="505050"/>
                  </a:solidFill>
                  <a:effectLst/>
                  <a:uLnTx/>
                  <a:uFillTx/>
                </a:rPr>
              </a:br>
              <a:endParaRPr kumimoji="0" lang="en-US" sz="1400" b="0" i="0" u="none" strike="noStrike" kern="0" cap="none" spc="0" normalizeH="0" baseline="0" noProof="0" dirty="0">
                <a:ln>
                  <a:noFill/>
                </a:ln>
                <a:solidFill>
                  <a:srgbClr val="505050"/>
                </a:solidFill>
                <a:effectLst/>
                <a:uLnTx/>
                <a:uFillTx/>
              </a:endParaRPr>
            </a:p>
          </p:txBody>
        </p:sp>
      </p:grpSp>
      <p:grpSp>
        <p:nvGrpSpPr>
          <p:cNvPr id="118" name="Group 117"/>
          <p:cNvGrpSpPr/>
          <p:nvPr/>
        </p:nvGrpSpPr>
        <p:grpSpPr>
          <a:xfrm>
            <a:off x="8372875" y="4040618"/>
            <a:ext cx="1554480" cy="365760"/>
            <a:chOff x="4841549" y="3580049"/>
            <a:chExt cx="1554480" cy="365760"/>
          </a:xfrm>
        </p:grpSpPr>
        <p:cxnSp>
          <p:nvCxnSpPr>
            <p:cNvPr id="119" name="Straight Arrow Connector 118"/>
            <p:cNvCxnSpPr/>
            <p:nvPr/>
          </p:nvCxnSpPr>
          <p:spPr>
            <a:xfrm flipH="1">
              <a:off x="4841549" y="3762929"/>
              <a:ext cx="1554480" cy="0"/>
            </a:xfrm>
            <a:prstGeom prst="straightConnector1">
              <a:avLst/>
            </a:prstGeom>
            <a:noFill/>
            <a:ln w="76200" cap="flat" cmpd="sng" algn="ctr">
              <a:solidFill>
                <a:srgbClr val="D2D2D2">
                  <a:lumMod val="50000"/>
                </a:srgbClr>
              </a:solidFill>
              <a:prstDash val="solid"/>
              <a:headEnd type="none"/>
              <a:tailEnd type="triangle"/>
            </a:ln>
            <a:effectLst/>
          </p:spPr>
        </p:cxnSp>
        <p:sp>
          <p:nvSpPr>
            <p:cNvPr id="120" name="TextBox 119"/>
            <p:cNvSpPr txBox="1"/>
            <p:nvPr/>
          </p:nvSpPr>
          <p:spPr>
            <a:xfrm flipH="1">
              <a:off x="5393455" y="3580049"/>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3</a:t>
              </a:r>
              <a:endParaRPr kumimoji="0" lang="en-US" sz="2400" b="0" i="0" u="none" strike="noStrike" kern="0" cap="none" spc="0" normalizeH="0" baseline="0" noProof="0" dirty="0">
                <a:ln>
                  <a:noFill/>
                </a:ln>
                <a:solidFill>
                  <a:srgbClr val="505050"/>
                </a:solidFill>
                <a:effectLst/>
                <a:uLnTx/>
                <a:uFillTx/>
              </a:endParaRPr>
            </a:p>
          </p:txBody>
        </p:sp>
      </p:grpSp>
      <p:grpSp>
        <p:nvGrpSpPr>
          <p:cNvPr id="121" name="Group 120"/>
          <p:cNvGrpSpPr>
            <a:grpSpLocks noChangeAspect="1"/>
          </p:cNvGrpSpPr>
          <p:nvPr/>
        </p:nvGrpSpPr>
        <p:grpSpPr>
          <a:xfrm>
            <a:off x="4286176" y="3863623"/>
            <a:ext cx="953857" cy="822960"/>
            <a:chOff x="1494617" y="5321228"/>
            <a:chExt cx="1059841" cy="914400"/>
          </a:xfrm>
        </p:grpSpPr>
        <p:sp>
          <p:nvSpPr>
            <p:cNvPr id="122" name="Rounded Rectangle 2067"/>
            <p:cNvSpPr>
              <a:spLocks noChangeAspect="1"/>
            </p:cNvSpPr>
            <p:nvPr/>
          </p:nvSpPr>
          <p:spPr bwMode="auto">
            <a:xfrm flipH="1">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3" name="Rectangle 122"/>
            <p:cNvSpPr/>
            <p:nvPr/>
          </p:nvSpPr>
          <p:spPr>
            <a:xfrm>
              <a:off x="1650389" y="5588589"/>
              <a:ext cx="718787" cy="430887"/>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Intranet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Resource</a:t>
              </a:r>
            </a:p>
          </p:txBody>
        </p:sp>
      </p:grpSp>
      <p:grpSp>
        <p:nvGrpSpPr>
          <p:cNvPr id="124" name="Group 123"/>
          <p:cNvGrpSpPr/>
          <p:nvPr/>
        </p:nvGrpSpPr>
        <p:grpSpPr>
          <a:xfrm flipH="1">
            <a:off x="5408793" y="4040618"/>
            <a:ext cx="1554480" cy="365760"/>
            <a:chOff x="4841549" y="3580049"/>
            <a:chExt cx="1554480" cy="365760"/>
          </a:xfrm>
        </p:grpSpPr>
        <p:cxnSp>
          <p:nvCxnSpPr>
            <p:cNvPr id="125" name="Straight Arrow Connector 124"/>
            <p:cNvCxnSpPr/>
            <p:nvPr/>
          </p:nvCxnSpPr>
          <p:spPr>
            <a:xfrm flipH="1">
              <a:off x="4841549" y="3762929"/>
              <a:ext cx="1554480" cy="0"/>
            </a:xfrm>
            <a:prstGeom prst="straightConnector1">
              <a:avLst/>
            </a:prstGeom>
            <a:noFill/>
            <a:ln w="76200" cap="flat" cmpd="sng" algn="ctr">
              <a:solidFill>
                <a:srgbClr val="D2D2D2">
                  <a:lumMod val="50000"/>
                </a:srgbClr>
              </a:solidFill>
              <a:prstDash val="solid"/>
              <a:headEnd type="triangle"/>
              <a:tailEnd type="none"/>
            </a:ln>
            <a:effectLst/>
          </p:spPr>
        </p:cxnSp>
        <p:sp>
          <p:nvSpPr>
            <p:cNvPr id="126" name="TextBox 125"/>
            <p:cNvSpPr txBox="1"/>
            <p:nvPr/>
          </p:nvSpPr>
          <p:spPr>
            <a:xfrm flipH="1">
              <a:off x="5393455" y="3580049"/>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4</a:t>
              </a:r>
              <a:endParaRPr kumimoji="0" lang="en-US" sz="2400" b="0" i="0" u="none" strike="noStrike" kern="0" cap="none" spc="0" normalizeH="0" baseline="0" noProof="0" dirty="0">
                <a:ln>
                  <a:noFill/>
                </a:ln>
                <a:solidFill>
                  <a:srgbClr val="505050"/>
                </a:solidFill>
                <a:effectLst/>
                <a:uLnTx/>
                <a:uFillTx/>
              </a:endParaRPr>
            </a:p>
          </p:txBody>
        </p:sp>
      </p:grpSp>
      <p:grpSp>
        <p:nvGrpSpPr>
          <p:cNvPr id="127" name="Group 126"/>
          <p:cNvGrpSpPr/>
          <p:nvPr/>
        </p:nvGrpSpPr>
        <p:grpSpPr>
          <a:xfrm flipH="1">
            <a:off x="5408793" y="5007570"/>
            <a:ext cx="1554480" cy="365760"/>
            <a:chOff x="4841549" y="3580049"/>
            <a:chExt cx="1554480" cy="365760"/>
          </a:xfrm>
        </p:grpSpPr>
        <p:cxnSp>
          <p:nvCxnSpPr>
            <p:cNvPr id="128" name="Straight Arrow Connector 127"/>
            <p:cNvCxnSpPr/>
            <p:nvPr/>
          </p:nvCxnSpPr>
          <p:spPr>
            <a:xfrm flipH="1">
              <a:off x="4841549" y="3762929"/>
              <a:ext cx="1554480" cy="0"/>
            </a:xfrm>
            <a:prstGeom prst="straightConnector1">
              <a:avLst/>
            </a:prstGeom>
            <a:noFill/>
            <a:ln w="76200" cap="flat" cmpd="sng" algn="ctr">
              <a:solidFill>
                <a:srgbClr val="D2D2D2">
                  <a:lumMod val="50000"/>
                </a:srgbClr>
              </a:solidFill>
              <a:prstDash val="solid"/>
              <a:headEnd type="triangle"/>
              <a:tailEnd type="none"/>
            </a:ln>
            <a:effectLst/>
          </p:spPr>
        </p:cxnSp>
        <p:sp>
          <p:nvSpPr>
            <p:cNvPr id="129" name="TextBox 128"/>
            <p:cNvSpPr txBox="1"/>
            <p:nvPr/>
          </p:nvSpPr>
          <p:spPr>
            <a:xfrm flipH="1">
              <a:off x="5393455" y="3580049"/>
              <a:ext cx="365760" cy="365760"/>
            </a:xfrm>
            <a:prstGeom prst="ellipse">
              <a:avLst/>
            </a:prstGeom>
            <a:solidFill>
              <a:srgbClr val="FFFFFF">
                <a:lumMod val="95000"/>
              </a:srgbClr>
            </a:solidFill>
            <a:ln w="57150">
              <a:solidFill>
                <a:srgbClr val="D2D2D2">
                  <a:lumMod val="50000"/>
                </a:srgbClr>
              </a:solidFill>
            </a:ln>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505050"/>
                  </a:solidFill>
                  <a:effectLst/>
                  <a:uLnTx/>
                  <a:uFillTx/>
                </a:rPr>
                <a:t>4</a:t>
              </a:r>
              <a:endParaRPr kumimoji="0" lang="en-US" sz="2400" b="0" i="0" u="none" strike="noStrike" kern="0" cap="none" spc="0" normalizeH="0" baseline="0" noProof="0" dirty="0">
                <a:ln>
                  <a:noFill/>
                </a:ln>
                <a:solidFill>
                  <a:srgbClr val="505050"/>
                </a:solidFill>
                <a:effectLst/>
                <a:uLnTx/>
                <a:uFillTx/>
              </a:endParaRPr>
            </a:p>
          </p:txBody>
        </p:sp>
      </p:grpSp>
      <p:sp>
        <p:nvSpPr>
          <p:cNvPr id="130" name="TextBox 129"/>
          <p:cNvSpPr txBox="1"/>
          <p:nvPr/>
        </p:nvSpPr>
        <p:spPr>
          <a:xfrm flipH="1">
            <a:off x="8436957" y="3611679"/>
            <a:ext cx="1341407" cy="3046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Here is your authorization token</a:t>
            </a:r>
          </a:p>
        </p:txBody>
      </p:sp>
      <p:sp>
        <p:nvSpPr>
          <p:cNvPr id="131" name="TextBox 130"/>
          <p:cNvSpPr txBox="1"/>
          <p:nvPr/>
        </p:nvSpPr>
        <p:spPr>
          <a:xfrm flipH="1">
            <a:off x="5394856" y="3754039"/>
            <a:ext cx="1667261"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I trust tokens from IDP</a:t>
            </a:r>
          </a:p>
        </p:txBody>
      </p:sp>
      <p:sp>
        <p:nvSpPr>
          <p:cNvPr id="132" name="TextBox 131"/>
          <p:cNvSpPr txBox="1"/>
          <p:nvPr/>
        </p:nvSpPr>
        <p:spPr>
          <a:xfrm flipH="1">
            <a:off x="5693755" y="4748516"/>
            <a:ext cx="1069461" cy="15234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rgbClr val="505050"/>
                    </a:gs>
                    <a:gs pos="30000">
                      <a:srgbClr val="505050"/>
                    </a:gs>
                  </a:gsLst>
                  <a:lin ang="5400000" scaled="0"/>
                </a:gradFill>
                <a:effectLst/>
                <a:uLnTx/>
                <a:uFillTx/>
              </a:rPr>
              <a:t>So do I</a:t>
            </a:r>
          </a:p>
        </p:txBody>
      </p:sp>
      <p:grpSp>
        <p:nvGrpSpPr>
          <p:cNvPr id="133" name="Group 132"/>
          <p:cNvGrpSpPr>
            <a:grpSpLocks noChangeAspect="1"/>
          </p:cNvGrpSpPr>
          <p:nvPr/>
        </p:nvGrpSpPr>
        <p:grpSpPr>
          <a:xfrm>
            <a:off x="4286176" y="4840622"/>
            <a:ext cx="953857" cy="822960"/>
            <a:chOff x="1494617" y="5321228"/>
            <a:chExt cx="1059841" cy="914400"/>
          </a:xfrm>
        </p:grpSpPr>
        <p:sp>
          <p:nvSpPr>
            <p:cNvPr id="134" name="Rounded Rectangle 2067"/>
            <p:cNvSpPr>
              <a:spLocks noChangeAspect="1"/>
            </p:cNvSpPr>
            <p:nvPr/>
          </p:nvSpPr>
          <p:spPr bwMode="auto">
            <a:xfrm flipH="1">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5" name="Rectangle 134"/>
            <p:cNvSpPr/>
            <p:nvPr/>
          </p:nvSpPr>
          <p:spPr>
            <a:xfrm>
              <a:off x="1650389" y="5588589"/>
              <a:ext cx="718787" cy="430887"/>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Intranet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Resource</a:t>
              </a:r>
            </a:p>
          </p:txBody>
        </p:sp>
      </p:grpSp>
      <p:sp>
        <p:nvSpPr>
          <p:cNvPr id="136" name="Rectangle 135"/>
          <p:cNvSpPr/>
          <p:nvPr/>
        </p:nvSpPr>
        <p:spPr bwMode="auto">
          <a:xfrm>
            <a:off x="0" y="1233750"/>
            <a:ext cx="12436475" cy="70001"/>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Rectangle 136"/>
          <p:cNvSpPr/>
          <p:nvPr/>
        </p:nvSpPr>
        <p:spPr bwMode="auto">
          <a:xfrm>
            <a:off x="0" y="6489985"/>
            <a:ext cx="12436475" cy="504540"/>
          </a:xfrm>
          <a:prstGeom prst="rect">
            <a:avLst/>
          </a:prstGeom>
          <a:solidFill>
            <a:srgbClr val="0072C6">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1836" b="0" i="0" u="none" strike="noStrike" kern="0" cap="none" spc="-51"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 name="TextBox 137"/>
          <p:cNvSpPr txBox="1"/>
          <p:nvPr/>
        </p:nvSpPr>
        <p:spPr>
          <a:xfrm>
            <a:off x="247243" y="2009962"/>
            <a:ext cx="3655320" cy="1403461"/>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000" b="1" i="0" u="none" strike="noStrike" kern="0" cap="none" spc="-100" normalizeH="0" baseline="0" noProof="0" dirty="0">
                <a:ln w="3175">
                  <a:noFill/>
                </a:ln>
                <a:solidFill>
                  <a:srgbClr val="505050"/>
                </a:solidFill>
                <a:effectLst/>
                <a:uLnTx/>
                <a:uFillTx/>
              </a:rPr>
              <a:t>A NEW APPROACH</a:t>
            </a:r>
          </a:p>
        </p:txBody>
      </p:sp>
    </p:spTree>
    <p:extLst>
      <p:ext uri="{BB962C8B-B14F-4D97-AF65-F5344CB8AC3E}">
        <p14:creationId xmlns:p14="http://schemas.microsoft.com/office/powerpoint/2010/main" val="3884721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fade">
                                      <p:cBhvr>
                                        <p:cTn id="18" dur="500"/>
                                        <p:tgtEl>
                                          <p:spTgt spid="106"/>
                                        </p:tgtEl>
                                      </p:cBhvr>
                                    </p:animEffect>
                                  </p:childTnLst>
                                </p:cTn>
                              </p:par>
                              <p:par>
                                <p:cTn id="19" presetID="10" presetClass="entr" presetSubtype="0"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fade">
                                      <p:cBhvr>
                                        <p:cTn id="21" dur="500"/>
                                        <p:tgtEl>
                                          <p:spTgt spid="1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par>
                                <p:cTn id="27" presetID="10" presetClass="entr" presetSubtype="0" fill="hold" nodeType="with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500"/>
                                        <p:tgtEl>
                                          <p:spTgt spid="118"/>
                                        </p:tgtEl>
                                      </p:cBhvr>
                                    </p:animEffect>
                                  </p:childTnLst>
                                </p:cTn>
                              </p:par>
                              <p:par>
                                <p:cTn id="30" presetID="10" presetClass="entr" presetSubtype="0" fill="hold" nodeType="with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500"/>
                                        <p:tgtEl>
                                          <p:spTgt spid="1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0"/>
                                  </p:stCondLst>
                                  <p:childTnLst>
                                    <p:set>
                                      <p:cBhvr>
                                        <p:cTn id="39" dur="1" fill="hold">
                                          <p:stCondLst>
                                            <p:cond delay="0"/>
                                          </p:stCondLst>
                                        </p:cTn>
                                        <p:tgtEl>
                                          <p:spTgt spid="124"/>
                                        </p:tgtEl>
                                        <p:attrNameLst>
                                          <p:attrName>style.visibility</p:attrName>
                                        </p:attrNameLst>
                                      </p:cBhvr>
                                      <p:to>
                                        <p:strVal val="visible"/>
                                      </p:to>
                                    </p:set>
                                    <p:animEffect transition="in" filter="fade">
                                      <p:cBhvr>
                                        <p:cTn id="40" dur="500"/>
                                        <p:tgtEl>
                                          <p:spTgt spid="124"/>
                                        </p:tgtEl>
                                      </p:cBhvr>
                                    </p:animEffect>
                                  </p:childTnLst>
                                </p:cTn>
                              </p:par>
                              <p:par>
                                <p:cTn id="41" presetID="10" presetClass="entr" presetSubtype="0" fill="hold" nodeType="with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fade">
                                      <p:cBhvr>
                                        <p:cTn id="43" dur="500"/>
                                        <p:tgtEl>
                                          <p:spTgt spid="1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2"/>
                                        </p:tgtEl>
                                        <p:attrNameLst>
                                          <p:attrName>style.visibility</p:attrName>
                                        </p:attrNameLst>
                                      </p:cBhvr>
                                      <p:to>
                                        <p:strVal val="visible"/>
                                      </p:to>
                                    </p:set>
                                    <p:animEffect transition="in" filter="fade">
                                      <p:cBhvr>
                                        <p:cTn id="46" dur="500"/>
                                        <p:tgtEl>
                                          <p:spTgt spid="132"/>
                                        </p:tgtEl>
                                      </p:cBhvr>
                                    </p:animEffect>
                                  </p:childTnLst>
                                </p:cTn>
                              </p:par>
                              <p:par>
                                <p:cTn id="47" presetID="10" presetClass="entr" presetSubtype="0" fill="hold" nodeType="withEffect">
                                  <p:stCondLst>
                                    <p:cond delay="0"/>
                                  </p:stCondLst>
                                  <p:childTnLst>
                                    <p:set>
                                      <p:cBhvr>
                                        <p:cTn id="48" dur="1" fill="hold">
                                          <p:stCondLst>
                                            <p:cond delay="0"/>
                                          </p:stCondLst>
                                        </p:cTn>
                                        <p:tgtEl>
                                          <p:spTgt spid="127"/>
                                        </p:tgtEl>
                                        <p:attrNameLst>
                                          <p:attrName>style.visibility</p:attrName>
                                        </p:attrNameLst>
                                      </p:cBhvr>
                                      <p:to>
                                        <p:strVal val="visible"/>
                                      </p:to>
                                    </p:set>
                                    <p:animEffect transition="in" filter="fade">
                                      <p:cBhvr>
                                        <p:cTn id="49" dur="500"/>
                                        <p:tgtEl>
                                          <p:spTgt spid="127"/>
                                        </p:tgtEl>
                                      </p:cBhvr>
                                    </p:animEffect>
                                  </p:childTnLst>
                                </p:cTn>
                              </p:par>
                              <p:par>
                                <p:cTn id="50" presetID="10" presetClass="entr" presetSubtype="0" fill="hold" nodeType="with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p:bldP spid="106" grpId="0"/>
      <p:bldP spid="130" grpId="0"/>
      <p:bldP spid="131" grpId="0"/>
      <p:bldP spid="1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1839918"/>
            <a:ext cx="12436475" cy="400878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Title 1"/>
          <p:cNvSpPr txBox="1">
            <a:spLocks/>
          </p:cNvSpPr>
          <p:nvPr/>
        </p:nvSpPr>
        <p:spPr>
          <a:xfrm>
            <a:off x="695003" y="2130038"/>
            <a:ext cx="4255840" cy="1329595"/>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400" dirty="0">
                <a:solidFill>
                  <a:srgbClr val="FFFFFF"/>
                </a:solidFill>
                <a:latin typeface="Segoe UI Semibold" panose="020B0702040204020203" pitchFamily="34" charset="0"/>
                <a:cs typeface="Segoe UI Semibold" panose="020B0702040204020203" pitchFamily="34" charset="0"/>
              </a:rPr>
              <a:t>PIN</a:t>
            </a:r>
          </a:p>
          <a:p>
            <a:r>
              <a:rPr lang="en-US" sz="2400" dirty="0">
                <a:solidFill>
                  <a:srgbClr val="FFFFFF"/>
                </a:solidFill>
                <a:latin typeface="Segoe UI" panose="020B0502040204020203" pitchFamily="34" charset="0"/>
                <a:cs typeface="Segoe UI" panose="020B0502040204020203" pitchFamily="34" charset="0"/>
              </a:rPr>
              <a:t>Simplest implementation option</a:t>
            </a:r>
          </a:p>
          <a:p>
            <a:r>
              <a:rPr lang="en-US" sz="2400" dirty="0">
                <a:solidFill>
                  <a:srgbClr val="FFFFFF"/>
                </a:solidFill>
                <a:latin typeface="Segoe UI" panose="020B0502040204020203" pitchFamily="34" charset="0"/>
                <a:cs typeface="Segoe UI" panose="020B0502040204020203" pitchFamily="34" charset="0"/>
              </a:rPr>
              <a:t>No hardware dependencies</a:t>
            </a:r>
          </a:p>
          <a:p>
            <a:r>
              <a:rPr lang="en-US" sz="2400" dirty="0">
                <a:solidFill>
                  <a:srgbClr val="FFFFFF"/>
                </a:solidFill>
                <a:latin typeface="Segoe UI" panose="020B0502040204020203" pitchFamily="34" charset="0"/>
                <a:cs typeface="Segoe UI" panose="020B0502040204020203" pitchFamily="34" charset="0"/>
              </a:rPr>
              <a:t>User familiarity</a:t>
            </a:r>
            <a:endParaRPr lang="en-US" sz="2400" dirty="0">
              <a:solidFill>
                <a:srgbClr val="FFFFFF"/>
              </a:solidFill>
              <a:latin typeface="Segoe UI Semibold" panose="020B0702040204020203" pitchFamily="34" charset="0"/>
              <a:cs typeface="Segoe UI Semibold" panose="020B0702040204020203" pitchFamily="34" charset="0"/>
            </a:endParaRPr>
          </a:p>
        </p:txBody>
      </p:sp>
      <p:grpSp>
        <p:nvGrpSpPr>
          <p:cNvPr id="6" name="Group 5"/>
          <p:cNvGrpSpPr/>
          <p:nvPr/>
        </p:nvGrpSpPr>
        <p:grpSpPr>
          <a:xfrm>
            <a:off x="4493178" y="1707929"/>
            <a:ext cx="8239846" cy="4971272"/>
            <a:chOff x="4695374" y="1628773"/>
            <a:chExt cx="7315744" cy="4413741"/>
          </a:xfrm>
        </p:grpSpPr>
        <p:sp>
          <p:nvSpPr>
            <p:cNvPr id="4" name="Rectangle 3"/>
            <p:cNvSpPr/>
            <p:nvPr/>
          </p:nvSpPr>
          <p:spPr bwMode="auto">
            <a:xfrm>
              <a:off x="4785385" y="5346699"/>
              <a:ext cx="7117030" cy="695815"/>
            </a:xfrm>
            <a:prstGeom prst="rect">
              <a:avLst/>
            </a:prstGeom>
            <a:gradFill>
              <a:gsLst>
                <a:gs pos="100000">
                  <a:schemeClr val="bg1">
                    <a:alpha val="0"/>
                  </a:schemeClr>
                </a:gs>
                <a:gs pos="0">
                  <a:schemeClr val="bg1">
                    <a:alpha val="7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6" name="Picture 45"/>
            <p:cNvPicPr>
              <a:picLocks noChangeAspect="1"/>
            </p:cNvPicPr>
            <p:nvPr/>
          </p:nvPicPr>
          <p:blipFill rotWithShape="1">
            <a:blip r:embed="rId3"/>
            <a:srcRect t="843" r="902" b="1476"/>
            <a:stretch/>
          </p:blipFill>
          <p:spPr>
            <a:xfrm>
              <a:off x="5590795" y="1925426"/>
              <a:ext cx="5509648" cy="2974234"/>
            </a:xfrm>
            <a:prstGeom prst="rect">
              <a:avLst/>
            </a:prstGeom>
            <a:solidFill>
              <a:srgbClr val="DC3C00"/>
            </a:solidFill>
            <a:ln w="10795" cap="flat" cmpd="sng" algn="ctr">
              <a:noFill/>
              <a:prstDash val="solid"/>
              <a:headEnd type="none" w="med" len="med"/>
              <a:tailEnd type="none" w="med" len="med"/>
            </a:ln>
            <a:effectLst>
              <a:innerShdw blurRad="88900" dist="38100" dir="18900000">
                <a:prstClr val="black">
                  <a:alpha val="15000"/>
                </a:prstClr>
              </a:innerShdw>
            </a:effectLst>
          </p:spPr>
        </p:pic>
        <p:pic>
          <p:nvPicPr>
            <p:cNvPr id="57" name="Picture 5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695374" y="1628773"/>
              <a:ext cx="7315744" cy="3877004"/>
            </a:xfrm>
            <a:custGeom>
              <a:avLst/>
              <a:gdLst>
                <a:gd name="connsiteX0" fmla="*/ 957267 w 7315744"/>
                <a:gd name="connsiteY0" fmla="*/ 299801 h 3877004"/>
                <a:gd name="connsiteX1" fmla="*/ 915895 w 7315744"/>
                <a:gd name="connsiteY1" fmla="*/ 341173 h 3877004"/>
                <a:gd name="connsiteX2" fmla="*/ 915895 w 7315744"/>
                <a:gd name="connsiteY2" fmla="*/ 3192605 h 3877004"/>
                <a:gd name="connsiteX3" fmla="*/ 957267 w 7315744"/>
                <a:gd name="connsiteY3" fmla="*/ 3233977 h 3877004"/>
                <a:gd name="connsiteX4" fmla="*/ 6358957 w 7315744"/>
                <a:gd name="connsiteY4" fmla="*/ 3233977 h 3877004"/>
                <a:gd name="connsiteX5" fmla="*/ 6400329 w 7315744"/>
                <a:gd name="connsiteY5" fmla="*/ 3192605 h 3877004"/>
                <a:gd name="connsiteX6" fmla="*/ 6400329 w 7315744"/>
                <a:gd name="connsiteY6" fmla="*/ 341173 h 3877004"/>
                <a:gd name="connsiteX7" fmla="*/ 6358957 w 7315744"/>
                <a:gd name="connsiteY7" fmla="*/ 299801 h 3877004"/>
                <a:gd name="connsiteX8" fmla="*/ 0 w 7315744"/>
                <a:gd name="connsiteY8" fmla="*/ 0 h 3877004"/>
                <a:gd name="connsiteX9" fmla="*/ 7315744 w 7315744"/>
                <a:gd name="connsiteY9" fmla="*/ 0 h 3877004"/>
                <a:gd name="connsiteX10" fmla="*/ 7315744 w 7315744"/>
                <a:gd name="connsiteY10" fmla="*/ 3877004 h 3877004"/>
                <a:gd name="connsiteX11" fmla="*/ 0 w 7315744"/>
                <a:gd name="connsiteY11" fmla="*/ 3877004 h 387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744" h="3877004">
                  <a:moveTo>
                    <a:pt x="957267" y="299801"/>
                  </a:moveTo>
                  <a:cubicBezTo>
                    <a:pt x="934418" y="299801"/>
                    <a:pt x="915895" y="318324"/>
                    <a:pt x="915895" y="341173"/>
                  </a:cubicBezTo>
                  <a:lnTo>
                    <a:pt x="915895" y="3192605"/>
                  </a:lnTo>
                  <a:cubicBezTo>
                    <a:pt x="915895" y="3215454"/>
                    <a:pt x="934418" y="3233977"/>
                    <a:pt x="957267" y="3233977"/>
                  </a:cubicBezTo>
                  <a:lnTo>
                    <a:pt x="6358957" y="3233977"/>
                  </a:lnTo>
                  <a:cubicBezTo>
                    <a:pt x="6381806" y="3233977"/>
                    <a:pt x="6400329" y="3215454"/>
                    <a:pt x="6400329" y="3192605"/>
                  </a:cubicBezTo>
                  <a:lnTo>
                    <a:pt x="6400329" y="341173"/>
                  </a:lnTo>
                  <a:cubicBezTo>
                    <a:pt x="6400329" y="318324"/>
                    <a:pt x="6381806" y="299801"/>
                    <a:pt x="6358957" y="299801"/>
                  </a:cubicBezTo>
                  <a:close/>
                  <a:moveTo>
                    <a:pt x="0" y="0"/>
                  </a:moveTo>
                  <a:lnTo>
                    <a:pt x="7315744" y="0"/>
                  </a:lnTo>
                  <a:lnTo>
                    <a:pt x="7315744" y="3877004"/>
                  </a:lnTo>
                  <a:lnTo>
                    <a:pt x="0" y="3877004"/>
                  </a:lnTo>
                  <a:close/>
                </a:path>
              </a:pathLst>
            </a:custGeom>
            <a:ln>
              <a:noFill/>
            </a:ln>
            <a:effectLst>
              <a:outerShdw blurRad="63500" sx="101000" sy="101000" algn="ctr" rotWithShape="0">
                <a:prstClr val="black">
                  <a:alpha val="20000"/>
                </a:prstClr>
              </a:outerShdw>
            </a:effectLst>
          </p:spPr>
        </p:pic>
      </p:grpSp>
      <p:sp>
        <p:nvSpPr>
          <p:cNvPr id="58" name="Title 1"/>
          <p:cNvSpPr txBox="1">
            <a:spLocks/>
          </p:cNvSpPr>
          <p:nvPr/>
        </p:nvSpPr>
        <p:spPr>
          <a:xfrm>
            <a:off x="695003" y="3783115"/>
            <a:ext cx="4255840" cy="1661993"/>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400" dirty="0">
                <a:solidFill>
                  <a:srgbClr val="FFFFFF"/>
                </a:solidFill>
                <a:latin typeface="Segoe UI Semibold" panose="020B0702040204020203" pitchFamily="34" charset="0"/>
                <a:cs typeface="Segoe UI Semibold" panose="020B0702040204020203" pitchFamily="34" charset="0"/>
              </a:rPr>
              <a:t>Windows Hello </a:t>
            </a:r>
          </a:p>
          <a:p>
            <a:r>
              <a:rPr lang="en-US" sz="2400" dirty="0">
                <a:solidFill>
                  <a:srgbClr val="FFFFFF"/>
                </a:solidFill>
                <a:latin typeface="Segoe UI" panose="020B0502040204020203" pitchFamily="34" charset="0"/>
                <a:cs typeface="Segoe UI" panose="020B0502040204020203" pitchFamily="34" charset="0"/>
              </a:rPr>
              <a:t>Higher security</a:t>
            </a:r>
          </a:p>
          <a:p>
            <a:r>
              <a:rPr lang="en-US" sz="2400" dirty="0">
                <a:solidFill>
                  <a:srgbClr val="FFFFFF"/>
                </a:solidFill>
                <a:latin typeface="Segoe UI" panose="020B0502040204020203" pitchFamily="34" charset="0"/>
                <a:cs typeface="Segoe UI" panose="020B0502040204020203" pitchFamily="34" charset="0"/>
              </a:rPr>
              <a:t>Ease of use</a:t>
            </a:r>
          </a:p>
          <a:p>
            <a:r>
              <a:rPr lang="en-US" sz="2400" dirty="0">
                <a:solidFill>
                  <a:srgbClr val="FFFFFF"/>
                </a:solidFill>
                <a:latin typeface="Segoe UI" panose="020B0502040204020203" pitchFamily="34" charset="0"/>
                <a:cs typeface="Segoe UI" panose="020B0502040204020203" pitchFamily="34" charset="0"/>
              </a:rPr>
              <a:t>Impossible to forget</a:t>
            </a:r>
          </a:p>
          <a:p>
            <a:r>
              <a:rPr lang="en-US" sz="2400" dirty="0">
                <a:solidFill>
                  <a:srgbClr val="FFFFFF"/>
                </a:solidFill>
                <a:latin typeface="Segoe UI" panose="020B0502040204020203" pitchFamily="34" charset="0"/>
                <a:cs typeface="Segoe UI" panose="020B0502040204020203" pitchFamily="34" charset="0"/>
              </a:rPr>
              <a:t>Fingerprint, Facial, Iris</a:t>
            </a:r>
          </a:p>
        </p:txBody>
      </p:sp>
      <p:sp>
        <p:nvSpPr>
          <p:cNvPr id="59" name="TextBox 58"/>
          <p:cNvSpPr txBox="1"/>
          <p:nvPr/>
        </p:nvSpPr>
        <p:spPr>
          <a:xfrm>
            <a:off x="418672" y="497171"/>
            <a:ext cx="8946045" cy="849463"/>
          </a:xfrm>
          <a:prstGeom prst="rect">
            <a:avLst/>
          </a:prstGeom>
          <a:noFill/>
        </p:spPr>
        <p:txBody>
          <a:bodyPr wrap="square" lIns="182880" tIns="146304" rIns="182880" bIns="146304" rtlCol="0">
            <a:spAutoFit/>
          </a:bodyPr>
          <a:lstStyle/>
          <a:p>
            <a:pPr>
              <a:lnSpc>
                <a:spcPct val="90000"/>
              </a:lnSpc>
              <a:spcAft>
                <a:spcPts val="600"/>
              </a:spcAft>
            </a:pPr>
            <a:r>
              <a:rPr lang="en-US" sz="4000" b="1" dirty="0">
                <a:solidFill>
                  <a:srgbClr val="4F4F4F"/>
                </a:solidFill>
              </a:rPr>
              <a:t>ACCESSING CREDENTIALS</a:t>
            </a:r>
          </a:p>
        </p:txBody>
      </p:sp>
      <p:sp>
        <p:nvSpPr>
          <p:cNvPr id="60" name="Rounded Rectangle 59"/>
          <p:cNvSpPr/>
          <p:nvPr/>
        </p:nvSpPr>
        <p:spPr bwMode="auto">
          <a:xfrm>
            <a:off x="8935234" y="3926287"/>
            <a:ext cx="516381" cy="512676"/>
          </a:xfrm>
          <a:prstGeom prst="roundRect">
            <a:avLst>
              <a:gd name="adj" fmla="val 10164"/>
            </a:avLst>
          </a:prstGeom>
          <a:noFill/>
          <a:ln w="7620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 name="Group 11"/>
          <p:cNvGrpSpPr/>
          <p:nvPr/>
        </p:nvGrpSpPr>
        <p:grpSpPr>
          <a:xfrm>
            <a:off x="9538139" y="3999797"/>
            <a:ext cx="1777562" cy="356130"/>
            <a:chOff x="9538139" y="3999797"/>
            <a:chExt cx="1777562" cy="356130"/>
          </a:xfrm>
        </p:grpSpPr>
        <p:sp>
          <p:nvSpPr>
            <p:cNvPr id="7" name="Rounded Rectangle 6"/>
            <p:cNvSpPr/>
            <p:nvPr/>
          </p:nvSpPr>
          <p:spPr bwMode="auto">
            <a:xfrm>
              <a:off x="9538139" y="3999797"/>
              <a:ext cx="1777562" cy="356130"/>
            </a:xfrm>
            <a:prstGeom prst="roundRect">
              <a:avLst/>
            </a:prstGeom>
            <a:noFill/>
            <a:ln w="7620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p:cNvSpPr/>
            <p:nvPr/>
          </p:nvSpPr>
          <p:spPr bwMode="auto">
            <a:xfrm>
              <a:off x="9643220" y="4138866"/>
              <a:ext cx="91440" cy="91440"/>
            </a:xfrm>
            <a:prstGeom prst="ellipse">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1" name="Oval 60"/>
            <p:cNvSpPr/>
            <p:nvPr/>
          </p:nvSpPr>
          <p:spPr bwMode="auto">
            <a:xfrm>
              <a:off x="9783461" y="4138866"/>
              <a:ext cx="91440" cy="91440"/>
            </a:xfrm>
            <a:prstGeom prst="ellipse">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2" name="Oval 61"/>
            <p:cNvSpPr/>
            <p:nvPr/>
          </p:nvSpPr>
          <p:spPr bwMode="auto">
            <a:xfrm>
              <a:off x="9923702" y="4138866"/>
              <a:ext cx="91440" cy="91440"/>
            </a:xfrm>
            <a:prstGeom prst="ellipse">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3" name="Oval 62"/>
            <p:cNvSpPr/>
            <p:nvPr/>
          </p:nvSpPr>
          <p:spPr bwMode="auto">
            <a:xfrm>
              <a:off x="10063943" y="4138866"/>
              <a:ext cx="91440" cy="91440"/>
            </a:xfrm>
            <a:prstGeom prst="ellipse">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4" name="Oval 63"/>
            <p:cNvSpPr/>
            <p:nvPr/>
          </p:nvSpPr>
          <p:spPr bwMode="auto">
            <a:xfrm>
              <a:off x="10204184" y="4138866"/>
              <a:ext cx="91440" cy="91440"/>
            </a:xfrm>
            <a:prstGeom prst="ellipse">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Oval 64"/>
            <p:cNvSpPr/>
            <p:nvPr/>
          </p:nvSpPr>
          <p:spPr bwMode="auto">
            <a:xfrm>
              <a:off x="10344425" y="4138866"/>
              <a:ext cx="91440" cy="91440"/>
            </a:xfrm>
            <a:prstGeom prst="ellipse">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 name="TextBox 2"/>
          <p:cNvSpPr txBox="1"/>
          <p:nvPr/>
        </p:nvSpPr>
        <p:spPr>
          <a:xfrm>
            <a:off x="6727464" y="6124323"/>
            <a:ext cx="5448301" cy="544765"/>
          </a:xfrm>
          <a:prstGeom prst="rect">
            <a:avLst/>
          </a:prstGeom>
          <a:noFill/>
        </p:spPr>
        <p:txBody>
          <a:bodyPr wrap="square" lIns="182880" tIns="146304" rIns="182880" bIns="146304" rtlCol="0">
            <a:spAutoFit/>
          </a:bodyPr>
          <a:lstStyle/>
          <a:p>
            <a:pPr algn="r">
              <a:lnSpc>
                <a:spcPct val="90000"/>
              </a:lnSpc>
              <a:spcAft>
                <a:spcPts val="600"/>
              </a:spcAft>
            </a:pPr>
            <a:r>
              <a:rPr lang="en-US" dirty="0">
                <a:solidFill>
                  <a:schemeClr val="bg1">
                    <a:lumMod val="75000"/>
                  </a:schemeClr>
                </a:solidFill>
              </a:rPr>
              <a:t>Sample design, UI not final</a:t>
            </a:r>
          </a:p>
        </p:txBody>
      </p:sp>
    </p:spTree>
    <p:extLst>
      <p:ext uri="{BB962C8B-B14F-4D97-AF65-F5344CB8AC3E}">
        <p14:creationId xmlns:p14="http://schemas.microsoft.com/office/powerpoint/2010/main" val="127175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xit" presetSubtype="0" fill="hold"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60435" y="4221758"/>
            <a:ext cx="4277255" cy="758976"/>
          </a:xfrm>
          <a:prstGeom prst="rect">
            <a:avLst/>
          </a:prstGeom>
          <a:noFill/>
        </p:spPr>
        <p:txBody>
          <a:bodyPr wrap="square" lIns="93269" tIns="46634" rIns="93269" bIns="46634" rtlCol="0">
            <a:spAutoFit/>
          </a:bodyPr>
          <a:lstStyle/>
          <a:p>
            <a:pPr>
              <a:lnSpc>
                <a:spcPct val="90000"/>
              </a:lnSpc>
            </a:pPr>
            <a:r>
              <a:rPr lang="en-US" sz="4800" b="1" dirty="0">
                <a:solidFill>
                  <a:srgbClr val="FF0000"/>
                </a:solidFill>
              </a:rPr>
              <a:t>REVOLUTION</a:t>
            </a:r>
          </a:p>
        </p:txBody>
      </p:sp>
      <p:sp>
        <p:nvSpPr>
          <p:cNvPr id="8" name="TextBox 7"/>
          <p:cNvSpPr txBox="1"/>
          <p:nvPr/>
        </p:nvSpPr>
        <p:spPr>
          <a:xfrm>
            <a:off x="998535" y="3693691"/>
            <a:ext cx="5954715" cy="458413"/>
          </a:xfrm>
          <a:prstGeom prst="rect">
            <a:avLst/>
          </a:prstGeom>
          <a:noFill/>
        </p:spPr>
        <p:txBody>
          <a:bodyPr wrap="square" lIns="69931" tIns="34966" rIns="69931" bIns="34966">
            <a:spAutoFit/>
          </a:bodyPr>
          <a:lstStyle>
            <a:defPPr>
              <a:defRPr lang="en-US"/>
            </a:defPPr>
            <a:lvl1pPr algn="ctr">
              <a:lnSpc>
                <a:spcPct val="90000"/>
              </a:lnSpc>
              <a:defRPr sz="4400">
                <a:solidFill>
                  <a:schemeClr val="tx1">
                    <a:lumMod val="65000"/>
                    <a:lumOff val="35000"/>
                  </a:schemeClr>
                </a:solidFill>
                <a:latin typeface="Segoe UI Light" pitchFamily="34" charset="0"/>
              </a:defRPr>
            </a:lvl1pPr>
          </a:lstStyle>
          <a:p>
            <a:pPr algn="l" defTabSz="699516"/>
            <a:r>
              <a:rPr lang="en-US" sz="2800" dirty="0">
                <a:solidFill>
                  <a:schemeClr val="tx1">
                    <a:lumMod val="75000"/>
                  </a:schemeClr>
                </a:solidFill>
                <a:latin typeface="+mn-lt"/>
              </a:rPr>
              <a:t>TODAY, WE’RE EXPERIENCING A</a:t>
            </a:r>
          </a:p>
        </p:txBody>
      </p:sp>
      <p:sp>
        <p:nvSpPr>
          <p:cNvPr id="9" name="TextBox 8"/>
          <p:cNvSpPr txBox="1"/>
          <p:nvPr/>
        </p:nvSpPr>
        <p:spPr>
          <a:xfrm>
            <a:off x="998535" y="5002992"/>
            <a:ext cx="5592765" cy="569213"/>
          </a:xfrm>
          <a:prstGeom prst="rect">
            <a:avLst/>
          </a:prstGeom>
          <a:noFill/>
        </p:spPr>
        <p:txBody>
          <a:bodyPr wrap="square" lIns="69931" tIns="34966" rIns="69931" bIns="34966">
            <a:spAutoFit/>
          </a:bodyPr>
          <a:lstStyle>
            <a:defPPr>
              <a:defRPr lang="en-US"/>
            </a:defPPr>
            <a:lvl1pPr algn="ctr">
              <a:lnSpc>
                <a:spcPct val="90000"/>
              </a:lnSpc>
              <a:defRPr sz="4400">
                <a:solidFill>
                  <a:schemeClr val="tx1">
                    <a:lumMod val="65000"/>
                    <a:lumOff val="35000"/>
                  </a:schemeClr>
                </a:solidFill>
                <a:latin typeface="Segoe UI Light" pitchFamily="34" charset="0"/>
              </a:defRPr>
            </a:lvl1pPr>
          </a:lstStyle>
          <a:p>
            <a:pPr algn="l" defTabSz="699516"/>
            <a:r>
              <a:rPr lang="en-US" sz="3600" dirty="0">
                <a:solidFill>
                  <a:schemeClr val="tx1">
                    <a:lumMod val="75000"/>
                  </a:schemeClr>
                </a:solidFill>
                <a:latin typeface="+mj-lt"/>
              </a:rPr>
              <a:t>OF </a:t>
            </a:r>
            <a:r>
              <a:rPr lang="en-US" sz="3600" b="1" dirty="0">
                <a:solidFill>
                  <a:schemeClr val="tx1">
                    <a:lumMod val="75000"/>
                  </a:schemeClr>
                </a:solidFill>
                <a:latin typeface="+mn-lt"/>
              </a:rPr>
              <a:t>CYBER-THREATS</a:t>
            </a:r>
            <a:endParaRPr lang="en-US" sz="3600" dirty="0">
              <a:solidFill>
                <a:schemeClr val="tx1">
                  <a:lumMod val="75000"/>
                </a:schemeClr>
              </a:solidFill>
              <a:latin typeface="+mj-lt"/>
            </a:endParaRPr>
          </a:p>
        </p:txBody>
      </p:sp>
      <p:pic>
        <p:nvPicPr>
          <p:cNvPr id="1028" name="Picture 4" descr="http://cdn.flaticon.com/png/256/2195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0505" y="104448"/>
            <a:ext cx="1561260" cy="156126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675437" y="2247898"/>
            <a:ext cx="5326323" cy="4746627"/>
            <a:chOff x="6675437" y="2247900"/>
            <a:chExt cx="5326323" cy="4746627"/>
          </a:xfrm>
        </p:grpSpPr>
        <p:pic>
          <p:nvPicPr>
            <p:cNvPr id="11" name="Picture 6" descr="http://previewcf.turbosquid.com/Preview/2011/09/17__10_13_40/Thumbnail.png2e848dde-a995-497c-a7ed-140bb01c38d6Large.jpg"/>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p:blipFill>
          <p:spPr bwMode="auto">
            <a:xfrm>
              <a:off x="7293235" y="2644776"/>
              <a:ext cx="4708525" cy="434975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675437" y="2247900"/>
              <a:ext cx="3830137" cy="4746627"/>
              <a:chOff x="6675437" y="2247900"/>
              <a:chExt cx="3830137" cy="4746627"/>
            </a:xfrm>
          </p:grpSpPr>
          <p:pic>
            <p:nvPicPr>
              <p:cNvPr id="1030" name="Picture 6" descr="http://previewcf.turbosquid.com/Preview/2011/09/17__10_13_40/Thumbnail.png2e848dde-a995-497c-a7ed-140bb01c38d6Large.jpg"/>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p:blipFill>
            <p:spPr bwMode="auto">
              <a:xfrm>
                <a:off x="6675437" y="3497263"/>
                <a:ext cx="3830137" cy="349726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448800" y="2247900"/>
                <a:ext cx="317500" cy="546100"/>
                <a:chOff x="9410700" y="2247900"/>
                <a:chExt cx="317500" cy="546100"/>
              </a:xfrm>
            </p:grpSpPr>
            <p:cxnSp>
              <p:nvCxnSpPr>
                <p:cNvPr id="4" name="Straight Connector 3"/>
                <p:cNvCxnSpPr/>
                <p:nvPr/>
              </p:nvCxnSpPr>
              <p:spPr>
                <a:xfrm flipV="1">
                  <a:off x="9410700" y="2247900"/>
                  <a:ext cx="0" cy="5461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Wave 4"/>
                <p:cNvSpPr/>
                <p:nvPr/>
              </p:nvSpPr>
              <p:spPr bwMode="auto">
                <a:xfrm>
                  <a:off x="9410700" y="2247900"/>
                  <a:ext cx="317500" cy="273050"/>
                </a:xfrm>
                <a:prstGeom prst="wave">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p:cNvGrpSpPr/>
              <p:nvPr/>
            </p:nvGrpSpPr>
            <p:grpSpPr>
              <a:xfrm>
                <a:off x="8413997" y="3208338"/>
                <a:ext cx="238542" cy="410294"/>
                <a:chOff x="9410700" y="2247900"/>
                <a:chExt cx="317500" cy="546100"/>
              </a:xfrm>
            </p:grpSpPr>
            <p:cxnSp>
              <p:nvCxnSpPr>
                <p:cNvPr id="17" name="Straight Connector 16"/>
                <p:cNvCxnSpPr/>
                <p:nvPr/>
              </p:nvCxnSpPr>
              <p:spPr>
                <a:xfrm flipV="1">
                  <a:off x="9410700" y="2247900"/>
                  <a:ext cx="0" cy="5461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Wave 17"/>
                <p:cNvSpPr/>
                <p:nvPr/>
              </p:nvSpPr>
              <p:spPr bwMode="auto">
                <a:xfrm>
                  <a:off x="9410700" y="2247900"/>
                  <a:ext cx="317500" cy="273050"/>
                </a:xfrm>
                <a:prstGeom prst="wave">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pic>
        <p:nvPicPr>
          <p:cNvPr id="1026" name="Picture 2" descr="http://clipartist.net/links/clipartist.net/satellite_dish_icon-555p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9626" y="5505377"/>
            <a:ext cx="1233067" cy="156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5656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7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2" presetClass="entr" presetSubtype="2" decel="100000" fill="hold" nodeType="withEffect">
                                  <p:stCondLst>
                                    <p:cond delay="100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1+#ppt_w/2"/>
                                          </p:val>
                                        </p:tav>
                                        <p:tav tm="100000">
                                          <p:val>
                                            <p:strVal val="#ppt_x"/>
                                          </p:val>
                                        </p:tav>
                                      </p:tavLst>
                                    </p:anim>
                                    <p:anim calcmode="lin" valueType="num">
                                      <p:cBhvr additive="base">
                                        <p:cTn id="22" dur="500" fill="hold"/>
                                        <p:tgtEl>
                                          <p:spTgt spid="1026"/>
                                        </p:tgtEl>
                                        <p:attrNameLst>
                                          <p:attrName>ppt_y</p:attrName>
                                        </p:attrNameLst>
                                      </p:cBhvr>
                                      <p:tavLst>
                                        <p:tav tm="0">
                                          <p:val>
                                            <p:strVal val="#ppt_y"/>
                                          </p:val>
                                        </p:tav>
                                        <p:tav tm="100000">
                                          <p:val>
                                            <p:strVal val="#ppt_y"/>
                                          </p:val>
                                        </p:tav>
                                      </p:tavLst>
                                    </p:anim>
                                  </p:childTnLst>
                                </p:cTn>
                              </p:par>
                              <p:par>
                                <p:cTn id="23" presetID="0" presetClass="path" presetSubtype="0" decel="100000" fill="hold" nodeType="withEffect">
                                  <p:stCondLst>
                                    <p:cond delay="1500"/>
                                  </p:stCondLst>
                                  <p:childTnLst>
                                    <p:animMotion origin="layout" path="M -2.75792E-7 -1.50635E-6 C -0.01034 -0.00907 -0.02018 -0.01769 -0.03167 -0.02178 C -0.04252 -0.0338 -0.05222 -0.03448 -0.06435 -0.03993 C -0.06984 -0.04242 -0.07993 -0.04832 -0.08478 -0.05263 C -0.08657 -0.05422 -0.08797 -0.05717 -0.08989 -0.05807 C -0.10215 -0.0642 -0.11606 -0.06669 -0.1287 -0.06896 C -0.14173 -0.07668 -0.15513 -0.08235 -0.16854 -0.08711 C -0.17352 -0.08484 -0.17684 -0.08666 -0.18182 -0.08893 C -0.19012 -0.08394 -0.17748 -0.09074 -0.1951 -0.08893 C -0.19791 -0.0887 -0.20059 -0.08643 -0.20327 -0.0853 C -0.23966 -0.08711 -0.2689 -0.08825 -0.30644 -0.08711 C -0.31448 -0.08144 -0.32342 -0.07781 -0.33197 -0.07441 C -0.33402 -0.0735 -0.33797 -0.07282 -0.34014 -0.07078 C -0.34512 -0.06647 -0.34551 -0.0608 -0.35138 -0.05807 C -0.35381 -0.05512 -0.35585 -0.05104 -0.35853 -0.049 C -0.36172 -0.04673 -0.36874 -0.04537 -0.36874 -0.04537 C -0.3713 -0.04242 -0.37462 -0.04151 -0.37692 -0.03811 C -0.37768 -0.03698 -0.37717 -0.03403 -0.37794 -0.03267 C -0.37896 -0.03085 -0.38062 -0.03017 -0.38202 -0.02904 C -0.38522 -0.02178 -0.38764 -0.01679 -0.39224 -0.0127 " pathEditMode="relative" ptsTypes="fffffffffffffffffffA">
                                      <p:cBhvr>
                                        <p:cTn id="24" dur="2000" fill="hold"/>
                                        <p:tgtEl>
                                          <p:spTgt spid="10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0" y="0"/>
            <a:ext cx="12435840" cy="6995160"/>
          </a:xfrm>
          <a:prstGeom prst="rect">
            <a:avLst/>
          </a:prstGeom>
        </p:spPr>
      </p:pic>
      <p:sp>
        <p:nvSpPr>
          <p:cNvPr id="14" name="Rectangle 13"/>
          <p:cNvSpPr/>
          <p:nvPr/>
        </p:nvSpPr>
        <p:spPr bwMode="auto">
          <a:xfrm>
            <a:off x="88900" y="100012"/>
            <a:ext cx="8345652" cy="6794500"/>
          </a:xfrm>
          <a:prstGeom prst="rect">
            <a:avLst/>
          </a:prstGeom>
          <a:solidFill>
            <a:srgbClr val="00396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0" rIns="274320" bIns="45720" numCol="1" spcCol="0" rtlCol="0" fromWordArt="0" anchor="t" anchorCtr="0" forceAA="0" compatLnSpc="1">
            <a:prstTxWarp prst="textNoShape">
              <a:avLst/>
            </a:prstTxWarp>
            <a:noAutofit/>
          </a:bodyPr>
          <a:lstStyle/>
          <a:p>
            <a:pPr marL="111125" indent="-111125">
              <a:lnSpc>
                <a:spcPct val="90000"/>
              </a:lnSpc>
            </a:pPr>
            <a:endParaRPr lang="en-US" sz="2400" dirty="0" err="1">
              <a:latin typeface="+mj-lt"/>
            </a:endParaRPr>
          </a:p>
        </p:txBody>
      </p:sp>
      <p:sp>
        <p:nvSpPr>
          <p:cNvPr id="15" name="Title 1"/>
          <p:cNvSpPr txBox="1">
            <a:spLocks/>
          </p:cNvSpPr>
          <p:nvPr/>
        </p:nvSpPr>
        <p:spPr>
          <a:xfrm>
            <a:off x="699707" y="2967999"/>
            <a:ext cx="7246113" cy="2585323"/>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spcBef>
                <a:spcPts val="600"/>
              </a:spcBef>
              <a:spcAft>
                <a:spcPts val="1200"/>
              </a:spcAft>
            </a:pPr>
            <a:r>
              <a:rPr lang="en-US" sz="2400" dirty="0">
                <a:solidFill>
                  <a:schemeClr val="bg1"/>
                </a:solidFill>
                <a:latin typeface="+mn-lt"/>
              </a:rPr>
              <a:t>A world beyond passwords with two factor authentication</a:t>
            </a:r>
          </a:p>
          <a:p>
            <a:pPr>
              <a:spcBef>
                <a:spcPts val="600"/>
              </a:spcBef>
              <a:spcAft>
                <a:spcPts val="1200"/>
              </a:spcAft>
            </a:pPr>
            <a:r>
              <a:rPr lang="en-US" sz="2400" dirty="0">
                <a:solidFill>
                  <a:schemeClr val="bg1"/>
                </a:solidFill>
                <a:latin typeface="+mn-lt"/>
              </a:rPr>
              <a:t>PIN or Biometric plus your device (PC or Phone)</a:t>
            </a:r>
          </a:p>
          <a:p>
            <a:pPr>
              <a:spcBef>
                <a:spcPts val="600"/>
              </a:spcBef>
              <a:spcAft>
                <a:spcPts val="1200"/>
              </a:spcAft>
            </a:pPr>
            <a:r>
              <a:rPr lang="en-US" sz="2400" dirty="0">
                <a:solidFill>
                  <a:schemeClr val="bg1"/>
                </a:solidFill>
                <a:latin typeface="+mn-lt"/>
              </a:rPr>
              <a:t>Breach, theft, and phish proof identities</a:t>
            </a:r>
          </a:p>
          <a:p>
            <a:pPr>
              <a:spcBef>
                <a:spcPts val="600"/>
              </a:spcBef>
              <a:spcAft>
                <a:spcPts val="1200"/>
              </a:spcAft>
            </a:pPr>
            <a:r>
              <a:rPr lang="en-US" sz="2400" dirty="0">
                <a:solidFill>
                  <a:schemeClr val="bg1"/>
                </a:solidFill>
                <a:latin typeface="+mn-lt"/>
              </a:rPr>
              <a:t>Single sign-on on-</a:t>
            </a:r>
            <a:r>
              <a:rPr lang="en-US" sz="2400" dirty="0" err="1">
                <a:solidFill>
                  <a:schemeClr val="bg1"/>
                </a:solidFill>
                <a:latin typeface="+mn-lt"/>
              </a:rPr>
              <a:t>prem</a:t>
            </a:r>
            <a:r>
              <a:rPr lang="en-US" sz="2400" dirty="0">
                <a:solidFill>
                  <a:schemeClr val="bg1"/>
                </a:solidFill>
                <a:latin typeface="+mn-lt"/>
              </a:rPr>
              <a:t>, on the web, across sites</a:t>
            </a:r>
          </a:p>
          <a:p>
            <a:pPr>
              <a:spcBef>
                <a:spcPts val="600"/>
              </a:spcBef>
              <a:spcAft>
                <a:spcPts val="1200"/>
              </a:spcAft>
            </a:pPr>
            <a:r>
              <a:rPr lang="en-US" sz="2400" dirty="0">
                <a:solidFill>
                  <a:schemeClr val="bg1"/>
                </a:solidFill>
                <a:latin typeface="+mn-lt"/>
              </a:rPr>
              <a:t>Sign-in to devices using Azure Active Directory</a:t>
            </a:r>
          </a:p>
        </p:txBody>
      </p:sp>
      <p:sp>
        <p:nvSpPr>
          <p:cNvPr id="18" name="Title 1"/>
          <p:cNvSpPr txBox="1">
            <a:spLocks/>
          </p:cNvSpPr>
          <p:nvPr/>
        </p:nvSpPr>
        <p:spPr>
          <a:xfrm>
            <a:off x="699708" y="593819"/>
            <a:ext cx="2995992" cy="1661993"/>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4000" b="1" dirty="0">
                <a:solidFill>
                  <a:schemeClr val="bg1"/>
                </a:solidFill>
                <a:latin typeface="+mn-lt"/>
              </a:rPr>
              <a:t>IDENTITY FOR BUSINESS</a:t>
            </a:r>
          </a:p>
        </p:txBody>
      </p:sp>
      <p:sp>
        <p:nvSpPr>
          <p:cNvPr id="19" name="Rectangle 18"/>
          <p:cNvSpPr/>
          <p:nvPr/>
        </p:nvSpPr>
        <p:spPr bwMode="auto">
          <a:xfrm>
            <a:off x="552751" y="593819"/>
            <a:ext cx="58057" cy="164592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34027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0" y="0"/>
            <a:ext cx="12435840" cy="6995160"/>
          </a:xfrm>
          <a:prstGeom prst="rect">
            <a:avLst/>
          </a:prstGeom>
        </p:spPr>
      </p:pic>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algn="ctr" defTabSz="914400">
              <a:defRPr/>
            </a:pPr>
            <a:endParaRPr lang="en-US" kern="0">
              <a:solidFill>
                <a:srgbClr val="FFFFFF"/>
              </a:solidFill>
            </a:endParaRPr>
          </a:p>
        </p:txBody>
      </p:sp>
      <p:grpSp>
        <p:nvGrpSpPr>
          <p:cNvPr id="11" name="Group 10"/>
          <p:cNvGrpSpPr/>
          <p:nvPr/>
        </p:nvGrpSpPr>
        <p:grpSpPr>
          <a:xfrm>
            <a:off x="342900" y="3051952"/>
            <a:ext cx="11749404" cy="1387476"/>
            <a:chOff x="342900" y="3852649"/>
            <a:chExt cx="11749404" cy="1387476"/>
          </a:xfrm>
        </p:grpSpPr>
        <p:sp>
          <p:nvSpPr>
            <p:cNvPr id="42" name="Rectangle 41"/>
            <p:cNvSpPr/>
            <p:nvPr/>
          </p:nvSpPr>
          <p:spPr bwMode="auto">
            <a:xfrm>
              <a:off x="342900" y="3852649"/>
              <a:ext cx="11749404" cy="13874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1854655" y="4170369"/>
              <a:ext cx="9204119" cy="849463"/>
            </a:xfrm>
            <a:prstGeom prst="rect">
              <a:avLst/>
            </a:prstGeom>
            <a:noFill/>
          </p:spPr>
          <p:txBody>
            <a:bodyPr wrap="square" lIns="182880" tIns="146304" rIns="182880" bIns="146304" rtlCol="0">
              <a:spAutoFit/>
            </a:bodyPr>
            <a:lstStyle/>
            <a:p>
              <a:pPr defTabSz="914277">
                <a:lnSpc>
                  <a:spcPct val="90000"/>
                </a:lnSpc>
                <a:spcBef>
                  <a:spcPct val="0"/>
                </a:spcBef>
                <a:spcAft>
                  <a:spcPts val="600"/>
                </a:spcAft>
              </a:pPr>
              <a:r>
                <a:rPr lang="en-US" sz="4000" b="1" spc="-100" dirty="0">
                  <a:ln w="3175">
                    <a:noFill/>
                  </a:ln>
                  <a:solidFill>
                    <a:srgbClr val="002050"/>
                  </a:solidFill>
                </a:rPr>
                <a:t>USER IDENTITY &amp; AUTHENTICATION</a:t>
              </a:r>
            </a:p>
          </p:txBody>
        </p:sp>
        <p:grpSp>
          <p:nvGrpSpPr>
            <p:cNvPr id="51" name="Group 50"/>
            <p:cNvGrpSpPr/>
            <p:nvPr/>
          </p:nvGrpSpPr>
          <p:grpSpPr>
            <a:xfrm>
              <a:off x="782509" y="4170369"/>
              <a:ext cx="1072146" cy="711107"/>
              <a:chOff x="3639096" y="913028"/>
              <a:chExt cx="1163702" cy="771832"/>
            </a:xfrm>
            <a:solidFill>
              <a:srgbClr val="002050"/>
            </a:solidFill>
          </p:grpSpPr>
          <p:sp>
            <p:nvSpPr>
              <p:cNvPr id="54" name="Freeform 5"/>
              <p:cNvSpPr>
                <a:spLocks/>
              </p:cNvSpPr>
              <p:nvPr/>
            </p:nvSpPr>
            <p:spPr bwMode="auto">
              <a:xfrm>
                <a:off x="4388736" y="985556"/>
                <a:ext cx="414062" cy="614326"/>
              </a:xfrm>
              <a:custGeom>
                <a:avLst/>
                <a:gdLst>
                  <a:gd name="T0" fmla="*/ 38 w 589"/>
                  <a:gd name="T1" fmla="*/ 360 h 873"/>
                  <a:gd name="T2" fmla="*/ 28 w 589"/>
                  <a:gd name="T3" fmla="*/ 393 h 873"/>
                  <a:gd name="T4" fmla="*/ 22 w 589"/>
                  <a:gd name="T5" fmla="*/ 415 h 873"/>
                  <a:gd name="T6" fmla="*/ 44 w 589"/>
                  <a:gd name="T7" fmla="*/ 420 h 873"/>
                  <a:gd name="T8" fmla="*/ 126 w 589"/>
                  <a:gd name="T9" fmla="*/ 447 h 873"/>
                  <a:gd name="T10" fmla="*/ 126 w 589"/>
                  <a:gd name="T11" fmla="*/ 486 h 873"/>
                  <a:gd name="T12" fmla="*/ 82 w 589"/>
                  <a:gd name="T13" fmla="*/ 518 h 873"/>
                  <a:gd name="T14" fmla="*/ 71 w 589"/>
                  <a:gd name="T15" fmla="*/ 540 h 873"/>
                  <a:gd name="T16" fmla="*/ 191 w 589"/>
                  <a:gd name="T17" fmla="*/ 666 h 873"/>
                  <a:gd name="T18" fmla="*/ 240 w 589"/>
                  <a:gd name="T19" fmla="*/ 873 h 873"/>
                  <a:gd name="T20" fmla="*/ 589 w 589"/>
                  <a:gd name="T21" fmla="*/ 873 h 873"/>
                  <a:gd name="T22" fmla="*/ 578 w 589"/>
                  <a:gd name="T23" fmla="*/ 660 h 873"/>
                  <a:gd name="T24" fmla="*/ 524 w 589"/>
                  <a:gd name="T25" fmla="*/ 606 h 873"/>
                  <a:gd name="T26" fmla="*/ 436 w 589"/>
                  <a:gd name="T27" fmla="*/ 573 h 873"/>
                  <a:gd name="T28" fmla="*/ 382 w 589"/>
                  <a:gd name="T29" fmla="*/ 546 h 873"/>
                  <a:gd name="T30" fmla="*/ 355 w 589"/>
                  <a:gd name="T31" fmla="*/ 518 h 873"/>
                  <a:gd name="T32" fmla="*/ 317 w 589"/>
                  <a:gd name="T33" fmla="*/ 486 h 873"/>
                  <a:gd name="T34" fmla="*/ 317 w 589"/>
                  <a:gd name="T35" fmla="*/ 447 h 873"/>
                  <a:gd name="T36" fmla="*/ 398 w 589"/>
                  <a:gd name="T37" fmla="*/ 420 h 873"/>
                  <a:gd name="T38" fmla="*/ 420 w 589"/>
                  <a:gd name="T39" fmla="*/ 415 h 873"/>
                  <a:gd name="T40" fmla="*/ 409 w 589"/>
                  <a:gd name="T41" fmla="*/ 393 h 873"/>
                  <a:gd name="T42" fmla="*/ 398 w 589"/>
                  <a:gd name="T43" fmla="*/ 360 h 873"/>
                  <a:gd name="T44" fmla="*/ 442 w 589"/>
                  <a:gd name="T45" fmla="*/ 398 h 873"/>
                  <a:gd name="T46" fmla="*/ 409 w 589"/>
                  <a:gd name="T47" fmla="*/ 316 h 873"/>
                  <a:gd name="T48" fmla="*/ 393 w 589"/>
                  <a:gd name="T49" fmla="*/ 240 h 873"/>
                  <a:gd name="T50" fmla="*/ 366 w 589"/>
                  <a:gd name="T51" fmla="*/ 93 h 873"/>
                  <a:gd name="T52" fmla="*/ 322 w 589"/>
                  <a:gd name="T53" fmla="*/ 33 h 873"/>
                  <a:gd name="T54" fmla="*/ 224 w 589"/>
                  <a:gd name="T55" fmla="*/ 0 h 873"/>
                  <a:gd name="T56" fmla="*/ 218 w 589"/>
                  <a:gd name="T57" fmla="*/ 0 h 873"/>
                  <a:gd name="T58" fmla="*/ 218 w 589"/>
                  <a:gd name="T59" fmla="*/ 0 h 873"/>
                  <a:gd name="T60" fmla="*/ 120 w 589"/>
                  <a:gd name="T61" fmla="*/ 33 h 873"/>
                  <a:gd name="T62" fmla="*/ 77 w 589"/>
                  <a:gd name="T63" fmla="*/ 93 h 873"/>
                  <a:gd name="T64" fmla="*/ 49 w 589"/>
                  <a:gd name="T65" fmla="*/ 240 h 873"/>
                  <a:gd name="T66" fmla="*/ 33 w 589"/>
                  <a:gd name="T67" fmla="*/ 322 h 873"/>
                  <a:gd name="T68" fmla="*/ 0 w 589"/>
                  <a:gd name="T69" fmla="*/ 398 h 873"/>
                  <a:gd name="T70" fmla="*/ 38 w 589"/>
                  <a:gd name="T71" fmla="*/ 36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9" h="873">
                    <a:moveTo>
                      <a:pt x="38" y="360"/>
                    </a:moveTo>
                    <a:cubicBezTo>
                      <a:pt x="38" y="360"/>
                      <a:pt x="33" y="393"/>
                      <a:pt x="28" y="393"/>
                    </a:cubicBezTo>
                    <a:cubicBezTo>
                      <a:pt x="28" y="398"/>
                      <a:pt x="17" y="415"/>
                      <a:pt x="22" y="415"/>
                    </a:cubicBezTo>
                    <a:cubicBezTo>
                      <a:pt x="44" y="420"/>
                      <a:pt x="44" y="420"/>
                      <a:pt x="44" y="420"/>
                    </a:cubicBezTo>
                    <a:cubicBezTo>
                      <a:pt x="126" y="447"/>
                      <a:pt x="126" y="447"/>
                      <a:pt x="126" y="447"/>
                    </a:cubicBezTo>
                    <a:cubicBezTo>
                      <a:pt x="126" y="486"/>
                      <a:pt x="126" y="486"/>
                      <a:pt x="126" y="486"/>
                    </a:cubicBezTo>
                    <a:cubicBezTo>
                      <a:pt x="115" y="486"/>
                      <a:pt x="88" y="507"/>
                      <a:pt x="82" y="518"/>
                    </a:cubicBezTo>
                    <a:cubicBezTo>
                      <a:pt x="82" y="524"/>
                      <a:pt x="77" y="535"/>
                      <a:pt x="71" y="540"/>
                    </a:cubicBezTo>
                    <a:cubicBezTo>
                      <a:pt x="148" y="573"/>
                      <a:pt x="191" y="617"/>
                      <a:pt x="191" y="666"/>
                    </a:cubicBezTo>
                    <a:cubicBezTo>
                      <a:pt x="191" y="671"/>
                      <a:pt x="240" y="835"/>
                      <a:pt x="240" y="873"/>
                    </a:cubicBezTo>
                    <a:cubicBezTo>
                      <a:pt x="589" y="873"/>
                      <a:pt x="589" y="873"/>
                      <a:pt x="589" y="873"/>
                    </a:cubicBezTo>
                    <a:cubicBezTo>
                      <a:pt x="578" y="660"/>
                      <a:pt x="578" y="660"/>
                      <a:pt x="578" y="660"/>
                    </a:cubicBezTo>
                    <a:cubicBezTo>
                      <a:pt x="578" y="660"/>
                      <a:pt x="556" y="611"/>
                      <a:pt x="524" y="606"/>
                    </a:cubicBezTo>
                    <a:cubicBezTo>
                      <a:pt x="496" y="600"/>
                      <a:pt x="453" y="589"/>
                      <a:pt x="436" y="573"/>
                    </a:cubicBezTo>
                    <a:cubicBezTo>
                      <a:pt x="426" y="567"/>
                      <a:pt x="393" y="551"/>
                      <a:pt x="382" y="546"/>
                    </a:cubicBezTo>
                    <a:cubicBezTo>
                      <a:pt x="371" y="546"/>
                      <a:pt x="360" y="524"/>
                      <a:pt x="355" y="518"/>
                    </a:cubicBezTo>
                    <a:cubicBezTo>
                      <a:pt x="355" y="507"/>
                      <a:pt x="322" y="486"/>
                      <a:pt x="317" y="486"/>
                    </a:cubicBezTo>
                    <a:cubicBezTo>
                      <a:pt x="317" y="447"/>
                      <a:pt x="317" y="447"/>
                      <a:pt x="317" y="447"/>
                    </a:cubicBezTo>
                    <a:cubicBezTo>
                      <a:pt x="398" y="420"/>
                      <a:pt x="398" y="420"/>
                      <a:pt x="398" y="420"/>
                    </a:cubicBezTo>
                    <a:cubicBezTo>
                      <a:pt x="420" y="415"/>
                      <a:pt x="420" y="415"/>
                      <a:pt x="420" y="415"/>
                    </a:cubicBezTo>
                    <a:cubicBezTo>
                      <a:pt x="426" y="415"/>
                      <a:pt x="409" y="398"/>
                      <a:pt x="409" y="393"/>
                    </a:cubicBezTo>
                    <a:cubicBezTo>
                      <a:pt x="409" y="387"/>
                      <a:pt x="398" y="360"/>
                      <a:pt x="398" y="360"/>
                    </a:cubicBezTo>
                    <a:cubicBezTo>
                      <a:pt x="398" y="360"/>
                      <a:pt x="431" y="393"/>
                      <a:pt x="442" y="398"/>
                    </a:cubicBezTo>
                    <a:cubicBezTo>
                      <a:pt x="442" y="398"/>
                      <a:pt x="415" y="349"/>
                      <a:pt x="409" y="316"/>
                    </a:cubicBezTo>
                    <a:cubicBezTo>
                      <a:pt x="398" y="289"/>
                      <a:pt x="393" y="246"/>
                      <a:pt x="393" y="240"/>
                    </a:cubicBezTo>
                    <a:cubicBezTo>
                      <a:pt x="393" y="235"/>
                      <a:pt x="376" y="115"/>
                      <a:pt x="366" y="93"/>
                    </a:cubicBezTo>
                    <a:cubicBezTo>
                      <a:pt x="355" y="76"/>
                      <a:pt x="344" y="44"/>
                      <a:pt x="322" y="33"/>
                    </a:cubicBezTo>
                    <a:cubicBezTo>
                      <a:pt x="300" y="22"/>
                      <a:pt x="267" y="0"/>
                      <a:pt x="224" y="0"/>
                    </a:cubicBezTo>
                    <a:cubicBezTo>
                      <a:pt x="224" y="0"/>
                      <a:pt x="224" y="0"/>
                      <a:pt x="218" y="0"/>
                    </a:cubicBezTo>
                    <a:cubicBezTo>
                      <a:pt x="218" y="0"/>
                      <a:pt x="218" y="0"/>
                      <a:pt x="218" y="0"/>
                    </a:cubicBezTo>
                    <a:cubicBezTo>
                      <a:pt x="175" y="0"/>
                      <a:pt x="142" y="22"/>
                      <a:pt x="120" y="33"/>
                    </a:cubicBezTo>
                    <a:cubicBezTo>
                      <a:pt x="98" y="44"/>
                      <a:pt x="82" y="76"/>
                      <a:pt x="77" y="93"/>
                    </a:cubicBezTo>
                    <a:cubicBezTo>
                      <a:pt x="66" y="115"/>
                      <a:pt x="49" y="235"/>
                      <a:pt x="49" y="240"/>
                    </a:cubicBezTo>
                    <a:cubicBezTo>
                      <a:pt x="49" y="246"/>
                      <a:pt x="44" y="289"/>
                      <a:pt x="33" y="322"/>
                    </a:cubicBezTo>
                    <a:cubicBezTo>
                      <a:pt x="28" y="349"/>
                      <a:pt x="0" y="398"/>
                      <a:pt x="0" y="398"/>
                    </a:cubicBezTo>
                    <a:cubicBezTo>
                      <a:pt x="11" y="393"/>
                      <a:pt x="38" y="360"/>
                      <a:pt x="38" y="3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p:cNvSpPr>
              <p:nvPr/>
            </p:nvSpPr>
            <p:spPr bwMode="auto">
              <a:xfrm>
                <a:off x="3639096" y="961741"/>
                <a:ext cx="418933" cy="622987"/>
              </a:xfrm>
              <a:custGeom>
                <a:avLst/>
                <a:gdLst>
                  <a:gd name="T0" fmla="*/ 388 w 596"/>
                  <a:gd name="T1" fmla="*/ 733 h 886"/>
                  <a:gd name="T2" fmla="*/ 388 w 596"/>
                  <a:gd name="T3" fmla="*/ 728 h 886"/>
                  <a:gd name="T4" fmla="*/ 388 w 596"/>
                  <a:gd name="T5" fmla="*/ 728 h 886"/>
                  <a:gd name="T6" fmla="*/ 591 w 596"/>
                  <a:gd name="T7" fmla="*/ 558 h 886"/>
                  <a:gd name="T8" fmla="*/ 591 w 596"/>
                  <a:gd name="T9" fmla="*/ 558 h 886"/>
                  <a:gd name="T10" fmla="*/ 520 w 596"/>
                  <a:gd name="T11" fmla="*/ 525 h 886"/>
                  <a:gd name="T12" fmla="*/ 509 w 596"/>
                  <a:gd name="T13" fmla="*/ 454 h 886"/>
                  <a:gd name="T14" fmla="*/ 569 w 596"/>
                  <a:gd name="T15" fmla="*/ 334 h 886"/>
                  <a:gd name="T16" fmla="*/ 591 w 596"/>
                  <a:gd name="T17" fmla="*/ 301 h 886"/>
                  <a:gd name="T18" fmla="*/ 574 w 596"/>
                  <a:gd name="T19" fmla="*/ 236 h 886"/>
                  <a:gd name="T20" fmla="*/ 574 w 596"/>
                  <a:gd name="T21" fmla="*/ 186 h 886"/>
                  <a:gd name="T22" fmla="*/ 525 w 596"/>
                  <a:gd name="T23" fmla="*/ 72 h 886"/>
                  <a:gd name="T24" fmla="*/ 476 w 596"/>
                  <a:gd name="T25" fmla="*/ 39 h 886"/>
                  <a:gd name="T26" fmla="*/ 438 w 596"/>
                  <a:gd name="T27" fmla="*/ 28 h 886"/>
                  <a:gd name="T28" fmla="*/ 438 w 596"/>
                  <a:gd name="T29" fmla="*/ 39 h 886"/>
                  <a:gd name="T30" fmla="*/ 438 w 596"/>
                  <a:gd name="T31" fmla="*/ 39 h 886"/>
                  <a:gd name="T32" fmla="*/ 432 w 596"/>
                  <a:gd name="T33" fmla="*/ 11 h 886"/>
                  <a:gd name="T34" fmla="*/ 432 w 596"/>
                  <a:gd name="T35" fmla="*/ 0 h 886"/>
                  <a:gd name="T36" fmla="*/ 383 w 596"/>
                  <a:gd name="T37" fmla="*/ 50 h 886"/>
                  <a:gd name="T38" fmla="*/ 388 w 596"/>
                  <a:gd name="T39" fmla="*/ 22 h 886"/>
                  <a:gd name="T40" fmla="*/ 317 w 596"/>
                  <a:gd name="T41" fmla="*/ 72 h 886"/>
                  <a:gd name="T42" fmla="*/ 268 w 596"/>
                  <a:gd name="T43" fmla="*/ 197 h 886"/>
                  <a:gd name="T44" fmla="*/ 273 w 596"/>
                  <a:gd name="T45" fmla="*/ 236 h 886"/>
                  <a:gd name="T46" fmla="*/ 262 w 596"/>
                  <a:gd name="T47" fmla="*/ 301 h 886"/>
                  <a:gd name="T48" fmla="*/ 290 w 596"/>
                  <a:gd name="T49" fmla="*/ 345 h 886"/>
                  <a:gd name="T50" fmla="*/ 334 w 596"/>
                  <a:gd name="T51" fmla="*/ 454 h 886"/>
                  <a:gd name="T52" fmla="*/ 323 w 596"/>
                  <a:gd name="T53" fmla="*/ 525 h 886"/>
                  <a:gd name="T54" fmla="*/ 230 w 596"/>
                  <a:gd name="T55" fmla="*/ 569 h 886"/>
                  <a:gd name="T56" fmla="*/ 104 w 596"/>
                  <a:gd name="T57" fmla="*/ 613 h 886"/>
                  <a:gd name="T58" fmla="*/ 22 w 596"/>
                  <a:gd name="T59" fmla="*/ 886 h 886"/>
                  <a:gd name="T60" fmla="*/ 350 w 596"/>
                  <a:gd name="T61" fmla="*/ 886 h 886"/>
                  <a:gd name="T62" fmla="*/ 388 w 596"/>
                  <a:gd name="T63" fmla="*/ 733 h 886"/>
                  <a:gd name="T64" fmla="*/ 388 w 596"/>
                  <a:gd name="T65" fmla="*/ 73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6" h="886">
                    <a:moveTo>
                      <a:pt x="388" y="733"/>
                    </a:moveTo>
                    <a:cubicBezTo>
                      <a:pt x="388" y="728"/>
                      <a:pt x="388" y="728"/>
                      <a:pt x="388" y="728"/>
                    </a:cubicBezTo>
                    <a:cubicBezTo>
                      <a:pt x="388" y="728"/>
                      <a:pt x="388" y="728"/>
                      <a:pt x="388" y="728"/>
                    </a:cubicBezTo>
                    <a:cubicBezTo>
                      <a:pt x="410" y="629"/>
                      <a:pt x="525" y="586"/>
                      <a:pt x="591" y="558"/>
                    </a:cubicBezTo>
                    <a:cubicBezTo>
                      <a:pt x="591" y="558"/>
                      <a:pt x="591" y="558"/>
                      <a:pt x="591" y="558"/>
                    </a:cubicBezTo>
                    <a:cubicBezTo>
                      <a:pt x="553" y="536"/>
                      <a:pt x="531" y="525"/>
                      <a:pt x="520" y="525"/>
                    </a:cubicBezTo>
                    <a:cubicBezTo>
                      <a:pt x="520" y="514"/>
                      <a:pt x="509" y="454"/>
                      <a:pt x="509" y="454"/>
                    </a:cubicBezTo>
                    <a:cubicBezTo>
                      <a:pt x="509" y="454"/>
                      <a:pt x="558" y="416"/>
                      <a:pt x="569" y="334"/>
                    </a:cubicBezTo>
                    <a:cubicBezTo>
                      <a:pt x="569" y="334"/>
                      <a:pt x="591" y="350"/>
                      <a:pt x="591" y="301"/>
                    </a:cubicBezTo>
                    <a:cubicBezTo>
                      <a:pt x="591" y="263"/>
                      <a:pt x="596" y="247"/>
                      <a:pt x="574" y="236"/>
                    </a:cubicBezTo>
                    <a:cubicBezTo>
                      <a:pt x="574" y="236"/>
                      <a:pt x="574" y="214"/>
                      <a:pt x="574" y="186"/>
                    </a:cubicBezTo>
                    <a:cubicBezTo>
                      <a:pt x="574" y="154"/>
                      <a:pt x="585" y="110"/>
                      <a:pt x="525" y="72"/>
                    </a:cubicBezTo>
                    <a:cubicBezTo>
                      <a:pt x="514" y="66"/>
                      <a:pt x="476" y="39"/>
                      <a:pt x="476" y="39"/>
                    </a:cubicBezTo>
                    <a:cubicBezTo>
                      <a:pt x="459" y="33"/>
                      <a:pt x="438" y="28"/>
                      <a:pt x="438" y="28"/>
                    </a:cubicBezTo>
                    <a:cubicBezTo>
                      <a:pt x="438" y="39"/>
                      <a:pt x="438" y="39"/>
                      <a:pt x="438" y="39"/>
                    </a:cubicBezTo>
                    <a:cubicBezTo>
                      <a:pt x="438" y="39"/>
                      <a:pt x="438" y="39"/>
                      <a:pt x="438" y="39"/>
                    </a:cubicBezTo>
                    <a:cubicBezTo>
                      <a:pt x="432" y="33"/>
                      <a:pt x="432" y="17"/>
                      <a:pt x="432" y="11"/>
                    </a:cubicBezTo>
                    <a:cubicBezTo>
                      <a:pt x="432" y="0"/>
                      <a:pt x="432" y="0"/>
                      <a:pt x="432" y="0"/>
                    </a:cubicBezTo>
                    <a:cubicBezTo>
                      <a:pt x="405" y="22"/>
                      <a:pt x="383" y="50"/>
                      <a:pt x="383" y="50"/>
                    </a:cubicBezTo>
                    <a:cubicBezTo>
                      <a:pt x="388" y="22"/>
                      <a:pt x="388" y="22"/>
                      <a:pt x="388" y="22"/>
                    </a:cubicBezTo>
                    <a:cubicBezTo>
                      <a:pt x="388" y="22"/>
                      <a:pt x="383" y="28"/>
                      <a:pt x="317" y="72"/>
                    </a:cubicBezTo>
                    <a:cubicBezTo>
                      <a:pt x="257" y="110"/>
                      <a:pt x="268" y="165"/>
                      <a:pt x="268" y="197"/>
                    </a:cubicBezTo>
                    <a:cubicBezTo>
                      <a:pt x="268" y="219"/>
                      <a:pt x="273" y="236"/>
                      <a:pt x="273" y="236"/>
                    </a:cubicBezTo>
                    <a:cubicBezTo>
                      <a:pt x="246" y="247"/>
                      <a:pt x="262" y="263"/>
                      <a:pt x="262" y="301"/>
                    </a:cubicBezTo>
                    <a:cubicBezTo>
                      <a:pt x="262" y="350"/>
                      <a:pt x="290" y="345"/>
                      <a:pt x="290" y="345"/>
                    </a:cubicBezTo>
                    <a:cubicBezTo>
                      <a:pt x="301" y="411"/>
                      <a:pt x="334" y="454"/>
                      <a:pt x="334" y="454"/>
                    </a:cubicBezTo>
                    <a:cubicBezTo>
                      <a:pt x="334" y="454"/>
                      <a:pt x="323" y="514"/>
                      <a:pt x="323" y="525"/>
                    </a:cubicBezTo>
                    <a:cubicBezTo>
                      <a:pt x="312" y="525"/>
                      <a:pt x="284" y="542"/>
                      <a:pt x="230" y="569"/>
                    </a:cubicBezTo>
                    <a:cubicBezTo>
                      <a:pt x="148" y="602"/>
                      <a:pt x="169" y="580"/>
                      <a:pt x="104" y="613"/>
                    </a:cubicBezTo>
                    <a:cubicBezTo>
                      <a:pt x="0" y="668"/>
                      <a:pt x="22" y="886"/>
                      <a:pt x="22" y="886"/>
                    </a:cubicBezTo>
                    <a:cubicBezTo>
                      <a:pt x="350" y="886"/>
                      <a:pt x="350" y="886"/>
                      <a:pt x="350" y="886"/>
                    </a:cubicBezTo>
                    <a:cubicBezTo>
                      <a:pt x="388" y="733"/>
                      <a:pt x="388" y="733"/>
                      <a:pt x="388" y="733"/>
                    </a:cubicBezTo>
                    <a:cubicBezTo>
                      <a:pt x="388" y="733"/>
                      <a:pt x="388" y="733"/>
                      <a:pt x="388" y="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7"/>
              <p:cNvSpPr>
                <a:spLocks/>
              </p:cNvSpPr>
              <p:nvPr/>
            </p:nvSpPr>
            <p:spPr bwMode="auto">
              <a:xfrm>
                <a:off x="3896193" y="913028"/>
                <a:ext cx="650591" cy="771832"/>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9"/>
          <p:cNvGrpSpPr/>
          <p:nvPr/>
        </p:nvGrpSpPr>
        <p:grpSpPr>
          <a:xfrm>
            <a:off x="342900" y="3051952"/>
            <a:ext cx="12598185" cy="1387476"/>
            <a:chOff x="342900" y="5339895"/>
            <a:chExt cx="12598185" cy="1387476"/>
          </a:xfrm>
        </p:grpSpPr>
        <p:sp>
          <p:nvSpPr>
            <p:cNvPr id="59" name="Rectangle 58"/>
            <p:cNvSpPr/>
            <p:nvPr/>
          </p:nvSpPr>
          <p:spPr bwMode="auto">
            <a:xfrm>
              <a:off x="342900" y="5339895"/>
              <a:ext cx="11749404" cy="13874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60" name="TextBox 59"/>
            <p:cNvSpPr txBox="1"/>
            <p:nvPr/>
          </p:nvSpPr>
          <p:spPr>
            <a:xfrm>
              <a:off x="1854655" y="5657615"/>
              <a:ext cx="11086430" cy="849463"/>
            </a:xfrm>
            <a:prstGeom prst="rect">
              <a:avLst/>
            </a:prstGeom>
            <a:noFill/>
          </p:spPr>
          <p:txBody>
            <a:bodyPr wrap="square" lIns="182880" tIns="146304" rIns="182880" bIns="146304" rtlCol="0">
              <a:spAutoFit/>
            </a:bodyPr>
            <a:lstStyle/>
            <a:p>
              <a:pPr defTabSz="914277">
                <a:lnSpc>
                  <a:spcPct val="90000"/>
                </a:lnSpc>
                <a:spcBef>
                  <a:spcPct val="0"/>
                </a:spcBef>
                <a:spcAft>
                  <a:spcPts val="600"/>
                </a:spcAft>
              </a:pPr>
              <a:r>
                <a:rPr lang="en-US" sz="4000" b="1" spc="-100" dirty="0">
                  <a:ln w="3175">
                    <a:noFill/>
                  </a:ln>
                  <a:solidFill>
                    <a:srgbClr val="002050"/>
                  </a:solidFill>
                </a:rPr>
                <a:t>DERIVED CREDENTIALS &amp; ACCESS TOKENS</a:t>
              </a:r>
            </a:p>
          </p:txBody>
        </p:sp>
        <p:grpSp>
          <p:nvGrpSpPr>
            <p:cNvPr id="9" name="Group 8"/>
            <p:cNvGrpSpPr/>
            <p:nvPr/>
          </p:nvGrpSpPr>
          <p:grpSpPr>
            <a:xfrm>
              <a:off x="942553" y="5615778"/>
              <a:ext cx="585992" cy="758372"/>
              <a:chOff x="11034230" y="5615778"/>
              <a:chExt cx="585992" cy="758372"/>
            </a:xfrm>
          </p:grpSpPr>
          <p:sp>
            <p:nvSpPr>
              <p:cNvPr id="65" name="Freeform 5"/>
              <p:cNvSpPr>
                <a:spLocks noChangeAspect="1" noEditPoints="1"/>
              </p:cNvSpPr>
              <p:nvPr/>
            </p:nvSpPr>
            <p:spPr bwMode="black">
              <a:xfrm>
                <a:off x="11034230" y="5615778"/>
                <a:ext cx="585992" cy="758372"/>
              </a:xfrm>
              <a:custGeom>
                <a:avLst/>
                <a:gdLst>
                  <a:gd name="T0" fmla="*/ 277 w 2806"/>
                  <a:gd name="T1" fmla="*/ 288 h 3630"/>
                  <a:gd name="T2" fmla="*/ 277 w 2806"/>
                  <a:gd name="T3" fmla="*/ 3341 h 3630"/>
                  <a:gd name="T4" fmla="*/ 2529 w 2806"/>
                  <a:gd name="T5" fmla="*/ 3341 h 3630"/>
                  <a:gd name="T6" fmla="*/ 2529 w 2806"/>
                  <a:gd name="T7" fmla="*/ 1138 h 3630"/>
                  <a:gd name="T8" fmla="*/ 1681 w 2806"/>
                  <a:gd name="T9" fmla="*/ 288 h 3630"/>
                  <a:gd name="T10" fmla="*/ 277 w 2806"/>
                  <a:gd name="T11" fmla="*/ 288 h 3630"/>
                  <a:gd name="T12" fmla="*/ 277 w 2806"/>
                  <a:gd name="T13" fmla="*/ 288 h 3630"/>
                  <a:gd name="T14" fmla="*/ 0 w 2806"/>
                  <a:gd name="T15" fmla="*/ 0 h 3630"/>
                  <a:gd name="T16" fmla="*/ 1392 w 2806"/>
                  <a:gd name="T17" fmla="*/ 0 h 3630"/>
                  <a:gd name="T18" fmla="*/ 1757 w 2806"/>
                  <a:gd name="T19" fmla="*/ 0 h 3630"/>
                  <a:gd name="T20" fmla="*/ 2806 w 2806"/>
                  <a:gd name="T21" fmla="*/ 1048 h 3630"/>
                  <a:gd name="T22" fmla="*/ 2806 w 2806"/>
                  <a:gd name="T23" fmla="*/ 3630 h 3630"/>
                  <a:gd name="T24" fmla="*/ 0 w 2806"/>
                  <a:gd name="T25" fmla="*/ 3630 h 3630"/>
                  <a:gd name="T26" fmla="*/ 0 w 2806"/>
                  <a:gd name="T27" fmla="*/ 0 h 3630"/>
                  <a:gd name="T28" fmla="*/ 0 w 2806"/>
                  <a:gd name="T29" fmla="*/ 0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6" h="3630">
                    <a:moveTo>
                      <a:pt x="277" y="288"/>
                    </a:moveTo>
                    <a:lnTo>
                      <a:pt x="277" y="3341"/>
                    </a:lnTo>
                    <a:lnTo>
                      <a:pt x="2529" y="3341"/>
                    </a:lnTo>
                    <a:lnTo>
                      <a:pt x="2529" y="1138"/>
                    </a:lnTo>
                    <a:lnTo>
                      <a:pt x="1681" y="288"/>
                    </a:lnTo>
                    <a:lnTo>
                      <a:pt x="277" y="288"/>
                    </a:lnTo>
                    <a:lnTo>
                      <a:pt x="277" y="288"/>
                    </a:lnTo>
                    <a:close/>
                    <a:moveTo>
                      <a:pt x="0" y="0"/>
                    </a:moveTo>
                    <a:lnTo>
                      <a:pt x="1392" y="0"/>
                    </a:lnTo>
                    <a:lnTo>
                      <a:pt x="1757" y="0"/>
                    </a:lnTo>
                    <a:lnTo>
                      <a:pt x="2806" y="1048"/>
                    </a:lnTo>
                    <a:lnTo>
                      <a:pt x="2806" y="3630"/>
                    </a:lnTo>
                    <a:lnTo>
                      <a:pt x="0" y="3630"/>
                    </a:lnTo>
                    <a:lnTo>
                      <a:pt x="0" y="0"/>
                    </a:lnTo>
                    <a:lnTo>
                      <a:pt x="0" y="0"/>
                    </a:lnTo>
                    <a:close/>
                  </a:path>
                </a:pathLst>
              </a:custGeom>
              <a:solidFill>
                <a:srgbClr val="002050"/>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pic>
            <p:nvPicPr>
              <p:cNvPr id="66" name="Picture 2" descr="\\MAGNUM\Projects\Microsoft\Cloud Power FY12\Design\ICONS_PNG\Devices.png"/>
              <p:cNvPicPr>
                <a:picLocks noChangeAspect="1" noChangeArrowheads="1"/>
              </p:cNvPicPr>
              <p:nvPr/>
            </p:nvPicPr>
            <p:blipFill>
              <a:blip r:embed="rId4" cstate="print">
                <a:duotone>
                  <a:prstClr val="black"/>
                  <a:srgbClr val="002050">
                    <a:tint val="45000"/>
                    <a:satMod val="400000"/>
                  </a:srgbClr>
                </a:duotone>
              </a:blip>
              <a:stretch>
                <a:fillRect/>
              </a:stretch>
            </p:blipFill>
            <p:spPr bwMode="auto">
              <a:xfrm>
                <a:off x="11068843" y="5792886"/>
                <a:ext cx="481495" cy="481494"/>
              </a:xfrm>
              <a:prstGeom prst="rect">
                <a:avLst/>
              </a:prstGeom>
              <a:noFill/>
              <a:ln>
                <a:noFill/>
              </a:ln>
            </p:spPr>
          </p:pic>
        </p:grpSp>
      </p:grpSp>
    </p:spTree>
    <p:extLst>
      <p:ext uri="{BB962C8B-B14F-4D97-AF65-F5344CB8AC3E}">
        <p14:creationId xmlns:p14="http://schemas.microsoft.com/office/powerpoint/2010/main" val="322664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750"/>
                                        <p:tgtEl>
                                          <p:spTgt spid="11"/>
                                        </p:tgtEl>
                                      </p:cBhvr>
                                    </p:animEffect>
                                    <p:set>
                                      <p:cBhvr>
                                        <p:cTn id="7" dur="1" fill="hold">
                                          <p:stCondLst>
                                            <p:cond delay="749"/>
                                          </p:stCondLst>
                                        </p:cTn>
                                        <p:tgtEl>
                                          <p:spTgt spid="11"/>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952010"/>
            <a:ext cx="12436475" cy="509050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1"/>
          <p:cNvSpPr txBox="1">
            <a:spLocks/>
          </p:cNvSpPr>
          <p:nvPr/>
        </p:nvSpPr>
        <p:spPr>
          <a:xfrm>
            <a:off x="7188568" y="3113604"/>
            <a:ext cx="4435005"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sz="4000" b="1" dirty="0">
                <a:solidFill>
                  <a:srgbClr val="FFFFFF">
                    <a:lumMod val="95000"/>
                  </a:srgbClr>
                </a:solidFill>
                <a:latin typeface="Segoe UI"/>
              </a:rPr>
              <a:t>“PASS THE HASH” ATTACKS</a:t>
            </a:r>
          </a:p>
        </p:txBody>
      </p:sp>
      <p:sp>
        <p:nvSpPr>
          <p:cNvPr id="36" name="Rectangle 35"/>
          <p:cNvSpPr/>
          <p:nvPr/>
        </p:nvSpPr>
        <p:spPr bwMode="auto">
          <a:xfrm>
            <a:off x="0" y="6042514"/>
            <a:ext cx="12436475" cy="95201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Title 1"/>
          <p:cNvSpPr txBox="1">
            <a:spLocks/>
          </p:cNvSpPr>
          <p:nvPr/>
        </p:nvSpPr>
        <p:spPr>
          <a:xfrm>
            <a:off x="7188568" y="4722030"/>
            <a:ext cx="4435005" cy="332399"/>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spcAft>
                <a:spcPts val="1200"/>
              </a:spcAft>
            </a:pPr>
            <a:r>
              <a:rPr sz="2400">
                <a:solidFill>
                  <a:srgbClr val="FFFFFF"/>
                </a:solidFill>
                <a:latin typeface="Segoe UI"/>
              </a:rPr>
              <a:t>Today’s security challenge</a:t>
            </a:r>
          </a:p>
        </p:txBody>
      </p:sp>
      <p:sp>
        <p:nvSpPr>
          <p:cNvPr id="4" name="TextBox 3"/>
          <p:cNvSpPr txBox="1"/>
          <p:nvPr/>
        </p:nvSpPr>
        <p:spPr>
          <a:xfrm rot="18684096">
            <a:off x="-1406247" y="1719331"/>
            <a:ext cx="11067863" cy="3086999"/>
          </a:xfrm>
          <a:prstGeom prst="rect">
            <a:avLst/>
          </a:prstGeom>
          <a:noFill/>
        </p:spPr>
        <p:txBody>
          <a:bodyPr wrap="square" lIns="182880" tIns="146304" rIns="182880" bIns="146304" rtlCol="0">
            <a:spAutoFit/>
          </a:bodyPr>
          <a:lstStyle/>
          <a:p>
            <a:pPr>
              <a:lnSpc>
                <a:spcPct val="90000"/>
              </a:lnSpc>
              <a:spcAft>
                <a:spcPts val="600"/>
              </a:spcAft>
            </a:pPr>
            <a:r>
              <a:rPr lang="en-US" sz="2800" dirty="0">
                <a:solidFill>
                  <a:srgbClr val="FFFFFF"/>
                </a:solidFill>
                <a:latin typeface="Consolas" panose="020B0609020204030204" pitchFamily="49" charset="0"/>
                <a:cs typeface="Consolas" panose="020B0609020204030204" pitchFamily="49" charset="0"/>
              </a:rPr>
              <a:t>101010101011011010000101101010101010001010011101010110101110010101001101010101011011010000101101010101010001010011101010110101110010101001101010101011011010000101101010101010001010011101010110101110010101001010101010110011101010110101110010101001101010101011011010000101101010101010001010011101010110101110010101001010101010</a:t>
            </a:r>
          </a:p>
          <a:p>
            <a:pPr>
              <a:lnSpc>
                <a:spcPct val="90000"/>
              </a:lnSpc>
              <a:spcAft>
                <a:spcPts val="600"/>
              </a:spcAft>
            </a:pPr>
            <a:endParaRPr lang="en-US" sz="2800" dirty="0">
              <a:solidFill>
                <a:srgbClr val="FFFFFF"/>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11356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566110" y="751950"/>
            <a:ext cx="4300587" cy="1661993"/>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4000" b="1" dirty="0">
                <a:solidFill>
                  <a:srgbClr val="FFFFFF"/>
                </a:solidFill>
                <a:latin typeface="Segoe UI"/>
              </a:rPr>
              <a:t>TODAY’S SECURITY CHALLENGE</a:t>
            </a:r>
          </a:p>
        </p:txBody>
      </p:sp>
      <p:sp>
        <p:nvSpPr>
          <p:cNvPr id="22" name="Title 1"/>
          <p:cNvSpPr txBox="1">
            <a:spLocks/>
          </p:cNvSpPr>
          <p:nvPr/>
        </p:nvSpPr>
        <p:spPr>
          <a:xfrm>
            <a:off x="2537797" y="3349529"/>
            <a:ext cx="2328900" cy="664797"/>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sz="2400" dirty="0">
                <a:solidFill>
                  <a:srgbClr val="FFFFFF"/>
                </a:solidFill>
                <a:latin typeface="Segoe UI Semibold" panose="020B0702040204020203" pitchFamily="34" charset="0"/>
                <a:cs typeface="Segoe UI Semibold" panose="020B0702040204020203" pitchFamily="34" charset="0"/>
              </a:rPr>
              <a:t>PASS THE HASH ATTACKS</a:t>
            </a:r>
            <a:endParaRPr sz="2000" i="1" dirty="0">
              <a:solidFill>
                <a:srgbClr val="FFFFFF"/>
              </a:solidFill>
              <a:latin typeface="Segoe UI Semibold" panose="020B0702040204020203" pitchFamily="34" charset="0"/>
              <a:cs typeface="Segoe UI Semibold" panose="020B0702040204020203" pitchFamily="34" charset="0"/>
            </a:endParaRPr>
          </a:p>
        </p:txBody>
      </p:sp>
      <p:sp>
        <p:nvSpPr>
          <p:cNvPr id="28" name="TextBox 27"/>
          <p:cNvSpPr txBox="1"/>
          <p:nvPr/>
        </p:nvSpPr>
        <p:spPr>
          <a:xfrm flipH="1">
            <a:off x="6193501" y="668610"/>
            <a:ext cx="1667261" cy="1546577"/>
          </a:xfrm>
          <a:prstGeom prst="rect">
            <a:avLst/>
          </a:prstGeom>
          <a:noFill/>
        </p:spPr>
        <p:txBody>
          <a:bodyPr wrap="square" lIns="0" tIns="0" rIns="0" bIns="0" rtlCol="0">
            <a:spAutoFit/>
          </a:bodyPr>
          <a:lstStyle/>
          <a:p>
            <a:pPr algn="ctr">
              <a:lnSpc>
                <a:spcPct val="90000"/>
              </a:lnSpc>
              <a:spcAft>
                <a:spcPts val="600"/>
              </a:spcAft>
            </a:pPr>
            <a:r>
              <a:rPr lang="en-US" b="1" dirty="0">
                <a:gradFill>
                  <a:gsLst>
                    <a:gs pos="2917">
                      <a:srgbClr val="FFFFFF"/>
                    </a:gs>
                    <a:gs pos="30000">
                      <a:srgbClr val="FFFFFF"/>
                    </a:gs>
                  </a:gsLst>
                  <a:lin ang="5400000" scaled="0"/>
                </a:gradFill>
              </a:rPr>
              <a:t>1. </a:t>
            </a:r>
          </a:p>
          <a:p>
            <a:pPr algn="ctr">
              <a:lnSpc>
                <a:spcPct val="90000"/>
              </a:lnSpc>
              <a:spcAft>
                <a:spcPts val="600"/>
              </a:spcAft>
            </a:pPr>
            <a:r>
              <a:rPr lang="en-US" sz="1100" dirty="0">
                <a:gradFill>
                  <a:gsLst>
                    <a:gs pos="2917">
                      <a:srgbClr val="FFFFFF"/>
                    </a:gs>
                    <a:gs pos="30000">
                      <a:srgbClr val="FFFFFF"/>
                    </a:gs>
                  </a:gsLst>
                  <a:lin ang="5400000" scaled="0"/>
                </a:gradFill>
              </a:rPr>
              <a:t>Single IT Pro’s machine is  compromised</a:t>
            </a:r>
          </a:p>
          <a:p>
            <a:pPr algn="ctr">
              <a:lnSpc>
                <a:spcPct val="90000"/>
              </a:lnSpc>
              <a:spcAft>
                <a:spcPts val="600"/>
              </a:spcAft>
            </a:pPr>
            <a:r>
              <a:rPr lang="en-US" sz="1100" dirty="0">
                <a:gradFill>
                  <a:gsLst>
                    <a:gs pos="2917">
                      <a:srgbClr val="FFFFFF"/>
                    </a:gs>
                    <a:gs pos="30000">
                      <a:srgbClr val="FFFFFF"/>
                    </a:gs>
                  </a:gsLst>
                  <a:lin ang="5400000" scaled="0"/>
                </a:gradFill>
              </a:rPr>
              <a:t>IT Pro manages kiosks/shared devices on network</a:t>
            </a:r>
          </a:p>
          <a:p>
            <a:pPr algn="ctr">
              <a:lnSpc>
                <a:spcPct val="90000"/>
              </a:lnSpc>
              <a:spcAft>
                <a:spcPts val="600"/>
              </a:spcAft>
            </a:pPr>
            <a:r>
              <a:rPr lang="en-US" sz="1100" dirty="0">
                <a:gradFill>
                  <a:gsLst>
                    <a:gs pos="2917">
                      <a:srgbClr val="FFFFFF"/>
                    </a:gs>
                    <a:gs pos="30000">
                      <a:srgbClr val="FFFFFF"/>
                    </a:gs>
                  </a:gsLst>
                  <a:lin ang="5400000" scaled="0"/>
                </a:gradFill>
              </a:rPr>
              <a:t>Attacker steals IT Pro’s access token</a:t>
            </a:r>
          </a:p>
        </p:txBody>
      </p:sp>
      <p:sp>
        <p:nvSpPr>
          <p:cNvPr id="41" name="TextBox 40"/>
          <p:cNvSpPr txBox="1"/>
          <p:nvPr/>
        </p:nvSpPr>
        <p:spPr>
          <a:xfrm flipH="1">
            <a:off x="8350609" y="668610"/>
            <a:ext cx="1667261" cy="1164934"/>
          </a:xfrm>
          <a:prstGeom prst="rect">
            <a:avLst/>
          </a:prstGeom>
          <a:noFill/>
        </p:spPr>
        <p:txBody>
          <a:bodyPr wrap="square" lIns="0" tIns="0" rIns="0" bIns="0" rtlCol="0">
            <a:spAutoFit/>
          </a:bodyPr>
          <a:lstStyle/>
          <a:p>
            <a:pPr algn="ctr">
              <a:lnSpc>
                <a:spcPct val="90000"/>
              </a:lnSpc>
              <a:spcAft>
                <a:spcPts val="600"/>
              </a:spcAft>
            </a:pPr>
            <a:r>
              <a:rPr lang="en-US" b="1" dirty="0">
                <a:gradFill>
                  <a:gsLst>
                    <a:gs pos="2917">
                      <a:srgbClr val="FFFFFF"/>
                    </a:gs>
                    <a:gs pos="30000">
                      <a:srgbClr val="FFFFFF"/>
                    </a:gs>
                  </a:gsLst>
                  <a:lin ang="5400000" scaled="0"/>
                </a:gradFill>
              </a:rPr>
              <a:t>2. </a:t>
            </a:r>
          </a:p>
          <a:p>
            <a:pPr algn="ctr">
              <a:lnSpc>
                <a:spcPct val="90000"/>
              </a:lnSpc>
              <a:spcAft>
                <a:spcPts val="600"/>
              </a:spcAft>
            </a:pPr>
            <a:r>
              <a:rPr lang="en-US" sz="1100" dirty="0">
                <a:gradFill>
                  <a:gsLst>
                    <a:gs pos="2917">
                      <a:srgbClr val="FFFFFF"/>
                    </a:gs>
                    <a:gs pos="30000">
                      <a:srgbClr val="FFFFFF"/>
                    </a:gs>
                  </a:gsLst>
                  <a:lin ang="5400000" scaled="0"/>
                </a:gradFill>
              </a:rPr>
              <a:t>Using IT Pros access token attacker looks for kiosk/shared devices and mines them for tokens</a:t>
            </a:r>
          </a:p>
          <a:p>
            <a:pPr algn="ctr">
              <a:lnSpc>
                <a:spcPct val="90000"/>
              </a:lnSpc>
              <a:spcAft>
                <a:spcPts val="600"/>
              </a:spcAft>
            </a:pPr>
            <a:endParaRPr lang="en-US" sz="1100" dirty="0">
              <a:gradFill>
                <a:gsLst>
                  <a:gs pos="2917">
                    <a:srgbClr val="FFFFFF"/>
                  </a:gs>
                  <a:gs pos="30000">
                    <a:srgbClr val="FFFFFF"/>
                  </a:gs>
                </a:gsLst>
                <a:lin ang="5400000" scaled="0"/>
              </a:gradFill>
            </a:endParaRPr>
          </a:p>
        </p:txBody>
      </p:sp>
      <p:sp>
        <p:nvSpPr>
          <p:cNvPr id="42" name="TextBox 41"/>
          <p:cNvSpPr txBox="1"/>
          <p:nvPr/>
        </p:nvSpPr>
        <p:spPr>
          <a:xfrm flipH="1">
            <a:off x="10044652" y="668610"/>
            <a:ext cx="1667261" cy="478593"/>
          </a:xfrm>
          <a:prstGeom prst="rect">
            <a:avLst/>
          </a:prstGeom>
          <a:noFill/>
        </p:spPr>
        <p:txBody>
          <a:bodyPr wrap="square" lIns="0" tIns="0" rIns="0" bIns="0" rtlCol="0">
            <a:spAutoFit/>
          </a:bodyPr>
          <a:lstStyle/>
          <a:p>
            <a:pPr algn="ctr">
              <a:lnSpc>
                <a:spcPct val="90000"/>
              </a:lnSpc>
              <a:spcAft>
                <a:spcPts val="600"/>
              </a:spcAft>
            </a:pPr>
            <a:r>
              <a:rPr lang="en-US" b="1" dirty="0">
                <a:gradFill>
                  <a:gsLst>
                    <a:gs pos="2917">
                      <a:srgbClr val="FFFFFF"/>
                    </a:gs>
                    <a:gs pos="30000">
                      <a:srgbClr val="FFFFFF"/>
                    </a:gs>
                  </a:gsLst>
                  <a:lin ang="5400000" scaled="0"/>
                </a:gradFill>
              </a:rPr>
              <a:t>3. </a:t>
            </a:r>
            <a:endParaRPr lang="en-US" sz="1100" b="1" dirty="0">
              <a:gradFill>
                <a:gsLst>
                  <a:gs pos="2917">
                    <a:srgbClr val="FFFFFF"/>
                  </a:gs>
                  <a:gs pos="30000">
                    <a:srgbClr val="FFFFFF"/>
                  </a:gs>
                </a:gsLst>
                <a:lin ang="5400000" scaled="0"/>
              </a:gradFill>
            </a:endParaRPr>
          </a:p>
          <a:p>
            <a:pPr algn="ctr">
              <a:lnSpc>
                <a:spcPct val="90000"/>
              </a:lnSpc>
              <a:spcAft>
                <a:spcPts val="600"/>
              </a:spcAft>
            </a:pPr>
            <a:r>
              <a:rPr lang="en-US" sz="1100" dirty="0">
                <a:gradFill>
                  <a:gsLst>
                    <a:gs pos="2917">
                      <a:srgbClr val="FFFFFF"/>
                    </a:gs>
                    <a:gs pos="30000">
                      <a:srgbClr val="FFFFFF"/>
                    </a:gs>
                  </a:gsLst>
                  <a:lin ang="5400000" scaled="0"/>
                </a:gradFill>
              </a:rPr>
              <a:t>Repeat</a:t>
            </a:r>
          </a:p>
        </p:txBody>
      </p:sp>
      <p:sp>
        <p:nvSpPr>
          <p:cNvPr id="2" name="Oval 1"/>
          <p:cNvSpPr/>
          <p:nvPr/>
        </p:nvSpPr>
        <p:spPr bwMode="auto">
          <a:xfrm>
            <a:off x="6955007" y="3645869"/>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7" name="Group 26"/>
          <p:cNvGrpSpPr/>
          <p:nvPr/>
        </p:nvGrpSpPr>
        <p:grpSpPr>
          <a:xfrm>
            <a:off x="7267203" y="2870748"/>
            <a:ext cx="1360129" cy="1917385"/>
            <a:chOff x="7267203" y="2870748"/>
            <a:chExt cx="1360129" cy="1917385"/>
          </a:xfrm>
        </p:grpSpPr>
        <p:sp>
          <p:nvSpPr>
            <p:cNvPr id="136" name="Oval 135"/>
            <p:cNvSpPr/>
            <p:nvPr/>
          </p:nvSpPr>
          <p:spPr bwMode="auto">
            <a:xfrm rot="773144">
              <a:off x="8261572" y="4422373"/>
              <a:ext cx="365760" cy="365760"/>
            </a:xfrm>
            <a:prstGeom prst="ellipse">
              <a:avLst/>
            </a:prstGeom>
            <a:noFill/>
            <a:ln w="57150">
              <a:solidFill>
                <a:schemeClr val="tx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p:cNvSpPr/>
            <p:nvPr/>
          </p:nvSpPr>
          <p:spPr bwMode="auto">
            <a:xfrm rot="20284868">
              <a:off x="8261572" y="2870748"/>
              <a:ext cx="365760" cy="365760"/>
            </a:xfrm>
            <a:prstGeom prst="ellipse">
              <a:avLst/>
            </a:prstGeom>
            <a:no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Oval 14"/>
            <p:cNvSpPr/>
            <p:nvPr/>
          </p:nvSpPr>
          <p:spPr bwMode="auto">
            <a:xfrm>
              <a:off x="82615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Oval 15"/>
            <p:cNvSpPr/>
            <p:nvPr/>
          </p:nvSpPr>
          <p:spPr bwMode="auto">
            <a:xfrm>
              <a:off x="8261572" y="3905164"/>
              <a:ext cx="365760" cy="365760"/>
            </a:xfrm>
            <a:prstGeom prst="ellipse">
              <a:avLst/>
            </a:prstGeom>
            <a:no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7" name="Straight Connector 6"/>
            <p:cNvCxnSpPr>
              <a:stCxn id="2" idx="6"/>
              <a:endCxn id="16" idx="2"/>
            </p:cNvCxnSpPr>
            <p:nvPr/>
          </p:nvCxnSpPr>
          <p:spPr>
            <a:xfrm>
              <a:off x="7320767" y="3828749"/>
              <a:ext cx="940805" cy="259295"/>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 idx="5"/>
              <a:endCxn id="136" idx="2"/>
            </p:cNvCxnSpPr>
            <p:nvPr/>
          </p:nvCxnSpPr>
          <p:spPr>
            <a:xfrm>
              <a:off x="7267203" y="3958065"/>
              <a:ext cx="998975" cy="606404"/>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 idx="6"/>
              <a:endCxn id="15" idx="2"/>
            </p:cNvCxnSpPr>
            <p:nvPr/>
          </p:nvCxnSpPr>
          <p:spPr>
            <a:xfrm flipV="1">
              <a:off x="7320767" y="3570836"/>
              <a:ext cx="940805" cy="257913"/>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 idx="7"/>
              <a:endCxn id="14" idx="2"/>
            </p:cNvCxnSpPr>
            <p:nvPr/>
          </p:nvCxnSpPr>
          <p:spPr>
            <a:xfrm flipV="1">
              <a:off x="7267203" y="3121896"/>
              <a:ext cx="1007589" cy="577537"/>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a:off x="8567196" y="2612143"/>
            <a:ext cx="1660336" cy="1917385"/>
            <a:chOff x="8249696" y="2612143"/>
            <a:chExt cx="1660336" cy="1917385"/>
          </a:xfrm>
        </p:grpSpPr>
        <p:grpSp>
          <p:nvGrpSpPr>
            <p:cNvPr id="222" name="Group 221"/>
            <p:cNvGrpSpPr/>
            <p:nvPr/>
          </p:nvGrpSpPr>
          <p:grpSpPr>
            <a:xfrm>
              <a:off x="9544272" y="2614149"/>
              <a:ext cx="365760" cy="1400177"/>
              <a:chOff x="7944072" y="3387956"/>
              <a:chExt cx="365760" cy="1400177"/>
            </a:xfrm>
          </p:grpSpPr>
          <p:sp>
            <p:nvSpPr>
              <p:cNvPr id="223" name="Oval 222"/>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6" name="Oval 22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7" name="Oval 22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32" name="Group 231"/>
            <p:cNvGrpSpPr/>
            <p:nvPr/>
          </p:nvGrpSpPr>
          <p:grpSpPr>
            <a:xfrm>
              <a:off x="8249696" y="2612143"/>
              <a:ext cx="1660336" cy="1917385"/>
              <a:chOff x="6649496" y="2870748"/>
              <a:chExt cx="1660336" cy="1917385"/>
            </a:xfrm>
          </p:grpSpPr>
          <p:sp>
            <p:nvSpPr>
              <p:cNvPr id="233" name="Oval 232"/>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5" name="Oval 234"/>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6" name="Oval 23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7" name="Oval 23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38" name="Straight Connector 237"/>
              <p:cNvCxnSpPr>
                <a:endCxn id="237"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endCxn id="236"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endCxn id="235"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p:nvGrpSpPr>
          <p:grpSpPr>
            <a:xfrm>
              <a:off x="9544272" y="3129351"/>
              <a:ext cx="365760" cy="1400176"/>
              <a:chOff x="7944072" y="2870748"/>
              <a:chExt cx="365760" cy="1400176"/>
            </a:xfrm>
          </p:grpSpPr>
          <p:sp>
            <p:nvSpPr>
              <p:cNvPr id="245" name="Oval 244"/>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6" name="Oval 24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7" name="Oval 24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52" name="Group 251"/>
            <p:cNvGrpSpPr/>
            <p:nvPr/>
          </p:nvGrpSpPr>
          <p:grpSpPr>
            <a:xfrm>
              <a:off x="9544272" y="3640183"/>
              <a:ext cx="365760" cy="882968"/>
              <a:chOff x="7944072" y="2870748"/>
              <a:chExt cx="365760" cy="882968"/>
            </a:xfrm>
          </p:grpSpPr>
          <p:sp>
            <p:nvSpPr>
              <p:cNvPr id="255" name="Oval 254"/>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6" name="Oval 25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333" name="Group 332"/>
          <p:cNvGrpSpPr/>
          <p:nvPr/>
        </p:nvGrpSpPr>
        <p:grpSpPr>
          <a:xfrm>
            <a:off x="10173968" y="1839583"/>
            <a:ext cx="1660336" cy="3461564"/>
            <a:chOff x="9856468" y="1839583"/>
            <a:chExt cx="1660336" cy="3461564"/>
          </a:xfrm>
        </p:grpSpPr>
        <p:grpSp>
          <p:nvGrpSpPr>
            <p:cNvPr id="262" name="Group 261"/>
            <p:cNvGrpSpPr/>
            <p:nvPr/>
          </p:nvGrpSpPr>
          <p:grpSpPr>
            <a:xfrm>
              <a:off x="11151044" y="4418179"/>
              <a:ext cx="365760" cy="882968"/>
              <a:chOff x="7944072" y="2870748"/>
              <a:chExt cx="365760" cy="882968"/>
            </a:xfrm>
          </p:grpSpPr>
          <p:sp>
            <p:nvSpPr>
              <p:cNvPr id="265" name="Oval 264"/>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6" name="Oval 26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72" name="Group 271"/>
            <p:cNvGrpSpPr/>
            <p:nvPr/>
          </p:nvGrpSpPr>
          <p:grpSpPr>
            <a:xfrm>
              <a:off x="11151044" y="3898786"/>
              <a:ext cx="365760" cy="1400176"/>
              <a:chOff x="7944072" y="2870748"/>
              <a:chExt cx="365760" cy="1400176"/>
            </a:xfrm>
          </p:grpSpPr>
          <p:sp>
            <p:nvSpPr>
              <p:cNvPr id="275" name="Oval 274"/>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6" name="Oval 27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7" name="Oval 27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82" name="Group 281"/>
            <p:cNvGrpSpPr/>
            <p:nvPr/>
          </p:nvGrpSpPr>
          <p:grpSpPr>
            <a:xfrm>
              <a:off x="9856468" y="3380510"/>
              <a:ext cx="1660336" cy="1917385"/>
              <a:chOff x="6649496" y="2870748"/>
              <a:chExt cx="1660336" cy="1917385"/>
            </a:xfrm>
          </p:grpSpPr>
          <p:sp>
            <p:nvSpPr>
              <p:cNvPr id="283" name="Oval 282"/>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5" name="Oval 284"/>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6" name="Oval 28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7" name="Oval 28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88" name="Straight Connector 287"/>
              <p:cNvCxnSpPr>
                <a:endCxn id="287"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endCxn id="286"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a:endCxn id="285"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p:nvGrpSpPr>
          <p:grpSpPr>
            <a:xfrm>
              <a:off x="9856468" y="2862183"/>
              <a:ext cx="1660336" cy="1917385"/>
              <a:chOff x="6649496" y="2870748"/>
              <a:chExt cx="1660336" cy="1917385"/>
            </a:xfrm>
          </p:grpSpPr>
          <p:sp>
            <p:nvSpPr>
              <p:cNvPr id="293" name="Oval 292"/>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5" name="Oval 294"/>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6" name="Oval 29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7" name="Oval 29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98" name="Straight Connector 297"/>
              <p:cNvCxnSpPr>
                <a:endCxn id="297"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a:endCxn id="296"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a:endCxn id="295"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p:nvGrpSpPr>
          <p:grpSpPr>
            <a:xfrm>
              <a:off x="9856468" y="2351353"/>
              <a:ext cx="1660336" cy="1917385"/>
              <a:chOff x="6649496" y="2870748"/>
              <a:chExt cx="1660336" cy="1917385"/>
            </a:xfrm>
          </p:grpSpPr>
          <p:sp>
            <p:nvSpPr>
              <p:cNvPr id="303" name="Oval 302"/>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5" name="Oval 304"/>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6" name="Oval 30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7" name="Oval 30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308" name="Straight Connector 307"/>
              <p:cNvCxnSpPr>
                <a:endCxn id="307"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a:endCxn id="306"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a:endCxn id="305"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p:nvGrpSpPr>
          <p:grpSpPr>
            <a:xfrm>
              <a:off x="9856468" y="1839583"/>
              <a:ext cx="1660336" cy="1917385"/>
              <a:chOff x="6649496" y="2870748"/>
              <a:chExt cx="1660336" cy="1917385"/>
            </a:xfrm>
          </p:grpSpPr>
          <p:sp>
            <p:nvSpPr>
              <p:cNvPr id="313" name="Oval 312"/>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5" name="Oval 314"/>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6" name="Oval 31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7" name="Oval 31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318" name="Straight Connector 317"/>
              <p:cNvCxnSpPr>
                <a:endCxn id="317"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a:endCxn id="316"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a:endCxn id="315"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2" name="Group 321"/>
            <p:cNvGrpSpPr/>
            <p:nvPr/>
          </p:nvGrpSpPr>
          <p:grpSpPr>
            <a:xfrm>
              <a:off x="11151044" y="1853892"/>
              <a:ext cx="365760" cy="1400177"/>
              <a:chOff x="7944072" y="3387956"/>
              <a:chExt cx="365760" cy="1400177"/>
            </a:xfrm>
          </p:grpSpPr>
          <p:sp>
            <p:nvSpPr>
              <p:cNvPr id="323" name="Oval 322"/>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6" name="Oval 325"/>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7" name="Oval 32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93" name="Oval 92"/>
          <p:cNvSpPr/>
          <p:nvPr/>
        </p:nvSpPr>
        <p:spPr bwMode="auto">
          <a:xfrm>
            <a:off x="6111294" y="3645869"/>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0" name="Straight Connector 99"/>
          <p:cNvCxnSpPr>
            <a:stCxn id="93" idx="6"/>
            <a:endCxn id="2" idx="2"/>
          </p:cNvCxnSpPr>
          <p:nvPr/>
        </p:nvCxnSpPr>
        <p:spPr>
          <a:xfrm>
            <a:off x="6477054" y="3828749"/>
            <a:ext cx="477953" cy="0"/>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flipH="1">
            <a:off x="2277687" y="4529527"/>
            <a:ext cx="2589008" cy="498598"/>
          </a:xfrm>
          <a:prstGeom prst="rect">
            <a:avLst/>
          </a:prstGeom>
          <a:noFill/>
        </p:spPr>
        <p:txBody>
          <a:bodyPr wrap="square" lIns="0" tIns="0" rIns="0" bIns="0" rtlCol="0">
            <a:spAutoFit/>
          </a:bodyPr>
          <a:lstStyle/>
          <a:p>
            <a:pPr algn="r">
              <a:lnSpc>
                <a:spcPct val="90000"/>
              </a:lnSpc>
              <a:spcAft>
                <a:spcPts val="600"/>
              </a:spcAft>
            </a:pPr>
            <a:r>
              <a:rPr lang="en-US" dirty="0">
                <a:gradFill>
                  <a:gsLst>
                    <a:gs pos="2917">
                      <a:srgbClr val="FFFFFF"/>
                    </a:gs>
                    <a:gs pos="30000">
                      <a:srgbClr val="FFFFFF"/>
                    </a:gs>
                  </a:gsLst>
                  <a:lin ang="5400000" scaled="0"/>
                </a:gradFill>
              </a:rPr>
              <a:t>Access to one device can lead to access to many</a:t>
            </a:r>
            <a:endParaRPr lang="en-US" sz="1100" dirty="0">
              <a:gradFill>
                <a:gsLst>
                  <a:gs pos="2917">
                    <a:srgbClr val="FFFFFF"/>
                  </a:gs>
                  <a:gs pos="30000">
                    <a:srgbClr val="FFFFFF"/>
                  </a:gs>
                </a:gsLst>
                <a:lin ang="5400000" scaled="0"/>
              </a:gradFill>
            </a:endParaRPr>
          </a:p>
        </p:txBody>
      </p:sp>
      <p:grpSp>
        <p:nvGrpSpPr>
          <p:cNvPr id="89" name="Group 88"/>
          <p:cNvGrpSpPr/>
          <p:nvPr/>
        </p:nvGrpSpPr>
        <p:grpSpPr>
          <a:xfrm>
            <a:off x="11725152" y="2639083"/>
            <a:ext cx="1660336" cy="3461564"/>
            <a:chOff x="9856468" y="1839583"/>
            <a:chExt cx="1660336" cy="3461564"/>
          </a:xfrm>
        </p:grpSpPr>
        <p:grpSp>
          <p:nvGrpSpPr>
            <p:cNvPr id="90" name="Group 89"/>
            <p:cNvGrpSpPr/>
            <p:nvPr/>
          </p:nvGrpSpPr>
          <p:grpSpPr>
            <a:xfrm>
              <a:off x="11151044" y="4418179"/>
              <a:ext cx="365760" cy="882968"/>
              <a:chOff x="7944072" y="2870748"/>
              <a:chExt cx="365760" cy="882968"/>
            </a:xfrm>
          </p:grpSpPr>
          <p:sp>
            <p:nvSpPr>
              <p:cNvPr id="138" name="Oval 137"/>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9" name="Oval 138"/>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1" name="Group 90"/>
            <p:cNvGrpSpPr/>
            <p:nvPr/>
          </p:nvGrpSpPr>
          <p:grpSpPr>
            <a:xfrm>
              <a:off x="11151044" y="3898786"/>
              <a:ext cx="365760" cy="1400176"/>
              <a:chOff x="7944072" y="2870748"/>
              <a:chExt cx="365760" cy="1400176"/>
            </a:xfrm>
          </p:grpSpPr>
          <p:sp>
            <p:nvSpPr>
              <p:cNvPr id="134" name="Oval 133"/>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5" name="Oval 134"/>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7" name="Oval 136"/>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2" name="Group 91"/>
            <p:cNvGrpSpPr/>
            <p:nvPr/>
          </p:nvGrpSpPr>
          <p:grpSpPr>
            <a:xfrm>
              <a:off x="9856468" y="3380510"/>
              <a:ext cx="1660336" cy="1917385"/>
              <a:chOff x="6649496" y="2870748"/>
              <a:chExt cx="1660336" cy="1917385"/>
            </a:xfrm>
          </p:grpSpPr>
          <p:sp>
            <p:nvSpPr>
              <p:cNvPr id="126" name="Oval 125"/>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 name="Oval 126"/>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Oval 127"/>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Oval 128"/>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30" name="Straight Connector 129"/>
              <p:cNvCxnSpPr>
                <a:endCxn id="129"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8"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7"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9856468" y="2862183"/>
              <a:ext cx="1660336" cy="1917385"/>
              <a:chOff x="6649496" y="2870748"/>
              <a:chExt cx="1660336" cy="1917385"/>
            </a:xfrm>
          </p:grpSpPr>
          <p:sp>
            <p:nvSpPr>
              <p:cNvPr id="118" name="Oval 117"/>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9" name="Oval 118"/>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0" name="Oval 119"/>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1" name="Oval 120"/>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22" name="Straight Connector 121"/>
              <p:cNvCxnSpPr>
                <a:endCxn id="121"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endCxn id="120"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9"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9856468" y="2351353"/>
              <a:ext cx="1660336" cy="1917385"/>
              <a:chOff x="6649496" y="2870748"/>
              <a:chExt cx="1660336" cy="1917385"/>
            </a:xfrm>
          </p:grpSpPr>
          <p:sp>
            <p:nvSpPr>
              <p:cNvPr id="110" name="Oval 109"/>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 name="Oval 110"/>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 name="Oval 111"/>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3" name="Oval 112"/>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14" name="Straight Connector 113"/>
              <p:cNvCxnSpPr>
                <a:endCxn id="113"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112"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endCxn id="111"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9856468" y="1839583"/>
              <a:ext cx="1660336" cy="1917385"/>
              <a:chOff x="6649496" y="2870748"/>
              <a:chExt cx="1660336" cy="1917385"/>
            </a:xfrm>
          </p:grpSpPr>
          <p:sp>
            <p:nvSpPr>
              <p:cNvPr id="102" name="Oval 101"/>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3" name="Oval 102"/>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4" name="Oval 103"/>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5" name="Oval 104"/>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6" name="Straight Connector 105"/>
              <p:cNvCxnSpPr>
                <a:endCxn id="105"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endCxn id="104"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103"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11151044" y="1853892"/>
              <a:ext cx="365760" cy="1400177"/>
              <a:chOff x="7944072" y="3387956"/>
              <a:chExt cx="365760" cy="1400177"/>
            </a:xfrm>
          </p:grpSpPr>
          <p:sp>
            <p:nvSpPr>
              <p:cNvPr id="98" name="Oval 97"/>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9" name="Oval 98"/>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1" name="Oval 100"/>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40" name="Group 139"/>
          <p:cNvGrpSpPr/>
          <p:nvPr/>
        </p:nvGrpSpPr>
        <p:grpSpPr>
          <a:xfrm>
            <a:off x="11725152" y="1109277"/>
            <a:ext cx="1660336" cy="3461564"/>
            <a:chOff x="9856468" y="1839583"/>
            <a:chExt cx="1660336" cy="3461564"/>
          </a:xfrm>
        </p:grpSpPr>
        <p:grpSp>
          <p:nvGrpSpPr>
            <p:cNvPr id="141" name="Group 140"/>
            <p:cNvGrpSpPr/>
            <p:nvPr/>
          </p:nvGrpSpPr>
          <p:grpSpPr>
            <a:xfrm>
              <a:off x="11151044" y="4418179"/>
              <a:ext cx="365760" cy="882968"/>
              <a:chOff x="7944072" y="2870748"/>
              <a:chExt cx="365760" cy="882968"/>
            </a:xfrm>
          </p:grpSpPr>
          <p:sp>
            <p:nvSpPr>
              <p:cNvPr id="186" name="Oval 185"/>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7" name="Oval 186"/>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42" name="Group 141"/>
            <p:cNvGrpSpPr/>
            <p:nvPr/>
          </p:nvGrpSpPr>
          <p:grpSpPr>
            <a:xfrm>
              <a:off x="11151044" y="3898786"/>
              <a:ext cx="365760" cy="1400176"/>
              <a:chOff x="7944072" y="2870748"/>
              <a:chExt cx="365760" cy="1400176"/>
            </a:xfrm>
          </p:grpSpPr>
          <p:sp>
            <p:nvSpPr>
              <p:cNvPr id="183" name="Oval 182"/>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4" name="Oval 183"/>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5" name="Oval 184"/>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43" name="Group 142"/>
            <p:cNvGrpSpPr/>
            <p:nvPr/>
          </p:nvGrpSpPr>
          <p:grpSpPr>
            <a:xfrm>
              <a:off x="9856468" y="3380510"/>
              <a:ext cx="1660336" cy="1917385"/>
              <a:chOff x="6649496" y="2870748"/>
              <a:chExt cx="1660336" cy="1917385"/>
            </a:xfrm>
          </p:grpSpPr>
          <p:sp>
            <p:nvSpPr>
              <p:cNvPr id="175" name="Oval 174"/>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6" name="Oval 175"/>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7" name="Oval 176"/>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8" name="Oval 177"/>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79" name="Straight Connector 178"/>
              <p:cNvCxnSpPr>
                <a:endCxn id="178"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endCxn id="177"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endCxn id="176"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9856468" y="2862183"/>
              <a:ext cx="1660336" cy="1917385"/>
              <a:chOff x="6649496" y="2870748"/>
              <a:chExt cx="1660336" cy="1917385"/>
            </a:xfrm>
          </p:grpSpPr>
          <p:sp>
            <p:nvSpPr>
              <p:cNvPr id="167" name="Oval 166"/>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8" name="Oval 167"/>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9" name="Oval 168"/>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0" name="Oval 169"/>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71" name="Straight Connector 170"/>
              <p:cNvCxnSpPr>
                <a:endCxn id="170"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endCxn id="169"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endCxn id="168"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9856468" y="2351353"/>
              <a:ext cx="1660336" cy="1917385"/>
              <a:chOff x="6649496" y="2870748"/>
              <a:chExt cx="1660336" cy="1917385"/>
            </a:xfrm>
          </p:grpSpPr>
          <p:sp>
            <p:nvSpPr>
              <p:cNvPr id="159" name="Oval 158"/>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0" name="Oval 159"/>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1" name="Oval 160"/>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2" name="Oval 161"/>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63" name="Straight Connector 162"/>
              <p:cNvCxnSpPr>
                <a:endCxn id="162"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endCxn id="161"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endCxn id="160"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a:off x="9856468" y="1839583"/>
              <a:ext cx="1660336" cy="1917385"/>
              <a:chOff x="6649496" y="2870748"/>
              <a:chExt cx="1660336" cy="1917385"/>
            </a:xfrm>
          </p:grpSpPr>
          <p:sp>
            <p:nvSpPr>
              <p:cNvPr id="151" name="Oval 150"/>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Oval 151"/>
              <p:cNvSpPr/>
              <p:nvPr/>
            </p:nvSpPr>
            <p:spPr bwMode="auto">
              <a:xfrm>
                <a:off x="7944072" y="2870748"/>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3" name="Oval 152"/>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4" name="Oval 153"/>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55" name="Straight Connector 154"/>
              <p:cNvCxnSpPr>
                <a:endCxn id="154" idx="2"/>
              </p:cNvCxnSpPr>
              <p:nvPr/>
            </p:nvCxnSpPr>
            <p:spPr>
              <a:xfrm>
                <a:off x="6703060" y="3827255"/>
                <a:ext cx="1241012" cy="26078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6649496" y="3956571"/>
                <a:ext cx="1294576" cy="648682"/>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endCxn id="153" idx="2"/>
              </p:cNvCxnSpPr>
              <p:nvPr/>
            </p:nvCxnSpPr>
            <p:spPr>
              <a:xfrm flipV="1">
                <a:off x="6703060" y="3570836"/>
                <a:ext cx="1241012" cy="256419"/>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endCxn id="152" idx="2"/>
              </p:cNvCxnSpPr>
              <p:nvPr/>
            </p:nvCxnSpPr>
            <p:spPr>
              <a:xfrm flipV="1">
                <a:off x="6649496" y="3053628"/>
                <a:ext cx="1294576" cy="644311"/>
              </a:xfrm>
              <a:prstGeom prst="line">
                <a:avLst/>
              </a:prstGeom>
              <a:ln w="1905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11151044" y="1853892"/>
              <a:ext cx="365760" cy="1400177"/>
              <a:chOff x="7944072" y="3387956"/>
              <a:chExt cx="365760" cy="1400177"/>
            </a:xfrm>
          </p:grpSpPr>
          <p:sp>
            <p:nvSpPr>
              <p:cNvPr id="148" name="Oval 147"/>
              <p:cNvSpPr/>
              <p:nvPr/>
            </p:nvSpPr>
            <p:spPr bwMode="auto">
              <a:xfrm>
                <a:off x="7944072" y="4422373"/>
                <a:ext cx="365760" cy="365760"/>
              </a:xfrm>
              <a:prstGeom prst="ellipse">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9" name="Oval 148"/>
              <p:cNvSpPr/>
              <p:nvPr/>
            </p:nvSpPr>
            <p:spPr bwMode="auto">
              <a:xfrm>
                <a:off x="7944072" y="3387956"/>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0" name="Oval 149"/>
              <p:cNvSpPr/>
              <p:nvPr/>
            </p:nvSpPr>
            <p:spPr bwMode="auto">
              <a:xfrm>
                <a:off x="7944072" y="3905164"/>
                <a:ext cx="365760" cy="3657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115200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500"/>
                                        <p:tgtEl>
                                          <p:spTgt spid="9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wipe(left)">
                                      <p:cBhvr>
                                        <p:cTn id="15" dur="500"/>
                                        <p:tgtEl>
                                          <p:spTgt spid="10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500"/>
                                        <p:tgtEl>
                                          <p:spTgt spid="41"/>
                                        </p:tgtEl>
                                      </p:cBhvr>
                                    </p:animEffect>
                                  </p:childTnLst>
                                </p:cTn>
                              </p:par>
                              <p:par>
                                <p:cTn id="29" presetID="22" presetClass="entr" presetSubtype="8" fill="hold" nodeType="withEffect">
                                  <p:stCondLst>
                                    <p:cond delay="0"/>
                                  </p:stCondLst>
                                  <p:childTnLst>
                                    <p:set>
                                      <p:cBhvr>
                                        <p:cTn id="30" dur="1" fill="hold">
                                          <p:stCondLst>
                                            <p:cond delay="0"/>
                                          </p:stCondLst>
                                        </p:cTn>
                                        <p:tgtEl>
                                          <p:spTgt spid="332"/>
                                        </p:tgtEl>
                                        <p:attrNameLst>
                                          <p:attrName>style.visibility</p:attrName>
                                        </p:attrNameLst>
                                      </p:cBhvr>
                                      <p:to>
                                        <p:strVal val="visible"/>
                                      </p:to>
                                    </p:set>
                                    <p:animEffect transition="in" filter="wipe(left)">
                                      <p:cBhvr>
                                        <p:cTn id="31" dur="750"/>
                                        <p:tgtEl>
                                          <p:spTgt spid="3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par>
                                <p:cTn id="37" presetID="22" presetClass="entr" presetSubtype="8" fill="hold" nodeType="withEffect">
                                  <p:stCondLst>
                                    <p:cond delay="0"/>
                                  </p:stCondLst>
                                  <p:childTnLst>
                                    <p:set>
                                      <p:cBhvr>
                                        <p:cTn id="38" dur="1" fill="hold">
                                          <p:stCondLst>
                                            <p:cond delay="0"/>
                                          </p:stCondLst>
                                        </p:cTn>
                                        <p:tgtEl>
                                          <p:spTgt spid="333"/>
                                        </p:tgtEl>
                                        <p:attrNameLst>
                                          <p:attrName>style.visibility</p:attrName>
                                        </p:attrNameLst>
                                      </p:cBhvr>
                                      <p:to>
                                        <p:strVal val="visible"/>
                                      </p:to>
                                    </p:set>
                                    <p:animEffect transition="in" filter="wipe(left)">
                                      <p:cBhvr>
                                        <p:cTn id="39" dur="750"/>
                                        <p:tgtEl>
                                          <p:spTgt spid="333"/>
                                        </p:tgtEl>
                                      </p:cBhvr>
                                    </p:animEffect>
                                  </p:childTnLst>
                                </p:cTn>
                              </p:par>
                            </p:childTnLst>
                          </p:cTn>
                        </p:par>
                        <p:par>
                          <p:cTn id="40" fill="hold">
                            <p:stCondLst>
                              <p:cond delay="750"/>
                            </p:stCondLst>
                            <p:childTnLst>
                              <p:par>
                                <p:cTn id="41" presetID="22" presetClass="entr" presetSubtype="8" fill="hold" nodeType="after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left)">
                                      <p:cBhvr>
                                        <p:cTn id="43" dur="750"/>
                                        <p:tgtEl>
                                          <p:spTgt spid="89"/>
                                        </p:tgtEl>
                                      </p:cBhvr>
                                    </p:animEffect>
                                  </p:childTnLst>
                                </p:cTn>
                              </p:par>
                              <p:par>
                                <p:cTn id="44" presetID="22" presetClass="entr" presetSubtype="8" fill="hold" nodeType="withEffect">
                                  <p:stCondLst>
                                    <p:cond delay="0"/>
                                  </p:stCondLst>
                                  <p:childTnLst>
                                    <p:set>
                                      <p:cBhvr>
                                        <p:cTn id="45" dur="1" fill="hold">
                                          <p:stCondLst>
                                            <p:cond delay="0"/>
                                          </p:stCondLst>
                                        </p:cTn>
                                        <p:tgtEl>
                                          <p:spTgt spid="140"/>
                                        </p:tgtEl>
                                        <p:attrNameLst>
                                          <p:attrName>style.visibility</p:attrName>
                                        </p:attrNameLst>
                                      </p:cBhvr>
                                      <p:to>
                                        <p:strVal val="visible"/>
                                      </p:to>
                                    </p:set>
                                    <p:animEffect transition="in" filter="wipe(left)">
                                      <p:cBhvr>
                                        <p:cTn id="46" dur="75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P spid="42" grpId="0"/>
      <p:bldP spid="2" grpId="0" animBg="1"/>
      <p:bldP spid="9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840512" y="2062924"/>
            <a:ext cx="4300587" cy="2868676"/>
            <a:chOff x="840512" y="1855619"/>
            <a:chExt cx="4300587" cy="2868676"/>
          </a:xfrm>
        </p:grpSpPr>
        <p:sp>
          <p:nvSpPr>
            <p:cNvPr id="5" name="Title 1"/>
            <p:cNvSpPr txBox="1">
              <a:spLocks/>
            </p:cNvSpPr>
            <p:nvPr/>
          </p:nvSpPr>
          <p:spPr>
            <a:xfrm>
              <a:off x="840512" y="1855619"/>
              <a:ext cx="4300587" cy="1661993"/>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4000" b="1" dirty="0">
                  <a:solidFill>
                    <a:srgbClr val="FFFFFF"/>
                  </a:solidFill>
                  <a:latin typeface="Segoe UI"/>
                </a:rPr>
                <a:t>TODAY’S SECURITY CHALLENGE</a:t>
              </a:r>
            </a:p>
          </p:txBody>
        </p:sp>
        <p:sp>
          <p:nvSpPr>
            <p:cNvPr id="22" name="Title 1"/>
            <p:cNvSpPr txBox="1">
              <a:spLocks/>
            </p:cNvSpPr>
            <p:nvPr/>
          </p:nvSpPr>
          <p:spPr>
            <a:xfrm>
              <a:off x="1828800" y="4059498"/>
              <a:ext cx="3312299" cy="664797"/>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sz="2400" spc="0" dirty="0">
                  <a:solidFill>
                    <a:srgbClr val="FFFFFF"/>
                  </a:solidFill>
                  <a:latin typeface="Segoe UI Semibold" panose="020B0702040204020203" pitchFamily="34" charset="0"/>
                  <a:cs typeface="Segoe UI Semibold" panose="020B0702040204020203" pitchFamily="34" charset="0"/>
                </a:rPr>
                <a:t>PASS THE HASH ATTACKS</a:t>
              </a:r>
              <a:endParaRPr sz="2000" i="1" spc="0" dirty="0">
                <a:solidFill>
                  <a:srgbClr val="FFFFFF"/>
                </a:solidFill>
                <a:latin typeface="Segoe UI Semibold" panose="020B0702040204020203" pitchFamily="34" charset="0"/>
                <a:cs typeface="Segoe UI Semibold" panose="020B0702040204020203" pitchFamily="34" charset="0"/>
              </a:endParaRPr>
            </a:p>
          </p:txBody>
        </p:sp>
      </p:grpSp>
      <p:cxnSp>
        <p:nvCxnSpPr>
          <p:cNvPr id="9" name="Straight Connector 8"/>
          <p:cNvCxnSpPr/>
          <p:nvPr/>
        </p:nvCxnSpPr>
        <p:spPr>
          <a:xfrm>
            <a:off x="6218237" y="812120"/>
            <a:ext cx="0" cy="537028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103168" y="1254566"/>
            <a:ext cx="4305061" cy="923330"/>
          </a:xfrm>
          <a:prstGeom prst="rect">
            <a:avLst/>
          </a:prstGeom>
        </p:spPr>
        <p:txBody>
          <a:bodyPr wrap="square">
            <a:spAutoFit/>
          </a:bodyPr>
          <a:lstStyle/>
          <a:p>
            <a:pPr>
              <a:lnSpc>
                <a:spcPct val="90000"/>
              </a:lnSpc>
              <a:spcAft>
                <a:spcPts val="1200"/>
              </a:spcAft>
              <a:defRPr/>
            </a:pPr>
            <a:r>
              <a:rPr lang="en-US" sz="2000" dirty="0">
                <a:solidFill>
                  <a:srgbClr val="FFFFFF"/>
                </a:solidFill>
              </a:rPr>
              <a:t>Pass the hash attacks have gone from hypothetical to very real threats</a:t>
            </a:r>
          </a:p>
        </p:txBody>
      </p:sp>
      <p:sp>
        <p:nvSpPr>
          <p:cNvPr id="11" name="Rectangle 10"/>
          <p:cNvSpPr/>
          <p:nvPr/>
        </p:nvSpPr>
        <p:spPr>
          <a:xfrm>
            <a:off x="7103168" y="2666265"/>
            <a:ext cx="4305061" cy="923330"/>
          </a:xfrm>
          <a:prstGeom prst="rect">
            <a:avLst/>
          </a:prstGeom>
        </p:spPr>
        <p:txBody>
          <a:bodyPr wrap="square">
            <a:spAutoFit/>
          </a:bodyPr>
          <a:lstStyle/>
          <a:p>
            <a:pPr>
              <a:lnSpc>
                <a:spcPct val="90000"/>
              </a:lnSpc>
              <a:spcAft>
                <a:spcPts val="1200"/>
              </a:spcAft>
              <a:defRPr/>
            </a:pPr>
            <a:r>
              <a:rPr lang="en-US" sz="2000" dirty="0">
                <a:solidFill>
                  <a:srgbClr val="FFFFFF"/>
                </a:solidFill>
              </a:rPr>
              <a:t>Enables an attacker to get user access tokens using common tools like </a:t>
            </a:r>
            <a:r>
              <a:rPr lang="en-US" sz="2000" dirty="0" err="1">
                <a:solidFill>
                  <a:srgbClr val="FFFFFF"/>
                </a:solidFill>
              </a:rPr>
              <a:t>MimiKatz</a:t>
            </a:r>
            <a:endParaRPr lang="en-US" sz="2000" dirty="0">
              <a:solidFill>
                <a:srgbClr val="FFFFFF"/>
              </a:solidFill>
            </a:endParaRPr>
          </a:p>
        </p:txBody>
      </p:sp>
      <p:sp>
        <p:nvSpPr>
          <p:cNvPr id="12" name="Rectangle 11"/>
          <p:cNvSpPr/>
          <p:nvPr/>
        </p:nvSpPr>
        <p:spPr>
          <a:xfrm>
            <a:off x="7103168" y="4077964"/>
            <a:ext cx="4479232" cy="646331"/>
          </a:xfrm>
          <a:prstGeom prst="rect">
            <a:avLst/>
          </a:prstGeom>
        </p:spPr>
        <p:txBody>
          <a:bodyPr wrap="square">
            <a:spAutoFit/>
          </a:bodyPr>
          <a:lstStyle/>
          <a:p>
            <a:pPr>
              <a:lnSpc>
                <a:spcPct val="90000"/>
              </a:lnSpc>
              <a:spcAft>
                <a:spcPts val="1200"/>
              </a:spcAft>
              <a:defRPr/>
            </a:pPr>
            <a:r>
              <a:rPr lang="en-US" sz="2000" dirty="0">
                <a:solidFill>
                  <a:srgbClr val="FFFFFF"/>
                </a:solidFill>
                <a:cs typeface="Segoe UI Semibold" panose="020B0702040204020203" pitchFamily="34" charset="0"/>
              </a:rPr>
              <a:t>Once obtained an attacker is often able to steal additional access tokens </a:t>
            </a:r>
          </a:p>
        </p:txBody>
      </p:sp>
      <p:sp>
        <p:nvSpPr>
          <p:cNvPr id="13" name="Rectangle 12"/>
          <p:cNvSpPr/>
          <p:nvPr/>
        </p:nvSpPr>
        <p:spPr>
          <a:xfrm>
            <a:off x="7103168" y="5212663"/>
            <a:ext cx="4305061" cy="646331"/>
          </a:xfrm>
          <a:prstGeom prst="rect">
            <a:avLst/>
          </a:prstGeom>
        </p:spPr>
        <p:txBody>
          <a:bodyPr wrap="square">
            <a:spAutoFit/>
          </a:bodyPr>
          <a:lstStyle/>
          <a:p>
            <a:pPr>
              <a:lnSpc>
                <a:spcPct val="90000"/>
              </a:lnSpc>
              <a:spcAft>
                <a:spcPts val="1200"/>
              </a:spcAft>
              <a:defRPr/>
            </a:pPr>
            <a:r>
              <a:rPr lang="en-US" sz="2000" dirty="0">
                <a:solidFill>
                  <a:srgbClr val="FFFFFF"/>
                </a:solidFill>
                <a:cs typeface="Segoe UI Semibold" panose="020B0702040204020203" pitchFamily="34" charset="0"/>
              </a:rPr>
              <a:t>Enables an attacker to frequently persist even once detected</a:t>
            </a:r>
          </a:p>
        </p:txBody>
      </p:sp>
    </p:spTree>
    <p:extLst>
      <p:ext uri="{BB962C8B-B14F-4D97-AF65-F5344CB8AC3E}">
        <p14:creationId xmlns:p14="http://schemas.microsoft.com/office/powerpoint/2010/main" val="180637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ppt_x"/>
                                          </p:val>
                                        </p:tav>
                                        <p:tav tm="100000">
                                          <p:val>
                                            <p:strVal val="#ppt_x"/>
                                          </p:val>
                                        </p:tav>
                                      </p:tavLst>
                                    </p:anim>
                                    <p:anim calcmode="lin" valueType="num">
                                      <p:cBhvr additive="base">
                                        <p:cTn id="14"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840512" y="2620098"/>
            <a:ext cx="4300587" cy="5539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4000" b="1" dirty="0">
                <a:solidFill>
                  <a:srgbClr val="FFFFFF"/>
                </a:solidFill>
                <a:latin typeface="Segoe UI"/>
              </a:rPr>
              <a:t>SOLUTION</a:t>
            </a:r>
          </a:p>
        </p:txBody>
      </p:sp>
      <p:cxnSp>
        <p:nvCxnSpPr>
          <p:cNvPr id="9" name="Straight Connector 8"/>
          <p:cNvCxnSpPr/>
          <p:nvPr/>
        </p:nvCxnSpPr>
        <p:spPr>
          <a:xfrm>
            <a:off x="6218237" y="812120"/>
            <a:ext cx="0" cy="537028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103168" y="1254566"/>
            <a:ext cx="4305061" cy="1200329"/>
          </a:xfrm>
          <a:prstGeom prst="rect">
            <a:avLst/>
          </a:prstGeom>
        </p:spPr>
        <p:txBody>
          <a:bodyPr wrap="square">
            <a:spAutoFit/>
          </a:bodyPr>
          <a:lstStyle/>
          <a:p>
            <a:pPr>
              <a:lnSpc>
                <a:spcPct val="90000"/>
              </a:lnSpc>
              <a:spcAft>
                <a:spcPts val="1200"/>
              </a:spcAft>
              <a:defRPr/>
            </a:pPr>
            <a:r>
              <a:rPr lang="en-US" sz="2000" dirty="0">
                <a:solidFill>
                  <a:srgbClr val="FFFFFF"/>
                </a:solidFill>
              </a:rPr>
              <a:t>VSM uses Hyper-V powered secured execution environment to protect NTLM tokens – you can get things in but can’t get things out</a:t>
            </a:r>
          </a:p>
        </p:txBody>
      </p:sp>
      <p:sp>
        <p:nvSpPr>
          <p:cNvPr id="11" name="Rectangle 10"/>
          <p:cNvSpPr/>
          <p:nvPr/>
        </p:nvSpPr>
        <p:spPr>
          <a:xfrm>
            <a:off x="7103169" y="2850931"/>
            <a:ext cx="3963150" cy="646331"/>
          </a:xfrm>
          <a:prstGeom prst="rect">
            <a:avLst/>
          </a:prstGeom>
        </p:spPr>
        <p:txBody>
          <a:bodyPr wrap="square">
            <a:spAutoFit/>
          </a:bodyPr>
          <a:lstStyle/>
          <a:p>
            <a:pPr>
              <a:lnSpc>
                <a:spcPct val="90000"/>
              </a:lnSpc>
              <a:spcAft>
                <a:spcPts val="1200"/>
              </a:spcAft>
              <a:defRPr/>
            </a:pPr>
            <a:r>
              <a:rPr lang="en-US" sz="2000" dirty="0">
                <a:solidFill>
                  <a:srgbClr val="FFFFFF"/>
                </a:solidFill>
              </a:rPr>
              <a:t>Decouples NTLM hash from logon secret</a:t>
            </a:r>
          </a:p>
        </p:txBody>
      </p:sp>
      <p:sp>
        <p:nvSpPr>
          <p:cNvPr id="12" name="Rectangle 11"/>
          <p:cNvSpPr/>
          <p:nvPr/>
        </p:nvSpPr>
        <p:spPr>
          <a:xfrm>
            <a:off x="7103168" y="3893298"/>
            <a:ext cx="4305061" cy="923330"/>
          </a:xfrm>
          <a:prstGeom prst="rect">
            <a:avLst/>
          </a:prstGeom>
        </p:spPr>
        <p:txBody>
          <a:bodyPr wrap="square">
            <a:spAutoFit/>
          </a:bodyPr>
          <a:lstStyle/>
          <a:p>
            <a:pPr>
              <a:lnSpc>
                <a:spcPct val="90000"/>
              </a:lnSpc>
              <a:spcAft>
                <a:spcPts val="1200"/>
              </a:spcAft>
              <a:defRPr/>
            </a:pPr>
            <a:r>
              <a:rPr lang="en-US" sz="2000" dirty="0">
                <a:solidFill>
                  <a:srgbClr val="FFFFFF"/>
                </a:solidFill>
              </a:rPr>
              <a:t>Fully randomizes and manages full length NTLM hash to prevent brute force attack</a:t>
            </a:r>
          </a:p>
        </p:txBody>
      </p:sp>
      <p:sp>
        <p:nvSpPr>
          <p:cNvPr id="13" name="Rectangle 12"/>
          <p:cNvSpPr/>
          <p:nvPr/>
        </p:nvSpPr>
        <p:spPr>
          <a:xfrm>
            <a:off x="7103168" y="5212663"/>
            <a:ext cx="4305061" cy="646331"/>
          </a:xfrm>
          <a:prstGeom prst="rect">
            <a:avLst/>
          </a:prstGeom>
        </p:spPr>
        <p:txBody>
          <a:bodyPr wrap="square">
            <a:spAutoFit/>
          </a:bodyPr>
          <a:lstStyle/>
          <a:p>
            <a:pPr>
              <a:lnSpc>
                <a:spcPct val="90000"/>
              </a:lnSpc>
              <a:spcAft>
                <a:spcPts val="1200"/>
              </a:spcAft>
              <a:defRPr/>
            </a:pPr>
            <a:r>
              <a:rPr lang="en-US" sz="2000" dirty="0">
                <a:solidFill>
                  <a:srgbClr val="FFFFFF"/>
                </a:solidFill>
                <a:cs typeface="Segoe UI Semibold" panose="020B0702040204020203" pitchFamily="34" charset="0"/>
              </a:rPr>
              <a:t>Requires Windows 10 client and domain controller</a:t>
            </a:r>
          </a:p>
        </p:txBody>
      </p:sp>
      <p:sp>
        <p:nvSpPr>
          <p:cNvPr id="16" name="Title 1"/>
          <p:cNvSpPr txBox="1">
            <a:spLocks/>
          </p:cNvSpPr>
          <p:nvPr/>
        </p:nvSpPr>
        <p:spPr>
          <a:xfrm>
            <a:off x="2812199" y="4266803"/>
            <a:ext cx="2328900" cy="664797"/>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sz="2400">
                <a:solidFill>
                  <a:srgbClr val="FFFFFF"/>
                </a:solidFill>
                <a:latin typeface="Segoe UI Semibold" panose="020B0702040204020203" pitchFamily="34" charset="0"/>
                <a:cs typeface="Segoe UI Semibold" panose="020B0702040204020203" pitchFamily="34" charset="0"/>
              </a:rPr>
              <a:t>PASS THE HASH ATTACKS</a:t>
            </a:r>
            <a:endParaRPr sz="2000" i="1">
              <a:solidFill>
                <a:srgbClr val="FFFFFF"/>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197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ppt_x"/>
                                          </p:val>
                                        </p:tav>
                                        <p:tav tm="100000">
                                          <p:val>
                                            <p:strVal val="#ppt_x"/>
                                          </p:val>
                                        </p:tav>
                                      </p:tavLst>
                                    </p:anim>
                                    <p:anim calcmode="lin" valueType="num">
                                      <p:cBhvr additive="base">
                                        <p:cTn id="8"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65273" y="2343100"/>
            <a:ext cx="5277109" cy="2308324"/>
          </a:xfrm>
          <a:prstGeom prst="rect">
            <a:avLst/>
          </a:prstGeom>
        </p:spPr>
        <p:txBody>
          <a:bodyPr wrap="square">
            <a:spAutoFit/>
          </a:bodyPr>
          <a:lstStyle/>
          <a:p>
            <a:pPr>
              <a:lnSpc>
                <a:spcPct val="90000"/>
              </a:lnSpc>
              <a:spcAft>
                <a:spcPts val="0"/>
              </a:spcAft>
              <a:buClr>
                <a:srgbClr val="00BCF2"/>
              </a:buClr>
            </a:pPr>
            <a:r>
              <a:rPr lang="en-US" sz="4000" b="1" spc="-100" dirty="0">
                <a:ln w="3175">
                  <a:noFill/>
                </a:ln>
              </a:rPr>
              <a:t>THE END OF PASSWORDS, </a:t>
            </a:r>
            <a:endParaRPr lang="en-US" sz="2000" b="1" spc="-100" dirty="0">
              <a:ln w="3175">
                <a:noFill/>
              </a:ln>
            </a:endParaRPr>
          </a:p>
          <a:p>
            <a:pPr>
              <a:lnSpc>
                <a:spcPct val="90000"/>
              </a:lnSpc>
              <a:spcAft>
                <a:spcPts val="0"/>
              </a:spcAft>
              <a:buClr>
                <a:srgbClr val="00BCF2"/>
              </a:buClr>
            </a:pPr>
            <a:r>
              <a:rPr lang="en-US" sz="4000" b="1" spc="-100" dirty="0">
                <a:ln w="3175">
                  <a:noFill/>
                </a:ln>
              </a:rPr>
              <a:t>TWO-FACTOR FOR EVERYONE</a:t>
            </a:r>
          </a:p>
        </p:txBody>
      </p:sp>
      <p:sp>
        <p:nvSpPr>
          <p:cNvPr id="31" name="Rectangle 30"/>
          <p:cNvSpPr/>
          <p:nvPr/>
        </p:nvSpPr>
        <p:spPr>
          <a:xfrm>
            <a:off x="565273" y="1927602"/>
            <a:ext cx="5277109" cy="3139321"/>
          </a:xfrm>
          <a:prstGeom prst="rect">
            <a:avLst/>
          </a:prstGeom>
        </p:spPr>
        <p:txBody>
          <a:bodyPr wrap="square">
            <a:spAutoFit/>
          </a:bodyPr>
          <a:lstStyle/>
          <a:p>
            <a:pPr>
              <a:lnSpc>
                <a:spcPct val="90000"/>
              </a:lnSpc>
              <a:spcAft>
                <a:spcPts val="0"/>
              </a:spcAft>
              <a:buClr>
                <a:srgbClr val="00BCF2"/>
              </a:buClr>
            </a:pPr>
            <a:r>
              <a:rPr lang="en-US" sz="4000" b="1" spc="-100" dirty="0">
                <a:ln w="3175">
                  <a:noFill/>
                </a:ln>
              </a:rPr>
              <a:t>COMPLETING THE STACK</a:t>
            </a:r>
          </a:p>
          <a:p>
            <a:pPr>
              <a:lnSpc>
                <a:spcPct val="90000"/>
              </a:lnSpc>
              <a:spcAft>
                <a:spcPts val="0"/>
              </a:spcAft>
              <a:buClr>
                <a:srgbClr val="00BCF2"/>
              </a:buClr>
            </a:pPr>
            <a:endParaRPr lang="en-US" sz="2000" b="1" spc="-100" dirty="0">
              <a:ln w="3175">
                <a:noFill/>
              </a:ln>
            </a:endParaRPr>
          </a:p>
          <a:p>
            <a:pPr>
              <a:lnSpc>
                <a:spcPct val="90000"/>
              </a:lnSpc>
              <a:spcAft>
                <a:spcPts val="0"/>
              </a:spcAft>
              <a:buClr>
                <a:srgbClr val="00BCF2"/>
              </a:buClr>
            </a:pPr>
            <a:r>
              <a:rPr lang="en-US" sz="4000" b="1" spc="-100" dirty="0">
                <a:ln w="3175">
                  <a:noFill/>
                </a:ln>
              </a:rPr>
              <a:t>DEMOCRATIZING  DATA LOSS PREVENTION</a:t>
            </a:r>
          </a:p>
        </p:txBody>
      </p:sp>
      <p:sp>
        <p:nvSpPr>
          <p:cNvPr id="23" name="Oval 22"/>
          <p:cNvSpPr/>
          <p:nvPr/>
        </p:nvSpPr>
        <p:spPr bwMode="auto">
          <a:xfrm>
            <a:off x="6019604" y="822129"/>
            <a:ext cx="5350268" cy="5350268"/>
          </a:xfrm>
          <a:prstGeom prst="ellipse">
            <a:avLst/>
          </a:prstGeom>
          <a:solidFill>
            <a:srgbClr val="D2D2D2"/>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Freeform 31"/>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Freeform 32"/>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2050">
              <a:alpha val="49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Freeform 33"/>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Freeform 34"/>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36"/>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Freeform 37"/>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chemeClr val="accent1">
              <a:lumMod val="50000"/>
            </a:scheme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TextBox 39"/>
          <p:cNvSpPr txBox="1"/>
          <p:nvPr/>
        </p:nvSpPr>
        <p:spPr>
          <a:xfrm>
            <a:off x="6635796" y="2337306"/>
            <a:ext cx="1834975"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DEVICES</a:t>
            </a:r>
          </a:p>
        </p:txBody>
      </p:sp>
      <p:sp>
        <p:nvSpPr>
          <p:cNvPr id="41" name="TextBox 40"/>
          <p:cNvSpPr txBox="1"/>
          <p:nvPr/>
        </p:nvSpPr>
        <p:spPr>
          <a:xfrm>
            <a:off x="9157966" y="2337306"/>
            <a:ext cx="1496134"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IDENTITIES</a:t>
            </a:r>
          </a:p>
        </p:txBody>
      </p:sp>
      <p:sp>
        <p:nvSpPr>
          <p:cNvPr id="42" name="TextBox 41"/>
          <p:cNvSpPr txBox="1"/>
          <p:nvPr/>
        </p:nvSpPr>
        <p:spPr>
          <a:xfrm>
            <a:off x="8851854" y="4256606"/>
            <a:ext cx="197464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INFORMATION</a:t>
            </a:r>
          </a:p>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PROTECTION</a:t>
            </a:r>
          </a:p>
        </p:txBody>
      </p:sp>
      <p:sp>
        <p:nvSpPr>
          <p:cNvPr id="43" name="TextBox 42"/>
          <p:cNvSpPr txBox="1"/>
          <p:nvPr/>
        </p:nvSpPr>
        <p:spPr>
          <a:xfrm>
            <a:off x="6642059" y="4256606"/>
            <a:ext cx="168873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THREAT RESISTANCE</a:t>
            </a:r>
          </a:p>
        </p:txBody>
      </p:sp>
    </p:spTree>
    <p:extLst>
      <p:ext uri="{BB962C8B-B14F-4D97-AF65-F5344CB8AC3E}">
        <p14:creationId xmlns:p14="http://schemas.microsoft.com/office/powerpoint/2010/main" val="291641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38"/>
                                        </p:tgtEl>
                                      </p:cBhvr>
                                    </p:animEffect>
                                    <p:set>
                                      <p:cBhvr>
                                        <p:cTn id="14" dur="1" fill="hold">
                                          <p:stCondLst>
                                            <p:cond delay="499"/>
                                          </p:stCondLst>
                                        </p:cTn>
                                        <p:tgtEl>
                                          <p:spTgt spid="38"/>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P spid="37" grpId="0" animBg="1"/>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Leakage</a:t>
            </a:r>
          </a:p>
        </p:txBody>
      </p:sp>
      <p:sp>
        <p:nvSpPr>
          <p:cNvPr id="29" name="Rectangle 28"/>
          <p:cNvSpPr/>
          <p:nvPr/>
        </p:nvSpPr>
        <p:spPr bwMode="auto">
          <a:xfrm>
            <a:off x="0" y="6489985"/>
            <a:ext cx="12436475" cy="50454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a:xfrm>
            <a:off x="274639" y="6723391"/>
            <a:ext cx="7362183" cy="261610"/>
          </a:xfrm>
          <a:prstGeom prst="rect">
            <a:avLst/>
          </a:prstGeom>
        </p:spPr>
        <p:txBody>
          <a:bodyPr wrap="square">
            <a:spAutoFit/>
          </a:bodyPr>
          <a:lstStyle/>
          <a:p>
            <a:r>
              <a:rPr lang="en-US" sz="1050" baseline="30000" dirty="0">
                <a:solidFill>
                  <a:schemeClr val="bg1">
                    <a:lumMod val="75000"/>
                  </a:schemeClr>
                </a:solidFill>
                <a:latin typeface="Segoe UI" panose="020B0502040204020203" pitchFamily="34" charset="0"/>
              </a:rPr>
              <a:t>2</a:t>
            </a:r>
            <a:r>
              <a:rPr lang="en-US" sz="1050" dirty="0">
                <a:solidFill>
                  <a:schemeClr val="bg1">
                    <a:lumMod val="75000"/>
                  </a:schemeClr>
                </a:solidFill>
                <a:latin typeface="Segoe UI" panose="020B0502040204020203" pitchFamily="34" charset="0"/>
              </a:rPr>
              <a:t>HIPPA Secure Now, “A look at the cost of healthcare data breaches,” Art Gross, March 30, 2012</a:t>
            </a:r>
          </a:p>
        </p:txBody>
      </p:sp>
      <p:sp>
        <p:nvSpPr>
          <p:cNvPr id="28" name="Rectangle 27"/>
          <p:cNvSpPr/>
          <p:nvPr/>
        </p:nvSpPr>
        <p:spPr bwMode="auto">
          <a:xfrm>
            <a:off x="0" y="1233750"/>
            <a:ext cx="12436475" cy="7000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2" name="Group 21"/>
          <p:cNvGrpSpPr/>
          <p:nvPr/>
        </p:nvGrpSpPr>
        <p:grpSpPr>
          <a:xfrm>
            <a:off x="4257977" y="1522405"/>
            <a:ext cx="3922888" cy="4726906"/>
            <a:chOff x="4257977" y="1522405"/>
            <a:chExt cx="3922888" cy="4726906"/>
          </a:xfrm>
        </p:grpSpPr>
        <p:sp>
          <p:nvSpPr>
            <p:cNvPr id="40" name="Rectangle 39"/>
            <p:cNvSpPr/>
            <p:nvPr/>
          </p:nvSpPr>
          <p:spPr bwMode="auto">
            <a:xfrm>
              <a:off x="4257977" y="1522405"/>
              <a:ext cx="3922888" cy="472690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p:cNvSpPr/>
            <p:nvPr/>
          </p:nvSpPr>
          <p:spPr bwMode="auto">
            <a:xfrm>
              <a:off x="5295652" y="1963379"/>
              <a:ext cx="1847537" cy="230232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TextBox 40"/>
            <p:cNvSpPr txBox="1"/>
            <p:nvPr/>
          </p:nvSpPr>
          <p:spPr>
            <a:xfrm>
              <a:off x="4362802" y="4984653"/>
              <a:ext cx="3713238" cy="923330"/>
            </a:xfrm>
            <a:prstGeom prst="rect">
              <a:avLst/>
            </a:prstGeom>
            <a:noFill/>
          </p:spPr>
          <p:txBody>
            <a:bodyPr wrap="square" lIns="0" tIns="182880" rIns="0" bIns="182880" rtlCol="0">
              <a:spAutoFit/>
            </a:bodyPr>
            <a:lstStyle/>
            <a:p>
              <a:pPr algn="ctr">
                <a:lnSpc>
                  <a:spcPct val="90000"/>
                </a:lnSpc>
                <a:spcAft>
                  <a:spcPts val="600"/>
                </a:spcAft>
              </a:pPr>
              <a:r>
                <a:rPr lang="en-US" sz="2000" spc="-100" dirty="0">
                  <a:ln w="3175">
                    <a:noFill/>
                  </a:ln>
                  <a:solidFill>
                    <a:srgbClr val="4C4C4C"/>
                  </a:solidFill>
                </a:rPr>
                <a:t>Have accidentally sent sensitive information to the </a:t>
              </a:r>
              <a:r>
                <a:rPr lang="en-US" sz="2000" spc="-100" dirty="0">
                  <a:ln w="3175">
                    <a:noFill/>
                  </a:ln>
                  <a:solidFill>
                    <a:srgbClr val="4C4C4C"/>
                  </a:solidFill>
                  <a:latin typeface="Segoe UI Semibold" panose="020B0702040204020203" pitchFamily="34" charset="0"/>
                  <a:cs typeface="Segoe UI Semibold" panose="020B0702040204020203" pitchFamily="34" charset="0"/>
                </a:rPr>
                <a:t>wrong person</a:t>
              </a:r>
              <a:r>
                <a:rPr lang="en-US" sz="2000" spc="-100" baseline="30000" dirty="0">
                  <a:ln w="3175">
                    <a:noFill/>
                  </a:ln>
                  <a:solidFill>
                    <a:srgbClr val="4C4C4C"/>
                  </a:solidFill>
                </a:rPr>
                <a:t>1</a:t>
              </a:r>
            </a:p>
          </p:txBody>
        </p:sp>
        <p:graphicFrame>
          <p:nvGraphicFramePr>
            <p:cNvPr id="42" name="Chart 41"/>
            <p:cNvGraphicFramePr/>
            <p:nvPr>
              <p:extLst>
                <p:ext uri="{D42A27DB-BD31-4B8C-83A1-F6EECF244321}">
                  <p14:modId xmlns:p14="http://schemas.microsoft.com/office/powerpoint/2010/main" val="685994803"/>
                </p:ext>
              </p:extLst>
            </p:nvPr>
          </p:nvGraphicFramePr>
          <p:xfrm>
            <a:off x="4465897" y="1631981"/>
            <a:ext cx="3507049" cy="3017520"/>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42"/>
            <p:cNvSpPr txBox="1"/>
            <p:nvPr/>
          </p:nvSpPr>
          <p:spPr>
            <a:xfrm>
              <a:off x="5332374" y="2380194"/>
              <a:ext cx="1871266" cy="960263"/>
            </a:xfrm>
            <a:prstGeom prst="rect">
              <a:avLst/>
            </a:prstGeom>
            <a:noFill/>
          </p:spPr>
          <p:txBody>
            <a:bodyPr wrap="square" lIns="182880" tIns="146304" rIns="182880" bIns="146304" rtlCol="0">
              <a:spAutoFit/>
            </a:bodyPr>
            <a:lstStyle/>
            <a:p>
              <a:pPr algn="ctr">
                <a:lnSpc>
                  <a:spcPct val="90000"/>
                </a:lnSpc>
                <a:spcAft>
                  <a:spcPts val="600"/>
                </a:spcAft>
              </a:pPr>
              <a:r>
                <a:rPr lang="en-US" sz="4800" b="1" spc="-300" dirty="0">
                  <a:ln w="3175">
                    <a:noFill/>
                  </a:ln>
                  <a:solidFill>
                    <a:srgbClr val="717171"/>
                  </a:solidFill>
                </a:rPr>
                <a:t>58%</a:t>
              </a:r>
            </a:p>
          </p:txBody>
        </p:sp>
        <p:sp>
          <p:nvSpPr>
            <p:cNvPr id="44" name="Freeform 103"/>
            <p:cNvSpPr>
              <a:spLocks noChangeAspect="1" noEditPoints="1"/>
            </p:cNvSpPr>
            <p:nvPr/>
          </p:nvSpPr>
          <p:spPr bwMode="black">
            <a:xfrm>
              <a:off x="5943802" y="3306811"/>
              <a:ext cx="548869" cy="548640"/>
            </a:xfrm>
            <a:custGeom>
              <a:avLst/>
              <a:gdLst>
                <a:gd name="T0" fmla="*/ 47 w 95"/>
                <a:gd name="T1" fmla="*/ 0 h 95"/>
                <a:gd name="T2" fmla="*/ 0 w 95"/>
                <a:gd name="T3" fmla="*/ 47 h 95"/>
                <a:gd name="T4" fmla="*/ 47 w 95"/>
                <a:gd name="T5" fmla="*/ 95 h 95"/>
                <a:gd name="T6" fmla="*/ 95 w 95"/>
                <a:gd name="T7" fmla="*/ 47 h 95"/>
                <a:gd name="T8" fmla="*/ 47 w 95"/>
                <a:gd name="T9" fmla="*/ 0 h 95"/>
                <a:gd name="T10" fmla="*/ 24 w 95"/>
                <a:gd name="T11" fmla="*/ 24 h 95"/>
                <a:gd name="T12" fmla="*/ 22 w 95"/>
                <a:gd name="T13" fmla="*/ 20 h 95"/>
                <a:gd name="T14" fmla="*/ 26 w 95"/>
                <a:gd name="T15" fmla="*/ 13 h 95"/>
                <a:gd name="T16" fmla="*/ 34 w 95"/>
                <a:gd name="T17" fmla="*/ 14 h 95"/>
                <a:gd name="T18" fmla="*/ 35 w 95"/>
                <a:gd name="T19" fmla="*/ 18 h 95"/>
                <a:gd name="T20" fmla="*/ 29 w 95"/>
                <a:gd name="T21" fmla="*/ 20 h 95"/>
                <a:gd name="T22" fmla="*/ 24 w 95"/>
                <a:gd name="T23" fmla="*/ 24 h 95"/>
                <a:gd name="T24" fmla="*/ 30 w 95"/>
                <a:gd name="T25" fmla="*/ 43 h 95"/>
                <a:gd name="T26" fmla="*/ 26 w 95"/>
                <a:gd name="T27" fmla="*/ 34 h 95"/>
                <a:gd name="T28" fmla="*/ 30 w 95"/>
                <a:gd name="T29" fmla="*/ 25 h 95"/>
                <a:gd name="T30" fmla="*/ 34 w 95"/>
                <a:gd name="T31" fmla="*/ 34 h 95"/>
                <a:gd name="T32" fmla="*/ 30 w 95"/>
                <a:gd name="T33" fmla="*/ 43 h 95"/>
                <a:gd name="T34" fmla="*/ 47 w 95"/>
                <a:gd name="T35" fmla="*/ 87 h 95"/>
                <a:gd name="T36" fmla="*/ 33 w 95"/>
                <a:gd name="T37" fmla="*/ 75 h 95"/>
                <a:gd name="T38" fmla="*/ 47 w 95"/>
                <a:gd name="T39" fmla="*/ 62 h 95"/>
                <a:gd name="T40" fmla="*/ 61 w 95"/>
                <a:gd name="T41" fmla="*/ 75 h 95"/>
                <a:gd name="T42" fmla="*/ 47 w 95"/>
                <a:gd name="T43" fmla="*/ 87 h 95"/>
                <a:gd name="T44" fmla="*/ 65 w 95"/>
                <a:gd name="T45" fmla="*/ 43 h 95"/>
                <a:gd name="T46" fmla="*/ 61 w 95"/>
                <a:gd name="T47" fmla="*/ 34 h 95"/>
                <a:gd name="T48" fmla="*/ 65 w 95"/>
                <a:gd name="T49" fmla="*/ 25 h 95"/>
                <a:gd name="T50" fmla="*/ 69 w 95"/>
                <a:gd name="T51" fmla="*/ 34 h 95"/>
                <a:gd name="T52" fmla="*/ 65 w 95"/>
                <a:gd name="T53" fmla="*/ 43 h 95"/>
                <a:gd name="T54" fmla="*/ 71 w 95"/>
                <a:gd name="T55" fmla="*/ 24 h 95"/>
                <a:gd name="T56" fmla="*/ 66 w 95"/>
                <a:gd name="T57" fmla="*/ 20 h 95"/>
                <a:gd name="T58" fmla="*/ 59 w 95"/>
                <a:gd name="T59" fmla="*/ 18 h 95"/>
                <a:gd name="T60" fmla="*/ 61 w 95"/>
                <a:gd name="T61" fmla="*/ 14 h 95"/>
                <a:gd name="T62" fmla="*/ 69 w 95"/>
                <a:gd name="T63" fmla="*/ 13 h 95"/>
                <a:gd name="T64" fmla="*/ 73 w 95"/>
                <a:gd name="T65" fmla="*/ 20 h 95"/>
                <a:gd name="T66" fmla="*/ 71 w 95"/>
                <a:gd name="T67"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5">
                  <a:moveTo>
                    <a:pt x="47" y="0"/>
                  </a:moveTo>
                  <a:cubicBezTo>
                    <a:pt x="21" y="0"/>
                    <a:pt x="0" y="21"/>
                    <a:pt x="0" y="47"/>
                  </a:cubicBezTo>
                  <a:cubicBezTo>
                    <a:pt x="0" y="74"/>
                    <a:pt x="21" y="95"/>
                    <a:pt x="47" y="95"/>
                  </a:cubicBezTo>
                  <a:cubicBezTo>
                    <a:pt x="74" y="95"/>
                    <a:pt x="95" y="74"/>
                    <a:pt x="95" y="47"/>
                  </a:cubicBezTo>
                  <a:cubicBezTo>
                    <a:pt x="95" y="21"/>
                    <a:pt x="74" y="0"/>
                    <a:pt x="47" y="0"/>
                  </a:cubicBezTo>
                  <a:close/>
                  <a:moveTo>
                    <a:pt x="24" y="24"/>
                  </a:moveTo>
                  <a:cubicBezTo>
                    <a:pt x="23" y="24"/>
                    <a:pt x="22" y="23"/>
                    <a:pt x="22" y="20"/>
                  </a:cubicBezTo>
                  <a:cubicBezTo>
                    <a:pt x="22" y="18"/>
                    <a:pt x="23" y="15"/>
                    <a:pt x="26" y="13"/>
                  </a:cubicBezTo>
                  <a:cubicBezTo>
                    <a:pt x="29" y="12"/>
                    <a:pt x="32" y="13"/>
                    <a:pt x="34" y="14"/>
                  </a:cubicBezTo>
                  <a:cubicBezTo>
                    <a:pt x="36" y="15"/>
                    <a:pt x="36" y="17"/>
                    <a:pt x="35" y="18"/>
                  </a:cubicBezTo>
                  <a:cubicBezTo>
                    <a:pt x="34" y="19"/>
                    <a:pt x="31" y="18"/>
                    <a:pt x="29" y="20"/>
                  </a:cubicBezTo>
                  <a:cubicBezTo>
                    <a:pt x="27" y="21"/>
                    <a:pt x="26" y="23"/>
                    <a:pt x="24" y="24"/>
                  </a:cubicBezTo>
                  <a:close/>
                  <a:moveTo>
                    <a:pt x="30" y="43"/>
                  </a:moveTo>
                  <a:cubicBezTo>
                    <a:pt x="28" y="43"/>
                    <a:pt x="26" y="39"/>
                    <a:pt x="26" y="34"/>
                  </a:cubicBezTo>
                  <a:cubicBezTo>
                    <a:pt x="26" y="29"/>
                    <a:pt x="28" y="25"/>
                    <a:pt x="30" y="25"/>
                  </a:cubicBezTo>
                  <a:cubicBezTo>
                    <a:pt x="32" y="25"/>
                    <a:pt x="34" y="29"/>
                    <a:pt x="34" y="34"/>
                  </a:cubicBezTo>
                  <a:cubicBezTo>
                    <a:pt x="34" y="39"/>
                    <a:pt x="32" y="43"/>
                    <a:pt x="30" y="43"/>
                  </a:cubicBezTo>
                  <a:close/>
                  <a:moveTo>
                    <a:pt x="47" y="87"/>
                  </a:moveTo>
                  <a:cubicBezTo>
                    <a:pt x="38" y="87"/>
                    <a:pt x="33" y="82"/>
                    <a:pt x="33" y="75"/>
                  </a:cubicBezTo>
                  <a:cubicBezTo>
                    <a:pt x="33" y="68"/>
                    <a:pt x="38" y="62"/>
                    <a:pt x="47" y="62"/>
                  </a:cubicBezTo>
                  <a:cubicBezTo>
                    <a:pt x="57" y="62"/>
                    <a:pt x="61" y="68"/>
                    <a:pt x="61" y="75"/>
                  </a:cubicBezTo>
                  <a:cubicBezTo>
                    <a:pt x="61" y="82"/>
                    <a:pt x="57" y="87"/>
                    <a:pt x="47" y="87"/>
                  </a:cubicBezTo>
                  <a:close/>
                  <a:moveTo>
                    <a:pt x="65" y="43"/>
                  </a:moveTo>
                  <a:cubicBezTo>
                    <a:pt x="63" y="43"/>
                    <a:pt x="61" y="39"/>
                    <a:pt x="61" y="34"/>
                  </a:cubicBezTo>
                  <a:cubicBezTo>
                    <a:pt x="61" y="29"/>
                    <a:pt x="63" y="25"/>
                    <a:pt x="65" y="25"/>
                  </a:cubicBezTo>
                  <a:cubicBezTo>
                    <a:pt x="67" y="25"/>
                    <a:pt x="69" y="29"/>
                    <a:pt x="69" y="34"/>
                  </a:cubicBezTo>
                  <a:cubicBezTo>
                    <a:pt x="69" y="39"/>
                    <a:pt x="67" y="43"/>
                    <a:pt x="65" y="43"/>
                  </a:cubicBezTo>
                  <a:close/>
                  <a:moveTo>
                    <a:pt x="71" y="24"/>
                  </a:moveTo>
                  <a:cubicBezTo>
                    <a:pt x="68" y="23"/>
                    <a:pt x="68" y="21"/>
                    <a:pt x="66" y="20"/>
                  </a:cubicBezTo>
                  <a:cubicBezTo>
                    <a:pt x="63" y="18"/>
                    <a:pt x="61" y="19"/>
                    <a:pt x="59" y="18"/>
                  </a:cubicBezTo>
                  <a:cubicBezTo>
                    <a:pt x="59" y="17"/>
                    <a:pt x="59" y="15"/>
                    <a:pt x="61" y="14"/>
                  </a:cubicBezTo>
                  <a:cubicBezTo>
                    <a:pt x="63" y="13"/>
                    <a:pt x="66" y="12"/>
                    <a:pt x="69" y="13"/>
                  </a:cubicBezTo>
                  <a:cubicBezTo>
                    <a:pt x="72" y="15"/>
                    <a:pt x="73" y="18"/>
                    <a:pt x="73" y="20"/>
                  </a:cubicBezTo>
                  <a:cubicBezTo>
                    <a:pt x="73" y="23"/>
                    <a:pt x="72" y="24"/>
                    <a:pt x="71" y="24"/>
                  </a:cubicBezTo>
                  <a:close/>
                </a:path>
              </a:pathLst>
            </a:custGeom>
            <a:solidFill>
              <a:srgbClr val="C0C1C1"/>
            </a:solidFill>
            <a:ln>
              <a:noFill/>
            </a:ln>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grpSp>
      <p:grpSp>
        <p:nvGrpSpPr>
          <p:cNvPr id="21" name="Group 20"/>
          <p:cNvGrpSpPr/>
          <p:nvPr/>
        </p:nvGrpSpPr>
        <p:grpSpPr>
          <a:xfrm>
            <a:off x="274639" y="1522405"/>
            <a:ext cx="3922888" cy="4726906"/>
            <a:chOff x="274639" y="1522405"/>
            <a:chExt cx="3922888" cy="4726906"/>
          </a:xfrm>
        </p:grpSpPr>
        <p:sp>
          <p:nvSpPr>
            <p:cNvPr id="33" name="Rectangle 32"/>
            <p:cNvSpPr/>
            <p:nvPr/>
          </p:nvSpPr>
          <p:spPr bwMode="auto">
            <a:xfrm>
              <a:off x="274639" y="1522405"/>
              <a:ext cx="3922888" cy="472690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Oval 49"/>
            <p:cNvSpPr/>
            <p:nvPr/>
          </p:nvSpPr>
          <p:spPr bwMode="auto">
            <a:xfrm>
              <a:off x="1312314" y="1963379"/>
              <a:ext cx="1847537" cy="230232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TextBox 33"/>
            <p:cNvSpPr txBox="1"/>
            <p:nvPr/>
          </p:nvSpPr>
          <p:spPr>
            <a:xfrm>
              <a:off x="379464" y="4846153"/>
              <a:ext cx="3713238" cy="1200329"/>
            </a:xfrm>
            <a:prstGeom prst="rect">
              <a:avLst/>
            </a:prstGeom>
            <a:noFill/>
          </p:spPr>
          <p:txBody>
            <a:bodyPr wrap="square" lIns="0" tIns="182880" rIns="0" bIns="182880" rtlCol="0">
              <a:spAutoFit/>
            </a:bodyPr>
            <a:lstStyle/>
            <a:p>
              <a:pPr algn="ctr">
                <a:lnSpc>
                  <a:spcPct val="90000"/>
                </a:lnSpc>
                <a:spcAft>
                  <a:spcPts val="600"/>
                </a:spcAft>
              </a:pPr>
              <a:r>
                <a:rPr lang="en-US" sz="2000" spc="-100" dirty="0">
                  <a:ln w="3175">
                    <a:noFill/>
                  </a:ln>
                  <a:solidFill>
                    <a:srgbClr val="4C4C4C"/>
                  </a:solidFill>
                </a:rPr>
                <a:t>…of senior managers admit to </a:t>
              </a:r>
              <a:r>
                <a:rPr lang="en-US" sz="2000" spc="-100" dirty="0">
                  <a:ln w="3175">
                    <a:noFill/>
                  </a:ln>
                  <a:solidFill>
                    <a:srgbClr val="4C4C4C"/>
                  </a:solidFill>
                  <a:latin typeface="Segoe UI Semibold" panose="020B0702040204020203" pitchFamily="34" charset="0"/>
                  <a:cs typeface="Segoe UI Semibold" panose="020B0702040204020203" pitchFamily="34" charset="0"/>
                </a:rPr>
                <a:t>regularly</a:t>
              </a:r>
              <a:r>
                <a:rPr lang="en-US" sz="2000" spc="-100" dirty="0">
                  <a:ln w="3175">
                    <a:noFill/>
                  </a:ln>
                  <a:solidFill>
                    <a:srgbClr val="4C4C4C"/>
                  </a:solidFill>
                </a:rPr>
                <a:t> uploading work files to a personal email or cloud account</a:t>
              </a:r>
              <a:r>
                <a:rPr lang="en-US" sz="2000" spc="-100" baseline="30000" dirty="0">
                  <a:ln w="3175">
                    <a:noFill/>
                  </a:ln>
                  <a:solidFill>
                    <a:srgbClr val="4C4C4C"/>
                  </a:solidFill>
                </a:rPr>
                <a:t>1</a:t>
              </a:r>
            </a:p>
          </p:txBody>
        </p:sp>
        <p:graphicFrame>
          <p:nvGraphicFramePr>
            <p:cNvPr id="35" name="Chart 34"/>
            <p:cNvGraphicFramePr/>
            <p:nvPr>
              <p:extLst>
                <p:ext uri="{D42A27DB-BD31-4B8C-83A1-F6EECF244321}">
                  <p14:modId xmlns:p14="http://schemas.microsoft.com/office/powerpoint/2010/main" val="2714124261"/>
                </p:ext>
              </p:extLst>
            </p:nvPr>
          </p:nvGraphicFramePr>
          <p:xfrm>
            <a:off x="482559" y="1631981"/>
            <a:ext cx="3507049" cy="3017520"/>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Box 35"/>
            <p:cNvSpPr txBox="1"/>
            <p:nvPr/>
          </p:nvSpPr>
          <p:spPr>
            <a:xfrm>
              <a:off x="1409486" y="2380194"/>
              <a:ext cx="1750366" cy="960263"/>
            </a:xfrm>
            <a:prstGeom prst="rect">
              <a:avLst/>
            </a:prstGeom>
            <a:noFill/>
          </p:spPr>
          <p:txBody>
            <a:bodyPr wrap="square" lIns="182880" tIns="146304" rIns="182880" bIns="146304" rtlCol="0">
              <a:spAutoFit/>
            </a:bodyPr>
            <a:lstStyle/>
            <a:p>
              <a:pPr algn="ctr">
                <a:lnSpc>
                  <a:spcPct val="90000"/>
                </a:lnSpc>
                <a:spcAft>
                  <a:spcPts val="600"/>
                </a:spcAft>
              </a:pPr>
              <a:r>
                <a:rPr lang="en-US" sz="4800" b="1" spc="-300" dirty="0">
                  <a:ln w="3175">
                    <a:noFill/>
                  </a:ln>
                  <a:solidFill>
                    <a:srgbClr val="717171"/>
                  </a:solidFill>
                </a:rPr>
                <a:t>87%</a:t>
              </a:r>
            </a:p>
          </p:txBody>
        </p:sp>
        <p:sp>
          <p:nvSpPr>
            <p:cNvPr id="37" name="Freeform 22"/>
            <p:cNvSpPr>
              <a:spLocks noChangeAspect="1" noEditPoints="1"/>
            </p:cNvSpPr>
            <p:nvPr/>
          </p:nvSpPr>
          <p:spPr bwMode="black">
            <a:xfrm>
              <a:off x="2219181" y="3298172"/>
              <a:ext cx="490487" cy="381510"/>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rgbClr val="C0C1C1"/>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sp>
          <p:nvSpPr>
            <p:cNvPr id="38" name="Freeform 37"/>
            <p:cNvSpPr>
              <a:spLocks noChangeAspect="1"/>
            </p:cNvSpPr>
            <p:nvPr/>
          </p:nvSpPr>
          <p:spPr bwMode="black">
            <a:xfrm>
              <a:off x="1739815" y="3350973"/>
              <a:ext cx="354859" cy="314979"/>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rgbClr val="C0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9" name="Group 18"/>
          <p:cNvGrpSpPr/>
          <p:nvPr/>
        </p:nvGrpSpPr>
        <p:grpSpPr>
          <a:xfrm>
            <a:off x="8241315" y="1522405"/>
            <a:ext cx="3922888" cy="4726906"/>
            <a:chOff x="8241315" y="1522405"/>
            <a:chExt cx="3922888" cy="4726906"/>
          </a:xfrm>
        </p:grpSpPr>
        <p:grpSp>
          <p:nvGrpSpPr>
            <p:cNvPr id="23" name="Group 22"/>
            <p:cNvGrpSpPr/>
            <p:nvPr/>
          </p:nvGrpSpPr>
          <p:grpSpPr>
            <a:xfrm>
              <a:off x="8241315" y="1522405"/>
              <a:ext cx="3922888" cy="4726906"/>
              <a:chOff x="4257977" y="1522405"/>
              <a:chExt cx="3922888" cy="4726906"/>
            </a:xfrm>
          </p:grpSpPr>
          <p:sp>
            <p:nvSpPr>
              <p:cNvPr id="24" name="Rectangle 23"/>
              <p:cNvSpPr/>
              <p:nvPr/>
            </p:nvSpPr>
            <p:spPr bwMode="auto">
              <a:xfrm>
                <a:off x="4257977" y="1522405"/>
                <a:ext cx="3922888" cy="472690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p:cNvSpPr txBox="1"/>
              <p:nvPr/>
            </p:nvSpPr>
            <p:spPr>
              <a:xfrm>
                <a:off x="4492777" y="4984653"/>
                <a:ext cx="3453288" cy="923330"/>
              </a:xfrm>
              <a:prstGeom prst="rect">
                <a:avLst/>
              </a:prstGeom>
              <a:noFill/>
            </p:spPr>
            <p:txBody>
              <a:bodyPr wrap="square" lIns="0" tIns="182880" rIns="0" bIns="182880" rtlCol="0">
                <a:spAutoFit/>
              </a:bodyPr>
              <a:lstStyle/>
              <a:p>
                <a:pPr algn="ctr">
                  <a:lnSpc>
                    <a:spcPct val="90000"/>
                  </a:lnSpc>
                  <a:spcAft>
                    <a:spcPts val="600"/>
                  </a:spcAft>
                </a:pPr>
                <a:r>
                  <a:rPr lang="en-US" sz="2000" spc="-100" dirty="0">
                    <a:ln w="3175">
                      <a:noFill/>
                    </a:ln>
                    <a:solidFill>
                      <a:srgbClr val="4C4C4C"/>
                    </a:solidFill>
                  </a:rPr>
                  <a:t>Average per record </a:t>
                </a:r>
                <a:r>
                  <a:rPr lang="en-US" sz="2000" spc="-100" dirty="0">
                    <a:ln w="3175">
                      <a:noFill/>
                    </a:ln>
                    <a:solidFill>
                      <a:srgbClr val="4C4C4C"/>
                    </a:solidFill>
                    <a:latin typeface="Segoe UI Semibold" panose="020B0702040204020203" pitchFamily="34" charset="0"/>
                    <a:cs typeface="Segoe UI Semibold" panose="020B0702040204020203" pitchFamily="34" charset="0"/>
                  </a:rPr>
                  <a:t>cost of a data breach</a:t>
                </a:r>
                <a:r>
                  <a:rPr lang="en-US" sz="2000" spc="-100" dirty="0">
                    <a:ln w="3175">
                      <a:noFill/>
                    </a:ln>
                    <a:solidFill>
                      <a:srgbClr val="4C4C4C"/>
                    </a:solidFill>
                  </a:rPr>
                  <a:t> across all industries</a:t>
                </a:r>
                <a:r>
                  <a:rPr lang="en-US" sz="2000" spc="-100" baseline="30000" dirty="0">
                    <a:ln w="3175">
                      <a:noFill/>
                    </a:ln>
                    <a:solidFill>
                      <a:srgbClr val="4C4C4C"/>
                    </a:solidFill>
                  </a:rPr>
                  <a:t>2</a:t>
                </a:r>
              </a:p>
            </p:txBody>
          </p:sp>
          <p:sp>
            <p:nvSpPr>
              <p:cNvPr id="30" name="TextBox 29"/>
              <p:cNvSpPr txBox="1"/>
              <p:nvPr/>
            </p:nvSpPr>
            <p:spPr>
              <a:xfrm>
                <a:off x="4646310" y="1895369"/>
                <a:ext cx="1871266" cy="960263"/>
              </a:xfrm>
              <a:prstGeom prst="rect">
                <a:avLst/>
              </a:prstGeom>
              <a:noFill/>
            </p:spPr>
            <p:txBody>
              <a:bodyPr wrap="square" lIns="182880" tIns="146304" rIns="182880" bIns="146304" rtlCol="0">
                <a:spAutoFit/>
              </a:bodyPr>
              <a:lstStyle/>
              <a:p>
                <a:pPr algn="ctr">
                  <a:lnSpc>
                    <a:spcPct val="90000"/>
                  </a:lnSpc>
                  <a:spcAft>
                    <a:spcPts val="600"/>
                  </a:spcAft>
                </a:pPr>
                <a:r>
                  <a:rPr lang="en-US" sz="4800" b="1" spc="-300" dirty="0">
                    <a:ln w="3175">
                      <a:noFill/>
                    </a:ln>
                    <a:solidFill>
                      <a:srgbClr val="717171"/>
                    </a:solidFill>
                  </a:rPr>
                  <a:t>$240</a:t>
                </a:r>
              </a:p>
            </p:txBody>
          </p:sp>
          <p:sp>
            <p:nvSpPr>
              <p:cNvPr id="39" name="TextBox 38"/>
              <p:cNvSpPr txBox="1"/>
              <p:nvPr/>
            </p:nvSpPr>
            <p:spPr>
              <a:xfrm>
                <a:off x="4493721" y="2619486"/>
                <a:ext cx="1871266" cy="849463"/>
              </a:xfrm>
              <a:prstGeom prst="rect">
                <a:avLst/>
              </a:prstGeom>
              <a:noFill/>
            </p:spPr>
            <p:txBody>
              <a:bodyPr wrap="square" lIns="182880" tIns="146304" rIns="182880" bIns="146304" rtlCol="0">
                <a:spAutoFit/>
              </a:bodyPr>
              <a:lstStyle/>
              <a:p>
                <a:pPr algn="r">
                  <a:lnSpc>
                    <a:spcPct val="90000"/>
                  </a:lnSpc>
                  <a:spcAft>
                    <a:spcPts val="600"/>
                  </a:spcAft>
                </a:pPr>
                <a:r>
                  <a:rPr lang="en-US" sz="2000" b="1" dirty="0">
                    <a:ln w="3175">
                      <a:noFill/>
                    </a:ln>
                    <a:solidFill>
                      <a:srgbClr val="717171"/>
                    </a:solidFill>
                  </a:rPr>
                  <a:t>PER RECORD</a:t>
                </a:r>
              </a:p>
            </p:txBody>
          </p:sp>
        </p:grpSp>
        <p:sp>
          <p:nvSpPr>
            <p:cNvPr id="3" name="Rectangle 2"/>
            <p:cNvSpPr/>
            <p:nvPr/>
          </p:nvSpPr>
          <p:spPr bwMode="auto">
            <a:xfrm>
              <a:off x="10561363" y="1963379"/>
              <a:ext cx="1259493" cy="2540888"/>
            </a:xfrm>
            <a:prstGeom prst="rect">
              <a:avLst/>
            </a:prstGeom>
            <a:pattFill prst="narHorz">
              <a:fgClr>
                <a:srgbClr val="0078D7"/>
              </a:fgClr>
              <a:bgClr>
                <a:srgbClr val="F2F2F2"/>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Up Arrow 3"/>
            <p:cNvSpPr/>
            <p:nvPr/>
          </p:nvSpPr>
          <p:spPr bwMode="auto">
            <a:xfrm>
              <a:off x="10835310" y="2380194"/>
              <a:ext cx="689318" cy="2124073"/>
            </a:xfrm>
            <a:prstGeom prst="upArrow">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8750105" y="4504267"/>
              <a:ext cx="3179298" cy="45719"/>
            </a:xfrm>
            <a:prstGeom prst="rect">
              <a:avLst/>
            </a:prstGeom>
            <a:solidFill>
              <a:srgbClr val="D1D1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8" name="Elbow Connector 7"/>
            <p:cNvCxnSpPr/>
            <p:nvPr/>
          </p:nvCxnSpPr>
          <p:spPr>
            <a:xfrm>
              <a:off x="9759858" y="3405255"/>
              <a:ext cx="726751" cy="348482"/>
            </a:xfrm>
            <a:prstGeom prst="bentConnector3">
              <a:avLst>
                <a:gd name="adj1" fmla="val -678"/>
              </a:avLst>
            </a:prstGeom>
            <a:ln>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Left Bracket 15"/>
            <p:cNvSpPr/>
            <p:nvPr/>
          </p:nvSpPr>
          <p:spPr>
            <a:xfrm>
              <a:off x="10486609" y="1963379"/>
              <a:ext cx="45719" cy="2540888"/>
            </a:xfrm>
            <a:prstGeom prst="leftBracket">
              <a:avLst/>
            </a:prstGeom>
            <a:ln>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274639" y="6530342"/>
            <a:ext cx="7362183" cy="261610"/>
          </a:xfrm>
          <a:prstGeom prst="rect">
            <a:avLst/>
          </a:prstGeom>
        </p:spPr>
        <p:txBody>
          <a:bodyPr wrap="square">
            <a:spAutoFit/>
          </a:bodyPr>
          <a:lstStyle/>
          <a:p>
            <a:r>
              <a:rPr lang="en-US" sz="1050" baseline="30000" dirty="0">
                <a:solidFill>
                  <a:schemeClr val="bg1">
                    <a:lumMod val="75000"/>
                  </a:schemeClr>
                </a:solidFill>
                <a:latin typeface="Segoe UI" panose="020B0502040204020203" pitchFamily="34" charset="0"/>
              </a:rPr>
              <a:t>1</a:t>
            </a:r>
            <a:r>
              <a:rPr lang="en-US" sz="1050" dirty="0">
                <a:solidFill>
                  <a:schemeClr val="bg1">
                    <a:lumMod val="75000"/>
                  </a:schemeClr>
                </a:solidFill>
                <a:latin typeface="Segoe UI" panose="020B0502040204020203" pitchFamily="34" charset="0"/>
              </a:rPr>
              <a:t>Stroz Friedberg, “On The Pulse: Information Security In American Business,” 2013</a:t>
            </a:r>
          </a:p>
        </p:txBody>
      </p:sp>
    </p:spTree>
    <p:extLst>
      <p:ext uri="{BB962C8B-B14F-4D97-AF65-F5344CB8AC3E}">
        <p14:creationId xmlns:p14="http://schemas.microsoft.com/office/powerpoint/2010/main" val="1077137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1+#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10000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32427" y="2220624"/>
            <a:ext cx="11312432" cy="4237325"/>
            <a:chOff x="684827" y="2373024"/>
            <a:chExt cx="11312432" cy="4237325"/>
          </a:xfrm>
        </p:grpSpPr>
        <p:grpSp>
          <p:nvGrpSpPr>
            <p:cNvPr id="19" name="Group 18"/>
            <p:cNvGrpSpPr/>
            <p:nvPr/>
          </p:nvGrpSpPr>
          <p:grpSpPr>
            <a:xfrm>
              <a:off x="684827" y="2373024"/>
              <a:ext cx="2797818" cy="4237325"/>
              <a:chOff x="532427" y="2349213"/>
              <a:chExt cx="2797818" cy="3795856"/>
            </a:xfrm>
          </p:grpSpPr>
          <p:sp>
            <p:nvSpPr>
              <p:cNvPr id="21" name="h1"/>
              <p:cNvSpPr txBox="1"/>
              <p:nvPr/>
            </p:nvSpPr>
            <p:spPr>
              <a:xfrm>
                <a:off x="532427"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DEVICE PROTECTION</a:t>
                </a:r>
                <a:endParaRPr lang="en-US" sz="3600" b="1" dirty="0">
                  <a:solidFill>
                    <a:schemeClr val="bg1">
                      <a:lumMod val="85000"/>
                    </a:schemeClr>
                  </a:solidFill>
                </a:endParaRPr>
              </a:p>
            </p:txBody>
          </p:sp>
          <p:sp>
            <p:nvSpPr>
              <p:cNvPr id="24" name="1a"/>
              <p:cNvSpPr/>
              <p:nvPr/>
            </p:nvSpPr>
            <p:spPr bwMode="auto">
              <a:xfrm>
                <a:off x="532427"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5" name="Group 24"/>
            <p:cNvGrpSpPr/>
            <p:nvPr/>
          </p:nvGrpSpPr>
          <p:grpSpPr>
            <a:xfrm>
              <a:off x="3515856" y="2373024"/>
              <a:ext cx="2804994" cy="4237325"/>
              <a:chOff x="3467413" y="2349213"/>
              <a:chExt cx="2804994" cy="3795856"/>
            </a:xfrm>
          </p:grpSpPr>
          <p:sp>
            <p:nvSpPr>
              <p:cNvPr id="26" name="3a"/>
              <p:cNvSpPr/>
              <p:nvPr/>
            </p:nvSpPr>
            <p:spPr bwMode="auto">
              <a:xfrm>
                <a:off x="3467413"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7" name="h1"/>
              <p:cNvSpPr txBox="1"/>
              <p:nvPr/>
            </p:nvSpPr>
            <p:spPr>
              <a:xfrm>
                <a:off x="3474589"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DATA SEPARATION</a:t>
                </a:r>
                <a:endParaRPr lang="en-US" sz="3600" b="1" dirty="0">
                  <a:solidFill>
                    <a:schemeClr val="bg1">
                      <a:lumMod val="85000"/>
                    </a:schemeClr>
                  </a:solidFill>
                </a:endParaRPr>
              </a:p>
            </p:txBody>
          </p:sp>
        </p:grpSp>
        <p:grpSp>
          <p:nvGrpSpPr>
            <p:cNvPr id="28" name="Group 27"/>
            <p:cNvGrpSpPr/>
            <p:nvPr/>
          </p:nvGrpSpPr>
          <p:grpSpPr>
            <a:xfrm>
              <a:off x="6346885" y="2373024"/>
              <a:ext cx="2812170" cy="4237325"/>
              <a:chOff x="6402399" y="2349213"/>
              <a:chExt cx="2812170" cy="3795856"/>
            </a:xfrm>
          </p:grpSpPr>
          <p:sp>
            <p:nvSpPr>
              <p:cNvPr id="29" name="2a"/>
              <p:cNvSpPr/>
              <p:nvPr/>
            </p:nvSpPr>
            <p:spPr bwMode="auto">
              <a:xfrm>
                <a:off x="6402399"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h1"/>
              <p:cNvSpPr txBox="1"/>
              <p:nvPr/>
            </p:nvSpPr>
            <p:spPr>
              <a:xfrm>
                <a:off x="6416751"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LEAK PROTECTION</a:t>
                </a:r>
                <a:endParaRPr lang="en-US" sz="3600" b="1" dirty="0">
                  <a:solidFill>
                    <a:schemeClr val="bg1">
                      <a:lumMod val="85000"/>
                    </a:schemeClr>
                  </a:solidFill>
                </a:endParaRPr>
              </a:p>
            </p:txBody>
          </p:sp>
        </p:grpSp>
        <p:grpSp>
          <p:nvGrpSpPr>
            <p:cNvPr id="31" name="Group 30"/>
            <p:cNvGrpSpPr/>
            <p:nvPr/>
          </p:nvGrpSpPr>
          <p:grpSpPr>
            <a:xfrm>
              <a:off x="9177914" y="2373024"/>
              <a:ext cx="2819345" cy="4237325"/>
              <a:chOff x="9366385" y="2349213"/>
              <a:chExt cx="2819345" cy="3795856"/>
            </a:xfrm>
          </p:grpSpPr>
          <p:sp>
            <p:nvSpPr>
              <p:cNvPr id="32" name="2a"/>
              <p:cNvSpPr/>
              <p:nvPr/>
            </p:nvSpPr>
            <p:spPr bwMode="auto">
              <a:xfrm>
                <a:off x="9366385"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h1"/>
              <p:cNvSpPr txBox="1"/>
              <p:nvPr/>
            </p:nvSpPr>
            <p:spPr>
              <a:xfrm>
                <a:off x="9387912"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SHARING PROTECTION</a:t>
                </a:r>
                <a:endParaRPr lang="en-US" sz="3600" b="1" dirty="0">
                  <a:solidFill>
                    <a:schemeClr val="bg1">
                      <a:lumMod val="85000"/>
                    </a:schemeClr>
                  </a:solidFill>
                </a:endParaRPr>
              </a:p>
            </p:txBody>
          </p:sp>
        </p:grpSp>
      </p:grpSp>
      <p:sp>
        <p:nvSpPr>
          <p:cNvPr id="15" name="Title 14"/>
          <p:cNvSpPr>
            <a:spLocks noGrp="1"/>
          </p:cNvSpPr>
          <p:nvPr>
            <p:ph type="title"/>
          </p:nvPr>
        </p:nvSpPr>
        <p:spPr/>
        <p:txBody>
          <a:bodyPr/>
          <a:lstStyle/>
          <a:p>
            <a:r>
              <a:rPr lang="en-US" dirty="0"/>
              <a:t>Information protection needs</a:t>
            </a:r>
          </a:p>
        </p:txBody>
      </p:sp>
      <p:sp>
        <p:nvSpPr>
          <p:cNvPr id="17" name="Rectangle 16"/>
          <p:cNvSpPr/>
          <p:nvPr/>
        </p:nvSpPr>
        <p:spPr bwMode="auto">
          <a:xfrm>
            <a:off x="-1" y="1533215"/>
            <a:ext cx="12435840" cy="7000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400" spc="-51"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p:nvGrpSpPr>
        <p:grpSpPr>
          <a:xfrm>
            <a:off x="532427" y="2220624"/>
            <a:ext cx="2797818" cy="4237325"/>
            <a:chOff x="532427" y="2349213"/>
            <a:chExt cx="2797818" cy="3795856"/>
          </a:xfrm>
        </p:grpSpPr>
        <p:sp>
          <p:nvSpPr>
            <p:cNvPr id="7" name="h1"/>
            <p:cNvSpPr txBox="1"/>
            <p:nvPr/>
          </p:nvSpPr>
          <p:spPr>
            <a:xfrm>
              <a:off x="532427"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DEVICE PROTECTION</a:t>
              </a:r>
              <a:endParaRPr lang="en-US" sz="3600" b="1" dirty="0">
                <a:solidFill>
                  <a:srgbClr val="0078D7"/>
                </a:solidFill>
              </a:endParaRPr>
            </a:p>
          </p:txBody>
        </p:sp>
        <p:sp>
          <p:nvSpPr>
            <p:cNvPr id="4" name="1b"/>
            <p:cNvSpPr/>
            <p:nvPr/>
          </p:nvSpPr>
          <p:spPr bwMode="auto">
            <a:xfrm>
              <a:off x="532427" y="3218989"/>
              <a:ext cx="2797818" cy="2926080"/>
            </a:xfrm>
            <a:prstGeom prst="rect">
              <a:avLst/>
            </a:prstGeom>
            <a:solidFill>
              <a:srgbClr val="0072C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277" fontAlgn="base">
                <a:lnSpc>
                  <a:spcPct val="90000"/>
                </a:lnSpc>
                <a:spcBef>
                  <a:spcPct val="0"/>
                </a:spcBef>
                <a:spcAft>
                  <a:spcPts val="1200"/>
                </a:spcAft>
              </a:pPr>
              <a:r>
                <a:rPr lang="en-US" sz="2400" spc="-100" dirty="0">
                  <a:ln w="3175">
                    <a:noFill/>
                  </a:ln>
                  <a:solidFill>
                    <a:srgbClr val="FFFFFF"/>
                  </a:solidFill>
                </a:rPr>
                <a:t>BitLocker enhancements in Windows 8.1</a:t>
              </a:r>
            </a:p>
            <a:p>
              <a:pPr defTabSz="914277" fontAlgn="base">
                <a:lnSpc>
                  <a:spcPct val="90000"/>
                </a:lnSpc>
                <a:spcBef>
                  <a:spcPct val="0"/>
                </a:spcBef>
                <a:spcAft>
                  <a:spcPts val="1200"/>
                </a:spcAft>
              </a:pPr>
              <a:r>
                <a:rPr lang="en-US" sz="2400" spc="-100" dirty="0" err="1">
                  <a:ln w="3175">
                    <a:noFill/>
                  </a:ln>
                  <a:solidFill>
                    <a:srgbClr val="FFFFFF"/>
                  </a:solidFill>
                </a:rPr>
                <a:t>InstantGo</a:t>
              </a: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3</a:t>
              </a:r>
              <a:r>
                <a:rPr lang="en-US" sz="2400" spc="-100" baseline="30000" dirty="0">
                  <a:ln w="3175">
                    <a:noFill/>
                  </a:ln>
                  <a:solidFill>
                    <a:srgbClr val="FFFFFF"/>
                  </a:solidFill>
                </a:rPr>
                <a:t>rd</a:t>
              </a:r>
              <a:r>
                <a:rPr lang="en-US" sz="2400" spc="-100" dirty="0">
                  <a:ln w="3175">
                    <a:noFill/>
                  </a:ln>
                  <a:solidFill>
                    <a:srgbClr val="FFFFFF"/>
                  </a:solidFill>
                </a:rPr>
                <a:t> party adoption</a:t>
              </a:r>
            </a:p>
            <a:p>
              <a:pPr defTabSz="914277" fontAlgn="base">
                <a:lnSpc>
                  <a:spcPct val="90000"/>
                </a:lnSpc>
                <a:spcBef>
                  <a:spcPct val="0"/>
                </a:spcBef>
                <a:spcAft>
                  <a:spcPts val="1200"/>
                </a:spcAft>
              </a:pPr>
              <a:endParaRPr lang="en-US" sz="2400" spc="-100" dirty="0">
                <a:ln w="3175">
                  <a:noFill/>
                </a:ln>
                <a:solidFill>
                  <a:srgbClr val="FFFFFF"/>
                </a:solidFill>
              </a:endParaRPr>
            </a:p>
          </p:txBody>
        </p:sp>
        <p:sp>
          <p:nvSpPr>
            <p:cNvPr id="18" name="1a"/>
            <p:cNvSpPr/>
            <p:nvPr/>
          </p:nvSpPr>
          <p:spPr bwMode="auto">
            <a:xfrm>
              <a:off x="532427"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Protect system and data when device is lost or stolen</a:t>
              </a:r>
            </a:p>
          </p:txBody>
        </p:sp>
      </p:grpSp>
      <p:grpSp>
        <p:nvGrpSpPr>
          <p:cNvPr id="2" name="Group 1"/>
          <p:cNvGrpSpPr/>
          <p:nvPr/>
        </p:nvGrpSpPr>
        <p:grpSpPr>
          <a:xfrm>
            <a:off x="3349105" y="2220624"/>
            <a:ext cx="2819345" cy="4237325"/>
            <a:chOff x="3453062" y="2349213"/>
            <a:chExt cx="2819345" cy="3795856"/>
          </a:xfrm>
        </p:grpSpPr>
        <p:sp>
          <p:nvSpPr>
            <p:cNvPr id="20" name="3a"/>
            <p:cNvSpPr/>
            <p:nvPr/>
          </p:nvSpPr>
          <p:spPr bwMode="auto">
            <a:xfrm>
              <a:off x="3453062"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Containment</a:t>
              </a:r>
            </a:p>
            <a:p>
              <a:pPr defTabSz="914277" fontAlgn="base">
                <a:lnSpc>
                  <a:spcPct val="90000"/>
                </a:lnSpc>
                <a:spcBef>
                  <a:spcPct val="0"/>
                </a:spcBef>
                <a:spcAft>
                  <a:spcPts val="1200"/>
                </a:spcAft>
              </a:pPr>
              <a:r>
                <a:rPr lang="en-US" sz="2400" spc="-100" dirty="0">
                  <a:ln w="3175">
                    <a:noFill/>
                  </a:ln>
                  <a:solidFill>
                    <a:srgbClr val="FFFFFF"/>
                  </a:solidFill>
                </a:rPr>
                <a:t>BYOD separation</a:t>
              </a:r>
            </a:p>
            <a:p>
              <a:pPr algn="ctr" defTabSz="914277" fontAlgn="base">
                <a:lnSpc>
                  <a:spcPct val="90000"/>
                </a:lnSpc>
                <a:spcBef>
                  <a:spcPct val="0"/>
                </a:spcBef>
                <a:spcAft>
                  <a:spcPts val="1200"/>
                </a:spcAft>
              </a:pPr>
              <a:endParaRPr lang="en-US" sz="2400" spc="-100" dirty="0">
                <a:ln w="3175">
                  <a:noFill/>
                </a:ln>
                <a:solidFill>
                  <a:srgbClr val="FFFFFF"/>
                </a:solidFill>
              </a:endParaRPr>
            </a:p>
          </p:txBody>
        </p:sp>
        <p:sp>
          <p:nvSpPr>
            <p:cNvPr id="13" name="h1"/>
            <p:cNvSpPr txBox="1"/>
            <p:nvPr/>
          </p:nvSpPr>
          <p:spPr>
            <a:xfrm>
              <a:off x="3474589"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DATA SEPARATION</a:t>
              </a:r>
              <a:endParaRPr lang="en-US" sz="3600" b="1" dirty="0">
                <a:solidFill>
                  <a:srgbClr val="0078D7"/>
                </a:solidFill>
              </a:endParaRPr>
            </a:p>
          </p:txBody>
        </p:sp>
      </p:grpSp>
      <p:grpSp>
        <p:nvGrpSpPr>
          <p:cNvPr id="5" name="Group 4"/>
          <p:cNvGrpSpPr/>
          <p:nvPr/>
        </p:nvGrpSpPr>
        <p:grpSpPr>
          <a:xfrm>
            <a:off x="6187310" y="2220624"/>
            <a:ext cx="2819345" cy="4237325"/>
            <a:chOff x="6395224" y="2349213"/>
            <a:chExt cx="2819345" cy="3795856"/>
          </a:xfrm>
        </p:grpSpPr>
        <p:sp>
          <p:nvSpPr>
            <p:cNvPr id="22" name="2a"/>
            <p:cNvSpPr/>
            <p:nvPr/>
          </p:nvSpPr>
          <p:spPr bwMode="auto">
            <a:xfrm>
              <a:off x="6395224"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Prevent unauthorized apps from accessing data</a:t>
              </a:r>
            </a:p>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endParaRPr lang="en-US" sz="2400" spc="-100" dirty="0">
                <a:ln w="3175">
                  <a:noFill/>
                </a:ln>
                <a:solidFill>
                  <a:srgbClr val="FFFFFF"/>
                </a:solidFill>
              </a:endParaRPr>
            </a:p>
          </p:txBody>
        </p:sp>
        <p:sp>
          <p:nvSpPr>
            <p:cNvPr id="14" name="h1"/>
            <p:cNvSpPr txBox="1"/>
            <p:nvPr/>
          </p:nvSpPr>
          <p:spPr>
            <a:xfrm>
              <a:off x="6416751"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LEAK PROTECTION</a:t>
              </a:r>
              <a:endParaRPr lang="en-US" sz="3600" b="1" dirty="0">
                <a:solidFill>
                  <a:srgbClr val="0078D7"/>
                </a:solidFill>
              </a:endParaRPr>
            </a:p>
          </p:txBody>
        </p:sp>
      </p:grpSp>
      <p:grpSp>
        <p:nvGrpSpPr>
          <p:cNvPr id="6" name="Group 5"/>
          <p:cNvGrpSpPr/>
          <p:nvPr/>
        </p:nvGrpSpPr>
        <p:grpSpPr>
          <a:xfrm>
            <a:off x="9025514" y="2220624"/>
            <a:ext cx="2819345" cy="4237325"/>
            <a:chOff x="9366385" y="2349213"/>
            <a:chExt cx="2819345" cy="3795856"/>
          </a:xfrm>
        </p:grpSpPr>
        <p:sp>
          <p:nvSpPr>
            <p:cNvPr id="11" name="2a"/>
            <p:cNvSpPr/>
            <p:nvPr/>
          </p:nvSpPr>
          <p:spPr bwMode="auto">
            <a:xfrm>
              <a:off x="9366385"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Protect data when shared with others, or shared outside of organizational devices and control</a:t>
              </a:r>
            </a:p>
          </p:txBody>
        </p:sp>
        <p:sp>
          <p:nvSpPr>
            <p:cNvPr id="16" name="h1"/>
            <p:cNvSpPr txBox="1"/>
            <p:nvPr/>
          </p:nvSpPr>
          <p:spPr>
            <a:xfrm>
              <a:off x="9387912"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SHARING PROTECTION</a:t>
              </a:r>
              <a:endParaRPr lang="en-US" sz="3600" b="1" dirty="0">
                <a:solidFill>
                  <a:srgbClr val="0078D7"/>
                </a:solidFill>
              </a:endParaRPr>
            </a:p>
          </p:txBody>
        </p:sp>
      </p:grpSp>
    </p:spTree>
    <p:extLst>
      <p:ext uri="{BB962C8B-B14F-4D97-AF65-F5344CB8AC3E}">
        <p14:creationId xmlns:p14="http://schemas.microsoft.com/office/powerpoint/2010/main" val="119767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12435840" cy="6994168"/>
          </a:xfrm>
          <a:prstGeom prst="rect">
            <a:avLst/>
          </a:prstGeom>
          <a:noFill/>
          <a:ln>
            <a:noFill/>
          </a:ln>
        </p:spPr>
      </p:pic>
      <p:sp>
        <p:nvSpPr>
          <p:cNvPr id="3"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algn="ctr" defTabSz="914400">
              <a:defRPr/>
            </a:pPr>
            <a:endParaRPr lang="en-US" kern="0">
              <a:solidFill>
                <a:srgbClr val="FFFFFF"/>
              </a:solidFill>
            </a:endParaRPr>
          </a:p>
        </p:txBody>
      </p:sp>
      <p:sp>
        <p:nvSpPr>
          <p:cNvPr id="10" name="Freeform 9"/>
          <p:cNvSpPr/>
          <p:nvPr/>
        </p:nvSpPr>
        <p:spPr bwMode="auto">
          <a:xfrm flipH="1">
            <a:off x="-304801" y="-251779"/>
            <a:ext cx="12990471" cy="7499077"/>
          </a:xfrm>
          <a:custGeom>
            <a:avLst/>
            <a:gdLst>
              <a:gd name="connsiteX0" fmla="*/ 2914650 w 12436475"/>
              <a:gd name="connsiteY0" fmla="*/ 3238003 h 6994525"/>
              <a:gd name="connsiteX1" fmla="*/ 2324100 w 12436475"/>
              <a:gd name="connsiteY1" fmla="*/ 3828553 h 6994525"/>
              <a:gd name="connsiteX2" fmla="*/ 2914650 w 12436475"/>
              <a:gd name="connsiteY2" fmla="*/ 4419103 h 6994525"/>
              <a:gd name="connsiteX3" fmla="*/ 3505200 w 12436475"/>
              <a:gd name="connsiteY3" fmla="*/ 3828553 h 6994525"/>
              <a:gd name="connsiteX4" fmla="*/ 2914650 w 12436475"/>
              <a:gd name="connsiteY4" fmla="*/ 3238003 h 6994525"/>
              <a:gd name="connsiteX5" fmla="*/ 0 w 12436475"/>
              <a:gd name="connsiteY5" fmla="*/ 0 h 6994525"/>
              <a:gd name="connsiteX6" fmla="*/ 12436475 w 12436475"/>
              <a:gd name="connsiteY6" fmla="*/ 0 h 6994525"/>
              <a:gd name="connsiteX7" fmla="*/ 12436475 w 12436475"/>
              <a:gd name="connsiteY7" fmla="*/ 6994525 h 6994525"/>
              <a:gd name="connsiteX8" fmla="*/ 0 w 12436475"/>
              <a:gd name="connsiteY8" fmla="*/ 6994525 h 6994525"/>
              <a:gd name="connsiteX0" fmla="*/ 2914650 w 12436475"/>
              <a:gd name="connsiteY0" fmla="*/ 3238003 h 6994525"/>
              <a:gd name="connsiteX1" fmla="*/ 2324100 w 12436475"/>
              <a:gd name="connsiteY1" fmla="*/ 3828553 h 6994525"/>
              <a:gd name="connsiteX2" fmla="*/ 2869786 w 12436475"/>
              <a:gd name="connsiteY2" fmla="*/ 3992664 h 6994525"/>
              <a:gd name="connsiteX3" fmla="*/ 3505200 w 12436475"/>
              <a:gd name="connsiteY3" fmla="*/ 3828553 h 6994525"/>
              <a:gd name="connsiteX4" fmla="*/ 2914650 w 12436475"/>
              <a:gd name="connsiteY4" fmla="*/ 3238003 h 6994525"/>
              <a:gd name="connsiteX5" fmla="*/ 0 w 12436475"/>
              <a:gd name="connsiteY5" fmla="*/ 0 h 6994525"/>
              <a:gd name="connsiteX6" fmla="*/ 12436475 w 12436475"/>
              <a:gd name="connsiteY6" fmla="*/ 0 h 6994525"/>
              <a:gd name="connsiteX7" fmla="*/ 12436475 w 12436475"/>
              <a:gd name="connsiteY7" fmla="*/ 6994525 h 6994525"/>
              <a:gd name="connsiteX8" fmla="*/ 0 w 12436475"/>
              <a:gd name="connsiteY8" fmla="*/ 6994525 h 6994525"/>
              <a:gd name="connsiteX9" fmla="*/ 0 w 12436475"/>
              <a:gd name="connsiteY9" fmla="*/ 0 h 6994525"/>
              <a:gd name="connsiteX0" fmla="*/ 2914650 w 12436475"/>
              <a:gd name="connsiteY0" fmla="*/ 3238003 h 6994525"/>
              <a:gd name="connsiteX1" fmla="*/ 2324100 w 12436475"/>
              <a:gd name="connsiteY1" fmla="*/ 3828553 h 6994525"/>
              <a:gd name="connsiteX2" fmla="*/ 2869786 w 12436475"/>
              <a:gd name="connsiteY2" fmla="*/ 3992664 h 6994525"/>
              <a:gd name="connsiteX3" fmla="*/ 3559038 w 12436475"/>
              <a:gd name="connsiteY3" fmla="*/ 3570913 h 6994525"/>
              <a:gd name="connsiteX4" fmla="*/ 2914650 w 12436475"/>
              <a:gd name="connsiteY4" fmla="*/ 3238003 h 6994525"/>
              <a:gd name="connsiteX5" fmla="*/ 0 w 12436475"/>
              <a:gd name="connsiteY5" fmla="*/ 0 h 6994525"/>
              <a:gd name="connsiteX6" fmla="*/ 12436475 w 12436475"/>
              <a:gd name="connsiteY6" fmla="*/ 0 h 6994525"/>
              <a:gd name="connsiteX7" fmla="*/ 12436475 w 12436475"/>
              <a:gd name="connsiteY7" fmla="*/ 6994525 h 6994525"/>
              <a:gd name="connsiteX8" fmla="*/ 0 w 12436475"/>
              <a:gd name="connsiteY8" fmla="*/ 6994525 h 6994525"/>
              <a:gd name="connsiteX9" fmla="*/ 0 w 12436475"/>
              <a:gd name="connsiteY9" fmla="*/ 0 h 6994525"/>
              <a:gd name="connsiteX0" fmla="*/ 2932596 w 12436475"/>
              <a:gd name="connsiteY0" fmla="*/ 3495643 h 6994525"/>
              <a:gd name="connsiteX1" fmla="*/ 2324100 w 12436475"/>
              <a:gd name="connsiteY1" fmla="*/ 3828553 h 6994525"/>
              <a:gd name="connsiteX2" fmla="*/ 2869786 w 12436475"/>
              <a:gd name="connsiteY2" fmla="*/ 3992664 h 6994525"/>
              <a:gd name="connsiteX3" fmla="*/ 3559038 w 12436475"/>
              <a:gd name="connsiteY3" fmla="*/ 3570913 h 6994525"/>
              <a:gd name="connsiteX4" fmla="*/ 2932596 w 12436475"/>
              <a:gd name="connsiteY4" fmla="*/ 3495643 h 6994525"/>
              <a:gd name="connsiteX5" fmla="*/ 0 w 12436475"/>
              <a:gd name="connsiteY5" fmla="*/ 0 h 6994525"/>
              <a:gd name="connsiteX6" fmla="*/ 12436475 w 12436475"/>
              <a:gd name="connsiteY6" fmla="*/ 0 h 6994525"/>
              <a:gd name="connsiteX7" fmla="*/ 12436475 w 12436475"/>
              <a:gd name="connsiteY7" fmla="*/ 6994525 h 6994525"/>
              <a:gd name="connsiteX8" fmla="*/ 0 w 12436475"/>
              <a:gd name="connsiteY8" fmla="*/ 6994525 h 6994525"/>
              <a:gd name="connsiteX9" fmla="*/ 0 w 12436475"/>
              <a:gd name="connsiteY9" fmla="*/ 0 h 6994525"/>
              <a:gd name="connsiteX0" fmla="*/ 2932596 w 12436475"/>
              <a:gd name="connsiteY0" fmla="*/ 3495643 h 6994525"/>
              <a:gd name="connsiteX1" fmla="*/ 2234370 w 12436475"/>
              <a:gd name="connsiteY1" fmla="*/ 3872974 h 6994525"/>
              <a:gd name="connsiteX2" fmla="*/ 2869786 w 12436475"/>
              <a:gd name="connsiteY2" fmla="*/ 3992664 h 6994525"/>
              <a:gd name="connsiteX3" fmla="*/ 3559038 w 12436475"/>
              <a:gd name="connsiteY3" fmla="*/ 3570913 h 6994525"/>
              <a:gd name="connsiteX4" fmla="*/ 2932596 w 12436475"/>
              <a:gd name="connsiteY4" fmla="*/ 3495643 h 6994525"/>
              <a:gd name="connsiteX5" fmla="*/ 0 w 12436475"/>
              <a:gd name="connsiteY5" fmla="*/ 0 h 6994525"/>
              <a:gd name="connsiteX6" fmla="*/ 12436475 w 12436475"/>
              <a:gd name="connsiteY6" fmla="*/ 0 h 6994525"/>
              <a:gd name="connsiteX7" fmla="*/ 12436475 w 12436475"/>
              <a:gd name="connsiteY7" fmla="*/ 6994525 h 6994525"/>
              <a:gd name="connsiteX8" fmla="*/ 0 w 12436475"/>
              <a:gd name="connsiteY8" fmla="*/ 6994525 h 6994525"/>
              <a:gd name="connsiteX9" fmla="*/ 0 w 12436475"/>
              <a:gd name="connsiteY9" fmla="*/ 0 h 6994525"/>
              <a:gd name="connsiteX0" fmla="*/ 2932596 w 12436475"/>
              <a:gd name="connsiteY0" fmla="*/ 3495643 h 6994525"/>
              <a:gd name="connsiteX1" fmla="*/ 2234370 w 12436475"/>
              <a:gd name="connsiteY1" fmla="*/ 3872974 h 6994525"/>
              <a:gd name="connsiteX2" fmla="*/ 2869786 w 12436475"/>
              <a:gd name="connsiteY2" fmla="*/ 3992664 h 6994525"/>
              <a:gd name="connsiteX3" fmla="*/ 3702605 w 12436475"/>
              <a:gd name="connsiteY3" fmla="*/ 3686407 h 6994525"/>
              <a:gd name="connsiteX4" fmla="*/ 2932596 w 12436475"/>
              <a:gd name="connsiteY4" fmla="*/ 3495643 h 6994525"/>
              <a:gd name="connsiteX5" fmla="*/ 0 w 12436475"/>
              <a:gd name="connsiteY5" fmla="*/ 0 h 6994525"/>
              <a:gd name="connsiteX6" fmla="*/ 12436475 w 12436475"/>
              <a:gd name="connsiteY6" fmla="*/ 0 h 6994525"/>
              <a:gd name="connsiteX7" fmla="*/ 12436475 w 12436475"/>
              <a:gd name="connsiteY7" fmla="*/ 6994525 h 6994525"/>
              <a:gd name="connsiteX8" fmla="*/ 0 w 12436475"/>
              <a:gd name="connsiteY8" fmla="*/ 6994525 h 6994525"/>
              <a:gd name="connsiteX9" fmla="*/ 0 w 12436475"/>
              <a:gd name="connsiteY9" fmla="*/ 0 h 6994525"/>
              <a:gd name="connsiteX0" fmla="*/ 2932596 w 12436475"/>
              <a:gd name="connsiteY0" fmla="*/ 3495643 h 6994525"/>
              <a:gd name="connsiteX1" fmla="*/ 2234370 w 12436475"/>
              <a:gd name="connsiteY1" fmla="*/ 3872974 h 6994525"/>
              <a:gd name="connsiteX2" fmla="*/ 3076165 w 12436475"/>
              <a:gd name="connsiteY2" fmla="*/ 4028201 h 6994525"/>
              <a:gd name="connsiteX3" fmla="*/ 3702605 w 12436475"/>
              <a:gd name="connsiteY3" fmla="*/ 3686407 h 6994525"/>
              <a:gd name="connsiteX4" fmla="*/ 2932596 w 12436475"/>
              <a:gd name="connsiteY4" fmla="*/ 3495643 h 6994525"/>
              <a:gd name="connsiteX5" fmla="*/ 0 w 12436475"/>
              <a:gd name="connsiteY5" fmla="*/ 0 h 6994525"/>
              <a:gd name="connsiteX6" fmla="*/ 12436475 w 12436475"/>
              <a:gd name="connsiteY6" fmla="*/ 0 h 6994525"/>
              <a:gd name="connsiteX7" fmla="*/ 12436475 w 12436475"/>
              <a:gd name="connsiteY7" fmla="*/ 6994525 h 6994525"/>
              <a:gd name="connsiteX8" fmla="*/ 0 w 12436475"/>
              <a:gd name="connsiteY8" fmla="*/ 6994525 h 6994525"/>
              <a:gd name="connsiteX9" fmla="*/ 0 w 12436475"/>
              <a:gd name="connsiteY9" fmla="*/ 0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6475" h="6994525">
                <a:moveTo>
                  <a:pt x="2932596" y="3495643"/>
                </a:moveTo>
                <a:cubicBezTo>
                  <a:pt x="2687890" y="3526737"/>
                  <a:pt x="2210442" y="3784214"/>
                  <a:pt x="2234370" y="3872974"/>
                </a:cubicBezTo>
                <a:cubicBezTo>
                  <a:pt x="2258298" y="3961734"/>
                  <a:pt x="2831459" y="4059295"/>
                  <a:pt x="3076165" y="4028201"/>
                </a:cubicBezTo>
                <a:cubicBezTo>
                  <a:pt x="3320871" y="3997107"/>
                  <a:pt x="3726533" y="3775167"/>
                  <a:pt x="3702605" y="3686407"/>
                </a:cubicBezTo>
                <a:cubicBezTo>
                  <a:pt x="3678677" y="3597647"/>
                  <a:pt x="3177302" y="3464549"/>
                  <a:pt x="2932596" y="3495643"/>
                </a:cubicBezTo>
                <a:close/>
                <a:moveTo>
                  <a:pt x="0" y="0"/>
                </a:moveTo>
                <a:lnTo>
                  <a:pt x="12436475" y="0"/>
                </a:lnTo>
                <a:lnTo>
                  <a:pt x="12436475" y="6994525"/>
                </a:lnTo>
                <a:lnTo>
                  <a:pt x="0" y="6994525"/>
                </a:lnTo>
                <a:lnTo>
                  <a:pt x="0" y="0"/>
                </a:lnTo>
                <a:close/>
              </a:path>
            </a:pathLst>
          </a:custGeom>
          <a:solidFill>
            <a:srgbClr val="FFFFFF">
              <a:alpha val="44000"/>
            </a:srgbClr>
          </a:solidFill>
          <a:ln>
            <a:noFill/>
            <a:headEnd type="none" w="med" len="med"/>
            <a:tailEnd type="none" w="med" len="med"/>
          </a:ln>
          <a:effectLst>
            <a:softEdge rad="3175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8900" y="323850"/>
            <a:ext cx="5816600" cy="2971800"/>
          </a:xfrm>
          <a:prstGeom prst="rect">
            <a:avLst/>
          </a:prstGeom>
          <a:solidFill>
            <a:srgbClr val="0078D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0" rIns="274320" bIns="45720" numCol="1" spcCol="0" rtlCol="0" fromWordArt="0" anchor="t" anchorCtr="0" forceAA="0" compatLnSpc="1">
            <a:prstTxWarp prst="textNoShape">
              <a:avLst/>
            </a:prstTxWarp>
            <a:noAutofit/>
          </a:bodyPr>
          <a:lstStyle/>
          <a:p>
            <a:pPr marL="111125" indent="-111125">
              <a:lnSpc>
                <a:spcPct val="90000"/>
              </a:lnSpc>
            </a:pPr>
            <a:endParaRPr lang="en-US" sz="2400" dirty="0" err="1">
              <a:solidFill>
                <a:schemeClr val="bg1"/>
              </a:solidFill>
              <a:latin typeface="+mj-lt"/>
            </a:endParaRPr>
          </a:p>
        </p:txBody>
      </p:sp>
      <p:sp>
        <p:nvSpPr>
          <p:cNvPr id="12" name="Title 1"/>
          <p:cNvSpPr txBox="1">
            <a:spLocks/>
          </p:cNvSpPr>
          <p:nvPr/>
        </p:nvSpPr>
        <p:spPr>
          <a:xfrm>
            <a:off x="699708" y="2322664"/>
            <a:ext cx="4468700" cy="332399"/>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spcBef>
                <a:spcPts val="0"/>
              </a:spcBef>
            </a:pPr>
            <a:r>
              <a:rPr lang="en-US" sz="2400" dirty="0">
                <a:solidFill>
                  <a:schemeClr val="bg1"/>
                </a:solidFill>
                <a:latin typeface="+mn-lt"/>
              </a:rPr>
              <a:t>The threat of lost or stolen devices</a:t>
            </a:r>
          </a:p>
        </p:txBody>
      </p:sp>
      <p:sp>
        <p:nvSpPr>
          <p:cNvPr id="13" name="Title 1"/>
          <p:cNvSpPr txBox="1">
            <a:spLocks/>
          </p:cNvSpPr>
          <p:nvPr/>
        </p:nvSpPr>
        <p:spPr>
          <a:xfrm>
            <a:off x="699708" y="969895"/>
            <a:ext cx="4468700"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4000" b="1" dirty="0">
                <a:solidFill>
                  <a:schemeClr val="bg1"/>
                </a:solidFill>
                <a:latin typeface="+mn-lt"/>
              </a:rPr>
              <a:t>DATA-AT-REST</a:t>
            </a:r>
          </a:p>
          <a:p>
            <a:r>
              <a:rPr lang="en-US" sz="4000" b="1" dirty="0">
                <a:solidFill>
                  <a:schemeClr val="bg1"/>
                </a:solidFill>
                <a:latin typeface="+mn-lt"/>
              </a:rPr>
              <a:t>PROTECTION</a:t>
            </a:r>
          </a:p>
        </p:txBody>
      </p:sp>
      <p:sp>
        <p:nvSpPr>
          <p:cNvPr id="14" name="Rectangle 13"/>
          <p:cNvSpPr/>
          <p:nvPr/>
        </p:nvSpPr>
        <p:spPr bwMode="auto">
          <a:xfrm>
            <a:off x="552751" y="1020973"/>
            <a:ext cx="58057" cy="100584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021066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503237" y="1174751"/>
            <a:ext cx="4714875" cy="4657725"/>
          </a:xfrm>
          <a:prstGeom prst="rect">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5378449" y="1171575"/>
            <a:ext cx="6469063" cy="4657725"/>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453179" y="647852"/>
            <a:ext cx="3686522"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gradFill>
                  <a:gsLst>
                    <a:gs pos="2917">
                      <a:schemeClr val="tx1"/>
                    </a:gs>
                    <a:gs pos="30000">
                      <a:schemeClr val="tx1"/>
                    </a:gs>
                  </a:gsLst>
                  <a:lin ang="5400000" scaled="0"/>
                </a:gradFill>
              </a:rPr>
              <a:t>FAMILIAR THREATS</a:t>
            </a:r>
          </a:p>
        </p:txBody>
      </p:sp>
      <p:sp>
        <p:nvSpPr>
          <p:cNvPr id="29" name="TextBox 28"/>
          <p:cNvSpPr txBox="1"/>
          <p:nvPr/>
        </p:nvSpPr>
        <p:spPr>
          <a:xfrm>
            <a:off x="5242666" y="632612"/>
            <a:ext cx="339926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FF0000"/>
                </a:solidFill>
              </a:rPr>
              <a:t>THE REVOLUTION</a:t>
            </a:r>
          </a:p>
        </p:txBody>
      </p:sp>
      <p:sp>
        <p:nvSpPr>
          <p:cNvPr id="19" name="TextBox 18"/>
          <p:cNvSpPr txBox="1"/>
          <p:nvPr/>
        </p:nvSpPr>
        <p:spPr>
          <a:xfrm>
            <a:off x="654050" y="2284477"/>
            <a:ext cx="2573461"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chemeClr val="bg1"/>
                </a:solidFill>
              </a:rPr>
              <a:t>CYBER-CRIME</a:t>
            </a:r>
          </a:p>
        </p:txBody>
      </p:sp>
      <p:sp>
        <p:nvSpPr>
          <p:cNvPr id="31" name="TextBox 30"/>
          <p:cNvSpPr txBox="1"/>
          <p:nvPr/>
        </p:nvSpPr>
        <p:spPr>
          <a:xfrm>
            <a:off x="5476571" y="2284477"/>
            <a:ext cx="5680379" cy="1742015"/>
          </a:xfrm>
          <a:prstGeom prst="rect">
            <a:avLst/>
          </a:prstGeom>
          <a:noFill/>
        </p:spPr>
        <p:txBody>
          <a:bodyPr wrap="square" lIns="182880" tIns="146304" rIns="182880" bIns="146304" rtlCol="0">
            <a:spAutoFit/>
          </a:bodyPr>
          <a:lstStyle/>
          <a:p>
            <a:pPr>
              <a:spcAft>
                <a:spcPts val="600"/>
              </a:spcAft>
            </a:pPr>
            <a:r>
              <a:rPr lang="en-US" sz="2800" dirty="0">
                <a:solidFill>
                  <a:schemeClr val="bg1"/>
                </a:solidFill>
              </a:rPr>
              <a:t>CYBER-ESPIONAGE</a:t>
            </a:r>
          </a:p>
          <a:p>
            <a:pPr>
              <a:spcAft>
                <a:spcPts val="600"/>
              </a:spcAft>
            </a:pPr>
            <a:r>
              <a:rPr lang="en-US" sz="2800" dirty="0">
                <a:solidFill>
                  <a:schemeClr val="bg1"/>
                </a:solidFill>
              </a:rPr>
              <a:t>CYBER-WARFARE</a:t>
            </a:r>
          </a:p>
          <a:p>
            <a:pPr>
              <a:spcAft>
                <a:spcPts val="600"/>
              </a:spcAft>
            </a:pPr>
            <a:r>
              <a:rPr lang="en-US" sz="2800" dirty="0">
                <a:solidFill>
                  <a:schemeClr val="bg1"/>
                </a:solidFill>
              </a:rPr>
              <a:t>CYBER-TERROR</a:t>
            </a:r>
          </a:p>
        </p:txBody>
      </p:sp>
    </p:spTree>
    <p:extLst>
      <p:ext uri="{BB962C8B-B14F-4D97-AF65-F5344CB8AC3E}">
        <p14:creationId xmlns:p14="http://schemas.microsoft.com/office/powerpoint/2010/main" val="12566277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50"/>
                                  </p:iterate>
                                  <p:childTnLst>
                                    <p:set>
                                      <p:cBhvr>
                                        <p:cTn id="6" dur="1" fill="hold">
                                          <p:stCondLst>
                                            <p:cond delay="249"/>
                                          </p:stCondLst>
                                        </p:cTn>
                                        <p:tgtEl>
                                          <p:spTgt spid="19"/>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0"/>
                                  </p:stCondLst>
                                  <p:iterate type="lt">
                                    <p:tmAbs val="50"/>
                                  </p:iterate>
                                  <p:childTnLst>
                                    <p:set>
                                      <p:cBhvr>
                                        <p:cTn id="9" dur="1" fill="hold">
                                          <p:stCondLst>
                                            <p:cond delay="24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5" y="0"/>
            <a:ext cx="12435840" cy="6995160"/>
          </a:xfrm>
          <a:prstGeom prst="rect">
            <a:avLst/>
          </a:prstGeom>
        </p:spPr>
      </p:pic>
      <p:sp>
        <p:nvSpPr>
          <p:cNvPr id="3"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algn="ctr" defTabSz="914400">
              <a:defRPr/>
            </a:pPr>
            <a:endParaRPr lang="en-US" kern="0">
              <a:solidFill>
                <a:srgbClr val="FFFFFF"/>
              </a:solidFill>
            </a:endParaRPr>
          </a:p>
        </p:txBody>
      </p:sp>
      <p:sp>
        <p:nvSpPr>
          <p:cNvPr id="11" name="Rectangle 10"/>
          <p:cNvSpPr/>
          <p:nvPr/>
        </p:nvSpPr>
        <p:spPr bwMode="auto">
          <a:xfrm>
            <a:off x="88900" y="323850"/>
            <a:ext cx="5816600" cy="5010150"/>
          </a:xfrm>
          <a:prstGeom prst="rect">
            <a:avLst/>
          </a:prstGeom>
          <a:solidFill>
            <a:srgbClr val="0078D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0" rIns="274320" bIns="45720" numCol="1" spcCol="0" rtlCol="0" fromWordArt="0" anchor="t" anchorCtr="0" forceAA="0" compatLnSpc="1">
            <a:prstTxWarp prst="textNoShape">
              <a:avLst/>
            </a:prstTxWarp>
            <a:noAutofit/>
          </a:bodyPr>
          <a:lstStyle/>
          <a:p>
            <a:pPr marL="111125" indent="-111125">
              <a:lnSpc>
                <a:spcPct val="90000"/>
              </a:lnSpc>
            </a:pPr>
            <a:endParaRPr lang="en-US" sz="2400" dirty="0" err="1">
              <a:solidFill>
                <a:schemeClr val="bg1"/>
              </a:solidFill>
              <a:latin typeface="+mj-lt"/>
            </a:endParaRPr>
          </a:p>
        </p:txBody>
      </p:sp>
      <p:sp>
        <p:nvSpPr>
          <p:cNvPr id="12" name="Title 1"/>
          <p:cNvSpPr txBox="1">
            <a:spLocks/>
          </p:cNvSpPr>
          <p:nvPr/>
        </p:nvSpPr>
        <p:spPr>
          <a:xfrm>
            <a:off x="699708" y="2315337"/>
            <a:ext cx="4729542" cy="664797"/>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spcBef>
                <a:spcPts val="0"/>
              </a:spcBef>
            </a:pPr>
            <a:r>
              <a:rPr lang="en-US" sz="2400" dirty="0">
                <a:solidFill>
                  <a:schemeClr val="bg1"/>
                </a:solidFill>
                <a:latin typeface="+mn-lt"/>
                <a:cs typeface="Segoe UI Semibold" panose="020B0702040204020203" pitchFamily="34" charset="0"/>
              </a:rPr>
              <a:t>Risks of unencrypted devices go beyond exposed data</a:t>
            </a:r>
            <a:endParaRPr lang="en-US" sz="2400" dirty="0">
              <a:solidFill>
                <a:schemeClr val="bg1"/>
              </a:solidFill>
              <a:latin typeface="+mn-lt"/>
            </a:endParaRPr>
          </a:p>
        </p:txBody>
      </p:sp>
      <p:sp>
        <p:nvSpPr>
          <p:cNvPr id="13" name="Title 1"/>
          <p:cNvSpPr txBox="1">
            <a:spLocks/>
          </p:cNvSpPr>
          <p:nvPr/>
        </p:nvSpPr>
        <p:spPr>
          <a:xfrm>
            <a:off x="699708" y="969895"/>
            <a:ext cx="4468700"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4000" b="1" dirty="0">
                <a:solidFill>
                  <a:schemeClr val="bg1"/>
                </a:solidFill>
                <a:latin typeface="+mn-lt"/>
              </a:rPr>
              <a:t>DATA-AT-REST</a:t>
            </a:r>
          </a:p>
          <a:p>
            <a:r>
              <a:rPr lang="en-US" sz="4000" b="1" dirty="0">
                <a:solidFill>
                  <a:schemeClr val="bg1"/>
                </a:solidFill>
                <a:latin typeface="+mn-lt"/>
              </a:rPr>
              <a:t>PROTECTION</a:t>
            </a:r>
          </a:p>
        </p:txBody>
      </p:sp>
      <p:sp>
        <p:nvSpPr>
          <p:cNvPr id="14" name="Rectangle 13"/>
          <p:cNvSpPr/>
          <p:nvPr/>
        </p:nvSpPr>
        <p:spPr bwMode="auto">
          <a:xfrm>
            <a:off x="552751" y="1020973"/>
            <a:ext cx="58057" cy="100584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
        <p:nvSpPr>
          <p:cNvPr id="15" name="Title 1"/>
          <p:cNvSpPr txBox="1">
            <a:spLocks/>
          </p:cNvSpPr>
          <p:nvPr/>
        </p:nvSpPr>
        <p:spPr>
          <a:xfrm>
            <a:off x="699708" y="3224907"/>
            <a:ext cx="4177092" cy="997196"/>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spcBef>
                <a:spcPts val="0"/>
              </a:spcBef>
            </a:pPr>
            <a:r>
              <a:rPr lang="en-US" sz="2400" dirty="0">
                <a:solidFill>
                  <a:schemeClr val="bg1"/>
                </a:solidFill>
                <a:latin typeface="+mn-lt"/>
                <a:cs typeface="Segoe UI Semibold" panose="020B0702040204020203" pitchFamily="34" charset="0"/>
              </a:rPr>
              <a:t>User credentials can stolen and admin account passwords can be reset with offline tools</a:t>
            </a:r>
            <a:endParaRPr lang="en-US" sz="2400" dirty="0">
              <a:solidFill>
                <a:schemeClr val="bg1"/>
              </a:solidFill>
              <a:latin typeface="+mn-lt"/>
            </a:endParaRPr>
          </a:p>
        </p:txBody>
      </p:sp>
      <p:sp>
        <p:nvSpPr>
          <p:cNvPr id="16" name="Title 1"/>
          <p:cNvSpPr txBox="1">
            <a:spLocks/>
          </p:cNvSpPr>
          <p:nvPr/>
        </p:nvSpPr>
        <p:spPr>
          <a:xfrm>
            <a:off x="699708" y="4382127"/>
            <a:ext cx="4024692" cy="664797"/>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spcBef>
                <a:spcPts val="0"/>
              </a:spcBef>
            </a:pPr>
            <a:r>
              <a:rPr lang="en-US" sz="2400" dirty="0">
                <a:solidFill>
                  <a:schemeClr val="bg1"/>
                </a:solidFill>
                <a:latin typeface="+mn-lt"/>
                <a:cs typeface="Segoe UI Semibold" panose="020B0702040204020203" pitchFamily="34" charset="0"/>
              </a:rPr>
              <a:t>Decommissioned desktops and servers create risk </a:t>
            </a:r>
            <a:endParaRPr lang="en-US" sz="2400" dirty="0">
              <a:solidFill>
                <a:schemeClr val="bg1"/>
              </a:solidFill>
              <a:latin typeface="+mn-lt"/>
            </a:endParaRPr>
          </a:p>
        </p:txBody>
      </p:sp>
    </p:spTree>
    <p:extLst>
      <p:ext uri="{BB962C8B-B14F-4D97-AF65-F5344CB8AC3E}">
        <p14:creationId xmlns:p14="http://schemas.microsoft.com/office/powerpoint/2010/main" val="331941301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218237" y="762123"/>
            <a:ext cx="0" cy="576072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901700" y="1990175"/>
            <a:ext cx="4239399"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lang="en-US" sz="4000" b="1" dirty="0">
                <a:solidFill>
                  <a:srgbClr val="FFFFFF"/>
                </a:solidFill>
                <a:latin typeface="Segoe UI"/>
              </a:rPr>
              <a:t>DEVICE ENCRYPTION</a:t>
            </a:r>
          </a:p>
        </p:txBody>
      </p:sp>
      <p:sp>
        <p:nvSpPr>
          <p:cNvPr id="8" name="Title 1"/>
          <p:cNvSpPr txBox="1">
            <a:spLocks/>
          </p:cNvSpPr>
          <p:nvPr/>
        </p:nvSpPr>
        <p:spPr>
          <a:xfrm>
            <a:off x="2671011" y="3331063"/>
            <a:ext cx="2470088" cy="332399"/>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400" dirty="0">
                <a:solidFill>
                  <a:srgbClr val="FFFFFF"/>
                </a:solidFill>
                <a:latin typeface="Segoe UI Semibold" panose="020B0702040204020203" pitchFamily="34" charset="0"/>
                <a:cs typeface="Segoe UI Semibold" panose="020B0702040204020203" pitchFamily="34" charset="0"/>
              </a:rPr>
              <a:t>BitLocker</a:t>
            </a:r>
            <a:endParaRPr sz="2000" i="1" dirty="0">
              <a:solidFill>
                <a:srgbClr val="FFFFFF"/>
              </a:solidFill>
              <a:latin typeface="Segoe UI Semibold" panose="020B0702040204020203" pitchFamily="34" charset="0"/>
              <a:cs typeface="Segoe UI Semibold" panose="020B0702040204020203" pitchFamily="34" charset="0"/>
            </a:endParaRPr>
          </a:p>
        </p:txBody>
      </p:sp>
      <p:sp>
        <p:nvSpPr>
          <p:cNvPr id="10" name="Rectangle 9"/>
          <p:cNvSpPr/>
          <p:nvPr/>
        </p:nvSpPr>
        <p:spPr>
          <a:xfrm>
            <a:off x="6795090" y="1038664"/>
            <a:ext cx="4931516" cy="757130"/>
          </a:xfrm>
          <a:prstGeom prst="rect">
            <a:avLst/>
          </a:prstGeom>
        </p:spPr>
        <p:txBody>
          <a:bodyPr wrap="square">
            <a:spAutoFit/>
          </a:bodyPr>
          <a:lstStyle/>
          <a:p>
            <a:pPr>
              <a:lnSpc>
                <a:spcPct val="90000"/>
              </a:lnSpc>
              <a:spcAft>
                <a:spcPts val="1200"/>
              </a:spcAft>
              <a:defRPr/>
            </a:pPr>
            <a:r>
              <a:rPr lang="en-US" sz="2400" dirty="0"/>
              <a:t>Devices can be encrypted </a:t>
            </a:r>
            <a:r>
              <a:rPr lang="en-US" sz="2400" dirty="0">
                <a:latin typeface="Segoe UI Semibold" panose="020B0702040204020203" pitchFamily="34" charset="0"/>
                <a:cs typeface="Segoe UI Semibold" panose="020B0702040204020203" pitchFamily="34" charset="0"/>
              </a:rPr>
              <a:t>out-of-box</a:t>
            </a:r>
            <a:r>
              <a:rPr lang="en-US" sz="2400" dirty="0"/>
              <a:t> with BitLocker</a:t>
            </a:r>
          </a:p>
        </p:txBody>
      </p:sp>
      <p:sp>
        <p:nvSpPr>
          <p:cNvPr id="11" name="Rectangle 10"/>
          <p:cNvSpPr/>
          <p:nvPr/>
        </p:nvSpPr>
        <p:spPr>
          <a:xfrm>
            <a:off x="6795090" y="3639522"/>
            <a:ext cx="5104810" cy="757130"/>
          </a:xfrm>
          <a:prstGeom prst="rect">
            <a:avLst/>
          </a:prstGeom>
        </p:spPr>
        <p:txBody>
          <a:bodyPr wrap="square">
            <a:spAutoFit/>
          </a:bodyPr>
          <a:lstStyle/>
          <a:p>
            <a:pPr>
              <a:lnSpc>
                <a:spcPct val="90000"/>
              </a:lnSpc>
              <a:spcAft>
                <a:spcPts val="1200"/>
              </a:spcAft>
              <a:defRPr/>
            </a:pPr>
            <a:r>
              <a:rPr lang="en-US" sz="2400" dirty="0"/>
              <a:t>Easiest deployment, leading security, reliability, and performance</a:t>
            </a:r>
          </a:p>
        </p:txBody>
      </p:sp>
      <p:sp>
        <p:nvSpPr>
          <p:cNvPr id="12" name="Rectangle 11"/>
          <p:cNvSpPr/>
          <p:nvPr/>
        </p:nvSpPr>
        <p:spPr>
          <a:xfrm>
            <a:off x="6795090" y="4617274"/>
            <a:ext cx="5384210" cy="757130"/>
          </a:xfrm>
          <a:prstGeom prst="rect">
            <a:avLst/>
          </a:prstGeom>
        </p:spPr>
        <p:txBody>
          <a:bodyPr wrap="square">
            <a:spAutoFit/>
          </a:bodyPr>
          <a:lstStyle/>
          <a:p>
            <a:pPr>
              <a:lnSpc>
                <a:spcPct val="90000"/>
              </a:lnSpc>
              <a:spcAft>
                <a:spcPts val="1200"/>
              </a:spcAft>
              <a:defRPr/>
            </a:pPr>
            <a:r>
              <a:rPr lang="en-US" sz="2400" dirty="0">
                <a:cs typeface="Segoe UI Semibold" panose="020B0702040204020203" pitchFamily="34" charset="0"/>
              </a:rPr>
              <a:t>Single sign-on for modern devices and configurable Windows 7 hardware</a:t>
            </a:r>
          </a:p>
        </p:txBody>
      </p:sp>
      <p:sp>
        <p:nvSpPr>
          <p:cNvPr id="13" name="Rectangle 12"/>
          <p:cNvSpPr/>
          <p:nvPr/>
        </p:nvSpPr>
        <p:spPr>
          <a:xfrm>
            <a:off x="6795090" y="5485050"/>
            <a:ext cx="5384210" cy="757130"/>
          </a:xfrm>
          <a:prstGeom prst="rect">
            <a:avLst/>
          </a:prstGeom>
        </p:spPr>
        <p:txBody>
          <a:bodyPr wrap="square">
            <a:spAutoFit/>
          </a:bodyPr>
          <a:lstStyle/>
          <a:p>
            <a:pPr>
              <a:lnSpc>
                <a:spcPct val="90000"/>
              </a:lnSpc>
              <a:spcAft>
                <a:spcPts val="1200"/>
              </a:spcAft>
              <a:defRPr/>
            </a:pPr>
            <a:r>
              <a:rPr lang="en-US" sz="2400" dirty="0">
                <a:cs typeface="Segoe UI Semibold" panose="020B0702040204020203" pitchFamily="34" charset="0"/>
              </a:rPr>
              <a:t>Enterprise grade management (MBAM) and compliance (FIPS)</a:t>
            </a:r>
          </a:p>
        </p:txBody>
      </p:sp>
      <p:sp>
        <p:nvSpPr>
          <p:cNvPr id="14" name="Rectangle 13"/>
          <p:cNvSpPr/>
          <p:nvPr/>
        </p:nvSpPr>
        <p:spPr>
          <a:xfrm>
            <a:off x="6795090" y="2016416"/>
            <a:ext cx="5104810" cy="424732"/>
          </a:xfrm>
          <a:prstGeom prst="rect">
            <a:avLst/>
          </a:prstGeom>
        </p:spPr>
        <p:txBody>
          <a:bodyPr wrap="square">
            <a:spAutoFit/>
          </a:bodyPr>
          <a:lstStyle/>
          <a:p>
            <a:pPr>
              <a:lnSpc>
                <a:spcPct val="90000"/>
              </a:lnSpc>
              <a:spcAft>
                <a:spcPts val="1200"/>
              </a:spcAft>
              <a:defRPr/>
            </a:pPr>
            <a:r>
              <a:rPr lang="en-US" sz="2400" dirty="0"/>
              <a:t>Increased global acceptance of TPM </a:t>
            </a:r>
          </a:p>
        </p:txBody>
      </p:sp>
      <p:sp>
        <p:nvSpPr>
          <p:cNvPr id="15" name="Rectangle 14"/>
          <p:cNvSpPr/>
          <p:nvPr/>
        </p:nvSpPr>
        <p:spPr>
          <a:xfrm>
            <a:off x="6795090" y="2661770"/>
            <a:ext cx="4517952" cy="757130"/>
          </a:xfrm>
          <a:prstGeom prst="rect">
            <a:avLst/>
          </a:prstGeom>
        </p:spPr>
        <p:txBody>
          <a:bodyPr wrap="square">
            <a:spAutoFit/>
          </a:bodyPr>
          <a:lstStyle/>
          <a:p>
            <a:pPr>
              <a:lnSpc>
                <a:spcPct val="90000"/>
              </a:lnSpc>
              <a:spcAft>
                <a:spcPts val="1200"/>
              </a:spcAft>
              <a:defRPr/>
            </a:pPr>
            <a:r>
              <a:rPr lang="en-US" sz="2400" dirty="0"/>
              <a:t>TPM pervasive on Windows devices by end 2015</a:t>
            </a:r>
          </a:p>
        </p:txBody>
      </p:sp>
    </p:spTree>
    <p:extLst>
      <p:ext uri="{BB962C8B-B14F-4D97-AF65-F5344CB8AC3E}">
        <p14:creationId xmlns:p14="http://schemas.microsoft.com/office/powerpoint/2010/main" val="2369455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decel="10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decel="10000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750" fill="hold"/>
                                        <p:tgtEl>
                                          <p:spTgt spid="13"/>
                                        </p:tgtEl>
                                        <p:attrNameLst>
                                          <p:attrName>ppt_x</p:attrName>
                                        </p:attrNameLst>
                                      </p:cBhvr>
                                      <p:tavLst>
                                        <p:tav tm="0">
                                          <p:val>
                                            <p:strVal val="#ppt_x"/>
                                          </p:val>
                                        </p:tav>
                                        <p:tav tm="100000">
                                          <p:val>
                                            <p:strVal val="#ppt_x"/>
                                          </p:val>
                                        </p:tav>
                                      </p:tavLst>
                                    </p:anim>
                                    <p:anim calcmode="lin" valueType="num">
                                      <p:cBhvr additive="base">
                                        <p:cTn id="38"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32427" y="2220624"/>
            <a:ext cx="11312432" cy="4237325"/>
            <a:chOff x="684827" y="2373024"/>
            <a:chExt cx="11312432" cy="4237325"/>
          </a:xfrm>
        </p:grpSpPr>
        <p:grpSp>
          <p:nvGrpSpPr>
            <p:cNvPr id="19" name="Group 18"/>
            <p:cNvGrpSpPr/>
            <p:nvPr/>
          </p:nvGrpSpPr>
          <p:grpSpPr>
            <a:xfrm>
              <a:off x="684827" y="2373024"/>
              <a:ext cx="2797818" cy="4237325"/>
              <a:chOff x="532427" y="2349213"/>
              <a:chExt cx="2797818" cy="3795856"/>
            </a:xfrm>
          </p:grpSpPr>
          <p:sp>
            <p:nvSpPr>
              <p:cNvPr id="21" name="h1"/>
              <p:cNvSpPr txBox="1"/>
              <p:nvPr/>
            </p:nvSpPr>
            <p:spPr>
              <a:xfrm>
                <a:off x="532427"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DEVICE PROTECTION</a:t>
                </a:r>
                <a:endParaRPr lang="en-US" sz="3600" b="1" dirty="0">
                  <a:solidFill>
                    <a:schemeClr val="bg1">
                      <a:lumMod val="85000"/>
                    </a:schemeClr>
                  </a:solidFill>
                </a:endParaRPr>
              </a:p>
            </p:txBody>
          </p:sp>
          <p:sp>
            <p:nvSpPr>
              <p:cNvPr id="24" name="1a"/>
              <p:cNvSpPr/>
              <p:nvPr/>
            </p:nvSpPr>
            <p:spPr bwMode="auto">
              <a:xfrm>
                <a:off x="532427"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5" name="Group 24"/>
            <p:cNvGrpSpPr/>
            <p:nvPr/>
          </p:nvGrpSpPr>
          <p:grpSpPr>
            <a:xfrm>
              <a:off x="3515856" y="2373024"/>
              <a:ext cx="2804994" cy="4237325"/>
              <a:chOff x="3467413" y="2349213"/>
              <a:chExt cx="2804994" cy="3795856"/>
            </a:xfrm>
          </p:grpSpPr>
          <p:sp>
            <p:nvSpPr>
              <p:cNvPr id="26" name="3a"/>
              <p:cNvSpPr/>
              <p:nvPr/>
            </p:nvSpPr>
            <p:spPr bwMode="auto">
              <a:xfrm>
                <a:off x="3467413"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7" name="h1"/>
              <p:cNvSpPr txBox="1"/>
              <p:nvPr/>
            </p:nvSpPr>
            <p:spPr>
              <a:xfrm>
                <a:off x="3474589"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DATA SEPARATION</a:t>
                </a:r>
                <a:endParaRPr lang="en-US" sz="3600" b="1" dirty="0">
                  <a:solidFill>
                    <a:schemeClr val="bg1">
                      <a:lumMod val="85000"/>
                    </a:schemeClr>
                  </a:solidFill>
                </a:endParaRPr>
              </a:p>
            </p:txBody>
          </p:sp>
        </p:grpSp>
        <p:grpSp>
          <p:nvGrpSpPr>
            <p:cNvPr id="28" name="Group 27"/>
            <p:cNvGrpSpPr/>
            <p:nvPr/>
          </p:nvGrpSpPr>
          <p:grpSpPr>
            <a:xfrm>
              <a:off x="6346885" y="2373024"/>
              <a:ext cx="2812170" cy="4237325"/>
              <a:chOff x="6402399" y="2349213"/>
              <a:chExt cx="2812170" cy="3795856"/>
            </a:xfrm>
          </p:grpSpPr>
          <p:sp>
            <p:nvSpPr>
              <p:cNvPr id="29" name="2a"/>
              <p:cNvSpPr/>
              <p:nvPr/>
            </p:nvSpPr>
            <p:spPr bwMode="auto">
              <a:xfrm>
                <a:off x="6402399"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h1"/>
              <p:cNvSpPr txBox="1"/>
              <p:nvPr/>
            </p:nvSpPr>
            <p:spPr>
              <a:xfrm>
                <a:off x="6416751"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LEAK PROTECTION</a:t>
                </a:r>
                <a:endParaRPr lang="en-US" sz="3600" b="1" dirty="0">
                  <a:solidFill>
                    <a:schemeClr val="bg1">
                      <a:lumMod val="85000"/>
                    </a:schemeClr>
                  </a:solidFill>
                </a:endParaRPr>
              </a:p>
            </p:txBody>
          </p:sp>
        </p:grpSp>
        <p:grpSp>
          <p:nvGrpSpPr>
            <p:cNvPr id="31" name="Group 30"/>
            <p:cNvGrpSpPr/>
            <p:nvPr/>
          </p:nvGrpSpPr>
          <p:grpSpPr>
            <a:xfrm>
              <a:off x="9177914" y="2373024"/>
              <a:ext cx="2819345" cy="4237325"/>
              <a:chOff x="9366385" y="2349213"/>
              <a:chExt cx="2819345" cy="3795856"/>
            </a:xfrm>
          </p:grpSpPr>
          <p:sp>
            <p:nvSpPr>
              <p:cNvPr id="32" name="2a"/>
              <p:cNvSpPr/>
              <p:nvPr/>
            </p:nvSpPr>
            <p:spPr bwMode="auto">
              <a:xfrm>
                <a:off x="9366385"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h1"/>
              <p:cNvSpPr txBox="1"/>
              <p:nvPr/>
            </p:nvSpPr>
            <p:spPr>
              <a:xfrm>
                <a:off x="9387912"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SHARING PROTECTION</a:t>
                </a:r>
                <a:endParaRPr lang="en-US" sz="3600" b="1" dirty="0">
                  <a:solidFill>
                    <a:schemeClr val="bg1">
                      <a:lumMod val="85000"/>
                    </a:schemeClr>
                  </a:solidFill>
                </a:endParaRPr>
              </a:p>
            </p:txBody>
          </p:sp>
        </p:grpSp>
      </p:grpSp>
      <p:sp>
        <p:nvSpPr>
          <p:cNvPr id="15" name="Title 14"/>
          <p:cNvSpPr>
            <a:spLocks noGrp="1"/>
          </p:cNvSpPr>
          <p:nvPr>
            <p:ph type="title"/>
          </p:nvPr>
        </p:nvSpPr>
        <p:spPr/>
        <p:txBody>
          <a:bodyPr/>
          <a:lstStyle/>
          <a:p>
            <a:r>
              <a:rPr lang="en-US" dirty="0"/>
              <a:t>Information protection needs</a:t>
            </a:r>
          </a:p>
        </p:txBody>
      </p:sp>
      <p:sp>
        <p:nvSpPr>
          <p:cNvPr id="17" name="Rectangle 16"/>
          <p:cNvSpPr/>
          <p:nvPr/>
        </p:nvSpPr>
        <p:spPr bwMode="auto">
          <a:xfrm>
            <a:off x="-1" y="1533215"/>
            <a:ext cx="12435840" cy="7000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400" spc="-51"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p:nvGrpSpPr>
        <p:grpSpPr>
          <a:xfrm>
            <a:off x="532427" y="2220624"/>
            <a:ext cx="2797818" cy="4237325"/>
            <a:chOff x="532427" y="2349213"/>
            <a:chExt cx="2797818" cy="3795856"/>
          </a:xfrm>
        </p:grpSpPr>
        <p:sp>
          <p:nvSpPr>
            <p:cNvPr id="7" name="h1"/>
            <p:cNvSpPr txBox="1"/>
            <p:nvPr/>
          </p:nvSpPr>
          <p:spPr>
            <a:xfrm>
              <a:off x="532427"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DEVICE PROTECTION</a:t>
              </a:r>
              <a:endParaRPr lang="en-US" sz="3600" b="1" dirty="0">
                <a:solidFill>
                  <a:srgbClr val="0078D7"/>
                </a:solidFill>
              </a:endParaRPr>
            </a:p>
          </p:txBody>
        </p:sp>
        <p:sp>
          <p:nvSpPr>
            <p:cNvPr id="4" name="1b"/>
            <p:cNvSpPr/>
            <p:nvPr/>
          </p:nvSpPr>
          <p:spPr bwMode="auto">
            <a:xfrm>
              <a:off x="532427" y="3218989"/>
              <a:ext cx="2797818" cy="2926080"/>
            </a:xfrm>
            <a:prstGeom prst="rect">
              <a:avLst/>
            </a:prstGeom>
            <a:solidFill>
              <a:srgbClr val="0072C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277" fontAlgn="base">
                <a:lnSpc>
                  <a:spcPct val="90000"/>
                </a:lnSpc>
                <a:spcBef>
                  <a:spcPct val="0"/>
                </a:spcBef>
                <a:spcAft>
                  <a:spcPts val="1200"/>
                </a:spcAft>
              </a:pPr>
              <a:r>
                <a:rPr lang="en-US" sz="2400" spc="-100" dirty="0">
                  <a:ln w="3175">
                    <a:noFill/>
                  </a:ln>
                  <a:solidFill>
                    <a:srgbClr val="FFFFFF"/>
                  </a:solidFill>
                </a:rPr>
                <a:t>BitLocker enhancements in Windows 8.1</a:t>
              </a:r>
            </a:p>
            <a:p>
              <a:pPr defTabSz="914277" fontAlgn="base">
                <a:lnSpc>
                  <a:spcPct val="90000"/>
                </a:lnSpc>
                <a:spcBef>
                  <a:spcPct val="0"/>
                </a:spcBef>
                <a:spcAft>
                  <a:spcPts val="1200"/>
                </a:spcAft>
              </a:pPr>
              <a:r>
                <a:rPr lang="en-US" sz="2400" spc="-100" dirty="0" err="1">
                  <a:ln w="3175">
                    <a:noFill/>
                  </a:ln>
                  <a:solidFill>
                    <a:srgbClr val="FFFFFF"/>
                  </a:solidFill>
                </a:rPr>
                <a:t>InstantGo</a:t>
              </a: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3</a:t>
              </a:r>
              <a:r>
                <a:rPr lang="en-US" sz="2400" spc="-100" baseline="30000" dirty="0">
                  <a:ln w="3175">
                    <a:noFill/>
                  </a:ln>
                  <a:solidFill>
                    <a:srgbClr val="FFFFFF"/>
                  </a:solidFill>
                </a:rPr>
                <a:t>rd</a:t>
              </a:r>
              <a:r>
                <a:rPr lang="en-US" sz="2400" spc="-100" dirty="0">
                  <a:ln w="3175">
                    <a:noFill/>
                  </a:ln>
                  <a:solidFill>
                    <a:srgbClr val="FFFFFF"/>
                  </a:solidFill>
                </a:rPr>
                <a:t> party adoption</a:t>
              </a:r>
            </a:p>
            <a:p>
              <a:pPr defTabSz="914277" fontAlgn="base">
                <a:lnSpc>
                  <a:spcPct val="90000"/>
                </a:lnSpc>
                <a:spcBef>
                  <a:spcPct val="0"/>
                </a:spcBef>
                <a:spcAft>
                  <a:spcPts val="1200"/>
                </a:spcAft>
              </a:pPr>
              <a:endParaRPr lang="en-US" sz="2400" spc="-100" dirty="0">
                <a:ln w="3175">
                  <a:noFill/>
                </a:ln>
                <a:solidFill>
                  <a:srgbClr val="FFFFFF"/>
                </a:solidFill>
              </a:endParaRPr>
            </a:p>
          </p:txBody>
        </p:sp>
        <p:sp>
          <p:nvSpPr>
            <p:cNvPr id="18" name="1a"/>
            <p:cNvSpPr/>
            <p:nvPr/>
          </p:nvSpPr>
          <p:spPr bwMode="auto">
            <a:xfrm>
              <a:off x="532427"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Protect system and data when device is lost or stolen</a:t>
              </a:r>
            </a:p>
          </p:txBody>
        </p:sp>
      </p:grpSp>
      <p:grpSp>
        <p:nvGrpSpPr>
          <p:cNvPr id="2" name="Group 1"/>
          <p:cNvGrpSpPr/>
          <p:nvPr/>
        </p:nvGrpSpPr>
        <p:grpSpPr>
          <a:xfrm>
            <a:off x="3349105" y="2220624"/>
            <a:ext cx="2819345" cy="4237325"/>
            <a:chOff x="3453062" y="2349213"/>
            <a:chExt cx="2819345" cy="3795856"/>
          </a:xfrm>
        </p:grpSpPr>
        <p:sp>
          <p:nvSpPr>
            <p:cNvPr id="20" name="3a"/>
            <p:cNvSpPr/>
            <p:nvPr/>
          </p:nvSpPr>
          <p:spPr bwMode="auto">
            <a:xfrm>
              <a:off x="3453062"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Containment</a:t>
              </a:r>
            </a:p>
            <a:p>
              <a:pPr defTabSz="914277" fontAlgn="base">
                <a:lnSpc>
                  <a:spcPct val="90000"/>
                </a:lnSpc>
                <a:spcBef>
                  <a:spcPct val="0"/>
                </a:spcBef>
                <a:spcAft>
                  <a:spcPts val="1200"/>
                </a:spcAft>
              </a:pPr>
              <a:r>
                <a:rPr lang="en-US" sz="2400" spc="-100" dirty="0">
                  <a:ln w="3175">
                    <a:noFill/>
                  </a:ln>
                  <a:solidFill>
                    <a:srgbClr val="FFFFFF"/>
                  </a:solidFill>
                </a:rPr>
                <a:t>BYOD separation</a:t>
              </a:r>
            </a:p>
            <a:p>
              <a:pPr algn="ctr" defTabSz="914277" fontAlgn="base">
                <a:lnSpc>
                  <a:spcPct val="90000"/>
                </a:lnSpc>
                <a:spcBef>
                  <a:spcPct val="0"/>
                </a:spcBef>
                <a:spcAft>
                  <a:spcPts val="1200"/>
                </a:spcAft>
              </a:pPr>
              <a:endParaRPr lang="en-US" sz="2400" spc="-100" dirty="0">
                <a:ln w="3175">
                  <a:noFill/>
                </a:ln>
                <a:solidFill>
                  <a:srgbClr val="FFFFFF"/>
                </a:solidFill>
              </a:endParaRPr>
            </a:p>
          </p:txBody>
        </p:sp>
        <p:sp>
          <p:nvSpPr>
            <p:cNvPr id="13" name="h1"/>
            <p:cNvSpPr txBox="1"/>
            <p:nvPr/>
          </p:nvSpPr>
          <p:spPr>
            <a:xfrm>
              <a:off x="3474589"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DATA SEPARATION</a:t>
              </a:r>
              <a:endParaRPr lang="en-US" sz="3600" b="1" dirty="0">
                <a:solidFill>
                  <a:srgbClr val="0078D7"/>
                </a:solidFill>
              </a:endParaRPr>
            </a:p>
          </p:txBody>
        </p:sp>
      </p:grpSp>
    </p:spTree>
    <p:extLst>
      <p:ext uri="{BB962C8B-B14F-4D97-AF65-F5344CB8AC3E}">
        <p14:creationId xmlns:p14="http://schemas.microsoft.com/office/powerpoint/2010/main" val="1672548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317" y="-318"/>
            <a:ext cx="12435840" cy="6995160"/>
          </a:xfrm>
          <a:prstGeom prst="rect">
            <a:avLst/>
          </a:prstGeom>
        </p:spPr>
      </p:pic>
      <p:sp>
        <p:nvSpPr>
          <p:cNvPr id="23" name="Rectangle 22"/>
          <p:cNvSpPr/>
          <p:nvPr/>
        </p:nvSpPr>
        <p:spPr bwMode="auto">
          <a:xfrm>
            <a:off x="-318" y="310552"/>
            <a:ext cx="7925118" cy="1725848"/>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Title 1"/>
          <p:cNvSpPr txBox="1">
            <a:spLocks/>
          </p:cNvSpPr>
          <p:nvPr/>
        </p:nvSpPr>
        <p:spPr>
          <a:xfrm>
            <a:off x="298647" y="636686"/>
            <a:ext cx="7197791"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lang="en-US" sz="4000" b="1" dirty="0">
                <a:solidFill>
                  <a:schemeClr val="bg1">
                    <a:lumMod val="95000"/>
                  </a:schemeClr>
                </a:solidFill>
                <a:latin typeface="+mn-lt"/>
              </a:rPr>
              <a:t>MARKET SOLUTIONS FOR INFORMATION PROTECTION</a:t>
            </a:r>
          </a:p>
        </p:txBody>
      </p:sp>
      <p:sp>
        <p:nvSpPr>
          <p:cNvPr id="28"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363919" y="2457781"/>
            <a:ext cx="9608879" cy="4136065"/>
            <a:chOff x="1363919" y="2457781"/>
            <a:chExt cx="9608879" cy="4136065"/>
          </a:xfrm>
        </p:grpSpPr>
        <p:grpSp>
          <p:nvGrpSpPr>
            <p:cNvPr id="4" name="Group 3"/>
            <p:cNvGrpSpPr/>
            <p:nvPr/>
          </p:nvGrpSpPr>
          <p:grpSpPr>
            <a:xfrm>
              <a:off x="1363919" y="2457781"/>
              <a:ext cx="4152279" cy="4136065"/>
              <a:chOff x="457199" y="3497262"/>
              <a:chExt cx="8698237" cy="3385892"/>
            </a:xfrm>
          </p:grpSpPr>
          <p:sp>
            <p:nvSpPr>
              <p:cNvPr id="11" name="Rectangle 10"/>
              <p:cNvSpPr/>
              <p:nvPr/>
            </p:nvSpPr>
            <p:spPr bwMode="auto">
              <a:xfrm>
                <a:off x="457199" y="3497262"/>
                <a:ext cx="8698237" cy="338589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457199" y="3497262"/>
                <a:ext cx="8698237" cy="9144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744081" y="4611550"/>
                <a:ext cx="8392969" cy="1330317"/>
              </a:xfrm>
              <a:prstGeom prst="rect">
                <a:avLst/>
              </a:prstGeom>
              <a:noFill/>
            </p:spPr>
            <p:txBody>
              <a:bodyPr wrap="square" lIns="182880" tIns="146304" rIns="182880" bIns="146304" rtlCol="0">
                <a:spAutoFit/>
              </a:bodyPr>
              <a:lstStyle/>
              <a:p>
                <a:pPr>
                  <a:lnSpc>
                    <a:spcPct val="90000"/>
                  </a:lnSpc>
                </a:pPr>
                <a:r>
                  <a:rPr lang="en-US" sz="2400" dirty="0">
                    <a:gradFill>
                      <a:gsLst>
                        <a:gs pos="2917">
                          <a:schemeClr val="tx1"/>
                        </a:gs>
                        <a:gs pos="30000">
                          <a:schemeClr val="tx1"/>
                        </a:gs>
                      </a:gsLst>
                      <a:lin ang="5400000" scaled="0"/>
                    </a:gradFill>
                  </a:rPr>
                  <a:t>Compromised user experience</a:t>
                </a:r>
              </a:p>
              <a:p>
                <a:pPr>
                  <a:lnSpc>
                    <a:spcPct val="90000"/>
                  </a:lnSpc>
                </a:pPr>
                <a:r>
                  <a:rPr lang="en-US" sz="2400" dirty="0">
                    <a:gradFill>
                      <a:gsLst>
                        <a:gs pos="2917">
                          <a:schemeClr val="tx1"/>
                        </a:gs>
                        <a:gs pos="30000">
                          <a:schemeClr val="tx1"/>
                        </a:gs>
                      </a:gsLst>
                      <a:lin ang="5400000" scaled="0"/>
                    </a:gradFill>
                  </a:rPr>
                  <a:t>ease of deployment, </a:t>
                </a:r>
              </a:p>
              <a:p>
                <a:pPr>
                  <a:lnSpc>
                    <a:spcPct val="90000"/>
                  </a:lnSpc>
                </a:pPr>
                <a:r>
                  <a:rPr lang="en-US" sz="2400" dirty="0">
                    <a:gradFill>
                      <a:gsLst>
                        <a:gs pos="2917">
                          <a:schemeClr val="tx1"/>
                        </a:gs>
                        <a:gs pos="30000">
                          <a:schemeClr val="tx1"/>
                        </a:gs>
                      </a:gsLst>
                      <a:lin ang="5400000" scaled="0"/>
                    </a:gradFill>
                  </a:rPr>
                  <a:t>lowest cost</a:t>
                </a:r>
              </a:p>
            </p:txBody>
          </p:sp>
        </p:grpSp>
        <p:grpSp>
          <p:nvGrpSpPr>
            <p:cNvPr id="16" name="Group 15"/>
            <p:cNvGrpSpPr/>
            <p:nvPr/>
          </p:nvGrpSpPr>
          <p:grpSpPr>
            <a:xfrm>
              <a:off x="6820519" y="2457781"/>
              <a:ext cx="4152279" cy="4136065"/>
              <a:chOff x="457199" y="3497262"/>
              <a:chExt cx="8698237" cy="4136065"/>
            </a:xfrm>
          </p:grpSpPr>
          <p:sp>
            <p:nvSpPr>
              <p:cNvPr id="17" name="Rectangle 16"/>
              <p:cNvSpPr/>
              <p:nvPr/>
            </p:nvSpPr>
            <p:spPr bwMode="auto">
              <a:xfrm>
                <a:off x="457199" y="3551360"/>
                <a:ext cx="8698237" cy="40819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457199" y="3497262"/>
                <a:ext cx="8698237" cy="9144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1165211" y="4889843"/>
                <a:ext cx="7703345" cy="1292662"/>
              </a:xfrm>
              <a:prstGeom prst="rect">
                <a:avLst/>
              </a:prstGeom>
              <a:noFill/>
            </p:spPr>
            <p:txBody>
              <a:bodyPr wrap="square" lIns="182880" tIns="146304" rIns="182880" bIns="146304" rtlCol="0">
                <a:spAutoFit/>
              </a:bodyPr>
              <a:lstStyle/>
              <a:p>
                <a:pPr algn="r">
                  <a:lnSpc>
                    <a:spcPct val="90000"/>
                  </a:lnSpc>
                </a:pPr>
                <a:r>
                  <a:rPr lang="en-US" sz="2400" dirty="0">
                    <a:gradFill>
                      <a:gsLst>
                        <a:gs pos="2917">
                          <a:schemeClr val="tx1"/>
                        </a:gs>
                        <a:gs pos="30000">
                          <a:schemeClr val="tx1"/>
                        </a:gs>
                      </a:gsLst>
                      <a:lin ang="5400000" scaled="0"/>
                    </a:gradFill>
                  </a:rPr>
                  <a:t>Better user experience, </a:t>
                </a:r>
              </a:p>
              <a:p>
                <a:pPr algn="r">
                  <a:lnSpc>
                    <a:spcPct val="90000"/>
                  </a:lnSpc>
                </a:pPr>
                <a:r>
                  <a:rPr lang="en-US" sz="2400" dirty="0">
                    <a:gradFill>
                      <a:gsLst>
                        <a:gs pos="2917">
                          <a:schemeClr val="tx1"/>
                        </a:gs>
                        <a:gs pos="30000">
                          <a:schemeClr val="tx1"/>
                        </a:gs>
                      </a:gsLst>
                      <a:lin ang="5400000" scaled="0"/>
                    </a:gradFill>
                  </a:rPr>
                  <a:t>difficult to deploy, higher cost</a:t>
                </a:r>
                <a:endParaRPr lang="en-US" sz="24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grpSp>
        <p:sp>
          <p:nvSpPr>
            <p:cNvPr id="31" name="Oval 30"/>
            <p:cNvSpPr/>
            <p:nvPr/>
          </p:nvSpPr>
          <p:spPr bwMode="auto">
            <a:xfrm>
              <a:off x="5242936" y="3618927"/>
              <a:ext cx="1850846" cy="1850846"/>
            </a:xfrm>
            <a:prstGeom prst="ellipse">
              <a:avLst/>
            </a:prstGeom>
            <a:solidFill>
              <a:srgbClr val="FFFFFF"/>
            </a:solidFill>
            <a:ln w="76200">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6000" b="1" dirty="0">
                  <a:solidFill>
                    <a:srgbClr val="0072C6"/>
                  </a:solidFill>
                  <a:ea typeface="Segoe UI" pitchFamily="34" charset="0"/>
                  <a:cs typeface="Segoe UI" pitchFamily="34" charset="0"/>
                </a:rPr>
                <a:t>OR</a:t>
              </a:r>
            </a:p>
          </p:txBody>
        </p:sp>
      </p:grpSp>
    </p:spTree>
    <p:extLst>
      <p:ext uri="{BB962C8B-B14F-4D97-AF65-F5344CB8AC3E}">
        <p14:creationId xmlns:p14="http://schemas.microsoft.com/office/powerpoint/2010/main" val="38036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40512" y="1719879"/>
            <a:ext cx="4300587" cy="5539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lang="en-US" sz="4000" b="1" dirty="0">
                <a:solidFill>
                  <a:schemeClr val="tx1"/>
                </a:solidFill>
                <a:latin typeface="+mn-lt"/>
              </a:rPr>
              <a:t>INTRODUCING</a:t>
            </a:r>
          </a:p>
        </p:txBody>
      </p:sp>
      <p:sp>
        <p:nvSpPr>
          <p:cNvPr id="47" name="Title 1"/>
          <p:cNvSpPr txBox="1">
            <a:spLocks/>
          </p:cNvSpPr>
          <p:nvPr/>
        </p:nvSpPr>
        <p:spPr>
          <a:xfrm>
            <a:off x="2090057" y="2393470"/>
            <a:ext cx="3051042" cy="886397"/>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3200" dirty="0">
                <a:solidFill>
                  <a:schemeClr val="tx1"/>
                </a:solidFill>
              </a:rPr>
              <a:t>Enterprise Data Protection</a:t>
            </a:r>
            <a:endParaRPr sz="2800" i="1" dirty="0">
              <a:solidFill>
                <a:schemeClr val="tx1"/>
              </a:solidFill>
            </a:endParaRPr>
          </a:p>
        </p:txBody>
      </p:sp>
      <p:sp>
        <p:nvSpPr>
          <p:cNvPr id="22" name="Title 1"/>
          <p:cNvSpPr txBox="1">
            <a:spLocks/>
          </p:cNvSpPr>
          <p:nvPr/>
        </p:nvSpPr>
        <p:spPr>
          <a:xfrm>
            <a:off x="2812199" y="4314361"/>
            <a:ext cx="2328900" cy="664797"/>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400" dirty="0">
                <a:solidFill>
                  <a:schemeClr val="tx1"/>
                </a:solidFill>
                <a:latin typeface="Segoe UI Semibold" panose="020B0702040204020203" pitchFamily="34" charset="0"/>
                <a:cs typeface="Segoe UI Semibold" panose="020B0702040204020203" pitchFamily="34" charset="0"/>
              </a:rPr>
              <a:t>A DIFFERENT APPROACH</a:t>
            </a:r>
            <a:endParaRPr sz="2000" i="1" dirty="0">
              <a:solidFill>
                <a:schemeClr val="tx1"/>
              </a:solidFill>
              <a:latin typeface="Segoe UI Semibold" panose="020B0702040204020203" pitchFamily="34" charset="0"/>
              <a:cs typeface="Segoe UI Semibold" panose="020B0702040204020203" pitchFamily="34" charset="0"/>
            </a:endParaRPr>
          </a:p>
        </p:txBody>
      </p:sp>
      <p:cxnSp>
        <p:nvCxnSpPr>
          <p:cNvPr id="9" name="Straight Connector 8"/>
          <p:cNvCxnSpPr/>
          <p:nvPr/>
        </p:nvCxnSpPr>
        <p:spPr>
          <a:xfrm>
            <a:off x="6218237" y="812120"/>
            <a:ext cx="0" cy="537028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103167" y="2717194"/>
            <a:ext cx="4669732" cy="646331"/>
          </a:xfrm>
          <a:prstGeom prst="rect">
            <a:avLst/>
          </a:prstGeom>
        </p:spPr>
        <p:txBody>
          <a:bodyPr wrap="square">
            <a:spAutoFit/>
          </a:bodyPr>
          <a:lstStyle/>
          <a:p>
            <a:pPr>
              <a:lnSpc>
                <a:spcPct val="90000"/>
              </a:lnSpc>
              <a:spcAft>
                <a:spcPts val="1200"/>
              </a:spcAft>
              <a:defRPr/>
            </a:pPr>
            <a:r>
              <a:rPr lang="en-US" sz="2000" dirty="0"/>
              <a:t>Corporate vs personal data identifiable wherever it rests on the device</a:t>
            </a:r>
          </a:p>
        </p:txBody>
      </p:sp>
      <p:sp>
        <p:nvSpPr>
          <p:cNvPr id="11" name="Rectangle 10"/>
          <p:cNvSpPr/>
          <p:nvPr/>
        </p:nvSpPr>
        <p:spPr>
          <a:xfrm>
            <a:off x="7103168" y="787628"/>
            <a:ext cx="4669732" cy="646331"/>
          </a:xfrm>
          <a:prstGeom prst="rect">
            <a:avLst/>
          </a:prstGeom>
        </p:spPr>
        <p:txBody>
          <a:bodyPr wrap="square">
            <a:spAutoFit/>
          </a:bodyPr>
          <a:lstStyle/>
          <a:p>
            <a:pPr>
              <a:lnSpc>
                <a:spcPct val="90000"/>
              </a:lnSpc>
              <a:spcAft>
                <a:spcPts val="1200"/>
              </a:spcAft>
              <a:defRPr/>
            </a:pPr>
            <a:r>
              <a:rPr lang="en-US" sz="2000" dirty="0"/>
              <a:t>Protects data at rest, and wherever it rests or may roam to</a:t>
            </a:r>
          </a:p>
        </p:txBody>
      </p:sp>
      <p:sp>
        <p:nvSpPr>
          <p:cNvPr id="12" name="Rectangle 11"/>
          <p:cNvSpPr/>
          <p:nvPr/>
        </p:nvSpPr>
        <p:spPr>
          <a:xfrm>
            <a:off x="7103168" y="1752411"/>
            <a:ext cx="4669732" cy="646331"/>
          </a:xfrm>
          <a:prstGeom prst="rect">
            <a:avLst/>
          </a:prstGeom>
        </p:spPr>
        <p:txBody>
          <a:bodyPr wrap="square">
            <a:spAutoFit/>
          </a:bodyPr>
          <a:lstStyle/>
          <a:p>
            <a:pPr>
              <a:lnSpc>
                <a:spcPct val="90000"/>
              </a:lnSpc>
              <a:spcAft>
                <a:spcPts val="1200"/>
              </a:spcAft>
              <a:defRPr/>
            </a:pPr>
            <a:r>
              <a:rPr lang="en-US" sz="2000" dirty="0">
                <a:cs typeface="Segoe UI Semibold" panose="020B0702040204020203" pitchFamily="34" charset="0"/>
              </a:rPr>
              <a:t>Seamless integration into the platform, No mode switching and use any app</a:t>
            </a:r>
          </a:p>
        </p:txBody>
      </p:sp>
      <p:sp>
        <p:nvSpPr>
          <p:cNvPr id="13" name="Rectangle 12"/>
          <p:cNvSpPr/>
          <p:nvPr/>
        </p:nvSpPr>
        <p:spPr>
          <a:xfrm>
            <a:off x="7103168" y="3681977"/>
            <a:ext cx="4669732" cy="646331"/>
          </a:xfrm>
          <a:prstGeom prst="rect">
            <a:avLst/>
          </a:prstGeom>
        </p:spPr>
        <p:txBody>
          <a:bodyPr wrap="square">
            <a:spAutoFit/>
          </a:bodyPr>
          <a:lstStyle/>
          <a:p>
            <a:pPr>
              <a:lnSpc>
                <a:spcPct val="90000"/>
              </a:lnSpc>
              <a:spcAft>
                <a:spcPts val="1200"/>
              </a:spcAft>
              <a:defRPr/>
            </a:pPr>
            <a:r>
              <a:rPr lang="en-US" sz="2000" dirty="0">
                <a:cs typeface="Segoe UI Semibold" panose="020B0702040204020203" pitchFamily="34" charset="0"/>
              </a:rPr>
              <a:t>Prevents unauthorized apps from accessing business data</a:t>
            </a:r>
          </a:p>
        </p:txBody>
      </p:sp>
      <p:sp>
        <p:nvSpPr>
          <p:cNvPr id="14" name="Rectangle 13"/>
          <p:cNvSpPr/>
          <p:nvPr/>
        </p:nvSpPr>
        <p:spPr>
          <a:xfrm>
            <a:off x="7103168" y="4646760"/>
            <a:ext cx="4669732" cy="646331"/>
          </a:xfrm>
          <a:prstGeom prst="rect">
            <a:avLst/>
          </a:prstGeom>
        </p:spPr>
        <p:txBody>
          <a:bodyPr wrap="square">
            <a:spAutoFit/>
          </a:bodyPr>
          <a:lstStyle/>
          <a:p>
            <a:pPr>
              <a:lnSpc>
                <a:spcPct val="90000"/>
              </a:lnSpc>
              <a:spcAft>
                <a:spcPts val="1200"/>
              </a:spcAft>
              <a:defRPr/>
            </a:pPr>
            <a:r>
              <a:rPr lang="en-US" sz="2000" dirty="0">
                <a:cs typeface="Segoe UI Semibold" panose="020B0702040204020203" pitchFamily="34" charset="0"/>
              </a:rPr>
              <a:t>IT has fully control of keys and data and can remote wipe data on demand</a:t>
            </a:r>
          </a:p>
        </p:txBody>
      </p:sp>
      <p:sp>
        <p:nvSpPr>
          <p:cNvPr id="15" name="Rectangle 14"/>
          <p:cNvSpPr/>
          <p:nvPr/>
        </p:nvSpPr>
        <p:spPr>
          <a:xfrm>
            <a:off x="7103168" y="5611545"/>
            <a:ext cx="4938144" cy="646331"/>
          </a:xfrm>
          <a:prstGeom prst="rect">
            <a:avLst/>
          </a:prstGeom>
        </p:spPr>
        <p:txBody>
          <a:bodyPr wrap="square">
            <a:spAutoFit/>
          </a:bodyPr>
          <a:lstStyle/>
          <a:p>
            <a:pPr>
              <a:lnSpc>
                <a:spcPct val="90000"/>
              </a:lnSpc>
              <a:spcAft>
                <a:spcPts val="1200"/>
              </a:spcAft>
              <a:defRPr/>
            </a:pPr>
            <a:r>
              <a:rPr lang="en-US" sz="2000" dirty="0">
                <a:cs typeface="Segoe UI Semibold" panose="020B0702040204020203" pitchFamily="34" charset="0"/>
              </a:rPr>
              <a:t>Common experience across all Windows 10 devices with cross platform support</a:t>
            </a:r>
          </a:p>
        </p:txBody>
      </p:sp>
    </p:spTree>
    <p:extLst>
      <p:ext uri="{BB962C8B-B14F-4D97-AF65-F5344CB8AC3E}">
        <p14:creationId xmlns:p14="http://schemas.microsoft.com/office/powerpoint/2010/main" val="76652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750" fill="hold"/>
                                        <p:tgtEl>
                                          <p:spTgt spid="12"/>
                                        </p:tgtEl>
                                        <p:attrNameLst>
                                          <p:attrName>ppt_x</p:attrName>
                                        </p:attrNameLst>
                                      </p:cBhvr>
                                      <p:tavLst>
                                        <p:tav tm="0">
                                          <p:val>
                                            <p:strVal val="#ppt_x"/>
                                          </p:val>
                                        </p:tav>
                                        <p:tav tm="100000">
                                          <p:val>
                                            <p:strVal val="#ppt_x"/>
                                          </p:val>
                                        </p:tav>
                                      </p:tavLst>
                                    </p:anim>
                                    <p:anim calcmode="lin" valueType="num">
                                      <p:cBhvr additive="base">
                                        <p:cTn id="1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decel="10000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ppt_x"/>
                                          </p:val>
                                        </p:tav>
                                        <p:tav tm="100000">
                                          <p:val>
                                            <p:strVal val="#ppt_x"/>
                                          </p:val>
                                        </p:tav>
                                      </p:tavLst>
                                    </p:anim>
                                    <p:anim calcmode="lin" valueType="num">
                                      <p:cBhvr additive="base">
                                        <p:cTn id="32"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decel="10000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750" fill="hold"/>
                                        <p:tgtEl>
                                          <p:spTgt spid="15"/>
                                        </p:tgtEl>
                                        <p:attrNameLst>
                                          <p:attrName>ppt_x</p:attrName>
                                        </p:attrNameLst>
                                      </p:cBhvr>
                                      <p:tavLst>
                                        <p:tav tm="0">
                                          <p:val>
                                            <p:strVal val="#ppt_x"/>
                                          </p:val>
                                        </p:tav>
                                        <p:tav tm="100000">
                                          <p:val>
                                            <p:strVal val="#ppt_x"/>
                                          </p:val>
                                        </p:tav>
                                      </p:tavLst>
                                    </p:anim>
                                    <p:anim calcmode="lin" valueType="num">
                                      <p:cBhvr additive="base">
                                        <p:cTn id="38"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
        <p:nvSpPr>
          <p:cNvPr id="3" name="Rectangle 2"/>
          <p:cNvSpPr/>
          <p:nvPr/>
        </p:nvSpPr>
        <p:spPr>
          <a:xfrm>
            <a:off x="4516559" y="4415973"/>
            <a:ext cx="895364" cy="379336"/>
          </a:xfrm>
          <a:prstGeom prst="rect">
            <a:avLst/>
          </a:prstGeom>
          <a:solidFill>
            <a:srgbClr val="FFFFFF"/>
          </a:solidFill>
          <a:ln w="6350">
            <a:solidFill>
              <a:srgbClr val="80B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0" name="Rectangle 9"/>
          <p:cNvSpPr/>
          <p:nvPr/>
        </p:nvSpPr>
        <p:spPr>
          <a:xfrm>
            <a:off x="4537611" y="4250956"/>
            <a:ext cx="1000603" cy="150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nvGrpSpPr>
          <p:cNvPr id="8" name="Group 7"/>
          <p:cNvGrpSpPr/>
          <p:nvPr/>
        </p:nvGrpSpPr>
        <p:grpSpPr>
          <a:xfrm>
            <a:off x="4527897" y="4230717"/>
            <a:ext cx="1789510" cy="574139"/>
            <a:chOff x="8120063" y="-907593"/>
            <a:chExt cx="1754581" cy="562932"/>
          </a:xfrm>
        </p:grpSpPr>
        <p:sp>
          <p:nvSpPr>
            <p:cNvPr id="5" name="TextBox 4"/>
            <p:cNvSpPr txBox="1"/>
            <p:nvPr/>
          </p:nvSpPr>
          <p:spPr>
            <a:xfrm>
              <a:off x="8346676" y="-907593"/>
              <a:ext cx="1527968" cy="217880"/>
            </a:xfrm>
            <a:prstGeom prst="rect">
              <a:avLst/>
            </a:prstGeom>
            <a:noFill/>
          </p:spPr>
          <p:txBody>
            <a:bodyPr wrap="square" rtlCol="0">
              <a:spAutoFit/>
            </a:bodyPr>
            <a:lstStyle/>
            <a:p>
              <a:r>
                <a:rPr lang="en-US" sz="816" spc="-31" dirty="0">
                  <a:solidFill>
                    <a:prstClr val="black">
                      <a:lumMod val="85000"/>
                      <a:lumOff val="15000"/>
                    </a:prstClr>
                  </a:solidFill>
                  <a:latin typeface="Segoe UI" panose="020B0502040204020203" pitchFamily="34" charset="0"/>
                  <a:cs typeface="Segoe UI" panose="020B0502040204020203" pitchFamily="34" charset="0"/>
                </a:rPr>
                <a:t>Annual Report Draft 1</a:t>
              </a:r>
            </a:p>
          </p:txBody>
        </p:sp>
        <p:sp>
          <p:nvSpPr>
            <p:cNvPr id="6" name="Rectangle 5"/>
            <p:cNvSpPr/>
            <p:nvPr/>
          </p:nvSpPr>
          <p:spPr>
            <a:xfrm>
              <a:off x="8120063" y="-885032"/>
              <a:ext cx="166687" cy="146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7" name="Freeform 6"/>
            <p:cNvSpPr/>
            <p:nvPr/>
          </p:nvSpPr>
          <p:spPr>
            <a:xfrm>
              <a:off x="8161734" y="-851216"/>
              <a:ext cx="83344" cy="98145"/>
            </a:xfrm>
            <a:custGeom>
              <a:avLst/>
              <a:gdLst>
                <a:gd name="connsiteX0" fmla="*/ 313135 w 623705"/>
                <a:gd name="connsiteY0" fmla="*/ 79432 h 868263"/>
                <a:gd name="connsiteX1" fmla="*/ 136583 w 623705"/>
                <a:gd name="connsiteY1" fmla="*/ 372963 h 868263"/>
                <a:gd name="connsiteX2" fmla="*/ 489687 w 623705"/>
                <a:gd name="connsiteY2" fmla="*/ 372963 h 868263"/>
                <a:gd name="connsiteX3" fmla="*/ 313135 w 623705"/>
                <a:gd name="connsiteY3" fmla="*/ 79432 h 868263"/>
                <a:gd name="connsiteX4" fmla="*/ 313135 w 623705"/>
                <a:gd name="connsiteY4" fmla="*/ 0 h 868263"/>
                <a:gd name="connsiteX5" fmla="*/ 569119 w 623705"/>
                <a:gd name="connsiteY5" fmla="*/ 372963 h 868263"/>
                <a:gd name="connsiteX6" fmla="*/ 623705 w 623705"/>
                <a:gd name="connsiteY6" fmla="*/ 372963 h 868263"/>
                <a:gd name="connsiteX7" fmla="*/ 623705 w 623705"/>
                <a:gd name="connsiteY7" fmla="*/ 868263 h 868263"/>
                <a:gd name="connsiteX8" fmla="*/ 0 w 623705"/>
                <a:gd name="connsiteY8" fmla="*/ 868263 h 868263"/>
                <a:gd name="connsiteX9" fmla="*/ 0 w 623705"/>
                <a:gd name="connsiteY9" fmla="*/ 372963 h 868263"/>
                <a:gd name="connsiteX10" fmla="*/ 57151 w 623705"/>
                <a:gd name="connsiteY10" fmla="*/ 372963 h 868263"/>
                <a:gd name="connsiteX11" fmla="*/ 313135 w 623705"/>
                <a:gd name="connsiteY11" fmla="*/ 0 h 8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705" h="868263">
                  <a:moveTo>
                    <a:pt x="313135" y="79432"/>
                  </a:moveTo>
                  <a:cubicBezTo>
                    <a:pt x="215628" y="79432"/>
                    <a:pt x="136583" y="210850"/>
                    <a:pt x="136583" y="372963"/>
                  </a:cubicBezTo>
                  <a:lnTo>
                    <a:pt x="489687" y="372963"/>
                  </a:lnTo>
                  <a:cubicBezTo>
                    <a:pt x="489687" y="210850"/>
                    <a:pt x="410642" y="79432"/>
                    <a:pt x="313135" y="79432"/>
                  </a:cubicBezTo>
                  <a:close/>
                  <a:moveTo>
                    <a:pt x="313135" y="0"/>
                  </a:moveTo>
                  <a:cubicBezTo>
                    <a:pt x="454511" y="0"/>
                    <a:pt x="569119" y="166981"/>
                    <a:pt x="569119" y="372963"/>
                  </a:cubicBezTo>
                  <a:lnTo>
                    <a:pt x="623705" y="372963"/>
                  </a:lnTo>
                  <a:lnTo>
                    <a:pt x="623705" y="868263"/>
                  </a:lnTo>
                  <a:lnTo>
                    <a:pt x="0" y="868263"/>
                  </a:lnTo>
                  <a:lnTo>
                    <a:pt x="0" y="372963"/>
                  </a:lnTo>
                  <a:lnTo>
                    <a:pt x="57151" y="372963"/>
                  </a:lnTo>
                  <a:cubicBezTo>
                    <a:pt x="57151" y="166981"/>
                    <a:pt x="171759" y="0"/>
                    <a:pt x="313135" y="0"/>
                  </a:cubicBezTo>
                  <a:close/>
                </a:path>
              </a:pathLst>
            </a:custGeom>
            <a:solidFill>
              <a:schemeClr val="tx1">
                <a:lumMod val="75000"/>
              </a:schemeClr>
            </a:solidFill>
            <a:ln>
              <a:solidFill>
                <a:srgbClr val="3C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black"/>
                </a:solidFill>
              </a:endParaRPr>
            </a:p>
          </p:txBody>
        </p:sp>
        <p:sp>
          <p:nvSpPr>
            <p:cNvPr id="11" name="Freeform 10"/>
            <p:cNvSpPr/>
            <p:nvPr/>
          </p:nvSpPr>
          <p:spPr>
            <a:xfrm>
              <a:off x="8161734" y="-507176"/>
              <a:ext cx="83344" cy="98145"/>
            </a:xfrm>
            <a:custGeom>
              <a:avLst/>
              <a:gdLst>
                <a:gd name="connsiteX0" fmla="*/ 313135 w 623705"/>
                <a:gd name="connsiteY0" fmla="*/ 79432 h 868263"/>
                <a:gd name="connsiteX1" fmla="*/ 136583 w 623705"/>
                <a:gd name="connsiteY1" fmla="*/ 372963 h 868263"/>
                <a:gd name="connsiteX2" fmla="*/ 489687 w 623705"/>
                <a:gd name="connsiteY2" fmla="*/ 372963 h 868263"/>
                <a:gd name="connsiteX3" fmla="*/ 313135 w 623705"/>
                <a:gd name="connsiteY3" fmla="*/ 79432 h 868263"/>
                <a:gd name="connsiteX4" fmla="*/ 313135 w 623705"/>
                <a:gd name="connsiteY4" fmla="*/ 0 h 868263"/>
                <a:gd name="connsiteX5" fmla="*/ 569119 w 623705"/>
                <a:gd name="connsiteY5" fmla="*/ 372963 h 868263"/>
                <a:gd name="connsiteX6" fmla="*/ 623705 w 623705"/>
                <a:gd name="connsiteY6" fmla="*/ 372963 h 868263"/>
                <a:gd name="connsiteX7" fmla="*/ 623705 w 623705"/>
                <a:gd name="connsiteY7" fmla="*/ 868263 h 868263"/>
                <a:gd name="connsiteX8" fmla="*/ 0 w 623705"/>
                <a:gd name="connsiteY8" fmla="*/ 868263 h 868263"/>
                <a:gd name="connsiteX9" fmla="*/ 0 w 623705"/>
                <a:gd name="connsiteY9" fmla="*/ 372963 h 868263"/>
                <a:gd name="connsiteX10" fmla="*/ 57151 w 623705"/>
                <a:gd name="connsiteY10" fmla="*/ 372963 h 868263"/>
                <a:gd name="connsiteX11" fmla="*/ 313135 w 623705"/>
                <a:gd name="connsiteY11" fmla="*/ 0 h 8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705" h="868263">
                  <a:moveTo>
                    <a:pt x="313135" y="79432"/>
                  </a:moveTo>
                  <a:cubicBezTo>
                    <a:pt x="215628" y="79432"/>
                    <a:pt x="136583" y="210850"/>
                    <a:pt x="136583" y="372963"/>
                  </a:cubicBezTo>
                  <a:lnTo>
                    <a:pt x="489687" y="372963"/>
                  </a:lnTo>
                  <a:cubicBezTo>
                    <a:pt x="489687" y="210850"/>
                    <a:pt x="410642" y="79432"/>
                    <a:pt x="313135" y="79432"/>
                  </a:cubicBezTo>
                  <a:close/>
                  <a:moveTo>
                    <a:pt x="313135" y="0"/>
                  </a:moveTo>
                  <a:cubicBezTo>
                    <a:pt x="454511" y="0"/>
                    <a:pt x="569119" y="166981"/>
                    <a:pt x="569119" y="372963"/>
                  </a:cubicBezTo>
                  <a:lnTo>
                    <a:pt x="623705" y="372963"/>
                  </a:lnTo>
                  <a:lnTo>
                    <a:pt x="623705" y="868263"/>
                  </a:lnTo>
                  <a:lnTo>
                    <a:pt x="0" y="868263"/>
                  </a:lnTo>
                  <a:lnTo>
                    <a:pt x="0" y="372963"/>
                  </a:lnTo>
                  <a:lnTo>
                    <a:pt x="57151" y="372963"/>
                  </a:lnTo>
                  <a:cubicBezTo>
                    <a:pt x="57151" y="166981"/>
                    <a:pt x="171759" y="0"/>
                    <a:pt x="313135" y="0"/>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black"/>
                </a:solidFill>
              </a:endParaRPr>
            </a:p>
          </p:txBody>
        </p:sp>
        <p:sp>
          <p:nvSpPr>
            <p:cNvPr id="12" name="Freeform 11"/>
            <p:cNvSpPr/>
            <p:nvPr/>
          </p:nvSpPr>
          <p:spPr>
            <a:xfrm>
              <a:off x="8161734" y="-673547"/>
              <a:ext cx="83344" cy="98145"/>
            </a:xfrm>
            <a:custGeom>
              <a:avLst/>
              <a:gdLst>
                <a:gd name="connsiteX0" fmla="*/ 313135 w 623705"/>
                <a:gd name="connsiteY0" fmla="*/ 79432 h 868263"/>
                <a:gd name="connsiteX1" fmla="*/ 136583 w 623705"/>
                <a:gd name="connsiteY1" fmla="*/ 372963 h 868263"/>
                <a:gd name="connsiteX2" fmla="*/ 489687 w 623705"/>
                <a:gd name="connsiteY2" fmla="*/ 372963 h 868263"/>
                <a:gd name="connsiteX3" fmla="*/ 313135 w 623705"/>
                <a:gd name="connsiteY3" fmla="*/ 79432 h 868263"/>
                <a:gd name="connsiteX4" fmla="*/ 313135 w 623705"/>
                <a:gd name="connsiteY4" fmla="*/ 0 h 868263"/>
                <a:gd name="connsiteX5" fmla="*/ 569119 w 623705"/>
                <a:gd name="connsiteY5" fmla="*/ 372963 h 868263"/>
                <a:gd name="connsiteX6" fmla="*/ 623705 w 623705"/>
                <a:gd name="connsiteY6" fmla="*/ 372963 h 868263"/>
                <a:gd name="connsiteX7" fmla="*/ 623705 w 623705"/>
                <a:gd name="connsiteY7" fmla="*/ 868263 h 868263"/>
                <a:gd name="connsiteX8" fmla="*/ 0 w 623705"/>
                <a:gd name="connsiteY8" fmla="*/ 868263 h 868263"/>
                <a:gd name="connsiteX9" fmla="*/ 0 w 623705"/>
                <a:gd name="connsiteY9" fmla="*/ 372963 h 868263"/>
                <a:gd name="connsiteX10" fmla="*/ 57151 w 623705"/>
                <a:gd name="connsiteY10" fmla="*/ 372963 h 868263"/>
                <a:gd name="connsiteX11" fmla="*/ 313135 w 623705"/>
                <a:gd name="connsiteY11" fmla="*/ 0 h 8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705" h="868263">
                  <a:moveTo>
                    <a:pt x="313135" y="79432"/>
                  </a:moveTo>
                  <a:cubicBezTo>
                    <a:pt x="215628" y="79432"/>
                    <a:pt x="136583" y="210850"/>
                    <a:pt x="136583" y="372963"/>
                  </a:cubicBezTo>
                  <a:lnTo>
                    <a:pt x="489687" y="372963"/>
                  </a:lnTo>
                  <a:cubicBezTo>
                    <a:pt x="489687" y="210850"/>
                    <a:pt x="410642" y="79432"/>
                    <a:pt x="313135" y="79432"/>
                  </a:cubicBezTo>
                  <a:close/>
                  <a:moveTo>
                    <a:pt x="313135" y="0"/>
                  </a:moveTo>
                  <a:cubicBezTo>
                    <a:pt x="454511" y="0"/>
                    <a:pt x="569119" y="166981"/>
                    <a:pt x="569119" y="372963"/>
                  </a:cubicBezTo>
                  <a:lnTo>
                    <a:pt x="623705" y="372963"/>
                  </a:lnTo>
                  <a:lnTo>
                    <a:pt x="623705" y="868263"/>
                  </a:lnTo>
                  <a:lnTo>
                    <a:pt x="0" y="868263"/>
                  </a:lnTo>
                  <a:lnTo>
                    <a:pt x="0" y="372963"/>
                  </a:lnTo>
                  <a:lnTo>
                    <a:pt x="57151" y="372963"/>
                  </a:lnTo>
                  <a:cubicBezTo>
                    <a:pt x="57151" y="166981"/>
                    <a:pt x="171759" y="0"/>
                    <a:pt x="313135" y="0"/>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black"/>
                </a:solidFill>
              </a:endParaRPr>
            </a:p>
          </p:txBody>
        </p:sp>
        <p:sp>
          <p:nvSpPr>
            <p:cNvPr id="13" name="TextBox 12"/>
            <p:cNvSpPr txBox="1"/>
            <p:nvPr/>
          </p:nvSpPr>
          <p:spPr>
            <a:xfrm>
              <a:off x="8214517" y="-562541"/>
              <a:ext cx="1527968" cy="217880"/>
            </a:xfrm>
            <a:prstGeom prst="rect">
              <a:avLst/>
            </a:prstGeom>
            <a:noFill/>
          </p:spPr>
          <p:txBody>
            <a:bodyPr wrap="square" rtlCol="0">
              <a:spAutoFit/>
            </a:bodyPr>
            <a:lstStyle/>
            <a:p>
              <a:r>
                <a:rPr lang="en-US" sz="816" spc="-31" dirty="0">
                  <a:solidFill>
                    <a:prstClr val="black">
                      <a:lumMod val="85000"/>
                      <a:lumOff val="15000"/>
                    </a:prstClr>
                  </a:solidFill>
                  <a:latin typeface="Segoe UI" panose="020B0502040204020203" pitchFamily="34" charset="0"/>
                  <a:cs typeface="Segoe UI" panose="020B0502040204020203" pitchFamily="34" charset="0"/>
                </a:rPr>
                <a:t>Contoso</a:t>
              </a:r>
            </a:p>
          </p:txBody>
        </p:sp>
        <p:sp>
          <p:nvSpPr>
            <p:cNvPr id="14" name="TextBox 13"/>
            <p:cNvSpPr txBox="1"/>
            <p:nvPr/>
          </p:nvSpPr>
          <p:spPr>
            <a:xfrm>
              <a:off x="8214517" y="-716330"/>
              <a:ext cx="1527968" cy="217880"/>
            </a:xfrm>
            <a:prstGeom prst="rect">
              <a:avLst/>
            </a:prstGeom>
            <a:noFill/>
          </p:spPr>
          <p:txBody>
            <a:bodyPr wrap="square" rtlCol="0">
              <a:spAutoFit/>
            </a:bodyPr>
            <a:lstStyle/>
            <a:p>
              <a:r>
                <a:rPr lang="en-US" sz="816" spc="-31" dirty="0">
                  <a:solidFill>
                    <a:prstClr val="black">
                      <a:lumMod val="85000"/>
                      <a:lumOff val="15000"/>
                    </a:prstClr>
                  </a:solidFill>
                  <a:latin typeface="Segoe UI" panose="020B0502040204020203" pitchFamily="34" charset="0"/>
                  <a:cs typeface="Segoe UI" panose="020B0502040204020203" pitchFamily="34" charset="0"/>
                </a:rPr>
                <a:t>Personal</a:t>
              </a:r>
            </a:p>
          </p:txBody>
        </p:sp>
      </p:grpSp>
      <p:sp>
        <p:nvSpPr>
          <p:cNvPr id="15" name="Half Frame 14"/>
          <p:cNvSpPr/>
          <p:nvPr/>
        </p:nvSpPr>
        <p:spPr>
          <a:xfrm rot="13536645">
            <a:off x="4703188" y="4299817"/>
            <a:ext cx="55000" cy="55000"/>
          </a:xfrm>
          <a:prstGeom prst="halfFrame">
            <a:avLst>
              <a:gd name="adj1" fmla="val 21914"/>
              <a:gd name="adj2" fmla="val 2211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black"/>
              </a:solidFill>
            </a:endParaRPr>
          </a:p>
        </p:txBody>
      </p:sp>
      <p:sp>
        <p:nvSpPr>
          <p:cNvPr id="16" name="Rectangle 15"/>
          <p:cNvSpPr/>
          <p:nvPr/>
        </p:nvSpPr>
        <p:spPr>
          <a:xfrm>
            <a:off x="4516560" y="4240110"/>
            <a:ext cx="278487" cy="168410"/>
          </a:xfrm>
          <a:prstGeom prst="rect">
            <a:avLst/>
          </a:prstGeom>
          <a:solidFill>
            <a:srgbClr val="80B6E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7" name="Rectangle 16"/>
          <p:cNvSpPr/>
          <p:nvPr/>
        </p:nvSpPr>
        <p:spPr>
          <a:xfrm>
            <a:off x="4516560" y="4616872"/>
            <a:ext cx="895364" cy="178438"/>
          </a:xfrm>
          <a:prstGeom prst="rect">
            <a:avLst/>
          </a:prstGeom>
          <a:solidFill>
            <a:srgbClr val="80B6E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pic>
        <p:nvPicPr>
          <p:cNvPr id="20" name="Picture 19"/>
          <p:cNvPicPr>
            <a:picLocks noChangeAspect="1"/>
          </p:cNvPicPr>
          <p:nvPr/>
        </p:nvPicPr>
        <p:blipFill>
          <a:blip r:embed="rId4"/>
          <a:stretch>
            <a:fillRect/>
          </a:stretch>
        </p:blipFill>
        <p:spPr>
          <a:xfrm>
            <a:off x="4210821" y="3191951"/>
            <a:ext cx="889159" cy="236280"/>
          </a:xfrm>
          <a:prstGeom prst="rect">
            <a:avLst/>
          </a:prstGeom>
        </p:spPr>
      </p:pic>
      <p:grpSp>
        <p:nvGrpSpPr>
          <p:cNvPr id="21" name="Group 20"/>
          <p:cNvGrpSpPr/>
          <p:nvPr/>
        </p:nvGrpSpPr>
        <p:grpSpPr>
          <a:xfrm>
            <a:off x="9742791" y="496"/>
            <a:ext cx="3044973" cy="2225910"/>
            <a:chOff x="9551758" y="486"/>
            <a:chExt cx="2985539" cy="2182463"/>
          </a:xfrm>
        </p:grpSpPr>
        <p:sp>
          <p:nvSpPr>
            <p:cNvPr id="22"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23"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pic>
        <p:nvPicPr>
          <p:cNvPr id="24" name="Picture 3" descr="\\windesign\Shared\zachshal\Assets\Hands\Ha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7831" y="4610471"/>
            <a:ext cx="2120788" cy="486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056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
        <p:nvSpPr>
          <p:cNvPr id="3" name="Rectangle 2"/>
          <p:cNvSpPr/>
          <p:nvPr/>
        </p:nvSpPr>
        <p:spPr>
          <a:xfrm>
            <a:off x="4516559" y="4415973"/>
            <a:ext cx="895364" cy="379336"/>
          </a:xfrm>
          <a:prstGeom prst="rect">
            <a:avLst/>
          </a:prstGeom>
          <a:solidFill>
            <a:srgbClr val="FFFFFF"/>
          </a:solidFill>
          <a:ln w="6350">
            <a:solidFill>
              <a:srgbClr val="80B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0" name="Rectangle 9"/>
          <p:cNvSpPr/>
          <p:nvPr/>
        </p:nvSpPr>
        <p:spPr>
          <a:xfrm>
            <a:off x="4537611" y="4250956"/>
            <a:ext cx="1000603" cy="150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nvGrpSpPr>
          <p:cNvPr id="8" name="Group 7"/>
          <p:cNvGrpSpPr/>
          <p:nvPr/>
        </p:nvGrpSpPr>
        <p:grpSpPr>
          <a:xfrm>
            <a:off x="4527897" y="4230717"/>
            <a:ext cx="1789510" cy="574139"/>
            <a:chOff x="8120063" y="-907593"/>
            <a:chExt cx="1754581" cy="562932"/>
          </a:xfrm>
        </p:grpSpPr>
        <p:sp>
          <p:nvSpPr>
            <p:cNvPr id="5" name="TextBox 4"/>
            <p:cNvSpPr txBox="1"/>
            <p:nvPr/>
          </p:nvSpPr>
          <p:spPr>
            <a:xfrm>
              <a:off x="8346676" y="-907593"/>
              <a:ext cx="1527968" cy="217880"/>
            </a:xfrm>
            <a:prstGeom prst="rect">
              <a:avLst/>
            </a:prstGeom>
            <a:noFill/>
          </p:spPr>
          <p:txBody>
            <a:bodyPr wrap="square" rtlCol="0">
              <a:spAutoFit/>
            </a:bodyPr>
            <a:lstStyle/>
            <a:p>
              <a:r>
                <a:rPr lang="en-US" sz="816" spc="-31" dirty="0">
                  <a:solidFill>
                    <a:prstClr val="black">
                      <a:lumMod val="85000"/>
                      <a:lumOff val="15000"/>
                    </a:prstClr>
                  </a:solidFill>
                  <a:latin typeface="Segoe UI" panose="020B0502040204020203" pitchFamily="34" charset="0"/>
                  <a:cs typeface="Segoe UI" panose="020B0502040204020203" pitchFamily="34" charset="0"/>
                </a:rPr>
                <a:t>Annual Report Draft 1</a:t>
              </a:r>
            </a:p>
          </p:txBody>
        </p:sp>
        <p:sp>
          <p:nvSpPr>
            <p:cNvPr id="6" name="Rectangle 5"/>
            <p:cNvSpPr/>
            <p:nvPr/>
          </p:nvSpPr>
          <p:spPr>
            <a:xfrm>
              <a:off x="8120063" y="-885032"/>
              <a:ext cx="166687" cy="146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7" name="Freeform 6"/>
            <p:cNvSpPr/>
            <p:nvPr/>
          </p:nvSpPr>
          <p:spPr>
            <a:xfrm>
              <a:off x="8161734" y="-851216"/>
              <a:ext cx="83344" cy="98145"/>
            </a:xfrm>
            <a:custGeom>
              <a:avLst/>
              <a:gdLst>
                <a:gd name="connsiteX0" fmla="*/ 313135 w 623705"/>
                <a:gd name="connsiteY0" fmla="*/ 79432 h 868263"/>
                <a:gd name="connsiteX1" fmla="*/ 136583 w 623705"/>
                <a:gd name="connsiteY1" fmla="*/ 372963 h 868263"/>
                <a:gd name="connsiteX2" fmla="*/ 489687 w 623705"/>
                <a:gd name="connsiteY2" fmla="*/ 372963 h 868263"/>
                <a:gd name="connsiteX3" fmla="*/ 313135 w 623705"/>
                <a:gd name="connsiteY3" fmla="*/ 79432 h 868263"/>
                <a:gd name="connsiteX4" fmla="*/ 313135 w 623705"/>
                <a:gd name="connsiteY4" fmla="*/ 0 h 868263"/>
                <a:gd name="connsiteX5" fmla="*/ 569119 w 623705"/>
                <a:gd name="connsiteY5" fmla="*/ 372963 h 868263"/>
                <a:gd name="connsiteX6" fmla="*/ 623705 w 623705"/>
                <a:gd name="connsiteY6" fmla="*/ 372963 h 868263"/>
                <a:gd name="connsiteX7" fmla="*/ 623705 w 623705"/>
                <a:gd name="connsiteY7" fmla="*/ 868263 h 868263"/>
                <a:gd name="connsiteX8" fmla="*/ 0 w 623705"/>
                <a:gd name="connsiteY8" fmla="*/ 868263 h 868263"/>
                <a:gd name="connsiteX9" fmla="*/ 0 w 623705"/>
                <a:gd name="connsiteY9" fmla="*/ 372963 h 868263"/>
                <a:gd name="connsiteX10" fmla="*/ 57151 w 623705"/>
                <a:gd name="connsiteY10" fmla="*/ 372963 h 868263"/>
                <a:gd name="connsiteX11" fmla="*/ 313135 w 623705"/>
                <a:gd name="connsiteY11" fmla="*/ 0 h 8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705" h="868263">
                  <a:moveTo>
                    <a:pt x="313135" y="79432"/>
                  </a:moveTo>
                  <a:cubicBezTo>
                    <a:pt x="215628" y="79432"/>
                    <a:pt x="136583" y="210850"/>
                    <a:pt x="136583" y="372963"/>
                  </a:cubicBezTo>
                  <a:lnTo>
                    <a:pt x="489687" y="372963"/>
                  </a:lnTo>
                  <a:cubicBezTo>
                    <a:pt x="489687" y="210850"/>
                    <a:pt x="410642" y="79432"/>
                    <a:pt x="313135" y="79432"/>
                  </a:cubicBezTo>
                  <a:close/>
                  <a:moveTo>
                    <a:pt x="313135" y="0"/>
                  </a:moveTo>
                  <a:cubicBezTo>
                    <a:pt x="454511" y="0"/>
                    <a:pt x="569119" y="166981"/>
                    <a:pt x="569119" y="372963"/>
                  </a:cubicBezTo>
                  <a:lnTo>
                    <a:pt x="623705" y="372963"/>
                  </a:lnTo>
                  <a:lnTo>
                    <a:pt x="623705" y="868263"/>
                  </a:lnTo>
                  <a:lnTo>
                    <a:pt x="0" y="868263"/>
                  </a:lnTo>
                  <a:lnTo>
                    <a:pt x="0" y="372963"/>
                  </a:lnTo>
                  <a:lnTo>
                    <a:pt x="57151" y="372963"/>
                  </a:lnTo>
                  <a:cubicBezTo>
                    <a:pt x="57151" y="166981"/>
                    <a:pt x="171759" y="0"/>
                    <a:pt x="313135" y="0"/>
                  </a:cubicBezTo>
                  <a:close/>
                </a:path>
              </a:pathLst>
            </a:custGeom>
            <a:solidFill>
              <a:schemeClr val="tx1">
                <a:lumMod val="75000"/>
              </a:schemeClr>
            </a:solidFill>
            <a:ln>
              <a:solidFill>
                <a:srgbClr val="3C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black"/>
                </a:solidFill>
              </a:endParaRPr>
            </a:p>
          </p:txBody>
        </p:sp>
        <p:sp>
          <p:nvSpPr>
            <p:cNvPr id="11" name="Freeform 10"/>
            <p:cNvSpPr/>
            <p:nvPr/>
          </p:nvSpPr>
          <p:spPr>
            <a:xfrm>
              <a:off x="8161734" y="-507176"/>
              <a:ext cx="83344" cy="98145"/>
            </a:xfrm>
            <a:custGeom>
              <a:avLst/>
              <a:gdLst>
                <a:gd name="connsiteX0" fmla="*/ 313135 w 623705"/>
                <a:gd name="connsiteY0" fmla="*/ 79432 h 868263"/>
                <a:gd name="connsiteX1" fmla="*/ 136583 w 623705"/>
                <a:gd name="connsiteY1" fmla="*/ 372963 h 868263"/>
                <a:gd name="connsiteX2" fmla="*/ 489687 w 623705"/>
                <a:gd name="connsiteY2" fmla="*/ 372963 h 868263"/>
                <a:gd name="connsiteX3" fmla="*/ 313135 w 623705"/>
                <a:gd name="connsiteY3" fmla="*/ 79432 h 868263"/>
                <a:gd name="connsiteX4" fmla="*/ 313135 w 623705"/>
                <a:gd name="connsiteY4" fmla="*/ 0 h 868263"/>
                <a:gd name="connsiteX5" fmla="*/ 569119 w 623705"/>
                <a:gd name="connsiteY5" fmla="*/ 372963 h 868263"/>
                <a:gd name="connsiteX6" fmla="*/ 623705 w 623705"/>
                <a:gd name="connsiteY6" fmla="*/ 372963 h 868263"/>
                <a:gd name="connsiteX7" fmla="*/ 623705 w 623705"/>
                <a:gd name="connsiteY7" fmla="*/ 868263 h 868263"/>
                <a:gd name="connsiteX8" fmla="*/ 0 w 623705"/>
                <a:gd name="connsiteY8" fmla="*/ 868263 h 868263"/>
                <a:gd name="connsiteX9" fmla="*/ 0 w 623705"/>
                <a:gd name="connsiteY9" fmla="*/ 372963 h 868263"/>
                <a:gd name="connsiteX10" fmla="*/ 57151 w 623705"/>
                <a:gd name="connsiteY10" fmla="*/ 372963 h 868263"/>
                <a:gd name="connsiteX11" fmla="*/ 313135 w 623705"/>
                <a:gd name="connsiteY11" fmla="*/ 0 h 8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705" h="868263">
                  <a:moveTo>
                    <a:pt x="313135" y="79432"/>
                  </a:moveTo>
                  <a:cubicBezTo>
                    <a:pt x="215628" y="79432"/>
                    <a:pt x="136583" y="210850"/>
                    <a:pt x="136583" y="372963"/>
                  </a:cubicBezTo>
                  <a:lnTo>
                    <a:pt x="489687" y="372963"/>
                  </a:lnTo>
                  <a:cubicBezTo>
                    <a:pt x="489687" y="210850"/>
                    <a:pt x="410642" y="79432"/>
                    <a:pt x="313135" y="79432"/>
                  </a:cubicBezTo>
                  <a:close/>
                  <a:moveTo>
                    <a:pt x="313135" y="0"/>
                  </a:moveTo>
                  <a:cubicBezTo>
                    <a:pt x="454511" y="0"/>
                    <a:pt x="569119" y="166981"/>
                    <a:pt x="569119" y="372963"/>
                  </a:cubicBezTo>
                  <a:lnTo>
                    <a:pt x="623705" y="372963"/>
                  </a:lnTo>
                  <a:lnTo>
                    <a:pt x="623705" y="868263"/>
                  </a:lnTo>
                  <a:lnTo>
                    <a:pt x="0" y="868263"/>
                  </a:lnTo>
                  <a:lnTo>
                    <a:pt x="0" y="372963"/>
                  </a:lnTo>
                  <a:lnTo>
                    <a:pt x="57151" y="372963"/>
                  </a:lnTo>
                  <a:cubicBezTo>
                    <a:pt x="57151" y="166981"/>
                    <a:pt x="171759" y="0"/>
                    <a:pt x="313135" y="0"/>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black"/>
                </a:solidFill>
              </a:endParaRPr>
            </a:p>
          </p:txBody>
        </p:sp>
        <p:sp>
          <p:nvSpPr>
            <p:cNvPr id="12" name="Freeform 11"/>
            <p:cNvSpPr/>
            <p:nvPr/>
          </p:nvSpPr>
          <p:spPr>
            <a:xfrm>
              <a:off x="8161734" y="-673547"/>
              <a:ext cx="83344" cy="98145"/>
            </a:xfrm>
            <a:custGeom>
              <a:avLst/>
              <a:gdLst>
                <a:gd name="connsiteX0" fmla="*/ 313135 w 623705"/>
                <a:gd name="connsiteY0" fmla="*/ 79432 h 868263"/>
                <a:gd name="connsiteX1" fmla="*/ 136583 w 623705"/>
                <a:gd name="connsiteY1" fmla="*/ 372963 h 868263"/>
                <a:gd name="connsiteX2" fmla="*/ 489687 w 623705"/>
                <a:gd name="connsiteY2" fmla="*/ 372963 h 868263"/>
                <a:gd name="connsiteX3" fmla="*/ 313135 w 623705"/>
                <a:gd name="connsiteY3" fmla="*/ 79432 h 868263"/>
                <a:gd name="connsiteX4" fmla="*/ 313135 w 623705"/>
                <a:gd name="connsiteY4" fmla="*/ 0 h 868263"/>
                <a:gd name="connsiteX5" fmla="*/ 569119 w 623705"/>
                <a:gd name="connsiteY5" fmla="*/ 372963 h 868263"/>
                <a:gd name="connsiteX6" fmla="*/ 623705 w 623705"/>
                <a:gd name="connsiteY6" fmla="*/ 372963 h 868263"/>
                <a:gd name="connsiteX7" fmla="*/ 623705 w 623705"/>
                <a:gd name="connsiteY7" fmla="*/ 868263 h 868263"/>
                <a:gd name="connsiteX8" fmla="*/ 0 w 623705"/>
                <a:gd name="connsiteY8" fmla="*/ 868263 h 868263"/>
                <a:gd name="connsiteX9" fmla="*/ 0 w 623705"/>
                <a:gd name="connsiteY9" fmla="*/ 372963 h 868263"/>
                <a:gd name="connsiteX10" fmla="*/ 57151 w 623705"/>
                <a:gd name="connsiteY10" fmla="*/ 372963 h 868263"/>
                <a:gd name="connsiteX11" fmla="*/ 313135 w 623705"/>
                <a:gd name="connsiteY11" fmla="*/ 0 h 8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705" h="868263">
                  <a:moveTo>
                    <a:pt x="313135" y="79432"/>
                  </a:moveTo>
                  <a:cubicBezTo>
                    <a:pt x="215628" y="79432"/>
                    <a:pt x="136583" y="210850"/>
                    <a:pt x="136583" y="372963"/>
                  </a:cubicBezTo>
                  <a:lnTo>
                    <a:pt x="489687" y="372963"/>
                  </a:lnTo>
                  <a:cubicBezTo>
                    <a:pt x="489687" y="210850"/>
                    <a:pt x="410642" y="79432"/>
                    <a:pt x="313135" y="79432"/>
                  </a:cubicBezTo>
                  <a:close/>
                  <a:moveTo>
                    <a:pt x="313135" y="0"/>
                  </a:moveTo>
                  <a:cubicBezTo>
                    <a:pt x="454511" y="0"/>
                    <a:pt x="569119" y="166981"/>
                    <a:pt x="569119" y="372963"/>
                  </a:cubicBezTo>
                  <a:lnTo>
                    <a:pt x="623705" y="372963"/>
                  </a:lnTo>
                  <a:lnTo>
                    <a:pt x="623705" y="868263"/>
                  </a:lnTo>
                  <a:lnTo>
                    <a:pt x="0" y="868263"/>
                  </a:lnTo>
                  <a:lnTo>
                    <a:pt x="0" y="372963"/>
                  </a:lnTo>
                  <a:lnTo>
                    <a:pt x="57151" y="372963"/>
                  </a:lnTo>
                  <a:cubicBezTo>
                    <a:pt x="57151" y="166981"/>
                    <a:pt x="171759" y="0"/>
                    <a:pt x="313135" y="0"/>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black"/>
                </a:solidFill>
              </a:endParaRPr>
            </a:p>
          </p:txBody>
        </p:sp>
        <p:sp>
          <p:nvSpPr>
            <p:cNvPr id="13" name="TextBox 12"/>
            <p:cNvSpPr txBox="1"/>
            <p:nvPr/>
          </p:nvSpPr>
          <p:spPr>
            <a:xfrm>
              <a:off x="8214517" y="-562541"/>
              <a:ext cx="1527968" cy="217880"/>
            </a:xfrm>
            <a:prstGeom prst="rect">
              <a:avLst/>
            </a:prstGeom>
            <a:noFill/>
          </p:spPr>
          <p:txBody>
            <a:bodyPr wrap="square" rtlCol="0">
              <a:spAutoFit/>
            </a:bodyPr>
            <a:lstStyle/>
            <a:p>
              <a:r>
                <a:rPr lang="en-US" sz="816" spc="-31" dirty="0">
                  <a:solidFill>
                    <a:prstClr val="black">
                      <a:lumMod val="85000"/>
                      <a:lumOff val="15000"/>
                    </a:prstClr>
                  </a:solidFill>
                  <a:latin typeface="Segoe UI" panose="020B0502040204020203" pitchFamily="34" charset="0"/>
                  <a:cs typeface="Segoe UI" panose="020B0502040204020203" pitchFamily="34" charset="0"/>
                </a:rPr>
                <a:t>Contoso</a:t>
              </a:r>
            </a:p>
          </p:txBody>
        </p:sp>
        <p:sp>
          <p:nvSpPr>
            <p:cNvPr id="14" name="TextBox 13"/>
            <p:cNvSpPr txBox="1"/>
            <p:nvPr/>
          </p:nvSpPr>
          <p:spPr>
            <a:xfrm>
              <a:off x="8214517" y="-716330"/>
              <a:ext cx="1527968" cy="217880"/>
            </a:xfrm>
            <a:prstGeom prst="rect">
              <a:avLst/>
            </a:prstGeom>
            <a:noFill/>
          </p:spPr>
          <p:txBody>
            <a:bodyPr wrap="square" rtlCol="0">
              <a:spAutoFit/>
            </a:bodyPr>
            <a:lstStyle/>
            <a:p>
              <a:r>
                <a:rPr lang="en-US" sz="816" spc="-31" dirty="0">
                  <a:solidFill>
                    <a:prstClr val="black">
                      <a:lumMod val="85000"/>
                      <a:lumOff val="15000"/>
                    </a:prstClr>
                  </a:solidFill>
                  <a:latin typeface="Segoe UI" panose="020B0502040204020203" pitchFamily="34" charset="0"/>
                  <a:cs typeface="Segoe UI" panose="020B0502040204020203" pitchFamily="34" charset="0"/>
                </a:rPr>
                <a:t>Personal</a:t>
              </a:r>
            </a:p>
          </p:txBody>
        </p:sp>
      </p:grpSp>
      <p:sp>
        <p:nvSpPr>
          <p:cNvPr id="15" name="Half Frame 14"/>
          <p:cNvSpPr/>
          <p:nvPr/>
        </p:nvSpPr>
        <p:spPr>
          <a:xfrm rot="13536645">
            <a:off x="4703188" y="4299817"/>
            <a:ext cx="55000" cy="55000"/>
          </a:xfrm>
          <a:prstGeom prst="halfFrame">
            <a:avLst>
              <a:gd name="adj1" fmla="val 21914"/>
              <a:gd name="adj2" fmla="val 2211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black"/>
              </a:solidFill>
            </a:endParaRPr>
          </a:p>
        </p:txBody>
      </p:sp>
      <p:sp>
        <p:nvSpPr>
          <p:cNvPr id="16" name="Rectangle 15"/>
          <p:cNvSpPr/>
          <p:nvPr/>
        </p:nvSpPr>
        <p:spPr>
          <a:xfrm>
            <a:off x="4516560" y="4240110"/>
            <a:ext cx="278487" cy="168410"/>
          </a:xfrm>
          <a:prstGeom prst="rect">
            <a:avLst/>
          </a:prstGeom>
          <a:solidFill>
            <a:srgbClr val="80B6E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7" name="Rectangle 16"/>
          <p:cNvSpPr/>
          <p:nvPr/>
        </p:nvSpPr>
        <p:spPr>
          <a:xfrm>
            <a:off x="4516560" y="4616872"/>
            <a:ext cx="895364" cy="178438"/>
          </a:xfrm>
          <a:prstGeom prst="rect">
            <a:avLst/>
          </a:prstGeom>
          <a:solidFill>
            <a:srgbClr val="80B6E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pic>
        <p:nvPicPr>
          <p:cNvPr id="20" name="Picture 19"/>
          <p:cNvPicPr>
            <a:picLocks noChangeAspect="1"/>
          </p:cNvPicPr>
          <p:nvPr/>
        </p:nvPicPr>
        <p:blipFill>
          <a:blip r:embed="rId4"/>
          <a:stretch>
            <a:fillRect/>
          </a:stretch>
        </p:blipFill>
        <p:spPr>
          <a:xfrm>
            <a:off x="4210821" y="3191951"/>
            <a:ext cx="889159" cy="236280"/>
          </a:xfrm>
          <a:prstGeom prst="rect">
            <a:avLst/>
          </a:prstGeom>
        </p:spPr>
      </p:pic>
      <p:grpSp>
        <p:nvGrpSpPr>
          <p:cNvPr id="21" name="Group 20"/>
          <p:cNvGrpSpPr/>
          <p:nvPr/>
        </p:nvGrpSpPr>
        <p:grpSpPr>
          <a:xfrm>
            <a:off x="9742791" y="496"/>
            <a:ext cx="3044973" cy="2225910"/>
            <a:chOff x="9551758" y="486"/>
            <a:chExt cx="2985539" cy="2182463"/>
          </a:xfrm>
        </p:grpSpPr>
        <p:sp>
          <p:nvSpPr>
            <p:cNvPr id="22"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23"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pic>
        <p:nvPicPr>
          <p:cNvPr id="24" name="Picture 3" descr="\\windesign\Shared\zachshal\Assets\Hands\Ha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7831" y="4610471"/>
            <a:ext cx="2120788" cy="486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408537"/>
      </p:ext>
    </p:extLst>
  </p:cSld>
  <p:clrMapOvr>
    <a:masterClrMapping/>
  </p:clrMapOvr>
  <p:transition advTm="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afterEffect">
                                  <p:stCondLst>
                                    <p:cond delay="0"/>
                                  </p:stCondLst>
                                  <p:childTnLst>
                                    <p:animScale>
                                      <p:cBhvr>
                                        <p:cTn id="6" dur="250" fill="hold"/>
                                        <p:tgtEl>
                                          <p:spTgt spid="24"/>
                                        </p:tgtEl>
                                      </p:cBhvr>
                                      <p:by x="95000" y="95000"/>
                                    </p:animScale>
                                  </p:childTnLst>
                                </p:cTn>
                              </p:par>
                            </p:childTnLst>
                          </p:cTn>
                        </p:par>
                        <p:par>
                          <p:cTn id="7" fill="hold">
                            <p:stCondLst>
                              <p:cond delay="250"/>
                            </p:stCondLst>
                            <p:childTnLst>
                              <p:par>
                                <p:cTn id="8" presetID="6" presetClass="emph" presetSubtype="0" decel="100000" fill="hold" nodeType="afterEffect">
                                  <p:stCondLst>
                                    <p:cond delay="0"/>
                                  </p:stCondLst>
                                  <p:childTnLst>
                                    <p:animScale>
                                      <p:cBhvr>
                                        <p:cTn id="9" dur="250"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7" name="Picture 6"/>
          <p:cNvPicPr>
            <a:picLocks noChangeAspect="1"/>
          </p:cNvPicPr>
          <p:nvPr/>
        </p:nvPicPr>
        <p:blipFill>
          <a:blip r:embed="rId4"/>
          <a:stretch>
            <a:fillRect/>
          </a:stretch>
        </p:blipFill>
        <p:spPr>
          <a:xfrm>
            <a:off x="1910479" y="1954956"/>
            <a:ext cx="889159" cy="236280"/>
          </a:xfrm>
          <a:prstGeom prst="rect">
            <a:avLst/>
          </a:prstGeom>
        </p:spPr>
      </p:pic>
      <p:sp>
        <p:nvSpPr>
          <p:cNvPr id="48" name="Freeform 47"/>
          <p:cNvSpPr/>
          <p:nvPr/>
        </p:nvSpPr>
        <p:spPr>
          <a:xfrm>
            <a:off x="5926798" y="3171823"/>
            <a:ext cx="131148" cy="182148"/>
          </a:xfrm>
          <a:custGeom>
            <a:avLst/>
            <a:gdLst>
              <a:gd name="connsiteX0" fmla="*/ 0 w 128588"/>
              <a:gd name="connsiteY0" fmla="*/ 88106 h 178593"/>
              <a:gd name="connsiteX1" fmla="*/ 4763 w 128588"/>
              <a:gd name="connsiteY1" fmla="*/ 159543 h 178593"/>
              <a:gd name="connsiteX2" fmla="*/ 73819 w 128588"/>
              <a:gd name="connsiteY2" fmla="*/ 173831 h 178593"/>
              <a:gd name="connsiteX3" fmla="*/ 128588 w 128588"/>
              <a:gd name="connsiteY3" fmla="*/ 178593 h 178593"/>
              <a:gd name="connsiteX4" fmla="*/ 121444 w 128588"/>
              <a:gd name="connsiteY4" fmla="*/ 95250 h 178593"/>
              <a:gd name="connsiteX5" fmla="*/ 40481 w 128588"/>
              <a:gd name="connsiteY5" fmla="*/ 9525 h 178593"/>
              <a:gd name="connsiteX6" fmla="*/ 7144 w 128588"/>
              <a:gd name="connsiteY6" fmla="*/ 0 h 178593"/>
              <a:gd name="connsiteX7" fmla="*/ 0 w 128588"/>
              <a:gd name="connsiteY7" fmla="*/ 88106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8" h="178593">
                <a:moveTo>
                  <a:pt x="0" y="88106"/>
                </a:moveTo>
                <a:lnTo>
                  <a:pt x="4763" y="159543"/>
                </a:lnTo>
                <a:lnTo>
                  <a:pt x="73819" y="173831"/>
                </a:lnTo>
                <a:lnTo>
                  <a:pt x="128588" y="178593"/>
                </a:lnTo>
                <a:lnTo>
                  <a:pt x="121444" y="95250"/>
                </a:lnTo>
                <a:lnTo>
                  <a:pt x="40481" y="9525"/>
                </a:lnTo>
                <a:lnTo>
                  <a:pt x="7144" y="0"/>
                </a:lnTo>
                <a:lnTo>
                  <a:pt x="0" y="88106"/>
                </a:lnTo>
                <a:close/>
              </a:path>
            </a:pathLst>
          </a:custGeom>
          <a:solidFill>
            <a:srgbClr val="FFFFFF"/>
          </a:solidFill>
          <a:ln>
            <a:solidFill>
              <a:srgbClr val="FFFFFF"/>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 name="Rectangle 12"/>
          <p:cNvSpPr/>
          <p:nvPr/>
        </p:nvSpPr>
        <p:spPr>
          <a:xfrm>
            <a:off x="3874587" y="3062444"/>
            <a:ext cx="1367332" cy="139300"/>
          </a:xfrm>
          <a:prstGeom prst="rect">
            <a:avLst/>
          </a:prstGeom>
          <a:solidFill>
            <a:srgbClr val="E5F4FB"/>
          </a:solidFill>
          <a:ln>
            <a:solidFill>
              <a:srgbClr val="E5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9" name="Freeform 48"/>
          <p:cNvSpPr/>
          <p:nvPr/>
        </p:nvSpPr>
        <p:spPr>
          <a:xfrm>
            <a:off x="4887336" y="3192418"/>
            <a:ext cx="2804285" cy="18652"/>
          </a:xfrm>
          <a:custGeom>
            <a:avLst/>
            <a:gdLst>
              <a:gd name="connsiteX0" fmla="*/ 2087 w 2749549"/>
              <a:gd name="connsiteY0" fmla="*/ 0 h 357252"/>
              <a:gd name="connsiteX1" fmla="*/ 434974 w 2749549"/>
              <a:gd name="connsiteY1" fmla="*/ 0 h 357252"/>
              <a:gd name="connsiteX2" fmla="*/ 434974 w 2749549"/>
              <a:gd name="connsiteY2" fmla="*/ 178626 h 357252"/>
              <a:gd name="connsiteX3" fmla="*/ 434975 w 2749549"/>
              <a:gd name="connsiteY3" fmla="*/ 178626 h 357252"/>
              <a:gd name="connsiteX4" fmla="*/ 434975 w 2749549"/>
              <a:gd name="connsiteY4" fmla="*/ 0 h 357252"/>
              <a:gd name="connsiteX5" fmla="*/ 784225 w 2749549"/>
              <a:gd name="connsiteY5" fmla="*/ 0 h 357252"/>
              <a:gd name="connsiteX6" fmla="*/ 784225 w 2749549"/>
              <a:gd name="connsiteY6" fmla="*/ 178626 h 357252"/>
              <a:gd name="connsiteX7" fmla="*/ 784226 w 2749549"/>
              <a:gd name="connsiteY7" fmla="*/ 178626 h 357252"/>
              <a:gd name="connsiteX8" fmla="*/ 784226 w 2749549"/>
              <a:gd name="connsiteY8" fmla="*/ 0 h 357252"/>
              <a:gd name="connsiteX9" fmla="*/ 1212850 w 2749549"/>
              <a:gd name="connsiteY9" fmla="*/ 0 h 357252"/>
              <a:gd name="connsiteX10" fmla="*/ 1536699 w 2749549"/>
              <a:gd name="connsiteY10" fmla="*/ 0 h 357252"/>
              <a:gd name="connsiteX11" fmla="*/ 2143124 w 2749549"/>
              <a:gd name="connsiteY11" fmla="*/ 0 h 357252"/>
              <a:gd name="connsiteX12" fmla="*/ 2749549 w 2749549"/>
              <a:gd name="connsiteY12" fmla="*/ 0 h 357252"/>
              <a:gd name="connsiteX13" fmla="*/ 2749549 w 2749549"/>
              <a:gd name="connsiteY13" fmla="*/ 178626 h 357252"/>
              <a:gd name="connsiteX14" fmla="*/ 2673349 w 2749549"/>
              <a:gd name="connsiteY14" fmla="*/ 178626 h 357252"/>
              <a:gd name="connsiteX15" fmla="*/ 2673349 w 2749549"/>
              <a:gd name="connsiteY15" fmla="*/ 357252 h 357252"/>
              <a:gd name="connsiteX16" fmla="*/ 2276474 w 2749549"/>
              <a:gd name="connsiteY16" fmla="*/ 357252 h 357252"/>
              <a:gd name="connsiteX17" fmla="*/ 1819275 w 2749549"/>
              <a:gd name="connsiteY17" fmla="*/ 357252 h 357252"/>
              <a:gd name="connsiteX18" fmla="*/ 1587499 w 2749549"/>
              <a:gd name="connsiteY18" fmla="*/ 357252 h 357252"/>
              <a:gd name="connsiteX19" fmla="*/ 1584322 w 2749549"/>
              <a:gd name="connsiteY19" fmla="*/ 357252 h 357252"/>
              <a:gd name="connsiteX20" fmla="*/ 1157292 w 2749549"/>
              <a:gd name="connsiteY20" fmla="*/ 357252 h 357252"/>
              <a:gd name="connsiteX21" fmla="*/ 1157292 w 2749549"/>
              <a:gd name="connsiteY21" fmla="*/ 178626 h 357252"/>
              <a:gd name="connsiteX22" fmla="*/ 1155698 w 2749549"/>
              <a:gd name="connsiteY22" fmla="*/ 178626 h 357252"/>
              <a:gd name="connsiteX23" fmla="*/ 1155698 w 2749549"/>
              <a:gd name="connsiteY23" fmla="*/ 357252 h 357252"/>
              <a:gd name="connsiteX24" fmla="*/ 981074 w 2749549"/>
              <a:gd name="connsiteY24" fmla="*/ 357252 h 357252"/>
              <a:gd name="connsiteX25" fmla="*/ 979491 w 2749549"/>
              <a:gd name="connsiteY25" fmla="*/ 357252 h 357252"/>
              <a:gd name="connsiteX26" fmla="*/ 727076 w 2749549"/>
              <a:gd name="connsiteY26" fmla="*/ 357252 h 357252"/>
              <a:gd name="connsiteX27" fmla="*/ 727076 w 2749549"/>
              <a:gd name="connsiteY27" fmla="*/ 178626 h 357252"/>
              <a:gd name="connsiteX28" fmla="*/ 727074 w 2749549"/>
              <a:gd name="connsiteY28" fmla="*/ 178626 h 357252"/>
              <a:gd name="connsiteX29" fmla="*/ 727074 w 2749549"/>
              <a:gd name="connsiteY29" fmla="*/ 357252 h 357252"/>
              <a:gd name="connsiteX30" fmla="*/ 0 w 2749549"/>
              <a:gd name="connsiteY30" fmla="*/ 357252 h 357252"/>
              <a:gd name="connsiteX31" fmla="*/ 0 w 2749549"/>
              <a:gd name="connsiteY31" fmla="*/ 178626 h 357252"/>
              <a:gd name="connsiteX32" fmla="*/ 2087 w 2749549"/>
              <a:gd name="connsiteY32" fmla="*/ 178626 h 35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49549" h="357252">
                <a:moveTo>
                  <a:pt x="2087" y="0"/>
                </a:moveTo>
                <a:lnTo>
                  <a:pt x="434974" y="0"/>
                </a:lnTo>
                <a:lnTo>
                  <a:pt x="434974" y="178626"/>
                </a:lnTo>
                <a:lnTo>
                  <a:pt x="434975" y="178626"/>
                </a:lnTo>
                <a:lnTo>
                  <a:pt x="434975" y="0"/>
                </a:lnTo>
                <a:lnTo>
                  <a:pt x="784225" y="0"/>
                </a:lnTo>
                <a:lnTo>
                  <a:pt x="784225" y="178626"/>
                </a:lnTo>
                <a:lnTo>
                  <a:pt x="784226" y="178626"/>
                </a:lnTo>
                <a:lnTo>
                  <a:pt x="784226" y="0"/>
                </a:lnTo>
                <a:lnTo>
                  <a:pt x="1212850" y="0"/>
                </a:lnTo>
                <a:lnTo>
                  <a:pt x="1536699" y="0"/>
                </a:lnTo>
                <a:lnTo>
                  <a:pt x="2143124" y="0"/>
                </a:lnTo>
                <a:lnTo>
                  <a:pt x="2749549" y="0"/>
                </a:lnTo>
                <a:lnTo>
                  <a:pt x="2749549" y="178626"/>
                </a:lnTo>
                <a:lnTo>
                  <a:pt x="2673349" y="178626"/>
                </a:lnTo>
                <a:lnTo>
                  <a:pt x="2673349" y="357252"/>
                </a:lnTo>
                <a:lnTo>
                  <a:pt x="2276474" y="357252"/>
                </a:lnTo>
                <a:lnTo>
                  <a:pt x="1819275" y="357252"/>
                </a:lnTo>
                <a:lnTo>
                  <a:pt x="1587499" y="357252"/>
                </a:lnTo>
                <a:lnTo>
                  <a:pt x="1584322" y="357252"/>
                </a:lnTo>
                <a:lnTo>
                  <a:pt x="1157292" y="357252"/>
                </a:lnTo>
                <a:lnTo>
                  <a:pt x="1157292" y="178626"/>
                </a:lnTo>
                <a:lnTo>
                  <a:pt x="1155698" y="178626"/>
                </a:lnTo>
                <a:lnTo>
                  <a:pt x="1155698" y="357252"/>
                </a:lnTo>
                <a:lnTo>
                  <a:pt x="981074" y="357252"/>
                </a:lnTo>
                <a:lnTo>
                  <a:pt x="979491" y="357252"/>
                </a:lnTo>
                <a:lnTo>
                  <a:pt x="727076" y="357252"/>
                </a:lnTo>
                <a:lnTo>
                  <a:pt x="727076" y="178626"/>
                </a:lnTo>
                <a:lnTo>
                  <a:pt x="727074" y="178626"/>
                </a:lnTo>
                <a:lnTo>
                  <a:pt x="727074" y="357252"/>
                </a:lnTo>
                <a:lnTo>
                  <a:pt x="0" y="357252"/>
                </a:lnTo>
                <a:lnTo>
                  <a:pt x="0" y="178626"/>
                </a:lnTo>
                <a:lnTo>
                  <a:pt x="2087" y="178626"/>
                </a:lnTo>
                <a:close/>
              </a:path>
            </a:pathLst>
          </a:custGeom>
          <a:solidFill>
            <a:srgbClr val="E5F4FB"/>
          </a:solidFill>
          <a:ln>
            <a:solidFill>
              <a:srgbClr val="E5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pic>
        <p:nvPicPr>
          <p:cNvPr id="6" name="Snagit_PPT9CAE"/>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3718772" y="3062444"/>
            <a:ext cx="155815" cy="148626"/>
          </a:xfrm>
          <a:prstGeom prst="rect">
            <a:avLst/>
          </a:prstGeom>
        </p:spPr>
      </p:pic>
      <p:pic>
        <p:nvPicPr>
          <p:cNvPr id="46" name="Picture 45"/>
          <p:cNvPicPr>
            <a:picLocks noChangeAspect="1"/>
          </p:cNvPicPr>
          <p:nvPr/>
        </p:nvPicPr>
        <p:blipFill>
          <a:blip r:embed="rId6"/>
          <a:stretch>
            <a:fillRect/>
          </a:stretch>
        </p:blipFill>
        <p:spPr>
          <a:xfrm>
            <a:off x="8277845" y="2152484"/>
            <a:ext cx="976209" cy="1287104"/>
          </a:xfrm>
          <a:prstGeom prst="rect">
            <a:avLst/>
          </a:prstGeom>
        </p:spPr>
      </p:pic>
      <p:pic>
        <p:nvPicPr>
          <p:cNvPr id="47" name="Picture 3" descr="\\windesign\Shared\zachshal\Assets\Hands\Ha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1612" y="3052155"/>
            <a:ext cx="2120788" cy="486179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9742791" y="496"/>
            <a:ext cx="3044973" cy="2225910"/>
            <a:chOff x="9551758" y="486"/>
            <a:chExt cx="2985539" cy="2182463"/>
          </a:xfrm>
        </p:grpSpPr>
        <p:sp>
          <p:nvSpPr>
            <p:cNvPr id="30"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31"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pic>
        <p:nvPicPr>
          <p:cNvPr id="14" name="Picture 13"/>
          <p:cNvPicPr>
            <a:picLocks noChangeAspect="1"/>
          </p:cNvPicPr>
          <p:nvPr/>
        </p:nvPicPr>
        <p:blipFill>
          <a:blip r:embed="rId8"/>
          <a:stretch>
            <a:fillRect/>
          </a:stretch>
        </p:blipFill>
        <p:spPr>
          <a:xfrm>
            <a:off x="3796680" y="3026617"/>
            <a:ext cx="1349283" cy="236280"/>
          </a:xfrm>
          <a:prstGeom prst="rect">
            <a:avLst/>
          </a:prstGeom>
        </p:spPr>
      </p:pic>
      <p:sp>
        <p:nvSpPr>
          <p:cNvPr id="32" name="Rectangle 31"/>
          <p:cNvSpPr/>
          <p:nvPr/>
        </p:nvSpPr>
        <p:spPr>
          <a:xfrm>
            <a:off x="3874587" y="1838491"/>
            <a:ext cx="990890" cy="16272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6" name="TextBox 35"/>
          <p:cNvSpPr txBox="1"/>
          <p:nvPr/>
        </p:nvSpPr>
        <p:spPr>
          <a:xfrm>
            <a:off x="3799107" y="1800271"/>
            <a:ext cx="826886" cy="217880"/>
          </a:xfrm>
          <a:prstGeom prst="rect">
            <a:avLst/>
          </a:prstGeom>
          <a:noFill/>
        </p:spPr>
        <p:txBody>
          <a:bodyPr wrap="square" rtlCol="0">
            <a:spAutoFit/>
          </a:bodyPr>
          <a:lstStyle/>
          <a:p>
            <a:r>
              <a:rPr lang="en-US" sz="816" spc="-31" dirty="0">
                <a:solidFill>
                  <a:prstClr val="black">
                    <a:lumMod val="85000"/>
                    <a:lumOff val="15000"/>
                  </a:prstClr>
                </a:solidFill>
                <a:latin typeface="Segoe UI" panose="020B0502040204020203" pitchFamily="34" charset="0"/>
                <a:cs typeface="Segoe UI" panose="020B0502040204020203" pitchFamily="34" charset="0"/>
              </a:rPr>
              <a:t>Marketing Plan</a:t>
            </a:r>
          </a:p>
        </p:txBody>
      </p:sp>
      <p:sp>
        <p:nvSpPr>
          <p:cNvPr id="35" name="Rectangle 34"/>
          <p:cNvSpPr/>
          <p:nvPr/>
        </p:nvSpPr>
        <p:spPr>
          <a:xfrm>
            <a:off x="6650538" y="3062444"/>
            <a:ext cx="1019846" cy="139300"/>
          </a:xfrm>
          <a:prstGeom prst="rect">
            <a:avLst/>
          </a:prstGeom>
          <a:solidFill>
            <a:srgbClr val="E5F4FB"/>
          </a:solidFill>
          <a:ln>
            <a:solidFill>
              <a:srgbClr val="E5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0" name="TextBox 39"/>
          <p:cNvSpPr txBox="1"/>
          <p:nvPr/>
        </p:nvSpPr>
        <p:spPr>
          <a:xfrm>
            <a:off x="6573596" y="3026617"/>
            <a:ext cx="1032178" cy="222217"/>
          </a:xfrm>
          <a:prstGeom prst="rect">
            <a:avLst/>
          </a:prstGeom>
          <a:noFill/>
        </p:spPr>
        <p:txBody>
          <a:bodyPr wrap="square" rtlCol="0">
            <a:spAutoFit/>
          </a:bodyPr>
          <a:lstStyle/>
          <a:p>
            <a:r>
              <a:rPr lang="en-US" sz="816" spc="-31" dirty="0">
                <a:solidFill>
                  <a:schemeClr val="tx1">
                    <a:lumMod val="50000"/>
                    <a:lumOff val="50000"/>
                  </a:schemeClr>
                </a:solidFill>
                <a:latin typeface="Segoe UI" panose="020B0502040204020203" pitchFamily="34" charset="0"/>
                <a:cs typeface="Segoe UI" panose="020B0502040204020203" pitchFamily="34" charset="0"/>
              </a:rPr>
              <a:t>Microsoft Work D…</a:t>
            </a:r>
          </a:p>
        </p:txBody>
      </p:sp>
    </p:spTree>
    <p:extLst>
      <p:ext uri="{BB962C8B-B14F-4D97-AF65-F5344CB8AC3E}">
        <p14:creationId xmlns:p14="http://schemas.microsoft.com/office/powerpoint/2010/main" val="313386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7" name="Picture 6"/>
          <p:cNvPicPr>
            <a:picLocks noChangeAspect="1"/>
          </p:cNvPicPr>
          <p:nvPr/>
        </p:nvPicPr>
        <p:blipFill>
          <a:blip r:embed="rId4"/>
          <a:stretch>
            <a:fillRect/>
          </a:stretch>
        </p:blipFill>
        <p:spPr>
          <a:xfrm>
            <a:off x="1910479" y="1954956"/>
            <a:ext cx="889159" cy="236280"/>
          </a:xfrm>
          <a:prstGeom prst="rect">
            <a:avLst/>
          </a:prstGeom>
        </p:spPr>
      </p:pic>
      <p:sp>
        <p:nvSpPr>
          <p:cNvPr id="48" name="Freeform 47"/>
          <p:cNvSpPr/>
          <p:nvPr/>
        </p:nvSpPr>
        <p:spPr>
          <a:xfrm>
            <a:off x="5926798" y="3171823"/>
            <a:ext cx="131148" cy="182148"/>
          </a:xfrm>
          <a:custGeom>
            <a:avLst/>
            <a:gdLst>
              <a:gd name="connsiteX0" fmla="*/ 0 w 128588"/>
              <a:gd name="connsiteY0" fmla="*/ 88106 h 178593"/>
              <a:gd name="connsiteX1" fmla="*/ 4763 w 128588"/>
              <a:gd name="connsiteY1" fmla="*/ 159543 h 178593"/>
              <a:gd name="connsiteX2" fmla="*/ 73819 w 128588"/>
              <a:gd name="connsiteY2" fmla="*/ 173831 h 178593"/>
              <a:gd name="connsiteX3" fmla="*/ 128588 w 128588"/>
              <a:gd name="connsiteY3" fmla="*/ 178593 h 178593"/>
              <a:gd name="connsiteX4" fmla="*/ 121444 w 128588"/>
              <a:gd name="connsiteY4" fmla="*/ 95250 h 178593"/>
              <a:gd name="connsiteX5" fmla="*/ 40481 w 128588"/>
              <a:gd name="connsiteY5" fmla="*/ 9525 h 178593"/>
              <a:gd name="connsiteX6" fmla="*/ 7144 w 128588"/>
              <a:gd name="connsiteY6" fmla="*/ 0 h 178593"/>
              <a:gd name="connsiteX7" fmla="*/ 0 w 128588"/>
              <a:gd name="connsiteY7" fmla="*/ 88106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88" h="178593">
                <a:moveTo>
                  <a:pt x="0" y="88106"/>
                </a:moveTo>
                <a:lnTo>
                  <a:pt x="4763" y="159543"/>
                </a:lnTo>
                <a:lnTo>
                  <a:pt x="73819" y="173831"/>
                </a:lnTo>
                <a:lnTo>
                  <a:pt x="128588" y="178593"/>
                </a:lnTo>
                <a:lnTo>
                  <a:pt x="121444" y="95250"/>
                </a:lnTo>
                <a:lnTo>
                  <a:pt x="40481" y="9525"/>
                </a:lnTo>
                <a:lnTo>
                  <a:pt x="7144" y="0"/>
                </a:lnTo>
                <a:lnTo>
                  <a:pt x="0" y="88106"/>
                </a:lnTo>
                <a:close/>
              </a:path>
            </a:pathLst>
          </a:custGeom>
          <a:solidFill>
            <a:srgbClr val="FFFFFF"/>
          </a:solidFill>
          <a:ln>
            <a:solidFill>
              <a:srgbClr val="FFFFFF"/>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sp>
        <p:nvSpPr>
          <p:cNvPr id="13" name="Rectangle 12"/>
          <p:cNvSpPr/>
          <p:nvPr/>
        </p:nvSpPr>
        <p:spPr>
          <a:xfrm>
            <a:off x="3874587" y="3062444"/>
            <a:ext cx="1367332" cy="139300"/>
          </a:xfrm>
          <a:prstGeom prst="rect">
            <a:avLst/>
          </a:prstGeom>
          <a:solidFill>
            <a:srgbClr val="E5F4FB"/>
          </a:solidFill>
          <a:ln>
            <a:solidFill>
              <a:srgbClr val="E5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9" name="Freeform 48"/>
          <p:cNvSpPr/>
          <p:nvPr/>
        </p:nvSpPr>
        <p:spPr>
          <a:xfrm>
            <a:off x="4887336" y="3192418"/>
            <a:ext cx="2804285" cy="18652"/>
          </a:xfrm>
          <a:custGeom>
            <a:avLst/>
            <a:gdLst>
              <a:gd name="connsiteX0" fmla="*/ 2087 w 2749549"/>
              <a:gd name="connsiteY0" fmla="*/ 0 h 357252"/>
              <a:gd name="connsiteX1" fmla="*/ 434974 w 2749549"/>
              <a:gd name="connsiteY1" fmla="*/ 0 h 357252"/>
              <a:gd name="connsiteX2" fmla="*/ 434974 w 2749549"/>
              <a:gd name="connsiteY2" fmla="*/ 178626 h 357252"/>
              <a:gd name="connsiteX3" fmla="*/ 434975 w 2749549"/>
              <a:gd name="connsiteY3" fmla="*/ 178626 h 357252"/>
              <a:gd name="connsiteX4" fmla="*/ 434975 w 2749549"/>
              <a:gd name="connsiteY4" fmla="*/ 0 h 357252"/>
              <a:gd name="connsiteX5" fmla="*/ 784225 w 2749549"/>
              <a:gd name="connsiteY5" fmla="*/ 0 h 357252"/>
              <a:gd name="connsiteX6" fmla="*/ 784225 w 2749549"/>
              <a:gd name="connsiteY6" fmla="*/ 178626 h 357252"/>
              <a:gd name="connsiteX7" fmla="*/ 784226 w 2749549"/>
              <a:gd name="connsiteY7" fmla="*/ 178626 h 357252"/>
              <a:gd name="connsiteX8" fmla="*/ 784226 w 2749549"/>
              <a:gd name="connsiteY8" fmla="*/ 0 h 357252"/>
              <a:gd name="connsiteX9" fmla="*/ 1212850 w 2749549"/>
              <a:gd name="connsiteY9" fmla="*/ 0 h 357252"/>
              <a:gd name="connsiteX10" fmla="*/ 1536699 w 2749549"/>
              <a:gd name="connsiteY10" fmla="*/ 0 h 357252"/>
              <a:gd name="connsiteX11" fmla="*/ 2143124 w 2749549"/>
              <a:gd name="connsiteY11" fmla="*/ 0 h 357252"/>
              <a:gd name="connsiteX12" fmla="*/ 2749549 w 2749549"/>
              <a:gd name="connsiteY12" fmla="*/ 0 h 357252"/>
              <a:gd name="connsiteX13" fmla="*/ 2749549 w 2749549"/>
              <a:gd name="connsiteY13" fmla="*/ 178626 h 357252"/>
              <a:gd name="connsiteX14" fmla="*/ 2673349 w 2749549"/>
              <a:gd name="connsiteY14" fmla="*/ 178626 h 357252"/>
              <a:gd name="connsiteX15" fmla="*/ 2673349 w 2749549"/>
              <a:gd name="connsiteY15" fmla="*/ 357252 h 357252"/>
              <a:gd name="connsiteX16" fmla="*/ 2276474 w 2749549"/>
              <a:gd name="connsiteY16" fmla="*/ 357252 h 357252"/>
              <a:gd name="connsiteX17" fmla="*/ 1819275 w 2749549"/>
              <a:gd name="connsiteY17" fmla="*/ 357252 h 357252"/>
              <a:gd name="connsiteX18" fmla="*/ 1587499 w 2749549"/>
              <a:gd name="connsiteY18" fmla="*/ 357252 h 357252"/>
              <a:gd name="connsiteX19" fmla="*/ 1584322 w 2749549"/>
              <a:gd name="connsiteY19" fmla="*/ 357252 h 357252"/>
              <a:gd name="connsiteX20" fmla="*/ 1157292 w 2749549"/>
              <a:gd name="connsiteY20" fmla="*/ 357252 h 357252"/>
              <a:gd name="connsiteX21" fmla="*/ 1157292 w 2749549"/>
              <a:gd name="connsiteY21" fmla="*/ 178626 h 357252"/>
              <a:gd name="connsiteX22" fmla="*/ 1155698 w 2749549"/>
              <a:gd name="connsiteY22" fmla="*/ 178626 h 357252"/>
              <a:gd name="connsiteX23" fmla="*/ 1155698 w 2749549"/>
              <a:gd name="connsiteY23" fmla="*/ 357252 h 357252"/>
              <a:gd name="connsiteX24" fmla="*/ 981074 w 2749549"/>
              <a:gd name="connsiteY24" fmla="*/ 357252 h 357252"/>
              <a:gd name="connsiteX25" fmla="*/ 979491 w 2749549"/>
              <a:gd name="connsiteY25" fmla="*/ 357252 h 357252"/>
              <a:gd name="connsiteX26" fmla="*/ 727076 w 2749549"/>
              <a:gd name="connsiteY26" fmla="*/ 357252 h 357252"/>
              <a:gd name="connsiteX27" fmla="*/ 727076 w 2749549"/>
              <a:gd name="connsiteY27" fmla="*/ 178626 h 357252"/>
              <a:gd name="connsiteX28" fmla="*/ 727074 w 2749549"/>
              <a:gd name="connsiteY28" fmla="*/ 178626 h 357252"/>
              <a:gd name="connsiteX29" fmla="*/ 727074 w 2749549"/>
              <a:gd name="connsiteY29" fmla="*/ 357252 h 357252"/>
              <a:gd name="connsiteX30" fmla="*/ 0 w 2749549"/>
              <a:gd name="connsiteY30" fmla="*/ 357252 h 357252"/>
              <a:gd name="connsiteX31" fmla="*/ 0 w 2749549"/>
              <a:gd name="connsiteY31" fmla="*/ 178626 h 357252"/>
              <a:gd name="connsiteX32" fmla="*/ 2087 w 2749549"/>
              <a:gd name="connsiteY32" fmla="*/ 178626 h 35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49549" h="357252">
                <a:moveTo>
                  <a:pt x="2087" y="0"/>
                </a:moveTo>
                <a:lnTo>
                  <a:pt x="434974" y="0"/>
                </a:lnTo>
                <a:lnTo>
                  <a:pt x="434974" y="178626"/>
                </a:lnTo>
                <a:lnTo>
                  <a:pt x="434975" y="178626"/>
                </a:lnTo>
                <a:lnTo>
                  <a:pt x="434975" y="0"/>
                </a:lnTo>
                <a:lnTo>
                  <a:pt x="784225" y="0"/>
                </a:lnTo>
                <a:lnTo>
                  <a:pt x="784225" y="178626"/>
                </a:lnTo>
                <a:lnTo>
                  <a:pt x="784226" y="178626"/>
                </a:lnTo>
                <a:lnTo>
                  <a:pt x="784226" y="0"/>
                </a:lnTo>
                <a:lnTo>
                  <a:pt x="1212850" y="0"/>
                </a:lnTo>
                <a:lnTo>
                  <a:pt x="1536699" y="0"/>
                </a:lnTo>
                <a:lnTo>
                  <a:pt x="2143124" y="0"/>
                </a:lnTo>
                <a:lnTo>
                  <a:pt x="2749549" y="0"/>
                </a:lnTo>
                <a:lnTo>
                  <a:pt x="2749549" y="178626"/>
                </a:lnTo>
                <a:lnTo>
                  <a:pt x="2673349" y="178626"/>
                </a:lnTo>
                <a:lnTo>
                  <a:pt x="2673349" y="357252"/>
                </a:lnTo>
                <a:lnTo>
                  <a:pt x="2276474" y="357252"/>
                </a:lnTo>
                <a:lnTo>
                  <a:pt x="1819275" y="357252"/>
                </a:lnTo>
                <a:lnTo>
                  <a:pt x="1587499" y="357252"/>
                </a:lnTo>
                <a:lnTo>
                  <a:pt x="1584322" y="357252"/>
                </a:lnTo>
                <a:lnTo>
                  <a:pt x="1157292" y="357252"/>
                </a:lnTo>
                <a:lnTo>
                  <a:pt x="1157292" y="178626"/>
                </a:lnTo>
                <a:lnTo>
                  <a:pt x="1155698" y="178626"/>
                </a:lnTo>
                <a:lnTo>
                  <a:pt x="1155698" y="357252"/>
                </a:lnTo>
                <a:lnTo>
                  <a:pt x="981074" y="357252"/>
                </a:lnTo>
                <a:lnTo>
                  <a:pt x="979491" y="357252"/>
                </a:lnTo>
                <a:lnTo>
                  <a:pt x="727076" y="357252"/>
                </a:lnTo>
                <a:lnTo>
                  <a:pt x="727076" y="178626"/>
                </a:lnTo>
                <a:lnTo>
                  <a:pt x="727074" y="178626"/>
                </a:lnTo>
                <a:lnTo>
                  <a:pt x="727074" y="357252"/>
                </a:lnTo>
                <a:lnTo>
                  <a:pt x="0" y="357252"/>
                </a:lnTo>
                <a:lnTo>
                  <a:pt x="0" y="178626"/>
                </a:lnTo>
                <a:lnTo>
                  <a:pt x="2087" y="178626"/>
                </a:lnTo>
                <a:close/>
              </a:path>
            </a:pathLst>
          </a:custGeom>
          <a:solidFill>
            <a:srgbClr val="E5F4FB"/>
          </a:solidFill>
          <a:ln>
            <a:solidFill>
              <a:srgbClr val="E5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pic>
        <p:nvPicPr>
          <p:cNvPr id="6" name="Snagit_PPT9CAE"/>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3718772" y="3062444"/>
            <a:ext cx="155815" cy="148626"/>
          </a:xfrm>
          <a:prstGeom prst="rect">
            <a:avLst/>
          </a:prstGeom>
        </p:spPr>
      </p:pic>
      <p:pic>
        <p:nvPicPr>
          <p:cNvPr id="46" name="Picture 45"/>
          <p:cNvPicPr>
            <a:picLocks noChangeAspect="1"/>
          </p:cNvPicPr>
          <p:nvPr/>
        </p:nvPicPr>
        <p:blipFill>
          <a:blip r:embed="rId6"/>
          <a:stretch>
            <a:fillRect/>
          </a:stretch>
        </p:blipFill>
        <p:spPr>
          <a:xfrm>
            <a:off x="8277845" y="2152484"/>
            <a:ext cx="976209" cy="1287104"/>
          </a:xfrm>
          <a:prstGeom prst="rect">
            <a:avLst/>
          </a:prstGeom>
        </p:spPr>
      </p:pic>
      <p:pic>
        <p:nvPicPr>
          <p:cNvPr id="47" name="Picture 3" descr="\\windesign\Shared\zachshal\Assets\Hands\Ha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1612" y="3052155"/>
            <a:ext cx="2120788" cy="486179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9742791" y="496"/>
            <a:ext cx="3044973" cy="2225910"/>
            <a:chOff x="9551758" y="486"/>
            <a:chExt cx="2985539" cy="2182463"/>
          </a:xfrm>
        </p:grpSpPr>
        <p:sp>
          <p:nvSpPr>
            <p:cNvPr id="30"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31"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pic>
        <p:nvPicPr>
          <p:cNvPr id="14" name="Picture 13"/>
          <p:cNvPicPr>
            <a:picLocks noChangeAspect="1"/>
          </p:cNvPicPr>
          <p:nvPr/>
        </p:nvPicPr>
        <p:blipFill>
          <a:blip r:embed="rId8"/>
          <a:stretch>
            <a:fillRect/>
          </a:stretch>
        </p:blipFill>
        <p:spPr>
          <a:xfrm>
            <a:off x="3796680" y="3026617"/>
            <a:ext cx="1349283" cy="236280"/>
          </a:xfrm>
          <a:prstGeom prst="rect">
            <a:avLst/>
          </a:prstGeom>
        </p:spPr>
      </p:pic>
      <p:sp>
        <p:nvSpPr>
          <p:cNvPr id="32" name="Rectangle 31"/>
          <p:cNvSpPr/>
          <p:nvPr/>
        </p:nvSpPr>
        <p:spPr>
          <a:xfrm>
            <a:off x="3874587" y="1838491"/>
            <a:ext cx="990890" cy="16272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6" name="TextBox 35"/>
          <p:cNvSpPr txBox="1"/>
          <p:nvPr/>
        </p:nvSpPr>
        <p:spPr>
          <a:xfrm>
            <a:off x="3799107" y="1800271"/>
            <a:ext cx="826886" cy="217880"/>
          </a:xfrm>
          <a:prstGeom prst="rect">
            <a:avLst/>
          </a:prstGeom>
          <a:noFill/>
        </p:spPr>
        <p:txBody>
          <a:bodyPr wrap="square" rtlCol="0">
            <a:spAutoFit/>
          </a:bodyPr>
          <a:lstStyle/>
          <a:p>
            <a:r>
              <a:rPr lang="en-US" sz="816" spc="-31" dirty="0">
                <a:solidFill>
                  <a:prstClr val="black">
                    <a:lumMod val="85000"/>
                    <a:lumOff val="15000"/>
                  </a:prstClr>
                </a:solidFill>
                <a:latin typeface="Segoe UI" panose="020B0502040204020203" pitchFamily="34" charset="0"/>
                <a:cs typeface="Segoe UI" panose="020B0502040204020203" pitchFamily="34" charset="0"/>
              </a:rPr>
              <a:t>Marketing Plan</a:t>
            </a:r>
          </a:p>
        </p:txBody>
      </p:sp>
      <p:sp>
        <p:nvSpPr>
          <p:cNvPr id="35" name="Rectangle 34"/>
          <p:cNvSpPr/>
          <p:nvPr/>
        </p:nvSpPr>
        <p:spPr>
          <a:xfrm>
            <a:off x="6650538" y="3062444"/>
            <a:ext cx="1019846" cy="139300"/>
          </a:xfrm>
          <a:prstGeom prst="rect">
            <a:avLst/>
          </a:prstGeom>
          <a:solidFill>
            <a:srgbClr val="E5F4FB"/>
          </a:solidFill>
          <a:ln>
            <a:solidFill>
              <a:srgbClr val="E5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0" name="TextBox 39"/>
          <p:cNvSpPr txBox="1"/>
          <p:nvPr/>
        </p:nvSpPr>
        <p:spPr>
          <a:xfrm>
            <a:off x="6573596" y="3026617"/>
            <a:ext cx="1032178" cy="222217"/>
          </a:xfrm>
          <a:prstGeom prst="rect">
            <a:avLst/>
          </a:prstGeom>
          <a:noFill/>
        </p:spPr>
        <p:txBody>
          <a:bodyPr wrap="square" rtlCol="0">
            <a:spAutoFit/>
          </a:bodyPr>
          <a:lstStyle/>
          <a:p>
            <a:r>
              <a:rPr lang="en-US" sz="816" spc="-31" dirty="0">
                <a:solidFill>
                  <a:schemeClr val="tx1">
                    <a:lumMod val="50000"/>
                    <a:lumOff val="50000"/>
                  </a:schemeClr>
                </a:solidFill>
                <a:latin typeface="Segoe UI" panose="020B0502040204020203" pitchFamily="34" charset="0"/>
                <a:cs typeface="Segoe UI" panose="020B0502040204020203" pitchFamily="34" charset="0"/>
              </a:rPr>
              <a:t>Microsoft Work D…</a:t>
            </a:r>
          </a:p>
        </p:txBody>
      </p:sp>
    </p:spTree>
    <p:extLst>
      <p:ext uri="{BB962C8B-B14F-4D97-AF65-F5344CB8AC3E}">
        <p14:creationId xmlns:p14="http://schemas.microsoft.com/office/powerpoint/2010/main" val="1280095786"/>
      </p:ext>
    </p:extLst>
  </p:cSld>
  <p:clrMapOvr>
    <a:masterClrMapping/>
  </p:clrMapOvr>
  <p:transition advTm="50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32427" y="2220624"/>
            <a:ext cx="11312432" cy="4237325"/>
            <a:chOff x="684827" y="2373024"/>
            <a:chExt cx="11312432" cy="4237325"/>
          </a:xfrm>
        </p:grpSpPr>
        <p:grpSp>
          <p:nvGrpSpPr>
            <p:cNvPr id="19" name="Group 18"/>
            <p:cNvGrpSpPr/>
            <p:nvPr/>
          </p:nvGrpSpPr>
          <p:grpSpPr>
            <a:xfrm>
              <a:off x="684827" y="2373024"/>
              <a:ext cx="2797818" cy="4237325"/>
              <a:chOff x="532427" y="2349213"/>
              <a:chExt cx="2797818" cy="3795856"/>
            </a:xfrm>
          </p:grpSpPr>
          <p:sp>
            <p:nvSpPr>
              <p:cNvPr id="21" name="h1"/>
              <p:cNvSpPr txBox="1"/>
              <p:nvPr/>
            </p:nvSpPr>
            <p:spPr>
              <a:xfrm>
                <a:off x="532427"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DEVICE PROTECTION</a:t>
                </a:r>
                <a:endParaRPr lang="en-US" sz="3600" b="1" dirty="0">
                  <a:solidFill>
                    <a:schemeClr val="bg1">
                      <a:lumMod val="85000"/>
                    </a:schemeClr>
                  </a:solidFill>
                </a:endParaRPr>
              </a:p>
            </p:txBody>
          </p:sp>
          <p:sp>
            <p:nvSpPr>
              <p:cNvPr id="24" name="1a"/>
              <p:cNvSpPr/>
              <p:nvPr/>
            </p:nvSpPr>
            <p:spPr bwMode="auto">
              <a:xfrm>
                <a:off x="532427"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5" name="Group 24"/>
            <p:cNvGrpSpPr/>
            <p:nvPr/>
          </p:nvGrpSpPr>
          <p:grpSpPr>
            <a:xfrm>
              <a:off x="3515856" y="2373024"/>
              <a:ext cx="2804994" cy="4237325"/>
              <a:chOff x="3467413" y="2349213"/>
              <a:chExt cx="2804994" cy="3795856"/>
            </a:xfrm>
          </p:grpSpPr>
          <p:sp>
            <p:nvSpPr>
              <p:cNvPr id="26" name="3a"/>
              <p:cNvSpPr/>
              <p:nvPr/>
            </p:nvSpPr>
            <p:spPr bwMode="auto">
              <a:xfrm>
                <a:off x="3467413"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7" name="h1"/>
              <p:cNvSpPr txBox="1"/>
              <p:nvPr/>
            </p:nvSpPr>
            <p:spPr>
              <a:xfrm>
                <a:off x="3474589"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DATA SEPARATION</a:t>
                </a:r>
                <a:endParaRPr lang="en-US" sz="3600" b="1" dirty="0">
                  <a:solidFill>
                    <a:schemeClr val="bg1">
                      <a:lumMod val="85000"/>
                    </a:schemeClr>
                  </a:solidFill>
                </a:endParaRPr>
              </a:p>
            </p:txBody>
          </p:sp>
        </p:grpSp>
        <p:grpSp>
          <p:nvGrpSpPr>
            <p:cNvPr id="28" name="Group 27"/>
            <p:cNvGrpSpPr/>
            <p:nvPr/>
          </p:nvGrpSpPr>
          <p:grpSpPr>
            <a:xfrm>
              <a:off x="6346885" y="2373024"/>
              <a:ext cx="2812170" cy="4237325"/>
              <a:chOff x="6402399" y="2349213"/>
              <a:chExt cx="2812170" cy="3795856"/>
            </a:xfrm>
          </p:grpSpPr>
          <p:sp>
            <p:nvSpPr>
              <p:cNvPr id="29" name="2a"/>
              <p:cNvSpPr/>
              <p:nvPr/>
            </p:nvSpPr>
            <p:spPr bwMode="auto">
              <a:xfrm>
                <a:off x="6402399"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h1"/>
              <p:cNvSpPr txBox="1"/>
              <p:nvPr/>
            </p:nvSpPr>
            <p:spPr>
              <a:xfrm>
                <a:off x="6416751"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LEAK PROTECTION</a:t>
                </a:r>
                <a:endParaRPr lang="en-US" sz="3600" b="1" dirty="0">
                  <a:solidFill>
                    <a:schemeClr val="bg1">
                      <a:lumMod val="85000"/>
                    </a:schemeClr>
                  </a:solidFill>
                </a:endParaRPr>
              </a:p>
            </p:txBody>
          </p:sp>
        </p:grpSp>
        <p:grpSp>
          <p:nvGrpSpPr>
            <p:cNvPr id="31" name="Group 30"/>
            <p:cNvGrpSpPr/>
            <p:nvPr/>
          </p:nvGrpSpPr>
          <p:grpSpPr>
            <a:xfrm>
              <a:off x="9177914" y="2373024"/>
              <a:ext cx="2819345" cy="4237325"/>
              <a:chOff x="9366385" y="2349213"/>
              <a:chExt cx="2819345" cy="3795856"/>
            </a:xfrm>
          </p:grpSpPr>
          <p:sp>
            <p:nvSpPr>
              <p:cNvPr id="32" name="2a"/>
              <p:cNvSpPr/>
              <p:nvPr/>
            </p:nvSpPr>
            <p:spPr bwMode="auto">
              <a:xfrm>
                <a:off x="9366385"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h1"/>
              <p:cNvSpPr txBox="1"/>
              <p:nvPr/>
            </p:nvSpPr>
            <p:spPr>
              <a:xfrm>
                <a:off x="9387912"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SHARING PROTECTION</a:t>
                </a:r>
                <a:endParaRPr lang="en-US" sz="3600" b="1" dirty="0">
                  <a:solidFill>
                    <a:schemeClr val="bg1">
                      <a:lumMod val="85000"/>
                    </a:schemeClr>
                  </a:solidFill>
                </a:endParaRPr>
              </a:p>
            </p:txBody>
          </p:sp>
        </p:grpSp>
      </p:grpSp>
      <p:sp>
        <p:nvSpPr>
          <p:cNvPr id="15" name="Title 14"/>
          <p:cNvSpPr>
            <a:spLocks noGrp="1"/>
          </p:cNvSpPr>
          <p:nvPr>
            <p:ph type="title"/>
          </p:nvPr>
        </p:nvSpPr>
        <p:spPr/>
        <p:txBody>
          <a:bodyPr/>
          <a:lstStyle/>
          <a:p>
            <a:r>
              <a:rPr lang="en-US" dirty="0"/>
              <a:t>Information protection needs</a:t>
            </a:r>
          </a:p>
        </p:txBody>
      </p:sp>
      <p:sp>
        <p:nvSpPr>
          <p:cNvPr id="17" name="Rectangle 16"/>
          <p:cNvSpPr/>
          <p:nvPr/>
        </p:nvSpPr>
        <p:spPr bwMode="auto">
          <a:xfrm>
            <a:off x="-1" y="1533215"/>
            <a:ext cx="12435840" cy="7000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400" spc="-51"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p:nvGrpSpPr>
        <p:grpSpPr>
          <a:xfrm>
            <a:off x="3349105" y="2220624"/>
            <a:ext cx="2819345" cy="4237325"/>
            <a:chOff x="3453062" y="2349213"/>
            <a:chExt cx="2819345" cy="3795856"/>
          </a:xfrm>
        </p:grpSpPr>
        <p:sp>
          <p:nvSpPr>
            <p:cNvPr id="20" name="3a"/>
            <p:cNvSpPr/>
            <p:nvPr/>
          </p:nvSpPr>
          <p:spPr bwMode="auto">
            <a:xfrm>
              <a:off x="3453062"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Containment</a:t>
              </a:r>
            </a:p>
            <a:p>
              <a:pPr defTabSz="914277" fontAlgn="base">
                <a:lnSpc>
                  <a:spcPct val="90000"/>
                </a:lnSpc>
                <a:spcBef>
                  <a:spcPct val="0"/>
                </a:spcBef>
                <a:spcAft>
                  <a:spcPts val="1200"/>
                </a:spcAft>
              </a:pPr>
              <a:r>
                <a:rPr lang="en-US" sz="2400" spc="-100" dirty="0">
                  <a:ln w="3175">
                    <a:noFill/>
                  </a:ln>
                  <a:solidFill>
                    <a:srgbClr val="FFFFFF"/>
                  </a:solidFill>
                </a:rPr>
                <a:t>BYOD separation</a:t>
              </a:r>
            </a:p>
            <a:p>
              <a:pPr algn="ctr" defTabSz="914277" fontAlgn="base">
                <a:lnSpc>
                  <a:spcPct val="90000"/>
                </a:lnSpc>
                <a:spcBef>
                  <a:spcPct val="0"/>
                </a:spcBef>
                <a:spcAft>
                  <a:spcPts val="1200"/>
                </a:spcAft>
              </a:pPr>
              <a:endParaRPr lang="en-US" sz="2400" spc="-100" dirty="0">
                <a:ln w="3175">
                  <a:noFill/>
                </a:ln>
                <a:solidFill>
                  <a:srgbClr val="FFFFFF"/>
                </a:solidFill>
              </a:endParaRPr>
            </a:p>
          </p:txBody>
        </p:sp>
        <p:sp>
          <p:nvSpPr>
            <p:cNvPr id="13" name="h1"/>
            <p:cNvSpPr txBox="1"/>
            <p:nvPr/>
          </p:nvSpPr>
          <p:spPr>
            <a:xfrm>
              <a:off x="3474589"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DATA SEPARATION</a:t>
              </a:r>
              <a:endParaRPr lang="en-US" sz="3600" b="1" dirty="0">
                <a:solidFill>
                  <a:srgbClr val="0078D7"/>
                </a:solidFill>
              </a:endParaRPr>
            </a:p>
          </p:txBody>
        </p:sp>
      </p:grpSp>
      <p:grpSp>
        <p:nvGrpSpPr>
          <p:cNvPr id="5" name="Group 4"/>
          <p:cNvGrpSpPr/>
          <p:nvPr/>
        </p:nvGrpSpPr>
        <p:grpSpPr>
          <a:xfrm>
            <a:off x="6187310" y="2220624"/>
            <a:ext cx="2819345" cy="4237325"/>
            <a:chOff x="6395224" y="2349213"/>
            <a:chExt cx="2819345" cy="3795856"/>
          </a:xfrm>
        </p:grpSpPr>
        <p:sp>
          <p:nvSpPr>
            <p:cNvPr id="22" name="2a"/>
            <p:cNvSpPr/>
            <p:nvPr/>
          </p:nvSpPr>
          <p:spPr bwMode="auto">
            <a:xfrm>
              <a:off x="6395224"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Prevent unauthorized apps from accessing data</a:t>
              </a:r>
            </a:p>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endParaRPr lang="en-US" sz="2400" spc="-100" dirty="0">
                <a:ln w="3175">
                  <a:noFill/>
                </a:ln>
                <a:solidFill>
                  <a:srgbClr val="FFFFFF"/>
                </a:solidFill>
              </a:endParaRPr>
            </a:p>
          </p:txBody>
        </p:sp>
        <p:sp>
          <p:nvSpPr>
            <p:cNvPr id="14" name="h1"/>
            <p:cNvSpPr txBox="1"/>
            <p:nvPr/>
          </p:nvSpPr>
          <p:spPr>
            <a:xfrm>
              <a:off x="6416751"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LEAK PROTECTION</a:t>
              </a:r>
              <a:endParaRPr lang="en-US" sz="3600" b="1" dirty="0">
                <a:solidFill>
                  <a:srgbClr val="0078D7"/>
                </a:solidFill>
              </a:endParaRPr>
            </a:p>
          </p:txBody>
        </p:sp>
      </p:grpSp>
    </p:spTree>
    <p:extLst>
      <p:ext uri="{BB962C8B-B14F-4D97-AF65-F5344CB8AC3E}">
        <p14:creationId xmlns:p14="http://schemas.microsoft.com/office/powerpoint/2010/main" val="1689605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503237" y="1174751"/>
            <a:ext cx="4714875" cy="4657725"/>
          </a:xfrm>
          <a:prstGeom prst="rect">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5378449" y="1171575"/>
            <a:ext cx="6469063" cy="4657725"/>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453179" y="647852"/>
            <a:ext cx="3686522"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gradFill>
                  <a:gsLst>
                    <a:gs pos="2917">
                      <a:schemeClr val="tx1"/>
                    </a:gs>
                    <a:gs pos="30000">
                      <a:schemeClr val="tx1"/>
                    </a:gs>
                  </a:gsLst>
                  <a:lin ang="5400000" scaled="0"/>
                </a:gradFill>
              </a:rPr>
              <a:t>FAMILIAR THREATS</a:t>
            </a:r>
          </a:p>
        </p:txBody>
      </p:sp>
      <p:sp>
        <p:nvSpPr>
          <p:cNvPr id="29" name="TextBox 28"/>
          <p:cNvSpPr txBox="1"/>
          <p:nvPr/>
        </p:nvSpPr>
        <p:spPr>
          <a:xfrm>
            <a:off x="5242666" y="632612"/>
            <a:ext cx="339926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FF0000"/>
                </a:solidFill>
              </a:rPr>
              <a:t>THE REVOLUTION</a:t>
            </a:r>
          </a:p>
        </p:txBody>
      </p:sp>
      <p:sp>
        <p:nvSpPr>
          <p:cNvPr id="9" name="TextBox 8"/>
          <p:cNvSpPr txBox="1"/>
          <p:nvPr/>
        </p:nvSpPr>
        <p:spPr>
          <a:xfrm>
            <a:off x="654051" y="2366106"/>
            <a:ext cx="4151104" cy="1071062"/>
          </a:xfrm>
          <a:prstGeom prst="rect">
            <a:avLst/>
          </a:prstGeom>
          <a:noFill/>
        </p:spPr>
        <p:txBody>
          <a:bodyPr wrap="square" lIns="182880" tIns="146304" rIns="182880" bIns="146304" rtlCol="0">
            <a:spAutoFit/>
          </a:bodyPr>
          <a:lstStyle/>
          <a:p>
            <a:pPr>
              <a:lnSpc>
                <a:spcPct val="90000"/>
              </a:lnSpc>
              <a:spcAft>
                <a:spcPts val="600"/>
              </a:spcAft>
            </a:pPr>
            <a:r>
              <a:rPr lang="en-US" sz="2800" dirty="0">
                <a:solidFill>
                  <a:schemeClr val="bg1"/>
                </a:solidFill>
              </a:rPr>
              <a:t>ATTACKER FOCUS ON</a:t>
            </a:r>
            <a:br>
              <a:rPr lang="en-US" sz="2800" dirty="0">
                <a:solidFill>
                  <a:schemeClr val="bg1"/>
                </a:solidFill>
              </a:rPr>
            </a:br>
            <a:r>
              <a:rPr lang="en-US" sz="2800" dirty="0">
                <a:solidFill>
                  <a:schemeClr val="bg1"/>
                </a:solidFill>
              </a:rPr>
              <a:t>FORTUNE 500</a:t>
            </a:r>
          </a:p>
        </p:txBody>
      </p:sp>
      <p:sp>
        <p:nvSpPr>
          <p:cNvPr id="10" name="TextBox 9"/>
          <p:cNvSpPr txBox="1"/>
          <p:nvPr/>
        </p:nvSpPr>
        <p:spPr>
          <a:xfrm>
            <a:off x="5578171" y="2378559"/>
            <a:ext cx="6269341" cy="3006977"/>
          </a:xfrm>
          <a:prstGeom prst="rect">
            <a:avLst/>
          </a:prstGeom>
          <a:noFill/>
        </p:spPr>
        <p:txBody>
          <a:bodyPr wrap="square" lIns="182880" tIns="146304" rIns="182880" bIns="146304" rtlCol="0">
            <a:spAutoFit/>
          </a:bodyPr>
          <a:lstStyle/>
          <a:p>
            <a:pPr>
              <a:lnSpc>
                <a:spcPct val="90000"/>
              </a:lnSpc>
              <a:spcAft>
                <a:spcPts val="600"/>
              </a:spcAft>
            </a:pPr>
            <a:r>
              <a:rPr lang="en-US" sz="2800" dirty="0">
                <a:solidFill>
                  <a:schemeClr val="bg1"/>
                </a:solidFill>
              </a:rPr>
              <a:t>ATTACKERS GO AFTER ANY TARGET:</a:t>
            </a:r>
          </a:p>
          <a:p>
            <a:pPr>
              <a:lnSpc>
                <a:spcPct val="90000"/>
              </a:lnSpc>
              <a:spcAft>
                <a:spcPts val="600"/>
              </a:spcAft>
            </a:pPr>
            <a:r>
              <a:rPr lang="en-US" sz="2800" dirty="0">
                <a:solidFill>
                  <a:schemeClr val="bg1"/>
                </a:solidFill>
              </a:rPr>
              <a:t>ALL VERTICALS</a:t>
            </a:r>
          </a:p>
          <a:p>
            <a:pPr>
              <a:lnSpc>
                <a:spcPct val="90000"/>
              </a:lnSpc>
              <a:spcAft>
                <a:spcPts val="600"/>
              </a:spcAft>
            </a:pPr>
            <a:r>
              <a:rPr lang="en-US" sz="2800" dirty="0">
                <a:solidFill>
                  <a:schemeClr val="bg1"/>
                </a:solidFill>
              </a:rPr>
              <a:t>SUPPLY CHAINS,</a:t>
            </a:r>
          </a:p>
          <a:p>
            <a:pPr>
              <a:lnSpc>
                <a:spcPct val="90000"/>
              </a:lnSpc>
              <a:spcAft>
                <a:spcPts val="600"/>
              </a:spcAft>
            </a:pPr>
            <a:r>
              <a:rPr lang="en-US" sz="2800" dirty="0">
                <a:solidFill>
                  <a:schemeClr val="bg1"/>
                </a:solidFill>
              </a:rPr>
              <a:t>SUB CONTRACTORS, </a:t>
            </a:r>
          </a:p>
          <a:p>
            <a:pPr>
              <a:lnSpc>
                <a:spcPct val="90000"/>
              </a:lnSpc>
              <a:spcAft>
                <a:spcPts val="600"/>
              </a:spcAft>
            </a:pPr>
            <a:r>
              <a:rPr lang="en-US" sz="2800" dirty="0">
                <a:solidFill>
                  <a:schemeClr val="bg1"/>
                </a:solidFill>
              </a:rPr>
              <a:t>LINE LEVEL INDIVIDUALS,</a:t>
            </a:r>
          </a:p>
          <a:p>
            <a:pPr>
              <a:lnSpc>
                <a:spcPct val="90000"/>
              </a:lnSpc>
              <a:spcAft>
                <a:spcPts val="600"/>
              </a:spcAft>
            </a:pPr>
            <a:r>
              <a:rPr lang="en-US" sz="2800" dirty="0">
                <a:solidFill>
                  <a:schemeClr val="bg1"/>
                </a:solidFill>
              </a:rPr>
              <a:t>SMALL BUSINESSES</a:t>
            </a:r>
          </a:p>
        </p:txBody>
      </p:sp>
    </p:spTree>
    <p:extLst>
      <p:ext uri="{BB962C8B-B14F-4D97-AF65-F5344CB8AC3E}">
        <p14:creationId xmlns:p14="http://schemas.microsoft.com/office/powerpoint/2010/main" val="851583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94327" y="1023273"/>
            <a:ext cx="6589454" cy="5292995"/>
          </a:xfrm>
          <a:prstGeom prst="rect">
            <a:avLst/>
          </a:prstGeom>
        </p:spPr>
      </p:pic>
      <p:pic>
        <p:nvPicPr>
          <p:cNvPr id="4" name="Picture 3"/>
          <p:cNvPicPr>
            <a:picLocks noChangeAspect="1"/>
          </p:cNvPicPr>
          <p:nvPr/>
        </p:nvPicPr>
        <p:blipFill rotWithShape="1">
          <a:blip r:embed="rId5"/>
          <a:srcRect l="1400" t="22812" r="11131" b="4538"/>
          <a:stretch/>
        </p:blipFill>
        <p:spPr>
          <a:xfrm>
            <a:off x="5783022" y="1818576"/>
            <a:ext cx="6471231" cy="3634562"/>
          </a:xfrm>
          <a:prstGeom prst="rect">
            <a:avLst/>
          </a:prstGeom>
        </p:spPr>
      </p:pic>
      <p:sp>
        <p:nvSpPr>
          <p:cNvPr id="6" name="Rectangle 5"/>
          <p:cNvSpPr/>
          <p:nvPr/>
        </p:nvSpPr>
        <p:spPr>
          <a:xfrm>
            <a:off x="5917084" y="4944740"/>
            <a:ext cx="2516086" cy="1010320"/>
          </a:xfrm>
          <a:prstGeom prst="rect">
            <a:avLst/>
          </a:prstGeom>
          <a:solidFill>
            <a:srgbClr val="C0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7" name="Rectangle 6"/>
          <p:cNvSpPr/>
          <p:nvPr/>
        </p:nvSpPr>
        <p:spPr>
          <a:xfrm>
            <a:off x="5783022" y="5294466"/>
            <a:ext cx="6471231" cy="874316"/>
          </a:xfrm>
          <a:prstGeom prst="rect">
            <a:avLst/>
          </a:prstGeom>
          <a:solidFill>
            <a:srgbClr val="C0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8" name="Rectangle 7"/>
          <p:cNvSpPr/>
          <p:nvPr/>
        </p:nvSpPr>
        <p:spPr>
          <a:xfrm>
            <a:off x="8486601" y="4727781"/>
            <a:ext cx="3767652" cy="1441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9" name="Rectangle 8"/>
          <p:cNvSpPr/>
          <p:nvPr/>
        </p:nvSpPr>
        <p:spPr>
          <a:xfrm>
            <a:off x="6078346" y="3676011"/>
            <a:ext cx="2121673" cy="60619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10" name="TextBox 9"/>
          <p:cNvSpPr txBox="1"/>
          <p:nvPr/>
        </p:nvSpPr>
        <p:spPr>
          <a:xfrm>
            <a:off x="4631030" y="2159041"/>
            <a:ext cx="2044928" cy="430441"/>
          </a:xfrm>
          <a:prstGeom prst="rect">
            <a:avLst/>
          </a:prstGeom>
          <a:noFill/>
        </p:spPr>
        <p:txBody>
          <a:bodyPr wrap="square" rtlCol="0">
            <a:spAutoFit/>
          </a:bodyPr>
          <a:lstStyle/>
          <a:p>
            <a:pPr defTabSz="932597"/>
            <a:r>
              <a:rPr lang="en-US" sz="714" dirty="0">
                <a:solidFill>
                  <a:prstClr val="black"/>
                </a:solidFill>
              </a:rPr>
              <a:t>2014 total return has increased significantly, outperforming both the S&amp;P 500 and NASDAQ indices. </a:t>
            </a:r>
          </a:p>
        </p:txBody>
      </p:sp>
      <p:sp>
        <p:nvSpPr>
          <p:cNvPr id="14" name="Freeform 13"/>
          <p:cNvSpPr/>
          <p:nvPr/>
        </p:nvSpPr>
        <p:spPr>
          <a:xfrm>
            <a:off x="4508467" y="2159040"/>
            <a:ext cx="1274557" cy="364364"/>
          </a:xfrm>
          <a:custGeom>
            <a:avLst/>
            <a:gdLst>
              <a:gd name="connsiteX0" fmla="*/ 1222 w 1249679"/>
              <a:gd name="connsiteY0" fmla="*/ 0 h 357252"/>
              <a:gd name="connsiteX1" fmla="*/ 254656 w 1249679"/>
              <a:gd name="connsiteY1" fmla="*/ 0 h 357252"/>
              <a:gd name="connsiteX2" fmla="*/ 254656 w 1249679"/>
              <a:gd name="connsiteY2" fmla="*/ 178626 h 357252"/>
              <a:gd name="connsiteX3" fmla="*/ 254656 w 1249679"/>
              <a:gd name="connsiteY3" fmla="*/ 178626 h 357252"/>
              <a:gd name="connsiteX4" fmla="*/ 254656 w 1249679"/>
              <a:gd name="connsiteY4" fmla="*/ 0 h 357252"/>
              <a:gd name="connsiteX5" fmla="*/ 459125 w 1249679"/>
              <a:gd name="connsiteY5" fmla="*/ 0 h 357252"/>
              <a:gd name="connsiteX6" fmla="*/ 459125 w 1249679"/>
              <a:gd name="connsiteY6" fmla="*/ 178626 h 357252"/>
              <a:gd name="connsiteX7" fmla="*/ 459125 w 1249679"/>
              <a:gd name="connsiteY7" fmla="*/ 178626 h 357252"/>
              <a:gd name="connsiteX8" fmla="*/ 459125 w 1249679"/>
              <a:gd name="connsiteY8" fmla="*/ 0 h 357252"/>
              <a:gd name="connsiteX9" fmla="*/ 710063 w 1249679"/>
              <a:gd name="connsiteY9" fmla="*/ 0 h 357252"/>
              <a:gd name="connsiteX10" fmla="*/ 899661 w 1249679"/>
              <a:gd name="connsiteY10" fmla="*/ 0 h 357252"/>
              <a:gd name="connsiteX11" fmla="*/ 1249679 w 1249679"/>
              <a:gd name="connsiteY11" fmla="*/ 0 h 357252"/>
              <a:gd name="connsiteX12" fmla="*/ 1249679 w 1249679"/>
              <a:gd name="connsiteY12" fmla="*/ 357252 h 357252"/>
              <a:gd name="connsiteX13" fmla="*/ 1065095 w 1249679"/>
              <a:gd name="connsiteY13" fmla="*/ 357252 h 357252"/>
              <a:gd name="connsiteX14" fmla="*/ 929402 w 1249679"/>
              <a:gd name="connsiteY14" fmla="*/ 357252 h 357252"/>
              <a:gd name="connsiteX15" fmla="*/ 927542 w 1249679"/>
              <a:gd name="connsiteY15" fmla="*/ 357252 h 357252"/>
              <a:gd name="connsiteX16" fmla="*/ 677537 w 1249679"/>
              <a:gd name="connsiteY16" fmla="*/ 357252 h 357252"/>
              <a:gd name="connsiteX17" fmla="*/ 677537 w 1249679"/>
              <a:gd name="connsiteY17" fmla="*/ 178626 h 357252"/>
              <a:gd name="connsiteX18" fmla="*/ 676604 w 1249679"/>
              <a:gd name="connsiteY18" fmla="*/ 178626 h 357252"/>
              <a:gd name="connsiteX19" fmla="*/ 676604 w 1249679"/>
              <a:gd name="connsiteY19" fmla="*/ 357252 h 357252"/>
              <a:gd name="connsiteX20" fmla="*/ 574370 w 1249679"/>
              <a:gd name="connsiteY20" fmla="*/ 357252 h 357252"/>
              <a:gd name="connsiteX21" fmla="*/ 573443 w 1249679"/>
              <a:gd name="connsiteY21" fmla="*/ 357252 h 357252"/>
              <a:gd name="connsiteX22" fmla="*/ 425667 w 1249679"/>
              <a:gd name="connsiteY22" fmla="*/ 357252 h 357252"/>
              <a:gd name="connsiteX23" fmla="*/ 425667 w 1249679"/>
              <a:gd name="connsiteY23" fmla="*/ 178626 h 357252"/>
              <a:gd name="connsiteX24" fmla="*/ 425666 w 1249679"/>
              <a:gd name="connsiteY24" fmla="*/ 178626 h 357252"/>
              <a:gd name="connsiteX25" fmla="*/ 425666 w 1249679"/>
              <a:gd name="connsiteY25" fmla="*/ 357252 h 357252"/>
              <a:gd name="connsiteX26" fmla="*/ 0 w 1249679"/>
              <a:gd name="connsiteY26" fmla="*/ 357252 h 357252"/>
              <a:gd name="connsiteX27" fmla="*/ 0 w 1249679"/>
              <a:gd name="connsiteY27" fmla="*/ 178626 h 357252"/>
              <a:gd name="connsiteX28" fmla="*/ 1222 w 1249679"/>
              <a:gd name="connsiteY28" fmla="*/ 178626 h 35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49679" h="357252">
                <a:moveTo>
                  <a:pt x="1222" y="0"/>
                </a:moveTo>
                <a:lnTo>
                  <a:pt x="254656" y="0"/>
                </a:lnTo>
                <a:lnTo>
                  <a:pt x="254656" y="178626"/>
                </a:lnTo>
                <a:lnTo>
                  <a:pt x="254656" y="178626"/>
                </a:lnTo>
                <a:lnTo>
                  <a:pt x="254656" y="0"/>
                </a:lnTo>
                <a:lnTo>
                  <a:pt x="459125" y="0"/>
                </a:lnTo>
                <a:lnTo>
                  <a:pt x="459125" y="178626"/>
                </a:lnTo>
                <a:lnTo>
                  <a:pt x="459125" y="178626"/>
                </a:lnTo>
                <a:lnTo>
                  <a:pt x="459125" y="0"/>
                </a:lnTo>
                <a:lnTo>
                  <a:pt x="710063" y="0"/>
                </a:lnTo>
                <a:lnTo>
                  <a:pt x="899661" y="0"/>
                </a:lnTo>
                <a:lnTo>
                  <a:pt x="1249679" y="0"/>
                </a:lnTo>
                <a:lnTo>
                  <a:pt x="1249679" y="357252"/>
                </a:lnTo>
                <a:lnTo>
                  <a:pt x="1065095" y="357252"/>
                </a:lnTo>
                <a:lnTo>
                  <a:pt x="929402" y="357252"/>
                </a:lnTo>
                <a:lnTo>
                  <a:pt x="927542" y="357252"/>
                </a:lnTo>
                <a:lnTo>
                  <a:pt x="677537" y="357252"/>
                </a:lnTo>
                <a:lnTo>
                  <a:pt x="677537" y="178626"/>
                </a:lnTo>
                <a:lnTo>
                  <a:pt x="676604" y="178626"/>
                </a:lnTo>
                <a:lnTo>
                  <a:pt x="676604" y="357252"/>
                </a:lnTo>
                <a:lnTo>
                  <a:pt x="574370" y="357252"/>
                </a:lnTo>
                <a:lnTo>
                  <a:pt x="573443" y="357252"/>
                </a:lnTo>
                <a:lnTo>
                  <a:pt x="425667" y="357252"/>
                </a:lnTo>
                <a:lnTo>
                  <a:pt x="425667" y="178626"/>
                </a:lnTo>
                <a:lnTo>
                  <a:pt x="425666" y="178626"/>
                </a:lnTo>
                <a:lnTo>
                  <a:pt x="425666" y="357252"/>
                </a:lnTo>
                <a:lnTo>
                  <a:pt x="0" y="357252"/>
                </a:lnTo>
                <a:lnTo>
                  <a:pt x="0" y="178626"/>
                </a:lnTo>
                <a:lnTo>
                  <a:pt x="1222" y="178626"/>
                </a:lnTo>
                <a:close/>
              </a:path>
            </a:pathLst>
          </a:custGeom>
          <a:solidFill>
            <a:srgbClr val="80B6E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13" name="Group 12"/>
          <p:cNvGrpSpPr/>
          <p:nvPr/>
        </p:nvGrpSpPr>
        <p:grpSpPr>
          <a:xfrm>
            <a:off x="9742791" y="496"/>
            <a:ext cx="3044973" cy="2225910"/>
            <a:chOff x="9551758" y="486"/>
            <a:chExt cx="2985539" cy="2182463"/>
          </a:xfrm>
        </p:grpSpPr>
        <p:sp>
          <p:nvSpPr>
            <p:cNvPr id="17"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18"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grpSp>
        <p:nvGrpSpPr>
          <p:cNvPr id="19" name="Group 18"/>
          <p:cNvGrpSpPr/>
          <p:nvPr/>
        </p:nvGrpSpPr>
        <p:grpSpPr>
          <a:xfrm>
            <a:off x="5954323" y="1871682"/>
            <a:ext cx="2441607" cy="1221156"/>
            <a:chOff x="5837237" y="1835150"/>
            <a:chExt cx="2393950" cy="1197320"/>
          </a:xfrm>
        </p:grpSpPr>
        <p:sp>
          <p:nvSpPr>
            <p:cNvPr id="20" name="Round Same Side Corner Rectangle 19"/>
            <p:cNvSpPr/>
            <p:nvPr/>
          </p:nvSpPr>
          <p:spPr>
            <a:xfrm>
              <a:off x="5837237" y="1835150"/>
              <a:ext cx="2393950" cy="1197320"/>
            </a:xfrm>
            <a:prstGeom prst="round2SameRect">
              <a:avLst>
                <a:gd name="adj1" fmla="val 2347"/>
                <a:gd name="adj2" fmla="val 0"/>
              </a:avLst>
            </a:prstGeom>
            <a:gradFill>
              <a:gsLst>
                <a:gs pos="0">
                  <a:srgbClr val="383838"/>
                </a:gs>
                <a:gs pos="100000">
                  <a:srgbClr val="12121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21" name="Group 20"/>
            <p:cNvGrpSpPr/>
            <p:nvPr/>
          </p:nvGrpSpPr>
          <p:grpSpPr>
            <a:xfrm>
              <a:off x="6255081" y="1990235"/>
              <a:ext cx="1577975" cy="904511"/>
              <a:chOff x="6255081" y="1990235"/>
              <a:chExt cx="1577975" cy="904511"/>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5302" y="1990235"/>
                <a:ext cx="557535" cy="557535"/>
              </a:xfrm>
              <a:prstGeom prst="roundRect">
                <a:avLst/>
              </a:prstGeom>
              <a:ln w="19050">
                <a:solidFill>
                  <a:schemeClr val="bg1"/>
                </a:solidFill>
              </a:ln>
              <a:scene3d>
                <a:camera prst="orthographicFront"/>
                <a:lightRig rig="threePt" dir="t"/>
              </a:scene3d>
              <a:sp3d>
                <a:bevelT prst="relaxedInset"/>
              </a:sp3d>
            </p:spPr>
          </p:pic>
          <p:sp>
            <p:nvSpPr>
              <p:cNvPr id="23" name="TextBox 22"/>
              <p:cNvSpPr txBox="1"/>
              <p:nvPr/>
            </p:nvSpPr>
            <p:spPr>
              <a:xfrm>
                <a:off x="6255081" y="2614028"/>
                <a:ext cx="1577975" cy="280718"/>
              </a:xfrm>
              <a:prstGeom prst="rect">
                <a:avLst/>
              </a:prstGeom>
              <a:noFill/>
            </p:spPr>
            <p:txBody>
              <a:bodyPr wrap="square" rtlCol="0">
                <a:spAutoFit/>
              </a:bodyPr>
              <a:lstStyle/>
              <a:p>
                <a:pPr algn="ctr" defTabSz="932597"/>
                <a:r>
                  <a:rPr lang="en-US" sz="1224" dirty="0">
                    <a:solidFill>
                      <a:prstClr val="white">
                        <a:lumMod val="75000"/>
                      </a:prstClr>
                    </a:solidFill>
                  </a:rPr>
                  <a:t>Britta Simon</a:t>
                </a:r>
              </a:p>
            </p:txBody>
          </p:sp>
        </p:grpSp>
      </p:grpSp>
      <p:pic>
        <p:nvPicPr>
          <p:cNvPr id="15" name="Picture 3" descr="\\windesign\Shared\zachshal\Assets\Hands\Ha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5333" y="2270979"/>
            <a:ext cx="2120788" cy="486179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bwMode="auto">
          <a:xfrm>
            <a:off x="0" y="3730"/>
            <a:ext cx="4992914" cy="94296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err="1">
              <a:ln w="3175">
                <a:noFill/>
              </a:ln>
              <a:solidFill>
                <a:srgbClr val="FFFFFF"/>
              </a:solidFill>
            </a:endParaRPr>
          </a:p>
        </p:txBody>
      </p:sp>
      <p:sp>
        <p:nvSpPr>
          <p:cNvPr id="25" name="Title 1"/>
          <p:cNvSpPr txBox="1">
            <a:spLocks/>
          </p:cNvSpPr>
          <p:nvPr/>
        </p:nvSpPr>
        <p:spPr>
          <a:xfrm>
            <a:off x="360836" y="281311"/>
            <a:ext cx="3819278" cy="3877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800" b="1" dirty="0">
                <a:solidFill>
                  <a:schemeClr val="tx1"/>
                </a:solidFill>
                <a:latin typeface="+mn-lt"/>
              </a:rPr>
              <a:t>“HARD” BLOCK OPTION</a:t>
            </a:r>
          </a:p>
        </p:txBody>
      </p:sp>
    </p:spTree>
    <p:extLst>
      <p:ext uri="{BB962C8B-B14F-4D97-AF65-F5344CB8AC3E}">
        <p14:creationId xmlns:p14="http://schemas.microsoft.com/office/powerpoint/2010/main" val="144313054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28000" decel="72000" fill="hold" nodeType="clickEffect">
                                  <p:stCondLst>
                                    <p:cond delay="0"/>
                                  </p:stCondLst>
                                  <p:childTnLst>
                                    <p:animMotion origin="layout" path="M 1.11022E-16 -2.22222E-6 L -0.16797 -0.01227 " pathEditMode="relative" rAng="0" ptsTypes="AA">
                                      <p:cBhvr>
                                        <p:cTn id="6" dur="750" fill="hold"/>
                                        <p:tgtEl>
                                          <p:spTgt spid="15"/>
                                        </p:tgtEl>
                                        <p:attrNameLst>
                                          <p:attrName>ppt_x</p:attrName>
                                          <p:attrName>ppt_y</p:attrName>
                                        </p:attrNameLst>
                                      </p:cBhvr>
                                      <p:rCtr x="-8398" y="-625"/>
                                    </p:animMotion>
                                  </p:childTnLst>
                                </p:cTn>
                              </p:par>
                              <p:par>
                                <p:cTn id="7" presetID="6" presetClass="emph" presetSubtype="0" decel="100000" fill="hold" nodeType="withEffect">
                                  <p:stCondLst>
                                    <p:cond delay="500"/>
                                  </p:stCondLst>
                                  <p:childTnLst>
                                    <p:animScale>
                                      <p:cBhvr>
                                        <p:cTn id="8" dur="250" fill="hold"/>
                                        <p:tgtEl>
                                          <p:spTgt spid="15"/>
                                        </p:tgtEl>
                                      </p:cBhvr>
                                      <p:by x="95000" y="95000"/>
                                    </p:animScale>
                                  </p:childTnLst>
                                </p:cTn>
                              </p:par>
                            </p:childTnLst>
                          </p:cTn>
                        </p:par>
                        <p:par>
                          <p:cTn id="9" fill="hold">
                            <p:stCondLst>
                              <p:cond delay="750"/>
                            </p:stCondLst>
                            <p:childTnLst>
                              <p:par>
                                <p:cTn id="10" presetID="42" presetClass="path" presetSubtype="0" accel="50000" decel="50000" fill="hold" nodeType="afterEffect">
                                  <p:stCondLst>
                                    <p:cond delay="0"/>
                                  </p:stCondLst>
                                  <p:childTnLst>
                                    <p:animMotion origin="layout" path="M -0.16797 -0.01227 L -0.04479 0.23079 " pathEditMode="relative" rAng="0" ptsTypes="AA">
                                      <p:cBhvr>
                                        <p:cTn id="11" dur="750" fill="hold"/>
                                        <p:tgtEl>
                                          <p:spTgt spid="15"/>
                                        </p:tgtEl>
                                        <p:attrNameLst>
                                          <p:attrName>ppt_x</p:attrName>
                                          <p:attrName>ppt_y</p:attrName>
                                        </p:attrNameLst>
                                      </p:cBhvr>
                                      <p:rCtr x="6159" y="12153"/>
                                    </p:animMotion>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
                                        <p:tgtEl>
                                          <p:spTgt spid="10"/>
                                        </p:tgtEl>
                                      </p:cBhvr>
                                    </p:animEffect>
                                  </p:childTnLst>
                                </p:cTn>
                              </p:par>
                              <p:par>
                                <p:cTn id="15" presetID="42" presetClass="path" presetSubtype="0" accel="50000" decel="50000" fill="hold" grpId="1" nodeType="withEffect">
                                  <p:stCondLst>
                                    <p:cond delay="0"/>
                                  </p:stCondLst>
                                  <p:childTnLst>
                                    <p:animMotion origin="layout" path="M 2.70833E-6 1.11111E-6 L 0.11875 0.22268 " pathEditMode="relative" rAng="0" ptsTypes="AA">
                                      <p:cBhvr>
                                        <p:cTn id="16" dur="750" fill="hold"/>
                                        <p:tgtEl>
                                          <p:spTgt spid="10"/>
                                        </p:tgtEl>
                                        <p:attrNameLst>
                                          <p:attrName>ppt_x</p:attrName>
                                          <p:attrName>ppt_y</p:attrName>
                                        </p:attrNameLst>
                                      </p:cBhvr>
                                      <p:rCtr x="5937" y="11134"/>
                                    </p:animMotion>
                                  </p:childTnLst>
                                </p:cTn>
                              </p:par>
                              <p:par>
                                <p:cTn id="17" presetID="6" presetClass="emph" presetSubtype="0" fill="hold" nodeType="withEffect">
                                  <p:stCondLst>
                                    <p:cond delay="900"/>
                                  </p:stCondLst>
                                  <p:childTnLst>
                                    <p:animScale>
                                      <p:cBhvr>
                                        <p:cTn id="18" dur="250"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94327" y="1023273"/>
            <a:ext cx="6589454" cy="5292995"/>
          </a:xfrm>
          <a:prstGeom prst="rect">
            <a:avLst/>
          </a:prstGeom>
        </p:spPr>
      </p:pic>
      <p:pic>
        <p:nvPicPr>
          <p:cNvPr id="4" name="Picture 3"/>
          <p:cNvPicPr>
            <a:picLocks noChangeAspect="1"/>
          </p:cNvPicPr>
          <p:nvPr/>
        </p:nvPicPr>
        <p:blipFill rotWithShape="1">
          <a:blip r:embed="rId5"/>
          <a:srcRect l="1400" t="22812" r="11131" b="4538"/>
          <a:stretch/>
        </p:blipFill>
        <p:spPr>
          <a:xfrm>
            <a:off x="5783022" y="1818576"/>
            <a:ext cx="6471231" cy="3634562"/>
          </a:xfrm>
          <a:prstGeom prst="rect">
            <a:avLst/>
          </a:prstGeom>
        </p:spPr>
      </p:pic>
      <p:sp>
        <p:nvSpPr>
          <p:cNvPr id="6" name="Rectangle 5"/>
          <p:cNvSpPr/>
          <p:nvPr/>
        </p:nvSpPr>
        <p:spPr>
          <a:xfrm>
            <a:off x="5917084" y="4944740"/>
            <a:ext cx="2516086" cy="1010320"/>
          </a:xfrm>
          <a:prstGeom prst="rect">
            <a:avLst/>
          </a:prstGeom>
          <a:solidFill>
            <a:srgbClr val="C0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23" name="Group 22"/>
          <p:cNvGrpSpPr/>
          <p:nvPr/>
        </p:nvGrpSpPr>
        <p:grpSpPr>
          <a:xfrm>
            <a:off x="5954323" y="1871682"/>
            <a:ext cx="2441607" cy="1221156"/>
            <a:chOff x="5837237" y="1835150"/>
            <a:chExt cx="2393950" cy="1197320"/>
          </a:xfrm>
        </p:grpSpPr>
        <p:sp>
          <p:nvSpPr>
            <p:cNvPr id="15" name="Round Same Side Corner Rectangle 14"/>
            <p:cNvSpPr/>
            <p:nvPr/>
          </p:nvSpPr>
          <p:spPr>
            <a:xfrm>
              <a:off x="5837237" y="1835150"/>
              <a:ext cx="2393950" cy="1197320"/>
            </a:xfrm>
            <a:prstGeom prst="round2SameRect">
              <a:avLst>
                <a:gd name="adj1" fmla="val 2347"/>
                <a:gd name="adj2" fmla="val 0"/>
              </a:avLst>
            </a:prstGeom>
            <a:gradFill>
              <a:gsLst>
                <a:gs pos="0">
                  <a:srgbClr val="383838"/>
                </a:gs>
                <a:gs pos="100000">
                  <a:srgbClr val="12121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22" name="Group 21"/>
            <p:cNvGrpSpPr/>
            <p:nvPr/>
          </p:nvGrpSpPr>
          <p:grpSpPr>
            <a:xfrm>
              <a:off x="6255081" y="1990235"/>
              <a:ext cx="1577975" cy="904511"/>
              <a:chOff x="6255081" y="1990235"/>
              <a:chExt cx="1577975" cy="904511"/>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5302" y="1990235"/>
                <a:ext cx="557535" cy="557535"/>
              </a:xfrm>
              <a:prstGeom prst="roundRect">
                <a:avLst/>
              </a:prstGeom>
              <a:ln w="19050">
                <a:solidFill>
                  <a:schemeClr val="bg1"/>
                </a:solidFill>
              </a:ln>
              <a:scene3d>
                <a:camera prst="orthographicFront"/>
                <a:lightRig rig="threePt" dir="t"/>
              </a:scene3d>
              <a:sp3d>
                <a:bevelT prst="relaxedInset"/>
              </a:sp3d>
            </p:spPr>
          </p:pic>
          <p:sp>
            <p:nvSpPr>
              <p:cNvPr id="14" name="TextBox 13"/>
              <p:cNvSpPr txBox="1"/>
              <p:nvPr/>
            </p:nvSpPr>
            <p:spPr>
              <a:xfrm>
                <a:off x="6255081" y="2614028"/>
                <a:ext cx="1577975" cy="280718"/>
              </a:xfrm>
              <a:prstGeom prst="rect">
                <a:avLst/>
              </a:prstGeom>
              <a:noFill/>
            </p:spPr>
            <p:txBody>
              <a:bodyPr wrap="square" rtlCol="0">
                <a:spAutoFit/>
              </a:bodyPr>
              <a:lstStyle/>
              <a:p>
                <a:pPr algn="ctr" defTabSz="932597"/>
                <a:r>
                  <a:rPr lang="en-US" sz="1224" dirty="0">
                    <a:solidFill>
                      <a:prstClr val="white">
                        <a:lumMod val="75000"/>
                      </a:prstClr>
                    </a:solidFill>
                  </a:rPr>
                  <a:t>Britta Simon</a:t>
                </a:r>
              </a:p>
            </p:txBody>
          </p:sp>
        </p:grpSp>
      </p:grpSp>
      <p:sp>
        <p:nvSpPr>
          <p:cNvPr id="7" name="Rectangle 6"/>
          <p:cNvSpPr/>
          <p:nvPr/>
        </p:nvSpPr>
        <p:spPr>
          <a:xfrm>
            <a:off x="5783022" y="5294466"/>
            <a:ext cx="6471231" cy="874316"/>
          </a:xfrm>
          <a:prstGeom prst="rect">
            <a:avLst/>
          </a:prstGeom>
          <a:solidFill>
            <a:srgbClr val="C0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8" name="Rectangle 7"/>
          <p:cNvSpPr/>
          <p:nvPr/>
        </p:nvSpPr>
        <p:spPr>
          <a:xfrm>
            <a:off x="8486601" y="4727781"/>
            <a:ext cx="3767652" cy="1441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9" name="Rectangle 8"/>
          <p:cNvSpPr/>
          <p:nvPr/>
        </p:nvSpPr>
        <p:spPr>
          <a:xfrm>
            <a:off x="6078346" y="3676011"/>
            <a:ext cx="2121673" cy="60619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2" name="Rectangle 1"/>
          <p:cNvSpPr/>
          <p:nvPr/>
        </p:nvSpPr>
        <p:spPr>
          <a:xfrm>
            <a:off x="3952457" y="2270980"/>
            <a:ext cx="4534427" cy="2243079"/>
          </a:xfrm>
          <a:prstGeom prst="rect">
            <a:avLst/>
          </a:prstGeom>
          <a:solidFill>
            <a:schemeClr val="tx1"/>
          </a:solidFill>
          <a:ln w="28575">
            <a:solidFill>
              <a:srgbClr val="F3692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5" name="Rectangle 4"/>
          <p:cNvSpPr/>
          <p:nvPr/>
        </p:nvSpPr>
        <p:spPr>
          <a:xfrm>
            <a:off x="8200019" y="2270979"/>
            <a:ext cx="286582" cy="252425"/>
          </a:xfrm>
          <a:prstGeom prst="rect">
            <a:avLst/>
          </a:prstGeom>
          <a:solidFill>
            <a:srgbClr val="F3692B"/>
          </a:solidFill>
          <a:ln>
            <a:solidFill>
              <a:srgbClr val="F36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schemeClr val="tx1"/>
              </a:solidFill>
            </a:endParaRPr>
          </a:p>
        </p:txBody>
      </p:sp>
      <p:sp>
        <p:nvSpPr>
          <p:cNvPr id="11" name="Multiply 10"/>
          <p:cNvSpPr/>
          <p:nvPr/>
        </p:nvSpPr>
        <p:spPr>
          <a:xfrm>
            <a:off x="8249402" y="2303284"/>
            <a:ext cx="187816" cy="187816"/>
          </a:xfrm>
          <a:prstGeom prst="mathMultiply">
            <a:avLst>
              <a:gd name="adj1" fmla="val 800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chemeClr val="tx1"/>
              </a:solidFill>
            </a:endParaRPr>
          </a:p>
        </p:txBody>
      </p:sp>
      <p:sp>
        <p:nvSpPr>
          <p:cNvPr id="13" name="TextBox 12"/>
          <p:cNvSpPr txBox="1"/>
          <p:nvPr/>
        </p:nvSpPr>
        <p:spPr>
          <a:xfrm>
            <a:off x="4182054" y="2508161"/>
            <a:ext cx="3823673" cy="990628"/>
          </a:xfrm>
          <a:prstGeom prst="rect">
            <a:avLst/>
          </a:prstGeom>
          <a:noFill/>
        </p:spPr>
        <p:txBody>
          <a:bodyPr wrap="square" rtlCol="0">
            <a:spAutoFit/>
          </a:bodyPr>
          <a:lstStyle/>
          <a:p>
            <a:pPr defTabSz="932597"/>
            <a:r>
              <a:rPr lang="en-US" sz="1428" dirty="0">
                <a:solidFill>
                  <a:srgbClr val="F3692B"/>
                </a:solidFill>
                <a:cs typeface="Segoe UI" panose="020B0502040204020203" pitchFamily="34" charset="0"/>
              </a:rPr>
              <a:t>WARNING!</a:t>
            </a:r>
          </a:p>
          <a:p>
            <a:pPr defTabSz="932597"/>
            <a:endParaRPr lang="en-US" sz="1428" dirty="0">
              <a:solidFill>
                <a:prstClr val="black"/>
              </a:solidFill>
              <a:cs typeface="Segoe UI" panose="020B0502040204020203" pitchFamily="34" charset="0"/>
            </a:endParaRPr>
          </a:p>
          <a:p>
            <a:pPr defTabSz="932597"/>
            <a:r>
              <a:rPr lang="en-US" sz="1428" dirty="0">
                <a:solidFill>
                  <a:prstClr val="black"/>
                </a:solidFill>
                <a:cs typeface="Segoe UI" panose="020B0502040204020203" pitchFamily="34" charset="0"/>
              </a:rPr>
              <a:t>Pasting content from a corporate document to a public location is not allowed.</a:t>
            </a:r>
            <a:endParaRPr lang="en-US" sz="1836" dirty="0">
              <a:solidFill>
                <a:prstClr val="black"/>
              </a:solidFill>
              <a:cs typeface="Segoe UI" panose="020B0502040204020203" pitchFamily="34" charset="0"/>
            </a:endParaRPr>
          </a:p>
        </p:txBody>
      </p:sp>
      <p:sp>
        <p:nvSpPr>
          <p:cNvPr id="16" name="Rectangle 15"/>
          <p:cNvSpPr/>
          <p:nvPr/>
        </p:nvSpPr>
        <p:spPr>
          <a:xfrm>
            <a:off x="6786941" y="3882199"/>
            <a:ext cx="1384215" cy="349726"/>
          </a:xfrm>
          <a:prstGeom prst="rect">
            <a:avLst/>
          </a:prstGeom>
          <a:solidFill>
            <a:srgbClr val="F3692B"/>
          </a:solidFill>
          <a:ln>
            <a:solidFill>
              <a:srgbClr val="F36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
        <p:nvSpPr>
          <p:cNvPr id="17" name="TextBox 16"/>
          <p:cNvSpPr txBox="1"/>
          <p:nvPr/>
        </p:nvSpPr>
        <p:spPr>
          <a:xfrm>
            <a:off x="6830661" y="3903448"/>
            <a:ext cx="1306489" cy="318286"/>
          </a:xfrm>
          <a:prstGeom prst="rect">
            <a:avLst/>
          </a:prstGeom>
          <a:noFill/>
        </p:spPr>
        <p:txBody>
          <a:bodyPr wrap="square" rtlCol="0">
            <a:spAutoFit/>
          </a:bodyPr>
          <a:lstStyle/>
          <a:p>
            <a:pPr algn="ctr" defTabSz="932597"/>
            <a:r>
              <a:rPr lang="en-US" sz="1428" dirty="0">
                <a:solidFill>
                  <a:prstClr val="white"/>
                </a:solidFill>
                <a:cs typeface="Segoe UI" panose="020B0502040204020203" pitchFamily="34" charset="0"/>
              </a:rPr>
              <a:t>OK</a:t>
            </a:r>
            <a:endParaRPr lang="en-US" sz="1836" dirty="0">
              <a:solidFill>
                <a:prstClr val="white"/>
              </a:solidFill>
              <a:cs typeface="Segoe UI" panose="020B0502040204020203" pitchFamily="34" charset="0"/>
            </a:endParaRPr>
          </a:p>
        </p:txBody>
      </p:sp>
      <p:grpSp>
        <p:nvGrpSpPr>
          <p:cNvPr id="19" name="Group 18"/>
          <p:cNvGrpSpPr/>
          <p:nvPr/>
        </p:nvGrpSpPr>
        <p:grpSpPr>
          <a:xfrm>
            <a:off x="9742791" y="496"/>
            <a:ext cx="3044973" cy="2225910"/>
            <a:chOff x="9551758" y="486"/>
            <a:chExt cx="2985539" cy="2182463"/>
          </a:xfrm>
        </p:grpSpPr>
        <p:sp>
          <p:nvSpPr>
            <p:cNvPr id="20"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21"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sp>
        <p:nvSpPr>
          <p:cNvPr id="24" name="Rectangle 23"/>
          <p:cNvSpPr/>
          <p:nvPr/>
        </p:nvSpPr>
        <p:spPr bwMode="auto">
          <a:xfrm>
            <a:off x="0" y="3730"/>
            <a:ext cx="4992914" cy="94296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err="1">
              <a:ln w="3175">
                <a:noFill/>
              </a:ln>
              <a:solidFill>
                <a:srgbClr val="FFFFFF"/>
              </a:solidFill>
            </a:endParaRPr>
          </a:p>
        </p:txBody>
      </p:sp>
      <p:sp>
        <p:nvSpPr>
          <p:cNvPr id="25" name="Title 1"/>
          <p:cNvSpPr txBox="1">
            <a:spLocks/>
          </p:cNvSpPr>
          <p:nvPr/>
        </p:nvSpPr>
        <p:spPr>
          <a:xfrm>
            <a:off x="360836" y="281311"/>
            <a:ext cx="3819278" cy="3877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800" b="1" dirty="0">
                <a:solidFill>
                  <a:schemeClr val="tx1"/>
                </a:solidFill>
                <a:latin typeface="+mn-lt"/>
              </a:rPr>
              <a:t>“HARD” BLOCK OPTION</a:t>
            </a:r>
          </a:p>
        </p:txBody>
      </p:sp>
    </p:spTree>
    <p:extLst>
      <p:ext uri="{BB962C8B-B14F-4D97-AF65-F5344CB8AC3E}">
        <p14:creationId xmlns:p14="http://schemas.microsoft.com/office/powerpoint/2010/main" val="23131851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94327" y="1023273"/>
            <a:ext cx="6589454" cy="5292995"/>
          </a:xfrm>
          <a:prstGeom prst="rect">
            <a:avLst/>
          </a:prstGeom>
        </p:spPr>
      </p:pic>
      <p:pic>
        <p:nvPicPr>
          <p:cNvPr id="4" name="Picture 3"/>
          <p:cNvPicPr>
            <a:picLocks noChangeAspect="1"/>
          </p:cNvPicPr>
          <p:nvPr/>
        </p:nvPicPr>
        <p:blipFill rotWithShape="1">
          <a:blip r:embed="rId5"/>
          <a:srcRect l="1400" t="22812" r="11131" b="4538"/>
          <a:stretch/>
        </p:blipFill>
        <p:spPr>
          <a:xfrm>
            <a:off x="5783022" y="1818576"/>
            <a:ext cx="6471231" cy="3634562"/>
          </a:xfrm>
          <a:prstGeom prst="rect">
            <a:avLst/>
          </a:prstGeom>
        </p:spPr>
      </p:pic>
      <p:sp>
        <p:nvSpPr>
          <p:cNvPr id="6" name="Rectangle 5"/>
          <p:cNvSpPr/>
          <p:nvPr/>
        </p:nvSpPr>
        <p:spPr>
          <a:xfrm>
            <a:off x="5917084" y="4944740"/>
            <a:ext cx="2516086" cy="1010320"/>
          </a:xfrm>
          <a:prstGeom prst="rect">
            <a:avLst/>
          </a:prstGeom>
          <a:solidFill>
            <a:srgbClr val="C0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7" name="Rectangle 6"/>
          <p:cNvSpPr/>
          <p:nvPr/>
        </p:nvSpPr>
        <p:spPr>
          <a:xfrm>
            <a:off x="5783022" y="5294466"/>
            <a:ext cx="6471231" cy="874316"/>
          </a:xfrm>
          <a:prstGeom prst="rect">
            <a:avLst/>
          </a:prstGeom>
          <a:solidFill>
            <a:srgbClr val="C0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8" name="Rectangle 7"/>
          <p:cNvSpPr/>
          <p:nvPr/>
        </p:nvSpPr>
        <p:spPr>
          <a:xfrm>
            <a:off x="8486601" y="4727781"/>
            <a:ext cx="3767652" cy="1441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9" name="Rectangle 8"/>
          <p:cNvSpPr/>
          <p:nvPr/>
        </p:nvSpPr>
        <p:spPr>
          <a:xfrm>
            <a:off x="6078346" y="3676011"/>
            <a:ext cx="2121673" cy="60619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10" name="TextBox 9"/>
          <p:cNvSpPr txBox="1"/>
          <p:nvPr/>
        </p:nvSpPr>
        <p:spPr>
          <a:xfrm>
            <a:off x="4631030" y="2159041"/>
            <a:ext cx="2044928" cy="430441"/>
          </a:xfrm>
          <a:prstGeom prst="rect">
            <a:avLst/>
          </a:prstGeom>
          <a:noFill/>
        </p:spPr>
        <p:txBody>
          <a:bodyPr wrap="square" rtlCol="0">
            <a:spAutoFit/>
          </a:bodyPr>
          <a:lstStyle/>
          <a:p>
            <a:pPr defTabSz="932597"/>
            <a:r>
              <a:rPr lang="en-US" sz="714" dirty="0">
                <a:solidFill>
                  <a:prstClr val="black"/>
                </a:solidFill>
              </a:rPr>
              <a:t>2014 total return has increased significantly, outperforming both the S&amp;P 500 and NASDAQ indices. </a:t>
            </a:r>
          </a:p>
        </p:txBody>
      </p:sp>
      <p:sp>
        <p:nvSpPr>
          <p:cNvPr id="14" name="Freeform 13"/>
          <p:cNvSpPr/>
          <p:nvPr/>
        </p:nvSpPr>
        <p:spPr>
          <a:xfrm>
            <a:off x="4508467" y="2159040"/>
            <a:ext cx="1274557" cy="364364"/>
          </a:xfrm>
          <a:custGeom>
            <a:avLst/>
            <a:gdLst>
              <a:gd name="connsiteX0" fmla="*/ 1222 w 1249679"/>
              <a:gd name="connsiteY0" fmla="*/ 0 h 357252"/>
              <a:gd name="connsiteX1" fmla="*/ 254656 w 1249679"/>
              <a:gd name="connsiteY1" fmla="*/ 0 h 357252"/>
              <a:gd name="connsiteX2" fmla="*/ 254656 w 1249679"/>
              <a:gd name="connsiteY2" fmla="*/ 178626 h 357252"/>
              <a:gd name="connsiteX3" fmla="*/ 254656 w 1249679"/>
              <a:gd name="connsiteY3" fmla="*/ 178626 h 357252"/>
              <a:gd name="connsiteX4" fmla="*/ 254656 w 1249679"/>
              <a:gd name="connsiteY4" fmla="*/ 0 h 357252"/>
              <a:gd name="connsiteX5" fmla="*/ 459125 w 1249679"/>
              <a:gd name="connsiteY5" fmla="*/ 0 h 357252"/>
              <a:gd name="connsiteX6" fmla="*/ 459125 w 1249679"/>
              <a:gd name="connsiteY6" fmla="*/ 178626 h 357252"/>
              <a:gd name="connsiteX7" fmla="*/ 459125 w 1249679"/>
              <a:gd name="connsiteY7" fmla="*/ 178626 h 357252"/>
              <a:gd name="connsiteX8" fmla="*/ 459125 w 1249679"/>
              <a:gd name="connsiteY8" fmla="*/ 0 h 357252"/>
              <a:gd name="connsiteX9" fmla="*/ 710063 w 1249679"/>
              <a:gd name="connsiteY9" fmla="*/ 0 h 357252"/>
              <a:gd name="connsiteX10" fmla="*/ 899661 w 1249679"/>
              <a:gd name="connsiteY10" fmla="*/ 0 h 357252"/>
              <a:gd name="connsiteX11" fmla="*/ 1249679 w 1249679"/>
              <a:gd name="connsiteY11" fmla="*/ 0 h 357252"/>
              <a:gd name="connsiteX12" fmla="*/ 1249679 w 1249679"/>
              <a:gd name="connsiteY12" fmla="*/ 357252 h 357252"/>
              <a:gd name="connsiteX13" fmla="*/ 1065095 w 1249679"/>
              <a:gd name="connsiteY13" fmla="*/ 357252 h 357252"/>
              <a:gd name="connsiteX14" fmla="*/ 929402 w 1249679"/>
              <a:gd name="connsiteY14" fmla="*/ 357252 h 357252"/>
              <a:gd name="connsiteX15" fmla="*/ 927542 w 1249679"/>
              <a:gd name="connsiteY15" fmla="*/ 357252 h 357252"/>
              <a:gd name="connsiteX16" fmla="*/ 677537 w 1249679"/>
              <a:gd name="connsiteY16" fmla="*/ 357252 h 357252"/>
              <a:gd name="connsiteX17" fmla="*/ 677537 w 1249679"/>
              <a:gd name="connsiteY17" fmla="*/ 178626 h 357252"/>
              <a:gd name="connsiteX18" fmla="*/ 676604 w 1249679"/>
              <a:gd name="connsiteY18" fmla="*/ 178626 h 357252"/>
              <a:gd name="connsiteX19" fmla="*/ 676604 w 1249679"/>
              <a:gd name="connsiteY19" fmla="*/ 357252 h 357252"/>
              <a:gd name="connsiteX20" fmla="*/ 574370 w 1249679"/>
              <a:gd name="connsiteY20" fmla="*/ 357252 h 357252"/>
              <a:gd name="connsiteX21" fmla="*/ 573443 w 1249679"/>
              <a:gd name="connsiteY21" fmla="*/ 357252 h 357252"/>
              <a:gd name="connsiteX22" fmla="*/ 425667 w 1249679"/>
              <a:gd name="connsiteY22" fmla="*/ 357252 h 357252"/>
              <a:gd name="connsiteX23" fmla="*/ 425667 w 1249679"/>
              <a:gd name="connsiteY23" fmla="*/ 178626 h 357252"/>
              <a:gd name="connsiteX24" fmla="*/ 425666 w 1249679"/>
              <a:gd name="connsiteY24" fmla="*/ 178626 h 357252"/>
              <a:gd name="connsiteX25" fmla="*/ 425666 w 1249679"/>
              <a:gd name="connsiteY25" fmla="*/ 357252 h 357252"/>
              <a:gd name="connsiteX26" fmla="*/ 0 w 1249679"/>
              <a:gd name="connsiteY26" fmla="*/ 357252 h 357252"/>
              <a:gd name="connsiteX27" fmla="*/ 0 w 1249679"/>
              <a:gd name="connsiteY27" fmla="*/ 178626 h 357252"/>
              <a:gd name="connsiteX28" fmla="*/ 1222 w 1249679"/>
              <a:gd name="connsiteY28" fmla="*/ 178626 h 35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49679" h="357252">
                <a:moveTo>
                  <a:pt x="1222" y="0"/>
                </a:moveTo>
                <a:lnTo>
                  <a:pt x="254656" y="0"/>
                </a:lnTo>
                <a:lnTo>
                  <a:pt x="254656" y="178626"/>
                </a:lnTo>
                <a:lnTo>
                  <a:pt x="254656" y="178626"/>
                </a:lnTo>
                <a:lnTo>
                  <a:pt x="254656" y="0"/>
                </a:lnTo>
                <a:lnTo>
                  <a:pt x="459125" y="0"/>
                </a:lnTo>
                <a:lnTo>
                  <a:pt x="459125" y="178626"/>
                </a:lnTo>
                <a:lnTo>
                  <a:pt x="459125" y="178626"/>
                </a:lnTo>
                <a:lnTo>
                  <a:pt x="459125" y="0"/>
                </a:lnTo>
                <a:lnTo>
                  <a:pt x="710063" y="0"/>
                </a:lnTo>
                <a:lnTo>
                  <a:pt x="899661" y="0"/>
                </a:lnTo>
                <a:lnTo>
                  <a:pt x="1249679" y="0"/>
                </a:lnTo>
                <a:lnTo>
                  <a:pt x="1249679" y="357252"/>
                </a:lnTo>
                <a:lnTo>
                  <a:pt x="1065095" y="357252"/>
                </a:lnTo>
                <a:lnTo>
                  <a:pt x="929402" y="357252"/>
                </a:lnTo>
                <a:lnTo>
                  <a:pt x="927542" y="357252"/>
                </a:lnTo>
                <a:lnTo>
                  <a:pt x="677537" y="357252"/>
                </a:lnTo>
                <a:lnTo>
                  <a:pt x="677537" y="178626"/>
                </a:lnTo>
                <a:lnTo>
                  <a:pt x="676604" y="178626"/>
                </a:lnTo>
                <a:lnTo>
                  <a:pt x="676604" y="357252"/>
                </a:lnTo>
                <a:lnTo>
                  <a:pt x="574370" y="357252"/>
                </a:lnTo>
                <a:lnTo>
                  <a:pt x="573443" y="357252"/>
                </a:lnTo>
                <a:lnTo>
                  <a:pt x="425667" y="357252"/>
                </a:lnTo>
                <a:lnTo>
                  <a:pt x="425667" y="178626"/>
                </a:lnTo>
                <a:lnTo>
                  <a:pt x="425666" y="178626"/>
                </a:lnTo>
                <a:lnTo>
                  <a:pt x="425666" y="357252"/>
                </a:lnTo>
                <a:lnTo>
                  <a:pt x="0" y="357252"/>
                </a:lnTo>
                <a:lnTo>
                  <a:pt x="0" y="178626"/>
                </a:lnTo>
                <a:lnTo>
                  <a:pt x="1222" y="178626"/>
                </a:lnTo>
                <a:close/>
              </a:path>
            </a:pathLst>
          </a:custGeom>
          <a:solidFill>
            <a:srgbClr val="80B6E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16" name="Group 15"/>
          <p:cNvGrpSpPr/>
          <p:nvPr/>
        </p:nvGrpSpPr>
        <p:grpSpPr>
          <a:xfrm>
            <a:off x="9742791" y="496"/>
            <a:ext cx="3044973" cy="2225910"/>
            <a:chOff x="9551758" y="486"/>
            <a:chExt cx="2985539" cy="2182463"/>
          </a:xfrm>
        </p:grpSpPr>
        <p:sp>
          <p:nvSpPr>
            <p:cNvPr id="17"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18"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grpSp>
        <p:nvGrpSpPr>
          <p:cNvPr id="19" name="Group 18"/>
          <p:cNvGrpSpPr/>
          <p:nvPr/>
        </p:nvGrpSpPr>
        <p:grpSpPr>
          <a:xfrm>
            <a:off x="5954323" y="1871682"/>
            <a:ext cx="2441607" cy="1221156"/>
            <a:chOff x="5837237" y="1835150"/>
            <a:chExt cx="2393950" cy="1197320"/>
          </a:xfrm>
        </p:grpSpPr>
        <p:sp>
          <p:nvSpPr>
            <p:cNvPr id="20" name="Round Same Side Corner Rectangle 19"/>
            <p:cNvSpPr/>
            <p:nvPr/>
          </p:nvSpPr>
          <p:spPr>
            <a:xfrm>
              <a:off x="5837237" y="1835150"/>
              <a:ext cx="2393950" cy="1197320"/>
            </a:xfrm>
            <a:prstGeom prst="round2SameRect">
              <a:avLst>
                <a:gd name="adj1" fmla="val 2347"/>
                <a:gd name="adj2" fmla="val 0"/>
              </a:avLst>
            </a:prstGeom>
            <a:gradFill>
              <a:gsLst>
                <a:gs pos="0">
                  <a:srgbClr val="383838"/>
                </a:gs>
                <a:gs pos="100000">
                  <a:srgbClr val="12121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21" name="Group 20"/>
            <p:cNvGrpSpPr/>
            <p:nvPr/>
          </p:nvGrpSpPr>
          <p:grpSpPr>
            <a:xfrm>
              <a:off x="6255081" y="1990235"/>
              <a:ext cx="1577975" cy="904511"/>
              <a:chOff x="6255081" y="1990235"/>
              <a:chExt cx="1577975" cy="904511"/>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5302" y="1990235"/>
                <a:ext cx="557535" cy="557535"/>
              </a:xfrm>
              <a:prstGeom prst="roundRect">
                <a:avLst/>
              </a:prstGeom>
              <a:ln w="19050">
                <a:solidFill>
                  <a:schemeClr val="bg1"/>
                </a:solidFill>
              </a:ln>
              <a:scene3d>
                <a:camera prst="orthographicFront"/>
                <a:lightRig rig="threePt" dir="t"/>
              </a:scene3d>
              <a:sp3d>
                <a:bevelT prst="relaxedInset"/>
              </a:sp3d>
            </p:spPr>
          </p:pic>
          <p:sp>
            <p:nvSpPr>
              <p:cNvPr id="23" name="TextBox 22"/>
              <p:cNvSpPr txBox="1"/>
              <p:nvPr/>
            </p:nvSpPr>
            <p:spPr>
              <a:xfrm>
                <a:off x="6255081" y="2614028"/>
                <a:ext cx="1577975" cy="280718"/>
              </a:xfrm>
              <a:prstGeom prst="rect">
                <a:avLst/>
              </a:prstGeom>
              <a:noFill/>
            </p:spPr>
            <p:txBody>
              <a:bodyPr wrap="square" rtlCol="0">
                <a:spAutoFit/>
              </a:bodyPr>
              <a:lstStyle/>
              <a:p>
                <a:pPr algn="ctr" defTabSz="932597"/>
                <a:r>
                  <a:rPr lang="en-US" sz="1224" dirty="0">
                    <a:solidFill>
                      <a:prstClr val="white">
                        <a:lumMod val="75000"/>
                      </a:prstClr>
                    </a:solidFill>
                  </a:rPr>
                  <a:t>Britta Simon</a:t>
                </a:r>
              </a:p>
            </p:txBody>
          </p:sp>
        </p:grpSp>
      </p:grpSp>
      <p:pic>
        <p:nvPicPr>
          <p:cNvPr id="15" name="Picture 3" descr="\\windesign\Shared\zachshal\Assets\Hands\Ha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5333" y="2270979"/>
            <a:ext cx="2120788" cy="486179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bwMode="auto">
          <a:xfrm>
            <a:off x="0" y="3730"/>
            <a:ext cx="4992914" cy="94296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err="1">
              <a:ln w="3175">
                <a:noFill/>
              </a:ln>
              <a:solidFill>
                <a:srgbClr val="FFFFFF"/>
              </a:solidFill>
            </a:endParaRPr>
          </a:p>
        </p:txBody>
      </p:sp>
      <p:sp>
        <p:nvSpPr>
          <p:cNvPr id="25" name="Title 1"/>
          <p:cNvSpPr txBox="1">
            <a:spLocks/>
          </p:cNvSpPr>
          <p:nvPr/>
        </p:nvSpPr>
        <p:spPr>
          <a:xfrm>
            <a:off x="360836" y="281311"/>
            <a:ext cx="3819278" cy="3877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800" b="1" dirty="0">
                <a:solidFill>
                  <a:schemeClr val="tx1"/>
                </a:solidFill>
                <a:latin typeface="+mn-lt"/>
              </a:rPr>
              <a:t>“SOFT” BLOCK OPTION</a:t>
            </a:r>
          </a:p>
        </p:txBody>
      </p:sp>
    </p:spTree>
    <p:extLst>
      <p:ext uri="{BB962C8B-B14F-4D97-AF65-F5344CB8AC3E}">
        <p14:creationId xmlns:p14="http://schemas.microsoft.com/office/powerpoint/2010/main" val="160722203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28000" decel="72000" fill="hold" nodeType="afterEffect">
                                  <p:stCondLst>
                                    <p:cond delay="0"/>
                                  </p:stCondLst>
                                  <p:childTnLst>
                                    <p:animMotion origin="layout" path="M 1.11022E-16 -2.22222E-6 L -0.16797 -0.01227 " pathEditMode="relative" rAng="0" ptsTypes="AA">
                                      <p:cBhvr>
                                        <p:cTn id="6" dur="750" fill="hold"/>
                                        <p:tgtEl>
                                          <p:spTgt spid="15"/>
                                        </p:tgtEl>
                                        <p:attrNameLst>
                                          <p:attrName>ppt_x</p:attrName>
                                          <p:attrName>ppt_y</p:attrName>
                                        </p:attrNameLst>
                                      </p:cBhvr>
                                      <p:rCtr x="-8398" y="-625"/>
                                    </p:animMotion>
                                  </p:childTnLst>
                                </p:cTn>
                              </p:par>
                              <p:par>
                                <p:cTn id="7" presetID="6" presetClass="emph" presetSubtype="0" decel="100000" fill="hold" nodeType="withEffect">
                                  <p:stCondLst>
                                    <p:cond delay="500"/>
                                  </p:stCondLst>
                                  <p:childTnLst>
                                    <p:animScale>
                                      <p:cBhvr>
                                        <p:cTn id="8" dur="250" fill="hold"/>
                                        <p:tgtEl>
                                          <p:spTgt spid="15"/>
                                        </p:tgtEl>
                                      </p:cBhvr>
                                      <p:by x="95000" y="95000"/>
                                    </p:animScale>
                                  </p:childTnLst>
                                </p:cTn>
                              </p:par>
                            </p:childTnLst>
                          </p:cTn>
                        </p:par>
                        <p:par>
                          <p:cTn id="9" fill="hold">
                            <p:stCondLst>
                              <p:cond delay="750"/>
                            </p:stCondLst>
                            <p:childTnLst>
                              <p:par>
                                <p:cTn id="10" presetID="42" presetClass="path" presetSubtype="0" accel="50000" decel="50000" fill="hold" nodeType="afterEffect">
                                  <p:stCondLst>
                                    <p:cond delay="0"/>
                                  </p:stCondLst>
                                  <p:childTnLst>
                                    <p:animMotion origin="layout" path="M -0.16797 -0.01227 L -0.04479 0.23079 " pathEditMode="relative" rAng="0" ptsTypes="AA">
                                      <p:cBhvr>
                                        <p:cTn id="11" dur="750" fill="hold"/>
                                        <p:tgtEl>
                                          <p:spTgt spid="15"/>
                                        </p:tgtEl>
                                        <p:attrNameLst>
                                          <p:attrName>ppt_x</p:attrName>
                                          <p:attrName>ppt_y</p:attrName>
                                        </p:attrNameLst>
                                      </p:cBhvr>
                                      <p:rCtr x="6159" y="12153"/>
                                    </p:animMotion>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
                                        <p:tgtEl>
                                          <p:spTgt spid="10"/>
                                        </p:tgtEl>
                                      </p:cBhvr>
                                    </p:animEffect>
                                  </p:childTnLst>
                                </p:cTn>
                              </p:par>
                              <p:par>
                                <p:cTn id="15" presetID="42" presetClass="path" presetSubtype="0" accel="50000" decel="50000" fill="hold" grpId="1" nodeType="withEffect">
                                  <p:stCondLst>
                                    <p:cond delay="0"/>
                                  </p:stCondLst>
                                  <p:childTnLst>
                                    <p:animMotion origin="layout" path="M 2.70833E-6 1.11111E-6 L 0.11875 0.22268 " pathEditMode="relative" rAng="0" ptsTypes="AA">
                                      <p:cBhvr>
                                        <p:cTn id="16" dur="750" fill="hold"/>
                                        <p:tgtEl>
                                          <p:spTgt spid="10"/>
                                        </p:tgtEl>
                                        <p:attrNameLst>
                                          <p:attrName>ppt_x</p:attrName>
                                          <p:attrName>ppt_y</p:attrName>
                                        </p:attrNameLst>
                                      </p:cBhvr>
                                      <p:rCtr x="5937" y="11134"/>
                                    </p:animMotion>
                                  </p:childTnLst>
                                </p:cTn>
                              </p:par>
                              <p:par>
                                <p:cTn id="17" presetID="6" presetClass="emph" presetSubtype="0" fill="hold" nodeType="withEffect">
                                  <p:stCondLst>
                                    <p:cond delay="900"/>
                                  </p:stCondLst>
                                  <p:childTnLst>
                                    <p:animScale>
                                      <p:cBhvr>
                                        <p:cTn id="18" dur="250"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94327" y="1023273"/>
            <a:ext cx="6589454" cy="5292995"/>
          </a:xfrm>
          <a:prstGeom prst="rect">
            <a:avLst/>
          </a:prstGeom>
        </p:spPr>
      </p:pic>
      <p:pic>
        <p:nvPicPr>
          <p:cNvPr id="4" name="Picture 3"/>
          <p:cNvPicPr>
            <a:picLocks noChangeAspect="1"/>
          </p:cNvPicPr>
          <p:nvPr/>
        </p:nvPicPr>
        <p:blipFill rotWithShape="1">
          <a:blip r:embed="rId5"/>
          <a:srcRect l="1400" t="22812" r="11131" b="4538"/>
          <a:stretch/>
        </p:blipFill>
        <p:spPr>
          <a:xfrm>
            <a:off x="5783022" y="1818576"/>
            <a:ext cx="6471231" cy="3634562"/>
          </a:xfrm>
          <a:prstGeom prst="rect">
            <a:avLst/>
          </a:prstGeom>
        </p:spPr>
      </p:pic>
      <p:sp>
        <p:nvSpPr>
          <p:cNvPr id="6" name="Rectangle 5"/>
          <p:cNvSpPr/>
          <p:nvPr/>
        </p:nvSpPr>
        <p:spPr>
          <a:xfrm>
            <a:off x="5917084" y="4944740"/>
            <a:ext cx="2516086" cy="1010320"/>
          </a:xfrm>
          <a:prstGeom prst="rect">
            <a:avLst/>
          </a:prstGeom>
          <a:solidFill>
            <a:srgbClr val="C0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7" name="Rectangle 6"/>
          <p:cNvSpPr/>
          <p:nvPr/>
        </p:nvSpPr>
        <p:spPr>
          <a:xfrm>
            <a:off x="5783022" y="5294466"/>
            <a:ext cx="6471231" cy="874316"/>
          </a:xfrm>
          <a:prstGeom prst="rect">
            <a:avLst/>
          </a:prstGeom>
          <a:solidFill>
            <a:srgbClr val="C0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8" name="Rectangle 7"/>
          <p:cNvSpPr/>
          <p:nvPr/>
        </p:nvSpPr>
        <p:spPr>
          <a:xfrm>
            <a:off x="8486601" y="4727781"/>
            <a:ext cx="3767652" cy="1441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24" name="Group 23"/>
          <p:cNvGrpSpPr/>
          <p:nvPr/>
        </p:nvGrpSpPr>
        <p:grpSpPr>
          <a:xfrm>
            <a:off x="5954323" y="1871682"/>
            <a:ext cx="2441607" cy="1221156"/>
            <a:chOff x="5837237" y="1835150"/>
            <a:chExt cx="2393950" cy="1197320"/>
          </a:xfrm>
        </p:grpSpPr>
        <p:sp>
          <p:nvSpPr>
            <p:cNvPr id="25" name="Round Same Side Corner Rectangle 24"/>
            <p:cNvSpPr/>
            <p:nvPr/>
          </p:nvSpPr>
          <p:spPr>
            <a:xfrm>
              <a:off x="5837237" y="1835150"/>
              <a:ext cx="2393950" cy="1197320"/>
            </a:xfrm>
            <a:prstGeom prst="round2SameRect">
              <a:avLst>
                <a:gd name="adj1" fmla="val 2347"/>
                <a:gd name="adj2" fmla="val 0"/>
              </a:avLst>
            </a:prstGeom>
            <a:gradFill>
              <a:gsLst>
                <a:gs pos="0">
                  <a:srgbClr val="383838"/>
                </a:gs>
                <a:gs pos="100000">
                  <a:srgbClr val="12121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26" name="Group 25"/>
            <p:cNvGrpSpPr/>
            <p:nvPr/>
          </p:nvGrpSpPr>
          <p:grpSpPr>
            <a:xfrm>
              <a:off x="6255081" y="1990235"/>
              <a:ext cx="1577975" cy="904511"/>
              <a:chOff x="6255081" y="1990235"/>
              <a:chExt cx="1577975" cy="904511"/>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5302" y="1990235"/>
                <a:ext cx="557535" cy="557535"/>
              </a:xfrm>
              <a:prstGeom prst="roundRect">
                <a:avLst/>
              </a:prstGeom>
              <a:ln w="19050">
                <a:solidFill>
                  <a:schemeClr val="bg1"/>
                </a:solidFill>
              </a:ln>
              <a:scene3d>
                <a:camera prst="orthographicFront"/>
                <a:lightRig rig="threePt" dir="t"/>
              </a:scene3d>
              <a:sp3d>
                <a:bevelT prst="relaxedInset"/>
              </a:sp3d>
            </p:spPr>
          </p:pic>
          <p:sp>
            <p:nvSpPr>
              <p:cNvPr id="28" name="TextBox 27"/>
              <p:cNvSpPr txBox="1"/>
              <p:nvPr/>
            </p:nvSpPr>
            <p:spPr>
              <a:xfrm>
                <a:off x="6255081" y="2614028"/>
                <a:ext cx="1577975" cy="280718"/>
              </a:xfrm>
              <a:prstGeom prst="rect">
                <a:avLst/>
              </a:prstGeom>
              <a:noFill/>
            </p:spPr>
            <p:txBody>
              <a:bodyPr wrap="square" rtlCol="0">
                <a:spAutoFit/>
              </a:bodyPr>
              <a:lstStyle/>
              <a:p>
                <a:pPr algn="ctr" defTabSz="932597"/>
                <a:r>
                  <a:rPr lang="en-US" sz="1224" dirty="0">
                    <a:solidFill>
                      <a:prstClr val="white">
                        <a:lumMod val="75000"/>
                      </a:prstClr>
                    </a:solidFill>
                  </a:rPr>
                  <a:t>Britta Simon</a:t>
                </a:r>
              </a:p>
            </p:txBody>
          </p:sp>
        </p:grpSp>
      </p:grpSp>
      <p:sp>
        <p:nvSpPr>
          <p:cNvPr id="9" name="Rectangle 8"/>
          <p:cNvSpPr/>
          <p:nvPr/>
        </p:nvSpPr>
        <p:spPr>
          <a:xfrm>
            <a:off x="6078346" y="3173298"/>
            <a:ext cx="2121673" cy="60619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2" name="Rectangle 1"/>
          <p:cNvSpPr/>
          <p:nvPr/>
        </p:nvSpPr>
        <p:spPr>
          <a:xfrm>
            <a:off x="3952457" y="1768267"/>
            <a:ext cx="4534427" cy="3627736"/>
          </a:xfrm>
          <a:prstGeom prst="rect">
            <a:avLst/>
          </a:prstGeom>
          <a:solidFill>
            <a:schemeClr val="tx1"/>
          </a:solidFill>
          <a:ln w="28575">
            <a:solidFill>
              <a:srgbClr val="F3692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5" name="Rectangle 4"/>
          <p:cNvSpPr/>
          <p:nvPr/>
        </p:nvSpPr>
        <p:spPr>
          <a:xfrm>
            <a:off x="8200019" y="1768266"/>
            <a:ext cx="286582" cy="252425"/>
          </a:xfrm>
          <a:prstGeom prst="rect">
            <a:avLst/>
          </a:prstGeom>
          <a:solidFill>
            <a:srgbClr val="F3692B"/>
          </a:solidFill>
          <a:ln>
            <a:solidFill>
              <a:srgbClr val="F36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
        <p:nvSpPr>
          <p:cNvPr id="11" name="Multiply 10"/>
          <p:cNvSpPr/>
          <p:nvPr/>
        </p:nvSpPr>
        <p:spPr>
          <a:xfrm>
            <a:off x="8249402" y="1800571"/>
            <a:ext cx="187816" cy="187816"/>
          </a:xfrm>
          <a:prstGeom prst="mathMultiply">
            <a:avLst>
              <a:gd name="adj1" fmla="val 800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sp>
        <p:nvSpPr>
          <p:cNvPr id="13" name="TextBox 12"/>
          <p:cNvSpPr txBox="1"/>
          <p:nvPr/>
        </p:nvSpPr>
        <p:spPr>
          <a:xfrm>
            <a:off x="4182054" y="2005448"/>
            <a:ext cx="3823673" cy="1438856"/>
          </a:xfrm>
          <a:prstGeom prst="rect">
            <a:avLst/>
          </a:prstGeom>
          <a:noFill/>
        </p:spPr>
        <p:txBody>
          <a:bodyPr wrap="square" rtlCol="0">
            <a:spAutoFit/>
          </a:bodyPr>
          <a:lstStyle/>
          <a:p>
            <a:pPr defTabSz="932597"/>
            <a:r>
              <a:rPr lang="en-US" sz="1428" dirty="0">
                <a:solidFill>
                  <a:srgbClr val="F3692B"/>
                </a:solidFill>
                <a:cs typeface="Segoe UI" panose="020B0502040204020203" pitchFamily="34" charset="0"/>
              </a:rPr>
              <a:t>WARNING!</a:t>
            </a:r>
          </a:p>
          <a:p>
            <a:pPr defTabSz="932597"/>
            <a:endParaRPr lang="en-US" sz="1428" dirty="0">
              <a:solidFill>
                <a:prstClr val="black"/>
              </a:solidFill>
              <a:cs typeface="Segoe UI" panose="020B0502040204020203" pitchFamily="34" charset="0"/>
            </a:endParaRPr>
          </a:p>
          <a:p>
            <a:pPr defTabSz="932597"/>
            <a:r>
              <a:rPr lang="en-US" sz="1428" dirty="0">
                <a:solidFill>
                  <a:prstClr val="black"/>
                </a:solidFill>
                <a:cs typeface="Segoe UI" panose="020B0502040204020203" pitchFamily="34" charset="0"/>
              </a:rPr>
              <a:t>You are about to paste content from a corporate document to a public domain.</a:t>
            </a:r>
          </a:p>
          <a:p>
            <a:pPr defTabSz="932597"/>
            <a:endParaRPr lang="en-US" sz="1428" dirty="0">
              <a:solidFill>
                <a:prstClr val="black"/>
              </a:solidFill>
              <a:cs typeface="Segoe UI" panose="020B0502040204020203" pitchFamily="34" charset="0"/>
            </a:endParaRPr>
          </a:p>
          <a:p>
            <a:pPr defTabSz="932597"/>
            <a:r>
              <a:rPr lang="en-US" sz="1428" dirty="0">
                <a:solidFill>
                  <a:prstClr val="black"/>
                </a:solidFill>
                <a:cs typeface="Segoe UI" panose="020B0502040204020203" pitchFamily="34" charset="0"/>
              </a:rPr>
              <a:t>To continue, tell us why you are doing this.</a:t>
            </a:r>
            <a:endParaRPr lang="en-US" sz="1836" dirty="0">
              <a:solidFill>
                <a:prstClr val="black"/>
              </a:solidFill>
              <a:cs typeface="Segoe UI" panose="020B0502040204020203" pitchFamily="34" charset="0"/>
            </a:endParaRPr>
          </a:p>
        </p:txBody>
      </p:sp>
      <p:sp>
        <p:nvSpPr>
          <p:cNvPr id="16" name="Rectangle 15"/>
          <p:cNvSpPr/>
          <p:nvPr/>
        </p:nvSpPr>
        <p:spPr>
          <a:xfrm>
            <a:off x="6786941" y="4727211"/>
            <a:ext cx="1384215" cy="349726"/>
          </a:xfrm>
          <a:prstGeom prst="rect">
            <a:avLst/>
          </a:prstGeom>
          <a:solidFill>
            <a:srgbClr val="F3692B"/>
          </a:solidFill>
          <a:ln>
            <a:solidFill>
              <a:srgbClr val="F36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
        <p:nvSpPr>
          <p:cNvPr id="17" name="TextBox 16"/>
          <p:cNvSpPr txBox="1"/>
          <p:nvPr/>
        </p:nvSpPr>
        <p:spPr>
          <a:xfrm>
            <a:off x="6830661" y="4748460"/>
            <a:ext cx="1306489" cy="318286"/>
          </a:xfrm>
          <a:prstGeom prst="rect">
            <a:avLst/>
          </a:prstGeom>
          <a:noFill/>
        </p:spPr>
        <p:txBody>
          <a:bodyPr wrap="square" rtlCol="0">
            <a:spAutoFit/>
          </a:bodyPr>
          <a:lstStyle/>
          <a:p>
            <a:pPr algn="ctr" defTabSz="932597"/>
            <a:r>
              <a:rPr lang="en-US" sz="1428" dirty="0">
                <a:solidFill>
                  <a:prstClr val="white"/>
                </a:solidFill>
                <a:cs typeface="Segoe UI" panose="020B0502040204020203" pitchFamily="34" charset="0"/>
              </a:rPr>
              <a:t>Paste anyway</a:t>
            </a:r>
            <a:endParaRPr lang="en-US" sz="1836" dirty="0">
              <a:solidFill>
                <a:prstClr val="white"/>
              </a:solidFill>
              <a:cs typeface="Segoe UI" panose="020B0502040204020203" pitchFamily="34" charset="0"/>
            </a:endParaRPr>
          </a:p>
        </p:txBody>
      </p:sp>
      <p:sp>
        <p:nvSpPr>
          <p:cNvPr id="19" name="TextBox 18"/>
          <p:cNvSpPr txBox="1"/>
          <p:nvPr/>
        </p:nvSpPr>
        <p:spPr>
          <a:xfrm>
            <a:off x="5385067" y="4748460"/>
            <a:ext cx="1306489" cy="318286"/>
          </a:xfrm>
          <a:prstGeom prst="rect">
            <a:avLst/>
          </a:prstGeom>
          <a:noFill/>
        </p:spPr>
        <p:txBody>
          <a:bodyPr wrap="square" rtlCol="0">
            <a:spAutoFit/>
          </a:bodyPr>
          <a:lstStyle/>
          <a:p>
            <a:pPr algn="ctr" defTabSz="932597"/>
            <a:r>
              <a:rPr lang="en-US" sz="1428" dirty="0">
                <a:solidFill>
                  <a:prstClr val="white">
                    <a:lumMod val="50000"/>
                  </a:prstClr>
                </a:solidFill>
                <a:cs typeface="Segoe UI" panose="020B0502040204020203" pitchFamily="34" charset="0"/>
              </a:rPr>
              <a:t>Cancel</a:t>
            </a:r>
            <a:endParaRPr lang="en-US" sz="1836" dirty="0">
              <a:solidFill>
                <a:prstClr val="white">
                  <a:lumMod val="50000"/>
                </a:prstClr>
              </a:solidFill>
              <a:cs typeface="Segoe UI" panose="020B0502040204020203" pitchFamily="34" charset="0"/>
            </a:endParaRPr>
          </a:p>
        </p:txBody>
      </p:sp>
      <p:sp>
        <p:nvSpPr>
          <p:cNvPr id="18" name="Rectangle 17"/>
          <p:cNvSpPr/>
          <p:nvPr/>
        </p:nvSpPr>
        <p:spPr>
          <a:xfrm>
            <a:off x="5341347" y="4727211"/>
            <a:ext cx="1384215" cy="34972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endParaRPr>
          </a:p>
        </p:txBody>
      </p:sp>
      <p:sp>
        <p:nvSpPr>
          <p:cNvPr id="14" name="Rectangle 13"/>
          <p:cNvSpPr/>
          <p:nvPr/>
        </p:nvSpPr>
        <p:spPr>
          <a:xfrm>
            <a:off x="4182055" y="3616284"/>
            <a:ext cx="4017965" cy="769398"/>
          </a:xfrm>
          <a:prstGeom prst="rect">
            <a:avLst/>
          </a:prstGeom>
          <a:solidFill>
            <a:schemeClr val="bg1">
              <a:lumMod val="20000"/>
              <a:lumOff val="80000"/>
            </a:schemeClr>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21" name="Group 20"/>
          <p:cNvGrpSpPr/>
          <p:nvPr/>
        </p:nvGrpSpPr>
        <p:grpSpPr>
          <a:xfrm>
            <a:off x="9742791" y="496"/>
            <a:ext cx="3044973" cy="2225910"/>
            <a:chOff x="9551758" y="486"/>
            <a:chExt cx="2985539" cy="2182463"/>
          </a:xfrm>
        </p:grpSpPr>
        <p:sp>
          <p:nvSpPr>
            <p:cNvPr id="22"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23"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sp>
        <p:nvSpPr>
          <p:cNvPr id="29" name="TextBox 28"/>
          <p:cNvSpPr txBox="1"/>
          <p:nvPr/>
        </p:nvSpPr>
        <p:spPr>
          <a:xfrm>
            <a:off x="5394643" y="4748460"/>
            <a:ext cx="1306489" cy="318286"/>
          </a:xfrm>
          <a:prstGeom prst="rect">
            <a:avLst/>
          </a:prstGeom>
          <a:noFill/>
        </p:spPr>
        <p:txBody>
          <a:bodyPr wrap="square" rtlCol="0">
            <a:spAutoFit/>
          </a:bodyPr>
          <a:lstStyle/>
          <a:p>
            <a:pPr algn="ctr" defTabSz="932597"/>
            <a:r>
              <a:rPr lang="en-US" sz="1428" dirty="0">
                <a:solidFill>
                  <a:schemeClr val="tx1">
                    <a:lumMod val="95000"/>
                  </a:schemeClr>
                </a:solidFill>
                <a:cs typeface="Segoe UI" panose="020B0502040204020203" pitchFamily="34" charset="0"/>
              </a:rPr>
              <a:t>Cancel</a:t>
            </a:r>
            <a:endParaRPr lang="en-US" sz="1836" dirty="0">
              <a:solidFill>
                <a:schemeClr val="tx1">
                  <a:lumMod val="95000"/>
                </a:schemeClr>
              </a:solidFill>
              <a:cs typeface="Segoe UI" panose="020B0502040204020203" pitchFamily="34" charset="0"/>
            </a:endParaRPr>
          </a:p>
        </p:txBody>
      </p:sp>
      <p:sp>
        <p:nvSpPr>
          <p:cNvPr id="30" name="Rectangle 29"/>
          <p:cNvSpPr/>
          <p:nvPr/>
        </p:nvSpPr>
        <p:spPr bwMode="auto">
          <a:xfrm>
            <a:off x="0" y="3730"/>
            <a:ext cx="4992914" cy="94296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err="1">
              <a:ln w="3175">
                <a:noFill/>
              </a:ln>
              <a:solidFill>
                <a:srgbClr val="FFFFFF"/>
              </a:solidFill>
            </a:endParaRPr>
          </a:p>
        </p:txBody>
      </p:sp>
      <p:sp>
        <p:nvSpPr>
          <p:cNvPr id="31" name="Title 1"/>
          <p:cNvSpPr txBox="1">
            <a:spLocks/>
          </p:cNvSpPr>
          <p:nvPr/>
        </p:nvSpPr>
        <p:spPr>
          <a:xfrm>
            <a:off x="360836" y="281311"/>
            <a:ext cx="3819278" cy="3877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800" b="1" dirty="0">
                <a:solidFill>
                  <a:schemeClr val="tx1"/>
                </a:solidFill>
                <a:latin typeface="+mn-lt"/>
              </a:rPr>
              <a:t>“SOFT” BLOCK OPTION</a:t>
            </a:r>
          </a:p>
        </p:txBody>
      </p:sp>
    </p:spTree>
    <p:extLst>
      <p:ext uri="{BB962C8B-B14F-4D97-AF65-F5344CB8AC3E}">
        <p14:creationId xmlns:p14="http://schemas.microsoft.com/office/powerpoint/2010/main" val="160260819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 y="994"/>
            <a:ext cx="12431184" cy="6992541"/>
          </a:xfrm>
          <a:prstGeom prst="rect">
            <a:avLst/>
          </a:prstGeom>
        </p:spPr>
      </p:pic>
      <p:pic>
        <p:nvPicPr>
          <p:cNvPr id="5" name="Picture 4"/>
          <p:cNvPicPr>
            <a:picLocks noChangeAspect="1"/>
          </p:cNvPicPr>
          <p:nvPr/>
        </p:nvPicPr>
        <p:blipFill>
          <a:blip r:embed="rId4"/>
          <a:stretch>
            <a:fillRect/>
          </a:stretch>
        </p:blipFill>
        <p:spPr>
          <a:xfrm>
            <a:off x="5138997" y="3847486"/>
            <a:ext cx="889159" cy="889159"/>
          </a:xfrm>
          <a:prstGeom prst="rect">
            <a:avLst/>
          </a:prstGeom>
        </p:spPr>
      </p:pic>
      <p:pic>
        <p:nvPicPr>
          <p:cNvPr id="4" name="Picture 3"/>
          <p:cNvPicPr>
            <a:picLocks noChangeAspect="1"/>
          </p:cNvPicPr>
          <p:nvPr/>
        </p:nvPicPr>
        <p:blipFill>
          <a:blip r:embed="rId5"/>
          <a:stretch>
            <a:fillRect/>
          </a:stretch>
        </p:blipFill>
        <p:spPr>
          <a:xfrm>
            <a:off x="6067286" y="5153716"/>
            <a:ext cx="895426" cy="895426"/>
          </a:xfrm>
          <a:prstGeom prst="rect">
            <a:avLst/>
          </a:prstGeom>
        </p:spPr>
      </p:pic>
      <p:pic>
        <p:nvPicPr>
          <p:cNvPr id="6" name="Picture 5"/>
          <p:cNvPicPr>
            <a:picLocks noChangeAspect="1"/>
          </p:cNvPicPr>
          <p:nvPr/>
        </p:nvPicPr>
        <p:blipFill>
          <a:blip r:embed="rId6"/>
          <a:stretch>
            <a:fillRect/>
          </a:stretch>
        </p:blipFill>
        <p:spPr>
          <a:xfrm>
            <a:off x="5138996" y="5153716"/>
            <a:ext cx="895426" cy="895426"/>
          </a:xfrm>
          <a:prstGeom prst="rect">
            <a:avLst/>
          </a:prstGeom>
        </p:spPr>
      </p:pic>
      <p:sp>
        <p:nvSpPr>
          <p:cNvPr id="7" name="TextBox 6"/>
          <p:cNvSpPr txBox="1"/>
          <p:nvPr/>
        </p:nvSpPr>
        <p:spPr>
          <a:xfrm>
            <a:off x="5031748" y="4869389"/>
            <a:ext cx="1483254" cy="238173"/>
          </a:xfrm>
          <a:prstGeom prst="rect">
            <a:avLst/>
          </a:prstGeom>
          <a:noFill/>
        </p:spPr>
        <p:txBody>
          <a:bodyPr wrap="square" rtlCol="0">
            <a:spAutoFit/>
          </a:bodyPr>
          <a:lstStyle/>
          <a:p>
            <a:pPr defTabSz="932563"/>
            <a:r>
              <a:rPr lang="en-US" sz="918" dirty="0">
                <a:solidFill>
                  <a:prstClr val="white"/>
                </a:solidFill>
                <a:cs typeface="Segoe UI" panose="020B0502040204020203" pitchFamily="34" charset="0"/>
              </a:rPr>
              <a:t>Office</a:t>
            </a:r>
          </a:p>
        </p:txBody>
      </p:sp>
      <p:grpSp>
        <p:nvGrpSpPr>
          <p:cNvPr id="9" name="Group 8"/>
          <p:cNvGrpSpPr/>
          <p:nvPr/>
        </p:nvGrpSpPr>
        <p:grpSpPr>
          <a:xfrm>
            <a:off x="9742791" y="496"/>
            <a:ext cx="3044973" cy="2225910"/>
            <a:chOff x="9551758" y="486"/>
            <a:chExt cx="2985539" cy="2182463"/>
          </a:xfrm>
        </p:grpSpPr>
        <p:sp>
          <p:nvSpPr>
            <p:cNvPr id="11"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12"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pic>
        <p:nvPicPr>
          <p:cNvPr id="13" name="Picture 3" descr="\\windesign\Shared\zachshal\Assets\Hands\Ha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5964" y="4869390"/>
            <a:ext cx="3057073" cy="700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7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accel="50000" decel="50000" fill="hold" nodeType="withEffect">
                                  <p:stCondLst>
                                    <p:cond delay="500"/>
                                  </p:stCondLst>
                                  <p:childTnLst>
                                    <p:animMotion origin="layout" path="M -2.70833E-6 -7.40741E-7 L -0.31211 -0.11134 " pathEditMode="relative" rAng="0" ptsTypes="AA">
                                      <p:cBhvr>
                                        <p:cTn id="9" dur="500" fill="hold"/>
                                        <p:tgtEl>
                                          <p:spTgt spid="13"/>
                                        </p:tgtEl>
                                        <p:attrNameLst>
                                          <p:attrName>ppt_x</p:attrName>
                                          <p:attrName>ppt_y</p:attrName>
                                        </p:attrNameLst>
                                      </p:cBhvr>
                                      <p:rCtr x="-15612" y="-5579"/>
                                    </p:animMotion>
                                  </p:childTnLst>
                                </p:cTn>
                              </p:par>
                            </p:childTnLst>
                          </p:cTn>
                        </p:par>
                        <p:par>
                          <p:cTn id="10" fill="hold">
                            <p:stCondLst>
                              <p:cond delay="1000"/>
                            </p:stCondLst>
                            <p:childTnLst>
                              <p:par>
                                <p:cTn id="11" presetID="6" presetClass="emph" presetSubtype="0" accel="48000" decel="48000" fill="hold" nodeType="afterEffect">
                                  <p:stCondLst>
                                    <p:cond delay="0"/>
                                  </p:stCondLst>
                                  <p:childTnLst>
                                    <p:animScale>
                                      <p:cBhvr>
                                        <p:cTn id="12" dur="250" fill="hold"/>
                                        <p:tgtEl>
                                          <p:spTgt spid="13"/>
                                        </p:tgtEl>
                                      </p:cBhvr>
                                      <p:by x="95000" y="95000"/>
                                    </p:animScale>
                                  </p:childTnLst>
                                </p:cTn>
                              </p:par>
                            </p:childTnLst>
                          </p:cTn>
                        </p:par>
                        <p:par>
                          <p:cTn id="13" fill="hold">
                            <p:stCondLst>
                              <p:cond delay="1250"/>
                            </p:stCondLst>
                            <p:childTnLst>
                              <p:par>
                                <p:cTn id="14" presetID="6" presetClass="emph" presetSubtype="0" accel="48000" decel="48000" fill="hold" nodeType="afterEffect">
                                  <p:stCondLst>
                                    <p:cond delay="0"/>
                                  </p:stCondLst>
                                  <p:childTnLst>
                                    <p:animScale>
                                      <p:cBhvr>
                                        <p:cTn id="15" dur="25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 y="2700"/>
            <a:ext cx="12431184" cy="6989128"/>
          </a:xfrm>
          <a:prstGeom prst="rect">
            <a:avLst/>
          </a:prstGeom>
        </p:spPr>
      </p:pic>
      <p:sp>
        <p:nvSpPr>
          <p:cNvPr id="3" name="Rectangular Callout 2"/>
          <p:cNvSpPr/>
          <p:nvPr/>
        </p:nvSpPr>
        <p:spPr>
          <a:xfrm>
            <a:off x="9509332" y="219096"/>
            <a:ext cx="2546791" cy="1079478"/>
          </a:xfrm>
          <a:prstGeom prst="wedgeRectCallout">
            <a:avLst>
              <a:gd name="adj1" fmla="val -66278"/>
              <a:gd name="adj2" fmla="val 11904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r>
              <a:rPr lang="en-US" sz="1071" b="1" dirty="0">
                <a:solidFill>
                  <a:srgbClr val="1A1A1A"/>
                </a:solidFill>
                <a:cs typeface="Segoe UI" panose="020B0502040204020203" pitchFamily="34" charset="0"/>
              </a:rPr>
              <a:t>UPDATE ARTWORK</a:t>
            </a:r>
          </a:p>
          <a:p>
            <a:pPr algn="ctr" defTabSz="932563"/>
            <a:endParaRPr lang="en-US" sz="1071" b="1" dirty="0">
              <a:solidFill>
                <a:srgbClr val="1A1A1A"/>
              </a:solidFill>
              <a:cs typeface="Segoe UI" panose="020B0502040204020203" pitchFamily="34" charset="0"/>
            </a:endParaRPr>
          </a:p>
          <a:p>
            <a:pPr algn="ctr" defTabSz="932563"/>
            <a:r>
              <a:rPr lang="en-US" sz="1071" b="1" dirty="0" err="1">
                <a:solidFill>
                  <a:srgbClr val="1A1A1A"/>
                </a:solidFill>
                <a:cs typeface="Segoe UI" panose="020B0502040204020203" pitchFamily="34" charset="0"/>
              </a:rPr>
              <a:t>Cortana</a:t>
            </a:r>
            <a:r>
              <a:rPr lang="en-US" sz="1071" b="1" dirty="0">
                <a:solidFill>
                  <a:srgbClr val="1A1A1A"/>
                </a:solidFill>
                <a:cs typeface="Segoe UI" panose="020B0502040204020203" pitchFamily="34" charset="0"/>
              </a:rPr>
              <a:t> assets from Shane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 y="2700"/>
            <a:ext cx="12431184" cy="69891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257" y="1424038"/>
            <a:ext cx="3244818" cy="5410017"/>
          </a:xfrm>
          <a:prstGeom prst="rect">
            <a:avLst/>
          </a:prstGeom>
        </p:spPr>
      </p:pic>
      <p:cxnSp>
        <p:nvCxnSpPr>
          <p:cNvPr id="9" name="Straight Connector 8"/>
          <p:cNvCxnSpPr/>
          <p:nvPr/>
        </p:nvCxnSpPr>
        <p:spPr>
          <a:xfrm>
            <a:off x="5112108" y="1804334"/>
            <a:ext cx="0" cy="177881"/>
          </a:xfrm>
          <a:prstGeom prst="line">
            <a:avLst/>
          </a:prstGeom>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6"/>
          <a:stretch>
            <a:fillRect/>
          </a:stretch>
        </p:blipFill>
        <p:spPr>
          <a:xfrm>
            <a:off x="4890004" y="1424036"/>
            <a:ext cx="3246072" cy="2529232"/>
          </a:xfrm>
          <a:prstGeom prst="rect">
            <a:avLst/>
          </a:prstGeom>
        </p:spPr>
      </p:pic>
      <p:sp>
        <p:nvSpPr>
          <p:cNvPr id="7" name="Rectangle 6"/>
          <p:cNvSpPr/>
          <p:nvPr/>
        </p:nvSpPr>
        <p:spPr>
          <a:xfrm>
            <a:off x="4987762" y="2098754"/>
            <a:ext cx="3148313" cy="134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32563">
              <a:lnSpc>
                <a:spcPct val="114000"/>
              </a:lnSpc>
            </a:pPr>
            <a:r>
              <a:rPr lang="en-US" sz="1224" dirty="0">
                <a:solidFill>
                  <a:srgbClr val="505050">
                    <a:lumMod val="50000"/>
                  </a:srgbClr>
                </a:solidFill>
              </a:rPr>
              <a:t>Pasting content from a </a:t>
            </a:r>
            <a:r>
              <a:rPr lang="en-US" sz="1224" dirty="0" err="1">
                <a:solidFill>
                  <a:srgbClr val="505050">
                    <a:lumMod val="50000"/>
                  </a:srgbClr>
                </a:solidFill>
              </a:rPr>
              <a:t>Fabrikam</a:t>
            </a:r>
            <a:r>
              <a:rPr lang="en-US" sz="1224" dirty="0">
                <a:solidFill>
                  <a:srgbClr val="505050">
                    <a:lumMod val="50000"/>
                  </a:srgbClr>
                </a:solidFill>
              </a:rPr>
              <a:t> file to a personal file is discouraged, and if you choose “paste anyway” your action and the content will be logged for IT review.</a:t>
            </a:r>
          </a:p>
        </p:txBody>
      </p:sp>
      <p:grpSp>
        <p:nvGrpSpPr>
          <p:cNvPr id="13" name="Group 12"/>
          <p:cNvGrpSpPr/>
          <p:nvPr/>
        </p:nvGrpSpPr>
        <p:grpSpPr>
          <a:xfrm>
            <a:off x="9742791" y="496"/>
            <a:ext cx="3044973" cy="2225910"/>
            <a:chOff x="9551758" y="486"/>
            <a:chExt cx="2985539" cy="2182463"/>
          </a:xfrm>
        </p:grpSpPr>
        <p:sp>
          <p:nvSpPr>
            <p:cNvPr id="14" name="Diagonal Stripe 2"/>
            <p:cNvSpPr/>
            <p:nvPr/>
          </p:nvSpPr>
          <p:spPr>
            <a:xfrm rot="5400000">
              <a:off x="9847887" y="-137244"/>
              <a:ext cx="2182463" cy="2457924"/>
            </a:xfrm>
            <a:prstGeom prst="diagStripe">
              <a:avLst>
                <a:gd name="adj" fmla="val 809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prstClr val="black"/>
                </a:solidFill>
                <a:cs typeface="Segoe UI" panose="020B0502040204020203" pitchFamily="34" charset="0"/>
              </a:endParaRPr>
            </a:p>
          </p:txBody>
        </p:sp>
        <p:sp>
          <p:nvSpPr>
            <p:cNvPr id="15" name="TextBox 3"/>
            <p:cNvSpPr txBox="1"/>
            <p:nvPr/>
          </p:nvSpPr>
          <p:spPr>
            <a:xfrm rot="2497272">
              <a:off x="9551758" y="877811"/>
              <a:ext cx="2985539" cy="251159"/>
            </a:xfrm>
            <a:prstGeom prst="rect">
              <a:avLst/>
            </a:prstGeom>
            <a:noFill/>
          </p:spPr>
          <p:txBody>
            <a:bodyPr wrap="square" lIns="0" tIns="0" rIns="0" bIns="0" rtlCol="0">
              <a:spAutoFit/>
            </a:bodyPr>
            <a:lstStyle/>
            <a:p>
              <a:pPr algn="ctr" defTabSz="932563"/>
              <a:r>
                <a:rPr lang="en-US" sz="1632" b="1" spc="-31" dirty="0">
                  <a:solidFill>
                    <a:prstClr val="white">
                      <a:alpha val="80000"/>
                    </a:prstClr>
                  </a:solidFill>
                  <a:cs typeface="Segoe UI" panose="020B0502040204020203" pitchFamily="34" charset="0"/>
                </a:rPr>
                <a:t>Early Designs, Not Final UI</a:t>
              </a:r>
            </a:p>
          </p:txBody>
        </p:sp>
      </p:grpSp>
      <p:pic>
        <p:nvPicPr>
          <p:cNvPr id="16" name="Picture 3" descr="\\windesign\Shared\zachshal\Assets\Hands\Ha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0004" y="5374604"/>
            <a:ext cx="3057073" cy="700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6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96296E-6 L -0.01771 -0.25301 " pathEditMode="relative" rAng="0" ptsTypes="AA">
                                      <p:cBhvr>
                                        <p:cTn id="6" dur="1000" fill="hold"/>
                                        <p:tgtEl>
                                          <p:spTgt spid="16"/>
                                        </p:tgtEl>
                                        <p:attrNameLst>
                                          <p:attrName>ppt_x</p:attrName>
                                          <p:attrName>ppt_y</p:attrName>
                                        </p:attrNameLst>
                                      </p:cBhvr>
                                      <p:rCtr x="-885" y="-12662"/>
                                    </p:animMotion>
                                  </p:childTnLst>
                                </p:cTn>
                              </p:par>
                            </p:childTnLst>
                          </p:cTn>
                        </p:par>
                        <p:par>
                          <p:cTn id="7" fill="hold">
                            <p:stCondLst>
                              <p:cond delay="1000"/>
                            </p:stCondLst>
                            <p:childTnLst>
                              <p:par>
                                <p:cTn id="8" presetID="6" presetClass="emph" presetSubtype="0" accel="48000" decel="48000" fill="hold" nodeType="afterEffect">
                                  <p:stCondLst>
                                    <p:cond delay="0"/>
                                  </p:stCondLst>
                                  <p:childTnLst>
                                    <p:animScale>
                                      <p:cBhvr>
                                        <p:cTn id="9" dur="250" fill="hold"/>
                                        <p:tgtEl>
                                          <p:spTgt spid="16"/>
                                        </p:tgtEl>
                                      </p:cBhvr>
                                      <p:by x="95000" y="95000"/>
                                    </p:animScale>
                                  </p:childTnLst>
                                </p:cTn>
                              </p:par>
                            </p:childTnLst>
                          </p:cTn>
                        </p:par>
                        <p:par>
                          <p:cTn id="10" fill="hold">
                            <p:stCondLst>
                              <p:cond delay="1250"/>
                            </p:stCondLst>
                            <p:childTnLst>
                              <p:par>
                                <p:cTn id="11" presetID="6" presetClass="emph" presetSubtype="0" accel="48000" decel="48000" fill="hold" nodeType="afterEffect">
                                  <p:stCondLst>
                                    <p:cond delay="0"/>
                                  </p:stCondLst>
                                  <p:childTnLst>
                                    <p:animScale>
                                      <p:cBhvr>
                                        <p:cTn id="12" dur="250" fill="hold"/>
                                        <p:tgtEl>
                                          <p:spTgt spid="16"/>
                                        </p:tgtEl>
                                      </p:cBhvr>
                                      <p:by x="105000" y="105000"/>
                                    </p:animScale>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32427" y="2220624"/>
            <a:ext cx="11312432" cy="4237325"/>
            <a:chOff x="684827" y="2373024"/>
            <a:chExt cx="11312432" cy="4237325"/>
          </a:xfrm>
        </p:grpSpPr>
        <p:grpSp>
          <p:nvGrpSpPr>
            <p:cNvPr id="19" name="Group 18"/>
            <p:cNvGrpSpPr/>
            <p:nvPr/>
          </p:nvGrpSpPr>
          <p:grpSpPr>
            <a:xfrm>
              <a:off x="684827" y="2373024"/>
              <a:ext cx="2797818" cy="4237325"/>
              <a:chOff x="532427" y="2349213"/>
              <a:chExt cx="2797818" cy="3795856"/>
            </a:xfrm>
          </p:grpSpPr>
          <p:sp>
            <p:nvSpPr>
              <p:cNvPr id="21" name="h1"/>
              <p:cNvSpPr txBox="1"/>
              <p:nvPr/>
            </p:nvSpPr>
            <p:spPr>
              <a:xfrm>
                <a:off x="532427"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DEVICE PROTECTION</a:t>
                </a:r>
                <a:endParaRPr lang="en-US" sz="3600" b="1" dirty="0">
                  <a:solidFill>
                    <a:schemeClr val="bg1">
                      <a:lumMod val="85000"/>
                    </a:schemeClr>
                  </a:solidFill>
                </a:endParaRPr>
              </a:p>
            </p:txBody>
          </p:sp>
          <p:sp>
            <p:nvSpPr>
              <p:cNvPr id="24" name="1a"/>
              <p:cNvSpPr/>
              <p:nvPr/>
            </p:nvSpPr>
            <p:spPr bwMode="auto">
              <a:xfrm>
                <a:off x="532427"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5" name="Group 24"/>
            <p:cNvGrpSpPr/>
            <p:nvPr/>
          </p:nvGrpSpPr>
          <p:grpSpPr>
            <a:xfrm>
              <a:off x="3515856" y="2373024"/>
              <a:ext cx="2804994" cy="4237325"/>
              <a:chOff x="3467413" y="2349213"/>
              <a:chExt cx="2804994" cy="3795856"/>
            </a:xfrm>
          </p:grpSpPr>
          <p:sp>
            <p:nvSpPr>
              <p:cNvPr id="26" name="3a"/>
              <p:cNvSpPr/>
              <p:nvPr/>
            </p:nvSpPr>
            <p:spPr bwMode="auto">
              <a:xfrm>
                <a:off x="3467413"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7" name="h1"/>
              <p:cNvSpPr txBox="1"/>
              <p:nvPr/>
            </p:nvSpPr>
            <p:spPr>
              <a:xfrm>
                <a:off x="3474589"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DATA SEPARATION</a:t>
                </a:r>
                <a:endParaRPr lang="en-US" sz="3600" b="1" dirty="0">
                  <a:solidFill>
                    <a:schemeClr val="bg1">
                      <a:lumMod val="85000"/>
                    </a:schemeClr>
                  </a:solidFill>
                </a:endParaRPr>
              </a:p>
            </p:txBody>
          </p:sp>
        </p:grpSp>
        <p:grpSp>
          <p:nvGrpSpPr>
            <p:cNvPr id="28" name="Group 27"/>
            <p:cNvGrpSpPr/>
            <p:nvPr/>
          </p:nvGrpSpPr>
          <p:grpSpPr>
            <a:xfrm>
              <a:off x="6346885" y="2373024"/>
              <a:ext cx="2812170" cy="4237325"/>
              <a:chOff x="6402399" y="2349213"/>
              <a:chExt cx="2812170" cy="3795856"/>
            </a:xfrm>
          </p:grpSpPr>
          <p:sp>
            <p:nvSpPr>
              <p:cNvPr id="29" name="2a"/>
              <p:cNvSpPr/>
              <p:nvPr/>
            </p:nvSpPr>
            <p:spPr bwMode="auto">
              <a:xfrm>
                <a:off x="6402399"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h1"/>
              <p:cNvSpPr txBox="1"/>
              <p:nvPr/>
            </p:nvSpPr>
            <p:spPr>
              <a:xfrm>
                <a:off x="6416751"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LEAK PROTECTION</a:t>
                </a:r>
                <a:endParaRPr lang="en-US" sz="3600" b="1" dirty="0">
                  <a:solidFill>
                    <a:schemeClr val="bg1">
                      <a:lumMod val="85000"/>
                    </a:schemeClr>
                  </a:solidFill>
                </a:endParaRPr>
              </a:p>
            </p:txBody>
          </p:sp>
        </p:grpSp>
        <p:grpSp>
          <p:nvGrpSpPr>
            <p:cNvPr id="31" name="Group 30"/>
            <p:cNvGrpSpPr/>
            <p:nvPr/>
          </p:nvGrpSpPr>
          <p:grpSpPr>
            <a:xfrm>
              <a:off x="9177914" y="2373024"/>
              <a:ext cx="2819345" cy="4237325"/>
              <a:chOff x="9366385" y="2349213"/>
              <a:chExt cx="2819345" cy="3795856"/>
            </a:xfrm>
          </p:grpSpPr>
          <p:sp>
            <p:nvSpPr>
              <p:cNvPr id="32" name="2a"/>
              <p:cNvSpPr/>
              <p:nvPr/>
            </p:nvSpPr>
            <p:spPr bwMode="auto">
              <a:xfrm>
                <a:off x="9366385" y="3218989"/>
                <a:ext cx="2797818" cy="29260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h1"/>
              <p:cNvSpPr txBox="1"/>
              <p:nvPr/>
            </p:nvSpPr>
            <p:spPr>
              <a:xfrm>
                <a:off x="9387912" y="2349213"/>
                <a:ext cx="2797818" cy="779158"/>
              </a:xfrm>
              <a:prstGeom prst="rect">
                <a:avLst/>
              </a:prstGeom>
              <a:noFill/>
              <a:ln>
                <a:noFill/>
              </a:ln>
            </p:spPr>
            <p:txBody>
              <a:bodyPr wrap="square" lIns="93269" tIns="46634" rIns="93269" bIns="46634" rtlCol="0">
                <a:spAutoFit/>
              </a:bodyPr>
              <a:lstStyle/>
              <a:p>
                <a:pPr>
                  <a:lnSpc>
                    <a:spcPct val="90000"/>
                  </a:lnSpc>
                </a:pPr>
                <a:r>
                  <a:rPr lang="en-US" sz="2800" b="1" dirty="0">
                    <a:solidFill>
                      <a:schemeClr val="bg1">
                        <a:lumMod val="85000"/>
                      </a:schemeClr>
                    </a:solidFill>
                  </a:rPr>
                  <a:t>SHARING PROTECTION</a:t>
                </a:r>
                <a:endParaRPr lang="en-US" sz="3600" b="1" dirty="0">
                  <a:solidFill>
                    <a:schemeClr val="bg1">
                      <a:lumMod val="85000"/>
                    </a:schemeClr>
                  </a:solidFill>
                </a:endParaRPr>
              </a:p>
            </p:txBody>
          </p:sp>
        </p:grpSp>
      </p:grpSp>
      <p:sp>
        <p:nvSpPr>
          <p:cNvPr id="15" name="Title 14"/>
          <p:cNvSpPr>
            <a:spLocks noGrp="1"/>
          </p:cNvSpPr>
          <p:nvPr>
            <p:ph type="title"/>
          </p:nvPr>
        </p:nvSpPr>
        <p:spPr/>
        <p:txBody>
          <a:bodyPr/>
          <a:lstStyle/>
          <a:p>
            <a:r>
              <a:rPr lang="en-US" dirty="0"/>
              <a:t>Information protection needs</a:t>
            </a:r>
          </a:p>
        </p:txBody>
      </p:sp>
      <p:sp>
        <p:nvSpPr>
          <p:cNvPr id="17" name="Rectangle 16"/>
          <p:cNvSpPr/>
          <p:nvPr/>
        </p:nvSpPr>
        <p:spPr bwMode="auto">
          <a:xfrm>
            <a:off x="-1" y="1533215"/>
            <a:ext cx="12435840" cy="7000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400" spc="-51"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6187310" y="2220624"/>
            <a:ext cx="2819345" cy="4237325"/>
            <a:chOff x="6395224" y="2349213"/>
            <a:chExt cx="2819345" cy="3795856"/>
          </a:xfrm>
        </p:grpSpPr>
        <p:sp>
          <p:nvSpPr>
            <p:cNvPr id="22" name="2a"/>
            <p:cNvSpPr/>
            <p:nvPr/>
          </p:nvSpPr>
          <p:spPr bwMode="auto">
            <a:xfrm>
              <a:off x="6395224"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Prevent unauthorized apps from accessing data</a:t>
              </a:r>
            </a:p>
            <a:p>
              <a:pPr defTabSz="914277" fontAlgn="base">
                <a:lnSpc>
                  <a:spcPct val="90000"/>
                </a:lnSpc>
                <a:spcBef>
                  <a:spcPct val="0"/>
                </a:spcBef>
                <a:spcAft>
                  <a:spcPts val="1200"/>
                </a:spcAft>
              </a:pPr>
              <a:endParaRPr lang="en-US" sz="2400" spc="-100" dirty="0">
                <a:ln w="3175">
                  <a:noFill/>
                </a:ln>
                <a:solidFill>
                  <a:srgbClr val="FFFFFF"/>
                </a:solidFill>
              </a:endParaRPr>
            </a:p>
          </p:txBody>
        </p:sp>
        <p:sp>
          <p:nvSpPr>
            <p:cNvPr id="14" name="h1"/>
            <p:cNvSpPr txBox="1"/>
            <p:nvPr/>
          </p:nvSpPr>
          <p:spPr>
            <a:xfrm>
              <a:off x="6416751"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LEAK PROTECTION</a:t>
              </a:r>
              <a:endParaRPr lang="en-US" sz="3600" b="1" dirty="0">
                <a:solidFill>
                  <a:srgbClr val="0078D7"/>
                </a:solidFill>
              </a:endParaRPr>
            </a:p>
          </p:txBody>
        </p:sp>
      </p:grpSp>
      <p:grpSp>
        <p:nvGrpSpPr>
          <p:cNvPr id="6" name="Group 5"/>
          <p:cNvGrpSpPr/>
          <p:nvPr/>
        </p:nvGrpSpPr>
        <p:grpSpPr>
          <a:xfrm>
            <a:off x="9025514" y="2220624"/>
            <a:ext cx="2819345" cy="4237325"/>
            <a:chOff x="9366385" y="2349213"/>
            <a:chExt cx="2819345" cy="3795856"/>
          </a:xfrm>
        </p:grpSpPr>
        <p:sp>
          <p:nvSpPr>
            <p:cNvPr id="11" name="2a"/>
            <p:cNvSpPr/>
            <p:nvPr/>
          </p:nvSpPr>
          <p:spPr bwMode="auto">
            <a:xfrm>
              <a:off x="9366385" y="3218989"/>
              <a:ext cx="2797818" cy="2926080"/>
            </a:xfrm>
            <a:prstGeom prst="rect">
              <a:avLst/>
            </a:prstGeom>
            <a:solidFill>
              <a:srgbClr val="0078D7"/>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277" fontAlgn="base">
                <a:lnSpc>
                  <a:spcPct val="90000"/>
                </a:lnSpc>
                <a:spcBef>
                  <a:spcPct val="0"/>
                </a:spcBef>
                <a:spcAft>
                  <a:spcPts val="1200"/>
                </a:spcAft>
              </a:pPr>
              <a:endParaRPr lang="en-US" sz="2400" spc="-100" dirty="0">
                <a:ln w="3175">
                  <a:noFill/>
                </a:ln>
                <a:solidFill>
                  <a:srgbClr val="FFFFFF"/>
                </a:solidFill>
              </a:endParaRPr>
            </a:p>
            <a:p>
              <a:pPr defTabSz="914277" fontAlgn="base">
                <a:lnSpc>
                  <a:spcPct val="90000"/>
                </a:lnSpc>
                <a:spcBef>
                  <a:spcPct val="0"/>
                </a:spcBef>
                <a:spcAft>
                  <a:spcPts val="1200"/>
                </a:spcAft>
              </a:pPr>
              <a:r>
                <a:rPr lang="en-US" sz="2400" spc="-100" dirty="0">
                  <a:ln w="3175">
                    <a:noFill/>
                  </a:ln>
                  <a:solidFill>
                    <a:srgbClr val="FFFFFF"/>
                  </a:solidFill>
                </a:rPr>
                <a:t>Protect data when shared with others, or shared outside of organizational devices and control</a:t>
              </a:r>
            </a:p>
          </p:txBody>
        </p:sp>
        <p:sp>
          <p:nvSpPr>
            <p:cNvPr id="16" name="h1"/>
            <p:cNvSpPr txBox="1"/>
            <p:nvPr/>
          </p:nvSpPr>
          <p:spPr>
            <a:xfrm>
              <a:off x="9387912" y="2349213"/>
              <a:ext cx="2797818" cy="869776"/>
            </a:xfrm>
            <a:prstGeom prst="rect">
              <a:avLst/>
            </a:prstGeom>
            <a:noFill/>
          </p:spPr>
          <p:txBody>
            <a:bodyPr wrap="square" lIns="93269" tIns="46634" rIns="93269" bIns="46634" rtlCol="0">
              <a:spAutoFit/>
            </a:bodyPr>
            <a:lstStyle/>
            <a:p>
              <a:pPr>
                <a:lnSpc>
                  <a:spcPct val="90000"/>
                </a:lnSpc>
              </a:pPr>
              <a:r>
                <a:rPr lang="en-US" sz="2800" b="1" dirty="0">
                  <a:solidFill>
                    <a:srgbClr val="0078D7"/>
                  </a:solidFill>
                </a:rPr>
                <a:t>SHARING PROTECTION</a:t>
              </a:r>
              <a:endParaRPr lang="en-US" sz="3600" b="1" dirty="0">
                <a:solidFill>
                  <a:srgbClr val="0078D7"/>
                </a:solidFill>
              </a:endParaRPr>
            </a:p>
          </p:txBody>
        </p:sp>
      </p:grpSp>
    </p:spTree>
    <p:extLst>
      <p:ext uri="{BB962C8B-B14F-4D97-AF65-F5344CB8AC3E}">
        <p14:creationId xmlns:p14="http://schemas.microsoft.com/office/powerpoint/2010/main" val="2345216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40512" y="1103062"/>
            <a:ext cx="4300587"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lang="en-US" sz="4000" b="1" dirty="0">
                <a:solidFill>
                  <a:schemeClr val="tx1"/>
                </a:solidFill>
                <a:latin typeface="+mn-lt"/>
              </a:rPr>
              <a:t>SHARING PROTECTION</a:t>
            </a:r>
          </a:p>
        </p:txBody>
      </p:sp>
      <p:sp>
        <p:nvSpPr>
          <p:cNvPr id="47" name="Title 1"/>
          <p:cNvSpPr txBox="1">
            <a:spLocks/>
          </p:cNvSpPr>
          <p:nvPr/>
        </p:nvSpPr>
        <p:spPr>
          <a:xfrm>
            <a:off x="1045029" y="2330651"/>
            <a:ext cx="4096071" cy="387798"/>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800" dirty="0">
                <a:solidFill>
                  <a:schemeClr val="tx1"/>
                </a:solidFill>
              </a:rPr>
              <a:t>Rights Management Services</a:t>
            </a:r>
            <a:endParaRPr sz="2400" i="1" dirty="0">
              <a:solidFill>
                <a:schemeClr val="tx1"/>
              </a:solidFill>
            </a:endParaRPr>
          </a:p>
        </p:txBody>
      </p:sp>
      <p:sp>
        <p:nvSpPr>
          <p:cNvPr id="22" name="Title 1"/>
          <p:cNvSpPr txBox="1">
            <a:spLocks/>
          </p:cNvSpPr>
          <p:nvPr/>
        </p:nvSpPr>
        <p:spPr>
          <a:xfrm>
            <a:off x="2181497" y="3829781"/>
            <a:ext cx="2959602" cy="553998"/>
          </a:xfrm>
          <a:prstGeom prst="rect">
            <a:avLst/>
          </a:prstGeom>
          <a:solidFill>
            <a:srgbClr val="0078D7"/>
          </a:solid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000" dirty="0">
                <a:solidFill>
                  <a:schemeClr val="tx1"/>
                </a:solidFill>
                <a:latin typeface="Segoe UI" panose="020B0502040204020203" pitchFamily="34" charset="0"/>
                <a:cs typeface="Segoe UI" panose="020B0502040204020203" pitchFamily="34" charset="0"/>
              </a:rPr>
              <a:t>Adding persistent and non-removable protection to data</a:t>
            </a:r>
          </a:p>
        </p:txBody>
      </p:sp>
      <p:cxnSp>
        <p:nvCxnSpPr>
          <p:cNvPr id="9" name="Straight Connector 8"/>
          <p:cNvCxnSpPr/>
          <p:nvPr/>
        </p:nvCxnSpPr>
        <p:spPr>
          <a:xfrm>
            <a:off x="6218237" y="812120"/>
            <a:ext cx="0" cy="537028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941969" y="2012648"/>
            <a:ext cx="5099343" cy="646331"/>
          </a:xfrm>
          <a:prstGeom prst="rect">
            <a:avLst/>
          </a:prstGeom>
        </p:spPr>
        <p:txBody>
          <a:bodyPr wrap="square">
            <a:spAutoFit/>
          </a:bodyPr>
          <a:lstStyle/>
          <a:p>
            <a:pPr>
              <a:lnSpc>
                <a:spcPct val="90000"/>
              </a:lnSpc>
              <a:spcAft>
                <a:spcPts val="1200"/>
              </a:spcAft>
              <a:defRPr/>
            </a:pPr>
            <a:r>
              <a:rPr lang="en-US" sz="2000" dirty="0"/>
              <a:t>Support for all commonly used devices and systems – Windows, OSX, iOS, Android</a:t>
            </a:r>
          </a:p>
        </p:txBody>
      </p:sp>
      <p:sp>
        <p:nvSpPr>
          <p:cNvPr id="11" name="Rectangle 10"/>
          <p:cNvSpPr/>
          <p:nvPr/>
        </p:nvSpPr>
        <p:spPr>
          <a:xfrm>
            <a:off x="6941969" y="1110793"/>
            <a:ext cx="4669732" cy="646331"/>
          </a:xfrm>
          <a:prstGeom prst="rect">
            <a:avLst/>
          </a:prstGeom>
        </p:spPr>
        <p:txBody>
          <a:bodyPr wrap="square">
            <a:spAutoFit/>
          </a:bodyPr>
          <a:lstStyle/>
          <a:p>
            <a:pPr>
              <a:lnSpc>
                <a:spcPct val="90000"/>
              </a:lnSpc>
              <a:spcAft>
                <a:spcPts val="1200"/>
              </a:spcAft>
              <a:defRPr/>
            </a:pPr>
            <a:r>
              <a:rPr lang="en-US" sz="2000" dirty="0"/>
              <a:t>Protect </a:t>
            </a:r>
            <a:r>
              <a:rPr lang="en-US" sz="2000" dirty="0">
                <a:latin typeface="Segoe UI Semibold" panose="020B0702040204020203" pitchFamily="34" charset="0"/>
                <a:cs typeface="Segoe UI Semibold" panose="020B0702040204020203" pitchFamily="34" charset="0"/>
              </a:rPr>
              <a:t>all</a:t>
            </a:r>
            <a:r>
              <a:rPr lang="en-US" sz="2000" dirty="0"/>
              <a:t> file types, </a:t>
            </a:r>
            <a:r>
              <a:rPr lang="en-US" sz="2000" dirty="0">
                <a:cs typeface="Segoe UI Semibold" panose="020B0702040204020203" pitchFamily="34" charset="0"/>
              </a:rPr>
              <a:t>everywhere they go, cloud, email, BYOD, …</a:t>
            </a:r>
          </a:p>
        </p:txBody>
      </p:sp>
      <p:sp>
        <p:nvSpPr>
          <p:cNvPr id="13" name="Rectangle 12"/>
          <p:cNvSpPr/>
          <p:nvPr/>
        </p:nvSpPr>
        <p:spPr>
          <a:xfrm>
            <a:off x="6941969" y="2914503"/>
            <a:ext cx="4669732" cy="646331"/>
          </a:xfrm>
          <a:prstGeom prst="rect">
            <a:avLst/>
          </a:prstGeom>
        </p:spPr>
        <p:txBody>
          <a:bodyPr wrap="square">
            <a:spAutoFit/>
          </a:bodyPr>
          <a:lstStyle/>
          <a:p>
            <a:pPr>
              <a:lnSpc>
                <a:spcPct val="90000"/>
              </a:lnSpc>
              <a:spcAft>
                <a:spcPts val="1200"/>
              </a:spcAft>
              <a:defRPr/>
            </a:pPr>
            <a:r>
              <a:rPr lang="en-US" sz="2000" dirty="0">
                <a:cs typeface="Segoe UI Semibold" panose="020B0702040204020203" pitchFamily="34" charset="0"/>
              </a:rPr>
              <a:t>Can be automatically applied to mail, OneDrive Pro, etc.</a:t>
            </a:r>
          </a:p>
        </p:txBody>
      </p:sp>
      <p:sp>
        <p:nvSpPr>
          <p:cNvPr id="14" name="Rectangle 13"/>
          <p:cNvSpPr/>
          <p:nvPr/>
        </p:nvSpPr>
        <p:spPr>
          <a:xfrm>
            <a:off x="6941969" y="3816358"/>
            <a:ext cx="4669732" cy="369332"/>
          </a:xfrm>
          <a:prstGeom prst="rect">
            <a:avLst/>
          </a:prstGeom>
        </p:spPr>
        <p:txBody>
          <a:bodyPr wrap="square">
            <a:spAutoFit/>
          </a:bodyPr>
          <a:lstStyle/>
          <a:p>
            <a:pPr>
              <a:lnSpc>
                <a:spcPct val="90000"/>
              </a:lnSpc>
              <a:spcAft>
                <a:spcPts val="1200"/>
              </a:spcAft>
              <a:defRPr/>
            </a:pPr>
            <a:r>
              <a:rPr lang="en-US" sz="2000" dirty="0">
                <a:cs typeface="Segoe UI Semibold" panose="020B0702040204020203" pitchFamily="34" charset="0"/>
              </a:rPr>
              <a:t>Support for B2B and B2B via Azure AD</a:t>
            </a:r>
          </a:p>
        </p:txBody>
      </p:sp>
      <p:sp>
        <p:nvSpPr>
          <p:cNvPr id="15" name="Rectangle 14"/>
          <p:cNvSpPr/>
          <p:nvPr/>
        </p:nvSpPr>
        <p:spPr>
          <a:xfrm>
            <a:off x="6941969" y="4441214"/>
            <a:ext cx="4938144" cy="646331"/>
          </a:xfrm>
          <a:prstGeom prst="rect">
            <a:avLst/>
          </a:prstGeom>
        </p:spPr>
        <p:txBody>
          <a:bodyPr wrap="square">
            <a:spAutoFit/>
          </a:bodyPr>
          <a:lstStyle/>
          <a:p>
            <a:pPr>
              <a:lnSpc>
                <a:spcPct val="90000"/>
              </a:lnSpc>
              <a:spcAft>
                <a:spcPts val="1200"/>
              </a:spcAft>
              <a:defRPr/>
            </a:pPr>
            <a:r>
              <a:rPr lang="en-US" sz="2000" dirty="0">
                <a:cs typeface="Segoe UI Semibold" panose="020B0702040204020203" pitchFamily="34" charset="0"/>
              </a:rPr>
              <a:t>Support for on premise and cloud based scenarios (e.g.: Office 365)</a:t>
            </a:r>
          </a:p>
        </p:txBody>
      </p:sp>
      <p:sp>
        <p:nvSpPr>
          <p:cNvPr id="18" name="Rectangle 17"/>
          <p:cNvSpPr/>
          <p:nvPr/>
        </p:nvSpPr>
        <p:spPr>
          <a:xfrm>
            <a:off x="6941969" y="5343069"/>
            <a:ext cx="4938144" cy="646331"/>
          </a:xfrm>
          <a:prstGeom prst="rect">
            <a:avLst/>
          </a:prstGeom>
        </p:spPr>
        <p:txBody>
          <a:bodyPr wrap="square">
            <a:spAutoFit/>
          </a:bodyPr>
          <a:lstStyle/>
          <a:p>
            <a:pPr>
              <a:lnSpc>
                <a:spcPct val="90000"/>
              </a:lnSpc>
              <a:spcAft>
                <a:spcPts val="1200"/>
              </a:spcAft>
              <a:defRPr/>
            </a:pPr>
            <a:r>
              <a:rPr lang="en-US" sz="2000" dirty="0">
                <a:cs typeface="Segoe UI Semibold" panose="020B0702040204020203" pitchFamily="34" charset="0"/>
              </a:rPr>
              <a:t>Seamless easy to provision and support for FIPS 140-2 regulation and compliance</a:t>
            </a:r>
          </a:p>
        </p:txBody>
      </p:sp>
      <p:sp>
        <p:nvSpPr>
          <p:cNvPr id="19" name="Title 1"/>
          <p:cNvSpPr txBox="1">
            <a:spLocks/>
          </p:cNvSpPr>
          <p:nvPr/>
        </p:nvSpPr>
        <p:spPr>
          <a:xfrm>
            <a:off x="2181497" y="4668951"/>
            <a:ext cx="2959602" cy="553998"/>
          </a:xfrm>
          <a:prstGeom prst="rect">
            <a:avLst/>
          </a:prstGeom>
          <a:solidFill>
            <a:srgbClr val="0078D7"/>
          </a:solid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000" dirty="0">
                <a:solidFill>
                  <a:schemeClr val="tx1"/>
                </a:solidFill>
                <a:latin typeface="Segoe UI" panose="020B0502040204020203" pitchFamily="34" charset="0"/>
                <a:cs typeface="Segoe UI" panose="020B0502040204020203" pitchFamily="34" charset="0"/>
              </a:rPr>
              <a:t>Significant improvements over Windows 7</a:t>
            </a:r>
          </a:p>
        </p:txBody>
      </p:sp>
    </p:spTree>
    <p:extLst>
      <p:ext uri="{BB962C8B-B14F-4D97-AF65-F5344CB8AC3E}">
        <p14:creationId xmlns:p14="http://schemas.microsoft.com/office/powerpoint/2010/main" val="286631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ppt_x"/>
                                          </p:val>
                                        </p:tav>
                                        <p:tav tm="100000">
                                          <p:val>
                                            <p:strVal val="#ppt_x"/>
                                          </p:val>
                                        </p:tav>
                                      </p:tavLst>
                                    </p:anim>
                                    <p:anim calcmode="lin" valueType="num">
                                      <p:cBhvr additive="base">
                                        <p:cTn id="2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decel="10000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750" fill="hold"/>
                                        <p:tgtEl>
                                          <p:spTgt spid="15"/>
                                        </p:tgtEl>
                                        <p:attrNameLst>
                                          <p:attrName>ppt_x</p:attrName>
                                        </p:attrNameLst>
                                      </p:cBhvr>
                                      <p:tavLst>
                                        <p:tav tm="0">
                                          <p:val>
                                            <p:strVal val="#ppt_x"/>
                                          </p:val>
                                        </p:tav>
                                        <p:tav tm="100000">
                                          <p:val>
                                            <p:strVal val="#ppt_x"/>
                                          </p:val>
                                        </p:tav>
                                      </p:tavLst>
                                    </p:anim>
                                    <p:anim calcmode="lin" valueType="num">
                                      <p:cBhvr additive="base">
                                        <p:cTn id="3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decel="10000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750" fill="hold"/>
                                        <p:tgtEl>
                                          <p:spTgt spid="18"/>
                                        </p:tgtEl>
                                        <p:attrNameLst>
                                          <p:attrName>ppt_x</p:attrName>
                                        </p:attrNameLst>
                                      </p:cBhvr>
                                      <p:tavLst>
                                        <p:tav tm="0">
                                          <p:val>
                                            <p:strVal val="#ppt_x"/>
                                          </p:val>
                                        </p:tav>
                                        <p:tav tm="100000">
                                          <p:val>
                                            <p:strVal val="#ppt_x"/>
                                          </p:val>
                                        </p:tav>
                                      </p:tavLst>
                                    </p:anim>
                                    <p:anim calcmode="lin" valueType="num">
                                      <p:cBhvr additive="base">
                                        <p:cTn id="38"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3" name="Rectangle 22"/>
          <p:cNvSpPr/>
          <p:nvPr/>
        </p:nvSpPr>
        <p:spPr>
          <a:xfrm>
            <a:off x="481596" y="479425"/>
            <a:ext cx="4874424" cy="3139321"/>
          </a:xfrm>
          <a:prstGeom prst="rect">
            <a:avLst/>
          </a:prstGeom>
        </p:spPr>
        <p:txBody>
          <a:bodyPr wrap="square">
            <a:spAutoFit/>
          </a:bodyPr>
          <a:lstStyle/>
          <a:p>
            <a:pPr>
              <a:lnSpc>
                <a:spcPct val="90000"/>
              </a:lnSpc>
              <a:spcAft>
                <a:spcPts val="0"/>
              </a:spcAft>
              <a:buClr>
                <a:srgbClr val="00BCF2"/>
              </a:buClr>
            </a:pPr>
            <a:r>
              <a:rPr lang="en-US" sz="4000" b="1" spc="-100" dirty="0">
                <a:ln w="3175">
                  <a:noFill/>
                </a:ln>
              </a:rPr>
              <a:t>COMPLETING THE STACK</a:t>
            </a:r>
          </a:p>
          <a:p>
            <a:pPr>
              <a:lnSpc>
                <a:spcPct val="90000"/>
              </a:lnSpc>
              <a:spcAft>
                <a:spcPts val="0"/>
              </a:spcAft>
              <a:buClr>
                <a:srgbClr val="00BCF2"/>
              </a:buClr>
            </a:pPr>
            <a:endParaRPr lang="en-US" sz="2000" b="1" spc="-100" dirty="0">
              <a:ln w="3175">
                <a:noFill/>
              </a:ln>
            </a:endParaRPr>
          </a:p>
          <a:p>
            <a:pPr>
              <a:lnSpc>
                <a:spcPct val="90000"/>
              </a:lnSpc>
              <a:spcAft>
                <a:spcPts val="0"/>
              </a:spcAft>
              <a:buClr>
                <a:srgbClr val="00BCF2"/>
              </a:buClr>
            </a:pPr>
            <a:r>
              <a:rPr lang="en-US" sz="4000" b="1" spc="-100" dirty="0">
                <a:ln w="3175">
                  <a:noFill/>
                </a:ln>
              </a:rPr>
              <a:t>DEMOCRATIZING  DATA LOSS PREVENTION</a:t>
            </a:r>
          </a:p>
        </p:txBody>
      </p:sp>
      <p:sp>
        <p:nvSpPr>
          <p:cNvPr id="20" name="Rectangle 19"/>
          <p:cNvSpPr/>
          <p:nvPr/>
        </p:nvSpPr>
        <p:spPr>
          <a:xfrm>
            <a:off x="457200" y="4268698"/>
            <a:ext cx="4874424" cy="1200329"/>
          </a:xfrm>
          <a:prstGeom prst="rect">
            <a:avLst/>
          </a:prstGeom>
        </p:spPr>
        <p:txBody>
          <a:bodyPr wrap="square">
            <a:spAutoFit/>
          </a:bodyPr>
          <a:lstStyle/>
          <a:p>
            <a:pPr>
              <a:lnSpc>
                <a:spcPct val="90000"/>
              </a:lnSpc>
              <a:spcAft>
                <a:spcPts val="0"/>
              </a:spcAft>
              <a:buClr>
                <a:srgbClr val="00BCF2"/>
              </a:buClr>
            </a:pPr>
            <a:r>
              <a:rPr lang="en-US" sz="4000" b="1" spc="-100" dirty="0">
                <a:ln w="3175">
                  <a:noFill/>
                </a:ln>
              </a:rPr>
              <a:t>ACTIVE THEAT PROTECTION</a:t>
            </a:r>
          </a:p>
        </p:txBody>
      </p:sp>
      <p:sp>
        <p:nvSpPr>
          <p:cNvPr id="31" name="Oval 30"/>
          <p:cNvSpPr/>
          <p:nvPr/>
        </p:nvSpPr>
        <p:spPr bwMode="auto">
          <a:xfrm>
            <a:off x="6019604" y="822129"/>
            <a:ext cx="5350268" cy="5350268"/>
          </a:xfrm>
          <a:prstGeom prst="ellipse">
            <a:avLst/>
          </a:prstGeom>
          <a:solidFill>
            <a:srgbClr val="D2D2D2"/>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Freeform 31"/>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Freeform 32"/>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chemeClr val="accent1">
              <a:lumMod val="50000"/>
              <a:alpha val="49000"/>
            </a:scheme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Freeform 33"/>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Freeform 34"/>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36"/>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38"/>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TextBox 39"/>
          <p:cNvSpPr txBox="1"/>
          <p:nvPr/>
        </p:nvSpPr>
        <p:spPr>
          <a:xfrm>
            <a:off x="6635796" y="2337306"/>
            <a:ext cx="1834975"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DEVICES</a:t>
            </a:r>
          </a:p>
        </p:txBody>
      </p:sp>
      <p:sp>
        <p:nvSpPr>
          <p:cNvPr id="41" name="TextBox 40"/>
          <p:cNvSpPr txBox="1"/>
          <p:nvPr/>
        </p:nvSpPr>
        <p:spPr>
          <a:xfrm>
            <a:off x="9157966" y="2337306"/>
            <a:ext cx="1496134"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SECURED IDENTITIES</a:t>
            </a:r>
          </a:p>
        </p:txBody>
      </p:sp>
      <p:sp>
        <p:nvSpPr>
          <p:cNvPr id="42" name="TextBox 41"/>
          <p:cNvSpPr txBox="1"/>
          <p:nvPr/>
        </p:nvSpPr>
        <p:spPr>
          <a:xfrm>
            <a:off x="8851854" y="4256606"/>
            <a:ext cx="197464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INFORMATION</a:t>
            </a:r>
          </a:p>
          <a:p>
            <a:pPr algn="ctr">
              <a:lnSpc>
                <a:spcPct val="90000"/>
              </a:lnSpc>
            </a:pPr>
            <a:r>
              <a:rPr lang="en-US" sz="2000" dirty="0">
                <a:ln w="3175">
                  <a:noFill/>
                </a:ln>
                <a:solidFill>
                  <a:schemeClr val="bg1"/>
                </a:solidFill>
                <a:latin typeface="Segoe UI Semibold" panose="020B0702040204020203" pitchFamily="34" charset="0"/>
                <a:cs typeface="Segoe UI Semibold" panose="020B0702040204020203" pitchFamily="34" charset="0"/>
              </a:rPr>
              <a:t>PROTECTION</a:t>
            </a:r>
          </a:p>
        </p:txBody>
      </p:sp>
      <p:sp>
        <p:nvSpPr>
          <p:cNvPr id="43" name="TextBox 42"/>
          <p:cNvSpPr txBox="1"/>
          <p:nvPr/>
        </p:nvSpPr>
        <p:spPr>
          <a:xfrm>
            <a:off x="6642059" y="4256606"/>
            <a:ext cx="168873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chemeClr val="bg1"/>
                </a:solidFill>
                <a:latin typeface="Segoe UI Semibold" panose="020B0702040204020203" pitchFamily="34" charset="0"/>
                <a:cs typeface="Segoe UI Semibold" panose="020B0702040204020203" pitchFamily="34" charset="0"/>
              </a:rPr>
              <a:t>THREAT RESISTANCE</a:t>
            </a:r>
          </a:p>
        </p:txBody>
      </p:sp>
    </p:spTree>
    <p:extLst>
      <p:ext uri="{BB962C8B-B14F-4D97-AF65-F5344CB8AC3E}">
        <p14:creationId xmlns:p14="http://schemas.microsoft.com/office/powerpoint/2010/main" val="10502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37"/>
                                        </p:tgtEl>
                                      </p:cBhvr>
                                    </p:animEffect>
                                    <p:set>
                                      <p:cBhvr>
                                        <p:cTn id="14" dur="1" fill="hold">
                                          <p:stCondLst>
                                            <p:cond delay="499"/>
                                          </p:stCondLst>
                                        </p:cTn>
                                        <p:tgtEl>
                                          <p:spTgt spid="37"/>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37" grpId="0" animBg="1"/>
      <p:bldP spid="3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
            <a:ext cx="12436475" cy="6992469"/>
          </a:xfrm>
          <a:prstGeom prst="rect">
            <a:avLst/>
          </a:prstGeom>
        </p:spPr>
      </p:pic>
      <p:sp>
        <p:nvSpPr>
          <p:cNvPr id="4" name="Rectangle 3"/>
          <p:cNvSpPr/>
          <p:nvPr/>
        </p:nvSpPr>
        <p:spPr bwMode="auto">
          <a:xfrm>
            <a:off x="0" y="0"/>
            <a:ext cx="12436475" cy="6994525"/>
          </a:xfrm>
          <a:prstGeom prst="rect">
            <a:avLst/>
          </a:prstGeom>
          <a:solidFill>
            <a:srgbClr val="FFFFFF">
              <a:alpha val="4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bwMode="auto">
          <a:xfrm>
            <a:off x="4169919" y="546100"/>
            <a:ext cx="4096636" cy="57277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1402116" y="2636651"/>
            <a:ext cx="9632244" cy="2176417"/>
          </a:xfrm>
          <a:prstGeom prst="rect">
            <a:avLst/>
          </a:prstGeom>
          <a:solidFill>
            <a:schemeClr val="bg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1680558" y="3078528"/>
            <a:ext cx="2827680"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Trusted by default, </a:t>
            </a:r>
            <a:r>
              <a:rPr lang="en-US" sz="2400" dirty="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until</a:t>
            </a:r>
            <a:r>
              <a:rPr lang="en-US" sz="2400" dirty="0">
                <a:gradFill>
                  <a:gsLst>
                    <a:gs pos="2917">
                      <a:schemeClr val="tx1"/>
                    </a:gs>
                    <a:gs pos="30000">
                      <a:schemeClr val="tx1"/>
                    </a:gs>
                  </a:gsLst>
                  <a:lin ang="5400000" scaled="0"/>
                </a:gradFill>
              </a:rPr>
              <a:t> defined as threat</a:t>
            </a:r>
          </a:p>
        </p:txBody>
      </p:sp>
      <p:sp>
        <p:nvSpPr>
          <p:cNvPr id="18" name="TextBox 17"/>
          <p:cNvSpPr txBox="1"/>
          <p:nvPr/>
        </p:nvSpPr>
        <p:spPr>
          <a:xfrm>
            <a:off x="7799295" y="3078528"/>
            <a:ext cx="2827680" cy="1292662"/>
          </a:xfrm>
          <a:prstGeom prst="rect">
            <a:avLst/>
          </a:prstGeom>
          <a:noFill/>
        </p:spPr>
        <p:txBody>
          <a:bodyPr wrap="square" lIns="182880" tIns="146304" rIns="182880" bIns="146304" rtlCol="0">
            <a:spAutoFit/>
          </a:bodyPr>
          <a:lstStyle/>
          <a:p>
            <a:pPr algn="r">
              <a:lnSpc>
                <a:spcPct val="90000"/>
              </a:lnSpc>
              <a:spcAft>
                <a:spcPts val="600"/>
              </a:spcAft>
            </a:pPr>
            <a:r>
              <a:rPr lang="en-US" sz="2400" dirty="0">
                <a:gradFill>
                  <a:gsLst>
                    <a:gs pos="2917">
                      <a:schemeClr val="tx1"/>
                    </a:gs>
                    <a:gs pos="30000">
                      <a:schemeClr val="tx1"/>
                    </a:gs>
                  </a:gsLst>
                  <a:lin ang="5400000" scaled="0"/>
                </a:gradFill>
              </a:rPr>
              <a:t>Detection based methods are unable to keep up</a:t>
            </a:r>
          </a:p>
        </p:txBody>
      </p:sp>
      <p:sp>
        <p:nvSpPr>
          <p:cNvPr id="23" name="Title 1"/>
          <p:cNvSpPr txBox="1">
            <a:spLocks/>
          </p:cNvSpPr>
          <p:nvPr/>
        </p:nvSpPr>
        <p:spPr>
          <a:xfrm>
            <a:off x="4433106" y="705670"/>
            <a:ext cx="3569627"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ctr"/>
            <a:r>
              <a:rPr lang="en-US" sz="4000" b="1" dirty="0">
                <a:solidFill>
                  <a:schemeClr val="bg1">
                    <a:lumMod val="95000"/>
                  </a:schemeClr>
                </a:solidFill>
                <a:latin typeface="+mn-lt"/>
              </a:rPr>
              <a:t>TODAYS CHALLENGE</a:t>
            </a:r>
          </a:p>
        </p:txBody>
      </p:sp>
      <p:grpSp>
        <p:nvGrpSpPr>
          <p:cNvPr id="6" name="Group 5"/>
          <p:cNvGrpSpPr/>
          <p:nvPr/>
        </p:nvGrpSpPr>
        <p:grpSpPr>
          <a:xfrm>
            <a:off x="4495632" y="2002256"/>
            <a:ext cx="3445210" cy="3445210"/>
            <a:chOff x="5918446" y="1732392"/>
            <a:chExt cx="3962879" cy="3962879"/>
          </a:xfrm>
        </p:grpSpPr>
        <p:sp>
          <p:nvSpPr>
            <p:cNvPr id="14" name="Oval 13"/>
            <p:cNvSpPr/>
            <p:nvPr/>
          </p:nvSpPr>
          <p:spPr bwMode="auto">
            <a:xfrm>
              <a:off x="5918446" y="1732392"/>
              <a:ext cx="3962879" cy="3962879"/>
            </a:xfrm>
            <a:prstGeom prst="ellipse">
              <a:avLst/>
            </a:prstGeom>
            <a:solidFill>
              <a:schemeClr val="bg1">
                <a:alpha val="5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Oval 1"/>
            <p:cNvSpPr/>
            <p:nvPr/>
          </p:nvSpPr>
          <p:spPr bwMode="auto">
            <a:xfrm>
              <a:off x="6380649" y="2194594"/>
              <a:ext cx="3038476" cy="3038476"/>
            </a:xfrm>
            <a:prstGeom prst="ellipse">
              <a:avLst/>
            </a:prstGeom>
            <a:solidFill>
              <a:srgbClr val="00827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txBox="1">
              <a:spLocks/>
            </p:cNvSpPr>
            <p:nvPr/>
          </p:nvSpPr>
          <p:spPr>
            <a:xfrm>
              <a:off x="6680034" y="3349336"/>
              <a:ext cx="2439707" cy="728992"/>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ctr"/>
              <a:r>
                <a:rPr lang="en-US" sz="4400" b="1" dirty="0">
                  <a:solidFill>
                    <a:schemeClr val="bg1">
                      <a:lumMod val="95000"/>
                    </a:schemeClr>
                  </a:solidFill>
                  <a:latin typeface="+mn-lt"/>
                </a:rPr>
                <a:t>APPS</a:t>
              </a:r>
            </a:p>
          </p:txBody>
        </p:sp>
      </p:grpSp>
    </p:spTree>
    <p:extLst>
      <p:ext uri="{BB962C8B-B14F-4D97-AF65-F5344CB8AC3E}">
        <p14:creationId xmlns:p14="http://schemas.microsoft.com/office/powerpoint/2010/main" val="57312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503237" y="1174751"/>
            <a:ext cx="4714875" cy="4657725"/>
          </a:xfrm>
          <a:prstGeom prst="rect">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5378449" y="1171575"/>
            <a:ext cx="6469063" cy="4657725"/>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453179" y="647852"/>
            <a:ext cx="3686522"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gradFill>
                  <a:gsLst>
                    <a:gs pos="2917">
                      <a:schemeClr val="tx1"/>
                    </a:gs>
                    <a:gs pos="30000">
                      <a:schemeClr val="tx1"/>
                    </a:gs>
                  </a:gsLst>
                  <a:lin ang="5400000" scaled="0"/>
                </a:gradFill>
              </a:rPr>
              <a:t>FAMILIAR THREATS</a:t>
            </a:r>
          </a:p>
        </p:txBody>
      </p:sp>
      <p:sp>
        <p:nvSpPr>
          <p:cNvPr id="29" name="TextBox 28"/>
          <p:cNvSpPr txBox="1"/>
          <p:nvPr/>
        </p:nvSpPr>
        <p:spPr>
          <a:xfrm>
            <a:off x="5242666" y="632612"/>
            <a:ext cx="339926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FF0000"/>
                </a:solidFill>
              </a:rPr>
              <a:t>THE REVOLUTION</a:t>
            </a:r>
          </a:p>
        </p:txBody>
      </p:sp>
      <p:sp>
        <p:nvSpPr>
          <p:cNvPr id="21" name="TextBox 20"/>
          <p:cNvSpPr txBox="1"/>
          <p:nvPr/>
        </p:nvSpPr>
        <p:spPr>
          <a:xfrm>
            <a:off x="733529" y="2456953"/>
            <a:ext cx="4151104" cy="1157240"/>
          </a:xfrm>
          <a:prstGeom prst="rect">
            <a:avLst/>
          </a:prstGeom>
          <a:noFill/>
        </p:spPr>
        <p:txBody>
          <a:bodyPr wrap="square" lIns="182880" tIns="146304" rIns="182880" bIns="146304" rtlCol="0">
            <a:spAutoFit/>
          </a:bodyPr>
          <a:lstStyle/>
          <a:p>
            <a:r>
              <a:rPr lang="en-US" sz="2800" dirty="0">
                <a:solidFill>
                  <a:schemeClr val="bg1"/>
                </a:solidFill>
              </a:rPr>
              <a:t>MALWARE</a:t>
            </a:r>
          </a:p>
          <a:p>
            <a:r>
              <a:rPr lang="en-US" sz="2800" dirty="0">
                <a:solidFill>
                  <a:schemeClr val="bg1"/>
                </a:solidFill>
              </a:rPr>
              <a:t>VULNERABILITIES</a:t>
            </a:r>
          </a:p>
        </p:txBody>
      </p:sp>
      <p:sp>
        <p:nvSpPr>
          <p:cNvPr id="22" name="TextBox 21"/>
          <p:cNvSpPr txBox="1"/>
          <p:nvPr/>
        </p:nvSpPr>
        <p:spPr>
          <a:xfrm>
            <a:off x="5476571" y="2452264"/>
            <a:ext cx="5870302" cy="1148007"/>
          </a:xfrm>
          <a:prstGeom prst="rect">
            <a:avLst/>
          </a:prstGeom>
          <a:noFill/>
        </p:spPr>
        <p:txBody>
          <a:bodyPr wrap="square" lIns="182880" tIns="146304" rIns="182880" bIns="146304" rtlCol="0">
            <a:spAutoFit/>
          </a:bodyPr>
          <a:lstStyle/>
          <a:p>
            <a:pPr>
              <a:lnSpc>
                <a:spcPct val="90000"/>
              </a:lnSpc>
              <a:spcAft>
                <a:spcPts val="600"/>
              </a:spcAft>
            </a:pPr>
            <a:r>
              <a:rPr lang="en-US" sz="2800" dirty="0">
                <a:solidFill>
                  <a:schemeClr val="bg1"/>
                </a:solidFill>
              </a:rPr>
              <a:t>CREDENTIAL THEFT AT SCALE</a:t>
            </a:r>
          </a:p>
          <a:p>
            <a:pPr>
              <a:lnSpc>
                <a:spcPct val="90000"/>
              </a:lnSpc>
              <a:spcAft>
                <a:spcPts val="600"/>
              </a:spcAft>
            </a:pPr>
            <a:r>
              <a:rPr lang="en-US" sz="2800" dirty="0">
                <a:solidFill>
                  <a:schemeClr val="bg1"/>
                </a:solidFill>
              </a:rPr>
              <a:t>ADVANCED PERSISTANT THREATS</a:t>
            </a:r>
          </a:p>
        </p:txBody>
      </p:sp>
    </p:spTree>
    <p:extLst>
      <p:ext uri="{BB962C8B-B14F-4D97-AF65-F5344CB8AC3E}">
        <p14:creationId xmlns:p14="http://schemas.microsoft.com/office/powerpoint/2010/main" val="825745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
            <a:ext cx="12436475" cy="6992469"/>
          </a:xfrm>
          <a:prstGeom prst="rect">
            <a:avLst/>
          </a:prstGeom>
        </p:spPr>
      </p:pic>
      <p:sp>
        <p:nvSpPr>
          <p:cNvPr id="4" name="Rectangle 3"/>
          <p:cNvSpPr/>
          <p:nvPr/>
        </p:nvSpPr>
        <p:spPr bwMode="auto">
          <a:xfrm>
            <a:off x="0" y="0"/>
            <a:ext cx="12436475" cy="6994525"/>
          </a:xfrm>
          <a:prstGeom prst="rect">
            <a:avLst/>
          </a:prstGeom>
          <a:solidFill>
            <a:srgbClr val="FFFFFF">
              <a:alpha val="4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bwMode="auto">
          <a:xfrm>
            <a:off x="342900" y="2163762"/>
            <a:ext cx="11749404" cy="2667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930481" y="2867859"/>
            <a:ext cx="7185660" cy="1258806"/>
          </a:xfrm>
          <a:prstGeom prst="rect">
            <a:avLst/>
          </a:prstGeom>
          <a:noFill/>
        </p:spPr>
        <p:txBody>
          <a:bodyPr wrap="square" lIns="182880" tIns="146304" rIns="182880" bIns="146304" rtlCol="0">
            <a:spAutoFit/>
          </a:bodyPr>
          <a:lstStyle/>
          <a:p>
            <a:pPr defTabSz="914277">
              <a:lnSpc>
                <a:spcPct val="90000"/>
              </a:lnSpc>
              <a:spcBef>
                <a:spcPct val="0"/>
              </a:spcBef>
              <a:spcAft>
                <a:spcPts val="600"/>
              </a:spcAft>
            </a:pPr>
            <a:r>
              <a:rPr lang="en-US" sz="3200" spc="-100" dirty="0">
                <a:ln w="3175">
                  <a:noFill/>
                </a:ln>
                <a:solidFill>
                  <a:srgbClr val="008272"/>
                </a:solidFill>
              </a:rPr>
              <a:t>Your future must depend on:</a:t>
            </a:r>
          </a:p>
          <a:p>
            <a:pPr defTabSz="914277">
              <a:lnSpc>
                <a:spcPct val="90000"/>
              </a:lnSpc>
              <a:spcBef>
                <a:spcPct val="0"/>
              </a:spcBef>
              <a:spcAft>
                <a:spcPts val="600"/>
              </a:spcAft>
            </a:pPr>
            <a:r>
              <a:rPr lang="en-US" sz="3200" b="1" spc="-100" dirty="0">
                <a:ln w="3175">
                  <a:noFill/>
                </a:ln>
                <a:solidFill>
                  <a:srgbClr val="008272"/>
                </a:solidFill>
              </a:rPr>
              <a:t>APP TRUST MUST BE EARNED.</a:t>
            </a:r>
          </a:p>
        </p:txBody>
      </p:sp>
      <p:pic>
        <p:nvPicPr>
          <p:cNvPr id="15" name="Convertibl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7763" y="2644515"/>
            <a:ext cx="2640829" cy="1659950"/>
          </a:xfrm>
          <a:prstGeom prst="rect">
            <a:avLst/>
          </a:prstGeom>
        </p:spPr>
      </p:pic>
      <p:pic>
        <p:nvPicPr>
          <p:cNvPr id="20" name="Phone scre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9705" y="2680008"/>
            <a:ext cx="842419" cy="1624457"/>
          </a:xfrm>
          <a:prstGeom prst="rect">
            <a:avLst/>
          </a:prstGeom>
        </p:spPr>
      </p:pic>
    </p:spTree>
    <p:extLst>
      <p:ext uri="{BB962C8B-B14F-4D97-AF65-F5344CB8AC3E}">
        <p14:creationId xmlns:p14="http://schemas.microsoft.com/office/powerpoint/2010/main" val="222386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
            <a:ext cx="12436475" cy="6992469"/>
          </a:xfrm>
          <a:prstGeom prst="rect">
            <a:avLst/>
          </a:prstGeom>
        </p:spPr>
      </p:pic>
      <p:sp>
        <p:nvSpPr>
          <p:cNvPr id="4" name="Rectangle 3"/>
          <p:cNvSpPr/>
          <p:nvPr/>
        </p:nvSpPr>
        <p:spPr bwMode="auto">
          <a:xfrm>
            <a:off x="0" y="0"/>
            <a:ext cx="12436475" cy="6994525"/>
          </a:xfrm>
          <a:prstGeom prst="rect">
            <a:avLst/>
          </a:prstGeom>
          <a:solidFill>
            <a:srgbClr val="FFFFFF">
              <a:alpha val="4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p:cNvSpPr/>
          <p:nvPr/>
        </p:nvSpPr>
        <p:spPr bwMode="auto">
          <a:xfrm>
            <a:off x="1526272" y="788170"/>
            <a:ext cx="9383932" cy="1248229"/>
          </a:xfrm>
          <a:prstGeom prst="leftRightArrow">
            <a:avLst>
              <a:gd name="adj1" fmla="val 74419"/>
              <a:gd name="adj2" fmla="val 50000"/>
            </a:avLst>
          </a:prstGeom>
          <a:solidFill>
            <a:srgbClr val="00827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itle 1"/>
          <p:cNvSpPr txBox="1">
            <a:spLocks/>
          </p:cNvSpPr>
          <p:nvPr/>
        </p:nvSpPr>
        <p:spPr>
          <a:xfrm>
            <a:off x="1526272" y="1139482"/>
            <a:ext cx="9383931" cy="6093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ctr"/>
            <a:r>
              <a:rPr lang="en-US" sz="4400" b="1" dirty="0">
                <a:solidFill>
                  <a:schemeClr val="bg1">
                    <a:lumMod val="95000"/>
                  </a:schemeClr>
                </a:solidFill>
                <a:latin typeface="+mn-lt"/>
              </a:rPr>
              <a:t>TWO PATHS TO CHOOSE FROM</a:t>
            </a:r>
          </a:p>
        </p:txBody>
      </p:sp>
      <p:grpSp>
        <p:nvGrpSpPr>
          <p:cNvPr id="22" name="Group 21"/>
          <p:cNvGrpSpPr/>
          <p:nvPr/>
        </p:nvGrpSpPr>
        <p:grpSpPr>
          <a:xfrm>
            <a:off x="1712981" y="2529166"/>
            <a:ext cx="4452342" cy="3046134"/>
            <a:chOff x="6177558" y="5896050"/>
            <a:chExt cx="4452342" cy="3046134"/>
          </a:xfrm>
        </p:grpSpPr>
        <p:sp>
          <p:nvSpPr>
            <p:cNvPr id="23" name="Rectangle 22"/>
            <p:cNvSpPr/>
            <p:nvPr/>
          </p:nvSpPr>
          <p:spPr>
            <a:xfrm>
              <a:off x="6177560" y="6955774"/>
              <a:ext cx="4452340" cy="1986410"/>
            </a:xfrm>
            <a:prstGeom prst="rect">
              <a:avLst/>
            </a:prstGeom>
            <a:solidFill>
              <a:schemeClr val="tx1">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gn="ctr">
                <a:lnSpc>
                  <a:spcPct val="80000"/>
                </a:lnSpc>
                <a:spcAft>
                  <a:spcPts val="1200"/>
                </a:spcAft>
              </a:pPr>
              <a:endParaRPr lang="en-US" sz="1836" dirty="0">
                <a:solidFill>
                  <a:srgbClr val="505050"/>
                </a:solidFill>
                <a:ea typeface="Segoe UI" pitchFamily="34" charset="0"/>
                <a:cs typeface="Segoe UI" pitchFamily="34" charset="0"/>
              </a:endParaRPr>
            </a:p>
          </p:txBody>
        </p:sp>
        <p:sp>
          <p:nvSpPr>
            <p:cNvPr id="24" name="Rectangle 23"/>
            <p:cNvSpPr/>
            <p:nvPr/>
          </p:nvSpPr>
          <p:spPr>
            <a:xfrm>
              <a:off x="6177558" y="5896050"/>
              <a:ext cx="4452340" cy="1059730"/>
            </a:xfrm>
            <a:prstGeom prst="rect">
              <a:avLst/>
            </a:prstGeom>
            <a:solidFill>
              <a:srgbClr val="008272">
                <a:alpha val="55000"/>
              </a:srgbClr>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pPr algn="ctr"/>
              <a:r>
                <a:rPr lang="en-US" sz="2400" spc="-102" dirty="0">
                  <a:solidFill>
                    <a:schemeClr val="bg1">
                      <a:lumMod val="75000"/>
                    </a:schemeClr>
                  </a:solidFill>
                  <a:latin typeface="Segoe UI" panose="020B0502040204020203" pitchFamily="34" charset="0"/>
                  <a:ea typeface="Segoe UI" pitchFamily="34" charset="0"/>
                  <a:cs typeface="Segoe UI" panose="020B0502040204020203" pitchFamily="34" charset="0"/>
                </a:rPr>
                <a:t>Device Guard</a:t>
              </a:r>
            </a:p>
          </p:txBody>
        </p:sp>
      </p:grpSp>
      <p:grpSp>
        <p:nvGrpSpPr>
          <p:cNvPr id="25" name="Group 24"/>
          <p:cNvGrpSpPr/>
          <p:nvPr/>
        </p:nvGrpSpPr>
        <p:grpSpPr>
          <a:xfrm>
            <a:off x="1712346" y="2529166"/>
            <a:ext cx="4452342" cy="3046134"/>
            <a:chOff x="6177558" y="2529166"/>
            <a:chExt cx="4452342" cy="3046134"/>
          </a:xfrm>
        </p:grpSpPr>
        <p:sp>
          <p:nvSpPr>
            <p:cNvPr id="26" name="Rectangle 25"/>
            <p:cNvSpPr/>
            <p:nvPr/>
          </p:nvSpPr>
          <p:spPr>
            <a:xfrm>
              <a:off x="6177560" y="3588890"/>
              <a:ext cx="4452340" cy="198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gn="ctr">
                <a:lnSpc>
                  <a:spcPct val="80000"/>
                </a:lnSpc>
                <a:spcAft>
                  <a:spcPts val="1200"/>
                </a:spcAft>
              </a:pPr>
              <a:endParaRPr lang="en-US" sz="1836" dirty="0">
                <a:solidFill>
                  <a:srgbClr val="505050"/>
                </a:solidFill>
                <a:ea typeface="Segoe UI" pitchFamily="34" charset="0"/>
                <a:cs typeface="Segoe UI" pitchFamily="34" charset="0"/>
              </a:endParaRPr>
            </a:p>
            <a:p>
              <a:pPr algn="ctr">
                <a:lnSpc>
                  <a:spcPct val="80000"/>
                </a:lnSpc>
                <a:spcAft>
                  <a:spcPts val="1200"/>
                </a:spcAft>
              </a:pPr>
              <a:r>
                <a:rPr lang="en-US" dirty="0">
                  <a:solidFill>
                    <a:srgbClr val="505050"/>
                  </a:solidFill>
                  <a:ea typeface="Segoe UI" pitchFamily="34" charset="0"/>
                  <a:cs typeface="Segoe UI" pitchFamily="34" charset="0"/>
                </a:rPr>
                <a:t>A new approach for Windows desktop </a:t>
              </a:r>
            </a:p>
            <a:p>
              <a:pPr algn="ctr">
                <a:lnSpc>
                  <a:spcPct val="80000"/>
                </a:lnSpc>
                <a:spcAft>
                  <a:spcPts val="1200"/>
                </a:spcAft>
              </a:pPr>
              <a:r>
                <a:rPr lang="en-US" dirty="0">
                  <a:solidFill>
                    <a:srgbClr val="505050"/>
                  </a:solidFill>
                  <a:ea typeface="Segoe UI" pitchFamily="34" charset="0"/>
                  <a:cs typeface="Segoe UI" pitchFamily="34" charset="0"/>
                </a:rPr>
                <a:t>Requires change in process for apps</a:t>
              </a:r>
            </a:p>
            <a:p>
              <a:pPr algn="ctr">
                <a:lnSpc>
                  <a:spcPct val="80000"/>
                </a:lnSpc>
                <a:spcAft>
                  <a:spcPts val="1200"/>
                </a:spcAft>
              </a:pPr>
              <a:r>
                <a:rPr lang="en-US" dirty="0">
                  <a:solidFill>
                    <a:srgbClr val="505050"/>
                  </a:solidFill>
                  <a:ea typeface="Segoe UI" pitchFamily="34" charset="0"/>
                  <a:cs typeface="Segoe UI" pitchFamily="34" charset="0"/>
                </a:rPr>
                <a:t>Offers incredible protection</a:t>
              </a:r>
            </a:p>
          </p:txBody>
        </p:sp>
        <p:sp>
          <p:nvSpPr>
            <p:cNvPr id="27" name="Rectangle 26"/>
            <p:cNvSpPr/>
            <p:nvPr/>
          </p:nvSpPr>
          <p:spPr>
            <a:xfrm>
              <a:off x="6177558" y="2529166"/>
              <a:ext cx="4452340" cy="1059730"/>
            </a:xfrm>
            <a:prstGeom prst="rect">
              <a:avLst/>
            </a:prstGeom>
            <a:solidFill>
              <a:srgbClr val="008272"/>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pPr algn="ctr"/>
              <a:r>
                <a:rPr lang="en-US" sz="2400" spc="-102"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rPr>
                <a:t>Device Guard</a:t>
              </a:r>
            </a:p>
          </p:txBody>
        </p:sp>
      </p:grpSp>
      <p:grpSp>
        <p:nvGrpSpPr>
          <p:cNvPr id="28" name="Group 27"/>
          <p:cNvGrpSpPr/>
          <p:nvPr/>
        </p:nvGrpSpPr>
        <p:grpSpPr>
          <a:xfrm>
            <a:off x="6280061" y="2529166"/>
            <a:ext cx="4452342" cy="3046134"/>
            <a:chOff x="1663700" y="5896050"/>
            <a:chExt cx="4452342" cy="3046134"/>
          </a:xfrm>
        </p:grpSpPr>
        <p:sp>
          <p:nvSpPr>
            <p:cNvPr id="29" name="Rectangle 28"/>
            <p:cNvSpPr/>
            <p:nvPr/>
          </p:nvSpPr>
          <p:spPr>
            <a:xfrm>
              <a:off x="1663702" y="6955774"/>
              <a:ext cx="4452340" cy="1986410"/>
            </a:xfrm>
            <a:prstGeom prst="rect">
              <a:avLst/>
            </a:prstGeom>
            <a:solidFill>
              <a:schemeClr val="tx1">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gn="ctr">
                <a:lnSpc>
                  <a:spcPct val="80000"/>
                </a:lnSpc>
                <a:spcAft>
                  <a:spcPts val="1200"/>
                </a:spcAft>
              </a:pPr>
              <a:endParaRPr lang="en-US" sz="1836" dirty="0">
                <a:solidFill>
                  <a:srgbClr val="505050"/>
                </a:solidFill>
                <a:ea typeface="Segoe UI" pitchFamily="34" charset="0"/>
                <a:cs typeface="Segoe UI" pitchFamily="34" charset="0"/>
              </a:endParaRPr>
            </a:p>
          </p:txBody>
        </p:sp>
        <p:sp>
          <p:nvSpPr>
            <p:cNvPr id="30" name="Rectangle 29"/>
            <p:cNvSpPr/>
            <p:nvPr/>
          </p:nvSpPr>
          <p:spPr>
            <a:xfrm>
              <a:off x="1663700" y="5896050"/>
              <a:ext cx="4452340" cy="1059730"/>
            </a:xfrm>
            <a:prstGeom prst="rect">
              <a:avLst/>
            </a:prstGeom>
            <a:solidFill>
              <a:srgbClr val="008272">
                <a:alpha val="55000"/>
              </a:srgbClr>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pPr algn="ctr"/>
              <a:r>
                <a:rPr lang="en-US" sz="2400" spc="-102" dirty="0">
                  <a:solidFill>
                    <a:schemeClr val="bg1">
                      <a:lumMod val="75000"/>
                    </a:schemeClr>
                  </a:solidFill>
                  <a:latin typeface="Segoe UI" panose="020B0502040204020203" pitchFamily="34" charset="0"/>
                  <a:ea typeface="Segoe UI" pitchFamily="34" charset="0"/>
                  <a:cs typeface="Segoe UI" panose="020B0502040204020203" pitchFamily="34" charset="0"/>
                </a:rPr>
                <a:t>Traditional Approach</a:t>
              </a:r>
            </a:p>
          </p:txBody>
        </p:sp>
      </p:grpSp>
      <p:grpSp>
        <p:nvGrpSpPr>
          <p:cNvPr id="31" name="Group 30"/>
          <p:cNvGrpSpPr/>
          <p:nvPr/>
        </p:nvGrpSpPr>
        <p:grpSpPr>
          <a:xfrm>
            <a:off x="6280061" y="2529166"/>
            <a:ext cx="4452342" cy="3046134"/>
            <a:chOff x="1663700" y="2529166"/>
            <a:chExt cx="4452342" cy="3046134"/>
          </a:xfrm>
        </p:grpSpPr>
        <p:sp>
          <p:nvSpPr>
            <p:cNvPr id="32" name="Rectangle 31"/>
            <p:cNvSpPr/>
            <p:nvPr/>
          </p:nvSpPr>
          <p:spPr>
            <a:xfrm>
              <a:off x="1663702" y="3588890"/>
              <a:ext cx="4452340" cy="198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gn="ctr">
                <a:lnSpc>
                  <a:spcPct val="80000"/>
                </a:lnSpc>
                <a:spcAft>
                  <a:spcPts val="1200"/>
                </a:spcAft>
              </a:pPr>
              <a:endParaRPr lang="en-US" sz="1836" dirty="0">
                <a:solidFill>
                  <a:srgbClr val="505050"/>
                </a:solidFill>
                <a:ea typeface="Segoe UI" pitchFamily="34" charset="0"/>
                <a:cs typeface="Segoe UI" pitchFamily="34" charset="0"/>
              </a:endParaRPr>
            </a:p>
            <a:p>
              <a:pPr algn="ctr">
                <a:lnSpc>
                  <a:spcPct val="80000"/>
                </a:lnSpc>
                <a:spcAft>
                  <a:spcPts val="1200"/>
                </a:spcAft>
              </a:pPr>
              <a:r>
                <a:rPr lang="en-US" dirty="0">
                  <a:solidFill>
                    <a:srgbClr val="505050"/>
                  </a:solidFill>
                  <a:ea typeface="Segoe UI" pitchFamily="34" charset="0"/>
                  <a:cs typeface="Segoe UI" pitchFamily="34" charset="0"/>
                </a:rPr>
                <a:t>The way things have always been</a:t>
              </a:r>
            </a:p>
            <a:p>
              <a:pPr algn="ctr">
                <a:lnSpc>
                  <a:spcPct val="80000"/>
                </a:lnSpc>
                <a:spcAft>
                  <a:spcPts val="1200"/>
                </a:spcAft>
              </a:pPr>
              <a:r>
                <a:rPr lang="en-US" dirty="0">
                  <a:solidFill>
                    <a:srgbClr val="505050"/>
                  </a:solidFill>
                  <a:ea typeface="Segoe UI" pitchFamily="34" charset="0"/>
                  <a:cs typeface="Segoe UI" pitchFamily="34" charset="0"/>
                </a:rPr>
                <a:t>Requires additional software to manage</a:t>
              </a:r>
            </a:p>
            <a:p>
              <a:pPr algn="ctr">
                <a:lnSpc>
                  <a:spcPct val="80000"/>
                </a:lnSpc>
                <a:spcAft>
                  <a:spcPts val="1200"/>
                </a:spcAft>
              </a:pPr>
              <a:r>
                <a:rPr lang="en-US" dirty="0">
                  <a:solidFill>
                    <a:srgbClr val="505050"/>
                  </a:solidFill>
                  <a:ea typeface="Segoe UI" pitchFamily="34" charset="0"/>
                  <a:cs typeface="Segoe UI" pitchFamily="34" charset="0"/>
                </a:rPr>
                <a:t>Carries increased risk</a:t>
              </a:r>
            </a:p>
          </p:txBody>
        </p:sp>
        <p:sp>
          <p:nvSpPr>
            <p:cNvPr id="33" name="Rectangle 32"/>
            <p:cNvSpPr/>
            <p:nvPr/>
          </p:nvSpPr>
          <p:spPr>
            <a:xfrm>
              <a:off x="1663700" y="2529166"/>
              <a:ext cx="4452340" cy="1059730"/>
            </a:xfrm>
            <a:prstGeom prst="rect">
              <a:avLst/>
            </a:prstGeom>
            <a:solidFill>
              <a:srgbClr val="008272"/>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pPr algn="ctr"/>
              <a:r>
                <a:rPr lang="en-US" sz="2400" spc="-102"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rPr>
                <a:t>Traditional Approach</a:t>
              </a:r>
            </a:p>
          </p:txBody>
        </p:sp>
      </p:grpSp>
    </p:spTree>
    <p:extLst>
      <p:ext uri="{BB962C8B-B14F-4D97-AF65-F5344CB8AC3E}">
        <p14:creationId xmlns:p14="http://schemas.microsoft.com/office/powerpoint/2010/main" val="196289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8272"/>
        </a:solidFill>
        <a:effectLst/>
      </p:bgPr>
    </p:bg>
    <p:spTree>
      <p:nvGrpSpPr>
        <p:cNvPr id="1" name=""/>
        <p:cNvGrpSpPr/>
        <p:nvPr/>
      </p:nvGrpSpPr>
      <p:grpSpPr>
        <a:xfrm>
          <a:off x="0" y="0"/>
          <a:ext cx="0" cy="0"/>
          <a:chOff x="0" y="0"/>
          <a:chExt cx="0" cy="0"/>
        </a:xfrm>
      </p:grpSpPr>
      <p:cxnSp>
        <p:nvCxnSpPr>
          <p:cNvPr id="2" name="Straight Connector 1"/>
          <p:cNvCxnSpPr/>
          <p:nvPr/>
        </p:nvCxnSpPr>
        <p:spPr>
          <a:xfrm>
            <a:off x="6218237" y="762123"/>
            <a:ext cx="0" cy="576072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543050" y="2482388"/>
            <a:ext cx="3598049" cy="5539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4000" b="1" dirty="0">
                <a:solidFill>
                  <a:srgbClr val="FFFFFF"/>
                </a:solidFill>
                <a:latin typeface="Segoe UI"/>
              </a:rPr>
              <a:t>DEVICE GUARD</a:t>
            </a:r>
          </a:p>
        </p:txBody>
      </p:sp>
      <p:sp>
        <p:nvSpPr>
          <p:cNvPr id="8" name="Title 1"/>
          <p:cNvSpPr txBox="1">
            <a:spLocks/>
          </p:cNvSpPr>
          <p:nvPr/>
        </p:nvSpPr>
        <p:spPr>
          <a:xfrm>
            <a:off x="2671011" y="3488343"/>
            <a:ext cx="2470088" cy="664797"/>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sz="2400" dirty="0">
                <a:solidFill>
                  <a:srgbClr val="FFFFFF"/>
                </a:solidFill>
                <a:latin typeface="Segoe UI" panose="020B0502040204020203" pitchFamily="34" charset="0"/>
                <a:cs typeface="Segoe UI" panose="020B0502040204020203" pitchFamily="34" charset="0"/>
              </a:rPr>
              <a:t>Hardware Rooted  App Control</a:t>
            </a:r>
            <a:endParaRPr sz="2000" i="1" dirty="0">
              <a:solidFill>
                <a:srgbClr val="FFFFFF"/>
              </a:solidFill>
              <a:latin typeface="Segoe UI" panose="020B0502040204020203" pitchFamily="34" charset="0"/>
              <a:cs typeface="Segoe UI" panose="020B0502040204020203" pitchFamily="34" charset="0"/>
            </a:endParaRPr>
          </a:p>
        </p:txBody>
      </p:sp>
      <p:sp>
        <p:nvSpPr>
          <p:cNvPr id="10" name="Rectangle 9"/>
          <p:cNvSpPr/>
          <p:nvPr/>
        </p:nvSpPr>
        <p:spPr>
          <a:xfrm>
            <a:off x="6896690" y="1066267"/>
            <a:ext cx="4931516" cy="1089529"/>
          </a:xfrm>
          <a:prstGeom prst="rect">
            <a:avLst/>
          </a:prstGeom>
        </p:spPr>
        <p:txBody>
          <a:bodyPr wrap="square">
            <a:spAutoFit/>
          </a:bodyPr>
          <a:lstStyle/>
          <a:p>
            <a:pPr>
              <a:lnSpc>
                <a:spcPct val="90000"/>
              </a:lnSpc>
              <a:spcAft>
                <a:spcPts val="1200"/>
              </a:spcAft>
              <a:defRPr/>
            </a:pPr>
            <a:r>
              <a:rPr lang="en-US" sz="2400" spc="-100" dirty="0">
                <a:ln w="3175">
                  <a:noFill/>
                </a:ln>
                <a:solidFill>
                  <a:srgbClr val="FFFFFF">
                    <a:lumMod val="95000"/>
                  </a:srgbClr>
                </a:solidFill>
              </a:rPr>
              <a:t>Windows desktop can be locked down to only run trusted apps, just like many mobile OS’s (e.g.: Windows Phone)</a:t>
            </a:r>
          </a:p>
        </p:txBody>
      </p:sp>
      <p:sp>
        <p:nvSpPr>
          <p:cNvPr id="11" name="Rectangle 10"/>
          <p:cNvSpPr/>
          <p:nvPr/>
        </p:nvSpPr>
        <p:spPr>
          <a:xfrm>
            <a:off x="6896690" y="3815704"/>
            <a:ext cx="5085760" cy="757130"/>
          </a:xfrm>
          <a:prstGeom prst="rect">
            <a:avLst/>
          </a:prstGeom>
        </p:spPr>
        <p:txBody>
          <a:bodyPr wrap="square">
            <a:spAutoFit/>
          </a:bodyPr>
          <a:lstStyle/>
          <a:p>
            <a:pPr>
              <a:lnSpc>
                <a:spcPct val="90000"/>
              </a:lnSpc>
              <a:spcAft>
                <a:spcPts val="1200"/>
              </a:spcAft>
              <a:defRPr/>
            </a:pPr>
            <a:r>
              <a:rPr lang="en-US" sz="2400" spc="-100" dirty="0">
                <a:ln w="3175">
                  <a:noFill/>
                </a:ln>
                <a:solidFill>
                  <a:srgbClr val="FFFFFF">
                    <a:lumMod val="95000"/>
                  </a:srgbClr>
                </a:solidFill>
              </a:rPr>
              <a:t>Resistant to tampering by an administrator or malware</a:t>
            </a:r>
          </a:p>
        </p:txBody>
      </p:sp>
      <p:sp>
        <p:nvSpPr>
          <p:cNvPr id="12" name="Rectangle 11"/>
          <p:cNvSpPr/>
          <p:nvPr/>
        </p:nvSpPr>
        <p:spPr>
          <a:xfrm>
            <a:off x="6896690" y="5024223"/>
            <a:ext cx="4919618" cy="757130"/>
          </a:xfrm>
          <a:prstGeom prst="rect">
            <a:avLst/>
          </a:prstGeom>
        </p:spPr>
        <p:txBody>
          <a:bodyPr wrap="square">
            <a:spAutoFit/>
          </a:bodyPr>
          <a:lstStyle/>
          <a:p>
            <a:pPr>
              <a:lnSpc>
                <a:spcPct val="90000"/>
              </a:lnSpc>
              <a:spcAft>
                <a:spcPts val="1200"/>
              </a:spcAft>
              <a:defRPr/>
            </a:pPr>
            <a:r>
              <a:rPr lang="en-US" sz="2400" spc="-100" dirty="0">
                <a:ln w="3175">
                  <a:noFill/>
                </a:ln>
                <a:solidFill>
                  <a:srgbClr val="FFFFFF">
                    <a:lumMod val="95000"/>
                  </a:srgbClr>
                </a:solidFill>
              </a:rPr>
              <a:t>Requires Windows 8 certified or greater hardware </a:t>
            </a:r>
          </a:p>
        </p:txBody>
      </p:sp>
      <p:sp>
        <p:nvSpPr>
          <p:cNvPr id="14" name="Rectangle 13"/>
          <p:cNvSpPr/>
          <p:nvPr/>
        </p:nvSpPr>
        <p:spPr>
          <a:xfrm>
            <a:off x="6896690" y="2607185"/>
            <a:ext cx="4931516" cy="757130"/>
          </a:xfrm>
          <a:prstGeom prst="rect">
            <a:avLst/>
          </a:prstGeom>
        </p:spPr>
        <p:txBody>
          <a:bodyPr wrap="square">
            <a:spAutoFit/>
          </a:bodyPr>
          <a:lstStyle/>
          <a:p>
            <a:pPr>
              <a:lnSpc>
                <a:spcPct val="90000"/>
              </a:lnSpc>
              <a:spcAft>
                <a:spcPts val="1200"/>
              </a:spcAft>
              <a:defRPr/>
            </a:pPr>
            <a:r>
              <a:rPr lang="en-US" sz="2400" spc="-100" dirty="0">
                <a:ln w="3175">
                  <a:noFill/>
                </a:ln>
                <a:solidFill>
                  <a:srgbClr val="FFFFFF">
                    <a:lumMod val="95000"/>
                  </a:srgbClr>
                </a:solidFill>
              </a:rPr>
              <a:t>Untrusted apps and executables, such as malware, are unable to run</a:t>
            </a:r>
          </a:p>
        </p:txBody>
      </p:sp>
    </p:spTree>
    <p:extLst>
      <p:ext uri="{BB962C8B-B14F-4D97-AF65-F5344CB8AC3E}">
        <p14:creationId xmlns:p14="http://schemas.microsoft.com/office/powerpoint/2010/main" val="2458533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750" fill="hold"/>
                                        <p:tgtEl>
                                          <p:spTgt spid="12"/>
                                        </p:tgtEl>
                                        <p:attrNameLst>
                                          <p:attrName>ppt_x</p:attrName>
                                        </p:attrNameLst>
                                      </p:cBhvr>
                                      <p:tavLst>
                                        <p:tav tm="0">
                                          <p:val>
                                            <p:strVal val="#ppt_x"/>
                                          </p:val>
                                        </p:tav>
                                        <p:tav tm="100000">
                                          <p:val>
                                            <p:strVal val="#ppt_x"/>
                                          </p:val>
                                        </p:tav>
                                      </p:tavLst>
                                    </p:anim>
                                    <p:anim calcmode="lin" valueType="num">
                                      <p:cBhvr additive="base">
                                        <p:cTn id="26"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8272"/>
        </a:solidFill>
        <a:effectLst/>
      </p:bgPr>
    </p:bg>
    <p:spTree>
      <p:nvGrpSpPr>
        <p:cNvPr id="1" name=""/>
        <p:cNvGrpSpPr/>
        <p:nvPr/>
      </p:nvGrpSpPr>
      <p:grpSpPr>
        <a:xfrm>
          <a:off x="0" y="0"/>
          <a:ext cx="0" cy="0"/>
          <a:chOff x="0" y="0"/>
          <a:chExt cx="0" cy="0"/>
        </a:xfrm>
      </p:grpSpPr>
      <p:cxnSp>
        <p:nvCxnSpPr>
          <p:cNvPr id="2" name="Straight Connector 1"/>
          <p:cNvCxnSpPr/>
          <p:nvPr/>
        </p:nvCxnSpPr>
        <p:spPr>
          <a:xfrm>
            <a:off x="6218237" y="762123"/>
            <a:ext cx="0" cy="576072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028700" y="2482388"/>
            <a:ext cx="4112399" cy="5539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4000" b="1" dirty="0">
                <a:solidFill>
                  <a:srgbClr val="FFFFFF"/>
                </a:solidFill>
                <a:latin typeface="Segoe UI"/>
              </a:rPr>
              <a:t>DEVICE GUARD</a:t>
            </a:r>
          </a:p>
        </p:txBody>
      </p:sp>
      <p:sp>
        <p:nvSpPr>
          <p:cNvPr id="8" name="Title 1"/>
          <p:cNvSpPr txBox="1">
            <a:spLocks/>
          </p:cNvSpPr>
          <p:nvPr/>
        </p:nvSpPr>
        <p:spPr>
          <a:xfrm>
            <a:off x="2671011" y="3504060"/>
            <a:ext cx="2470088" cy="664797"/>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sz="2400" dirty="0">
                <a:solidFill>
                  <a:srgbClr val="FFFFFF"/>
                </a:solidFill>
                <a:latin typeface="Segoe UI" panose="020B0502040204020203" pitchFamily="34" charset="0"/>
                <a:cs typeface="Segoe UI" panose="020B0502040204020203" pitchFamily="34" charset="0"/>
              </a:rPr>
              <a:t>Getting Apps into the Circle of Trust</a:t>
            </a:r>
            <a:endParaRPr sz="2000" i="1" dirty="0">
              <a:solidFill>
                <a:srgbClr val="FFFFFF"/>
              </a:solidFill>
              <a:latin typeface="Segoe UI" panose="020B0502040204020203" pitchFamily="34" charset="0"/>
              <a:cs typeface="Segoe UI" panose="020B0502040204020203" pitchFamily="34" charset="0"/>
            </a:endParaRPr>
          </a:p>
        </p:txBody>
      </p:sp>
      <p:sp>
        <p:nvSpPr>
          <p:cNvPr id="15" name="Rectangle 14"/>
          <p:cNvSpPr/>
          <p:nvPr/>
        </p:nvSpPr>
        <p:spPr>
          <a:xfrm>
            <a:off x="6896690" y="1057613"/>
            <a:ext cx="4931516" cy="757130"/>
          </a:xfrm>
          <a:prstGeom prst="rect">
            <a:avLst/>
          </a:prstGeom>
          <a:noFill/>
          <a:ln>
            <a:noFill/>
            <a:headEnd type="none" w="med" len="med"/>
            <a:tailEnd type="none" w="med" len="med"/>
          </a:ln>
          <a:effectLst/>
        </p:spPr>
        <p:txBody>
          <a:bodyPr wrap="square">
            <a:spAutoFit/>
          </a:bodyPr>
          <a:lstStyle/>
          <a:p>
            <a:pPr>
              <a:lnSpc>
                <a:spcPct val="90000"/>
              </a:lnSpc>
              <a:spcAft>
                <a:spcPts val="1200"/>
              </a:spcAft>
              <a:defRPr/>
            </a:pPr>
            <a:r>
              <a:rPr lang="en-US" sz="2400" spc="-100" dirty="0">
                <a:ln w="3175">
                  <a:noFill/>
                </a:ln>
                <a:solidFill>
                  <a:srgbClr val="FFFFFF">
                    <a:lumMod val="95000"/>
                  </a:srgbClr>
                </a:solidFill>
              </a:rPr>
              <a:t>Supports all apps including Universal and Desktop (Win32).</a:t>
            </a:r>
          </a:p>
        </p:txBody>
      </p:sp>
      <p:sp>
        <p:nvSpPr>
          <p:cNvPr id="16" name="Rectangle 15"/>
          <p:cNvSpPr/>
          <p:nvPr/>
        </p:nvSpPr>
        <p:spPr>
          <a:xfrm>
            <a:off x="6896690" y="2222687"/>
            <a:ext cx="4931516" cy="1089529"/>
          </a:xfrm>
          <a:prstGeom prst="rect">
            <a:avLst/>
          </a:prstGeom>
          <a:noFill/>
          <a:ln>
            <a:noFill/>
            <a:headEnd type="none" w="med" len="med"/>
            <a:tailEnd type="none" w="med" len="med"/>
          </a:ln>
          <a:effectLst/>
        </p:spPr>
        <p:txBody>
          <a:bodyPr wrap="square">
            <a:spAutoFit/>
          </a:bodyPr>
          <a:lstStyle/>
          <a:p>
            <a:pPr>
              <a:lnSpc>
                <a:spcPct val="90000"/>
              </a:lnSpc>
              <a:spcAft>
                <a:spcPts val="1200"/>
              </a:spcAft>
              <a:defRPr/>
            </a:pPr>
            <a:r>
              <a:rPr lang="en-US" sz="2400" spc="-100" dirty="0">
                <a:ln w="3175">
                  <a:noFill/>
                </a:ln>
                <a:solidFill>
                  <a:srgbClr val="FFFFFF">
                    <a:lumMod val="95000"/>
                  </a:srgbClr>
                </a:solidFill>
              </a:rPr>
              <a:t>Trusted apps can be created by IHV, ISV, and Organizations using a Microsoft provided signing service.</a:t>
            </a:r>
          </a:p>
        </p:txBody>
      </p:sp>
      <p:sp>
        <p:nvSpPr>
          <p:cNvPr id="17" name="Rectangle 16"/>
          <p:cNvSpPr/>
          <p:nvPr/>
        </p:nvSpPr>
        <p:spPr>
          <a:xfrm>
            <a:off x="6896690" y="5217632"/>
            <a:ext cx="4931516" cy="757130"/>
          </a:xfrm>
          <a:prstGeom prst="rect">
            <a:avLst/>
          </a:prstGeom>
          <a:noFill/>
          <a:ln>
            <a:noFill/>
            <a:headEnd type="none" w="med" len="med"/>
            <a:tailEnd type="none" w="med" len="med"/>
          </a:ln>
          <a:effectLst/>
        </p:spPr>
        <p:txBody>
          <a:bodyPr wrap="square">
            <a:spAutoFit/>
          </a:bodyPr>
          <a:lstStyle/>
          <a:p>
            <a:pPr>
              <a:lnSpc>
                <a:spcPct val="90000"/>
              </a:lnSpc>
              <a:spcAft>
                <a:spcPts val="1200"/>
              </a:spcAft>
              <a:defRPr/>
            </a:pPr>
            <a:r>
              <a:rPr lang="en-US" sz="2400" spc="-100" dirty="0">
                <a:ln w="3175">
                  <a:noFill/>
                </a:ln>
                <a:solidFill>
                  <a:srgbClr val="FFFFFF">
                    <a:lumMod val="95000"/>
                  </a:srgbClr>
                </a:solidFill>
              </a:rPr>
              <a:t>Signing service will be made available to OEM’s, IHV, ISV’s, and Enterprises.</a:t>
            </a:r>
          </a:p>
        </p:txBody>
      </p:sp>
      <p:sp>
        <p:nvSpPr>
          <p:cNvPr id="18" name="Rectangle 17"/>
          <p:cNvSpPr/>
          <p:nvPr/>
        </p:nvSpPr>
        <p:spPr>
          <a:xfrm>
            <a:off x="6896690" y="3720160"/>
            <a:ext cx="4931516" cy="1089529"/>
          </a:xfrm>
          <a:prstGeom prst="rect">
            <a:avLst/>
          </a:prstGeom>
          <a:noFill/>
          <a:ln>
            <a:noFill/>
            <a:headEnd type="none" w="med" len="med"/>
            <a:tailEnd type="none" w="med" len="med"/>
          </a:ln>
          <a:effectLst/>
        </p:spPr>
        <p:txBody>
          <a:bodyPr wrap="square">
            <a:spAutoFit/>
          </a:bodyPr>
          <a:lstStyle/>
          <a:p>
            <a:pPr>
              <a:lnSpc>
                <a:spcPct val="90000"/>
              </a:lnSpc>
              <a:spcAft>
                <a:spcPts val="1200"/>
              </a:spcAft>
              <a:defRPr/>
            </a:pPr>
            <a:r>
              <a:rPr lang="en-US" sz="2400" spc="-100" dirty="0">
                <a:ln w="3175">
                  <a:noFill/>
                </a:ln>
                <a:solidFill>
                  <a:srgbClr val="FFFFFF">
                    <a:lumMod val="95000"/>
                  </a:srgbClr>
                </a:solidFill>
              </a:rPr>
              <a:t>Apps must be specially signed using the Microsoft signing service. No additional modification is required.</a:t>
            </a:r>
          </a:p>
        </p:txBody>
      </p:sp>
    </p:spTree>
    <p:extLst>
      <p:ext uri="{BB962C8B-B14F-4D97-AF65-F5344CB8AC3E}">
        <p14:creationId xmlns:p14="http://schemas.microsoft.com/office/powerpoint/2010/main" val="1006701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ppt_x"/>
                                          </p:val>
                                        </p:tav>
                                        <p:tav tm="100000">
                                          <p:val>
                                            <p:strVal val="#ppt_x"/>
                                          </p:val>
                                        </p:tav>
                                      </p:tavLst>
                                    </p:anim>
                                    <p:anim calcmode="lin" valueType="num">
                                      <p:cBhvr additive="base">
                                        <p:cTn id="14"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ppt_x"/>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750" fill="hold"/>
                                        <p:tgtEl>
                                          <p:spTgt spid="17"/>
                                        </p:tgtEl>
                                        <p:attrNameLst>
                                          <p:attrName>ppt_x</p:attrName>
                                        </p:attrNameLst>
                                      </p:cBhvr>
                                      <p:tavLst>
                                        <p:tav tm="0">
                                          <p:val>
                                            <p:strVal val="#ppt_x"/>
                                          </p:val>
                                        </p:tav>
                                        <p:tav tm="100000">
                                          <p:val>
                                            <p:strVal val="#ppt_x"/>
                                          </p:val>
                                        </p:tav>
                                      </p:tavLst>
                                    </p:anim>
                                    <p:anim calcmode="lin" valueType="num">
                                      <p:cBhvr additive="base">
                                        <p:cTn id="26"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
            <a:ext cx="12436475" cy="6992469"/>
          </a:xfrm>
          <a:prstGeom prst="rect">
            <a:avLst/>
          </a:prstGeom>
        </p:spPr>
      </p:pic>
      <p:sp>
        <p:nvSpPr>
          <p:cNvPr id="4" name="Rectangle 3"/>
          <p:cNvSpPr/>
          <p:nvPr/>
        </p:nvSpPr>
        <p:spPr bwMode="auto">
          <a:xfrm>
            <a:off x="0" y="0"/>
            <a:ext cx="12436475" cy="6994525"/>
          </a:xfrm>
          <a:prstGeom prst="rect">
            <a:avLst/>
          </a:prstGeom>
          <a:solidFill>
            <a:srgbClr val="FFFFFF">
              <a:alpha val="4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p:cNvSpPr/>
          <p:nvPr/>
        </p:nvSpPr>
        <p:spPr bwMode="auto">
          <a:xfrm>
            <a:off x="1526272" y="788170"/>
            <a:ext cx="9383932" cy="1248229"/>
          </a:xfrm>
          <a:prstGeom prst="leftRightArrow">
            <a:avLst>
              <a:gd name="adj1" fmla="val 74419"/>
              <a:gd name="adj2" fmla="val 50000"/>
            </a:avLst>
          </a:prstGeom>
          <a:solidFill>
            <a:srgbClr val="00827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itle 1"/>
          <p:cNvSpPr txBox="1">
            <a:spLocks/>
          </p:cNvSpPr>
          <p:nvPr/>
        </p:nvSpPr>
        <p:spPr>
          <a:xfrm>
            <a:off x="1526272" y="1139482"/>
            <a:ext cx="9383931" cy="6093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ctr"/>
            <a:r>
              <a:rPr lang="en-US" sz="4400" b="1" dirty="0">
                <a:solidFill>
                  <a:schemeClr val="bg1">
                    <a:lumMod val="95000"/>
                  </a:schemeClr>
                </a:solidFill>
                <a:latin typeface="+mn-lt"/>
              </a:rPr>
              <a:t>TWO PATHS TO CHOOSE FROM</a:t>
            </a:r>
          </a:p>
        </p:txBody>
      </p:sp>
      <p:grpSp>
        <p:nvGrpSpPr>
          <p:cNvPr id="22" name="Group 21"/>
          <p:cNvGrpSpPr/>
          <p:nvPr/>
        </p:nvGrpSpPr>
        <p:grpSpPr>
          <a:xfrm>
            <a:off x="1684386" y="2529166"/>
            <a:ext cx="4452342" cy="3046134"/>
            <a:chOff x="6177558" y="5896050"/>
            <a:chExt cx="4452342" cy="3046134"/>
          </a:xfrm>
        </p:grpSpPr>
        <p:sp>
          <p:nvSpPr>
            <p:cNvPr id="23" name="Rectangle 22"/>
            <p:cNvSpPr/>
            <p:nvPr/>
          </p:nvSpPr>
          <p:spPr>
            <a:xfrm>
              <a:off x="6177560" y="6955774"/>
              <a:ext cx="4452340" cy="1986410"/>
            </a:xfrm>
            <a:prstGeom prst="rect">
              <a:avLst/>
            </a:prstGeom>
            <a:solidFill>
              <a:schemeClr val="tx1">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gn="ctr">
                <a:lnSpc>
                  <a:spcPct val="80000"/>
                </a:lnSpc>
                <a:spcAft>
                  <a:spcPts val="1200"/>
                </a:spcAft>
              </a:pPr>
              <a:endParaRPr lang="en-US" sz="1836" dirty="0">
                <a:solidFill>
                  <a:srgbClr val="505050"/>
                </a:solidFill>
                <a:ea typeface="Segoe UI" pitchFamily="34" charset="0"/>
                <a:cs typeface="Segoe UI" pitchFamily="34" charset="0"/>
              </a:endParaRPr>
            </a:p>
          </p:txBody>
        </p:sp>
        <p:sp>
          <p:nvSpPr>
            <p:cNvPr id="24" name="Rectangle 23"/>
            <p:cNvSpPr/>
            <p:nvPr/>
          </p:nvSpPr>
          <p:spPr>
            <a:xfrm>
              <a:off x="6177558" y="5896050"/>
              <a:ext cx="4452340" cy="1059730"/>
            </a:xfrm>
            <a:prstGeom prst="rect">
              <a:avLst/>
            </a:prstGeom>
            <a:solidFill>
              <a:srgbClr val="008272">
                <a:alpha val="55000"/>
              </a:srgbClr>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pPr algn="ctr"/>
              <a:r>
                <a:rPr lang="en-US" sz="2400" spc="-102" dirty="0">
                  <a:solidFill>
                    <a:schemeClr val="bg1">
                      <a:lumMod val="75000"/>
                    </a:schemeClr>
                  </a:solidFill>
                  <a:latin typeface="Segoe UI" panose="020B0502040204020203" pitchFamily="34" charset="0"/>
                  <a:ea typeface="Segoe UI" pitchFamily="34" charset="0"/>
                  <a:cs typeface="Segoe UI" panose="020B0502040204020203" pitchFamily="34" charset="0"/>
                </a:rPr>
                <a:t>Device Guard</a:t>
              </a:r>
            </a:p>
          </p:txBody>
        </p:sp>
      </p:grpSp>
      <p:grpSp>
        <p:nvGrpSpPr>
          <p:cNvPr id="25" name="Group 24"/>
          <p:cNvGrpSpPr/>
          <p:nvPr/>
        </p:nvGrpSpPr>
        <p:grpSpPr>
          <a:xfrm>
            <a:off x="1683751" y="2523840"/>
            <a:ext cx="4452342" cy="3046134"/>
            <a:chOff x="6177558" y="2529166"/>
            <a:chExt cx="4452342" cy="3046134"/>
          </a:xfrm>
        </p:grpSpPr>
        <p:sp>
          <p:nvSpPr>
            <p:cNvPr id="26" name="Rectangle 25"/>
            <p:cNvSpPr/>
            <p:nvPr/>
          </p:nvSpPr>
          <p:spPr>
            <a:xfrm>
              <a:off x="6177560" y="3588890"/>
              <a:ext cx="4452340" cy="198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gn="ctr">
                <a:lnSpc>
                  <a:spcPct val="80000"/>
                </a:lnSpc>
                <a:spcAft>
                  <a:spcPts val="1200"/>
                </a:spcAft>
              </a:pPr>
              <a:endParaRPr lang="en-US" sz="1836" dirty="0">
                <a:solidFill>
                  <a:srgbClr val="505050"/>
                </a:solidFill>
                <a:ea typeface="Segoe UI" pitchFamily="34" charset="0"/>
                <a:cs typeface="Segoe UI" pitchFamily="34" charset="0"/>
              </a:endParaRPr>
            </a:p>
            <a:p>
              <a:pPr algn="ctr">
                <a:lnSpc>
                  <a:spcPct val="80000"/>
                </a:lnSpc>
                <a:spcAft>
                  <a:spcPts val="1200"/>
                </a:spcAft>
              </a:pPr>
              <a:r>
                <a:rPr lang="en-US" dirty="0">
                  <a:solidFill>
                    <a:srgbClr val="505050"/>
                  </a:solidFill>
                  <a:ea typeface="Segoe UI" pitchFamily="34" charset="0"/>
                  <a:cs typeface="Segoe UI" pitchFamily="34" charset="0"/>
                </a:rPr>
                <a:t>Totally new capability in Windows </a:t>
              </a:r>
            </a:p>
            <a:p>
              <a:pPr algn="ctr">
                <a:lnSpc>
                  <a:spcPct val="80000"/>
                </a:lnSpc>
                <a:spcAft>
                  <a:spcPts val="1200"/>
                </a:spcAft>
              </a:pPr>
              <a:r>
                <a:rPr lang="en-US" dirty="0">
                  <a:solidFill>
                    <a:srgbClr val="505050"/>
                  </a:solidFill>
                  <a:ea typeface="Segoe UI" pitchFamily="34" charset="0"/>
                  <a:cs typeface="Segoe UI" pitchFamily="34" charset="0"/>
                </a:rPr>
                <a:t>Requires effort</a:t>
              </a:r>
            </a:p>
            <a:p>
              <a:pPr algn="ctr">
                <a:lnSpc>
                  <a:spcPct val="80000"/>
                </a:lnSpc>
                <a:spcAft>
                  <a:spcPts val="1200"/>
                </a:spcAft>
              </a:pPr>
              <a:r>
                <a:rPr lang="en-US">
                  <a:solidFill>
                    <a:srgbClr val="505050"/>
                  </a:solidFill>
                  <a:ea typeface="Segoe UI" pitchFamily="34" charset="0"/>
                  <a:cs typeface="Segoe UI" pitchFamily="34" charset="0"/>
                </a:rPr>
                <a:t>Offers unprecedented protection</a:t>
              </a:r>
              <a:endParaRPr lang="en-US" dirty="0">
                <a:solidFill>
                  <a:srgbClr val="505050"/>
                </a:solidFill>
                <a:ea typeface="Segoe UI" pitchFamily="34" charset="0"/>
                <a:cs typeface="Segoe UI" pitchFamily="34" charset="0"/>
              </a:endParaRPr>
            </a:p>
          </p:txBody>
        </p:sp>
        <p:sp>
          <p:nvSpPr>
            <p:cNvPr id="27" name="Rectangle 26"/>
            <p:cNvSpPr/>
            <p:nvPr/>
          </p:nvSpPr>
          <p:spPr>
            <a:xfrm>
              <a:off x="6177558" y="2529166"/>
              <a:ext cx="4452340" cy="1059730"/>
            </a:xfrm>
            <a:prstGeom prst="rect">
              <a:avLst/>
            </a:prstGeom>
            <a:solidFill>
              <a:srgbClr val="008272"/>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pPr algn="ctr"/>
              <a:r>
                <a:rPr lang="en-US" sz="2400" spc="-102"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rPr>
                <a:t>Device Guard</a:t>
              </a:r>
            </a:p>
          </p:txBody>
        </p:sp>
      </p:grpSp>
      <p:grpSp>
        <p:nvGrpSpPr>
          <p:cNvPr id="28" name="Group 27"/>
          <p:cNvGrpSpPr/>
          <p:nvPr/>
        </p:nvGrpSpPr>
        <p:grpSpPr>
          <a:xfrm>
            <a:off x="6184024" y="2529166"/>
            <a:ext cx="4452342" cy="3046134"/>
            <a:chOff x="1663700" y="5896050"/>
            <a:chExt cx="4452342" cy="3046134"/>
          </a:xfrm>
        </p:grpSpPr>
        <p:sp>
          <p:nvSpPr>
            <p:cNvPr id="29" name="Rectangle 28"/>
            <p:cNvSpPr/>
            <p:nvPr/>
          </p:nvSpPr>
          <p:spPr>
            <a:xfrm>
              <a:off x="1663702" y="6955774"/>
              <a:ext cx="4452340" cy="1986410"/>
            </a:xfrm>
            <a:prstGeom prst="rect">
              <a:avLst/>
            </a:prstGeom>
            <a:solidFill>
              <a:schemeClr val="tx1">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gn="ctr">
                <a:lnSpc>
                  <a:spcPct val="80000"/>
                </a:lnSpc>
                <a:spcAft>
                  <a:spcPts val="1200"/>
                </a:spcAft>
              </a:pPr>
              <a:endParaRPr lang="en-US" sz="1836" dirty="0">
                <a:solidFill>
                  <a:srgbClr val="505050"/>
                </a:solidFill>
                <a:ea typeface="Segoe UI" pitchFamily="34" charset="0"/>
                <a:cs typeface="Segoe UI" pitchFamily="34" charset="0"/>
              </a:endParaRPr>
            </a:p>
          </p:txBody>
        </p:sp>
        <p:sp>
          <p:nvSpPr>
            <p:cNvPr id="30" name="Rectangle 29"/>
            <p:cNvSpPr/>
            <p:nvPr/>
          </p:nvSpPr>
          <p:spPr>
            <a:xfrm>
              <a:off x="1663700" y="5896050"/>
              <a:ext cx="4452340" cy="1059730"/>
            </a:xfrm>
            <a:prstGeom prst="rect">
              <a:avLst/>
            </a:prstGeom>
            <a:solidFill>
              <a:srgbClr val="008272">
                <a:alpha val="55000"/>
              </a:srgbClr>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pPr algn="ctr"/>
              <a:r>
                <a:rPr lang="en-US" sz="2400" spc="-102" dirty="0">
                  <a:solidFill>
                    <a:schemeClr val="bg1">
                      <a:lumMod val="75000"/>
                    </a:schemeClr>
                  </a:solidFill>
                  <a:latin typeface="Segoe UI" panose="020B0502040204020203" pitchFamily="34" charset="0"/>
                  <a:ea typeface="Segoe UI" pitchFamily="34" charset="0"/>
                  <a:cs typeface="Segoe UI" panose="020B0502040204020203" pitchFamily="34" charset="0"/>
                </a:rPr>
                <a:t>Traditional Approach</a:t>
              </a:r>
            </a:p>
          </p:txBody>
        </p:sp>
      </p:grpSp>
      <p:grpSp>
        <p:nvGrpSpPr>
          <p:cNvPr id="31" name="Group 30"/>
          <p:cNvGrpSpPr/>
          <p:nvPr/>
        </p:nvGrpSpPr>
        <p:grpSpPr>
          <a:xfrm>
            <a:off x="6184024" y="2510116"/>
            <a:ext cx="4452342" cy="3046134"/>
            <a:chOff x="1663700" y="2529166"/>
            <a:chExt cx="4452342" cy="3046134"/>
          </a:xfrm>
        </p:grpSpPr>
        <p:sp>
          <p:nvSpPr>
            <p:cNvPr id="32" name="Rectangle 31"/>
            <p:cNvSpPr/>
            <p:nvPr/>
          </p:nvSpPr>
          <p:spPr>
            <a:xfrm>
              <a:off x="1663702" y="3588890"/>
              <a:ext cx="4452340" cy="198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gn="ctr">
                <a:lnSpc>
                  <a:spcPct val="80000"/>
                </a:lnSpc>
                <a:spcAft>
                  <a:spcPts val="1200"/>
                </a:spcAft>
              </a:pPr>
              <a:endParaRPr lang="en-US" dirty="0">
                <a:solidFill>
                  <a:srgbClr val="505050"/>
                </a:solidFill>
                <a:ea typeface="Segoe UI" pitchFamily="34" charset="0"/>
                <a:cs typeface="Segoe UI" pitchFamily="34" charset="0"/>
              </a:endParaRPr>
            </a:p>
            <a:p>
              <a:pPr algn="ctr">
                <a:lnSpc>
                  <a:spcPct val="80000"/>
                </a:lnSpc>
                <a:spcAft>
                  <a:spcPts val="1200"/>
                </a:spcAft>
              </a:pPr>
              <a:r>
                <a:rPr lang="en-US" dirty="0">
                  <a:solidFill>
                    <a:srgbClr val="505050"/>
                  </a:solidFill>
                  <a:ea typeface="Segoe UI" pitchFamily="34" charset="0"/>
                  <a:cs typeface="Segoe UI" pitchFamily="34" charset="0"/>
                </a:rPr>
                <a:t>The way things have always been</a:t>
              </a:r>
            </a:p>
            <a:p>
              <a:pPr algn="ctr">
                <a:lnSpc>
                  <a:spcPct val="80000"/>
                </a:lnSpc>
                <a:spcAft>
                  <a:spcPts val="1200"/>
                </a:spcAft>
              </a:pPr>
              <a:r>
                <a:rPr lang="en-US" dirty="0">
                  <a:solidFill>
                    <a:srgbClr val="505050"/>
                  </a:solidFill>
                  <a:ea typeface="Segoe UI" pitchFamily="34" charset="0"/>
                  <a:cs typeface="Segoe UI" pitchFamily="34" charset="0"/>
                </a:rPr>
                <a:t>Requires additional software to manage</a:t>
              </a:r>
            </a:p>
            <a:p>
              <a:pPr algn="ctr">
                <a:lnSpc>
                  <a:spcPct val="80000"/>
                </a:lnSpc>
                <a:spcAft>
                  <a:spcPts val="1200"/>
                </a:spcAft>
              </a:pPr>
              <a:r>
                <a:rPr lang="en-US" dirty="0">
                  <a:solidFill>
                    <a:srgbClr val="505050"/>
                  </a:solidFill>
                  <a:ea typeface="Segoe UI" pitchFamily="34" charset="0"/>
                  <a:cs typeface="Segoe UI" pitchFamily="34" charset="0"/>
                </a:rPr>
                <a:t>Carries increased risk</a:t>
              </a:r>
            </a:p>
          </p:txBody>
        </p:sp>
        <p:sp>
          <p:nvSpPr>
            <p:cNvPr id="33" name="Rectangle 32"/>
            <p:cNvSpPr/>
            <p:nvPr/>
          </p:nvSpPr>
          <p:spPr>
            <a:xfrm>
              <a:off x="1663700" y="2529166"/>
              <a:ext cx="4452340" cy="1059730"/>
            </a:xfrm>
            <a:prstGeom prst="rect">
              <a:avLst/>
            </a:prstGeom>
            <a:solidFill>
              <a:srgbClr val="008272"/>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86521" rIns="186521" bIns="186521" numCol="1" spcCol="0" rtlCol="0" fromWordArt="0" anchor="ctr" anchorCtr="0" forceAA="0" compatLnSpc="1">
              <a:prstTxWarp prst="textNoShape">
                <a:avLst/>
              </a:prstTxWarp>
              <a:noAutofit/>
            </a:bodyPr>
            <a:lstStyle/>
            <a:p>
              <a:pPr algn="ctr"/>
              <a:r>
                <a:rPr lang="en-US" sz="2400" spc="-102" dirty="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rPr>
                <a:t>Traditional Approach</a:t>
              </a:r>
            </a:p>
          </p:txBody>
        </p:sp>
      </p:grpSp>
    </p:spTree>
    <p:extLst>
      <p:ext uri="{BB962C8B-B14F-4D97-AF65-F5344CB8AC3E}">
        <p14:creationId xmlns:p14="http://schemas.microsoft.com/office/powerpoint/2010/main" val="330478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8272"/>
        </a:solidFill>
        <a:effectLst/>
      </p:bgPr>
    </p:bg>
    <p:spTree>
      <p:nvGrpSpPr>
        <p:cNvPr id="1" name=""/>
        <p:cNvGrpSpPr/>
        <p:nvPr/>
      </p:nvGrpSpPr>
      <p:grpSpPr>
        <a:xfrm>
          <a:off x="0" y="0"/>
          <a:ext cx="0" cy="0"/>
          <a:chOff x="0" y="0"/>
          <a:chExt cx="0" cy="0"/>
        </a:xfrm>
      </p:grpSpPr>
      <p:cxnSp>
        <p:nvCxnSpPr>
          <p:cNvPr id="2" name="Straight Connector 1"/>
          <p:cNvCxnSpPr/>
          <p:nvPr/>
        </p:nvCxnSpPr>
        <p:spPr>
          <a:xfrm>
            <a:off x="6218237" y="1417196"/>
            <a:ext cx="0" cy="404671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012430" y="1719028"/>
            <a:ext cx="5941320" cy="424732"/>
          </a:xfrm>
          <a:prstGeom prst="rect">
            <a:avLst/>
          </a:prstGeom>
        </p:spPr>
        <p:txBody>
          <a:bodyPr wrap="square">
            <a:spAutoFit/>
          </a:bodyPr>
          <a:lstStyle/>
          <a:p>
            <a:pPr>
              <a:lnSpc>
                <a:spcPct val="90000"/>
              </a:lnSpc>
              <a:spcAft>
                <a:spcPts val="1200"/>
              </a:spcAft>
              <a:defRPr/>
            </a:pPr>
            <a:r>
              <a:rPr lang="en-US" sz="2400" spc="-100" dirty="0">
                <a:ln w="3175">
                  <a:noFill/>
                </a:ln>
                <a:solidFill>
                  <a:schemeClr val="tx1">
                    <a:lumMod val="95000"/>
                  </a:schemeClr>
                </a:solidFill>
              </a:rPr>
              <a:t>Device Tampering</a:t>
            </a:r>
          </a:p>
        </p:txBody>
      </p:sp>
      <p:sp>
        <p:nvSpPr>
          <p:cNvPr id="4" name="Rectangle 3"/>
          <p:cNvSpPr/>
          <p:nvPr/>
        </p:nvSpPr>
        <p:spPr>
          <a:xfrm>
            <a:off x="7012430" y="2731636"/>
            <a:ext cx="5941320" cy="424732"/>
          </a:xfrm>
          <a:prstGeom prst="rect">
            <a:avLst/>
          </a:prstGeom>
        </p:spPr>
        <p:txBody>
          <a:bodyPr wrap="square">
            <a:spAutoFit/>
          </a:bodyPr>
          <a:lstStyle/>
          <a:p>
            <a:pPr>
              <a:lnSpc>
                <a:spcPct val="90000"/>
              </a:lnSpc>
              <a:spcAft>
                <a:spcPts val="1200"/>
              </a:spcAft>
              <a:defRPr/>
            </a:pPr>
            <a:r>
              <a:rPr lang="en-US" sz="2400" spc="-100" dirty="0">
                <a:ln w="3175">
                  <a:noFill/>
                </a:ln>
                <a:solidFill>
                  <a:schemeClr val="tx1">
                    <a:lumMod val="95000"/>
                  </a:schemeClr>
                </a:solidFill>
              </a:rPr>
              <a:t>Vulnerabilities</a:t>
            </a:r>
          </a:p>
        </p:txBody>
      </p:sp>
      <p:sp>
        <p:nvSpPr>
          <p:cNvPr id="5" name="Rectangle 4"/>
          <p:cNvSpPr/>
          <p:nvPr/>
        </p:nvSpPr>
        <p:spPr>
          <a:xfrm>
            <a:off x="7012429" y="3744244"/>
            <a:ext cx="4799561" cy="424732"/>
          </a:xfrm>
          <a:prstGeom prst="rect">
            <a:avLst/>
          </a:prstGeom>
        </p:spPr>
        <p:txBody>
          <a:bodyPr wrap="square">
            <a:spAutoFit/>
          </a:bodyPr>
          <a:lstStyle/>
          <a:p>
            <a:pPr>
              <a:lnSpc>
                <a:spcPct val="90000"/>
              </a:lnSpc>
              <a:spcAft>
                <a:spcPts val="1200"/>
              </a:spcAft>
              <a:defRPr/>
            </a:pPr>
            <a:r>
              <a:rPr lang="en-US" sz="2400" spc="-100" dirty="0">
                <a:ln w="3175">
                  <a:noFill/>
                </a:ln>
                <a:solidFill>
                  <a:schemeClr val="tx1">
                    <a:lumMod val="95000"/>
                  </a:schemeClr>
                </a:solidFill>
              </a:rPr>
              <a:t>Malware</a:t>
            </a:r>
          </a:p>
        </p:txBody>
      </p:sp>
      <p:sp>
        <p:nvSpPr>
          <p:cNvPr id="6" name="Rectangle 5"/>
          <p:cNvSpPr/>
          <p:nvPr/>
        </p:nvSpPr>
        <p:spPr>
          <a:xfrm>
            <a:off x="7012430" y="4756852"/>
            <a:ext cx="5941320" cy="424732"/>
          </a:xfrm>
          <a:prstGeom prst="rect">
            <a:avLst/>
          </a:prstGeom>
        </p:spPr>
        <p:txBody>
          <a:bodyPr wrap="square">
            <a:spAutoFit/>
          </a:bodyPr>
          <a:lstStyle/>
          <a:p>
            <a:pPr>
              <a:lnSpc>
                <a:spcPct val="90000"/>
              </a:lnSpc>
              <a:spcAft>
                <a:spcPts val="1200"/>
              </a:spcAft>
              <a:defRPr/>
            </a:pPr>
            <a:r>
              <a:rPr lang="en-US" sz="2400" spc="-100" dirty="0">
                <a:ln w="3175">
                  <a:noFill/>
                </a:ln>
                <a:solidFill>
                  <a:schemeClr val="tx1">
                    <a:lumMod val="95000"/>
                  </a:schemeClr>
                </a:solidFill>
              </a:rPr>
              <a:t>Phishing</a:t>
            </a:r>
          </a:p>
        </p:txBody>
      </p:sp>
      <p:sp>
        <p:nvSpPr>
          <p:cNvPr id="7" name="Title 1"/>
          <p:cNvSpPr txBox="1">
            <a:spLocks/>
          </p:cNvSpPr>
          <p:nvPr/>
        </p:nvSpPr>
        <p:spPr>
          <a:xfrm>
            <a:off x="840512" y="2039603"/>
            <a:ext cx="4300587"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4000" b="1" dirty="0">
                <a:solidFill>
                  <a:srgbClr val="FFFFFF"/>
                </a:solidFill>
                <a:latin typeface="Segoe UI"/>
              </a:rPr>
              <a:t>TRADITIONAL APPROACH</a:t>
            </a:r>
          </a:p>
        </p:txBody>
      </p:sp>
      <p:sp>
        <p:nvSpPr>
          <p:cNvPr id="8" name="Title 1"/>
          <p:cNvSpPr txBox="1">
            <a:spLocks/>
          </p:cNvSpPr>
          <p:nvPr/>
        </p:nvSpPr>
        <p:spPr>
          <a:xfrm>
            <a:off x="1739901" y="3503626"/>
            <a:ext cx="3401198" cy="664797"/>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400" dirty="0">
                <a:solidFill>
                  <a:srgbClr val="FFFFFF"/>
                </a:solidFill>
                <a:latin typeface="Segoe UI Semibold" panose="020B0702040204020203" pitchFamily="34" charset="0"/>
                <a:cs typeface="Segoe UI Semibold" panose="020B0702040204020203" pitchFamily="34" charset="0"/>
              </a:rPr>
              <a:t>	Type of threats to consider and mitigate</a:t>
            </a:r>
            <a:endParaRPr sz="2000" i="1" dirty="0">
              <a:solidFill>
                <a:srgbClr val="FFFFFF"/>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12690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8272"/>
        </a:solidFill>
        <a:effectLst/>
      </p:bgPr>
    </p:bg>
    <p:spTree>
      <p:nvGrpSpPr>
        <p:cNvPr id="1" name=""/>
        <p:cNvGrpSpPr/>
        <p:nvPr/>
      </p:nvGrpSpPr>
      <p:grpSpPr>
        <a:xfrm>
          <a:off x="0" y="0"/>
          <a:ext cx="0" cy="0"/>
          <a:chOff x="0" y="0"/>
          <a:chExt cx="0" cy="0"/>
        </a:xfrm>
      </p:grpSpPr>
      <p:cxnSp>
        <p:nvCxnSpPr>
          <p:cNvPr id="9" name="Straight Connector 8"/>
          <p:cNvCxnSpPr/>
          <p:nvPr/>
        </p:nvCxnSpPr>
        <p:spPr>
          <a:xfrm>
            <a:off x="5608637" y="502156"/>
            <a:ext cx="0" cy="621792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714896" y="1505710"/>
            <a:ext cx="4426204" cy="1661993"/>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lang="en-US" sz="4000" b="1" dirty="0">
                <a:solidFill>
                  <a:srgbClr val="FFFFFF"/>
                </a:solidFill>
                <a:latin typeface="Segoe UI"/>
              </a:rPr>
              <a:t>DEVICE AND PLATFORM INTEGRITY</a:t>
            </a:r>
          </a:p>
        </p:txBody>
      </p:sp>
      <p:sp>
        <p:nvSpPr>
          <p:cNvPr id="17" name="Title 1"/>
          <p:cNvSpPr txBox="1">
            <a:spLocks/>
          </p:cNvSpPr>
          <p:nvPr/>
        </p:nvSpPr>
        <p:spPr>
          <a:xfrm>
            <a:off x="1742303" y="3507924"/>
            <a:ext cx="3345413" cy="664797"/>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400" dirty="0">
                <a:solidFill>
                  <a:srgbClr val="FFFFFF"/>
                </a:solidFill>
                <a:latin typeface="Segoe UI" panose="020B0502040204020203" pitchFamily="34" charset="0"/>
                <a:cs typeface="Segoe UI" panose="020B0502040204020203" pitchFamily="34" charset="0"/>
              </a:rPr>
              <a:t>Ensuring Windows starts on a trustworthy device</a:t>
            </a:r>
            <a:endParaRPr lang="en-US" sz="2000" i="1" dirty="0">
              <a:solidFill>
                <a:srgbClr val="FFFFFF"/>
              </a:solidFill>
              <a:latin typeface="Segoe UI" panose="020B0502040204020203" pitchFamily="34" charset="0"/>
              <a:cs typeface="Segoe UI" panose="020B0502040204020203" pitchFamily="34" charset="0"/>
            </a:endParaRPr>
          </a:p>
        </p:txBody>
      </p:sp>
      <p:sp>
        <p:nvSpPr>
          <p:cNvPr id="14" name="Rectangle 13"/>
          <p:cNvSpPr/>
          <p:nvPr/>
        </p:nvSpPr>
        <p:spPr>
          <a:xfrm>
            <a:off x="5972137" y="1247178"/>
            <a:ext cx="5748955" cy="1089529"/>
          </a:xfrm>
          <a:prstGeom prst="rect">
            <a:avLst/>
          </a:prstGeom>
        </p:spPr>
        <p:txBody>
          <a:bodyPr wrap="square">
            <a:spAutoFit/>
          </a:bodyPr>
          <a:lstStyle/>
          <a:p>
            <a:pPr>
              <a:lnSpc>
                <a:spcPct val="90000"/>
              </a:lnSpc>
              <a:spcAft>
                <a:spcPts val="1200"/>
              </a:spcAft>
              <a:defRPr/>
            </a:pPr>
            <a:r>
              <a:rPr lang="en-US" sz="2400" dirty="0">
                <a:solidFill>
                  <a:srgbClr val="FFFFFF"/>
                </a:solidFill>
                <a:cs typeface="Segoe UI Semibold" panose="020B0702040204020203" pitchFamily="34" charset="0"/>
              </a:rPr>
              <a:t>UEFI help prevent firmware attacks and ensures Windows starts before any malware</a:t>
            </a:r>
          </a:p>
        </p:txBody>
      </p:sp>
      <p:sp>
        <p:nvSpPr>
          <p:cNvPr id="19" name="Rectangle 18"/>
          <p:cNvSpPr/>
          <p:nvPr/>
        </p:nvSpPr>
        <p:spPr>
          <a:xfrm>
            <a:off x="5972137" y="2638047"/>
            <a:ext cx="5941320" cy="757130"/>
          </a:xfrm>
          <a:prstGeom prst="rect">
            <a:avLst/>
          </a:prstGeom>
        </p:spPr>
        <p:txBody>
          <a:bodyPr wrap="square">
            <a:spAutoFit/>
          </a:bodyPr>
          <a:lstStyle/>
          <a:p>
            <a:pPr>
              <a:lnSpc>
                <a:spcPct val="90000"/>
              </a:lnSpc>
              <a:spcAft>
                <a:spcPts val="1200"/>
              </a:spcAft>
              <a:defRPr/>
            </a:pPr>
            <a:r>
              <a:rPr lang="en-US" sz="2400" dirty="0">
                <a:solidFill>
                  <a:srgbClr val="FFFFFF"/>
                </a:solidFill>
                <a:cs typeface="Segoe UI Semibold" panose="020B0702040204020203" pitchFamily="34" charset="0"/>
              </a:rPr>
              <a:t>TPM enables local and remote verification of system integrity before system start</a:t>
            </a:r>
          </a:p>
        </p:txBody>
      </p:sp>
      <p:sp>
        <p:nvSpPr>
          <p:cNvPr id="10" name="Rectangle 9"/>
          <p:cNvSpPr/>
          <p:nvPr/>
        </p:nvSpPr>
        <p:spPr>
          <a:xfrm>
            <a:off x="5972137" y="3696517"/>
            <a:ext cx="5748955" cy="1089529"/>
          </a:xfrm>
          <a:prstGeom prst="rect">
            <a:avLst/>
          </a:prstGeom>
        </p:spPr>
        <p:txBody>
          <a:bodyPr wrap="square">
            <a:spAutoFit/>
          </a:bodyPr>
          <a:lstStyle/>
          <a:p>
            <a:pPr>
              <a:lnSpc>
                <a:spcPct val="90000"/>
              </a:lnSpc>
              <a:spcAft>
                <a:spcPts val="1200"/>
              </a:spcAft>
            </a:pPr>
            <a:r>
              <a:rPr lang="en-US" sz="2400" dirty="0">
                <a:solidFill>
                  <a:srgbClr val="FFFFFF"/>
                </a:solidFill>
              </a:rPr>
              <a:t>Windows Trusted Boot prevents malware from starting during boot process and can protects anti-virus solutions</a:t>
            </a:r>
          </a:p>
        </p:txBody>
      </p:sp>
      <p:sp>
        <p:nvSpPr>
          <p:cNvPr id="11" name="Rectangle 10"/>
          <p:cNvSpPr/>
          <p:nvPr/>
        </p:nvSpPr>
        <p:spPr>
          <a:xfrm>
            <a:off x="5972137" y="5087387"/>
            <a:ext cx="6412531" cy="1089529"/>
          </a:xfrm>
          <a:prstGeom prst="rect">
            <a:avLst/>
          </a:prstGeom>
        </p:spPr>
        <p:txBody>
          <a:bodyPr wrap="square">
            <a:spAutoFit/>
          </a:bodyPr>
          <a:lstStyle/>
          <a:p>
            <a:pPr>
              <a:lnSpc>
                <a:spcPct val="90000"/>
              </a:lnSpc>
              <a:spcAft>
                <a:spcPts val="1200"/>
              </a:spcAft>
            </a:pPr>
            <a:r>
              <a:rPr lang="en-US" sz="2400" dirty="0">
                <a:solidFill>
                  <a:srgbClr val="FFFFFF"/>
                </a:solidFill>
              </a:rPr>
              <a:t>Windows isolates system core and puts sensitive processes into containers – offering protection even with kernel level breach </a:t>
            </a:r>
          </a:p>
        </p:txBody>
      </p:sp>
    </p:spTree>
    <p:extLst>
      <p:ext uri="{BB962C8B-B14F-4D97-AF65-F5344CB8AC3E}">
        <p14:creationId xmlns:p14="http://schemas.microsoft.com/office/powerpoint/2010/main" val="378174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10" grpId="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8272"/>
        </a:solidFill>
        <a:effectLst/>
      </p:bgPr>
    </p:bg>
    <p:spTree>
      <p:nvGrpSpPr>
        <p:cNvPr id="1" name=""/>
        <p:cNvGrpSpPr/>
        <p:nvPr/>
      </p:nvGrpSpPr>
      <p:grpSpPr>
        <a:xfrm>
          <a:off x="0" y="0"/>
          <a:ext cx="0" cy="0"/>
          <a:chOff x="0" y="0"/>
          <a:chExt cx="0" cy="0"/>
        </a:xfrm>
      </p:grpSpPr>
      <p:cxnSp>
        <p:nvCxnSpPr>
          <p:cNvPr id="9" name="Straight Connector 8"/>
          <p:cNvCxnSpPr/>
          <p:nvPr/>
        </p:nvCxnSpPr>
        <p:spPr>
          <a:xfrm>
            <a:off x="5608637" y="502156"/>
            <a:ext cx="0" cy="621792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1112108" y="2051823"/>
            <a:ext cx="4131164"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lang="en-US" sz="4000" b="1" dirty="0">
                <a:solidFill>
                  <a:srgbClr val="FFFFFF"/>
                </a:solidFill>
                <a:latin typeface="Segoe UI"/>
              </a:rPr>
              <a:t>APP SECURITY &amp; ONLINE SAFETY</a:t>
            </a:r>
          </a:p>
        </p:txBody>
      </p:sp>
      <p:sp>
        <p:nvSpPr>
          <p:cNvPr id="17" name="Title 1"/>
          <p:cNvSpPr txBox="1">
            <a:spLocks/>
          </p:cNvSpPr>
          <p:nvPr/>
        </p:nvSpPr>
        <p:spPr>
          <a:xfrm>
            <a:off x="1890584" y="3517650"/>
            <a:ext cx="3299304" cy="997196"/>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400" dirty="0">
                <a:solidFill>
                  <a:srgbClr val="FFFFFF"/>
                </a:solidFill>
                <a:latin typeface="Segoe UI" panose="020B0502040204020203" pitchFamily="34" charset="0"/>
                <a:cs typeface="Segoe UI" panose="020B0502040204020203" pitchFamily="34" charset="0"/>
              </a:rPr>
              <a:t>Protects system and apps from the most common forms of malware</a:t>
            </a:r>
            <a:endParaRPr lang="en-US" sz="2000" i="1" dirty="0">
              <a:solidFill>
                <a:srgbClr val="FFFFFF"/>
              </a:solidFill>
              <a:latin typeface="Segoe UI" panose="020B0502040204020203" pitchFamily="34" charset="0"/>
              <a:cs typeface="Segoe UI" panose="020B0502040204020203" pitchFamily="34" charset="0"/>
            </a:endParaRPr>
          </a:p>
        </p:txBody>
      </p:sp>
      <p:sp>
        <p:nvSpPr>
          <p:cNvPr id="14" name="Rectangle 13"/>
          <p:cNvSpPr/>
          <p:nvPr/>
        </p:nvSpPr>
        <p:spPr>
          <a:xfrm>
            <a:off x="5906710" y="752932"/>
            <a:ext cx="5507654" cy="729430"/>
          </a:xfrm>
          <a:prstGeom prst="rect">
            <a:avLst/>
          </a:prstGeom>
        </p:spPr>
        <p:txBody>
          <a:bodyPr wrap="square">
            <a:spAutoFit/>
          </a:bodyPr>
          <a:lstStyle/>
          <a:p>
            <a:pPr>
              <a:lnSpc>
                <a:spcPct val="90000"/>
              </a:lnSpc>
              <a:spcAft>
                <a:spcPts val="1200"/>
              </a:spcAft>
              <a:defRPr/>
            </a:pPr>
            <a:r>
              <a:rPr lang="en-US" sz="2300" dirty="0">
                <a:solidFill>
                  <a:srgbClr val="FFFFFF"/>
                </a:solidFill>
                <a:cs typeface="Segoe UI Semibold" panose="020B0702040204020203" pitchFamily="34" charset="0"/>
              </a:rPr>
              <a:t>Windows vulnerability mitigations reduce or eliminate impact of exploits</a:t>
            </a:r>
          </a:p>
        </p:txBody>
      </p:sp>
      <p:sp>
        <p:nvSpPr>
          <p:cNvPr id="19" name="Rectangle 18"/>
          <p:cNvSpPr/>
          <p:nvPr/>
        </p:nvSpPr>
        <p:spPr>
          <a:xfrm>
            <a:off x="5906710" y="1887777"/>
            <a:ext cx="6219747" cy="729430"/>
          </a:xfrm>
          <a:prstGeom prst="rect">
            <a:avLst/>
          </a:prstGeom>
        </p:spPr>
        <p:txBody>
          <a:bodyPr wrap="square">
            <a:spAutoFit/>
          </a:bodyPr>
          <a:lstStyle/>
          <a:p>
            <a:pPr>
              <a:lnSpc>
                <a:spcPct val="90000"/>
              </a:lnSpc>
              <a:spcAft>
                <a:spcPts val="1200"/>
              </a:spcAft>
              <a:defRPr/>
            </a:pPr>
            <a:r>
              <a:rPr lang="en-US" sz="2300" dirty="0">
                <a:solidFill>
                  <a:srgbClr val="FFFFFF"/>
                </a:solidFill>
                <a:cs typeface="Segoe UI Semibold" panose="020B0702040204020203" pitchFamily="34" charset="0"/>
              </a:rPr>
              <a:t>Windows sandboxes Universal Apps, validates app integrity, and offers app control</a:t>
            </a:r>
          </a:p>
        </p:txBody>
      </p:sp>
      <p:sp>
        <p:nvSpPr>
          <p:cNvPr id="10" name="Rectangle 9"/>
          <p:cNvSpPr/>
          <p:nvPr/>
        </p:nvSpPr>
        <p:spPr>
          <a:xfrm>
            <a:off x="5906710" y="3022622"/>
            <a:ext cx="5507654" cy="729430"/>
          </a:xfrm>
          <a:prstGeom prst="rect">
            <a:avLst/>
          </a:prstGeom>
        </p:spPr>
        <p:txBody>
          <a:bodyPr wrap="square">
            <a:spAutoFit/>
          </a:bodyPr>
          <a:lstStyle/>
          <a:p>
            <a:pPr>
              <a:lnSpc>
                <a:spcPct val="90000"/>
              </a:lnSpc>
              <a:spcAft>
                <a:spcPts val="1200"/>
              </a:spcAft>
              <a:defRPr/>
            </a:pPr>
            <a:r>
              <a:rPr lang="en-US" sz="2300" dirty="0">
                <a:solidFill>
                  <a:srgbClr val="FFFFFF"/>
                </a:solidFill>
                <a:cs typeface="Segoe UI Semibold" panose="020B0702040204020203" pitchFamily="34" charset="0"/>
              </a:rPr>
              <a:t>Windows includes Windows Defender, an advanced antivirus and malware solution</a:t>
            </a:r>
          </a:p>
        </p:txBody>
      </p:sp>
      <p:sp>
        <p:nvSpPr>
          <p:cNvPr id="13" name="Rectangle 12"/>
          <p:cNvSpPr/>
          <p:nvPr/>
        </p:nvSpPr>
        <p:spPr>
          <a:xfrm>
            <a:off x="5906710" y="5610862"/>
            <a:ext cx="6167511" cy="729430"/>
          </a:xfrm>
          <a:prstGeom prst="rect">
            <a:avLst/>
          </a:prstGeom>
        </p:spPr>
        <p:txBody>
          <a:bodyPr wrap="square">
            <a:spAutoFit/>
          </a:bodyPr>
          <a:lstStyle/>
          <a:p>
            <a:pPr>
              <a:lnSpc>
                <a:spcPct val="90000"/>
              </a:lnSpc>
              <a:spcAft>
                <a:spcPts val="1200"/>
              </a:spcAft>
              <a:defRPr/>
            </a:pPr>
            <a:r>
              <a:rPr lang="en-US" sz="2300" dirty="0">
                <a:solidFill>
                  <a:srgbClr val="FFFFFF"/>
                </a:solidFill>
                <a:cs typeface="Segoe UI Semibold" panose="020B0702040204020203" pitchFamily="34" charset="0"/>
              </a:rPr>
              <a:t>WinRE integration helps remediate when the OS or other defenses are inoperable</a:t>
            </a:r>
          </a:p>
        </p:txBody>
      </p:sp>
      <p:sp>
        <p:nvSpPr>
          <p:cNvPr id="16" name="Rectangle 15"/>
          <p:cNvSpPr/>
          <p:nvPr/>
        </p:nvSpPr>
        <p:spPr>
          <a:xfrm>
            <a:off x="5906710" y="4157467"/>
            <a:ext cx="5507658" cy="1047979"/>
          </a:xfrm>
          <a:prstGeom prst="rect">
            <a:avLst/>
          </a:prstGeom>
        </p:spPr>
        <p:txBody>
          <a:bodyPr wrap="square">
            <a:spAutoFit/>
          </a:bodyPr>
          <a:lstStyle/>
          <a:p>
            <a:pPr>
              <a:lnSpc>
                <a:spcPct val="90000"/>
              </a:lnSpc>
              <a:spcAft>
                <a:spcPts val="1200"/>
              </a:spcAft>
              <a:defRPr/>
            </a:pPr>
            <a:r>
              <a:rPr lang="en-US" sz="2300" dirty="0">
                <a:solidFill>
                  <a:srgbClr val="FFFFFF"/>
                </a:solidFill>
                <a:cs typeface="Segoe UI Semibold" panose="020B0702040204020203" pitchFamily="34" charset="0"/>
              </a:rPr>
              <a:t>Windows and IE </a:t>
            </a:r>
            <a:r>
              <a:rPr lang="en-US" sz="2300" dirty="0" err="1">
                <a:solidFill>
                  <a:srgbClr val="FFFFFF"/>
                </a:solidFill>
                <a:cs typeface="Segoe UI Semibold" panose="020B0702040204020203" pitchFamily="34" charset="0"/>
              </a:rPr>
              <a:t>SmartScreen</a:t>
            </a:r>
            <a:r>
              <a:rPr lang="en-US" sz="2300" dirty="0">
                <a:solidFill>
                  <a:srgbClr val="FFFFFF"/>
                </a:solidFill>
                <a:cs typeface="Segoe UI Semibold" panose="020B0702040204020203" pitchFamily="34" charset="0"/>
              </a:rPr>
              <a:t> blocks malicious websites and apps before they get a chance to impact the device </a:t>
            </a:r>
          </a:p>
        </p:txBody>
      </p:sp>
    </p:spTree>
    <p:extLst>
      <p:ext uri="{BB962C8B-B14F-4D97-AF65-F5344CB8AC3E}">
        <p14:creationId xmlns:p14="http://schemas.microsoft.com/office/powerpoint/2010/main" val="389050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750" fill="hold"/>
                                        <p:tgtEl>
                                          <p:spTgt spid="16"/>
                                        </p:tgtEl>
                                        <p:attrNameLst>
                                          <p:attrName>ppt_x</p:attrName>
                                        </p:attrNameLst>
                                      </p:cBhvr>
                                      <p:tavLst>
                                        <p:tav tm="0">
                                          <p:val>
                                            <p:strVal val="#ppt_x"/>
                                          </p:val>
                                        </p:tav>
                                        <p:tav tm="100000">
                                          <p:val>
                                            <p:strVal val="#ppt_x"/>
                                          </p:val>
                                        </p:tav>
                                      </p:tavLst>
                                    </p:anim>
                                    <p:anim calcmode="lin" valueType="num">
                                      <p:cBhvr additive="base">
                                        <p:cTn id="26"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decel="10000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750" fill="hold"/>
                                        <p:tgtEl>
                                          <p:spTgt spid="13"/>
                                        </p:tgtEl>
                                        <p:attrNameLst>
                                          <p:attrName>ppt_x</p:attrName>
                                        </p:attrNameLst>
                                      </p:cBhvr>
                                      <p:tavLst>
                                        <p:tav tm="0">
                                          <p:val>
                                            <p:strVal val="#ppt_x"/>
                                          </p:val>
                                        </p:tav>
                                        <p:tav tm="100000">
                                          <p:val>
                                            <p:strVal val="#ppt_x"/>
                                          </p:val>
                                        </p:tav>
                                      </p:tavLst>
                                    </p:anim>
                                    <p:anim calcmode="lin" valueType="num">
                                      <p:cBhvr additive="base">
                                        <p:cTn id="32"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10" grpId="0"/>
      <p:bldP spid="13" grpId="0"/>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8272"/>
        </a:solidFill>
        <a:effectLst/>
      </p:bgPr>
    </p:bg>
    <p:spTree>
      <p:nvGrpSpPr>
        <p:cNvPr id="1" name=""/>
        <p:cNvGrpSpPr/>
        <p:nvPr/>
      </p:nvGrpSpPr>
      <p:grpSpPr>
        <a:xfrm>
          <a:off x="0" y="0"/>
          <a:ext cx="0" cy="0"/>
          <a:chOff x="0" y="0"/>
          <a:chExt cx="0" cy="0"/>
        </a:xfrm>
      </p:grpSpPr>
      <p:cxnSp>
        <p:nvCxnSpPr>
          <p:cNvPr id="9" name="Straight Connector 8"/>
          <p:cNvCxnSpPr/>
          <p:nvPr/>
        </p:nvCxnSpPr>
        <p:spPr>
          <a:xfrm>
            <a:off x="5608637" y="502156"/>
            <a:ext cx="0" cy="621792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1719618" y="2046504"/>
            <a:ext cx="3421481" cy="110799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lang="en-US" sz="4000" b="1" dirty="0">
                <a:solidFill>
                  <a:srgbClr val="FFFFFF"/>
                </a:solidFill>
                <a:latin typeface="Segoe UI"/>
              </a:rPr>
              <a:t>CONDITIONAL ACCESS</a:t>
            </a:r>
          </a:p>
        </p:txBody>
      </p:sp>
      <p:sp>
        <p:nvSpPr>
          <p:cNvPr id="17" name="Title 1"/>
          <p:cNvSpPr txBox="1">
            <a:spLocks/>
          </p:cNvSpPr>
          <p:nvPr/>
        </p:nvSpPr>
        <p:spPr>
          <a:xfrm>
            <a:off x="1719618" y="3517646"/>
            <a:ext cx="3368098" cy="997196"/>
          </a:xfrm>
          <a:prstGeom prst="rect">
            <a:avLst/>
          </a:prstGeom>
          <a:noFill/>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600"/>
              </a:spcBef>
            </a:pPr>
            <a:r>
              <a:rPr lang="en-US" sz="2400" dirty="0">
                <a:solidFill>
                  <a:srgbClr val="FFFFFF"/>
                </a:solidFill>
                <a:latin typeface="Segoe UI" panose="020B0502040204020203" pitchFamily="34" charset="0"/>
                <a:cs typeface="Segoe UI" panose="020B0502040204020203" pitchFamily="34" charset="0"/>
              </a:rPr>
              <a:t>Blocking unhealthy devices to protect resources and prevent proliferation</a:t>
            </a:r>
            <a:endParaRPr lang="en-US" sz="2000" i="1" dirty="0">
              <a:solidFill>
                <a:srgbClr val="FFFFFF"/>
              </a:solidFill>
              <a:latin typeface="Segoe UI" panose="020B0502040204020203" pitchFamily="34" charset="0"/>
              <a:cs typeface="Segoe UI" panose="020B0502040204020203" pitchFamily="34" charset="0"/>
            </a:endParaRPr>
          </a:p>
        </p:txBody>
      </p:sp>
      <p:sp>
        <p:nvSpPr>
          <p:cNvPr id="14" name="Rectangle 13"/>
          <p:cNvSpPr/>
          <p:nvPr/>
        </p:nvSpPr>
        <p:spPr>
          <a:xfrm>
            <a:off x="6023941" y="1330492"/>
            <a:ext cx="5507654" cy="1047979"/>
          </a:xfrm>
          <a:prstGeom prst="rect">
            <a:avLst/>
          </a:prstGeom>
        </p:spPr>
        <p:txBody>
          <a:bodyPr wrap="square">
            <a:spAutoFit/>
          </a:bodyPr>
          <a:lstStyle/>
          <a:p>
            <a:pPr>
              <a:lnSpc>
                <a:spcPct val="90000"/>
              </a:lnSpc>
              <a:spcAft>
                <a:spcPts val="1200"/>
              </a:spcAft>
              <a:defRPr/>
            </a:pPr>
            <a:r>
              <a:rPr lang="en-US" sz="2300" dirty="0">
                <a:solidFill>
                  <a:srgbClr val="FFFFFF"/>
                </a:solidFill>
                <a:cs typeface="Segoe UI Semibold" panose="020B0702040204020203" pitchFamily="34" charset="0"/>
              </a:rPr>
              <a:t>Windows Provable PC Health (PPCH) provides remote attestation services, and can initiate remediation when necessary</a:t>
            </a:r>
          </a:p>
        </p:txBody>
      </p:sp>
      <p:sp>
        <p:nvSpPr>
          <p:cNvPr id="19" name="Rectangle 18"/>
          <p:cNvSpPr/>
          <p:nvPr/>
        </p:nvSpPr>
        <p:spPr>
          <a:xfrm>
            <a:off x="6023940" y="2772536"/>
            <a:ext cx="6219747" cy="729430"/>
          </a:xfrm>
          <a:prstGeom prst="rect">
            <a:avLst/>
          </a:prstGeom>
        </p:spPr>
        <p:txBody>
          <a:bodyPr wrap="square">
            <a:spAutoFit/>
          </a:bodyPr>
          <a:lstStyle/>
          <a:p>
            <a:pPr>
              <a:lnSpc>
                <a:spcPct val="90000"/>
              </a:lnSpc>
              <a:spcAft>
                <a:spcPts val="1200"/>
              </a:spcAft>
              <a:defRPr/>
            </a:pPr>
            <a:r>
              <a:rPr lang="en-US" sz="2300" dirty="0">
                <a:solidFill>
                  <a:srgbClr val="FFFFFF"/>
                </a:solidFill>
                <a:cs typeface="Segoe UI Semibold" panose="020B0702040204020203" pitchFamily="34" charset="0"/>
              </a:rPr>
              <a:t>Denying access to end points that are unable to “prove” that they’re healthy</a:t>
            </a:r>
          </a:p>
        </p:txBody>
      </p:sp>
      <p:sp>
        <p:nvSpPr>
          <p:cNvPr id="11" name="Rectangle 10"/>
          <p:cNvSpPr/>
          <p:nvPr/>
        </p:nvSpPr>
        <p:spPr>
          <a:xfrm>
            <a:off x="6023940" y="3896031"/>
            <a:ext cx="5507656" cy="729430"/>
          </a:xfrm>
          <a:prstGeom prst="rect">
            <a:avLst/>
          </a:prstGeom>
        </p:spPr>
        <p:txBody>
          <a:bodyPr wrap="square">
            <a:spAutoFit/>
          </a:bodyPr>
          <a:lstStyle/>
          <a:p>
            <a:pPr>
              <a:lnSpc>
                <a:spcPct val="90000"/>
              </a:lnSpc>
              <a:spcAft>
                <a:spcPts val="1200"/>
              </a:spcAft>
              <a:defRPr/>
            </a:pPr>
            <a:r>
              <a:rPr lang="en-US" sz="2300" dirty="0">
                <a:solidFill>
                  <a:srgbClr val="FFFFFF"/>
                </a:solidFill>
                <a:cs typeface="Segoe UI Semibold" panose="020B0702040204020203" pitchFamily="34" charset="0"/>
              </a:rPr>
              <a:t>Intune will provide conditional access based on PPCH health state “claims”</a:t>
            </a:r>
          </a:p>
        </p:txBody>
      </p:sp>
      <p:sp>
        <p:nvSpPr>
          <p:cNvPr id="2" name="Rectangle 1"/>
          <p:cNvSpPr/>
          <p:nvPr/>
        </p:nvSpPr>
        <p:spPr>
          <a:xfrm>
            <a:off x="6027036" y="5019525"/>
            <a:ext cx="6216650" cy="1047979"/>
          </a:xfrm>
          <a:prstGeom prst="rect">
            <a:avLst/>
          </a:prstGeom>
        </p:spPr>
        <p:txBody>
          <a:bodyPr>
            <a:spAutoFit/>
          </a:bodyPr>
          <a:lstStyle/>
          <a:p>
            <a:pPr>
              <a:lnSpc>
                <a:spcPct val="90000"/>
              </a:lnSpc>
              <a:spcAft>
                <a:spcPts val="1200"/>
              </a:spcAft>
              <a:defRPr/>
            </a:pPr>
            <a:r>
              <a:rPr lang="en-US" sz="2300" dirty="0">
                <a:solidFill>
                  <a:srgbClr val="FFFFFF"/>
                </a:solidFill>
                <a:cs typeface="Segoe UI Semibold" panose="020B0702040204020203" pitchFamily="34" charset="0"/>
              </a:rPr>
              <a:t>PPCH cloud service and health claims are available for use by 3rd party network access, security, and  management solutions.</a:t>
            </a:r>
          </a:p>
        </p:txBody>
      </p:sp>
    </p:spTree>
    <p:extLst>
      <p:ext uri="{BB962C8B-B14F-4D97-AF65-F5344CB8AC3E}">
        <p14:creationId xmlns:p14="http://schemas.microsoft.com/office/powerpoint/2010/main" val="24823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11"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Unknown PC Health</a:t>
            </a:r>
          </a:p>
        </p:txBody>
      </p:sp>
      <p:grpSp>
        <p:nvGrpSpPr>
          <p:cNvPr id="11" name="Group 10"/>
          <p:cNvGrpSpPr/>
          <p:nvPr/>
        </p:nvGrpSpPr>
        <p:grpSpPr>
          <a:xfrm flipH="1">
            <a:off x="4520579" y="2798355"/>
            <a:ext cx="778552" cy="2015223"/>
            <a:chOff x="2255561" y="2057415"/>
            <a:chExt cx="481231" cy="1245630"/>
          </a:xfrm>
          <a:solidFill>
            <a:srgbClr val="004B50"/>
          </a:solidFill>
        </p:grpSpPr>
        <p:sp>
          <p:nvSpPr>
            <p:cNvPr id="12" name="Freeform 11"/>
            <p:cNvSpPr>
              <a:spLocks/>
            </p:cNvSpPr>
            <p:nvPr/>
          </p:nvSpPr>
          <p:spPr bwMode="black">
            <a:xfrm>
              <a:off x="2255561" y="2288137"/>
              <a:ext cx="481231" cy="1014908"/>
            </a:xfrm>
            <a:custGeom>
              <a:avLst/>
              <a:gdLst>
                <a:gd name="connsiteX0" fmla="*/ 132681 w 481231"/>
                <a:gd name="connsiteY0" fmla="*/ 0 h 1014908"/>
                <a:gd name="connsiteX1" fmla="*/ 233104 w 481231"/>
                <a:gd name="connsiteY1" fmla="*/ 0 h 1014908"/>
                <a:gd name="connsiteX2" fmla="*/ 248127 w 481231"/>
                <a:gd name="connsiteY2" fmla="*/ 0 h 1014908"/>
                <a:gd name="connsiteX3" fmla="*/ 348550 w 481231"/>
                <a:gd name="connsiteY3" fmla="*/ 0 h 1014908"/>
                <a:gd name="connsiteX4" fmla="*/ 481231 w 481231"/>
                <a:gd name="connsiteY4" fmla="*/ 131735 h 1014908"/>
                <a:gd name="connsiteX5" fmla="*/ 481231 w 481231"/>
                <a:gd name="connsiteY5" fmla="*/ 449300 h 1014908"/>
                <a:gd name="connsiteX6" fmla="*/ 436716 w 481231"/>
                <a:gd name="connsiteY6" fmla="*/ 494565 h 1014908"/>
                <a:gd name="connsiteX7" fmla="*/ 392246 w 481231"/>
                <a:gd name="connsiteY7" fmla="*/ 449300 h 1014908"/>
                <a:gd name="connsiteX8" fmla="*/ 392246 w 481231"/>
                <a:gd name="connsiteY8" fmla="*/ 162385 h 1014908"/>
                <a:gd name="connsiteX9" fmla="*/ 368784 w 481231"/>
                <a:gd name="connsiteY9" fmla="*/ 162385 h 1014908"/>
                <a:gd name="connsiteX10" fmla="*/ 368784 w 481231"/>
                <a:gd name="connsiteY10" fmla="*/ 955130 h 1014908"/>
                <a:gd name="connsiteX11" fmla="*/ 308081 w 481231"/>
                <a:gd name="connsiteY11" fmla="*/ 1014908 h 1014908"/>
                <a:gd name="connsiteX12" fmla="*/ 248198 w 481231"/>
                <a:gd name="connsiteY12" fmla="*/ 955130 h 1014908"/>
                <a:gd name="connsiteX13" fmla="*/ 248198 w 481231"/>
                <a:gd name="connsiteY13" fmla="*/ 496899 h 1014908"/>
                <a:gd name="connsiteX14" fmla="*/ 248127 w 481231"/>
                <a:gd name="connsiteY14" fmla="*/ 496899 h 1014908"/>
                <a:gd name="connsiteX15" fmla="*/ 233104 w 481231"/>
                <a:gd name="connsiteY15" fmla="*/ 496899 h 1014908"/>
                <a:gd name="connsiteX16" fmla="*/ 233033 w 481231"/>
                <a:gd name="connsiteY16" fmla="*/ 496899 h 1014908"/>
                <a:gd name="connsiteX17" fmla="*/ 233033 w 481231"/>
                <a:gd name="connsiteY17" fmla="*/ 955130 h 1014908"/>
                <a:gd name="connsiteX18" fmla="*/ 173150 w 481231"/>
                <a:gd name="connsiteY18" fmla="*/ 1014908 h 1014908"/>
                <a:gd name="connsiteX19" fmla="*/ 112447 w 481231"/>
                <a:gd name="connsiteY19" fmla="*/ 955130 h 1014908"/>
                <a:gd name="connsiteX20" fmla="*/ 112447 w 481231"/>
                <a:gd name="connsiteY20" fmla="*/ 162385 h 1014908"/>
                <a:gd name="connsiteX21" fmla="*/ 88985 w 481231"/>
                <a:gd name="connsiteY21" fmla="*/ 162385 h 1014908"/>
                <a:gd name="connsiteX22" fmla="*/ 88985 w 481231"/>
                <a:gd name="connsiteY22" fmla="*/ 449300 h 1014908"/>
                <a:gd name="connsiteX23" fmla="*/ 44515 w 481231"/>
                <a:gd name="connsiteY23" fmla="*/ 494565 h 1014908"/>
                <a:gd name="connsiteX24" fmla="*/ 0 w 481231"/>
                <a:gd name="connsiteY24" fmla="*/ 449300 h 1014908"/>
                <a:gd name="connsiteX25" fmla="*/ 0 w 481231"/>
                <a:gd name="connsiteY25" fmla="*/ 131735 h 1014908"/>
                <a:gd name="connsiteX26" fmla="*/ 132681 w 481231"/>
                <a:gd name="connsiteY26" fmla="*/ 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231" h="1014908">
                  <a:moveTo>
                    <a:pt x="132681" y="0"/>
                  </a:moveTo>
                  <a:lnTo>
                    <a:pt x="233104" y="0"/>
                  </a:lnTo>
                  <a:lnTo>
                    <a:pt x="248127" y="0"/>
                  </a:lnTo>
                  <a:lnTo>
                    <a:pt x="348550" y="0"/>
                  </a:lnTo>
                  <a:cubicBezTo>
                    <a:pt x="422165" y="0"/>
                    <a:pt x="481231" y="58966"/>
                    <a:pt x="481231" y="131735"/>
                  </a:cubicBezTo>
                  <a:lnTo>
                    <a:pt x="481231" y="449300"/>
                  </a:lnTo>
                  <a:cubicBezTo>
                    <a:pt x="481231" y="474368"/>
                    <a:pt x="460997" y="494565"/>
                    <a:pt x="436716" y="494565"/>
                  </a:cubicBezTo>
                  <a:cubicBezTo>
                    <a:pt x="411662" y="494565"/>
                    <a:pt x="392246" y="474368"/>
                    <a:pt x="392246" y="449300"/>
                  </a:cubicBezTo>
                  <a:lnTo>
                    <a:pt x="392246" y="162385"/>
                  </a:lnTo>
                  <a:lnTo>
                    <a:pt x="368784" y="162385"/>
                  </a:lnTo>
                  <a:lnTo>
                    <a:pt x="368784" y="955130"/>
                  </a:lnTo>
                  <a:cubicBezTo>
                    <a:pt x="368784" y="988216"/>
                    <a:pt x="341275" y="1014908"/>
                    <a:pt x="308081" y="1014908"/>
                  </a:cubicBezTo>
                  <a:cubicBezTo>
                    <a:pt x="274934" y="1014908"/>
                    <a:pt x="248198" y="988216"/>
                    <a:pt x="248198" y="955130"/>
                  </a:cubicBezTo>
                  <a:lnTo>
                    <a:pt x="248198" y="496899"/>
                  </a:lnTo>
                  <a:lnTo>
                    <a:pt x="248127" y="496899"/>
                  </a:lnTo>
                  <a:lnTo>
                    <a:pt x="233104" y="496899"/>
                  </a:lnTo>
                  <a:lnTo>
                    <a:pt x="233033" y="496899"/>
                  </a:lnTo>
                  <a:lnTo>
                    <a:pt x="233033" y="955130"/>
                  </a:lnTo>
                  <a:cubicBezTo>
                    <a:pt x="233033" y="988216"/>
                    <a:pt x="206297" y="1014908"/>
                    <a:pt x="173150" y="1014908"/>
                  </a:cubicBezTo>
                  <a:cubicBezTo>
                    <a:pt x="139956" y="1014908"/>
                    <a:pt x="112447" y="988216"/>
                    <a:pt x="112447" y="955130"/>
                  </a:cubicBezTo>
                  <a:lnTo>
                    <a:pt x="112447" y="162385"/>
                  </a:lnTo>
                  <a:lnTo>
                    <a:pt x="88985" y="162385"/>
                  </a:lnTo>
                  <a:lnTo>
                    <a:pt x="88985" y="449300"/>
                  </a:lnTo>
                  <a:cubicBezTo>
                    <a:pt x="88985" y="474368"/>
                    <a:pt x="69569" y="494565"/>
                    <a:pt x="44515" y="494565"/>
                  </a:cubicBezTo>
                  <a:cubicBezTo>
                    <a:pt x="20234" y="494565"/>
                    <a:pt x="0" y="474368"/>
                    <a:pt x="0" y="449300"/>
                  </a:cubicBezTo>
                  <a:lnTo>
                    <a:pt x="0" y="131735"/>
                  </a:lnTo>
                  <a:cubicBezTo>
                    <a:pt x="0" y="58966"/>
                    <a:pt x="59066" y="0"/>
                    <a:pt x="1326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400">
                <a:solidFill>
                  <a:srgbClr val="505050"/>
                </a:solidFill>
              </a:endParaRPr>
            </a:p>
          </p:txBody>
        </p:sp>
        <p:sp>
          <p:nvSpPr>
            <p:cNvPr id="13" name="Oval 38"/>
            <p:cNvSpPr>
              <a:spLocks noChangeArrowheads="1"/>
            </p:cNvSpPr>
            <p:nvPr/>
          </p:nvSpPr>
          <p:spPr bwMode="black">
            <a:xfrm>
              <a:off x="2394522" y="2057415"/>
              <a:ext cx="203309" cy="20600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505050"/>
                </a:solidFill>
              </a:endParaRPr>
            </a:p>
          </p:txBody>
        </p:sp>
      </p:grpSp>
      <p:grpSp>
        <p:nvGrpSpPr>
          <p:cNvPr id="16" name="Group 15"/>
          <p:cNvGrpSpPr/>
          <p:nvPr/>
        </p:nvGrpSpPr>
        <p:grpSpPr>
          <a:xfrm>
            <a:off x="6744375" y="3339353"/>
            <a:ext cx="2851831" cy="573804"/>
            <a:chOff x="6744375" y="5369811"/>
            <a:chExt cx="2851831" cy="573804"/>
          </a:xfrm>
        </p:grpSpPr>
        <p:cxnSp>
          <p:nvCxnSpPr>
            <p:cNvPr id="22" name="Straight Arrow Connector 21"/>
            <p:cNvCxnSpPr/>
            <p:nvPr/>
          </p:nvCxnSpPr>
          <p:spPr>
            <a:xfrm flipH="1">
              <a:off x="6744375" y="5535035"/>
              <a:ext cx="2851831" cy="0"/>
            </a:xfrm>
            <a:prstGeom prst="straightConnector1">
              <a:avLst/>
            </a:prstGeom>
            <a:ln w="76200">
              <a:solidFill>
                <a:srgbClr val="69696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flipH="1">
              <a:off x="7195450" y="5791266"/>
              <a:ext cx="1920240" cy="152349"/>
            </a:xfrm>
            <a:prstGeom prst="rect">
              <a:avLst/>
            </a:prstGeom>
            <a:noFill/>
            <a:ln>
              <a:noFill/>
            </a:ln>
          </p:spPr>
          <p:txBody>
            <a:bodyPr wrap="square" lIns="0" tIns="0" rIns="0" bIns="0" rtlCol="0">
              <a:spAutoFit/>
            </a:bodyPr>
            <a:lstStyle/>
            <a:p>
              <a:pPr algn="ctr">
                <a:lnSpc>
                  <a:spcPct val="90000"/>
                </a:lnSpc>
                <a:spcAft>
                  <a:spcPts val="600"/>
                </a:spcAft>
              </a:pPr>
              <a:r>
                <a:rPr lang="en-US" sz="1100" dirty="0">
                  <a:gradFill>
                    <a:gsLst>
                      <a:gs pos="2917">
                        <a:srgbClr val="505050"/>
                      </a:gs>
                      <a:gs pos="30000">
                        <a:srgbClr val="505050"/>
                      </a:gs>
                    </a:gsLst>
                    <a:lin ang="5400000" scaled="0"/>
                  </a:gradFill>
                </a:rPr>
                <a:t>Access please</a:t>
              </a:r>
              <a:endParaRPr lang="en-US" sz="1400" dirty="0">
                <a:gradFill>
                  <a:gsLst>
                    <a:gs pos="2917">
                      <a:srgbClr val="505050"/>
                    </a:gs>
                    <a:gs pos="30000">
                      <a:srgbClr val="505050"/>
                    </a:gs>
                  </a:gsLst>
                  <a:lin ang="5400000" scaled="0"/>
                </a:gradFill>
              </a:endParaRPr>
            </a:p>
          </p:txBody>
        </p:sp>
        <p:sp>
          <p:nvSpPr>
            <p:cNvPr id="33" name="TextBox 32"/>
            <p:cNvSpPr txBox="1"/>
            <p:nvPr/>
          </p:nvSpPr>
          <p:spPr>
            <a:xfrm flipH="1">
              <a:off x="7987410" y="5369811"/>
              <a:ext cx="365760" cy="365760"/>
            </a:xfrm>
            <a:prstGeom prst="ellipse">
              <a:avLst/>
            </a:prstGeom>
            <a:solidFill>
              <a:schemeClr val="bg1">
                <a:lumMod val="95000"/>
              </a:schemeClr>
            </a:solidFill>
            <a:ln w="57150">
              <a:solidFill>
                <a:srgbClr val="696969"/>
              </a:solidFill>
            </a:ln>
          </p:spPr>
          <p:txBody>
            <a:bodyPr wrap="square" lIns="0" tIns="0" rIns="0" bIns="0" rtlCol="0">
              <a:spAutoFit/>
            </a:bodyPr>
            <a:lstStyle/>
            <a:p>
              <a:pPr algn="ctr">
                <a:lnSpc>
                  <a:spcPct val="90000"/>
                </a:lnSpc>
                <a:spcAft>
                  <a:spcPts val="600"/>
                </a:spcAft>
              </a:pPr>
              <a:r>
                <a:rPr lang="en-US" dirty="0">
                  <a:solidFill>
                    <a:srgbClr val="505050"/>
                  </a:solidFill>
                </a:rPr>
                <a:t>1</a:t>
              </a:r>
              <a:endParaRPr lang="en-US" sz="2400" dirty="0">
                <a:solidFill>
                  <a:srgbClr val="505050"/>
                </a:solidFill>
              </a:endParaRPr>
            </a:p>
          </p:txBody>
        </p:sp>
      </p:grpSp>
      <p:sp>
        <p:nvSpPr>
          <p:cNvPr id="31" name="Freeform 20"/>
          <p:cNvSpPr>
            <a:spLocks noEditPoints="1"/>
          </p:cNvSpPr>
          <p:nvPr/>
        </p:nvSpPr>
        <p:spPr bwMode="black">
          <a:xfrm>
            <a:off x="5403386" y="3564223"/>
            <a:ext cx="1117884" cy="777194"/>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004B50"/>
          </a:solidFill>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sp>
        <p:nvSpPr>
          <p:cNvPr id="73" name="Rectangle 72"/>
          <p:cNvSpPr/>
          <p:nvPr/>
        </p:nvSpPr>
        <p:spPr bwMode="auto">
          <a:xfrm>
            <a:off x="0" y="1233750"/>
            <a:ext cx="12436475" cy="70001"/>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79" name="Rectangle 78"/>
          <p:cNvSpPr/>
          <p:nvPr/>
        </p:nvSpPr>
        <p:spPr bwMode="auto">
          <a:xfrm>
            <a:off x="0" y="6489985"/>
            <a:ext cx="12436475" cy="50454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p:cNvSpPr txBox="1"/>
          <p:nvPr/>
        </p:nvSpPr>
        <p:spPr>
          <a:xfrm>
            <a:off x="247243" y="2009962"/>
            <a:ext cx="3655320" cy="1403461"/>
          </a:xfrm>
          <a:prstGeom prst="rect">
            <a:avLst/>
          </a:prstGeom>
          <a:noFill/>
        </p:spPr>
        <p:txBody>
          <a:bodyPr wrap="square" lIns="182880" tIns="146304" rIns="182880" bIns="146304" rtlCol="0">
            <a:spAutoFit/>
          </a:bodyPr>
          <a:lstStyle/>
          <a:p>
            <a:pPr>
              <a:lnSpc>
                <a:spcPct val="90000"/>
              </a:lnSpc>
              <a:spcAft>
                <a:spcPts val="600"/>
              </a:spcAft>
            </a:pPr>
            <a:r>
              <a:rPr lang="en-US" sz="4000" b="1" spc="-100" dirty="0">
                <a:ln w="3175">
                  <a:noFill/>
                </a:ln>
                <a:solidFill>
                  <a:srgbClr val="505050"/>
                </a:solidFill>
              </a:rPr>
              <a:t>HEALTH IS ASSUMED</a:t>
            </a:r>
          </a:p>
        </p:txBody>
      </p:sp>
      <p:grpSp>
        <p:nvGrpSpPr>
          <p:cNvPr id="90" name="Group 89"/>
          <p:cNvGrpSpPr/>
          <p:nvPr/>
        </p:nvGrpSpPr>
        <p:grpSpPr>
          <a:xfrm>
            <a:off x="9813650" y="2530173"/>
            <a:ext cx="2116573" cy="2327035"/>
            <a:chOff x="8561671" y="3492544"/>
            <a:chExt cx="2553759" cy="2807693"/>
          </a:xfrm>
        </p:grpSpPr>
        <p:sp>
          <p:nvSpPr>
            <p:cNvPr id="91" name="TextBox 90"/>
            <p:cNvSpPr txBox="1"/>
            <p:nvPr/>
          </p:nvSpPr>
          <p:spPr>
            <a:xfrm flipH="1">
              <a:off x="8814002" y="3492544"/>
              <a:ext cx="2049099" cy="193899"/>
            </a:xfrm>
            <a:prstGeom prst="rect">
              <a:avLst/>
            </a:prstGeom>
            <a:noFill/>
          </p:spPr>
          <p:txBody>
            <a:bodyPr wrap="square" lIns="0" tIns="0" rIns="0" bIns="0" rtlCol="0">
              <a:spAutoFit/>
            </a:bodyPr>
            <a:lstStyle/>
            <a:p>
              <a:pPr algn="ctr">
                <a:lnSpc>
                  <a:spcPct val="90000"/>
                </a:lnSpc>
                <a:spcAft>
                  <a:spcPts val="600"/>
                </a:spcAft>
              </a:pPr>
              <a:r>
                <a:rPr lang="en-US" sz="1400" dirty="0"/>
                <a:t>Important resources</a:t>
              </a:r>
            </a:p>
          </p:txBody>
        </p:sp>
        <p:grpSp>
          <p:nvGrpSpPr>
            <p:cNvPr id="92" name="Group 91"/>
            <p:cNvGrpSpPr/>
            <p:nvPr/>
          </p:nvGrpSpPr>
          <p:grpSpPr>
            <a:xfrm>
              <a:off x="8561671" y="3750292"/>
              <a:ext cx="2553759" cy="2549945"/>
              <a:chOff x="8026114" y="4262536"/>
              <a:chExt cx="2774232" cy="2770089"/>
            </a:xfrm>
          </p:grpSpPr>
          <p:grpSp>
            <p:nvGrpSpPr>
              <p:cNvPr id="93" name="Group 92"/>
              <p:cNvGrpSpPr/>
              <p:nvPr/>
            </p:nvGrpSpPr>
            <p:grpSpPr>
              <a:xfrm>
                <a:off x="9428746" y="4262536"/>
                <a:ext cx="1371600" cy="1371600"/>
                <a:chOff x="9461494" y="5302735"/>
                <a:chExt cx="1371600" cy="1371600"/>
              </a:xfrm>
            </p:grpSpPr>
            <p:sp>
              <p:nvSpPr>
                <p:cNvPr id="113" name="Rectangle 112"/>
                <p:cNvSpPr/>
                <p:nvPr/>
              </p:nvSpPr>
              <p:spPr bwMode="auto">
                <a:xfrm flipH="1">
                  <a:off x="9461494" y="5302735"/>
                  <a:ext cx="1371600" cy="1371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OneDrive</a:t>
                  </a:r>
                </a:p>
              </p:txBody>
            </p:sp>
            <p:sp>
              <p:nvSpPr>
                <p:cNvPr id="127" name="Freeform 22"/>
                <p:cNvSpPr>
                  <a:spLocks noChangeAspect="1" noEditPoints="1"/>
                </p:cNvSpPr>
                <p:nvPr/>
              </p:nvSpPr>
              <p:spPr bwMode="black">
                <a:xfrm>
                  <a:off x="9862244" y="5869867"/>
                  <a:ext cx="570101" cy="355842"/>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rgbClr val="FFFFFF"/>
                </a:solidFill>
                <a:ln>
                  <a:noFill/>
                </a:ln>
              </p:spPr>
              <p:txBody>
                <a:bodyPr vert="horz" wrap="square" lIns="89621" tIns="44811" rIns="89621" bIns="44811" numCol="1" anchor="t" anchorCtr="0" compatLnSpc="1">
                  <a:prstTxWarp prst="textNoShape">
                    <a:avLst/>
                  </a:prstTxWarp>
                </a:bodyPr>
                <a:lstStyle/>
                <a:p>
                  <a:pPr algn="ctr" defTabSz="914185"/>
                  <a:endParaRPr lang="en-US" dirty="0">
                    <a:solidFill>
                      <a:srgbClr val="FFFFFF"/>
                    </a:solidFill>
                  </a:endParaRPr>
                </a:p>
              </p:txBody>
            </p:sp>
          </p:grpSp>
          <p:grpSp>
            <p:nvGrpSpPr>
              <p:cNvPr id="94" name="Group 93"/>
              <p:cNvGrpSpPr/>
              <p:nvPr/>
            </p:nvGrpSpPr>
            <p:grpSpPr>
              <a:xfrm>
                <a:off x="8026114" y="4262536"/>
                <a:ext cx="1371600" cy="1371600"/>
                <a:chOff x="8076237" y="5302735"/>
                <a:chExt cx="1371600" cy="1371600"/>
              </a:xfrm>
            </p:grpSpPr>
            <p:sp>
              <p:nvSpPr>
                <p:cNvPr id="110" name="Rectangle 109"/>
                <p:cNvSpPr/>
                <p:nvPr/>
              </p:nvSpPr>
              <p:spPr bwMode="auto">
                <a:xfrm flipH="1">
                  <a:off x="8076237" y="5302735"/>
                  <a:ext cx="1371600" cy="1371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File Servers</a:t>
                  </a:r>
                </a:p>
              </p:txBody>
            </p:sp>
            <p:sp>
              <p:nvSpPr>
                <p:cNvPr id="111" name="Freeform 102"/>
                <p:cNvSpPr>
                  <a:spLocks noEditPoints="1"/>
                </p:cNvSpPr>
                <p:nvPr/>
              </p:nvSpPr>
              <p:spPr bwMode="auto">
                <a:xfrm>
                  <a:off x="8520717" y="5867774"/>
                  <a:ext cx="482641" cy="360027"/>
                </a:xfrm>
                <a:custGeom>
                  <a:avLst/>
                  <a:gdLst>
                    <a:gd name="T0" fmla="*/ 1111 w 1158"/>
                    <a:gd name="T1" fmla="*/ 811 h 864"/>
                    <a:gd name="T2" fmla="*/ 1055 w 1158"/>
                    <a:gd name="T3" fmla="*/ 864 h 864"/>
                    <a:gd name="T4" fmla="*/ 103 w 1158"/>
                    <a:gd name="T5" fmla="*/ 864 h 864"/>
                    <a:gd name="T6" fmla="*/ 47 w 1158"/>
                    <a:gd name="T7" fmla="*/ 811 h 864"/>
                    <a:gd name="T8" fmla="*/ 2 w 1158"/>
                    <a:gd name="T9" fmla="*/ 170 h 864"/>
                    <a:gd name="T10" fmla="*/ 50 w 1158"/>
                    <a:gd name="T11" fmla="*/ 118 h 864"/>
                    <a:gd name="T12" fmla="*/ 1107 w 1158"/>
                    <a:gd name="T13" fmla="*/ 118 h 864"/>
                    <a:gd name="T14" fmla="*/ 1156 w 1158"/>
                    <a:gd name="T15" fmla="*/ 170 h 864"/>
                    <a:gd name="T16" fmla="*/ 1111 w 1158"/>
                    <a:gd name="T17" fmla="*/ 811 h 864"/>
                    <a:gd name="T18" fmla="*/ 508 w 1158"/>
                    <a:gd name="T19" fmla="*/ 92 h 864"/>
                    <a:gd name="T20" fmla="*/ 508 w 1158"/>
                    <a:gd name="T21" fmla="*/ 53 h 864"/>
                    <a:gd name="T22" fmla="*/ 456 w 1158"/>
                    <a:gd name="T23" fmla="*/ 0 h 864"/>
                    <a:gd name="T24" fmla="*/ 104 w 1158"/>
                    <a:gd name="T25" fmla="*/ 0 h 864"/>
                    <a:gd name="T26" fmla="*/ 51 w 1158"/>
                    <a:gd name="T27" fmla="*/ 53 h 864"/>
                    <a:gd name="T28" fmla="*/ 51 w 1158"/>
                    <a:gd name="T29" fmla="*/ 92 h 864"/>
                    <a:gd name="T30" fmla="*/ 508 w 1158"/>
                    <a:gd name="T31" fmla="*/ 9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8" h="864">
                      <a:moveTo>
                        <a:pt x="1111" y="811"/>
                      </a:moveTo>
                      <a:cubicBezTo>
                        <a:pt x="1109" y="840"/>
                        <a:pt x="1084" y="864"/>
                        <a:pt x="1055" y="864"/>
                      </a:cubicBezTo>
                      <a:cubicBezTo>
                        <a:pt x="103" y="864"/>
                        <a:pt x="103" y="864"/>
                        <a:pt x="103" y="864"/>
                      </a:cubicBezTo>
                      <a:cubicBezTo>
                        <a:pt x="74" y="864"/>
                        <a:pt x="49" y="840"/>
                        <a:pt x="47" y="811"/>
                      </a:cubicBezTo>
                      <a:cubicBezTo>
                        <a:pt x="2" y="170"/>
                        <a:pt x="2" y="170"/>
                        <a:pt x="2" y="170"/>
                      </a:cubicBezTo>
                      <a:cubicBezTo>
                        <a:pt x="0" y="141"/>
                        <a:pt x="21" y="118"/>
                        <a:pt x="50" y="118"/>
                      </a:cubicBezTo>
                      <a:cubicBezTo>
                        <a:pt x="1107" y="118"/>
                        <a:pt x="1107" y="118"/>
                        <a:pt x="1107" y="118"/>
                      </a:cubicBezTo>
                      <a:cubicBezTo>
                        <a:pt x="1136" y="118"/>
                        <a:pt x="1158" y="141"/>
                        <a:pt x="1156" y="170"/>
                      </a:cubicBezTo>
                      <a:lnTo>
                        <a:pt x="1111" y="811"/>
                      </a:lnTo>
                      <a:close/>
                      <a:moveTo>
                        <a:pt x="508" y="92"/>
                      </a:moveTo>
                      <a:cubicBezTo>
                        <a:pt x="508" y="53"/>
                        <a:pt x="508" y="53"/>
                        <a:pt x="508" y="53"/>
                      </a:cubicBezTo>
                      <a:cubicBezTo>
                        <a:pt x="508" y="24"/>
                        <a:pt x="485" y="0"/>
                        <a:pt x="456" y="0"/>
                      </a:cubicBezTo>
                      <a:cubicBezTo>
                        <a:pt x="104" y="0"/>
                        <a:pt x="104" y="0"/>
                        <a:pt x="104" y="0"/>
                      </a:cubicBezTo>
                      <a:cubicBezTo>
                        <a:pt x="75" y="0"/>
                        <a:pt x="51" y="24"/>
                        <a:pt x="51" y="53"/>
                      </a:cubicBezTo>
                      <a:cubicBezTo>
                        <a:pt x="51" y="92"/>
                        <a:pt x="51" y="92"/>
                        <a:pt x="51" y="92"/>
                      </a:cubicBezTo>
                      <a:lnTo>
                        <a:pt x="508" y="92"/>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pPr algn="ctr"/>
                  <a:endParaRPr lang="en-US">
                    <a:gradFill>
                      <a:gsLst>
                        <a:gs pos="0">
                          <a:schemeClr val="bg1"/>
                        </a:gs>
                        <a:gs pos="100000">
                          <a:schemeClr val="bg1"/>
                        </a:gs>
                      </a:gsLst>
                      <a:lin ang="5400000" scaled="0"/>
                    </a:gradFill>
                  </a:endParaRPr>
                </a:p>
              </p:txBody>
            </p:sp>
          </p:grpSp>
          <p:grpSp>
            <p:nvGrpSpPr>
              <p:cNvPr id="95" name="Group 94"/>
              <p:cNvGrpSpPr/>
              <p:nvPr/>
            </p:nvGrpSpPr>
            <p:grpSpPr>
              <a:xfrm>
                <a:off x="8026114" y="5661025"/>
                <a:ext cx="1371600" cy="1371600"/>
                <a:chOff x="8026114" y="5661025"/>
                <a:chExt cx="1371600" cy="1371600"/>
              </a:xfrm>
            </p:grpSpPr>
            <p:sp>
              <p:nvSpPr>
                <p:cNvPr id="100" name="Rectangle 99"/>
                <p:cNvSpPr/>
                <p:nvPr/>
              </p:nvSpPr>
              <p:spPr bwMode="auto">
                <a:xfrm flipH="1">
                  <a:off x="8026114" y="5661025"/>
                  <a:ext cx="1371600" cy="1371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Email</a:t>
                  </a:r>
                </a:p>
              </p:txBody>
            </p:sp>
            <p:sp>
              <p:nvSpPr>
                <p:cNvPr id="109" name="Freeform 108"/>
                <p:cNvSpPr>
                  <a:spLocks noChangeAspect="1"/>
                </p:cNvSpPr>
                <p:nvPr/>
              </p:nvSpPr>
              <p:spPr bwMode="black">
                <a:xfrm>
                  <a:off x="8510631" y="6290213"/>
                  <a:ext cx="412459" cy="293786"/>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6" name="Group 95"/>
              <p:cNvGrpSpPr/>
              <p:nvPr/>
            </p:nvGrpSpPr>
            <p:grpSpPr>
              <a:xfrm>
                <a:off x="9428746" y="5661025"/>
                <a:ext cx="1371600" cy="1371600"/>
                <a:chOff x="9428746" y="5661025"/>
                <a:chExt cx="1371600" cy="1371600"/>
              </a:xfrm>
            </p:grpSpPr>
            <p:sp>
              <p:nvSpPr>
                <p:cNvPr id="97" name="Rectangle 96"/>
                <p:cNvSpPr/>
                <p:nvPr/>
              </p:nvSpPr>
              <p:spPr bwMode="auto">
                <a:xfrm flipH="1">
                  <a:off x="9428746" y="5661025"/>
                  <a:ext cx="1371600" cy="1371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Wireless</a:t>
                  </a:r>
                </a:p>
              </p:txBody>
            </p:sp>
            <p:sp>
              <p:nvSpPr>
                <p:cNvPr id="99" name="Freeform 18"/>
                <p:cNvSpPr>
                  <a:spLocks noEditPoints="1"/>
                </p:cNvSpPr>
                <p:nvPr/>
              </p:nvSpPr>
              <p:spPr bwMode="auto">
                <a:xfrm>
                  <a:off x="9882231" y="6217601"/>
                  <a:ext cx="483648" cy="439009"/>
                </a:xfrm>
                <a:custGeom>
                  <a:avLst/>
                  <a:gdLst>
                    <a:gd name="T0" fmla="*/ 826 w 2559"/>
                    <a:gd name="T1" fmla="*/ 1584 h 2320"/>
                    <a:gd name="T2" fmla="*/ 568 w 2559"/>
                    <a:gd name="T3" fmla="*/ 1037 h 2320"/>
                    <a:gd name="T4" fmla="*/ 821 w 2559"/>
                    <a:gd name="T5" fmla="*/ 494 h 2320"/>
                    <a:gd name="T6" fmla="*/ 906 w 2559"/>
                    <a:gd name="T7" fmla="*/ 631 h 2320"/>
                    <a:gd name="T8" fmla="*/ 726 w 2559"/>
                    <a:gd name="T9" fmla="*/ 1037 h 2320"/>
                    <a:gd name="T10" fmla="*/ 906 w 2559"/>
                    <a:gd name="T11" fmla="*/ 1447 h 2320"/>
                    <a:gd name="T12" fmla="*/ 826 w 2559"/>
                    <a:gd name="T13" fmla="*/ 1584 h 2320"/>
                    <a:gd name="T14" fmla="*/ 1835 w 2559"/>
                    <a:gd name="T15" fmla="*/ 1037 h 2320"/>
                    <a:gd name="T16" fmla="*/ 1658 w 2559"/>
                    <a:gd name="T17" fmla="*/ 1447 h 2320"/>
                    <a:gd name="T18" fmla="*/ 1737 w 2559"/>
                    <a:gd name="T19" fmla="*/ 1584 h 2320"/>
                    <a:gd name="T20" fmla="*/ 1991 w 2559"/>
                    <a:gd name="T21" fmla="*/ 1037 h 2320"/>
                    <a:gd name="T22" fmla="*/ 1743 w 2559"/>
                    <a:gd name="T23" fmla="*/ 494 h 2320"/>
                    <a:gd name="T24" fmla="*/ 1658 w 2559"/>
                    <a:gd name="T25" fmla="*/ 631 h 2320"/>
                    <a:gd name="T26" fmla="*/ 1835 w 2559"/>
                    <a:gd name="T27" fmla="*/ 1037 h 2320"/>
                    <a:gd name="T28" fmla="*/ 2120 w 2559"/>
                    <a:gd name="T29" fmla="*/ 1035 h 2320"/>
                    <a:gd name="T30" fmla="*/ 1798 w 2559"/>
                    <a:gd name="T31" fmla="*/ 1689 h 2320"/>
                    <a:gd name="T32" fmla="*/ 1877 w 2559"/>
                    <a:gd name="T33" fmla="*/ 1827 h 2320"/>
                    <a:gd name="T34" fmla="*/ 2279 w 2559"/>
                    <a:gd name="T35" fmla="*/ 1035 h 2320"/>
                    <a:gd name="T36" fmla="*/ 1883 w 2559"/>
                    <a:gd name="T37" fmla="*/ 243 h 2320"/>
                    <a:gd name="T38" fmla="*/ 1798 w 2559"/>
                    <a:gd name="T39" fmla="*/ 380 h 2320"/>
                    <a:gd name="T40" fmla="*/ 2120 w 2559"/>
                    <a:gd name="T41" fmla="*/ 1035 h 2320"/>
                    <a:gd name="T42" fmla="*/ 280 w 2559"/>
                    <a:gd name="T43" fmla="*/ 1035 h 2320"/>
                    <a:gd name="T44" fmla="*/ 681 w 2559"/>
                    <a:gd name="T45" fmla="*/ 1827 h 2320"/>
                    <a:gd name="T46" fmla="*/ 758 w 2559"/>
                    <a:gd name="T47" fmla="*/ 1689 h 2320"/>
                    <a:gd name="T48" fmla="*/ 438 w 2559"/>
                    <a:gd name="T49" fmla="*/ 1035 h 2320"/>
                    <a:gd name="T50" fmla="*/ 758 w 2559"/>
                    <a:gd name="T51" fmla="*/ 380 h 2320"/>
                    <a:gd name="T52" fmla="*/ 676 w 2559"/>
                    <a:gd name="T53" fmla="*/ 243 h 2320"/>
                    <a:gd name="T54" fmla="*/ 280 w 2559"/>
                    <a:gd name="T55" fmla="*/ 1035 h 2320"/>
                    <a:gd name="T56" fmla="*/ 2017 w 2559"/>
                    <a:gd name="T57" fmla="*/ 0 h 2320"/>
                    <a:gd name="T58" fmla="*/ 1938 w 2559"/>
                    <a:gd name="T59" fmla="*/ 138 h 2320"/>
                    <a:gd name="T60" fmla="*/ 2400 w 2559"/>
                    <a:gd name="T61" fmla="*/ 1035 h 2320"/>
                    <a:gd name="T62" fmla="*/ 1938 w 2559"/>
                    <a:gd name="T63" fmla="*/ 1932 h 2320"/>
                    <a:gd name="T64" fmla="*/ 2017 w 2559"/>
                    <a:gd name="T65" fmla="*/ 2069 h 2320"/>
                    <a:gd name="T66" fmla="*/ 2559 w 2559"/>
                    <a:gd name="T67" fmla="*/ 1035 h 2320"/>
                    <a:gd name="T68" fmla="*/ 2017 w 2559"/>
                    <a:gd name="T69" fmla="*/ 0 h 2320"/>
                    <a:gd name="T70" fmla="*/ 618 w 2559"/>
                    <a:gd name="T71" fmla="*/ 1932 h 2320"/>
                    <a:gd name="T72" fmla="*/ 158 w 2559"/>
                    <a:gd name="T73" fmla="*/ 1035 h 2320"/>
                    <a:gd name="T74" fmla="*/ 618 w 2559"/>
                    <a:gd name="T75" fmla="*/ 138 h 2320"/>
                    <a:gd name="T76" fmla="*/ 536 w 2559"/>
                    <a:gd name="T77" fmla="*/ 0 h 2320"/>
                    <a:gd name="T78" fmla="*/ 0 w 2559"/>
                    <a:gd name="T79" fmla="*/ 1035 h 2320"/>
                    <a:gd name="T80" fmla="*/ 539 w 2559"/>
                    <a:gd name="T81" fmla="*/ 2069 h 2320"/>
                    <a:gd name="T82" fmla="*/ 618 w 2559"/>
                    <a:gd name="T83" fmla="*/ 1932 h 2320"/>
                    <a:gd name="T84" fmla="*/ 618 w 2559"/>
                    <a:gd name="T85" fmla="*/ 1932 h 2320"/>
                    <a:gd name="T86" fmla="*/ 1526 w 2559"/>
                    <a:gd name="T87" fmla="*/ 1037 h 2320"/>
                    <a:gd name="T88" fmla="*/ 1275 w 2559"/>
                    <a:gd name="T89" fmla="*/ 789 h 2320"/>
                    <a:gd name="T90" fmla="*/ 1032 w 2559"/>
                    <a:gd name="T91" fmla="*/ 1037 h 2320"/>
                    <a:gd name="T92" fmla="*/ 1222 w 2559"/>
                    <a:gd name="T93" fmla="*/ 1278 h 2320"/>
                    <a:gd name="T94" fmla="*/ 1109 w 2559"/>
                    <a:gd name="T95" fmla="*/ 2125 h 2320"/>
                    <a:gd name="T96" fmla="*/ 1275 w 2559"/>
                    <a:gd name="T97" fmla="*/ 2320 h 2320"/>
                    <a:gd name="T98" fmla="*/ 1281 w 2559"/>
                    <a:gd name="T99" fmla="*/ 2320 h 2320"/>
                    <a:gd name="T100" fmla="*/ 1447 w 2559"/>
                    <a:gd name="T101" fmla="*/ 2125 h 2320"/>
                    <a:gd name="T102" fmla="*/ 1336 w 2559"/>
                    <a:gd name="T103" fmla="*/ 1278 h 2320"/>
                    <a:gd name="T104" fmla="*/ 1526 w 2559"/>
                    <a:gd name="T105" fmla="*/ 103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59" h="2320">
                      <a:moveTo>
                        <a:pt x="826" y="1584"/>
                      </a:moveTo>
                      <a:cubicBezTo>
                        <a:pt x="668" y="1457"/>
                        <a:pt x="568" y="1259"/>
                        <a:pt x="568" y="1037"/>
                      </a:cubicBezTo>
                      <a:cubicBezTo>
                        <a:pt x="568" y="818"/>
                        <a:pt x="668" y="626"/>
                        <a:pt x="821" y="494"/>
                      </a:cubicBezTo>
                      <a:cubicBezTo>
                        <a:pt x="821" y="494"/>
                        <a:pt x="821" y="494"/>
                        <a:pt x="906" y="631"/>
                      </a:cubicBezTo>
                      <a:cubicBezTo>
                        <a:pt x="797" y="734"/>
                        <a:pt x="726" y="877"/>
                        <a:pt x="726" y="1037"/>
                      </a:cubicBezTo>
                      <a:cubicBezTo>
                        <a:pt x="726" y="1201"/>
                        <a:pt x="797" y="1344"/>
                        <a:pt x="906" y="1447"/>
                      </a:cubicBezTo>
                      <a:cubicBezTo>
                        <a:pt x="906" y="1447"/>
                        <a:pt x="906" y="1447"/>
                        <a:pt x="826" y="1584"/>
                      </a:cubicBezTo>
                      <a:close/>
                      <a:moveTo>
                        <a:pt x="1835" y="1037"/>
                      </a:moveTo>
                      <a:cubicBezTo>
                        <a:pt x="1835" y="1201"/>
                        <a:pt x="1766" y="1344"/>
                        <a:pt x="1658" y="1447"/>
                      </a:cubicBezTo>
                      <a:cubicBezTo>
                        <a:pt x="1737" y="1584"/>
                        <a:pt x="1737" y="1584"/>
                        <a:pt x="1737" y="1584"/>
                      </a:cubicBezTo>
                      <a:cubicBezTo>
                        <a:pt x="1893" y="1457"/>
                        <a:pt x="1991" y="1259"/>
                        <a:pt x="1991" y="1037"/>
                      </a:cubicBezTo>
                      <a:cubicBezTo>
                        <a:pt x="1991" y="818"/>
                        <a:pt x="1893" y="626"/>
                        <a:pt x="1743" y="494"/>
                      </a:cubicBezTo>
                      <a:cubicBezTo>
                        <a:pt x="1658" y="631"/>
                        <a:pt x="1658" y="631"/>
                        <a:pt x="1658" y="631"/>
                      </a:cubicBezTo>
                      <a:cubicBezTo>
                        <a:pt x="1766" y="734"/>
                        <a:pt x="1835" y="877"/>
                        <a:pt x="1835" y="1037"/>
                      </a:cubicBezTo>
                      <a:close/>
                      <a:moveTo>
                        <a:pt x="2120" y="1035"/>
                      </a:moveTo>
                      <a:cubicBezTo>
                        <a:pt x="2120" y="1301"/>
                        <a:pt x="1991" y="1536"/>
                        <a:pt x="1798" y="1689"/>
                      </a:cubicBezTo>
                      <a:cubicBezTo>
                        <a:pt x="1877" y="1827"/>
                        <a:pt x="1877" y="1827"/>
                        <a:pt x="1877" y="1827"/>
                      </a:cubicBezTo>
                      <a:cubicBezTo>
                        <a:pt x="2120" y="1644"/>
                        <a:pt x="2279" y="1359"/>
                        <a:pt x="2279" y="1035"/>
                      </a:cubicBezTo>
                      <a:cubicBezTo>
                        <a:pt x="2279" y="710"/>
                        <a:pt x="2120" y="425"/>
                        <a:pt x="1883" y="243"/>
                      </a:cubicBezTo>
                      <a:cubicBezTo>
                        <a:pt x="1798" y="380"/>
                        <a:pt x="1798" y="380"/>
                        <a:pt x="1798" y="380"/>
                      </a:cubicBezTo>
                      <a:cubicBezTo>
                        <a:pt x="1991" y="533"/>
                        <a:pt x="2120" y="768"/>
                        <a:pt x="2120" y="1035"/>
                      </a:cubicBezTo>
                      <a:close/>
                      <a:moveTo>
                        <a:pt x="280" y="1035"/>
                      </a:moveTo>
                      <a:cubicBezTo>
                        <a:pt x="280" y="1359"/>
                        <a:pt x="438" y="1644"/>
                        <a:pt x="681" y="1827"/>
                      </a:cubicBezTo>
                      <a:cubicBezTo>
                        <a:pt x="758" y="1689"/>
                        <a:pt x="758" y="1689"/>
                        <a:pt x="758" y="1689"/>
                      </a:cubicBezTo>
                      <a:cubicBezTo>
                        <a:pt x="568" y="1536"/>
                        <a:pt x="438" y="1301"/>
                        <a:pt x="438" y="1035"/>
                      </a:cubicBezTo>
                      <a:cubicBezTo>
                        <a:pt x="438" y="768"/>
                        <a:pt x="568" y="533"/>
                        <a:pt x="758" y="380"/>
                      </a:cubicBezTo>
                      <a:cubicBezTo>
                        <a:pt x="676" y="243"/>
                        <a:pt x="676" y="243"/>
                        <a:pt x="676" y="243"/>
                      </a:cubicBezTo>
                      <a:cubicBezTo>
                        <a:pt x="438" y="425"/>
                        <a:pt x="280" y="710"/>
                        <a:pt x="280" y="1035"/>
                      </a:cubicBezTo>
                      <a:close/>
                      <a:moveTo>
                        <a:pt x="2017" y="0"/>
                      </a:moveTo>
                      <a:cubicBezTo>
                        <a:pt x="1938" y="138"/>
                        <a:pt x="1938" y="138"/>
                        <a:pt x="1938" y="138"/>
                      </a:cubicBezTo>
                      <a:cubicBezTo>
                        <a:pt x="2221" y="338"/>
                        <a:pt x="2400" y="668"/>
                        <a:pt x="2400" y="1035"/>
                      </a:cubicBezTo>
                      <a:cubicBezTo>
                        <a:pt x="2400" y="1404"/>
                        <a:pt x="2215" y="1732"/>
                        <a:pt x="1938" y="1932"/>
                      </a:cubicBezTo>
                      <a:cubicBezTo>
                        <a:pt x="2017" y="2069"/>
                        <a:pt x="2017" y="2069"/>
                        <a:pt x="2017" y="2069"/>
                      </a:cubicBezTo>
                      <a:cubicBezTo>
                        <a:pt x="2345" y="1840"/>
                        <a:pt x="2559" y="1462"/>
                        <a:pt x="2559" y="1035"/>
                      </a:cubicBezTo>
                      <a:cubicBezTo>
                        <a:pt x="2559" y="607"/>
                        <a:pt x="2345" y="230"/>
                        <a:pt x="2017" y="0"/>
                      </a:cubicBezTo>
                      <a:close/>
                      <a:moveTo>
                        <a:pt x="618" y="1932"/>
                      </a:moveTo>
                      <a:cubicBezTo>
                        <a:pt x="340" y="1732"/>
                        <a:pt x="158" y="1404"/>
                        <a:pt x="158" y="1035"/>
                      </a:cubicBezTo>
                      <a:cubicBezTo>
                        <a:pt x="158" y="668"/>
                        <a:pt x="335" y="338"/>
                        <a:pt x="618" y="138"/>
                      </a:cubicBezTo>
                      <a:cubicBezTo>
                        <a:pt x="536" y="0"/>
                        <a:pt x="536" y="0"/>
                        <a:pt x="536" y="0"/>
                      </a:cubicBezTo>
                      <a:cubicBezTo>
                        <a:pt x="214" y="230"/>
                        <a:pt x="0" y="607"/>
                        <a:pt x="0" y="1035"/>
                      </a:cubicBezTo>
                      <a:cubicBezTo>
                        <a:pt x="0" y="1462"/>
                        <a:pt x="214" y="1840"/>
                        <a:pt x="539" y="2069"/>
                      </a:cubicBezTo>
                      <a:cubicBezTo>
                        <a:pt x="618" y="1932"/>
                        <a:pt x="618" y="1932"/>
                        <a:pt x="618" y="1932"/>
                      </a:cubicBezTo>
                      <a:cubicBezTo>
                        <a:pt x="618" y="1932"/>
                        <a:pt x="618" y="1932"/>
                        <a:pt x="618" y="1932"/>
                      </a:cubicBezTo>
                      <a:close/>
                      <a:moveTo>
                        <a:pt x="1526" y="1037"/>
                      </a:moveTo>
                      <a:cubicBezTo>
                        <a:pt x="1526" y="900"/>
                        <a:pt x="1413" y="789"/>
                        <a:pt x="1275" y="789"/>
                      </a:cubicBezTo>
                      <a:cubicBezTo>
                        <a:pt x="1143" y="789"/>
                        <a:pt x="1032" y="900"/>
                        <a:pt x="1032" y="1037"/>
                      </a:cubicBezTo>
                      <a:cubicBezTo>
                        <a:pt x="1032" y="1156"/>
                        <a:pt x="1109" y="1254"/>
                        <a:pt x="1222" y="1278"/>
                      </a:cubicBezTo>
                      <a:cubicBezTo>
                        <a:pt x="1109" y="2125"/>
                        <a:pt x="1109" y="2125"/>
                        <a:pt x="1109" y="2125"/>
                      </a:cubicBezTo>
                      <a:cubicBezTo>
                        <a:pt x="1096" y="2233"/>
                        <a:pt x="1170" y="2320"/>
                        <a:pt x="1275" y="2320"/>
                      </a:cubicBezTo>
                      <a:cubicBezTo>
                        <a:pt x="1281" y="2320"/>
                        <a:pt x="1281" y="2320"/>
                        <a:pt x="1281" y="2320"/>
                      </a:cubicBezTo>
                      <a:cubicBezTo>
                        <a:pt x="1389" y="2320"/>
                        <a:pt x="1463" y="2233"/>
                        <a:pt x="1447" y="2125"/>
                      </a:cubicBezTo>
                      <a:cubicBezTo>
                        <a:pt x="1336" y="1278"/>
                        <a:pt x="1336" y="1278"/>
                        <a:pt x="1336" y="1278"/>
                      </a:cubicBezTo>
                      <a:cubicBezTo>
                        <a:pt x="1447" y="1254"/>
                        <a:pt x="1526" y="1156"/>
                        <a:pt x="1526" y="10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en-US"/>
                </a:p>
              </p:txBody>
            </p:sp>
          </p:grpSp>
        </p:grpSp>
      </p:grpSp>
      <p:grpSp>
        <p:nvGrpSpPr>
          <p:cNvPr id="18" name="Group 17"/>
          <p:cNvGrpSpPr/>
          <p:nvPr/>
        </p:nvGrpSpPr>
        <p:grpSpPr>
          <a:xfrm>
            <a:off x="6744375" y="4087750"/>
            <a:ext cx="2851831" cy="576916"/>
            <a:chOff x="6744375" y="4498560"/>
            <a:chExt cx="2851831" cy="576916"/>
          </a:xfrm>
        </p:grpSpPr>
        <p:cxnSp>
          <p:nvCxnSpPr>
            <p:cNvPr id="141" name="Straight Arrow Connector 140"/>
            <p:cNvCxnSpPr/>
            <p:nvPr/>
          </p:nvCxnSpPr>
          <p:spPr>
            <a:xfrm flipH="1">
              <a:off x="6744375" y="4681440"/>
              <a:ext cx="2851831" cy="0"/>
            </a:xfrm>
            <a:prstGeom prst="straightConnector1">
              <a:avLst/>
            </a:prstGeom>
            <a:ln w="76200">
              <a:solidFill>
                <a:srgbClr val="69696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flipH="1">
              <a:off x="7987410" y="4498560"/>
              <a:ext cx="365760" cy="365760"/>
            </a:xfrm>
            <a:prstGeom prst="ellipse">
              <a:avLst/>
            </a:prstGeom>
            <a:solidFill>
              <a:schemeClr val="bg1">
                <a:lumMod val="95000"/>
              </a:schemeClr>
            </a:solidFill>
            <a:ln w="57150">
              <a:solidFill>
                <a:srgbClr val="696969"/>
              </a:solidFill>
            </a:ln>
          </p:spPr>
          <p:txBody>
            <a:bodyPr wrap="square" lIns="0" tIns="0" rIns="0" bIns="0" rtlCol="0">
              <a:spAutoFit/>
            </a:bodyPr>
            <a:lstStyle/>
            <a:p>
              <a:pPr algn="ctr">
                <a:lnSpc>
                  <a:spcPct val="90000"/>
                </a:lnSpc>
                <a:spcAft>
                  <a:spcPts val="600"/>
                </a:spcAft>
              </a:pPr>
              <a:r>
                <a:rPr lang="en-US" dirty="0">
                  <a:solidFill>
                    <a:srgbClr val="505050"/>
                  </a:solidFill>
                </a:rPr>
                <a:t>2</a:t>
              </a:r>
              <a:endParaRPr lang="en-US" sz="2400" dirty="0">
                <a:solidFill>
                  <a:srgbClr val="505050"/>
                </a:solidFill>
              </a:endParaRPr>
            </a:p>
          </p:txBody>
        </p:sp>
        <p:sp>
          <p:nvSpPr>
            <p:cNvPr id="157" name="TextBox 156"/>
            <p:cNvSpPr txBox="1"/>
            <p:nvPr/>
          </p:nvSpPr>
          <p:spPr>
            <a:xfrm flipH="1">
              <a:off x="7195450" y="4923127"/>
              <a:ext cx="1920240" cy="152349"/>
            </a:xfrm>
            <a:prstGeom prst="rect">
              <a:avLst/>
            </a:prstGeom>
            <a:noFill/>
          </p:spPr>
          <p:txBody>
            <a:bodyPr wrap="square" lIns="0" tIns="0" rIns="0" bIns="0" rtlCol="0">
              <a:spAutoFit/>
            </a:bodyPr>
            <a:lstStyle/>
            <a:p>
              <a:pPr algn="ctr">
                <a:lnSpc>
                  <a:spcPct val="90000"/>
                </a:lnSpc>
                <a:spcAft>
                  <a:spcPts val="600"/>
                </a:spcAft>
              </a:pPr>
              <a:r>
                <a:rPr lang="en-US" sz="1100" dirty="0">
                  <a:gradFill>
                    <a:gsLst>
                      <a:gs pos="2917">
                        <a:srgbClr val="505050"/>
                      </a:gs>
                      <a:gs pos="30000">
                        <a:srgbClr val="505050"/>
                      </a:gs>
                    </a:gsLst>
                    <a:lin ang="5400000" scaled="0"/>
                  </a:gradFill>
                </a:rPr>
                <a:t>You’re in</a:t>
              </a:r>
              <a:endParaRPr lang="en-US" sz="1400" dirty="0">
                <a:gradFill>
                  <a:gsLst>
                    <a:gs pos="2917">
                      <a:srgbClr val="505050"/>
                    </a:gs>
                    <a:gs pos="30000">
                      <a:srgbClr val="505050"/>
                    </a:gs>
                  </a:gsLst>
                  <a:lin ang="5400000" scaled="0"/>
                </a:gradFill>
              </a:endParaRPr>
            </a:p>
          </p:txBody>
        </p:sp>
      </p:grpSp>
      <p:grpSp>
        <p:nvGrpSpPr>
          <p:cNvPr id="172" name="Group 171"/>
          <p:cNvGrpSpPr/>
          <p:nvPr/>
        </p:nvGrpSpPr>
        <p:grpSpPr>
          <a:xfrm>
            <a:off x="5742990" y="3696459"/>
            <a:ext cx="428374" cy="391292"/>
            <a:chOff x="7791057" y="5243520"/>
            <a:chExt cx="850382" cy="776768"/>
          </a:xfrm>
          <a:solidFill>
            <a:schemeClr val="tx1">
              <a:lumMod val="60000"/>
              <a:lumOff val="40000"/>
            </a:schemeClr>
          </a:solidFill>
        </p:grpSpPr>
        <p:sp>
          <p:nvSpPr>
            <p:cNvPr id="173" name="Oval 172"/>
            <p:cNvSpPr/>
            <p:nvPr/>
          </p:nvSpPr>
          <p:spPr bwMode="auto">
            <a:xfrm>
              <a:off x="7975075" y="5439278"/>
              <a:ext cx="473264" cy="451934"/>
            </a:xfrm>
            <a:prstGeom prst="ellipse">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4" name="Freeform 173"/>
            <p:cNvSpPr/>
            <p:nvPr/>
          </p:nvSpPr>
          <p:spPr bwMode="auto">
            <a:xfrm>
              <a:off x="7791057" y="5243520"/>
              <a:ext cx="850382" cy="776768"/>
            </a:xfrm>
            <a:custGeom>
              <a:avLst/>
              <a:gdLst>
                <a:gd name="connsiteX0" fmla="*/ 427767 w 850382"/>
                <a:gd name="connsiteY0" fmla="*/ 373083 h 776768"/>
                <a:gd name="connsiteX1" fmla="*/ 364605 w 850382"/>
                <a:gd name="connsiteY1" fmla="*/ 436245 h 776768"/>
                <a:gd name="connsiteX2" fmla="*/ 427767 w 850382"/>
                <a:gd name="connsiteY2" fmla="*/ 499407 h 776768"/>
                <a:gd name="connsiteX3" fmla="*/ 490929 w 850382"/>
                <a:gd name="connsiteY3" fmla="*/ 436245 h 776768"/>
                <a:gd name="connsiteX4" fmla="*/ 427767 w 850382"/>
                <a:gd name="connsiteY4" fmla="*/ 373083 h 776768"/>
                <a:gd name="connsiteX5" fmla="*/ 345092 w 850382"/>
                <a:gd name="connsiteY5" fmla="*/ 0 h 776768"/>
                <a:gd name="connsiteX6" fmla="*/ 311662 w 850382"/>
                <a:gd name="connsiteY6" fmla="*/ 22539 h 776768"/>
                <a:gd name="connsiteX7" fmla="*/ 262612 w 850382"/>
                <a:gd name="connsiteY7" fmla="*/ 140956 h 776768"/>
                <a:gd name="connsiteX8" fmla="*/ 430079 w 850382"/>
                <a:gd name="connsiteY8" fmla="*/ 308423 h 776768"/>
                <a:gd name="connsiteX9" fmla="*/ 597546 w 850382"/>
                <a:gd name="connsiteY9" fmla="*/ 140956 h 776768"/>
                <a:gd name="connsiteX10" fmla="*/ 548496 w 850382"/>
                <a:gd name="connsiteY10" fmla="*/ 22539 h 776768"/>
                <a:gd name="connsiteX11" fmla="*/ 538914 w 850382"/>
                <a:gd name="connsiteY11" fmla="*/ 16079 h 776768"/>
                <a:gd name="connsiteX12" fmla="*/ 553670 w 850382"/>
                <a:gd name="connsiteY12" fmla="*/ 24088 h 776768"/>
                <a:gd name="connsiteX13" fmla="*/ 654982 w 850382"/>
                <a:gd name="connsiteY13" fmla="*/ 214634 h 776768"/>
                <a:gd name="connsiteX14" fmla="*/ 636924 w 850382"/>
                <a:gd name="connsiteY14" fmla="*/ 304079 h 776768"/>
                <a:gd name="connsiteX15" fmla="*/ 627610 w 850382"/>
                <a:gd name="connsiteY15" fmla="*/ 317894 h 776768"/>
                <a:gd name="connsiteX16" fmla="*/ 666902 w 850382"/>
                <a:gd name="connsiteY16" fmla="*/ 321855 h 776768"/>
                <a:gd name="connsiteX17" fmla="*/ 850382 w 850382"/>
                <a:gd name="connsiteY17" fmla="*/ 546977 h 776768"/>
                <a:gd name="connsiteX18" fmla="*/ 847047 w 850382"/>
                <a:gd name="connsiteY18" fmla="*/ 580056 h 776768"/>
                <a:gd name="connsiteX19" fmla="*/ 837222 w 850382"/>
                <a:gd name="connsiteY19" fmla="*/ 531387 h 776768"/>
                <a:gd name="connsiteX20" fmla="*/ 682915 w 850382"/>
                <a:gd name="connsiteY20" fmla="*/ 429105 h 776768"/>
                <a:gd name="connsiteX21" fmla="*/ 515448 w 850382"/>
                <a:gd name="connsiteY21" fmla="*/ 596572 h 776768"/>
                <a:gd name="connsiteX22" fmla="*/ 682915 w 850382"/>
                <a:gd name="connsiteY22" fmla="*/ 764039 h 776768"/>
                <a:gd name="connsiteX23" fmla="*/ 710465 w 850382"/>
                <a:gd name="connsiteY23" fmla="*/ 758477 h 776768"/>
                <a:gd name="connsiteX24" fmla="*/ 710036 w 850382"/>
                <a:gd name="connsiteY24" fmla="*/ 758710 h 776768"/>
                <a:gd name="connsiteX25" fmla="*/ 620591 w 850382"/>
                <a:gd name="connsiteY25" fmla="*/ 776768 h 776768"/>
                <a:gd name="connsiteX26" fmla="*/ 458105 w 850382"/>
                <a:gd name="connsiteY26" fmla="*/ 709464 h 776768"/>
                <a:gd name="connsiteX27" fmla="*/ 425191 w 850382"/>
                <a:gd name="connsiteY27" fmla="*/ 660647 h 776768"/>
                <a:gd name="connsiteX28" fmla="*/ 392278 w 850382"/>
                <a:gd name="connsiteY28" fmla="*/ 709464 h 776768"/>
                <a:gd name="connsiteX29" fmla="*/ 229791 w 850382"/>
                <a:gd name="connsiteY29" fmla="*/ 776768 h 776768"/>
                <a:gd name="connsiteX30" fmla="*/ 140346 w 850382"/>
                <a:gd name="connsiteY30" fmla="*/ 758710 h 776768"/>
                <a:gd name="connsiteX31" fmla="*/ 133355 w 850382"/>
                <a:gd name="connsiteY31" fmla="*/ 754915 h 776768"/>
                <a:gd name="connsiteX32" fmla="*/ 178547 w 850382"/>
                <a:gd name="connsiteY32" fmla="*/ 764039 h 776768"/>
                <a:gd name="connsiteX33" fmla="*/ 346014 w 850382"/>
                <a:gd name="connsiteY33" fmla="*/ 596572 h 776768"/>
                <a:gd name="connsiteX34" fmla="*/ 178547 w 850382"/>
                <a:gd name="connsiteY34" fmla="*/ 429105 h 776768"/>
                <a:gd name="connsiteX35" fmla="*/ 11080 w 850382"/>
                <a:gd name="connsiteY35" fmla="*/ 596572 h 776768"/>
                <a:gd name="connsiteX36" fmla="*/ 19582 w 850382"/>
                <a:gd name="connsiteY36" fmla="*/ 638682 h 776768"/>
                <a:gd name="connsiteX37" fmla="*/ 18058 w 850382"/>
                <a:gd name="connsiteY37" fmla="*/ 636422 h 776768"/>
                <a:gd name="connsiteX38" fmla="*/ 0 w 850382"/>
                <a:gd name="connsiteY38" fmla="*/ 546977 h 776768"/>
                <a:gd name="connsiteX39" fmla="*/ 183480 w 850382"/>
                <a:gd name="connsiteY39" fmla="*/ 321855 h 776768"/>
                <a:gd name="connsiteX40" fmla="*/ 222772 w 850382"/>
                <a:gd name="connsiteY40" fmla="*/ 317894 h 776768"/>
                <a:gd name="connsiteX41" fmla="*/ 213458 w 850382"/>
                <a:gd name="connsiteY41" fmla="*/ 304079 h 776768"/>
                <a:gd name="connsiteX42" fmla="*/ 195400 w 850382"/>
                <a:gd name="connsiteY42" fmla="*/ 214634 h 776768"/>
                <a:gd name="connsiteX43" fmla="*/ 335746 w 850382"/>
                <a:gd name="connsiteY43" fmla="*/ 2901 h 77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0382" h="776768">
                  <a:moveTo>
                    <a:pt x="427767" y="373083"/>
                  </a:moveTo>
                  <a:cubicBezTo>
                    <a:pt x="392884" y="373083"/>
                    <a:pt x="364605" y="401362"/>
                    <a:pt x="364605" y="436245"/>
                  </a:cubicBezTo>
                  <a:cubicBezTo>
                    <a:pt x="364605" y="471128"/>
                    <a:pt x="392884" y="499407"/>
                    <a:pt x="427767" y="499407"/>
                  </a:cubicBezTo>
                  <a:cubicBezTo>
                    <a:pt x="462650" y="499407"/>
                    <a:pt x="490929" y="471128"/>
                    <a:pt x="490929" y="436245"/>
                  </a:cubicBezTo>
                  <a:cubicBezTo>
                    <a:pt x="490929" y="401362"/>
                    <a:pt x="462650" y="373083"/>
                    <a:pt x="427767" y="373083"/>
                  </a:cubicBezTo>
                  <a:close/>
                  <a:moveTo>
                    <a:pt x="345092" y="0"/>
                  </a:moveTo>
                  <a:lnTo>
                    <a:pt x="311662" y="22539"/>
                  </a:lnTo>
                  <a:cubicBezTo>
                    <a:pt x="281357" y="52845"/>
                    <a:pt x="262612" y="94712"/>
                    <a:pt x="262612" y="140956"/>
                  </a:cubicBezTo>
                  <a:cubicBezTo>
                    <a:pt x="262612" y="233445"/>
                    <a:pt x="337590" y="308423"/>
                    <a:pt x="430079" y="308423"/>
                  </a:cubicBezTo>
                  <a:cubicBezTo>
                    <a:pt x="522568" y="308423"/>
                    <a:pt x="597546" y="233445"/>
                    <a:pt x="597546" y="140956"/>
                  </a:cubicBezTo>
                  <a:cubicBezTo>
                    <a:pt x="597546" y="94712"/>
                    <a:pt x="578802" y="52845"/>
                    <a:pt x="548496" y="22539"/>
                  </a:cubicBezTo>
                  <a:lnTo>
                    <a:pt x="538914" y="16079"/>
                  </a:lnTo>
                  <a:lnTo>
                    <a:pt x="553670" y="24088"/>
                  </a:lnTo>
                  <a:cubicBezTo>
                    <a:pt x="614794" y="65383"/>
                    <a:pt x="654982" y="135316"/>
                    <a:pt x="654982" y="214634"/>
                  </a:cubicBezTo>
                  <a:cubicBezTo>
                    <a:pt x="654982" y="246361"/>
                    <a:pt x="648552" y="276587"/>
                    <a:pt x="636924" y="304079"/>
                  </a:cubicBezTo>
                  <a:lnTo>
                    <a:pt x="627610" y="317894"/>
                  </a:lnTo>
                  <a:lnTo>
                    <a:pt x="666902" y="321855"/>
                  </a:lnTo>
                  <a:cubicBezTo>
                    <a:pt x="771614" y="343282"/>
                    <a:pt x="850382" y="435931"/>
                    <a:pt x="850382" y="546977"/>
                  </a:cubicBezTo>
                  <a:lnTo>
                    <a:pt x="847047" y="580056"/>
                  </a:lnTo>
                  <a:lnTo>
                    <a:pt x="837222" y="531387"/>
                  </a:lnTo>
                  <a:cubicBezTo>
                    <a:pt x="811799" y="471280"/>
                    <a:pt x="752282" y="429105"/>
                    <a:pt x="682915" y="429105"/>
                  </a:cubicBezTo>
                  <a:cubicBezTo>
                    <a:pt x="590426" y="429105"/>
                    <a:pt x="515448" y="504083"/>
                    <a:pt x="515448" y="596572"/>
                  </a:cubicBezTo>
                  <a:cubicBezTo>
                    <a:pt x="515448" y="689061"/>
                    <a:pt x="590426" y="764039"/>
                    <a:pt x="682915" y="764039"/>
                  </a:cubicBezTo>
                  <a:lnTo>
                    <a:pt x="710465" y="758477"/>
                  </a:lnTo>
                  <a:lnTo>
                    <a:pt x="710036" y="758710"/>
                  </a:lnTo>
                  <a:cubicBezTo>
                    <a:pt x="682544" y="770338"/>
                    <a:pt x="652319" y="776768"/>
                    <a:pt x="620591" y="776768"/>
                  </a:cubicBezTo>
                  <a:cubicBezTo>
                    <a:pt x="557136" y="776768"/>
                    <a:pt x="499689" y="751048"/>
                    <a:pt x="458105" y="709464"/>
                  </a:cubicBezTo>
                  <a:lnTo>
                    <a:pt x="425191" y="660647"/>
                  </a:lnTo>
                  <a:lnTo>
                    <a:pt x="392278" y="709464"/>
                  </a:lnTo>
                  <a:cubicBezTo>
                    <a:pt x="350694" y="751048"/>
                    <a:pt x="293246" y="776768"/>
                    <a:pt x="229791" y="776768"/>
                  </a:cubicBezTo>
                  <a:cubicBezTo>
                    <a:pt x="198064" y="776768"/>
                    <a:pt x="167838" y="770338"/>
                    <a:pt x="140346" y="758710"/>
                  </a:cubicBezTo>
                  <a:lnTo>
                    <a:pt x="133355" y="754915"/>
                  </a:lnTo>
                  <a:lnTo>
                    <a:pt x="178547" y="764039"/>
                  </a:lnTo>
                  <a:cubicBezTo>
                    <a:pt x="271036" y="764039"/>
                    <a:pt x="346014" y="689061"/>
                    <a:pt x="346014" y="596572"/>
                  </a:cubicBezTo>
                  <a:cubicBezTo>
                    <a:pt x="346014" y="504083"/>
                    <a:pt x="271036" y="429105"/>
                    <a:pt x="178547" y="429105"/>
                  </a:cubicBezTo>
                  <a:cubicBezTo>
                    <a:pt x="86058" y="429105"/>
                    <a:pt x="11080" y="504083"/>
                    <a:pt x="11080" y="596572"/>
                  </a:cubicBezTo>
                  <a:lnTo>
                    <a:pt x="19582" y="638682"/>
                  </a:lnTo>
                  <a:lnTo>
                    <a:pt x="18058" y="636422"/>
                  </a:lnTo>
                  <a:cubicBezTo>
                    <a:pt x="6430" y="608930"/>
                    <a:pt x="0" y="578705"/>
                    <a:pt x="0" y="546977"/>
                  </a:cubicBezTo>
                  <a:cubicBezTo>
                    <a:pt x="0" y="435931"/>
                    <a:pt x="78769" y="343282"/>
                    <a:pt x="183480" y="321855"/>
                  </a:cubicBezTo>
                  <a:lnTo>
                    <a:pt x="222772" y="317894"/>
                  </a:lnTo>
                  <a:lnTo>
                    <a:pt x="213458" y="304079"/>
                  </a:lnTo>
                  <a:cubicBezTo>
                    <a:pt x="201830" y="276587"/>
                    <a:pt x="195400" y="246361"/>
                    <a:pt x="195400" y="214634"/>
                  </a:cubicBezTo>
                  <a:cubicBezTo>
                    <a:pt x="195400" y="119452"/>
                    <a:pt x="253271" y="37786"/>
                    <a:pt x="335746" y="2901"/>
                  </a:cubicBezTo>
                  <a:close/>
                </a:path>
              </a:pathLst>
            </a:custGeom>
            <a:solidFill>
              <a:srgbClr val="FF0000"/>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339170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57931"/>
            <a:ext cx="14180458" cy="7017306"/>
          </a:xfrm>
          <a:prstGeom prst="rect">
            <a:avLst/>
          </a:prstGeom>
        </p:spPr>
        <p:txBody>
          <a:bodyPr wrap="square" lIns="182880" tIns="146304" rIns="182880" bIns="146304" rtlCol="0">
            <a:spAutoFit/>
          </a:bodyPr>
          <a:lstStyle/>
          <a:p>
            <a:pPr>
              <a:lnSpc>
                <a:spcPct val="65000"/>
              </a:lnSpc>
            </a:pPr>
            <a:r>
              <a:rPr lang="en-US" sz="9600" b="1" spc="-300" dirty="0">
                <a:solidFill>
                  <a:schemeClr val="bg1">
                    <a:lumMod val="95000"/>
                  </a:schemeClr>
                </a:solidFill>
              </a:rPr>
              <a:t>Wall Street Journal, JP Morgan, Lockheed, Bushehr nuclear reactor, RSA, Microsoft, Google, Apple, Facebook, Sony, Target</a:t>
            </a:r>
            <a:r>
              <a:rPr lang="en-US" sz="9600" b="1" spc="-300">
                <a:solidFill>
                  <a:schemeClr val="bg1">
                    <a:lumMod val="95000"/>
                  </a:schemeClr>
                </a:solidFill>
              </a:rPr>
              <a:t>, Heartland ,EBay ICANN </a:t>
            </a:r>
            <a:r>
              <a:rPr lang="en-US" sz="9600" b="1" spc="-300" dirty="0">
                <a:solidFill>
                  <a:schemeClr val="bg1">
                    <a:lumMod val="95000"/>
                  </a:schemeClr>
                </a:solidFill>
              </a:rPr>
              <a:t>Home Depot</a:t>
            </a:r>
          </a:p>
        </p:txBody>
      </p:sp>
      <p:grpSp>
        <p:nvGrpSpPr>
          <p:cNvPr id="2" name="Group 1"/>
          <p:cNvGrpSpPr/>
          <p:nvPr/>
        </p:nvGrpSpPr>
        <p:grpSpPr>
          <a:xfrm>
            <a:off x="1" y="2833341"/>
            <a:ext cx="12003313" cy="2547042"/>
            <a:chOff x="0" y="2383139"/>
            <a:chExt cx="12436475" cy="2547042"/>
          </a:xfrm>
        </p:grpSpPr>
        <p:sp>
          <p:nvSpPr>
            <p:cNvPr id="20" name="Rectangle 19"/>
            <p:cNvSpPr/>
            <p:nvPr/>
          </p:nvSpPr>
          <p:spPr bwMode="auto">
            <a:xfrm>
              <a:off x="0" y="2383139"/>
              <a:ext cx="12436475" cy="2547042"/>
            </a:xfrm>
            <a:prstGeom prst="rect">
              <a:avLst/>
            </a:prstGeom>
            <a:gradFill flip="none" rotWithShape="1">
              <a:gsLst>
                <a:gs pos="0">
                  <a:schemeClr val="bg1">
                    <a:alpha val="0"/>
                  </a:schemeClr>
                </a:gs>
                <a:gs pos="50000">
                  <a:schemeClr val="bg1">
                    <a:alpha val="1000"/>
                  </a:schemeClr>
                </a:gs>
                <a:gs pos="100000">
                  <a:schemeClr val="bg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525944" y="2761030"/>
              <a:ext cx="10196064" cy="1791260"/>
            </a:xfrm>
            <a:prstGeom prst="rect">
              <a:avLst/>
            </a:prstGeom>
            <a:noFill/>
          </p:spPr>
          <p:txBody>
            <a:bodyPr wrap="square" lIns="182880" tIns="146304" rIns="182880" bIns="146304" rtlCol="0">
              <a:spAutoFit/>
            </a:bodyPr>
            <a:lstStyle/>
            <a:p>
              <a:pPr>
                <a:lnSpc>
                  <a:spcPct val="90000"/>
                </a:lnSpc>
                <a:spcAft>
                  <a:spcPts val="600"/>
                </a:spcAft>
              </a:pPr>
              <a:r>
                <a:rPr lang="en-US" sz="3600" dirty="0">
                  <a:gradFill>
                    <a:gsLst>
                      <a:gs pos="2917">
                        <a:schemeClr val="tx1"/>
                      </a:gs>
                      <a:gs pos="30000">
                        <a:schemeClr val="tx1"/>
                      </a:gs>
                    </a:gsLst>
                    <a:lin ang="5400000" scaled="0"/>
                  </a:gradFill>
                </a:rPr>
                <a:t>Organizations with enormous security budgets and elite security analysts are </a:t>
              </a:r>
              <a:r>
                <a:rPr lang="en-US" sz="3600" b="1" dirty="0">
                  <a:solidFill>
                    <a:srgbClr val="FF0000"/>
                  </a:solidFill>
                </a:rPr>
                <a:t>struggling</a:t>
              </a:r>
              <a:br>
                <a:rPr lang="en-US" sz="3600" b="1" dirty="0">
                  <a:solidFill>
                    <a:srgbClr val="FF0000"/>
                  </a:solidFill>
                </a:rPr>
              </a:br>
              <a:r>
                <a:rPr lang="en-US" sz="3600" dirty="0">
                  <a:gradFill>
                    <a:gsLst>
                      <a:gs pos="2917">
                        <a:schemeClr val="tx1"/>
                      </a:gs>
                      <a:gs pos="30000">
                        <a:schemeClr val="tx1"/>
                      </a:gs>
                    </a:gsLst>
                    <a:lin ang="5400000" scaled="0"/>
                  </a:gradFill>
                </a:rPr>
                <a:t>to address these modern threats. </a:t>
              </a:r>
            </a:p>
          </p:txBody>
        </p:sp>
      </p:grpSp>
    </p:spTree>
    <p:extLst>
      <p:ext uri="{BB962C8B-B14F-4D97-AF65-F5344CB8AC3E}">
        <p14:creationId xmlns:p14="http://schemas.microsoft.com/office/powerpoint/2010/main" val="39130341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Provable PC Health Enables </a:t>
            </a:r>
          </a:p>
        </p:txBody>
      </p:sp>
      <p:grpSp>
        <p:nvGrpSpPr>
          <p:cNvPr id="11" name="Group 10"/>
          <p:cNvGrpSpPr/>
          <p:nvPr/>
        </p:nvGrpSpPr>
        <p:grpSpPr>
          <a:xfrm flipH="1">
            <a:off x="4520579" y="4255637"/>
            <a:ext cx="778552" cy="2015223"/>
            <a:chOff x="2255561" y="2057415"/>
            <a:chExt cx="481231" cy="1245630"/>
          </a:xfrm>
          <a:solidFill>
            <a:srgbClr val="004B50"/>
          </a:solidFill>
        </p:grpSpPr>
        <p:sp>
          <p:nvSpPr>
            <p:cNvPr id="12" name="Freeform 11"/>
            <p:cNvSpPr>
              <a:spLocks/>
            </p:cNvSpPr>
            <p:nvPr/>
          </p:nvSpPr>
          <p:spPr bwMode="black">
            <a:xfrm>
              <a:off x="2255561" y="2288137"/>
              <a:ext cx="481231" cy="1014908"/>
            </a:xfrm>
            <a:custGeom>
              <a:avLst/>
              <a:gdLst>
                <a:gd name="connsiteX0" fmla="*/ 132681 w 481231"/>
                <a:gd name="connsiteY0" fmla="*/ 0 h 1014908"/>
                <a:gd name="connsiteX1" fmla="*/ 233104 w 481231"/>
                <a:gd name="connsiteY1" fmla="*/ 0 h 1014908"/>
                <a:gd name="connsiteX2" fmla="*/ 248127 w 481231"/>
                <a:gd name="connsiteY2" fmla="*/ 0 h 1014908"/>
                <a:gd name="connsiteX3" fmla="*/ 348550 w 481231"/>
                <a:gd name="connsiteY3" fmla="*/ 0 h 1014908"/>
                <a:gd name="connsiteX4" fmla="*/ 481231 w 481231"/>
                <a:gd name="connsiteY4" fmla="*/ 131735 h 1014908"/>
                <a:gd name="connsiteX5" fmla="*/ 481231 w 481231"/>
                <a:gd name="connsiteY5" fmla="*/ 449300 h 1014908"/>
                <a:gd name="connsiteX6" fmla="*/ 436716 w 481231"/>
                <a:gd name="connsiteY6" fmla="*/ 494565 h 1014908"/>
                <a:gd name="connsiteX7" fmla="*/ 392246 w 481231"/>
                <a:gd name="connsiteY7" fmla="*/ 449300 h 1014908"/>
                <a:gd name="connsiteX8" fmla="*/ 392246 w 481231"/>
                <a:gd name="connsiteY8" fmla="*/ 162385 h 1014908"/>
                <a:gd name="connsiteX9" fmla="*/ 368784 w 481231"/>
                <a:gd name="connsiteY9" fmla="*/ 162385 h 1014908"/>
                <a:gd name="connsiteX10" fmla="*/ 368784 w 481231"/>
                <a:gd name="connsiteY10" fmla="*/ 955130 h 1014908"/>
                <a:gd name="connsiteX11" fmla="*/ 308081 w 481231"/>
                <a:gd name="connsiteY11" fmla="*/ 1014908 h 1014908"/>
                <a:gd name="connsiteX12" fmla="*/ 248198 w 481231"/>
                <a:gd name="connsiteY12" fmla="*/ 955130 h 1014908"/>
                <a:gd name="connsiteX13" fmla="*/ 248198 w 481231"/>
                <a:gd name="connsiteY13" fmla="*/ 496899 h 1014908"/>
                <a:gd name="connsiteX14" fmla="*/ 248127 w 481231"/>
                <a:gd name="connsiteY14" fmla="*/ 496899 h 1014908"/>
                <a:gd name="connsiteX15" fmla="*/ 233104 w 481231"/>
                <a:gd name="connsiteY15" fmla="*/ 496899 h 1014908"/>
                <a:gd name="connsiteX16" fmla="*/ 233033 w 481231"/>
                <a:gd name="connsiteY16" fmla="*/ 496899 h 1014908"/>
                <a:gd name="connsiteX17" fmla="*/ 233033 w 481231"/>
                <a:gd name="connsiteY17" fmla="*/ 955130 h 1014908"/>
                <a:gd name="connsiteX18" fmla="*/ 173150 w 481231"/>
                <a:gd name="connsiteY18" fmla="*/ 1014908 h 1014908"/>
                <a:gd name="connsiteX19" fmla="*/ 112447 w 481231"/>
                <a:gd name="connsiteY19" fmla="*/ 955130 h 1014908"/>
                <a:gd name="connsiteX20" fmla="*/ 112447 w 481231"/>
                <a:gd name="connsiteY20" fmla="*/ 162385 h 1014908"/>
                <a:gd name="connsiteX21" fmla="*/ 88985 w 481231"/>
                <a:gd name="connsiteY21" fmla="*/ 162385 h 1014908"/>
                <a:gd name="connsiteX22" fmla="*/ 88985 w 481231"/>
                <a:gd name="connsiteY22" fmla="*/ 449300 h 1014908"/>
                <a:gd name="connsiteX23" fmla="*/ 44515 w 481231"/>
                <a:gd name="connsiteY23" fmla="*/ 494565 h 1014908"/>
                <a:gd name="connsiteX24" fmla="*/ 0 w 481231"/>
                <a:gd name="connsiteY24" fmla="*/ 449300 h 1014908"/>
                <a:gd name="connsiteX25" fmla="*/ 0 w 481231"/>
                <a:gd name="connsiteY25" fmla="*/ 131735 h 1014908"/>
                <a:gd name="connsiteX26" fmla="*/ 132681 w 481231"/>
                <a:gd name="connsiteY26" fmla="*/ 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231" h="1014908">
                  <a:moveTo>
                    <a:pt x="132681" y="0"/>
                  </a:moveTo>
                  <a:lnTo>
                    <a:pt x="233104" y="0"/>
                  </a:lnTo>
                  <a:lnTo>
                    <a:pt x="248127" y="0"/>
                  </a:lnTo>
                  <a:lnTo>
                    <a:pt x="348550" y="0"/>
                  </a:lnTo>
                  <a:cubicBezTo>
                    <a:pt x="422165" y="0"/>
                    <a:pt x="481231" y="58966"/>
                    <a:pt x="481231" y="131735"/>
                  </a:cubicBezTo>
                  <a:lnTo>
                    <a:pt x="481231" y="449300"/>
                  </a:lnTo>
                  <a:cubicBezTo>
                    <a:pt x="481231" y="474368"/>
                    <a:pt x="460997" y="494565"/>
                    <a:pt x="436716" y="494565"/>
                  </a:cubicBezTo>
                  <a:cubicBezTo>
                    <a:pt x="411662" y="494565"/>
                    <a:pt x="392246" y="474368"/>
                    <a:pt x="392246" y="449300"/>
                  </a:cubicBezTo>
                  <a:lnTo>
                    <a:pt x="392246" y="162385"/>
                  </a:lnTo>
                  <a:lnTo>
                    <a:pt x="368784" y="162385"/>
                  </a:lnTo>
                  <a:lnTo>
                    <a:pt x="368784" y="955130"/>
                  </a:lnTo>
                  <a:cubicBezTo>
                    <a:pt x="368784" y="988216"/>
                    <a:pt x="341275" y="1014908"/>
                    <a:pt x="308081" y="1014908"/>
                  </a:cubicBezTo>
                  <a:cubicBezTo>
                    <a:pt x="274934" y="1014908"/>
                    <a:pt x="248198" y="988216"/>
                    <a:pt x="248198" y="955130"/>
                  </a:cubicBezTo>
                  <a:lnTo>
                    <a:pt x="248198" y="496899"/>
                  </a:lnTo>
                  <a:lnTo>
                    <a:pt x="248127" y="496899"/>
                  </a:lnTo>
                  <a:lnTo>
                    <a:pt x="233104" y="496899"/>
                  </a:lnTo>
                  <a:lnTo>
                    <a:pt x="233033" y="496899"/>
                  </a:lnTo>
                  <a:lnTo>
                    <a:pt x="233033" y="955130"/>
                  </a:lnTo>
                  <a:cubicBezTo>
                    <a:pt x="233033" y="988216"/>
                    <a:pt x="206297" y="1014908"/>
                    <a:pt x="173150" y="1014908"/>
                  </a:cubicBezTo>
                  <a:cubicBezTo>
                    <a:pt x="139956" y="1014908"/>
                    <a:pt x="112447" y="988216"/>
                    <a:pt x="112447" y="955130"/>
                  </a:cubicBezTo>
                  <a:lnTo>
                    <a:pt x="112447" y="162385"/>
                  </a:lnTo>
                  <a:lnTo>
                    <a:pt x="88985" y="162385"/>
                  </a:lnTo>
                  <a:lnTo>
                    <a:pt x="88985" y="449300"/>
                  </a:lnTo>
                  <a:cubicBezTo>
                    <a:pt x="88985" y="474368"/>
                    <a:pt x="69569" y="494565"/>
                    <a:pt x="44515" y="494565"/>
                  </a:cubicBezTo>
                  <a:cubicBezTo>
                    <a:pt x="20234" y="494565"/>
                    <a:pt x="0" y="474368"/>
                    <a:pt x="0" y="449300"/>
                  </a:cubicBezTo>
                  <a:lnTo>
                    <a:pt x="0" y="131735"/>
                  </a:lnTo>
                  <a:cubicBezTo>
                    <a:pt x="0" y="58966"/>
                    <a:pt x="59066" y="0"/>
                    <a:pt x="1326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400">
                <a:solidFill>
                  <a:srgbClr val="505050"/>
                </a:solidFill>
              </a:endParaRPr>
            </a:p>
          </p:txBody>
        </p:sp>
        <p:sp>
          <p:nvSpPr>
            <p:cNvPr id="13" name="Oval 38"/>
            <p:cNvSpPr>
              <a:spLocks noChangeArrowheads="1"/>
            </p:cNvSpPr>
            <p:nvPr/>
          </p:nvSpPr>
          <p:spPr bwMode="black">
            <a:xfrm>
              <a:off x="2394522" y="2057415"/>
              <a:ext cx="203309" cy="20600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505050"/>
                </a:solidFill>
              </a:endParaRPr>
            </a:p>
          </p:txBody>
        </p:sp>
      </p:grpSp>
      <p:grpSp>
        <p:nvGrpSpPr>
          <p:cNvPr id="16" name="Group 15"/>
          <p:cNvGrpSpPr/>
          <p:nvPr/>
        </p:nvGrpSpPr>
        <p:grpSpPr>
          <a:xfrm>
            <a:off x="6744375" y="5757520"/>
            <a:ext cx="2851831" cy="573804"/>
            <a:chOff x="6744375" y="5369811"/>
            <a:chExt cx="2851831" cy="573804"/>
          </a:xfrm>
        </p:grpSpPr>
        <p:cxnSp>
          <p:nvCxnSpPr>
            <p:cNvPr id="22" name="Straight Arrow Connector 21"/>
            <p:cNvCxnSpPr/>
            <p:nvPr/>
          </p:nvCxnSpPr>
          <p:spPr>
            <a:xfrm flipH="1">
              <a:off x="6744375" y="5535035"/>
              <a:ext cx="2851831" cy="0"/>
            </a:xfrm>
            <a:prstGeom prst="straightConnector1">
              <a:avLst/>
            </a:prstGeom>
            <a:noFill/>
            <a:ln w="76200" cap="flat" cmpd="sng" algn="ctr">
              <a:solidFill>
                <a:srgbClr val="D2D2D2">
                  <a:lumMod val="50000"/>
                </a:srgbClr>
              </a:solidFill>
              <a:prstDash val="solid"/>
              <a:headEnd type="triangle"/>
              <a:tailEnd type="none"/>
            </a:ln>
            <a:effectLst/>
          </p:spPr>
        </p:cxnSp>
        <p:sp>
          <p:nvSpPr>
            <p:cNvPr id="30" name="TextBox 29"/>
            <p:cNvSpPr txBox="1"/>
            <p:nvPr/>
          </p:nvSpPr>
          <p:spPr>
            <a:xfrm flipH="1">
              <a:off x="7195450" y="5791266"/>
              <a:ext cx="1920240" cy="152349"/>
            </a:xfrm>
            <a:prstGeom prst="rect">
              <a:avLst/>
            </a:prstGeom>
            <a:noFill/>
          </p:spPr>
          <p:txBody>
            <a:bodyPr wrap="square" lIns="0" tIns="0" rIns="0" bIns="0" rtlCol="0">
              <a:spAutoFit/>
            </a:bodyPr>
            <a:lstStyle/>
            <a:p>
              <a:pPr algn="ctr">
                <a:lnSpc>
                  <a:spcPct val="90000"/>
                </a:lnSpc>
                <a:spcAft>
                  <a:spcPts val="600"/>
                </a:spcAft>
              </a:pPr>
              <a:r>
                <a:rPr lang="en-US" sz="1100" dirty="0">
                  <a:gradFill>
                    <a:gsLst>
                      <a:gs pos="2917">
                        <a:srgbClr val="505050"/>
                      </a:gs>
                      <a:gs pos="30000">
                        <a:srgbClr val="505050"/>
                      </a:gs>
                    </a:gsLst>
                    <a:lin ang="5400000" scaled="0"/>
                  </a:gradFill>
                </a:rPr>
                <a:t>Access please</a:t>
              </a:r>
              <a:endParaRPr lang="en-US" sz="1400" dirty="0">
                <a:gradFill>
                  <a:gsLst>
                    <a:gs pos="2917">
                      <a:srgbClr val="505050"/>
                    </a:gs>
                    <a:gs pos="30000">
                      <a:srgbClr val="505050"/>
                    </a:gs>
                  </a:gsLst>
                  <a:lin ang="5400000" scaled="0"/>
                </a:gradFill>
              </a:endParaRPr>
            </a:p>
          </p:txBody>
        </p:sp>
        <p:sp>
          <p:nvSpPr>
            <p:cNvPr id="33" name="TextBox 32"/>
            <p:cNvSpPr txBox="1"/>
            <p:nvPr/>
          </p:nvSpPr>
          <p:spPr>
            <a:xfrm flipH="1">
              <a:off x="7987410" y="5369811"/>
              <a:ext cx="365760" cy="365760"/>
            </a:xfrm>
            <a:prstGeom prst="ellipse">
              <a:avLst/>
            </a:prstGeom>
            <a:solidFill>
              <a:schemeClr val="bg1">
                <a:lumMod val="95000"/>
              </a:schemeClr>
            </a:solidFill>
            <a:ln w="57150">
              <a:solidFill>
                <a:srgbClr val="696969"/>
              </a:solidFill>
            </a:ln>
          </p:spPr>
          <p:txBody>
            <a:bodyPr wrap="square" lIns="0" tIns="0" rIns="0" bIns="0" rtlCol="0">
              <a:spAutoFit/>
            </a:bodyPr>
            <a:lstStyle>
              <a:defPPr>
                <a:defRPr lang="en-US"/>
              </a:defPPr>
              <a:lvl1pPr algn="ctr">
                <a:lnSpc>
                  <a:spcPct val="90000"/>
                </a:lnSpc>
                <a:spcAft>
                  <a:spcPts val="600"/>
                </a:spcAft>
                <a:defRPr>
                  <a:solidFill>
                    <a:srgbClr val="505050"/>
                  </a:solidFill>
                </a:defRPr>
              </a:lvl1pPr>
            </a:lstStyle>
            <a:p>
              <a:r>
                <a:rPr lang="en-US" dirty="0"/>
                <a:t>1</a:t>
              </a:r>
            </a:p>
          </p:txBody>
        </p:sp>
      </p:grpSp>
      <p:sp>
        <p:nvSpPr>
          <p:cNvPr id="31" name="Freeform 20"/>
          <p:cNvSpPr>
            <a:spLocks noEditPoints="1"/>
          </p:cNvSpPr>
          <p:nvPr/>
        </p:nvSpPr>
        <p:spPr bwMode="black">
          <a:xfrm>
            <a:off x="5403386" y="4813786"/>
            <a:ext cx="1117884" cy="777194"/>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004B50"/>
          </a:solidFill>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sp>
        <p:nvSpPr>
          <p:cNvPr id="73" name="Rectangle 72"/>
          <p:cNvSpPr/>
          <p:nvPr/>
        </p:nvSpPr>
        <p:spPr bwMode="auto">
          <a:xfrm>
            <a:off x="0" y="1233750"/>
            <a:ext cx="12436475" cy="70001"/>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79" name="Rectangle 78"/>
          <p:cNvSpPr/>
          <p:nvPr/>
        </p:nvSpPr>
        <p:spPr bwMode="auto">
          <a:xfrm>
            <a:off x="0" y="6489985"/>
            <a:ext cx="12436475" cy="50454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p:cNvSpPr txBox="1"/>
          <p:nvPr/>
        </p:nvSpPr>
        <p:spPr>
          <a:xfrm>
            <a:off x="247243" y="2009962"/>
            <a:ext cx="3823972" cy="2511457"/>
          </a:xfrm>
          <a:prstGeom prst="rect">
            <a:avLst/>
          </a:prstGeom>
          <a:noFill/>
        </p:spPr>
        <p:txBody>
          <a:bodyPr wrap="square" lIns="182880" tIns="146304" rIns="182880" bIns="146304" rtlCol="0">
            <a:spAutoFit/>
          </a:bodyPr>
          <a:lstStyle/>
          <a:p>
            <a:pPr>
              <a:lnSpc>
                <a:spcPct val="90000"/>
              </a:lnSpc>
              <a:spcAft>
                <a:spcPts val="600"/>
              </a:spcAft>
            </a:pPr>
            <a:r>
              <a:rPr lang="en-US" sz="4000" b="1" spc="-100" dirty="0">
                <a:ln w="3175">
                  <a:noFill/>
                </a:ln>
                <a:solidFill>
                  <a:srgbClr val="505050"/>
                </a:solidFill>
              </a:rPr>
              <a:t>PPCH PROVIDES HEALTH INTEL TO MDMS</a:t>
            </a:r>
          </a:p>
        </p:txBody>
      </p:sp>
      <p:grpSp>
        <p:nvGrpSpPr>
          <p:cNvPr id="90" name="Group 89"/>
          <p:cNvGrpSpPr/>
          <p:nvPr/>
        </p:nvGrpSpPr>
        <p:grpSpPr>
          <a:xfrm>
            <a:off x="9813650" y="3779736"/>
            <a:ext cx="2116573" cy="2327035"/>
            <a:chOff x="8561671" y="3492544"/>
            <a:chExt cx="2553759" cy="2807693"/>
          </a:xfrm>
        </p:grpSpPr>
        <p:sp>
          <p:nvSpPr>
            <p:cNvPr id="91" name="TextBox 90"/>
            <p:cNvSpPr txBox="1"/>
            <p:nvPr/>
          </p:nvSpPr>
          <p:spPr>
            <a:xfrm flipH="1">
              <a:off x="8814002" y="3492544"/>
              <a:ext cx="2049099" cy="193899"/>
            </a:xfrm>
            <a:prstGeom prst="rect">
              <a:avLst/>
            </a:prstGeom>
            <a:noFill/>
          </p:spPr>
          <p:txBody>
            <a:bodyPr wrap="square" lIns="0" tIns="0" rIns="0" bIns="0" rtlCol="0">
              <a:spAutoFit/>
            </a:bodyPr>
            <a:lstStyle/>
            <a:p>
              <a:pPr algn="ctr">
                <a:lnSpc>
                  <a:spcPct val="90000"/>
                </a:lnSpc>
                <a:spcAft>
                  <a:spcPts val="600"/>
                </a:spcAft>
              </a:pPr>
              <a:r>
                <a:rPr lang="en-US" sz="1400" dirty="0"/>
                <a:t>Important resources</a:t>
              </a:r>
            </a:p>
          </p:txBody>
        </p:sp>
        <p:grpSp>
          <p:nvGrpSpPr>
            <p:cNvPr id="92" name="Group 91"/>
            <p:cNvGrpSpPr/>
            <p:nvPr/>
          </p:nvGrpSpPr>
          <p:grpSpPr>
            <a:xfrm>
              <a:off x="8561671" y="3750292"/>
              <a:ext cx="2553759" cy="2549945"/>
              <a:chOff x="8026114" y="4262536"/>
              <a:chExt cx="2774232" cy="2770089"/>
            </a:xfrm>
          </p:grpSpPr>
          <p:grpSp>
            <p:nvGrpSpPr>
              <p:cNvPr id="93" name="Group 92"/>
              <p:cNvGrpSpPr/>
              <p:nvPr/>
            </p:nvGrpSpPr>
            <p:grpSpPr>
              <a:xfrm>
                <a:off x="9428746" y="4262536"/>
                <a:ext cx="1371600" cy="1371600"/>
                <a:chOff x="9461494" y="5302735"/>
                <a:chExt cx="1371600" cy="1371600"/>
              </a:xfrm>
            </p:grpSpPr>
            <p:sp>
              <p:nvSpPr>
                <p:cNvPr id="113" name="Rectangle 112"/>
                <p:cNvSpPr/>
                <p:nvPr/>
              </p:nvSpPr>
              <p:spPr bwMode="auto">
                <a:xfrm flipH="1">
                  <a:off x="9461494" y="5302735"/>
                  <a:ext cx="1371600" cy="1371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OneDrive</a:t>
                  </a:r>
                </a:p>
              </p:txBody>
            </p:sp>
            <p:sp>
              <p:nvSpPr>
                <p:cNvPr id="127" name="Freeform 22"/>
                <p:cNvSpPr>
                  <a:spLocks noChangeAspect="1" noEditPoints="1"/>
                </p:cNvSpPr>
                <p:nvPr/>
              </p:nvSpPr>
              <p:spPr bwMode="black">
                <a:xfrm>
                  <a:off x="9862244" y="5869867"/>
                  <a:ext cx="570101" cy="355842"/>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rgbClr val="FFFFFF"/>
                </a:solidFill>
                <a:ln>
                  <a:noFill/>
                </a:ln>
              </p:spPr>
              <p:txBody>
                <a:bodyPr vert="horz" wrap="square" lIns="89621" tIns="44811" rIns="89621" bIns="44811" numCol="1" anchor="t" anchorCtr="0" compatLnSpc="1">
                  <a:prstTxWarp prst="textNoShape">
                    <a:avLst/>
                  </a:prstTxWarp>
                </a:bodyPr>
                <a:lstStyle/>
                <a:p>
                  <a:pPr algn="ctr" defTabSz="914185"/>
                  <a:endParaRPr lang="en-US" dirty="0">
                    <a:solidFill>
                      <a:srgbClr val="FFFFFF"/>
                    </a:solidFill>
                  </a:endParaRPr>
                </a:p>
              </p:txBody>
            </p:sp>
          </p:grpSp>
          <p:grpSp>
            <p:nvGrpSpPr>
              <p:cNvPr id="94" name="Group 93"/>
              <p:cNvGrpSpPr/>
              <p:nvPr/>
            </p:nvGrpSpPr>
            <p:grpSpPr>
              <a:xfrm>
                <a:off x="8026114" y="4262536"/>
                <a:ext cx="1371600" cy="1371600"/>
                <a:chOff x="8076237" y="5302735"/>
                <a:chExt cx="1371600" cy="1371600"/>
              </a:xfrm>
            </p:grpSpPr>
            <p:sp>
              <p:nvSpPr>
                <p:cNvPr id="110" name="Rectangle 109"/>
                <p:cNvSpPr/>
                <p:nvPr/>
              </p:nvSpPr>
              <p:spPr bwMode="auto">
                <a:xfrm flipH="1">
                  <a:off x="8076237" y="5302735"/>
                  <a:ext cx="1371600" cy="1371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File Servers</a:t>
                  </a:r>
                </a:p>
              </p:txBody>
            </p:sp>
            <p:sp>
              <p:nvSpPr>
                <p:cNvPr id="111" name="Freeform 102"/>
                <p:cNvSpPr>
                  <a:spLocks noEditPoints="1"/>
                </p:cNvSpPr>
                <p:nvPr/>
              </p:nvSpPr>
              <p:spPr bwMode="auto">
                <a:xfrm>
                  <a:off x="8520717" y="5867774"/>
                  <a:ext cx="482641" cy="360027"/>
                </a:xfrm>
                <a:custGeom>
                  <a:avLst/>
                  <a:gdLst>
                    <a:gd name="T0" fmla="*/ 1111 w 1158"/>
                    <a:gd name="T1" fmla="*/ 811 h 864"/>
                    <a:gd name="T2" fmla="*/ 1055 w 1158"/>
                    <a:gd name="T3" fmla="*/ 864 h 864"/>
                    <a:gd name="T4" fmla="*/ 103 w 1158"/>
                    <a:gd name="T5" fmla="*/ 864 h 864"/>
                    <a:gd name="T6" fmla="*/ 47 w 1158"/>
                    <a:gd name="T7" fmla="*/ 811 h 864"/>
                    <a:gd name="T8" fmla="*/ 2 w 1158"/>
                    <a:gd name="T9" fmla="*/ 170 h 864"/>
                    <a:gd name="T10" fmla="*/ 50 w 1158"/>
                    <a:gd name="T11" fmla="*/ 118 h 864"/>
                    <a:gd name="T12" fmla="*/ 1107 w 1158"/>
                    <a:gd name="T13" fmla="*/ 118 h 864"/>
                    <a:gd name="T14" fmla="*/ 1156 w 1158"/>
                    <a:gd name="T15" fmla="*/ 170 h 864"/>
                    <a:gd name="T16" fmla="*/ 1111 w 1158"/>
                    <a:gd name="T17" fmla="*/ 811 h 864"/>
                    <a:gd name="T18" fmla="*/ 508 w 1158"/>
                    <a:gd name="T19" fmla="*/ 92 h 864"/>
                    <a:gd name="T20" fmla="*/ 508 w 1158"/>
                    <a:gd name="T21" fmla="*/ 53 h 864"/>
                    <a:gd name="T22" fmla="*/ 456 w 1158"/>
                    <a:gd name="T23" fmla="*/ 0 h 864"/>
                    <a:gd name="T24" fmla="*/ 104 w 1158"/>
                    <a:gd name="T25" fmla="*/ 0 h 864"/>
                    <a:gd name="T26" fmla="*/ 51 w 1158"/>
                    <a:gd name="T27" fmla="*/ 53 h 864"/>
                    <a:gd name="T28" fmla="*/ 51 w 1158"/>
                    <a:gd name="T29" fmla="*/ 92 h 864"/>
                    <a:gd name="T30" fmla="*/ 508 w 1158"/>
                    <a:gd name="T31" fmla="*/ 9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8" h="864">
                      <a:moveTo>
                        <a:pt x="1111" y="811"/>
                      </a:moveTo>
                      <a:cubicBezTo>
                        <a:pt x="1109" y="840"/>
                        <a:pt x="1084" y="864"/>
                        <a:pt x="1055" y="864"/>
                      </a:cubicBezTo>
                      <a:cubicBezTo>
                        <a:pt x="103" y="864"/>
                        <a:pt x="103" y="864"/>
                        <a:pt x="103" y="864"/>
                      </a:cubicBezTo>
                      <a:cubicBezTo>
                        <a:pt x="74" y="864"/>
                        <a:pt x="49" y="840"/>
                        <a:pt x="47" y="811"/>
                      </a:cubicBezTo>
                      <a:cubicBezTo>
                        <a:pt x="2" y="170"/>
                        <a:pt x="2" y="170"/>
                        <a:pt x="2" y="170"/>
                      </a:cubicBezTo>
                      <a:cubicBezTo>
                        <a:pt x="0" y="141"/>
                        <a:pt x="21" y="118"/>
                        <a:pt x="50" y="118"/>
                      </a:cubicBezTo>
                      <a:cubicBezTo>
                        <a:pt x="1107" y="118"/>
                        <a:pt x="1107" y="118"/>
                        <a:pt x="1107" y="118"/>
                      </a:cubicBezTo>
                      <a:cubicBezTo>
                        <a:pt x="1136" y="118"/>
                        <a:pt x="1158" y="141"/>
                        <a:pt x="1156" y="170"/>
                      </a:cubicBezTo>
                      <a:lnTo>
                        <a:pt x="1111" y="811"/>
                      </a:lnTo>
                      <a:close/>
                      <a:moveTo>
                        <a:pt x="508" y="92"/>
                      </a:moveTo>
                      <a:cubicBezTo>
                        <a:pt x="508" y="53"/>
                        <a:pt x="508" y="53"/>
                        <a:pt x="508" y="53"/>
                      </a:cubicBezTo>
                      <a:cubicBezTo>
                        <a:pt x="508" y="24"/>
                        <a:pt x="485" y="0"/>
                        <a:pt x="456" y="0"/>
                      </a:cubicBezTo>
                      <a:cubicBezTo>
                        <a:pt x="104" y="0"/>
                        <a:pt x="104" y="0"/>
                        <a:pt x="104" y="0"/>
                      </a:cubicBezTo>
                      <a:cubicBezTo>
                        <a:pt x="75" y="0"/>
                        <a:pt x="51" y="24"/>
                        <a:pt x="51" y="53"/>
                      </a:cubicBezTo>
                      <a:cubicBezTo>
                        <a:pt x="51" y="92"/>
                        <a:pt x="51" y="92"/>
                        <a:pt x="51" y="92"/>
                      </a:cubicBezTo>
                      <a:lnTo>
                        <a:pt x="508" y="92"/>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pPr algn="ctr"/>
                  <a:endParaRPr lang="en-US">
                    <a:gradFill>
                      <a:gsLst>
                        <a:gs pos="0">
                          <a:schemeClr val="bg1"/>
                        </a:gs>
                        <a:gs pos="100000">
                          <a:schemeClr val="bg1"/>
                        </a:gs>
                      </a:gsLst>
                      <a:lin ang="5400000" scaled="0"/>
                    </a:gradFill>
                  </a:endParaRPr>
                </a:p>
              </p:txBody>
            </p:sp>
          </p:grpSp>
          <p:grpSp>
            <p:nvGrpSpPr>
              <p:cNvPr id="95" name="Group 94"/>
              <p:cNvGrpSpPr/>
              <p:nvPr/>
            </p:nvGrpSpPr>
            <p:grpSpPr>
              <a:xfrm>
                <a:off x="8026114" y="5661025"/>
                <a:ext cx="1371600" cy="1371600"/>
                <a:chOff x="8026114" y="5661025"/>
                <a:chExt cx="1371600" cy="1371600"/>
              </a:xfrm>
            </p:grpSpPr>
            <p:sp>
              <p:nvSpPr>
                <p:cNvPr id="100" name="Rectangle 99"/>
                <p:cNvSpPr/>
                <p:nvPr/>
              </p:nvSpPr>
              <p:spPr bwMode="auto">
                <a:xfrm flipH="1">
                  <a:off x="8026114" y="5661025"/>
                  <a:ext cx="1371600" cy="1371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Email</a:t>
                  </a:r>
                </a:p>
              </p:txBody>
            </p:sp>
            <p:sp>
              <p:nvSpPr>
                <p:cNvPr id="109" name="Freeform 108"/>
                <p:cNvSpPr>
                  <a:spLocks noChangeAspect="1"/>
                </p:cNvSpPr>
                <p:nvPr/>
              </p:nvSpPr>
              <p:spPr bwMode="black">
                <a:xfrm>
                  <a:off x="8510631" y="6290213"/>
                  <a:ext cx="412459" cy="293786"/>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6" name="Group 95"/>
              <p:cNvGrpSpPr/>
              <p:nvPr/>
            </p:nvGrpSpPr>
            <p:grpSpPr>
              <a:xfrm>
                <a:off x="9428746" y="5661025"/>
                <a:ext cx="1371600" cy="1371600"/>
                <a:chOff x="9428746" y="5661025"/>
                <a:chExt cx="1371600" cy="1371600"/>
              </a:xfrm>
            </p:grpSpPr>
            <p:sp>
              <p:nvSpPr>
                <p:cNvPr id="97" name="Rectangle 96"/>
                <p:cNvSpPr/>
                <p:nvPr/>
              </p:nvSpPr>
              <p:spPr bwMode="auto">
                <a:xfrm flipH="1">
                  <a:off x="9428746" y="5661025"/>
                  <a:ext cx="1371600" cy="1371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Wireless</a:t>
                  </a:r>
                </a:p>
              </p:txBody>
            </p:sp>
            <p:sp>
              <p:nvSpPr>
                <p:cNvPr id="99" name="Freeform 18"/>
                <p:cNvSpPr>
                  <a:spLocks noEditPoints="1"/>
                </p:cNvSpPr>
                <p:nvPr/>
              </p:nvSpPr>
              <p:spPr bwMode="auto">
                <a:xfrm>
                  <a:off x="9882231" y="6217601"/>
                  <a:ext cx="483648" cy="439009"/>
                </a:xfrm>
                <a:custGeom>
                  <a:avLst/>
                  <a:gdLst>
                    <a:gd name="T0" fmla="*/ 826 w 2559"/>
                    <a:gd name="T1" fmla="*/ 1584 h 2320"/>
                    <a:gd name="T2" fmla="*/ 568 w 2559"/>
                    <a:gd name="T3" fmla="*/ 1037 h 2320"/>
                    <a:gd name="T4" fmla="*/ 821 w 2559"/>
                    <a:gd name="T5" fmla="*/ 494 h 2320"/>
                    <a:gd name="T6" fmla="*/ 906 w 2559"/>
                    <a:gd name="T7" fmla="*/ 631 h 2320"/>
                    <a:gd name="T8" fmla="*/ 726 w 2559"/>
                    <a:gd name="T9" fmla="*/ 1037 h 2320"/>
                    <a:gd name="T10" fmla="*/ 906 w 2559"/>
                    <a:gd name="T11" fmla="*/ 1447 h 2320"/>
                    <a:gd name="T12" fmla="*/ 826 w 2559"/>
                    <a:gd name="T13" fmla="*/ 1584 h 2320"/>
                    <a:gd name="T14" fmla="*/ 1835 w 2559"/>
                    <a:gd name="T15" fmla="*/ 1037 h 2320"/>
                    <a:gd name="T16" fmla="*/ 1658 w 2559"/>
                    <a:gd name="T17" fmla="*/ 1447 h 2320"/>
                    <a:gd name="T18" fmla="*/ 1737 w 2559"/>
                    <a:gd name="T19" fmla="*/ 1584 h 2320"/>
                    <a:gd name="T20" fmla="*/ 1991 w 2559"/>
                    <a:gd name="T21" fmla="*/ 1037 h 2320"/>
                    <a:gd name="T22" fmla="*/ 1743 w 2559"/>
                    <a:gd name="T23" fmla="*/ 494 h 2320"/>
                    <a:gd name="T24" fmla="*/ 1658 w 2559"/>
                    <a:gd name="T25" fmla="*/ 631 h 2320"/>
                    <a:gd name="T26" fmla="*/ 1835 w 2559"/>
                    <a:gd name="T27" fmla="*/ 1037 h 2320"/>
                    <a:gd name="T28" fmla="*/ 2120 w 2559"/>
                    <a:gd name="T29" fmla="*/ 1035 h 2320"/>
                    <a:gd name="T30" fmla="*/ 1798 w 2559"/>
                    <a:gd name="T31" fmla="*/ 1689 h 2320"/>
                    <a:gd name="T32" fmla="*/ 1877 w 2559"/>
                    <a:gd name="T33" fmla="*/ 1827 h 2320"/>
                    <a:gd name="T34" fmla="*/ 2279 w 2559"/>
                    <a:gd name="T35" fmla="*/ 1035 h 2320"/>
                    <a:gd name="T36" fmla="*/ 1883 w 2559"/>
                    <a:gd name="T37" fmla="*/ 243 h 2320"/>
                    <a:gd name="T38" fmla="*/ 1798 w 2559"/>
                    <a:gd name="T39" fmla="*/ 380 h 2320"/>
                    <a:gd name="T40" fmla="*/ 2120 w 2559"/>
                    <a:gd name="T41" fmla="*/ 1035 h 2320"/>
                    <a:gd name="T42" fmla="*/ 280 w 2559"/>
                    <a:gd name="T43" fmla="*/ 1035 h 2320"/>
                    <a:gd name="T44" fmla="*/ 681 w 2559"/>
                    <a:gd name="T45" fmla="*/ 1827 h 2320"/>
                    <a:gd name="T46" fmla="*/ 758 w 2559"/>
                    <a:gd name="T47" fmla="*/ 1689 h 2320"/>
                    <a:gd name="T48" fmla="*/ 438 w 2559"/>
                    <a:gd name="T49" fmla="*/ 1035 h 2320"/>
                    <a:gd name="T50" fmla="*/ 758 w 2559"/>
                    <a:gd name="T51" fmla="*/ 380 h 2320"/>
                    <a:gd name="T52" fmla="*/ 676 w 2559"/>
                    <a:gd name="T53" fmla="*/ 243 h 2320"/>
                    <a:gd name="T54" fmla="*/ 280 w 2559"/>
                    <a:gd name="T55" fmla="*/ 1035 h 2320"/>
                    <a:gd name="T56" fmla="*/ 2017 w 2559"/>
                    <a:gd name="T57" fmla="*/ 0 h 2320"/>
                    <a:gd name="T58" fmla="*/ 1938 w 2559"/>
                    <a:gd name="T59" fmla="*/ 138 h 2320"/>
                    <a:gd name="T60" fmla="*/ 2400 w 2559"/>
                    <a:gd name="T61" fmla="*/ 1035 h 2320"/>
                    <a:gd name="T62" fmla="*/ 1938 w 2559"/>
                    <a:gd name="T63" fmla="*/ 1932 h 2320"/>
                    <a:gd name="T64" fmla="*/ 2017 w 2559"/>
                    <a:gd name="T65" fmla="*/ 2069 h 2320"/>
                    <a:gd name="T66" fmla="*/ 2559 w 2559"/>
                    <a:gd name="T67" fmla="*/ 1035 h 2320"/>
                    <a:gd name="T68" fmla="*/ 2017 w 2559"/>
                    <a:gd name="T69" fmla="*/ 0 h 2320"/>
                    <a:gd name="T70" fmla="*/ 618 w 2559"/>
                    <a:gd name="T71" fmla="*/ 1932 h 2320"/>
                    <a:gd name="T72" fmla="*/ 158 w 2559"/>
                    <a:gd name="T73" fmla="*/ 1035 h 2320"/>
                    <a:gd name="T74" fmla="*/ 618 w 2559"/>
                    <a:gd name="T75" fmla="*/ 138 h 2320"/>
                    <a:gd name="T76" fmla="*/ 536 w 2559"/>
                    <a:gd name="T77" fmla="*/ 0 h 2320"/>
                    <a:gd name="T78" fmla="*/ 0 w 2559"/>
                    <a:gd name="T79" fmla="*/ 1035 h 2320"/>
                    <a:gd name="T80" fmla="*/ 539 w 2559"/>
                    <a:gd name="T81" fmla="*/ 2069 h 2320"/>
                    <a:gd name="T82" fmla="*/ 618 w 2559"/>
                    <a:gd name="T83" fmla="*/ 1932 h 2320"/>
                    <a:gd name="T84" fmla="*/ 618 w 2559"/>
                    <a:gd name="T85" fmla="*/ 1932 h 2320"/>
                    <a:gd name="T86" fmla="*/ 1526 w 2559"/>
                    <a:gd name="T87" fmla="*/ 1037 h 2320"/>
                    <a:gd name="T88" fmla="*/ 1275 w 2559"/>
                    <a:gd name="T89" fmla="*/ 789 h 2320"/>
                    <a:gd name="T90" fmla="*/ 1032 w 2559"/>
                    <a:gd name="T91" fmla="*/ 1037 h 2320"/>
                    <a:gd name="T92" fmla="*/ 1222 w 2559"/>
                    <a:gd name="T93" fmla="*/ 1278 h 2320"/>
                    <a:gd name="T94" fmla="*/ 1109 w 2559"/>
                    <a:gd name="T95" fmla="*/ 2125 h 2320"/>
                    <a:gd name="T96" fmla="*/ 1275 w 2559"/>
                    <a:gd name="T97" fmla="*/ 2320 h 2320"/>
                    <a:gd name="T98" fmla="*/ 1281 w 2559"/>
                    <a:gd name="T99" fmla="*/ 2320 h 2320"/>
                    <a:gd name="T100" fmla="*/ 1447 w 2559"/>
                    <a:gd name="T101" fmla="*/ 2125 h 2320"/>
                    <a:gd name="T102" fmla="*/ 1336 w 2559"/>
                    <a:gd name="T103" fmla="*/ 1278 h 2320"/>
                    <a:gd name="T104" fmla="*/ 1526 w 2559"/>
                    <a:gd name="T105" fmla="*/ 1037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59" h="2320">
                      <a:moveTo>
                        <a:pt x="826" y="1584"/>
                      </a:moveTo>
                      <a:cubicBezTo>
                        <a:pt x="668" y="1457"/>
                        <a:pt x="568" y="1259"/>
                        <a:pt x="568" y="1037"/>
                      </a:cubicBezTo>
                      <a:cubicBezTo>
                        <a:pt x="568" y="818"/>
                        <a:pt x="668" y="626"/>
                        <a:pt x="821" y="494"/>
                      </a:cubicBezTo>
                      <a:cubicBezTo>
                        <a:pt x="821" y="494"/>
                        <a:pt x="821" y="494"/>
                        <a:pt x="906" y="631"/>
                      </a:cubicBezTo>
                      <a:cubicBezTo>
                        <a:pt x="797" y="734"/>
                        <a:pt x="726" y="877"/>
                        <a:pt x="726" y="1037"/>
                      </a:cubicBezTo>
                      <a:cubicBezTo>
                        <a:pt x="726" y="1201"/>
                        <a:pt x="797" y="1344"/>
                        <a:pt x="906" y="1447"/>
                      </a:cubicBezTo>
                      <a:cubicBezTo>
                        <a:pt x="906" y="1447"/>
                        <a:pt x="906" y="1447"/>
                        <a:pt x="826" y="1584"/>
                      </a:cubicBezTo>
                      <a:close/>
                      <a:moveTo>
                        <a:pt x="1835" y="1037"/>
                      </a:moveTo>
                      <a:cubicBezTo>
                        <a:pt x="1835" y="1201"/>
                        <a:pt x="1766" y="1344"/>
                        <a:pt x="1658" y="1447"/>
                      </a:cubicBezTo>
                      <a:cubicBezTo>
                        <a:pt x="1737" y="1584"/>
                        <a:pt x="1737" y="1584"/>
                        <a:pt x="1737" y="1584"/>
                      </a:cubicBezTo>
                      <a:cubicBezTo>
                        <a:pt x="1893" y="1457"/>
                        <a:pt x="1991" y="1259"/>
                        <a:pt x="1991" y="1037"/>
                      </a:cubicBezTo>
                      <a:cubicBezTo>
                        <a:pt x="1991" y="818"/>
                        <a:pt x="1893" y="626"/>
                        <a:pt x="1743" y="494"/>
                      </a:cubicBezTo>
                      <a:cubicBezTo>
                        <a:pt x="1658" y="631"/>
                        <a:pt x="1658" y="631"/>
                        <a:pt x="1658" y="631"/>
                      </a:cubicBezTo>
                      <a:cubicBezTo>
                        <a:pt x="1766" y="734"/>
                        <a:pt x="1835" y="877"/>
                        <a:pt x="1835" y="1037"/>
                      </a:cubicBezTo>
                      <a:close/>
                      <a:moveTo>
                        <a:pt x="2120" y="1035"/>
                      </a:moveTo>
                      <a:cubicBezTo>
                        <a:pt x="2120" y="1301"/>
                        <a:pt x="1991" y="1536"/>
                        <a:pt x="1798" y="1689"/>
                      </a:cubicBezTo>
                      <a:cubicBezTo>
                        <a:pt x="1877" y="1827"/>
                        <a:pt x="1877" y="1827"/>
                        <a:pt x="1877" y="1827"/>
                      </a:cubicBezTo>
                      <a:cubicBezTo>
                        <a:pt x="2120" y="1644"/>
                        <a:pt x="2279" y="1359"/>
                        <a:pt x="2279" y="1035"/>
                      </a:cubicBezTo>
                      <a:cubicBezTo>
                        <a:pt x="2279" y="710"/>
                        <a:pt x="2120" y="425"/>
                        <a:pt x="1883" y="243"/>
                      </a:cubicBezTo>
                      <a:cubicBezTo>
                        <a:pt x="1798" y="380"/>
                        <a:pt x="1798" y="380"/>
                        <a:pt x="1798" y="380"/>
                      </a:cubicBezTo>
                      <a:cubicBezTo>
                        <a:pt x="1991" y="533"/>
                        <a:pt x="2120" y="768"/>
                        <a:pt x="2120" y="1035"/>
                      </a:cubicBezTo>
                      <a:close/>
                      <a:moveTo>
                        <a:pt x="280" y="1035"/>
                      </a:moveTo>
                      <a:cubicBezTo>
                        <a:pt x="280" y="1359"/>
                        <a:pt x="438" y="1644"/>
                        <a:pt x="681" y="1827"/>
                      </a:cubicBezTo>
                      <a:cubicBezTo>
                        <a:pt x="758" y="1689"/>
                        <a:pt x="758" y="1689"/>
                        <a:pt x="758" y="1689"/>
                      </a:cubicBezTo>
                      <a:cubicBezTo>
                        <a:pt x="568" y="1536"/>
                        <a:pt x="438" y="1301"/>
                        <a:pt x="438" y="1035"/>
                      </a:cubicBezTo>
                      <a:cubicBezTo>
                        <a:pt x="438" y="768"/>
                        <a:pt x="568" y="533"/>
                        <a:pt x="758" y="380"/>
                      </a:cubicBezTo>
                      <a:cubicBezTo>
                        <a:pt x="676" y="243"/>
                        <a:pt x="676" y="243"/>
                        <a:pt x="676" y="243"/>
                      </a:cubicBezTo>
                      <a:cubicBezTo>
                        <a:pt x="438" y="425"/>
                        <a:pt x="280" y="710"/>
                        <a:pt x="280" y="1035"/>
                      </a:cubicBezTo>
                      <a:close/>
                      <a:moveTo>
                        <a:pt x="2017" y="0"/>
                      </a:moveTo>
                      <a:cubicBezTo>
                        <a:pt x="1938" y="138"/>
                        <a:pt x="1938" y="138"/>
                        <a:pt x="1938" y="138"/>
                      </a:cubicBezTo>
                      <a:cubicBezTo>
                        <a:pt x="2221" y="338"/>
                        <a:pt x="2400" y="668"/>
                        <a:pt x="2400" y="1035"/>
                      </a:cubicBezTo>
                      <a:cubicBezTo>
                        <a:pt x="2400" y="1404"/>
                        <a:pt x="2215" y="1732"/>
                        <a:pt x="1938" y="1932"/>
                      </a:cubicBezTo>
                      <a:cubicBezTo>
                        <a:pt x="2017" y="2069"/>
                        <a:pt x="2017" y="2069"/>
                        <a:pt x="2017" y="2069"/>
                      </a:cubicBezTo>
                      <a:cubicBezTo>
                        <a:pt x="2345" y="1840"/>
                        <a:pt x="2559" y="1462"/>
                        <a:pt x="2559" y="1035"/>
                      </a:cubicBezTo>
                      <a:cubicBezTo>
                        <a:pt x="2559" y="607"/>
                        <a:pt x="2345" y="230"/>
                        <a:pt x="2017" y="0"/>
                      </a:cubicBezTo>
                      <a:close/>
                      <a:moveTo>
                        <a:pt x="618" y="1932"/>
                      </a:moveTo>
                      <a:cubicBezTo>
                        <a:pt x="340" y="1732"/>
                        <a:pt x="158" y="1404"/>
                        <a:pt x="158" y="1035"/>
                      </a:cubicBezTo>
                      <a:cubicBezTo>
                        <a:pt x="158" y="668"/>
                        <a:pt x="335" y="338"/>
                        <a:pt x="618" y="138"/>
                      </a:cubicBezTo>
                      <a:cubicBezTo>
                        <a:pt x="536" y="0"/>
                        <a:pt x="536" y="0"/>
                        <a:pt x="536" y="0"/>
                      </a:cubicBezTo>
                      <a:cubicBezTo>
                        <a:pt x="214" y="230"/>
                        <a:pt x="0" y="607"/>
                        <a:pt x="0" y="1035"/>
                      </a:cubicBezTo>
                      <a:cubicBezTo>
                        <a:pt x="0" y="1462"/>
                        <a:pt x="214" y="1840"/>
                        <a:pt x="539" y="2069"/>
                      </a:cubicBezTo>
                      <a:cubicBezTo>
                        <a:pt x="618" y="1932"/>
                        <a:pt x="618" y="1932"/>
                        <a:pt x="618" y="1932"/>
                      </a:cubicBezTo>
                      <a:cubicBezTo>
                        <a:pt x="618" y="1932"/>
                        <a:pt x="618" y="1932"/>
                        <a:pt x="618" y="1932"/>
                      </a:cubicBezTo>
                      <a:close/>
                      <a:moveTo>
                        <a:pt x="1526" y="1037"/>
                      </a:moveTo>
                      <a:cubicBezTo>
                        <a:pt x="1526" y="900"/>
                        <a:pt x="1413" y="789"/>
                        <a:pt x="1275" y="789"/>
                      </a:cubicBezTo>
                      <a:cubicBezTo>
                        <a:pt x="1143" y="789"/>
                        <a:pt x="1032" y="900"/>
                        <a:pt x="1032" y="1037"/>
                      </a:cubicBezTo>
                      <a:cubicBezTo>
                        <a:pt x="1032" y="1156"/>
                        <a:pt x="1109" y="1254"/>
                        <a:pt x="1222" y="1278"/>
                      </a:cubicBezTo>
                      <a:cubicBezTo>
                        <a:pt x="1109" y="2125"/>
                        <a:pt x="1109" y="2125"/>
                        <a:pt x="1109" y="2125"/>
                      </a:cubicBezTo>
                      <a:cubicBezTo>
                        <a:pt x="1096" y="2233"/>
                        <a:pt x="1170" y="2320"/>
                        <a:pt x="1275" y="2320"/>
                      </a:cubicBezTo>
                      <a:cubicBezTo>
                        <a:pt x="1281" y="2320"/>
                        <a:pt x="1281" y="2320"/>
                        <a:pt x="1281" y="2320"/>
                      </a:cubicBezTo>
                      <a:cubicBezTo>
                        <a:pt x="1389" y="2320"/>
                        <a:pt x="1463" y="2233"/>
                        <a:pt x="1447" y="2125"/>
                      </a:cubicBezTo>
                      <a:cubicBezTo>
                        <a:pt x="1336" y="1278"/>
                        <a:pt x="1336" y="1278"/>
                        <a:pt x="1336" y="1278"/>
                      </a:cubicBezTo>
                      <a:cubicBezTo>
                        <a:pt x="1447" y="1254"/>
                        <a:pt x="1526" y="1156"/>
                        <a:pt x="1526" y="10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en-US"/>
                </a:p>
              </p:txBody>
            </p:sp>
          </p:grpSp>
        </p:grpSp>
      </p:grpSp>
      <p:grpSp>
        <p:nvGrpSpPr>
          <p:cNvPr id="18" name="Group 17"/>
          <p:cNvGrpSpPr/>
          <p:nvPr/>
        </p:nvGrpSpPr>
        <p:grpSpPr>
          <a:xfrm>
            <a:off x="6744375" y="5058612"/>
            <a:ext cx="2851831" cy="533374"/>
            <a:chOff x="6744375" y="4498560"/>
            <a:chExt cx="2851831" cy="533374"/>
          </a:xfrm>
        </p:grpSpPr>
        <p:cxnSp>
          <p:nvCxnSpPr>
            <p:cNvPr id="141" name="Straight Arrow Connector 140"/>
            <p:cNvCxnSpPr/>
            <p:nvPr/>
          </p:nvCxnSpPr>
          <p:spPr>
            <a:xfrm flipH="1">
              <a:off x="6744375" y="4681440"/>
              <a:ext cx="2851831" cy="0"/>
            </a:xfrm>
            <a:prstGeom prst="straightConnector1">
              <a:avLst/>
            </a:prstGeom>
            <a:ln w="76200">
              <a:solidFill>
                <a:srgbClr val="69696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flipH="1">
              <a:off x="7987410" y="4498560"/>
              <a:ext cx="365760" cy="365760"/>
            </a:xfrm>
            <a:prstGeom prst="ellipse">
              <a:avLst/>
            </a:prstGeom>
            <a:solidFill>
              <a:schemeClr val="bg1">
                <a:lumMod val="95000"/>
              </a:schemeClr>
            </a:solidFill>
            <a:ln w="57150">
              <a:solidFill>
                <a:srgbClr val="696969"/>
              </a:solidFill>
            </a:ln>
          </p:spPr>
          <p:txBody>
            <a:bodyPr wrap="square" lIns="0" tIns="0" rIns="0" bIns="0" rtlCol="0">
              <a:spAutoFit/>
            </a:bodyPr>
            <a:lstStyle>
              <a:defPPr>
                <a:defRPr lang="en-US"/>
              </a:defPPr>
              <a:lvl1pPr algn="ctr">
                <a:lnSpc>
                  <a:spcPct val="90000"/>
                </a:lnSpc>
                <a:spcAft>
                  <a:spcPts val="600"/>
                </a:spcAft>
                <a:defRPr>
                  <a:solidFill>
                    <a:srgbClr val="505050"/>
                  </a:solidFill>
                </a:defRPr>
              </a:lvl1pPr>
            </a:lstStyle>
            <a:p>
              <a:r>
                <a:rPr lang="en-US" dirty="0"/>
                <a:t>2</a:t>
              </a:r>
            </a:p>
          </p:txBody>
        </p:sp>
        <p:sp>
          <p:nvSpPr>
            <p:cNvPr id="157" name="TextBox 156"/>
            <p:cNvSpPr txBox="1"/>
            <p:nvPr/>
          </p:nvSpPr>
          <p:spPr>
            <a:xfrm flipH="1">
              <a:off x="7195450" y="4879585"/>
              <a:ext cx="1920240" cy="152349"/>
            </a:xfrm>
            <a:prstGeom prst="rect">
              <a:avLst/>
            </a:prstGeom>
            <a:noFill/>
          </p:spPr>
          <p:txBody>
            <a:bodyPr wrap="square" lIns="0" tIns="0" rIns="0" bIns="0" rtlCol="0">
              <a:spAutoFit/>
            </a:bodyPr>
            <a:lstStyle/>
            <a:p>
              <a:pPr algn="ctr">
                <a:lnSpc>
                  <a:spcPct val="90000"/>
                </a:lnSpc>
                <a:spcAft>
                  <a:spcPts val="600"/>
                </a:spcAft>
              </a:pPr>
              <a:r>
                <a:rPr lang="en-US" sz="1100" dirty="0">
                  <a:gradFill>
                    <a:gsLst>
                      <a:gs pos="2917">
                        <a:srgbClr val="505050"/>
                      </a:gs>
                      <a:gs pos="30000">
                        <a:srgbClr val="505050"/>
                      </a:gs>
                    </a:gsLst>
                    <a:lin ang="5400000" scaled="0"/>
                  </a:gradFill>
                </a:rPr>
                <a:t>Prove to me you are healthy</a:t>
              </a:r>
              <a:endParaRPr lang="en-US" sz="1400" dirty="0">
                <a:gradFill>
                  <a:gsLst>
                    <a:gs pos="2917">
                      <a:srgbClr val="505050"/>
                    </a:gs>
                    <a:gs pos="30000">
                      <a:srgbClr val="505050"/>
                    </a:gs>
                  </a:gsLst>
                  <a:lin ang="5400000" scaled="0"/>
                </a:gradFill>
              </a:endParaRPr>
            </a:p>
          </p:txBody>
        </p:sp>
      </p:grpSp>
      <p:grpSp>
        <p:nvGrpSpPr>
          <p:cNvPr id="10" name="Group 9"/>
          <p:cNvGrpSpPr/>
          <p:nvPr/>
        </p:nvGrpSpPr>
        <p:grpSpPr>
          <a:xfrm>
            <a:off x="4818932" y="1498087"/>
            <a:ext cx="2069744" cy="1777698"/>
            <a:chOff x="6726116" y="1498085"/>
            <a:chExt cx="1710818" cy="1469417"/>
          </a:xfrm>
          <a:solidFill>
            <a:srgbClr val="004B50"/>
          </a:solidFill>
        </p:grpSpPr>
        <p:sp>
          <p:nvSpPr>
            <p:cNvPr id="158" name="Freeform 21"/>
            <p:cNvSpPr>
              <a:spLocks noChangeAspect="1" noEditPoints="1"/>
            </p:cNvSpPr>
            <p:nvPr/>
          </p:nvSpPr>
          <p:spPr bwMode="black">
            <a:xfrm>
              <a:off x="6726116" y="1498085"/>
              <a:ext cx="1360610" cy="847753"/>
            </a:xfrm>
            <a:custGeom>
              <a:avLst/>
              <a:gdLst>
                <a:gd name="T0" fmla="*/ 1277 w 1355"/>
                <a:gd name="T1" fmla="*/ 371 h 843"/>
                <a:gd name="T2" fmla="*/ 1157 w 1355"/>
                <a:gd name="T3" fmla="*/ 298 h 843"/>
                <a:gd name="T4" fmla="*/ 1157 w 1355"/>
                <a:gd name="T5" fmla="*/ 277 h 843"/>
                <a:gd name="T6" fmla="*/ 1080 w 1355"/>
                <a:gd name="T7" fmla="*/ 83 h 843"/>
                <a:gd name="T8" fmla="*/ 888 w 1355"/>
                <a:gd name="T9" fmla="*/ 0 h 843"/>
                <a:gd name="T10" fmla="*/ 650 w 1355"/>
                <a:gd name="T11" fmla="*/ 135 h 843"/>
                <a:gd name="T12" fmla="*/ 544 w 1355"/>
                <a:gd name="T13" fmla="*/ 114 h 843"/>
                <a:gd name="T14" fmla="*/ 353 w 1355"/>
                <a:gd name="T15" fmla="*/ 189 h 843"/>
                <a:gd name="T16" fmla="*/ 287 w 1355"/>
                <a:gd name="T17" fmla="*/ 287 h 843"/>
                <a:gd name="T18" fmla="*/ 275 w 1355"/>
                <a:gd name="T19" fmla="*/ 287 h 843"/>
                <a:gd name="T20" fmla="*/ 82 w 1355"/>
                <a:gd name="T21" fmla="*/ 370 h 843"/>
                <a:gd name="T22" fmla="*/ 0 w 1355"/>
                <a:gd name="T23" fmla="*/ 565 h 843"/>
                <a:gd name="T24" fmla="*/ 82 w 1355"/>
                <a:gd name="T25" fmla="*/ 760 h 843"/>
                <a:gd name="T26" fmla="*/ 275 w 1355"/>
                <a:gd name="T27" fmla="*/ 843 h 843"/>
                <a:gd name="T28" fmla="*/ 1080 w 1355"/>
                <a:gd name="T29" fmla="*/ 843 h 843"/>
                <a:gd name="T30" fmla="*/ 1277 w 1355"/>
                <a:gd name="T31" fmla="*/ 760 h 843"/>
                <a:gd name="T32" fmla="*/ 1355 w 1355"/>
                <a:gd name="T33" fmla="*/ 565 h 843"/>
                <a:gd name="T34" fmla="*/ 1277 w 1355"/>
                <a:gd name="T35" fmla="*/ 371 h 843"/>
                <a:gd name="T36" fmla="*/ 1080 w 1355"/>
                <a:gd name="T37" fmla="*/ 766 h 843"/>
                <a:gd name="T38" fmla="*/ 275 w 1355"/>
                <a:gd name="T39" fmla="*/ 766 h 843"/>
                <a:gd name="T40" fmla="*/ 76 w 1355"/>
                <a:gd name="T41" fmla="*/ 565 h 843"/>
                <a:gd name="T42" fmla="*/ 275 w 1355"/>
                <a:gd name="T43" fmla="*/ 364 h 843"/>
                <a:gd name="T44" fmla="*/ 346 w 1355"/>
                <a:gd name="T45" fmla="*/ 381 h 843"/>
                <a:gd name="T46" fmla="*/ 544 w 1355"/>
                <a:gd name="T47" fmla="*/ 191 h 843"/>
                <a:gd name="T48" fmla="*/ 689 w 1355"/>
                <a:gd name="T49" fmla="*/ 255 h 843"/>
                <a:gd name="T50" fmla="*/ 888 w 1355"/>
                <a:gd name="T51" fmla="*/ 77 h 843"/>
                <a:gd name="T52" fmla="*/ 1080 w 1355"/>
                <a:gd name="T53" fmla="*/ 277 h 843"/>
                <a:gd name="T54" fmla="*/ 1064 w 1355"/>
                <a:gd name="T55" fmla="*/ 370 h 843"/>
                <a:gd name="T56" fmla="*/ 1080 w 1355"/>
                <a:gd name="T57" fmla="*/ 364 h 843"/>
                <a:gd name="T58" fmla="*/ 1278 w 1355"/>
                <a:gd name="T59" fmla="*/ 565 h 843"/>
                <a:gd name="T60" fmla="*/ 1080 w 1355"/>
                <a:gd name="T61" fmla="*/ 766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5" h="843">
                  <a:moveTo>
                    <a:pt x="1277" y="371"/>
                  </a:moveTo>
                  <a:cubicBezTo>
                    <a:pt x="1242" y="335"/>
                    <a:pt x="1201" y="311"/>
                    <a:pt x="1157" y="298"/>
                  </a:cubicBezTo>
                  <a:cubicBezTo>
                    <a:pt x="1157" y="291"/>
                    <a:pt x="1157" y="285"/>
                    <a:pt x="1157" y="277"/>
                  </a:cubicBezTo>
                  <a:cubicBezTo>
                    <a:pt x="1157" y="205"/>
                    <a:pt x="1130" y="136"/>
                    <a:pt x="1080" y="83"/>
                  </a:cubicBezTo>
                  <a:cubicBezTo>
                    <a:pt x="1028" y="29"/>
                    <a:pt x="959" y="0"/>
                    <a:pt x="888" y="0"/>
                  </a:cubicBezTo>
                  <a:cubicBezTo>
                    <a:pt x="789" y="0"/>
                    <a:pt x="700" y="54"/>
                    <a:pt x="650" y="135"/>
                  </a:cubicBezTo>
                  <a:cubicBezTo>
                    <a:pt x="618" y="121"/>
                    <a:pt x="581" y="114"/>
                    <a:pt x="544" y="114"/>
                  </a:cubicBezTo>
                  <a:cubicBezTo>
                    <a:pt x="471" y="114"/>
                    <a:pt x="404" y="141"/>
                    <a:pt x="353" y="189"/>
                  </a:cubicBezTo>
                  <a:cubicBezTo>
                    <a:pt x="324" y="217"/>
                    <a:pt x="302" y="250"/>
                    <a:pt x="287" y="287"/>
                  </a:cubicBezTo>
                  <a:cubicBezTo>
                    <a:pt x="283" y="287"/>
                    <a:pt x="279" y="287"/>
                    <a:pt x="275" y="287"/>
                  </a:cubicBezTo>
                  <a:cubicBezTo>
                    <a:pt x="203" y="287"/>
                    <a:pt x="134" y="317"/>
                    <a:pt x="82" y="370"/>
                  </a:cubicBezTo>
                  <a:cubicBezTo>
                    <a:pt x="29" y="422"/>
                    <a:pt x="0" y="492"/>
                    <a:pt x="0" y="565"/>
                  </a:cubicBezTo>
                  <a:cubicBezTo>
                    <a:pt x="0" y="638"/>
                    <a:pt x="29" y="707"/>
                    <a:pt x="82" y="760"/>
                  </a:cubicBezTo>
                  <a:cubicBezTo>
                    <a:pt x="134" y="814"/>
                    <a:pt x="203" y="843"/>
                    <a:pt x="275" y="843"/>
                  </a:cubicBezTo>
                  <a:cubicBezTo>
                    <a:pt x="1080" y="843"/>
                    <a:pt x="1080" y="843"/>
                    <a:pt x="1080" y="843"/>
                  </a:cubicBezTo>
                  <a:cubicBezTo>
                    <a:pt x="1155" y="843"/>
                    <a:pt x="1224" y="814"/>
                    <a:pt x="1277" y="760"/>
                  </a:cubicBezTo>
                  <a:cubicBezTo>
                    <a:pt x="1327" y="707"/>
                    <a:pt x="1355" y="638"/>
                    <a:pt x="1355" y="565"/>
                  </a:cubicBezTo>
                  <a:cubicBezTo>
                    <a:pt x="1355" y="492"/>
                    <a:pt x="1327" y="422"/>
                    <a:pt x="1277" y="371"/>
                  </a:cubicBezTo>
                  <a:close/>
                  <a:moveTo>
                    <a:pt x="1080" y="766"/>
                  </a:moveTo>
                  <a:cubicBezTo>
                    <a:pt x="1080" y="766"/>
                    <a:pt x="437" y="766"/>
                    <a:pt x="275" y="766"/>
                  </a:cubicBezTo>
                  <a:cubicBezTo>
                    <a:pt x="167" y="766"/>
                    <a:pt x="76" y="674"/>
                    <a:pt x="76" y="565"/>
                  </a:cubicBezTo>
                  <a:cubicBezTo>
                    <a:pt x="76" y="457"/>
                    <a:pt x="167" y="364"/>
                    <a:pt x="275" y="364"/>
                  </a:cubicBezTo>
                  <a:cubicBezTo>
                    <a:pt x="302" y="364"/>
                    <a:pt x="324" y="370"/>
                    <a:pt x="346" y="381"/>
                  </a:cubicBezTo>
                  <a:cubicBezTo>
                    <a:pt x="351" y="272"/>
                    <a:pt x="437" y="191"/>
                    <a:pt x="544" y="191"/>
                  </a:cubicBezTo>
                  <a:cubicBezTo>
                    <a:pt x="603" y="191"/>
                    <a:pt x="650" y="213"/>
                    <a:pt x="689" y="255"/>
                  </a:cubicBezTo>
                  <a:cubicBezTo>
                    <a:pt x="699" y="158"/>
                    <a:pt x="785" y="77"/>
                    <a:pt x="888" y="77"/>
                  </a:cubicBezTo>
                  <a:cubicBezTo>
                    <a:pt x="994" y="77"/>
                    <a:pt x="1080" y="169"/>
                    <a:pt x="1080" y="277"/>
                  </a:cubicBezTo>
                  <a:cubicBezTo>
                    <a:pt x="1080" y="311"/>
                    <a:pt x="1075" y="343"/>
                    <a:pt x="1064" y="370"/>
                  </a:cubicBezTo>
                  <a:cubicBezTo>
                    <a:pt x="1069" y="364"/>
                    <a:pt x="1075" y="364"/>
                    <a:pt x="1080" y="364"/>
                  </a:cubicBezTo>
                  <a:cubicBezTo>
                    <a:pt x="1192" y="364"/>
                    <a:pt x="1278" y="457"/>
                    <a:pt x="1278" y="565"/>
                  </a:cubicBezTo>
                  <a:cubicBezTo>
                    <a:pt x="1278" y="674"/>
                    <a:pt x="1192" y="766"/>
                    <a:pt x="1080" y="766"/>
                  </a:cubicBezTo>
                  <a:close/>
                </a:path>
              </a:pathLst>
            </a:custGeom>
            <a:solidFill>
              <a:srgbClr val="004B50"/>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sp>
          <p:nvSpPr>
            <p:cNvPr id="9" name="Rounded Rectangle 8"/>
            <p:cNvSpPr/>
            <p:nvPr/>
          </p:nvSpPr>
          <p:spPr bwMode="auto">
            <a:xfrm>
              <a:off x="7303459" y="2066968"/>
              <a:ext cx="1133475" cy="404583"/>
            </a:xfrm>
            <a:prstGeom prst="roundRect">
              <a:avLst>
                <a:gd name="adj" fmla="val 7250"/>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4" name="Freeform 11"/>
            <p:cNvSpPr>
              <a:spLocks noEditPoints="1"/>
            </p:cNvSpPr>
            <p:nvPr/>
          </p:nvSpPr>
          <p:spPr bwMode="auto">
            <a:xfrm>
              <a:off x="7348757" y="2109024"/>
              <a:ext cx="1042880" cy="326418"/>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rgbClr val="004B50"/>
            </a:solidFill>
            <a:ln w="0">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00">
                <a:solidFill>
                  <a:srgbClr val="505050"/>
                </a:solidFill>
              </a:endParaRPr>
            </a:p>
          </p:txBody>
        </p:sp>
        <p:sp>
          <p:nvSpPr>
            <p:cNvPr id="159" name="TextBox 158"/>
            <p:cNvSpPr txBox="1"/>
            <p:nvPr/>
          </p:nvSpPr>
          <p:spPr>
            <a:xfrm flipH="1">
              <a:off x="6937210" y="2537561"/>
              <a:ext cx="1380446" cy="429941"/>
            </a:xfrm>
            <a:prstGeom prst="rect">
              <a:avLst/>
            </a:prstGeom>
            <a:noFill/>
          </p:spPr>
          <p:txBody>
            <a:bodyPr wrap="square" lIns="0" tIns="0" rIns="0" bIns="0" rtlCol="0">
              <a:spAutoFit/>
            </a:bodyPr>
            <a:lstStyle/>
            <a:p>
              <a:pPr algn="ctr">
                <a:lnSpc>
                  <a:spcPct val="90000"/>
                </a:lnSpc>
                <a:spcAft>
                  <a:spcPts val="600"/>
                </a:spcAft>
              </a:pPr>
              <a:r>
                <a:rPr lang="en-US" sz="1600" dirty="0">
                  <a:gradFill>
                    <a:gsLst>
                      <a:gs pos="2917">
                        <a:srgbClr val="505050"/>
                      </a:gs>
                      <a:gs pos="30000">
                        <a:srgbClr val="505050"/>
                      </a:gs>
                    </a:gsLst>
                    <a:lin ang="5400000" scaled="0"/>
                  </a:gradFill>
                </a:rPr>
                <a:t>Windows PPCH</a:t>
              </a:r>
              <a:endParaRPr lang="en-US" sz="2000" dirty="0">
                <a:gradFill>
                  <a:gsLst>
                    <a:gs pos="2917">
                      <a:srgbClr val="505050"/>
                    </a:gs>
                    <a:gs pos="30000">
                      <a:srgbClr val="505050"/>
                    </a:gs>
                  </a:gsLst>
                  <a:lin ang="5400000" scaled="0"/>
                </a:gradFill>
              </a:endParaRPr>
            </a:p>
            <a:p>
              <a:pPr algn="ctr">
                <a:lnSpc>
                  <a:spcPct val="90000"/>
                </a:lnSpc>
                <a:spcAft>
                  <a:spcPts val="600"/>
                </a:spcAft>
              </a:pPr>
              <a:r>
                <a:rPr lang="en-US" sz="1600" dirty="0">
                  <a:gradFill>
                    <a:gsLst>
                      <a:gs pos="2917">
                        <a:srgbClr val="505050"/>
                      </a:gs>
                      <a:gs pos="30000">
                        <a:srgbClr val="505050"/>
                      </a:gs>
                    </a:gsLst>
                    <a:lin ang="5400000" scaled="0"/>
                  </a:gradFill>
                </a:rPr>
                <a:t>and Intune</a:t>
              </a:r>
              <a:endParaRPr lang="en-US" sz="2000" dirty="0">
                <a:gradFill>
                  <a:gsLst>
                    <a:gs pos="2917">
                      <a:srgbClr val="505050"/>
                    </a:gs>
                    <a:gs pos="30000">
                      <a:srgbClr val="505050"/>
                    </a:gs>
                  </a:gsLst>
                  <a:lin ang="5400000" scaled="0"/>
                </a:gradFill>
              </a:endParaRPr>
            </a:p>
          </p:txBody>
        </p:sp>
      </p:grpSp>
      <p:sp>
        <p:nvSpPr>
          <p:cNvPr id="162" name="TextBox 161"/>
          <p:cNvSpPr txBox="1"/>
          <p:nvPr/>
        </p:nvSpPr>
        <p:spPr>
          <a:xfrm flipH="1">
            <a:off x="7077444" y="1893665"/>
            <a:ext cx="3628069" cy="221599"/>
          </a:xfrm>
          <a:prstGeom prst="rect">
            <a:avLst/>
          </a:prstGeom>
          <a:noFill/>
        </p:spPr>
        <p:txBody>
          <a:bodyPr wrap="square" lIns="0" tIns="0" rIns="0" bIns="0" rtlCol="0">
            <a:spAutoFit/>
          </a:bodyPr>
          <a:lstStyle/>
          <a:p>
            <a:pPr marL="171450" indent="-171450">
              <a:lnSpc>
                <a:spcPct val="90000"/>
              </a:lnSpc>
              <a:buFont typeface="Wingdings 2" panose="05020102010507070707" pitchFamily="18" charset="2"/>
              <a:buChar char=""/>
            </a:pPr>
            <a:r>
              <a:rPr lang="en-US" sz="1600" dirty="0">
                <a:gradFill>
                  <a:gsLst>
                    <a:gs pos="2917">
                      <a:srgbClr val="505050"/>
                    </a:gs>
                    <a:gs pos="30000">
                      <a:srgbClr val="505050"/>
                    </a:gs>
                  </a:gsLst>
                  <a:lin ang="5400000" scaled="0"/>
                </a:gradFill>
              </a:rPr>
              <a:t>Secure Boot State  (PPCH)</a:t>
            </a:r>
          </a:p>
        </p:txBody>
      </p:sp>
      <p:grpSp>
        <p:nvGrpSpPr>
          <p:cNvPr id="24" name="Group 23"/>
          <p:cNvGrpSpPr/>
          <p:nvPr/>
        </p:nvGrpSpPr>
        <p:grpSpPr>
          <a:xfrm>
            <a:off x="4684550" y="3282786"/>
            <a:ext cx="1224979" cy="1201290"/>
            <a:chOff x="4684550" y="3128038"/>
            <a:chExt cx="1224979" cy="1201290"/>
          </a:xfrm>
        </p:grpSpPr>
        <p:cxnSp>
          <p:nvCxnSpPr>
            <p:cNvPr id="160" name="Straight Arrow Connector 159"/>
            <p:cNvCxnSpPr/>
            <p:nvPr/>
          </p:nvCxnSpPr>
          <p:spPr>
            <a:xfrm flipV="1">
              <a:off x="5716777" y="3128038"/>
              <a:ext cx="22554" cy="1201290"/>
            </a:xfrm>
            <a:prstGeom prst="straightConnector1">
              <a:avLst/>
            </a:prstGeom>
            <a:ln w="76200">
              <a:solidFill>
                <a:srgbClr val="696969"/>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flipH="1">
              <a:off x="5543769" y="3545803"/>
              <a:ext cx="365760" cy="365760"/>
            </a:xfrm>
            <a:prstGeom prst="ellipse">
              <a:avLst/>
            </a:prstGeom>
            <a:solidFill>
              <a:schemeClr val="bg1">
                <a:lumMod val="95000"/>
              </a:schemeClr>
            </a:solidFill>
            <a:ln w="57150">
              <a:solidFill>
                <a:srgbClr val="696969"/>
              </a:solidFill>
            </a:ln>
          </p:spPr>
          <p:txBody>
            <a:bodyPr wrap="square" lIns="0" tIns="0" rIns="0" bIns="0" rtlCol="0">
              <a:spAutoFit/>
            </a:bodyPr>
            <a:lstStyle/>
            <a:p>
              <a:pPr algn="ctr">
                <a:lnSpc>
                  <a:spcPct val="90000"/>
                </a:lnSpc>
                <a:spcAft>
                  <a:spcPts val="600"/>
                </a:spcAft>
              </a:pPr>
              <a:r>
                <a:rPr lang="en-US" dirty="0">
                  <a:solidFill>
                    <a:srgbClr val="505050"/>
                  </a:solidFill>
                </a:rPr>
                <a:t>3</a:t>
              </a:r>
              <a:endParaRPr lang="en-US" sz="2400" dirty="0">
                <a:solidFill>
                  <a:srgbClr val="505050"/>
                </a:solidFill>
              </a:endParaRPr>
            </a:p>
          </p:txBody>
        </p:sp>
        <p:sp>
          <p:nvSpPr>
            <p:cNvPr id="166" name="TextBox 165"/>
            <p:cNvSpPr txBox="1"/>
            <p:nvPr/>
          </p:nvSpPr>
          <p:spPr>
            <a:xfrm flipH="1">
              <a:off x="4684550" y="3643108"/>
              <a:ext cx="840291" cy="152349"/>
            </a:xfrm>
            <a:prstGeom prst="rect">
              <a:avLst/>
            </a:prstGeom>
            <a:noFill/>
          </p:spPr>
          <p:txBody>
            <a:bodyPr wrap="square" lIns="0" tIns="0" rIns="0" bIns="0" rtlCol="0">
              <a:spAutoFit/>
            </a:bodyPr>
            <a:lstStyle/>
            <a:p>
              <a:pPr algn="ctr">
                <a:lnSpc>
                  <a:spcPct val="90000"/>
                </a:lnSpc>
                <a:spcAft>
                  <a:spcPts val="600"/>
                </a:spcAft>
              </a:pPr>
              <a:r>
                <a:rPr lang="en-US" sz="1100" dirty="0">
                  <a:gradFill>
                    <a:gsLst>
                      <a:gs pos="2917">
                        <a:srgbClr val="505050"/>
                      </a:gs>
                      <a:gs pos="30000">
                        <a:srgbClr val="505050"/>
                      </a:gs>
                    </a:gsLst>
                    <a:lin ang="5400000" scaled="0"/>
                  </a:gradFill>
                </a:rPr>
                <a:t>Request</a:t>
              </a:r>
              <a:endParaRPr lang="en-US" sz="1400" dirty="0">
                <a:gradFill>
                  <a:gsLst>
                    <a:gs pos="2917">
                      <a:srgbClr val="505050"/>
                    </a:gs>
                    <a:gs pos="30000">
                      <a:srgbClr val="505050"/>
                    </a:gs>
                  </a:gsLst>
                  <a:lin ang="5400000" scaled="0"/>
                </a:gradFill>
              </a:endParaRPr>
            </a:p>
          </p:txBody>
        </p:sp>
      </p:grpSp>
      <p:grpSp>
        <p:nvGrpSpPr>
          <p:cNvPr id="19" name="Group 18"/>
          <p:cNvGrpSpPr/>
          <p:nvPr/>
        </p:nvGrpSpPr>
        <p:grpSpPr>
          <a:xfrm>
            <a:off x="6744375" y="4319273"/>
            <a:ext cx="2851831" cy="573804"/>
            <a:chOff x="6744375" y="3816774"/>
            <a:chExt cx="2851831" cy="573804"/>
          </a:xfrm>
        </p:grpSpPr>
        <p:cxnSp>
          <p:nvCxnSpPr>
            <p:cNvPr id="167" name="Straight Arrow Connector 166"/>
            <p:cNvCxnSpPr/>
            <p:nvPr/>
          </p:nvCxnSpPr>
          <p:spPr>
            <a:xfrm flipH="1">
              <a:off x="6744375" y="3981998"/>
              <a:ext cx="2851831" cy="0"/>
            </a:xfrm>
            <a:prstGeom prst="straightConnector1">
              <a:avLst/>
            </a:prstGeom>
            <a:ln w="76200">
              <a:solidFill>
                <a:srgbClr val="69696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flipH="1">
              <a:off x="7195450" y="4238229"/>
              <a:ext cx="1920240" cy="152349"/>
            </a:xfrm>
            <a:prstGeom prst="rect">
              <a:avLst/>
            </a:prstGeom>
            <a:noFill/>
          </p:spPr>
          <p:txBody>
            <a:bodyPr wrap="square" lIns="0" tIns="0" rIns="0" bIns="0" rtlCol="0">
              <a:spAutoFit/>
            </a:bodyPr>
            <a:lstStyle/>
            <a:p>
              <a:pPr algn="ctr">
                <a:lnSpc>
                  <a:spcPct val="90000"/>
                </a:lnSpc>
                <a:spcAft>
                  <a:spcPts val="600"/>
                </a:spcAft>
              </a:pPr>
              <a:r>
                <a:rPr lang="en-US" sz="1100" dirty="0">
                  <a:gradFill>
                    <a:gsLst>
                      <a:gs pos="2917">
                        <a:srgbClr val="505050"/>
                      </a:gs>
                      <a:gs pos="30000">
                        <a:srgbClr val="505050"/>
                      </a:gs>
                    </a:gsLst>
                    <a:lin ang="5400000" scaled="0"/>
                  </a:gradFill>
                </a:rPr>
                <a:t>Here is my proof</a:t>
              </a:r>
              <a:endParaRPr lang="en-US" sz="1400" dirty="0">
                <a:gradFill>
                  <a:gsLst>
                    <a:gs pos="2917">
                      <a:srgbClr val="505050"/>
                    </a:gs>
                    <a:gs pos="30000">
                      <a:srgbClr val="505050"/>
                    </a:gs>
                  </a:gsLst>
                  <a:lin ang="5400000" scaled="0"/>
                </a:gradFill>
              </a:endParaRPr>
            </a:p>
          </p:txBody>
        </p:sp>
        <p:sp>
          <p:nvSpPr>
            <p:cNvPr id="169" name="TextBox 168"/>
            <p:cNvSpPr txBox="1"/>
            <p:nvPr/>
          </p:nvSpPr>
          <p:spPr>
            <a:xfrm flipH="1">
              <a:off x="7987410" y="3816774"/>
              <a:ext cx="365760" cy="365760"/>
            </a:xfrm>
            <a:prstGeom prst="ellipse">
              <a:avLst/>
            </a:prstGeom>
            <a:solidFill>
              <a:schemeClr val="bg1">
                <a:lumMod val="95000"/>
              </a:schemeClr>
            </a:solidFill>
            <a:ln w="57150">
              <a:solidFill>
                <a:srgbClr val="696969"/>
              </a:solidFill>
            </a:ln>
          </p:spPr>
          <p:txBody>
            <a:bodyPr wrap="square" lIns="0" tIns="0" rIns="0" bIns="0" rtlCol="0">
              <a:spAutoFit/>
            </a:bodyPr>
            <a:lstStyle/>
            <a:p>
              <a:pPr algn="ctr">
                <a:lnSpc>
                  <a:spcPct val="90000"/>
                </a:lnSpc>
                <a:spcAft>
                  <a:spcPts val="600"/>
                </a:spcAft>
              </a:pPr>
              <a:r>
                <a:rPr lang="en-US" dirty="0">
                  <a:solidFill>
                    <a:srgbClr val="505050"/>
                  </a:solidFill>
                </a:rPr>
                <a:t>5</a:t>
              </a:r>
              <a:endParaRPr lang="en-US" sz="2400" dirty="0">
                <a:solidFill>
                  <a:srgbClr val="505050"/>
                </a:solidFill>
              </a:endParaRPr>
            </a:p>
          </p:txBody>
        </p:sp>
      </p:grpSp>
      <p:grpSp>
        <p:nvGrpSpPr>
          <p:cNvPr id="25" name="Group 24"/>
          <p:cNvGrpSpPr/>
          <p:nvPr/>
        </p:nvGrpSpPr>
        <p:grpSpPr>
          <a:xfrm>
            <a:off x="6025098" y="3282786"/>
            <a:ext cx="1228922" cy="1201290"/>
            <a:chOff x="6025098" y="3128038"/>
            <a:chExt cx="1228922" cy="1201290"/>
          </a:xfrm>
        </p:grpSpPr>
        <p:sp>
          <p:nvSpPr>
            <p:cNvPr id="165" name="TextBox 164"/>
            <p:cNvSpPr txBox="1"/>
            <p:nvPr/>
          </p:nvSpPr>
          <p:spPr>
            <a:xfrm flipH="1">
              <a:off x="6413729" y="3648498"/>
              <a:ext cx="840291" cy="152349"/>
            </a:xfrm>
            <a:prstGeom prst="rect">
              <a:avLst/>
            </a:prstGeom>
            <a:noFill/>
          </p:spPr>
          <p:txBody>
            <a:bodyPr wrap="square" lIns="0" tIns="0" rIns="0" bIns="0" rtlCol="0">
              <a:spAutoFit/>
            </a:bodyPr>
            <a:lstStyle/>
            <a:p>
              <a:pPr algn="ctr">
                <a:lnSpc>
                  <a:spcPct val="90000"/>
                </a:lnSpc>
                <a:spcAft>
                  <a:spcPts val="600"/>
                </a:spcAft>
              </a:pPr>
              <a:r>
                <a:rPr lang="en-US" sz="1100" dirty="0">
                  <a:gradFill>
                    <a:gsLst>
                      <a:gs pos="2917">
                        <a:srgbClr val="505050"/>
                      </a:gs>
                      <a:gs pos="30000">
                        <a:srgbClr val="505050"/>
                      </a:gs>
                    </a:gsLst>
                    <a:lin ang="5400000" scaled="0"/>
                  </a:gradFill>
                </a:rPr>
                <a:t>Approved</a:t>
              </a:r>
              <a:endParaRPr lang="en-US" sz="1400" dirty="0">
                <a:gradFill>
                  <a:gsLst>
                    <a:gs pos="2917">
                      <a:srgbClr val="505050"/>
                    </a:gs>
                    <a:gs pos="30000">
                      <a:srgbClr val="505050"/>
                    </a:gs>
                  </a:gsLst>
                  <a:lin ang="5400000" scaled="0"/>
                </a:gradFill>
              </a:endParaRPr>
            </a:p>
          </p:txBody>
        </p:sp>
        <p:cxnSp>
          <p:nvCxnSpPr>
            <p:cNvPr id="170" name="Straight Arrow Connector 169"/>
            <p:cNvCxnSpPr/>
            <p:nvPr/>
          </p:nvCxnSpPr>
          <p:spPr>
            <a:xfrm flipV="1">
              <a:off x="6198106" y="3128038"/>
              <a:ext cx="22554" cy="1201290"/>
            </a:xfrm>
            <a:prstGeom prst="straightConnector1">
              <a:avLst/>
            </a:prstGeom>
            <a:ln w="76200">
              <a:solidFill>
                <a:srgbClr val="69696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flipH="1">
              <a:off x="6025098" y="3545803"/>
              <a:ext cx="365760" cy="365760"/>
            </a:xfrm>
            <a:prstGeom prst="ellipse">
              <a:avLst/>
            </a:prstGeom>
            <a:solidFill>
              <a:schemeClr val="bg1">
                <a:lumMod val="95000"/>
              </a:schemeClr>
            </a:solidFill>
            <a:ln w="57150">
              <a:solidFill>
                <a:srgbClr val="696969"/>
              </a:solidFill>
            </a:ln>
          </p:spPr>
          <p:txBody>
            <a:bodyPr wrap="square" lIns="0" tIns="0" rIns="0" bIns="0" rtlCol="0">
              <a:spAutoFit/>
            </a:bodyPr>
            <a:lstStyle/>
            <a:p>
              <a:pPr algn="ctr">
                <a:lnSpc>
                  <a:spcPct val="90000"/>
                </a:lnSpc>
                <a:spcAft>
                  <a:spcPts val="600"/>
                </a:spcAft>
              </a:pPr>
              <a:r>
                <a:rPr lang="en-US" dirty="0">
                  <a:solidFill>
                    <a:srgbClr val="505050"/>
                  </a:solidFill>
                </a:rPr>
                <a:t>4</a:t>
              </a:r>
              <a:endParaRPr lang="en-US" sz="2400" dirty="0">
                <a:solidFill>
                  <a:srgbClr val="505050"/>
                </a:solidFill>
              </a:endParaRPr>
            </a:p>
          </p:txBody>
        </p:sp>
      </p:grpSp>
      <p:sp>
        <p:nvSpPr>
          <p:cNvPr id="51" name="TextBox 50"/>
          <p:cNvSpPr txBox="1"/>
          <p:nvPr/>
        </p:nvSpPr>
        <p:spPr>
          <a:xfrm flipH="1">
            <a:off x="7077443" y="2216840"/>
            <a:ext cx="4521308" cy="221599"/>
          </a:xfrm>
          <a:prstGeom prst="rect">
            <a:avLst/>
          </a:prstGeom>
          <a:noFill/>
        </p:spPr>
        <p:txBody>
          <a:bodyPr wrap="square" lIns="0" tIns="0" rIns="0" bIns="0" rtlCol="0">
            <a:spAutoFit/>
          </a:bodyPr>
          <a:lstStyle/>
          <a:p>
            <a:pPr marL="171450" indent="-171450">
              <a:lnSpc>
                <a:spcPct val="90000"/>
              </a:lnSpc>
              <a:buFont typeface="Wingdings 2" panose="05020102010507070707" pitchFamily="18" charset="2"/>
              <a:buChar char=""/>
            </a:pPr>
            <a:r>
              <a:rPr lang="en-US" sz="1600" dirty="0">
                <a:gradFill>
                  <a:gsLst>
                    <a:gs pos="2917">
                      <a:srgbClr val="505050"/>
                    </a:gs>
                    <a:gs pos="30000">
                      <a:srgbClr val="505050"/>
                    </a:gs>
                  </a:gsLst>
                  <a:lin ang="5400000" scaled="0"/>
                </a:gradFill>
              </a:rPr>
              <a:t>Client Policies(AV, Firewall, Patch state (Intune)</a:t>
            </a:r>
          </a:p>
        </p:txBody>
      </p:sp>
    </p:spTree>
    <p:extLst>
      <p:ext uri="{BB962C8B-B14F-4D97-AF65-F5344CB8AC3E}">
        <p14:creationId xmlns:p14="http://schemas.microsoft.com/office/powerpoint/2010/main" val="60181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2"/>
                                        </p:tgtEl>
                                        <p:attrNameLst>
                                          <p:attrName>style.visibility</p:attrName>
                                        </p:attrNameLst>
                                      </p:cBhvr>
                                      <p:to>
                                        <p:strVal val="visible"/>
                                      </p:to>
                                    </p:set>
                                    <p:animEffect transition="in" filter="wipe(left)">
                                      <p:cBhvr>
                                        <p:cTn id="20" dur="500"/>
                                        <p:tgtEl>
                                          <p:spTgt spid="16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5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Oval 16"/>
          <p:cNvSpPr/>
          <p:nvPr/>
        </p:nvSpPr>
        <p:spPr bwMode="auto">
          <a:xfrm>
            <a:off x="6019604" y="822129"/>
            <a:ext cx="5350268" cy="5350268"/>
          </a:xfrm>
          <a:prstGeom prst="ellipse">
            <a:avLst/>
          </a:prstGeom>
          <a:solidFill>
            <a:srgbClr val="D2D2D2"/>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17"/>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18"/>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2050">
              <a:alpha val="49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Freeform 20"/>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21"/>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Freeform 26"/>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TextBox 27"/>
          <p:cNvSpPr txBox="1"/>
          <p:nvPr/>
        </p:nvSpPr>
        <p:spPr>
          <a:xfrm>
            <a:off x="6635796" y="2337306"/>
            <a:ext cx="1834975"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rgbClr val="FFFFFF"/>
                </a:solidFill>
                <a:latin typeface="Segoe UI Semibold" panose="020B0702040204020203" pitchFamily="34" charset="0"/>
                <a:cs typeface="Segoe UI Semibold" panose="020B0702040204020203" pitchFamily="34" charset="0"/>
              </a:rPr>
              <a:t>SECURED DEVICES</a:t>
            </a:r>
          </a:p>
        </p:txBody>
      </p:sp>
      <p:sp>
        <p:nvSpPr>
          <p:cNvPr id="29" name="TextBox 28"/>
          <p:cNvSpPr txBox="1"/>
          <p:nvPr/>
        </p:nvSpPr>
        <p:spPr>
          <a:xfrm>
            <a:off x="9157966" y="2337306"/>
            <a:ext cx="1496134"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rgbClr val="FFFFFF"/>
                </a:solidFill>
                <a:latin typeface="Segoe UI Semibold" panose="020B0702040204020203" pitchFamily="34" charset="0"/>
                <a:cs typeface="Segoe UI Semibold" panose="020B0702040204020203" pitchFamily="34" charset="0"/>
              </a:rPr>
              <a:t>SECURED IDENTITIES</a:t>
            </a:r>
          </a:p>
        </p:txBody>
      </p:sp>
      <p:sp>
        <p:nvSpPr>
          <p:cNvPr id="30" name="TextBox 29"/>
          <p:cNvSpPr txBox="1"/>
          <p:nvPr/>
        </p:nvSpPr>
        <p:spPr>
          <a:xfrm>
            <a:off x="8851854" y="4256606"/>
            <a:ext cx="197464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pPr>
            <a:r>
              <a:rPr lang="en-US" sz="2000" dirty="0">
                <a:ln w="3175">
                  <a:noFill/>
                </a:ln>
                <a:solidFill>
                  <a:srgbClr val="FFFFFF"/>
                </a:solidFill>
                <a:latin typeface="Segoe UI Semibold" panose="020B0702040204020203" pitchFamily="34" charset="0"/>
                <a:cs typeface="Segoe UI Semibold" panose="020B0702040204020203" pitchFamily="34" charset="0"/>
              </a:rPr>
              <a:t>INFORMATION</a:t>
            </a:r>
          </a:p>
          <a:p>
            <a:pPr algn="ctr">
              <a:lnSpc>
                <a:spcPct val="90000"/>
              </a:lnSpc>
            </a:pPr>
            <a:r>
              <a:rPr lang="en-US" sz="2000" dirty="0">
                <a:ln w="3175">
                  <a:noFill/>
                </a:ln>
                <a:solidFill>
                  <a:srgbClr val="FFFFFF"/>
                </a:solidFill>
                <a:latin typeface="Segoe UI Semibold" panose="020B0702040204020203" pitchFamily="34" charset="0"/>
                <a:cs typeface="Segoe UI Semibold" panose="020B0702040204020203" pitchFamily="34" charset="0"/>
              </a:rPr>
              <a:t>PROTECTION</a:t>
            </a:r>
          </a:p>
        </p:txBody>
      </p:sp>
      <p:sp>
        <p:nvSpPr>
          <p:cNvPr id="36" name="TextBox 35"/>
          <p:cNvSpPr txBox="1"/>
          <p:nvPr/>
        </p:nvSpPr>
        <p:spPr>
          <a:xfrm>
            <a:off x="6642059" y="4256606"/>
            <a:ext cx="168873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rgbClr val="FFFFFF"/>
                </a:solidFill>
                <a:latin typeface="Segoe UI Semibold" panose="020B0702040204020203" pitchFamily="34" charset="0"/>
                <a:cs typeface="Segoe UI Semibold" panose="020B0702040204020203" pitchFamily="34" charset="0"/>
              </a:rPr>
              <a:t>THREAT RESISTANCE</a:t>
            </a:r>
          </a:p>
        </p:txBody>
      </p:sp>
      <p:sp>
        <p:nvSpPr>
          <p:cNvPr id="31" name="Rectangle 30"/>
          <p:cNvSpPr/>
          <p:nvPr/>
        </p:nvSpPr>
        <p:spPr>
          <a:xfrm>
            <a:off x="711990" y="2897098"/>
            <a:ext cx="3841627" cy="1200329"/>
          </a:xfrm>
          <a:prstGeom prst="rect">
            <a:avLst/>
          </a:prstGeom>
        </p:spPr>
        <p:txBody>
          <a:bodyPr wrap="square">
            <a:spAutoFit/>
          </a:bodyPr>
          <a:lstStyle/>
          <a:p>
            <a:pPr>
              <a:lnSpc>
                <a:spcPct val="90000"/>
              </a:lnSpc>
              <a:buClr>
                <a:srgbClr val="00BCF2"/>
              </a:buClr>
            </a:pPr>
            <a:r>
              <a:rPr lang="en-US" sz="4000" b="1" spc="-100" dirty="0">
                <a:ln w="3175">
                  <a:noFill/>
                </a:ln>
              </a:rPr>
              <a:t>ACTIVE THEAT PROTECTION</a:t>
            </a:r>
          </a:p>
        </p:txBody>
      </p:sp>
    </p:spTree>
    <p:extLst>
      <p:ext uri="{BB962C8B-B14F-4D97-AF65-F5344CB8AC3E}">
        <p14:creationId xmlns:p14="http://schemas.microsoft.com/office/powerpoint/2010/main" val="210084459"/>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436475" cy="69951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White Frame"/>
          <p:cNvSpPr/>
          <p:nvPr/>
        </p:nvSpPr>
        <p:spPr>
          <a:xfrm>
            <a:off x="0" y="0"/>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1" name="Rectangle 30"/>
          <p:cNvSpPr/>
          <p:nvPr/>
        </p:nvSpPr>
        <p:spPr>
          <a:xfrm>
            <a:off x="457200" y="611098"/>
            <a:ext cx="4874424" cy="1200329"/>
          </a:xfrm>
          <a:prstGeom prst="rect">
            <a:avLst/>
          </a:prstGeom>
        </p:spPr>
        <p:txBody>
          <a:bodyPr wrap="square">
            <a:spAutoFit/>
          </a:bodyPr>
          <a:lstStyle/>
          <a:p>
            <a:pPr>
              <a:lnSpc>
                <a:spcPct val="90000"/>
              </a:lnSpc>
              <a:spcAft>
                <a:spcPts val="0"/>
              </a:spcAft>
              <a:buClr>
                <a:srgbClr val="00BCF2"/>
              </a:buClr>
            </a:pPr>
            <a:r>
              <a:rPr lang="en-US" sz="4000" b="1" spc="-100" dirty="0">
                <a:ln w="3175">
                  <a:noFill/>
                </a:ln>
              </a:rPr>
              <a:t>HARDWARE ROOTED TRUST</a:t>
            </a:r>
          </a:p>
        </p:txBody>
      </p:sp>
      <p:sp>
        <p:nvSpPr>
          <p:cNvPr id="3" name="Rectangle 2"/>
          <p:cNvSpPr/>
          <p:nvPr/>
        </p:nvSpPr>
        <p:spPr>
          <a:xfrm>
            <a:off x="444920" y="3529638"/>
            <a:ext cx="6216650" cy="1200329"/>
          </a:xfrm>
          <a:prstGeom prst="rect">
            <a:avLst/>
          </a:prstGeom>
        </p:spPr>
        <p:txBody>
          <a:bodyPr>
            <a:spAutoFit/>
          </a:bodyPr>
          <a:lstStyle/>
          <a:p>
            <a:pPr>
              <a:lnSpc>
                <a:spcPct val="90000"/>
              </a:lnSpc>
              <a:buClr>
                <a:srgbClr val="00BCF2"/>
              </a:buClr>
            </a:pPr>
            <a:r>
              <a:rPr lang="en-US" sz="4000" b="1" spc="-100" dirty="0">
                <a:ln w="3175">
                  <a:noFill/>
                </a:ln>
              </a:rPr>
              <a:t>TWO-FACTOR FOR EVERYONE</a:t>
            </a:r>
          </a:p>
        </p:txBody>
      </p:sp>
      <p:sp>
        <p:nvSpPr>
          <p:cNvPr id="4" name="Rectangle 3"/>
          <p:cNvSpPr/>
          <p:nvPr/>
        </p:nvSpPr>
        <p:spPr>
          <a:xfrm>
            <a:off x="444920" y="5262399"/>
            <a:ext cx="5077758" cy="1200329"/>
          </a:xfrm>
          <a:prstGeom prst="rect">
            <a:avLst/>
          </a:prstGeom>
        </p:spPr>
        <p:txBody>
          <a:bodyPr wrap="square">
            <a:spAutoFit/>
          </a:bodyPr>
          <a:lstStyle/>
          <a:p>
            <a:pPr>
              <a:lnSpc>
                <a:spcPct val="90000"/>
              </a:lnSpc>
              <a:buClr>
                <a:srgbClr val="00BCF2"/>
              </a:buClr>
            </a:pPr>
            <a:r>
              <a:rPr lang="en-US" sz="4000" b="1" spc="-100" dirty="0">
                <a:ln w="3175">
                  <a:noFill/>
                </a:ln>
              </a:rPr>
              <a:t>DATA LOSS PREVENTION</a:t>
            </a:r>
          </a:p>
        </p:txBody>
      </p:sp>
      <p:sp>
        <p:nvSpPr>
          <p:cNvPr id="5" name="Rectangle 4"/>
          <p:cNvSpPr/>
          <p:nvPr/>
        </p:nvSpPr>
        <p:spPr>
          <a:xfrm>
            <a:off x="420062" y="2135168"/>
            <a:ext cx="3841627" cy="1200329"/>
          </a:xfrm>
          <a:prstGeom prst="rect">
            <a:avLst/>
          </a:prstGeom>
        </p:spPr>
        <p:txBody>
          <a:bodyPr wrap="square">
            <a:spAutoFit/>
          </a:bodyPr>
          <a:lstStyle/>
          <a:p>
            <a:pPr>
              <a:lnSpc>
                <a:spcPct val="90000"/>
              </a:lnSpc>
              <a:buClr>
                <a:srgbClr val="00BCF2"/>
              </a:buClr>
            </a:pPr>
            <a:r>
              <a:rPr lang="en-US" sz="4000" b="1" spc="-100" dirty="0">
                <a:ln w="3175">
                  <a:noFill/>
                </a:ln>
              </a:rPr>
              <a:t>ACTIVE THEAT PROTECTION</a:t>
            </a:r>
          </a:p>
        </p:txBody>
      </p:sp>
      <p:sp>
        <p:nvSpPr>
          <p:cNvPr id="47" name="Oval 46"/>
          <p:cNvSpPr/>
          <p:nvPr/>
        </p:nvSpPr>
        <p:spPr bwMode="auto">
          <a:xfrm>
            <a:off x="5892801" y="695326"/>
            <a:ext cx="5603874" cy="5603874"/>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911" y="2977813"/>
            <a:ext cx="4587412" cy="862904"/>
          </a:xfrm>
          <a:prstGeom prst="rect">
            <a:avLst/>
          </a:prstGeom>
        </p:spPr>
      </p:pic>
      <p:sp>
        <p:nvSpPr>
          <p:cNvPr id="32" name="Oval 31"/>
          <p:cNvSpPr/>
          <p:nvPr/>
        </p:nvSpPr>
        <p:spPr bwMode="auto">
          <a:xfrm>
            <a:off x="6019604" y="822129"/>
            <a:ext cx="5350268" cy="5350268"/>
          </a:xfrm>
          <a:prstGeom prst="ellipse">
            <a:avLst/>
          </a:prstGeom>
          <a:solidFill>
            <a:srgbClr val="D2D2D2"/>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Freeform 32"/>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Freeform 33"/>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2050">
              <a:alpha val="49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Freeform 34"/>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36"/>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alpha val="50000"/>
            </a:srgb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Freeform 37"/>
          <p:cNvSpPr/>
          <p:nvPr/>
        </p:nvSpPr>
        <p:spPr bwMode="auto">
          <a:xfrm>
            <a:off x="6103282"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4F4F4F"/>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38"/>
          <p:cNvSpPr/>
          <p:nvPr/>
        </p:nvSpPr>
        <p:spPr bwMode="auto">
          <a:xfrm flipH="1" flipV="1">
            <a:off x="8745148"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78D7"/>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Freeform 39"/>
          <p:cNvSpPr/>
          <p:nvPr/>
        </p:nvSpPr>
        <p:spPr bwMode="auto">
          <a:xfrm flipH="1">
            <a:off x="8745148" y="914585"/>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chemeClr val="accent1">
              <a:lumMod val="50000"/>
            </a:schemeClr>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Freeform 40"/>
          <p:cNvSpPr/>
          <p:nvPr/>
        </p:nvSpPr>
        <p:spPr bwMode="auto">
          <a:xfrm flipV="1">
            <a:off x="6103282" y="3539071"/>
            <a:ext cx="2541047" cy="2540870"/>
          </a:xfrm>
          <a:custGeom>
            <a:avLst/>
            <a:gdLst>
              <a:gd name="connsiteX0" fmla="*/ 2056685 w 2056685"/>
              <a:gd name="connsiteY0" fmla="*/ 0 h 2056542"/>
              <a:gd name="connsiteX1" fmla="*/ 2056685 w 2056685"/>
              <a:gd name="connsiteY1" fmla="*/ 2056542 h 2056542"/>
              <a:gd name="connsiteX2" fmla="*/ 0 w 2056685"/>
              <a:gd name="connsiteY2" fmla="*/ 2056542 h 2056542"/>
              <a:gd name="connsiteX3" fmla="*/ 7395 w 2056685"/>
              <a:gd name="connsiteY3" fmla="*/ 1900360 h 2056542"/>
              <a:gd name="connsiteX4" fmla="*/ 1887226 w 2056685"/>
              <a:gd name="connsiteY4" fmla="*/ 8557 h 205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685" h="2056542">
                <a:moveTo>
                  <a:pt x="2056685" y="0"/>
                </a:moveTo>
                <a:lnTo>
                  <a:pt x="2056685" y="2056542"/>
                </a:lnTo>
                <a:lnTo>
                  <a:pt x="0" y="2056542"/>
                </a:lnTo>
                <a:lnTo>
                  <a:pt x="7395" y="1900360"/>
                </a:lnTo>
                <a:cubicBezTo>
                  <a:pt x="102265" y="903634"/>
                  <a:pt x="892312" y="109596"/>
                  <a:pt x="1887226" y="8557"/>
                </a:cubicBezTo>
                <a:close/>
              </a:path>
            </a:pathLst>
          </a:custGeom>
          <a:solidFill>
            <a:srgbClr val="008272"/>
          </a:solidFill>
          <a:ln>
            <a:noFill/>
            <a:headEnd type="none" w="med" len="med"/>
            <a:tailEnd type="none" w="med" len="med"/>
          </a:ln>
          <a:effectLst/>
          <a:scene3d>
            <a:camera prst="orthographicFront"/>
            <a:lightRig rig="threePt" dir="t"/>
          </a:scene3d>
          <a:sp3d prstMaterial="matte">
            <a:bevelT w="88900" h="6350" prst="slop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2" name="TextBox 41"/>
          <p:cNvSpPr txBox="1"/>
          <p:nvPr/>
        </p:nvSpPr>
        <p:spPr>
          <a:xfrm>
            <a:off x="6635796" y="2337306"/>
            <a:ext cx="1834975"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rgbClr val="FFFFFF"/>
                </a:solidFill>
                <a:latin typeface="Segoe UI Semibold" panose="020B0702040204020203" pitchFamily="34" charset="0"/>
                <a:cs typeface="Segoe UI Semibold" panose="020B0702040204020203" pitchFamily="34" charset="0"/>
              </a:rPr>
              <a:t>SECURED DEVICES</a:t>
            </a:r>
          </a:p>
        </p:txBody>
      </p:sp>
      <p:sp>
        <p:nvSpPr>
          <p:cNvPr id="43" name="TextBox 42"/>
          <p:cNvSpPr txBox="1"/>
          <p:nvPr/>
        </p:nvSpPr>
        <p:spPr>
          <a:xfrm>
            <a:off x="9157966" y="2337306"/>
            <a:ext cx="1496134"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rgbClr val="FFFFFF"/>
                </a:solidFill>
                <a:latin typeface="Segoe UI Semibold" panose="020B0702040204020203" pitchFamily="34" charset="0"/>
                <a:cs typeface="Segoe UI Semibold" panose="020B0702040204020203" pitchFamily="34" charset="0"/>
              </a:rPr>
              <a:t>SECURED IDENTITIES</a:t>
            </a:r>
          </a:p>
        </p:txBody>
      </p:sp>
      <p:sp>
        <p:nvSpPr>
          <p:cNvPr id="44" name="TextBox 43"/>
          <p:cNvSpPr txBox="1"/>
          <p:nvPr/>
        </p:nvSpPr>
        <p:spPr>
          <a:xfrm>
            <a:off x="8851854" y="4256606"/>
            <a:ext cx="197464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pPr>
            <a:r>
              <a:rPr lang="en-US" sz="2000" dirty="0">
                <a:ln w="3175">
                  <a:noFill/>
                </a:ln>
                <a:solidFill>
                  <a:srgbClr val="FFFFFF"/>
                </a:solidFill>
                <a:latin typeface="Segoe UI Semibold" panose="020B0702040204020203" pitchFamily="34" charset="0"/>
                <a:cs typeface="Segoe UI Semibold" panose="020B0702040204020203" pitchFamily="34" charset="0"/>
              </a:rPr>
              <a:t>INFORMATION</a:t>
            </a:r>
          </a:p>
          <a:p>
            <a:pPr algn="ctr">
              <a:lnSpc>
                <a:spcPct val="90000"/>
              </a:lnSpc>
            </a:pPr>
            <a:r>
              <a:rPr lang="en-US" sz="2000" dirty="0">
                <a:ln w="3175">
                  <a:noFill/>
                </a:ln>
                <a:solidFill>
                  <a:srgbClr val="FFFFFF"/>
                </a:solidFill>
                <a:latin typeface="Segoe UI Semibold" panose="020B0702040204020203" pitchFamily="34" charset="0"/>
                <a:cs typeface="Segoe UI Semibold" panose="020B0702040204020203" pitchFamily="34" charset="0"/>
              </a:rPr>
              <a:t>PROTECTION</a:t>
            </a:r>
          </a:p>
        </p:txBody>
      </p:sp>
      <p:sp>
        <p:nvSpPr>
          <p:cNvPr id="45" name="TextBox 44"/>
          <p:cNvSpPr txBox="1"/>
          <p:nvPr/>
        </p:nvSpPr>
        <p:spPr>
          <a:xfrm>
            <a:off x="6642059" y="4256606"/>
            <a:ext cx="1688736" cy="553998"/>
          </a:xfrm>
          <a:prstGeom prst="rect">
            <a:avLst/>
          </a:prstGeom>
          <a:noFill/>
          <a:scene3d>
            <a:camera prst="orthographicFront"/>
            <a:lightRig rig="threePt" dir="t"/>
          </a:scene3d>
          <a:sp3d prstMaterial="matte">
            <a:bevelT w="88900" h="6350" prst="slope"/>
          </a:sp3d>
        </p:spPr>
        <p:txBody>
          <a:bodyPr wrap="square" lIns="0" tIns="0" rIns="0" bIns="0" rtlCol="0">
            <a:spAutoFit/>
          </a:bodyPr>
          <a:lstStyle/>
          <a:p>
            <a:pPr algn="ctr">
              <a:lnSpc>
                <a:spcPct val="90000"/>
              </a:lnSpc>
              <a:spcAft>
                <a:spcPts val="600"/>
              </a:spcAft>
            </a:pPr>
            <a:r>
              <a:rPr lang="en-US" sz="2000" dirty="0">
                <a:ln w="3175">
                  <a:noFill/>
                </a:ln>
                <a:solidFill>
                  <a:srgbClr val="FFFFFF"/>
                </a:solidFill>
                <a:latin typeface="Segoe UI Semibold" panose="020B0702040204020203" pitchFamily="34" charset="0"/>
                <a:cs typeface="Segoe UI Semibold" panose="020B0702040204020203" pitchFamily="34" charset="0"/>
              </a:rPr>
              <a:t>THREAT RESISTANCE</a:t>
            </a:r>
          </a:p>
        </p:txBody>
      </p:sp>
    </p:spTree>
    <p:extLst>
      <p:ext uri="{BB962C8B-B14F-4D97-AF65-F5344CB8AC3E}">
        <p14:creationId xmlns:p14="http://schemas.microsoft.com/office/powerpoint/2010/main" val="2505807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56242E-6 0 L -1.56242E-6 -0.29755 " pathEditMode="relative" rAng="0" ptsTypes="AA">
                                      <p:cBhvr>
                                        <p:cTn id="6" dur="1250" fill="hold"/>
                                        <p:tgtEl>
                                          <p:spTgt spid="5"/>
                                        </p:tgtEl>
                                        <p:attrNameLst>
                                          <p:attrName>ppt_x</p:attrName>
                                          <p:attrName>ppt_y</p:attrName>
                                        </p:attrNameLst>
                                      </p:cBhvr>
                                      <p:rCtr x="0" y="-14889"/>
                                    </p:animMotion>
                                  </p:childTnLst>
                                </p:cTn>
                              </p:par>
                            </p:childTnLst>
                          </p:cTn>
                        </p:par>
                        <p:par>
                          <p:cTn id="7" fill="hold">
                            <p:stCondLst>
                              <p:cond delay="1250"/>
                            </p:stCondLst>
                            <p:childTnLst>
                              <p:par>
                                <p:cTn id="8" presetID="10"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1750"/>
                            </p:stCondLst>
                            <p:childTnLst>
                              <p:par>
                                <p:cTn id="12" presetID="10" presetClass="entr" presetSubtype="0"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225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2750"/>
                            </p:stCondLst>
                            <p:childTnLst>
                              <p:par>
                                <p:cTn id="20" presetID="10"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par>
                          <p:cTn id="23" fill="hold">
                            <p:stCondLst>
                              <p:cond delay="325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3750"/>
                            </p:stCondLst>
                            <p:childTnLst>
                              <p:par>
                                <p:cTn id="28" presetID="10" presetClass="entr" presetSubtype="0"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38"/>
                                        </p:tgtEl>
                                      </p:cBhvr>
                                    </p:animEffect>
                                    <p:set>
                                      <p:cBhvr>
                                        <p:cTn id="35" dur="1" fill="hold">
                                          <p:stCondLst>
                                            <p:cond delay="499"/>
                                          </p:stCondLst>
                                        </p:cTn>
                                        <p:tgtEl>
                                          <p:spTgt spid="3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0"/>
                                        </p:tgtEl>
                                      </p:cBhvr>
                                    </p:animEffect>
                                    <p:set>
                                      <p:cBhvr>
                                        <p:cTn id="38" dur="1" fill="hold">
                                          <p:stCondLst>
                                            <p:cond delay="499"/>
                                          </p:stCondLst>
                                        </p:cTn>
                                        <p:tgtEl>
                                          <p:spTgt spid="4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9"/>
                                        </p:tgtEl>
                                      </p:cBhvr>
                                    </p:animEffect>
                                    <p:set>
                                      <p:cBhvr>
                                        <p:cTn id="41" dur="1" fill="hold">
                                          <p:stCondLst>
                                            <p:cond delay="499"/>
                                          </p:stCondLst>
                                        </p:cTn>
                                        <p:tgtEl>
                                          <p:spTgt spid="39"/>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42"/>
                                        </p:tgtEl>
                                      </p:cBhvr>
                                    </p:animEffect>
                                    <p:set>
                                      <p:cBhvr>
                                        <p:cTn id="47" dur="1" fill="hold">
                                          <p:stCondLst>
                                            <p:cond delay="499"/>
                                          </p:stCondLst>
                                        </p:cTn>
                                        <p:tgtEl>
                                          <p:spTgt spid="4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44"/>
                                        </p:tgtEl>
                                      </p:cBhvr>
                                    </p:animEffect>
                                    <p:set>
                                      <p:cBhvr>
                                        <p:cTn id="50" dur="1" fill="hold">
                                          <p:stCondLst>
                                            <p:cond delay="499"/>
                                          </p:stCondLst>
                                        </p:cTn>
                                        <p:tgtEl>
                                          <p:spTgt spid="44"/>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41"/>
                                        </p:tgtEl>
                                      </p:cBhvr>
                                    </p:animEffect>
                                    <p:set>
                                      <p:cBhvr>
                                        <p:cTn id="53" dur="1" fill="hold">
                                          <p:stCondLst>
                                            <p:cond delay="499"/>
                                          </p:stCondLst>
                                        </p:cTn>
                                        <p:tgtEl>
                                          <p:spTgt spid="41"/>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45"/>
                                        </p:tgtEl>
                                      </p:cBhvr>
                                    </p:animEffect>
                                    <p:set>
                                      <p:cBhvr>
                                        <p:cTn id="56" dur="1" fill="hold">
                                          <p:stCondLst>
                                            <p:cond delay="499"/>
                                          </p:stCondLst>
                                        </p:cTn>
                                        <p:tgtEl>
                                          <p:spTgt spid="45"/>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par>
                          <p:cTn id="75" fill="hold">
                            <p:stCondLst>
                              <p:cond delay="500"/>
                            </p:stCondLst>
                            <p:childTnLst>
                              <p:par>
                                <p:cTn id="76" presetID="3" presetClass="emph" presetSubtype="2" fill="hold" grpId="1" nodeType="afterEffect">
                                  <p:stCondLst>
                                    <p:cond delay="0"/>
                                  </p:stCondLst>
                                  <p:childTnLst>
                                    <p:animClr clrSpc="rgb" dir="cw">
                                      <p:cBhvr override="childStyle">
                                        <p:cTn id="77" dur="750" fill="hold"/>
                                        <p:tgtEl>
                                          <p:spTgt spid="5"/>
                                        </p:tgtEl>
                                        <p:attrNameLst>
                                          <p:attrName>style.color</p:attrName>
                                        </p:attrNameLst>
                                      </p:cBhvr>
                                      <p:to>
                                        <a:schemeClr val="bg1"/>
                                      </p:to>
                                    </p:animClr>
                                  </p:childTnLst>
                                </p:cTn>
                              </p:par>
                              <p:par>
                                <p:cTn id="78" presetID="3" presetClass="emph" presetSubtype="2" fill="hold" grpId="1" nodeType="withEffect">
                                  <p:stCondLst>
                                    <p:cond delay="0"/>
                                  </p:stCondLst>
                                  <p:childTnLst>
                                    <p:animClr clrSpc="rgb" dir="cw">
                                      <p:cBhvr override="childStyle">
                                        <p:cTn id="79" dur="750" fill="hold"/>
                                        <p:tgtEl>
                                          <p:spTgt spid="31"/>
                                        </p:tgtEl>
                                        <p:attrNameLst>
                                          <p:attrName>style.color</p:attrName>
                                        </p:attrNameLst>
                                      </p:cBhvr>
                                      <p:to>
                                        <a:schemeClr val="bg1"/>
                                      </p:to>
                                    </p:animClr>
                                  </p:childTnLst>
                                </p:cTn>
                              </p:par>
                              <p:par>
                                <p:cTn id="80" presetID="3" presetClass="emph" presetSubtype="2" fill="hold" grpId="1" nodeType="withEffect">
                                  <p:stCondLst>
                                    <p:cond delay="0"/>
                                  </p:stCondLst>
                                  <p:childTnLst>
                                    <p:animClr clrSpc="rgb" dir="cw">
                                      <p:cBhvr override="childStyle">
                                        <p:cTn id="81" dur="750" fill="hold"/>
                                        <p:tgtEl>
                                          <p:spTgt spid="3"/>
                                        </p:tgtEl>
                                        <p:attrNameLst>
                                          <p:attrName>style.color</p:attrName>
                                        </p:attrNameLst>
                                      </p:cBhvr>
                                      <p:to>
                                        <a:schemeClr val="bg1"/>
                                      </p:to>
                                    </p:animClr>
                                  </p:childTnLst>
                                </p:cTn>
                              </p:par>
                              <p:par>
                                <p:cTn id="82" presetID="3" presetClass="emph" presetSubtype="2" fill="hold" grpId="1" nodeType="withEffect">
                                  <p:stCondLst>
                                    <p:cond delay="0"/>
                                  </p:stCondLst>
                                  <p:childTnLst>
                                    <p:animClr clrSpc="rgb" dir="cw">
                                      <p:cBhvr override="childStyle">
                                        <p:cTn id="83" dur="750" fill="hold"/>
                                        <p:tgtEl>
                                          <p:spTgt spid="4"/>
                                        </p:tgtEl>
                                        <p:attrNameLst>
                                          <p:attrName>style.color</p:attrName>
                                        </p:attrNameLst>
                                      </p:cBhvr>
                                      <p:to>
                                        <a:schemeClr val="bg1"/>
                                      </p:to>
                                    </p:animClr>
                                  </p:childTnLst>
                                </p:cTn>
                              </p:par>
                              <p:par>
                                <p:cTn id="84" presetID="10" presetClass="entr" presetSubtype="0" fill="hold" grpId="0"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p:bldP spid="31" grpId="1"/>
      <p:bldP spid="3" grpId="0"/>
      <p:bldP spid="3" grpId="1"/>
      <p:bldP spid="4" grpId="0"/>
      <p:bldP spid="4" grpId="1"/>
      <p:bldP spid="5" grpId="0"/>
      <p:bldP spid="5" grpId="1"/>
      <p:bldP spid="47" grpId="0" animBg="1"/>
      <p:bldP spid="32" grpId="0" animBg="1"/>
      <p:bldP spid="33" grpId="0" animBg="1"/>
      <p:bldP spid="34" grpId="0" animBg="1"/>
      <p:bldP spid="35" grpId="0" animBg="1"/>
      <p:bldP spid="37" grpId="0" animBg="1"/>
      <p:bldP spid="38" grpId="0" animBg="1"/>
      <p:bldP spid="38" grpId="1" animBg="1"/>
      <p:bldP spid="39" grpId="0" animBg="1"/>
      <p:bldP spid="39" grpId="1" animBg="1"/>
      <p:bldP spid="40" grpId="0" animBg="1"/>
      <p:bldP spid="40" grpId="1" animBg="1"/>
      <p:bldP spid="41" grpId="0" animBg="1"/>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34590" y="347831"/>
            <a:ext cx="11852106" cy="849463"/>
          </a:xfrm>
          <a:prstGeom prst="rect">
            <a:avLst/>
          </a:prstGeom>
          <a:noFill/>
        </p:spPr>
        <p:txBody>
          <a:bodyPr wrap="square" lIns="182880" tIns="146304" rIns="182880" bIns="146304" rtlCol="0">
            <a:spAutoFit/>
          </a:bodyPr>
          <a:lstStyle/>
          <a:p>
            <a:pPr>
              <a:lnSpc>
                <a:spcPct val="90000"/>
              </a:lnSpc>
              <a:spcAft>
                <a:spcPts val="600"/>
              </a:spcAft>
            </a:pPr>
            <a:r>
              <a:rPr lang="en-US" sz="4000" b="1" spc="-100" dirty="0">
                <a:solidFill>
                  <a:srgbClr val="FF0000"/>
                </a:solidFill>
              </a:rPr>
              <a:t>TARGET </a:t>
            </a:r>
            <a:r>
              <a:rPr lang="en-US" sz="4000" b="1" spc="-100" dirty="0">
                <a:gradFill>
                  <a:gsLst>
                    <a:gs pos="2917">
                      <a:schemeClr val="tx1"/>
                    </a:gs>
                    <a:gs pos="30000">
                      <a:schemeClr val="tx1"/>
                    </a:gs>
                  </a:gsLst>
                  <a:lin ang="5400000" scaled="0"/>
                </a:gradFill>
              </a:rPr>
              <a:t>- EXPLOITING WEAK IDENTITIES</a:t>
            </a:r>
            <a:endParaRPr lang="en-US" sz="4000" b="1" spc="-100" dirty="0">
              <a:solidFill>
                <a:srgbClr val="FF0000"/>
              </a:solidFill>
            </a:endParaRPr>
          </a:p>
        </p:txBody>
      </p:sp>
      <p:pic>
        <p:nvPicPr>
          <p:cNvPr id="31" name="Picture 30"/>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l="165" t="16381" r="332" b="33484"/>
          <a:stretch/>
        </p:blipFill>
        <p:spPr>
          <a:xfrm>
            <a:off x="0" y="1520918"/>
            <a:ext cx="12436475" cy="4663970"/>
          </a:xfrm>
          <a:prstGeom prst="rect">
            <a:avLst/>
          </a:prstGeom>
          <a:noFill/>
          <a:ln>
            <a:noFill/>
          </a:ln>
        </p:spPr>
      </p:pic>
      <p:sp>
        <p:nvSpPr>
          <p:cNvPr id="32" name="Rectangle 31"/>
          <p:cNvSpPr/>
          <p:nvPr/>
        </p:nvSpPr>
        <p:spPr>
          <a:xfrm>
            <a:off x="0" y="1710756"/>
            <a:ext cx="12436475" cy="4474132"/>
          </a:xfrm>
          <a:prstGeom prst="rect">
            <a:avLst/>
          </a:prstGeom>
          <a:gradFill>
            <a:gsLst>
              <a:gs pos="0">
                <a:schemeClr val="tx1">
                  <a:lumMod val="95000"/>
                  <a:lumOff val="5000"/>
                  <a:alpha val="0"/>
                </a:schemeClr>
              </a:gs>
              <a:gs pos="82000">
                <a:srgbClr val="0D0D0D">
                  <a:alpha val="82000"/>
                </a:srgbClr>
              </a:gs>
              <a:gs pos="100000">
                <a:schemeClr val="tx1">
                  <a:lumMod val="95000"/>
                  <a:lumOff val="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5760" numCol="1" spcCol="0" rtlCol="0" fromWordArt="0" anchor="b" anchorCtr="0" forceAA="0" compatLnSpc="1">
            <a:prstTxWarp prst="textNoShape">
              <a:avLst/>
            </a:prstTxWarp>
            <a:noAutofit/>
          </a:bodyPr>
          <a:lstStyle/>
          <a:p>
            <a:pPr algn="r"/>
            <a:endParaRPr lang="en-US" sz="2400" dirty="0"/>
          </a:p>
        </p:txBody>
      </p:sp>
      <p:sp>
        <p:nvSpPr>
          <p:cNvPr id="33" name="Rectangular Callout 32"/>
          <p:cNvSpPr/>
          <p:nvPr/>
        </p:nvSpPr>
        <p:spPr>
          <a:xfrm>
            <a:off x="349873" y="1710755"/>
            <a:ext cx="5868364" cy="3111209"/>
          </a:xfrm>
          <a:prstGeom prst="wedgeRectCallout">
            <a:avLst>
              <a:gd name="adj1" fmla="val -8580"/>
              <a:gd name="adj2" fmla="val 68413"/>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0" rIns="274320" bIns="45720" numCol="1" spcCol="0" rtlCol="0" fromWordArt="0" anchor="t" anchorCtr="0" forceAA="0" compatLnSpc="1">
            <a:prstTxWarp prst="textNoShape">
              <a:avLst/>
            </a:prstTxWarp>
            <a:noAutofit/>
          </a:bodyPr>
          <a:lstStyle/>
          <a:p>
            <a:pPr marL="111125" indent="-111125">
              <a:lnSpc>
                <a:spcPct val="90000"/>
              </a:lnSpc>
            </a:pPr>
            <a:r>
              <a:rPr lang="en-US" sz="2400" dirty="0">
                <a:latin typeface="+mj-lt"/>
              </a:rPr>
              <a:t>“The Target hackers broke into the network using a stolen user name </a:t>
            </a:r>
            <a:br>
              <a:rPr lang="en-US" sz="2400" dirty="0">
                <a:latin typeface="+mj-lt"/>
              </a:rPr>
            </a:br>
            <a:r>
              <a:rPr lang="en-US" sz="2400" dirty="0">
                <a:latin typeface="+mj-lt"/>
              </a:rPr>
              <a:t>and password that had been created </a:t>
            </a:r>
            <a:br>
              <a:rPr lang="en-US" sz="2400" dirty="0">
                <a:latin typeface="+mj-lt"/>
              </a:rPr>
            </a:br>
            <a:r>
              <a:rPr lang="en-US" sz="2400" dirty="0">
                <a:latin typeface="+mj-lt"/>
              </a:rPr>
              <a:t>for the company servicing their air </a:t>
            </a:r>
            <a:br>
              <a:rPr lang="en-US" sz="2400" dirty="0">
                <a:latin typeface="+mj-lt"/>
              </a:rPr>
            </a:br>
            <a:r>
              <a:rPr lang="en-US" sz="2400" dirty="0">
                <a:latin typeface="+mj-lt"/>
              </a:rPr>
              <a:t>conditioning systems.”</a:t>
            </a:r>
          </a:p>
        </p:txBody>
      </p:sp>
      <p:sp>
        <p:nvSpPr>
          <p:cNvPr id="11" name="Rectangle 10"/>
          <p:cNvSpPr/>
          <p:nvPr/>
        </p:nvSpPr>
        <p:spPr>
          <a:xfrm>
            <a:off x="1400139" y="5228425"/>
            <a:ext cx="9721009" cy="757130"/>
          </a:xfrm>
          <a:prstGeom prst="rect">
            <a:avLst/>
          </a:prstGeom>
        </p:spPr>
        <p:txBody>
          <a:bodyPr wrap="square">
            <a:spAutoFit/>
          </a:bodyPr>
          <a:lstStyle/>
          <a:p>
            <a:pPr lvl="0" algn="r" defTabSz="914277">
              <a:lnSpc>
                <a:spcPct val="90000"/>
              </a:lnSpc>
              <a:spcBef>
                <a:spcPct val="0"/>
              </a:spcBef>
            </a:pPr>
            <a:r>
              <a:rPr lang="en-US" sz="2400" spc="-100" dirty="0">
                <a:ln w="3175">
                  <a:noFill/>
                </a:ln>
                <a:solidFill>
                  <a:schemeClr val="bg1"/>
                </a:solidFill>
              </a:rPr>
              <a:t>The Target credit card breach resulted in millions</a:t>
            </a:r>
            <a:br>
              <a:rPr lang="en-US" sz="2400" spc="-100" dirty="0">
                <a:ln w="3175">
                  <a:noFill/>
                </a:ln>
                <a:solidFill>
                  <a:schemeClr val="bg1"/>
                </a:solidFill>
              </a:rPr>
            </a:br>
            <a:r>
              <a:rPr lang="en-US" sz="2400" spc="-100" dirty="0">
                <a:ln w="3175">
                  <a:noFill/>
                </a:ln>
                <a:solidFill>
                  <a:schemeClr val="bg1"/>
                </a:solidFill>
              </a:rPr>
              <a:t>of credit cards appearing in the marketplace</a:t>
            </a:r>
          </a:p>
        </p:txBody>
      </p:sp>
      <p:sp>
        <p:nvSpPr>
          <p:cNvPr id="9" name="Rectangle 8"/>
          <p:cNvSpPr/>
          <p:nvPr/>
        </p:nvSpPr>
        <p:spPr>
          <a:xfrm>
            <a:off x="702854" y="4151020"/>
            <a:ext cx="4754517" cy="369332"/>
          </a:xfrm>
          <a:prstGeom prst="rect">
            <a:avLst/>
          </a:prstGeom>
        </p:spPr>
        <p:txBody>
          <a:bodyPr wrap="square">
            <a:spAutoFit/>
          </a:bodyPr>
          <a:lstStyle/>
          <a:p>
            <a:pPr lvl="0"/>
            <a:r>
              <a:rPr lang="en-US" dirty="0">
                <a:solidFill>
                  <a:srgbClr val="FFFFFF"/>
                </a:solidFill>
                <a:latin typeface="Segoe UI Semibold" panose="020B0702040204020203" pitchFamily="34" charset="0"/>
                <a:cs typeface="Segoe UI Semibold" panose="020B0702040204020203" pitchFamily="34" charset="0"/>
              </a:rPr>
              <a:t>BRAIN KREBS (SECURITY BLOGGER)</a:t>
            </a:r>
          </a:p>
        </p:txBody>
      </p:sp>
      <p:sp>
        <p:nvSpPr>
          <p:cNvPr id="10" name="Rectangle 9"/>
          <p:cNvSpPr/>
          <p:nvPr/>
        </p:nvSpPr>
        <p:spPr>
          <a:xfrm>
            <a:off x="664666" y="6602445"/>
            <a:ext cx="7945934" cy="230832"/>
          </a:xfrm>
          <a:prstGeom prst="rect">
            <a:avLst/>
          </a:prstGeom>
        </p:spPr>
        <p:txBody>
          <a:bodyPr wrap="square">
            <a:spAutoFit/>
          </a:bodyPr>
          <a:lstStyle/>
          <a:p>
            <a:r>
              <a:rPr lang="en-US" sz="900" dirty="0">
                <a:ln w="3175">
                  <a:noFill/>
                </a:ln>
                <a:cs typeface="Segoe UI" pitchFamily="34" charset="0"/>
              </a:rPr>
              <a:t>Source: “Cards Stolen in Target Breach Flood Underground Markets,” KrebsOnSecurity.com, December 20, 2013 </a:t>
            </a:r>
          </a:p>
        </p:txBody>
      </p:sp>
    </p:spTree>
    <p:extLst>
      <p:ext uri="{BB962C8B-B14F-4D97-AF65-F5344CB8AC3E}">
        <p14:creationId xmlns:p14="http://schemas.microsoft.com/office/powerpoint/2010/main" val="37057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9" grpId="0"/>
      <p:bldP spid="10" grpId="0"/>
    </p:bldLst>
  </p:timing>
</p:sld>
</file>

<file path=ppt/theme/theme1.xml><?xml version="1.0" encoding="utf-8"?>
<a:theme xmlns:a="http://schemas.openxmlformats.org/drawingml/2006/main" name="WHITE TEMPLATE">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1.potx" id="{0EA7D435-389B-4196-94AA-45AC5F75885B}" vid="{34C47BA8-776F-4F5D-958E-FBDD8AA42E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Metro_TT_White_16x9_2012-04-10_v2</Template>
  <TotalTime>0</TotalTime>
  <Words>12062</Words>
  <Application>Microsoft Office PowerPoint</Application>
  <PresentationFormat>Custom</PresentationFormat>
  <Paragraphs>1432</Paragraphs>
  <Slides>82</Slides>
  <Notes>81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82</vt:i4>
      </vt:variant>
    </vt:vector>
  </HeadingPairs>
  <TitlesOfParts>
    <vt:vector size="93" baseType="lpstr">
      <vt:lpstr>Arial</vt:lpstr>
      <vt:lpstr>Calibri</vt:lpstr>
      <vt:lpstr>Consolas</vt:lpstr>
      <vt:lpstr>Segoe Light</vt:lpstr>
      <vt:lpstr>Segoe UI</vt:lpstr>
      <vt:lpstr>Segoe UI Black</vt:lpstr>
      <vt:lpstr>Segoe UI Light</vt:lpstr>
      <vt:lpstr>Segoe UI Semibold</vt:lpstr>
      <vt:lpstr>Times New Roman</vt:lpstr>
      <vt:lpstr>Wingdings 2</vt:lpstr>
      <vt:lpstr>WHITE TEMPLATE</vt:lpstr>
      <vt:lpstr>Windows 10 Overview: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EVOLUTION OF ATTACKS</vt:lpstr>
      <vt:lpstr>THE EVOLUTION OF ATTACKS</vt:lpstr>
      <vt:lpstr>THE EVOLUTION OF ATTACKS</vt:lpstr>
      <vt:lpstr>THE ANATOMY OF AN ATTACK</vt:lpstr>
      <vt:lpstr>PowerPoint Presentation</vt:lpstr>
      <vt:lpstr>PowerPoint Presentation</vt:lpstr>
      <vt:lpstr>PowerPoint Presentation</vt:lpstr>
      <vt:lpstr>PowerPoint Presentation</vt:lpstr>
      <vt:lpstr>New Challenges Require a New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username and password</vt:lpstr>
      <vt:lpstr>Business username and password</vt:lpstr>
      <vt:lpstr>PowerPoint Presentation</vt:lpstr>
      <vt:lpstr>PKI based authentication</vt:lpstr>
      <vt:lpstr>Typical multi-factor authentication implementations</vt:lpstr>
      <vt:lpstr>PowerPoint Presentation</vt:lpstr>
      <vt:lpstr>PowerPoint Presentation</vt:lpstr>
      <vt:lpstr>PowerPoint Presentation</vt:lpstr>
      <vt:lpstr>Microsoft Passport - Key Based Authentication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Leakage</vt:lpstr>
      <vt:lpstr>Information protection needs</vt:lpstr>
      <vt:lpstr>PowerPoint Presentation</vt:lpstr>
      <vt:lpstr>PowerPoint Presentation</vt:lpstr>
      <vt:lpstr>PowerPoint Presentation</vt:lpstr>
      <vt:lpstr>Information protection needs</vt:lpstr>
      <vt:lpstr>PowerPoint Presentation</vt:lpstr>
      <vt:lpstr>PowerPoint Presentation</vt:lpstr>
      <vt:lpstr>PowerPoint Presentation</vt:lpstr>
      <vt:lpstr>PowerPoint Presentation</vt:lpstr>
      <vt:lpstr>PowerPoint Presentation</vt:lpstr>
      <vt:lpstr>PowerPoint Presentation</vt:lpstr>
      <vt:lpstr>Information protection needs</vt:lpstr>
      <vt:lpstr>PowerPoint Presentation</vt:lpstr>
      <vt:lpstr>PowerPoint Presentation</vt:lpstr>
      <vt:lpstr>PowerPoint Presentation</vt:lpstr>
      <vt:lpstr>PowerPoint Presentation</vt:lpstr>
      <vt:lpstr>PowerPoint Presentation</vt:lpstr>
      <vt:lpstr>PowerPoint Presentation</vt:lpstr>
      <vt:lpstr>Information protection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Unknown PC Health</vt:lpstr>
      <vt:lpstr>Provable PC Health Enables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2021-07-30T03:36:34Z</dcterms:created>
  <dcterms:modified xsi:type="dcterms:W3CDTF">2021-07-30T03:36:51Z</dcterms:modified>
</cp:coreProperties>
</file>